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39"/>
  </p:notesMasterIdLst>
  <p:sldIdLst>
    <p:sldId id="515" r:id="rId2"/>
    <p:sldId id="457" r:id="rId3"/>
    <p:sldId id="486" r:id="rId4"/>
    <p:sldId id="487" r:id="rId5"/>
    <p:sldId id="488" r:id="rId6"/>
    <p:sldId id="497" r:id="rId7"/>
    <p:sldId id="476" r:id="rId8"/>
    <p:sldId id="477" r:id="rId9"/>
    <p:sldId id="464" r:id="rId10"/>
    <p:sldId id="465" r:id="rId11"/>
    <p:sldId id="466" r:id="rId12"/>
    <p:sldId id="504" r:id="rId13"/>
    <p:sldId id="505" r:id="rId14"/>
    <p:sldId id="506" r:id="rId15"/>
    <p:sldId id="507" r:id="rId16"/>
    <p:sldId id="494" r:id="rId17"/>
    <p:sldId id="498" r:id="rId18"/>
    <p:sldId id="495" r:id="rId19"/>
    <p:sldId id="496" r:id="rId20"/>
    <p:sldId id="500" r:id="rId21"/>
    <p:sldId id="501" r:id="rId22"/>
    <p:sldId id="472" r:id="rId23"/>
    <p:sldId id="470" r:id="rId24"/>
    <p:sldId id="493" r:id="rId25"/>
    <p:sldId id="522" r:id="rId26"/>
    <p:sldId id="521" r:id="rId27"/>
    <p:sldId id="473" r:id="rId28"/>
    <p:sldId id="508" r:id="rId29"/>
    <p:sldId id="510" r:id="rId30"/>
    <p:sldId id="445" r:id="rId31"/>
    <p:sldId id="446" r:id="rId32"/>
    <p:sldId id="514" r:id="rId33"/>
    <p:sldId id="478" r:id="rId34"/>
    <p:sldId id="479" r:id="rId35"/>
    <p:sldId id="516" r:id="rId36"/>
    <p:sldId id="480" r:id="rId37"/>
    <p:sldId id="503" r:id="rId3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pitchFamily="34" charset="0"/>
      </a:defRPr>
    </a:lvl5pPr>
    <a:lvl6pPr marL="2286000" algn="l" defTabSz="914400" rtl="0" eaLnBrk="1" latinLnBrk="0" hangingPunct="1">
      <a:defRPr sz="2400" kern="1200">
        <a:solidFill>
          <a:schemeClr val="tx1"/>
        </a:solidFill>
        <a:latin typeface="Times New Roman" pitchFamily="18" charset="0"/>
        <a:ea typeface="+mn-ea"/>
        <a:cs typeface="Arial" pitchFamily="34" charset="0"/>
      </a:defRPr>
    </a:lvl6pPr>
    <a:lvl7pPr marL="2743200" algn="l" defTabSz="914400" rtl="0" eaLnBrk="1" latinLnBrk="0" hangingPunct="1">
      <a:defRPr sz="2400" kern="1200">
        <a:solidFill>
          <a:schemeClr val="tx1"/>
        </a:solidFill>
        <a:latin typeface="Times New Roman" pitchFamily="18" charset="0"/>
        <a:ea typeface="+mn-ea"/>
        <a:cs typeface="Arial" pitchFamily="34" charset="0"/>
      </a:defRPr>
    </a:lvl7pPr>
    <a:lvl8pPr marL="3200400" algn="l" defTabSz="914400" rtl="0" eaLnBrk="1" latinLnBrk="0" hangingPunct="1">
      <a:defRPr sz="2400" kern="1200">
        <a:solidFill>
          <a:schemeClr val="tx1"/>
        </a:solidFill>
        <a:latin typeface="Times New Roman" pitchFamily="18" charset="0"/>
        <a:ea typeface="+mn-ea"/>
        <a:cs typeface="Arial" pitchFamily="34" charset="0"/>
      </a:defRPr>
    </a:lvl8pPr>
    <a:lvl9pPr marL="3657600" algn="l" defTabSz="914400" rtl="0" eaLnBrk="1" latinLnBrk="0" hangingPunct="1">
      <a:defRPr sz="24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FF66"/>
    <a:srgbClr val="CCECFF"/>
    <a:srgbClr val="E4E4E4"/>
    <a:srgbClr val="FF0000"/>
    <a:srgbClr val="131313"/>
    <a:srgbClr val="000066"/>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96985" autoAdjust="0"/>
  </p:normalViewPr>
  <p:slideViewPr>
    <p:cSldViewPr>
      <p:cViewPr varScale="1">
        <p:scale>
          <a:sx n="74" d="100"/>
          <a:sy n="74" d="100"/>
        </p:scale>
        <p:origin x="-106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oleObject" Target="file:///\\Stephen-pc\L\Work%20Files\Greg\2011\diversific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834990059642148"/>
          <c:y val="7.9847908745247845E-2"/>
          <c:w val="0.43936381709742189"/>
          <c:h val="0.67066132358456176"/>
        </c:manualLayout>
      </c:layout>
      <c:areaChart>
        <c:grouping val="stacked"/>
        <c:varyColors val="0"/>
        <c:ser>
          <c:idx val="0"/>
          <c:order val="0"/>
          <c:tx>
            <c:strRef>
              <c:f>Sheet1!$B$1</c:f>
              <c:strCache>
                <c:ptCount val="1"/>
                <c:pt idx="0">
                  <c:v>Convertible Arbitrage</c:v>
                </c:pt>
              </c:strCache>
            </c:strRef>
          </c:tx>
          <c:spPr>
            <a:solidFill>
              <a:srgbClr val="00CC99"/>
            </a:solidFill>
            <a:ln w="12699">
              <a:noFill/>
              <a:prstDash val="solid"/>
            </a:ln>
          </c:spPr>
          <c:cat>
            <c:numRef>
              <c:f>Sheet1!$A$2:$A$112</c:f>
              <c:numCache>
                <c:formatCode>[$-409]mmm\-yy;@</c:formatCode>
                <c:ptCount val="111"/>
                <c:pt idx="0">
                  <c:v>36556</c:v>
                </c:pt>
                <c:pt idx="1">
                  <c:v>36585</c:v>
                </c:pt>
                <c:pt idx="2">
                  <c:v>36616</c:v>
                </c:pt>
                <c:pt idx="3">
                  <c:v>36646</c:v>
                </c:pt>
                <c:pt idx="4">
                  <c:v>36677</c:v>
                </c:pt>
                <c:pt idx="5">
                  <c:v>36707</c:v>
                </c:pt>
                <c:pt idx="6">
                  <c:v>36738</c:v>
                </c:pt>
                <c:pt idx="7">
                  <c:v>36769</c:v>
                </c:pt>
                <c:pt idx="8">
                  <c:v>36799</c:v>
                </c:pt>
                <c:pt idx="9">
                  <c:v>36830</c:v>
                </c:pt>
                <c:pt idx="10">
                  <c:v>36860</c:v>
                </c:pt>
                <c:pt idx="11">
                  <c:v>36891</c:v>
                </c:pt>
                <c:pt idx="12">
                  <c:v>36922</c:v>
                </c:pt>
                <c:pt idx="13">
                  <c:v>36950</c:v>
                </c:pt>
                <c:pt idx="14">
                  <c:v>36981</c:v>
                </c:pt>
                <c:pt idx="15">
                  <c:v>37011</c:v>
                </c:pt>
                <c:pt idx="16">
                  <c:v>37042</c:v>
                </c:pt>
                <c:pt idx="17">
                  <c:v>37072</c:v>
                </c:pt>
                <c:pt idx="18">
                  <c:v>37103</c:v>
                </c:pt>
                <c:pt idx="19">
                  <c:v>37134</c:v>
                </c:pt>
                <c:pt idx="20">
                  <c:v>37164</c:v>
                </c:pt>
                <c:pt idx="21">
                  <c:v>37195</c:v>
                </c:pt>
                <c:pt idx="22">
                  <c:v>37225</c:v>
                </c:pt>
                <c:pt idx="23">
                  <c:v>37256</c:v>
                </c:pt>
                <c:pt idx="24">
                  <c:v>37287</c:v>
                </c:pt>
                <c:pt idx="25">
                  <c:v>37315</c:v>
                </c:pt>
                <c:pt idx="26">
                  <c:v>37346</c:v>
                </c:pt>
                <c:pt idx="27">
                  <c:v>37376</c:v>
                </c:pt>
                <c:pt idx="28">
                  <c:v>37407</c:v>
                </c:pt>
                <c:pt idx="29">
                  <c:v>37437</c:v>
                </c:pt>
                <c:pt idx="30">
                  <c:v>37468</c:v>
                </c:pt>
                <c:pt idx="31">
                  <c:v>37499</c:v>
                </c:pt>
                <c:pt idx="32">
                  <c:v>37529</c:v>
                </c:pt>
                <c:pt idx="33">
                  <c:v>37560</c:v>
                </c:pt>
                <c:pt idx="34">
                  <c:v>37590</c:v>
                </c:pt>
                <c:pt idx="35">
                  <c:v>37621</c:v>
                </c:pt>
                <c:pt idx="36">
                  <c:v>37652</c:v>
                </c:pt>
                <c:pt idx="37">
                  <c:v>37680</c:v>
                </c:pt>
                <c:pt idx="38">
                  <c:v>37711</c:v>
                </c:pt>
                <c:pt idx="39">
                  <c:v>37741</c:v>
                </c:pt>
                <c:pt idx="40">
                  <c:v>37772</c:v>
                </c:pt>
                <c:pt idx="41">
                  <c:v>37802</c:v>
                </c:pt>
                <c:pt idx="42">
                  <c:v>37833</c:v>
                </c:pt>
                <c:pt idx="43">
                  <c:v>37864</c:v>
                </c:pt>
                <c:pt idx="44">
                  <c:v>37894</c:v>
                </c:pt>
                <c:pt idx="45">
                  <c:v>37925</c:v>
                </c:pt>
                <c:pt idx="46">
                  <c:v>37955</c:v>
                </c:pt>
                <c:pt idx="47">
                  <c:v>37986</c:v>
                </c:pt>
                <c:pt idx="48">
                  <c:v>38017</c:v>
                </c:pt>
                <c:pt idx="49">
                  <c:v>38046</c:v>
                </c:pt>
                <c:pt idx="50">
                  <c:v>38077</c:v>
                </c:pt>
                <c:pt idx="51">
                  <c:v>38107</c:v>
                </c:pt>
                <c:pt idx="52">
                  <c:v>38138</c:v>
                </c:pt>
                <c:pt idx="53">
                  <c:v>38168</c:v>
                </c:pt>
                <c:pt idx="54">
                  <c:v>38199</c:v>
                </c:pt>
                <c:pt idx="55">
                  <c:v>38230</c:v>
                </c:pt>
                <c:pt idx="56">
                  <c:v>38260</c:v>
                </c:pt>
                <c:pt idx="57">
                  <c:v>38291</c:v>
                </c:pt>
                <c:pt idx="58">
                  <c:v>38321</c:v>
                </c:pt>
                <c:pt idx="59">
                  <c:v>38352</c:v>
                </c:pt>
                <c:pt idx="60">
                  <c:v>38383</c:v>
                </c:pt>
                <c:pt idx="61">
                  <c:v>38411</c:v>
                </c:pt>
                <c:pt idx="62">
                  <c:v>38442</c:v>
                </c:pt>
                <c:pt idx="63">
                  <c:v>38472</c:v>
                </c:pt>
                <c:pt idx="64">
                  <c:v>38503</c:v>
                </c:pt>
                <c:pt idx="65">
                  <c:v>38533</c:v>
                </c:pt>
                <c:pt idx="66">
                  <c:v>38564</c:v>
                </c:pt>
                <c:pt idx="67">
                  <c:v>38595</c:v>
                </c:pt>
                <c:pt idx="68">
                  <c:v>38625</c:v>
                </c:pt>
                <c:pt idx="69">
                  <c:v>38656</c:v>
                </c:pt>
                <c:pt idx="70">
                  <c:v>38686</c:v>
                </c:pt>
                <c:pt idx="71">
                  <c:v>38717</c:v>
                </c:pt>
                <c:pt idx="72">
                  <c:v>38748</c:v>
                </c:pt>
                <c:pt idx="73">
                  <c:v>38776</c:v>
                </c:pt>
                <c:pt idx="74">
                  <c:v>38807</c:v>
                </c:pt>
                <c:pt idx="75">
                  <c:v>38837</c:v>
                </c:pt>
                <c:pt idx="76">
                  <c:v>38868</c:v>
                </c:pt>
                <c:pt idx="77">
                  <c:v>38898</c:v>
                </c:pt>
                <c:pt idx="78">
                  <c:v>38929</c:v>
                </c:pt>
                <c:pt idx="79">
                  <c:v>38960</c:v>
                </c:pt>
                <c:pt idx="80">
                  <c:v>38990</c:v>
                </c:pt>
                <c:pt idx="81">
                  <c:v>39021</c:v>
                </c:pt>
                <c:pt idx="82">
                  <c:v>39051</c:v>
                </c:pt>
                <c:pt idx="83">
                  <c:v>39082</c:v>
                </c:pt>
                <c:pt idx="84">
                  <c:v>39113</c:v>
                </c:pt>
                <c:pt idx="85">
                  <c:v>39141</c:v>
                </c:pt>
                <c:pt idx="86">
                  <c:v>39172</c:v>
                </c:pt>
                <c:pt idx="87">
                  <c:v>39202</c:v>
                </c:pt>
                <c:pt idx="88">
                  <c:v>39233</c:v>
                </c:pt>
                <c:pt idx="89">
                  <c:v>39263</c:v>
                </c:pt>
                <c:pt idx="90">
                  <c:v>39294</c:v>
                </c:pt>
                <c:pt idx="91">
                  <c:v>39325</c:v>
                </c:pt>
                <c:pt idx="92">
                  <c:v>39355</c:v>
                </c:pt>
                <c:pt idx="93">
                  <c:v>39386</c:v>
                </c:pt>
                <c:pt idx="94">
                  <c:v>39416</c:v>
                </c:pt>
                <c:pt idx="95">
                  <c:v>39447</c:v>
                </c:pt>
                <c:pt idx="96">
                  <c:v>39478</c:v>
                </c:pt>
                <c:pt idx="97">
                  <c:v>39507</c:v>
                </c:pt>
                <c:pt idx="98">
                  <c:v>39538</c:v>
                </c:pt>
                <c:pt idx="99">
                  <c:v>39568</c:v>
                </c:pt>
                <c:pt idx="100">
                  <c:v>39599</c:v>
                </c:pt>
                <c:pt idx="101">
                  <c:v>39629</c:v>
                </c:pt>
                <c:pt idx="102">
                  <c:v>39660</c:v>
                </c:pt>
                <c:pt idx="103">
                  <c:v>39691</c:v>
                </c:pt>
                <c:pt idx="104">
                  <c:v>39721</c:v>
                </c:pt>
                <c:pt idx="105">
                  <c:v>39752</c:v>
                </c:pt>
                <c:pt idx="106">
                  <c:v>39782</c:v>
                </c:pt>
                <c:pt idx="107">
                  <c:v>39813</c:v>
                </c:pt>
                <c:pt idx="108">
                  <c:v>39844</c:v>
                </c:pt>
                <c:pt idx="109">
                  <c:v>39872</c:v>
                </c:pt>
                <c:pt idx="110">
                  <c:v>39903</c:v>
                </c:pt>
              </c:numCache>
            </c:numRef>
          </c:cat>
          <c:val>
            <c:numRef>
              <c:f>Sheet1!$B$2:$B$112</c:f>
              <c:numCache>
                <c:formatCode>_("$"* #,##0_);_("$"* \(#,##0\);_("$"* "-"??_);_(@_)</c:formatCode>
                <c:ptCount val="111"/>
                <c:pt idx="0">
                  <c:v>2.3773999999999997</c:v>
                </c:pt>
                <c:pt idx="1">
                  <c:v>2.4777999999999998</c:v>
                </c:pt>
                <c:pt idx="2">
                  <c:v>2.5953999999999997</c:v>
                </c:pt>
                <c:pt idx="3">
                  <c:v>2.6829999999999998</c:v>
                </c:pt>
                <c:pt idx="4">
                  <c:v>2.7343000000000002</c:v>
                </c:pt>
                <c:pt idx="5">
                  <c:v>2.7982999999999998</c:v>
                </c:pt>
                <c:pt idx="6">
                  <c:v>2.8267999999999978</c:v>
                </c:pt>
                <c:pt idx="7">
                  <c:v>2.8973</c:v>
                </c:pt>
                <c:pt idx="8">
                  <c:v>2.7262</c:v>
                </c:pt>
                <c:pt idx="9">
                  <c:v>2.9187999999999987</c:v>
                </c:pt>
                <c:pt idx="10">
                  <c:v>2.9512999999999967</c:v>
                </c:pt>
                <c:pt idx="11">
                  <c:v>2.9795999999999987</c:v>
                </c:pt>
                <c:pt idx="12">
                  <c:v>3.1736</c:v>
                </c:pt>
                <c:pt idx="13">
                  <c:v>3.3062999999999967</c:v>
                </c:pt>
                <c:pt idx="14">
                  <c:v>3.4495999999999998</c:v>
                </c:pt>
                <c:pt idx="15">
                  <c:v>3.7336999999999998</c:v>
                </c:pt>
                <c:pt idx="16">
                  <c:v>3.9756999999999967</c:v>
                </c:pt>
                <c:pt idx="17">
                  <c:v>4.1987999999999985</c:v>
                </c:pt>
                <c:pt idx="18">
                  <c:v>4.6971999999999845</c:v>
                </c:pt>
                <c:pt idx="19">
                  <c:v>5.0724999999999998</c:v>
                </c:pt>
                <c:pt idx="20">
                  <c:v>5.4526000000000003</c:v>
                </c:pt>
                <c:pt idx="21">
                  <c:v>5.7477999999999998</c:v>
                </c:pt>
                <c:pt idx="22">
                  <c:v>6.0388000000000002</c:v>
                </c:pt>
                <c:pt idx="23">
                  <c:v>6.4546999999999999</c:v>
                </c:pt>
                <c:pt idx="24">
                  <c:v>6.9777000000000013</c:v>
                </c:pt>
                <c:pt idx="25">
                  <c:v>7.2956000000000003</c:v>
                </c:pt>
                <c:pt idx="26">
                  <c:v>7.6109999999999856</c:v>
                </c:pt>
                <c:pt idx="27">
                  <c:v>7.8848999999999965</c:v>
                </c:pt>
                <c:pt idx="28">
                  <c:v>8.1936</c:v>
                </c:pt>
                <c:pt idx="29">
                  <c:v>8.7099000000000011</c:v>
                </c:pt>
                <c:pt idx="30">
                  <c:v>8.8293000000000035</c:v>
                </c:pt>
                <c:pt idx="31">
                  <c:v>8.9337</c:v>
                </c:pt>
                <c:pt idx="32">
                  <c:v>9.2213999999999992</c:v>
                </c:pt>
                <c:pt idx="33">
                  <c:v>8.9444000000000017</c:v>
                </c:pt>
                <c:pt idx="34">
                  <c:v>9.0047000000000015</c:v>
                </c:pt>
                <c:pt idx="35">
                  <c:v>9.2608000000000015</c:v>
                </c:pt>
                <c:pt idx="36">
                  <c:v>9.7438000000000002</c:v>
                </c:pt>
                <c:pt idx="37">
                  <c:v>10.429</c:v>
                </c:pt>
                <c:pt idx="38">
                  <c:v>10.263</c:v>
                </c:pt>
                <c:pt idx="39">
                  <c:v>10.728999999999999</c:v>
                </c:pt>
                <c:pt idx="40">
                  <c:v>10.611000000000001</c:v>
                </c:pt>
                <c:pt idx="41">
                  <c:v>11.067</c:v>
                </c:pt>
                <c:pt idx="42">
                  <c:v>11.381</c:v>
                </c:pt>
                <c:pt idx="43">
                  <c:v>11.662000000000004</c:v>
                </c:pt>
                <c:pt idx="44">
                  <c:v>11.874000000000002</c:v>
                </c:pt>
                <c:pt idx="45">
                  <c:v>11.868</c:v>
                </c:pt>
                <c:pt idx="46">
                  <c:v>12.429</c:v>
                </c:pt>
                <c:pt idx="47">
                  <c:v>12.718</c:v>
                </c:pt>
                <c:pt idx="48">
                  <c:v>13.216000000000001</c:v>
                </c:pt>
                <c:pt idx="49">
                  <c:v>13.893000000000002</c:v>
                </c:pt>
                <c:pt idx="50">
                  <c:v>14.195</c:v>
                </c:pt>
                <c:pt idx="51">
                  <c:v>15.025</c:v>
                </c:pt>
                <c:pt idx="52">
                  <c:v>15.591000000000001</c:v>
                </c:pt>
                <c:pt idx="53">
                  <c:v>15.821</c:v>
                </c:pt>
                <c:pt idx="54">
                  <c:v>15.785</c:v>
                </c:pt>
                <c:pt idx="55">
                  <c:v>15.888</c:v>
                </c:pt>
                <c:pt idx="56">
                  <c:v>14.908000000000001</c:v>
                </c:pt>
                <c:pt idx="57">
                  <c:v>14.53</c:v>
                </c:pt>
                <c:pt idx="58">
                  <c:v>14.659000000000002</c:v>
                </c:pt>
                <c:pt idx="59">
                  <c:v>14.496</c:v>
                </c:pt>
                <c:pt idx="60">
                  <c:v>13.419</c:v>
                </c:pt>
                <c:pt idx="61">
                  <c:v>13.393000000000002</c:v>
                </c:pt>
                <c:pt idx="62">
                  <c:v>12.836</c:v>
                </c:pt>
                <c:pt idx="63">
                  <c:v>11.388</c:v>
                </c:pt>
                <c:pt idx="64">
                  <c:v>10.939</c:v>
                </c:pt>
                <c:pt idx="65">
                  <c:v>10.569000000000004</c:v>
                </c:pt>
                <c:pt idx="66">
                  <c:v>9.2111000000000001</c:v>
                </c:pt>
                <c:pt idx="67">
                  <c:v>9.2153000000000009</c:v>
                </c:pt>
                <c:pt idx="68">
                  <c:v>9.3437000000000001</c:v>
                </c:pt>
                <c:pt idx="69">
                  <c:v>8.8657000000000767</c:v>
                </c:pt>
                <c:pt idx="70">
                  <c:v>8.8766000000000247</c:v>
                </c:pt>
                <c:pt idx="71">
                  <c:v>8.2623000000000015</c:v>
                </c:pt>
                <c:pt idx="72">
                  <c:v>7.7576999999999998</c:v>
                </c:pt>
                <c:pt idx="73">
                  <c:v>7.8742999999999999</c:v>
                </c:pt>
                <c:pt idx="74">
                  <c:v>8.1171000000000006</c:v>
                </c:pt>
                <c:pt idx="75">
                  <c:v>7.9558999999999997</c:v>
                </c:pt>
                <c:pt idx="76">
                  <c:v>7.8605999999999945</c:v>
                </c:pt>
                <c:pt idx="77">
                  <c:v>8.0041000000000011</c:v>
                </c:pt>
                <c:pt idx="78">
                  <c:v>8.1949000000000005</c:v>
                </c:pt>
                <c:pt idx="79">
                  <c:v>8.2342999999999993</c:v>
                </c:pt>
                <c:pt idx="80">
                  <c:v>8.6958000000000002</c:v>
                </c:pt>
                <c:pt idx="81">
                  <c:v>8.9359000000000002</c:v>
                </c:pt>
                <c:pt idx="82">
                  <c:v>8.9044000000000008</c:v>
                </c:pt>
                <c:pt idx="83">
                  <c:v>9.2425000000000015</c:v>
                </c:pt>
                <c:pt idx="84">
                  <c:v>9.4026000000000067</c:v>
                </c:pt>
                <c:pt idx="85">
                  <c:v>9.7391000000000005</c:v>
                </c:pt>
                <c:pt idx="86">
                  <c:v>10.078000000000001</c:v>
                </c:pt>
                <c:pt idx="87">
                  <c:v>10.502000000000002</c:v>
                </c:pt>
                <c:pt idx="88">
                  <c:v>11.293000000000001</c:v>
                </c:pt>
                <c:pt idx="89">
                  <c:v>11.589</c:v>
                </c:pt>
                <c:pt idx="90">
                  <c:v>11.592000000000002</c:v>
                </c:pt>
                <c:pt idx="91">
                  <c:v>11.928000000000001</c:v>
                </c:pt>
                <c:pt idx="92">
                  <c:v>10.099</c:v>
                </c:pt>
                <c:pt idx="93">
                  <c:v>10.359000000000071</c:v>
                </c:pt>
                <c:pt idx="94">
                  <c:v>10.078000000000001</c:v>
                </c:pt>
                <c:pt idx="95">
                  <c:v>9.9694000000000731</c:v>
                </c:pt>
                <c:pt idx="96">
                  <c:v>10.193</c:v>
                </c:pt>
                <c:pt idx="97">
                  <c:v>10.428000000000001</c:v>
                </c:pt>
                <c:pt idx="98">
                  <c:v>10.296000000000001</c:v>
                </c:pt>
                <c:pt idx="99">
                  <c:v>10.193</c:v>
                </c:pt>
                <c:pt idx="100">
                  <c:v>10.805000000000026</c:v>
                </c:pt>
                <c:pt idx="101">
                  <c:v>10.782</c:v>
                </c:pt>
                <c:pt idx="102">
                  <c:v>10.902000000000006</c:v>
                </c:pt>
                <c:pt idx="103">
                  <c:v>10.921000000000001</c:v>
                </c:pt>
                <c:pt idx="104">
                  <c:v>9.8567000000000267</c:v>
                </c:pt>
                <c:pt idx="105">
                  <c:v>8.1263000000000005</c:v>
                </c:pt>
                <c:pt idx="106">
                  <c:v>7.1987999999999985</c:v>
                </c:pt>
                <c:pt idx="107">
                  <c:v>6.7239999999999975</c:v>
                </c:pt>
                <c:pt idx="108">
                  <c:v>5.9348999999999998</c:v>
                </c:pt>
                <c:pt idx="109">
                  <c:v>5.4464000000000024</c:v>
                </c:pt>
                <c:pt idx="110">
                  <c:v>5.5569999999999995</c:v>
                </c:pt>
              </c:numCache>
            </c:numRef>
          </c:val>
        </c:ser>
        <c:ser>
          <c:idx val="1"/>
          <c:order val="1"/>
          <c:tx>
            <c:strRef>
              <c:f>Sheet1!$C$1</c:f>
              <c:strCache>
                <c:ptCount val="1"/>
                <c:pt idx="0">
                  <c:v>Dedicated Short Bias</c:v>
                </c:pt>
              </c:strCache>
            </c:strRef>
          </c:tx>
          <c:spPr>
            <a:solidFill>
              <a:srgbClr val="3333CC"/>
            </a:solidFill>
          </c:spPr>
          <c:cat>
            <c:numRef>
              <c:f>Sheet1!$A$2:$A$112</c:f>
              <c:numCache>
                <c:formatCode>[$-409]mmm\-yy;@</c:formatCode>
                <c:ptCount val="111"/>
                <c:pt idx="0">
                  <c:v>36556</c:v>
                </c:pt>
                <c:pt idx="1">
                  <c:v>36585</c:v>
                </c:pt>
                <c:pt idx="2">
                  <c:v>36616</c:v>
                </c:pt>
                <c:pt idx="3">
                  <c:v>36646</c:v>
                </c:pt>
                <c:pt idx="4">
                  <c:v>36677</c:v>
                </c:pt>
                <c:pt idx="5">
                  <c:v>36707</c:v>
                </c:pt>
                <c:pt idx="6">
                  <c:v>36738</c:v>
                </c:pt>
                <c:pt idx="7">
                  <c:v>36769</c:v>
                </c:pt>
                <c:pt idx="8">
                  <c:v>36799</c:v>
                </c:pt>
                <c:pt idx="9">
                  <c:v>36830</c:v>
                </c:pt>
                <c:pt idx="10">
                  <c:v>36860</c:v>
                </c:pt>
                <c:pt idx="11">
                  <c:v>36891</c:v>
                </c:pt>
                <c:pt idx="12">
                  <c:v>36922</c:v>
                </c:pt>
                <c:pt idx="13">
                  <c:v>36950</c:v>
                </c:pt>
                <c:pt idx="14">
                  <c:v>36981</c:v>
                </c:pt>
                <c:pt idx="15">
                  <c:v>37011</c:v>
                </c:pt>
                <c:pt idx="16">
                  <c:v>37042</c:v>
                </c:pt>
                <c:pt idx="17">
                  <c:v>37072</c:v>
                </c:pt>
                <c:pt idx="18">
                  <c:v>37103</c:v>
                </c:pt>
                <c:pt idx="19">
                  <c:v>37134</c:v>
                </c:pt>
                <c:pt idx="20">
                  <c:v>37164</c:v>
                </c:pt>
                <c:pt idx="21">
                  <c:v>37195</c:v>
                </c:pt>
                <c:pt idx="22">
                  <c:v>37225</c:v>
                </c:pt>
                <c:pt idx="23">
                  <c:v>37256</c:v>
                </c:pt>
                <c:pt idx="24">
                  <c:v>37287</c:v>
                </c:pt>
                <c:pt idx="25">
                  <c:v>37315</c:v>
                </c:pt>
                <c:pt idx="26">
                  <c:v>37346</c:v>
                </c:pt>
                <c:pt idx="27">
                  <c:v>37376</c:v>
                </c:pt>
                <c:pt idx="28">
                  <c:v>37407</c:v>
                </c:pt>
                <c:pt idx="29">
                  <c:v>37437</c:v>
                </c:pt>
                <c:pt idx="30">
                  <c:v>37468</c:v>
                </c:pt>
                <c:pt idx="31">
                  <c:v>37499</c:v>
                </c:pt>
                <c:pt idx="32">
                  <c:v>37529</c:v>
                </c:pt>
                <c:pt idx="33">
                  <c:v>37560</c:v>
                </c:pt>
                <c:pt idx="34">
                  <c:v>37590</c:v>
                </c:pt>
                <c:pt idx="35">
                  <c:v>37621</c:v>
                </c:pt>
                <c:pt idx="36">
                  <c:v>37652</c:v>
                </c:pt>
                <c:pt idx="37">
                  <c:v>37680</c:v>
                </c:pt>
                <c:pt idx="38">
                  <c:v>37711</c:v>
                </c:pt>
                <c:pt idx="39">
                  <c:v>37741</c:v>
                </c:pt>
                <c:pt idx="40">
                  <c:v>37772</c:v>
                </c:pt>
                <c:pt idx="41">
                  <c:v>37802</c:v>
                </c:pt>
                <c:pt idx="42">
                  <c:v>37833</c:v>
                </c:pt>
                <c:pt idx="43">
                  <c:v>37864</c:v>
                </c:pt>
                <c:pt idx="44">
                  <c:v>37894</c:v>
                </c:pt>
                <c:pt idx="45">
                  <c:v>37925</c:v>
                </c:pt>
                <c:pt idx="46">
                  <c:v>37955</c:v>
                </c:pt>
                <c:pt idx="47">
                  <c:v>37986</c:v>
                </c:pt>
                <c:pt idx="48">
                  <c:v>38017</c:v>
                </c:pt>
                <c:pt idx="49">
                  <c:v>38046</c:v>
                </c:pt>
                <c:pt idx="50">
                  <c:v>38077</c:v>
                </c:pt>
                <c:pt idx="51">
                  <c:v>38107</c:v>
                </c:pt>
                <c:pt idx="52">
                  <c:v>38138</c:v>
                </c:pt>
                <c:pt idx="53">
                  <c:v>38168</c:v>
                </c:pt>
                <c:pt idx="54">
                  <c:v>38199</c:v>
                </c:pt>
                <c:pt idx="55">
                  <c:v>38230</c:v>
                </c:pt>
                <c:pt idx="56">
                  <c:v>38260</c:v>
                </c:pt>
                <c:pt idx="57">
                  <c:v>38291</c:v>
                </c:pt>
                <c:pt idx="58">
                  <c:v>38321</c:v>
                </c:pt>
                <c:pt idx="59">
                  <c:v>38352</c:v>
                </c:pt>
                <c:pt idx="60">
                  <c:v>38383</c:v>
                </c:pt>
                <c:pt idx="61">
                  <c:v>38411</c:v>
                </c:pt>
                <c:pt idx="62">
                  <c:v>38442</c:v>
                </c:pt>
                <c:pt idx="63">
                  <c:v>38472</c:v>
                </c:pt>
                <c:pt idx="64">
                  <c:v>38503</c:v>
                </c:pt>
                <c:pt idx="65">
                  <c:v>38533</c:v>
                </c:pt>
                <c:pt idx="66">
                  <c:v>38564</c:v>
                </c:pt>
                <c:pt idx="67">
                  <c:v>38595</c:v>
                </c:pt>
                <c:pt idx="68">
                  <c:v>38625</c:v>
                </c:pt>
                <c:pt idx="69">
                  <c:v>38656</c:v>
                </c:pt>
                <c:pt idx="70">
                  <c:v>38686</c:v>
                </c:pt>
                <c:pt idx="71">
                  <c:v>38717</c:v>
                </c:pt>
                <c:pt idx="72">
                  <c:v>38748</c:v>
                </c:pt>
                <c:pt idx="73">
                  <c:v>38776</c:v>
                </c:pt>
                <c:pt idx="74">
                  <c:v>38807</c:v>
                </c:pt>
                <c:pt idx="75">
                  <c:v>38837</c:v>
                </c:pt>
                <c:pt idx="76">
                  <c:v>38868</c:v>
                </c:pt>
                <c:pt idx="77">
                  <c:v>38898</c:v>
                </c:pt>
                <c:pt idx="78">
                  <c:v>38929</c:v>
                </c:pt>
                <c:pt idx="79">
                  <c:v>38960</c:v>
                </c:pt>
                <c:pt idx="80">
                  <c:v>38990</c:v>
                </c:pt>
                <c:pt idx="81">
                  <c:v>39021</c:v>
                </c:pt>
                <c:pt idx="82">
                  <c:v>39051</c:v>
                </c:pt>
                <c:pt idx="83">
                  <c:v>39082</c:v>
                </c:pt>
                <c:pt idx="84">
                  <c:v>39113</c:v>
                </c:pt>
                <c:pt idx="85">
                  <c:v>39141</c:v>
                </c:pt>
                <c:pt idx="86">
                  <c:v>39172</c:v>
                </c:pt>
                <c:pt idx="87">
                  <c:v>39202</c:v>
                </c:pt>
                <c:pt idx="88">
                  <c:v>39233</c:v>
                </c:pt>
                <c:pt idx="89">
                  <c:v>39263</c:v>
                </c:pt>
                <c:pt idx="90">
                  <c:v>39294</c:v>
                </c:pt>
                <c:pt idx="91">
                  <c:v>39325</c:v>
                </c:pt>
                <c:pt idx="92">
                  <c:v>39355</c:v>
                </c:pt>
                <c:pt idx="93">
                  <c:v>39386</c:v>
                </c:pt>
                <c:pt idx="94">
                  <c:v>39416</c:v>
                </c:pt>
                <c:pt idx="95">
                  <c:v>39447</c:v>
                </c:pt>
                <c:pt idx="96">
                  <c:v>39478</c:v>
                </c:pt>
                <c:pt idx="97">
                  <c:v>39507</c:v>
                </c:pt>
                <c:pt idx="98">
                  <c:v>39538</c:v>
                </c:pt>
                <c:pt idx="99">
                  <c:v>39568</c:v>
                </c:pt>
                <c:pt idx="100">
                  <c:v>39599</c:v>
                </c:pt>
                <c:pt idx="101">
                  <c:v>39629</c:v>
                </c:pt>
                <c:pt idx="102">
                  <c:v>39660</c:v>
                </c:pt>
                <c:pt idx="103">
                  <c:v>39691</c:v>
                </c:pt>
                <c:pt idx="104">
                  <c:v>39721</c:v>
                </c:pt>
                <c:pt idx="105">
                  <c:v>39752</c:v>
                </c:pt>
                <c:pt idx="106">
                  <c:v>39782</c:v>
                </c:pt>
                <c:pt idx="107">
                  <c:v>39813</c:v>
                </c:pt>
                <c:pt idx="108">
                  <c:v>39844</c:v>
                </c:pt>
                <c:pt idx="109">
                  <c:v>39872</c:v>
                </c:pt>
                <c:pt idx="110">
                  <c:v>39903</c:v>
                </c:pt>
              </c:numCache>
            </c:numRef>
          </c:cat>
          <c:val>
            <c:numRef>
              <c:f>Sheet1!$C$2:$C$112</c:f>
              <c:numCache>
                <c:formatCode>_("$"* #,##0_);_("$"* \(#,##0\);_("$"* "-"??_);_(@_)</c:formatCode>
                <c:ptCount val="111"/>
                <c:pt idx="0">
                  <c:v>0.72813000000000005</c:v>
                </c:pt>
                <c:pt idx="1">
                  <c:v>0.70548</c:v>
                </c:pt>
                <c:pt idx="2">
                  <c:v>0.72252000000000005</c:v>
                </c:pt>
                <c:pt idx="3">
                  <c:v>0.65122000000000446</c:v>
                </c:pt>
                <c:pt idx="4">
                  <c:v>0.72705000000000064</c:v>
                </c:pt>
                <c:pt idx="5">
                  <c:v>0.66207000000000515</c:v>
                </c:pt>
                <c:pt idx="6">
                  <c:v>0.67683000000000515</c:v>
                </c:pt>
                <c:pt idx="7">
                  <c:v>0.64633000000000063</c:v>
                </c:pt>
                <c:pt idx="8">
                  <c:v>0.70365999999999995</c:v>
                </c:pt>
                <c:pt idx="9">
                  <c:v>0.73488000000000064</c:v>
                </c:pt>
                <c:pt idx="10">
                  <c:v>0.84333000000000002</c:v>
                </c:pt>
                <c:pt idx="11">
                  <c:v>0.85940000000000005</c:v>
                </c:pt>
                <c:pt idx="12">
                  <c:v>0.83248999999999951</c:v>
                </c:pt>
                <c:pt idx="13">
                  <c:v>0.89884000000000575</c:v>
                </c:pt>
                <c:pt idx="14">
                  <c:v>0.99270999999999998</c:v>
                </c:pt>
                <c:pt idx="15">
                  <c:v>0.90944999999999998</c:v>
                </c:pt>
                <c:pt idx="16">
                  <c:v>0.58172000000000312</c:v>
                </c:pt>
                <c:pt idx="17">
                  <c:v>0.5858599999999996</c:v>
                </c:pt>
                <c:pt idx="18">
                  <c:v>0.61505000000000065</c:v>
                </c:pt>
                <c:pt idx="19">
                  <c:v>0.62148000000000003</c:v>
                </c:pt>
                <c:pt idx="20">
                  <c:v>0.64136000000000004</c:v>
                </c:pt>
                <c:pt idx="21">
                  <c:v>0.42730000000000223</c:v>
                </c:pt>
                <c:pt idx="22">
                  <c:v>0.385600000000002</c:v>
                </c:pt>
                <c:pt idx="23">
                  <c:v>0.33089000000000257</c:v>
                </c:pt>
                <c:pt idx="24">
                  <c:v>0.29312000000000032</c:v>
                </c:pt>
                <c:pt idx="25">
                  <c:v>0.29692000000000257</c:v>
                </c:pt>
                <c:pt idx="26">
                  <c:v>0.26294000000000001</c:v>
                </c:pt>
                <c:pt idx="27">
                  <c:v>0.26411000000000001</c:v>
                </c:pt>
                <c:pt idx="28">
                  <c:v>0.25622</c:v>
                </c:pt>
                <c:pt idx="29">
                  <c:v>0.27446000000000031</c:v>
                </c:pt>
                <c:pt idx="30">
                  <c:v>0.29680000000000223</c:v>
                </c:pt>
                <c:pt idx="31">
                  <c:v>0.32348000000000365</c:v>
                </c:pt>
                <c:pt idx="32">
                  <c:v>0.35283000000000031</c:v>
                </c:pt>
                <c:pt idx="33">
                  <c:v>0.22316000000000041</c:v>
                </c:pt>
                <c:pt idx="34">
                  <c:v>0.20213999999999999</c:v>
                </c:pt>
                <c:pt idx="35">
                  <c:v>0.20372999999999999</c:v>
                </c:pt>
                <c:pt idx="36">
                  <c:v>0.21692000000000106</c:v>
                </c:pt>
                <c:pt idx="37">
                  <c:v>0.23149000000000106</c:v>
                </c:pt>
                <c:pt idx="38">
                  <c:v>0.22397000000000075</c:v>
                </c:pt>
                <c:pt idx="39">
                  <c:v>0.21552000000000004</c:v>
                </c:pt>
                <c:pt idx="40">
                  <c:v>0.19160000000000021</c:v>
                </c:pt>
                <c:pt idx="41">
                  <c:v>0.19037000000000001</c:v>
                </c:pt>
                <c:pt idx="42">
                  <c:v>0.18407000000000001</c:v>
                </c:pt>
                <c:pt idx="43">
                  <c:v>0.17672000000000004</c:v>
                </c:pt>
                <c:pt idx="44">
                  <c:v>0.17382</c:v>
                </c:pt>
                <c:pt idx="45">
                  <c:v>0.16511000000000084</c:v>
                </c:pt>
                <c:pt idx="46">
                  <c:v>0.16746000000000147</c:v>
                </c:pt>
                <c:pt idx="47">
                  <c:v>0.16019000000000044</c:v>
                </c:pt>
                <c:pt idx="48">
                  <c:v>0.14197000000000001</c:v>
                </c:pt>
                <c:pt idx="49">
                  <c:v>0.14840000000000109</c:v>
                </c:pt>
                <c:pt idx="50">
                  <c:v>0.15365999999999999</c:v>
                </c:pt>
                <c:pt idx="51">
                  <c:v>0.17130999999999999</c:v>
                </c:pt>
                <c:pt idx="52">
                  <c:v>0.19164000000000084</c:v>
                </c:pt>
                <c:pt idx="53">
                  <c:v>0.18940000000000143</c:v>
                </c:pt>
                <c:pt idx="54">
                  <c:v>0.20094000000000123</c:v>
                </c:pt>
                <c:pt idx="55">
                  <c:v>0.21027000000000001</c:v>
                </c:pt>
                <c:pt idx="56">
                  <c:v>0.20297999999999999</c:v>
                </c:pt>
                <c:pt idx="57">
                  <c:v>0.21930000000000024</c:v>
                </c:pt>
                <c:pt idx="58">
                  <c:v>0.21249000000000143</c:v>
                </c:pt>
                <c:pt idx="59">
                  <c:v>0.18799000000000163</c:v>
                </c:pt>
                <c:pt idx="60">
                  <c:v>0.21226000000000111</c:v>
                </c:pt>
                <c:pt idx="61">
                  <c:v>0.22261000000000075</c:v>
                </c:pt>
                <c:pt idx="62">
                  <c:v>0.24707999999999999</c:v>
                </c:pt>
                <c:pt idx="63">
                  <c:v>0.25339</c:v>
                </c:pt>
                <c:pt idx="64">
                  <c:v>0.25011</c:v>
                </c:pt>
                <c:pt idx="65">
                  <c:v>0.20215</c:v>
                </c:pt>
                <c:pt idx="66">
                  <c:v>0.19433000000000075</c:v>
                </c:pt>
                <c:pt idx="67">
                  <c:v>0.20713999999999999</c:v>
                </c:pt>
                <c:pt idx="68">
                  <c:v>0.21806000000000106</c:v>
                </c:pt>
                <c:pt idx="69">
                  <c:v>0.24840000000000126</c:v>
                </c:pt>
                <c:pt idx="70">
                  <c:v>0.23750000000000004</c:v>
                </c:pt>
                <c:pt idx="71">
                  <c:v>0.23061999999999999</c:v>
                </c:pt>
                <c:pt idx="72">
                  <c:v>0.25142000000000031</c:v>
                </c:pt>
                <c:pt idx="73">
                  <c:v>0.26712000000000002</c:v>
                </c:pt>
                <c:pt idx="74">
                  <c:v>0.27026</c:v>
                </c:pt>
                <c:pt idx="75">
                  <c:v>0.27824000000000004</c:v>
                </c:pt>
                <c:pt idx="76">
                  <c:v>0.31885000000000258</c:v>
                </c:pt>
                <c:pt idx="77">
                  <c:v>0.35750000000000032</c:v>
                </c:pt>
                <c:pt idx="78">
                  <c:v>0.31563000000000002</c:v>
                </c:pt>
                <c:pt idx="79">
                  <c:v>0.33351000000000297</c:v>
                </c:pt>
                <c:pt idx="80">
                  <c:v>0.33377000000000223</c:v>
                </c:pt>
                <c:pt idx="81">
                  <c:v>0.34050000000000197</c:v>
                </c:pt>
                <c:pt idx="82">
                  <c:v>0.35840000000000038</c:v>
                </c:pt>
                <c:pt idx="83">
                  <c:v>0.36180000000000223</c:v>
                </c:pt>
                <c:pt idx="84">
                  <c:v>0.35971000000000031</c:v>
                </c:pt>
                <c:pt idx="85">
                  <c:v>0.36292000000000257</c:v>
                </c:pt>
                <c:pt idx="86">
                  <c:v>0.359180000000002</c:v>
                </c:pt>
                <c:pt idx="87">
                  <c:v>0.32436000000000315</c:v>
                </c:pt>
                <c:pt idx="88">
                  <c:v>0.33199000000000223</c:v>
                </c:pt>
                <c:pt idx="89">
                  <c:v>0.34715000000000168</c:v>
                </c:pt>
                <c:pt idx="90">
                  <c:v>0.28661000000000031</c:v>
                </c:pt>
                <c:pt idx="91">
                  <c:v>0.31809000000000032</c:v>
                </c:pt>
                <c:pt idx="92">
                  <c:v>0.318330000000002</c:v>
                </c:pt>
                <c:pt idx="93">
                  <c:v>0.29591000000000223</c:v>
                </c:pt>
                <c:pt idx="94">
                  <c:v>0.34215000000000156</c:v>
                </c:pt>
                <c:pt idx="95">
                  <c:v>0.35985000000000206</c:v>
                </c:pt>
                <c:pt idx="96">
                  <c:v>0.41883000000000031</c:v>
                </c:pt>
                <c:pt idx="97">
                  <c:v>0.50072000000000005</c:v>
                </c:pt>
                <c:pt idx="98">
                  <c:v>0.5800299999999996</c:v>
                </c:pt>
                <c:pt idx="99">
                  <c:v>0.57780000000000065</c:v>
                </c:pt>
                <c:pt idx="100">
                  <c:v>0.5846200000000038</c:v>
                </c:pt>
                <c:pt idx="101">
                  <c:v>0.67605000000000515</c:v>
                </c:pt>
                <c:pt idx="102">
                  <c:v>0.6762000000000048</c:v>
                </c:pt>
                <c:pt idx="103">
                  <c:v>0.66404000000000596</c:v>
                </c:pt>
                <c:pt idx="104">
                  <c:v>0.71499000000000446</c:v>
                </c:pt>
                <c:pt idx="105">
                  <c:v>0.82385000000000064</c:v>
                </c:pt>
                <c:pt idx="106">
                  <c:v>0.44682000000000294</c:v>
                </c:pt>
                <c:pt idx="107">
                  <c:v>0.41299000000000002</c:v>
                </c:pt>
                <c:pt idx="108">
                  <c:v>0.26147000000000031</c:v>
                </c:pt>
                <c:pt idx="109">
                  <c:v>0.20372999999999999</c:v>
                </c:pt>
                <c:pt idx="110">
                  <c:v>0.16850000000000098</c:v>
                </c:pt>
              </c:numCache>
            </c:numRef>
          </c:val>
        </c:ser>
        <c:ser>
          <c:idx val="2"/>
          <c:order val="2"/>
          <c:tx>
            <c:strRef>
              <c:f>Sheet1!$D$1</c:f>
              <c:strCache>
                <c:ptCount val="1"/>
                <c:pt idx="0">
                  <c:v>Emerging Markets</c:v>
                </c:pt>
              </c:strCache>
            </c:strRef>
          </c:tx>
          <c:spPr>
            <a:solidFill>
              <a:srgbClr val="CCCCFF"/>
            </a:solidFill>
            <a:ln>
              <a:noFill/>
            </a:ln>
          </c:spPr>
          <c:cat>
            <c:numRef>
              <c:f>Sheet1!$A$2:$A$112</c:f>
              <c:numCache>
                <c:formatCode>[$-409]mmm\-yy;@</c:formatCode>
                <c:ptCount val="111"/>
                <c:pt idx="0">
                  <c:v>36556</c:v>
                </c:pt>
                <c:pt idx="1">
                  <c:v>36585</c:v>
                </c:pt>
                <c:pt idx="2">
                  <c:v>36616</c:v>
                </c:pt>
                <c:pt idx="3">
                  <c:v>36646</c:v>
                </c:pt>
                <c:pt idx="4">
                  <c:v>36677</c:v>
                </c:pt>
                <c:pt idx="5">
                  <c:v>36707</c:v>
                </c:pt>
                <c:pt idx="6">
                  <c:v>36738</c:v>
                </c:pt>
                <c:pt idx="7">
                  <c:v>36769</c:v>
                </c:pt>
                <c:pt idx="8">
                  <c:v>36799</c:v>
                </c:pt>
                <c:pt idx="9">
                  <c:v>36830</c:v>
                </c:pt>
                <c:pt idx="10">
                  <c:v>36860</c:v>
                </c:pt>
                <c:pt idx="11">
                  <c:v>36891</c:v>
                </c:pt>
                <c:pt idx="12">
                  <c:v>36922</c:v>
                </c:pt>
                <c:pt idx="13">
                  <c:v>36950</c:v>
                </c:pt>
                <c:pt idx="14">
                  <c:v>36981</c:v>
                </c:pt>
                <c:pt idx="15">
                  <c:v>37011</c:v>
                </c:pt>
                <c:pt idx="16">
                  <c:v>37042</c:v>
                </c:pt>
                <c:pt idx="17">
                  <c:v>37072</c:v>
                </c:pt>
                <c:pt idx="18">
                  <c:v>37103</c:v>
                </c:pt>
                <c:pt idx="19">
                  <c:v>37134</c:v>
                </c:pt>
                <c:pt idx="20">
                  <c:v>37164</c:v>
                </c:pt>
                <c:pt idx="21">
                  <c:v>37195</c:v>
                </c:pt>
                <c:pt idx="22">
                  <c:v>37225</c:v>
                </c:pt>
                <c:pt idx="23">
                  <c:v>37256</c:v>
                </c:pt>
                <c:pt idx="24">
                  <c:v>37287</c:v>
                </c:pt>
                <c:pt idx="25">
                  <c:v>37315</c:v>
                </c:pt>
                <c:pt idx="26">
                  <c:v>37346</c:v>
                </c:pt>
                <c:pt idx="27">
                  <c:v>37376</c:v>
                </c:pt>
                <c:pt idx="28">
                  <c:v>37407</c:v>
                </c:pt>
                <c:pt idx="29">
                  <c:v>37437</c:v>
                </c:pt>
                <c:pt idx="30">
                  <c:v>37468</c:v>
                </c:pt>
                <c:pt idx="31">
                  <c:v>37499</c:v>
                </c:pt>
                <c:pt idx="32">
                  <c:v>37529</c:v>
                </c:pt>
                <c:pt idx="33">
                  <c:v>37560</c:v>
                </c:pt>
                <c:pt idx="34">
                  <c:v>37590</c:v>
                </c:pt>
                <c:pt idx="35">
                  <c:v>37621</c:v>
                </c:pt>
                <c:pt idx="36">
                  <c:v>37652</c:v>
                </c:pt>
                <c:pt idx="37">
                  <c:v>37680</c:v>
                </c:pt>
                <c:pt idx="38">
                  <c:v>37711</c:v>
                </c:pt>
                <c:pt idx="39">
                  <c:v>37741</c:v>
                </c:pt>
                <c:pt idx="40">
                  <c:v>37772</c:v>
                </c:pt>
                <c:pt idx="41">
                  <c:v>37802</c:v>
                </c:pt>
                <c:pt idx="42">
                  <c:v>37833</c:v>
                </c:pt>
                <c:pt idx="43">
                  <c:v>37864</c:v>
                </c:pt>
                <c:pt idx="44">
                  <c:v>37894</c:v>
                </c:pt>
                <c:pt idx="45">
                  <c:v>37925</c:v>
                </c:pt>
                <c:pt idx="46">
                  <c:v>37955</c:v>
                </c:pt>
                <c:pt idx="47">
                  <c:v>37986</c:v>
                </c:pt>
                <c:pt idx="48">
                  <c:v>38017</c:v>
                </c:pt>
                <c:pt idx="49">
                  <c:v>38046</c:v>
                </c:pt>
                <c:pt idx="50">
                  <c:v>38077</c:v>
                </c:pt>
                <c:pt idx="51">
                  <c:v>38107</c:v>
                </c:pt>
                <c:pt idx="52">
                  <c:v>38138</c:v>
                </c:pt>
                <c:pt idx="53">
                  <c:v>38168</c:v>
                </c:pt>
                <c:pt idx="54">
                  <c:v>38199</c:v>
                </c:pt>
                <c:pt idx="55">
                  <c:v>38230</c:v>
                </c:pt>
                <c:pt idx="56">
                  <c:v>38260</c:v>
                </c:pt>
                <c:pt idx="57">
                  <c:v>38291</c:v>
                </c:pt>
                <c:pt idx="58">
                  <c:v>38321</c:v>
                </c:pt>
                <c:pt idx="59">
                  <c:v>38352</c:v>
                </c:pt>
                <c:pt idx="60">
                  <c:v>38383</c:v>
                </c:pt>
                <c:pt idx="61">
                  <c:v>38411</c:v>
                </c:pt>
                <c:pt idx="62">
                  <c:v>38442</c:v>
                </c:pt>
                <c:pt idx="63">
                  <c:v>38472</c:v>
                </c:pt>
                <c:pt idx="64">
                  <c:v>38503</c:v>
                </c:pt>
                <c:pt idx="65">
                  <c:v>38533</c:v>
                </c:pt>
                <c:pt idx="66">
                  <c:v>38564</c:v>
                </c:pt>
                <c:pt idx="67">
                  <c:v>38595</c:v>
                </c:pt>
                <c:pt idx="68">
                  <c:v>38625</c:v>
                </c:pt>
                <c:pt idx="69">
                  <c:v>38656</c:v>
                </c:pt>
                <c:pt idx="70">
                  <c:v>38686</c:v>
                </c:pt>
                <c:pt idx="71">
                  <c:v>38717</c:v>
                </c:pt>
                <c:pt idx="72">
                  <c:v>38748</c:v>
                </c:pt>
                <c:pt idx="73">
                  <c:v>38776</c:v>
                </c:pt>
                <c:pt idx="74">
                  <c:v>38807</c:v>
                </c:pt>
                <c:pt idx="75">
                  <c:v>38837</c:v>
                </c:pt>
                <c:pt idx="76">
                  <c:v>38868</c:v>
                </c:pt>
                <c:pt idx="77">
                  <c:v>38898</c:v>
                </c:pt>
                <c:pt idx="78">
                  <c:v>38929</c:v>
                </c:pt>
                <c:pt idx="79">
                  <c:v>38960</c:v>
                </c:pt>
                <c:pt idx="80">
                  <c:v>38990</c:v>
                </c:pt>
                <c:pt idx="81">
                  <c:v>39021</c:v>
                </c:pt>
                <c:pt idx="82">
                  <c:v>39051</c:v>
                </c:pt>
                <c:pt idx="83">
                  <c:v>39082</c:v>
                </c:pt>
                <c:pt idx="84">
                  <c:v>39113</c:v>
                </c:pt>
                <c:pt idx="85">
                  <c:v>39141</c:v>
                </c:pt>
                <c:pt idx="86">
                  <c:v>39172</c:v>
                </c:pt>
                <c:pt idx="87">
                  <c:v>39202</c:v>
                </c:pt>
                <c:pt idx="88">
                  <c:v>39233</c:v>
                </c:pt>
                <c:pt idx="89">
                  <c:v>39263</c:v>
                </c:pt>
                <c:pt idx="90">
                  <c:v>39294</c:v>
                </c:pt>
                <c:pt idx="91">
                  <c:v>39325</c:v>
                </c:pt>
                <c:pt idx="92">
                  <c:v>39355</c:v>
                </c:pt>
                <c:pt idx="93">
                  <c:v>39386</c:v>
                </c:pt>
                <c:pt idx="94">
                  <c:v>39416</c:v>
                </c:pt>
                <c:pt idx="95">
                  <c:v>39447</c:v>
                </c:pt>
                <c:pt idx="96">
                  <c:v>39478</c:v>
                </c:pt>
                <c:pt idx="97">
                  <c:v>39507</c:v>
                </c:pt>
                <c:pt idx="98">
                  <c:v>39538</c:v>
                </c:pt>
                <c:pt idx="99">
                  <c:v>39568</c:v>
                </c:pt>
                <c:pt idx="100">
                  <c:v>39599</c:v>
                </c:pt>
                <c:pt idx="101">
                  <c:v>39629</c:v>
                </c:pt>
                <c:pt idx="102">
                  <c:v>39660</c:v>
                </c:pt>
                <c:pt idx="103">
                  <c:v>39691</c:v>
                </c:pt>
                <c:pt idx="104">
                  <c:v>39721</c:v>
                </c:pt>
                <c:pt idx="105">
                  <c:v>39752</c:v>
                </c:pt>
                <c:pt idx="106">
                  <c:v>39782</c:v>
                </c:pt>
                <c:pt idx="107">
                  <c:v>39813</c:v>
                </c:pt>
                <c:pt idx="108">
                  <c:v>39844</c:v>
                </c:pt>
                <c:pt idx="109">
                  <c:v>39872</c:v>
                </c:pt>
                <c:pt idx="110">
                  <c:v>39903</c:v>
                </c:pt>
              </c:numCache>
            </c:numRef>
          </c:cat>
          <c:val>
            <c:numRef>
              <c:f>Sheet1!$D$2:$D$112</c:f>
              <c:numCache>
                <c:formatCode>_("$"* #,##0_);_("$"* \(#,##0\);_("$"* "-"??_);_(@_)</c:formatCode>
                <c:ptCount val="111"/>
                <c:pt idx="0">
                  <c:v>3.0034000000000001</c:v>
                </c:pt>
                <c:pt idx="1">
                  <c:v>3.2178</c:v>
                </c:pt>
                <c:pt idx="2">
                  <c:v>3.2319</c:v>
                </c:pt>
                <c:pt idx="3">
                  <c:v>2.9445999999999999</c:v>
                </c:pt>
                <c:pt idx="4">
                  <c:v>2.8150999999999815</c:v>
                </c:pt>
                <c:pt idx="5">
                  <c:v>4.4888000000000003</c:v>
                </c:pt>
                <c:pt idx="6">
                  <c:v>2.8146999999999927</c:v>
                </c:pt>
                <c:pt idx="7">
                  <c:v>2.8788999999999967</c:v>
                </c:pt>
                <c:pt idx="8">
                  <c:v>2.7989000000000002</c:v>
                </c:pt>
                <c:pt idx="9">
                  <c:v>2.7418</c:v>
                </c:pt>
                <c:pt idx="10">
                  <c:v>2.6215999999999999</c:v>
                </c:pt>
                <c:pt idx="11">
                  <c:v>2.6836000000000002</c:v>
                </c:pt>
                <c:pt idx="12">
                  <c:v>2.7397</c:v>
                </c:pt>
                <c:pt idx="13">
                  <c:v>2.7321</c:v>
                </c:pt>
                <c:pt idx="14">
                  <c:v>2.7000999999999999</c:v>
                </c:pt>
                <c:pt idx="15">
                  <c:v>2.7873000000000223</c:v>
                </c:pt>
                <c:pt idx="16">
                  <c:v>2.8858999999999977</c:v>
                </c:pt>
                <c:pt idx="17">
                  <c:v>3.0068999999999977</c:v>
                </c:pt>
                <c:pt idx="18">
                  <c:v>2.9571000000000001</c:v>
                </c:pt>
                <c:pt idx="19">
                  <c:v>3.0192999999999977</c:v>
                </c:pt>
                <c:pt idx="20">
                  <c:v>2.9285000000000001</c:v>
                </c:pt>
                <c:pt idx="21">
                  <c:v>2.9483999999999999</c:v>
                </c:pt>
                <c:pt idx="22">
                  <c:v>3.0968999999999967</c:v>
                </c:pt>
                <c:pt idx="23">
                  <c:v>3.2412999999999998</c:v>
                </c:pt>
                <c:pt idx="24">
                  <c:v>3.3831000000000002</c:v>
                </c:pt>
                <c:pt idx="25">
                  <c:v>3.5331000000000001</c:v>
                </c:pt>
                <c:pt idx="26">
                  <c:v>3.8122999999999765</c:v>
                </c:pt>
                <c:pt idx="27">
                  <c:v>4.0694999999999997</c:v>
                </c:pt>
                <c:pt idx="28">
                  <c:v>4.3685999999999945</c:v>
                </c:pt>
                <c:pt idx="29">
                  <c:v>4.3198999999999996</c:v>
                </c:pt>
                <c:pt idx="30">
                  <c:v>4.3078999999999965</c:v>
                </c:pt>
                <c:pt idx="31">
                  <c:v>4.4027000000000003</c:v>
                </c:pt>
                <c:pt idx="32">
                  <c:v>4.4025999999999996</c:v>
                </c:pt>
                <c:pt idx="33">
                  <c:v>4.4657</c:v>
                </c:pt>
                <c:pt idx="34">
                  <c:v>4.5662000000000003</c:v>
                </c:pt>
                <c:pt idx="35">
                  <c:v>4.4424000000000001</c:v>
                </c:pt>
                <c:pt idx="36">
                  <c:v>4.7948999999999975</c:v>
                </c:pt>
                <c:pt idx="37">
                  <c:v>5.1639999999999855</c:v>
                </c:pt>
                <c:pt idx="38">
                  <c:v>5.1263999999999985</c:v>
                </c:pt>
                <c:pt idx="39">
                  <c:v>5.3087999999999997</c:v>
                </c:pt>
                <c:pt idx="40">
                  <c:v>5.6229999999999745</c:v>
                </c:pt>
                <c:pt idx="41">
                  <c:v>5.8799000000000001</c:v>
                </c:pt>
                <c:pt idx="42">
                  <c:v>6.1376999999999997</c:v>
                </c:pt>
                <c:pt idx="43">
                  <c:v>6.5597000000000003</c:v>
                </c:pt>
                <c:pt idx="44">
                  <c:v>6.9711000000000034</c:v>
                </c:pt>
                <c:pt idx="45">
                  <c:v>7.5854999999999997</c:v>
                </c:pt>
                <c:pt idx="46">
                  <c:v>7.8890000000000002</c:v>
                </c:pt>
                <c:pt idx="47">
                  <c:v>8.2686000000000011</c:v>
                </c:pt>
                <c:pt idx="48">
                  <c:v>8.7942999999999998</c:v>
                </c:pt>
                <c:pt idx="49">
                  <c:v>9.3457000000000008</c:v>
                </c:pt>
                <c:pt idx="50">
                  <c:v>9.6471999999999998</c:v>
                </c:pt>
                <c:pt idx="51">
                  <c:v>9.6721000000000004</c:v>
                </c:pt>
                <c:pt idx="52">
                  <c:v>9.8205000000000027</c:v>
                </c:pt>
                <c:pt idx="53">
                  <c:v>9.9145000000000003</c:v>
                </c:pt>
                <c:pt idx="54">
                  <c:v>10.033000000000001</c:v>
                </c:pt>
                <c:pt idx="55">
                  <c:v>10.304</c:v>
                </c:pt>
                <c:pt idx="56">
                  <c:v>10.761000000000001</c:v>
                </c:pt>
                <c:pt idx="57">
                  <c:v>11.323</c:v>
                </c:pt>
                <c:pt idx="58">
                  <c:v>12.074</c:v>
                </c:pt>
                <c:pt idx="59">
                  <c:v>12.56</c:v>
                </c:pt>
                <c:pt idx="60">
                  <c:v>13.152000000000006</c:v>
                </c:pt>
                <c:pt idx="61">
                  <c:v>14.236000000000001</c:v>
                </c:pt>
                <c:pt idx="62">
                  <c:v>14.889000000000006</c:v>
                </c:pt>
                <c:pt idx="63">
                  <c:v>15.227</c:v>
                </c:pt>
                <c:pt idx="64">
                  <c:v>15.84</c:v>
                </c:pt>
                <c:pt idx="65">
                  <c:v>16.433</c:v>
                </c:pt>
                <c:pt idx="66">
                  <c:v>16.463999999999889</c:v>
                </c:pt>
                <c:pt idx="67">
                  <c:v>17.574999999999999</c:v>
                </c:pt>
                <c:pt idx="68">
                  <c:v>19.021999999999988</c:v>
                </c:pt>
                <c:pt idx="69">
                  <c:v>18.529</c:v>
                </c:pt>
                <c:pt idx="70">
                  <c:v>18.467999999999989</c:v>
                </c:pt>
                <c:pt idx="71">
                  <c:v>18.901</c:v>
                </c:pt>
                <c:pt idx="72">
                  <c:v>20.138000000000005</c:v>
                </c:pt>
                <c:pt idx="73">
                  <c:v>21.465999999999823</c:v>
                </c:pt>
                <c:pt idx="74">
                  <c:v>21.946000000000002</c:v>
                </c:pt>
                <c:pt idx="75">
                  <c:v>23.465999999999823</c:v>
                </c:pt>
                <c:pt idx="76">
                  <c:v>22.866</c:v>
                </c:pt>
                <c:pt idx="77">
                  <c:v>23.189</c:v>
                </c:pt>
                <c:pt idx="78">
                  <c:v>23.943999999999889</c:v>
                </c:pt>
                <c:pt idx="79">
                  <c:v>24.501999999999999</c:v>
                </c:pt>
                <c:pt idx="80">
                  <c:v>25.158000000000001</c:v>
                </c:pt>
                <c:pt idx="81">
                  <c:v>25.620999999999999</c:v>
                </c:pt>
                <c:pt idx="82">
                  <c:v>26.564</c:v>
                </c:pt>
                <c:pt idx="83">
                  <c:v>26.292999999999989</c:v>
                </c:pt>
                <c:pt idx="84">
                  <c:v>26.408999999999889</c:v>
                </c:pt>
                <c:pt idx="85">
                  <c:v>27.332999999999988</c:v>
                </c:pt>
                <c:pt idx="86">
                  <c:v>28.137000000000135</c:v>
                </c:pt>
                <c:pt idx="87">
                  <c:v>29.777999999999999</c:v>
                </c:pt>
                <c:pt idx="88">
                  <c:v>30.678000000000001</c:v>
                </c:pt>
                <c:pt idx="89">
                  <c:v>32.339000000000006</c:v>
                </c:pt>
                <c:pt idx="90">
                  <c:v>33.119</c:v>
                </c:pt>
                <c:pt idx="91">
                  <c:v>32.277000000000001</c:v>
                </c:pt>
                <c:pt idx="92">
                  <c:v>32.411000000000001</c:v>
                </c:pt>
                <c:pt idx="93">
                  <c:v>32.758000000000003</c:v>
                </c:pt>
                <c:pt idx="94">
                  <c:v>32.538000000000011</c:v>
                </c:pt>
                <c:pt idx="95">
                  <c:v>33.531000000000006</c:v>
                </c:pt>
                <c:pt idx="96">
                  <c:v>25.221999999999987</c:v>
                </c:pt>
                <c:pt idx="97">
                  <c:v>25.71</c:v>
                </c:pt>
                <c:pt idx="98">
                  <c:v>24.881</c:v>
                </c:pt>
                <c:pt idx="99">
                  <c:v>24.625</c:v>
                </c:pt>
                <c:pt idx="100">
                  <c:v>24.564999999999987</c:v>
                </c:pt>
                <c:pt idx="101">
                  <c:v>23.919999999999987</c:v>
                </c:pt>
                <c:pt idx="102">
                  <c:v>20.832999999999988</c:v>
                </c:pt>
                <c:pt idx="103">
                  <c:v>19.957999999999988</c:v>
                </c:pt>
                <c:pt idx="104">
                  <c:v>16.584999999999987</c:v>
                </c:pt>
                <c:pt idx="105">
                  <c:v>13.252000000000002</c:v>
                </c:pt>
                <c:pt idx="106">
                  <c:v>12.173</c:v>
                </c:pt>
                <c:pt idx="107">
                  <c:v>10.628</c:v>
                </c:pt>
                <c:pt idx="108">
                  <c:v>9.0524000000000768</c:v>
                </c:pt>
                <c:pt idx="109">
                  <c:v>8.6348000000000003</c:v>
                </c:pt>
                <c:pt idx="110">
                  <c:v>8.5621000000000027</c:v>
                </c:pt>
              </c:numCache>
            </c:numRef>
          </c:val>
        </c:ser>
        <c:ser>
          <c:idx val="3"/>
          <c:order val="3"/>
          <c:tx>
            <c:strRef>
              <c:f>Sheet1!$E$1</c:f>
              <c:strCache>
                <c:ptCount val="1"/>
                <c:pt idx="0">
                  <c:v>Equity Market Neutral</c:v>
                </c:pt>
              </c:strCache>
            </c:strRef>
          </c:tx>
          <c:spPr>
            <a:solidFill>
              <a:srgbClr val="B2B2B2"/>
            </a:solidFill>
            <a:ln>
              <a:noFill/>
            </a:ln>
          </c:spPr>
          <c:cat>
            <c:numRef>
              <c:f>Sheet1!$A$2:$A$112</c:f>
              <c:numCache>
                <c:formatCode>[$-409]mmm\-yy;@</c:formatCode>
                <c:ptCount val="111"/>
                <c:pt idx="0">
                  <c:v>36556</c:v>
                </c:pt>
                <c:pt idx="1">
                  <c:v>36585</c:v>
                </c:pt>
                <c:pt idx="2">
                  <c:v>36616</c:v>
                </c:pt>
                <c:pt idx="3">
                  <c:v>36646</c:v>
                </c:pt>
                <c:pt idx="4">
                  <c:v>36677</c:v>
                </c:pt>
                <c:pt idx="5">
                  <c:v>36707</c:v>
                </c:pt>
                <c:pt idx="6">
                  <c:v>36738</c:v>
                </c:pt>
                <c:pt idx="7">
                  <c:v>36769</c:v>
                </c:pt>
                <c:pt idx="8">
                  <c:v>36799</c:v>
                </c:pt>
                <c:pt idx="9">
                  <c:v>36830</c:v>
                </c:pt>
                <c:pt idx="10">
                  <c:v>36860</c:v>
                </c:pt>
                <c:pt idx="11">
                  <c:v>36891</c:v>
                </c:pt>
                <c:pt idx="12">
                  <c:v>36922</c:v>
                </c:pt>
                <c:pt idx="13">
                  <c:v>36950</c:v>
                </c:pt>
                <c:pt idx="14">
                  <c:v>36981</c:v>
                </c:pt>
                <c:pt idx="15">
                  <c:v>37011</c:v>
                </c:pt>
                <c:pt idx="16">
                  <c:v>37042</c:v>
                </c:pt>
                <c:pt idx="17">
                  <c:v>37072</c:v>
                </c:pt>
                <c:pt idx="18">
                  <c:v>37103</c:v>
                </c:pt>
                <c:pt idx="19">
                  <c:v>37134</c:v>
                </c:pt>
                <c:pt idx="20">
                  <c:v>37164</c:v>
                </c:pt>
                <c:pt idx="21">
                  <c:v>37195</c:v>
                </c:pt>
                <c:pt idx="22">
                  <c:v>37225</c:v>
                </c:pt>
                <c:pt idx="23">
                  <c:v>37256</c:v>
                </c:pt>
                <c:pt idx="24">
                  <c:v>37287</c:v>
                </c:pt>
                <c:pt idx="25">
                  <c:v>37315</c:v>
                </c:pt>
                <c:pt idx="26">
                  <c:v>37346</c:v>
                </c:pt>
                <c:pt idx="27">
                  <c:v>37376</c:v>
                </c:pt>
                <c:pt idx="28">
                  <c:v>37407</c:v>
                </c:pt>
                <c:pt idx="29">
                  <c:v>37437</c:v>
                </c:pt>
                <c:pt idx="30">
                  <c:v>37468</c:v>
                </c:pt>
                <c:pt idx="31">
                  <c:v>37499</c:v>
                </c:pt>
                <c:pt idx="32">
                  <c:v>37529</c:v>
                </c:pt>
                <c:pt idx="33">
                  <c:v>37560</c:v>
                </c:pt>
                <c:pt idx="34">
                  <c:v>37590</c:v>
                </c:pt>
                <c:pt idx="35">
                  <c:v>37621</c:v>
                </c:pt>
                <c:pt idx="36">
                  <c:v>37652</c:v>
                </c:pt>
                <c:pt idx="37">
                  <c:v>37680</c:v>
                </c:pt>
                <c:pt idx="38">
                  <c:v>37711</c:v>
                </c:pt>
                <c:pt idx="39">
                  <c:v>37741</c:v>
                </c:pt>
                <c:pt idx="40">
                  <c:v>37772</c:v>
                </c:pt>
                <c:pt idx="41">
                  <c:v>37802</c:v>
                </c:pt>
                <c:pt idx="42">
                  <c:v>37833</c:v>
                </c:pt>
                <c:pt idx="43">
                  <c:v>37864</c:v>
                </c:pt>
                <c:pt idx="44">
                  <c:v>37894</c:v>
                </c:pt>
                <c:pt idx="45">
                  <c:v>37925</c:v>
                </c:pt>
                <c:pt idx="46">
                  <c:v>37955</c:v>
                </c:pt>
                <c:pt idx="47">
                  <c:v>37986</c:v>
                </c:pt>
                <c:pt idx="48">
                  <c:v>38017</c:v>
                </c:pt>
                <c:pt idx="49">
                  <c:v>38046</c:v>
                </c:pt>
                <c:pt idx="50">
                  <c:v>38077</c:v>
                </c:pt>
                <c:pt idx="51">
                  <c:v>38107</c:v>
                </c:pt>
                <c:pt idx="52">
                  <c:v>38138</c:v>
                </c:pt>
                <c:pt idx="53">
                  <c:v>38168</c:v>
                </c:pt>
                <c:pt idx="54">
                  <c:v>38199</c:v>
                </c:pt>
                <c:pt idx="55">
                  <c:v>38230</c:v>
                </c:pt>
                <c:pt idx="56">
                  <c:v>38260</c:v>
                </c:pt>
                <c:pt idx="57">
                  <c:v>38291</c:v>
                </c:pt>
                <c:pt idx="58">
                  <c:v>38321</c:v>
                </c:pt>
                <c:pt idx="59">
                  <c:v>38352</c:v>
                </c:pt>
                <c:pt idx="60">
                  <c:v>38383</c:v>
                </c:pt>
                <c:pt idx="61">
                  <c:v>38411</c:v>
                </c:pt>
                <c:pt idx="62">
                  <c:v>38442</c:v>
                </c:pt>
                <c:pt idx="63">
                  <c:v>38472</c:v>
                </c:pt>
                <c:pt idx="64">
                  <c:v>38503</c:v>
                </c:pt>
                <c:pt idx="65">
                  <c:v>38533</c:v>
                </c:pt>
                <c:pt idx="66">
                  <c:v>38564</c:v>
                </c:pt>
                <c:pt idx="67">
                  <c:v>38595</c:v>
                </c:pt>
                <c:pt idx="68">
                  <c:v>38625</c:v>
                </c:pt>
                <c:pt idx="69">
                  <c:v>38656</c:v>
                </c:pt>
                <c:pt idx="70">
                  <c:v>38686</c:v>
                </c:pt>
                <c:pt idx="71">
                  <c:v>38717</c:v>
                </c:pt>
                <c:pt idx="72">
                  <c:v>38748</c:v>
                </c:pt>
                <c:pt idx="73">
                  <c:v>38776</c:v>
                </c:pt>
                <c:pt idx="74">
                  <c:v>38807</c:v>
                </c:pt>
                <c:pt idx="75">
                  <c:v>38837</c:v>
                </c:pt>
                <c:pt idx="76">
                  <c:v>38868</c:v>
                </c:pt>
                <c:pt idx="77">
                  <c:v>38898</c:v>
                </c:pt>
                <c:pt idx="78">
                  <c:v>38929</c:v>
                </c:pt>
                <c:pt idx="79">
                  <c:v>38960</c:v>
                </c:pt>
                <c:pt idx="80">
                  <c:v>38990</c:v>
                </c:pt>
                <c:pt idx="81">
                  <c:v>39021</c:v>
                </c:pt>
                <c:pt idx="82">
                  <c:v>39051</c:v>
                </c:pt>
                <c:pt idx="83">
                  <c:v>39082</c:v>
                </c:pt>
                <c:pt idx="84">
                  <c:v>39113</c:v>
                </c:pt>
                <c:pt idx="85">
                  <c:v>39141</c:v>
                </c:pt>
                <c:pt idx="86">
                  <c:v>39172</c:v>
                </c:pt>
                <c:pt idx="87">
                  <c:v>39202</c:v>
                </c:pt>
                <c:pt idx="88">
                  <c:v>39233</c:v>
                </c:pt>
                <c:pt idx="89">
                  <c:v>39263</c:v>
                </c:pt>
                <c:pt idx="90">
                  <c:v>39294</c:v>
                </c:pt>
                <c:pt idx="91">
                  <c:v>39325</c:v>
                </c:pt>
                <c:pt idx="92">
                  <c:v>39355</c:v>
                </c:pt>
                <c:pt idx="93">
                  <c:v>39386</c:v>
                </c:pt>
                <c:pt idx="94">
                  <c:v>39416</c:v>
                </c:pt>
                <c:pt idx="95">
                  <c:v>39447</c:v>
                </c:pt>
                <c:pt idx="96">
                  <c:v>39478</c:v>
                </c:pt>
                <c:pt idx="97">
                  <c:v>39507</c:v>
                </c:pt>
                <c:pt idx="98">
                  <c:v>39538</c:v>
                </c:pt>
                <c:pt idx="99">
                  <c:v>39568</c:v>
                </c:pt>
                <c:pt idx="100">
                  <c:v>39599</c:v>
                </c:pt>
                <c:pt idx="101">
                  <c:v>39629</c:v>
                </c:pt>
                <c:pt idx="102">
                  <c:v>39660</c:v>
                </c:pt>
                <c:pt idx="103">
                  <c:v>39691</c:v>
                </c:pt>
                <c:pt idx="104">
                  <c:v>39721</c:v>
                </c:pt>
                <c:pt idx="105">
                  <c:v>39752</c:v>
                </c:pt>
                <c:pt idx="106">
                  <c:v>39782</c:v>
                </c:pt>
                <c:pt idx="107">
                  <c:v>39813</c:v>
                </c:pt>
                <c:pt idx="108">
                  <c:v>39844</c:v>
                </c:pt>
                <c:pt idx="109">
                  <c:v>39872</c:v>
                </c:pt>
                <c:pt idx="110">
                  <c:v>39903</c:v>
                </c:pt>
              </c:numCache>
            </c:numRef>
          </c:cat>
          <c:val>
            <c:numRef>
              <c:f>Sheet1!$E$2:$E$112</c:f>
              <c:numCache>
                <c:formatCode>_("$"* #,##0_);_("$"* \(#,##0\);_("$"* "-"??_);_(@_)</c:formatCode>
                <c:ptCount val="111"/>
                <c:pt idx="0">
                  <c:v>4.0783000000000014</c:v>
                </c:pt>
                <c:pt idx="1">
                  <c:v>4.2363000000000124</c:v>
                </c:pt>
                <c:pt idx="2">
                  <c:v>4.4988000000000001</c:v>
                </c:pt>
                <c:pt idx="3">
                  <c:v>4.7328999999999999</c:v>
                </c:pt>
                <c:pt idx="4">
                  <c:v>4.8842999999999996</c:v>
                </c:pt>
                <c:pt idx="5">
                  <c:v>5.3803000000000001</c:v>
                </c:pt>
                <c:pt idx="6">
                  <c:v>5.5848999999999975</c:v>
                </c:pt>
                <c:pt idx="7">
                  <c:v>5.9873000000000003</c:v>
                </c:pt>
                <c:pt idx="8">
                  <c:v>6.1643999999999846</c:v>
                </c:pt>
                <c:pt idx="9">
                  <c:v>6.3980999999999995</c:v>
                </c:pt>
                <c:pt idx="10">
                  <c:v>6.5928999999999975</c:v>
                </c:pt>
                <c:pt idx="11">
                  <c:v>6.6886999999999999</c:v>
                </c:pt>
                <c:pt idx="12">
                  <c:v>7.3212999999999999</c:v>
                </c:pt>
                <c:pt idx="13">
                  <c:v>7.7148999999999965</c:v>
                </c:pt>
                <c:pt idx="14">
                  <c:v>8.2708000000000013</c:v>
                </c:pt>
                <c:pt idx="15">
                  <c:v>8.9198000000000004</c:v>
                </c:pt>
                <c:pt idx="16">
                  <c:v>9.2970000000000006</c:v>
                </c:pt>
                <c:pt idx="17">
                  <c:v>9.6816000000000013</c:v>
                </c:pt>
                <c:pt idx="18">
                  <c:v>9.8945000000000007</c:v>
                </c:pt>
                <c:pt idx="19">
                  <c:v>10.231999999999999</c:v>
                </c:pt>
                <c:pt idx="20">
                  <c:v>10.01</c:v>
                </c:pt>
                <c:pt idx="21">
                  <c:v>9.5730000000000004</c:v>
                </c:pt>
                <c:pt idx="22">
                  <c:v>9.8776000000000028</c:v>
                </c:pt>
                <c:pt idx="23">
                  <c:v>10.099</c:v>
                </c:pt>
                <c:pt idx="24">
                  <c:v>10.39</c:v>
                </c:pt>
                <c:pt idx="25">
                  <c:v>10.682</c:v>
                </c:pt>
                <c:pt idx="26">
                  <c:v>10.323</c:v>
                </c:pt>
                <c:pt idx="27">
                  <c:v>10.514000000000001</c:v>
                </c:pt>
                <c:pt idx="28">
                  <c:v>10.617000000000001</c:v>
                </c:pt>
                <c:pt idx="29">
                  <c:v>10.458</c:v>
                </c:pt>
                <c:pt idx="30">
                  <c:v>10.678000000000001</c:v>
                </c:pt>
                <c:pt idx="31">
                  <c:v>10.736000000000001</c:v>
                </c:pt>
                <c:pt idx="32">
                  <c:v>10.733000000000001</c:v>
                </c:pt>
                <c:pt idx="33">
                  <c:v>10.456000000000024</c:v>
                </c:pt>
                <c:pt idx="34">
                  <c:v>10.3</c:v>
                </c:pt>
                <c:pt idx="35">
                  <c:v>10.393000000000002</c:v>
                </c:pt>
                <c:pt idx="36">
                  <c:v>10.542</c:v>
                </c:pt>
                <c:pt idx="37">
                  <c:v>10.529</c:v>
                </c:pt>
                <c:pt idx="38">
                  <c:v>10.652000000000006</c:v>
                </c:pt>
                <c:pt idx="39">
                  <c:v>10.855000000000084</c:v>
                </c:pt>
                <c:pt idx="40">
                  <c:v>10.896000000000004</c:v>
                </c:pt>
                <c:pt idx="41">
                  <c:v>10.92</c:v>
                </c:pt>
                <c:pt idx="42">
                  <c:v>11.165000000000004</c:v>
                </c:pt>
                <c:pt idx="43">
                  <c:v>11.334</c:v>
                </c:pt>
                <c:pt idx="44">
                  <c:v>11.543000000000001</c:v>
                </c:pt>
                <c:pt idx="45">
                  <c:v>11.572000000000006</c:v>
                </c:pt>
                <c:pt idx="46">
                  <c:v>11.638</c:v>
                </c:pt>
                <c:pt idx="47">
                  <c:v>11.63</c:v>
                </c:pt>
                <c:pt idx="48">
                  <c:v>11.145</c:v>
                </c:pt>
                <c:pt idx="49">
                  <c:v>11.228</c:v>
                </c:pt>
                <c:pt idx="50">
                  <c:v>11.244</c:v>
                </c:pt>
                <c:pt idx="51">
                  <c:v>11.44</c:v>
                </c:pt>
                <c:pt idx="52">
                  <c:v>11.119</c:v>
                </c:pt>
                <c:pt idx="53">
                  <c:v>11.404</c:v>
                </c:pt>
                <c:pt idx="54">
                  <c:v>11.432</c:v>
                </c:pt>
                <c:pt idx="55">
                  <c:v>11.263</c:v>
                </c:pt>
                <c:pt idx="56">
                  <c:v>11.434000000000001</c:v>
                </c:pt>
                <c:pt idx="57">
                  <c:v>11.426</c:v>
                </c:pt>
                <c:pt idx="58">
                  <c:v>11.607000000000001</c:v>
                </c:pt>
                <c:pt idx="59">
                  <c:v>11.318</c:v>
                </c:pt>
                <c:pt idx="60">
                  <c:v>11.593</c:v>
                </c:pt>
                <c:pt idx="61">
                  <c:v>11.796000000000001</c:v>
                </c:pt>
                <c:pt idx="62">
                  <c:v>12.027000000000001</c:v>
                </c:pt>
                <c:pt idx="63">
                  <c:v>12.086</c:v>
                </c:pt>
                <c:pt idx="64">
                  <c:v>12.207000000000001</c:v>
                </c:pt>
                <c:pt idx="65">
                  <c:v>12.329000000000002</c:v>
                </c:pt>
                <c:pt idx="66">
                  <c:v>11.976000000000004</c:v>
                </c:pt>
                <c:pt idx="67">
                  <c:v>12.058</c:v>
                </c:pt>
                <c:pt idx="68">
                  <c:v>12.102</c:v>
                </c:pt>
                <c:pt idx="69">
                  <c:v>12.161</c:v>
                </c:pt>
                <c:pt idx="70">
                  <c:v>12.061</c:v>
                </c:pt>
                <c:pt idx="71">
                  <c:v>11.643000000000001</c:v>
                </c:pt>
                <c:pt idx="72">
                  <c:v>11.591000000000001</c:v>
                </c:pt>
                <c:pt idx="73">
                  <c:v>11.974</c:v>
                </c:pt>
                <c:pt idx="74">
                  <c:v>12.241</c:v>
                </c:pt>
                <c:pt idx="75">
                  <c:v>12.397</c:v>
                </c:pt>
                <c:pt idx="76">
                  <c:v>12.756</c:v>
                </c:pt>
                <c:pt idx="77">
                  <c:v>12.185</c:v>
                </c:pt>
                <c:pt idx="78">
                  <c:v>12.581</c:v>
                </c:pt>
                <c:pt idx="79">
                  <c:v>12.807</c:v>
                </c:pt>
                <c:pt idx="80">
                  <c:v>13.266</c:v>
                </c:pt>
                <c:pt idx="81">
                  <c:v>13.565000000000024</c:v>
                </c:pt>
                <c:pt idx="82">
                  <c:v>14.019</c:v>
                </c:pt>
                <c:pt idx="83">
                  <c:v>14.322000000000006</c:v>
                </c:pt>
                <c:pt idx="84">
                  <c:v>14.537000000000001</c:v>
                </c:pt>
                <c:pt idx="85">
                  <c:v>14.723000000000001</c:v>
                </c:pt>
                <c:pt idx="86">
                  <c:v>15.234999999999999</c:v>
                </c:pt>
                <c:pt idx="87">
                  <c:v>15.495000000000006</c:v>
                </c:pt>
                <c:pt idx="88">
                  <c:v>16.07</c:v>
                </c:pt>
                <c:pt idx="89">
                  <c:v>16.579999999999988</c:v>
                </c:pt>
                <c:pt idx="90">
                  <c:v>16.795999999999989</c:v>
                </c:pt>
                <c:pt idx="91">
                  <c:v>17.042000000000002</c:v>
                </c:pt>
                <c:pt idx="92">
                  <c:v>17.167999999999999</c:v>
                </c:pt>
                <c:pt idx="93">
                  <c:v>17.713999999999999</c:v>
                </c:pt>
                <c:pt idx="94">
                  <c:v>17.997999999999987</c:v>
                </c:pt>
                <c:pt idx="95">
                  <c:v>17.447999999999986</c:v>
                </c:pt>
                <c:pt idx="96">
                  <c:v>17.754999999999999</c:v>
                </c:pt>
                <c:pt idx="97">
                  <c:v>15.037000000000001</c:v>
                </c:pt>
                <c:pt idx="98">
                  <c:v>15.123000000000001</c:v>
                </c:pt>
                <c:pt idx="99">
                  <c:v>15.058</c:v>
                </c:pt>
                <c:pt idx="100">
                  <c:v>15.353000000000026</c:v>
                </c:pt>
                <c:pt idx="101">
                  <c:v>15.556000000000004</c:v>
                </c:pt>
                <c:pt idx="102">
                  <c:v>14.626000000000001</c:v>
                </c:pt>
                <c:pt idx="103">
                  <c:v>14.707000000000001</c:v>
                </c:pt>
                <c:pt idx="104">
                  <c:v>14.16</c:v>
                </c:pt>
                <c:pt idx="105">
                  <c:v>13.259</c:v>
                </c:pt>
                <c:pt idx="106">
                  <c:v>11.923</c:v>
                </c:pt>
                <c:pt idx="107">
                  <c:v>8.110100000000001</c:v>
                </c:pt>
                <c:pt idx="108">
                  <c:v>7.0321999999999996</c:v>
                </c:pt>
                <c:pt idx="109">
                  <c:v>6.7469000000000001</c:v>
                </c:pt>
                <c:pt idx="110">
                  <c:v>6.6109999999999856</c:v>
                </c:pt>
              </c:numCache>
            </c:numRef>
          </c:val>
        </c:ser>
        <c:ser>
          <c:idx val="4"/>
          <c:order val="4"/>
          <c:tx>
            <c:strRef>
              <c:f>Sheet1!$F$1</c:f>
              <c:strCache>
                <c:ptCount val="1"/>
                <c:pt idx="0">
                  <c:v>Event Driven</c:v>
                </c:pt>
              </c:strCache>
            </c:strRef>
          </c:tx>
          <c:spPr>
            <a:solidFill>
              <a:srgbClr val="969696"/>
            </a:solidFill>
          </c:spPr>
          <c:cat>
            <c:numRef>
              <c:f>Sheet1!$A$2:$A$112</c:f>
              <c:numCache>
                <c:formatCode>[$-409]mmm\-yy;@</c:formatCode>
                <c:ptCount val="111"/>
                <c:pt idx="0">
                  <c:v>36556</c:v>
                </c:pt>
                <c:pt idx="1">
                  <c:v>36585</c:v>
                </c:pt>
                <c:pt idx="2">
                  <c:v>36616</c:v>
                </c:pt>
                <c:pt idx="3">
                  <c:v>36646</c:v>
                </c:pt>
                <c:pt idx="4">
                  <c:v>36677</c:v>
                </c:pt>
                <c:pt idx="5">
                  <c:v>36707</c:v>
                </c:pt>
                <c:pt idx="6">
                  <c:v>36738</c:v>
                </c:pt>
                <c:pt idx="7">
                  <c:v>36769</c:v>
                </c:pt>
                <c:pt idx="8">
                  <c:v>36799</c:v>
                </c:pt>
                <c:pt idx="9">
                  <c:v>36830</c:v>
                </c:pt>
                <c:pt idx="10">
                  <c:v>36860</c:v>
                </c:pt>
                <c:pt idx="11">
                  <c:v>36891</c:v>
                </c:pt>
                <c:pt idx="12">
                  <c:v>36922</c:v>
                </c:pt>
                <c:pt idx="13">
                  <c:v>36950</c:v>
                </c:pt>
                <c:pt idx="14">
                  <c:v>36981</c:v>
                </c:pt>
                <c:pt idx="15">
                  <c:v>37011</c:v>
                </c:pt>
                <c:pt idx="16">
                  <c:v>37042</c:v>
                </c:pt>
                <c:pt idx="17">
                  <c:v>37072</c:v>
                </c:pt>
                <c:pt idx="18">
                  <c:v>37103</c:v>
                </c:pt>
                <c:pt idx="19">
                  <c:v>37134</c:v>
                </c:pt>
                <c:pt idx="20">
                  <c:v>37164</c:v>
                </c:pt>
                <c:pt idx="21">
                  <c:v>37195</c:v>
                </c:pt>
                <c:pt idx="22">
                  <c:v>37225</c:v>
                </c:pt>
                <c:pt idx="23">
                  <c:v>37256</c:v>
                </c:pt>
                <c:pt idx="24">
                  <c:v>37287</c:v>
                </c:pt>
                <c:pt idx="25">
                  <c:v>37315</c:v>
                </c:pt>
                <c:pt idx="26">
                  <c:v>37346</c:v>
                </c:pt>
                <c:pt idx="27">
                  <c:v>37376</c:v>
                </c:pt>
                <c:pt idx="28">
                  <c:v>37407</c:v>
                </c:pt>
                <c:pt idx="29">
                  <c:v>37437</c:v>
                </c:pt>
                <c:pt idx="30">
                  <c:v>37468</c:v>
                </c:pt>
                <c:pt idx="31">
                  <c:v>37499</c:v>
                </c:pt>
                <c:pt idx="32">
                  <c:v>37529</c:v>
                </c:pt>
                <c:pt idx="33">
                  <c:v>37560</c:v>
                </c:pt>
                <c:pt idx="34">
                  <c:v>37590</c:v>
                </c:pt>
                <c:pt idx="35">
                  <c:v>37621</c:v>
                </c:pt>
                <c:pt idx="36">
                  <c:v>37652</c:v>
                </c:pt>
                <c:pt idx="37">
                  <c:v>37680</c:v>
                </c:pt>
                <c:pt idx="38">
                  <c:v>37711</c:v>
                </c:pt>
                <c:pt idx="39">
                  <c:v>37741</c:v>
                </c:pt>
                <c:pt idx="40">
                  <c:v>37772</c:v>
                </c:pt>
                <c:pt idx="41">
                  <c:v>37802</c:v>
                </c:pt>
                <c:pt idx="42">
                  <c:v>37833</c:v>
                </c:pt>
                <c:pt idx="43">
                  <c:v>37864</c:v>
                </c:pt>
                <c:pt idx="44">
                  <c:v>37894</c:v>
                </c:pt>
                <c:pt idx="45">
                  <c:v>37925</c:v>
                </c:pt>
                <c:pt idx="46">
                  <c:v>37955</c:v>
                </c:pt>
                <c:pt idx="47">
                  <c:v>37986</c:v>
                </c:pt>
                <c:pt idx="48">
                  <c:v>38017</c:v>
                </c:pt>
                <c:pt idx="49">
                  <c:v>38046</c:v>
                </c:pt>
                <c:pt idx="50">
                  <c:v>38077</c:v>
                </c:pt>
                <c:pt idx="51">
                  <c:v>38107</c:v>
                </c:pt>
                <c:pt idx="52">
                  <c:v>38138</c:v>
                </c:pt>
                <c:pt idx="53">
                  <c:v>38168</c:v>
                </c:pt>
                <c:pt idx="54">
                  <c:v>38199</c:v>
                </c:pt>
                <c:pt idx="55">
                  <c:v>38230</c:v>
                </c:pt>
                <c:pt idx="56">
                  <c:v>38260</c:v>
                </c:pt>
                <c:pt idx="57">
                  <c:v>38291</c:v>
                </c:pt>
                <c:pt idx="58">
                  <c:v>38321</c:v>
                </c:pt>
                <c:pt idx="59">
                  <c:v>38352</c:v>
                </c:pt>
                <c:pt idx="60">
                  <c:v>38383</c:v>
                </c:pt>
                <c:pt idx="61">
                  <c:v>38411</c:v>
                </c:pt>
                <c:pt idx="62">
                  <c:v>38442</c:v>
                </c:pt>
                <c:pt idx="63">
                  <c:v>38472</c:v>
                </c:pt>
                <c:pt idx="64">
                  <c:v>38503</c:v>
                </c:pt>
                <c:pt idx="65">
                  <c:v>38533</c:v>
                </c:pt>
                <c:pt idx="66">
                  <c:v>38564</c:v>
                </c:pt>
                <c:pt idx="67">
                  <c:v>38595</c:v>
                </c:pt>
                <c:pt idx="68">
                  <c:v>38625</c:v>
                </c:pt>
                <c:pt idx="69">
                  <c:v>38656</c:v>
                </c:pt>
                <c:pt idx="70">
                  <c:v>38686</c:v>
                </c:pt>
                <c:pt idx="71">
                  <c:v>38717</c:v>
                </c:pt>
                <c:pt idx="72">
                  <c:v>38748</c:v>
                </c:pt>
                <c:pt idx="73">
                  <c:v>38776</c:v>
                </c:pt>
                <c:pt idx="74">
                  <c:v>38807</c:v>
                </c:pt>
                <c:pt idx="75">
                  <c:v>38837</c:v>
                </c:pt>
                <c:pt idx="76">
                  <c:v>38868</c:v>
                </c:pt>
                <c:pt idx="77">
                  <c:v>38898</c:v>
                </c:pt>
                <c:pt idx="78">
                  <c:v>38929</c:v>
                </c:pt>
                <c:pt idx="79">
                  <c:v>38960</c:v>
                </c:pt>
                <c:pt idx="80">
                  <c:v>38990</c:v>
                </c:pt>
                <c:pt idx="81">
                  <c:v>39021</c:v>
                </c:pt>
                <c:pt idx="82">
                  <c:v>39051</c:v>
                </c:pt>
                <c:pt idx="83">
                  <c:v>39082</c:v>
                </c:pt>
                <c:pt idx="84">
                  <c:v>39113</c:v>
                </c:pt>
                <c:pt idx="85">
                  <c:v>39141</c:v>
                </c:pt>
                <c:pt idx="86">
                  <c:v>39172</c:v>
                </c:pt>
                <c:pt idx="87">
                  <c:v>39202</c:v>
                </c:pt>
                <c:pt idx="88">
                  <c:v>39233</c:v>
                </c:pt>
                <c:pt idx="89">
                  <c:v>39263</c:v>
                </c:pt>
                <c:pt idx="90">
                  <c:v>39294</c:v>
                </c:pt>
                <c:pt idx="91">
                  <c:v>39325</c:v>
                </c:pt>
                <c:pt idx="92">
                  <c:v>39355</c:v>
                </c:pt>
                <c:pt idx="93">
                  <c:v>39386</c:v>
                </c:pt>
                <c:pt idx="94">
                  <c:v>39416</c:v>
                </c:pt>
                <c:pt idx="95">
                  <c:v>39447</c:v>
                </c:pt>
                <c:pt idx="96">
                  <c:v>39478</c:v>
                </c:pt>
                <c:pt idx="97">
                  <c:v>39507</c:v>
                </c:pt>
                <c:pt idx="98">
                  <c:v>39538</c:v>
                </c:pt>
                <c:pt idx="99">
                  <c:v>39568</c:v>
                </c:pt>
                <c:pt idx="100">
                  <c:v>39599</c:v>
                </c:pt>
                <c:pt idx="101">
                  <c:v>39629</c:v>
                </c:pt>
                <c:pt idx="102">
                  <c:v>39660</c:v>
                </c:pt>
                <c:pt idx="103">
                  <c:v>39691</c:v>
                </c:pt>
                <c:pt idx="104">
                  <c:v>39721</c:v>
                </c:pt>
                <c:pt idx="105">
                  <c:v>39752</c:v>
                </c:pt>
                <c:pt idx="106">
                  <c:v>39782</c:v>
                </c:pt>
                <c:pt idx="107">
                  <c:v>39813</c:v>
                </c:pt>
                <c:pt idx="108">
                  <c:v>39844</c:v>
                </c:pt>
                <c:pt idx="109">
                  <c:v>39872</c:v>
                </c:pt>
                <c:pt idx="110">
                  <c:v>39903</c:v>
                </c:pt>
              </c:numCache>
            </c:numRef>
          </c:cat>
          <c:val>
            <c:numRef>
              <c:f>Sheet1!$F$2:$F$112</c:f>
              <c:numCache>
                <c:formatCode>_("$"* #,##0_);_("$"* \(#,##0\);_("$"* "-"??_);_(@_)</c:formatCode>
                <c:ptCount val="111"/>
                <c:pt idx="0">
                  <c:v>6.7625999999999955</c:v>
                </c:pt>
                <c:pt idx="1">
                  <c:v>6.9969999999999999</c:v>
                </c:pt>
                <c:pt idx="2">
                  <c:v>7.2667000000000002</c:v>
                </c:pt>
                <c:pt idx="3">
                  <c:v>7.1750999999999996</c:v>
                </c:pt>
                <c:pt idx="4">
                  <c:v>7.2728000000000002</c:v>
                </c:pt>
                <c:pt idx="5">
                  <c:v>7.7447999999999997</c:v>
                </c:pt>
                <c:pt idx="6">
                  <c:v>8.0027000000000008</c:v>
                </c:pt>
                <c:pt idx="7">
                  <c:v>8.2749000000000006</c:v>
                </c:pt>
                <c:pt idx="8">
                  <c:v>9.0202000000000009</c:v>
                </c:pt>
                <c:pt idx="9">
                  <c:v>9.0607000000000006</c:v>
                </c:pt>
                <c:pt idx="10">
                  <c:v>9.1994000000000007</c:v>
                </c:pt>
                <c:pt idx="11">
                  <c:v>9.5397000000000016</c:v>
                </c:pt>
                <c:pt idx="12">
                  <c:v>10.14</c:v>
                </c:pt>
                <c:pt idx="13">
                  <c:v>10.619</c:v>
                </c:pt>
                <c:pt idx="14">
                  <c:v>10.74</c:v>
                </c:pt>
                <c:pt idx="15">
                  <c:v>10.997</c:v>
                </c:pt>
                <c:pt idx="16">
                  <c:v>11.503</c:v>
                </c:pt>
                <c:pt idx="17">
                  <c:v>12.141999999999999</c:v>
                </c:pt>
                <c:pt idx="18">
                  <c:v>12.859000000000071</c:v>
                </c:pt>
                <c:pt idx="19">
                  <c:v>13.312000000000006</c:v>
                </c:pt>
                <c:pt idx="20">
                  <c:v>13.734</c:v>
                </c:pt>
                <c:pt idx="21">
                  <c:v>13.979000000000006</c:v>
                </c:pt>
                <c:pt idx="22">
                  <c:v>14.211</c:v>
                </c:pt>
                <c:pt idx="23">
                  <c:v>14.303000000000004</c:v>
                </c:pt>
                <c:pt idx="24">
                  <c:v>15.519</c:v>
                </c:pt>
                <c:pt idx="25">
                  <c:v>15.648</c:v>
                </c:pt>
                <c:pt idx="26">
                  <c:v>16.244999999999987</c:v>
                </c:pt>
                <c:pt idx="27">
                  <c:v>16.471</c:v>
                </c:pt>
                <c:pt idx="28">
                  <c:v>16.821000000000005</c:v>
                </c:pt>
                <c:pt idx="29">
                  <c:v>16.982999999999816</c:v>
                </c:pt>
                <c:pt idx="30">
                  <c:v>17.001999999999999</c:v>
                </c:pt>
                <c:pt idx="31">
                  <c:v>17.006</c:v>
                </c:pt>
                <c:pt idx="32">
                  <c:v>17.015000000000001</c:v>
                </c:pt>
                <c:pt idx="33">
                  <c:v>16.784999999999989</c:v>
                </c:pt>
                <c:pt idx="34">
                  <c:v>17.152999999999999</c:v>
                </c:pt>
                <c:pt idx="35">
                  <c:v>17.417000000000005</c:v>
                </c:pt>
                <c:pt idx="36">
                  <c:v>17.482999999999816</c:v>
                </c:pt>
                <c:pt idx="37">
                  <c:v>17.936</c:v>
                </c:pt>
                <c:pt idx="38">
                  <c:v>17.349</c:v>
                </c:pt>
                <c:pt idx="39">
                  <c:v>17.913</c:v>
                </c:pt>
                <c:pt idx="40">
                  <c:v>18.648</c:v>
                </c:pt>
                <c:pt idx="41">
                  <c:v>19.579999999999988</c:v>
                </c:pt>
                <c:pt idx="42">
                  <c:v>20.431999999999999</c:v>
                </c:pt>
                <c:pt idx="43">
                  <c:v>21.27</c:v>
                </c:pt>
                <c:pt idx="44">
                  <c:v>22.411999999999999</c:v>
                </c:pt>
                <c:pt idx="45">
                  <c:v>22.891999999999999</c:v>
                </c:pt>
                <c:pt idx="46">
                  <c:v>23.972999999999889</c:v>
                </c:pt>
                <c:pt idx="47">
                  <c:v>24.963999999999889</c:v>
                </c:pt>
                <c:pt idx="48">
                  <c:v>26.797000000000001</c:v>
                </c:pt>
                <c:pt idx="49">
                  <c:v>28.251000000000001</c:v>
                </c:pt>
                <c:pt idx="50">
                  <c:v>29.482999999999816</c:v>
                </c:pt>
                <c:pt idx="51">
                  <c:v>30.896000000000001</c:v>
                </c:pt>
                <c:pt idx="52">
                  <c:v>31.315999999999999</c:v>
                </c:pt>
                <c:pt idx="53">
                  <c:v>32.672000000000011</c:v>
                </c:pt>
                <c:pt idx="54">
                  <c:v>33.417999999999999</c:v>
                </c:pt>
                <c:pt idx="55">
                  <c:v>34.371000000000002</c:v>
                </c:pt>
                <c:pt idx="56">
                  <c:v>35.335000000000001</c:v>
                </c:pt>
                <c:pt idx="57">
                  <c:v>36.25</c:v>
                </c:pt>
                <c:pt idx="58">
                  <c:v>39.296000000000063</c:v>
                </c:pt>
                <c:pt idx="59">
                  <c:v>40.097000000000001</c:v>
                </c:pt>
                <c:pt idx="60">
                  <c:v>42.509</c:v>
                </c:pt>
                <c:pt idx="61">
                  <c:v>44.18</c:v>
                </c:pt>
                <c:pt idx="62">
                  <c:v>45.51</c:v>
                </c:pt>
                <c:pt idx="63">
                  <c:v>46.154000000000003</c:v>
                </c:pt>
                <c:pt idx="64">
                  <c:v>47.347999999999999</c:v>
                </c:pt>
                <c:pt idx="65">
                  <c:v>48.603000000000002</c:v>
                </c:pt>
                <c:pt idx="66">
                  <c:v>50.380999999999993</c:v>
                </c:pt>
                <c:pt idx="67">
                  <c:v>51.67</c:v>
                </c:pt>
                <c:pt idx="68">
                  <c:v>52.862000000000002</c:v>
                </c:pt>
                <c:pt idx="69">
                  <c:v>51.309000000000005</c:v>
                </c:pt>
                <c:pt idx="70">
                  <c:v>48.843000000000004</c:v>
                </c:pt>
                <c:pt idx="71">
                  <c:v>47.96</c:v>
                </c:pt>
                <c:pt idx="72">
                  <c:v>47.728000000000279</c:v>
                </c:pt>
                <c:pt idx="73">
                  <c:v>47.383000000000003</c:v>
                </c:pt>
                <c:pt idx="74">
                  <c:v>48.557000000000002</c:v>
                </c:pt>
                <c:pt idx="75">
                  <c:v>49.663000000000011</c:v>
                </c:pt>
                <c:pt idx="76">
                  <c:v>50.513000000000005</c:v>
                </c:pt>
                <c:pt idx="77">
                  <c:v>51.53</c:v>
                </c:pt>
                <c:pt idx="78">
                  <c:v>52.373000000000005</c:v>
                </c:pt>
                <c:pt idx="79">
                  <c:v>54.294000000000011</c:v>
                </c:pt>
                <c:pt idx="80">
                  <c:v>53.387999999999998</c:v>
                </c:pt>
                <c:pt idx="81">
                  <c:v>49.007000000000005</c:v>
                </c:pt>
                <c:pt idx="82">
                  <c:v>49.773000000000003</c:v>
                </c:pt>
                <c:pt idx="83">
                  <c:v>49.177</c:v>
                </c:pt>
                <c:pt idx="84">
                  <c:v>48.347999999999999</c:v>
                </c:pt>
                <c:pt idx="85">
                  <c:v>49.941000000000003</c:v>
                </c:pt>
                <c:pt idx="86">
                  <c:v>50.758000000000003</c:v>
                </c:pt>
                <c:pt idx="87">
                  <c:v>53.43</c:v>
                </c:pt>
                <c:pt idx="88">
                  <c:v>55.931000000000004</c:v>
                </c:pt>
                <c:pt idx="89">
                  <c:v>57.163000000000011</c:v>
                </c:pt>
                <c:pt idx="90">
                  <c:v>58.461000000000006</c:v>
                </c:pt>
                <c:pt idx="91">
                  <c:v>58.31</c:v>
                </c:pt>
                <c:pt idx="92">
                  <c:v>58.562000000000012</c:v>
                </c:pt>
                <c:pt idx="93">
                  <c:v>59.634</c:v>
                </c:pt>
                <c:pt idx="94">
                  <c:v>59.624000000000002</c:v>
                </c:pt>
                <c:pt idx="95">
                  <c:v>56.685000000000002</c:v>
                </c:pt>
                <c:pt idx="96">
                  <c:v>57.061</c:v>
                </c:pt>
                <c:pt idx="97">
                  <c:v>53.525000000000013</c:v>
                </c:pt>
                <c:pt idx="98">
                  <c:v>53.546000000000006</c:v>
                </c:pt>
                <c:pt idx="99">
                  <c:v>52.675000000000011</c:v>
                </c:pt>
                <c:pt idx="100">
                  <c:v>54.329000000000001</c:v>
                </c:pt>
                <c:pt idx="101">
                  <c:v>54.933</c:v>
                </c:pt>
                <c:pt idx="102">
                  <c:v>53.919000000000004</c:v>
                </c:pt>
                <c:pt idx="103">
                  <c:v>46.2</c:v>
                </c:pt>
                <c:pt idx="104">
                  <c:v>36.047000000000004</c:v>
                </c:pt>
                <c:pt idx="105">
                  <c:v>31.084</c:v>
                </c:pt>
                <c:pt idx="106">
                  <c:v>29.281999999999989</c:v>
                </c:pt>
                <c:pt idx="107">
                  <c:v>26.795999999999989</c:v>
                </c:pt>
                <c:pt idx="108">
                  <c:v>25.672999999999988</c:v>
                </c:pt>
                <c:pt idx="109">
                  <c:v>24.760999999999989</c:v>
                </c:pt>
                <c:pt idx="110">
                  <c:v>22.920999999999989</c:v>
                </c:pt>
              </c:numCache>
            </c:numRef>
          </c:val>
        </c:ser>
        <c:ser>
          <c:idx val="5"/>
          <c:order val="5"/>
          <c:tx>
            <c:strRef>
              <c:f>Sheet1!$G$1</c:f>
              <c:strCache>
                <c:ptCount val="1"/>
                <c:pt idx="0">
                  <c:v>Fixed Income Arbitrage</c:v>
                </c:pt>
              </c:strCache>
            </c:strRef>
          </c:tx>
          <c:spPr>
            <a:solidFill>
              <a:srgbClr val="000000"/>
            </a:solidFill>
          </c:spPr>
          <c:cat>
            <c:numRef>
              <c:f>Sheet1!$A$2:$A$112</c:f>
              <c:numCache>
                <c:formatCode>[$-409]mmm\-yy;@</c:formatCode>
                <c:ptCount val="111"/>
                <c:pt idx="0">
                  <c:v>36556</c:v>
                </c:pt>
                <c:pt idx="1">
                  <c:v>36585</c:v>
                </c:pt>
                <c:pt idx="2">
                  <c:v>36616</c:v>
                </c:pt>
                <c:pt idx="3">
                  <c:v>36646</c:v>
                </c:pt>
                <c:pt idx="4">
                  <c:v>36677</c:v>
                </c:pt>
                <c:pt idx="5">
                  <c:v>36707</c:v>
                </c:pt>
                <c:pt idx="6">
                  <c:v>36738</c:v>
                </c:pt>
                <c:pt idx="7">
                  <c:v>36769</c:v>
                </c:pt>
                <c:pt idx="8">
                  <c:v>36799</c:v>
                </c:pt>
                <c:pt idx="9">
                  <c:v>36830</c:v>
                </c:pt>
                <c:pt idx="10">
                  <c:v>36860</c:v>
                </c:pt>
                <c:pt idx="11">
                  <c:v>36891</c:v>
                </c:pt>
                <c:pt idx="12">
                  <c:v>36922</c:v>
                </c:pt>
                <c:pt idx="13">
                  <c:v>36950</c:v>
                </c:pt>
                <c:pt idx="14">
                  <c:v>36981</c:v>
                </c:pt>
                <c:pt idx="15">
                  <c:v>37011</c:v>
                </c:pt>
                <c:pt idx="16">
                  <c:v>37042</c:v>
                </c:pt>
                <c:pt idx="17">
                  <c:v>37072</c:v>
                </c:pt>
                <c:pt idx="18">
                  <c:v>37103</c:v>
                </c:pt>
                <c:pt idx="19">
                  <c:v>37134</c:v>
                </c:pt>
                <c:pt idx="20">
                  <c:v>37164</c:v>
                </c:pt>
                <c:pt idx="21">
                  <c:v>37195</c:v>
                </c:pt>
                <c:pt idx="22">
                  <c:v>37225</c:v>
                </c:pt>
                <c:pt idx="23">
                  <c:v>37256</c:v>
                </c:pt>
                <c:pt idx="24">
                  <c:v>37287</c:v>
                </c:pt>
                <c:pt idx="25">
                  <c:v>37315</c:v>
                </c:pt>
                <c:pt idx="26">
                  <c:v>37346</c:v>
                </c:pt>
                <c:pt idx="27">
                  <c:v>37376</c:v>
                </c:pt>
                <c:pt idx="28">
                  <c:v>37407</c:v>
                </c:pt>
                <c:pt idx="29">
                  <c:v>37437</c:v>
                </c:pt>
                <c:pt idx="30">
                  <c:v>37468</c:v>
                </c:pt>
                <c:pt idx="31">
                  <c:v>37499</c:v>
                </c:pt>
                <c:pt idx="32">
                  <c:v>37529</c:v>
                </c:pt>
                <c:pt idx="33">
                  <c:v>37560</c:v>
                </c:pt>
                <c:pt idx="34">
                  <c:v>37590</c:v>
                </c:pt>
                <c:pt idx="35">
                  <c:v>37621</c:v>
                </c:pt>
                <c:pt idx="36">
                  <c:v>37652</c:v>
                </c:pt>
                <c:pt idx="37">
                  <c:v>37680</c:v>
                </c:pt>
                <c:pt idx="38">
                  <c:v>37711</c:v>
                </c:pt>
                <c:pt idx="39">
                  <c:v>37741</c:v>
                </c:pt>
                <c:pt idx="40">
                  <c:v>37772</c:v>
                </c:pt>
                <c:pt idx="41">
                  <c:v>37802</c:v>
                </c:pt>
                <c:pt idx="42">
                  <c:v>37833</c:v>
                </c:pt>
                <c:pt idx="43">
                  <c:v>37864</c:v>
                </c:pt>
                <c:pt idx="44">
                  <c:v>37894</c:v>
                </c:pt>
                <c:pt idx="45">
                  <c:v>37925</c:v>
                </c:pt>
                <c:pt idx="46">
                  <c:v>37955</c:v>
                </c:pt>
                <c:pt idx="47">
                  <c:v>37986</c:v>
                </c:pt>
                <c:pt idx="48">
                  <c:v>38017</c:v>
                </c:pt>
                <c:pt idx="49">
                  <c:v>38046</c:v>
                </c:pt>
                <c:pt idx="50">
                  <c:v>38077</c:v>
                </c:pt>
                <c:pt idx="51">
                  <c:v>38107</c:v>
                </c:pt>
                <c:pt idx="52">
                  <c:v>38138</c:v>
                </c:pt>
                <c:pt idx="53">
                  <c:v>38168</c:v>
                </c:pt>
                <c:pt idx="54">
                  <c:v>38199</c:v>
                </c:pt>
                <c:pt idx="55">
                  <c:v>38230</c:v>
                </c:pt>
                <c:pt idx="56">
                  <c:v>38260</c:v>
                </c:pt>
                <c:pt idx="57">
                  <c:v>38291</c:v>
                </c:pt>
                <c:pt idx="58">
                  <c:v>38321</c:v>
                </c:pt>
                <c:pt idx="59">
                  <c:v>38352</c:v>
                </c:pt>
                <c:pt idx="60">
                  <c:v>38383</c:v>
                </c:pt>
                <c:pt idx="61">
                  <c:v>38411</c:v>
                </c:pt>
                <c:pt idx="62">
                  <c:v>38442</c:v>
                </c:pt>
                <c:pt idx="63">
                  <c:v>38472</c:v>
                </c:pt>
                <c:pt idx="64">
                  <c:v>38503</c:v>
                </c:pt>
                <c:pt idx="65">
                  <c:v>38533</c:v>
                </c:pt>
                <c:pt idx="66">
                  <c:v>38564</c:v>
                </c:pt>
                <c:pt idx="67">
                  <c:v>38595</c:v>
                </c:pt>
                <c:pt idx="68">
                  <c:v>38625</c:v>
                </c:pt>
                <c:pt idx="69">
                  <c:v>38656</c:v>
                </c:pt>
                <c:pt idx="70">
                  <c:v>38686</c:v>
                </c:pt>
                <c:pt idx="71">
                  <c:v>38717</c:v>
                </c:pt>
                <c:pt idx="72">
                  <c:v>38748</c:v>
                </c:pt>
                <c:pt idx="73">
                  <c:v>38776</c:v>
                </c:pt>
                <c:pt idx="74">
                  <c:v>38807</c:v>
                </c:pt>
                <c:pt idx="75">
                  <c:v>38837</c:v>
                </c:pt>
                <c:pt idx="76">
                  <c:v>38868</c:v>
                </c:pt>
                <c:pt idx="77">
                  <c:v>38898</c:v>
                </c:pt>
                <c:pt idx="78">
                  <c:v>38929</c:v>
                </c:pt>
                <c:pt idx="79">
                  <c:v>38960</c:v>
                </c:pt>
                <c:pt idx="80">
                  <c:v>38990</c:v>
                </c:pt>
                <c:pt idx="81">
                  <c:v>39021</c:v>
                </c:pt>
                <c:pt idx="82">
                  <c:v>39051</c:v>
                </c:pt>
                <c:pt idx="83">
                  <c:v>39082</c:v>
                </c:pt>
                <c:pt idx="84">
                  <c:v>39113</c:v>
                </c:pt>
                <c:pt idx="85">
                  <c:v>39141</c:v>
                </c:pt>
                <c:pt idx="86">
                  <c:v>39172</c:v>
                </c:pt>
                <c:pt idx="87">
                  <c:v>39202</c:v>
                </c:pt>
                <c:pt idx="88">
                  <c:v>39233</c:v>
                </c:pt>
                <c:pt idx="89">
                  <c:v>39263</c:v>
                </c:pt>
                <c:pt idx="90">
                  <c:v>39294</c:v>
                </c:pt>
                <c:pt idx="91">
                  <c:v>39325</c:v>
                </c:pt>
                <c:pt idx="92">
                  <c:v>39355</c:v>
                </c:pt>
                <c:pt idx="93">
                  <c:v>39386</c:v>
                </c:pt>
                <c:pt idx="94">
                  <c:v>39416</c:v>
                </c:pt>
                <c:pt idx="95">
                  <c:v>39447</c:v>
                </c:pt>
                <c:pt idx="96">
                  <c:v>39478</c:v>
                </c:pt>
                <c:pt idx="97">
                  <c:v>39507</c:v>
                </c:pt>
                <c:pt idx="98">
                  <c:v>39538</c:v>
                </c:pt>
                <c:pt idx="99">
                  <c:v>39568</c:v>
                </c:pt>
                <c:pt idx="100">
                  <c:v>39599</c:v>
                </c:pt>
                <c:pt idx="101">
                  <c:v>39629</c:v>
                </c:pt>
                <c:pt idx="102">
                  <c:v>39660</c:v>
                </c:pt>
                <c:pt idx="103">
                  <c:v>39691</c:v>
                </c:pt>
                <c:pt idx="104">
                  <c:v>39721</c:v>
                </c:pt>
                <c:pt idx="105">
                  <c:v>39752</c:v>
                </c:pt>
                <c:pt idx="106">
                  <c:v>39782</c:v>
                </c:pt>
                <c:pt idx="107">
                  <c:v>39813</c:v>
                </c:pt>
                <c:pt idx="108">
                  <c:v>39844</c:v>
                </c:pt>
                <c:pt idx="109">
                  <c:v>39872</c:v>
                </c:pt>
                <c:pt idx="110">
                  <c:v>39903</c:v>
                </c:pt>
              </c:numCache>
            </c:numRef>
          </c:cat>
          <c:val>
            <c:numRef>
              <c:f>Sheet1!$G$2:$G$112</c:f>
              <c:numCache>
                <c:formatCode>_("$"* #,##0_);_("$"* \(#,##0\);_("$"* "-"??_);_(@_)</c:formatCode>
                <c:ptCount val="111"/>
                <c:pt idx="0">
                  <c:v>5.2164000000000001</c:v>
                </c:pt>
                <c:pt idx="1">
                  <c:v>5.3900999999999986</c:v>
                </c:pt>
                <c:pt idx="2">
                  <c:v>5.6166999999999998</c:v>
                </c:pt>
                <c:pt idx="3">
                  <c:v>5.8418000000000001</c:v>
                </c:pt>
                <c:pt idx="4">
                  <c:v>5.9485999999999999</c:v>
                </c:pt>
                <c:pt idx="5">
                  <c:v>6.2004999999999999</c:v>
                </c:pt>
                <c:pt idx="6">
                  <c:v>6.3971999999999865</c:v>
                </c:pt>
                <c:pt idx="7">
                  <c:v>6.6056999999999997</c:v>
                </c:pt>
                <c:pt idx="8">
                  <c:v>6.5865999999999998</c:v>
                </c:pt>
                <c:pt idx="9">
                  <c:v>6.4942000000000002</c:v>
                </c:pt>
                <c:pt idx="10">
                  <c:v>6.6187999999999985</c:v>
                </c:pt>
                <c:pt idx="11">
                  <c:v>5.6655999999999755</c:v>
                </c:pt>
                <c:pt idx="12">
                  <c:v>5.9470999999999998</c:v>
                </c:pt>
                <c:pt idx="13">
                  <c:v>6.0522999999999998</c:v>
                </c:pt>
                <c:pt idx="14">
                  <c:v>7.2758000000000003</c:v>
                </c:pt>
                <c:pt idx="15">
                  <c:v>6.1983999999999995</c:v>
                </c:pt>
                <c:pt idx="16">
                  <c:v>6.4717000000000402</c:v>
                </c:pt>
                <c:pt idx="17">
                  <c:v>6.5094000000000003</c:v>
                </c:pt>
                <c:pt idx="18">
                  <c:v>6.9774000000000003</c:v>
                </c:pt>
                <c:pt idx="19">
                  <c:v>7.3294999999999995</c:v>
                </c:pt>
                <c:pt idx="20">
                  <c:v>7.4348000000000001</c:v>
                </c:pt>
                <c:pt idx="21">
                  <c:v>7.7835999999999999</c:v>
                </c:pt>
                <c:pt idx="22">
                  <c:v>7.9542000000000002</c:v>
                </c:pt>
                <c:pt idx="23">
                  <c:v>8.0976000000000035</c:v>
                </c:pt>
                <c:pt idx="24">
                  <c:v>8.6578000000000035</c:v>
                </c:pt>
                <c:pt idx="25">
                  <c:v>9.0147000000000013</c:v>
                </c:pt>
                <c:pt idx="26">
                  <c:v>9.1873000000000005</c:v>
                </c:pt>
                <c:pt idx="27">
                  <c:v>9.6447000000000003</c:v>
                </c:pt>
                <c:pt idx="28">
                  <c:v>9.9371000000000009</c:v>
                </c:pt>
                <c:pt idx="29">
                  <c:v>10.148</c:v>
                </c:pt>
                <c:pt idx="30">
                  <c:v>10.744</c:v>
                </c:pt>
                <c:pt idx="31">
                  <c:v>11.205</c:v>
                </c:pt>
                <c:pt idx="32">
                  <c:v>11.015000000000002</c:v>
                </c:pt>
                <c:pt idx="33">
                  <c:v>11.134</c:v>
                </c:pt>
                <c:pt idx="34">
                  <c:v>11.41</c:v>
                </c:pt>
                <c:pt idx="35">
                  <c:v>11.450000000000006</c:v>
                </c:pt>
                <c:pt idx="36">
                  <c:v>11.702</c:v>
                </c:pt>
                <c:pt idx="37">
                  <c:v>12.428000000000001</c:v>
                </c:pt>
                <c:pt idx="38">
                  <c:v>12.963000000000006</c:v>
                </c:pt>
                <c:pt idx="39">
                  <c:v>13.57</c:v>
                </c:pt>
                <c:pt idx="40">
                  <c:v>14.055000000000026</c:v>
                </c:pt>
                <c:pt idx="41">
                  <c:v>14.704000000000001</c:v>
                </c:pt>
                <c:pt idx="42">
                  <c:v>15.169</c:v>
                </c:pt>
                <c:pt idx="43">
                  <c:v>15.948</c:v>
                </c:pt>
                <c:pt idx="44">
                  <c:v>16.364000000000001</c:v>
                </c:pt>
                <c:pt idx="45">
                  <c:v>16.613000000000035</c:v>
                </c:pt>
                <c:pt idx="46">
                  <c:v>17.143999999999988</c:v>
                </c:pt>
                <c:pt idx="47">
                  <c:v>17.424999999999986</c:v>
                </c:pt>
                <c:pt idx="48">
                  <c:v>18.044</c:v>
                </c:pt>
                <c:pt idx="49">
                  <c:v>19.021000000000001</c:v>
                </c:pt>
                <c:pt idx="50">
                  <c:v>19.919</c:v>
                </c:pt>
                <c:pt idx="51">
                  <c:v>20.643000000000001</c:v>
                </c:pt>
                <c:pt idx="52">
                  <c:v>21.385000000000002</c:v>
                </c:pt>
                <c:pt idx="53">
                  <c:v>22.295999999999989</c:v>
                </c:pt>
                <c:pt idx="54">
                  <c:v>23.09</c:v>
                </c:pt>
                <c:pt idx="55">
                  <c:v>23.318999999999999</c:v>
                </c:pt>
                <c:pt idx="56">
                  <c:v>24.539000000000001</c:v>
                </c:pt>
                <c:pt idx="57">
                  <c:v>25.027999999999999</c:v>
                </c:pt>
                <c:pt idx="58">
                  <c:v>25.876000000000001</c:v>
                </c:pt>
                <c:pt idx="59">
                  <c:v>26.521999999999988</c:v>
                </c:pt>
                <c:pt idx="60">
                  <c:v>27.565999999999889</c:v>
                </c:pt>
                <c:pt idx="61">
                  <c:v>28.513999999999999</c:v>
                </c:pt>
                <c:pt idx="62">
                  <c:v>28.937999999999999</c:v>
                </c:pt>
                <c:pt idx="63">
                  <c:v>28.84</c:v>
                </c:pt>
                <c:pt idx="64">
                  <c:v>28.821000000000005</c:v>
                </c:pt>
                <c:pt idx="65">
                  <c:v>29.131000000000135</c:v>
                </c:pt>
                <c:pt idx="66">
                  <c:v>29.446000000000002</c:v>
                </c:pt>
                <c:pt idx="67">
                  <c:v>29.491</c:v>
                </c:pt>
                <c:pt idx="68">
                  <c:v>29.797000000000001</c:v>
                </c:pt>
                <c:pt idx="69">
                  <c:v>28.893000000000001</c:v>
                </c:pt>
                <c:pt idx="70">
                  <c:v>29.308</c:v>
                </c:pt>
                <c:pt idx="71">
                  <c:v>29.355</c:v>
                </c:pt>
                <c:pt idx="72">
                  <c:v>28.870999999999999</c:v>
                </c:pt>
                <c:pt idx="73">
                  <c:v>29.303000000000001</c:v>
                </c:pt>
                <c:pt idx="74">
                  <c:v>29.155999999999999</c:v>
                </c:pt>
                <c:pt idx="75">
                  <c:v>28.987999999999989</c:v>
                </c:pt>
                <c:pt idx="76">
                  <c:v>29.815000000000001</c:v>
                </c:pt>
                <c:pt idx="77">
                  <c:v>30.119000000000035</c:v>
                </c:pt>
                <c:pt idx="78">
                  <c:v>30.024000000000001</c:v>
                </c:pt>
                <c:pt idx="79">
                  <c:v>29.937000000000001</c:v>
                </c:pt>
                <c:pt idx="80">
                  <c:v>30.132000000000001</c:v>
                </c:pt>
                <c:pt idx="81">
                  <c:v>30.529</c:v>
                </c:pt>
                <c:pt idx="82">
                  <c:v>31.026</c:v>
                </c:pt>
                <c:pt idx="83">
                  <c:v>30.259</c:v>
                </c:pt>
                <c:pt idx="84">
                  <c:v>29.532</c:v>
                </c:pt>
                <c:pt idx="85">
                  <c:v>30.157000000000131</c:v>
                </c:pt>
                <c:pt idx="86">
                  <c:v>31.163</c:v>
                </c:pt>
                <c:pt idx="87">
                  <c:v>31.416</c:v>
                </c:pt>
                <c:pt idx="88">
                  <c:v>32.14</c:v>
                </c:pt>
                <c:pt idx="89">
                  <c:v>28.5</c:v>
                </c:pt>
                <c:pt idx="90">
                  <c:v>26.681000000000001</c:v>
                </c:pt>
                <c:pt idx="91">
                  <c:v>26.741</c:v>
                </c:pt>
                <c:pt idx="92">
                  <c:v>25.713000000000001</c:v>
                </c:pt>
                <c:pt idx="93">
                  <c:v>28.120999999999999</c:v>
                </c:pt>
                <c:pt idx="94">
                  <c:v>28.321000000000005</c:v>
                </c:pt>
                <c:pt idx="95">
                  <c:v>24.928999999999849</c:v>
                </c:pt>
                <c:pt idx="96">
                  <c:v>24.515999999999988</c:v>
                </c:pt>
                <c:pt idx="97">
                  <c:v>23.446000000000002</c:v>
                </c:pt>
                <c:pt idx="98">
                  <c:v>21.861000000000001</c:v>
                </c:pt>
                <c:pt idx="99">
                  <c:v>21.774999999999999</c:v>
                </c:pt>
                <c:pt idx="100">
                  <c:v>21.013000000000005</c:v>
                </c:pt>
                <c:pt idx="101">
                  <c:v>20.954000000000001</c:v>
                </c:pt>
                <c:pt idx="102">
                  <c:v>19.603999999999999</c:v>
                </c:pt>
                <c:pt idx="103">
                  <c:v>19.271000000000001</c:v>
                </c:pt>
                <c:pt idx="104">
                  <c:v>17.251000000000001</c:v>
                </c:pt>
                <c:pt idx="105">
                  <c:v>14.05</c:v>
                </c:pt>
                <c:pt idx="106">
                  <c:v>12.021000000000001</c:v>
                </c:pt>
                <c:pt idx="107">
                  <c:v>12.365000000000078</c:v>
                </c:pt>
                <c:pt idx="108">
                  <c:v>11.645</c:v>
                </c:pt>
                <c:pt idx="109">
                  <c:v>10.009</c:v>
                </c:pt>
                <c:pt idx="110">
                  <c:v>8.6263000000000005</c:v>
                </c:pt>
              </c:numCache>
            </c:numRef>
          </c:val>
        </c:ser>
        <c:ser>
          <c:idx val="9"/>
          <c:order val="6"/>
          <c:tx>
            <c:strRef>
              <c:f>Sheet1!$I$1</c:f>
              <c:strCache>
                <c:ptCount val="1"/>
                <c:pt idx="0">
                  <c:v>Global Macro</c:v>
                </c:pt>
              </c:strCache>
            </c:strRef>
          </c:tx>
          <c:spPr>
            <a:solidFill>
              <a:srgbClr val="FF0000"/>
            </a:solidFill>
          </c:spPr>
          <c:cat>
            <c:numRef>
              <c:f>Sheet1!$A$2:$A$112</c:f>
              <c:numCache>
                <c:formatCode>[$-409]mmm\-yy;@</c:formatCode>
                <c:ptCount val="111"/>
                <c:pt idx="0">
                  <c:v>36556</c:v>
                </c:pt>
                <c:pt idx="1">
                  <c:v>36585</c:v>
                </c:pt>
                <c:pt idx="2">
                  <c:v>36616</c:v>
                </c:pt>
                <c:pt idx="3">
                  <c:v>36646</c:v>
                </c:pt>
                <c:pt idx="4">
                  <c:v>36677</c:v>
                </c:pt>
                <c:pt idx="5">
                  <c:v>36707</c:v>
                </c:pt>
                <c:pt idx="6">
                  <c:v>36738</c:v>
                </c:pt>
                <c:pt idx="7">
                  <c:v>36769</c:v>
                </c:pt>
                <c:pt idx="8">
                  <c:v>36799</c:v>
                </c:pt>
                <c:pt idx="9">
                  <c:v>36830</c:v>
                </c:pt>
                <c:pt idx="10">
                  <c:v>36860</c:v>
                </c:pt>
                <c:pt idx="11">
                  <c:v>36891</c:v>
                </c:pt>
                <c:pt idx="12">
                  <c:v>36922</c:v>
                </c:pt>
                <c:pt idx="13">
                  <c:v>36950</c:v>
                </c:pt>
                <c:pt idx="14">
                  <c:v>36981</c:v>
                </c:pt>
                <c:pt idx="15">
                  <c:v>37011</c:v>
                </c:pt>
                <c:pt idx="16">
                  <c:v>37042</c:v>
                </c:pt>
                <c:pt idx="17">
                  <c:v>37072</c:v>
                </c:pt>
                <c:pt idx="18">
                  <c:v>37103</c:v>
                </c:pt>
                <c:pt idx="19">
                  <c:v>37134</c:v>
                </c:pt>
                <c:pt idx="20">
                  <c:v>37164</c:v>
                </c:pt>
                <c:pt idx="21">
                  <c:v>37195</c:v>
                </c:pt>
                <c:pt idx="22">
                  <c:v>37225</c:v>
                </c:pt>
                <c:pt idx="23">
                  <c:v>37256</c:v>
                </c:pt>
                <c:pt idx="24">
                  <c:v>37287</c:v>
                </c:pt>
                <c:pt idx="25">
                  <c:v>37315</c:v>
                </c:pt>
                <c:pt idx="26">
                  <c:v>37346</c:v>
                </c:pt>
                <c:pt idx="27">
                  <c:v>37376</c:v>
                </c:pt>
                <c:pt idx="28">
                  <c:v>37407</c:v>
                </c:pt>
                <c:pt idx="29">
                  <c:v>37437</c:v>
                </c:pt>
                <c:pt idx="30">
                  <c:v>37468</c:v>
                </c:pt>
                <c:pt idx="31">
                  <c:v>37499</c:v>
                </c:pt>
                <c:pt idx="32">
                  <c:v>37529</c:v>
                </c:pt>
                <c:pt idx="33">
                  <c:v>37560</c:v>
                </c:pt>
                <c:pt idx="34">
                  <c:v>37590</c:v>
                </c:pt>
                <c:pt idx="35">
                  <c:v>37621</c:v>
                </c:pt>
                <c:pt idx="36">
                  <c:v>37652</c:v>
                </c:pt>
                <c:pt idx="37">
                  <c:v>37680</c:v>
                </c:pt>
                <c:pt idx="38">
                  <c:v>37711</c:v>
                </c:pt>
                <c:pt idx="39">
                  <c:v>37741</c:v>
                </c:pt>
                <c:pt idx="40">
                  <c:v>37772</c:v>
                </c:pt>
                <c:pt idx="41">
                  <c:v>37802</c:v>
                </c:pt>
                <c:pt idx="42">
                  <c:v>37833</c:v>
                </c:pt>
                <c:pt idx="43">
                  <c:v>37864</c:v>
                </c:pt>
                <c:pt idx="44">
                  <c:v>37894</c:v>
                </c:pt>
                <c:pt idx="45">
                  <c:v>37925</c:v>
                </c:pt>
                <c:pt idx="46">
                  <c:v>37955</c:v>
                </c:pt>
                <c:pt idx="47">
                  <c:v>37986</c:v>
                </c:pt>
                <c:pt idx="48">
                  <c:v>38017</c:v>
                </c:pt>
                <c:pt idx="49">
                  <c:v>38046</c:v>
                </c:pt>
                <c:pt idx="50">
                  <c:v>38077</c:v>
                </c:pt>
                <c:pt idx="51">
                  <c:v>38107</c:v>
                </c:pt>
                <c:pt idx="52">
                  <c:v>38138</c:v>
                </c:pt>
                <c:pt idx="53">
                  <c:v>38168</c:v>
                </c:pt>
                <c:pt idx="54">
                  <c:v>38199</c:v>
                </c:pt>
                <c:pt idx="55">
                  <c:v>38230</c:v>
                </c:pt>
                <c:pt idx="56">
                  <c:v>38260</c:v>
                </c:pt>
                <c:pt idx="57">
                  <c:v>38291</c:v>
                </c:pt>
                <c:pt idx="58">
                  <c:v>38321</c:v>
                </c:pt>
                <c:pt idx="59">
                  <c:v>38352</c:v>
                </c:pt>
                <c:pt idx="60">
                  <c:v>38383</c:v>
                </c:pt>
                <c:pt idx="61">
                  <c:v>38411</c:v>
                </c:pt>
                <c:pt idx="62">
                  <c:v>38442</c:v>
                </c:pt>
                <c:pt idx="63">
                  <c:v>38472</c:v>
                </c:pt>
                <c:pt idx="64">
                  <c:v>38503</c:v>
                </c:pt>
                <c:pt idx="65">
                  <c:v>38533</c:v>
                </c:pt>
                <c:pt idx="66">
                  <c:v>38564</c:v>
                </c:pt>
                <c:pt idx="67">
                  <c:v>38595</c:v>
                </c:pt>
                <c:pt idx="68">
                  <c:v>38625</c:v>
                </c:pt>
                <c:pt idx="69">
                  <c:v>38656</c:v>
                </c:pt>
                <c:pt idx="70">
                  <c:v>38686</c:v>
                </c:pt>
                <c:pt idx="71">
                  <c:v>38717</c:v>
                </c:pt>
                <c:pt idx="72">
                  <c:v>38748</c:v>
                </c:pt>
                <c:pt idx="73">
                  <c:v>38776</c:v>
                </c:pt>
                <c:pt idx="74">
                  <c:v>38807</c:v>
                </c:pt>
                <c:pt idx="75">
                  <c:v>38837</c:v>
                </c:pt>
                <c:pt idx="76">
                  <c:v>38868</c:v>
                </c:pt>
                <c:pt idx="77">
                  <c:v>38898</c:v>
                </c:pt>
                <c:pt idx="78">
                  <c:v>38929</c:v>
                </c:pt>
                <c:pt idx="79">
                  <c:v>38960</c:v>
                </c:pt>
                <c:pt idx="80">
                  <c:v>38990</c:v>
                </c:pt>
                <c:pt idx="81">
                  <c:v>39021</c:v>
                </c:pt>
                <c:pt idx="82">
                  <c:v>39051</c:v>
                </c:pt>
                <c:pt idx="83">
                  <c:v>39082</c:v>
                </c:pt>
                <c:pt idx="84">
                  <c:v>39113</c:v>
                </c:pt>
                <c:pt idx="85">
                  <c:v>39141</c:v>
                </c:pt>
                <c:pt idx="86">
                  <c:v>39172</c:v>
                </c:pt>
                <c:pt idx="87">
                  <c:v>39202</c:v>
                </c:pt>
                <c:pt idx="88">
                  <c:v>39233</c:v>
                </c:pt>
                <c:pt idx="89">
                  <c:v>39263</c:v>
                </c:pt>
                <c:pt idx="90">
                  <c:v>39294</c:v>
                </c:pt>
                <c:pt idx="91">
                  <c:v>39325</c:v>
                </c:pt>
                <c:pt idx="92">
                  <c:v>39355</c:v>
                </c:pt>
                <c:pt idx="93">
                  <c:v>39386</c:v>
                </c:pt>
                <c:pt idx="94">
                  <c:v>39416</c:v>
                </c:pt>
                <c:pt idx="95">
                  <c:v>39447</c:v>
                </c:pt>
                <c:pt idx="96">
                  <c:v>39478</c:v>
                </c:pt>
                <c:pt idx="97">
                  <c:v>39507</c:v>
                </c:pt>
                <c:pt idx="98">
                  <c:v>39538</c:v>
                </c:pt>
                <c:pt idx="99">
                  <c:v>39568</c:v>
                </c:pt>
                <c:pt idx="100">
                  <c:v>39599</c:v>
                </c:pt>
                <c:pt idx="101">
                  <c:v>39629</c:v>
                </c:pt>
                <c:pt idx="102">
                  <c:v>39660</c:v>
                </c:pt>
                <c:pt idx="103">
                  <c:v>39691</c:v>
                </c:pt>
                <c:pt idx="104">
                  <c:v>39721</c:v>
                </c:pt>
                <c:pt idx="105">
                  <c:v>39752</c:v>
                </c:pt>
                <c:pt idx="106">
                  <c:v>39782</c:v>
                </c:pt>
                <c:pt idx="107">
                  <c:v>39813</c:v>
                </c:pt>
                <c:pt idx="108">
                  <c:v>39844</c:v>
                </c:pt>
                <c:pt idx="109">
                  <c:v>39872</c:v>
                </c:pt>
                <c:pt idx="110">
                  <c:v>39903</c:v>
                </c:pt>
              </c:numCache>
            </c:numRef>
          </c:cat>
          <c:val>
            <c:numRef>
              <c:f>Sheet1!$I$2:$I$112</c:f>
              <c:numCache>
                <c:formatCode>_("$"* #,##0_);_("$"* \(#,##0\);_("$"* "-"??_);_(@_)</c:formatCode>
                <c:ptCount val="111"/>
                <c:pt idx="0">
                  <c:v>5.1205999999999845</c:v>
                </c:pt>
                <c:pt idx="1">
                  <c:v>4.7708000000000004</c:v>
                </c:pt>
                <c:pt idx="2">
                  <c:v>4.9453000000000014</c:v>
                </c:pt>
                <c:pt idx="3">
                  <c:v>5.0613999999999999</c:v>
                </c:pt>
                <c:pt idx="4">
                  <c:v>1.8954</c:v>
                </c:pt>
                <c:pt idx="5">
                  <c:v>1.3593999999999919</c:v>
                </c:pt>
                <c:pt idx="6">
                  <c:v>1.1876</c:v>
                </c:pt>
                <c:pt idx="7">
                  <c:v>1.1921999999999999</c:v>
                </c:pt>
                <c:pt idx="8">
                  <c:v>1.1782999999999999</c:v>
                </c:pt>
                <c:pt idx="9">
                  <c:v>1.1795</c:v>
                </c:pt>
                <c:pt idx="10">
                  <c:v>1.0784</c:v>
                </c:pt>
                <c:pt idx="11">
                  <c:v>1.1709000000000001</c:v>
                </c:pt>
                <c:pt idx="12">
                  <c:v>1.2243999999999919</c:v>
                </c:pt>
                <c:pt idx="13">
                  <c:v>1.2497999999999883</c:v>
                </c:pt>
                <c:pt idx="14">
                  <c:v>1.2394999999999885</c:v>
                </c:pt>
                <c:pt idx="15">
                  <c:v>1.2541</c:v>
                </c:pt>
                <c:pt idx="16">
                  <c:v>1.2516999999999885</c:v>
                </c:pt>
                <c:pt idx="17">
                  <c:v>1.3401000000000001</c:v>
                </c:pt>
                <c:pt idx="18">
                  <c:v>1.3686</c:v>
                </c:pt>
                <c:pt idx="19">
                  <c:v>1.4287999999999899</c:v>
                </c:pt>
                <c:pt idx="20">
                  <c:v>1.375499999999992</c:v>
                </c:pt>
                <c:pt idx="21">
                  <c:v>1.5225</c:v>
                </c:pt>
                <c:pt idx="22">
                  <c:v>1.6659999999999917</c:v>
                </c:pt>
                <c:pt idx="23">
                  <c:v>1.87</c:v>
                </c:pt>
                <c:pt idx="24">
                  <c:v>2.0467999999999997</c:v>
                </c:pt>
                <c:pt idx="25">
                  <c:v>2.0615999999999999</c:v>
                </c:pt>
                <c:pt idx="26">
                  <c:v>2.1604000000000001</c:v>
                </c:pt>
                <c:pt idx="27">
                  <c:v>2.2317999999999998</c:v>
                </c:pt>
                <c:pt idx="28">
                  <c:v>2.3435999999999999</c:v>
                </c:pt>
                <c:pt idx="29">
                  <c:v>2.3937999999999997</c:v>
                </c:pt>
                <c:pt idx="30">
                  <c:v>2.5123999999999977</c:v>
                </c:pt>
                <c:pt idx="31">
                  <c:v>2.6787999999999998</c:v>
                </c:pt>
                <c:pt idx="32">
                  <c:v>2.8275999999999999</c:v>
                </c:pt>
                <c:pt idx="33">
                  <c:v>2.9368999999999774</c:v>
                </c:pt>
                <c:pt idx="34">
                  <c:v>3.1204000000000001</c:v>
                </c:pt>
                <c:pt idx="35">
                  <c:v>3.4093</c:v>
                </c:pt>
                <c:pt idx="36">
                  <c:v>3.9714999999999967</c:v>
                </c:pt>
                <c:pt idx="37">
                  <c:v>4.5139999999999985</c:v>
                </c:pt>
                <c:pt idx="38">
                  <c:v>4.7242999999999995</c:v>
                </c:pt>
                <c:pt idx="39">
                  <c:v>4.9874000000000001</c:v>
                </c:pt>
                <c:pt idx="40">
                  <c:v>5.5799000000000003</c:v>
                </c:pt>
                <c:pt idx="41">
                  <c:v>6.0111999999999997</c:v>
                </c:pt>
                <c:pt idx="42">
                  <c:v>6.0823999999999998</c:v>
                </c:pt>
                <c:pt idx="43">
                  <c:v>6.2861000000000002</c:v>
                </c:pt>
                <c:pt idx="44">
                  <c:v>6.5038999999999998</c:v>
                </c:pt>
                <c:pt idx="45">
                  <c:v>6.9777000000000013</c:v>
                </c:pt>
                <c:pt idx="46">
                  <c:v>7.2533000000000003</c:v>
                </c:pt>
                <c:pt idx="47">
                  <c:v>7.8563000000000001</c:v>
                </c:pt>
                <c:pt idx="48">
                  <c:v>8.5621000000000027</c:v>
                </c:pt>
                <c:pt idx="49">
                  <c:v>9.5782000000000007</c:v>
                </c:pt>
                <c:pt idx="50">
                  <c:v>10.526</c:v>
                </c:pt>
                <c:pt idx="51">
                  <c:v>11.133000000000001</c:v>
                </c:pt>
                <c:pt idx="52">
                  <c:v>11.592000000000002</c:v>
                </c:pt>
                <c:pt idx="53">
                  <c:v>11.89</c:v>
                </c:pt>
                <c:pt idx="54">
                  <c:v>12.077</c:v>
                </c:pt>
                <c:pt idx="55">
                  <c:v>12.352000000000082</c:v>
                </c:pt>
                <c:pt idx="56">
                  <c:v>12.616</c:v>
                </c:pt>
                <c:pt idx="57">
                  <c:v>12.841000000000001</c:v>
                </c:pt>
                <c:pt idx="58">
                  <c:v>13.761000000000001</c:v>
                </c:pt>
                <c:pt idx="59">
                  <c:v>13.971</c:v>
                </c:pt>
                <c:pt idx="60">
                  <c:v>15.097</c:v>
                </c:pt>
                <c:pt idx="61">
                  <c:v>15.836</c:v>
                </c:pt>
                <c:pt idx="62">
                  <c:v>16.177000000000035</c:v>
                </c:pt>
                <c:pt idx="63">
                  <c:v>16.556000000000001</c:v>
                </c:pt>
                <c:pt idx="64">
                  <c:v>17.2</c:v>
                </c:pt>
                <c:pt idx="65">
                  <c:v>17.512</c:v>
                </c:pt>
                <c:pt idx="66">
                  <c:v>18.021000000000001</c:v>
                </c:pt>
                <c:pt idx="67">
                  <c:v>18.571000000000005</c:v>
                </c:pt>
                <c:pt idx="68">
                  <c:v>19.146999999999988</c:v>
                </c:pt>
                <c:pt idx="69">
                  <c:v>18.792999999999989</c:v>
                </c:pt>
                <c:pt idx="70">
                  <c:v>19.035</c:v>
                </c:pt>
                <c:pt idx="71">
                  <c:v>19.329000000000001</c:v>
                </c:pt>
                <c:pt idx="72">
                  <c:v>21.417999999999999</c:v>
                </c:pt>
                <c:pt idx="73">
                  <c:v>22.228000000000002</c:v>
                </c:pt>
                <c:pt idx="74">
                  <c:v>22.241999999999987</c:v>
                </c:pt>
                <c:pt idx="75">
                  <c:v>23.424999999999986</c:v>
                </c:pt>
                <c:pt idx="76">
                  <c:v>23.844000000000001</c:v>
                </c:pt>
                <c:pt idx="77">
                  <c:v>26.105</c:v>
                </c:pt>
                <c:pt idx="78">
                  <c:v>26.931000000000001</c:v>
                </c:pt>
                <c:pt idx="79">
                  <c:v>27.061999999999987</c:v>
                </c:pt>
                <c:pt idx="80">
                  <c:v>21.306000000000001</c:v>
                </c:pt>
                <c:pt idx="81">
                  <c:v>21.369</c:v>
                </c:pt>
                <c:pt idx="82">
                  <c:v>22.085999999999853</c:v>
                </c:pt>
                <c:pt idx="83">
                  <c:v>22.036999999999999</c:v>
                </c:pt>
                <c:pt idx="84">
                  <c:v>22.021999999999988</c:v>
                </c:pt>
                <c:pt idx="85">
                  <c:v>22.498999999999889</c:v>
                </c:pt>
                <c:pt idx="86">
                  <c:v>23.62</c:v>
                </c:pt>
                <c:pt idx="87">
                  <c:v>23.995999999999889</c:v>
                </c:pt>
                <c:pt idx="88">
                  <c:v>25.207000000000001</c:v>
                </c:pt>
                <c:pt idx="89">
                  <c:v>26.940999999999889</c:v>
                </c:pt>
                <c:pt idx="90">
                  <c:v>27.757999999999999</c:v>
                </c:pt>
                <c:pt idx="91">
                  <c:v>27.635999999999999</c:v>
                </c:pt>
                <c:pt idx="92">
                  <c:v>27.867999999999999</c:v>
                </c:pt>
                <c:pt idx="93">
                  <c:v>28.597000000000001</c:v>
                </c:pt>
                <c:pt idx="94">
                  <c:v>28.416</c:v>
                </c:pt>
                <c:pt idx="95">
                  <c:v>28.157000000000131</c:v>
                </c:pt>
                <c:pt idx="96">
                  <c:v>28.48899999999982</c:v>
                </c:pt>
                <c:pt idx="97">
                  <c:v>30.22</c:v>
                </c:pt>
                <c:pt idx="98">
                  <c:v>29.155999999999999</c:v>
                </c:pt>
                <c:pt idx="99">
                  <c:v>30.282999999999834</c:v>
                </c:pt>
                <c:pt idx="100">
                  <c:v>29.036999999999999</c:v>
                </c:pt>
                <c:pt idx="101">
                  <c:v>39.760000000000012</c:v>
                </c:pt>
                <c:pt idx="102">
                  <c:v>31.739000000000001</c:v>
                </c:pt>
                <c:pt idx="103">
                  <c:v>32.57</c:v>
                </c:pt>
                <c:pt idx="104">
                  <c:v>29.808</c:v>
                </c:pt>
                <c:pt idx="105">
                  <c:v>26.395</c:v>
                </c:pt>
                <c:pt idx="106">
                  <c:v>24.724</c:v>
                </c:pt>
                <c:pt idx="107">
                  <c:v>23.808</c:v>
                </c:pt>
                <c:pt idx="108">
                  <c:v>20.434000000000001</c:v>
                </c:pt>
                <c:pt idx="109">
                  <c:v>19.461999999999989</c:v>
                </c:pt>
                <c:pt idx="110">
                  <c:v>19.366</c:v>
                </c:pt>
              </c:numCache>
            </c:numRef>
          </c:val>
        </c:ser>
        <c:ser>
          <c:idx val="10"/>
          <c:order val="7"/>
          <c:tx>
            <c:strRef>
              <c:f>Sheet1!$J$1</c:f>
              <c:strCache>
                <c:ptCount val="1"/>
                <c:pt idx="0">
                  <c:v>Long/Short Equity Hedge</c:v>
                </c:pt>
              </c:strCache>
            </c:strRef>
          </c:tx>
          <c:spPr>
            <a:solidFill>
              <a:srgbClr val="FFFF00"/>
            </a:solidFill>
          </c:spPr>
          <c:cat>
            <c:numRef>
              <c:f>Sheet1!$A$2:$A$112</c:f>
              <c:numCache>
                <c:formatCode>[$-409]mmm\-yy;@</c:formatCode>
                <c:ptCount val="111"/>
                <c:pt idx="0">
                  <c:v>36556</c:v>
                </c:pt>
                <c:pt idx="1">
                  <c:v>36585</c:v>
                </c:pt>
                <c:pt idx="2">
                  <c:v>36616</c:v>
                </c:pt>
                <c:pt idx="3">
                  <c:v>36646</c:v>
                </c:pt>
                <c:pt idx="4">
                  <c:v>36677</c:v>
                </c:pt>
                <c:pt idx="5">
                  <c:v>36707</c:v>
                </c:pt>
                <c:pt idx="6">
                  <c:v>36738</c:v>
                </c:pt>
                <c:pt idx="7">
                  <c:v>36769</c:v>
                </c:pt>
                <c:pt idx="8">
                  <c:v>36799</c:v>
                </c:pt>
                <c:pt idx="9">
                  <c:v>36830</c:v>
                </c:pt>
                <c:pt idx="10">
                  <c:v>36860</c:v>
                </c:pt>
                <c:pt idx="11">
                  <c:v>36891</c:v>
                </c:pt>
                <c:pt idx="12">
                  <c:v>36922</c:v>
                </c:pt>
                <c:pt idx="13">
                  <c:v>36950</c:v>
                </c:pt>
                <c:pt idx="14">
                  <c:v>36981</c:v>
                </c:pt>
                <c:pt idx="15">
                  <c:v>37011</c:v>
                </c:pt>
                <c:pt idx="16">
                  <c:v>37042</c:v>
                </c:pt>
                <c:pt idx="17">
                  <c:v>37072</c:v>
                </c:pt>
                <c:pt idx="18">
                  <c:v>37103</c:v>
                </c:pt>
                <c:pt idx="19">
                  <c:v>37134</c:v>
                </c:pt>
                <c:pt idx="20">
                  <c:v>37164</c:v>
                </c:pt>
                <c:pt idx="21">
                  <c:v>37195</c:v>
                </c:pt>
                <c:pt idx="22">
                  <c:v>37225</c:v>
                </c:pt>
                <c:pt idx="23">
                  <c:v>37256</c:v>
                </c:pt>
                <c:pt idx="24">
                  <c:v>37287</c:v>
                </c:pt>
                <c:pt idx="25">
                  <c:v>37315</c:v>
                </c:pt>
                <c:pt idx="26">
                  <c:v>37346</c:v>
                </c:pt>
                <c:pt idx="27">
                  <c:v>37376</c:v>
                </c:pt>
                <c:pt idx="28">
                  <c:v>37407</c:v>
                </c:pt>
                <c:pt idx="29">
                  <c:v>37437</c:v>
                </c:pt>
                <c:pt idx="30">
                  <c:v>37468</c:v>
                </c:pt>
                <c:pt idx="31">
                  <c:v>37499</c:v>
                </c:pt>
                <c:pt idx="32">
                  <c:v>37529</c:v>
                </c:pt>
                <c:pt idx="33">
                  <c:v>37560</c:v>
                </c:pt>
                <c:pt idx="34">
                  <c:v>37590</c:v>
                </c:pt>
                <c:pt idx="35">
                  <c:v>37621</c:v>
                </c:pt>
                <c:pt idx="36">
                  <c:v>37652</c:v>
                </c:pt>
                <c:pt idx="37">
                  <c:v>37680</c:v>
                </c:pt>
                <c:pt idx="38">
                  <c:v>37711</c:v>
                </c:pt>
                <c:pt idx="39">
                  <c:v>37741</c:v>
                </c:pt>
                <c:pt idx="40">
                  <c:v>37772</c:v>
                </c:pt>
                <c:pt idx="41">
                  <c:v>37802</c:v>
                </c:pt>
                <c:pt idx="42">
                  <c:v>37833</c:v>
                </c:pt>
                <c:pt idx="43">
                  <c:v>37864</c:v>
                </c:pt>
                <c:pt idx="44">
                  <c:v>37894</c:v>
                </c:pt>
                <c:pt idx="45">
                  <c:v>37925</c:v>
                </c:pt>
                <c:pt idx="46">
                  <c:v>37955</c:v>
                </c:pt>
                <c:pt idx="47">
                  <c:v>37986</c:v>
                </c:pt>
                <c:pt idx="48">
                  <c:v>38017</c:v>
                </c:pt>
                <c:pt idx="49">
                  <c:v>38046</c:v>
                </c:pt>
                <c:pt idx="50">
                  <c:v>38077</c:v>
                </c:pt>
                <c:pt idx="51">
                  <c:v>38107</c:v>
                </c:pt>
                <c:pt idx="52">
                  <c:v>38138</c:v>
                </c:pt>
                <c:pt idx="53">
                  <c:v>38168</c:v>
                </c:pt>
                <c:pt idx="54">
                  <c:v>38199</c:v>
                </c:pt>
                <c:pt idx="55">
                  <c:v>38230</c:v>
                </c:pt>
                <c:pt idx="56">
                  <c:v>38260</c:v>
                </c:pt>
                <c:pt idx="57">
                  <c:v>38291</c:v>
                </c:pt>
                <c:pt idx="58">
                  <c:v>38321</c:v>
                </c:pt>
                <c:pt idx="59">
                  <c:v>38352</c:v>
                </c:pt>
                <c:pt idx="60">
                  <c:v>38383</c:v>
                </c:pt>
                <c:pt idx="61">
                  <c:v>38411</c:v>
                </c:pt>
                <c:pt idx="62">
                  <c:v>38442</c:v>
                </c:pt>
                <c:pt idx="63">
                  <c:v>38472</c:v>
                </c:pt>
                <c:pt idx="64">
                  <c:v>38503</c:v>
                </c:pt>
                <c:pt idx="65">
                  <c:v>38533</c:v>
                </c:pt>
                <c:pt idx="66">
                  <c:v>38564</c:v>
                </c:pt>
                <c:pt idx="67">
                  <c:v>38595</c:v>
                </c:pt>
                <c:pt idx="68">
                  <c:v>38625</c:v>
                </c:pt>
                <c:pt idx="69">
                  <c:v>38656</c:v>
                </c:pt>
                <c:pt idx="70">
                  <c:v>38686</c:v>
                </c:pt>
                <c:pt idx="71">
                  <c:v>38717</c:v>
                </c:pt>
                <c:pt idx="72">
                  <c:v>38748</c:v>
                </c:pt>
                <c:pt idx="73">
                  <c:v>38776</c:v>
                </c:pt>
                <c:pt idx="74">
                  <c:v>38807</c:v>
                </c:pt>
                <c:pt idx="75">
                  <c:v>38837</c:v>
                </c:pt>
                <c:pt idx="76">
                  <c:v>38868</c:v>
                </c:pt>
                <c:pt idx="77">
                  <c:v>38898</c:v>
                </c:pt>
                <c:pt idx="78">
                  <c:v>38929</c:v>
                </c:pt>
                <c:pt idx="79">
                  <c:v>38960</c:v>
                </c:pt>
                <c:pt idx="80">
                  <c:v>38990</c:v>
                </c:pt>
                <c:pt idx="81">
                  <c:v>39021</c:v>
                </c:pt>
                <c:pt idx="82">
                  <c:v>39051</c:v>
                </c:pt>
                <c:pt idx="83">
                  <c:v>39082</c:v>
                </c:pt>
                <c:pt idx="84">
                  <c:v>39113</c:v>
                </c:pt>
                <c:pt idx="85">
                  <c:v>39141</c:v>
                </c:pt>
                <c:pt idx="86">
                  <c:v>39172</c:v>
                </c:pt>
                <c:pt idx="87">
                  <c:v>39202</c:v>
                </c:pt>
                <c:pt idx="88">
                  <c:v>39233</c:v>
                </c:pt>
                <c:pt idx="89">
                  <c:v>39263</c:v>
                </c:pt>
                <c:pt idx="90">
                  <c:v>39294</c:v>
                </c:pt>
                <c:pt idx="91">
                  <c:v>39325</c:v>
                </c:pt>
                <c:pt idx="92">
                  <c:v>39355</c:v>
                </c:pt>
                <c:pt idx="93">
                  <c:v>39386</c:v>
                </c:pt>
                <c:pt idx="94">
                  <c:v>39416</c:v>
                </c:pt>
                <c:pt idx="95">
                  <c:v>39447</c:v>
                </c:pt>
                <c:pt idx="96">
                  <c:v>39478</c:v>
                </c:pt>
                <c:pt idx="97">
                  <c:v>39507</c:v>
                </c:pt>
                <c:pt idx="98">
                  <c:v>39538</c:v>
                </c:pt>
                <c:pt idx="99">
                  <c:v>39568</c:v>
                </c:pt>
                <c:pt idx="100">
                  <c:v>39599</c:v>
                </c:pt>
                <c:pt idx="101">
                  <c:v>39629</c:v>
                </c:pt>
                <c:pt idx="102">
                  <c:v>39660</c:v>
                </c:pt>
                <c:pt idx="103">
                  <c:v>39691</c:v>
                </c:pt>
                <c:pt idx="104">
                  <c:v>39721</c:v>
                </c:pt>
                <c:pt idx="105">
                  <c:v>39752</c:v>
                </c:pt>
                <c:pt idx="106">
                  <c:v>39782</c:v>
                </c:pt>
                <c:pt idx="107">
                  <c:v>39813</c:v>
                </c:pt>
                <c:pt idx="108">
                  <c:v>39844</c:v>
                </c:pt>
                <c:pt idx="109">
                  <c:v>39872</c:v>
                </c:pt>
                <c:pt idx="110">
                  <c:v>39903</c:v>
                </c:pt>
              </c:numCache>
            </c:numRef>
          </c:cat>
          <c:val>
            <c:numRef>
              <c:f>Sheet1!$J$2:$J$112</c:f>
              <c:numCache>
                <c:formatCode>_("$"* #,##0_);_("$"* \(#,##0\);_("$"* "-"??_);_(@_)</c:formatCode>
                <c:ptCount val="111"/>
                <c:pt idx="0">
                  <c:v>25.154000000000035</c:v>
                </c:pt>
                <c:pt idx="1">
                  <c:v>29.281999999999989</c:v>
                </c:pt>
                <c:pt idx="2">
                  <c:v>30.972999999999889</c:v>
                </c:pt>
                <c:pt idx="3">
                  <c:v>28.61100000000015</c:v>
                </c:pt>
                <c:pt idx="4">
                  <c:v>28.375</c:v>
                </c:pt>
                <c:pt idx="5">
                  <c:v>31.491999999999987</c:v>
                </c:pt>
                <c:pt idx="6">
                  <c:v>30.830000000000005</c:v>
                </c:pt>
                <c:pt idx="7">
                  <c:v>32.808</c:v>
                </c:pt>
                <c:pt idx="8">
                  <c:v>34.466000000000001</c:v>
                </c:pt>
                <c:pt idx="9">
                  <c:v>33.107000000000006</c:v>
                </c:pt>
                <c:pt idx="10">
                  <c:v>32.204000000000001</c:v>
                </c:pt>
                <c:pt idx="11">
                  <c:v>33.405000000000001</c:v>
                </c:pt>
                <c:pt idx="12">
                  <c:v>33.864000000000004</c:v>
                </c:pt>
                <c:pt idx="13">
                  <c:v>33.294000000000011</c:v>
                </c:pt>
                <c:pt idx="14">
                  <c:v>33.671000000000006</c:v>
                </c:pt>
                <c:pt idx="15">
                  <c:v>33.932000000000002</c:v>
                </c:pt>
                <c:pt idx="16">
                  <c:v>35.444000000000003</c:v>
                </c:pt>
                <c:pt idx="17">
                  <c:v>36.851999999999997</c:v>
                </c:pt>
                <c:pt idx="18">
                  <c:v>34.724000000000011</c:v>
                </c:pt>
                <c:pt idx="19">
                  <c:v>34.341000000000001</c:v>
                </c:pt>
                <c:pt idx="20">
                  <c:v>33.384999999999998</c:v>
                </c:pt>
                <c:pt idx="21">
                  <c:v>32.182000000000002</c:v>
                </c:pt>
                <c:pt idx="22">
                  <c:v>33.268000000000256</c:v>
                </c:pt>
                <c:pt idx="23">
                  <c:v>34.690000000000012</c:v>
                </c:pt>
                <c:pt idx="24">
                  <c:v>33.633000000000003</c:v>
                </c:pt>
                <c:pt idx="25">
                  <c:v>33.941000000000003</c:v>
                </c:pt>
                <c:pt idx="26">
                  <c:v>35.989000000000004</c:v>
                </c:pt>
                <c:pt idx="27">
                  <c:v>35.449000000000005</c:v>
                </c:pt>
                <c:pt idx="28">
                  <c:v>36.059000000000005</c:v>
                </c:pt>
                <c:pt idx="29">
                  <c:v>36.865000000000002</c:v>
                </c:pt>
                <c:pt idx="30">
                  <c:v>34.642000000000003</c:v>
                </c:pt>
                <c:pt idx="31">
                  <c:v>35.139000000000003</c:v>
                </c:pt>
                <c:pt idx="32">
                  <c:v>34.368000000000002</c:v>
                </c:pt>
                <c:pt idx="33">
                  <c:v>33.062000000000012</c:v>
                </c:pt>
                <c:pt idx="34">
                  <c:v>32.393000000000001</c:v>
                </c:pt>
                <c:pt idx="35">
                  <c:v>32.837000000000003</c:v>
                </c:pt>
                <c:pt idx="36">
                  <c:v>30.754999999999999</c:v>
                </c:pt>
                <c:pt idx="37">
                  <c:v>28.667999999999999</c:v>
                </c:pt>
                <c:pt idx="38">
                  <c:v>29.033000000000001</c:v>
                </c:pt>
                <c:pt idx="39">
                  <c:v>28.84</c:v>
                </c:pt>
                <c:pt idx="40">
                  <c:v>30.573</c:v>
                </c:pt>
                <c:pt idx="41">
                  <c:v>32.583000000000006</c:v>
                </c:pt>
                <c:pt idx="42">
                  <c:v>32.525000000000013</c:v>
                </c:pt>
                <c:pt idx="43">
                  <c:v>33.976000000000006</c:v>
                </c:pt>
                <c:pt idx="44">
                  <c:v>35.340000000000003</c:v>
                </c:pt>
                <c:pt idx="45">
                  <c:v>36.218000000000011</c:v>
                </c:pt>
                <c:pt idx="46">
                  <c:v>37.814999999999998</c:v>
                </c:pt>
                <c:pt idx="47">
                  <c:v>40.438000000000002</c:v>
                </c:pt>
                <c:pt idx="48">
                  <c:v>41.631</c:v>
                </c:pt>
                <c:pt idx="49">
                  <c:v>43.625000000000163</c:v>
                </c:pt>
                <c:pt idx="50">
                  <c:v>46.829000000000001</c:v>
                </c:pt>
                <c:pt idx="51">
                  <c:v>47.793000000000013</c:v>
                </c:pt>
                <c:pt idx="52">
                  <c:v>49.306000000000004</c:v>
                </c:pt>
                <c:pt idx="53">
                  <c:v>51.707000000000001</c:v>
                </c:pt>
                <c:pt idx="54">
                  <c:v>50.8</c:v>
                </c:pt>
                <c:pt idx="55">
                  <c:v>51.298000000000286</c:v>
                </c:pt>
                <c:pt idx="56">
                  <c:v>53.881999999999998</c:v>
                </c:pt>
                <c:pt idx="57">
                  <c:v>53.205000000000013</c:v>
                </c:pt>
                <c:pt idx="58">
                  <c:v>54.380999999999993</c:v>
                </c:pt>
                <c:pt idx="59">
                  <c:v>57.14</c:v>
                </c:pt>
                <c:pt idx="60">
                  <c:v>56.97</c:v>
                </c:pt>
                <c:pt idx="61">
                  <c:v>59.014000000000003</c:v>
                </c:pt>
                <c:pt idx="62">
                  <c:v>59.260000000000012</c:v>
                </c:pt>
                <c:pt idx="63">
                  <c:v>56.96</c:v>
                </c:pt>
                <c:pt idx="64">
                  <c:v>58.304000000000002</c:v>
                </c:pt>
                <c:pt idx="65">
                  <c:v>60.409000000000006</c:v>
                </c:pt>
                <c:pt idx="66">
                  <c:v>60.508000000000003</c:v>
                </c:pt>
                <c:pt idx="67">
                  <c:v>62.118000000000002</c:v>
                </c:pt>
                <c:pt idx="68">
                  <c:v>64.837999999999994</c:v>
                </c:pt>
                <c:pt idx="69">
                  <c:v>62.927</c:v>
                </c:pt>
                <c:pt idx="70">
                  <c:v>64.001999999999995</c:v>
                </c:pt>
                <c:pt idx="71">
                  <c:v>66.036000000000001</c:v>
                </c:pt>
                <c:pt idx="72">
                  <c:v>68.587000000000003</c:v>
                </c:pt>
                <c:pt idx="73">
                  <c:v>68.900999999999996</c:v>
                </c:pt>
                <c:pt idx="74">
                  <c:v>72.55</c:v>
                </c:pt>
                <c:pt idx="75">
                  <c:v>74.004999999999995</c:v>
                </c:pt>
                <c:pt idx="76">
                  <c:v>71.912999999999997</c:v>
                </c:pt>
                <c:pt idx="77">
                  <c:v>70.408000000000001</c:v>
                </c:pt>
                <c:pt idx="78">
                  <c:v>70.010000000000005</c:v>
                </c:pt>
                <c:pt idx="79">
                  <c:v>70.443000000000026</c:v>
                </c:pt>
                <c:pt idx="80">
                  <c:v>70.967000000000027</c:v>
                </c:pt>
                <c:pt idx="81">
                  <c:v>71.051000000000002</c:v>
                </c:pt>
                <c:pt idx="82">
                  <c:v>73.22</c:v>
                </c:pt>
                <c:pt idx="83">
                  <c:v>74.209000000000003</c:v>
                </c:pt>
                <c:pt idx="84">
                  <c:v>73.672999999999988</c:v>
                </c:pt>
                <c:pt idx="85">
                  <c:v>74.742000000000004</c:v>
                </c:pt>
                <c:pt idx="86">
                  <c:v>75.675999999999988</c:v>
                </c:pt>
                <c:pt idx="87">
                  <c:v>77.998000000000005</c:v>
                </c:pt>
                <c:pt idx="88">
                  <c:v>82.27</c:v>
                </c:pt>
                <c:pt idx="89">
                  <c:v>83.820999999999998</c:v>
                </c:pt>
                <c:pt idx="90">
                  <c:v>84.831000000000003</c:v>
                </c:pt>
                <c:pt idx="91">
                  <c:v>82.682000000000002</c:v>
                </c:pt>
                <c:pt idx="92">
                  <c:v>86.268000000000001</c:v>
                </c:pt>
                <c:pt idx="93">
                  <c:v>85.464000000000027</c:v>
                </c:pt>
                <c:pt idx="94">
                  <c:v>82.706999999999994</c:v>
                </c:pt>
                <c:pt idx="95">
                  <c:v>79.621999999999986</c:v>
                </c:pt>
                <c:pt idx="96">
                  <c:v>74.796999999999997</c:v>
                </c:pt>
                <c:pt idx="97">
                  <c:v>75.637</c:v>
                </c:pt>
                <c:pt idx="98">
                  <c:v>71.83</c:v>
                </c:pt>
                <c:pt idx="99">
                  <c:v>72.10799999999999</c:v>
                </c:pt>
                <c:pt idx="100">
                  <c:v>72.348000000000013</c:v>
                </c:pt>
                <c:pt idx="101">
                  <c:v>69.561000000000007</c:v>
                </c:pt>
                <c:pt idx="102">
                  <c:v>66.156999999999982</c:v>
                </c:pt>
                <c:pt idx="103">
                  <c:v>63.874000000000002</c:v>
                </c:pt>
                <c:pt idx="104">
                  <c:v>57.105000000000011</c:v>
                </c:pt>
                <c:pt idx="105">
                  <c:v>44.797000000000011</c:v>
                </c:pt>
                <c:pt idx="106">
                  <c:v>41.13</c:v>
                </c:pt>
                <c:pt idx="107">
                  <c:v>35.018000000000001</c:v>
                </c:pt>
                <c:pt idx="108">
                  <c:v>29.901999999999987</c:v>
                </c:pt>
                <c:pt idx="109">
                  <c:v>28.251000000000001</c:v>
                </c:pt>
                <c:pt idx="110">
                  <c:v>27.416</c:v>
                </c:pt>
              </c:numCache>
            </c:numRef>
          </c:val>
        </c:ser>
        <c:ser>
          <c:idx val="6"/>
          <c:order val="8"/>
          <c:tx>
            <c:strRef>
              <c:f>Sheet1!$K$1</c:f>
              <c:strCache>
                <c:ptCount val="1"/>
                <c:pt idx="0">
                  <c:v>Managed Futures</c:v>
                </c:pt>
              </c:strCache>
            </c:strRef>
          </c:tx>
          <c:spPr>
            <a:ln w="25398">
              <a:noFill/>
            </a:ln>
          </c:spPr>
          <c:cat>
            <c:numRef>
              <c:f>Sheet1!$A$2:$A$112</c:f>
              <c:numCache>
                <c:formatCode>[$-409]mmm\-yy;@</c:formatCode>
                <c:ptCount val="111"/>
                <c:pt idx="0">
                  <c:v>36556</c:v>
                </c:pt>
                <c:pt idx="1">
                  <c:v>36585</c:v>
                </c:pt>
                <c:pt idx="2">
                  <c:v>36616</c:v>
                </c:pt>
                <c:pt idx="3">
                  <c:v>36646</c:v>
                </c:pt>
                <c:pt idx="4">
                  <c:v>36677</c:v>
                </c:pt>
                <c:pt idx="5">
                  <c:v>36707</c:v>
                </c:pt>
                <c:pt idx="6">
                  <c:v>36738</c:v>
                </c:pt>
                <c:pt idx="7">
                  <c:v>36769</c:v>
                </c:pt>
                <c:pt idx="8">
                  <c:v>36799</c:v>
                </c:pt>
                <c:pt idx="9">
                  <c:v>36830</c:v>
                </c:pt>
                <c:pt idx="10">
                  <c:v>36860</c:v>
                </c:pt>
                <c:pt idx="11">
                  <c:v>36891</c:v>
                </c:pt>
                <c:pt idx="12">
                  <c:v>36922</c:v>
                </c:pt>
                <c:pt idx="13">
                  <c:v>36950</c:v>
                </c:pt>
                <c:pt idx="14">
                  <c:v>36981</c:v>
                </c:pt>
                <c:pt idx="15">
                  <c:v>37011</c:v>
                </c:pt>
                <c:pt idx="16">
                  <c:v>37042</c:v>
                </c:pt>
                <c:pt idx="17">
                  <c:v>37072</c:v>
                </c:pt>
                <c:pt idx="18">
                  <c:v>37103</c:v>
                </c:pt>
                <c:pt idx="19">
                  <c:v>37134</c:v>
                </c:pt>
                <c:pt idx="20">
                  <c:v>37164</c:v>
                </c:pt>
                <c:pt idx="21">
                  <c:v>37195</c:v>
                </c:pt>
                <c:pt idx="22">
                  <c:v>37225</c:v>
                </c:pt>
                <c:pt idx="23">
                  <c:v>37256</c:v>
                </c:pt>
                <c:pt idx="24">
                  <c:v>37287</c:v>
                </c:pt>
                <c:pt idx="25">
                  <c:v>37315</c:v>
                </c:pt>
                <c:pt idx="26">
                  <c:v>37346</c:v>
                </c:pt>
                <c:pt idx="27">
                  <c:v>37376</c:v>
                </c:pt>
                <c:pt idx="28">
                  <c:v>37407</c:v>
                </c:pt>
                <c:pt idx="29">
                  <c:v>37437</c:v>
                </c:pt>
                <c:pt idx="30">
                  <c:v>37468</c:v>
                </c:pt>
                <c:pt idx="31">
                  <c:v>37499</c:v>
                </c:pt>
                <c:pt idx="32">
                  <c:v>37529</c:v>
                </c:pt>
                <c:pt idx="33">
                  <c:v>37560</c:v>
                </c:pt>
                <c:pt idx="34">
                  <c:v>37590</c:v>
                </c:pt>
                <c:pt idx="35">
                  <c:v>37621</c:v>
                </c:pt>
                <c:pt idx="36">
                  <c:v>37652</c:v>
                </c:pt>
                <c:pt idx="37">
                  <c:v>37680</c:v>
                </c:pt>
                <c:pt idx="38">
                  <c:v>37711</c:v>
                </c:pt>
                <c:pt idx="39">
                  <c:v>37741</c:v>
                </c:pt>
                <c:pt idx="40">
                  <c:v>37772</c:v>
                </c:pt>
                <c:pt idx="41">
                  <c:v>37802</c:v>
                </c:pt>
                <c:pt idx="42">
                  <c:v>37833</c:v>
                </c:pt>
                <c:pt idx="43">
                  <c:v>37864</c:v>
                </c:pt>
                <c:pt idx="44">
                  <c:v>37894</c:v>
                </c:pt>
                <c:pt idx="45">
                  <c:v>37925</c:v>
                </c:pt>
                <c:pt idx="46">
                  <c:v>37955</c:v>
                </c:pt>
                <c:pt idx="47">
                  <c:v>37986</c:v>
                </c:pt>
                <c:pt idx="48">
                  <c:v>38017</c:v>
                </c:pt>
                <c:pt idx="49">
                  <c:v>38046</c:v>
                </c:pt>
                <c:pt idx="50">
                  <c:v>38077</c:v>
                </c:pt>
                <c:pt idx="51">
                  <c:v>38107</c:v>
                </c:pt>
                <c:pt idx="52">
                  <c:v>38138</c:v>
                </c:pt>
                <c:pt idx="53">
                  <c:v>38168</c:v>
                </c:pt>
                <c:pt idx="54">
                  <c:v>38199</c:v>
                </c:pt>
                <c:pt idx="55">
                  <c:v>38230</c:v>
                </c:pt>
                <c:pt idx="56">
                  <c:v>38260</c:v>
                </c:pt>
                <c:pt idx="57">
                  <c:v>38291</c:v>
                </c:pt>
                <c:pt idx="58">
                  <c:v>38321</c:v>
                </c:pt>
                <c:pt idx="59">
                  <c:v>38352</c:v>
                </c:pt>
                <c:pt idx="60">
                  <c:v>38383</c:v>
                </c:pt>
                <c:pt idx="61">
                  <c:v>38411</c:v>
                </c:pt>
                <c:pt idx="62">
                  <c:v>38442</c:v>
                </c:pt>
                <c:pt idx="63">
                  <c:v>38472</c:v>
                </c:pt>
                <c:pt idx="64">
                  <c:v>38503</c:v>
                </c:pt>
                <c:pt idx="65">
                  <c:v>38533</c:v>
                </c:pt>
                <c:pt idx="66">
                  <c:v>38564</c:v>
                </c:pt>
                <c:pt idx="67">
                  <c:v>38595</c:v>
                </c:pt>
                <c:pt idx="68">
                  <c:v>38625</c:v>
                </c:pt>
                <c:pt idx="69">
                  <c:v>38656</c:v>
                </c:pt>
                <c:pt idx="70">
                  <c:v>38686</c:v>
                </c:pt>
                <c:pt idx="71">
                  <c:v>38717</c:v>
                </c:pt>
                <c:pt idx="72">
                  <c:v>38748</c:v>
                </c:pt>
                <c:pt idx="73">
                  <c:v>38776</c:v>
                </c:pt>
                <c:pt idx="74">
                  <c:v>38807</c:v>
                </c:pt>
                <c:pt idx="75">
                  <c:v>38837</c:v>
                </c:pt>
                <c:pt idx="76">
                  <c:v>38868</c:v>
                </c:pt>
                <c:pt idx="77">
                  <c:v>38898</c:v>
                </c:pt>
                <c:pt idx="78">
                  <c:v>38929</c:v>
                </c:pt>
                <c:pt idx="79">
                  <c:v>38960</c:v>
                </c:pt>
                <c:pt idx="80">
                  <c:v>38990</c:v>
                </c:pt>
                <c:pt idx="81">
                  <c:v>39021</c:v>
                </c:pt>
                <c:pt idx="82">
                  <c:v>39051</c:v>
                </c:pt>
                <c:pt idx="83">
                  <c:v>39082</c:v>
                </c:pt>
                <c:pt idx="84">
                  <c:v>39113</c:v>
                </c:pt>
                <c:pt idx="85">
                  <c:v>39141</c:v>
                </c:pt>
                <c:pt idx="86">
                  <c:v>39172</c:v>
                </c:pt>
                <c:pt idx="87">
                  <c:v>39202</c:v>
                </c:pt>
                <c:pt idx="88">
                  <c:v>39233</c:v>
                </c:pt>
                <c:pt idx="89">
                  <c:v>39263</c:v>
                </c:pt>
                <c:pt idx="90">
                  <c:v>39294</c:v>
                </c:pt>
                <c:pt idx="91">
                  <c:v>39325</c:v>
                </c:pt>
                <c:pt idx="92">
                  <c:v>39355</c:v>
                </c:pt>
                <c:pt idx="93">
                  <c:v>39386</c:v>
                </c:pt>
                <c:pt idx="94">
                  <c:v>39416</c:v>
                </c:pt>
                <c:pt idx="95">
                  <c:v>39447</c:v>
                </c:pt>
                <c:pt idx="96">
                  <c:v>39478</c:v>
                </c:pt>
                <c:pt idx="97">
                  <c:v>39507</c:v>
                </c:pt>
                <c:pt idx="98">
                  <c:v>39538</c:v>
                </c:pt>
                <c:pt idx="99">
                  <c:v>39568</c:v>
                </c:pt>
                <c:pt idx="100">
                  <c:v>39599</c:v>
                </c:pt>
                <c:pt idx="101">
                  <c:v>39629</c:v>
                </c:pt>
                <c:pt idx="102">
                  <c:v>39660</c:v>
                </c:pt>
                <c:pt idx="103">
                  <c:v>39691</c:v>
                </c:pt>
                <c:pt idx="104">
                  <c:v>39721</c:v>
                </c:pt>
                <c:pt idx="105">
                  <c:v>39752</c:v>
                </c:pt>
                <c:pt idx="106">
                  <c:v>39782</c:v>
                </c:pt>
                <c:pt idx="107">
                  <c:v>39813</c:v>
                </c:pt>
                <c:pt idx="108">
                  <c:v>39844</c:v>
                </c:pt>
                <c:pt idx="109">
                  <c:v>39872</c:v>
                </c:pt>
                <c:pt idx="110">
                  <c:v>39903</c:v>
                </c:pt>
              </c:numCache>
            </c:numRef>
          </c:cat>
          <c:val>
            <c:numRef>
              <c:f>Sheet1!$K$2:$K$112</c:f>
              <c:numCache>
                <c:formatCode>_("$"* #,##0_);_("$"* \(#,##0\);_("$"* "-"??_);_(@_)</c:formatCode>
                <c:ptCount val="111"/>
                <c:pt idx="0">
                  <c:v>3.2845000000000186</c:v>
                </c:pt>
                <c:pt idx="1">
                  <c:v>3.2561</c:v>
                </c:pt>
                <c:pt idx="2">
                  <c:v>3.1631000000000209</c:v>
                </c:pt>
                <c:pt idx="3">
                  <c:v>3.1595999999999997</c:v>
                </c:pt>
                <c:pt idx="4">
                  <c:v>3.2376</c:v>
                </c:pt>
                <c:pt idx="5">
                  <c:v>3.2076000000000002</c:v>
                </c:pt>
                <c:pt idx="6">
                  <c:v>3.1297000000000001</c:v>
                </c:pt>
                <c:pt idx="7">
                  <c:v>3.1516999999999977</c:v>
                </c:pt>
                <c:pt idx="8">
                  <c:v>3.0139999999999998</c:v>
                </c:pt>
                <c:pt idx="9">
                  <c:v>3.0265</c:v>
                </c:pt>
                <c:pt idx="10">
                  <c:v>3.1886999999999999</c:v>
                </c:pt>
                <c:pt idx="11">
                  <c:v>3.4365999999999977</c:v>
                </c:pt>
                <c:pt idx="12">
                  <c:v>3.3693</c:v>
                </c:pt>
                <c:pt idx="13">
                  <c:v>3.4683000000000002</c:v>
                </c:pt>
                <c:pt idx="14">
                  <c:v>3.8388999999999927</c:v>
                </c:pt>
                <c:pt idx="15">
                  <c:v>3.9381999999999997</c:v>
                </c:pt>
                <c:pt idx="16">
                  <c:v>4.1307</c:v>
                </c:pt>
                <c:pt idx="17">
                  <c:v>4.3219999999999965</c:v>
                </c:pt>
                <c:pt idx="18">
                  <c:v>4.6127999999999965</c:v>
                </c:pt>
                <c:pt idx="19">
                  <c:v>4.8141999999999845</c:v>
                </c:pt>
                <c:pt idx="20">
                  <c:v>4.9444999999999997</c:v>
                </c:pt>
                <c:pt idx="21">
                  <c:v>5.1966000000000001</c:v>
                </c:pt>
                <c:pt idx="22">
                  <c:v>4.9947999999999997</c:v>
                </c:pt>
                <c:pt idx="23">
                  <c:v>5.2507999999999999</c:v>
                </c:pt>
                <c:pt idx="24">
                  <c:v>5.2934999999999999</c:v>
                </c:pt>
                <c:pt idx="25">
                  <c:v>5.2451999999999996</c:v>
                </c:pt>
                <c:pt idx="26">
                  <c:v>5.2873000000000001</c:v>
                </c:pt>
                <c:pt idx="27">
                  <c:v>5.1901999999999955</c:v>
                </c:pt>
                <c:pt idx="28">
                  <c:v>5.3957999999999995</c:v>
                </c:pt>
                <c:pt idx="29">
                  <c:v>5.8608999999999956</c:v>
                </c:pt>
                <c:pt idx="30">
                  <c:v>6.3221999999999845</c:v>
                </c:pt>
                <c:pt idx="31">
                  <c:v>6.6273999999999855</c:v>
                </c:pt>
                <c:pt idx="32">
                  <c:v>7.0938999999999997</c:v>
                </c:pt>
                <c:pt idx="33">
                  <c:v>6.9396000000000475</c:v>
                </c:pt>
                <c:pt idx="34">
                  <c:v>7.0664999999999996</c:v>
                </c:pt>
                <c:pt idx="35">
                  <c:v>7.6339999999999995</c:v>
                </c:pt>
                <c:pt idx="36">
                  <c:v>8.6379000000000001</c:v>
                </c:pt>
                <c:pt idx="37">
                  <c:v>10.085000000000004</c:v>
                </c:pt>
                <c:pt idx="38">
                  <c:v>10.043000000000001</c:v>
                </c:pt>
                <c:pt idx="39">
                  <c:v>10.658000000000001</c:v>
                </c:pt>
                <c:pt idx="40">
                  <c:v>11.511000000000001</c:v>
                </c:pt>
                <c:pt idx="41">
                  <c:v>11.782</c:v>
                </c:pt>
                <c:pt idx="42">
                  <c:v>12.369000000000026</c:v>
                </c:pt>
                <c:pt idx="43">
                  <c:v>12.958</c:v>
                </c:pt>
                <c:pt idx="44">
                  <c:v>13.084</c:v>
                </c:pt>
                <c:pt idx="45">
                  <c:v>13.945</c:v>
                </c:pt>
                <c:pt idx="46">
                  <c:v>14.366000000000026</c:v>
                </c:pt>
                <c:pt idx="47">
                  <c:v>15.113</c:v>
                </c:pt>
                <c:pt idx="48">
                  <c:v>15.41</c:v>
                </c:pt>
                <c:pt idx="49">
                  <c:v>16.779999999999987</c:v>
                </c:pt>
                <c:pt idx="50">
                  <c:v>17.731000000000005</c:v>
                </c:pt>
                <c:pt idx="51">
                  <c:v>17.608000000000001</c:v>
                </c:pt>
                <c:pt idx="52">
                  <c:v>17.704999999999988</c:v>
                </c:pt>
                <c:pt idx="53">
                  <c:v>17.446999999999989</c:v>
                </c:pt>
                <c:pt idx="54">
                  <c:v>17.309999999999999</c:v>
                </c:pt>
                <c:pt idx="55">
                  <c:v>17.434000000000001</c:v>
                </c:pt>
                <c:pt idx="56">
                  <c:v>17.658000000000001</c:v>
                </c:pt>
                <c:pt idx="57">
                  <c:v>17.96299999999982</c:v>
                </c:pt>
                <c:pt idx="58">
                  <c:v>18.867999999999999</c:v>
                </c:pt>
                <c:pt idx="59">
                  <c:v>19.536000000000001</c:v>
                </c:pt>
                <c:pt idx="60">
                  <c:v>19.300999999999988</c:v>
                </c:pt>
                <c:pt idx="61">
                  <c:v>19.516999999999999</c:v>
                </c:pt>
                <c:pt idx="62">
                  <c:v>19.248999999999889</c:v>
                </c:pt>
                <c:pt idx="63">
                  <c:v>18.846</c:v>
                </c:pt>
                <c:pt idx="64">
                  <c:v>19.474999999999987</c:v>
                </c:pt>
                <c:pt idx="65">
                  <c:v>19.952000000000002</c:v>
                </c:pt>
                <c:pt idx="66">
                  <c:v>20.164999999999999</c:v>
                </c:pt>
                <c:pt idx="67">
                  <c:v>19.811000000000035</c:v>
                </c:pt>
                <c:pt idx="68">
                  <c:v>20.036999999999999</c:v>
                </c:pt>
                <c:pt idx="69">
                  <c:v>19.997999999999987</c:v>
                </c:pt>
                <c:pt idx="70">
                  <c:v>20.279</c:v>
                </c:pt>
                <c:pt idx="71">
                  <c:v>19.928999999999849</c:v>
                </c:pt>
                <c:pt idx="72">
                  <c:v>20.584</c:v>
                </c:pt>
                <c:pt idx="73">
                  <c:v>20.745999999999889</c:v>
                </c:pt>
                <c:pt idx="74">
                  <c:v>21.643000000000001</c:v>
                </c:pt>
                <c:pt idx="75">
                  <c:v>22.35</c:v>
                </c:pt>
                <c:pt idx="76">
                  <c:v>22.006</c:v>
                </c:pt>
                <c:pt idx="77">
                  <c:v>22.108000000000001</c:v>
                </c:pt>
                <c:pt idx="78">
                  <c:v>21.884</c:v>
                </c:pt>
                <c:pt idx="79">
                  <c:v>22.030999999999999</c:v>
                </c:pt>
                <c:pt idx="80">
                  <c:v>22.08</c:v>
                </c:pt>
                <c:pt idx="81">
                  <c:v>22.460999999999853</c:v>
                </c:pt>
                <c:pt idx="82">
                  <c:v>22.817000000000135</c:v>
                </c:pt>
                <c:pt idx="83">
                  <c:v>22.795999999999989</c:v>
                </c:pt>
                <c:pt idx="84">
                  <c:v>23.277999999999999</c:v>
                </c:pt>
                <c:pt idx="85">
                  <c:v>22.695</c:v>
                </c:pt>
                <c:pt idx="86">
                  <c:v>21.641999999999999</c:v>
                </c:pt>
                <c:pt idx="87">
                  <c:v>21.4</c:v>
                </c:pt>
                <c:pt idx="88">
                  <c:v>22.036999999999999</c:v>
                </c:pt>
                <c:pt idx="89">
                  <c:v>20.919999999999987</c:v>
                </c:pt>
                <c:pt idx="90">
                  <c:v>20.532</c:v>
                </c:pt>
                <c:pt idx="91">
                  <c:v>19.545999999999989</c:v>
                </c:pt>
                <c:pt idx="92">
                  <c:v>19.635000000000005</c:v>
                </c:pt>
                <c:pt idx="93">
                  <c:v>20.552</c:v>
                </c:pt>
                <c:pt idx="94">
                  <c:v>20.271999999999988</c:v>
                </c:pt>
                <c:pt idx="95">
                  <c:v>21.088999999999889</c:v>
                </c:pt>
                <c:pt idx="96">
                  <c:v>21.954000000000001</c:v>
                </c:pt>
                <c:pt idx="97">
                  <c:v>24.529</c:v>
                </c:pt>
                <c:pt idx="98">
                  <c:v>25.277999999999999</c:v>
                </c:pt>
                <c:pt idx="99">
                  <c:v>25.640999999999988</c:v>
                </c:pt>
                <c:pt idx="100">
                  <c:v>25.390999999999988</c:v>
                </c:pt>
                <c:pt idx="101">
                  <c:v>26.684000000000001</c:v>
                </c:pt>
                <c:pt idx="102">
                  <c:v>27.047000000000001</c:v>
                </c:pt>
                <c:pt idx="103">
                  <c:v>26.914000000000001</c:v>
                </c:pt>
                <c:pt idx="104">
                  <c:v>27.638999999999999</c:v>
                </c:pt>
                <c:pt idx="105">
                  <c:v>27.123999999999999</c:v>
                </c:pt>
                <c:pt idx="106">
                  <c:v>24.631000000000135</c:v>
                </c:pt>
                <c:pt idx="107">
                  <c:v>22.216999999999999</c:v>
                </c:pt>
                <c:pt idx="108">
                  <c:v>21.449000000000002</c:v>
                </c:pt>
                <c:pt idx="109">
                  <c:v>20.895</c:v>
                </c:pt>
                <c:pt idx="110">
                  <c:v>20.221999999999987</c:v>
                </c:pt>
              </c:numCache>
            </c:numRef>
          </c:val>
        </c:ser>
        <c:ser>
          <c:idx val="7"/>
          <c:order val="9"/>
          <c:tx>
            <c:strRef>
              <c:f>Sheet1!$L$1</c:f>
              <c:strCache>
                <c:ptCount val="1"/>
                <c:pt idx="0">
                  <c:v>Multi-Strategy</c:v>
                </c:pt>
              </c:strCache>
            </c:strRef>
          </c:tx>
          <c:spPr>
            <a:ln w="25400">
              <a:noFill/>
            </a:ln>
          </c:spPr>
          <c:cat>
            <c:numRef>
              <c:f>Sheet1!$A$2:$A$112</c:f>
              <c:numCache>
                <c:formatCode>[$-409]mmm\-yy;@</c:formatCode>
                <c:ptCount val="111"/>
                <c:pt idx="0">
                  <c:v>36556</c:v>
                </c:pt>
                <c:pt idx="1">
                  <c:v>36585</c:v>
                </c:pt>
                <c:pt idx="2">
                  <c:v>36616</c:v>
                </c:pt>
                <c:pt idx="3">
                  <c:v>36646</c:v>
                </c:pt>
                <c:pt idx="4">
                  <c:v>36677</c:v>
                </c:pt>
                <c:pt idx="5">
                  <c:v>36707</c:v>
                </c:pt>
                <c:pt idx="6">
                  <c:v>36738</c:v>
                </c:pt>
                <c:pt idx="7">
                  <c:v>36769</c:v>
                </c:pt>
                <c:pt idx="8">
                  <c:v>36799</c:v>
                </c:pt>
                <c:pt idx="9">
                  <c:v>36830</c:v>
                </c:pt>
                <c:pt idx="10">
                  <c:v>36860</c:v>
                </c:pt>
                <c:pt idx="11">
                  <c:v>36891</c:v>
                </c:pt>
                <c:pt idx="12">
                  <c:v>36922</c:v>
                </c:pt>
                <c:pt idx="13">
                  <c:v>36950</c:v>
                </c:pt>
                <c:pt idx="14">
                  <c:v>36981</c:v>
                </c:pt>
                <c:pt idx="15">
                  <c:v>37011</c:v>
                </c:pt>
                <c:pt idx="16">
                  <c:v>37042</c:v>
                </c:pt>
                <c:pt idx="17">
                  <c:v>37072</c:v>
                </c:pt>
                <c:pt idx="18">
                  <c:v>37103</c:v>
                </c:pt>
                <c:pt idx="19">
                  <c:v>37134</c:v>
                </c:pt>
                <c:pt idx="20">
                  <c:v>37164</c:v>
                </c:pt>
                <c:pt idx="21">
                  <c:v>37195</c:v>
                </c:pt>
                <c:pt idx="22">
                  <c:v>37225</c:v>
                </c:pt>
                <c:pt idx="23">
                  <c:v>37256</c:v>
                </c:pt>
                <c:pt idx="24">
                  <c:v>37287</c:v>
                </c:pt>
                <c:pt idx="25">
                  <c:v>37315</c:v>
                </c:pt>
                <c:pt idx="26">
                  <c:v>37346</c:v>
                </c:pt>
                <c:pt idx="27">
                  <c:v>37376</c:v>
                </c:pt>
                <c:pt idx="28">
                  <c:v>37407</c:v>
                </c:pt>
                <c:pt idx="29">
                  <c:v>37437</c:v>
                </c:pt>
                <c:pt idx="30">
                  <c:v>37468</c:v>
                </c:pt>
                <c:pt idx="31">
                  <c:v>37499</c:v>
                </c:pt>
                <c:pt idx="32">
                  <c:v>37529</c:v>
                </c:pt>
                <c:pt idx="33">
                  <c:v>37560</c:v>
                </c:pt>
                <c:pt idx="34">
                  <c:v>37590</c:v>
                </c:pt>
                <c:pt idx="35">
                  <c:v>37621</c:v>
                </c:pt>
                <c:pt idx="36">
                  <c:v>37652</c:v>
                </c:pt>
                <c:pt idx="37">
                  <c:v>37680</c:v>
                </c:pt>
                <c:pt idx="38">
                  <c:v>37711</c:v>
                </c:pt>
                <c:pt idx="39">
                  <c:v>37741</c:v>
                </c:pt>
                <c:pt idx="40">
                  <c:v>37772</c:v>
                </c:pt>
                <c:pt idx="41">
                  <c:v>37802</c:v>
                </c:pt>
                <c:pt idx="42">
                  <c:v>37833</c:v>
                </c:pt>
                <c:pt idx="43">
                  <c:v>37864</c:v>
                </c:pt>
                <c:pt idx="44">
                  <c:v>37894</c:v>
                </c:pt>
                <c:pt idx="45">
                  <c:v>37925</c:v>
                </c:pt>
                <c:pt idx="46">
                  <c:v>37955</c:v>
                </c:pt>
                <c:pt idx="47">
                  <c:v>37986</c:v>
                </c:pt>
                <c:pt idx="48">
                  <c:v>38017</c:v>
                </c:pt>
                <c:pt idx="49">
                  <c:v>38046</c:v>
                </c:pt>
                <c:pt idx="50">
                  <c:v>38077</c:v>
                </c:pt>
                <c:pt idx="51">
                  <c:v>38107</c:v>
                </c:pt>
                <c:pt idx="52">
                  <c:v>38138</c:v>
                </c:pt>
                <c:pt idx="53">
                  <c:v>38168</c:v>
                </c:pt>
                <c:pt idx="54">
                  <c:v>38199</c:v>
                </c:pt>
                <c:pt idx="55">
                  <c:v>38230</c:v>
                </c:pt>
                <c:pt idx="56">
                  <c:v>38260</c:v>
                </c:pt>
                <c:pt idx="57">
                  <c:v>38291</c:v>
                </c:pt>
                <c:pt idx="58">
                  <c:v>38321</c:v>
                </c:pt>
                <c:pt idx="59">
                  <c:v>38352</c:v>
                </c:pt>
                <c:pt idx="60">
                  <c:v>38383</c:v>
                </c:pt>
                <c:pt idx="61">
                  <c:v>38411</c:v>
                </c:pt>
                <c:pt idx="62">
                  <c:v>38442</c:v>
                </c:pt>
                <c:pt idx="63">
                  <c:v>38472</c:v>
                </c:pt>
                <c:pt idx="64">
                  <c:v>38503</c:v>
                </c:pt>
                <c:pt idx="65">
                  <c:v>38533</c:v>
                </c:pt>
                <c:pt idx="66">
                  <c:v>38564</c:v>
                </c:pt>
                <c:pt idx="67">
                  <c:v>38595</c:v>
                </c:pt>
                <c:pt idx="68">
                  <c:v>38625</c:v>
                </c:pt>
                <c:pt idx="69">
                  <c:v>38656</c:v>
                </c:pt>
                <c:pt idx="70">
                  <c:v>38686</c:v>
                </c:pt>
                <c:pt idx="71">
                  <c:v>38717</c:v>
                </c:pt>
                <c:pt idx="72">
                  <c:v>38748</c:v>
                </c:pt>
                <c:pt idx="73">
                  <c:v>38776</c:v>
                </c:pt>
                <c:pt idx="74">
                  <c:v>38807</c:v>
                </c:pt>
                <c:pt idx="75">
                  <c:v>38837</c:v>
                </c:pt>
                <c:pt idx="76">
                  <c:v>38868</c:v>
                </c:pt>
                <c:pt idx="77">
                  <c:v>38898</c:v>
                </c:pt>
                <c:pt idx="78">
                  <c:v>38929</c:v>
                </c:pt>
                <c:pt idx="79">
                  <c:v>38960</c:v>
                </c:pt>
                <c:pt idx="80">
                  <c:v>38990</c:v>
                </c:pt>
                <c:pt idx="81">
                  <c:v>39021</c:v>
                </c:pt>
                <c:pt idx="82">
                  <c:v>39051</c:v>
                </c:pt>
                <c:pt idx="83">
                  <c:v>39082</c:v>
                </c:pt>
                <c:pt idx="84">
                  <c:v>39113</c:v>
                </c:pt>
                <c:pt idx="85">
                  <c:v>39141</c:v>
                </c:pt>
                <c:pt idx="86">
                  <c:v>39172</c:v>
                </c:pt>
                <c:pt idx="87">
                  <c:v>39202</c:v>
                </c:pt>
                <c:pt idx="88">
                  <c:v>39233</c:v>
                </c:pt>
                <c:pt idx="89">
                  <c:v>39263</c:v>
                </c:pt>
                <c:pt idx="90">
                  <c:v>39294</c:v>
                </c:pt>
                <c:pt idx="91">
                  <c:v>39325</c:v>
                </c:pt>
                <c:pt idx="92">
                  <c:v>39355</c:v>
                </c:pt>
                <c:pt idx="93">
                  <c:v>39386</c:v>
                </c:pt>
                <c:pt idx="94">
                  <c:v>39416</c:v>
                </c:pt>
                <c:pt idx="95">
                  <c:v>39447</c:v>
                </c:pt>
                <c:pt idx="96">
                  <c:v>39478</c:v>
                </c:pt>
                <c:pt idx="97">
                  <c:v>39507</c:v>
                </c:pt>
                <c:pt idx="98">
                  <c:v>39538</c:v>
                </c:pt>
                <c:pt idx="99">
                  <c:v>39568</c:v>
                </c:pt>
                <c:pt idx="100">
                  <c:v>39599</c:v>
                </c:pt>
                <c:pt idx="101">
                  <c:v>39629</c:v>
                </c:pt>
                <c:pt idx="102">
                  <c:v>39660</c:v>
                </c:pt>
                <c:pt idx="103">
                  <c:v>39691</c:v>
                </c:pt>
                <c:pt idx="104">
                  <c:v>39721</c:v>
                </c:pt>
                <c:pt idx="105">
                  <c:v>39752</c:v>
                </c:pt>
                <c:pt idx="106">
                  <c:v>39782</c:v>
                </c:pt>
                <c:pt idx="107">
                  <c:v>39813</c:v>
                </c:pt>
                <c:pt idx="108">
                  <c:v>39844</c:v>
                </c:pt>
                <c:pt idx="109">
                  <c:v>39872</c:v>
                </c:pt>
                <c:pt idx="110">
                  <c:v>39903</c:v>
                </c:pt>
              </c:numCache>
            </c:numRef>
          </c:cat>
          <c:val>
            <c:numRef>
              <c:f>Sheet1!$L$2:$L$112</c:f>
              <c:numCache>
                <c:formatCode>_("$"* #,##0_);_("$"* \(#,##0\);_("$"* "-"??_);_(@_)</c:formatCode>
                <c:ptCount val="111"/>
                <c:pt idx="0">
                  <c:v>3.8785999999999987</c:v>
                </c:pt>
                <c:pt idx="1">
                  <c:v>4.0268999999999995</c:v>
                </c:pt>
                <c:pt idx="2">
                  <c:v>4.1624999999999845</c:v>
                </c:pt>
                <c:pt idx="3">
                  <c:v>4.3764000000000003</c:v>
                </c:pt>
                <c:pt idx="4">
                  <c:v>4.5078999999999985</c:v>
                </c:pt>
                <c:pt idx="5">
                  <c:v>4.6606999999999985</c:v>
                </c:pt>
                <c:pt idx="6">
                  <c:v>4.8235999999999946</c:v>
                </c:pt>
                <c:pt idx="7">
                  <c:v>4.9804000000000004</c:v>
                </c:pt>
                <c:pt idx="8">
                  <c:v>5.271200000000043</c:v>
                </c:pt>
                <c:pt idx="9">
                  <c:v>5.9889000000000001</c:v>
                </c:pt>
                <c:pt idx="10">
                  <c:v>6.0961999999999996</c:v>
                </c:pt>
                <c:pt idx="11">
                  <c:v>6.3944999999999945</c:v>
                </c:pt>
                <c:pt idx="12">
                  <c:v>7.3177999999999965</c:v>
                </c:pt>
                <c:pt idx="13">
                  <c:v>7.6517999999999997</c:v>
                </c:pt>
                <c:pt idx="14">
                  <c:v>7.7344999999999997</c:v>
                </c:pt>
                <c:pt idx="15">
                  <c:v>8.1311</c:v>
                </c:pt>
                <c:pt idx="16">
                  <c:v>8.2733000000000008</c:v>
                </c:pt>
                <c:pt idx="17">
                  <c:v>8.4806000000000008</c:v>
                </c:pt>
                <c:pt idx="18">
                  <c:v>8.7242999999999995</c:v>
                </c:pt>
                <c:pt idx="19">
                  <c:v>8.9584000000000028</c:v>
                </c:pt>
                <c:pt idx="20">
                  <c:v>8.3421000000000003</c:v>
                </c:pt>
                <c:pt idx="21">
                  <c:v>8.4354000000000067</c:v>
                </c:pt>
                <c:pt idx="22">
                  <c:v>8.6478999999999999</c:v>
                </c:pt>
                <c:pt idx="23">
                  <c:v>8.9158000000000008</c:v>
                </c:pt>
                <c:pt idx="24">
                  <c:v>9.5080000000000009</c:v>
                </c:pt>
                <c:pt idx="25">
                  <c:v>9.7393999999999998</c:v>
                </c:pt>
                <c:pt idx="26">
                  <c:v>9.8766000000000247</c:v>
                </c:pt>
                <c:pt idx="27">
                  <c:v>10.088000000000001</c:v>
                </c:pt>
                <c:pt idx="28">
                  <c:v>10.286</c:v>
                </c:pt>
                <c:pt idx="29">
                  <c:v>10.456000000000024</c:v>
                </c:pt>
                <c:pt idx="30">
                  <c:v>10.535</c:v>
                </c:pt>
                <c:pt idx="31">
                  <c:v>10.596</c:v>
                </c:pt>
                <c:pt idx="32">
                  <c:v>10.519</c:v>
                </c:pt>
                <c:pt idx="33">
                  <c:v>10.394</c:v>
                </c:pt>
                <c:pt idx="34">
                  <c:v>10.63</c:v>
                </c:pt>
                <c:pt idx="35">
                  <c:v>10.776</c:v>
                </c:pt>
                <c:pt idx="36">
                  <c:v>11.187000000000001</c:v>
                </c:pt>
                <c:pt idx="37">
                  <c:v>11.579000000000002</c:v>
                </c:pt>
                <c:pt idx="38">
                  <c:v>11.472000000000024</c:v>
                </c:pt>
                <c:pt idx="39">
                  <c:v>11.802000000000024</c:v>
                </c:pt>
                <c:pt idx="40">
                  <c:v>12.303000000000004</c:v>
                </c:pt>
                <c:pt idx="41">
                  <c:v>12.731</c:v>
                </c:pt>
                <c:pt idx="42">
                  <c:v>12.876000000000024</c:v>
                </c:pt>
                <c:pt idx="43">
                  <c:v>13.103</c:v>
                </c:pt>
                <c:pt idx="44">
                  <c:v>13.465000000000071</c:v>
                </c:pt>
                <c:pt idx="45">
                  <c:v>11.777000000000001</c:v>
                </c:pt>
                <c:pt idx="46">
                  <c:v>12.223000000000001</c:v>
                </c:pt>
                <c:pt idx="47">
                  <c:v>12.659000000000002</c:v>
                </c:pt>
                <c:pt idx="48">
                  <c:v>13.322000000000006</c:v>
                </c:pt>
                <c:pt idx="49">
                  <c:v>14.208</c:v>
                </c:pt>
                <c:pt idx="50">
                  <c:v>14.988</c:v>
                </c:pt>
                <c:pt idx="51">
                  <c:v>15.816000000000004</c:v>
                </c:pt>
                <c:pt idx="52">
                  <c:v>16.561</c:v>
                </c:pt>
                <c:pt idx="53">
                  <c:v>17.061</c:v>
                </c:pt>
                <c:pt idx="54">
                  <c:v>17.670999999999999</c:v>
                </c:pt>
                <c:pt idx="55">
                  <c:v>18.164999999999999</c:v>
                </c:pt>
                <c:pt idx="56">
                  <c:v>18.464999999999989</c:v>
                </c:pt>
                <c:pt idx="57">
                  <c:v>18.68</c:v>
                </c:pt>
                <c:pt idx="58">
                  <c:v>19.314000000000135</c:v>
                </c:pt>
                <c:pt idx="59">
                  <c:v>20.279999999999987</c:v>
                </c:pt>
                <c:pt idx="60">
                  <c:v>20.721</c:v>
                </c:pt>
                <c:pt idx="61">
                  <c:v>21.093</c:v>
                </c:pt>
                <c:pt idx="62">
                  <c:v>20.661999999999999</c:v>
                </c:pt>
                <c:pt idx="63">
                  <c:v>20.738</c:v>
                </c:pt>
                <c:pt idx="64">
                  <c:v>19.347000000000001</c:v>
                </c:pt>
                <c:pt idx="65">
                  <c:v>19.864000000000001</c:v>
                </c:pt>
                <c:pt idx="66">
                  <c:v>19.964999999999989</c:v>
                </c:pt>
                <c:pt idx="67">
                  <c:v>20.523</c:v>
                </c:pt>
                <c:pt idx="68">
                  <c:v>21.312000000000001</c:v>
                </c:pt>
                <c:pt idx="69">
                  <c:v>21.312999999999999</c:v>
                </c:pt>
                <c:pt idx="70">
                  <c:v>21.927</c:v>
                </c:pt>
                <c:pt idx="71">
                  <c:v>22.013999999999999</c:v>
                </c:pt>
                <c:pt idx="72">
                  <c:v>22.951000000000001</c:v>
                </c:pt>
                <c:pt idx="73">
                  <c:v>24.338000000000001</c:v>
                </c:pt>
                <c:pt idx="74">
                  <c:v>25.882999999999889</c:v>
                </c:pt>
                <c:pt idx="75">
                  <c:v>26.927</c:v>
                </c:pt>
                <c:pt idx="76">
                  <c:v>27.751999999999999</c:v>
                </c:pt>
                <c:pt idx="77">
                  <c:v>28.521999999999988</c:v>
                </c:pt>
                <c:pt idx="78">
                  <c:v>29.141999999999999</c:v>
                </c:pt>
                <c:pt idx="79">
                  <c:v>29.907</c:v>
                </c:pt>
                <c:pt idx="80">
                  <c:v>30.506</c:v>
                </c:pt>
                <c:pt idx="81">
                  <c:v>31.135999999999999</c:v>
                </c:pt>
                <c:pt idx="82">
                  <c:v>32.256</c:v>
                </c:pt>
                <c:pt idx="83">
                  <c:v>33.153000000000006</c:v>
                </c:pt>
                <c:pt idx="84">
                  <c:v>33.853999999999999</c:v>
                </c:pt>
                <c:pt idx="85">
                  <c:v>35.286000000000001</c:v>
                </c:pt>
                <c:pt idx="86">
                  <c:v>36.550000000000004</c:v>
                </c:pt>
                <c:pt idx="87">
                  <c:v>37.924000000000007</c:v>
                </c:pt>
                <c:pt idx="88">
                  <c:v>39.274000000000001</c:v>
                </c:pt>
                <c:pt idx="89">
                  <c:v>39.603000000000002</c:v>
                </c:pt>
                <c:pt idx="90">
                  <c:v>40.511000000000003</c:v>
                </c:pt>
                <c:pt idx="91">
                  <c:v>38.94</c:v>
                </c:pt>
                <c:pt idx="92">
                  <c:v>39.135000000000012</c:v>
                </c:pt>
                <c:pt idx="93">
                  <c:v>40.204000000000001</c:v>
                </c:pt>
                <c:pt idx="94">
                  <c:v>38.980000000000004</c:v>
                </c:pt>
                <c:pt idx="95">
                  <c:v>37.924000000000007</c:v>
                </c:pt>
                <c:pt idx="96">
                  <c:v>38.359000000000002</c:v>
                </c:pt>
                <c:pt idx="97">
                  <c:v>35.937000000000005</c:v>
                </c:pt>
                <c:pt idx="98">
                  <c:v>36.113</c:v>
                </c:pt>
                <c:pt idx="99">
                  <c:v>36.856999999999999</c:v>
                </c:pt>
                <c:pt idx="100">
                  <c:v>35.551000000000002</c:v>
                </c:pt>
                <c:pt idx="101">
                  <c:v>35.106000000000002</c:v>
                </c:pt>
                <c:pt idx="102">
                  <c:v>32.503</c:v>
                </c:pt>
                <c:pt idx="103">
                  <c:v>32.230000000000011</c:v>
                </c:pt>
                <c:pt idx="104">
                  <c:v>29.58</c:v>
                </c:pt>
                <c:pt idx="105">
                  <c:v>27.151000000000035</c:v>
                </c:pt>
                <c:pt idx="106">
                  <c:v>25.341999999999999</c:v>
                </c:pt>
                <c:pt idx="107">
                  <c:v>23.481000000000002</c:v>
                </c:pt>
                <c:pt idx="108">
                  <c:v>17.748999999999889</c:v>
                </c:pt>
                <c:pt idx="109">
                  <c:v>15.75</c:v>
                </c:pt>
                <c:pt idx="110">
                  <c:v>8.0094000000000047</c:v>
                </c:pt>
              </c:numCache>
            </c:numRef>
          </c:val>
        </c:ser>
        <c:dLbls>
          <c:showLegendKey val="0"/>
          <c:showVal val="0"/>
          <c:showCatName val="0"/>
          <c:showSerName val="0"/>
          <c:showPercent val="0"/>
          <c:showBubbleSize val="0"/>
        </c:dLbls>
        <c:axId val="183120640"/>
        <c:axId val="183122176"/>
      </c:areaChart>
      <c:dateAx>
        <c:axId val="183120640"/>
        <c:scaling>
          <c:orientation val="minMax"/>
        </c:scaling>
        <c:delete val="0"/>
        <c:axPos val="b"/>
        <c:numFmt formatCode="[$-409]mmm\-yy;@" sourceLinked="0"/>
        <c:majorTickMark val="out"/>
        <c:minorTickMark val="none"/>
        <c:tickLblPos val="nextTo"/>
        <c:crossAx val="183122176"/>
        <c:crosses val="autoZero"/>
        <c:auto val="1"/>
        <c:lblOffset val="100"/>
        <c:baseTimeUnit val="months"/>
        <c:majorUnit val="12"/>
        <c:majorTimeUnit val="months"/>
      </c:dateAx>
      <c:valAx>
        <c:axId val="183122176"/>
        <c:scaling>
          <c:orientation val="minMax"/>
        </c:scaling>
        <c:delete val="0"/>
        <c:axPos val="l"/>
        <c:majorGridlines/>
        <c:title>
          <c:tx>
            <c:rich>
              <a:bodyPr/>
              <a:lstStyle/>
              <a:p>
                <a:pPr>
                  <a:defRPr/>
                </a:pPr>
                <a:r>
                  <a:rPr lang="en-US"/>
                  <a:t>$ Billion Assets under management </a:t>
                </a:r>
              </a:p>
            </c:rich>
          </c:tx>
          <c:layout/>
          <c:overlay val="0"/>
        </c:title>
        <c:numFmt formatCode="_(&quot;$&quot;* #,##0_);_(&quot;$&quot;* \(#,##0\);_(&quot;$&quot;* &quot;-&quot;??_);_(@_)" sourceLinked="1"/>
        <c:majorTickMark val="out"/>
        <c:minorTickMark val="none"/>
        <c:tickLblPos val="nextTo"/>
        <c:crossAx val="183120640"/>
        <c:crosses val="autoZero"/>
        <c:crossBetween val="midCat"/>
      </c:valAx>
      <c:spPr>
        <a:noFill/>
        <a:ln w="25398">
          <a:noFill/>
        </a:ln>
      </c:spPr>
    </c:plotArea>
    <c:legend>
      <c:legendPos val="r"/>
      <c:layout/>
      <c:overlay val="0"/>
      <c:spPr>
        <a:noFill/>
        <a:ln w="25398">
          <a:noFill/>
        </a:ln>
      </c:spPr>
    </c:legend>
    <c:plotVisOnly val="1"/>
    <c:dispBlanksAs val="zero"/>
    <c:showDLblsOverMax val="0"/>
  </c:chart>
  <c:spPr>
    <a:noFill/>
    <a:ln>
      <a:noFill/>
    </a:ln>
  </c:spPr>
  <c:txPr>
    <a:bodyPr/>
    <a:lstStyle/>
    <a:p>
      <a:pPr>
        <a:defRPr sz="1200" b="1" i="0" u="none" strike="noStrike" baseline="0">
          <a:solidFill>
            <a:srgbClr val="CCECFF"/>
          </a:solidFill>
          <a:latin typeface="Arial" pitchFamily="34" charset="0"/>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834990059642148"/>
          <c:y val="7.9847908745247331E-2"/>
          <c:w val="0.43936381709742162"/>
          <c:h val="0.67066132358456143"/>
        </c:manualLayout>
      </c:layout>
      <c:areaChart>
        <c:grouping val="stacked"/>
        <c:varyColors val="0"/>
        <c:ser>
          <c:idx val="0"/>
          <c:order val="0"/>
          <c:tx>
            <c:strRef>
              <c:f>Sheet1!$B$1</c:f>
              <c:strCache>
                <c:ptCount val="1"/>
                <c:pt idx="0">
                  <c:v>Convertible Arbitrage</c:v>
                </c:pt>
              </c:strCache>
            </c:strRef>
          </c:tx>
          <c:spPr>
            <a:solidFill>
              <a:srgbClr val="00CC99"/>
            </a:solidFill>
            <a:ln w="12699">
              <a:noFill/>
              <a:prstDash val="solid"/>
            </a:ln>
          </c:spPr>
          <c:cat>
            <c:numRef>
              <c:f>Sheet1!$A$2:$A$112</c:f>
              <c:numCache>
                <c:formatCode>[$-409]mmm\-yy;@</c:formatCode>
                <c:ptCount val="111"/>
                <c:pt idx="0">
                  <c:v>36556</c:v>
                </c:pt>
                <c:pt idx="1">
                  <c:v>36585</c:v>
                </c:pt>
                <c:pt idx="2">
                  <c:v>36616</c:v>
                </c:pt>
                <c:pt idx="3">
                  <c:v>36646</c:v>
                </c:pt>
                <c:pt idx="4">
                  <c:v>36677</c:v>
                </c:pt>
                <c:pt idx="5">
                  <c:v>36707</c:v>
                </c:pt>
                <c:pt idx="6">
                  <c:v>36738</c:v>
                </c:pt>
                <c:pt idx="7">
                  <c:v>36769</c:v>
                </c:pt>
                <c:pt idx="8">
                  <c:v>36799</c:v>
                </c:pt>
                <c:pt idx="9">
                  <c:v>36830</c:v>
                </c:pt>
                <c:pt idx="10">
                  <c:v>36860</c:v>
                </c:pt>
                <c:pt idx="11">
                  <c:v>36891</c:v>
                </c:pt>
                <c:pt idx="12">
                  <c:v>36922</c:v>
                </c:pt>
                <c:pt idx="13">
                  <c:v>36950</c:v>
                </c:pt>
                <c:pt idx="14">
                  <c:v>36981</c:v>
                </c:pt>
                <c:pt idx="15">
                  <c:v>37011</c:v>
                </c:pt>
                <c:pt idx="16">
                  <c:v>37042</c:v>
                </c:pt>
                <c:pt idx="17">
                  <c:v>37072</c:v>
                </c:pt>
                <c:pt idx="18">
                  <c:v>37103</c:v>
                </c:pt>
                <c:pt idx="19">
                  <c:v>37134</c:v>
                </c:pt>
                <c:pt idx="20">
                  <c:v>37164</c:v>
                </c:pt>
                <c:pt idx="21">
                  <c:v>37195</c:v>
                </c:pt>
                <c:pt idx="22">
                  <c:v>37225</c:v>
                </c:pt>
                <c:pt idx="23">
                  <c:v>37256</c:v>
                </c:pt>
                <c:pt idx="24">
                  <c:v>37287</c:v>
                </c:pt>
                <c:pt idx="25">
                  <c:v>37315</c:v>
                </c:pt>
                <c:pt idx="26">
                  <c:v>37346</c:v>
                </c:pt>
                <c:pt idx="27">
                  <c:v>37376</c:v>
                </c:pt>
                <c:pt idx="28">
                  <c:v>37407</c:v>
                </c:pt>
                <c:pt idx="29">
                  <c:v>37437</c:v>
                </c:pt>
                <c:pt idx="30">
                  <c:v>37468</c:v>
                </c:pt>
                <c:pt idx="31">
                  <c:v>37499</c:v>
                </c:pt>
                <c:pt idx="32">
                  <c:v>37529</c:v>
                </c:pt>
                <c:pt idx="33">
                  <c:v>37560</c:v>
                </c:pt>
                <c:pt idx="34">
                  <c:v>37590</c:v>
                </c:pt>
                <c:pt idx="35">
                  <c:v>37621</c:v>
                </c:pt>
                <c:pt idx="36">
                  <c:v>37652</c:v>
                </c:pt>
                <c:pt idx="37">
                  <c:v>37680</c:v>
                </c:pt>
                <c:pt idx="38">
                  <c:v>37711</c:v>
                </c:pt>
                <c:pt idx="39">
                  <c:v>37741</c:v>
                </c:pt>
                <c:pt idx="40">
                  <c:v>37772</c:v>
                </c:pt>
                <c:pt idx="41">
                  <c:v>37802</c:v>
                </c:pt>
                <c:pt idx="42">
                  <c:v>37833</c:v>
                </c:pt>
                <c:pt idx="43">
                  <c:v>37864</c:v>
                </c:pt>
                <c:pt idx="44">
                  <c:v>37894</c:v>
                </c:pt>
                <c:pt idx="45">
                  <c:v>37925</c:v>
                </c:pt>
                <c:pt idx="46">
                  <c:v>37955</c:v>
                </c:pt>
                <c:pt idx="47">
                  <c:v>37986</c:v>
                </c:pt>
                <c:pt idx="48">
                  <c:v>38017</c:v>
                </c:pt>
                <c:pt idx="49">
                  <c:v>38046</c:v>
                </c:pt>
                <c:pt idx="50">
                  <c:v>38077</c:v>
                </c:pt>
                <c:pt idx="51">
                  <c:v>38107</c:v>
                </c:pt>
                <c:pt idx="52">
                  <c:v>38138</c:v>
                </c:pt>
                <c:pt idx="53">
                  <c:v>38168</c:v>
                </c:pt>
                <c:pt idx="54">
                  <c:v>38199</c:v>
                </c:pt>
                <c:pt idx="55">
                  <c:v>38230</c:v>
                </c:pt>
                <c:pt idx="56">
                  <c:v>38260</c:v>
                </c:pt>
                <c:pt idx="57">
                  <c:v>38291</c:v>
                </c:pt>
                <c:pt idx="58">
                  <c:v>38321</c:v>
                </c:pt>
                <c:pt idx="59">
                  <c:v>38352</c:v>
                </c:pt>
                <c:pt idx="60">
                  <c:v>38383</c:v>
                </c:pt>
                <c:pt idx="61">
                  <c:v>38411</c:v>
                </c:pt>
                <c:pt idx="62">
                  <c:v>38442</c:v>
                </c:pt>
                <c:pt idx="63">
                  <c:v>38472</c:v>
                </c:pt>
                <c:pt idx="64">
                  <c:v>38503</c:v>
                </c:pt>
                <c:pt idx="65">
                  <c:v>38533</c:v>
                </c:pt>
                <c:pt idx="66">
                  <c:v>38564</c:v>
                </c:pt>
                <c:pt idx="67">
                  <c:v>38595</c:v>
                </c:pt>
                <c:pt idx="68">
                  <c:v>38625</c:v>
                </c:pt>
                <c:pt idx="69">
                  <c:v>38656</c:v>
                </c:pt>
                <c:pt idx="70">
                  <c:v>38686</c:v>
                </c:pt>
                <c:pt idx="71">
                  <c:v>38717</c:v>
                </c:pt>
                <c:pt idx="72">
                  <c:v>38748</c:v>
                </c:pt>
                <c:pt idx="73">
                  <c:v>38776</c:v>
                </c:pt>
                <c:pt idx="74">
                  <c:v>38807</c:v>
                </c:pt>
                <c:pt idx="75">
                  <c:v>38837</c:v>
                </c:pt>
                <c:pt idx="76">
                  <c:v>38868</c:v>
                </c:pt>
                <c:pt idx="77">
                  <c:v>38898</c:v>
                </c:pt>
                <c:pt idx="78">
                  <c:v>38929</c:v>
                </c:pt>
                <c:pt idx="79">
                  <c:v>38960</c:v>
                </c:pt>
                <c:pt idx="80">
                  <c:v>38990</c:v>
                </c:pt>
                <c:pt idx="81">
                  <c:v>39021</c:v>
                </c:pt>
                <c:pt idx="82">
                  <c:v>39051</c:v>
                </c:pt>
                <c:pt idx="83">
                  <c:v>39082</c:v>
                </c:pt>
                <c:pt idx="84">
                  <c:v>39113</c:v>
                </c:pt>
                <c:pt idx="85">
                  <c:v>39141</c:v>
                </c:pt>
                <c:pt idx="86">
                  <c:v>39172</c:v>
                </c:pt>
                <c:pt idx="87">
                  <c:v>39202</c:v>
                </c:pt>
                <c:pt idx="88">
                  <c:v>39233</c:v>
                </c:pt>
                <c:pt idx="89">
                  <c:v>39263</c:v>
                </c:pt>
                <c:pt idx="90">
                  <c:v>39294</c:v>
                </c:pt>
                <c:pt idx="91">
                  <c:v>39325</c:v>
                </c:pt>
                <c:pt idx="92">
                  <c:v>39355</c:v>
                </c:pt>
                <c:pt idx="93">
                  <c:v>39386</c:v>
                </c:pt>
                <c:pt idx="94">
                  <c:v>39416</c:v>
                </c:pt>
                <c:pt idx="95">
                  <c:v>39447</c:v>
                </c:pt>
                <c:pt idx="96">
                  <c:v>39478</c:v>
                </c:pt>
                <c:pt idx="97">
                  <c:v>39507</c:v>
                </c:pt>
                <c:pt idx="98">
                  <c:v>39538</c:v>
                </c:pt>
                <c:pt idx="99">
                  <c:v>39568</c:v>
                </c:pt>
                <c:pt idx="100">
                  <c:v>39599</c:v>
                </c:pt>
                <c:pt idx="101">
                  <c:v>39629</c:v>
                </c:pt>
                <c:pt idx="102">
                  <c:v>39660</c:v>
                </c:pt>
                <c:pt idx="103">
                  <c:v>39691</c:v>
                </c:pt>
                <c:pt idx="104">
                  <c:v>39721</c:v>
                </c:pt>
                <c:pt idx="105">
                  <c:v>39752</c:v>
                </c:pt>
                <c:pt idx="106">
                  <c:v>39782</c:v>
                </c:pt>
                <c:pt idx="107">
                  <c:v>39813</c:v>
                </c:pt>
                <c:pt idx="108">
                  <c:v>39844</c:v>
                </c:pt>
                <c:pt idx="109">
                  <c:v>39872</c:v>
                </c:pt>
                <c:pt idx="110">
                  <c:v>39903</c:v>
                </c:pt>
              </c:numCache>
            </c:numRef>
          </c:cat>
          <c:val>
            <c:numRef>
              <c:f>Sheet1!$B$2:$B$112</c:f>
              <c:numCache>
                <c:formatCode>General</c:formatCode>
                <c:ptCount val="111"/>
                <c:pt idx="0">
                  <c:v>80</c:v>
                </c:pt>
                <c:pt idx="1">
                  <c:v>80</c:v>
                </c:pt>
                <c:pt idx="2">
                  <c:v>81</c:v>
                </c:pt>
                <c:pt idx="3">
                  <c:v>84</c:v>
                </c:pt>
                <c:pt idx="4">
                  <c:v>84</c:v>
                </c:pt>
                <c:pt idx="5">
                  <c:v>86</c:v>
                </c:pt>
                <c:pt idx="6">
                  <c:v>87</c:v>
                </c:pt>
                <c:pt idx="7">
                  <c:v>87</c:v>
                </c:pt>
                <c:pt idx="8">
                  <c:v>87</c:v>
                </c:pt>
                <c:pt idx="9">
                  <c:v>89</c:v>
                </c:pt>
                <c:pt idx="10">
                  <c:v>89</c:v>
                </c:pt>
                <c:pt idx="11">
                  <c:v>91</c:v>
                </c:pt>
                <c:pt idx="12">
                  <c:v>93</c:v>
                </c:pt>
                <c:pt idx="13">
                  <c:v>95</c:v>
                </c:pt>
                <c:pt idx="14">
                  <c:v>95</c:v>
                </c:pt>
                <c:pt idx="15">
                  <c:v>99</c:v>
                </c:pt>
                <c:pt idx="16">
                  <c:v>101</c:v>
                </c:pt>
                <c:pt idx="17">
                  <c:v>99</c:v>
                </c:pt>
                <c:pt idx="18">
                  <c:v>101</c:v>
                </c:pt>
                <c:pt idx="19">
                  <c:v>102</c:v>
                </c:pt>
                <c:pt idx="20">
                  <c:v>105</c:v>
                </c:pt>
                <c:pt idx="21">
                  <c:v>109</c:v>
                </c:pt>
                <c:pt idx="22">
                  <c:v>109</c:v>
                </c:pt>
                <c:pt idx="23">
                  <c:v>110</c:v>
                </c:pt>
                <c:pt idx="24">
                  <c:v>116</c:v>
                </c:pt>
                <c:pt idx="25">
                  <c:v>118</c:v>
                </c:pt>
                <c:pt idx="26">
                  <c:v>117</c:v>
                </c:pt>
                <c:pt idx="27">
                  <c:v>118</c:v>
                </c:pt>
                <c:pt idx="28">
                  <c:v>120</c:v>
                </c:pt>
                <c:pt idx="29">
                  <c:v>120</c:v>
                </c:pt>
                <c:pt idx="30">
                  <c:v>121</c:v>
                </c:pt>
                <c:pt idx="31">
                  <c:v>123</c:v>
                </c:pt>
                <c:pt idx="32">
                  <c:v>124</c:v>
                </c:pt>
                <c:pt idx="33">
                  <c:v>130</c:v>
                </c:pt>
                <c:pt idx="34">
                  <c:v>130</c:v>
                </c:pt>
                <c:pt idx="35">
                  <c:v>132</c:v>
                </c:pt>
                <c:pt idx="36">
                  <c:v>132</c:v>
                </c:pt>
                <c:pt idx="37">
                  <c:v>134</c:v>
                </c:pt>
                <c:pt idx="38">
                  <c:v>134</c:v>
                </c:pt>
                <c:pt idx="39">
                  <c:v>134</c:v>
                </c:pt>
                <c:pt idx="40">
                  <c:v>136</c:v>
                </c:pt>
                <c:pt idx="41">
                  <c:v>134</c:v>
                </c:pt>
                <c:pt idx="42">
                  <c:v>136</c:v>
                </c:pt>
                <c:pt idx="43">
                  <c:v>138</c:v>
                </c:pt>
                <c:pt idx="44">
                  <c:v>139</c:v>
                </c:pt>
                <c:pt idx="45">
                  <c:v>139</c:v>
                </c:pt>
                <c:pt idx="46">
                  <c:v>139</c:v>
                </c:pt>
                <c:pt idx="47">
                  <c:v>138</c:v>
                </c:pt>
                <c:pt idx="48">
                  <c:v>141</c:v>
                </c:pt>
                <c:pt idx="49">
                  <c:v>139</c:v>
                </c:pt>
                <c:pt idx="50">
                  <c:v>138</c:v>
                </c:pt>
                <c:pt idx="51">
                  <c:v>141</c:v>
                </c:pt>
                <c:pt idx="52">
                  <c:v>144</c:v>
                </c:pt>
                <c:pt idx="53">
                  <c:v>143</c:v>
                </c:pt>
                <c:pt idx="54">
                  <c:v>143</c:v>
                </c:pt>
                <c:pt idx="55">
                  <c:v>144</c:v>
                </c:pt>
                <c:pt idx="56">
                  <c:v>144</c:v>
                </c:pt>
                <c:pt idx="57">
                  <c:v>142</c:v>
                </c:pt>
                <c:pt idx="58">
                  <c:v>140</c:v>
                </c:pt>
                <c:pt idx="59">
                  <c:v>142</c:v>
                </c:pt>
                <c:pt idx="60">
                  <c:v>139</c:v>
                </c:pt>
                <c:pt idx="61">
                  <c:v>138</c:v>
                </c:pt>
                <c:pt idx="62">
                  <c:v>138</c:v>
                </c:pt>
                <c:pt idx="63">
                  <c:v>133</c:v>
                </c:pt>
                <c:pt idx="64">
                  <c:v>132</c:v>
                </c:pt>
                <c:pt idx="65">
                  <c:v>133</c:v>
                </c:pt>
                <c:pt idx="66">
                  <c:v>129</c:v>
                </c:pt>
                <c:pt idx="67">
                  <c:v>125</c:v>
                </c:pt>
                <c:pt idx="68">
                  <c:v>126</c:v>
                </c:pt>
                <c:pt idx="69">
                  <c:v>126</c:v>
                </c:pt>
                <c:pt idx="70">
                  <c:v>126</c:v>
                </c:pt>
                <c:pt idx="71">
                  <c:v>121</c:v>
                </c:pt>
                <c:pt idx="72">
                  <c:v>118</c:v>
                </c:pt>
                <c:pt idx="73">
                  <c:v>117</c:v>
                </c:pt>
                <c:pt idx="74">
                  <c:v>118</c:v>
                </c:pt>
                <c:pt idx="75">
                  <c:v>118</c:v>
                </c:pt>
                <c:pt idx="76">
                  <c:v>115</c:v>
                </c:pt>
                <c:pt idx="77">
                  <c:v>115</c:v>
                </c:pt>
                <c:pt idx="78">
                  <c:v>116</c:v>
                </c:pt>
                <c:pt idx="79">
                  <c:v>117</c:v>
                </c:pt>
                <c:pt idx="80">
                  <c:v>116</c:v>
                </c:pt>
                <c:pt idx="81">
                  <c:v>116</c:v>
                </c:pt>
                <c:pt idx="82">
                  <c:v>113</c:v>
                </c:pt>
                <c:pt idx="83">
                  <c:v>111</c:v>
                </c:pt>
                <c:pt idx="84">
                  <c:v>106</c:v>
                </c:pt>
                <c:pt idx="85">
                  <c:v>105</c:v>
                </c:pt>
                <c:pt idx="86">
                  <c:v>105</c:v>
                </c:pt>
                <c:pt idx="87">
                  <c:v>104</c:v>
                </c:pt>
                <c:pt idx="88">
                  <c:v>105</c:v>
                </c:pt>
                <c:pt idx="89">
                  <c:v>102</c:v>
                </c:pt>
                <c:pt idx="90">
                  <c:v>102</c:v>
                </c:pt>
                <c:pt idx="91">
                  <c:v>103</c:v>
                </c:pt>
                <c:pt idx="92">
                  <c:v>100</c:v>
                </c:pt>
                <c:pt idx="93">
                  <c:v>93</c:v>
                </c:pt>
                <c:pt idx="94">
                  <c:v>88</c:v>
                </c:pt>
                <c:pt idx="95">
                  <c:v>82</c:v>
                </c:pt>
                <c:pt idx="96">
                  <c:v>82</c:v>
                </c:pt>
                <c:pt idx="97">
                  <c:v>82</c:v>
                </c:pt>
                <c:pt idx="98">
                  <c:v>82</c:v>
                </c:pt>
                <c:pt idx="99">
                  <c:v>82</c:v>
                </c:pt>
                <c:pt idx="100">
                  <c:v>80</c:v>
                </c:pt>
                <c:pt idx="101">
                  <c:v>78</c:v>
                </c:pt>
                <c:pt idx="102">
                  <c:v>77</c:v>
                </c:pt>
                <c:pt idx="103">
                  <c:v>79</c:v>
                </c:pt>
                <c:pt idx="104">
                  <c:v>70</c:v>
                </c:pt>
                <c:pt idx="105">
                  <c:v>65</c:v>
                </c:pt>
                <c:pt idx="106">
                  <c:v>58</c:v>
                </c:pt>
                <c:pt idx="107">
                  <c:v>55</c:v>
                </c:pt>
                <c:pt idx="108">
                  <c:v>52</c:v>
                </c:pt>
                <c:pt idx="109">
                  <c:v>51</c:v>
                </c:pt>
                <c:pt idx="110">
                  <c:v>49</c:v>
                </c:pt>
              </c:numCache>
            </c:numRef>
          </c:val>
        </c:ser>
        <c:ser>
          <c:idx val="1"/>
          <c:order val="1"/>
          <c:tx>
            <c:strRef>
              <c:f>Sheet1!$C$1</c:f>
              <c:strCache>
                <c:ptCount val="1"/>
                <c:pt idx="0">
                  <c:v>Dedicated Short Bias</c:v>
                </c:pt>
              </c:strCache>
            </c:strRef>
          </c:tx>
          <c:spPr>
            <a:solidFill>
              <a:srgbClr val="3333CC"/>
            </a:solidFill>
          </c:spPr>
          <c:cat>
            <c:numRef>
              <c:f>Sheet1!$A$2:$A$112</c:f>
              <c:numCache>
                <c:formatCode>[$-409]mmm\-yy;@</c:formatCode>
                <c:ptCount val="111"/>
                <c:pt idx="0">
                  <c:v>36556</c:v>
                </c:pt>
                <c:pt idx="1">
                  <c:v>36585</c:v>
                </c:pt>
                <c:pt idx="2">
                  <c:v>36616</c:v>
                </c:pt>
                <c:pt idx="3">
                  <c:v>36646</c:v>
                </c:pt>
                <c:pt idx="4">
                  <c:v>36677</c:v>
                </c:pt>
                <c:pt idx="5">
                  <c:v>36707</c:v>
                </c:pt>
                <c:pt idx="6">
                  <c:v>36738</c:v>
                </c:pt>
                <c:pt idx="7">
                  <c:v>36769</c:v>
                </c:pt>
                <c:pt idx="8">
                  <c:v>36799</c:v>
                </c:pt>
                <c:pt idx="9">
                  <c:v>36830</c:v>
                </c:pt>
                <c:pt idx="10">
                  <c:v>36860</c:v>
                </c:pt>
                <c:pt idx="11">
                  <c:v>36891</c:v>
                </c:pt>
                <c:pt idx="12">
                  <c:v>36922</c:v>
                </c:pt>
                <c:pt idx="13">
                  <c:v>36950</c:v>
                </c:pt>
                <c:pt idx="14">
                  <c:v>36981</c:v>
                </c:pt>
                <c:pt idx="15">
                  <c:v>37011</c:v>
                </c:pt>
                <c:pt idx="16">
                  <c:v>37042</c:v>
                </c:pt>
                <c:pt idx="17">
                  <c:v>37072</c:v>
                </c:pt>
                <c:pt idx="18">
                  <c:v>37103</c:v>
                </c:pt>
                <c:pt idx="19">
                  <c:v>37134</c:v>
                </c:pt>
                <c:pt idx="20">
                  <c:v>37164</c:v>
                </c:pt>
                <c:pt idx="21">
                  <c:v>37195</c:v>
                </c:pt>
                <c:pt idx="22">
                  <c:v>37225</c:v>
                </c:pt>
                <c:pt idx="23">
                  <c:v>37256</c:v>
                </c:pt>
                <c:pt idx="24">
                  <c:v>37287</c:v>
                </c:pt>
                <c:pt idx="25">
                  <c:v>37315</c:v>
                </c:pt>
                <c:pt idx="26">
                  <c:v>37346</c:v>
                </c:pt>
                <c:pt idx="27">
                  <c:v>37376</c:v>
                </c:pt>
                <c:pt idx="28">
                  <c:v>37407</c:v>
                </c:pt>
                <c:pt idx="29">
                  <c:v>37437</c:v>
                </c:pt>
                <c:pt idx="30">
                  <c:v>37468</c:v>
                </c:pt>
                <c:pt idx="31">
                  <c:v>37499</c:v>
                </c:pt>
                <c:pt idx="32">
                  <c:v>37529</c:v>
                </c:pt>
                <c:pt idx="33">
                  <c:v>37560</c:v>
                </c:pt>
                <c:pt idx="34">
                  <c:v>37590</c:v>
                </c:pt>
                <c:pt idx="35">
                  <c:v>37621</c:v>
                </c:pt>
                <c:pt idx="36">
                  <c:v>37652</c:v>
                </c:pt>
                <c:pt idx="37">
                  <c:v>37680</c:v>
                </c:pt>
                <c:pt idx="38">
                  <c:v>37711</c:v>
                </c:pt>
                <c:pt idx="39">
                  <c:v>37741</c:v>
                </c:pt>
                <c:pt idx="40">
                  <c:v>37772</c:v>
                </c:pt>
                <c:pt idx="41">
                  <c:v>37802</c:v>
                </c:pt>
                <c:pt idx="42">
                  <c:v>37833</c:v>
                </c:pt>
                <c:pt idx="43">
                  <c:v>37864</c:v>
                </c:pt>
                <c:pt idx="44">
                  <c:v>37894</c:v>
                </c:pt>
                <c:pt idx="45">
                  <c:v>37925</c:v>
                </c:pt>
                <c:pt idx="46">
                  <c:v>37955</c:v>
                </c:pt>
                <c:pt idx="47">
                  <c:v>37986</c:v>
                </c:pt>
                <c:pt idx="48">
                  <c:v>38017</c:v>
                </c:pt>
                <c:pt idx="49">
                  <c:v>38046</c:v>
                </c:pt>
                <c:pt idx="50">
                  <c:v>38077</c:v>
                </c:pt>
                <c:pt idx="51">
                  <c:v>38107</c:v>
                </c:pt>
                <c:pt idx="52">
                  <c:v>38138</c:v>
                </c:pt>
                <c:pt idx="53">
                  <c:v>38168</c:v>
                </c:pt>
                <c:pt idx="54">
                  <c:v>38199</c:v>
                </c:pt>
                <c:pt idx="55">
                  <c:v>38230</c:v>
                </c:pt>
                <c:pt idx="56">
                  <c:v>38260</c:v>
                </c:pt>
                <c:pt idx="57">
                  <c:v>38291</c:v>
                </c:pt>
                <c:pt idx="58">
                  <c:v>38321</c:v>
                </c:pt>
                <c:pt idx="59">
                  <c:v>38352</c:v>
                </c:pt>
                <c:pt idx="60">
                  <c:v>38383</c:v>
                </c:pt>
                <c:pt idx="61">
                  <c:v>38411</c:v>
                </c:pt>
                <c:pt idx="62">
                  <c:v>38442</c:v>
                </c:pt>
                <c:pt idx="63">
                  <c:v>38472</c:v>
                </c:pt>
                <c:pt idx="64">
                  <c:v>38503</c:v>
                </c:pt>
                <c:pt idx="65">
                  <c:v>38533</c:v>
                </c:pt>
                <c:pt idx="66">
                  <c:v>38564</c:v>
                </c:pt>
                <c:pt idx="67">
                  <c:v>38595</c:v>
                </c:pt>
                <c:pt idx="68">
                  <c:v>38625</c:v>
                </c:pt>
                <c:pt idx="69">
                  <c:v>38656</c:v>
                </c:pt>
                <c:pt idx="70">
                  <c:v>38686</c:v>
                </c:pt>
                <c:pt idx="71">
                  <c:v>38717</c:v>
                </c:pt>
                <c:pt idx="72">
                  <c:v>38748</c:v>
                </c:pt>
                <c:pt idx="73">
                  <c:v>38776</c:v>
                </c:pt>
                <c:pt idx="74">
                  <c:v>38807</c:v>
                </c:pt>
                <c:pt idx="75">
                  <c:v>38837</c:v>
                </c:pt>
                <c:pt idx="76">
                  <c:v>38868</c:v>
                </c:pt>
                <c:pt idx="77">
                  <c:v>38898</c:v>
                </c:pt>
                <c:pt idx="78">
                  <c:v>38929</c:v>
                </c:pt>
                <c:pt idx="79">
                  <c:v>38960</c:v>
                </c:pt>
                <c:pt idx="80">
                  <c:v>38990</c:v>
                </c:pt>
                <c:pt idx="81">
                  <c:v>39021</c:v>
                </c:pt>
                <c:pt idx="82">
                  <c:v>39051</c:v>
                </c:pt>
                <c:pt idx="83">
                  <c:v>39082</c:v>
                </c:pt>
                <c:pt idx="84">
                  <c:v>39113</c:v>
                </c:pt>
                <c:pt idx="85">
                  <c:v>39141</c:v>
                </c:pt>
                <c:pt idx="86">
                  <c:v>39172</c:v>
                </c:pt>
                <c:pt idx="87">
                  <c:v>39202</c:v>
                </c:pt>
                <c:pt idx="88">
                  <c:v>39233</c:v>
                </c:pt>
                <c:pt idx="89">
                  <c:v>39263</c:v>
                </c:pt>
                <c:pt idx="90">
                  <c:v>39294</c:v>
                </c:pt>
                <c:pt idx="91">
                  <c:v>39325</c:v>
                </c:pt>
                <c:pt idx="92">
                  <c:v>39355</c:v>
                </c:pt>
                <c:pt idx="93">
                  <c:v>39386</c:v>
                </c:pt>
                <c:pt idx="94">
                  <c:v>39416</c:v>
                </c:pt>
                <c:pt idx="95">
                  <c:v>39447</c:v>
                </c:pt>
                <c:pt idx="96">
                  <c:v>39478</c:v>
                </c:pt>
                <c:pt idx="97">
                  <c:v>39507</c:v>
                </c:pt>
                <c:pt idx="98">
                  <c:v>39538</c:v>
                </c:pt>
                <c:pt idx="99">
                  <c:v>39568</c:v>
                </c:pt>
                <c:pt idx="100">
                  <c:v>39599</c:v>
                </c:pt>
                <c:pt idx="101">
                  <c:v>39629</c:v>
                </c:pt>
                <c:pt idx="102">
                  <c:v>39660</c:v>
                </c:pt>
                <c:pt idx="103">
                  <c:v>39691</c:v>
                </c:pt>
                <c:pt idx="104">
                  <c:v>39721</c:v>
                </c:pt>
                <c:pt idx="105">
                  <c:v>39752</c:v>
                </c:pt>
                <c:pt idx="106">
                  <c:v>39782</c:v>
                </c:pt>
                <c:pt idx="107">
                  <c:v>39813</c:v>
                </c:pt>
                <c:pt idx="108">
                  <c:v>39844</c:v>
                </c:pt>
                <c:pt idx="109">
                  <c:v>39872</c:v>
                </c:pt>
                <c:pt idx="110">
                  <c:v>39903</c:v>
                </c:pt>
              </c:numCache>
            </c:numRef>
          </c:cat>
          <c:val>
            <c:numRef>
              <c:f>Sheet1!$C$2:$C$112</c:f>
              <c:numCache>
                <c:formatCode>General</c:formatCode>
                <c:ptCount val="111"/>
                <c:pt idx="0">
                  <c:v>23</c:v>
                </c:pt>
                <c:pt idx="1">
                  <c:v>23</c:v>
                </c:pt>
                <c:pt idx="2">
                  <c:v>23</c:v>
                </c:pt>
                <c:pt idx="3">
                  <c:v>23</c:v>
                </c:pt>
                <c:pt idx="4">
                  <c:v>23</c:v>
                </c:pt>
                <c:pt idx="5">
                  <c:v>24</c:v>
                </c:pt>
                <c:pt idx="6">
                  <c:v>25</c:v>
                </c:pt>
                <c:pt idx="7">
                  <c:v>25</c:v>
                </c:pt>
                <c:pt idx="8">
                  <c:v>25</c:v>
                </c:pt>
                <c:pt idx="9">
                  <c:v>25</c:v>
                </c:pt>
                <c:pt idx="10">
                  <c:v>25</c:v>
                </c:pt>
                <c:pt idx="11">
                  <c:v>25</c:v>
                </c:pt>
                <c:pt idx="12">
                  <c:v>24</c:v>
                </c:pt>
                <c:pt idx="13">
                  <c:v>24</c:v>
                </c:pt>
                <c:pt idx="14">
                  <c:v>25</c:v>
                </c:pt>
                <c:pt idx="15">
                  <c:v>24</c:v>
                </c:pt>
                <c:pt idx="16">
                  <c:v>20</c:v>
                </c:pt>
                <c:pt idx="17">
                  <c:v>20</c:v>
                </c:pt>
                <c:pt idx="18">
                  <c:v>20</c:v>
                </c:pt>
                <c:pt idx="19">
                  <c:v>19</c:v>
                </c:pt>
                <c:pt idx="20">
                  <c:v>19</c:v>
                </c:pt>
                <c:pt idx="21">
                  <c:v>19</c:v>
                </c:pt>
                <c:pt idx="22">
                  <c:v>19</c:v>
                </c:pt>
                <c:pt idx="23">
                  <c:v>19</c:v>
                </c:pt>
                <c:pt idx="24">
                  <c:v>19</c:v>
                </c:pt>
                <c:pt idx="25">
                  <c:v>19</c:v>
                </c:pt>
                <c:pt idx="26">
                  <c:v>19</c:v>
                </c:pt>
                <c:pt idx="27">
                  <c:v>19</c:v>
                </c:pt>
                <c:pt idx="28">
                  <c:v>19</c:v>
                </c:pt>
                <c:pt idx="29">
                  <c:v>19</c:v>
                </c:pt>
                <c:pt idx="30">
                  <c:v>18</c:v>
                </c:pt>
                <c:pt idx="31">
                  <c:v>18</c:v>
                </c:pt>
                <c:pt idx="32">
                  <c:v>18</c:v>
                </c:pt>
                <c:pt idx="33">
                  <c:v>18</c:v>
                </c:pt>
                <c:pt idx="34">
                  <c:v>18</c:v>
                </c:pt>
                <c:pt idx="35">
                  <c:v>18</c:v>
                </c:pt>
                <c:pt idx="36">
                  <c:v>19</c:v>
                </c:pt>
                <c:pt idx="37">
                  <c:v>19</c:v>
                </c:pt>
                <c:pt idx="38">
                  <c:v>20</c:v>
                </c:pt>
                <c:pt idx="39">
                  <c:v>20</c:v>
                </c:pt>
                <c:pt idx="40">
                  <c:v>20</c:v>
                </c:pt>
                <c:pt idx="41">
                  <c:v>20</c:v>
                </c:pt>
                <c:pt idx="42">
                  <c:v>20</c:v>
                </c:pt>
                <c:pt idx="43">
                  <c:v>21</c:v>
                </c:pt>
                <c:pt idx="44">
                  <c:v>21</c:v>
                </c:pt>
                <c:pt idx="45">
                  <c:v>21</c:v>
                </c:pt>
                <c:pt idx="46">
                  <c:v>21</c:v>
                </c:pt>
                <c:pt idx="47">
                  <c:v>21</c:v>
                </c:pt>
                <c:pt idx="48">
                  <c:v>20</c:v>
                </c:pt>
                <c:pt idx="49">
                  <c:v>20</c:v>
                </c:pt>
                <c:pt idx="50">
                  <c:v>20</c:v>
                </c:pt>
                <c:pt idx="51">
                  <c:v>20</c:v>
                </c:pt>
                <c:pt idx="52">
                  <c:v>20</c:v>
                </c:pt>
                <c:pt idx="53">
                  <c:v>19</c:v>
                </c:pt>
                <c:pt idx="54">
                  <c:v>18</c:v>
                </c:pt>
                <c:pt idx="55">
                  <c:v>18</c:v>
                </c:pt>
                <c:pt idx="56">
                  <c:v>18</c:v>
                </c:pt>
                <c:pt idx="57">
                  <c:v>18</c:v>
                </c:pt>
                <c:pt idx="58">
                  <c:v>18</c:v>
                </c:pt>
                <c:pt idx="59">
                  <c:v>18</c:v>
                </c:pt>
                <c:pt idx="60">
                  <c:v>18</c:v>
                </c:pt>
                <c:pt idx="61">
                  <c:v>18</c:v>
                </c:pt>
                <c:pt idx="62">
                  <c:v>18</c:v>
                </c:pt>
                <c:pt idx="63">
                  <c:v>18</c:v>
                </c:pt>
                <c:pt idx="64">
                  <c:v>18</c:v>
                </c:pt>
                <c:pt idx="65">
                  <c:v>19</c:v>
                </c:pt>
                <c:pt idx="66">
                  <c:v>21</c:v>
                </c:pt>
                <c:pt idx="67">
                  <c:v>21</c:v>
                </c:pt>
                <c:pt idx="68">
                  <c:v>21</c:v>
                </c:pt>
                <c:pt idx="69">
                  <c:v>21</c:v>
                </c:pt>
                <c:pt idx="70">
                  <c:v>22</c:v>
                </c:pt>
                <c:pt idx="71">
                  <c:v>23</c:v>
                </c:pt>
                <c:pt idx="72">
                  <c:v>22</c:v>
                </c:pt>
                <c:pt idx="73">
                  <c:v>22</c:v>
                </c:pt>
                <c:pt idx="74">
                  <c:v>21</c:v>
                </c:pt>
                <c:pt idx="75">
                  <c:v>21</c:v>
                </c:pt>
                <c:pt idx="76">
                  <c:v>21</c:v>
                </c:pt>
                <c:pt idx="77">
                  <c:v>21</c:v>
                </c:pt>
                <c:pt idx="78">
                  <c:v>21</c:v>
                </c:pt>
                <c:pt idx="79">
                  <c:v>21</c:v>
                </c:pt>
                <c:pt idx="80">
                  <c:v>21</c:v>
                </c:pt>
                <c:pt idx="81">
                  <c:v>21</c:v>
                </c:pt>
                <c:pt idx="82">
                  <c:v>22</c:v>
                </c:pt>
                <c:pt idx="83">
                  <c:v>22</c:v>
                </c:pt>
                <c:pt idx="84">
                  <c:v>24</c:v>
                </c:pt>
                <c:pt idx="85">
                  <c:v>24</c:v>
                </c:pt>
                <c:pt idx="86">
                  <c:v>24</c:v>
                </c:pt>
                <c:pt idx="87">
                  <c:v>24</c:v>
                </c:pt>
                <c:pt idx="88">
                  <c:v>25</c:v>
                </c:pt>
                <c:pt idx="89">
                  <c:v>24</c:v>
                </c:pt>
                <c:pt idx="90">
                  <c:v>24</c:v>
                </c:pt>
                <c:pt idx="91">
                  <c:v>24</c:v>
                </c:pt>
                <c:pt idx="92">
                  <c:v>24</c:v>
                </c:pt>
                <c:pt idx="93">
                  <c:v>24</c:v>
                </c:pt>
                <c:pt idx="94">
                  <c:v>21</c:v>
                </c:pt>
                <c:pt idx="95">
                  <c:v>21</c:v>
                </c:pt>
                <c:pt idx="96">
                  <c:v>21</c:v>
                </c:pt>
                <c:pt idx="97">
                  <c:v>21</c:v>
                </c:pt>
                <c:pt idx="98">
                  <c:v>19</c:v>
                </c:pt>
                <c:pt idx="99">
                  <c:v>19</c:v>
                </c:pt>
                <c:pt idx="100">
                  <c:v>19</c:v>
                </c:pt>
                <c:pt idx="101">
                  <c:v>19</c:v>
                </c:pt>
                <c:pt idx="102">
                  <c:v>19</c:v>
                </c:pt>
                <c:pt idx="103">
                  <c:v>19</c:v>
                </c:pt>
                <c:pt idx="104">
                  <c:v>17</c:v>
                </c:pt>
                <c:pt idx="105">
                  <c:v>18</c:v>
                </c:pt>
                <c:pt idx="106">
                  <c:v>14</c:v>
                </c:pt>
                <c:pt idx="107">
                  <c:v>14</c:v>
                </c:pt>
                <c:pt idx="108">
                  <c:v>14</c:v>
                </c:pt>
                <c:pt idx="109">
                  <c:v>14</c:v>
                </c:pt>
                <c:pt idx="110">
                  <c:v>14</c:v>
                </c:pt>
              </c:numCache>
            </c:numRef>
          </c:val>
        </c:ser>
        <c:ser>
          <c:idx val="2"/>
          <c:order val="2"/>
          <c:tx>
            <c:strRef>
              <c:f>Sheet1!$D$1</c:f>
              <c:strCache>
                <c:ptCount val="1"/>
                <c:pt idx="0">
                  <c:v>Emerging Markets</c:v>
                </c:pt>
              </c:strCache>
            </c:strRef>
          </c:tx>
          <c:spPr>
            <a:solidFill>
              <a:srgbClr val="CCCCFF"/>
            </a:solidFill>
            <a:ln>
              <a:noFill/>
            </a:ln>
          </c:spPr>
          <c:cat>
            <c:numRef>
              <c:f>Sheet1!$A$2:$A$112</c:f>
              <c:numCache>
                <c:formatCode>[$-409]mmm\-yy;@</c:formatCode>
                <c:ptCount val="111"/>
                <c:pt idx="0">
                  <c:v>36556</c:v>
                </c:pt>
                <c:pt idx="1">
                  <c:v>36585</c:v>
                </c:pt>
                <c:pt idx="2">
                  <c:v>36616</c:v>
                </c:pt>
                <c:pt idx="3">
                  <c:v>36646</c:v>
                </c:pt>
                <c:pt idx="4">
                  <c:v>36677</c:v>
                </c:pt>
                <c:pt idx="5">
                  <c:v>36707</c:v>
                </c:pt>
                <c:pt idx="6">
                  <c:v>36738</c:v>
                </c:pt>
                <c:pt idx="7">
                  <c:v>36769</c:v>
                </c:pt>
                <c:pt idx="8">
                  <c:v>36799</c:v>
                </c:pt>
                <c:pt idx="9">
                  <c:v>36830</c:v>
                </c:pt>
                <c:pt idx="10">
                  <c:v>36860</c:v>
                </c:pt>
                <c:pt idx="11">
                  <c:v>36891</c:v>
                </c:pt>
                <c:pt idx="12">
                  <c:v>36922</c:v>
                </c:pt>
                <c:pt idx="13">
                  <c:v>36950</c:v>
                </c:pt>
                <c:pt idx="14">
                  <c:v>36981</c:v>
                </c:pt>
                <c:pt idx="15">
                  <c:v>37011</c:v>
                </c:pt>
                <c:pt idx="16">
                  <c:v>37042</c:v>
                </c:pt>
                <c:pt idx="17">
                  <c:v>37072</c:v>
                </c:pt>
                <c:pt idx="18">
                  <c:v>37103</c:v>
                </c:pt>
                <c:pt idx="19">
                  <c:v>37134</c:v>
                </c:pt>
                <c:pt idx="20">
                  <c:v>37164</c:v>
                </c:pt>
                <c:pt idx="21">
                  <c:v>37195</c:v>
                </c:pt>
                <c:pt idx="22">
                  <c:v>37225</c:v>
                </c:pt>
                <c:pt idx="23">
                  <c:v>37256</c:v>
                </c:pt>
                <c:pt idx="24">
                  <c:v>37287</c:v>
                </c:pt>
                <c:pt idx="25">
                  <c:v>37315</c:v>
                </c:pt>
                <c:pt idx="26">
                  <c:v>37346</c:v>
                </c:pt>
                <c:pt idx="27">
                  <c:v>37376</c:v>
                </c:pt>
                <c:pt idx="28">
                  <c:v>37407</c:v>
                </c:pt>
                <c:pt idx="29">
                  <c:v>37437</c:v>
                </c:pt>
                <c:pt idx="30">
                  <c:v>37468</c:v>
                </c:pt>
                <c:pt idx="31">
                  <c:v>37499</c:v>
                </c:pt>
                <c:pt idx="32">
                  <c:v>37529</c:v>
                </c:pt>
                <c:pt idx="33">
                  <c:v>37560</c:v>
                </c:pt>
                <c:pt idx="34">
                  <c:v>37590</c:v>
                </c:pt>
                <c:pt idx="35">
                  <c:v>37621</c:v>
                </c:pt>
                <c:pt idx="36">
                  <c:v>37652</c:v>
                </c:pt>
                <c:pt idx="37">
                  <c:v>37680</c:v>
                </c:pt>
                <c:pt idx="38">
                  <c:v>37711</c:v>
                </c:pt>
                <c:pt idx="39">
                  <c:v>37741</c:v>
                </c:pt>
                <c:pt idx="40">
                  <c:v>37772</c:v>
                </c:pt>
                <c:pt idx="41">
                  <c:v>37802</c:v>
                </c:pt>
                <c:pt idx="42">
                  <c:v>37833</c:v>
                </c:pt>
                <c:pt idx="43">
                  <c:v>37864</c:v>
                </c:pt>
                <c:pt idx="44">
                  <c:v>37894</c:v>
                </c:pt>
                <c:pt idx="45">
                  <c:v>37925</c:v>
                </c:pt>
                <c:pt idx="46">
                  <c:v>37955</c:v>
                </c:pt>
                <c:pt idx="47">
                  <c:v>37986</c:v>
                </c:pt>
                <c:pt idx="48">
                  <c:v>38017</c:v>
                </c:pt>
                <c:pt idx="49">
                  <c:v>38046</c:v>
                </c:pt>
                <c:pt idx="50">
                  <c:v>38077</c:v>
                </c:pt>
                <c:pt idx="51">
                  <c:v>38107</c:v>
                </c:pt>
                <c:pt idx="52">
                  <c:v>38138</c:v>
                </c:pt>
                <c:pt idx="53">
                  <c:v>38168</c:v>
                </c:pt>
                <c:pt idx="54">
                  <c:v>38199</c:v>
                </c:pt>
                <c:pt idx="55">
                  <c:v>38230</c:v>
                </c:pt>
                <c:pt idx="56">
                  <c:v>38260</c:v>
                </c:pt>
                <c:pt idx="57">
                  <c:v>38291</c:v>
                </c:pt>
                <c:pt idx="58">
                  <c:v>38321</c:v>
                </c:pt>
                <c:pt idx="59">
                  <c:v>38352</c:v>
                </c:pt>
                <c:pt idx="60">
                  <c:v>38383</c:v>
                </c:pt>
                <c:pt idx="61">
                  <c:v>38411</c:v>
                </c:pt>
                <c:pt idx="62">
                  <c:v>38442</c:v>
                </c:pt>
                <c:pt idx="63">
                  <c:v>38472</c:v>
                </c:pt>
                <c:pt idx="64">
                  <c:v>38503</c:v>
                </c:pt>
                <c:pt idx="65">
                  <c:v>38533</c:v>
                </c:pt>
                <c:pt idx="66">
                  <c:v>38564</c:v>
                </c:pt>
                <c:pt idx="67">
                  <c:v>38595</c:v>
                </c:pt>
                <c:pt idx="68">
                  <c:v>38625</c:v>
                </c:pt>
                <c:pt idx="69">
                  <c:v>38656</c:v>
                </c:pt>
                <c:pt idx="70">
                  <c:v>38686</c:v>
                </c:pt>
                <c:pt idx="71">
                  <c:v>38717</c:v>
                </c:pt>
                <c:pt idx="72">
                  <c:v>38748</c:v>
                </c:pt>
                <c:pt idx="73">
                  <c:v>38776</c:v>
                </c:pt>
                <c:pt idx="74">
                  <c:v>38807</c:v>
                </c:pt>
                <c:pt idx="75">
                  <c:v>38837</c:v>
                </c:pt>
                <c:pt idx="76">
                  <c:v>38868</c:v>
                </c:pt>
                <c:pt idx="77">
                  <c:v>38898</c:v>
                </c:pt>
                <c:pt idx="78">
                  <c:v>38929</c:v>
                </c:pt>
                <c:pt idx="79">
                  <c:v>38960</c:v>
                </c:pt>
                <c:pt idx="80">
                  <c:v>38990</c:v>
                </c:pt>
                <c:pt idx="81">
                  <c:v>39021</c:v>
                </c:pt>
                <c:pt idx="82">
                  <c:v>39051</c:v>
                </c:pt>
                <c:pt idx="83">
                  <c:v>39082</c:v>
                </c:pt>
                <c:pt idx="84">
                  <c:v>39113</c:v>
                </c:pt>
                <c:pt idx="85">
                  <c:v>39141</c:v>
                </c:pt>
                <c:pt idx="86">
                  <c:v>39172</c:v>
                </c:pt>
                <c:pt idx="87">
                  <c:v>39202</c:v>
                </c:pt>
                <c:pt idx="88">
                  <c:v>39233</c:v>
                </c:pt>
                <c:pt idx="89">
                  <c:v>39263</c:v>
                </c:pt>
                <c:pt idx="90">
                  <c:v>39294</c:v>
                </c:pt>
                <c:pt idx="91">
                  <c:v>39325</c:v>
                </c:pt>
                <c:pt idx="92">
                  <c:v>39355</c:v>
                </c:pt>
                <c:pt idx="93">
                  <c:v>39386</c:v>
                </c:pt>
                <c:pt idx="94">
                  <c:v>39416</c:v>
                </c:pt>
                <c:pt idx="95">
                  <c:v>39447</c:v>
                </c:pt>
                <c:pt idx="96">
                  <c:v>39478</c:v>
                </c:pt>
                <c:pt idx="97">
                  <c:v>39507</c:v>
                </c:pt>
                <c:pt idx="98">
                  <c:v>39538</c:v>
                </c:pt>
                <c:pt idx="99">
                  <c:v>39568</c:v>
                </c:pt>
                <c:pt idx="100">
                  <c:v>39599</c:v>
                </c:pt>
                <c:pt idx="101">
                  <c:v>39629</c:v>
                </c:pt>
                <c:pt idx="102">
                  <c:v>39660</c:v>
                </c:pt>
                <c:pt idx="103">
                  <c:v>39691</c:v>
                </c:pt>
                <c:pt idx="104">
                  <c:v>39721</c:v>
                </c:pt>
                <c:pt idx="105">
                  <c:v>39752</c:v>
                </c:pt>
                <c:pt idx="106">
                  <c:v>39782</c:v>
                </c:pt>
                <c:pt idx="107">
                  <c:v>39813</c:v>
                </c:pt>
                <c:pt idx="108">
                  <c:v>39844</c:v>
                </c:pt>
                <c:pt idx="109">
                  <c:v>39872</c:v>
                </c:pt>
                <c:pt idx="110">
                  <c:v>39903</c:v>
                </c:pt>
              </c:numCache>
            </c:numRef>
          </c:cat>
          <c:val>
            <c:numRef>
              <c:f>Sheet1!$D$2:$D$112</c:f>
              <c:numCache>
                <c:formatCode>General</c:formatCode>
                <c:ptCount val="111"/>
                <c:pt idx="0">
                  <c:v>176</c:v>
                </c:pt>
                <c:pt idx="1">
                  <c:v>174</c:v>
                </c:pt>
                <c:pt idx="2">
                  <c:v>177</c:v>
                </c:pt>
                <c:pt idx="3">
                  <c:v>177</c:v>
                </c:pt>
                <c:pt idx="4">
                  <c:v>176</c:v>
                </c:pt>
                <c:pt idx="5">
                  <c:v>176</c:v>
                </c:pt>
                <c:pt idx="6">
                  <c:v>172</c:v>
                </c:pt>
                <c:pt idx="7">
                  <c:v>168</c:v>
                </c:pt>
                <c:pt idx="8">
                  <c:v>167</c:v>
                </c:pt>
                <c:pt idx="9">
                  <c:v>168</c:v>
                </c:pt>
                <c:pt idx="10">
                  <c:v>169</c:v>
                </c:pt>
                <c:pt idx="11">
                  <c:v>170</c:v>
                </c:pt>
                <c:pt idx="12">
                  <c:v>165</c:v>
                </c:pt>
                <c:pt idx="13">
                  <c:v>164</c:v>
                </c:pt>
                <c:pt idx="14">
                  <c:v>162</c:v>
                </c:pt>
                <c:pt idx="15">
                  <c:v>161</c:v>
                </c:pt>
                <c:pt idx="16">
                  <c:v>160</c:v>
                </c:pt>
                <c:pt idx="17">
                  <c:v>159</c:v>
                </c:pt>
                <c:pt idx="18">
                  <c:v>160</c:v>
                </c:pt>
                <c:pt idx="19">
                  <c:v>158</c:v>
                </c:pt>
                <c:pt idx="20">
                  <c:v>159</c:v>
                </c:pt>
                <c:pt idx="21">
                  <c:v>157</c:v>
                </c:pt>
                <c:pt idx="22">
                  <c:v>158</c:v>
                </c:pt>
                <c:pt idx="23">
                  <c:v>156</c:v>
                </c:pt>
                <c:pt idx="24">
                  <c:v>155</c:v>
                </c:pt>
                <c:pt idx="25">
                  <c:v>153</c:v>
                </c:pt>
                <c:pt idx="26">
                  <c:v>155</c:v>
                </c:pt>
                <c:pt idx="27">
                  <c:v>155</c:v>
                </c:pt>
                <c:pt idx="28">
                  <c:v>156</c:v>
                </c:pt>
                <c:pt idx="29">
                  <c:v>155</c:v>
                </c:pt>
                <c:pt idx="30">
                  <c:v>157</c:v>
                </c:pt>
                <c:pt idx="31">
                  <c:v>158</c:v>
                </c:pt>
                <c:pt idx="32">
                  <c:v>156</c:v>
                </c:pt>
                <c:pt idx="33">
                  <c:v>154</c:v>
                </c:pt>
                <c:pt idx="34">
                  <c:v>152</c:v>
                </c:pt>
                <c:pt idx="35">
                  <c:v>155</c:v>
                </c:pt>
                <c:pt idx="36">
                  <c:v>156</c:v>
                </c:pt>
                <c:pt idx="37">
                  <c:v>159</c:v>
                </c:pt>
                <c:pt idx="38">
                  <c:v>162</c:v>
                </c:pt>
                <c:pt idx="39">
                  <c:v>164</c:v>
                </c:pt>
                <c:pt idx="40">
                  <c:v>164</c:v>
                </c:pt>
                <c:pt idx="41">
                  <c:v>165</c:v>
                </c:pt>
                <c:pt idx="42">
                  <c:v>165</c:v>
                </c:pt>
                <c:pt idx="43">
                  <c:v>164</c:v>
                </c:pt>
                <c:pt idx="44">
                  <c:v>166</c:v>
                </c:pt>
                <c:pt idx="45">
                  <c:v>169</c:v>
                </c:pt>
                <c:pt idx="46">
                  <c:v>167</c:v>
                </c:pt>
                <c:pt idx="47">
                  <c:v>171</c:v>
                </c:pt>
                <c:pt idx="48">
                  <c:v>175</c:v>
                </c:pt>
                <c:pt idx="49">
                  <c:v>175</c:v>
                </c:pt>
                <c:pt idx="50">
                  <c:v>182</c:v>
                </c:pt>
                <c:pt idx="51">
                  <c:v>187</c:v>
                </c:pt>
                <c:pt idx="52">
                  <c:v>188</c:v>
                </c:pt>
                <c:pt idx="53">
                  <c:v>189</c:v>
                </c:pt>
                <c:pt idx="54">
                  <c:v>191</c:v>
                </c:pt>
                <c:pt idx="55">
                  <c:v>193</c:v>
                </c:pt>
                <c:pt idx="56">
                  <c:v>198</c:v>
                </c:pt>
                <c:pt idx="57">
                  <c:v>195</c:v>
                </c:pt>
                <c:pt idx="58">
                  <c:v>194</c:v>
                </c:pt>
                <c:pt idx="59">
                  <c:v>201</c:v>
                </c:pt>
                <c:pt idx="60">
                  <c:v>203</c:v>
                </c:pt>
                <c:pt idx="61">
                  <c:v>209</c:v>
                </c:pt>
                <c:pt idx="62">
                  <c:v>212</c:v>
                </c:pt>
                <c:pt idx="63">
                  <c:v>213</c:v>
                </c:pt>
                <c:pt idx="64">
                  <c:v>217</c:v>
                </c:pt>
                <c:pt idx="65">
                  <c:v>219</c:v>
                </c:pt>
                <c:pt idx="66">
                  <c:v>225</c:v>
                </c:pt>
                <c:pt idx="67">
                  <c:v>231</c:v>
                </c:pt>
                <c:pt idx="68">
                  <c:v>237</c:v>
                </c:pt>
                <c:pt idx="69">
                  <c:v>238</c:v>
                </c:pt>
                <c:pt idx="70">
                  <c:v>245</c:v>
                </c:pt>
                <c:pt idx="71">
                  <c:v>250</c:v>
                </c:pt>
                <c:pt idx="72">
                  <c:v>250</c:v>
                </c:pt>
                <c:pt idx="73">
                  <c:v>251</c:v>
                </c:pt>
                <c:pt idx="74">
                  <c:v>254</c:v>
                </c:pt>
                <c:pt idx="75">
                  <c:v>263</c:v>
                </c:pt>
                <c:pt idx="76">
                  <c:v>263</c:v>
                </c:pt>
                <c:pt idx="77">
                  <c:v>265</c:v>
                </c:pt>
                <c:pt idx="78">
                  <c:v>273</c:v>
                </c:pt>
                <c:pt idx="79">
                  <c:v>271</c:v>
                </c:pt>
                <c:pt idx="80">
                  <c:v>273</c:v>
                </c:pt>
                <c:pt idx="81">
                  <c:v>273</c:v>
                </c:pt>
                <c:pt idx="82">
                  <c:v>273</c:v>
                </c:pt>
                <c:pt idx="83">
                  <c:v>275</c:v>
                </c:pt>
                <c:pt idx="84">
                  <c:v>276</c:v>
                </c:pt>
                <c:pt idx="85">
                  <c:v>275</c:v>
                </c:pt>
                <c:pt idx="86">
                  <c:v>276</c:v>
                </c:pt>
                <c:pt idx="87">
                  <c:v>277</c:v>
                </c:pt>
                <c:pt idx="88">
                  <c:v>277</c:v>
                </c:pt>
                <c:pt idx="89">
                  <c:v>276</c:v>
                </c:pt>
                <c:pt idx="90">
                  <c:v>277</c:v>
                </c:pt>
                <c:pt idx="91">
                  <c:v>273</c:v>
                </c:pt>
                <c:pt idx="92">
                  <c:v>277</c:v>
                </c:pt>
                <c:pt idx="93">
                  <c:v>279</c:v>
                </c:pt>
                <c:pt idx="94">
                  <c:v>284</c:v>
                </c:pt>
                <c:pt idx="95">
                  <c:v>285</c:v>
                </c:pt>
                <c:pt idx="96">
                  <c:v>282</c:v>
                </c:pt>
                <c:pt idx="97">
                  <c:v>282</c:v>
                </c:pt>
                <c:pt idx="98">
                  <c:v>284</c:v>
                </c:pt>
                <c:pt idx="99">
                  <c:v>278</c:v>
                </c:pt>
                <c:pt idx="100">
                  <c:v>277</c:v>
                </c:pt>
                <c:pt idx="101">
                  <c:v>278</c:v>
                </c:pt>
                <c:pt idx="102">
                  <c:v>276</c:v>
                </c:pt>
                <c:pt idx="103">
                  <c:v>276</c:v>
                </c:pt>
                <c:pt idx="104">
                  <c:v>271</c:v>
                </c:pt>
                <c:pt idx="105">
                  <c:v>265</c:v>
                </c:pt>
                <c:pt idx="106">
                  <c:v>261</c:v>
                </c:pt>
                <c:pt idx="107">
                  <c:v>248</c:v>
                </c:pt>
                <c:pt idx="108">
                  <c:v>238</c:v>
                </c:pt>
                <c:pt idx="109">
                  <c:v>229</c:v>
                </c:pt>
                <c:pt idx="110">
                  <c:v>221</c:v>
                </c:pt>
              </c:numCache>
            </c:numRef>
          </c:val>
        </c:ser>
        <c:ser>
          <c:idx val="3"/>
          <c:order val="3"/>
          <c:tx>
            <c:strRef>
              <c:f>Sheet1!$E$1</c:f>
              <c:strCache>
                <c:ptCount val="1"/>
                <c:pt idx="0">
                  <c:v>Equity Market Neutral</c:v>
                </c:pt>
              </c:strCache>
            </c:strRef>
          </c:tx>
          <c:spPr>
            <a:solidFill>
              <a:srgbClr val="B2B2B2"/>
            </a:solidFill>
            <a:ln>
              <a:noFill/>
            </a:ln>
          </c:spPr>
          <c:cat>
            <c:numRef>
              <c:f>Sheet1!$A$2:$A$112</c:f>
              <c:numCache>
                <c:formatCode>[$-409]mmm\-yy;@</c:formatCode>
                <c:ptCount val="111"/>
                <c:pt idx="0">
                  <c:v>36556</c:v>
                </c:pt>
                <c:pt idx="1">
                  <c:v>36585</c:v>
                </c:pt>
                <c:pt idx="2">
                  <c:v>36616</c:v>
                </c:pt>
                <c:pt idx="3">
                  <c:v>36646</c:v>
                </c:pt>
                <c:pt idx="4">
                  <c:v>36677</c:v>
                </c:pt>
                <c:pt idx="5">
                  <c:v>36707</c:v>
                </c:pt>
                <c:pt idx="6">
                  <c:v>36738</c:v>
                </c:pt>
                <c:pt idx="7">
                  <c:v>36769</c:v>
                </c:pt>
                <c:pt idx="8">
                  <c:v>36799</c:v>
                </c:pt>
                <c:pt idx="9">
                  <c:v>36830</c:v>
                </c:pt>
                <c:pt idx="10">
                  <c:v>36860</c:v>
                </c:pt>
                <c:pt idx="11">
                  <c:v>36891</c:v>
                </c:pt>
                <c:pt idx="12">
                  <c:v>36922</c:v>
                </c:pt>
                <c:pt idx="13">
                  <c:v>36950</c:v>
                </c:pt>
                <c:pt idx="14">
                  <c:v>36981</c:v>
                </c:pt>
                <c:pt idx="15">
                  <c:v>37011</c:v>
                </c:pt>
                <c:pt idx="16">
                  <c:v>37042</c:v>
                </c:pt>
                <c:pt idx="17">
                  <c:v>37072</c:v>
                </c:pt>
                <c:pt idx="18">
                  <c:v>37103</c:v>
                </c:pt>
                <c:pt idx="19">
                  <c:v>37134</c:v>
                </c:pt>
                <c:pt idx="20">
                  <c:v>37164</c:v>
                </c:pt>
                <c:pt idx="21">
                  <c:v>37195</c:v>
                </c:pt>
                <c:pt idx="22">
                  <c:v>37225</c:v>
                </c:pt>
                <c:pt idx="23">
                  <c:v>37256</c:v>
                </c:pt>
                <c:pt idx="24">
                  <c:v>37287</c:v>
                </c:pt>
                <c:pt idx="25">
                  <c:v>37315</c:v>
                </c:pt>
                <c:pt idx="26">
                  <c:v>37346</c:v>
                </c:pt>
                <c:pt idx="27">
                  <c:v>37376</c:v>
                </c:pt>
                <c:pt idx="28">
                  <c:v>37407</c:v>
                </c:pt>
                <c:pt idx="29">
                  <c:v>37437</c:v>
                </c:pt>
                <c:pt idx="30">
                  <c:v>37468</c:v>
                </c:pt>
                <c:pt idx="31">
                  <c:v>37499</c:v>
                </c:pt>
                <c:pt idx="32">
                  <c:v>37529</c:v>
                </c:pt>
                <c:pt idx="33">
                  <c:v>37560</c:v>
                </c:pt>
                <c:pt idx="34">
                  <c:v>37590</c:v>
                </c:pt>
                <c:pt idx="35">
                  <c:v>37621</c:v>
                </c:pt>
                <c:pt idx="36">
                  <c:v>37652</c:v>
                </c:pt>
                <c:pt idx="37">
                  <c:v>37680</c:v>
                </c:pt>
                <c:pt idx="38">
                  <c:v>37711</c:v>
                </c:pt>
                <c:pt idx="39">
                  <c:v>37741</c:v>
                </c:pt>
                <c:pt idx="40">
                  <c:v>37772</c:v>
                </c:pt>
                <c:pt idx="41">
                  <c:v>37802</c:v>
                </c:pt>
                <c:pt idx="42">
                  <c:v>37833</c:v>
                </c:pt>
                <c:pt idx="43">
                  <c:v>37864</c:v>
                </c:pt>
                <c:pt idx="44">
                  <c:v>37894</c:v>
                </c:pt>
                <c:pt idx="45">
                  <c:v>37925</c:v>
                </c:pt>
                <c:pt idx="46">
                  <c:v>37955</c:v>
                </c:pt>
                <c:pt idx="47">
                  <c:v>37986</c:v>
                </c:pt>
                <c:pt idx="48">
                  <c:v>38017</c:v>
                </c:pt>
                <c:pt idx="49">
                  <c:v>38046</c:v>
                </c:pt>
                <c:pt idx="50">
                  <c:v>38077</c:v>
                </c:pt>
                <c:pt idx="51">
                  <c:v>38107</c:v>
                </c:pt>
                <c:pt idx="52">
                  <c:v>38138</c:v>
                </c:pt>
                <c:pt idx="53">
                  <c:v>38168</c:v>
                </c:pt>
                <c:pt idx="54">
                  <c:v>38199</c:v>
                </c:pt>
                <c:pt idx="55">
                  <c:v>38230</c:v>
                </c:pt>
                <c:pt idx="56">
                  <c:v>38260</c:v>
                </c:pt>
                <c:pt idx="57">
                  <c:v>38291</c:v>
                </c:pt>
                <c:pt idx="58">
                  <c:v>38321</c:v>
                </c:pt>
                <c:pt idx="59">
                  <c:v>38352</c:v>
                </c:pt>
                <c:pt idx="60">
                  <c:v>38383</c:v>
                </c:pt>
                <c:pt idx="61">
                  <c:v>38411</c:v>
                </c:pt>
                <c:pt idx="62">
                  <c:v>38442</c:v>
                </c:pt>
                <c:pt idx="63">
                  <c:v>38472</c:v>
                </c:pt>
                <c:pt idx="64">
                  <c:v>38503</c:v>
                </c:pt>
                <c:pt idx="65">
                  <c:v>38533</c:v>
                </c:pt>
                <c:pt idx="66">
                  <c:v>38564</c:v>
                </c:pt>
                <c:pt idx="67">
                  <c:v>38595</c:v>
                </c:pt>
                <c:pt idx="68">
                  <c:v>38625</c:v>
                </c:pt>
                <c:pt idx="69">
                  <c:v>38656</c:v>
                </c:pt>
                <c:pt idx="70">
                  <c:v>38686</c:v>
                </c:pt>
                <c:pt idx="71">
                  <c:v>38717</c:v>
                </c:pt>
                <c:pt idx="72">
                  <c:v>38748</c:v>
                </c:pt>
                <c:pt idx="73">
                  <c:v>38776</c:v>
                </c:pt>
                <c:pt idx="74">
                  <c:v>38807</c:v>
                </c:pt>
                <c:pt idx="75">
                  <c:v>38837</c:v>
                </c:pt>
                <c:pt idx="76">
                  <c:v>38868</c:v>
                </c:pt>
                <c:pt idx="77">
                  <c:v>38898</c:v>
                </c:pt>
                <c:pt idx="78">
                  <c:v>38929</c:v>
                </c:pt>
                <c:pt idx="79">
                  <c:v>38960</c:v>
                </c:pt>
                <c:pt idx="80">
                  <c:v>38990</c:v>
                </c:pt>
                <c:pt idx="81">
                  <c:v>39021</c:v>
                </c:pt>
                <c:pt idx="82">
                  <c:v>39051</c:v>
                </c:pt>
                <c:pt idx="83">
                  <c:v>39082</c:v>
                </c:pt>
                <c:pt idx="84">
                  <c:v>39113</c:v>
                </c:pt>
                <c:pt idx="85">
                  <c:v>39141</c:v>
                </c:pt>
                <c:pt idx="86">
                  <c:v>39172</c:v>
                </c:pt>
                <c:pt idx="87">
                  <c:v>39202</c:v>
                </c:pt>
                <c:pt idx="88">
                  <c:v>39233</c:v>
                </c:pt>
                <c:pt idx="89">
                  <c:v>39263</c:v>
                </c:pt>
                <c:pt idx="90">
                  <c:v>39294</c:v>
                </c:pt>
                <c:pt idx="91">
                  <c:v>39325</c:v>
                </c:pt>
                <c:pt idx="92">
                  <c:v>39355</c:v>
                </c:pt>
                <c:pt idx="93">
                  <c:v>39386</c:v>
                </c:pt>
                <c:pt idx="94">
                  <c:v>39416</c:v>
                </c:pt>
                <c:pt idx="95">
                  <c:v>39447</c:v>
                </c:pt>
                <c:pt idx="96">
                  <c:v>39478</c:v>
                </c:pt>
                <c:pt idx="97">
                  <c:v>39507</c:v>
                </c:pt>
                <c:pt idx="98">
                  <c:v>39538</c:v>
                </c:pt>
                <c:pt idx="99">
                  <c:v>39568</c:v>
                </c:pt>
                <c:pt idx="100">
                  <c:v>39599</c:v>
                </c:pt>
                <c:pt idx="101">
                  <c:v>39629</c:v>
                </c:pt>
                <c:pt idx="102">
                  <c:v>39660</c:v>
                </c:pt>
                <c:pt idx="103">
                  <c:v>39691</c:v>
                </c:pt>
                <c:pt idx="104">
                  <c:v>39721</c:v>
                </c:pt>
                <c:pt idx="105">
                  <c:v>39752</c:v>
                </c:pt>
                <c:pt idx="106">
                  <c:v>39782</c:v>
                </c:pt>
                <c:pt idx="107">
                  <c:v>39813</c:v>
                </c:pt>
                <c:pt idx="108">
                  <c:v>39844</c:v>
                </c:pt>
                <c:pt idx="109">
                  <c:v>39872</c:v>
                </c:pt>
                <c:pt idx="110">
                  <c:v>39903</c:v>
                </c:pt>
              </c:numCache>
            </c:numRef>
          </c:cat>
          <c:val>
            <c:numRef>
              <c:f>Sheet1!$E$2:$E$112</c:f>
              <c:numCache>
                <c:formatCode>General</c:formatCode>
                <c:ptCount val="111"/>
                <c:pt idx="0">
                  <c:v>114</c:v>
                </c:pt>
                <c:pt idx="1">
                  <c:v>113</c:v>
                </c:pt>
                <c:pt idx="2">
                  <c:v>114</c:v>
                </c:pt>
                <c:pt idx="3">
                  <c:v>113</c:v>
                </c:pt>
                <c:pt idx="4">
                  <c:v>109</c:v>
                </c:pt>
                <c:pt idx="5">
                  <c:v>111</c:v>
                </c:pt>
                <c:pt idx="6">
                  <c:v>112</c:v>
                </c:pt>
                <c:pt idx="7">
                  <c:v>113</c:v>
                </c:pt>
                <c:pt idx="8">
                  <c:v>115</c:v>
                </c:pt>
                <c:pt idx="9">
                  <c:v>116</c:v>
                </c:pt>
                <c:pt idx="10">
                  <c:v>116</c:v>
                </c:pt>
                <c:pt idx="11">
                  <c:v>117</c:v>
                </c:pt>
                <c:pt idx="12">
                  <c:v>119</c:v>
                </c:pt>
                <c:pt idx="13">
                  <c:v>123</c:v>
                </c:pt>
                <c:pt idx="14">
                  <c:v>126</c:v>
                </c:pt>
                <c:pt idx="15">
                  <c:v>130</c:v>
                </c:pt>
                <c:pt idx="16">
                  <c:v>130</c:v>
                </c:pt>
                <c:pt idx="17">
                  <c:v>138</c:v>
                </c:pt>
                <c:pt idx="18">
                  <c:v>140</c:v>
                </c:pt>
                <c:pt idx="19">
                  <c:v>146</c:v>
                </c:pt>
                <c:pt idx="20">
                  <c:v>149</c:v>
                </c:pt>
                <c:pt idx="21">
                  <c:v>151</c:v>
                </c:pt>
                <c:pt idx="22">
                  <c:v>153</c:v>
                </c:pt>
                <c:pt idx="23">
                  <c:v>159</c:v>
                </c:pt>
                <c:pt idx="24">
                  <c:v>169</c:v>
                </c:pt>
                <c:pt idx="25">
                  <c:v>169</c:v>
                </c:pt>
                <c:pt idx="26">
                  <c:v>174</c:v>
                </c:pt>
                <c:pt idx="27">
                  <c:v>174</c:v>
                </c:pt>
                <c:pt idx="28">
                  <c:v>175</c:v>
                </c:pt>
                <c:pt idx="29">
                  <c:v>175</c:v>
                </c:pt>
                <c:pt idx="30">
                  <c:v>181</c:v>
                </c:pt>
                <c:pt idx="31">
                  <c:v>183</c:v>
                </c:pt>
                <c:pt idx="32">
                  <c:v>183</c:v>
                </c:pt>
                <c:pt idx="33">
                  <c:v>188</c:v>
                </c:pt>
                <c:pt idx="34">
                  <c:v>192</c:v>
                </c:pt>
                <c:pt idx="35">
                  <c:v>194</c:v>
                </c:pt>
                <c:pt idx="36">
                  <c:v>199</c:v>
                </c:pt>
                <c:pt idx="37">
                  <c:v>200</c:v>
                </c:pt>
                <c:pt idx="38">
                  <c:v>199</c:v>
                </c:pt>
                <c:pt idx="39">
                  <c:v>201</c:v>
                </c:pt>
                <c:pt idx="40">
                  <c:v>203</c:v>
                </c:pt>
                <c:pt idx="41">
                  <c:v>204</c:v>
                </c:pt>
                <c:pt idx="42">
                  <c:v>207</c:v>
                </c:pt>
                <c:pt idx="43">
                  <c:v>208</c:v>
                </c:pt>
                <c:pt idx="44">
                  <c:v>210</c:v>
                </c:pt>
                <c:pt idx="45">
                  <c:v>210</c:v>
                </c:pt>
                <c:pt idx="46">
                  <c:v>208</c:v>
                </c:pt>
                <c:pt idx="47">
                  <c:v>207</c:v>
                </c:pt>
                <c:pt idx="48">
                  <c:v>210</c:v>
                </c:pt>
                <c:pt idx="49">
                  <c:v>214</c:v>
                </c:pt>
                <c:pt idx="50">
                  <c:v>217</c:v>
                </c:pt>
                <c:pt idx="51">
                  <c:v>224</c:v>
                </c:pt>
                <c:pt idx="52">
                  <c:v>226</c:v>
                </c:pt>
                <c:pt idx="53">
                  <c:v>228</c:v>
                </c:pt>
                <c:pt idx="54">
                  <c:v>227</c:v>
                </c:pt>
                <c:pt idx="55">
                  <c:v>226</c:v>
                </c:pt>
                <c:pt idx="56">
                  <c:v>225</c:v>
                </c:pt>
                <c:pt idx="57">
                  <c:v>225</c:v>
                </c:pt>
                <c:pt idx="58">
                  <c:v>226</c:v>
                </c:pt>
                <c:pt idx="59">
                  <c:v>221</c:v>
                </c:pt>
                <c:pt idx="60">
                  <c:v>221</c:v>
                </c:pt>
                <c:pt idx="61">
                  <c:v>220</c:v>
                </c:pt>
                <c:pt idx="62">
                  <c:v>222</c:v>
                </c:pt>
                <c:pt idx="63">
                  <c:v>221</c:v>
                </c:pt>
                <c:pt idx="64">
                  <c:v>220</c:v>
                </c:pt>
                <c:pt idx="65">
                  <c:v>220</c:v>
                </c:pt>
                <c:pt idx="66">
                  <c:v>223</c:v>
                </c:pt>
                <c:pt idx="67">
                  <c:v>225</c:v>
                </c:pt>
                <c:pt idx="68">
                  <c:v>229</c:v>
                </c:pt>
                <c:pt idx="69">
                  <c:v>230</c:v>
                </c:pt>
                <c:pt idx="70">
                  <c:v>231</c:v>
                </c:pt>
                <c:pt idx="71">
                  <c:v>230</c:v>
                </c:pt>
                <c:pt idx="72">
                  <c:v>230</c:v>
                </c:pt>
                <c:pt idx="73">
                  <c:v>230</c:v>
                </c:pt>
                <c:pt idx="74">
                  <c:v>228</c:v>
                </c:pt>
                <c:pt idx="75">
                  <c:v>228</c:v>
                </c:pt>
                <c:pt idx="76">
                  <c:v>226</c:v>
                </c:pt>
                <c:pt idx="77">
                  <c:v>225</c:v>
                </c:pt>
                <c:pt idx="78">
                  <c:v>226</c:v>
                </c:pt>
                <c:pt idx="79">
                  <c:v>225</c:v>
                </c:pt>
                <c:pt idx="80">
                  <c:v>225</c:v>
                </c:pt>
                <c:pt idx="81">
                  <c:v>226</c:v>
                </c:pt>
                <c:pt idx="82">
                  <c:v>228</c:v>
                </c:pt>
                <c:pt idx="83">
                  <c:v>230</c:v>
                </c:pt>
                <c:pt idx="84">
                  <c:v>224</c:v>
                </c:pt>
                <c:pt idx="85">
                  <c:v>224</c:v>
                </c:pt>
                <c:pt idx="86">
                  <c:v>222</c:v>
                </c:pt>
                <c:pt idx="87">
                  <c:v>220</c:v>
                </c:pt>
                <c:pt idx="88">
                  <c:v>222</c:v>
                </c:pt>
                <c:pt idx="89">
                  <c:v>217</c:v>
                </c:pt>
                <c:pt idx="90">
                  <c:v>214</c:v>
                </c:pt>
                <c:pt idx="91">
                  <c:v>213</c:v>
                </c:pt>
                <c:pt idx="92">
                  <c:v>210</c:v>
                </c:pt>
                <c:pt idx="93">
                  <c:v>204</c:v>
                </c:pt>
                <c:pt idx="94">
                  <c:v>202</c:v>
                </c:pt>
                <c:pt idx="95">
                  <c:v>200</c:v>
                </c:pt>
                <c:pt idx="96">
                  <c:v>198</c:v>
                </c:pt>
                <c:pt idx="97">
                  <c:v>190</c:v>
                </c:pt>
                <c:pt idx="98">
                  <c:v>184</c:v>
                </c:pt>
                <c:pt idx="99">
                  <c:v>182</c:v>
                </c:pt>
                <c:pt idx="100">
                  <c:v>183</c:v>
                </c:pt>
                <c:pt idx="101">
                  <c:v>180</c:v>
                </c:pt>
                <c:pt idx="102">
                  <c:v>173</c:v>
                </c:pt>
                <c:pt idx="103">
                  <c:v>173</c:v>
                </c:pt>
                <c:pt idx="104">
                  <c:v>167</c:v>
                </c:pt>
                <c:pt idx="105">
                  <c:v>159</c:v>
                </c:pt>
                <c:pt idx="106">
                  <c:v>151</c:v>
                </c:pt>
                <c:pt idx="107">
                  <c:v>142</c:v>
                </c:pt>
                <c:pt idx="108">
                  <c:v>128</c:v>
                </c:pt>
                <c:pt idx="109">
                  <c:v>124</c:v>
                </c:pt>
                <c:pt idx="110">
                  <c:v>118</c:v>
                </c:pt>
              </c:numCache>
            </c:numRef>
          </c:val>
        </c:ser>
        <c:ser>
          <c:idx val="4"/>
          <c:order val="4"/>
          <c:tx>
            <c:strRef>
              <c:f>Sheet1!$F$1</c:f>
              <c:strCache>
                <c:ptCount val="1"/>
                <c:pt idx="0">
                  <c:v>Event Driven</c:v>
                </c:pt>
              </c:strCache>
            </c:strRef>
          </c:tx>
          <c:spPr>
            <a:solidFill>
              <a:srgbClr val="969696"/>
            </a:solidFill>
          </c:spPr>
          <c:cat>
            <c:numRef>
              <c:f>Sheet1!$A$2:$A$112</c:f>
              <c:numCache>
                <c:formatCode>[$-409]mmm\-yy;@</c:formatCode>
                <c:ptCount val="111"/>
                <c:pt idx="0">
                  <c:v>36556</c:v>
                </c:pt>
                <c:pt idx="1">
                  <c:v>36585</c:v>
                </c:pt>
                <c:pt idx="2">
                  <c:v>36616</c:v>
                </c:pt>
                <c:pt idx="3">
                  <c:v>36646</c:v>
                </c:pt>
                <c:pt idx="4">
                  <c:v>36677</c:v>
                </c:pt>
                <c:pt idx="5">
                  <c:v>36707</c:v>
                </c:pt>
                <c:pt idx="6">
                  <c:v>36738</c:v>
                </c:pt>
                <c:pt idx="7">
                  <c:v>36769</c:v>
                </c:pt>
                <c:pt idx="8">
                  <c:v>36799</c:v>
                </c:pt>
                <c:pt idx="9">
                  <c:v>36830</c:v>
                </c:pt>
                <c:pt idx="10">
                  <c:v>36860</c:v>
                </c:pt>
                <c:pt idx="11">
                  <c:v>36891</c:v>
                </c:pt>
                <c:pt idx="12">
                  <c:v>36922</c:v>
                </c:pt>
                <c:pt idx="13">
                  <c:v>36950</c:v>
                </c:pt>
                <c:pt idx="14">
                  <c:v>36981</c:v>
                </c:pt>
                <c:pt idx="15">
                  <c:v>37011</c:v>
                </c:pt>
                <c:pt idx="16">
                  <c:v>37042</c:v>
                </c:pt>
                <c:pt idx="17">
                  <c:v>37072</c:v>
                </c:pt>
                <c:pt idx="18">
                  <c:v>37103</c:v>
                </c:pt>
                <c:pt idx="19">
                  <c:v>37134</c:v>
                </c:pt>
                <c:pt idx="20">
                  <c:v>37164</c:v>
                </c:pt>
                <c:pt idx="21">
                  <c:v>37195</c:v>
                </c:pt>
                <c:pt idx="22">
                  <c:v>37225</c:v>
                </c:pt>
                <c:pt idx="23">
                  <c:v>37256</c:v>
                </c:pt>
                <c:pt idx="24">
                  <c:v>37287</c:v>
                </c:pt>
                <c:pt idx="25">
                  <c:v>37315</c:v>
                </c:pt>
                <c:pt idx="26">
                  <c:v>37346</c:v>
                </c:pt>
                <c:pt idx="27">
                  <c:v>37376</c:v>
                </c:pt>
                <c:pt idx="28">
                  <c:v>37407</c:v>
                </c:pt>
                <c:pt idx="29">
                  <c:v>37437</c:v>
                </c:pt>
                <c:pt idx="30">
                  <c:v>37468</c:v>
                </c:pt>
                <c:pt idx="31">
                  <c:v>37499</c:v>
                </c:pt>
                <c:pt idx="32">
                  <c:v>37529</c:v>
                </c:pt>
                <c:pt idx="33">
                  <c:v>37560</c:v>
                </c:pt>
                <c:pt idx="34">
                  <c:v>37590</c:v>
                </c:pt>
                <c:pt idx="35">
                  <c:v>37621</c:v>
                </c:pt>
                <c:pt idx="36">
                  <c:v>37652</c:v>
                </c:pt>
                <c:pt idx="37">
                  <c:v>37680</c:v>
                </c:pt>
                <c:pt idx="38">
                  <c:v>37711</c:v>
                </c:pt>
                <c:pt idx="39">
                  <c:v>37741</c:v>
                </c:pt>
                <c:pt idx="40">
                  <c:v>37772</c:v>
                </c:pt>
                <c:pt idx="41">
                  <c:v>37802</c:v>
                </c:pt>
                <c:pt idx="42">
                  <c:v>37833</c:v>
                </c:pt>
                <c:pt idx="43">
                  <c:v>37864</c:v>
                </c:pt>
                <c:pt idx="44">
                  <c:v>37894</c:v>
                </c:pt>
                <c:pt idx="45">
                  <c:v>37925</c:v>
                </c:pt>
                <c:pt idx="46">
                  <c:v>37955</c:v>
                </c:pt>
                <c:pt idx="47">
                  <c:v>37986</c:v>
                </c:pt>
                <c:pt idx="48">
                  <c:v>38017</c:v>
                </c:pt>
                <c:pt idx="49">
                  <c:v>38046</c:v>
                </c:pt>
                <c:pt idx="50">
                  <c:v>38077</c:v>
                </c:pt>
                <c:pt idx="51">
                  <c:v>38107</c:v>
                </c:pt>
                <c:pt idx="52">
                  <c:v>38138</c:v>
                </c:pt>
                <c:pt idx="53">
                  <c:v>38168</c:v>
                </c:pt>
                <c:pt idx="54">
                  <c:v>38199</c:v>
                </c:pt>
                <c:pt idx="55">
                  <c:v>38230</c:v>
                </c:pt>
                <c:pt idx="56">
                  <c:v>38260</c:v>
                </c:pt>
                <c:pt idx="57">
                  <c:v>38291</c:v>
                </c:pt>
                <c:pt idx="58">
                  <c:v>38321</c:v>
                </c:pt>
                <c:pt idx="59">
                  <c:v>38352</c:v>
                </c:pt>
                <c:pt idx="60">
                  <c:v>38383</c:v>
                </c:pt>
                <c:pt idx="61">
                  <c:v>38411</c:v>
                </c:pt>
                <c:pt idx="62">
                  <c:v>38442</c:v>
                </c:pt>
                <c:pt idx="63">
                  <c:v>38472</c:v>
                </c:pt>
                <c:pt idx="64">
                  <c:v>38503</c:v>
                </c:pt>
                <c:pt idx="65">
                  <c:v>38533</c:v>
                </c:pt>
                <c:pt idx="66">
                  <c:v>38564</c:v>
                </c:pt>
                <c:pt idx="67">
                  <c:v>38595</c:v>
                </c:pt>
                <c:pt idx="68">
                  <c:v>38625</c:v>
                </c:pt>
                <c:pt idx="69">
                  <c:v>38656</c:v>
                </c:pt>
                <c:pt idx="70">
                  <c:v>38686</c:v>
                </c:pt>
                <c:pt idx="71">
                  <c:v>38717</c:v>
                </c:pt>
                <c:pt idx="72">
                  <c:v>38748</c:v>
                </c:pt>
                <c:pt idx="73">
                  <c:v>38776</c:v>
                </c:pt>
                <c:pt idx="74">
                  <c:v>38807</c:v>
                </c:pt>
                <c:pt idx="75">
                  <c:v>38837</c:v>
                </c:pt>
                <c:pt idx="76">
                  <c:v>38868</c:v>
                </c:pt>
                <c:pt idx="77">
                  <c:v>38898</c:v>
                </c:pt>
                <c:pt idx="78">
                  <c:v>38929</c:v>
                </c:pt>
                <c:pt idx="79">
                  <c:v>38960</c:v>
                </c:pt>
                <c:pt idx="80">
                  <c:v>38990</c:v>
                </c:pt>
                <c:pt idx="81">
                  <c:v>39021</c:v>
                </c:pt>
                <c:pt idx="82">
                  <c:v>39051</c:v>
                </c:pt>
                <c:pt idx="83">
                  <c:v>39082</c:v>
                </c:pt>
                <c:pt idx="84">
                  <c:v>39113</c:v>
                </c:pt>
                <c:pt idx="85">
                  <c:v>39141</c:v>
                </c:pt>
                <c:pt idx="86">
                  <c:v>39172</c:v>
                </c:pt>
                <c:pt idx="87">
                  <c:v>39202</c:v>
                </c:pt>
                <c:pt idx="88">
                  <c:v>39233</c:v>
                </c:pt>
                <c:pt idx="89">
                  <c:v>39263</c:v>
                </c:pt>
                <c:pt idx="90">
                  <c:v>39294</c:v>
                </c:pt>
                <c:pt idx="91">
                  <c:v>39325</c:v>
                </c:pt>
                <c:pt idx="92">
                  <c:v>39355</c:v>
                </c:pt>
                <c:pt idx="93">
                  <c:v>39386</c:v>
                </c:pt>
                <c:pt idx="94">
                  <c:v>39416</c:v>
                </c:pt>
                <c:pt idx="95">
                  <c:v>39447</c:v>
                </c:pt>
                <c:pt idx="96">
                  <c:v>39478</c:v>
                </c:pt>
                <c:pt idx="97">
                  <c:v>39507</c:v>
                </c:pt>
                <c:pt idx="98">
                  <c:v>39538</c:v>
                </c:pt>
                <c:pt idx="99">
                  <c:v>39568</c:v>
                </c:pt>
                <c:pt idx="100">
                  <c:v>39599</c:v>
                </c:pt>
                <c:pt idx="101">
                  <c:v>39629</c:v>
                </c:pt>
                <c:pt idx="102">
                  <c:v>39660</c:v>
                </c:pt>
                <c:pt idx="103">
                  <c:v>39691</c:v>
                </c:pt>
                <c:pt idx="104">
                  <c:v>39721</c:v>
                </c:pt>
                <c:pt idx="105">
                  <c:v>39752</c:v>
                </c:pt>
                <c:pt idx="106">
                  <c:v>39782</c:v>
                </c:pt>
                <c:pt idx="107">
                  <c:v>39813</c:v>
                </c:pt>
                <c:pt idx="108">
                  <c:v>39844</c:v>
                </c:pt>
                <c:pt idx="109">
                  <c:v>39872</c:v>
                </c:pt>
                <c:pt idx="110">
                  <c:v>39903</c:v>
                </c:pt>
              </c:numCache>
            </c:numRef>
          </c:cat>
          <c:val>
            <c:numRef>
              <c:f>Sheet1!$F$2:$F$112</c:f>
              <c:numCache>
                <c:formatCode>General</c:formatCode>
                <c:ptCount val="111"/>
                <c:pt idx="0">
                  <c:v>217</c:v>
                </c:pt>
                <c:pt idx="1">
                  <c:v>218</c:v>
                </c:pt>
                <c:pt idx="2">
                  <c:v>223</c:v>
                </c:pt>
                <c:pt idx="3">
                  <c:v>228</c:v>
                </c:pt>
                <c:pt idx="4">
                  <c:v>226</c:v>
                </c:pt>
                <c:pt idx="5">
                  <c:v>228</c:v>
                </c:pt>
                <c:pt idx="6">
                  <c:v>231</c:v>
                </c:pt>
                <c:pt idx="7">
                  <c:v>232</c:v>
                </c:pt>
                <c:pt idx="8">
                  <c:v>236</c:v>
                </c:pt>
                <c:pt idx="9">
                  <c:v>236</c:v>
                </c:pt>
                <c:pt idx="10">
                  <c:v>236</c:v>
                </c:pt>
                <c:pt idx="11">
                  <c:v>237</c:v>
                </c:pt>
                <c:pt idx="12">
                  <c:v>240</c:v>
                </c:pt>
                <c:pt idx="13">
                  <c:v>247</c:v>
                </c:pt>
                <c:pt idx="14">
                  <c:v>251</c:v>
                </c:pt>
                <c:pt idx="15">
                  <c:v>249</c:v>
                </c:pt>
                <c:pt idx="16">
                  <c:v>252</c:v>
                </c:pt>
                <c:pt idx="17">
                  <c:v>260</c:v>
                </c:pt>
                <c:pt idx="18">
                  <c:v>262</c:v>
                </c:pt>
                <c:pt idx="19">
                  <c:v>263</c:v>
                </c:pt>
                <c:pt idx="20">
                  <c:v>266</c:v>
                </c:pt>
                <c:pt idx="21">
                  <c:v>261</c:v>
                </c:pt>
                <c:pt idx="22">
                  <c:v>266</c:v>
                </c:pt>
                <c:pt idx="23">
                  <c:v>270</c:v>
                </c:pt>
                <c:pt idx="24">
                  <c:v>274</c:v>
                </c:pt>
                <c:pt idx="25">
                  <c:v>279</c:v>
                </c:pt>
                <c:pt idx="26">
                  <c:v>282</c:v>
                </c:pt>
                <c:pt idx="27">
                  <c:v>287</c:v>
                </c:pt>
                <c:pt idx="28">
                  <c:v>287</c:v>
                </c:pt>
                <c:pt idx="29">
                  <c:v>290</c:v>
                </c:pt>
                <c:pt idx="30">
                  <c:v>293</c:v>
                </c:pt>
                <c:pt idx="31">
                  <c:v>292</c:v>
                </c:pt>
                <c:pt idx="32">
                  <c:v>296</c:v>
                </c:pt>
                <c:pt idx="33">
                  <c:v>300</c:v>
                </c:pt>
                <c:pt idx="34">
                  <c:v>300</c:v>
                </c:pt>
                <c:pt idx="35">
                  <c:v>306</c:v>
                </c:pt>
                <c:pt idx="36">
                  <c:v>305</c:v>
                </c:pt>
                <c:pt idx="37">
                  <c:v>310</c:v>
                </c:pt>
                <c:pt idx="38">
                  <c:v>315</c:v>
                </c:pt>
                <c:pt idx="39">
                  <c:v>325</c:v>
                </c:pt>
                <c:pt idx="40">
                  <c:v>328</c:v>
                </c:pt>
                <c:pt idx="41">
                  <c:v>332</c:v>
                </c:pt>
                <c:pt idx="42">
                  <c:v>336</c:v>
                </c:pt>
                <c:pt idx="43">
                  <c:v>335</c:v>
                </c:pt>
                <c:pt idx="44">
                  <c:v>338</c:v>
                </c:pt>
                <c:pt idx="45">
                  <c:v>345</c:v>
                </c:pt>
                <c:pt idx="46">
                  <c:v>349</c:v>
                </c:pt>
                <c:pt idx="47">
                  <c:v>350</c:v>
                </c:pt>
                <c:pt idx="48">
                  <c:v>355</c:v>
                </c:pt>
                <c:pt idx="49">
                  <c:v>357</c:v>
                </c:pt>
                <c:pt idx="50">
                  <c:v>368</c:v>
                </c:pt>
                <c:pt idx="51">
                  <c:v>382</c:v>
                </c:pt>
                <c:pt idx="52">
                  <c:v>382</c:v>
                </c:pt>
                <c:pt idx="53">
                  <c:v>383</c:v>
                </c:pt>
                <c:pt idx="54">
                  <c:v>390</c:v>
                </c:pt>
                <c:pt idx="55">
                  <c:v>388</c:v>
                </c:pt>
                <c:pt idx="56">
                  <c:v>394</c:v>
                </c:pt>
                <c:pt idx="57">
                  <c:v>392</c:v>
                </c:pt>
                <c:pt idx="58">
                  <c:v>394</c:v>
                </c:pt>
                <c:pt idx="59">
                  <c:v>392</c:v>
                </c:pt>
                <c:pt idx="60">
                  <c:v>398</c:v>
                </c:pt>
                <c:pt idx="61">
                  <c:v>403</c:v>
                </c:pt>
                <c:pt idx="62">
                  <c:v>405</c:v>
                </c:pt>
                <c:pt idx="63">
                  <c:v>404</c:v>
                </c:pt>
                <c:pt idx="64">
                  <c:v>406</c:v>
                </c:pt>
                <c:pt idx="65">
                  <c:v>408</c:v>
                </c:pt>
                <c:pt idx="66">
                  <c:v>409</c:v>
                </c:pt>
                <c:pt idx="67">
                  <c:v>410</c:v>
                </c:pt>
                <c:pt idx="68">
                  <c:v>411</c:v>
                </c:pt>
                <c:pt idx="69">
                  <c:v>411</c:v>
                </c:pt>
                <c:pt idx="70">
                  <c:v>405</c:v>
                </c:pt>
                <c:pt idx="71">
                  <c:v>403</c:v>
                </c:pt>
                <c:pt idx="72">
                  <c:v>406</c:v>
                </c:pt>
                <c:pt idx="73">
                  <c:v>403</c:v>
                </c:pt>
                <c:pt idx="74">
                  <c:v>400</c:v>
                </c:pt>
                <c:pt idx="75">
                  <c:v>399</c:v>
                </c:pt>
                <c:pt idx="76">
                  <c:v>406</c:v>
                </c:pt>
                <c:pt idx="77">
                  <c:v>403</c:v>
                </c:pt>
                <c:pt idx="78">
                  <c:v>398</c:v>
                </c:pt>
                <c:pt idx="79">
                  <c:v>401</c:v>
                </c:pt>
                <c:pt idx="80">
                  <c:v>401</c:v>
                </c:pt>
                <c:pt idx="81">
                  <c:v>392</c:v>
                </c:pt>
                <c:pt idx="82">
                  <c:v>391</c:v>
                </c:pt>
                <c:pt idx="83">
                  <c:v>388</c:v>
                </c:pt>
                <c:pt idx="84">
                  <c:v>391</c:v>
                </c:pt>
                <c:pt idx="85">
                  <c:v>391</c:v>
                </c:pt>
                <c:pt idx="86">
                  <c:v>391</c:v>
                </c:pt>
                <c:pt idx="87">
                  <c:v>388</c:v>
                </c:pt>
                <c:pt idx="88">
                  <c:v>387</c:v>
                </c:pt>
                <c:pt idx="89">
                  <c:v>377</c:v>
                </c:pt>
                <c:pt idx="90">
                  <c:v>374</c:v>
                </c:pt>
                <c:pt idx="91">
                  <c:v>368</c:v>
                </c:pt>
                <c:pt idx="92">
                  <c:v>363</c:v>
                </c:pt>
                <c:pt idx="93">
                  <c:v>356</c:v>
                </c:pt>
                <c:pt idx="94">
                  <c:v>347</c:v>
                </c:pt>
                <c:pt idx="95">
                  <c:v>342</c:v>
                </c:pt>
                <c:pt idx="96">
                  <c:v>332</c:v>
                </c:pt>
                <c:pt idx="97">
                  <c:v>330</c:v>
                </c:pt>
                <c:pt idx="98">
                  <c:v>319</c:v>
                </c:pt>
                <c:pt idx="99">
                  <c:v>305</c:v>
                </c:pt>
                <c:pt idx="100">
                  <c:v>297</c:v>
                </c:pt>
                <c:pt idx="101">
                  <c:v>293</c:v>
                </c:pt>
                <c:pt idx="102">
                  <c:v>291</c:v>
                </c:pt>
                <c:pt idx="103">
                  <c:v>282</c:v>
                </c:pt>
                <c:pt idx="104">
                  <c:v>270</c:v>
                </c:pt>
                <c:pt idx="105">
                  <c:v>256</c:v>
                </c:pt>
                <c:pt idx="106">
                  <c:v>251</c:v>
                </c:pt>
                <c:pt idx="107">
                  <c:v>239</c:v>
                </c:pt>
                <c:pt idx="108">
                  <c:v>222</c:v>
                </c:pt>
                <c:pt idx="109">
                  <c:v>211</c:v>
                </c:pt>
                <c:pt idx="110">
                  <c:v>204</c:v>
                </c:pt>
              </c:numCache>
            </c:numRef>
          </c:val>
        </c:ser>
        <c:ser>
          <c:idx val="5"/>
          <c:order val="5"/>
          <c:tx>
            <c:strRef>
              <c:f>Sheet1!$G$1</c:f>
              <c:strCache>
                <c:ptCount val="1"/>
                <c:pt idx="0">
                  <c:v>Fixed Income Arbitrage</c:v>
                </c:pt>
              </c:strCache>
            </c:strRef>
          </c:tx>
          <c:spPr>
            <a:solidFill>
              <a:srgbClr val="000000"/>
            </a:solidFill>
          </c:spPr>
          <c:cat>
            <c:numRef>
              <c:f>Sheet1!$A$2:$A$112</c:f>
              <c:numCache>
                <c:formatCode>[$-409]mmm\-yy;@</c:formatCode>
                <c:ptCount val="111"/>
                <c:pt idx="0">
                  <c:v>36556</c:v>
                </c:pt>
                <c:pt idx="1">
                  <c:v>36585</c:v>
                </c:pt>
                <c:pt idx="2">
                  <c:v>36616</c:v>
                </c:pt>
                <c:pt idx="3">
                  <c:v>36646</c:v>
                </c:pt>
                <c:pt idx="4">
                  <c:v>36677</c:v>
                </c:pt>
                <c:pt idx="5">
                  <c:v>36707</c:v>
                </c:pt>
                <c:pt idx="6">
                  <c:v>36738</c:v>
                </c:pt>
                <c:pt idx="7">
                  <c:v>36769</c:v>
                </c:pt>
                <c:pt idx="8">
                  <c:v>36799</c:v>
                </c:pt>
                <c:pt idx="9">
                  <c:v>36830</c:v>
                </c:pt>
                <c:pt idx="10">
                  <c:v>36860</c:v>
                </c:pt>
                <c:pt idx="11">
                  <c:v>36891</c:v>
                </c:pt>
                <c:pt idx="12">
                  <c:v>36922</c:v>
                </c:pt>
                <c:pt idx="13">
                  <c:v>36950</c:v>
                </c:pt>
                <c:pt idx="14">
                  <c:v>36981</c:v>
                </c:pt>
                <c:pt idx="15">
                  <c:v>37011</c:v>
                </c:pt>
                <c:pt idx="16">
                  <c:v>37042</c:v>
                </c:pt>
                <c:pt idx="17">
                  <c:v>37072</c:v>
                </c:pt>
                <c:pt idx="18">
                  <c:v>37103</c:v>
                </c:pt>
                <c:pt idx="19">
                  <c:v>37134</c:v>
                </c:pt>
                <c:pt idx="20">
                  <c:v>37164</c:v>
                </c:pt>
                <c:pt idx="21">
                  <c:v>37195</c:v>
                </c:pt>
                <c:pt idx="22">
                  <c:v>37225</c:v>
                </c:pt>
                <c:pt idx="23">
                  <c:v>37256</c:v>
                </c:pt>
                <c:pt idx="24">
                  <c:v>37287</c:v>
                </c:pt>
                <c:pt idx="25">
                  <c:v>37315</c:v>
                </c:pt>
                <c:pt idx="26">
                  <c:v>37346</c:v>
                </c:pt>
                <c:pt idx="27">
                  <c:v>37376</c:v>
                </c:pt>
                <c:pt idx="28">
                  <c:v>37407</c:v>
                </c:pt>
                <c:pt idx="29">
                  <c:v>37437</c:v>
                </c:pt>
                <c:pt idx="30">
                  <c:v>37468</c:v>
                </c:pt>
                <c:pt idx="31">
                  <c:v>37499</c:v>
                </c:pt>
                <c:pt idx="32">
                  <c:v>37529</c:v>
                </c:pt>
                <c:pt idx="33">
                  <c:v>37560</c:v>
                </c:pt>
                <c:pt idx="34">
                  <c:v>37590</c:v>
                </c:pt>
                <c:pt idx="35">
                  <c:v>37621</c:v>
                </c:pt>
                <c:pt idx="36">
                  <c:v>37652</c:v>
                </c:pt>
                <c:pt idx="37">
                  <c:v>37680</c:v>
                </c:pt>
                <c:pt idx="38">
                  <c:v>37711</c:v>
                </c:pt>
                <c:pt idx="39">
                  <c:v>37741</c:v>
                </c:pt>
                <c:pt idx="40">
                  <c:v>37772</c:v>
                </c:pt>
                <c:pt idx="41">
                  <c:v>37802</c:v>
                </c:pt>
                <c:pt idx="42">
                  <c:v>37833</c:v>
                </c:pt>
                <c:pt idx="43">
                  <c:v>37864</c:v>
                </c:pt>
                <c:pt idx="44">
                  <c:v>37894</c:v>
                </c:pt>
                <c:pt idx="45">
                  <c:v>37925</c:v>
                </c:pt>
                <c:pt idx="46">
                  <c:v>37955</c:v>
                </c:pt>
                <c:pt idx="47">
                  <c:v>37986</c:v>
                </c:pt>
                <c:pt idx="48">
                  <c:v>38017</c:v>
                </c:pt>
                <c:pt idx="49">
                  <c:v>38046</c:v>
                </c:pt>
                <c:pt idx="50">
                  <c:v>38077</c:v>
                </c:pt>
                <c:pt idx="51">
                  <c:v>38107</c:v>
                </c:pt>
                <c:pt idx="52">
                  <c:v>38138</c:v>
                </c:pt>
                <c:pt idx="53">
                  <c:v>38168</c:v>
                </c:pt>
                <c:pt idx="54">
                  <c:v>38199</c:v>
                </c:pt>
                <c:pt idx="55">
                  <c:v>38230</c:v>
                </c:pt>
                <c:pt idx="56">
                  <c:v>38260</c:v>
                </c:pt>
                <c:pt idx="57">
                  <c:v>38291</c:v>
                </c:pt>
                <c:pt idx="58">
                  <c:v>38321</c:v>
                </c:pt>
                <c:pt idx="59">
                  <c:v>38352</c:v>
                </c:pt>
                <c:pt idx="60">
                  <c:v>38383</c:v>
                </c:pt>
                <c:pt idx="61">
                  <c:v>38411</c:v>
                </c:pt>
                <c:pt idx="62">
                  <c:v>38442</c:v>
                </c:pt>
                <c:pt idx="63">
                  <c:v>38472</c:v>
                </c:pt>
                <c:pt idx="64">
                  <c:v>38503</c:v>
                </c:pt>
                <c:pt idx="65">
                  <c:v>38533</c:v>
                </c:pt>
                <c:pt idx="66">
                  <c:v>38564</c:v>
                </c:pt>
                <c:pt idx="67">
                  <c:v>38595</c:v>
                </c:pt>
                <c:pt idx="68">
                  <c:v>38625</c:v>
                </c:pt>
                <c:pt idx="69">
                  <c:v>38656</c:v>
                </c:pt>
                <c:pt idx="70">
                  <c:v>38686</c:v>
                </c:pt>
                <c:pt idx="71">
                  <c:v>38717</c:v>
                </c:pt>
                <c:pt idx="72">
                  <c:v>38748</c:v>
                </c:pt>
                <c:pt idx="73">
                  <c:v>38776</c:v>
                </c:pt>
                <c:pt idx="74">
                  <c:v>38807</c:v>
                </c:pt>
                <c:pt idx="75">
                  <c:v>38837</c:v>
                </c:pt>
                <c:pt idx="76">
                  <c:v>38868</c:v>
                </c:pt>
                <c:pt idx="77">
                  <c:v>38898</c:v>
                </c:pt>
                <c:pt idx="78">
                  <c:v>38929</c:v>
                </c:pt>
                <c:pt idx="79">
                  <c:v>38960</c:v>
                </c:pt>
                <c:pt idx="80">
                  <c:v>38990</c:v>
                </c:pt>
                <c:pt idx="81">
                  <c:v>39021</c:v>
                </c:pt>
                <c:pt idx="82">
                  <c:v>39051</c:v>
                </c:pt>
                <c:pt idx="83">
                  <c:v>39082</c:v>
                </c:pt>
                <c:pt idx="84">
                  <c:v>39113</c:v>
                </c:pt>
                <c:pt idx="85">
                  <c:v>39141</c:v>
                </c:pt>
                <c:pt idx="86">
                  <c:v>39172</c:v>
                </c:pt>
                <c:pt idx="87">
                  <c:v>39202</c:v>
                </c:pt>
                <c:pt idx="88">
                  <c:v>39233</c:v>
                </c:pt>
                <c:pt idx="89">
                  <c:v>39263</c:v>
                </c:pt>
                <c:pt idx="90">
                  <c:v>39294</c:v>
                </c:pt>
                <c:pt idx="91">
                  <c:v>39325</c:v>
                </c:pt>
                <c:pt idx="92">
                  <c:v>39355</c:v>
                </c:pt>
                <c:pt idx="93">
                  <c:v>39386</c:v>
                </c:pt>
                <c:pt idx="94">
                  <c:v>39416</c:v>
                </c:pt>
                <c:pt idx="95">
                  <c:v>39447</c:v>
                </c:pt>
                <c:pt idx="96">
                  <c:v>39478</c:v>
                </c:pt>
                <c:pt idx="97">
                  <c:v>39507</c:v>
                </c:pt>
                <c:pt idx="98">
                  <c:v>39538</c:v>
                </c:pt>
                <c:pt idx="99">
                  <c:v>39568</c:v>
                </c:pt>
                <c:pt idx="100">
                  <c:v>39599</c:v>
                </c:pt>
                <c:pt idx="101">
                  <c:v>39629</c:v>
                </c:pt>
                <c:pt idx="102">
                  <c:v>39660</c:v>
                </c:pt>
                <c:pt idx="103">
                  <c:v>39691</c:v>
                </c:pt>
                <c:pt idx="104">
                  <c:v>39721</c:v>
                </c:pt>
                <c:pt idx="105">
                  <c:v>39752</c:v>
                </c:pt>
                <c:pt idx="106">
                  <c:v>39782</c:v>
                </c:pt>
                <c:pt idx="107">
                  <c:v>39813</c:v>
                </c:pt>
                <c:pt idx="108">
                  <c:v>39844</c:v>
                </c:pt>
                <c:pt idx="109">
                  <c:v>39872</c:v>
                </c:pt>
                <c:pt idx="110">
                  <c:v>39903</c:v>
                </c:pt>
              </c:numCache>
            </c:numRef>
          </c:cat>
          <c:val>
            <c:numRef>
              <c:f>Sheet1!$G$2:$G$112</c:f>
              <c:numCache>
                <c:formatCode>General</c:formatCode>
                <c:ptCount val="111"/>
                <c:pt idx="0">
                  <c:v>82</c:v>
                </c:pt>
                <c:pt idx="1">
                  <c:v>82</c:v>
                </c:pt>
                <c:pt idx="2">
                  <c:v>81</c:v>
                </c:pt>
                <c:pt idx="3">
                  <c:v>80</c:v>
                </c:pt>
                <c:pt idx="4">
                  <c:v>82</c:v>
                </c:pt>
                <c:pt idx="5">
                  <c:v>83</c:v>
                </c:pt>
                <c:pt idx="6">
                  <c:v>84</c:v>
                </c:pt>
                <c:pt idx="7">
                  <c:v>84</c:v>
                </c:pt>
                <c:pt idx="8">
                  <c:v>86</c:v>
                </c:pt>
                <c:pt idx="9">
                  <c:v>84</c:v>
                </c:pt>
                <c:pt idx="10">
                  <c:v>84</c:v>
                </c:pt>
                <c:pt idx="11">
                  <c:v>86</c:v>
                </c:pt>
                <c:pt idx="12">
                  <c:v>91</c:v>
                </c:pt>
                <c:pt idx="13">
                  <c:v>92</c:v>
                </c:pt>
                <c:pt idx="14">
                  <c:v>91</c:v>
                </c:pt>
                <c:pt idx="15">
                  <c:v>92</c:v>
                </c:pt>
                <c:pt idx="16">
                  <c:v>91</c:v>
                </c:pt>
                <c:pt idx="17">
                  <c:v>92</c:v>
                </c:pt>
                <c:pt idx="18">
                  <c:v>94</c:v>
                </c:pt>
                <c:pt idx="19">
                  <c:v>97</c:v>
                </c:pt>
                <c:pt idx="20">
                  <c:v>97</c:v>
                </c:pt>
                <c:pt idx="21">
                  <c:v>97</c:v>
                </c:pt>
                <c:pt idx="22">
                  <c:v>102</c:v>
                </c:pt>
                <c:pt idx="23">
                  <c:v>100</c:v>
                </c:pt>
                <c:pt idx="24">
                  <c:v>103</c:v>
                </c:pt>
                <c:pt idx="25">
                  <c:v>105</c:v>
                </c:pt>
                <c:pt idx="26">
                  <c:v>104</c:v>
                </c:pt>
                <c:pt idx="27">
                  <c:v>105</c:v>
                </c:pt>
                <c:pt idx="28">
                  <c:v>109</c:v>
                </c:pt>
                <c:pt idx="29">
                  <c:v>110</c:v>
                </c:pt>
                <c:pt idx="30">
                  <c:v>110</c:v>
                </c:pt>
                <c:pt idx="31">
                  <c:v>112</c:v>
                </c:pt>
                <c:pt idx="32">
                  <c:v>113</c:v>
                </c:pt>
                <c:pt idx="33">
                  <c:v>117</c:v>
                </c:pt>
                <c:pt idx="34">
                  <c:v>122</c:v>
                </c:pt>
                <c:pt idx="35">
                  <c:v>122</c:v>
                </c:pt>
                <c:pt idx="36">
                  <c:v>130</c:v>
                </c:pt>
                <c:pt idx="37">
                  <c:v>133</c:v>
                </c:pt>
                <c:pt idx="38">
                  <c:v>138</c:v>
                </c:pt>
                <c:pt idx="39">
                  <c:v>136</c:v>
                </c:pt>
                <c:pt idx="40">
                  <c:v>139</c:v>
                </c:pt>
                <c:pt idx="41">
                  <c:v>143</c:v>
                </c:pt>
                <c:pt idx="42">
                  <c:v>145</c:v>
                </c:pt>
                <c:pt idx="43">
                  <c:v>149</c:v>
                </c:pt>
                <c:pt idx="44">
                  <c:v>151</c:v>
                </c:pt>
                <c:pt idx="45">
                  <c:v>153</c:v>
                </c:pt>
                <c:pt idx="46">
                  <c:v>152</c:v>
                </c:pt>
                <c:pt idx="47">
                  <c:v>156</c:v>
                </c:pt>
                <c:pt idx="48">
                  <c:v>155</c:v>
                </c:pt>
                <c:pt idx="49">
                  <c:v>158</c:v>
                </c:pt>
                <c:pt idx="50">
                  <c:v>160</c:v>
                </c:pt>
                <c:pt idx="51">
                  <c:v>165</c:v>
                </c:pt>
                <c:pt idx="52">
                  <c:v>166</c:v>
                </c:pt>
                <c:pt idx="53">
                  <c:v>166</c:v>
                </c:pt>
                <c:pt idx="54">
                  <c:v>172</c:v>
                </c:pt>
                <c:pt idx="55">
                  <c:v>176</c:v>
                </c:pt>
                <c:pt idx="56">
                  <c:v>183</c:v>
                </c:pt>
                <c:pt idx="57">
                  <c:v>187</c:v>
                </c:pt>
                <c:pt idx="58">
                  <c:v>189</c:v>
                </c:pt>
                <c:pt idx="59">
                  <c:v>195</c:v>
                </c:pt>
                <c:pt idx="60">
                  <c:v>197</c:v>
                </c:pt>
                <c:pt idx="61">
                  <c:v>197</c:v>
                </c:pt>
                <c:pt idx="62">
                  <c:v>196</c:v>
                </c:pt>
                <c:pt idx="63">
                  <c:v>198</c:v>
                </c:pt>
                <c:pt idx="64">
                  <c:v>201</c:v>
                </c:pt>
                <c:pt idx="65">
                  <c:v>202</c:v>
                </c:pt>
                <c:pt idx="66">
                  <c:v>205</c:v>
                </c:pt>
                <c:pt idx="67">
                  <c:v>204</c:v>
                </c:pt>
                <c:pt idx="68">
                  <c:v>201</c:v>
                </c:pt>
                <c:pt idx="69">
                  <c:v>201</c:v>
                </c:pt>
                <c:pt idx="70">
                  <c:v>207</c:v>
                </c:pt>
                <c:pt idx="71">
                  <c:v>206</c:v>
                </c:pt>
                <c:pt idx="72">
                  <c:v>203</c:v>
                </c:pt>
                <c:pt idx="73">
                  <c:v>203</c:v>
                </c:pt>
                <c:pt idx="74">
                  <c:v>203</c:v>
                </c:pt>
                <c:pt idx="75">
                  <c:v>203</c:v>
                </c:pt>
                <c:pt idx="76">
                  <c:v>202</c:v>
                </c:pt>
                <c:pt idx="77">
                  <c:v>206</c:v>
                </c:pt>
                <c:pt idx="78">
                  <c:v>205</c:v>
                </c:pt>
                <c:pt idx="79">
                  <c:v>206</c:v>
                </c:pt>
                <c:pt idx="80">
                  <c:v>202</c:v>
                </c:pt>
                <c:pt idx="81">
                  <c:v>202</c:v>
                </c:pt>
                <c:pt idx="82">
                  <c:v>200</c:v>
                </c:pt>
                <c:pt idx="83">
                  <c:v>202</c:v>
                </c:pt>
                <c:pt idx="84">
                  <c:v>205</c:v>
                </c:pt>
                <c:pt idx="85">
                  <c:v>202</c:v>
                </c:pt>
                <c:pt idx="86">
                  <c:v>206</c:v>
                </c:pt>
                <c:pt idx="87">
                  <c:v>206</c:v>
                </c:pt>
                <c:pt idx="88">
                  <c:v>201</c:v>
                </c:pt>
                <c:pt idx="89">
                  <c:v>194</c:v>
                </c:pt>
                <c:pt idx="90">
                  <c:v>189</c:v>
                </c:pt>
                <c:pt idx="91">
                  <c:v>183</c:v>
                </c:pt>
                <c:pt idx="92">
                  <c:v>177</c:v>
                </c:pt>
                <c:pt idx="93">
                  <c:v>175</c:v>
                </c:pt>
                <c:pt idx="94">
                  <c:v>168</c:v>
                </c:pt>
                <c:pt idx="95">
                  <c:v>164</c:v>
                </c:pt>
                <c:pt idx="96">
                  <c:v>161</c:v>
                </c:pt>
                <c:pt idx="97">
                  <c:v>160</c:v>
                </c:pt>
                <c:pt idx="98">
                  <c:v>154</c:v>
                </c:pt>
                <c:pt idx="99">
                  <c:v>154</c:v>
                </c:pt>
                <c:pt idx="100">
                  <c:v>154</c:v>
                </c:pt>
                <c:pt idx="101">
                  <c:v>154</c:v>
                </c:pt>
                <c:pt idx="102">
                  <c:v>153</c:v>
                </c:pt>
                <c:pt idx="103">
                  <c:v>148</c:v>
                </c:pt>
                <c:pt idx="104">
                  <c:v>143</c:v>
                </c:pt>
                <c:pt idx="105">
                  <c:v>133</c:v>
                </c:pt>
                <c:pt idx="106">
                  <c:v>125</c:v>
                </c:pt>
                <c:pt idx="107">
                  <c:v>119</c:v>
                </c:pt>
                <c:pt idx="108">
                  <c:v>114</c:v>
                </c:pt>
                <c:pt idx="109">
                  <c:v>109</c:v>
                </c:pt>
                <c:pt idx="110">
                  <c:v>104</c:v>
                </c:pt>
              </c:numCache>
            </c:numRef>
          </c:val>
        </c:ser>
        <c:ser>
          <c:idx val="9"/>
          <c:order val="6"/>
          <c:tx>
            <c:strRef>
              <c:f>Sheet1!$I$1</c:f>
              <c:strCache>
                <c:ptCount val="1"/>
                <c:pt idx="0">
                  <c:v>Global Macro</c:v>
                </c:pt>
              </c:strCache>
            </c:strRef>
          </c:tx>
          <c:spPr>
            <a:solidFill>
              <a:srgbClr val="FF0000"/>
            </a:solidFill>
          </c:spPr>
          <c:cat>
            <c:numRef>
              <c:f>Sheet1!$A$2:$A$112</c:f>
              <c:numCache>
                <c:formatCode>[$-409]mmm\-yy;@</c:formatCode>
                <c:ptCount val="111"/>
                <c:pt idx="0">
                  <c:v>36556</c:v>
                </c:pt>
                <c:pt idx="1">
                  <c:v>36585</c:v>
                </c:pt>
                <c:pt idx="2">
                  <c:v>36616</c:v>
                </c:pt>
                <c:pt idx="3">
                  <c:v>36646</c:v>
                </c:pt>
                <c:pt idx="4">
                  <c:v>36677</c:v>
                </c:pt>
                <c:pt idx="5">
                  <c:v>36707</c:v>
                </c:pt>
                <c:pt idx="6">
                  <c:v>36738</c:v>
                </c:pt>
                <c:pt idx="7">
                  <c:v>36769</c:v>
                </c:pt>
                <c:pt idx="8">
                  <c:v>36799</c:v>
                </c:pt>
                <c:pt idx="9">
                  <c:v>36830</c:v>
                </c:pt>
                <c:pt idx="10">
                  <c:v>36860</c:v>
                </c:pt>
                <c:pt idx="11">
                  <c:v>36891</c:v>
                </c:pt>
                <c:pt idx="12">
                  <c:v>36922</c:v>
                </c:pt>
                <c:pt idx="13">
                  <c:v>36950</c:v>
                </c:pt>
                <c:pt idx="14">
                  <c:v>36981</c:v>
                </c:pt>
                <c:pt idx="15">
                  <c:v>37011</c:v>
                </c:pt>
                <c:pt idx="16">
                  <c:v>37042</c:v>
                </c:pt>
                <c:pt idx="17">
                  <c:v>37072</c:v>
                </c:pt>
                <c:pt idx="18">
                  <c:v>37103</c:v>
                </c:pt>
                <c:pt idx="19">
                  <c:v>37134</c:v>
                </c:pt>
                <c:pt idx="20">
                  <c:v>37164</c:v>
                </c:pt>
                <c:pt idx="21">
                  <c:v>37195</c:v>
                </c:pt>
                <c:pt idx="22">
                  <c:v>37225</c:v>
                </c:pt>
                <c:pt idx="23">
                  <c:v>37256</c:v>
                </c:pt>
                <c:pt idx="24">
                  <c:v>37287</c:v>
                </c:pt>
                <c:pt idx="25">
                  <c:v>37315</c:v>
                </c:pt>
                <c:pt idx="26">
                  <c:v>37346</c:v>
                </c:pt>
                <c:pt idx="27">
                  <c:v>37376</c:v>
                </c:pt>
                <c:pt idx="28">
                  <c:v>37407</c:v>
                </c:pt>
                <c:pt idx="29">
                  <c:v>37437</c:v>
                </c:pt>
                <c:pt idx="30">
                  <c:v>37468</c:v>
                </c:pt>
                <c:pt idx="31">
                  <c:v>37499</c:v>
                </c:pt>
                <c:pt idx="32">
                  <c:v>37529</c:v>
                </c:pt>
                <c:pt idx="33">
                  <c:v>37560</c:v>
                </c:pt>
                <c:pt idx="34">
                  <c:v>37590</c:v>
                </c:pt>
                <c:pt idx="35">
                  <c:v>37621</c:v>
                </c:pt>
                <c:pt idx="36">
                  <c:v>37652</c:v>
                </c:pt>
                <c:pt idx="37">
                  <c:v>37680</c:v>
                </c:pt>
                <c:pt idx="38">
                  <c:v>37711</c:v>
                </c:pt>
                <c:pt idx="39">
                  <c:v>37741</c:v>
                </c:pt>
                <c:pt idx="40">
                  <c:v>37772</c:v>
                </c:pt>
                <c:pt idx="41">
                  <c:v>37802</c:v>
                </c:pt>
                <c:pt idx="42">
                  <c:v>37833</c:v>
                </c:pt>
                <c:pt idx="43">
                  <c:v>37864</c:v>
                </c:pt>
                <c:pt idx="44">
                  <c:v>37894</c:v>
                </c:pt>
                <c:pt idx="45">
                  <c:v>37925</c:v>
                </c:pt>
                <c:pt idx="46">
                  <c:v>37955</c:v>
                </c:pt>
                <c:pt idx="47">
                  <c:v>37986</c:v>
                </c:pt>
                <c:pt idx="48">
                  <c:v>38017</c:v>
                </c:pt>
                <c:pt idx="49">
                  <c:v>38046</c:v>
                </c:pt>
                <c:pt idx="50">
                  <c:v>38077</c:v>
                </c:pt>
                <c:pt idx="51">
                  <c:v>38107</c:v>
                </c:pt>
                <c:pt idx="52">
                  <c:v>38138</c:v>
                </c:pt>
                <c:pt idx="53">
                  <c:v>38168</c:v>
                </c:pt>
                <c:pt idx="54">
                  <c:v>38199</c:v>
                </c:pt>
                <c:pt idx="55">
                  <c:v>38230</c:v>
                </c:pt>
                <c:pt idx="56">
                  <c:v>38260</c:v>
                </c:pt>
                <c:pt idx="57">
                  <c:v>38291</c:v>
                </c:pt>
                <c:pt idx="58">
                  <c:v>38321</c:v>
                </c:pt>
                <c:pt idx="59">
                  <c:v>38352</c:v>
                </c:pt>
                <c:pt idx="60">
                  <c:v>38383</c:v>
                </c:pt>
                <c:pt idx="61">
                  <c:v>38411</c:v>
                </c:pt>
                <c:pt idx="62">
                  <c:v>38442</c:v>
                </c:pt>
                <c:pt idx="63">
                  <c:v>38472</c:v>
                </c:pt>
                <c:pt idx="64">
                  <c:v>38503</c:v>
                </c:pt>
                <c:pt idx="65">
                  <c:v>38533</c:v>
                </c:pt>
                <c:pt idx="66">
                  <c:v>38564</c:v>
                </c:pt>
                <c:pt idx="67">
                  <c:v>38595</c:v>
                </c:pt>
                <c:pt idx="68">
                  <c:v>38625</c:v>
                </c:pt>
                <c:pt idx="69">
                  <c:v>38656</c:v>
                </c:pt>
                <c:pt idx="70">
                  <c:v>38686</c:v>
                </c:pt>
                <c:pt idx="71">
                  <c:v>38717</c:v>
                </c:pt>
                <c:pt idx="72">
                  <c:v>38748</c:v>
                </c:pt>
                <c:pt idx="73">
                  <c:v>38776</c:v>
                </c:pt>
                <c:pt idx="74">
                  <c:v>38807</c:v>
                </c:pt>
                <c:pt idx="75">
                  <c:v>38837</c:v>
                </c:pt>
                <c:pt idx="76">
                  <c:v>38868</c:v>
                </c:pt>
                <c:pt idx="77">
                  <c:v>38898</c:v>
                </c:pt>
                <c:pt idx="78">
                  <c:v>38929</c:v>
                </c:pt>
                <c:pt idx="79">
                  <c:v>38960</c:v>
                </c:pt>
                <c:pt idx="80">
                  <c:v>38990</c:v>
                </c:pt>
                <c:pt idx="81">
                  <c:v>39021</c:v>
                </c:pt>
                <c:pt idx="82">
                  <c:v>39051</c:v>
                </c:pt>
                <c:pt idx="83">
                  <c:v>39082</c:v>
                </c:pt>
                <c:pt idx="84">
                  <c:v>39113</c:v>
                </c:pt>
                <c:pt idx="85">
                  <c:v>39141</c:v>
                </c:pt>
                <c:pt idx="86">
                  <c:v>39172</c:v>
                </c:pt>
                <c:pt idx="87">
                  <c:v>39202</c:v>
                </c:pt>
                <c:pt idx="88">
                  <c:v>39233</c:v>
                </c:pt>
                <c:pt idx="89">
                  <c:v>39263</c:v>
                </c:pt>
                <c:pt idx="90">
                  <c:v>39294</c:v>
                </c:pt>
                <c:pt idx="91">
                  <c:v>39325</c:v>
                </c:pt>
                <c:pt idx="92">
                  <c:v>39355</c:v>
                </c:pt>
                <c:pt idx="93">
                  <c:v>39386</c:v>
                </c:pt>
                <c:pt idx="94">
                  <c:v>39416</c:v>
                </c:pt>
                <c:pt idx="95">
                  <c:v>39447</c:v>
                </c:pt>
                <c:pt idx="96">
                  <c:v>39478</c:v>
                </c:pt>
                <c:pt idx="97">
                  <c:v>39507</c:v>
                </c:pt>
                <c:pt idx="98">
                  <c:v>39538</c:v>
                </c:pt>
                <c:pt idx="99">
                  <c:v>39568</c:v>
                </c:pt>
                <c:pt idx="100">
                  <c:v>39599</c:v>
                </c:pt>
                <c:pt idx="101">
                  <c:v>39629</c:v>
                </c:pt>
                <c:pt idx="102">
                  <c:v>39660</c:v>
                </c:pt>
                <c:pt idx="103">
                  <c:v>39691</c:v>
                </c:pt>
                <c:pt idx="104">
                  <c:v>39721</c:v>
                </c:pt>
                <c:pt idx="105">
                  <c:v>39752</c:v>
                </c:pt>
                <c:pt idx="106">
                  <c:v>39782</c:v>
                </c:pt>
                <c:pt idx="107">
                  <c:v>39813</c:v>
                </c:pt>
                <c:pt idx="108">
                  <c:v>39844</c:v>
                </c:pt>
                <c:pt idx="109">
                  <c:v>39872</c:v>
                </c:pt>
                <c:pt idx="110">
                  <c:v>39903</c:v>
                </c:pt>
              </c:numCache>
            </c:numRef>
          </c:cat>
          <c:val>
            <c:numRef>
              <c:f>Sheet1!$I$2:$I$112</c:f>
              <c:numCache>
                <c:formatCode>General</c:formatCode>
                <c:ptCount val="111"/>
                <c:pt idx="0">
                  <c:v>108</c:v>
                </c:pt>
                <c:pt idx="1">
                  <c:v>106</c:v>
                </c:pt>
                <c:pt idx="2">
                  <c:v>105</c:v>
                </c:pt>
                <c:pt idx="3">
                  <c:v>102</c:v>
                </c:pt>
                <c:pt idx="4">
                  <c:v>99</c:v>
                </c:pt>
                <c:pt idx="5">
                  <c:v>100</c:v>
                </c:pt>
                <c:pt idx="6">
                  <c:v>99</c:v>
                </c:pt>
                <c:pt idx="7">
                  <c:v>97</c:v>
                </c:pt>
                <c:pt idx="8">
                  <c:v>97</c:v>
                </c:pt>
                <c:pt idx="9">
                  <c:v>93</c:v>
                </c:pt>
                <c:pt idx="10">
                  <c:v>93</c:v>
                </c:pt>
                <c:pt idx="11">
                  <c:v>94</c:v>
                </c:pt>
                <c:pt idx="12">
                  <c:v>90</c:v>
                </c:pt>
                <c:pt idx="13">
                  <c:v>91</c:v>
                </c:pt>
                <c:pt idx="14">
                  <c:v>91</c:v>
                </c:pt>
                <c:pt idx="15">
                  <c:v>92</c:v>
                </c:pt>
                <c:pt idx="16">
                  <c:v>93</c:v>
                </c:pt>
                <c:pt idx="17">
                  <c:v>92</c:v>
                </c:pt>
                <c:pt idx="18">
                  <c:v>92</c:v>
                </c:pt>
                <c:pt idx="19">
                  <c:v>94</c:v>
                </c:pt>
                <c:pt idx="20">
                  <c:v>91</c:v>
                </c:pt>
                <c:pt idx="21">
                  <c:v>93</c:v>
                </c:pt>
                <c:pt idx="22">
                  <c:v>96</c:v>
                </c:pt>
                <c:pt idx="23">
                  <c:v>98</c:v>
                </c:pt>
                <c:pt idx="24">
                  <c:v>99</c:v>
                </c:pt>
                <c:pt idx="25">
                  <c:v>102</c:v>
                </c:pt>
                <c:pt idx="26">
                  <c:v>104</c:v>
                </c:pt>
                <c:pt idx="27">
                  <c:v>105</c:v>
                </c:pt>
                <c:pt idx="28">
                  <c:v>109</c:v>
                </c:pt>
                <c:pt idx="29">
                  <c:v>109</c:v>
                </c:pt>
                <c:pt idx="30">
                  <c:v>108</c:v>
                </c:pt>
                <c:pt idx="31">
                  <c:v>111</c:v>
                </c:pt>
                <c:pt idx="32">
                  <c:v>114</c:v>
                </c:pt>
                <c:pt idx="33">
                  <c:v>118</c:v>
                </c:pt>
                <c:pt idx="34">
                  <c:v>121</c:v>
                </c:pt>
                <c:pt idx="35">
                  <c:v>125</c:v>
                </c:pt>
                <c:pt idx="36">
                  <c:v>130</c:v>
                </c:pt>
                <c:pt idx="37">
                  <c:v>131</c:v>
                </c:pt>
                <c:pt idx="38">
                  <c:v>132</c:v>
                </c:pt>
                <c:pt idx="39">
                  <c:v>137</c:v>
                </c:pt>
                <c:pt idx="40">
                  <c:v>137</c:v>
                </c:pt>
                <c:pt idx="41">
                  <c:v>138</c:v>
                </c:pt>
                <c:pt idx="42">
                  <c:v>140</c:v>
                </c:pt>
                <c:pt idx="43">
                  <c:v>143</c:v>
                </c:pt>
                <c:pt idx="44">
                  <c:v>145</c:v>
                </c:pt>
                <c:pt idx="45">
                  <c:v>145</c:v>
                </c:pt>
                <c:pt idx="46">
                  <c:v>144</c:v>
                </c:pt>
                <c:pt idx="47">
                  <c:v>148</c:v>
                </c:pt>
                <c:pt idx="48">
                  <c:v>152</c:v>
                </c:pt>
                <c:pt idx="49">
                  <c:v>156</c:v>
                </c:pt>
                <c:pt idx="50">
                  <c:v>157</c:v>
                </c:pt>
                <c:pt idx="51">
                  <c:v>163</c:v>
                </c:pt>
                <c:pt idx="52">
                  <c:v>169</c:v>
                </c:pt>
                <c:pt idx="53">
                  <c:v>170</c:v>
                </c:pt>
                <c:pt idx="54">
                  <c:v>171</c:v>
                </c:pt>
                <c:pt idx="55">
                  <c:v>175</c:v>
                </c:pt>
                <c:pt idx="56">
                  <c:v>179</c:v>
                </c:pt>
                <c:pt idx="57">
                  <c:v>178</c:v>
                </c:pt>
                <c:pt idx="58">
                  <c:v>180</c:v>
                </c:pt>
                <c:pt idx="59">
                  <c:v>176</c:v>
                </c:pt>
                <c:pt idx="60">
                  <c:v>180</c:v>
                </c:pt>
                <c:pt idx="61">
                  <c:v>183</c:v>
                </c:pt>
                <c:pt idx="62">
                  <c:v>182</c:v>
                </c:pt>
                <c:pt idx="63">
                  <c:v>188</c:v>
                </c:pt>
                <c:pt idx="64">
                  <c:v>189</c:v>
                </c:pt>
                <c:pt idx="65">
                  <c:v>187</c:v>
                </c:pt>
                <c:pt idx="66">
                  <c:v>186</c:v>
                </c:pt>
                <c:pt idx="67">
                  <c:v>194</c:v>
                </c:pt>
                <c:pt idx="68">
                  <c:v>199</c:v>
                </c:pt>
                <c:pt idx="69">
                  <c:v>203</c:v>
                </c:pt>
                <c:pt idx="70">
                  <c:v>202</c:v>
                </c:pt>
                <c:pt idx="71">
                  <c:v>203</c:v>
                </c:pt>
                <c:pt idx="72">
                  <c:v>204</c:v>
                </c:pt>
                <c:pt idx="73">
                  <c:v>205</c:v>
                </c:pt>
                <c:pt idx="74">
                  <c:v>206</c:v>
                </c:pt>
                <c:pt idx="75">
                  <c:v>203</c:v>
                </c:pt>
                <c:pt idx="76">
                  <c:v>204</c:v>
                </c:pt>
                <c:pt idx="77">
                  <c:v>205</c:v>
                </c:pt>
                <c:pt idx="78">
                  <c:v>207</c:v>
                </c:pt>
                <c:pt idx="79">
                  <c:v>202</c:v>
                </c:pt>
                <c:pt idx="80">
                  <c:v>201</c:v>
                </c:pt>
                <c:pt idx="81">
                  <c:v>203</c:v>
                </c:pt>
                <c:pt idx="82">
                  <c:v>201</c:v>
                </c:pt>
                <c:pt idx="83">
                  <c:v>199</c:v>
                </c:pt>
                <c:pt idx="84">
                  <c:v>205</c:v>
                </c:pt>
                <c:pt idx="85">
                  <c:v>205</c:v>
                </c:pt>
                <c:pt idx="86">
                  <c:v>205</c:v>
                </c:pt>
                <c:pt idx="87">
                  <c:v>202</c:v>
                </c:pt>
                <c:pt idx="88">
                  <c:v>202</c:v>
                </c:pt>
                <c:pt idx="89">
                  <c:v>197</c:v>
                </c:pt>
                <c:pt idx="90">
                  <c:v>196</c:v>
                </c:pt>
                <c:pt idx="91">
                  <c:v>193</c:v>
                </c:pt>
                <c:pt idx="92">
                  <c:v>188</c:v>
                </c:pt>
                <c:pt idx="93">
                  <c:v>188</c:v>
                </c:pt>
                <c:pt idx="94">
                  <c:v>186</c:v>
                </c:pt>
                <c:pt idx="95">
                  <c:v>191</c:v>
                </c:pt>
                <c:pt idx="96">
                  <c:v>190</c:v>
                </c:pt>
                <c:pt idx="97">
                  <c:v>191</c:v>
                </c:pt>
                <c:pt idx="98">
                  <c:v>196</c:v>
                </c:pt>
                <c:pt idx="99">
                  <c:v>193</c:v>
                </c:pt>
                <c:pt idx="100">
                  <c:v>194</c:v>
                </c:pt>
                <c:pt idx="101">
                  <c:v>193</c:v>
                </c:pt>
                <c:pt idx="102">
                  <c:v>191</c:v>
                </c:pt>
                <c:pt idx="103">
                  <c:v>194</c:v>
                </c:pt>
                <c:pt idx="104">
                  <c:v>190</c:v>
                </c:pt>
                <c:pt idx="105">
                  <c:v>184</c:v>
                </c:pt>
                <c:pt idx="106">
                  <c:v>185</c:v>
                </c:pt>
                <c:pt idx="107">
                  <c:v>177</c:v>
                </c:pt>
                <c:pt idx="108">
                  <c:v>175</c:v>
                </c:pt>
                <c:pt idx="109">
                  <c:v>173</c:v>
                </c:pt>
                <c:pt idx="110">
                  <c:v>172</c:v>
                </c:pt>
              </c:numCache>
            </c:numRef>
          </c:val>
        </c:ser>
        <c:ser>
          <c:idx val="10"/>
          <c:order val="7"/>
          <c:tx>
            <c:strRef>
              <c:f>Sheet1!$J$1</c:f>
              <c:strCache>
                <c:ptCount val="1"/>
                <c:pt idx="0">
                  <c:v>Long/Short Equity Hedge</c:v>
                </c:pt>
              </c:strCache>
            </c:strRef>
          </c:tx>
          <c:spPr>
            <a:solidFill>
              <a:srgbClr val="FFFF00"/>
            </a:solidFill>
          </c:spPr>
          <c:cat>
            <c:numRef>
              <c:f>Sheet1!$A$2:$A$112</c:f>
              <c:numCache>
                <c:formatCode>[$-409]mmm\-yy;@</c:formatCode>
                <c:ptCount val="111"/>
                <c:pt idx="0">
                  <c:v>36556</c:v>
                </c:pt>
                <c:pt idx="1">
                  <c:v>36585</c:v>
                </c:pt>
                <c:pt idx="2">
                  <c:v>36616</c:v>
                </c:pt>
                <c:pt idx="3">
                  <c:v>36646</c:v>
                </c:pt>
                <c:pt idx="4">
                  <c:v>36677</c:v>
                </c:pt>
                <c:pt idx="5">
                  <c:v>36707</c:v>
                </c:pt>
                <c:pt idx="6">
                  <c:v>36738</c:v>
                </c:pt>
                <c:pt idx="7">
                  <c:v>36769</c:v>
                </c:pt>
                <c:pt idx="8">
                  <c:v>36799</c:v>
                </c:pt>
                <c:pt idx="9">
                  <c:v>36830</c:v>
                </c:pt>
                <c:pt idx="10">
                  <c:v>36860</c:v>
                </c:pt>
                <c:pt idx="11">
                  <c:v>36891</c:v>
                </c:pt>
                <c:pt idx="12">
                  <c:v>36922</c:v>
                </c:pt>
                <c:pt idx="13">
                  <c:v>36950</c:v>
                </c:pt>
                <c:pt idx="14">
                  <c:v>36981</c:v>
                </c:pt>
                <c:pt idx="15">
                  <c:v>37011</c:v>
                </c:pt>
                <c:pt idx="16">
                  <c:v>37042</c:v>
                </c:pt>
                <c:pt idx="17">
                  <c:v>37072</c:v>
                </c:pt>
                <c:pt idx="18">
                  <c:v>37103</c:v>
                </c:pt>
                <c:pt idx="19">
                  <c:v>37134</c:v>
                </c:pt>
                <c:pt idx="20">
                  <c:v>37164</c:v>
                </c:pt>
                <c:pt idx="21">
                  <c:v>37195</c:v>
                </c:pt>
                <c:pt idx="22">
                  <c:v>37225</c:v>
                </c:pt>
                <c:pt idx="23">
                  <c:v>37256</c:v>
                </c:pt>
                <c:pt idx="24">
                  <c:v>37287</c:v>
                </c:pt>
                <c:pt idx="25">
                  <c:v>37315</c:v>
                </c:pt>
                <c:pt idx="26">
                  <c:v>37346</c:v>
                </c:pt>
                <c:pt idx="27">
                  <c:v>37376</c:v>
                </c:pt>
                <c:pt idx="28">
                  <c:v>37407</c:v>
                </c:pt>
                <c:pt idx="29">
                  <c:v>37437</c:v>
                </c:pt>
                <c:pt idx="30">
                  <c:v>37468</c:v>
                </c:pt>
                <c:pt idx="31">
                  <c:v>37499</c:v>
                </c:pt>
                <c:pt idx="32">
                  <c:v>37529</c:v>
                </c:pt>
                <c:pt idx="33">
                  <c:v>37560</c:v>
                </c:pt>
                <c:pt idx="34">
                  <c:v>37590</c:v>
                </c:pt>
                <c:pt idx="35">
                  <c:v>37621</c:v>
                </c:pt>
                <c:pt idx="36">
                  <c:v>37652</c:v>
                </c:pt>
                <c:pt idx="37">
                  <c:v>37680</c:v>
                </c:pt>
                <c:pt idx="38">
                  <c:v>37711</c:v>
                </c:pt>
                <c:pt idx="39">
                  <c:v>37741</c:v>
                </c:pt>
                <c:pt idx="40">
                  <c:v>37772</c:v>
                </c:pt>
                <c:pt idx="41">
                  <c:v>37802</c:v>
                </c:pt>
                <c:pt idx="42">
                  <c:v>37833</c:v>
                </c:pt>
                <c:pt idx="43">
                  <c:v>37864</c:v>
                </c:pt>
                <c:pt idx="44">
                  <c:v>37894</c:v>
                </c:pt>
                <c:pt idx="45">
                  <c:v>37925</c:v>
                </c:pt>
                <c:pt idx="46">
                  <c:v>37955</c:v>
                </c:pt>
                <c:pt idx="47">
                  <c:v>37986</c:v>
                </c:pt>
                <c:pt idx="48">
                  <c:v>38017</c:v>
                </c:pt>
                <c:pt idx="49">
                  <c:v>38046</c:v>
                </c:pt>
                <c:pt idx="50">
                  <c:v>38077</c:v>
                </c:pt>
                <c:pt idx="51">
                  <c:v>38107</c:v>
                </c:pt>
                <c:pt idx="52">
                  <c:v>38138</c:v>
                </c:pt>
                <c:pt idx="53">
                  <c:v>38168</c:v>
                </c:pt>
                <c:pt idx="54">
                  <c:v>38199</c:v>
                </c:pt>
                <c:pt idx="55">
                  <c:v>38230</c:v>
                </c:pt>
                <c:pt idx="56">
                  <c:v>38260</c:v>
                </c:pt>
                <c:pt idx="57">
                  <c:v>38291</c:v>
                </c:pt>
                <c:pt idx="58">
                  <c:v>38321</c:v>
                </c:pt>
                <c:pt idx="59">
                  <c:v>38352</c:v>
                </c:pt>
                <c:pt idx="60">
                  <c:v>38383</c:v>
                </c:pt>
                <c:pt idx="61">
                  <c:v>38411</c:v>
                </c:pt>
                <c:pt idx="62">
                  <c:v>38442</c:v>
                </c:pt>
                <c:pt idx="63">
                  <c:v>38472</c:v>
                </c:pt>
                <c:pt idx="64">
                  <c:v>38503</c:v>
                </c:pt>
                <c:pt idx="65">
                  <c:v>38533</c:v>
                </c:pt>
                <c:pt idx="66">
                  <c:v>38564</c:v>
                </c:pt>
                <c:pt idx="67">
                  <c:v>38595</c:v>
                </c:pt>
                <c:pt idx="68">
                  <c:v>38625</c:v>
                </c:pt>
                <c:pt idx="69">
                  <c:v>38656</c:v>
                </c:pt>
                <c:pt idx="70">
                  <c:v>38686</c:v>
                </c:pt>
                <c:pt idx="71">
                  <c:v>38717</c:v>
                </c:pt>
                <c:pt idx="72">
                  <c:v>38748</c:v>
                </c:pt>
                <c:pt idx="73">
                  <c:v>38776</c:v>
                </c:pt>
                <c:pt idx="74">
                  <c:v>38807</c:v>
                </c:pt>
                <c:pt idx="75">
                  <c:v>38837</c:v>
                </c:pt>
                <c:pt idx="76">
                  <c:v>38868</c:v>
                </c:pt>
                <c:pt idx="77">
                  <c:v>38898</c:v>
                </c:pt>
                <c:pt idx="78">
                  <c:v>38929</c:v>
                </c:pt>
                <c:pt idx="79">
                  <c:v>38960</c:v>
                </c:pt>
                <c:pt idx="80">
                  <c:v>38990</c:v>
                </c:pt>
                <c:pt idx="81">
                  <c:v>39021</c:v>
                </c:pt>
                <c:pt idx="82">
                  <c:v>39051</c:v>
                </c:pt>
                <c:pt idx="83">
                  <c:v>39082</c:v>
                </c:pt>
                <c:pt idx="84">
                  <c:v>39113</c:v>
                </c:pt>
                <c:pt idx="85">
                  <c:v>39141</c:v>
                </c:pt>
                <c:pt idx="86">
                  <c:v>39172</c:v>
                </c:pt>
                <c:pt idx="87">
                  <c:v>39202</c:v>
                </c:pt>
                <c:pt idx="88">
                  <c:v>39233</c:v>
                </c:pt>
                <c:pt idx="89">
                  <c:v>39263</c:v>
                </c:pt>
                <c:pt idx="90">
                  <c:v>39294</c:v>
                </c:pt>
                <c:pt idx="91">
                  <c:v>39325</c:v>
                </c:pt>
                <c:pt idx="92">
                  <c:v>39355</c:v>
                </c:pt>
                <c:pt idx="93">
                  <c:v>39386</c:v>
                </c:pt>
                <c:pt idx="94">
                  <c:v>39416</c:v>
                </c:pt>
                <c:pt idx="95">
                  <c:v>39447</c:v>
                </c:pt>
                <c:pt idx="96">
                  <c:v>39478</c:v>
                </c:pt>
                <c:pt idx="97">
                  <c:v>39507</c:v>
                </c:pt>
                <c:pt idx="98">
                  <c:v>39538</c:v>
                </c:pt>
                <c:pt idx="99">
                  <c:v>39568</c:v>
                </c:pt>
                <c:pt idx="100">
                  <c:v>39599</c:v>
                </c:pt>
                <c:pt idx="101">
                  <c:v>39629</c:v>
                </c:pt>
                <c:pt idx="102">
                  <c:v>39660</c:v>
                </c:pt>
                <c:pt idx="103">
                  <c:v>39691</c:v>
                </c:pt>
                <c:pt idx="104">
                  <c:v>39721</c:v>
                </c:pt>
                <c:pt idx="105">
                  <c:v>39752</c:v>
                </c:pt>
                <c:pt idx="106">
                  <c:v>39782</c:v>
                </c:pt>
                <c:pt idx="107">
                  <c:v>39813</c:v>
                </c:pt>
                <c:pt idx="108">
                  <c:v>39844</c:v>
                </c:pt>
                <c:pt idx="109">
                  <c:v>39872</c:v>
                </c:pt>
                <c:pt idx="110">
                  <c:v>39903</c:v>
                </c:pt>
              </c:numCache>
            </c:numRef>
          </c:cat>
          <c:val>
            <c:numRef>
              <c:f>Sheet1!$J$2:$J$112</c:f>
              <c:numCache>
                <c:formatCode>General</c:formatCode>
                <c:ptCount val="111"/>
                <c:pt idx="0">
                  <c:v>741</c:v>
                </c:pt>
                <c:pt idx="1">
                  <c:v>745</c:v>
                </c:pt>
                <c:pt idx="2">
                  <c:v>766</c:v>
                </c:pt>
                <c:pt idx="3">
                  <c:v>771</c:v>
                </c:pt>
                <c:pt idx="4">
                  <c:v>778</c:v>
                </c:pt>
                <c:pt idx="5">
                  <c:v>800</c:v>
                </c:pt>
                <c:pt idx="6">
                  <c:v>815</c:v>
                </c:pt>
                <c:pt idx="7">
                  <c:v>820</c:v>
                </c:pt>
                <c:pt idx="8">
                  <c:v>843</c:v>
                </c:pt>
                <c:pt idx="9">
                  <c:v>857</c:v>
                </c:pt>
                <c:pt idx="10">
                  <c:v>866</c:v>
                </c:pt>
                <c:pt idx="11">
                  <c:v>875</c:v>
                </c:pt>
                <c:pt idx="12">
                  <c:v>882</c:v>
                </c:pt>
                <c:pt idx="13">
                  <c:v>896</c:v>
                </c:pt>
                <c:pt idx="14">
                  <c:v>910</c:v>
                </c:pt>
                <c:pt idx="15">
                  <c:v>901</c:v>
                </c:pt>
                <c:pt idx="16">
                  <c:v>910</c:v>
                </c:pt>
                <c:pt idx="17">
                  <c:v>931</c:v>
                </c:pt>
                <c:pt idx="18">
                  <c:v>930</c:v>
                </c:pt>
                <c:pt idx="19">
                  <c:v>938</c:v>
                </c:pt>
                <c:pt idx="20">
                  <c:v>952</c:v>
                </c:pt>
                <c:pt idx="21">
                  <c:v>959</c:v>
                </c:pt>
                <c:pt idx="22">
                  <c:v>970</c:v>
                </c:pt>
                <c:pt idx="23">
                  <c:v>981</c:v>
                </c:pt>
                <c:pt idx="24">
                  <c:v>987</c:v>
                </c:pt>
                <c:pt idx="25">
                  <c:v>999</c:v>
                </c:pt>
                <c:pt idx="26">
                  <c:v>1012</c:v>
                </c:pt>
                <c:pt idx="27">
                  <c:v>1013</c:v>
                </c:pt>
                <c:pt idx="28">
                  <c:v>1028</c:v>
                </c:pt>
                <c:pt idx="29">
                  <c:v>1032</c:v>
                </c:pt>
                <c:pt idx="30">
                  <c:v>1034</c:v>
                </c:pt>
                <c:pt idx="31">
                  <c:v>1036</c:v>
                </c:pt>
                <c:pt idx="32">
                  <c:v>1051</c:v>
                </c:pt>
                <c:pt idx="33">
                  <c:v>1047</c:v>
                </c:pt>
                <c:pt idx="34">
                  <c:v>1050</c:v>
                </c:pt>
                <c:pt idx="35">
                  <c:v>1055</c:v>
                </c:pt>
                <c:pt idx="36">
                  <c:v>1062</c:v>
                </c:pt>
                <c:pt idx="37">
                  <c:v>1065</c:v>
                </c:pt>
                <c:pt idx="38">
                  <c:v>1083</c:v>
                </c:pt>
                <c:pt idx="39">
                  <c:v>1086</c:v>
                </c:pt>
                <c:pt idx="40">
                  <c:v>1101</c:v>
                </c:pt>
                <c:pt idx="41">
                  <c:v>1121</c:v>
                </c:pt>
                <c:pt idx="42">
                  <c:v>1116</c:v>
                </c:pt>
                <c:pt idx="43">
                  <c:v>1124</c:v>
                </c:pt>
                <c:pt idx="44">
                  <c:v>1140</c:v>
                </c:pt>
                <c:pt idx="45">
                  <c:v>1148</c:v>
                </c:pt>
                <c:pt idx="46">
                  <c:v>1155</c:v>
                </c:pt>
                <c:pt idx="47">
                  <c:v>1167</c:v>
                </c:pt>
                <c:pt idx="48">
                  <c:v>1170</c:v>
                </c:pt>
                <c:pt idx="49">
                  <c:v>1182</c:v>
                </c:pt>
                <c:pt idx="50">
                  <c:v>1200</c:v>
                </c:pt>
                <c:pt idx="51">
                  <c:v>1211</c:v>
                </c:pt>
                <c:pt idx="52">
                  <c:v>1221</c:v>
                </c:pt>
                <c:pt idx="53">
                  <c:v>1244</c:v>
                </c:pt>
                <c:pt idx="54">
                  <c:v>1248</c:v>
                </c:pt>
                <c:pt idx="55">
                  <c:v>1246</c:v>
                </c:pt>
                <c:pt idx="56">
                  <c:v>1255</c:v>
                </c:pt>
                <c:pt idx="57">
                  <c:v>1256</c:v>
                </c:pt>
                <c:pt idx="58">
                  <c:v>1260</c:v>
                </c:pt>
                <c:pt idx="59">
                  <c:v>1260</c:v>
                </c:pt>
                <c:pt idx="60">
                  <c:v>1279</c:v>
                </c:pt>
                <c:pt idx="61">
                  <c:v>1287</c:v>
                </c:pt>
                <c:pt idx="62">
                  <c:v>1303</c:v>
                </c:pt>
                <c:pt idx="63">
                  <c:v>1319</c:v>
                </c:pt>
                <c:pt idx="64">
                  <c:v>1333</c:v>
                </c:pt>
                <c:pt idx="65">
                  <c:v>1343</c:v>
                </c:pt>
                <c:pt idx="66">
                  <c:v>1351</c:v>
                </c:pt>
                <c:pt idx="67">
                  <c:v>1356</c:v>
                </c:pt>
                <c:pt idx="68">
                  <c:v>1370</c:v>
                </c:pt>
                <c:pt idx="69">
                  <c:v>1369</c:v>
                </c:pt>
                <c:pt idx="70">
                  <c:v>1368</c:v>
                </c:pt>
                <c:pt idx="71">
                  <c:v>1362</c:v>
                </c:pt>
                <c:pt idx="72">
                  <c:v>1358</c:v>
                </c:pt>
                <c:pt idx="73">
                  <c:v>1358</c:v>
                </c:pt>
                <c:pt idx="74">
                  <c:v>1369</c:v>
                </c:pt>
                <c:pt idx="75">
                  <c:v>1376</c:v>
                </c:pt>
                <c:pt idx="76">
                  <c:v>1389</c:v>
                </c:pt>
                <c:pt idx="77">
                  <c:v>1388</c:v>
                </c:pt>
                <c:pt idx="78">
                  <c:v>1387</c:v>
                </c:pt>
                <c:pt idx="79">
                  <c:v>1379</c:v>
                </c:pt>
                <c:pt idx="80">
                  <c:v>1379</c:v>
                </c:pt>
                <c:pt idx="81">
                  <c:v>1374</c:v>
                </c:pt>
                <c:pt idx="82">
                  <c:v>1368</c:v>
                </c:pt>
                <c:pt idx="83">
                  <c:v>1367</c:v>
                </c:pt>
                <c:pt idx="84">
                  <c:v>1357</c:v>
                </c:pt>
                <c:pt idx="85">
                  <c:v>1352</c:v>
                </c:pt>
                <c:pt idx="86">
                  <c:v>1349</c:v>
                </c:pt>
                <c:pt idx="87">
                  <c:v>1335</c:v>
                </c:pt>
                <c:pt idx="88">
                  <c:v>1331</c:v>
                </c:pt>
                <c:pt idx="89">
                  <c:v>1312</c:v>
                </c:pt>
                <c:pt idx="90">
                  <c:v>1313</c:v>
                </c:pt>
                <c:pt idx="91">
                  <c:v>1300</c:v>
                </c:pt>
                <c:pt idx="92">
                  <c:v>1282</c:v>
                </c:pt>
                <c:pt idx="93">
                  <c:v>1254</c:v>
                </c:pt>
                <c:pt idx="94">
                  <c:v>1244</c:v>
                </c:pt>
                <c:pt idx="95">
                  <c:v>1245</c:v>
                </c:pt>
                <c:pt idx="96">
                  <c:v>1221</c:v>
                </c:pt>
                <c:pt idx="97">
                  <c:v>1206</c:v>
                </c:pt>
                <c:pt idx="98">
                  <c:v>1175</c:v>
                </c:pt>
                <c:pt idx="99">
                  <c:v>1156</c:v>
                </c:pt>
                <c:pt idx="100">
                  <c:v>1140</c:v>
                </c:pt>
                <c:pt idx="101">
                  <c:v>1125</c:v>
                </c:pt>
                <c:pt idx="102">
                  <c:v>1114</c:v>
                </c:pt>
                <c:pt idx="103">
                  <c:v>1088</c:v>
                </c:pt>
                <c:pt idx="104">
                  <c:v>1059</c:v>
                </c:pt>
                <c:pt idx="105">
                  <c:v>1021</c:v>
                </c:pt>
                <c:pt idx="106">
                  <c:v>990</c:v>
                </c:pt>
                <c:pt idx="107">
                  <c:v>955</c:v>
                </c:pt>
                <c:pt idx="108">
                  <c:v>926</c:v>
                </c:pt>
                <c:pt idx="109">
                  <c:v>903</c:v>
                </c:pt>
                <c:pt idx="110">
                  <c:v>868</c:v>
                </c:pt>
              </c:numCache>
            </c:numRef>
          </c:val>
        </c:ser>
        <c:ser>
          <c:idx val="6"/>
          <c:order val="8"/>
          <c:tx>
            <c:strRef>
              <c:f>Sheet1!$K$1</c:f>
              <c:strCache>
                <c:ptCount val="1"/>
                <c:pt idx="0">
                  <c:v>Managed Futures</c:v>
                </c:pt>
              </c:strCache>
            </c:strRef>
          </c:tx>
          <c:spPr>
            <a:ln w="25398">
              <a:noFill/>
            </a:ln>
          </c:spPr>
          <c:cat>
            <c:numRef>
              <c:f>Sheet1!$A$2:$A$112</c:f>
              <c:numCache>
                <c:formatCode>[$-409]mmm\-yy;@</c:formatCode>
                <c:ptCount val="111"/>
                <c:pt idx="0">
                  <c:v>36556</c:v>
                </c:pt>
                <c:pt idx="1">
                  <c:v>36585</c:v>
                </c:pt>
                <c:pt idx="2">
                  <c:v>36616</c:v>
                </c:pt>
                <c:pt idx="3">
                  <c:v>36646</c:v>
                </c:pt>
                <c:pt idx="4">
                  <c:v>36677</c:v>
                </c:pt>
                <c:pt idx="5">
                  <c:v>36707</c:v>
                </c:pt>
                <c:pt idx="6">
                  <c:v>36738</c:v>
                </c:pt>
                <c:pt idx="7">
                  <c:v>36769</c:v>
                </c:pt>
                <c:pt idx="8">
                  <c:v>36799</c:v>
                </c:pt>
                <c:pt idx="9">
                  <c:v>36830</c:v>
                </c:pt>
                <c:pt idx="10">
                  <c:v>36860</c:v>
                </c:pt>
                <c:pt idx="11">
                  <c:v>36891</c:v>
                </c:pt>
                <c:pt idx="12">
                  <c:v>36922</c:v>
                </c:pt>
                <c:pt idx="13">
                  <c:v>36950</c:v>
                </c:pt>
                <c:pt idx="14">
                  <c:v>36981</c:v>
                </c:pt>
                <c:pt idx="15">
                  <c:v>37011</c:v>
                </c:pt>
                <c:pt idx="16">
                  <c:v>37042</c:v>
                </c:pt>
                <c:pt idx="17">
                  <c:v>37072</c:v>
                </c:pt>
                <c:pt idx="18">
                  <c:v>37103</c:v>
                </c:pt>
                <c:pt idx="19">
                  <c:v>37134</c:v>
                </c:pt>
                <c:pt idx="20">
                  <c:v>37164</c:v>
                </c:pt>
                <c:pt idx="21">
                  <c:v>37195</c:v>
                </c:pt>
                <c:pt idx="22">
                  <c:v>37225</c:v>
                </c:pt>
                <c:pt idx="23">
                  <c:v>37256</c:v>
                </c:pt>
                <c:pt idx="24">
                  <c:v>37287</c:v>
                </c:pt>
                <c:pt idx="25">
                  <c:v>37315</c:v>
                </c:pt>
                <c:pt idx="26">
                  <c:v>37346</c:v>
                </c:pt>
                <c:pt idx="27">
                  <c:v>37376</c:v>
                </c:pt>
                <c:pt idx="28">
                  <c:v>37407</c:v>
                </c:pt>
                <c:pt idx="29">
                  <c:v>37437</c:v>
                </c:pt>
                <c:pt idx="30">
                  <c:v>37468</c:v>
                </c:pt>
                <c:pt idx="31">
                  <c:v>37499</c:v>
                </c:pt>
                <c:pt idx="32">
                  <c:v>37529</c:v>
                </c:pt>
                <c:pt idx="33">
                  <c:v>37560</c:v>
                </c:pt>
                <c:pt idx="34">
                  <c:v>37590</c:v>
                </c:pt>
                <c:pt idx="35">
                  <c:v>37621</c:v>
                </c:pt>
                <c:pt idx="36">
                  <c:v>37652</c:v>
                </c:pt>
                <c:pt idx="37">
                  <c:v>37680</c:v>
                </c:pt>
                <c:pt idx="38">
                  <c:v>37711</c:v>
                </c:pt>
                <c:pt idx="39">
                  <c:v>37741</c:v>
                </c:pt>
                <c:pt idx="40">
                  <c:v>37772</c:v>
                </c:pt>
                <c:pt idx="41">
                  <c:v>37802</c:v>
                </c:pt>
                <c:pt idx="42">
                  <c:v>37833</c:v>
                </c:pt>
                <c:pt idx="43">
                  <c:v>37864</c:v>
                </c:pt>
                <c:pt idx="44">
                  <c:v>37894</c:v>
                </c:pt>
                <c:pt idx="45">
                  <c:v>37925</c:v>
                </c:pt>
                <c:pt idx="46">
                  <c:v>37955</c:v>
                </c:pt>
                <c:pt idx="47">
                  <c:v>37986</c:v>
                </c:pt>
                <c:pt idx="48">
                  <c:v>38017</c:v>
                </c:pt>
                <c:pt idx="49">
                  <c:v>38046</c:v>
                </c:pt>
                <c:pt idx="50">
                  <c:v>38077</c:v>
                </c:pt>
                <c:pt idx="51">
                  <c:v>38107</c:v>
                </c:pt>
                <c:pt idx="52">
                  <c:v>38138</c:v>
                </c:pt>
                <c:pt idx="53">
                  <c:v>38168</c:v>
                </c:pt>
                <c:pt idx="54">
                  <c:v>38199</c:v>
                </c:pt>
                <c:pt idx="55">
                  <c:v>38230</c:v>
                </c:pt>
                <c:pt idx="56">
                  <c:v>38260</c:v>
                </c:pt>
                <c:pt idx="57">
                  <c:v>38291</c:v>
                </c:pt>
                <c:pt idx="58">
                  <c:v>38321</c:v>
                </c:pt>
                <c:pt idx="59">
                  <c:v>38352</c:v>
                </c:pt>
                <c:pt idx="60">
                  <c:v>38383</c:v>
                </c:pt>
                <c:pt idx="61">
                  <c:v>38411</c:v>
                </c:pt>
                <c:pt idx="62">
                  <c:v>38442</c:v>
                </c:pt>
                <c:pt idx="63">
                  <c:v>38472</c:v>
                </c:pt>
                <c:pt idx="64">
                  <c:v>38503</c:v>
                </c:pt>
                <c:pt idx="65">
                  <c:v>38533</c:v>
                </c:pt>
                <c:pt idx="66">
                  <c:v>38564</c:v>
                </c:pt>
                <c:pt idx="67">
                  <c:v>38595</c:v>
                </c:pt>
                <c:pt idx="68">
                  <c:v>38625</c:v>
                </c:pt>
                <c:pt idx="69">
                  <c:v>38656</c:v>
                </c:pt>
                <c:pt idx="70">
                  <c:v>38686</c:v>
                </c:pt>
                <c:pt idx="71">
                  <c:v>38717</c:v>
                </c:pt>
                <c:pt idx="72">
                  <c:v>38748</c:v>
                </c:pt>
                <c:pt idx="73">
                  <c:v>38776</c:v>
                </c:pt>
                <c:pt idx="74">
                  <c:v>38807</c:v>
                </c:pt>
                <c:pt idx="75">
                  <c:v>38837</c:v>
                </c:pt>
                <c:pt idx="76">
                  <c:v>38868</c:v>
                </c:pt>
                <c:pt idx="77">
                  <c:v>38898</c:v>
                </c:pt>
                <c:pt idx="78">
                  <c:v>38929</c:v>
                </c:pt>
                <c:pt idx="79">
                  <c:v>38960</c:v>
                </c:pt>
                <c:pt idx="80">
                  <c:v>38990</c:v>
                </c:pt>
                <c:pt idx="81">
                  <c:v>39021</c:v>
                </c:pt>
                <c:pt idx="82">
                  <c:v>39051</c:v>
                </c:pt>
                <c:pt idx="83">
                  <c:v>39082</c:v>
                </c:pt>
                <c:pt idx="84">
                  <c:v>39113</c:v>
                </c:pt>
                <c:pt idx="85">
                  <c:v>39141</c:v>
                </c:pt>
                <c:pt idx="86">
                  <c:v>39172</c:v>
                </c:pt>
                <c:pt idx="87">
                  <c:v>39202</c:v>
                </c:pt>
                <c:pt idx="88">
                  <c:v>39233</c:v>
                </c:pt>
                <c:pt idx="89">
                  <c:v>39263</c:v>
                </c:pt>
                <c:pt idx="90">
                  <c:v>39294</c:v>
                </c:pt>
                <c:pt idx="91">
                  <c:v>39325</c:v>
                </c:pt>
                <c:pt idx="92">
                  <c:v>39355</c:v>
                </c:pt>
                <c:pt idx="93">
                  <c:v>39386</c:v>
                </c:pt>
                <c:pt idx="94">
                  <c:v>39416</c:v>
                </c:pt>
                <c:pt idx="95">
                  <c:v>39447</c:v>
                </c:pt>
                <c:pt idx="96">
                  <c:v>39478</c:v>
                </c:pt>
                <c:pt idx="97">
                  <c:v>39507</c:v>
                </c:pt>
                <c:pt idx="98">
                  <c:v>39538</c:v>
                </c:pt>
                <c:pt idx="99">
                  <c:v>39568</c:v>
                </c:pt>
                <c:pt idx="100">
                  <c:v>39599</c:v>
                </c:pt>
                <c:pt idx="101">
                  <c:v>39629</c:v>
                </c:pt>
                <c:pt idx="102">
                  <c:v>39660</c:v>
                </c:pt>
                <c:pt idx="103">
                  <c:v>39691</c:v>
                </c:pt>
                <c:pt idx="104">
                  <c:v>39721</c:v>
                </c:pt>
                <c:pt idx="105">
                  <c:v>39752</c:v>
                </c:pt>
                <c:pt idx="106">
                  <c:v>39782</c:v>
                </c:pt>
                <c:pt idx="107">
                  <c:v>39813</c:v>
                </c:pt>
                <c:pt idx="108">
                  <c:v>39844</c:v>
                </c:pt>
                <c:pt idx="109">
                  <c:v>39872</c:v>
                </c:pt>
                <c:pt idx="110">
                  <c:v>39903</c:v>
                </c:pt>
              </c:numCache>
            </c:numRef>
          </c:cat>
          <c:val>
            <c:numRef>
              <c:f>Sheet1!$K$2:$K$112</c:f>
              <c:numCache>
                <c:formatCode>General</c:formatCode>
                <c:ptCount val="111"/>
                <c:pt idx="0">
                  <c:v>219</c:v>
                </c:pt>
                <c:pt idx="1">
                  <c:v>219</c:v>
                </c:pt>
                <c:pt idx="2">
                  <c:v>220</c:v>
                </c:pt>
                <c:pt idx="3">
                  <c:v>218</c:v>
                </c:pt>
                <c:pt idx="4">
                  <c:v>220</c:v>
                </c:pt>
                <c:pt idx="5">
                  <c:v>219</c:v>
                </c:pt>
                <c:pt idx="6">
                  <c:v>218</c:v>
                </c:pt>
                <c:pt idx="7">
                  <c:v>216</c:v>
                </c:pt>
                <c:pt idx="8">
                  <c:v>213</c:v>
                </c:pt>
                <c:pt idx="9">
                  <c:v>213</c:v>
                </c:pt>
                <c:pt idx="10">
                  <c:v>210</c:v>
                </c:pt>
                <c:pt idx="11">
                  <c:v>203</c:v>
                </c:pt>
                <c:pt idx="12">
                  <c:v>204</c:v>
                </c:pt>
                <c:pt idx="13">
                  <c:v>203</c:v>
                </c:pt>
                <c:pt idx="14">
                  <c:v>203</c:v>
                </c:pt>
                <c:pt idx="15">
                  <c:v>205</c:v>
                </c:pt>
                <c:pt idx="16">
                  <c:v>206</c:v>
                </c:pt>
                <c:pt idx="17">
                  <c:v>209</c:v>
                </c:pt>
                <c:pt idx="18">
                  <c:v>207</c:v>
                </c:pt>
                <c:pt idx="19">
                  <c:v>207</c:v>
                </c:pt>
                <c:pt idx="20">
                  <c:v>211</c:v>
                </c:pt>
                <c:pt idx="21">
                  <c:v>209</c:v>
                </c:pt>
                <c:pt idx="22">
                  <c:v>207</c:v>
                </c:pt>
                <c:pt idx="23">
                  <c:v>206</c:v>
                </c:pt>
                <c:pt idx="24">
                  <c:v>204</c:v>
                </c:pt>
                <c:pt idx="25">
                  <c:v>206</c:v>
                </c:pt>
                <c:pt idx="26">
                  <c:v>207</c:v>
                </c:pt>
                <c:pt idx="27">
                  <c:v>205</c:v>
                </c:pt>
                <c:pt idx="28">
                  <c:v>206</c:v>
                </c:pt>
                <c:pt idx="29">
                  <c:v>204</c:v>
                </c:pt>
                <c:pt idx="30">
                  <c:v>200</c:v>
                </c:pt>
                <c:pt idx="31">
                  <c:v>198</c:v>
                </c:pt>
                <c:pt idx="32">
                  <c:v>197</c:v>
                </c:pt>
                <c:pt idx="33">
                  <c:v>199</c:v>
                </c:pt>
                <c:pt idx="34">
                  <c:v>201</c:v>
                </c:pt>
                <c:pt idx="35">
                  <c:v>199</c:v>
                </c:pt>
                <c:pt idx="36">
                  <c:v>198</c:v>
                </c:pt>
                <c:pt idx="37">
                  <c:v>200</c:v>
                </c:pt>
                <c:pt idx="38">
                  <c:v>206</c:v>
                </c:pt>
                <c:pt idx="39">
                  <c:v>206</c:v>
                </c:pt>
                <c:pt idx="40">
                  <c:v>206</c:v>
                </c:pt>
                <c:pt idx="41">
                  <c:v>211</c:v>
                </c:pt>
                <c:pt idx="42">
                  <c:v>212</c:v>
                </c:pt>
                <c:pt idx="43">
                  <c:v>212</c:v>
                </c:pt>
                <c:pt idx="44">
                  <c:v>220</c:v>
                </c:pt>
                <c:pt idx="45">
                  <c:v>223</c:v>
                </c:pt>
                <c:pt idx="46">
                  <c:v>224</c:v>
                </c:pt>
                <c:pt idx="47">
                  <c:v>224</c:v>
                </c:pt>
                <c:pt idx="48">
                  <c:v>230</c:v>
                </c:pt>
                <c:pt idx="49">
                  <c:v>233</c:v>
                </c:pt>
                <c:pt idx="50">
                  <c:v>232</c:v>
                </c:pt>
                <c:pt idx="51">
                  <c:v>245</c:v>
                </c:pt>
                <c:pt idx="52">
                  <c:v>252</c:v>
                </c:pt>
                <c:pt idx="53">
                  <c:v>252</c:v>
                </c:pt>
                <c:pt idx="54">
                  <c:v>257</c:v>
                </c:pt>
                <c:pt idx="55">
                  <c:v>257</c:v>
                </c:pt>
                <c:pt idx="56">
                  <c:v>262</c:v>
                </c:pt>
                <c:pt idx="57">
                  <c:v>268</c:v>
                </c:pt>
                <c:pt idx="58">
                  <c:v>273</c:v>
                </c:pt>
                <c:pt idx="59">
                  <c:v>272</c:v>
                </c:pt>
                <c:pt idx="60">
                  <c:v>278</c:v>
                </c:pt>
                <c:pt idx="61">
                  <c:v>280</c:v>
                </c:pt>
                <c:pt idx="62">
                  <c:v>278</c:v>
                </c:pt>
                <c:pt idx="63">
                  <c:v>278</c:v>
                </c:pt>
                <c:pt idx="64">
                  <c:v>280</c:v>
                </c:pt>
                <c:pt idx="65">
                  <c:v>281</c:v>
                </c:pt>
                <c:pt idx="66">
                  <c:v>282</c:v>
                </c:pt>
                <c:pt idx="67">
                  <c:v>279</c:v>
                </c:pt>
                <c:pt idx="68">
                  <c:v>282</c:v>
                </c:pt>
                <c:pt idx="69">
                  <c:v>285</c:v>
                </c:pt>
                <c:pt idx="70">
                  <c:v>283</c:v>
                </c:pt>
                <c:pt idx="71">
                  <c:v>282</c:v>
                </c:pt>
                <c:pt idx="72">
                  <c:v>283</c:v>
                </c:pt>
                <c:pt idx="73">
                  <c:v>285</c:v>
                </c:pt>
                <c:pt idx="74">
                  <c:v>286</c:v>
                </c:pt>
                <c:pt idx="75">
                  <c:v>287</c:v>
                </c:pt>
                <c:pt idx="76">
                  <c:v>287</c:v>
                </c:pt>
                <c:pt idx="77">
                  <c:v>281</c:v>
                </c:pt>
                <c:pt idx="78">
                  <c:v>282</c:v>
                </c:pt>
                <c:pt idx="79">
                  <c:v>281</c:v>
                </c:pt>
                <c:pt idx="80">
                  <c:v>283</c:v>
                </c:pt>
                <c:pt idx="81">
                  <c:v>284</c:v>
                </c:pt>
                <c:pt idx="82">
                  <c:v>283</c:v>
                </c:pt>
                <c:pt idx="83">
                  <c:v>283</c:v>
                </c:pt>
                <c:pt idx="84">
                  <c:v>275</c:v>
                </c:pt>
                <c:pt idx="85">
                  <c:v>274</c:v>
                </c:pt>
                <c:pt idx="86">
                  <c:v>274</c:v>
                </c:pt>
                <c:pt idx="87">
                  <c:v>273</c:v>
                </c:pt>
                <c:pt idx="88">
                  <c:v>277</c:v>
                </c:pt>
                <c:pt idx="89">
                  <c:v>276</c:v>
                </c:pt>
                <c:pt idx="90">
                  <c:v>272</c:v>
                </c:pt>
                <c:pt idx="91">
                  <c:v>271</c:v>
                </c:pt>
                <c:pt idx="92">
                  <c:v>271</c:v>
                </c:pt>
                <c:pt idx="93">
                  <c:v>268</c:v>
                </c:pt>
                <c:pt idx="94">
                  <c:v>266</c:v>
                </c:pt>
                <c:pt idx="95">
                  <c:v>264</c:v>
                </c:pt>
                <c:pt idx="96">
                  <c:v>263</c:v>
                </c:pt>
                <c:pt idx="97">
                  <c:v>258</c:v>
                </c:pt>
                <c:pt idx="98">
                  <c:v>253</c:v>
                </c:pt>
                <c:pt idx="99">
                  <c:v>252</c:v>
                </c:pt>
                <c:pt idx="100">
                  <c:v>248</c:v>
                </c:pt>
                <c:pt idx="101">
                  <c:v>248</c:v>
                </c:pt>
                <c:pt idx="102">
                  <c:v>247</c:v>
                </c:pt>
                <c:pt idx="103">
                  <c:v>246</c:v>
                </c:pt>
                <c:pt idx="104">
                  <c:v>244</c:v>
                </c:pt>
                <c:pt idx="105">
                  <c:v>242</c:v>
                </c:pt>
                <c:pt idx="106">
                  <c:v>242</c:v>
                </c:pt>
                <c:pt idx="107">
                  <c:v>233</c:v>
                </c:pt>
                <c:pt idx="108">
                  <c:v>223</c:v>
                </c:pt>
                <c:pt idx="109">
                  <c:v>219</c:v>
                </c:pt>
                <c:pt idx="110">
                  <c:v>216</c:v>
                </c:pt>
              </c:numCache>
            </c:numRef>
          </c:val>
        </c:ser>
        <c:ser>
          <c:idx val="7"/>
          <c:order val="9"/>
          <c:tx>
            <c:strRef>
              <c:f>Sheet1!$L$1</c:f>
              <c:strCache>
                <c:ptCount val="1"/>
                <c:pt idx="0">
                  <c:v>Multi-Strategy</c:v>
                </c:pt>
              </c:strCache>
            </c:strRef>
          </c:tx>
          <c:spPr>
            <a:ln w="25400">
              <a:noFill/>
            </a:ln>
          </c:spPr>
          <c:cat>
            <c:numRef>
              <c:f>Sheet1!$A$2:$A$112</c:f>
              <c:numCache>
                <c:formatCode>[$-409]mmm\-yy;@</c:formatCode>
                <c:ptCount val="111"/>
                <c:pt idx="0">
                  <c:v>36556</c:v>
                </c:pt>
                <c:pt idx="1">
                  <c:v>36585</c:v>
                </c:pt>
                <c:pt idx="2">
                  <c:v>36616</c:v>
                </c:pt>
                <c:pt idx="3">
                  <c:v>36646</c:v>
                </c:pt>
                <c:pt idx="4">
                  <c:v>36677</c:v>
                </c:pt>
                <c:pt idx="5">
                  <c:v>36707</c:v>
                </c:pt>
                <c:pt idx="6">
                  <c:v>36738</c:v>
                </c:pt>
                <c:pt idx="7">
                  <c:v>36769</c:v>
                </c:pt>
                <c:pt idx="8">
                  <c:v>36799</c:v>
                </c:pt>
                <c:pt idx="9">
                  <c:v>36830</c:v>
                </c:pt>
                <c:pt idx="10">
                  <c:v>36860</c:v>
                </c:pt>
                <c:pt idx="11">
                  <c:v>36891</c:v>
                </c:pt>
                <c:pt idx="12">
                  <c:v>36922</c:v>
                </c:pt>
                <c:pt idx="13">
                  <c:v>36950</c:v>
                </c:pt>
                <c:pt idx="14">
                  <c:v>36981</c:v>
                </c:pt>
                <c:pt idx="15">
                  <c:v>37011</c:v>
                </c:pt>
                <c:pt idx="16">
                  <c:v>37042</c:v>
                </c:pt>
                <c:pt idx="17">
                  <c:v>37072</c:v>
                </c:pt>
                <c:pt idx="18">
                  <c:v>37103</c:v>
                </c:pt>
                <c:pt idx="19">
                  <c:v>37134</c:v>
                </c:pt>
                <c:pt idx="20">
                  <c:v>37164</c:v>
                </c:pt>
                <c:pt idx="21">
                  <c:v>37195</c:v>
                </c:pt>
                <c:pt idx="22">
                  <c:v>37225</c:v>
                </c:pt>
                <c:pt idx="23">
                  <c:v>37256</c:v>
                </c:pt>
                <c:pt idx="24">
                  <c:v>37287</c:v>
                </c:pt>
                <c:pt idx="25">
                  <c:v>37315</c:v>
                </c:pt>
                <c:pt idx="26">
                  <c:v>37346</c:v>
                </c:pt>
                <c:pt idx="27">
                  <c:v>37376</c:v>
                </c:pt>
                <c:pt idx="28">
                  <c:v>37407</c:v>
                </c:pt>
                <c:pt idx="29">
                  <c:v>37437</c:v>
                </c:pt>
                <c:pt idx="30">
                  <c:v>37468</c:v>
                </c:pt>
                <c:pt idx="31">
                  <c:v>37499</c:v>
                </c:pt>
                <c:pt idx="32">
                  <c:v>37529</c:v>
                </c:pt>
                <c:pt idx="33">
                  <c:v>37560</c:v>
                </c:pt>
                <c:pt idx="34">
                  <c:v>37590</c:v>
                </c:pt>
                <c:pt idx="35">
                  <c:v>37621</c:v>
                </c:pt>
                <c:pt idx="36">
                  <c:v>37652</c:v>
                </c:pt>
                <c:pt idx="37">
                  <c:v>37680</c:v>
                </c:pt>
                <c:pt idx="38">
                  <c:v>37711</c:v>
                </c:pt>
                <c:pt idx="39">
                  <c:v>37741</c:v>
                </c:pt>
                <c:pt idx="40">
                  <c:v>37772</c:v>
                </c:pt>
                <c:pt idx="41">
                  <c:v>37802</c:v>
                </c:pt>
                <c:pt idx="42">
                  <c:v>37833</c:v>
                </c:pt>
                <c:pt idx="43">
                  <c:v>37864</c:v>
                </c:pt>
                <c:pt idx="44">
                  <c:v>37894</c:v>
                </c:pt>
                <c:pt idx="45">
                  <c:v>37925</c:v>
                </c:pt>
                <c:pt idx="46">
                  <c:v>37955</c:v>
                </c:pt>
                <c:pt idx="47">
                  <c:v>37986</c:v>
                </c:pt>
                <c:pt idx="48">
                  <c:v>38017</c:v>
                </c:pt>
                <c:pt idx="49">
                  <c:v>38046</c:v>
                </c:pt>
                <c:pt idx="50">
                  <c:v>38077</c:v>
                </c:pt>
                <c:pt idx="51">
                  <c:v>38107</c:v>
                </c:pt>
                <c:pt idx="52">
                  <c:v>38138</c:v>
                </c:pt>
                <c:pt idx="53">
                  <c:v>38168</c:v>
                </c:pt>
                <c:pt idx="54">
                  <c:v>38199</c:v>
                </c:pt>
                <c:pt idx="55">
                  <c:v>38230</c:v>
                </c:pt>
                <c:pt idx="56">
                  <c:v>38260</c:v>
                </c:pt>
                <c:pt idx="57">
                  <c:v>38291</c:v>
                </c:pt>
                <c:pt idx="58">
                  <c:v>38321</c:v>
                </c:pt>
                <c:pt idx="59">
                  <c:v>38352</c:v>
                </c:pt>
                <c:pt idx="60">
                  <c:v>38383</c:v>
                </c:pt>
                <c:pt idx="61">
                  <c:v>38411</c:v>
                </c:pt>
                <c:pt idx="62">
                  <c:v>38442</c:v>
                </c:pt>
                <c:pt idx="63">
                  <c:v>38472</c:v>
                </c:pt>
                <c:pt idx="64">
                  <c:v>38503</c:v>
                </c:pt>
                <c:pt idx="65">
                  <c:v>38533</c:v>
                </c:pt>
                <c:pt idx="66">
                  <c:v>38564</c:v>
                </c:pt>
                <c:pt idx="67">
                  <c:v>38595</c:v>
                </c:pt>
                <c:pt idx="68">
                  <c:v>38625</c:v>
                </c:pt>
                <c:pt idx="69">
                  <c:v>38656</c:v>
                </c:pt>
                <c:pt idx="70">
                  <c:v>38686</c:v>
                </c:pt>
                <c:pt idx="71">
                  <c:v>38717</c:v>
                </c:pt>
                <c:pt idx="72">
                  <c:v>38748</c:v>
                </c:pt>
                <c:pt idx="73">
                  <c:v>38776</c:v>
                </c:pt>
                <c:pt idx="74">
                  <c:v>38807</c:v>
                </c:pt>
                <c:pt idx="75">
                  <c:v>38837</c:v>
                </c:pt>
                <c:pt idx="76">
                  <c:v>38868</c:v>
                </c:pt>
                <c:pt idx="77">
                  <c:v>38898</c:v>
                </c:pt>
                <c:pt idx="78">
                  <c:v>38929</c:v>
                </c:pt>
                <c:pt idx="79">
                  <c:v>38960</c:v>
                </c:pt>
                <c:pt idx="80">
                  <c:v>38990</c:v>
                </c:pt>
                <c:pt idx="81">
                  <c:v>39021</c:v>
                </c:pt>
                <c:pt idx="82">
                  <c:v>39051</c:v>
                </c:pt>
                <c:pt idx="83">
                  <c:v>39082</c:v>
                </c:pt>
                <c:pt idx="84">
                  <c:v>39113</c:v>
                </c:pt>
                <c:pt idx="85">
                  <c:v>39141</c:v>
                </c:pt>
                <c:pt idx="86">
                  <c:v>39172</c:v>
                </c:pt>
                <c:pt idx="87">
                  <c:v>39202</c:v>
                </c:pt>
                <c:pt idx="88">
                  <c:v>39233</c:v>
                </c:pt>
                <c:pt idx="89">
                  <c:v>39263</c:v>
                </c:pt>
                <c:pt idx="90">
                  <c:v>39294</c:v>
                </c:pt>
                <c:pt idx="91">
                  <c:v>39325</c:v>
                </c:pt>
                <c:pt idx="92">
                  <c:v>39355</c:v>
                </c:pt>
                <c:pt idx="93">
                  <c:v>39386</c:v>
                </c:pt>
                <c:pt idx="94">
                  <c:v>39416</c:v>
                </c:pt>
                <c:pt idx="95">
                  <c:v>39447</c:v>
                </c:pt>
                <c:pt idx="96">
                  <c:v>39478</c:v>
                </c:pt>
                <c:pt idx="97">
                  <c:v>39507</c:v>
                </c:pt>
                <c:pt idx="98">
                  <c:v>39538</c:v>
                </c:pt>
                <c:pt idx="99">
                  <c:v>39568</c:v>
                </c:pt>
                <c:pt idx="100">
                  <c:v>39599</c:v>
                </c:pt>
                <c:pt idx="101">
                  <c:v>39629</c:v>
                </c:pt>
                <c:pt idx="102">
                  <c:v>39660</c:v>
                </c:pt>
                <c:pt idx="103">
                  <c:v>39691</c:v>
                </c:pt>
                <c:pt idx="104">
                  <c:v>39721</c:v>
                </c:pt>
                <c:pt idx="105">
                  <c:v>39752</c:v>
                </c:pt>
                <c:pt idx="106">
                  <c:v>39782</c:v>
                </c:pt>
                <c:pt idx="107">
                  <c:v>39813</c:v>
                </c:pt>
                <c:pt idx="108">
                  <c:v>39844</c:v>
                </c:pt>
                <c:pt idx="109">
                  <c:v>39872</c:v>
                </c:pt>
                <c:pt idx="110">
                  <c:v>39903</c:v>
                </c:pt>
              </c:numCache>
            </c:numRef>
          </c:cat>
          <c:val>
            <c:numRef>
              <c:f>Sheet1!$L$2:$L$112</c:f>
              <c:numCache>
                <c:formatCode>General</c:formatCode>
                <c:ptCount val="111"/>
                <c:pt idx="0">
                  <c:v>112</c:v>
                </c:pt>
                <c:pt idx="1">
                  <c:v>112</c:v>
                </c:pt>
                <c:pt idx="2">
                  <c:v>114</c:v>
                </c:pt>
                <c:pt idx="3">
                  <c:v>117</c:v>
                </c:pt>
                <c:pt idx="4">
                  <c:v>119</c:v>
                </c:pt>
                <c:pt idx="5">
                  <c:v>120</c:v>
                </c:pt>
                <c:pt idx="6">
                  <c:v>124</c:v>
                </c:pt>
                <c:pt idx="7">
                  <c:v>126</c:v>
                </c:pt>
                <c:pt idx="8">
                  <c:v>126</c:v>
                </c:pt>
                <c:pt idx="9">
                  <c:v>126</c:v>
                </c:pt>
                <c:pt idx="10">
                  <c:v>128</c:v>
                </c:pt>
                <c:pt idx="11">
                  <c:v>128</c:v>
                </c:pt>
                <c:pt idx="12">
                  <c:v>132</c:v>
                </c:pt>
                <c:pt idx="13">
                  <c:v>135</c:v>
                </c:pt>
                <c:pt idx="14">
                  <c:v>138</c:v>
                </c:pt>
                <c:pt idx="15">
                  <c:v>139</c:v>
                </c:pt>
                <c:pt idx="16">
                  <c:v>139</c:v>
                </c:pt>
                <c:pt idx="17">
                  <c:v>141</c:v>
                </c:pt>
                <c:pt idx="18">
                  <c:v>145</c:v>
                </c:pt>
                <c:pt idx="19">
                  <c:v>147</c:v>
                </c:pt>
                <c:pt idx="20">
                  <c:v>148</c:v>
                </c:pt>
                <c:pt idx="21">
                  <c:v>150</c:v>
                </c:pt>
                <c:pt idx="22">
                  <c:v>157</c:v>
                </c:pt>
                <c:pt idx="23">
                  <c:v>159</c:v>
                </c:pt>
                <c:pt idx="24">
                  <c:v>173</c:v>
                </c:pt>
                <c:pt idx="25">
                  <c:v>179</c:v>
                </c:pt>
                <c:pt idx="26">
                  <c:v>180</c:v>
                </c:pt>
                <c:pt idx="27">
                  <c:v>185</c:v>
                </c:pt>
                <c:pt idx="28">
                  <c:v>190</c:v>
                </c:pt>
                <c:pt idx="29">
                  <c:v>192</c:v>
                </c:pt>
                <c:pt idx="30">
                  <c:v>195</c:v>
                </c:pt>
                <c:pt idx="31">
                  <c:v>202</c:v>
                </c:pt>
                <c:pt idx="32">
                  <c:v>203</c:v>
                </c:pt>
                <c:pt idx="33">
                  <c:v>206</c:v>
                </c:pt>
                <c:pt idx="34">
                  <c:v>208</c:v>
                </c:pt>
                <c:pt idx="35">
                  <c:v>210</c:v>
                </c:pt>
                <c:pt idx="36">
                  <c:v>219</c:v>
                </c:pt>
                <c:pt idx="37">
                  <c:v>222</c:v>
                </c:pt>
                <c:pt idx="38">
                  <c:v>224</c:v>
                </c:pt>
                <c:pt idx="39">
                  <c:v>225</c:v>
                </c:pt>
                <c:pt idx="40">
                  <c:v>229</c:v>
                </c:pt>
                <c:pt idx="41">
                  <c:v>233</c:v>
                </c:pt>
                <c:pt idx="42">
                  <c:v>236</c:v>
                </c:pt>
                <c:pt idx="43">
                  <c:v>234</c:v>
                </c:pt>
                <c:pt idx="44">
                  <c:v>233</c:v>
                </c:pt>
                <c:pt idx="45">
                  <c:v>238</c:v>
                </c:pt>
                <c:pt idx="46">
                  <c:v>238</c:v>
                </c:pt>
                <c:pt idx="47">
                  <c:v>249</c:v>
                </c:pt>
                <c:pt idx="48">
                  <c:v>251</c:v>
                </c:pt>
                <c:pt idx="49">
                  <c:v>255</c:v>
                </c:pt>
                <c:pt idx="50">
                  <c:v>259</c:v>
                </c:pt>
                <c:pt idx="51">
                  <c:v>264</c:v>
                </c:pt>
                <c:pt idx="52">
                  <c:v>274</c:v>
                </c:pt>
                <c:pt idx="53">
                  <c:v>279</c:v>
                </c:pt>
                <c:pt idx="54">
                  <c:v>284</c:v>
                </c:pt>
                <c:pt idx="55">
                  <c:v>287</c:v>
                </c:pt>
                <c:pt idx="56">
                  <c:v>289</c:v>
                </c:pt>
                <c:pt idx="57">
                  <c:v>290</c:v>
                </c:pt>
                <c:pt idx="58">
                  <c:v>294</c:v>
                </c:pt>
                <c:pt idx="59">
                  <c:v>292</c:v>
                </c:pt>
                <c:pt idx="60">
                  <c:v>306</c:v>
                </c:pt>
                <c:pt idx="61">
                  <c:v>307</c:v>
                </c:pt>
                <c:pt idx="62">
                  <c:v>307</c:v>
                </c:pt>
                <c:pt idx="63">
                  <c:v>311</c:v>
                </c:pt>
                <c:pt idx="64">
                  <c:v>318</c:v>
                </c:pt>
                <c:pt idx="65">
                  <c:v>325</c:v>
                </c:pt>
                <c:pt idx="66">
                  <c:v>336</c:v>
                </c:pt>
                <c:pt idx="67">
                  <c:v>337</c:v>
                </c:pt>
                <c:pt idx="68">
                  <c:v>339</c:v>
                </c:pt>
                <c:pt idx="69">
                  <c:v>341</c:v>
                </c:pt>
                <c:pt idx="70">
                  <c:v>347</c:v>
                </c:pt>
                <c:pt idx="71">
                  <c:v>346</c:v>
                </c:pt>
                <c:pt idx="72">
                  <c:v>353</c:v>
                </c:pt>
                <c:pt idx="73">
                  <c:v>356</c:v>
                </c:pt>
                <c:pt idx="74">
                  <c:v>365</c:v>
                </c:pt>
                <c:pt idx="75">
                  <c:v>375</c:v>
                </c:pt>
                <c:pt idx="76">
                  <c:v>377</c:v>
                </c:pt>
                <c:pt idx="77">
                  <c:v>386</c:v>
                </c:pt>
                <c:pt idx="78">
                  <c:v>386</c:v>
                </c:pt>
                <c:pt idx="79">
                  <c:v>385</c:v>
                </c:pt>
                <c:pt idx="80">
                  <c:v>393</c:v>
                </c:pt>
                <c:pt idx="81">
                  <c:v>399</c:v>
                </c:pt>
                <c:pt idx="82">
                  <c:v>405</c:v>
                </c:pt>
                <c:pt idx="83">
                  <c:v>408</c:v>
                </c:pt>
                <c:pt idx="84">
                  <c:v>412</c:v>
                </c:pt>
                <c:pt idx="85">
                  <c:v>414</c:v>
                </c:pt>
                <c:pt idx="86">
                  <c:v>424</c:v>
                </c:pt>
                <c:pt idx="87">
                  <c:v>429</c:v>
                </c:pt>
                <c:pt idx="88">
                  <c:v>436</c:v>
                </c:pt>
                <c:pt idx="89">
                  <c:v>439</c:v>
                </c:pt>
                <c:pt idx="90">
                  <c:v>447</c:v>
                </c:pt>
                <c:pt idx="91">
                  <c:v>444</c:v>
                </c:pt>
                <c:pt idx="92">
                  <c:v>441</c:v>
                </c:pt>
                <c:pt idx="93">
                  <c:v>441</c:v>
                </c:pt>
                <c:pt idx="94">
                  <c:v>441</c:v>
                </c:pt>
                <c:pt idx="95">
                  <c:v>443</c:v>
                </c:pt>
                <c:pt idx="96">
                  <c:v>441</c:v>
                </c:pt>
                <c:pt idx="97">
                  <c:v>437</c:v>
                </c:pt>
                <c:pt idx="98">
                  <c:v>433</c:v>
                </c:pt>
                <c:pt idx="99">
                  <c:v>434</c:v>
                </c:pt>
                <c:pt idx="100">
                  <c:v>432</c:v>
                </c:pt>
                <c:pt idx="101">
                  <c:v>410</c:v>
                </c:pt>
                <c:pt idx="102">
                  <c:v>397</c:v>
                </c:pt>
                <c:pt idx="103">
                  <c:v>387</c:v>
                </c:pt>
                <c:pt idx="104">
                  <c:v>370</c:v>
                </c:pt>
                <c:pt idx="105">
                  <c:v>353</c:v>
                </c:pt>
                <c:pt idx="106">
                  <c:v>331</c:v>
                </c:pt>
                <c:pt idx="107">
                  <c:v>319</c:v>
                </c:pt>
                <c:pt idx="108">
                  <c:v>305</c:v>
                </c:pt>
                <c:pt idx="109">
                  <c:v>286</c:v>
                </c:pt>
                <c:pt idx="110">
                  <c:v>271</c:v>
                </c:pt>
              </c:numCache>
            </c:numRef>
          </c:val>
        </c:ser>
        <c:dLbls>
          <c:showLegendKey val="0"/>
          <c:showVal val="0"/>
          <c:showCatName val="0"/>
          <c:showSerName val="0"/>
          <c:showPercent val="0"/>
          <c:showBubbleSize val="0"/>
        </c:dLbls>
        <c:axId val="183259520"/>
        <c:axId val="183261056"/>
      </c:areaChart>
      <c:dateAx>
        <c:axId val="183259520"/>
        <c:scaling>
          <c:orientation val="minMax"/>
        </c:scaling>
        <c:delete val="0"/>
        <c:axPos val="b"/>
        <c:numFmt formatCode="[$-409]mmm\-yy;@" sourceLinked="0"/>
        <c:majorTickMark val="out"/>
        <c:minorTickMark val="none"/>
        <c:tickLblPos val="nextTo"/>
        <c:crossAx val="183261056"/>
        <c:crosses val="autoZero"/>
        <c:auto val="1"/>
        <c:lblOffset val="100"/>
        <c:baseTimeUnit val="months"/>
        <c:majorUnit val="12"/>
        <c:majorTimeUnit val="months"/>
      </c:dateAx>
      <c:valAx>
        <c:axId val="183261056"/>
        <c:scaling>
          <c:orientation val="minMax"/>
        </c:scaling>
        <c:delete val="0"/>
        <c:axPos val="l"/>
        <c:majorGridlines/>
        <c:title>
          <c:tx>
            <c:rich>
              <a:bodyPr/>
              <a:lstStyle/>
              <a:p>
                <a:pPr>
                  <a:defRPr/>
                </a:pPr>
                <a:r>
                  <a:rPr lang="en-US"/>
                  <a:t>Number of $US Funds </a:t>
                </a:r>
              </a:p>
            </c:rich>
          </c:tx>
          <c:layout/>
          <c:overlay val="0"/>
        </c:title>
        <c:numFmt formatCode="General" sourceLinked="1"/>
        <c:majorTickMark val="out"/>
        <c:minorTickMark val="none"/>
        <c:tickLblPos val="nextTo"/>
        <c:crossAx val="183259520"/>
        <c:crosses val="autoZero"/>
        <c:crossBetween val="midCat"/>
      </c:valAx>
      <c:spPr>
        <a:noFill/>
        <a:ln w="25398">
          <a:noFill/>
        </a:ln>
      </c:spPr>
    </c:plotArea>
    <c:legend>
      <c:legendPos val="r"/>
      <c:layout/>
      <c:overlay val="0"/>
      <c:spPr>
        <a:noFill/>
        <a:ln w="25398">
          <a:noFill/>
        </a:ln>
      </c:spPr>
    </c:legend>
    <c:plotVisOnly val="1"/>
    <c:dispBlanksAs val="zero"/>
    <c:showDLblsOverMax val="0"/>
  </c:chart>
  <c:spPr>
    <a:noFill/>
    <a:ln>
      <a:noFill/>
    </a:ln>
  </c:spPr>
  <c:txPr>
    <a:bodyPr/>
    <a:lstStyle/>
    <a:p>
      <a:pPr>
        <a:defRPr sz="1200" b="1" i="0" u="none" strike="noStrike" baseline="0">
          <a:solidFill>
            <a:srgbClr val="CCECFF"/>
          </a:solidFill>
          <a:latin typeface="Arial" pitchFamily="34" charset="0"/>
          <a:ea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557291666666666"/>
          <c:y val="3.7746913580247142E-2"/>
          <c:w val="0.55514613407699043"/>
          <c:h val="0.79458855837464759"/>
        </c:manualLayout>
      </c:layout>
      <c:scatterChart>
        <c:scatterStyle val="lineMarker"/>
        <c:varyColors val="0"/>
        <c:ser>
          <c:idx val="0"/>
          <c:order val="0"/>
          <c:tx>
            <c:strRef>
              <c:f>'Sheet1'!$B$1</c:f>
              <c:strCache>
                <c:ptCount val="1"/>
                <c:pt idx="0">
                  <c:v>Equities</c:v>
                </c:pt>
              </c:strCache>
            </c:strRef>
          </c:tx>
          <c:spPr>
            <a:ln w="34925">
              <a:solidFill>
                <a:srgbClr val="FF0000"/>
              </a:solidFill>
            </a:ln>
          </c:spPr>
          <c:marker>
            <c:symbol val="none"/>
          </c:marker>
          <c:xVal>
            <c:numRef>
              <c:f>'Sheet1'!$A$2:$A$53</c:f>
              <c:numCache>
                <c:formatCode>General</c:formatCode>
                <c:ptCount val="52"/>
                <c:pt idx="0">
                  <c:v>1</c:v>
                </c:pt>
                <c:pt idx="1">
                  <c:v>2</c:v>
                </c:pt>
                <c:pt idx="2">
                  <c:v>4</c:v>
                </c:pt>
                <c:pt idx="3">
                  <c:v>6</c:v>
                </c:pt>
                <c:pt idx="4">
                  <c:v>8</c:v>
                </c:pt>
                <c:pt idx="5">
                  <c:v>10</c:v>
                </c:pt>
                <c:pt idx="6">
                  <c:v>12</c:v>
                </c:pt>
                <c:pt idx="7">
                  <c:v>14</c:v>
                </c:pt>
                <c:pt idx="8">
                  <c:v>16</c:v>
                </c:pt>
                <c:pt idx="9">
                  <c:v>18</c:v>
                </c:pt>
                <c:pt idx="10">
                  <c:v>20</c:v>
                </c:pt>
                <c:pt idx="11">
                  <c:v>25</c:v>
                </c:pt>
                <c:pt idx="12">
                  <c:v>30</c:v>
                </c:pt>
                <c:pt idx="13">
                  <c:v>35</c:v>
                </c:pt>
                <c:pt idx="14">
                  <c:v>40</c:v>
                </c:pt>
                <c:pt idx="15">
                  <c:v>45</c:v>
                </c:pt>
                <c:pt idx="16">
                  <c:v>50</c:v>
                </c:pt>
                <c:pt idx="17">
                  <c:v>75</c:v>
                </c:pt>
                <c:pt idx="18">
                  <c:v>100</c:v>
                </c:pt>
                <c:pt idx="19">
                  <c:v>125</c:v>
                </c:pt>
                <c:pt idx="20">
                  <c:v>150</c:v>
                </c:pt>
                <c:pt idx="21">
                  <c:v>175</c:v>
                </c:pt>
                <c:pt idx="22">
                  <c:v>200</c:v>
                </c:pt>
                <c:pt idx="23">
                  <c:v>250</c:v>
                </c:pt>
                <c:pt idx="24">
                  <c:v>300</c:v>
                </c:pt>
                <c:pt idx="25">
                  <c:v>1</c:v>
                </c:pt>
                <c:pt idx="26">
                  <c:v>2</c:v>
                </c:pt>
                <c:pt idx="27">
                  <c:v>4</c:v>
                </c:pt>
                <c:pt idx="28">
                  <c:v>6</c:v>
                </c:pt>
                <c:pt idx="29">
                  <c:v>8</c:v>
                </c:pt>
                <c:pt idx="30">
                  <c:v>10</c:v>
                </c:pt>
                <c:pt idx="31">
                  <c:v>12</c:v>
                </c:pt>
                <c:pt idx="32">
                  <c:v>14</c:v>
                </c:pt>
                <c:pt idx="33">
                  <c:v>16</c:v>
                </c:pt>
                <c:pt idx="34">
                  <c:v>18</c:v>
                </c:pt>
                <c:pt idx="35">
                  <c:v>20</c:v>
                </c:pt>
                <c:pt idx="36">
                  <c:v>25</c:v>
                </c:pt>
                <c:pt idx="37">
                  <c:v>30</c:v>
                </c:pt>
                <c:pt idx="38">
                  <c:v>35</c:v>
                </c:pt>
                <c:pt idx="39">
                  <c:v>40</c:v>
                </c:pt>
                <c:pt idx="40">
                  <c:v>45</c:v>
                </c:pt>
                <c:pt idx="41">
                  <c:v>50</c:v>
                </c:pt>
                <c:pt idx="42">
                  <c:v>75</c:v>
                </c:pt>
                <c:pt idx="43">
                  <c:v>100</c:v>
                </c:pt>
                <c:pt idx="44">
                  <c:v>125</c:v>
                </c:pt>
                <c:pt idx="45">
                  <c:v>150</c:v>
                </c:pt>
                <c:pt idx="46">
                  <c:v>175</c:v>
                </c:pt>
                <c:pt idx="47">
                  <c:v>200</c:v>
                </c:pt>
                <c:pt idx="48">
                  <c:v>250</c:v>
                </c:pt>
                <c:pt idx="49">
                  <c:v>300</c:v>
                </c:pt>
                <c:pt idx="50">
                  <c:v>1</c:v>
                </c:pt>
                <c:pt idx="51">
                  <c:v>300</c:v>
                </c:pt>
              </c:numCache>
            </c:numRef>
          </c:xVal>
          <c:yVal>
            <c:numRef>
              <c:f>'Sheet1'!$B$2:$B$53</c:f>
              <c:numCache>
                <c:formatCode>0%</c:formatCode>
                <c:ptCount val="52"/>
                <c:pt idx="0">
                  <c:v>1</c:v>
                </c:pt>
                <c:pt idx="1">
                  <c:v>0.75875521400000512</c:v>
                </c:pt>
                <c:pt idx="2">
                  <c:v>0.60294507300000466</c:v>
                </c:pt>
                <c:pt idx="3">
                  <c:v>0.54112893500000003</c:v>
                </c:pt>
                <c:pt idx="4">
                  <c:v>0.50741514599999649</c:v>
                </c:pt>
                <c:pt idx="5">
                  <c:v>0.48606131700000038</c:v>
                </c:pt>
                <c:pt idx="6">
                  <c:v>0.47127304800000003</c:v>
                </c:pt>
                <c:pt idx="7">
                  <c:v>0.46042926600000128</c:v>
                </c:pt>
                <c:pt idx="8">
                  <c:v>0.45213171699999999</c:v>
                </c:pt>
                <c:pt idx="9">
                  <c:v>0.44558462400000082</c:v>
                </c:pt>
                <c:pt idx="10">
                  <c:v>0.44025737000000026</c:v>
                </c:pt>
                <c:pt idx="11">
                  <c:v>0.43050221900000152</c:v>
                </c:pt>
                <c:pt idx="12">
                  <c:v>0.42387407700000268</c:v>
                </c:pt>
                <c:pt idx="13">
                  <c:v>0.41909013699999997</c:v>
                </c:pt>
                <c:pt idx="14">
                  <c:v>0.41546603400000032</c:v>
                </c:pt>
                <c:pt idx="15">
                  <c:v>0.41261661600000032</c:v>
                </c:pt>
                <c:pt idx="16">
                  <c:v>0.41032283600000152</c:v>
                </c:pt>
                <c:pt idx="17">
                  <c:v>0.40336323899999998</c:v>
                </c:pt>
                <c:pt idx="18">
                  <c:v>0.39983801600000152</c:v>
                </c:pt>
                <c:pt idx="19">
                  <c:v>0.39771327700000175</c:v>
                </c:pt>
                <c:pt idx="20">
                  <c:v>0.39628143500000151</c:v>
                </c:pt>
                <c:pt idx="21">
                  <c:v>0.39527877200000233</c:v>
                </c:pt>
                <c:pt idx="22">
                  <c:v>0.39449112000000008</c:v>
                </c:pt>
                <c:pt idx="23">
                  <c:v>0.39342937700000263</c:v>
                </c:pt>
                <c:pt idx="24">
                  <c:v>0.39271995400000032</c:v>
                </c:pt>
              </c:numCache>
            </c:numRef>
          </c:yVal>
          <c:smooth val="0"/>
        </c:ser>
        <c:ser>
          <c:idx val="2"/>
          <c:order val="1"/>
          <c:tx>
            <c:strRef>
              <c:f>'Sheet1'!$D$1</c:f>
              <c:strCache>
                <c:ptCount val="1"/>
                <c:pt idx="0">
                  <c:v>S&amp;P500 risk</c:v>
                </c:pt>
              </c:strCache>
            </c:strRef>
          </c:tx>
          <c:spPr>
            <a:ln w="12700">
              <a:solidFill>
                <a:srgbClr val="FF0000"/>
              </a:solidFill>
            </a:ln>
          </c:spPr>
          <c:marker>
            <c:symbol val="none"/>
          </c:marker>
          <c:xVal>
            <c:numRef>
              <c:f>'Sheet1'!$A$2:$A$53</c:f>
              <c:numCache>
                <c:formatCode>General</c:formatCode>
                <c:ptCount val="52"/>
                <c:pt idx="0">
                  <c:v>1</c:v>
                </c:pt>
                <c:pt idx="1">
                  <c:v>2</c:v>
                </c:pt>
                <c:pt idx="2">
                  <c:v>4</c:v>
                </c:pt>
                <c:pt idx="3">
                  <c:v>6</c:v>
                </c:pt>
                <c:pt idx="4">
                  <c:v>8</c:v>
                </c:pt>
                <c:pt idx="5">
                  <c:v>10</c:v>
                </c:pt>
                <c:pt idx="6">
                  <c:v>12</c:v>
                </c:pt>
                <c:pt idx="7">
                  <c:v>14</c:v>
                </c:pt>
                <c:pt idx="8">
                  <c:v>16</c:v>
                </c:pt>
                <c:pt idx="9">
                  <c:v>18</c:v>
                </c:pt>
                <c:pt idx="10">
                  <c:v>20</c:v>
                </c:pt>
                <c:pt idx="11">
                  <c:v>25</c:v>
                </c:pt>
                <c:pt idx="12">
                  <c:v>30</c:v>
                </c:pt>
                <c:pt idx="13">
                  <c:v>35</c:v>
                </c:pt>
                <c:pt idx="14">
                  <c:v>40</c:v>
                </c:pt>
                <c:pt idx="15">
                  <c:v>45</c:v>
                </c:pt>
                <c:pt idx="16">
                  <c:v>50</c:v>
                </c:pt>
                <c:pt idx="17">
                  <c:v>75</c:v>
                </c:pt>
                <c:pt idx="18">
                  <c:v>100</c:v>
                </c:pt>
                <c:pt idx="19">
                  <c:v>125</c:v>
                </c:pt>
                <c:pt idx="20">
                  <c:v>150</c:v>
                </c:pt>
                <c:pt idx="21">
                  <c:v>175</c:v>
                </c:pt>
                <c:pt idx="22">
                  <c:v>200</c:v>
                </c:pt>
                <c:pt idx="23">
                  <c:v>250</c:v>
                </c:pt>
                <c:pt idx="24">
                  <c:v>300</c:v>
                </c:pt>
                <c:pt idx="25">
                  <c:v>1</c:v>
                </c:pt>
                <c:pt idx="26">
                  <c:v>2</c:v>
                </c:pt>
                <c:pt idx="27">
                  <c:v>4</c:v>
                </c:pt>
                <c:pt idx="28">
                  <c:v>6</c:v>
                </c:pt>
                <c:pt idx="29">
                  <c:v>8</c:v>
                </c:pt>
                <c:pt idx="30">
                  <c:v>10</c:v>
                </c:pt>
                <c:pt idx="31">
                  <c:v>12</c:v>
                </c:pt>
                <c:pt idx="32">
                  <c:v>14</c:v>
                </c:pt>
                <c:pt idx="33">
                  <c:v>16</c:v>
                </c:pt>
                <c:pt idx="34">
                  <c:v>18</c:v>
                </c:pt>
                <c:pt idx="35">
                  <c:v>20</c:v>
                </c:pt>
                <c:pt idx="36">
                  <c:v>25</c:v>
                </c:pt>
                <c:pt idx="37">
                  <c:v>30</c:v>
                </c:pt>
                <c:pt idx="38">
                  <c:v>35</c:v>
                </c:pt>
                <c:pt idx="39">
                  <c:v>40</c:v>
                </c:pt>
                <c:pt idx="40">
                  <c:v>45</c:v>
                </c:pt>
                <c:pt idx="41">
                  <c:v>50</c:v>
                </c:pt>
                <c:pt idx="42">
                  <c:v>75</c:v>
                </c:pt>
                <c:pt idx="43">
                  <c:v>100</c:v>
                </c:pt>
                <c:pt idx="44">
                  <c:v>125</c:v>
                </c:pt>
                <c:pt idx="45">
                  <c:v>150</c:v>
                </c:pt>
                <c:pt idx="46">
                  <c:v>175</c:v>
                </c:pt>
                <c:pt idx="47">
                  <c:v>200</c:v>
                </c:pt>
                <c:pt idx="48">
                  <c:v>250</c:v>
                </c:pt>
                <c:pt idx="49">
                  <c:v>300</c:v>
                </c:pt>
                <c:pt idx="50">
                  <c:v>1</c:v>
                </c:pt>
                <c:pt idx="51">
                  <c:v>300</c:v>
                </c:pt>
              </c:numCache>
            </c:numRef>
          </c:xVal>
          <c:yVal>
            <c:numRef>
              <c:f>'Sheet1'!$D$2:$D$53</c:f>
              <c:numCache>
                <c:formatCode>General</c:formatCode>
                <c:ptCount val="52"/>
                <c:pt idx="50" formatCode="0%">
                  <c:v>0.38909831500000175</c:v>
                </c:pt>
                <c:pt idx="51" formatCode="0%">
                  <c:v>0.38909831500000175</c:v>
                </c:pt>
              </c:numCache>
            </c:numRef>
          </c:yVal>
          <c:smooth val="0"/>
        </c:ser>
        <c:dLbls>
          <c:showLegendKey val="0"/>
          <c:showVal val="0"/>
          <c:showCatName val="0"/>
          <c:showSerName val="0"/>
          <c:showPercent val="0"/>
          <c:showBubbleSize val="0"/>
        </c:dLbls>
        <c:axId val="183548544"/>
        <c:axId val="183558912"/>
      </c:scatterChart>
      <c:valAx>
        <c:axId val="183548544"/>
        <c:scaling>
          <c:orientation val="minMax"/>
          <c:max val="100"/>
        </c:scaling>
        <c:delete val="0"/>
        <c:axPos val="b"/>
        <c:title>
          <c:tx>
            <c:rich>
              <a:bodyPr/>
              <a:lstStyle/>
              <a:p>
                <a:pPr>
                  <a:defRPr/>
                </a:pPr>
                <a:r>
                  <a:rPr lang="en-US"/>
                  <a:t>Size of Portfolio</a:t>
                </a:r>
              </a:p>
            </c:rich>
          </c:tx>
          <c:layout/>
          <c:overlay val="0"/>
        </c:title>
        <c:numFmt formatCode="General" sourceLinked="1"/>
        <c:majorTickMark val="out"/>
        <c:minorTickMark val="none"/>
        <c:tickLblPos val="nextTo"/>
        <c:crossAx val="183558912"/>
        <c:crosses val="autoZero"/>
        <c:crossBetween val="midCat"/>
        <c:majorUnit val="10"/>
      </c:valAx>
      <c:valAx>
        <c:axId val="183558912"/>
        <c:scaling>
          <c:orientation val="minMax"/>
          <c:max val="1"/>
        </c:scaling>
        <c:delete val="0"/>
        <c:axPos val="l"/>
        <c:title>
          <c:tx>
            <c:rich>
              <a:bodyPr rot="-5400000" vert="horz"/>
              <a:lstStyle/>
              <a:p>
                <a:pPr>
                  <a:defRPr/>
                </a:pPr>
                <a:r>
                  <a:rPr lang="en-US"/>
                  <a:t>Percent of risk</a:t>
                </a:r>
              </a:p>
            </c:rich>
          </c:tx>
          <c:layout/>
          <c:overlay val="0"/>
        </c:title>
        <c:numFmt formatCode="0%" sourceLinked="1"/>
        <c:majorTickMark val="out"/>
        <c:minorTickMark val="none"/>
        <c:tickLblPos val="nextTo"/>
        <c:crossAx val="183548544"/>
        <c:crosses val="autoZero"/>
        <c:crossBetween val="midCat"/>
        <c:majorUnit val="0.2"/>
      </c:valAx>
    </c:plotArea>
    <c:legend>
      <c:legendPos val="r"/>
      <c:layout/>
      <c:overlay val="0"/>
    </c:legend>
    <c:plotVisOnly val="1"/>
    <c:dispBlanksAs val="gap"/>
    <c:showDLblsOverMax val="0"/>
  </c:chart>
  <c:txPr>
    <a:bodyPr/>
    <a:lstStyle/>
    <a:p>
      <a:pPr>
        <a:defRPr sz="1400" baseline="0">
          <a:latin typeface="Arial"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557291666666666"/>
          <c:y val="3.7746913580247093E-2"/>
          <c:w val="0.55514613407699043"/>
          <c:h val="0.79458855837464759"/>
        </c:manualLayout>
      </c:layout>
      <c:scatterChart>
        <c:scatterStyle val="lineMarker"/>
        <c:varyColors val="0"/>
        <c:ser>
          <c:idx val="0"/>
          <c:order val="0"/>
          <c:tx>
            <c:strRef>
              <c:f>Sheet1!$B$1</c:f>
              <c:strCache>
                <c:ptCount val="1"/>
                <c:pt idx="0">
                  <c:v>Equities</c:v>
                </c:pt>
              </c:strCache>
            </c:strRef>
          </c:tx>
          <c:spPr>
            <a:ln w="34925">
              <a:solidFill>
                <a:srgbClr val="FF0000"/>
              </a:solidFill>
            </a:ln>
          </c:spPr>
          <c:marker>
            <c:symbol val="none"/>
          </c:marker>
          <c:xVal>
            <c:numRef>
              <c:f>Sheet1!$A$2:$A$53</c:f>
              <c:numCache>
                <c:formatCode>General</c:formatCode>
                <c:ptCount val="52"/>
                <c:pt idx="0">
                  <c:v>1</c:v>
                </c:pt>
                <c:pt idx="1">
                  <c:v>2</c:v>
                </c:pt>
                <c:pt idx="2">
                  <c:v>4</c:v>
                </c:pt>
                <c:pt idx="3">
                  <c:v>6</c:v>
                </c:pt>
                <c:pt idx="4">
                  <c:v>8</c:v>
                </c:pt>
                <c:pt idx="5">
                  <c:v>10</c:v>
                </c:pt>
                <c:pt idx="6">
                  <c:v>12</c:v>
                </c:pt>
                <c:pt idx="7">
                  <c:v>14</c:v>
                </c:pt>
                <c:pt idx="8">
                  <c:v>16</c:v>
                </c:pt>
                <c:pt idx="9">
                  <c:v>18</c:v>
                </c:pt>
                <c:pt idx="10">
                  <c:v>20</c:v>
                </c:pt>
                <c:pt idx="11">
                  <c:v>25</c:v>
                </c:pt>
                <c:pt idx="12">
                  <c:v>30</c:v>
                </c:pt>
                <c:pt idx="13">
                  <c:v>35</c:v>
                </c:pt>
                <c:pt idx="14">
                  <c:v>40</c:v>
                </c:pt>
                <c:pt idx="15">
                  <c:v>45</c:v>
                </c:pt>
                <c:pt idx="16">
                  <c:v>50</c:v>
                </c:pt>
                <c:pt idx="17">
                  <c:v>75</c:v>
                </c:pt>
                <c:pt idx="18">
                  <c:v>100</c:v>
                </c:pt>
                <c:pt idx="19">
                  <c:v>125</c:v>
                </c:pt>
                <c:pt idx="20">
                  <c:v>150</c:v>
                </c:pt>
                <c:pt idx="21">
                  <c:v>175</c:v>
                </c:pt>
                <c:pt idx="22">
                  <c:v>200</c:v>
                </c:pt>
                <c:pt idx="23">
                  <c:v>250</c:v>
                </c:pt>
                <c:pt idx="24">
                  <c:v>300</c:v>
                </c:pt>
                <c:pt idx="25">
                  <c:v>1</c:v>
                </c:pt>
                <c:pt idx="26">
                  <c:v>2</c:v>
                </c:pt>
                <c:pt idx="27">
                  <c:v>4</c:v>
                </c:pt>
                <c:pt idx="28">
                  <c:v>6</c:v>
                </c:pt>
                <c:pt idx="29">
                  <c:v>8</c:v>
                </c:pt>
                <c:pt idx="30">
                  <c:v>10</c:v>
                </c:pt>
                <c:pt idx="31">
                  <c:v>12</c:v>
                </c:pt>
                <c:pt idx="32">
                  <c:v>14</c:v>
                </c:pt>
                <c:pt idx="33">
                  <c:v>16</c:v>
                </c:pt>
                <c:pt idx="34">
                  <c:v>18</c:v>
                </c:pt>
                <c:pt idx="35">
                  <c:v>20</c:v>
                </c:pt>
                <c:pt idx="36">
                  <c:v>25</c:v>
                </c:pt>
                <c:pt idx="37">
                  <c:v>30</c:v>
                </c:pt>
                <c:pt idx="38">
                  <c:v>35</c:v>
                </c:pt>
                <c:pt idx="39">
                  <c:v>40</c:v>
                </c:pt>
                <c:pt idx="40">
                  <c:v>45</c:v>
                </c:pt>
                <c:pt idx="41">
                  <c:v>50</c:v>
                </c:pt>
                <c:pt idx="42">
                  <c:v>75</c:v>
                </c:pt>
                <c:pt idx="43">
                  <c:v>100</c:v>
                </c:pt>
                <c:pt idx="44">
                  <c:v>125</c:v>
                </c:pt>
                <c:pt idx="45">
                  <c:v>150</c:v>
                </c:pt>
                <c:pt idx="46">
                  <c:v>175</c:v>
                </c:pt>
                <c:pt idx="47">
                  <c:v>200</c:v>
                </c:pt>
                <c:pt idx="48">
                  <c:v>250</c:v>
                </c:pt>
                <c:pt idx="49">
                  <c:v>300</c:v>
                </c:pt>
                <c:pt idx="50">
                  <c:v>1</c:v>
                </c:pt>
                <c:pt idx="51">
                  <c:v>300</c:v>
                </c:pt>
              </c:numCache>
            </c:numRef>
          </c:xVal>
          <c:yVal>
            <c:numRef>
              <c:f>Sheet1!$B$2:$B$53</c:f>
              <c:numCache>
                <c:formatCode>0%</c:formatCode>
                <c:ptCount val="52"/>
                <c:pt idx="0">
                  <c:v>1</c:v>
                </c:pt>
                <c:pt idx="1">
                  <c:v>0.75875521400000512</c:v>
                </c:pt>
                <c:pt idx="2">
                  <c:v>0.60294507300000466</c:v>
                </c:pt>
                <c:pt idx="3">
                  <c:v>0.54112893500000003</c:v>
                </c:pt>
                <c:pt idx="4">
                  <c:v>0.50741514599999649</c:v>
                </c:pt>
                <c:pt idx="5">
                  <c:v>0.48606131700000038</c:v>
                </c:pt>
                <c:pt idx="6">
                  <c:v>0.47127304800000003</c:v>
                </c:pt>
                <c:pt idx="7">
                  <c:v>0.46042926600000128</c:v>
                </c:pt>
                <c:pt idx="8">
                  <c:v>0.45213171699999999</c:v>
                </c:pt>
                <c:pt idx="9">
                  <c:v>0.44558462400000037</c:v>
                </c:pt>
                <c:pt idx="10">
                  <c:v>0.44025737000000004</c:v>
                </c:pt>
                <c:pt idx="11">
                  <c:v>0.43050221900000152</c:v>
                </c:pt>
                <c:pt idx="12">
                  <c:v>0.42387407700000268</c:v>
                </c:pt>
                <c:pt idx="13">
                  <c:v>0.41909013699999997</c:v>
                </c:pt>
                <c:pt idx="14">
                  <c:v>0.41546603400000032</c:v>
                </c:pt>
                <c:pt idx="15">
                  <c:v>0.41261661600000032</c:v>
                </c:pt>
                <c:pt idx="16">
                  <c:v>0.41032283600000152</c:v>
                </c:pt>
                <c:pt idx="17">
                  <c:v>0.40336323899999998</c:v>
                </c:pt>
                <c:pt idx="18">
                  <c:v>0.39983801600000152</c:v>
                </c:pt>
                <c:pt idx="19">
                  <c:v>0.39771327700000175</c:v>
                </c:pt>
                <c:pt idx="20">
                  <c:v>0.39628143500000151</c:v>
                </c:pt>
                <c:pt idx="21">
                  <c:v>0.39527877200000233</c:v>
                </c:pt>
                <c:pt idx="22">
                  <c:v>0.39449112000000008</c:v>
                </c:pt>
                <c:pt idx="23">
                  <c:v>0.39342937700000263</c:v>
                </c:pt>
                <c:pt idx="24">
                  <c:v>0.39271995400000032</c:v>
                </c:pt>
              </c:numCache>
            </c:numRef>
          </c:yVal>
          <c:smooth val="0"/>
        </c:ser>
        <c:ser>
          <c:idx val="1"/>
          <c:order val="1"/>
          <c:tx>
            <c:strRef>
              <c:f>Sheet1!$C$1</c:f>
              <c:strCache>
                <c:ptCount val="1"/>
                <c:pt idx="0">
                  <c:v>Hedge Funds</c:v>
                </c:pt>
              </c:strCache>
            </c:strRef>
          </c:tx>
          <c:spPr>
            <a:ln w="34925">
              <a:solidFill>
                <a:srgbClr val="FFFF00"/>
              </a:solidFill>
            </a:ln>
          </c:spPr>
          <c:marker>
            <c:symbol val="none"/>
          </c:marker>
          <c:xVal>
            <c:numRef>
              <c:f>Sheet1!$A$2:$A$53</c:f>
              <c:numCache>
                <c:formatCode>General</c:formatCode>
                <c:ptCount val="52"/>
                <c:pt idx="0">
                  <c:v>1</c:v>
                </c:pt>
                <c:pt idx="1">
                  <c:v>2</c:v>
                </c:pt>
                <c:pt idx="2">
                  <c:v>4</c:v>
                </c:pt>
                <c:pt idx="3">
                  <c:v>6</c:v>
                </c:pt>
                <c:pt idx="4">
                  <c:v>8</c:v>
                </c:pt>
                <c:pt idx="5">
                  <c:v>10</c:v>
                </c:pt>
                <c:pt idx="6">
                  <c:v>12</c:v>
                </c:pt>
                <c:pt idx="7">
                  <c:v>14</c:v>
                </c:pt>
                <c:pt idx="8">
                  <c:v>16</c:v>
                </c:pt>
                <c:pt idx="9">
                  <c:v>18</c:v>
                </c:pt>
                <c:pt idx="10">
                  <c:v>20</c:v>
                </c:pt>
                <c:pt idx="11">
                  <c:v>25</c:v>
                </c:pt>
                <c:pt idx="12">
                  <c:v>30</c:v>
                </c:pt>
                <c:pt idx="13">
                  <c:v>35</c:v>
                </c:pt>
                <c:pt idx="14">
                  <c:v>40</c:v>
                </c:pt>
                <c:pt idx="15">
                  <c:v>45</c:v>
                </c:pt>
                <c:pt idx="16">
                  <c:v>50</c:v>
                </c:pt>
                <c:pt idx="17">
                  <c:v>75</c:v>
                </c:pt>
                <c:pt idx="18">
                  <c:v>100</c:v>
                </c:pt>
                <c:pt idx="19">
                  <c:v>125</c:v>
                </c:pt>
                <c:pt idx="20">
                  <c:v>150</c:v>
                </c:pt>
                <c:pt idx="21">
                  <c:v>175</c:v>
                </c:pt>
                <c:pt idx="22">
                  <c:v>200</c:v>
                </c:pt>
                <c:pt idx="23">
                  <c:v>250</c:v>
                </c:pt>
                <c:pt idx="24">
                  <c:v>300</c:v>
                </c:pt>
                <c:pt idx="25">
                  <c:v>1</c:v>
                </c:pt>
                <c:pt idx="26">
                  <c:v>2</c:v>
                </c:pt>
                <c:pt idx="27">
                  <c:v>4</c:v>
                </c:pt>
                <c:pt idx="28">
                  <c:v>6</c:v>
                </c:pt>
                <c:pt idx="29">
                  <c:v>8</c:v>
                </c:pt>
                <c:pt idx="30">
                  <c:v>10</c:v>
                </c:pt>
                <c:pt idx="31">
                  <c:v>12</c:v>
                </c:pt>
                <c:pt idx="32">
                  <c:v>14</c:v>
                </c:pt>
                <c:pt idx="33">
                  <c:v>16</c:v>
                </c:pt>
                <c:pt idx="34">
                  <c:v>18</c:v>
                </c:pt>
                <c:pt idx="35">
                  <c:v>20</c:v>
                </c:pt>
                <c:pt idx="36">
                  <c:v>25</c:v>
                </c:pt>
                <c:pt idx="37">
                  <c:v>30</c:v>
                </c:pt>
                <c:pt idx="38">
                  <c:v>35</c:v>
                </c:pt>
                <c:pt idx="39">
                  <c:v>40</c:v>
                </c:pt>
                <c:pt idx="40">
                  <c:v>45</c:v>
                </c:pt>
                <c:pt idx="41">
                  <c:v>50</c:v>
                </c:pt>
                <c:pt idx="42">
                  <c:v>75</c:v>
                </c:pt>
                <c:pt idx="43">
                  <c:v>100</c:v>
                </c:pt>
                <c:pt idx="44">
                  <c:v>125</c:v>
                </c:pt>
                <c:pt idx="45">
                  <c:v>150</c:v>
                </c:pt>
                <c:pt idx="46">
                  <c:v>175</c:v>
                </c:pt>
                <c:pt idx="47">
                  <c:v>200</c:v>
                </c:pt>
                <c:pt idx="48">
                  <c:v>250</c:v>
                </c:pt>
                <c:pt idx="49">
                  <c:v>300</c:v>
                </c:pt>
                <c:pt idx="50">
                  <c:v>1</c:v>
                </c:pt>
                <c:pt idx="51">
                  <c:v>300</c:v>
                </c:pt>
              </c:numCache>
            </c:numRef>
          </c:xVal>
          <c:yVal>
            <c:numRef>
              <c:f>Sheet1!$C$2:$C$53</c:f>
              <c:numCache>
                <c:formatCode>General</c:formatCode>
                <c:ptCount val="52"/>
                <c:pt idx="25" formatCode="0%">
                  <c:v>0.46234696900000216</c:v>
                </c:pt>
                <c:pt idx="26" formatCode="0%">
                  <c:v>0.34291316000000061</c:v>
                </c:pt>
                <c:pt idx="27" formatCode="0%">
                  <c:v>0.270674058</c:v>
                </c:pt>
                <c:pt idx="28" formatCode="0%">
                  <c:v>0.23953398000000073</c:v>
                </c:pt>
                <c:pt idx="29" formatCode="0%">
                  <c:v>0.22268596699999987</c:v>
                </c:pt>
                <c:pt idx="30" formatCode="0%">
                  <c:v>0.21033233000000082</c:v>
                </c:pt>
                <c:pt idx="31" formatCode="0%">
                  <c:v>0.20219836099999999</c:v>
                </c:pt>
                <c:pt idx="32" formatCode="0%">
                  <c:v>0.19833752599999988</c:v>
                </c:pt>
                <c:pt idx="33" formatCode="0%">
                  <c:v>0.19840347800000011</c:v>
                </c:pt>
                <c:pt idx="34" formatCode="0%">
                  <c:v>0.19031787999999997</c:v>
                </c:pt>
                <c:pt idx="35" formatCode="0%">
                  <c:v>0.19105611800000002</c:v>
                </c:pt>
                <c:pt idx="36" formatCode="0%">
                  <c:v>0.18233727599999999</c:v>
                </c:pt>
                <c:pt idx="37" formatCode="0%">
                  <c:v>0.17765788299999999</c:v>
                </c:pt>
                <c:pt idx="38" formatCode="0%">
                  <c:v>0.17780216099999999</c:v>
                </c:pt>
                <c:pt idx="39" formatCode="0%">
                  <c:v>0.17547947600000041</c:v>
                </c:pt>
                <c:pt idx="40" formatCode="0%">
                  <c:v>0.17260493499999999</c:v>
                </c:pt>
                <c:pt idx="41" formatCode="0%">
                  <c:v>0.17304853500000061</c:v>
                </c:pt>
                <c:pt idx="42" formatCode="0%">
                  <c:v>0.16829124000000076</c:v>
                </c:pt>
                <c:pt idx="43" formatCode="0%">
                  <c:v>0.16735263500000003</c:v>
                </c:pt>
                <c:pt idx="44" formatCode="0%">
                  <c:v>0.16525690700000004</c:v>
                </c:pt>
                <c:pt idx="45" formatCode="0%">
                  <c:v>0.16610971299999988</c:v>
                </c:pt>
                <c:pt idx="46" formatCode="0%">
                  <c:v>0.16406988500000044</c:v>
                </c:pt>
                <c:pt idx="47" formatCode="0%">
                  <c:v>0.16388478400000003</c:v>
                </c:pt>
                <c:pt idx="48" formatCode="0%">
                  <c:v>0.16302997000000002</c:v>
                </c:pt>
                <c:pt idx="49" formatCode="0%">
                  <c:v>0.16284850700000003</c:v>
                </c:pt>
              </c:numCache>
            </c:numRef>
          </c:yVal>
          <c:smooth val="0"/>
        </c:ser>
        <c:ser>
          <c:idx val="2"/>
          <c:order val="2"/>
          <c:tx>
            <c:strRef>
              <c:f>Sheet1!$D$1</c:f>
              <c:strCache>
                <c:ptCount val="1"/>
                <c:pt idx="0">
                  <c:v>S&amp;P500 risk</c:v>
                </c:pt>
              </c:strCache>
            </c:strRef>
          </c:tx>
          <c:spPr>
            <a:ln w="12700">
              <a:solidFill>
                <a:srgbClr val="FF0000"/>
              </a:solidFill>
            </a:ln>
          </c:spPr>
          <c:marker>
            <c:symbol val="none"/>
          </c:marker>
          <c:xVal>
            <c:numRef>
              <c:f>Sheet1!$A$2:$A$53</c:f>
              <c:numCache>
                <c:formatCode>General</c:formatCode>
                <c:ptCount val="52"/>
                <c:pt idx="0">
                  <c:v>1</c:v>
                </c:pt>
                <c:pt idx="1">
                  <c:v>2</c:v>
                </c:pt>
                <c:pt idx="2">
                  <c:v>4</c:v>
                </c:pt>
                <c:pt idx="3">
                  <c:v>6</c:v>
                </c:pt>
                <c:pt idx="4">
                  <c:v>8</c:v>
                </c:pt>
                <c:pt idx="5">
                  <c:v>10</c:v>
                </c:pt>
                <c:pt idx="6">
                  <c:v>12</c:v>
                </c:pt>
                <c:pt idx="7">
                  <c:v>14</c:v>
                </c:pt>
                <c:pt idx="8">
                  <c:v>16</c:v>
                </c:pt>
                <c:pt idx="9">
                  <c:v>18</c:v>
                </c:pt>
                <c:pt idx="10">
                  <c:v>20</c:v>
                </c:pt>
                <c:pt idx="11">
                  <c:v>25</c:v>
                </c:pt>
                <c:pt idx="12">
                  <c:v>30</c:v>
                </c:pt>
                <c:pt idx="13">
                  <c:v>35</c:v>
                </c:pt>
                <c:pt idx="14">
                  <c:v>40</c:v>
                </c:pt>
                <c:pt idx="15">
                  <c:v>45</c:v>
                </c:pt>
                <c:pt idx="16">
                  <c:v>50</c:v>
                </c:pt>
                <c:pt idx="17">
                  <c:v>75</c:v>
                </c:pt>
                <c:pt idx="18">
                  <c:v>100</c:v>
                </c:pt>
                <c:pt idx="19">
                  <c:v>125</c:v>
                </c:pt>
                <c:pt idx="20">
                  <c:v>150</c:v>
                </c:pt>
                <c:pt idx="21">
                  <c:v>175</c:v>
                </c:pt>
                <c:pt idx="22">
                  <c:v>200</c:v>
                </c:pt>
                <c:pt idx="23">
                  <c:v>250</c:v>
                </c:pt>
                <c:pt idx="24">
                  <c:v>300</c:v>
                </c:pt>
                <c:pt idx="25">
                  <c:v>1</c:v>
                </c:pt>
                <c:pt idx="26">
                  <c:v>2</c:v>
                </c:pt>
                <c:pt idx="27">
                  <c:v>4</c:v>
                </c:pt>
                <c:pt idx="28">
                  <c:v>6</c:v>
                </c:pt>
                <c:pt idx="29">
                  <c:v>8</c:v>
                </c:pt>
                <c:pt idx="30">
                  <c:v>10</c:v>
                </c:pt>
                <c:pt idx="31">
                  <c:v>12</c:v>
                </c:pt>
                <c:pt idx="32">
                  <c:v>14</c:v>
                </c:pt>
                <c:pt idx="33">
                  <c:v>16</c:v>
                </c:pt>
                <c:pt idx="34">
                  <c:v>18</c:v>
                </c:pt>
                <c:pt idx="35">
                  <c:v>20</c:v>
                </c:pt>
                <c:pt idx="36">
                  <c:v>25</c:v>
                </c:pt>
                <c:pt idx="37">
                  <c:v>30</c:v>
                </c:pt>
                <c:pt idx="38">
                  <c:v>35</c:v>
                </c:pt>
                <c:pt idx="39">
                  <c:v>40</c:v>
                </c:pt>
                <c:pt idx="40">
                  <c:v>45</c:v>
                </c:pt>
                <c:pt idx="41">
                  <c:v>50</c:v>
                </c:pt>
                <c:pt idx="42">
                  <c:v>75</c:v>
                </c:pt>
                <c:pt idx="43">
                  <c:v>100</c:v>
                </c:pt>
                <c:pt idx="44">
                  <c:v>125</c:v>
                </c:pt>
                <c:pt idx="45">
                  <c:v>150</c:v>
                </c:pt>
                <c:pt idx="46">
                  <c:v>175</c:v>
                </c:pt>
                <c:pt idx="47">
                  <c:v>200</c:v>
                </c:pt>
                <c:pt idx="48">
                  <c:v>250</c:v>
                </c:pt>
                <c:pt idx="49">
                  <c:v>300</c:v>
                </c:pt>
                <c:pt idx="50">
                  <c:v>1</c:v>
                </c:pt>
                <c:pt idx="51">
                  <c:v>300</c:v>
                </c:pt>
              </c:numCache>
            </c:numRef>
          </c:xVal>
          <c:yVal>
            <c:numRef>
              <c:f>Sheet1!$D$2:$D$53</c:f>
              <c:numCache>
                <c:formatCode>General</c:formatCode>
                <c:ptCount val="52"/>
                <c:pt idx="50" formatCode="0%">
                  <c:v>0.38909831500000175</c:v>
                </c:pt>
                <c:pt idx="51" formatCode="0%">
                  <c:v>0.38909831500000175</c:v>
                </c:pt>
              </c:numCache>
            </c:numRef>
          </c:yVal>
          <c:smooth val="0"/>
        </c:ser>
        <c:ser>
          <c:idx val="3"/>
          <c:order val="3"/>
          <c:tx>
            <c:strRef>
              <c:f>Sheet1!$E$1</c:f>
              <c:strCache>
                <c:ptCount val="1"/>
                <c:pt idx="0">
                  <c:v>Hedge Fund risk</c:v>
                </c:pt>
              </c:strCache>
            </c:strRef>
          </c:tx>
          <c:spPr>
            <a:ln w="12700">
              <a:solidFill>
                <a:srgbClr val="FFFF00"/>
              </a:solidFill>
            </a:ln>
          </c:spPr>
          <c:marker>
            <c:symbol val="none"/>
          </c:marker>
          <c:xVal>
            <c:numRef>
              <c:f>Sheet1!$A$2:$A$53</c:f>
              <c:numCache>
                <c:formatCode>General</c:formatCode>
                <c:ptCount val="52"/>
                <c:pt idx="0">
                  <c:v>1</c:v>
                </c:pt>
                <c:pt idx="1">
                  <c:v>2</c:v>
                </c:pt>
                <c:pt idx="2">
                  <c:v>4</c:v>
                </c:pt>
                <c:pt idx="3">
                  <c:v>6</c:v>
                </c:pt>
                <c:pt idx="4">
                  <c:v>8</c:v>
                </c:pt>
                <c:pt idx="5">
                  <c:v>10</c:v>
                </c:pt>
                <c:pt idx="6">
                  <c:v>12</c:v>
                </c:pt>
                <c:pt idx="7">
                  <c:v>14</c:v>
                </c:pt>
                <c:pt idx="8">
                  <c:v>16</c:v>
                </c:pt>
                <c:pt idx="9">
                  <c:v>18</c:v>
                </c:pt>
                <c:pt idx="10">
                  <c:v>20</c:v>
                </c:pt>
                <c:pt idx="11">
                  <c:v>25</c:v>
                </c:pt>
                <c:pt idx="12">
                  <c:v>30</c:v>
                </c:pt>
                <c:pt idx="13">
                  <c:v>35</c:v>
                </c:pt>
                <c:pt idx="14">
                  <c:v>40</c:v>
                </c:pt>
                <c:pt idx="15">
                  <c:v>45</c:v>
                </c:pt>
                <c:pt idx="16">
                  <c:v>50</c:v>
                </c:pt>
                <c:pt idx="17">
                  <c:v>75</c:v>
                </c:pt>
                <c:pt idx="18">
                  <c:v>100</c:v>
                </c:pt>
                <c:pt idx="19">
                  <c:v>125</c:v>
                </c:pt>
                <c:pt idx="20">
                  <c:v>150</c:v>
                </c:pt>
                <c:pt idx="21">
                  <c:v>175</c:v>
                </c:pt>
                <c:pt idx="22">
                  <c:v>200</c:v>
                </c:pt>
                <c:pt idx="23">
                  <c:v>250</c:v>
                </c:pt>
                <c:pt idx="24">
                  <c:v>300</c:v>
                </c:pt>
                <c:pt idx="25">
                  <c:v>1</c:v>
                </c:pt>
                <c:pt idx="26">
                  <c:v>2</c:v>
                </c:pt>
                <c:pt idx="27">
                  <c:v>4</c:v>
                </c:pt>
                <c:pt idx="28">
                  <c:v>6</c:v>
                </c:pt>
                <c:pt idx="29">
                  <c:v>8</c:v>
                </c:pt>
                <c:pt idx="30">
                  <c:v>10</c:v>
                </c:pt>
                <c:pt idx="31">
                  <c:v>12</c:v>
                </c:pt>
                <c:pt idx="32">
                  <c:v>14</c:v>
                </c:pt>
                <c:pt idx="33">
                  <c:v>16</c:v>
                </c:pt>
                <c:pt idx="34">
                  <c:v>18</c:v>
                </c:pt>
                <c:pt idx="35">
                  <c:v>20</c:v>
                </c:pt>
                <c:pt idx="36">
                  <c:v>25</c:v>
                </c:pt>
                <c:pt idx="37">
                  <c:v>30</c:v>
                </c:pt>
                <c:pt idx="38">
                  <c:v>35</c:v>
                </c:pt>
                <c:pt idx="39">
                  <c:v>40</c:v>
                </c:pt>
                <c:pt idx="40">
                  <c:v>45</c:v>
                </c:pt>
                <c:pt idx="41">
                  <c:v>50</c:v>
                </c:pt>
                <c:pt idx="42">
                  <c:v>75</c:v>
                </c:pt>
                <c:pt idx="43">
                  <c:v>100</c:v>
                </c:pt>
                <c:pt idx="44">
                  <c:v>125</c:v>
                </c:pt>
                <c:pt idx="45">
                  <c:v>150</c:v>
                </c:pt>
                <c:pt idx="46">
                  <c:v>175</c:v>
                </c:pt>
                <c:pt idx="47">
                  <c:v>200</c:v>
                </c:pt>
                <c:pt idx="48">
                  <c:v>250</c:v>
                </c:pt>
                <c:pt idx="49">
                  <c:v>300</c:v>
                </c:pt>
                <c:pt idx="50">
                  <c:v>1</c:v>
                </c:pt>
                <c:pt idx="51">
                  <c:v>300</c:v>
                </c:pt>
              </c:numCache>
            </c:numRef>
          </c:xVal>
          <c:yVal>
            <c:numRef>
              <c:f>Sheet1!$E$2:$E$53</c:f>
              <c:numCache>
                <c:formatCode>General</c:formatCode>
                <c:ptCount val="52"/>
                <c:pt idx="50" formatCode="0%">
                  <c:v>0.16167585299999987</c:v>
                </c:pt>
                <c:pt idx="51" formatCode="0%">
                  <c:v>0.16167585299999987</c:v>
                </c:pt>
              </c:numCache>
            </c:numRef>
          </c:yVal>
          <c:smooth val="0"/>
        </c:ser>
        <c:dLbls>
          <c:showLegendKey val="0"/>
          <c:showVal val="0"/>
          <c:showCatName val="0"/>
          <c:showSerName val="0"/>
          <c:showPercent val="0"/>
          <c:showBubbleSize val="0"/>
        </c:dLbls>
        <c:axId val="183476608"/>
        <c:axId val="183478528"/>
      </c:scatterChart>
      <c:valAx>
        <c:axId val="183476608"/>
        <c:scaling>
          <c:orientation val="minMax"/>
          <c:max val="100"/>
        </c:scaling>
        <c:delete val="0"/>
        <c:axPos val="b"/>
        <c:title>
          <c:tx>
            <c:rich>
              <a:bodyPr/>
              <a:lstStyle/>
              <a:p>
                <a:pPr>
                  <a:defRPr/>
                </a:pPr>
                <a:r>
                  <a:rPr lang="en-US"/>
                  <a:t>Size of Portfolio</a:t>
                </a:r>
              </a:p>
            </c:rich>
          </c:tx>
          <c:layout/>
          <c:overlay val="0"/>
        </c:title>
        <c:numFmt formatCode="General" sourceLinked="1"/>
        <c:majorTickMark val="out"/>
        <c:minorTickMark val="none"/>
        <c:tickLblPos val="nextTo"/>
        <c:crossAx val="183478528"/>
        <c:crosses val="autoZero"/>
        <c:crossBetween val="midCat"/>
        <c:majorUnit val="10"/>
      </c:valAx>
      <c:valAx>
        <c:axId val="183478528"/>
        <c:scaling>
          <c:orientation val="minMax"/>
          <c:max val="1"/>
        </c:scaling>
        <c:delete val="0"/>
        <c:axPos val="l"/>
        <c:title>
          <c:tx>
            <c:rich>
              <a:bodyPr rot="-5400000" vert="horz"/>
              <a:lstStyle/>
              <a:p>
                <a:pPr>
                  <a:defRPr/>
                </a:pPr>
                <a:r>
                  <a:rPr lang="en-US"/>
                  <a:t>Percent of risk</a:t>
                </a:r>
              </a:p>
            </c:rich>
          </c:tx>
          <c:layout/>
          <c:overlay val="0"/>
        </c:title>
        <c:numFmt formatCode="0%" sourceLinked="1"/>
        <c:majorTickMark val="out"/>
        <c:minorTickMark val="none"/>
        <c:tickLblPos val="nextTo"/>
        <c:crossAx val="183476608"/>
        <c:crosses val="autoZero"/>
        <c:crossBetween val="midCat"/>
        <c:majorUnit val="0.2"/>
      </c:valAx>
    </c:plotArea>
    <c:legend>
      <c:legendPos val="r"/>
      <c:layout/>
      <c:overlay val="0"/>
    </c:legend>
    <c:plotVisOnly val="1"/>
    <c:dispBlanksAs val="gap"/>
    <c:showDLblsOverMax val="0"/>
  </c:chart>
  <c:txPr>
    <a:bodyPr/>
    <a:lstStyle/>
    <a:p>
      <a:pPr>
        <a:defRPr sz="1400" baseline="0">
          <a:latin typeface="Arial"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strRef>
              <c:f>'diversification data'!$P$1</c:f>
              <c:strCache>
                <c:ptCount val="1"/>
                <c:pt idx="0">
                  <c:v>Skewness</c:v>
                </c:pt>
              </c:strCache>
            </c:strRef>
          </c:tx>
          <c:spPr>
            <a:ln w="12700">
              <a:solidFill>
                <a:schemeClr val="tx1"/>
              </a:solidFill>
            </a:ln>
          </c:spPr>
          <c:marker>
            <c:symbol val="none"/>
          </c:marker>
          <c:xVal>
            <c:numRef>
              <c:f>'diversification data'!$O$2:$O$525</c:f>
              <c:numCache>
                <c:formatCode>General</c:formatCode>
                <c:ptCount val="524"/>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pt idx="100">
                  <c:v>101</c:v>
                </c:pt>
                <c:pt idx="101">
                  <c:v>102</c:v>
                </c:pt>
                <c:pt idx="102">
                  <c:v>103</c:v>
                </c:pt>
                <c:pt idx="103">
                  <c:v>104</c:v>
                </c:pt>
                <c:pt idx="104">
                  <c:v>105</c:v>
                </c:pt>
                <c:pt idx="105">
                  <c:v>106</c:v>
                </c:pt>
                <c:pt idx="106">
                  <c:v>107</c:v>
                </c:pt>
                <c:pt idx="107">
                  <c:v>108</c:v>
                </c:pt>
                <c:pt idx="108">
                  <c:v>109</c:v>
                </c:pt>
                <c:pt idx="109">
                  <c:v>110</c:v>
                </c:pt>
                <c:pt idx="110">
                  <c:v>111</c:v>
                </c:pt>
                <c:pt idx="111">
                  <c:v>112</c:v>
                </c:pt>
                <c:pt idx="112">
                  <c:v>113</c:v>
                </c:pt>
                <c:pt idx="113">
                  <c:v>114</c:v>
                </c:pt>
                <c:pt idx="114">
                  <c:v>115</c:v>
                </c:pt>
                <c:pt idx="115">
                  <c:v>116</c:v>
                </c:pt>
                <c:pt idx="116">
                  <c:v>117</c:v>
                </c:pt>
                <c:pt idx="117">
                  <c:v>118</c:v>
                </c:pt>
                <c:pt idx="118">
                  <c:v>119</c:v>
                </c:pt>
                <c:pt idx="119">
                  <c:v>120</c:v>
                </c:pt>
                <c:pt idx="120">
                  <c:v>121</c:v>
                </c:pt>
                <c:pt idx="121">
                  <c:v>122</c:v>
                </c:pt>
                <c:pt idx="122">
                  <c:v>123</c:v>
                </c:pt>
                <c:pt idx="123">
                  <c:v>124</c:v>
                </c:pt>
                <c:pt idx="124">
                  <c:v>125</c:v>
                </c:pt>
                <c:pt idx="125">
                  <c:v>126</c:v>
                </c:pt>
                <c:pt idx="126">
                  <c:v>127</c:v>
                </c:pt>
                <c:pt idx="127">
                  <c:v>128</c:v>
                </c:pt>
                <c:pt idx="128">
                  <c:v>129</c:v>
                </c:pt>
                <c:pt idx="129">
                  <c:v>130</c:v>
                </c:pt>
                <c:pt idx="130">
                  <c:v>131</c:v>
                </c:pt>
                <c:pt idx="131">
                  <c:v>132</c:v>
                </c:pt>
                <c:pt idx="132">
                  <c:v>133</c:v>
                </c:pt>
                <c:pt idx="133">
                  <c:v>134</c:v>
                </c:pt>
                <c:pt idx="134">
                  <c:v>135</c:v>
                </c:pt>
                <c:pt idx="135">
                  <c:v>136</c:v>
                </c:pt>
                <c:pt idx="136">
                  <c:v>137</c:v>
                </c:pt>
                <c:pt idx="137">
                  <c:v>138</c:v>
                </c:pt>
                <c:pt idx="138">
                  <c:v>139</c:v>
                </c:pt>
                <c:pt idx="139">
                  <c:v>140</c:v>
                </c:pt>
                <c:pt idx="140">
                  <c:v>141</c:v>
                </c:pt>
                <c:pt idx="141">
                  <c:v>142</c:v>
                </c:pt>
                <c:pt idx="142">
                  <c:v>143</c:v>
                </c:pt>
                <c:pt idx="143">
                  <c:v>144</c:v>
                </c:pt>
                <c:pt idx="144">
                  <c:v>145</c:v>
                </c:pt>
                <c:pt idx="145">
                  <c:v>146</c:v>
                </c:pt>
                <c:pt idx="146">
                  <c:v>147</c:v>
                </c:pt>
                <c:pt idx="147">
                  <c:v>148</c:v>
                </c:pt>
                <c:pt idx="148">
                  <c:v>149</c:v>
                </c:pt>
                <c:pt idx="149">
                  <c:v>150</c:v>
                </c:pt>
                <c:pt idx="150">
                  <c:v>151</c:v>
                </c:pt>
                <c:pt idx="151">
                  <c:v>152</c:v>
                </c:pt>
                <c:pt idx="152">
                  <c:v>153</c:v>
                </c:pt>
                <c:pt idx="153">
                  <c:v>154</c:v>
                </c:pt>
                <c:pt idx="154">
                  <c:v>155</c:v>
                </c:pt>
                <c:pt idx="155">
                  <c:v>156</c:v>
                </c:pt>
                <c:pt idx="156">
                  <c:v>157</c:v>
                </c:pt>
                <c:pt idx="157">
                  <c:v>158</c:v>
                </c:pt>
                <c:pt idx="158">
                  <c:v>159</c:v>
                </c:pt>
                <c:pt idx="159">
                  <c:v>160</c:v>
                </c:pt>
                <c:pt idx="160">
                  <c:v>161</c:v>
                </c:pt>
                <c:pt idx="161">
                  <c:v>162</c:v>
                </c:pt>
                <c:pt idx="162">
                  <c:v>163</c:v>
                </c:pt>
                <c:pt idx="163">
                  <c:v>164</c:v>
                </c:pt>
                <c:pt idx="164">
                  <c:v>165</c:v>
                </c:pt>
                <c:pt idx="165">
                  <c:v>166</c:v>
                </c:pt>
                <c:pt idx="166">
                  <c:v>167</c:v>
                </c:pt>
                <c:pt idx="167">
                  <c:v>168</c:v>
                </c:pt>
                <c:pt idx="168">
                  <c:v>169</c:v>
                </c:pt>
                <c:pt idx="169">
                  <c:v>170</c:v>
                </c:pt>
                <c:pt idx="170">
                  <c:v>171</c:v>
                </c:pt>
                <c:pt idx="171">
                  <c:v>172</c:v>
                </c:pt>
                <c:pt idx="172">
                  <c:v>173</c:v>
                </c:pt>
                <c:pt idx="173">
                  <c:v>174</c:v>
                </c:pt>
                <c:pt idx="174">
                  <c:v>175</c:v>
                </c:pt>
                <c:pt idx="175">
                  <c:v>176</c:v>
                </c:pt>
                <c:pt idx="176">
                  <c:v>177</c:v>
                </c:pt>
                <c:pt idx="177">
                  <c:v>178</c:v>
                </c:pt>
                <c:pt idx="178">
                  <c:v>179</c:v>
                </c:pt>
                <c:pt idx="179">
                  <c:v>180</c:v>
                </c:pt>
                <c:pt idx="180">
                  <c:v>181</c:v>
                </c:pt>
                <c:pt idx="181">
                  <c:v>182</c:v>
                </c:pt>
                <c:pt idx="182">
                  <c:v>183</c:v>
                </c:pt>
                <c:pt idx="183">
                  <c:v>184</c:v>
                </c:pt>
                <c:pt idx="184">
                  <c:v>185</c:v>
                </c:pt>
                <c:pt idx="185">
                  <c:v>186</c:v>
                </c:pt>
                <c:pt idx="186">
                  <c:v>187</c:v>
                </c:pt>
                <c:pt idx="187">
                  <c:v>188</c:v>
                </c:pt>
                <c:pt idx="188">
                  <c:v>189</c:v>
                </c:pt>
                <c:pt idx="189">
                  <c:v>190</c:v>
                </c:pt>
                <c:pt idx="190">
                  <c:v>191</c:v>
                </c:pt>
                <c:pt idx="191">
                  <c:v>192</c:v>
                </c:pt>
                <c:pt idx="192">
                  <c:v>193</c:v>
                </c:pt>
                <c:pt idx="193">
                  <c:v>194</c:v>
                </c:pt>
                <c:pt idx="194">
                  <c:v>195</c:v>
                </c:pt>
                <c:pt idx="195">
                  <c:v>196</c:v>
                </c:pt>
                <c:pt idx="196">
                  <c:v>197</c:v>
                </c:pt>
                <c:pt idx="197">
                  <c:v>198</c:v>
                </c:pt>
                <c:pt idx="198">
                  <c:v>199</c:v>
                </c:pt>
                <c:pt idx="199">
                  <c:v>200</c:v>
                </c:pt>
                <c:pt idx="200">
                  <c:v>201</c:v>
                </c:pt>
                <c:pt idx="201">
                  <c:v>202</c:v>
                </c:pt>
                <c:pt idx="202">
                  <c:v>203</c:v>
                </c:pt>
                <c:pt idx="203">
                  <c:v>204</c:v>
                </c:pt>
                <c:pt idx="204">
                  <c:v>205</c:v>
                </c:pt>
                <c:pt idx="205">
                  <c:v>206</c:v>
                </c:pt>
                <c:pt idx="206">
                  <c:v>207</c:v>
                </c:pt>
                <c:pt idx="207">
                  <c:v>208</c:v>
                </c:pt>
                <c:pt idx="208">
                  <c:v>209</c:v>
                </c:pt>
                <c:pt idx="209">
                  <c:v>210</c:v>
                </c:pt>
                <c:pt idx="210">
                  <c:v>211</c:v>
                </c:pt>
                <c:pt idx="211">
                  <c:v>212</c:v>
                </c:pt>
                <c:pt idx="212">
                  <c:v>213</c:v>
                </c:pt>
                <c:pt idx="213">
                  <c:v>214</c:v>
                </c:pt>
                <c:pt idx="214">
                  <c:v>215</c:v>
                </c:pt>
                <c:pt idx="215">
                  <c:v>216</c:v>
                </c:pt>
                <c:pt idx="216">
                  <c:v>217</c:v>
                </c:pt>
                <c:pt idx="217">
                  <c:v>218</c:v>
                </c:pt>
                <c:pt idx="218">
                  <c:v>219</c:v>
                </c:pt>
                <c:pt idx="219">
                  <c:v>220</c:v>
                </c:pt>
                <c:pt idx="220">
                  <c:v>221</c:v>
                </c:pt>
                <c:pt idx="221">
                  <c:v>222</c:v>
                </c:pt>
                <c:pt idx="222">
                  <c:v>223</c:v>
                </c:pt>
                <c:pt idx="223">
                  <c:v>224</c:v>
                </c:pt>
                <c:pt idx="224">
                  <c:v>225</c:v>
                </c:pt>
                <c:pt idx="225">
                  <c:v>226</c:v>
                </c:pt>
                <c:pt idx="226">
                  <c:v>227</c:v>
                </c:pt>
                <c:pt idx="227">
                  <c:v>228</c:v>
                </c:pt>
                <c:pt idx="228">
                  <c:v>229</c:v>
                </c:pt>
                <c:pt idx="229">
                  <c:v>230</c:v>
                </c:pt>
                <c:pt idx="230">
                  <c:v>231</c:v>
                </c:pt>
                <c:pt idx="231">
                  <c:v>232</c:v>
                </c:pt>
                <c:pt idx="232">
                  <c:v>233</c:v>
                </c:pt>
                <c:pt idx="233">
                  <c:v>234</c:v>
                </c:pt>
                <c:pt idx="234">
                  <c:v>235</c:v>
                </c:pt>
                <c:pt idx="235">
                  <c:v>236</c:v>
                </c:pt>
                <c:pt idx="236">
                  <c:v>237</c:v>
                </c:pt>
                <c:pt idx="237">
                  <c:v>238</c:v>
                </c:pt>
                <c:pt idx="238">
                  <c:v>239</c:v>
                </c:pt>
                <c:pt idx="239">
                  <c:v>240</c:v>
                </c:pt>
                <c:pt idx="240">
                  <c:v>241</c:v>
                </c:pt>
                <c:pt idx="241">
                  <c:v>242</c:v>
                </c:pt>
                <c:pt idx="242">
                  <c:v>243</c:v>
                </c:pt>
                <c:pt idx="243">
                  <c:v>244</c:v>
                </c:pt>
                <c:pt idx="244">
                  <c:v>245</c:v>
                </c:pt>
                <c:pt idx="245">
                  <c:v>246</c:v>
                </c:pt>
                <c:pt idx="246">
                  <c:v>247</c:v>
                </c:pt>
                <c:pt idx="247">
                  <c:v>248</c:v>
                </c:pt>
                <c:pt idx="248">
                  <c:v>249</c:v>
                </c:pt>
                <c:pt idx="249">
                  <c:v>250</c:v>
                </c:pt>
                <c:pt idx="250">
                  <c:v>251</c:v>
                </c:pt>
                <c:pt idx="251">
                  <c:v>252</c:v>
                </c:pt>
                <c:pt idx="252">
                  <c:v>253</c:v>
                </c:pt>
                <c:pt idx="253">
                  <c:v>254</c:v>
                </c:pt>
                <c:pt idx="254">
                  <c:v>255</c:v>
                </c:pt>
                <c:pt idx="255">
                  <c:v>256</c:v>
                </c:pt>
                <c:pt idx="256">
                  <c:v>257</c:v>
                </c:pt>
                <c:pt idx="257">
                  <c:v>258</c:v>
                </c:pt>
                <c:pt idx="258">
                  <c:v>259</c:v>
                </c:pt>
                <c:pt idx="259">
                  <c:v>260</c:v>
                </c:pt>
                <c:pt idx="260">
                  <c:v>261</c:v>
                </c:pt>
                <c:pt idx="261">
                  <c:v>262</c:v>
                </c:pt>
                <c:pt idx="262">
                  <c:v>263</c:v>
                </c:pt>
                <c:pt idx="263">
                  <c:v>264</c:v>
                </c:pt>
                <c:pt idx="264">
                  <c:v>265</c:v>
                </c:pt>
                <c:pt idx="265">
                  <c:v>266</c:v>
                </c:pt>
                <c:pt idx="266">
                  <c:v>267</c:v>
                </c:pt>
                <c:pt idx="267">
                  <c:v>268</c:v>
                </c:pt>
                <c:pt idx="268">
                  <c:v>269</c:v>
                </c:pt>
                <c:pt idx="269">
                  <c:v>270</c:v>
                </c:pt>
                <c:pt idx="270">
                  <c:v>271</c:v>
                </c:pt>
                <c:pt idx="271">
                  <c:v>272</c:v>
                </c:pt>
                <c:pt idx="272">
                  <c:v>273</c:v>
                </c:pt>
                <c:pt idx="273">
                  <c:v>274</c:v>
                </c:pt>
                <c:pt idx="274">
                  <c:v>275</c:v>
                </c:pt>
                <c:pt idx="275">
                  <c:v>276</c:v>
                </c:pt>
                <c:pt idx="276">
                  <c:v>277</c:v>
                </c:pt>
                <c:pt idx="277">
                  <c:v>278</c:v>
                </c:pt>
                <c:pt idx="278">
                  <c:v>279</c:v>
                </c:pt>
                <c:pt idx="279">
                  <c:v>280</c:v>
                </c:pt>
                <c:pt idx="280">
                  <c:v>281</c:v>
                </c:pt>
                <c:pt idx="281">
                  <c:v>282</c:v>
                </c:pt>
                <c:pt idx="282">
                  <c:v>283</c:v>
                </c:pt>
                <c:pt idx="283">
                  <c:v>284</c:v>
                </c:pt>
                <c:pt idx="284">
                  <c:v>285</c:v>
                </c:pt>
                <c:pt idx="285">
                  <c:v>286</c:v>
                </c:pt>
                <c:pt idx="286">
                  <c:v>287</c:v>
                </c:pt>
                <c:pt idx="287">
                  <c:v>288</c:v>
                </c:pt>
                <c:pt idx="288">
                  <c:v>289</c:v>
                </c:pt>
                <c:pt idx="289">
                  <c:v>290</c:v>
                </c:pt>
                <c:pt idx="290">
                  <c:v>291</c:v>
                </c:pt>
                <c:pt idx="291">
                  <c:v>292</c:v>
                </c:pt>
                <c:pt idx="292">
                  <c:v>293</c:v>
                </c:pt>
                <c:pt idx="293">
                  <c:v>294</c:v>
                </c:pt>
                <c:pt idx="294">
                  <c:v>295</c:v>
                </c:pt>
                <c:pt idx="295">
                  <c:v>296</c:v>
                </c:pt>
                <c:pt idx="296">
                  <c:v>297</c:v>
                </c:pt>
                <c:pt idx="297">
                  <c:v>298</c:v>
                </c:pt>
                <c:pt idx="298">
                  <c:v>299</c:v>
                </c:pt>
                <c:pt idx="299">
                  <c:v>300</c:v>
                </c:pt>
                <c:pt idx="300">
                  <c:v>301</c:v>
                </c:pt>
                <c:pt idx="301">
                  <c:v>302</c:v>
                </c:pt>
                <c:pt idx="302">
                  <c:v>303</c:v>
                </c:pt>
                <c:pt idx="303">
                  <c:v>304</c:v>
                </c:pt>
                <c:pt idx="304">
                  <c:v>305</c:v>
                </c:pt>
                <c:pt idx="305">
                  <c:v>306</c:v>
                </c:pt>
                <c:pt idx="306">
                  <c:v>307</c:v>
                </c:pt>
                <c:pt idx="307">
                  <c:v>308</c:v>
                </c:pt>
                <c:pt idx="308">
                  <c:v>309</c:v>
                </c:pt>
                <c:pt idx="309">
                  <c:v>310</c:v>
                </c:pt>
                <c:pt idx="310">
                  <c:v>311</c:v>
                </c:pt>
                <c:pt idx="311">
                  <c:v>312</c:v>
                </c:pt>
                <c:pt idx="312">
                  <c:v>313</c:v>
                </c:pt>
                <c:pt idx="313">
                  <c:v>314</c:v>
                </c:pt>
                <c:pt idx="314">
                  <c:v>315</c:v>
                </c:pt>
                <c:pt idx="315">
                  <c:v>316</c:v>
                </c:pt>
                <c:pt idx="316">
                  <c:v>317</c:v>
                </c:pt>
                <c:pt idx="317">
                  <c:v>318</c:v>
                </c:pt>
                <c:pt idx="318">
                  <c:v>319</c:v>
                </c:pt>
                <c:pt idx="319">
                  <c:v>320</c:v>
                </c:pt>
                <c:pt idx="320">
                  <c:v>321</c:v>
                </c:pt>
                <c:pt idx="321">
                  <c:v>322</c:v>
                </c:pt>
                <c:pt idx="322">
                  <c:v>323</c:v>
                </c:pt>
                <c:pt idx="323">
                  <c:v>324</c:v>
                </c:pt>
                <c:pt idx="324">
                  <c:v>325</c:v>
                </c:pt>
                <c:pt idx="325">
                  <c:v>326</c:v>
                </c:pt>
                <c:pt idx="326">
                  <c:v>327</c:v>
                </c:pt>
                <c:pt idx="327">
                  <c:v>328</c:v>
                </c:pt>
                <c:pt idx="328">
                  <c:v>329</c:v>
                </c:pt>
                <c:pt idx="329">
                  <c:v>330</c:v>
                </c:pt>
                <c:pt idx="330">
                  <c:v>331</c:v>
                </c:pt>
                <c:pt idx="331">
                  <c:v>332</c:v>
                </c:pt>
                <c:pt idx="332">
                  <c:v>333</c:v>
                </c:pt>
                <c:pt idx="333">
                  <c:v>334</c:v>
                </c:pt>
                <c:pt idx="334">
                  <c:v>335</c:v>
                </c:pt>
                <c:pt idx="335">
                  <c:v>336</c:v>
                </c:pt>
                <c:pt idx="336">
                  <c:v>337</c:v>
                </c:pt>
                <c:pt idx="337">
                  <c:v>338</c:v>
                </c:pt>
                <c:pt idx="338">
                  <c:v>339</c:v>
                </c:pt>
                <c:pt idx="339">
                  <c:v>340</c:v>
                </c:pt>
                <c:pt idx="340">
                  <c:v>341</c:v>
                </c:pt>
                <c:pt idx="341">
                  <c:v>342</c:v>
                </c:pt>
                <c:pt idx="342">
                  <c:v>343</c:v>
                </c:pt>
                <c:pt idx="343">
                  <c:v>344</c:v>
                </c:pt>
                <c:pt idx="344">
                  <c:v>345</c:v>
                </c:pt>
                <c:pt idx="345">
                  <c:v>346</c:v>
                </c:pt>
                <c:pt idx="346">
                  <c:v>347</c:v>
                </c:pt>
                <c:pt idx="347">
                  <c:v>348</c:v>
                </c:pt>
                <c:pt idx="348">
                  <c:v>349</c:v>
                </c:pt>
                <c:pt idx="349">
                  <c:v>350</c:v>
                </c:pt>
                <c:pt idx="350">
                  <c:v>351</c:v>
                </c:pt>
                <c:pt idx="351">
                  <c:v>352</c:v>
                </c:pt>
                <c:pt idx="352">
                  <c:v>353</c:v>
                </c:pt>
                <c:pt idx="353">
                  <c:v>354</c:v>
                </c:pt>
                <c:pt idx="354">
                  <c:v>355</c:v>
                </c:pt>
                <c:pt idx="355">
                  <c:v>356</c:v>
                </c:pt>
                <c:pt idx="356">
                  <c:v>357</c:v>
                </c:pt>
                <c:pt idx="357">
                  <c:v>358</c:v>
                </c:pt>
                <c:pt idx="358">
                  <c:v>359</c:v>
                </c:pt>
                <c:pt idx="359">
                  <c:v>360</c:v>
                </c:pt>
                <c:pt idx="360">
                  <c:v>361</c:v>
                </c:pt>
                <c:pt idx="361">
                  <c:v>362</c:v>
                </c:pt>
                <c:pt idx="362">
                  <c:v>363</c:v>
                </c:pt>
                <c:pt idx="363">
                  <c:v>364</c:v>
                </c:pt>
                <c:pt idx="364">
                  <c:v>365</c:v>
                </c:pt>
                <c:pt idx="365">
                  <c:v>366</c:v>
                </c:pt>
                <c:pt idx="366">
                  <c:v>367</c:v>
                </c:pt>
                <c:pt idx="367">
                  <c:v>368</c:v>
                </c:pt>
                <c:pt idx="368">
                  <c:v>369</c:v>
                </c:pt>
                <c:pt idx="369">
                  <c:v>370</c:v>
                </c:pt>
                <c:pt idx="370">
                  <c:v>371</c:v>
                </c:pt>
                <c:pt idx="371">
                  <c:v>372</c:v>
                </c:pt>
                <c:pt idx="372">
                  <c:v>373</c:v>
                </c:pt>
                <c:pt idx="373">
                  <c:v>374</c:v>
                </c:pt>
                <c:pt idx="374">
                  <c:v>375</c:v>
                </c:pt>
                <c:pt idx="375">
                  <c:v>376</c:v>
                </c:pt>
                <c:pt idx="376">
                  <c:v>377</c:v>
                </c:pt>
                <c:pt idx="377">
                  <c:v>378</c:v>
                </c:pt>
                <c:pt idx="378">
                  <c:v>379</c:v>
                </c:pt>
                <c:pt idx="379">
                  <c:v>380</c:v>
                </c:pt>
                <c:pt idx="380">
                  <c:v>381</c:v>
                </c:pt>
                <c:pt idx="381">
                  <c:v>382</c:v>
                </c:pt>
                <c:pt idx="382">
                  <c:v>383</c:v>
                </c:pt>
                <c:pt idx="383">
                  <c:v>384</c:v>
                </c:pt>
                <c:pt idx="384">
                  <c:v>385</c:v>
                </c:pt>
                <c:pt idx="385">
                  <c:v>386</c:v>
                </c:pt>
                <c:pt idx="386">
                  <c:v>387</c:v>
                </c:pt>
                <c:pt idx="387">
                  <c:v>388</c:v>
                </c:pt>
                <c:pt idx="388">
                  <c:v>389</c:v>
                </c:pt>
                <c:pt idx="389">
                  <c:v>390</c:v>
                </c:pt>
                <c:pt idx="390">
                  <c:v>391</c:v>
                </c:pt>
                <c:pt idx="391">
                  <c:v>392</c:v>
                </c:pt>
                <c:pt idx="392">
                  <c:v>393</c:v>
                </c:pt>
                <c:pt idx="393">
                  <c:v>394</c:v>
                </c:pt>
                <c:pt idx="394">
                  <c:v>395</c:v>
                </c:pt>
                <c:pt idx="395">
                  <c:v>396</c:v>
                </c:pt>
                <c:pt idx="396">
                  <c:v>397</c:v>
                </c:pt>
                <c:pt idx="397">
                  <c:v>398</c:v>
                </c:pt>
                <c:pt idx="398">
                  <c:v>399</c:v>
                </c:pt>
                <c:pt idx="399">
                  <c:v>400</c:v>
                </c:pt>
                <c:pt idx="400">
                  <c:v>401</c:v>
                </c:pt>
                <c:pt idx="401">
                  <c:v>402</c:v>
                </c:pt>
                <c:pt idx="402">
                  <c:v>403</c:v>
                </c:pt>
                <c:pt idx="403">
                  <c:v>404</c:v>
                </c:pt>
                <c:pt idx="404">
                  <c:v>405</c:v>
                </c:pt>
                <c:pt idx="405">
                  <c:v>406</c:v>
                </c:pt>
                <c:pt idx="406">
                  <c:v>407</c:v>
                </c:pt>
                <c:pt idx="407">
                  <c:v>408</c:v>
                </c:pt>
                <c:pt idx="408">
                  <c:v>409</c:v>
                </c:pt>
                <c:pt idx="409">
                  <c:v>410</c:v>
                </c:pt>
                <c:pt idx="410">
                  <c:v>411</c:v>
                </c:pt>
                <c:pt idx="411">
                  <c:v>412</c:v>
                </c:pt>
                <c:pt idx="412">
                  <c:v>413</c:v>
                </c:pt>
                <c:pt idx="413">
                  <c:v>414</c:v>
                </c:pt>
                <c:pt idx="414">
                  <c:v>415</c:v>
                </c:pt>
                <c:pt idx="415">
                  <c:v>416</c:v>
                </c:pt>
                <c:pt idx="416">
                  <c:v>417</c:v>
                </c:pt>
                <c:pt idx="417">
                  <c:v>418</c:v>
                </c:pt>
                <c:pt idx="418">
                  <c:v>419</c:v>
                </c:pt>
                <c:pt idx="419">
                  <c:v>420</c:v>
                </c:pt>
                <c:pt idx="420">
                  <c:v>421</c:v>
                </c:pt>
                <c:pt idx="421">
                  <c:v>422</c:v>
                </c:pt>
                <c:pt idx="422">
                  <c:v>423</c:v>
                </c:pt>
                <c:pt idx="423">
                  <c:v>424</c:v>
                </c:pt>
                <c:pt idx="424">
                  <c:v>425</c:v>
                </c:pt>
                <c:pt idx="425">
                  <c:v>426</c:v>
                </c:pt>
                <c:pt idx="426">
                  <c:v>427</c:v>
                </c:pt>
                <c:pt idx="427">
                  <c:v>428</c:v>
                </c:pt>
                <c:pt idx="428">
                  <c:v>429</c:v>
                </c:pt>
                <c:pt idx="429">
                  <c:v>430</c:v>
                </c:pt>
                <c:pt idx="430">
                  <c:v>431</c:v>
                </c:pt>
                <c:pt idx="431">
                  <c:v>432</c:v>
                </c:pt>
                <c:pt idx="432">
                  <c:v>433</c:v>
                </c:pt>
                <c:pt idx="433">
                  <c:v>434</c:v>
                </c:pt>
                <c:pt idx="434">
                  <c:v>435</c:v>
                </c:pt>
                <c:pt idx="435">
                  <c:v>436</c:v>
                </c:pt>
                <c:pt idx="436">
                  <c:v>437</c:v>
                </c:pt>
                <c:pt idx="437">
                  <c:v>438</c:v>
                </c:pt>
                <c:pt idx="438">
                  <c:v>439</c:v>
                </c:pt>
                <c:pt idx="439">
                  <c:v>440</c:v>
                </c:pt>
                <c:pt idx="440">
                  <c:v>441</c:v>
                </c:pt>
                <c:pt idx="441">
                  <c:v>442</c:v>
                </c:pt>
                <c:pt idx="442">
                  <c:v>443</c:v>
                </c:pt>
                <c:pt idx="443">
                  <c:v>444</c:v>
                </c:pt>
                <c:pt idx="444">
                  <c:v>445</c:v>
                </c:pt>
                <c:pt idx="445">
                  <c:v>446</c:v>
                </c:pt>
                <c:pt idx="446">
                  <c:v>447</c:v>
                </c:pt>
                <c:pt idx="447">
                  <c:v>448</c:v>
                </c:pt>
                <c:pt idx="448">
                  <c:v>449</c:v>
                </c:pt>
                <c:pt idx="449">
                  <c:v>450</c:v>
                </c:pt>
                <c:pt idx="450">
                  <c:v>451</c:v>
                </c:pt>
                <c:pt idx="451">
                  <c:v>452</c:v>
                </c:pt>
                <c:pt idx="452">
                  <c:v>453</c:v>
                </c:pt>
                <c:pt idx="453">
                  <c:v>454</c:v>
                </c:pt>
                <c:pt idx="454">
                  <c:v>455</c:v>
                </c:pt>
                <c:pt idx="455">
                  <c:v>456</c:v>
                </c:pt>
                <c:pt idx="456">
                  <c:v>457</c:v>
                </c:pt>
                <c:pt idx="457">
                  <c:v>458</c:v>
                </c:pt>
                <c:pt idx="458">
                  <c:v>459</c:v>
                </c:pt>
                <c:pt idx="459">
                  <c:v>460</c:v>
                </c:pt>
                <c:pt idx="460">
                  <c:v>461</c:v>
                </c:pt>
                <c:pt idx="461">
                  <c:v>462</c:v>
                </c:pt>
                <c:pt idx="462">
                  <c:v>463</c:v>
                </c:pt>
                <c:pt idx="463">
                  <c:v>464</c:v>
                </c:pt>
                <c:pt idx="464">
                  <c:v>465</c:v>
                </c:pt>
                <c:pt idx="465">
                  <c:v>466</c:v>
                </c:pt>
                <c:pt idx="466">
                  <c:v>467</c:v>
                </c:pt>
                <c:pt idx="467">
                  <c:v>468</c:v>
                </c:pt>
                <c:pt idx="468">
                  <c:v>469</c:v>
                </c:pt>
                <c:pt idx="469">
                  <c:v>470</c:v>
                </c:pt>
                <c:pt idx="470">
                  <c:v>471</c:v>
                </c:pt>
                <c:pt idx="471">
                  <c:v>472</c:v>
                </c:pt>
                <c:pt idx="472">
                  <c:v>473</c:v>
                </c:pt>
                <c:pt idx="473">
                  <c:v>474</c:v>
                </c:pt>
                <c:pt idx="474">
                  <c:v>475</c:v>
                </c:pt>
                <c:pt idx="475">
                  <c:v>476</c:v>
                </c:pt>
                <c:pt idx="476">
                  <c:v>477</c:v>
                </c:pt>
                <c:pt idx="477">
                  <c:v>478</c:v>
                </c:pt>
                <c:pt idx="478">
                  <c:v>479</c:v>
                </c:pt>
                <c:pt idx="479">
                  <c:v>480</c:v>
                </c:pt>
                <c:pt idx="480">
                  <c:v>481</c:v>
                </c:pt>
                <c:pt idx="481">
                  <c:v>482</c:v>
                </c:pt>
                <c:pt idx="482">
                  <c:v>483</c:v>
                </c:pt>
                <c:pt idx="483">
                  <c:v>484</c:v>
                </c:pt>
                <c:pt idx="484">
                  <c:v>485</c:v>
                </c:pt>
                <c:pt idx="485">
                  <c:v>486</c:v>
                </c:pt>
                <c:pt idx="486">
                  <c:v>487</c:v>
                </c:pt>
                <c:pt idx="487">
                  <c:v>488</c:v>
                </c:pt>
                <c:pt idx="488">
                  <c:v>489</c:v>
                </c:pt>
                <c:pt idx="489">
                  <c:v>490</c:v>
                </c:pt>
                <c:pt idx="490">
                  <c:v>491</c:v>
                </c:pt>
                <c:pt idx="491">
                  <c:v>492</c:v>
                </c:pt>
                <c:pt idx="492">
                  <c:v>493</c:v>
                </c:pt>
                <c:pt idx="493">
                  <c:v>494</c:v>
                </c:pt>
                <c:pt idx="494">
                  <c:v>495</c:v>
                </c:pt>
                <c:pt idx="495">
                  <c:v>496</c:v>
                </c:pt>
                <c:pt idx="496">
                  <c:v>497</c:v>
                </c:pt>
                <c:pt idx="497">
                  <c:v>498</c:v>
                </c:pt>
                <c:pt idx="498">
                  <c:v>499</c:v>
                </c:pt>
                <c:pt idx="499">
                  <c:v>500</c:v>
                </c:pt>
                <c:pt idx="500">
                  <c:v>2</c:v>
                </c:pt>
                <c:pt idx="501">
                  <c:v>3.6</c:v>
                </c:pt>
                <c:pt idx="502">
                  <c:v>5.2388000000000003</c:v>
                </c:pt>
                <c:pt idx="503">
                  <c:v>7.2857000000000003</c:v>
                </c:pt>
                <c:pt idx="504">
                  <c:v>9.8301999999999996</c:v>
                </c:pt>
                <c:pt idx="505">
                  <c:v>11.466699999999999</c:v>
                </c:pt>
                <c:pt idx="506">
                  <c:v>13.529400000000001</c:v>
                </c:pt>
                <c:pt idx="507">
                  <c:v>15.3485</c:v>
                </c:pt>
                <c:pt idx="508">
                  <c:v>17.595700000000001</c:v>
                </c:pt>
                <c:pt idx="509">
                  <c:v>19.72</c:v>
                </c:pt>
                <c:pt idx="510">
                  <c:v>21.384599999999999</c:v>
                </c:pt>
                <c:pt idx="511">
                  <c:v>23.625</c:v>
                </c:pt>
                <c:pt idx="512">
                  <c:v>25.2075</c:v>
                </c:pt>
                <c:pt idx="513">
                  <c:v>27.545500000000001</c:v>
                </c:pt>
                <c:pt idx="514">
                  <c:v>29.677399999999999</c:v>
                </c:pt>
                <c:pt idx="515">
                  <c:v>33.672400000000003</c:v>
                </c:pt>
                <c:pt idx="516">
                  <c:v>38.296300000000002</c:v>
                </c:pt>
                <c:pt idx="517">
                  <c:v>43.357100000000003</c:v>
                </c:pt>
                <c:pt idx="518">
                  <c:v>48.6</c:v>
                </c:pt>
                <c:pt idx="519">
                  <c:v>54.2273</c:v>
                </c:pt>
                <c:pt idx="520">
                  <c:v>77.318200000000004</c:v>
                </c:pt>
                <c:pt idx="521">
                  <c:v>111.58329999999999</c:v>
                </c:pt>
                <c:pt idx="522">
                  <c:v>176.22219999999999</c:v>
                </c:pt>
                <c:pt idx="523">
                  <c:v>315.71429999999998</c:v>
                </c:pt>
              </c:numCache>
            </c:numRef>
          </c:xVal>
          <c:yVal>
            <c:numRef>
              <c:f>'diversification data'!$P$2:$P$525</c:f>
              <c:numCache>
                <c:formatCode>General</c:formatCode>
                <c:ptCount val="524"/>
                <c:pt idx="1">
                  <c:v>-0.43768000000000001</c:v>
                </c:pt>
                <c:pt idx="2">
                  <c:v>-0.47960000000000003</c:v>
                </c:pt>
                <c:pt idx="3">
                  <c:v>-0.53434000000000004</c:v>
                </c:pt>
                <c:pt idx="4">
                  <c:v>-0.55937999999999999</c:v>
                </c:pt>
                <c:pt idx="5">
                  <c:v>-0.59582000000000002</c:v>
                </c:pt>
                <c:pt idx="6">
                  <c:v>-0.63517999999999997</c:v>
                </c:pt>
                <c:pt idx="7">
                  <c:v>-0.65597000000000005</c:v>
                </c:pt>
                <c:pt idx="8">
                  <c:v>-0.68045</c:v>
                </c:pt>
                <c:pt idx="9">
                  <c:v>-0.70452000000000004</c:v>
                </c:pt>
                <c:pt idx="10">
                  <c:v>-0.71638999999999997</c:v>
                </c:pt>
                <c:pt idx="11">
                  <c:v>-0.74160000000000004</c:v>
                </c:pt>
                <c:pt idx="12">
                  <c:v>-0.74224999999999997</c:v>
                </c:pt>
                <c:pt idx="13">
                  <c:v>-0.76178999999999997</c:v>
                </c:pt>
                <c:pt idx="14">
                  <c:v>-0.78132999999999997</c:v>
                </c:pt>
                <c:pt idx="15">
                  <c:v>-0.78749000000000002</c:v>
                </c:pt>
                <c:pt idx="16">
                  <c:v>-0.79840999999999995</c:v>
                </c:pt>
                <c:pt idx="17">
                  <c:v>-0.79981000000000002</c:v>
                </c:pt>
                <c:pt idx="18">
                  <c:v>-0.81250999999999995</c:v>
                </c:pt>
                <c:pt idx="19">
                  <c:v>-0.82047000000000003</c:v>
                </c:pt>
                <c:pt idx="20">
                  <c:v>-0.82701999999999998</c:v>
                </c:pt>
                <c:pt idx="21">
                  <c:v>-0.83525000000000005</c:v>
                </c:pt>
                <c:pt idx="22">
                  <c:v>-0.84789000000000003</c:v>
                </c:pt>
                <c:pt idx="23">
                  <c:v>-0.84709999999999996</c:v>
                </c:pt>
                <c:pt idx="24">
                  <c:v>-0.85297000000000001</c:v>
                </c:pt>
                <c:pt idx="25">
                  <c:v>-0.85945000000000005</c:v>
                </c:pt>
                <c:pt idx="26">
                  <c:v>-0.86873</c:v>
                </c:pt>
                <c:pt idx="27">
                  <c:v>-0.86221999999999999</c:v>
                </c:pt>
                <c:pt idx="28">
                  <c:v>-0.86648999999999998</c:v>
                </c:pt>
                <c:pt idx="29">
                  <c:v>-0.87234999999999996</c:v>
                </c:pt>
                <c:pt idx="30">
                  <c:v>-0.87753999999999999</c:v>
                </c:pt>
                <c:pt idx="31">
                  <c:v>-0.87533000000000005</c:v>
                </c:pt>
                <c:pt idx="32">
                  <c:v>-0.88431000000000004</c:v>
                </c:pt>
                <c:pt idx="33">
                  <c:v>-0.88592000000000004</c:v>
                </c:pt>
                <c:pt idx="34">
                  <c:v>-0.88949999999999996</c:v>
                </c:pt>
                <c:pt idx="35">
                  <c:v>-0.88978000000000002</c:v>
                </c:pt>
                <c:pt idx="36">
                  <c:v>-0.89910999999999996</c:v>
                </c:pt>
                <c:pt idx="37">
                  <c:v>-0.89707000000000003</c:v>
                </c:pt>
                <c:pt idx="38">
                  <c:v>-0.89929999999999999</c:v>
                </c:pt>
                <c:pt idx="39">
                  <c:v>-0.90202000000000004</c:v>
                </c:pt>
                <c:pt idx="40">
                  <c:v>-0.90036000000000005</c:v>
                </c:pt>
                <c:pt idx="41">
                  <c:v>-0.90271999999999997</c:v>
                </c:pt>
                <c:pt idx="42">
                  <c:v>-0.91017999999999999</c:v>
                </c:pt>
                <c:pt idx="43">
                  <c:v>-0.90425999999999995</c:v>
                </c:pt>
                <c:pt idx="44">
                  <c:v>-0.91281999999999996</c:v>
                </c:pt>
                <c:pt idx="45">
                  <c:v>-0.91188999999999998</c:v>
                </c:pt>
                <c:pt idx="46">
                  <c:v>-0.91493000000000002</c:v>
                </c:pt>
                <c:pt idx="47">
                  <c:v>-0.91549999999999998</c:v>
                </c:pt>
                <c:pt idx="48">
                  <c:v>-0.92390000000000005</c:v>
                </c:pt>
                <c:pt idx="49">
                  <c:v>-0.92132999999999998</c:v>
                </c:pt>
                <c:pt idx="50">
                  <c:v>-0.91900999999999999</c:v>
                </c:pt>
                <c:pt idx="51">
                  <c:v>-0.92190000000000005</c:v>
                </c:pt>
                <c:pt idx="52">
                  <c:v>-0.92693000000000003</c:v>
                </c:pt>
                <c:pt idx="53">
                  <c:v>-0.92132000000000003</c:v>
                </c:pt>
                <c:pt idx="54">
                  <c:v>-0.92210000000000003</c:v>
                </c:pt>
                <c:pt idx="55">
                  <c:v>-0.92584999999999995</c:v>
                </c:pt>
                <c:pt idx="56">
                  <c:v>-0.92335999999999996</c:v>
                </c:pt>
                <c:pt idx="57">
                  <c:v>-0.92883000000000004</c:v>
                </c:pt>
                <c:pt idx="58">
                  <c:v>-0.92564000000000002</c:v>
                </c:pt>
                <c:pt idx="59">
                  <c:v>-0.92993999999999999</c:v>
                </c:pt>
                <c:pt idx="60">
                  <c:v>-0.93076000000000003</c:v>
                </c:pt>
                <c:pt idx="61">
                  <c:v>-0.92898999999999998</c:v>
                </c:pt>
                <c:pt idx="62">
                  <c:v>-0.93664000000000003</c:v>
                </c:pt>
                <c:pt idx="63">
                  <c:v>-0.93642000000000003</c:v>
                </c:pt>
                <c:pt idx="64">
                  <c:v>-0.93566000000000005</c:v>
                </c:pt>
                <c:pt idx="65">
                  <c:v>-0.93118000000000001</c:v>
                </c:pt>
                <c:pt idx="66">
                  <c:v>-0.93430999999999997</c:v>
                </c:pt>
                <c:pt idx="67">
                  <c:v>-0.93842000000000003</c:v>
                </c:pt>
                <c:pt idx="68">
                  <c:v>-0.94093000000000004</c:v>
                </c:pt>
                <c:pt idx="69">
                  <c:v>-0.94401999999999997</c:v>
                </c:pt>
                <c:pt idx="70">
                  <c:v>-0.93949000000000005</c:v>
                </c:pt>
                <c:pt idx="71">
                  <c:v>-0.93757999999999997</c:v>
                </c:pt>
                <c:pt idx="72">
                  <c:v>-0.94144000000000005</c:v>
                </c:pt>
                <c:pt idx="73">
                  <c:v>-0.93737000000000004</c:v>
                </c:pt>
                <c:pt idx="74">
                  <c:v>-0.94010000000000005</c:v>
                </c:pt>
                <c:pt idx="75">
                  <c:v>-0.94181999999999999</c:v>
                </c:pt>
                <c:pt idx="76">
                  <c:v>-0.94450000000000001</c:v>
                </c:pt>
                <c:pt idx="77">
                  <c:v>-0.94928000000000001</c:v>
                </c:pt>
                <c:pt idx="78">
                  <c:v>-0.94342000000000004</c:v>
                </c:pt>
                <c:pt idx="79">
                  <c:v>-0.94940999999999998</c:v>
                </c:pt>
                <c:pt idx="80">
                  <c:v>-0.94635999999999998</c:v>
                </c:pt>
                <c:pt idx="81">
                  <c:v>-0.94537000000000004</c:v>
                </c:pt>
                <c:pt idx="82">
                  <c:v>-0.94127000000000005</c:v>
                </c:pt>
                <c:pt idx="83">
                  <c:v>-0.95223999999999998</c:v>
                </c:pt>
                <c:pt idx="84">
                  <c:v>-0.94874000000000003</c:v>
                </c:pt>
                <c:pt idx="85">
                  <c:v>-0.95508999999999999</c:v>
                </c:pt>
                <c:pt idx="86">
                  <c:v>-0.94742999999999999</c:v>
                </c:pt>
                <c:pt idx="87">
                  <c:v>-0.95281000000000005</c:v>
                </c:pt>
                <c:pt idx="88">
                  <c:v>-0.95187999999999995</c:v>
                </c:pt>
                <c:pt idx="89">
                  <c:v>-0.95408000000000004</c:v>
                </c:pt>
                <c:pt idx="90">
                  <c:v>-0.95206000000000002</c:v>
                </c:pt>
                <c:pt idx="91">
                  <c:v>-0.95464000000000004</c:v>
                </c:pt>
                <c:pt idx="92">
                  <c:v>-0.94993000000000005</c:v>
                </c:pt>
                <c:pt idx="93">
                  <c:v>-0.95311000000000001</c:v>
                </c:pt>
                <c:pt idx="94">
                  <c:v>-0.95089999999999997</c:v>
                </c:pt>
                <c:pt idx="95">
                  <c:v>-0.95181000000000004</c:v>
                </c:pt>
                <c:pt idx="96">
                  <c:v>-0.94945000000000002</c:v>
                </c:pt>
                <c:pt idx="97">
                  <c:v>-0.95250999999999997</c:v>
                </c:pt>
                <c:pt idx="98">
                  <c:v>-0.95704</c:v>
                </c:pt>
                <c:pt idx="99">
                  <c:v>-0.95570999999999995</c:v>
                </c:pt>
                <c:pt idx="100">
                  <c:v>-0.95801999999999998</c:v>
                </c:pt>
                <c:pt idx="101">
                  <c:v>-0.95982000000000001</c:v>
                </c:pt>
                <c:pt idx="102">
                  <c:v>-0.95372999999999997</c:v>
                </c:pt>
                <c:pt idx="103">
                  <c:v>-0.96008000000000004</c:v>
                </c:pt>
                <c:pt idx="104">
                  <c:v>-0.95767999999999998</c:v>
                </c:pt>
                <c:pt idx="105">
                  <c:v>-0.95477999999999996</c:v>
                </c:pt>
                <c:pt idx="106">
                  <c:v>-0.95338000000000001</c:v>
                </c:pt>
                <c:pt idx="107">
                  <c:v>-0.95833999999999997</c:v>
                </c:pt>
                <c:pt idx="108">
                  <c:v>-0.96191000000000004</c:v>
                </c:pt>
                <c:pt idx="109">
                  <c:v>-0.95491000000000004</c:v>
                </c:pt>
                <c:pt idx="110">
                  <c:v>-0.96087</c:v>
                </c:pt>
                <c:pt idx="111">
                  <c:v>-0.95687</c:v>
                </c:pt>
                <c:pt idx="112">
                  <c:v>-0.95984999999999998</c:v>
                </c:pt>
                <c:pt idx="113">
                  <c:v>-0.95931</c:v>
                </c:pt>
                <c:pt idx="114">
                  <c:v>-0.96126</c:v>
                </c:pt>
                <c:pt idx="115">
                  <c:v>-0.96221000000000001</c:v>
                </c:pt>
                <c:pt idx="116">
                  <c:v>-0.95574000000000003</c:v>
                </c:pt>
                <c:pt idx="117">
                  <c:v>-0.96279999999999999</c:v>
                </c:pt>
                <c:pt idx="118">
                  <c:v>-0.96282000000000001</c:v>
                </c:pt>
                <c:pt idx="119">
                  <c:v>-0.96257999999999999</c:v>
                </c:pt>
                <c:pt idx="120">
                  <c:v>-0.96306999999999998</c:v>
                </c:pt>
                <c:pt idx="121">
                  <c:v>-0.96806000000000003</c:v>
                </c:pt>
                <c:pt idx="122">
                  <c:v>-0.96940000000000004</c:v>
                </c:pt>
                <c:pt idx="123">
                  <c:v>-0.96753999999999996</c:v>
                </c:pt>
                <c:pt idx="124">
                  <c:v>-0.96891000000000005</c:v>
                </c:pt>
                <c:pt idx="125">
                  <c:v>-0.96223999999999998</c:v>
                </c:pt>
                <c:pt idx="126">
                  <c:v>-0.96448999999999996</c:v>
                </c:pt>
                <c:pt idx="127">
                  <c:v>-0.96504000000000001</c:v>
                </c:pt>
                <c:pt idx="128">
                  <c:v>-0.96204999999999996</c:v>
                </c:pt>
                <c:pt idx="129">
                  <c:v>-0.96492999999999995</c:v>
                </c:pt>
                <c:pt idx="130">
                  <c:v>-0.96352000000000004</c:v>
                </c:pt>
                <c:pt idx="131">
                  <c:v>-0.96582999999999997</c:v>
                </c:pt>
                <c:pt idx="132">
                  <c:v>-0.96623999999999999</c:v>
                </c:pt>
                <c:pt idx="133">
                  <c:v>-0.96238000000000001</c:v>
                </c:pt>
                <c:pt idx="134">
                  <c:v>-0.96782999999999997</c:v>
                </c:pt>
                <c:pt idx="135">
                  <c:v>-0.96540000000000004</c:v>
                </c:pt>
                <c:pt idx="136">
                  <c:v>-0.96503000000000005</c:v>
                </c:pt>
                <c:pt idx="137">
                  <c:v>-0.96255000000000002</c:v>
                </c:pt>
                <c:pt idx="138">
                  <c:v>-0.96709999999999996</c:v>
                </c:pt>
                <c:pt idx="139">
                  <c:v>-0.96750999999999998</c:v>
                </c:pt>
                <c:pt idx="140">
                  <c:v>-0.96281000000000005</c:v>
                </c:pt>
                <c:pt idx="141">
                  <c:v>-0.96199999999999997</c:v>
                </c:pt>
                <c:pt idx="142">
                  <c:v>-0.96677000000000002</c:v>
                </c:pt>
                <c:pt idx="143">
                  <c:v>-0.96848999999999996</c:v>
                </c:pt>
                <c:pt idx="144">
                  <c:v>-0.96435000000000004</c:v>
                </c:pt>
                <c:pt idx="145">
                  <c:v>-0.97270000000000001</c:v>
                </c:pt>
                <c:pt idx="146">
                  <c:v>-0.97262000000000004</c:v>
                </c:pt>
                <c:pt idx="147">
                  <c:v>-0.96655999999999997</c:v>
                </c:pt>
                <c:pt idx="148">
                  <c:v>-0.96957000000000004</c:v>
                </c:pt>
                <c:pt idx="149">
                  <c:v>-0.96787999999999996</c:v>
                </c:pt>
                <c:pt idx="150">
                  <c:v>-0.97131000000000001</c:v>
                </c:pt>
                <c:pt idx="151">
                  <c:v>-0.96679999999999999</c:v>
                </c:pt>
                <c:pt idx="152">
                  <c:v>-0.96865000000000001</c:v>
                </c:pt>
                <c:pt idx="153">
                  <c:v>-0.96880999999999995</c:v>
                </c:pt>
                <c:pt idx="154">
                  <c:v>-0.97141</c:v>
                </c:pt>
                <c:pt idx="155">
                  <c:v>-0.96467999999999998</c:v>
                </c:pt>
                <c:pt idx="156">
                  <c:v>-0.96216000000000002</c:v>
                </c:pt>
                <c:pt idx="157">
                  <c:v>-0.96833000000000002</c:v>
                </c:pt>
                <c:pt idx="158">
                  <c:v>-0.97145000000000004</c:v>
                </c:pt>
                <c:pt idx="159">
                  <c:v>-0.96762000000000004</c:v>
                </c:pt>
                <c:pt idx="160">
                  <c:v>-0.96470999999999996</c:v>
                </c:pt>
                <c:pt idx="161">
                  <c:v>-0.96882000000000001</c:v>
                </c:pt>
                <c:pt idx="162">
                  <c:v>-0.97085999999999995</c:v>
                </c:pt>
                <c:pt idx="163">
                  <c:v>-0.96702999999999995</c:v>
                </c:pt>
                <c:pt idx="164">
                  <c:v>-0.97348000000000001</c:v>
                </c:pt>
                <c:pt idx="165">
                  <c:v>-0.97553999999999996</c:v>
                </c:pt>
                <c:pt idx="166">
                  <c:v>-0.96882000000000001</c:v>
                </c:pt>
                <c:pt idx="167">
                  <c:v>-0.97631999999999997</c:v>
                </c:pt>
                <c:pt idx="168">
                  <c:v>-0.97335000000000005</c:v>
                </c:pt>
                <c:pt idx="169">
                  <c:v>-0.96935000000000004</c:v>
                </c:pt>
                <c:pt idx="170">
                  <c:v>-0.96823000000000004</c:v>
                </c:pt>
                <c:pt idx="171">
                  <c:v>-0.97236</c:v>
                </c:pt>
                <c:pt idx="172">
                  <c:v>-0.97446999999999995</c:v>
                </c:pt>
                <c:pt idx="173">
                  <c:v>-0.96899999999999997</c:v>
                </c:pt>
                <c:pt idx="174">
                  <c:v>-0.97143000000000002</c:v>
                </c:pt>
                <c:pt idx="175">
                  <c:v>-0.96875</c:v>
                </c:pt>
                <c:pt idx="176">
                  <c:v>-0.97040999999999999</c:v>
                </c:pt>
                <c:pt idx="177">
                  <c:v>-0.97685999999999995</c:v>
                </c:pt>
                <c:pt idx="178">
                  <c:v>-0.97135000000000005</c:v>
                </c:pt>
                <c:pt idx="179">
                  <c:v>-0.97292000000000001</c:v>
                </c:pt>
                <c:pt idx="180">
                  <c:v>-0.97304999999999997</c:v>
                </c:pt>
                <c:pt idx="181">
                  <c:v>-0.97574000000000005</c:v>
                </c:pt>
                <c:pt idx="182">
                  <c:v>-0.97245000000000004</c:v>
                </c:pt>
                <c:pt idx="183">
                  <c:v>-0.97624999999999995</c:v>
                </c:pt>
                <c:pt idx="184">
                  <c:v>-0.97621999999999998</c:v>
                </c:pt>
                <c:pt idx="185">
                  <c:v>-0.97565000000000002</c:v>
                </c:pt>
                <c:pt idx="186">
                  <c:v>-0.97557000000000005</c:v>
                </c:pt>
                <c:pt idx="187">
                  <c:v>-0.97130000000000005</c:v>
                </c:pt>
                <c:pt idx="188">
                  <c:v>-0.97428999999999999</c:v>
                </c:pt>
                <c:pt idx="189">
                  <c:v>-0.97370999999999996</c:v>
                </c:pt>
                <c:pt idx="190">
                  <c:v>-0.97502999999999995</c:v>
                </c:pt>
                <c:pt idx="191">
                  <c:v>-0.97267000000000003</c:v>
                </c:pt>
                <c:pt idx="192">
                  <c:v>-0.97250000000000003</c:v>
                </c:pt>
                <c:pt idx="193">
                  <c:v>-0.97684000000000004</c:v>
                </c:pt>
                <c:pt idx="194">
                  <c:v>-0.96872999999999998</c:v>
                </c:pt>
                <c:pt idx="195">
                  <c:v>-0.97316000000000003</c:v>
                </c:pt>
                <c:pt idx="196">
                  <c:v>-0.97114999999999996</c:v>
                </c:pt>
                <c:pt idx="197">
                  <c:v>-0.97411999999999999</c:v>
                </c:pt>
                <c:pt idx="198">
                  <c:v>-0.96896000000000004</c:v>
                </c:pt>
                <c:pt idx="199">
                  <c:v>-0.97472999999999999</c:v>
                </c:pt>
                <c:pt idx="200">
                  <c:v>-0.97735000000000005</c:v>
                </c:pt>
                <c:pt idx="201">
                  <c:v>-0.97172000000000003</c:v>
                </c:pt>
                <c:pt idx="202">
                  <c:v>-0.97421000000000002</c:v>
                </c:pt>
                <c:pt idx="203">
                  <c:v>-0.97343000000000002</c:v>
                </c:pt>
                <c:pt idx="204">
                  <c:v>-0.97936999999999996</c:v>
                </c:pt>
                <c:pt idx="205">
                  <c:v>-0.97423999999999999</c:v>
                </c:pt>
                <c:pt idx="206">
                  <c:v>-0.97935000000000005</c:v>
                </c:pt>
                <c:pt idx="207">
                  <c:v>-0.97579000000000005</c:v>
                </c:pt>
                <c:pt idx="208">
                  <c:v>-0.97326999999999997</c:v>
                </c:pt>
                <c:pt idx="209">
                  <c:v>-0.97743000000000002</c:v>
                </c:pt>
                <c:pt idx="210">
                  <c:v>-0.97297999999999996</c:v>
                </c:pt>
                <c:pt idx="211">
                  <c:v>-0.96994000000000002</c:v>
                </c:pt>
                <c:pt idx="212">
                  <c:v>-0.97619999999999996</c:v>
                </c:pt>
                <c:pt idx="213">
                  <c:v>-0.97624</c:v>
                </c:pt>
                <c:pt idx="214">
                  <c:v>-0.96963999999999995</c:v>
                </c:pt>
                <c:pt idx="215">
                  <c:v>-0.97594999999999998</c:v>
                </c:pt>
                <c:pt idx="216">
                  <c:v>-0.98065000000000002</c:v>
                </c:pt>
                <c:pt idx="217">
                  <c:v>-0.97518000000000005</c:v>
                </c:pt>
                <c:pt idx="218">
                  <c:v>-0.97696000000000005</c:v>
                </c:pt>
                <c:pt idx="219">
                  <c:v>-0.97389999999999999</c:v>
                </c:pt>
                <c:pt idx="220">
                  <c:v>-0.97101999999999999</c:v>
                </c:pt>
                <c:pt idx="221">
                  <c:v>-0.97631000000000001</c:v>
                </c:pt>
                <c:pt idx="222">
                  <c:v>-0.97955999999999999</c:v>
                </c:pt>
                <c:pt idx="223">
                  <c:v>-0.97506000000000004</c:v>
                </c:pt>
                <c:pt idx="224">
                  <c:v>-0.97707999999999995</c:v>
                </c:pt>
                <c:pt idx="225">
                  <c:v>-0.97653999999999996</c:v>
                </c:pt>
                <c:pt idx="226">
                  <c:v>-0.97596000000000005</c:v>
                </c:pt>
                <c:pt idx="227">
                  <c:v>-0.98207</c:v>
                </c:pt>
                <c:pt idx="228">
                  <c:v>-0.97553000000000001</c:v>
                </c:pt>
                <c:pt idx="229">
                  <c:v>-0.98116999999999999</c:v>
                </c:pt>
                <c:pt idx="230">
                  <c:v>-0.97772999999999999</c:v>
                </c:pt>
                <c:pt idx="231">
                  <c:v>-0.97704999999999997</c:v>
                </c:pt>
                <c:pt idx="232">
                  <c:v>-0.98009999999999997</c:v>
                </c:pt>
                <c:pt idx="233">
                  <c:v>-0.97972999999999999</c:v>
                </c:pt>
                <c:pt idx="234">
                  <c:v>-0.97936000000000001</c:v>
                </c:pt>
                <c:pt idx="235">
                  <c:v>-0.97458</c:v>
                </c:pt>
                <c:pt idx="236">
                  <c:v>-0.98050999999999999</c:v>
                </c:pt>
                <c:pt idx="237">
                  <c:v>-0.97363</c:v>
                </c:pt>
                <c:pt idx="238">
                  <c:v>-0.97350999999999999</c:v>
                </c:pt>
                <c:pt idx="239">
                  <c:v>-0.97729999999999995</c:v>
                </c:pt>
                <c:pt idx="240">
                  <c:v>-0.97689000000000004</c:v>
                </c:pt>
                <c:pt idx="241">
                  <c:v>-0.97970000000000002</c:v>
                </c:pt>
                <c:pt idx="242">
                  <c:v>-0.98111999999999999</c:v>
                </c:pt>
                <c:pt idx="243">
                  <c:v>-0.97672999999999999</c:v>
                </c:pt>
                <c:pt idx="244">
                  <c:v>-0.97519999999999996</c:v>
                </c:pt>
                <c:pt idx="245">
                  <c:v>-0.97790999999999995</c:v>
                </c:pt>
                <c:pt idx="246">
                  <c:v>-0.97606000000000004</c:v>
                </c:pt>
                <c:pt idx="247">
                  <c:v>-0.97167000000000003</c:v>
                </c:pt>
                <c:pt idx="248">
                  <c:v>-0.98368999999999995</c:v>
                </c:pt>
                <c:pt idx="249">
                  <c:v>-0.97711999999999999</c:v>
                </c:pt>
                <c:pt idx="250">
                  <c:v>-0.97506000000000004</c:v>
                </c:pt>
                <c:pt idx="251">
                  <c:v>-0.97962000000000005</c:v>
                </c:pt>
                <c:pt idx="252">
                  <c:v>-0.97767000000000004</c:v>
                </c:pt>
                <c:pt idx="253">
                  <c:v>-0.97809000000000001</c:v>
                </c:pt>
                <c:pt idx="254">
                  <c:v>-0.97963</c:v>
                </c:pt>
                <c:pt idx="255">
                  <c:v>-0.98260000000000003</c:v>
                </c:pt>
                <c:pt idx="256">
                  <c:v>-0.98299999999999998</c:v>
                </c:pt>
                <c:pt idx="257">
                  <c:v>-0.97950000000000004</c:v>
                </c:pt>
                <c:pt idx="258">
                  <c:v>-0.97894000000000003</c:v>
                </c:pt>
                <c:pt idx="259">
                  <c:v>-0.97824999999999995</c:v>
                </c:pt>
                <c:pt idx="260">
                  <c:v>-0.97714000000000001</c:v>
                </c:pt>
                <c:pt idx="261">
                  <c:v>-0.97701000000000005</c:v>
                </c:pt>
                <c:pt idx="262">
                  <c:v>-0.97887999999999997</c:v>
                </c:pt>
                <c:pt idx="263">
                  <c:v>-0.98275999999999997</c:v>
                </c:pt>
                <c:pt idx="264">
                  <c:v>-0.97855999999999999</c:v>
                </c:pt>
                <c:pt idx="265">
                  <c:v>-0.97499999999999998</c:v>
                </c:pt>
                <c:pt idx="266">
                  <c:v>-0.97616000000000003</c:v>
                </c:pt>
                <c:pt idx="267">
                  <c:v>-0.97987000000000002</c:v>
                </c:pt>
                <c:pt idx="268">
                  <c:v>-0.97848000000000002</c:v>
                </c:pt>
                <c:pt idx="269">
                  <c:v>-0.97738000000000003</c:v>
                </c:pt>
                <c:pt idx="270">
                  <c:v>-0.97746999999999995</c:v>
                </c:pt>
                <c:pt idx="271">
                  <c:v>-0.98053000000000001</c:v>
                </c:pt>
                <c:pt idx="272">
                  <c:v>-0.98660000000000003</c:v>
                </c:pt>
                <c:pt idx="273">
                  <c:v>-0.98414000000000001</c:v>
                </c:pt>
                <c:pt idx="274">
                  <c:v>-0.98175999999999997</c:v>
                </c:pt>
                <c:pt idx="275">
                  <c:v>-0.98004000000000002</c:v>
                </c:pt>
                <c:pt idx="276">
                  <c:v>-0.97863</c:v>
                </c:pt>
                <c:pt idx="277">
                  <c:v>-0.98019999999999996</c:v>
                </c:pt>
                <c:pt idx="278">
                  <c:v>-0.98099999999999998</c:v>
                </c:pt>
                <c:pt idx="279">
                  <c:v>-0.98294000000000004</c:v>
                </c:pt>
                <c:pt idx="280">
                  <c:v>-0.98202</c:v>
                </c:pt>
                <c:pt idx="281">
                  <c:v>-0.98267000000000004</c:v>
                </c:pt>
                <c:pt idx="282">
                  <c:v>-0.97946</c:v>
                </c:pt>
                <c:pt idx="283">
                  <c:v>-0.98465000000000003</c:v>
                </c:pt>
                <c:pt idx="284">
                  <c:v>-0.98079000000000005</c:v>
                </c:pt>
                <c:pt idx="285">
                  <c:v>-0.97882000000000002</c:v>
                </c:pt>
                <c:pt idx="286">
                  <c:v>-0.97965999999999998</c:v>
                </c:pt>
                <c:pt idx="287">
                  <c:v>-0.97724999999999995</c:v>
                </c:pt>
                <c:pt idx="288">
                  <c:v>-0.98165000000000002</c:v>
                </c:pt>
                <c:pt idx="289">
                  <c:v>-0.97833000000000003</c:v>
                </c:pt>
                <c:pt idx="290">
                  <c:v>-0.97777999999999998</c:v>
                </c:pt>
                <c:pt idx="291">
                  <c:v>-0.98480000000000001</c:v>
                </c:pt>
                <c:pt idx="292">
                  <c:v>-0.97977999999999998</c:v>
                </c:pt>
                <c:pt idx="293">
                  <c:v>-0.97877000000000003</c:v>
                </c:pt>
                <c:pt idx="294">
                  <c:v>-0.97965999999999998</c:v>
                </c:pt>
                <c:pt idx="295">
                  <c:v>-0.98185999999999996</c:v>
                </c:pt>
                <c:pt idx="296">
                  <c:v>-0.98263</c:v>
                </c:pt>
                <c:pt idx="297">
                  <c:v>-0.97840000000000005</c:v>
                </c:pt>
                <c:pt idx="298">
                  <c:v>-0.97738999999999998</c:v>
                </c:pt>
                <c:pt idx="299">
                  <c:v>-0.98250999999999999</c:v>
                </c:pt>
                <c:pt idx="300">
                  <c:v>-0.98251999999999995</c:v>
                </c:pt>
                <c:pt idx="301">
                  <c:v>-0.98475000000000001</c:v>
                </c:pt>
                <c:pt idx="302">
                  <c:v>-0.98219000000000001</c:v>
                </c:pt>
                <c:pt idx="303">
                  <c:v>-0.98233000000000004</c:v>
                </c:pt>
                <c:pt idx="304">
                  <c:v>-0.98111999999999999</c:v>
                </c:pt>
                <c:pt idx="305">
                  <c:v>-0.98697000000000001</c:v>
                </c:pt>
                <c:pt idx="306">
                  <c:v>-0.98299999999999998</c:v>
                </c:pt>
                <c:pt idx="307">
                  <c:v>-0.97640000000000005</c:v>
                </c:pt>
                <c:pt idx="308">
                  <c:v>-0.98116000000000003</c:v>
                </c:pt>
                <c:pt idx="309">
                  <c:v>-0.98346</c:v>
                </c:pt>
                <c:pt idx="310">
                  <c:v>-0.97833999999999999</c:v>
                </c:pt>
                <c:pt idx="311">
                  <c:v>-0.98141999999999996</c:v>
                </c:pt>
                <c:pt idx="312">
                  <c:v>-0.98319000000000001</c:v>
                </c:pt>
                <c:pt idx="313">
                  <c:v>-0.98067000000000004</c:v>
                </c:pt>
                <c:pt idx="314">
                  <c:v>-0.98370999999999997</c:v>
                </c:pt>
                <c:pt idx="315">
                  <c:v>-0.97855000000000003</c:v>
                </c:pt>
                <c:pt idx="316">
                  <c:v>-0.98016000000000003</c:v>
                </c:pt>
                <c:pt idx="317">
                  <c:v>-0.97801000000000005</c:v>
                </c:pt>
                <c:pt idx="318">
                  <c:v>-0.98216000000000003</c:v>
                </c:pt>
                <c:pt idx="319">
                  <c:v>-0.97970999999999997</c:v>
                </c:pt>
                <c:pt idx="320">
                  <c:v>-0.98260999999999998</c:v>
                </c:pt>
                <c:pt idx="321">
                  <c:v>-0.98419000000000001</c:v>
                </c:pt>
                <c:pt idx="322">
                  <c:v>-0.98212999999999995</c:v>
                </c:pt>
                <c:pt idx="323">
                  <c:v>-0.98068999999999995</c:v>
                </c:pt>
                <c:pt idx="324">
                  <c:v>-0.98523000000000005</c:v>
                </c:pt>
                <c:pt idx="325">
                  <c:v>-0.98297999999999996</c:v>
                </c:pt>
                <c:pt idx="326">
                  <c:v>-0.98116000000000003</c:v>
                </c:pt>
                <c:pt idx="327">
                  <c:v>-0.97860000000000003</c:v>
                </c:pt>
                <c:pt idx="328">
                  <c:v>-0.98206000000000004</c:v>
                </c:pt>
                <c:pt idx="329">
                  <c:v>-0.97735000000000005</c:v>
                </c:pt>
                <c:pt idx="330">
                  <c:v>-0.97982999999999998</c:v>
                </c:pt>
                <c:pt idx="331">
                  <c:v>-0.98426999999999998</c:v>
                </c:pt>
                <c:pt idx="332">
                  <c:v>-0.98450000000000004</c:v>
                </c:pt>
                <c:pt idx="333">
                  <c:v>-0.98431000000000002</c:v>
                </c:pt>
                <c:pt idx="334">
                  <c:v>-0.98158999999999996</c:v>
                </c:pt>
                <c:pt idx="335">
                  <c:v>-0.97994999999999999</c:v>
                </c:pt>
                <c:pt idx="336">
                  <c:v>-0.97902</c:v>
                </c:pt>
                <c:pt idx="337">
                  <c:v>-0.98775000000000002</c:v>
                </c:pt>
                <c:pt idx="338">
                  <c:v>-0.98309999999999997</c:v>
                </c:pt>
                <c:pt idx="339">
                  <c:v>-0.97857000000000005</c:v>
                </c:pt>
                <c:pt idx="340">
                  <c:v>-0.98414000000000001</c:v>
                </c:pt>
                <c:pt idx="341">
                  <c:v>-0.97792000000000001</c:v>
                </c:pt>
                <c:pt idx="342">
                  <c:v>-0.98036999999999996</c:v>
                </c:pt>
                <c:pt idx="343">
                  <c:v>-0.98570000000000002</c:v>
                </c:pt>
                <c:pt idx="344">
                  <c:v>-0.98653999999999997</c:v>
                </c:pt>
                <c:pt idx="345">
                  <c:v>-0.98333999999999999</c:v>
                </c:pt>
                <c:pt idx="346">
                  <c:v>-0.98109999999999997</c:v>
                </c:pt>
                <c:pt idx="347">
                  <c:v>-0.98316000000000003</c:v>
                </c:pt>
                <c:pt idx="348">
                  <c:v>-0.98699000000000003</c:v>
                </c:pt>
                <c:pt idx="349">
                  <c:v>-0.98653999999999997</c:v>
                </c:pt>
                <c:pt idx="350">
                  <c:v>-0.99004999999999999</c:v>
                </c:pt>
                <c:pt idx="351">
                  <c:v>-0.98153000000000001</c:v>
                </c:pt>
                <c:pt idx="352">
                  <c:v>-0.98175999999999997</c:v>
                </c:pt>
                <c:pt idx="353">
                  <c:v>-0.98475999999999997</c:v>
                </c:pt>
                <c:pt idx="354">
                  <c:v>-0.98136999999999996</c:v>
                </c:pt>
                <c:pt idx="355">
                  <c:v>-0.98416000000000003</c:v>
                </c:pt>
                <c:pt idx="356">
                  <c:v>-0.98107999999999995</c:v>
                </c:pt>
                <c:pt idx="357">
                  <c:v>-0.98099000000000003</c:v>
                </c:pt>
                <c:pt idx="358">
                  <c:v>-0.98251999999999995</c:v>
                </c:pt>
                <c:pt idx="359">
                  <c:v>-0.98375000000000001</c:v>
                </c:pt>
                <c:pt idx="360">
                  <c:v>-0.9829</c:v>
                </c:pt>
                <c:pt idx="361">
                  <c:v>-0.98368999999999995</c:v>
                </c:pt>
                <c:pt idx="362">
                  <c:v>-0.98231999999999997</c:v>
                </c:pt>
                <c:pt idx="363">
                  <c:v>-0.98455000000000004</c:v>
                </c:pt>
                <c:pt idx="364">
                  <c:v>-0.98209999999999997</c:v>
                </c:pt>
                <c:pt idx="365">
                  <c:v>-0.98429999999999995</c:v>
                </c:pt>
                <c:pt idx="366">
                  <c:v>-0.98568</c:v>
                </c:pt>
                <c:pt idx="367">
                  <c:v>-0.98107999999999995</c:v>
                </c:pt>
                <c:pt idx="368">
                  <c:v>-0.98258999999999996</c:v>
                </c:pt>
                <c:pt idx="369">
                  <c:v>-0.98501000000000005</c:v>
                </c:pt>
                <c:pt idx="370">
                  <c:v>-0.98470999999999997</c:v>
                </c:pt>
                <c:pt idx="371">
                  <c:v>-0.98419000000000001</c:v>
                </c:pt>
                <c:pt idx="372">
                  <c:v>-0.97819</c:v>
                </c:pt>
                <c:pt idx="373">
                  <c:v>-0.98411000000000004</c:v>
                </c:pt>
                <c:pt idx="374">
                  <c:v>-0.98431999999999997</c:v>
                </c:pt>
                <c:pt idx="375">
                  <c:v>-0.98404000000000003</c:v>
                </c:pt>
                <c:pt idx="376">
                  <c:v>-0.98804000000000003</c:v>
                </c:pt>
                <c:pt idx="377">
                  <c:v>-0.98801000000000005</c:v>
                </c:pt>
                <c:pt idx="378">
                  <c:v>-0.98060999999999998</c:v>
                </c:pt>
                <c:pt idx="379">
                  <c:v>-0.97984000000000004</c:v>
                </c:pt>
                <c:pt idx="380">
                  <c:v>-0.98346</c:v>
                </c:pt>
                <c:pt idx="381">
                  <c:v>-0.98462000000000005</c:v>
                </c:pt>
                <c:pt idx="382">
                  <c:v>-0.98355999999999999</c:v>
                </c:pt>
                <c:pt idx="383">
                  <c:v>-0.97784000000000004</c:v>
                </c:pt>
                <c:pt idx="384">
                  <c:v>-0.98473999999999995</c:v>
                </c:pt>
                <c:pt idx="385">
                  <c:v>-0.98392000000000002</c:v>
                </c:pt>
                <c:pt idx="386">
                  <c:v>-0.98665999999999998</c:v>
                </c:pt>
                <c:pt idx="387">
                  <c:v>-0.98831000000000002</c:v>
                </c:pt>
                <c:pt idx="388">
                  <c:v>-0.98682000000000003</c:v>
                </c:pt>
                <c:pt idx="389">
                  <c:v>-0.98414999999999997</c:v>
                </c:pt>
                <c:pt idx="390">
                  <c:v>-0.98677000000000004</c:v>
                </c:pt>
                <c:pt idx="391">
                  <c:v>-0.98160999999999998</c:v>
                </c:pt>
                <c:pt idx="392">
                  <c:v>-0.98846999999999996</c:v>
                </c:pt>
                <c:pt idx="393">
                  <c:v>-0.98267000000000004</c:v>
                </c:pt>
                <c:pt idx="394">
                  <c:v>-0.98839999999999995</c:v>
                </c:pt>
                <c:pt idx="395">
                  <c:v>-0.98319000000000001</c:v>
                </c:pt>
                <c:pt idx="396">
                  <c:v>-0.98943000000000003</c:v>
                </c:pt>
                <c:pt idx="397">
                  <c:v>-0.97870000000000001</c:v>
                </c:pt>
                <c:pt idx="398">
                  <c:v>-0.98621000000000003</c:v>
                </c:pt>
                <c:pt idx="399">
                  <c:v>-0.98784000000000005</c:v>
                </c:pt>
                <c:pt idx="400">
                  <c:v>-0.98028999999999999</c:v>
                </c:pt>
                <c:pt idx="401">
                  <c:v>-0.98392000000000002</c:v>
                </c:pt>
                <c:pt idx="402">
                  <c:v>-0.98275000000000001</c:v>
                </c:pt>
                <c:pt idx="403">
                  <c:v>-0.98726000000000003</c:v>
                </c:pt>
                <c:pt idx="404">
                  <c:v>-0.98614999999999997</c:v>
                </c:pt>
                <c:pt idx="405">
                  <c:v>-0.98168</c:v>
                </c:pt>
                <c:pt idx="406">
                  <c:v>-0.98307</c:v>
                </c:pt>
                <c:pt idx="407">
                  <c:v>-0.97985</c:v>
                </c:pt>
                <c:pt idx="408">
                  <c:v>-0.98858000000000001</c:v>
                </c:pt>
                <c:pt idx="409">
                  <c:v>-0.98431999999999997</c:v>
                </c:pt>
                <c:pt idx="410">
                  <c:v>-0.98306000000000004</c:v>
                </c:pt>
                <c:pt idx="411">
                  <c:v>-0.98499999999999999</c:v>
                </c:pt>
                <c:pt idx="412">
                  <c:v>-0.98253999999999997</c:v>
                </c:pt>
                <c:pt idx="413">
                  <c:v>-0.98934999999999995</c:v>
                </c:pt>
                <c:pt idx="414">
                  <c:v>-0.98301000000000005</c:v>
                </c:pt>
                <c:pt idx="415">
                  <c:v>-0.98531000000000002</c:v>
                </c:pt>
                <c:pt idx="416">
                  <c:v>-0.98426999999999998</c:v>
                </c:pt>
                <c:pt idx="417">
                  <c:v>-0.98470000000000002</c:v>
                </c:pt>
                <c:pt idx="418">
                  <c:v>-0.98782000000000003</c:v>
                </c:pt>
                <c:pt idx="419">
                  <c:v>-0.98973</c:v>
                </c:pt>
                <c:pt idx="420">
                  <c:v>-0.98255000000000003</c:v>
                </c:pt>
                <c:pt idx="421">
                  <c:v>-0.98601000000000005</c:v>
                </c:pt>
                <c:pt idx="422">
                  <c:v>-0.98431999999999997</c:v>
                </c:pt>
                <c:pt idx="423">
                  <c:v>-0.99078999999999995</c:v>
                </c:pt>
                <c:pt idx="424">
                  <c:v>-0.98277000000000003</c:v>
                </c:pt>
                <c:pt idx="425">
                  <c:v>-0.98695999999999995</c:v>
                </c:pt>
                <c:pt idx="426">
                  <c:v>-0.98462000000000005</c:v>
                </c:pt>
                <c:pt idx="427">
                  <c:v>-0.98548000000000002</c:v>
                </c:pt>
                <c:pt idx="428">
                  <c:v>-0.98656999999999995</c:v>
                </c:pt>
                <c:pt idx="429">
                  <c:v>-0.98370999999999997</c:v>
                </c:pt>
                <c:pt idx="430">
                  <c:v>-0.98362000000000005</c:v>
                </c:pt>
                <c:pt idx="431">
                  <c:v>-0.98309999999999997</c:v>
                </c:pt>
                <c:pt idx="432">
                  <c:v>-0.98816999999999999</c:v>
                </c:pt>
                <c:pt idx="433">
                  <c:v>-0.98855000000000004</c:v>
                </c:pt>
                <c:pt idx="434">
                  <c:v>-0.98387999999999998</c:v>
                </c:pt>
                <c:pt idx="435">
                  <c:v>-0.97606999999999999</c:v>
                </c:pt>
                <c:pt idx="436">
                  <c:v>-0.98519999999999996</c:v>
                </c:pt>
                <c:pt idx="437">
                  <c:v>-0.98533999999999999</c:v>
                </c:pt>
                <c:pt idx="438">
                  <c:v>-0.98533000000000004</c:v>
                </c:pt>
                <c:pt idx="439">
                  <c:v>-0.98226000000000002</c:v>
                </c:pt>
                <c:pt idx="440">
                  <c:v>-0.98370999999999997</c:v>
                </c:pt>
                <c:pt idx="441">
                  <c:v>-0.98617999999999995</c:v>
                </c:pt>
                <c:pt idx="442">
                  <c:v>-0.98807</c:v>
                </c:pt>
                <c:pt idx="443">
                  <c:v>-0.98785999999999996</c:v>
                </c:pt>
                <c:pt idx="444">
                  <c:v>-0.98345000000000005</c:v>
                </c:pt>
                <c:pt idx="445">
                  <c:v>-0.98260000000000003</c:v>
                </c:pt>
                <c:pt idx="446">
                  <c:v>-0.98785999999999996</c:v>
                </c:pt>
                <c:pt idx="447">
                  <c:v>-0.98257000000000005</c:v>
                </c:pt>
                <c:pt idx="448">
                  <c:v>-0.98619999999999997</c:v>
                </c:pt>
                <c:pt idx="449">
                  <c:v>-0.98326000000000002</c:v>
                </c:pt>
                <c:pt idx="450">
                  <c:v>-0.98531999999999997</c:v>
                </c:pt>
                <c:pt idx="451">
                  <c:v>-0.98763000000000001</c:v>
                </c:pt>
                <c:pt idx="452">
                  <c:v>-0.98702999999999996</c:v>
                </c:pt>
                <c:pt idx="453">
                  <c:v>-0.98477999999999999</c:v>
                </c:pt>
                <c:pt idx="454">
                  <c:v>-0.98431000000000002</c:v>
                </c:pt>
                <c:pt idx="455">
                  <c:v>-0.98855999999999999</c:v>
                </c:pt>
                <c:pt idx="456">
                  <c:v>-0.97960000000000003</c:v>
                </c:pt>
                <c:pt idx="457">
                  <c:v>-0.98640000000000005</c:v>
                </c:pt>
                <c:pt idx="458">
                  <c:v>-0.98236000000000001</c:v>
                </c:pt>
                <c:pt idx="459">
                  <c:v>-0.98450000000000004</c:v>
                </c:pt>
                <c:pt idx="460">
                  <c:v>-0.98660999999999999</c:v>
                </c:pt>
                <c:pt idx="461">
                  <c:v>-0.98677000000000004</c:v>
                </c:pt>
                <c:pt idx="462">
                  <c:v>-0.98180000000000001</c:v>
                </c:pt>
                <c:pt idx="463">
                  <c:v>-0.98995</c:v>
                </c:pt>
                <c:pt idx="464">
                  <c:v>-0.98531999999999997</c:v>
                </c:pt>
                <c:pt idx="465">
                  <c:v>-0.99195999999999995</c:v>
                </c:pt>
                <c:pt idx="466">
                  <c:v>-0.98429</c:v>
                </c:pt>
                <c:pt idx="467">
                  <c:v>-0.98621000000000003</c:v>
                </c:pt>
                <c:pt idx="468">
                  <c:v>-0.98514000000000002</c:v>
                </c:pt>
                <c:pt idx="469">
                  <c:v>-0.98509000000000002</c:v>
                </c:pt>
                <c:pt idx="470">
                  <c:v>-0.99119999999999997</c:v>
                </c:pt>
                <c:pt idx="471">
                  <c:v>-0.98358999999999996</c:v>
                </c:pt>
                <c:pt idx="472">
                  <c:v>-0.98362000000000005</c:v>
                </c:pt>
                <c:pt idx="473">
                  <c:v>-0.98450000000000004</c:v>
                </c:pt>
                <c:pt idx="474">
                  <c:v>-0.98289000000000004</c:v>
                </c:pt>
                <c:pt idx="475">
                  <c:v>-0.98470999999999997</c:v>
                </c:pt>
                <c:pt idx="476">
                  <c:v>-0.98870000000000002</c:v>
                </c:pt>
                <c:pt idx="477">
                  <c:v>-0.98440000000000005</c:v>
                </c:pt>
                <c:pt idx="478">
                  <c:v>-0.98655000000000004</c:v>
                </c:pt>
                <c:pt idx="479">
                  <c:v>-0.98358999999999996</c:v>
                </c:pt>
                <c:pt idx="480">
                  <c:v>-0.98150000000000004</c:v>
                </c:pt>
                <c:pt idx="481">
                  <c:v>-0.97794999999999999</c:v>
                </c:pt>
                <c:pt idx="482">
                  <c:v>-0.98468999999999995</c:v>
                </c:pt>
                <c:pt idx="483">
                  <c:v>-0.98656999999999995</c:v>
                </c:pt>
                <c:pt idx="484">
                  <c:v>-0.98601000000000005</c:v>
                </c:pt>
                <c:pt idx="485">
                  <c:v>-0.98465000000000003</c:v>
                </c:pt>
                <c:pt idx="486">
                  <c:v>-0.98528000000000004</c:v>
                </c:pt>
                <c:pt idx="487">
                  <c:v>-0.98248000000000002</c:v>
                </c:pt>
                <c:pt idx="488">
                  <c:v>-0.99043000000000003</c:v>
                </c:pt>
                <c:pt idx="489">
                  <c:v>-0.98521000000000003</c:v>
                </c:pt>
                <c:pt idx="490">
                  <c:v>-0.98721000000000003</c:v>
                </c:pt>
                <c:pt idx="491">
                  <c:v>-0.98170000000000002</c:v>
                </c:pt>
                <c:pt idx="492">
                  <c:v>-0.98695999999999995</c:v>
                </c:pt>
                <c:pt idx="493">
                  <c:v>-0.98409000000000002</c:v>
                </c:pt>
                <c:pt idx="494">
                  <c:v>-0.98760000000000003</c:v>
                </c:pt>
                <c:pt idx="495">
                  <c:v>-0.98360000000000003</c:v>
                </c:pt>
                <c:pt idx="496">
                  <c:v>-0.98602000000000001</c:v>
                </c:pt>
                <c:pt idx="497">
                  <c:v>-0.98748999999999998</c:v>
                </c:pt>
                <c:pt idx="498">
                  <c:v>-0.98263</c:v>
                </c:pt>
                <c:pt idx="499">
                  <c:v>-0.98746</c:v>
                </c:pt>
              </c:numCache>
            </c:numRef>
          </c:yVal>
          <c:smooth val="1"/>
        </c:ser>
        <c:ser>
          <c:idx val="1"/>
          <c:order val="1"/>
          <c:tx>
            <c:strRef>
              <c:f>'diversification data'!$Q$1</c:f>
              <c:strCache>
                <c:ptCount val="1"/>
                <c:pt idx="0">
                  <c:v>Skewness (Smoothing adjusted)</c:v>
                </c:pt>
              </c:strCache>
            </c:strRef>
          </c:tx>
          <c:spPr>
            <a:ln w="38100">
              <a:solidFill>
                <a:schemeClr val="tx1"/>
              </a:solidFill>
            </a:ln>
          </c:spPr>
          <c:marker>
            <c:symbol val="none"/>
          </c:marker>
          <c:xVal>
            <c:numRef>
              <c:f>'diversification data'!$O$2:$O$525</c:f>
              <c:numCache>
                <c:formatCode>General</c:formatCode>
                <c:ptCount val="524"/>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pt idx="100">
                  <c:v>101</c:v>
                </c:pt>
                <c:pt idx="101">
                  <c:v>102</c:v>
                </c:pt>
                <c:pt idx="102">
                  <c:v>103</c:v>
                </c:pt>
                <c:pt idx="103">
                  <c:v>104</c:v>
                </c:pt>
                <c:pt idx="104">
                  <c:v>105</c:v>
                </c:pt>
                <c:pt idx="105">
                  <c:v>106</c:v>
                </c:pt>
                <c:pt idx="106">
                  <c:v>107</c:v>
                </c:pt>
                <c:pt idx="107">
                  <c:v>108</c:v>
                </c:pt>
                <c:pt idx="108">
                  <c:v>109</c:v>
                </c:pt>
                <c:pt idx="109">
                  <c:v>110</c:v>
                </c:pt>
                <c:pt idx="110">
                  <c:v>111</c:v>
                </c:pt>
                <c:pt idx="111">
                  <c:v>112</c:v>
                </c:pt>
                <c:pt idx="112">
                  <c:v>113</c:v>
                </c:pt>
                <c:pt idx="113">
                  <c:v>114</c:v>
                </c:pt>
                <c:pt idx="114">
                  <c:v>115</c:v>
                </c:pt>
                <c:pt idx="115">
                  <c:v>116</c:v>
                </c:pt>
                <c:pt idx="116">
                  <c:v>117</c:v>
                </c:pt>
                <c:pt idx="117">
                  <c:v>118</c:v>
                </c:pt>
                <c:pt idx="118">
                  <c:v>119</c:v>
                </c:pt>
                <c:pt idx="119">
                  <c:v>120</c:v>
                </c:pt>
                <c:pt idx="120">
                  <c:v>121</c:v>
                </c:pt>
                <c:pt idx="121">
                  <c:v>122</c:v>
                </c:pt>
                <c:pt idx="122">
                  <c:v>123</c:v>
                </c:pt>
                <c:pt idx="123">
                  <c:v>124</c:v>
                </c:pt>
                <c:pt idx="124">
                  <c:v>125</c:v>
                </c:pt>
                <c:pt idx="125">
                  <c:v>126</c:v>
                </c:pt>
                <c:pt idx="126">
                  <c:v>127</c:v>
                </c:pt>
                <c:pt idx="127">
                  <c:v>128</c:v>
                </c:pt>
                <c:pt idx="128">
                  <c:v>129</c:v>
                </c:pt>
                <c:pt idx="129">
                  <c:v>130</c:v>
                </c:pt>
                <c:pt idx="130">
                  <c:v>131</c:v>
                </c:pt>
                <c:pt idx="131">
                  <c:v>132</c:v>
                </c:pt>
                <c:pt idx="132">
                  <c:v>133</c:v>
                </c:pt>
                <c:pt idx="133">
                  <c:v>134</c:v>
                </c:pt>
                <c:pt idx="134">
                  <c:v>135</c:v>
                </c:pt>
                <c:pt idx="135">
                  <c:v>136</c:v>
                </c:pt>
                <c:pt idx="136">
                  <c:v>137</c:v>
                </c:pt>
                <c:pt idx="137">
                  <c:v>138</c:v>
                </c:pt>
                <c:pt idx="138">
                  <c:v>139</c:v>
                </c:pt>
                <c:pt idx="139">
                  <c:v>140</c:v>
                </c:pt>
                <c:pt idx="140">
                  <c:v>141</c:v>
                </c:pt>
                <c:pt idx="141">
                  <c:v>142</c:v>
                </c:pt>
                <c:pt idx="142">
                  <c:v>143</c:v>
                </c:pt>
                <c:pt idx="143">
                  <c:v>144</c:v>
                </c:pt>
                <c:pt idx="144">
                  <c:v>145</c:v>
                </c:pt>
                <c:pt idx="145">
                  <c:v>146</c:v>
                </c:pt>
                <c:pt idx="146">
                  <c:v>147</c:v>
                </c:pt>
                <c:pt idx="147">
                  <c:v>148</c:v>
                </c:pt>
                <c:pt idx="148">
                  <c:v>149</c:v>
                </c:pt>
                <c:pt idx="149">
                  <c:v>150</c:v>
                </c:pt>
                <c:pt idx="150">
                  <c:v>151</c:v>
                </c:pt>
                <c:pt idx="151">
                  <c:v>152</c:v>
                </c:pt>
                <c:pt idx="152">
                  <c:v>153</c:v>
                </c:pt>
                <c:pt idx="153">
                  <c:v>154</c:v>
                </c:pt>
                <c:pt idx="154">
                  <c:v>155</c:v>
                </c:pt>
                <c:pt idx="155">
                  <c:v>156</c:v>
                </c:pt>
                <c:pt idx="156">
                  <c:v>157</c:v>
                </c:pt>
                <c:pt idx="157">
                  <c:v>158</c:v>
                </c:pt>
                <c:pt idx="158">
                  <c:v>159</c:v>
                </c:pt>
                <c:pt idx="159">
                  <c:v>160</c:v>
                </c:pt>
                <c:pt idx="160">
                  <c:v>161</c:v>
                </c:pt>
                <c:pt idx="161">
                  <c:v>162</c:v>
                </c:pt>
                <c:pt idx="162">
                  <c:v>163</c:v>
                </c:pt>
                <c:pt idx="163">
                  <c:v>164</c:v>
                </c:pt>
                <c:pt idx="164">
                  <c:v>165</c:v>
                </c:pt>
                <c:pt idx="165">
                  <c:v>166</c:v>
                </c:pt>
                <c:pt idx="166">
                  <c:v>167</c:v>
                </c:pt>
                <c:pt idx="167">
                  <c:v>168</c:v>
                </c:pt>
                <c:pt idx="168">
                  <c:v>169</c:v>
                </c:pt>
                <c:pt idx="169">
                  <c:v>170</c:v>
                </c:pt>
                <c:pt idx="170">
                  <c:v>171</c:v>
                </c:pt>
                <c:pt idx="171">
                  <c:v>172</c:v>
                </c:pt>
                <c:pt idx="172">
                  <c:v>173</c:v>
                </c:pt>
                <c:pt idx="173">
                  <c:v>174</c:v>
                </c:pt>
                <c:pt idx="174">
                  <c:v>175</c:v>
                </c:pt>
                <c:pt idx="175">
                  <c:v>176</c:v>
                </c:pt>
                <c:pt idx="176">
                  <c:v>177</c:v>
                </c:pt>
                <c:pt idx="177">
                  <c:v>178</c:v>
                </c:pt>
                <c:pt idx="178">
                  <c:v>179</c:v>
                </c:pt>
                <c:pt idx="179">
                  <c:v>180</c:v>
                </c:pt>
                <c:pt idx="180">
                  <c:v>181</c:v>
                </c:pt>
                <c:pt idx="181">
                  <c:v>182</c:v>
                </c:pt>
                <c:pt idx="182">
                  <c:v>183</c:v>
                </c:pt>
                <c:pt idx="183">
                  <c:v>184</c:v>
                </c:pt>
                <c:pt idx="184">
                  <c:v>185</c:v>
                </c:pt>
                <c:pt idx="185">
                  <c:v>186</c:v>
                </c:pt>
                <c:pt idx="186">
                  <c:v>187</c:v>
                </c:pt>
                <c:pt idx="187">
                  <c:v>188</c:v>
                </c:pt>
                <c:pt idx="188">
                  <c:v>189</c:v>
                </c:pt>
                <c:pt idx="189">
                  <c:v>190</c:v>
                </c:pt>
                <c:pt idx="190">
                  <c:v>191</c:v>
                </c:pt>
                <c:pt idx="191">
                  <c:v>192</c:v>
                </c:pt>
                <c:pt idx="192">
                  <c:v>193</c:v>
                </c:pt>
                <c:pt idx="193">
                  <c:v>194</c:v>
                </c:pt>
                <c:pt idx="194">
                  <c:v>195</c:v>
                </c:pt>
                <c:pt idx="195">
                  <c:v>196</c:v>
                </c:pt>
                <c:pt idx="196">
                  <c:v>197</c:v>
                </c:pt>
                <c:pt idx="197">
                  <c:v>198</c:v>
                </c:pt>
                <c:pt idx="198">
                  <c:v>199</c:v>
                </c:pt>
                <c:pt idx="199">
                  <c:v>200</c:v>
                </c:pt>
                <c:pt idx="200">
                  <c:v>201</c:v>
                </c:pt>
                <c:pt idx="201">
                  <c:v>202</c:v>
                </c:pt>
                <c:pt idx="202">
                  <c:v>203</c:v>
                </c:pt>
                <c:pt idx="203">
                  <c:v>204</c:v>
                </c:pt>
                <c:pt idx="204">
                  <c:v>205</c:v>
                </c:pt>
                <c:pt idx="205">
                  <c:v>206</c:v>
                </c:pt>
                <c:pt idx="206">
                  <c:v>207</c:v>
                </c:pt>
                <c:pt idx="207">
                  <c:v>208</c:v>
                </c:pt>
                <c:pt idx="208">
                  <c:v>209</c:v>
                </c:pt>
                <c:pt idx="209">
                  <c:v>210</c:v>
                </c:pt>
                <c:pt idx="210">
                  <c:v>211</c:v>
                </c:pt>
                <c:pt idx="211">
                  <c:v>212</c:v>
                </c:pt>
                <c:pt idx="212">
                  <c:v>213</c:v>
                </c:pt>
                <c:pt idx="213">
                  <c:v>214</c:v>
                </c:pt>
                <c:pt idx="214">
                  <c:v>215</c:v>
                </c:pt>
                <c:pt idx="215">
                  <c:v>216</c:v>
                </c:pt>
                <c:pt idx="216">
                  <c:v>217</c:v>
                </c:pt>
                <c:pt idx="217">
                  <c:v>218</c:v>
                </c:pt>
                <c:pt idx="218">
                  <c:v>219</c:v>
                </c:pt>
                <c:pt idx="219">
                  <c:v>220</c:v>
                </c:pt>
                <c:pt idx="220">
                  <c:v>221</c:v>
                </c:pt>
                <c:pt idx="221">
                  <c:v>222</c:v>
                </c:pt>
                <c:pt idx="222">
                  <c:v>223</c:v>
                </c:pt>
                <c:pt idx="223">
                  <c:v>224</c:v>
                </c:pt>
                <c:pt idx="224">
                  <c:v>225</c:v>
                </c:pt>
                <c:pt idx="225">
                  <c:v>226</c:v>
                </c:pt>
                <c:pt idx="226">
                  <c:v>227</c:v>
                </c:pt>
                <c:pt idx="227">
                  <c:v>228</c:v>
                </c:pt>
                <c:pt idx="228">
                  <c:v>229</c:v>
                </c:pt>
                <c:pt idx="229">
                  <c:v>230</c:v>
                </c:pt>
                <c:pt idx="230">
                  <c:v>231</c:v>
                </c:pt>
                <c:pt idx="231">
                  <c:v>232</c:v>
                </c:pt>
                <c:pt idx="232">
                  <c:v>233</c:v>
                </c:pt>
                <c:pt idx="233">
                  <c:v>234</c:v>
                </c:pt>
                <c:pt idx="234">
                  <c:v>235</c:v>
                </c:pt>
                <c:pt idx="235">
                  <c:v>236</c:v>
                </c:pt>
                <c:pt idx="236">
                  <c:v>237</c:v>
                </c:pt>
                <c:pt idx="237">
                  <c:v>238</c:v>
                </c:pt>
                <c:pt idx="238">
                  <c:v>239</c:v>
                </c:pt>
                <c:pt idx="239">
                  <c:v>240</c:v>
                </c:pt>
                <c:pt idx="240">
                  <c:v>241</c:v>
                </c:pt>
                <c:pt idx="241">
                  <c:v>242</c:v>
                </c:pt>
                <c:pt idx="242">
                  <c:v>243</c:v>
                </c:pt>
                <c:pt idx="243">
                  <c:v>244</c:v>
                </c:pt>
                <c:pt idx="244">
                  <c:v>245</c:v>
                </c:pt>
                <c:pt idx="245">
                  <c:v>246</c:v>
                </c:pt>
                <c:pt idx="246">
                  <c:v>247</c:v>
                </c:pt>
                <c:pt idx="247">
                  <c:v>248</c:v>
                </c:pt>
                <c:pt idx="248">
                  <c:v>249</c:v>
                </c:pt>
                <c:pt idx="249">
                  <c:v>250</c:v>
                </c:pt>
                <c:pt idx="250">
                  <c:v>251</c:v>
                </c:pt>
                <c:pt idx="251">
                  <c:v>252</c:v>
                </c:pt>
                <c:pt idx="252">
                  <c:v>253</c:v>
                </c:pt>
                <c:pt idx="253">
                  <c:v>254</c:v>
                </c:pt>
                <c:pt idx="254">
                  <c:v>255</c:v>
                </c:pt>
                <c:pt idx="255">
                  <c:v>256</c:v>
                </c:pt>
                <c:pt idx="256">
                  <c:v>257</c:v>
                </c:pt>
                <c:pt idx="257">
                  <c:v>258</c:v>
                </c:pt>
                <c:pt idx="258">
                  <c:v>259</c:v>
                </c:pt>
                <c:pt idx="259">
                  <c:v>260</c:v>
                </c:pt>
                <c:pt idx="260">
                  <c:v>261</c:v>
                </c:pt>
                <c:pt idx="261">
                  <c:v>262</c:v>
                </c:pt>
                <c:pt idx="262">
                  <c:v>263</c:v>
                </c:pt>
                <c:pt idx="263">
                  <c:v>264</c:v>
                </c:pt>
                <c:pt idx="264">
                  <c:v>265</c:v>
                </c:pt>
                <c:pt idx="265">
                  <c:v>266</c:v>
                </c:pt>
                <c:pt idx="266">
                  <c:v>267</c:v>
                </c:pt>
                <c:pt idx="267">
                  <c:v>268</c:v>
                </c:pt>
                <c:pt idx="268">
                  <c:v>269</c:v>
                </c:pt>
                <c:pt idx="269">
                  <c:v>270</c:v>
                </c:pt>
                <c:pt idx="270">
                  <c:v>271</c:v>
                </c:pt>
                <c:pt idx="271">
                  <c:v>272</c:v>
                </c:pt>
                <c:pt idx="272">
                  <c:v>273</c:v>
                </c:pt>
                <c:pt idx="273">
                  <c:v>274</c:v>
                </c:pt>
                <c:pt idx="274">
                  <c:v>275</c:v>
                </c:pt>
                <c:pt idx="275">
                  <c:v>276</c:v>
                </c:pt>
                <c:pt idx="276">
                  <c:v>277</c:v>
                </c:pt>
                <c:pt idx="277">
                  <c:v>278</c:v>
                </c:pt>
                <c:pt idx="278">
                  <c:v>279</c:v>
                </c:pt>
                <c:pt idx="279">
                  <c:v>280</c:v>
                </c:pt>
                <c:pt idx="280">
                  <c:v>281</c:v>
                </c:pt>
                <c:pt idx="281">
                  <c:v>282</c:v>
                </c:pt>
                <c:pt idx="282">
                  <c:v>283</c:v>
                </c:pt>
                <c:pt idx="283">
                  <c:v>284</c:v>
                </c:pt>
                <c:pt idx="284">
                  <c:v>285</c:v>
                </c:pt>
                <c:pt idx="285">
                  <c:v>286</c:v>
                </c:pt>
                <c:pt idx="286">
                  <c:v>287</c:v>
                </c:pt>
                <c:pt idx="287">
                  <c:v>288</c:v>
                </c:pt>
                <c:pt idx="288">
                  <c:v>289</c:v>
                </c:pt>
                <c:pt idx="289">
                  <c:v>290</c:v>
                </c:pt>
                <c:pt idx="290">
                  <c:v>291</c:v>
                </c:pt>
                <c:pt idx="291">
                  <c:v>292</c:v>
                </c:pt>
                <c:pt idx="292">
                  <c:v>293</c:v>
                </c:pt>
                <c:pt idx="293">
                  <c:v>294</c:v>
                </c:pt>
                <c:pt idx="294">
                  <c:v>295</c:v>
                </c:pt>
                <c:pt idx="295">
                  <c:v>296</c:v>
                </c:pt>
                <c:pt idx="296">
                  <c:v>297</c:v>
                </c:pt>
                <c:pt idx="297">
                  <c:v>298</c:v>
                </c:pt>
                <c:pt idx="298">
                  <c:v>299</c:v>
                </c:pt>
                <c:pt idx="299">
                  <c:v>300</c:v>
                </c:pt>
                <c:pt idx="300">
                  <c:v>301</c:v>
                </c:pt>
                <c:pt idx="301">
                  <c:v>302</c:v>
                </c:pt>
                <c:pt idx="302">
                  <c:v>303</c:v>
                </c:pt>
                <c:pt idx="303">
                  <c:v>304</c:v>
                </c:pt>
                <c:pt idx="304">
                  <c:v>305</c:v>
                </c:pt>
                <c:pt idx="305">
                  <c:v>306</c:v>
                </c:pt>
                <c:pt idx="306">
                  <c:v>307</c:v>
                </c:pt>
                <c:pt idx="307">
                  <c:v>308</c:v>
                </c:pt>
                <c:pt idx="308">
                  <c:v>309</c:v>
                </c:pt>
                <c:pt idx="309">
                  <c:v>310</c:v>
                </c:pt>
                <c:pt idx="310">
                  <c:v>311</c:v>
                </c:pt>
                <c:pt idx="311">
                  <c:v>312</c:v>
                </c:pt>
                <c:pt idx="312">
                  <c:v>313</c:v>
                </c:pt>
                <c:pt idx="313">
                  <c:v>314</c:v>
                </c:pt>
                <c:pt idx="314">
                  <c:v>315</c:v>
                </c:pt>
                <c:pt idx="315">
                  <c:v>316</c:v>
                </c:pt>
                <c:pt idx="316">
                  <c:v>317</c:v>
                </c:pt>
                <c:pt idx="317">
                  <c:v>318</c:v>
                </c:pt>
                <c:pt idx="318">
                  <c:v>319</c:v>
                </c:pt>
                <c:pt idx="319">
                  <c:v>320</c:v>
                </c:pt>
                <c:pt idx="320">
                  <c:v>321</c:v>
                </c:pt>
                <c:pt idx="321">
                  <c:v>322</c:v>
                </c:pt>
                <c:pt idx="322">
                  <c:v>323</c:v>
                </c:pt>
                <c:pt idx="323">
                  <c:v>324</c:v>
                </c:pt>
                <c:pt idx="324">
                  <c:v>325</c:v>
                </c:pt>
                <c:pt idx="325">
                  <c:v>326</c:v>
                </c:pt>
                <c:pt idx="326">
                  <c:v>327</c:v>
                </c:pt>
                <c:pt idx="327">
                  <c:v>328</c:v>
                </c:pt>
                <c:pt idx="328">
                  <c:v>329</c:v>
                </c:pt>
                <c:pt idx="329">
                  <c:v>330</c:v>
                </c:pt>
                <c:pt idx="330">
                  <c:v>331</c:v>
                </c:pt>
                <c:pt idx="331">
                  <c:v>332</c:v>
                </c:pt>
                <c:pt idx="332">
                  <c:v>333</c:v>
                </c:pt>
                <c:pt idx="333">
                  <c:v>334</c:v>
                </c:pt>
                <c:pt idx="334">
                  <c:v>335</c:v>
                </c:pt>
                <c:pt idx="335">
                  <c:v>336</c:v>
                </c:pt>
                <c:pt idx="336">
                  <c:v>337</c:v>
                </c:pt>
                <c:pt idx="337">
                  <c:v>338</c:v>
                </c:pt>
                <c:pt idx="338">
                  <c:v>339</c:v>
                </c:pt>
                <c:pt idx="339">
                  <c:v>340</c:v>
                </c:pt>
                <c:pt idx="340">
                  <c:v>341</c:v>
                </c:pt>
                <c:pt idx="341">
                  <c:v>342</c:v>
                </c:pt>
                <c:pt idx="342">
                  <c:v>343</c:v>
                </c:pt>
                <c:pt idx="343">
                  <c:v>344</c:v>
                </c:pt>
                <c:pt idx="344">
                  <c:v>345</c:v>
                </c:pt>
                <c:pt idx="345">
                  <c:v>346</c:v>
                </c:pt>
                <c:pt idx="346">
                  <c:v>347</c:v>
                </c:pt>
                <c:pt idx="347">
                  <c:v>348</c:v>
                </c:pt>
                <c:pt idx="348">
                  <c:v>349</c:v>
                </c:pt>
                <c:pt idx="349">
                  <c:v>350</c:v>
                </c:pt>
                <c:pt idx="350">
                  <c:v>351</c:v>
                </c:pt>
                <c:pt idx="351">
                  <c:v>352</c:v>
                </c:pt>
                <c:pt idx="352">
                  <c:v>353</c:v>
                </c:pt>
                <c:pt idx="353">
                  <c:v>354</c:v>
                </c:pt>
                <c:pt idx="354">
                  <c:v>355</c:v>
                </c:pt>
                <c:pt idx="355">
                  <c:v>356</c:v>
                </c:pt>
                <c:pt idx="356">
                  <c:v>357</c:v>
                </c:pt>
                <c:pt idx="357">
                  <c:v>358</c:v>
                </c:pt>
                <c:pt idx="358">
                  <c:v>359</c:v>
                </c:pt>
                <c:pt idx="359">
                  <c:v>360</c:v>
                </c:pt>
                <c:pt idx="360">
                  <c:v>361</c:v>
                </c:pt>
                <c:pt idx="361">
                  <c:v>362</c:v>
                </c:pt>
                <c:pt idx="362">
                  <c:v>363</c:v>
                </c:pt>
                <c:pt idx="363">
                  <c:v>364</c:v>
                </c:pt>
                <c:pt idx="364">
                  <c:v>365</c:v>
                </c:pt>
                <c:pt idx="365">
                  <c:v>366</c:v>
                </c:pt>
                <c:pt idx="366">
                  <c:v>367</c:v>
                </c:pt>
                <c:pt idx="367">
                  <c:v>368</c:v>
                </c:pt>
                <c:pt idx="368">
                  <c:v>369</c:v>
                </c:pt>
                <c:pt idx="369">
                  <c:v>370</c:v>
                </c:pt>
                <c:pt idx="370">
                  <c:v>371</c:v>
                </c:pt>
                <c:pt idx="371">
                  <c:v>372</c:v>
                </c:pt>
                <c:pt idx="372">
                  <c:v>373</c:v>
                </c:pt>
                <c:pt idx="373">
                  <c:v>374</c:v>
                </c:pt>
                <c:pt idx="374">
                  <c:v>375</c:v>
                </c:pt>
                <c:pt idx="375">
                  <c:v>376</c:v>
                </c:pt>
                <c:pt idx="376">
                  <c:v>377</c:v>
                </c:pt>
                <c:pt idx="377">
                  <c:v>378</c:v>
                </c:pt>
                <c:pt idx="378">
                  <c:v>379</c:v>
                </c:pt>
                <c:pt idx="379">
                  <c:v>380</c:v>
                </c:pt>
                <c:pt idx="380">
                  <c:v>381</c:v>
                </c:pt>
                <c:pt idx="381">
                  <c:v>382</c:v>
                </c:pt>
                <c:pt idx="382">
                  <c:v>383</c:v>
                </c:pt>
                <c:pt idx="383">
                  <c:v>384</c:v>
                </c:pt>
                <c:pt idx="384">
                  <c:v>385</c:v>
                </c:pt>
                <c:pt idx="385">
                  <c:v>386</c:v>
                </c:pt>
                <c:pt idx="386">
                  <c:v>387</c:v>
                </c:pt>
                <c:pt idx="387">
                  <c:v>388</c:v>
                </c:pt>
                <c:pt idx="388">
                  <c:v>389</c:v>
                </c:pt>
                <c:pt idx="389">
                  <c:v>390</c:v>
                </c:pt>
                <c:pt idx="390">
                  <c:v>391</c:v>
                </c:pt>
                <c:pt idx="391">
                  <c:v>392</c:v>
                </c:pt>
                <c:pt idx="392">
                  <c:v>393</c:v>
                </c:pt>
                <c:pt idx="393">
                  <c:v>394</c:v>
                </c:pt>
                <c:pt idx="394">
                  <c:v>395</c:v>
                </c:pt>
                <c:pt idx="395">
                  <c:v>396</c:v>
                </c:pt>
                <c:pt idx="396">
                  <c:v>397</c:v>
                </c:pt>
                <c:pt idx="397">
                  <c:v>398</c:v>
                </c:pt>
                <c:pt idx="398">
                  <c:v>399</c:v>
                </c:pt>
                <c:pt idx="399">
                  <c:v>400</c:v>
                </c:pt>
                <c:pt idx="400">
                  <c:v>401</c:v>
                </c:pt>
                <c:pt idx="401">
                  <c:v>402</c:v>
                </c:pt>
                <c:pt idx="402">
                  <c:v>403</c:v>
                </c:pt>
                <c:pt idx="403">
                  <c:v>404</c:v>
                </c:pt>
                <c:pt idx="404">
                  <c:v>405</c:v>
                </c:pt>
                <c:pt idx="405">
                  <c:v>406</c:v>
                </c:pt>
                <c:pt idx="406">
                  <c:v>407</c:v>
                </c:pt>
                <c:pt idx="407">
                  <c:v>408</c:v>
                </c:pt>
                <c:pt idx="408">
                  <c:v>409</c:v>
                </c:pt>
                <c:pt idx="409">
                  <c:v>410</c:v>
                </c:pt>
                <c:pt idx="410">
                  <c:v>411</c:v>
                </c:pt>
                <c:pt idx="411">
                  <c:v>412</c:v>
                </c:pt>
                <c:pt idx="412">
                  <c:v>413</c:v>
                </c:pt>
                <c:pt idx="413">
                  <c:v>414</c:v>
                </c:pt>
                <c:pt idx="414">
                  <c:v>415</c:v>
                </c:pt>
                <c:pt idx="415">
                  <c:v>416</c:v>
                </c:pt>
                <c:pt idx="416">
                  <c:v>417</c:v>
                </c:pt>
                <c:pt idx="417">
                  <c:v>418</c:v>
                </c:pt>
                <c:pt idx="418">
                  <c:v>419</c:v>
                </c:pt>
                <c:pt idx="419">
                  <c:v>420</c:v>
                </c:pt>
                <c:pt idx="420">
                  <c:v>421</c:v>
                </c:pt>
                <c:pt idx="421">
                  <c:v>422</c:v>
                </c:pt>
                <c:pt idx="422">
                  <c:v>423</c:v>
                </c:pt>
                <c:pt idx="423">
                  <c:v>424</c:v>
                </c:pt>
                <c:pt idx="424">
                  <c:v>425</c:v>
                </c:pt>
                <c:pt idx="425">
                  <c:v>426</c:v>
                </c:pt>
                <c:pt idx="426">
                  <c:v>427</c:v>
                </c:pt>
                <c:pt idx="427">
                  <c:v>428</c:v>
                </c:pt>
                <c:pt idx="428">
                  <c:v>429</c:v>
                </c:pt>
                <c:pt idx="429">
                  <c:v>430</c:v>
                </c:pt>
                <c:pt idx="430">
                  <c:v>431</c:v>
                </c:pt>
                <c:pt idx="431">
                  <c:v>432</c:v>
                </c:pt>
                <c:pt idx="432">
                  <c:v>433</c:v>
                </c:pt>
                <c:pt idx="433">
                  <c:v>434</c:v>
                </c:pt>
                <c:pt idx="434">
                  <c:v>435</c:v>
                </c:pt>
                <c:pt idx="435">
                  <c:v>436</c:v>
                </c:pt>
                <c:pt idx="436">
                  <c:v>437</c:v>
                </c:pt>
                <c:pt idx="437">
                  <c:v>438</c:v>
                </c:pt>
                <c:pt idx="438">
                  <c:v>439</c:v>
                </c:pt>
                <c:pt idx="439">
                  <c:v>440</c:v>
                </c:pt>
                <c:pt idx="440">
                  <c:v>441</c:v>
                </c:pt>
                <c:pt idx="441">
                  <c:v>442</c:v>
                </c:pt>
                <c:pt idx="442">
                  <c:v>443</c:v>
                </c:pt>
                <c:pt idx="443">
                  <c:v>444</c:v>
                </c:pt>
                <c:pt idx="444">
                  <c:v>445</c:v>
                </c:pt>
                <c:pt idx="445">
                  <c:v>446</c:v>
                </c:pt>
                <c:pt idx="446">
                  <c:v>447</c:v>
                </c:pt>
                <c:pt idx="447">
                  <c:v>448</c:v>
                </c:pt>
                <c:pt idx="448">
                  <c:v>449</c:v>
                </c:pt>
                <c:pt idx="449">
                  <c:v>450</c:v>
                </c:pt>
                <c:pt idx="450">
                  <c:v>451</c:v>
                </c:pt>
                <c:pt idx="451">
                  <c:v>452</c:v>
                </c:pt>
                <c:pt idx="452">
                  <c:v>453</c:v>
                </c:pt>
                <c:pt idx="453">
                  <c:v>454</c:v>
                </c:pt>
                <c:pt idx="454">
                  <c:v>455</c:v>
                </c:pt>
                <c:pt idx="455">
                  <c:v>456</c:v>
                </c:pt>
                <c:pt idx="456">
                  <c:v>457</c:v>
                </c:pt>
                <c:pt idx="457">
                  <c:v>458</c:v>
                </c:pt>
                <c:pt idx="458">
                  <c:v>459</c:v>
                </c:pt>
                <c:pt idx="459">
                  <c:v>460</c:v>
                </c:pt>
                <c:pt idx="460">
                  <c:v>461</c:v>
                </c:pt>
                <c:pt idx="461">
                  <c:v>462</c:v>
                </c:pt>
                <c:pt idx="462">
                  <c:v>463</c:v>
                </c:pt>
                <c:pt idx="463">
                  <c:v>464</c:v>
                </c:pt>
                <c:pt idx="464">
                  <c:v>465</c:v>
                </c:pt>
                <c:pt idx="465">
                  <c:v>466</c:v>
                </c:pt>
                <c:pt idx="466">
                  <c:v>467</c:v>
                </c:pt>
                <c:pt idx="467">
                  <c:v>468</c:v>
                </c:pt>
                <c:pt idx="468">
                  <c:v>469</c:v>
                </c:pt>
                <c:pt idx="469">
                  <c:v>470</c:v>
                </c:pt>
                <c:pt idx="470">
                  <c:v>471</c:v>
                </c:pt>
                <c:pt idx="471">
                  <c:v>472</c:v>
                </c:pt>
                <c:pt idx="472">
                  <c:v>473</c:v>
                </c:pt>
                <c:pt idx="473">
                  <c:v>474</c:v>
                </c:pt>
                <c:pt idx="474">
                  <c:v>475</c:v>
                </c:pt>
                <c:pt idx="475">
                  <c:v>476</c:v>
                </c:pt>
                <c:pt idx="476">
                  <c:v>477</c:v>
                </c:pt>
                <c:pt idx="477">
                  <c:v>478</c:v>
                </c:pt>
                <c:pt idx="478">
                  <c:v>479</c:v>
                </c:pt>
                <c:pt idx="479">
                  <c:v>480</c:v>
                </c:pt>
                <c:pt idx="480">
                  <c:v>481</c:v>
                </c:pt>
                <c:pt idx="481">
                  <c:v>482</c:v>
                </c:pt>
                <c:pt idx="482">
                  <c:v>483</c:v>
                </c:pt>
                <c:pt idx="483">
                  <c:v>484</c:v>
                </c:pt>
                <c:pt idx="484">
                  <c:v>485</c:v>
                </c:pt>
                <c:pt idx="485">
                  <c:v>486</c:v>
                </c:pt>
                <c:pt idx="486">
                  <c:v>487</c:v>
                </c:pt>
                <c:pt idx="487">
                  <c:v>488</c:v>
                </c:pt>
                <c:pt idx="488">
                  <c:v>489</c:v>
                </c:pt>
                <c:pt idx="489">
                  <c:v>490</c:v>
                </c:pt>
                <c:pt idx="490">
                  <c:v>491</c:v>
                </c:pt>
                <c:pt idx="491">
                  <c:v>492</c:v>
                </c:pt>
                <c:pt idx="492">
                  <c:v>493</c:v>
                </c:pt>
                <c:pt idx="493">
                  <c:v>494</c:v>
                </c:pt>
                <c:pt idx="494">
                  <c:v>495</c:v>
                </c:pt>
                <c:pt idx="495">
                  <c:v>496</c:v>
                </c:pt>
                <c:pt idx="496">
                  <c:v>497</c:v>
                </c:pt>
                <c:pt idx="497">
                  <c:v>498</c:v>
                </c:pt>
                <c:pt idx="498">
                  <c:v>499</c:v>
                </c:pt>
                <c:pt idx="499">
                  <c:v>500</c:v>
                </c:pt>
                <c:pt idx="500">
                  <c:v>2</c:v>
                </c:pt>
                <c:pt idx="501">
                  <c:v>3.6</c:v>
                </c:pt>
                <c:pt idx="502">
                  <c:v>5.2388000000000003</c:v>
                </c:pt>
                <c:pt idx="503">
                  <c:v>7.2857000000000003</c:v>
                </c:pt>
                <c:pt idx="504">
                  <c:v>9.8301999999999996</c:v>
                </c:pt>
                <c:pt idx="505">
                  <c:v>11.466699999999999</c:v>
                </c:pt>
                <c:pt idx="506">
                  <c:v>13.529400000000001</c:v>
                </c:pt>
                <c:pt idx="507">
                  <c:v>15.3485</c:v>
                </c:pt>
                <c:pt idx="508">
                  <c:v>17.595700000000001</c:v>
                </c:pt>
                <c:pt idx="509">
                  <c:v>19.72</c:v>
                </c:pt>
                <c:pt idx="510">
                  <c:v>21.384599999999999</c:v>
                </c:pt>
                <c:pt idx="511">
                  <c:v>23.625</c:v>
                </c:pt>
                <c:pt idx="512">
                  <c:v>25.2075</c:v>
                </c:pt>
                <c:pt idx="513">
                  <c:v>27.545500000000001</c:v>
                </c:pt>
                <c:pt idx="514">
                  <c:v>29.677399999999999</c:v>
                </c:pt>
                <c:pt idx="515">
                  <c:v>33.672400000000003</c:v>
                </c:pt>
                <c:pt idx="516">
                  <c:v>38.296300000000002</c:v>
                </c:pt>
                <c:pt idx="517">
                  <c:v>43.357100000000003</c:v>
                </c:pt>
                <c:pt idx="518">
                  <c:v>48.6</c:v>
                </c:pt>
                <c:pt idx="519">
                  <c:v>54.2273</c:v>
                </c:pt>
                <c:pt idx="520">
                  <c:v>77.318200000000004</c:v>
                </c:pt>
                <c:pt idx="521">
                  <c:v>111.58329999999999</c:v>
                </c:pt>
                <c:pt idx="522">
                  <c:v>176.22219999999999</c:v>
                </c:pt>
                <c:pt idx="523">
                  <c:v>315.71429999999998</c:v>
                </c:pt>
              </c:numCache>
            </c:numRef>
          </c:xVal>
          <c:yVal>
            <c:numRef>
              <c:f>'diversification data'!$Q$2:$Q$525</c:f>
              <c:numCache>
                <c:formatCode>General</c:formatCode>
                <c:ptCount val="524"/>
                <c:pt idx="1">
                  <c:v>-0.49203999999999998</c:v>
                </c:pt>
                <c:pt idx="2">
                  <c:v>-0.57062999999999997</c:v>
                </c:pt>
                <c:pt idx="3">
                  <c:v>-0.64415999999999995</c:v>
                </c:pt>
                <c:pt idx="4">
                  <c:v>-0.68872</c:v>
                </c:pt>
                <c:pt idx="5">
                  <c:v>-0.73331999999999997</c:v>
                </c:pt>
                <c:pt idx="6">
                  <c:v>-0.77571999999999997</c:v>
                </c:pt>
                <c:pt idx="7">
                  <c:v>-0.80552000000000001</c:v>
                </c:pt>
                <c:pt idx="8">
                  <c:v>-0.83145999999999998</c:v>
                </c:pt>
                <c:pt idx="9">
                  <c:v>-0.85845000000000005</c:v>
                </c:pt>
                <c:pt idx="10">
                  <c:v>-0.86975999999999998</c:v>
                </c:pt>
                <c:pt idx="11">
                  <c:v>-0.89949000000000001</c:v>
                </c:pt>
                <c:pt idx="12">
                  <c:v>-0.89888000000000001</c:v>
                </c:pt>
                <c:pt idx="13">
                  <c:v>-0.91951000000000005</c:v>
                </c:pt>
                <c:pt idx="14">
                  <c:v>-0.93613000000000002</c:v>
                </c:pt>
                <c:pt idx="15">
                  <c:v>-0.94210000000000005</c:v>
                </c:pt>
                <c:pt idx="16">
                  <c:v>-0.95550000000000002</c:v>
                </c:pt>
                <c:pt idx="17">
                  <c:v>-0.95101999999999998</c:v>
                </c:pt>
                <c:pt idx="18">
                  <c:v>-0.97118000000000004</c:v>
                </c:pt>
                <c:pt idx="19">
                  <c:v>-0.97624999999999995</c:v>
                </c:pt>
                <c:pt idx="20">
                  <c:v>-0.98697999999999997</c:v>
                </c:pt>
                <c:pt idx="21">
                  <c:v>-0.98960999999999999</c:v>
                </c:pt>
                <c:pt idx="22">
                  <c:v>-1.0039</c:v>
                </c:pt>
                <c:pt idx="23">
                  <c:v>-1.002</c:v>
                </c:pt>
                <c:pt idx="24">
                  <c:v>-1.0066999999999999</c:v>
                </c:pt>
                <c:pt idx="25">
                  <c:v>-1.0163</c:v>
                </c:pt>
                <c:pt idx="26">
                  <c:v>-1.0221</c:v>
                </c:pt>
                <c:pt idx="27">
                  <c:v>-1.0181</c:v>
                </c:pt>
                <c:pt idx="28">
                  <c:v>-1.0201</c:v>
                </c:pt>
                <c:pt idx="29">
                  <c:v>-1.0266</c:v>
                </c:pt>
                <c:pt idx="30">
                  <c:v>-1.0266999999999999</c:v>
                </c:pt>
                <c:pt idx="31">
                  <c:v>-1.0309999999999999</c:v>
                </c:pt>
                <c:pt idx="32">
                  <c:v>-1.0369999999999999</c:v>
                </c:pt>
                <c:pt idx="33">
                  <c:v>-1.0384</c:v>
                </c:pt>
                <c:pt idx="34">
                  <c:v>-1.0394000000000001</c:v>
                </c:pt>
                <c:pt idx="35">
                  <c:v>-1.0373000000000001</c:v>
                </c:pt>
                <c:pt idx="36">
                  <c:v>-1.0505</c:v>
                </c:pt>
                <c:pt idx="37">
                  <c:v>-1.0458000000000001</c:v>
                </c:pt>
                <c:pt idx="38">
                  <c:v>-1.0495000000000001</c:v>
                </c:pt>
                <c:pt idx="39">
                  <c:v>-1.0499000000000001</c:v>
                </c:pt>
                <c:pt idx="40">
                  <c:v>-1.0533999999999999</c:v>
                </c:pt>
                <c:pt idx="41">
                  <c:v>-1.0507</c:v>
                </c:pt>
                <c:pt idx="42">
                  <c:v>-1.0623</c:v>
                </c:pt>
                <c:pt idx="43">
                  <c:v>-1.0537000000000001</c:v>
                </c:pt>
                <c:pt idx="44">
                  <c:v>-1.0624</c:v>
                </c:pt>
                <c:pt idx="45">
                  <c:v>-1.0622</c:v>
                </c:pt>
                <c:pt idx="46">
                  <c:v>-1.0640000000000001</c:v>
                </c:pt>
                <c:pt idx="47">
                  <c:v>-1.0652999999999999</c:v>
                </c:pt>
                <c:pt idx="48">
                  <c:v>-1.0729</c:v>
                </c:pt>
                <c:pt idx="49">
                  <c:v>-1.0724</c:v>
                </c:pt>
                <c:pt idx="50">
                  <c:v>-1.0658000000000001</c:v>
                </c:pt>
                <c:pt idx="51">
                  <c:v>-1.0712999999999999</c:v>
                </c:pt>
                <c:pt idx="52">
                  <c:v>-1.0779000000000001</c:v>
                </c:pt>
                <c:pt idx="53">
                  <c:v>-1.0681</c:v>
                </c:pt>
                <c:pt idx="54">
                  <c:v>-1.0730999999999999</c:v>
                </c:pt>
                <c:pt idx="55">
                  <c:v>-1.0730999999999999</c:v>
                </c:pt>
                <c:pt idx="56">
                  <c:v>-1.0683</c:v>
                </c:pt>
                <c:pt idx="57">
                  <c:v>-1.0770999999999999</c:v>
                </c:pt>
                <c:pt idx="58">
                  <c:v>-1.069</c:v>
                </c:pt>
                <c:pt idx="59">
                  <c:v>-1.0728</c:v>
                </c:pt>
                <c:pt idx="60">
                  <c:v>-1.0781000000000001</c:v>
                </c:pt>
                <c:pt idx="61">
                  <c:v>-1.0731999999999999</c:v>
                </c:pt>
                <c:pt idx="62">
                  <c:v>-1.0815999999999999</c:v>
                </c:pt>
                <c:pt idx="63">
                  <c:v>-1.0811999999999999</c:v>
                </c:pt>
                <c:pt idx="64">
                  <c:v>-1.0831</c:v>
                </c:pt>
                <c:pt idx="65">
                  <c:v>-1.081</c:v>
                </c:pt>
                <c:pt idx="66">
                  <c:v>-1.0777000000000001</c:v>
                </c:pt>
                <c:pt idx="67">
                  <c:v>-1.0829</c:v>
                </c:pt>
                <c:pt idx="68">
                  <c:v>-1.0848</c:v>
                </c:pt>
                <c:pt idx="69">
                  <c:v>-1.0878000000000001</c:v>
                </c:pt>
                <c:pt idx="70">
                  <c:v>-1.085</c:v>
                </c:pt>
                <c:pt idx="71">
                  <c:v>-1.0826</c:v>
                </c:pt>
                <c:pt idx="72">
                  <c:v>-1.0851</c:v>
                </c:pt>
                <c:pt idx="73">
                  <c:v>-1.0834999999999999</c:v>
                </c:pt>
                <c:pt idx="74">
                  <c:v>-1.0833999999999999</c:v>
                </c:pt>
                <c:pt idx="75">
                  <c:v>-1.0909</c:v>
                </c:pt>
                <c:pt idx="76">
                  <c:v>-1.0899000000000001</c:v>
                </c:pt>
                <c:pt idx="77">
                  <c:v>-1.0931</c:v>
                </c:pt>
                <c:pt idx="78">
                  <c:v>-1.0893999999999999</c:v>
                </c:pt>
                <c:pt idx="79">
                  <c:v>-1.0963000000000001</c:v>
                </c:pt>
                <c:pt idx="80">
                  <c:v>-1.0931</c:v>
                </c:pt>
                <c:pt idx="81">
                  <c:v>-1.0895999999999999</c:v>
                </c:pt>
                <c:pt idx="82">
                  <c:v>-1.0820000000000001</c:v>
                </c:pt>
                <c:pt idx="83">
                  <c:v>-1.0973999999999999</c:v>
                </c:pt>
                <c:pt idx="84">
                  <c:v>-1.0974999999999999</c:v>
                </c:pt>
                <c:pt idx="85">
                  <c:v>-1.0968</c:v>
                </c:pt>
                <c:pt idx="86">
                  <c:v>-1.0918000000000001</c:v>
                </c:pt>
                <c:pt idx="87">
                  <c:v>-1.0945</c:v>
                </c:pt>
                <c:pt idx="88">
                  <c:v>-1.099</c:v>
                </c:pt>
                <c:pt idx="89">
                  <c:v>-1.0985</c:v>
                </c:pt>
                <c:pt idx="90">
                  <c:v>-1.0959000000000001</c:v>
                </c:pt>
                <c:pt idx="91">
                  <c:v>-1.0982000000000001</c:v>
                </c:pt>
                <c:pt idx="92">
                  <c:v>-1.0913999999999999</c:v>
                </c:pt>
                <c:pt idx="93">
                  <c:v>-1.0954999999999999</c:v>
                </c:pt>
                <c:pt idx="94">
                  <c:v>-1.0905</c:v>
                </c:pt>
                <c:pt idx="95">
                  <c:v>-1.0967</c:v>
                </c:pt>
                <c:pt idx="96">
                  <c:v>-1.0939000000000001</c:v>
                </c:pt>
                <c:pt idx="97">
                  <c:v>-1.1003000000000001</c:v>
                </c:pt>
                <c:pt idx="98">
                  <c:v>-1.1007</c:v>
                </c:pt>
                <c:pt idx="99">
                  <c:v>-1.101</c:v>
                </c:pt>
                <c:pt idx="100">
                  <c:v>-1.1016999999999999</c:v>
                </c:pt>
                <c:pt idx="101">
                  <c:v>-1.105</c:v>
                </c:pt>
                <c:pt idx="102">
                  <c:v>-1.0987</c:v>
                </c:pt>
                <c:pt idx="103">
                  <c:v>-1.1042000000000001</c:v>
                </c:pt>
                <c:pt idx="104">
                  <c:v>-1.1014999999999999</c:v>
                </c:pt>
                <c:pt idx="105">
                  <c:v>-1.0964</c:v>
                </c:pt>
                <c:pt idx="106">
                  <c:v>-1.0975999999999999</c:v>
                </c:pt>
                <c:pt idx="107">
                  <c:v>-1.1031</c:v>
                </c:pt>
                <c:pt idx="108">
                  <c:v>-1.1032</c:v>
                </c:pt>
                <c:pt idx="109">
                  <c:v>-1.0958000000000001</c:v>
                </c:pt>
                <c:pt idx="110">
                  <c:v>-1.1051</c:v>
                </c:pt>
                <c:pt idx="111">
                  <c:v>-1.1012</c:v>
                </c:pt>
                <c:pt idx="112">
                  <c:v>-1.1059000000000001</c:v>
                </c:pt>
                <c:pt idx="113">
                  <c:v>-1.1017999999999999</c:v>
                </c:pt>
                <c:pt idx="114">
                  <c:v>-1.1044</c:v>
                </c:pt>
                <c:pt idx="115">
                  <c:v>-1.1093</c:v>
                </c:pt>
                <c:pt idx="116">
                  <c:v>-1.097</c:v>
                </c:pt>
                <c:pt idx="117">
                  <c:v>-1.1023000000000001</c:v>
                </c:pt>
                <c:pt idx="118">
                  <c:v>-1.1053999999999999</c:v>
                </c:pt>
                <c:pt idx="119">
                  <c:v>-1.1113</c:v>
                </c:pt>
                <c:pt idx="120">
                  <c:v>-1.1022000000000001</c:v>
                </c:pt>
                <c:pt idx="121">
                  <c:v>-1.1121000000000001</c:v>
                </c:pt>
                <c:pt idx="122">
                  <c:v>-1.1133</c:v>
                </c:pt>
                <c:pt idx="123">
                  <c:v>-1.1117999999999999</c:v>
                </c:pt>
                <c:pt idx="124">
                  <c:v>-1.1116999999999999</c:v>
                </c:pt>
                <c:pt idx="125">
                  <c:v>-1.1073999999999999</c:v>
                </c:pt>
                <c:pt idx="126">
                  <c:v>-1.1089</c:v>
                </c:pt>
                <c:pt idx="127">
                  <c:v>-1.1099000000000001</c:v>
                </c:pt>
                <c:pt idx="128">
                  <c:v>-1.1052</c:v>
                </c:pt>
                <c:pt idx="129">
                  <c:v>-1.107</c:v>
                </c:pt>
                <c:pt idx="130">
                  <c:v>-1.1065</c:v>
                </c:pt>
                <c:pt idx="131">
                  <c:v>-1.1075999999999999</c:v>
                </c:pt>
                <c:pt idx="132">
                  <c:v>-1.1084000000000001</c:v>
                </c:pt>
                <c:pt idx="133">
                  <c:v>-1.1023000000000001</c:v>
                </c:pt>
                <c:pt idx="134">
                  <c:v>-1.1113999999999999</c:v>
                </c:pt>
                <c:pt idx="135">
                  <c:v>-1.1056999999999999</c:v>
                </c:pt>
                <c:pt idx="136">
                  <c:v>-1.1057999999999999</c:v>
                </c:pt>
                <c:pt idx="137">
                  <c:v>-1.1083000000000001</c:v>
                </c:pt>
                <c:pt idx="138">
                  <c:v>-1.1082000000000001</c:v>
                </c:pt>
                <c:pt idx="139">
                  <c:v>-1.1125</c:v>
                </c:pt>
                <c:pt idx="140">
                  <c:v>-1.1016999999999999</c:v>
                </c:pt>
                <c:pt idx="141">
                  <c:v>-1.0999000000000001</c:v>
                </c:pt>
                <c:pt idx="142">
                  <c:v>-1.1099000000000001</c:v>
                </c:pt>
                <c:pt idx="143">
                  <c:v>-1.1100000000000001</c:v>
                </c:pt>
                <c:pt idx="144">
                  <c:v>-1.1073999999999999</c:v>
                </c:pt>
                <c:pt idx="145">
                  <c:v>-1.1133</c:v>
                </c:pt>
                <c:pt idx="146">
                  <c:v>-1.1172</c:v>
                </c:pt>
                <c:pt idx="147">
                  <c:v>-1.1052</c:v>
                </c:pt>
                <c:pt idx="148">
                  <c:v>-1.1129</c:v>
                </c:pt>
                <c:pt idx="149">
                  <c:v>-1.1107</c:v>
                </c:pt>
                <c:pt idx="150">
                  <c:v>-1.1119000000000001</c:v>
                </c:pt>
                <c:pt idx="151">
                  <c:v>-1.1069</c:v>
                </c:pt>
                <c:pt idx="152">
                  <c:v>-1.1111</c:v>
                </c:pt>
                <c:pt idx="153">
                  <c:v>-1.1088</c:v>
                </c:pt>
                <c:pt idx="154">
                  <c:v>-1.1141000000000001</c:v>
                </c:pt>
                <c:pt idx="155">
                  <c:v>-1.1054999999999999</c:v>
                </c:pt>
                <c:pt idx="156">
                  <c:v>-1.0988</c:v>
                </c:pt>
                <c:pt idx="157">
                  <c:v>-1.107</c:v>
                </c:pt>
                <c:pt idx="158">
                  <c:v>-1.1142000000000001</c:v>
                </c:pt>
                <c:pt idx="159">
                  <c:v>-1.1054999999999999</c:v>
                </c:pt>
                <c:pt idx="160">
                  <c:v>-1.1084000000000001</c:v>
                </c:pt>
                <c:pt idx="161">
                  <c:v>-1.1101000000000001</c:v>
                </c:pt>
                <c:pt idx="162">
                  <c:v>-1.1112</c:v>
                </c:pt>
                <c:pt idx="163">
                  <c:v>-1.107</c:v>
                </c:pt>
                <c:pt idx="164">
                  <c:v>-1.1152</c:v>
                </c:pt>
                <c:pt idx="165">
                  <c:v>-1.1135999999999999</c:v>
                </c:pt>
                <c:pt idx="166">
                  <c:v>-1.1085</c:v>
                </c:pt>
                <c:pt idx="167">
                  <c:v>-1.1192</c:v>
                </c:pt>
                <c:pt idx="168">
                  <c:v>-1.1162000000000001</c:v>
                </c:pt>
                <c:pt idx="169">
                  <c:v>-1.1093999999999999</c:v>
                </c:pt>
                <c:pt idx="170">
                  <c:v>-1.1069</c:v>
                </c:pt>
                <c:pt idx="171">
                  <c:v>-1.1120000000000001</c:v>
                </c:pt>
                <c:pt idx="172">
                  <c:v>-1.1121000000000001</c:v>
                </c:pt>
                <c:pt idx="173">
                  <c:v>-1.1100000000000001</c:v>
                </c:pt>
                <c:pt idx="174">
                  <c:v>-1.1112</c:v>
                </c:pt>
                <c:pt idx="175">
                  <c:v>-1.1076999999999999</c:v>
                </c:pt>
                <c:pt idx="176">
                  <c:v>-1.1127</c:v>
                </c:pt>
                <c:pt idx="177">
                  <c:v>-1.1192</c:v>
                </c:pt>
                <c:pt idx="178">
                  <c:v>-1.1115999999999999</c:v>
                </c:pt>
                <c:pt idx="179">
                  <c:v>-1.1188</c:v>
                </c:pt>
                <c:pt idx="180">
                  <c:v>-1.1124000000000001</c:v>
                </c:pt>
                <c:pt idx="181">
                  <c:v>-1.1162000000000001</c:v>
                </c:pt>
                <c:pt idx="182">
                  <c:v>-1.1163000000000001</c:v>
                </c:pt>
                <c:pt idx="183">
                  <c:v>-1.1181000000000001</c:v>
                </c:pt>
                <c:pt idx="184">
                  <c:v>-1.1201000000000001</c:v>
                </c:pt>
                <c:pt idx="185">
                  <c:v>-1.1181000000000001</c:v>
                </c:pt>
                <c:pt idx="186">
                  <c:v>-1.1164000000000001</c:v>
                </c:pt>
                <c:pt idx="187">
                  <c:v>-1.1107</c:v>
                </c:pt>
                <c:pt idx="188">
                  <c:v>-1.1155999999999999</c:v>
                </c:pt>
                <c:pt idx="189">
                  <c:v>-1.1138999999999999</c:v>
                </c:pt>
                <c:pt idx="190">
                  <c:v>-1.1153</c:v>
                </c:pt>
                <c:pt idx="191">
                  <c:v>-1.1125</c:v>
                </c:pt>
                <c:pt idx="192">
                  <c:v>-1.1113999999999999</c:v>
                </c:pt>
                <c:pt idx="193">
                  <c:v>-1.1180000000000001</c:v>
                </c:pt>
                <c:pt idx="194">
                  <c:v>-1.1093</c:v>
                </c:pt>
                <c:pt idx="195">
                  <c:v>-1.113</c:v>
                </c:pt>
                <c:pt idx="196">
                  <c:v>-1.1064000000000001</c:v>
                </c:pt>
                <c:pt idx="197">
                  <c:v>-1.1172</c:v>
                </c:pt>
                <c:pt idx="198">
                  <c:v>-1.1073999999999999</c:v>
                </c:pt>
                <c:pt idx="199">
                  <c:v>-1.1162000000000001</c:v>
                </c:pt>
                <c:pt idx="200">
                  <c:v>-1.1186</c:v>
                </c:pt>
                <c:pt idx="201">
                  <c:v>-1.1125</c:v>
                </c:pt>
                <c:pt idx="202">
                  <c:v>-1.1115999999999999</c:v>
                </c:pt>
                <c:pt idx="203">
                  <c:v>-1.1135999999999999</c:v>
                </c:pt>
                <c:pt idx="204">
                  <c:v>-1.1213</c:v>
                </c:pt>
                <c:pt idx="205">
                  <c:v>-1.1160000000000001</c:v>
                </c:pt>
                <c:pt idx="206">
                  <c:v>-1.123</c:v>
                </c:pt>
                <c:pt idx="207">
                  <c:v>-1.1153999999999999</c:v>
                </c:pt>
                <c:pt idx="208">
                  <c:v>-1.1156999999999999</c:v>
                </c:pt>
                <c:pt idx="209">
                  <c:v>-1.1211</c:v>
                </c:pt>
                <c:pt idx="210">
                  <c:v>-1.1101000000000001</c:v>
                </c:pt>
                <c:pt idx="211">
                  <c:v>-1.1088</c:v>
                </c:pt>
                <c:pt idx="212">
                  <c:v>-1.1145</c:v>
                </c:pt>
                <c:pt idx="213">
                  <c:v>-1.1169</c:v>
                </c:pt>
                <c:pt idx="214">
                  <c:v>-1.1086</c:v>
                </c:pt>
                <c:pt idx="215">
                  <c:v>-1.117</c:v>
                </c:pt>
                <c:pt idx="216">
                  <c:v>-1.1198999999999999</c:v>
                </c:pt>
                <c:pt idx="217">
                  <c:v>-1.1135999999999999</c:v>
                </c:pt>
                <c:pt idx="218">
                  <c:v>-1.1152</c:v>
                </c:pt>
                <c:pt idx="219">
                  <c:v>-1.1153</c:v>
                </c:pt>
                <c:pt idx="220">
                  <c:v>-1.1105</c:v>
                </c:pt>
                <c:pt idx="221">
                  <c:v>-1.1158999999999999</c:v>
                </c:pt>
                <c:pt idx="222">
                  <c:v>-1.1234999999999999</c:v>
                </c:pt>
                <c:pt idx="223">
                  <c:v>-1.1167</c:v>
                </c:pt>
                <c:pt idx="224">
                  <c:v>-1.1181000000000001</c:v>
                </c:pt>
                <c:pt idx="225">
                  <c:v>-1.1134999999999999</c:v>
                </c:pt>
                <c:pt idx="226">
                  <c:v>-1.1152</c:v>
                </c:pt>
                <c:pt idx="227">
                  <c:v>-1.1222000000000001</c:v>
                </c:pt>
                <c:pt idx="228">
                  <c:v>-1.117</c:v>
                </c:pt>
                <c:pt idx="229">
                  <c:v>-1.1191</c:v>
                </c:pt>
                <c:pt idx="230">
                  <c:v>-1.1156999999999999</c:v>
                </c:pt>
                <c:pt idx="231">
                  <c:v>-1.1176999999999999</c:v>
                </c:pt>
                <c:pt idx="232">
                  <c:v>-1.1227</c:v>
                </c:pt>
                <c:pt idx="233">
                  <c:v>-1.1232</c:v>
                </c:pt>
                <c:pt idx="234">
                  <c:v>-1.1195999999999999</c:v>
                </c:pt>
                <c:pt idx="235">
                  <c:v>-1.1138999999999999</c:v>
                </c:pt>
                <c:pt idx="236">
                  <c:v>-1.1197999999999999</c:v>
                </c:pt>
                <c:pt idx="237">
                  <c:v>-1.1169</c:v>
                </c:pt>
                <c:pt idx="238">
                  <c:v>-1.113</c:v>
                </c:pt>
                <c:pt idx="239">
                  <c:v>-1.1180000000000001</c:v>
                </c:pt>
                <c:pt idx="240">
                  <c:v>-1.1143000000000001</c:v>
                </c:pt>
                <c:pt idx="241">
                  <c:v>-1.1205000000000001</c:v>
                </c:pt>
                <c:pt idx="242">
                  <c:v>-1.1237999999999999</c:v>
                </c:pt>
                <c:pt idx="243">
                  <c:v>-1.1162000000000001</c:v>
                </c:pt>
                <c:pt idx="244">
                  <c:v>-1.1137999999999999</c:v>
                </c:pt>
                <c:pt idx="245">
                  <c:v>-1.1138999999999999</c:v>
                </c:pt>
                <c:pt idx="246">
                  <c:v>-1.1142000000000001</c:v>
                </c:pt>
                <c:pt idx="247">
                  <c:v>-1.1106</c:v>
                </c:pt>
                <c:pt idx="248">
                  <c:v>-1.1245000000000001</c:v>
                </c:pt>
                <c:pt idx="249">
                  <c:v>-1.1171</c:v>
                </c:pt>
                <c:pt idx="250">
                  <c:v>-1.1113999999999999</c:v>
                </c:pt>
                <c:pt idx="251">
                  <c:v>-1.1176999999999999</c:v>
                </c:pt>
                <c:pt idx="252">
                  <c:v>-1.1173999999999999</c:v>
                </c:pt>
                <c:pt idx="253">
                  <c:v>-1.1194</c:v>
                </c:pt>
                <c:pt idx="254">
                  <c:v>-1.1212</c:v>
                </c:pt>
                <c:pt idx="255">
                  <c:v>-1.1227</c:v>
                </c:pt>
                <c:pt idx="256">
                  <c:v>-1.1256999999999999</c:v>
                </c:pt>
                <c:pt idx="257">
                  <c:v>-1.1151</c:v>
                </c:pt>
                <c:pt idx="258">
                  <c:v>-1.1187</c:v>
                </c:pt>
                <c:pt idx="259">
                  <c:v>-1.1177999999999999</c:v>
                </c:pt>
                <c:pt idx="260">
                  <c:v>-1.1185</c:v>
                </c:pt>
                <c:pt idx="261">
                  <c:v>-1.1180000000000001</c:v>
                </c:pt>
                <c:pt idx="262">
                  <c:v>-1.119</c:v>
                </c:pt>
                <c:pt idx="263">
                  <c:v>-1.1215999999999999</c:v>
                </c:pt>
                <c:pt idx="264">
                  <c:v>-1.1146</c:v>
                </c:pt>
                <c:pt idx="265">
                  <c:v>-1.1132</c:v>
                </c:pt>
                <c:pt idx="266">
                  <c:v>-1.1154999999999999</c:v>
                </c:pt>
                <c:pt idx="267">
                  <c:v>-1.1193</c:v>
                </c:pt>
                <c:pt idx="268">
                  <c:v>-1.1173999999999999</c:v>
                </c:pt>
                <c:pt idx="269">
                  <c:v>-1.119</c:v>
                </c:pt>
                <c:pt idx="270">
                  <c:v>-1.1166</c:v>
                </c:pt>
                <c:pt idx="271">
                  <c:v>-1.1211</c:v>
                </c:pt>
                <c:pt idx="272">
                  <c:v>-1.1252</c:v>
                </c:pt>
                <c:pt idx="273">
                  <c:v>-1.1258999999999999</c:v>
                </c:pt>
                <c:pt idx="274">
                  <c:v>-1.1203000000000001</c:v>
                </c:pt>
                <c:pt idx="275">
                  <c:v>-1.1200000000000001</c:v>
                </c:pt>
                <c:pt idx="276">
                  <c:v>-1.1195999999999999</c:v>
                </c:pt>
                <c:pt idx="277">
                  <c:v>-1.1191</c:v>
                </c:pt>
                <c:pt idx="278">
                  <c:v>-1.1194</c:v>
                </c:pt>
                <c:pt idx="279">
                  <c:v>-1.1224000000000001</c:v>
                </c:pt>
                <c:pt idx="280">
                  <c:v>-1.1203000000000001</c:v>
                </c:pt>
                <c:pt idx="281">
                  <c:v>-1.1225000000000001</c:v>
                </c:pt>
                <c:pt idx="282">
                  <c:v>-1.1209</c:v>
                </c:pt>
                <c:pt idx="283">
                  <c:v>-1.1252</c:v>
                </c:pt>
                <c:pt idx="284">
                  <c:v>-1.1189</c:v>
                </c:pt>
                <c:pt idx="285">
                  <c:v>-1.1174999999999999</c:v>
                </c:pt>
                <c:pt idx="286">
                  <c:v>-1.1202000000000001</c:v>
                </c:pt>
                <c:pt idx="287">
                  <c:v>-1.1147</c:v>
                </c:pt>
                <c:pt idx="288">
                  <c:v>-1.1205000000000001</c:v>
                </c:pt>
                <c:pt idx="289">
                  <c:v>-1.1165</c:v>
                </c:pt>
                <c:pt idx="290">
                  <c:v>-1.1175999999999999</c:v>
                </c:pt>
                <c:pt idx="291">
                  <c:v>-1.1274</c:v>
                </c:pt>
                <c:pt idx="292">
                  <c:v>-1.1212</c:v>
                </c:pt>
                <c:pt idx="293">
                  <c:v>-1.1198999999999999</c:v>
                </c:pt>
                <c:pt idx="294">
                  <c:v>-1.1195999999999999</c:v>
                </c:pt>
                <c:pt idx="295">
                  <c:v>-1.1187</c:v>
                </c:pt>
                <c:pt idx="296">
                  <c:v>-1.123</c:v>
                </c:pt>
                <c:pt idx="297">
                  <c:v>-1.1156999999999999</c:v>
                </c:pt>
                <c:pt idx="298">
                  <c:v>-1.1214</c:v>
                </c:pt>
                <c:pt idx="299">
                  <c:v>-1.1218999999999999</c:v>
                </c:pt>
                <c:pt idx="300">
                  <c:v>-1.1187</c:v>
                </c:pt>
                <c:pt idx="301">
                  <c:v>-1.1228</c:v>
                </c:pt>
                <c:pt idx="302">
                  <c:v>-1.1213</c:v>
                </c:pt>
                <c:pt idx="303">
                  <c:v>-1.1222000000000001</c:v>
                </c:pt>
                <c:pt idx="304">
                  <c:v>-1.1189</c:v>
                </c:pt>
                <c:pt idx="305">
                  <c:v>-1.1252</c:v>
                </c:pt>
                <c:pt idx="306">
                  <c:v>-1.1220000000000001</c:v>
                </c:pt>
                <c:pt idx="307">
                  <c:v>-1.1173999999999999</c:v>
                </c:pt>
                <c:pt idx="308">
                  <c:v>-1.1200000000000001</c:v>
                </c:pt>
                <c:pt idx="309">
                  <c:v>-1.121</c:v>
                </c:pt>
                <c:pt idx="310">
                  <c:v>-1.1188</c:v>
                </c:pt>
                <c:pt idx="311">
                  <c:v>-1.1215999999999999</c:v>
                </c:pt>
                <c:pt idx="312">
                  <c:v>-1.1216999999999999</c:v>
                </c:pt>
                <c:pt idx="313">
                  <c:v>-1.1215999999999999</c:v>
                </c:pt>
                <c:pt idx="314">
                  <c:v>-1.1231</c:v>
                </c:pt>
                <c:pt idx="315">
                  <c:v>-1.1218999999999999</c:v>
                </c:pt>
                <c:pt idx="316">
                  <c:v>-1.1212</c:v>
                </c:pt>
                <c:pt idx="317">
                  <c:v>-1.1132</c:v>
                </c:pt>
                <c:pt idx="318">
                  <c:v>-1.1252</c:v>
                </c:pt>
                <c:pt idx="319">
                  <c:v>-1.1217999999999999</c:v>
                </c:pt>
                <c:pt idx="320">
                  <c:v>-1.1233</c:v>
                </c:pt>
                <c:pt idx="321">
                  <c:v>-1.1252</c:v>
                </c:pt>
                <c:pt idx="322">
                  <c:v>-1.1211</c:v>
                </c:pt>
                <c:pt idx="323">
                  <c:v>-1.1192</c:v>
                </c:pt>
                <c:pt idx="324">
                  <c:v>-1.127</c:v>
                </c:pt>
                <c:pt idx="325">
                  <c:v>-1.1205000000000001</c:v>
                </c:pt>
                <c:pt idx="326">
                  <c:v>-1.1153999999999999</c:v>
                </c:pt>
                <c:pt idx="327">
                  <c:v>-1.1195999999999999</c:v>
                </c:pt>
                <c:pt idx="328">
                  <c:v>-1.1200000000000001</c:v>
                </c:pt>
                <c:pt idx="329">
                  <c:v>-1.1155999999999999</c:v>
                </c:pt>
                <c:pt idx="330">
                  <c:v>-1.1149</c:v>
                </c:pt>
                <c:pt idx="331">
                  <c:v>-1.1208</c:v>
                </c:pt>
                <c:pt idx="332">
                  <c:v>-1.1211</c:v>
                </c:pt>
                <c:pt idx="333">
                  <c:v>-1.1232</c:v>
                </c:pt>
                <c:pt idx="334">
                  <c:v>-1.1182000000000001</c:v>
                </c:pt>
                <c:pt idx="335">
                  <c:v>-1.1165</c:v>
                </c:pt>
                <c:pt idx="336">
                  <c:v>-1.1175999999999999</c:v>
                </c:pt>
                <c:pt idx="337">
                  <c:v>-1.1292</c:v>
                </c:pt>
                <c:pt idx="338">
                  <c:v>-1.1245000000000001</c:v>
                </c:pt>
                <c:pt idx="339">
                  <c:v>-1.1171</c:v>
                </c:pt>
                <c:pt idx="340">
                  <c:v>-1.1207</c:v>
                </c:pt>
                <c:pt idx="341">
                  <c:v>-1.1182000000000001</c:v>
                </c:pt>
                <c:pt idx="342">
                  <c:v>-1.1204000000000001</c:v>
                </c:pt>
                <c:pt idx="343">
                  <c:v>-1.1195999999999999</c:v>
                </c:pt>
                <c:pt idx="344">
                  <c:v>-1.1245000000000001</c:v>
                </c:pt>
                <c:pt idx="345">
                  <c:v>-1.1187</c:v>
                </c:pt>
                <c:pt idx="346">
                  <c:v>-1.1213</c:v>
                </c:pt>
                <c:pt idx="347">
                  <c:v>-1.1235999999999999</c:v>
                </c:pt>
                <c:pt idx="348">
                  <c:v>-1.125</c:v>
                </c:pt>
                <c:pt idx="349">
                  <c:v>-1.1248</c:v>
                </c:pt>
                <c:pt idx="350">
                  <c:v>-1.1328</c:v>
                </c:pt>
                <c:pt idx="351">
                  <c:v>-1.1212</c:v>
                </c:pt>
                <c:pt idx="352">
                  <c:v>-1.1182000000000001</c:v>
                </c:pt>
                <c:pt idx="353">
                  <c:v>-1.1231</c:v>
                </c:pt>
                <c:pt idx="354">
                  <c:v>-1.1212</c:v>
                </c:pt>
                <c:pt idx="355">
                  <c:v>-1.1236999999999999</c:v>
                </c:pt>
                <c:pt idx="356">
                  <c:v>-1.1216999999999999</c:v>
                </c:pt>
                <c:pt idx="357">
                  <c:v>-1.1197999999999999</c:v>
                </c:pt>
                <c:pt idx="358">
                  <c:v>-1.1234999999999999</c:v>
                </c:pt>
                <c:pt idx="359">
                  <c:v>-1.1248</c:v>
                </c:pt>
                <c:pt idx="360">
                  <c:v>-1.1183000000000001</c:v>
                </c:pt>
                <c:pt idx="361">
                  <c:v>-1.1212</c:v>
                </c:pt>
                <c:pt idx="362">
                  <c:v>-1.1234</c:v>
                </c:pt>
                <c:pt idx="363">
                  <c:v>-1.1221000000000001</c:v>
                </c:pt>
                <c:pt idx="364">
                  <c:v>-1.1202000000000001</c:v>
                </c:pt>
                <c:pt idx="365">
                  <c:v>-1.127</c:v>
                </c:pt>
                <c:pt idx="366">
                  <c:v>-1.1258999999999999</c:v>
                </c:pt>
                <c:pt idx="367">
                  <c:v>-1.1194999999999999</c:v>
                </c:pt>
                <c:pt idx="368">
                  <c:v>-1.1254</c:v>
                </c:pt>
                <c:pt idx="369">
                  <c:v>-1.1249</c:v>
                </c:pt>
                <c:pt idx="370">
                  <c:v>-1.1276999999999999</c:v>
                </c:pt>
                <c:pt idx="371">
                  <c:v>-1.1244000000000001</c:v>
                </c:pt>
                <c:pt idx="372">
                  <c:v>-1.1166</c:v>
                </c:pt>
                <c:pt idx="373">
                  <c:v>-1.1220000000000001</c:v>
                </c:pt>
                <c:pt idx="374">
                  <c:v>-1.125</c:v>
                </c:pt>
                <c:pt idx="375">
                  <c:v>-1.1244000000000001</c:v>
                </c:pt>
                <c:pt idx="376">
                  <c:v>-1.1298999999999999</c:v>
                </c:pt>
                <c:pt idx="377">
                  <c:v>-1.127</c:v>
                </c:pt>
                <c:pt idx="378">
                  <c:v>-1.1184000000000001</c:v>
                </c:pt>
                <c:pt idx="379">
                  <c:v>-1.1173999999999999</c:v>
                </c:pt>
                <c:pt idx="380">
                  <c:v>-1.1222000000000001</c:v>
                </c:pt>
                <c:pt idx="381">
                  <c:v>-1.1265000000000001</c:v>
                </c:pt>
                <c:pt idx="382">
                  <c:v>-1.1196999999999999</c:v>
                </c:pt>
                <c:pt idx="383">
                  <c:v>-1.1172</c:v>
                </c:pt>
                <c:pt idx="384">
                  <c:v>-1.1238999999999999</c:v>
                </c:pt>
                <c:pt idx="385">
                  <c:v>-1.1228</c:v>
                </c:pt>
                <c:pt idx="386">
                  <c:v>-1.1255999999999999</c:v>
                </c:pt>
                <c:pt idx="387">
                  <c:v>-1.127</c:v>
                </c:pt>
                <c:pt idx="388">
                  <c:v>-1.1226</c:v>
                </c:pt>
                <c:pt idx="389">
                  <c:v>-1.1248</c:v>
                </c:pt>
                <c:pt idx="390">
                  <c:v>-1.1263000000000001</c:v>
                </c:pt>
                <c:pt idx="391">
                  <c:v>-1.1194999999999999</c:v>
                </c:pt>
                <c:pt idx="392">
                  <c:v>-1.1279999999999999</c:v>
                </c:pt>
                <c:pt idx="393">
                  <c:v>-1.1207</c:v>
                </c:pt>
                <c:pt idx="394">
                  <c:v>-1.1285000000000001</c:v>
                </c:pt>
                <c:pt idx="395">
                  <c:v>-1.1175999999999999</c:v>
                </c:pt>
                <c:pt idx="396">
                  <c:v>-1.1327</c:v>
                </c:pt>
                <c:pt idx="397">
                  <c:v>-1.1153999999999999</c:v>
                </c:pt>
                <c:pt idx="398">
                  <c:v>-1.1253</c:v>
                </c:pt>
                <c:pt idx="399">
                  <c:v>-1.1266</c:v>
                </c:pt>
                <c:pt idx="400">
                  <c:v>-1.1206</c:v>
                </c:pt>
                <c:pt idx="401">
                  <c:v>-1.1212</c:v>
                </c:pt>
                <c:pt idx="402">
                  <c:v>-1.1205000000000001</c:v>
                </c:pt>
                <c:pt idx="403">
                  <c:v>-1.1276999999999999</c:v>
                </c:pt>
                <c:pt idx="404">
                  <c:v>-1.1252</c:v>
                </c:pt>
                <c:pt idx="405">
                  <c:v>-1.1193</c:v>
                </c:pt>
                <c:pt idx="406">
                  <c:v>-1.1222000000000001</c:v>
                </c:pt>
                <c:pt idx="407">
                  <c:v>-1.1203000000000001</c:v>
                </c:pt>
                <c:pt idx="408">
                  <c:v>-1.131</c:v>
                </c:pt>
                <c:pt idx="409">
                  <c:v>-1.1212</c:v>
                </c:pt>
                <c:pt idx="410">
                  <c:v>-1.1224000000000001</c:v>
                </c:pt>
                <c:pt idx="411">
                  <c:v>-1.1248</c:v>
                </c:pt>
                <c:pt idx="412">
                  <c:v>-1.1201000000000001</c:v>
                </c:pt>
                <c:pt idx="413">
                  <c:v>-1.1299999999999999</c:v>
                </c:pt>
                <c:pt idx="414">
                  <c:v>-1.1202000000000001</c:v>
                </c:pt>
                <c:pt idx="415">
                  <c:v>-1.1214999999999999</c:v>
                </c:pt>
                <c:pt idx="416">
                  <c:v>-1.1243000000000001</c:v>
                </c:pt>
                <c:pt idx="417">
                  <c:v>-1.1217999999999999</c:v>
                </c:pt>
                <c:pt idx="418">
                  <c:v>-1.1269</c:v>
                </c:pt>
                <c:pt idx="419">
                  <c:v>-1.1285000000000001</c:v>
                </c:pt>
                <c:pt idx="420">
                  <c:v>-1.1209</c:v>
                </c:pt>
                <c:pt idx="421">
                  <c:v>-1.1225000000000001</c:v>
                </c:pt>
                <c:pt idx="422">
                  <c:v>-1.1220000000000001</c:v>
                </c:pt>
                <c:pt idx="423">
                  <c:v>-1.1323000000000001</c:v>
                </c:pt>
                <c:pt idx="424">
                  <c:v>-1.1214</c:v>
                </c:pt>
                <c:pt idx="425">
                  <c:v>-1.1294999999999999</c:v>
                </c:pt>
                <c:pt idx="426">
                  <c:v>-1.1236999999999999</c:v>
                </c:pt>
                <c:pt idx="427">
                  <c:v>-1.1220000000000001</c:v>
                </c:pt>
                <c:pt idx="428">
                  <c:v>-1.1241000000000001</c:v>
                </c:pt>
                <c:pt idx="429">
                  <c:v>-1.1212</c:v>
                </c:pt>
                <c:pt idx="430">
                  <c:v>-1.125</c:v>
                </c:pt>
                <c:pt idx="431">
                  <c:v>-1.1211</c:v>
                </c:pt>
                <c:pt idx="432">
                  <c:v>-1.1273</c:v>
                </c:pt>
                <c:pt idx="433">
                  <c:v>-1.1271</c:v>
                </c:pt>
                <c:pt idx="434">
                  <c:v>-1.1223000000000001</c:v>
                </c:pt>
                <c:pt idx="435">
                  <c:v>-1.1120000000000001</c:v>
                </c:pt>
                <c:pt idx="436">
                  <c:v>-1.1215999999999999</c:v>
                </c:pt>
                <c:pt idx="437">
                  <c:v>-1.1218999999999999</c:v>
                </c:pt>
                <c:pt idx="438">
                  <c:v>-1.1242000000000001</c:v>
                </c:pt>
                <c:pt idx="439">
                  <c:v>-1.1232</c:v>
                </c:pt>
                <c:pt idx="440">
                  <c:v>-1.1201000000000001</c:v>
                </c:pt>
                <c:pt idx="441">
                  <c:v>-1.1273</c:v>
                </c:pt>
                <c:pt idx="442">
                  <c:v>-1.1303000000000001</c:v>
                </c:pt>
                <c:pt idx="443">
                  <c:v>-1.1286</c:v>
                </c:pt>
                <c:pt idx="444">
                  <c:v>-1.1211</c:v>
                </c:pt>
                <c:pt idx="445">
                  <c:v>-1.1229</c:v>
                </c:pt>
                <c:pt idx="446">
                  <c:v>-1.1254</c:v>
                </c:pt>
                <c:pt idx="447">
                  <c:v>-1.1202000000000001</c:v>
                </c:pt>
                <c:pt idx="448">
                  <c:v>-1.1269</c:v>
                </c:pt>
                <c:pt idx="449">
                  <c:v>-1.1225000000000001</c:v>
                </c:pt>
                <c:pt idx="450">
                  <c:v>-1.1234999999999999</c:v>
                </c:pt>
                <c:pt idx="451">
                  <c:v>-1.1262000000000001</c:v>
                </c:pt>
                <c:pt idx="452">
                  <c:v>-1.1263000000000001</c:v>
                </c:pt>
                <c:pt idx="453">
                  <c:v>-1.1214</c:v>
                </c:pt>
                <c:pt idx="454">
                  <c:v>-1.1203000000000001</c:v>
                </c:pt>
                <c:pt idx="455">
                  <c:v>-1.1265000000000001</c:v>
                </c:pt>
                <c:pt idx="456">
                  <c:v>-1.1180000000000001</c:v>
                </c:pt>
                <c:pt idx="457">
                  <c:v>-1.1264000000000001</c:v>
                </c:pt>
                <c:pt idx="458">
                  <c:v>-1.1211</c:v>
                </c:pt>
                <c:pt idx="459">
                  <c:v>-1.1214999999999999</c:v>
                </c:pt>
                <c:pt idx="460">
                  <c:v>-1.1246</c:v>
                </c:pt>
                <c:pt idx="461">
                  <c:v>-1.1266</c:v>
                </c:pt>
                <c:pt idx="462">
                  <c:v>-1.1169</c:v>
                </c:pt>
                <c:pt idx="463">
                  <c:v>-1.1346000000000001</c:v>
                </c:pt>
                <c:pt idx="464">
                  <c:v>-1.1209</c:v>
                </c:pt>
                <c:pt idx="465">
                  <c:v>-1.1333</c:v>
                </c:pt>
                <c:pt idx="466">
                  <c:v>-1.1246</c:v>
                </c:pt>
                <c:pt idx="467">
                  <c:v>-1.1249</c:v>
                </c:pt>
                <c:pt idx="468">
                  <c:v>-1.123</c:v>
                </c:pt>
                <c:pt idx="469">
                  <c:v>-1.1253</c:v>
                </c:pt>
                <c:pt idx="470">
                  <c:v>-1.1326000000000001</c:v>
                </c:pt>
                <c:pt idx="471">
                  <c:v>-1.1235999999999999</c:v>
                </c:pt>
                <c:pt idx="472">
                  <c:v>-1.1246</c:v>
                </c:pt>
                <c:pt idx="473">
                  <c:v>-1.1247</c:v>
                </c:pt>
                <c:pt idx="474">
                  <c:v>-1.1194</c:v>
                </c:pt>
                <c:pt idx="475">
                  <c:v>-1.1233</c:v>
                </c:pt>
                <c:pt idx="476">
                  <c:v>-1.1258999999999999</c:v>
                </c:pt>
                <c:pt idx="477">
                  <c:v>-1.1282000000000001</c:v>
                </c:pt>
                <c:pt idx="478">
                  <c:v>-1.1231</c:v>
                </c:pt>
                <c:pt idx="479">
                  <c:v>-1.1221000000000001</c:v>
                </c:pt>
                <c:pt idx="480">
                  <c:v>-1.117</c:v>
                </c:pt>
                <c:pt idx="481">
                  <c:v>-1.1141000000000001</c:v>
                </c:pt>
                <c:pt idx="482">
                  <c:v>-1.1238999999999999</c:v>
                </c:pt>
                <c:pt idx="483">
                  <c:v>-1.1235999999999999</c:v>
                </c:pt>
                <c:pt idx="484">
                  <c:v>-1.1225000000000001</c:v>
                </c:pt>
                <c:pt idx="485">
                  <c:v>-1.1258999999999999</c:v>
                </c:pt>
                <c:pt idx="486">
                  <c:v>-1.1227</c:v>
                </c:pt>
                <c:pt idx="487">
                  <c:v>-1.1201000000000001</c:v>
                </c:pt>
                <c:pt idx="488">
                  <c:v>-1.1304000000000001</c:v>
                </c:pt>
                <c:pt idx="489">
                  <c:v>-1.1224000000000001</c:v>
                </c:pt>
                <c:pt idx="490">
                  <c:v>-1.1257999999999999</c:v>
                </c:pt>
                <c:pt idx="491">
                  <c:v>-1.1198999999999999</c:v>
                </c:pt>
                <c:pt idx="492">
                  <c:v>-1.1244000000000001</c:v>
                </c:pt>
                <c:pt idx="493">
                  <c:v>-1.1228</c:v>
                </c:pt>
                <c:pt idx="494">
                  <c:v>-1.1243000000000001</c:v>
                </c:pt>
                <c:pt idx="495">
                  <c:v>-1.1209</c:v>
                </c:pt>
                <c:pt idx="496">
                  <c:v>-1.1223000000000001</c:v>
                </c:pt>
                <c:pt idx="497">
                  <c:v>-1.1253</c:v>
                </c:pt>
                <c:pt idx="498">
                  <c:v>-1.1220000000000001</c:v>
                </c:pt>
                <c:pt idx="499">
                  <c:v>-1.1264000000000001</c:v>
                </c:pt>
              </c:numCache>
            </c:numRef>
          </c:yVal>
          <c:smooth val="1"/>
        </c:ser>
        <c:ser>
          <c:idx val="3"/>
          <c:order val="2"/>
          <c:tx>
            <c:strRef>
              <c:f>'diversification data'!$S$1</c:f>
              <c:strCache>
                <c:ptCount val="1"/>
                <c:pt idx="0">
                  <c:v>FoF Skewness (Smoothing adjusted)</c:v>
                </c:pt>
              </c:strCache>
            </c:strRef>
          </c:tx>
          <c:spPr>
            <a:ln w="28575">
              <a:noFill/>
            </a:ln>
          </c:spPr>
          <c:marker>
            <c:symbol val="circle"/>
            <c:size val="7"/>
            <c:spPr>
              <a:solidFill>
                <a:srgbClr val="FFFF66"/>
              </a:solidFill>
              <a:ln>
                <a:solidFill>
                  <a:prstClr val="black"/>
                </a:solidFill>
              </a:ln>
            </c:spPr>
          </c:marker>
          <c:xVal>
            <c:numRef>
              <c:f>'diversification data'!$O$2:$O$525</c:f>
              <c:numCache>
                <c:formatCode>General</c:formatCode>
                <c:ptCount val="524"/>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pt idx="100">
                  <c:v>101</c:v>
                </c:pt>
                <c:pt idx="101">
                  <c:v>102</c:v>
                </c:pt>
                <c:pt idx="102">
                  <c:v>103</c:v>
                </c:pt>
                <c:pt idx="103">
                  <c:v>104</c:v>
                </c:pt>
                <c:pt idx="104">
                  <c:v>105</c:v>
                </c:pt>
                <c:pt idx="105">
                  <c:v>106</c:v>
                </c:pt>
                <c:pt idx="106">
                  <c:v>107</c:v>
                </c:pt>
                <c:pt idx="107">
                  <c:v>108</c:v>
                </c:pt>
                <c:pt idx="108">
                  <c:v>109</c:v>
                </c:pt>
                <c:pt idx="109">
                  <c:v>110</c:v>
                </c:pt>
                <c:pt idx="110">
                  <c:v>111</c:v>
                </c:pt>
                <c:pt idx="111">
                  <c:v>112</c:v>
                </c:pt>
                <c:pt idx="112">
                  <c:v>113</c:v>
                </c:pt>
                <c:pt idx="113">
                  <c:v>114</c:v>
                </c:pt>
                <c:pt idx="114">
                  <c:v>115</c:v>
                </c:pt>
                <c:pt idx="115">
                  <c:v>116</c:v>
                </c:pt>
                <c:pt idx="116">
                  <c:v>117</c:v>
                </c:pt>
                <c:pt idx="117">
                  <c:v>118</c:v>
                </c:pt>
                <c:pt idx="118">
                  <c:v>119</c:v>
                </c:pt>
                <c:pt idx="119">
                  <c:v>120</c:v>
                </c:pt>
                <c:pt idx="120">
                  <c:v>121</c:v>
                </c:pt>
                <c:pt idx="121">
                  <c:v>122</c:v>
                </c:pt>
                <c:pt idx="122">
                  <c:v>123</c:v>
                </c:pt>
                <c:pt idx="123">
                  <c:v>124</c:v>
                </c:pt>
                <c:pt idx="124">
                  <c:v>125</c:v>
                </c:pt>
                <c:pt idx="125">
                  <c:v>126</c:v>
                </c:pt>
                <c:pt idx="126">
                  <c:v>127</c:v>
                </c:pt>
                <c:pt idx="127">
                  <c:v>128</c:v>
                </c:pt>
                <c:pt idx="128">
                  <c:v>129</c:v>
                </c:pt>
                <c:pt idx="129">
                  <c:v>130</c:v>
                </c:pt>
                <c:pt idx="130">
                  <c:v>131</c:v>
                </c:pt>
                <c:pt idx="131">
                  <c:v>132</c:v>
                </c:pt>
                <c:pt idx="132">
                  <c:v>133</c:v>
                </c:pt>
                <c:pt idx="133">
                  <c:v>134</c:v>
                </c:pt>
                <c:pt idx="134">
                  <c:v>135</c:v>
                </c:pt>
                <c:pt idx="135">
                  <c:v>136</c:v>
                </c:pt>
                <c:pt idx="136">
                  <c:v>137</c:v>
                </c:pt>
                <c:pt idx="137">
                  <c:v>138</c:v>
                </c:pt>
                <c:pt idx="138">
                  <c:v>139</c:v>
                </c:pt>
                <c:pt idx="139">
                  <c:v>140</c:v>
                </c:pt>
                <c:pt idx="140">
                  <c:v>141</c:v>
                </c:pt>
                <c:pt idx="141">
                  <c:v>142</c:v>
                </c:pt>
                <c:pt idx="142">
                  <c:v>143</c:v>
                </c:pt>
                <c:pt idx="143">
                  <c:v>144</c:v>
                </c:pt>
                <c:pt idx="144">
                  <c:v>145</c:v>
                </c:pt>
                <c:pt idx="145">
                  <c:v>146</c:v>
                </c:pt>
                <c:pt idx="146">
                  <c:v>147</c:v>
                </c:pt>
                <c:pt idx="147">
                  <c:v>148</c:v>
                </c:pt>
                <c:pt idx="148">
                  <c:v>149</c:v>
                </c:pt>
                <c:pt idx="149">
                  <c:v>150</c:v>
                </c:pt>
                <c:pt idx="150">
                  <c:v>151</c:v>
                </c:pt>
                <c:pt idx="151">
                  <c:v>152</c:v>
                </c:pt>
                <c:pt idx="152">
                  <c:v>153</c:v>
                </c:pt>
                <c:pt idx="153">
                  <c:v>154</c:v>
                </c:pt>
                <c:pt idx="154">
                  <c:v>155</c:v>
                </c:pt>
                <c:pt idx="155">
                  <c:v>156</c:v>
                </c:pt>
                <c:pt idx="156">
                  <c:v>157</c:v>
                </c:pt>
                <c:pt idx="157">
                  <c:v>158</c:v>
                </c:pt>
                <c:pt idx="158">
                  <c:v>159</c:v>
                </c:pt>
                <c:pt idx="159">
                  <c:v>160</c:v>
                </c:pt>
                <c:pt idx="160">
                  <c:v>161</c:v>
                </c:pt>
                <c:pt idx="161">
                  <c:v>162</c:v>
                </c:pt>
                <c:pt idx="162">
                  <c:v>163</c:v>
                </c:pt>
                <c:pt idx="163">
                  <c:v>164</c:v>
                </c:pt>
                <c:pt idx="164">
                  <c:v>165</c:v>
                </c:pt>
                <c:pt idx="165">
                  <c:v>166</c:v>
                </c:pt>
                <c:pt idx="166">
                  <c:v>167</c:v>
                </c:pt>
                <c:pt idx="167">
                  <c:v>168</c:v>
                </c:pt>
                <c:pt idx="168">
                  <c:v>169</c:v>
                </c:pt>
                <c:pt idx="169">
                  <c:v>170</c:v>
                </c:pt>
                <c:pt idx="170">
                  <c:v>171</c:v>
                </c:pt>
                <c:pt idx="171">
                  <c:v>172</c:v>
                </c:pt>
                <c:pt idx="172">
                  <c:v>173</c:v>
                </c:pt>
                <c:pt idx="173">
                  <c:v>174</c:v>
                </c:pt>
                <c:pt idx="174">
                  <c:v>175</c:v>
                </c:pt>
                <c:pt idx="175">
                  <c:v>176</c:v>
                </c:pt>
                <c:pt idx="176">
                  <c:v>177</c:v>
                </c:pt>
                <c:pt idx="177">
                  <c:v>178</c:v>
                </c:pt>
                <c:pt idx="178">
                  <c:v>179</c:v>
                </c:pt>
                <c:pt idx="179">
                  <c:v>180</c:v>
                </c:pt>
                <c:pt idx="180">
                  <c:v>181</c:v>
                </c:pt>
                <c:pt idx="181">
                  <c:v>182</c:v>
                </c:pt>
                <c:pt idx="182">
                  <c:v>183</c:v>
                </c:pt>
                <c:pt idx="183">
                  <c:v>184</c:v>
                </c:pt>
                <c:pt idx="184">
                  <c:v>185</c:v>
                </c:pt>
                <c:pt idx="185">
                  <c:v>186</c:v>
                </c:pt>
                <c:pt idx="186">
                  <c:v>187</c:v>
                </c:pt>
                <c:pt idx="187">
                  <c:v>188</c:v>
                </c:pt>
                <c:pt idx="188">
                  <c:v>189</c:v>
                </c:pt>
                <c:pt idx="189">
                  <c:v>190</c:v>
                </c:pt>
                <c:pt idx="190">
                  <c:v>191</c:v>
                </c:pt>
                <c:pt idx="191">
                  <c:v>192</c:v>
                </c:pt>
                <c:pt idx="192">
                  <c:v>193</c:v>
                </c:pt>
                <c:pt idx="193">
                  <c:v>194</c:v>
                </c:pt>
                <c:pt idx="194">
                  <c:v>195</c:v>
                </c:pt>
                <c:pt idx="195">
                  <c:v>196</c:v>
                </c:pt>
                <c:pt idx="196">
                  <c:v>197</c:v>
                </c:pt>
                <c:pt idx="197">
                  <c:v>198</c:v>
                </c:pt>
                <c:pt idx="198">
                  <c:v>199</c:v>
                </c:pt>
                <c:pt idx="199">
                  <c:v>200</c:v>
                </c:pt>
                <c:pt idx="200">
                  <c:v>201</c:v>
                </c:pt>
                <c:pt idx="201">
                  <c:v>202</c:v>
                </c:pt>
                <c:pt idx="202">
                  <c:v>203</c:v>
                </c:pt>
                <c:pt idx="203">
                  <c:v>204</c:v>
                </c:pt>
                <c:pt idx="204">
                  <c:v>205</c:v>
                </c:pt>
                <c:pt idx="205">
                  <c:v>206</c:v>
                </c:pt>
                <c:pt idx="206">
                  <c:v>207</c:v>
                </c:pt>
                <c:pt idx="207">
                  <c:v>208</c:v>
                </c:pt>
                <c:pt idx="208">
                  <c:v>209</c:v>
                </c:pt>
                <c:pt idx="209">
                  <c:v>210</c:v>
                </c:pt>
                <c:pt idx="210">
                  <c:v>211</c:v>
                </c:pt>
                <c:pt idx="211">
                  <c:v>212</c:v>
                </c:pt>
                <c:pt idx="212">
                  <c:v>213</c:v>
                </c:pt>
                <c:pt idx="213">
                  <c:v>214</c:v>
                </c:pt>
                <c:pt idx="214">
                  <c:v>215</c:v>
                </c:pt>
                <c:pt idx="215">
                  <c:v>216</c:v>
                </c:pt>
                <c:pt idx="216">
                  <c:v>217</c:v>
                </c:pt>
                <c:pt idx="217">
                  <c:v>218</c:v>
                </c:pt>
                <c:pt idx="218">
                  <c:v>219</c:v>
                </c:pt>
                <c:pt idx="219">
                  <c:v>220</c:v>
                </c:pt>
                <c:pt idx="220">
                  <c:v>221</c:v>
                </c:pt>
                <c:pt idx="221">
                  <c:v>222</c:v>
                </c:pt>
                <c:pt idx="222">
                  <c:v>223</c:v>
                </c:pt>
                <c:pt idx="223">
                  <c:v>224</c:v>
                </c:pt>
                <c:pt idx="224">
                  <c:v>225</c:v>
                </c:pt>
                <c:pt idx="225">
                  <c:v>226</c:v>
                </c:pt>
                <c:pt idx="226">
                  <c:v>227</c:v>
                </c:pt>
                <c:pt idx="227">
                  <c:v>228</c:v>
                </c:pt>
                <c:pt idx="228">
                  <c:v>229</c:v>
                </c:pt>
                <c:pt idx="229">
                  <c:v>230</c:v>
                </c:pt>
                <c:pt idx="230">
                  <c:v>231</c:v>
                </c:pt>
                <c:pt idx="231">
                  <c:v>232</c:v>
                </c:pt>
                <c:pt idx="232">
                  <c:v>233</c:v>
                </c:pt>
                <c:pt idx="233">
                  <c:v>234</c:v>
                </c:pt>
                <c:pt idx="234">
                  <c:v>235</c:v>
                </c:pt>
                <c:pt idx="235">
                  <c:v>236</c:v>
                </c:pt>
                <c:pt idx="236">
                  <c:v>237</c:v>
                </c:pt>
                <c:pt idx="237">
                  <c:v>238</c:v>
                </c:pt>
                <c:pt idx="238">
                  <c:v>239</c:v>
                </c:pt>
                <c:pt idx="239">
                  <c:v>240</c:v>
                </c:pt>
                <c:pt idx="240">
                  <c:v>241</c:v>
                </c:pt>
                <c:pt idx="241">
                  <c:v>242</c:v>
                </c:pt>
                <c:pt idx="242">
                  <c:v>243</c:v>
                </c:pt>
                <c:pt idx="243">
                  <c:v>244</c:v>
                </c:pt>
                <c:pt idx="244">
                  <c:v>245</c:v>
                </c:pt>
                <c:pt idx="245">
                  <c:v>246</c:v>
                </c:pt>
                <c:pt idx="246">
                  <c:v>247</c:v>
                </c:pt>
                <c:pt idx="247">
                  <c:v>248</c:v>
                </c:pt>
                <c:pt idx="248">
                  <c:v>249</c:v>
                </c:pt>
                <c:pt idx="249">
                  <c:v>250</c:v>
                </c:pt>
                <c:pt idx="250">
                  <c:v>251</c:v>
                </c:pt>
                <c:pt idx="251">
                  <c:v>252</c:v>
                </c:pt>
                <c:pt idx="252">
                  <c:v>253</c:v>
                </c:pt>
                <c:pt idx="253">
                  <c:v>254</c:v>
                </c:pt>
                <c:pt idx="254">
                  <c:v>255</c:v>
                </c:pt>
                <c:pt idx="255">
                  <c:v>256</c:v>
                </c:pt>
                <c:pt idx="256">
                  <c:v>257</c:v>
                </c:pt>
                <c:pt idx="257">
                  <c:v>258</c:v>
                </c:pt>
                <c:pt idx="258">
                  <c:v>259</c:v>
                </c:pt>
                <c:pt idx="259">
                  <c:v>260</c:v>
                </c:pt>
                <c:pt idx="260">
                  <c:v>261</c:v>
                </c:pt>
                <c:pt idx="261">
                  <c:v>262</c:v>
                </c:pt>
                <c:pt idx="262">
                  <c:v>263</c:v>
                </c:pt>
                <c:pt idx="263">
                  <c:v>264</c:v>
                </c:pt>
                <c:pt idx="264">
                  <c:v>265</c:v>
                </c:pt>
                <c:pt idx="265">
                  <c:v>266</c:v>
                </c:pt>
                <c:pt idx="266">
                  <c:v>267</c:v>
                </c:pt>
                <c:pt idx="267">
                  <c:v>268</c:v>
                </c:pt>
                <c:pt idx="268">
                  <c:v>269</c:v>
                </c:pt>
                <c:pt idx="269">
                  <c:v>270</c:v>
                </c:pt>
                <c:pt idx="270">
                  <c:v>271</c:v>
                </c:pt>
                <c:pt idx="271">
                  <c:v>272</c:v>
                </c:pt>
                <c:pt idx="272">
                  <c:v>273</c:v>
                </c:pt>
                <c:pt idx="273">
                  <c:v>274</c:v>
                </c:pt>
                <c:pt idx="274">
                  <c:v>275</c:v>
                </c:pt>
                <c:pt idx="275">
                  <c:v>276</c:v>
                </c:pt>
                <c:pt idx="276">
                  <c:v>277</c:v>
                </c:pt>
                <c:pt idx="277">
                  <c:v>278</c:v>
                </c:pt>
                <c:pt idx="278">
                  <c:v>279</c:v>
                </c:pt>
                <c:pt idx="279">
                  <c:v>280</c:v>
                </c:pt>
                <c:pt idx="280">
                  <c:v>281</c:v>
                </c:pt>
                <c:pt idx="281">
                  <c:v>282</c:v>
                </c:pt>
                <c:pt idx="282">
                  <c:v>283</c:v>
                </c:pt>
                <c:pt idx="283">
                  <c:v>284</c:v>
                </c:pt>
                <c:pt idx="284">
                  <c:v>285</c:v>
                </c:pt>
                <c:pt idx="285">
                  <c:v>286</c:v>
                </c:pt>
                <c:pt idx="286">
                  <c:v>287</c:v>
                </c:pt>
                <c:pt idx="287">
                  <c:v>288</c:v>
                </c:pt>
                <c:pt idx="288">
                  <c:v>289</c:v>
                </c:pt>
                <c:pt idx="289">
                  <c:v>290</c:v>
                </c:pt>
                <c:pt idx="290">
                  <c:v>291</c:v>
                </c:pt>
                <c:pt idx="291">
                  <c:v>292</c:v>
                </c:pt>
                <c:pt idx="292">
                  <c:v>293</c:v>
                </c:pt>
                <c:pt idx="293">
                  <c:v>294</c:v>
                </c:pt>
                <c:pt idx="294">
                  <c:v>295</c:v>
                </c:pt>
                <c:pt idx="295">
                  <c:v>296</c:v>
                </c:pt>
                <c:pt idx="296">
                  <c:v>297</c:v>
                </c:pt>
                <c:pt idx="297">
                  <c:v>298</c:v>
                </c:pt>
                <c:pt idx="298">
                  <c:v>299</c:v>
                </c:pt>
                <c:pt idx="299">
                  <c:v>300</c:v>
                </c:pt>
                <c:pt idx="300">
                  <c:v>301</c:v>
                </c:pt>
                <c:pt idx="301">
                  <c:v>302</c:v>
                </c:pt>
                <c:pt idx="302">
                  <c:v>303</c:v>
                </c:pt>
                <c:pt idx="303">
                  <c:v>304</c:v>
                </c:pt>
                <c:pt idx="304">
                  <c:v>305</c:v>
                </c:pt>
                <c:pt idx="305">
                  <c:v>306</c:v>
                </c:pt>
                <c:pt idx="306">
                  <c:v>307</c:v>
                </c:pt>
                <c:pt idx="307">
                  <c:v>308</c:v>
                </c:pt>
                <c:pt idx="308">
                  <c:v>309</c:v>
                </c:pt>
                <c:pt idx="309">
                  <c:v>310</c:v>
                </c:pt>
                <c:pt idx="310">
                  <c:v>311</c:v>
                </c:pt>
                <c:pt idx="311">
                  <c:v>312</c:v>
                </c:pt>
                <c:pt idx="312">
                  <c:v>313</c:v>
                </c:pt>
                <c:pt idx="313">
                  <c:v>314</c:v>
                </c:pt>
                <c:pt idx="314">
                  <c:v>315</c:v>
                </c:pt>
                <c:pt idx="315">
                  <c:v>316</c:v>
                </c:pt>
                <c:pt idx="316">
                  <c:v>317</c:v>
                </c:pt>
                <c:pt idx="317">
                  <c:v>318</c:v>
                </c:pt>
                <c:pt idx="318">
                  <c:v>319</c:v>
                </c:pt>
                <c:pt idx="319">
                  <c:v>320</c:v>
                </c:pt>
                <c:pt idx="320">
                  <c:v>321</c:v>
                </c:pt>
                <c:pt idx="321">
                  <c:v>322</c:v>
                </c:pt>
                <c:pt idx="322">
                  <c:v>323</c:v>
                </c:pt>
                <c:pt idx="323">
                  <c:v>324</c:v>
                </c:pt>
                <c:pt idx="324">
                  <c:v>325</c:v>
                </c:pt>
                <c:pt idx="325">
                  <c:v>326</c:v>
                </c:pt>
                <c:pt idx="326">
                  <c:v>327</c:v>
                </c:pt>
                <c:pt idx="327">
                  <c:v>328</c:v>
                </c:pt>
                <c:pt idx="328">
                  <c:v>329</c:v>
                </c:pt>
                <c:pt idx="329">
                  <c:v>330</c:v>
                </c:pt>
                <c:pt idx="330">
                  <c:v>331</c:v>
                </c:pt>
                <c:pt idx="331">
                  <c:v>332</c:v>
                </c:pt>
                <c:pt idx="332">
                  <c:v>333</c:v>
                </c:pt>
                <c:pt idx="333">
                  <c:v>334</c:v>
                </c:pt>
                <c:pt idx="334">
                  <c:v>335</c:v>
                </c:pt>
                <c:pt idx="335">
                  <c:v>336</c:v>
                </c:pt>
                <c:pt idx="336">
                  <c:v>337</c:v>
                </c:pt>
                <c:pt idx="337">
                  <c:v>338</c:v>
                </c:pt>
                <c:pt idx="338">
                  <c:v>339</c:v>
                </c:pt>
                <c:pt idx="339">
                  <c:v>340</c:v>
                </c:pt>
                <c:pt idx="340">
                  <c:v>341</c:v>
                </c:pt>
                <c:pt idx="341">
                  <c:v>342</c:v>
                </c:pt>
                <c:pt idx="342">
                  <c:v>343</c:v>
                </c:pt>
                <c:pt idx="343">
                  <c:v>344</c:v>
                </c:pt>
                <c:pt idx="344">
                  <c:v>345</c:v>
                </c:pt>
                <c:pt idx="345">
                  <c:v>346</c:v>
                </c:pt>
                <c:pt idx="346">
                  <c:v>347</c:v>
                </c:pt>
                <c:pt idx="347">
                  <c:v>348</c:v>
                </c:pt>
                <c:pt idx="348">
                  <c:v>349</c:v>
                </c:pt>
                <c:pt idx="349">
                  <c:v>350</c:v>
                </c:pt>
                <c:pt idx="350">
                  <c:v>351</c:v>
                </c:pt>
                <c:pt idx="351">
                  <c:v>352</c:v>
                </c:pt>
                <c:pt idx="352">
                  <c:v>353</c:v>
                </c:pt>
                <c:pt idx="353">
                  <c:v>354</c:v>
                </c:pt>
                <c:pt idx="354">
                  <c:v>355</c:v>
                </c:pt>
                <c:pt idx="355">
                  <c:v>356</c:v>
                </c:pt>
                <c:pt idx="356">
                  <c:v>357</c:v>
                </c:pt>
                <c:pt idx="357">
                  <c:v>358</c:v>
                </c:pt>
                <c:pt idx="358">
                  <c:v>359</c:v>
                </c:pt>
                <c:pt idx="359">
                  <c:v>360</c:v>
                </c:pt>
                <c:pt idx="360">
                  <c:v>361</c:v>
                </c:pt>
                <c:pt idx="361">
                  <c:v>362</c:v>
                </c:pt>
                <c:pt idx="362">
                  <c:v>363</c:v>
                </c:pt>
                <c:pt idx="363">
                  <c:v>364</c:v>
                </c:pt>
                <c:pt idx="364">
                  <c:v>365</c:v>
                </c:pt>
                <c:pt idx="365">
                  <c:v>366</c:v>
                </c:pt>
                <c:pt idx="366">
                  <c:v>367</c:v>
                </c:pt>
                <c:pt idx="367">
                  <c:v>368</c:v>
                </c:pt>
                <c:pt idx="368">
                  <c:v>369</c:v>
                </c:pt>
                <c:pt idx="369">
                  <c:v>370</c:v>
                </c:pt>
                <c:pt idx="370">
                  <c:v>371</c:v>
                </c:pt>
                <c:pt idx="371">
                  <c:v>372</c:v>
                </c:pt>
                <c:pt idx="372">
                  <c:v>373</c:v>
                </c:pt>
                <c:pt idx="373">
                  <c:v>374</c:v>
                </c:pt>
                <c:pt idx="374">
                  <c:v>375</c:v>
                </c:pt>
                <c:pt idx="375">
                  <c:v>376</c:v>
                </c:pt>
                <c:pt idx="376">
                  <c:v>377</c:v>
                </c:pt>
                <c:pt idx="377">
                  <c:v>378</c:v>
                </c:pt>
                <c:pt idx="378">
                  <c:v>379</c:v>
                </c:pt>
                <c:pt idx="379">
                  <c:v>380</c:v>
                </c:pt>
                <c:pt idx="380">
                  <c:v>381</c:v>
                </c:pt>
                <c:pt idx="381">
                  <c:v>382</c:v>
                </c:pt>
                <c:pt idx="382">
                  <c:v>383</c:v>
                </c:pt>
                <c:pt idx="383">
                  <c:v>384</c:v>
                </c:pt>
                <c:pt idx="384">
                  <c:v>385</c:v>
                </c:pt>
                <c:pt idx="385">
                  <c:v>386</c:v>
                </c:pt>
                <c:pt idx="386">
                  <c:v>387</c:v>
                </c:pt>
                <c:pt idx="387">
                  <c:v>388</c:v>
                </c:pt>
                <c:pt idx="388">
                  <c:v>389</c:v>
                </c:pt>
                <c:pt idx="389">
                  <c:v>390</c:v>
                </c:pt>
                <c:pt idx="390">
                  <c:v>391</c:v>
                </c:pt>
                <c:pt idx="391">
                  <c:v>392</c:v>
                </c:pt>
                <c:pt idx="392">
                  <c:v>393</c:v>
                </c:pt>
                <c:pt idx="393">
                  <c:v>394</c:v>
                </c:pt>
                <c:pt idx="394">
                  <c:v>395</c:v>
                </c:pt>
                <c:pt idx="395">
                  <c:v>396</c:v>
                </c:pt>
                <c:pt idx="396">
                  <c:v>397</c:v>
                </c:pt>
                <c:pt idx="397">
                  <c:v>398</c:v>
                </c:pt>
                <c:pt idx="398">
                  <c:v>399</c:v>
                </c:pt>
                <c:pt idx="399">
                  <c:v>400</c:v>
                </c:pt>
                <c:pt idx="400">
                  <c:v>401</c:v>
                </c:pt>
                <c:pt idx="401">
                  <c:v>402</c:v>
                </c:pt>
                <c:pt idx="402">
                  <c:v>403</c:v>
                </c:pt>
                <c:pt idx="403">
                  <c:v>404</c:v>
                </c:pt>
                <c:pt idx="404">
                  <c:v>405</c:v>
                </c:pt>
                <c:pt idx="405">
                  <c:v>406</c:v>
                </c:pt>
                <c:pt idx="406">
                  <c:v>407</c:v>
                </c:pt>
                <c:pt idx="407">
                  <c:v>408</c:v>
                </c:pt>
                <c:pt idx="408">
                  <c:v>409</c:v>
                </c:pt>
                <c:pt idx="409">
                  <c:v>410</c:v>
                </c:pt>
                <c:pt idx="410">
                  <c:v>411</c:v>
                </c:pt>
                <c:pt idx="411">
                  <c:v>412</c:v>
                </c:pt>
                <c:pt idx="412">
                  <c:v>413</c:v>
                </c:pt>
                <c:pt idx="413">
                  <c:v>414</c:v>
                </c:pt>
                <c:pt idx="414">
                  <c:v>415</c:v>
                </c:pt>
                <c:pt idx="415">
                  <c:v>416</c:v>
                </c:pt>
                <c:pt idx="416">
                  <c:v>417</c:v>
                </c:pt>
                <c:pt idx="417">
                  <c:v>418</c:v>
                </c:pt>
                <c:pt idx="418">
                  <c:v>419</c:v>
                </c:pt>
                <c:pt idx="419">
                  <c:v>420</c:v>
                </c:pt>
                <c:pt idx="420">
                  <c:v>421</c:v>
                </c:pt>
                <c:pt idx="421">
                  <c:v>422</c:v>
                </c:pt>
                <c:pt idx="422">
                  <c:v>423</c:v>
                </c:pt>
                <c:pt idx="423">
                  <c:v>424</c:v>
                </c:pt>
                <c:pt idx="424">
                  <c:v>425</c:v>
                </c:pt>
                <c:pt idx="425">
                  <c:v>426</c:v>
                </c:pt>
                <c:pt idx="426">
                  <c:v>427</c:v>
                </c:pt>
                <c:pt idx="427">
                  <c:v>428</c:v>
                </c:pt>
                <c:pt idx="428">
                  <c:v>429</c:v>
                </c:pt>
                <c:pt idx="429">
                  <c:v>430</c:v>
                </c:pt>
                <c:pt idx="430">
                  <c:v>431</c:v>
                </c:pt>
                <c:pt idx="431">
                  <c:v>432</c:v>
                </c:pt>
                <c:pt idx="432">
                  <c:v>433</c:v>
                </c:pt>
                <c:pt idx="433">
                  <c:v>434</c:v>
                </c:pt>
                <c:pt idx="434">
                  <c:v>435</c:v>
                </c:pt>
                <c:pt idx="435">
                  <c:v>436</c:v>
                </c:pt>
                <c:pt idx="436">
                  <c:v>437</c:v>
                </c:pt>
                <c:pt idx="437">
                  <c:v>438</c:v>
                </c:pt>
                <c:pt idx="438">
                  <c:v>439</c:v>
                </c:pt>
                <c:pt idx="439">
                  <c:v>440</c:v>
                </c:pt>
                <c:pt idx="440">
                  <c:v>441</c:v>
                </c:pt>
                <c:pt idx="441">
                  <c:v>442</c:v>
                </c:pt>
                <c:pt idx="442">
                  <c:v>443</c:v>
                </c:pt>
                <c:pt idx="443">
                  <c:v>444</c:v>
                </c:pt>
                <c:pt idx="444">
                  <c:v>445</c:v>
                </c:pt>
                <c:pt idx="445">
                  <c:v>446</c:v>
                </c:pt>
                <c:pt idx="446">
                  <c:v>447</c:v>
                </c:pt>
                <c:pt idx="447">
                  <c:v>448</c:v>
                </c:pt>
                <c:pt idx="448">
                  <c:v>449</c:v>
                </c:pt>
                <c:pt idx="449">
                  <c:v>450</c:v>
                </c:pt>
                <c:pt idx="450">
                  <c:v>451</c:v>
                </c:pt>
                <c:pt idx="451">
                  <c:v>452</c:v>
                </c:pt>
                <c:pt idx="452">
                  <c:v>453</c:v>
                </c:pt>
                <c:pt idx="453">
                  <c:v>454</c:v>
                </c:pt>
                <c:pt idx="454">
                  <c:v>455</c:v>
                </c:pt>
                <c:pt idx="455">
                  <c:v>456</c:v>
                </c:pt>
                <c:pt idx="456">
                  <c:v>457</c:v>
                </c:pt>
                <c:pt idx="457">
                  <c:v>458</c:v>
                </c:pt>
                <c:pt idx="458">
                  <c:v>459</c:v>
                </c:pt>
                <c:pt idx="459">
                  <c:v>460</c:v>
                </c:pt>
                <c:pt idx="460">
                  <c:v>461</c:v>
                </c:pt>
                <c:pt idx="461">
                  <c:v>462</c:v>
                </c:pt>
                <c:pt idx="462">
                  <c:v>463</c:v>
                </c:pt>
                <c:pt idx="463">
                  <c:v>464</c:v>
                </c:pt>
                <c:pt idx="464">
                  <c:v>465</c:v>
                </c:pt>
                <c:pt idx="465">
                  <c:v>466</c:v>
                </c:pt>
                <c:pt idx="466">
                  <c:v>467</c:v>
                </c:pt>
                <c:pt idx="467">
                  <c:v>468</c:v>
                </c:pt>
                <c:pt idx="468">
                  <c:v>469</c:v>
                </c:pt>
                <c:pt idx="469">
                  <c:v>470</c:v>
                </c:pt>
                <c:pt idx="470">
                  <c:v>471</c:v>
                </c:pt>
                <c:pt idx="471">
                  <c:v>472</c:v>
                </c:pt>
                <c:pt idx="472">
                  <c:v>473</c:v>
                </c:pt>
                <c:pt idx="473">
                  <c:v>474</c:v>
                </c:pt>
                <c:pt idx="474">
                  <c:v>475</c:v>
                </c:pt>
                <c:pt idx="475">
                  <c:v>476</c:v>
                </c:pt>
                <c:pt idx="476">
                  <c:v>477</c:v>
                </c:pt>
                <c:pt idx="477">
                  <c:v>478</c:v>
                </c:pt>
                <c:pt idx="478">
                  <c:v>479</c:v>
                </c:pt>
                <c:pt idx="479">
                  <c:v>480</c:v>
                </c:pt>
                <c:pt idx="480">
                  <c:v>481</c:v>
                </c:pt>
                <c:pt idx="481">
                  <c:v>482</c:v>
                </c:pt>
                <c:pt idx="482">
                  <c:v>483</c:v>
                </c:pt>
                <c:pt idx="483">
                  <c:v>484</c:v>
                </c:pt>
                <c:pt idx="484">
                  <c:v>485</c:v>
                </c:pt>
                <c:pt idx="485">
                  <c:v>486</c:v>
                </c:pt>
                <c:pt idx="486">
                  <c:v>487</c:v>
                </c:pt>
                <c:pt idx="487">
                  <c:v>488</c:v>
                </c:pt>
                <c:pt idx="488">
                  <c:v>489</c:v>
                </c:pt>
                <c:pt idx="489">
                  <c:v>490</c:v>
                </c:pt>
                <c:pt idx="490">
                  <c:v>491</c:v>
                </c:pt>
                <c:pt idx="491">
                  <c:v>492</c:v>
                </c:pt>
                <c:pt idx="492">
                  <c:v>493</c:v>
                </c:pt>
                <c:pt idx="493">
                  <c:v>494</c:v>
                </c:pt>
                <c:pt idx="494">
                  <c:v>495</c:v>
                </c:pt>
                <c:pt idx="495">
                  <c:v>496</c:v>
                </c:pt>
                <c:pt idx="496">
                  <c:v>497</c:v>
                </c:pt>
                <c:pt idx="497">
                  <c:v>498</c:v>
                </c:pt>
                <c:pt idx="498">
                  <c:v>499</c:v>
                </c:pt>
                <c:pt idx="499">
                  <c:v>500</c:v>
                </c:pt>
                <c:pt idx="500">
                  <c:v>2</c:v>
                </c:pt>
                <c:pt idx="501">
                  <c:v>3.6</c:v>
                </c:pt>
                <c:pt idx="502">
                  <c:v>5.2388000000000003</c:v>
                </c:pt>
                <c:pt idx="503">
                  <c:v>7.2857000000000003</c:v>
                </c:pt>
                <c:pt idx="504">
                  <c:v>9.8301999999999996</c:v>
                </c:pt>
                <c:pt idx="505">
                  <c:v>11.466699999999999</c:v>
                </c:pt>
                <c:pt idx="506">
                  <c:v>13.529400000000001</c:v>
                </c:pt>
                <c:pt idx="507">
                  <c:v>15.3485</c:v>
                </c:pt>
                <c:pt idx="508">
                  <c:v>17.595700000000001</c:v>
                </c:pt>
                <c:pt idx="509">
                  <c:v>19.72</c:v>
                </c:pt>
                <c:pt idx="510">
                  <c:v>21.384599999999999</c:v>
                </c:pt>
                <c:pt idx="511">
                  <c:v>23.625</c:v>
                </c:pt>
                <c:pt idx="512">
                  <c:v>25.2075</c:v>
                </c:pt>
                <c:pt idx="513">
                  <c:v>27.545500000000001</c:v>
                </c:pt>
                <c:pt idx="514">
                  <c:v>29.677399999999999</c:v>
                </c:pt>
                <c:pt idx="515">
                  <c:v>33.672400000000003</c:v>
                </c:pt>
                <c:pt idx="516">
                  <c:v>38.296300000000002</c:v>
                </c:pt>
                <c:pt idx="517">
                  <c:v>43.357100000000003</c:v>
                </c:pt>
                <c:pt idx="518">
                  <c:v>48.6</c:v>
                </c:pt>
                <c:pt idx="519">
                  <c:v>54.2273</c:v>
                </c:pt>
                <c:pt idx="520">
                  <c:v>77.318200000000004</c:v>
                </c:pt>
                <c:pt idx="521">
                  <c:v>111.58329999999999</c:v>
                </c:pt>
                <c:pt idx="522">
                  <c:v>176.22219999999999</c:v>
                </c:pt>
                <c:pt idx="523">
                  <c:v>315.71429999999998</c:v>
                </c:pt>
              </c:numCache>
            </c:numRef>
          </c:xVal>
          <c:yVal>
            <c:numRef>
              <c:f>'diversification data'!$S$2:$S$525</c:f>
              <c:numCache>
                <c:formatCode>General</c:formatCode>
                <c:ptCount val="524"/>
                <c:pt idx="500">
                  <c:v>-1.706</c:v>
                </c:pt>
                <c:pt idx="501">
                  <c:v>-0.59499000000000002</c:v>
                </c:pt>
                <c:pt idx="502">
                  <c:v>-1.2857000000000001</c:v>
                </c:pt>
                <c:pt idx="503">
                  <c:v>-0.90663000000000005</c:v>
                </c:pt>
                <c:pt idx="504">
                  <c:v>-1.0494000000000001</c:v>
                </c:pt>
                <c:pt idx="505">
                  <c:v>-1.1722999999999999</c:v>
                </c:pt>
                <c:pt idx="506">
                  <c:v>-1.536</c:v>
                </c:pt>
                <c:pt idx="507">
                  <c:v>-1.0163</c:v>
                </c:pt>
                <c:pt idx="508">
                  <c:v>-1.1819</c:v>
                </c:pt>
                <c:pt idx="509">
                  <c:v>-1.5306</c:v>
                </c:pt>
                <c:pt idx="510">
                  <c:v>-1.6717</c:v>
                </c:pt>
                <c:pt idx="511">
                  <c:v>-1.2497</c:v>
                </c:pt>
                <c:pt idx="512">
                  <c:v>-1.8079000000000001</c:v>
                </c:pt>
                <c:pt idx="513">
                  <c:v>-1.6607000000000001</c:v>
                </c:pt>
                <c:pt idx="514">
                  <c:v>-1.831</c:v>
                </c:pt>
                <c:pt idx="515">
                  <c:v>-1.5490999999999999</c:v>
                </c:pt>
                <c:pt idx="516">
                  <c:v>-1.3572</c:v>
                </c:pt>
                <c:pt idx="517">
                  <c:v>-1.4033</c:v>
                </c:pt>
                <c:pt idx="518">
                  <c:v>-1.1628000000000001</c:v>
                </c:pt>
                <c:pt idx="519">
                  <c:v>-1.3960999999999999</c:v>
                </c:pt>
                <c:pt idx="520">
                  <c:v>-1.7974000000000001</c:v>
                </c:pt>
                <c:pt idx="521">
                  <c:v>-1.5084</c:v>
                </c:pt>
                <c:pt idx="522">
                  <c:v>-1.6261000000000001</c:v>
                </c:pt>
                <c:pt idx="523">
                  <c:v>-0.99763000000000002</c:v>
                </c:pt>
              </c:numCache>
            </c:numRef>
          </c:yVal>
          <c:smooth val="0"/>
        </c:ser>
        <c:dLbls>
          <c:showLegendKey val="0"/>
          <c:showVal val="0"/>
          <c:showCatName val="0"/>
          <c:showSerName val="0"/>
          <c:showPercent val="0"/>
          <c:showBubbleSize val="0"/>
        </c:dLbls>
        <c:axId val="105459712"/>
        <c:axId val="105461248"/>
      </c:scatterChart>
      <c:valAx>
        <c:axId val="105459712"/>
        <c:scaling>
          <c:logBase val="10"/>
          <c:orientation val="minMax"/>
          <c:max val="350"/>
        </c:scaling>
        <c:delete val="0"/>
        <c:axPos val="b"/>
        <c:title>
          <c:tx>
            <c:rich>
              <a:bodyPr/>
              <a:lstStyle/>
              <a:p>
                <a:pPr>
                  <a:defRPr/>
                </a:pPr>
                <a:r>
                  <a:rPr lang="en-US"/>
                  <a:t>Number of Underlying Hedge Funds</a:t>
                </a:r>
              </a:p>
            </c:rich>
          </c:tx>
          <c:layout/>
          <c:overlay val="0"/>
        </c:title>
        <c:numFmt formatCode="General" sourceLinked="1"/>
        <c:majorTickMark val="out"/>
        <c:minorTickMark val="none"/>
        <c:tickLblPos val="nextTo"/>
        <c:crossAx val="105461248"/>
        <c:crossesAt val="-2"/>
        <c:crossBetween val="midCat"/>
      </c:valAx>
      <c:valAx>
        <c:axId val="105461248"/>
        <c:scaling>
          <c:orientation val="minMax"/>
        </c:scaling>
        <c:delete val="0"/>
        <c:axPos val="l"/>
        <c:title>
          <c:tx>
            <c:rich>
              <a:bodyPr rot="-5400000" vert="horz"/>
              <a:lstStyle/>
              <a:p>
                <a:pPr>
                  <a:defRPr/>
                </a:pPr>
                <a:r>
                  <a:rPr lang="en-US"/>
                  <a:t>Skewness of Fund Returns</a:t>
                </a:r>
              </a:p>
            </c:rich>
          </c:tx>
          <c:layout/>
          <c:overlay val="0"/>
        </c:title>
        <c:numFmt formatCode="General" sourceLinked="1"/>
        <c:majorTickMark val="out"/>
        <c:minorTickMark val="none"/>
        <c:tickLblPos val="nextTo"/>
        <c:crossAx val="105459712"/>
        <c:crosses val="autoZero"/>
        <c:crossBetween val="midCat"/>
      </c:valAx>
    </c:plotArea>
    <c:legend>
      <c:legendPos val="r"/>
      <c:layout/>
      <c:overlay val="0"/>
    </c:legend>
    <c:plotVisOnly val="1"/>
    <c:dispBlanksAs val="gap"/>
    <c:showDLblsOverMax val="0"/>
  </c:chart>
  <c:txPr>
    <a:bodyPr/>
    <a:lstStyle/>
    <a:p>
      <a:pPr>
        <a:defRPr sz="1400" baseline="0">
          <a:latin typeface="Arial" pitchFamily="34" charset="0"/>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9026" name="Rectangle 2"/>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none" lIns="91440" tIns="45720" rIns="91440" bIns="45720" numCol="1" anchor="t" anchorCtr="0" compatLnSpc="1">
            <a:prstTxWarp prst="textNoShape">
              <a:avLst/>
            </a:prstTxWarp>
          </a:bodyPr>
          <a:lstStyle>
            <a:lvl1pPr eaLnBrk="1" hangingPunct="1">
              <a:defRPr sz="1200">
                <a:latin typeface="Verdana" pitchFamily="34" charset="0"/>
                <a:cs typeface="+mn-cs"/>
              </a:defRPr>
            </a:lvl1pPr>
          </a:lstStyle>
          <a:p>
            <a:pPr>
              <a:defRPr/>
            </a:pPr>
            <a:endParaRPr lang="en-US"/>
          </a:p>
        </p:txBody>
      </p:sp>
      <p:sp>
        <p:nvSpPr>
          <p:cNvPr id="129027" name="Rectangle 3"/>
          <p:cNvSpPr>
            <a:spLocks noGrp="1" noChangeArrowheads="1"/>
          </p:cNvSpPr>
          <p:nvPr>
            <p:ph type="dt"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none" lIns="91440" tIns="45720" rIns="91440" bIns="45720" numCol="1" anchor="t" anchorCtr="0" compatLnSpc="1">
            <a:prstTxWarp prst="textNoShape">
              <a:avLst/>
            </a:prstTxWarp>
          </a:bodyPr>
          <a:lstStyle>
            <a:lvl1pPr algn="r" eaLnBrk="1" hangingPunct="1">
              <a:defRPr sz="1200">
                <a:latin typeface="Verdana" pitchFamily="34" charset="0"/>
                <a:cs typeface="+mn-cs"/>
              </a:defRPr>
            </a:lvl1pPr>
          </a:lstStyle>
          <a:p>
            <a:pPr>
              <a:defRPr/>
            </a:pPr>
            <a:endParaRPr lang="en-US"/>
          </a:p>
        </p:txBody>
      </p:sp>
      <p:sp>
        <p:nvSpPr>
          <p:cNvPr id="583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29029" name="Rectangle 5"/>
          <p:cNvSpPr>
            <a:spLocks noGrp="1" noChangeArrowheads="1"/>
          </p:cNvSpPr>
          <p:nvPr>
            <p:ph type="body" sz="quarter" idx="3"/>
          </p:nvPr>
        </p:nvSpPr>
        <p:spPr bwMode="auto">
          <a:xfrm>
            <a:off x="914400" y="4343400"/>
            <a:ext cx="5029200" cy="4114800"/>
          </a:xfrm>
          <a:prstGeom prst="rect">
            <a:avLst/>
          </a:prstGeom>
          <a:noFill/>
          <a:ln w="12700" cap="sq">
            <a:noFill/>
            <a:miter lim="800000"/>
            <a:headEnd type="none" w="sm" len="sm"/>
            <a:tailEnd type="none" w="sm" len="sm"/>
          </a:ln>
          <a:effectLst/>
        </p:spPr>
        <p:txBody>
          <a:bodyPr vert="horz" wrap="non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29030" name="Rectangle 6"/>
          <p:cNvSpPr>
            <a:spLocks noGrp="1" noChangeArrowheads="1"/>
          </p:cNvSpPr>
          <p:nvPr>
            <p:ph type="ftr" sz="quarter" idx="4"/>
          </p:nvPr>
        </p:nvSpPr>
        <p:spPr bwMode="auto">
          <a:xfrm>
            <a:off x="0" y="8686800"/>
            <a:ext cx="2971800" cy="457200"/>
          </a:xfrm>
          <a:prstGeom prst="rect">
            <a:avLst/>
          </a:prstGeom>
          <a:noFill/>
          <a:ln w="12700" cap="sq">
            <a:noFill/>
            <a:miter lim="800000"/>
            <a:headEnd type="none" w="sm" len="sm"/>
            <a:tailEnd type="none" w="sm" len="sm"/>
          </a:ln>
          <a:effectLst/>
        </p:spPr>
        <p:txBody>
          <a:bodyPr vert="horz" wrap="none" lIns="91440" tIns="45720" rIns="91440" bIns="45720" numCol="1" anchor="b" anchorCtr="0" compatLnSpc="1">
            <a:prstTxWarp prst="textNoShape">
              <a:avLst/>
            </a:prstTxWarp>
          </a:bodyPr>
          <a:lstStyle>
            <a:lvl1pPr eaLnBrk="1" hangingPunct="1">
              <a:defRPr sz="1200">
                <a:latin typeface="Verdana" pitchFamily="34" charset="0"/>
                <a:cs typeface="+mn-cs"/>
              </a:defRPr>
            </a:lvl1pPr>
          </a:lstStyle>
          <a:p>
            <a:pPr>
              <a:defRPr/>
            </a:pPr>
            <a:endParaRPr lang="en-US"/>
          </a:p>
        </p:txBody>
      </p:sp>
      <p:sp>
        <p:nvSpPr>
          <p:cNvPr id="129031" name="Rectangle 7"/>
          <p:cNvSpPr>
            <a:spLocks noGrp="1" noChangeArrowheads="1"/>
          </p:cNvSpPr>
          <p:nvPr>
            <p:ph type="sldNum" sz="quarter" idx="5"/>
          </p:nvPr>
        </p:nvSpPr>
        <p:spPr bwMode="auto">
          <a:xfrm>
            <a:off x="3886200" y="8686800"/>
            <a:ext cx="2971800" cy="457200"/>
          </a:xfrm>
          <a:prstGeom prst="rect">
            <a:avLst/>
          </a:prstGeom>
          <a:noFill/>
          <a:ln w="12700" cap="sq">
            <a:noFill/>
            <a:miter lim="800000"/>
            <a:headEnd type="none" w="sm" len="sm"/>
            <a:tailEnd type="none" w="sm" len="sm"/>
          </a:ln>
          <a:effectLst/>
        </p:spPr>
        <p:txBody>
          <a:bodyPr vert="horz" wrap="none" lIns="91440" tIns="45720" rIns="91440" bIns="45720" numCol="1" anchor="b" anchorCtr="0" compatLnSpc="1">
            <a:prstTxWarp prst="textNoShape">
              <a:avLst/>
            </a:prstTxWarp>
          </a:bodyPr>
          <a:lstStyle>
            <a:lvl1pPr algn="r" eaLnBrk="1" hangingPunct="1">
              <a:defRPr sz="1200">
                <a:latin typeface="Verdana" pitchFamily="34" charset="0"/>
                <a:cs typeface="+mn-cs"/>
              </a:defRPr>
            </a:lvl1pPr>
          </a:lstStyle>
          <a:p>
            <a:pPr>
              <a:defRPr/>
            </a:pPr>
            <a:fld id="{D085EB1D-161A-4C64-9A86-8F4693ACA871}" type="slidenum">
              <a:rPr lang="en-US"/>
              <a:pPr>
                <a:defRPr/>
              </a:pPr>
              <a:t>‹#›</a:t>
            </a:fld>
            <a:endParaRPr lang="en-US"/>
          </a:p>
        </p:txBody>
      </p:sp>
    </p:spTree>
    <p:extLst>
      <p:ext uri="{BB962C8B-B14F-4D97-AF65-F5344CB8AC3E}">
        <p14:creationId xmlns:p14="http://schemas.microsoft.com/office/powerpoint/2010/main" val="32148635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7"/>
          <p:cNvSpPr>
            <a:spLocks noGrp="1" noChangeArrowheads="1"/>
          </p:cNvSpPr>
          <p:nvPr>
            <p:ph type="sldNum" sz="quarter" idx="5"/>
          </p:nvPr>
        </p:nvSpPr>
        <p:spPr/>
        <p:txBody>
          <a:bodyPr/>
          <a:lstStyle/>
          <a:p>
            <a:pPr>
              <a:defRPr/>
            </a:pPr>
            <a:fld id="{FFD21FCA-6E93-421D-8FB2-AB0CB6D53AC5}" type="slidenum">
              <a:rPr lang="en-US" smtClean="0"/>
              <a:pPr>
                <a:defRPr/>
              </a:pPr>
              <a:t>4</a:t>
            </a:fld>
            <a:endParaRPr lang="en-US" smtClean="0"/>
          </a:p>
        </p:txBody>
      </p:sp>
      <p:sp>
        <p:nvSpPr>
          <p:cNvPr id="92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220"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7"/>
          <p:cNvSpPr>
            <a:spLocks noGrp="1" noChangeArrowheads="1"/>
          </p:cNvSpPr>
          <p:nvPr>
            <p:ph type="sldNum" sz="quarter" idx="5"/>
          </p:nvPr>
        </p:nvSpPr>
        <p:spPr/>
        <p:txBody>
          <a:bodyPr/>
          <a:lstStyle/>
          <a:p>
            <a:pPr>
              <a:defRPr/>
            </a:pPr>
            <a:fld id="{2D6CC355-6142-4F48-8B7B-185F6D153CF2}" type="slidenum">
              <a:rPr lang="en-US" smtClean="0"/>
              <a:pPr>
                <a:defRPr/>
              </a:pPr>
              <a:t>5</a:t>
            </a:fld>
            <a:endParaRPr lang="en-US" smtClean="0"/>
          </a:p>
        </p:txBody>
      </p:sp>
      <p:sp>
        <p:nvSpPr>
          <p:cNvPr id="102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244"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txBox="1">
            <a:spLocks noGrp="1" noChangeArrowheads="1"/>
          </p:cNvSpPr>
          <p:nvPr/>
        </p:nvSpPr>
        <p:spPr bwMode="auto">
          <a:xfrm>
            <a:off x="3886200" y="8686800"/>
            <a:ext cx="2971800" cy="457200"/>
          </a:xfrm>
          <a:prstGeom prst="rect">
            <a:avLst/>
          </a:prstGeom>
          <a:noFill/>
          <a:ln w="12700" cap="sq">
            <a:noFill/>
            <a:miter lim="800000"/>
            <a:headEnd type="none" w="sm" len="sm"/>
            <a:tailEnd type="none" w="sm" len="sm"/>
          </a:ln>
        </p:spPr>
        <p:txBody>
          <a:bodyPr wrap="none" lIns="91432" tIns="45716" rIns="91432" bIns="45716" anchor="b"/>
          <a:lstStyle/>
          <a:p>
            <a:pPr algn="r"/>
            <a:fld id="{E71A5077-62A0-412B-AC62-F80C5CF22343}" type="slidenum">
              <a:rPr lang="en-US" sz="1200">
                <a:latin typeface="Verdana" pitchFamily="34" charset="0"/>
              </a:rPr>
              <a:pPr algn="r"/>
              <a:t>17</a:t>
            </a:fld>
            <a:endParaRPr lang="en-US" sz="1200" dirty="0">
              <a:latin typeface="Verdana" pitchFamily="34" charset="0"/>
            </a:endParaRPr>
          </a:p>
        </p:txBody>
      </p:sp>
      <p:sp>
        <p:nvSpPr>
          <p:cNvPr id="73731" name="Rectangle 2"/>
          <p:cNvSpPr>
            <a:spLocks noGrp="1" noRot="1" noChangeAspect="1" noChangeArrowheads="1" noTextEdit="1"/>
          </p:cNvSpPr>
          <p:nvPr>
            <p:ph type="sldImg"/>
          </p:nvPr>
        </p:nvSpPr>
        <p:spPr>
          <a:xfrm>
            <a:off x="1144588" y="685800"/>
            <a:ext cx="4570412" cy="3429000"/>
          </a:xfrm>
          <a:ln/>
        </p:spPr>
      </p:sp>
      <p:sp>
        <p:nvSpPr>
          <p:cNvPr id="73732" name="Rectangle 3"/>
          <p:cNvSpPr>
            <a:spLocks noGrp="1" noChangeArrowheads="1"/>
          </p:cNvSpPr>
          <p:nvPr>
            <p:ph type="body" idx="1"/>
          </p:nvPr>
        </p:nvSpPr>
        <p:spPr>
          <a:xfrm>
            <a:off x="685800" y="4343400"/>
            <a:ext cx="5486400" cy="4114800"/>
          </a:xfrm>
          <a:noFill/>
          <a:ln w="9525"/>
        </p:spPr>
        <p:txBody>
          <a:bodyPr/>
          <a:lstStyle/>
          <a:p>
            <a:endParaRPr lang="en-US"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042A6FDD-CAB3-4BE4-A29E-05B6BE583A96}" type="slidenum">
              <a:rPr lang="en-US" smtClean="0"/>
              <a:pPr/>
              <a:t>20</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w="9525"/>
        </p:spPr>
        <p:txBody>
          <a:bodyPr/>
          <a:lstStyle/>
          <a:p>
            <a:pPr eaLnBrk="1" hangingPunct="1"/>
            <a:r>
              <a:rPr lang="en-US" smtClean="0">
                <a:latin typeface="Times New Roman" pitchFamily="18" charset="0"/>
              </a:rPr>
              <a:t>Problem funds have a higher number of direct and controlling owners.</a:t>
            </a:r>
          </a:p>
          <a:p>
            <a:pPr eaLnBrk="1" hangingPunct="1"/>
            <a:r>
              <a:rPr lang="en-US" smtClean="0">
                <a:latin typeface="Times New Roman" pitchFamily="18" charset="0"/>
              </a:rPr>
              <a:t>problem firms are more likely to be structured as a venture or partnership with another institution.</a:t>
            </a:r>
          </a:p>
          <a:p>
            <a:pPr eaLnBrk="1" hangingPunct="1"/>
            <a:r>
              <a:rPr lang="en-US" smtClean="0">
                <a:latin typeface="Times New Roman" pitchFamily="18" charset="0"/>
              </a:rPr>
              <a:t>percentage of owners that own 75% of the company, is larger for problem funds.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p:txBody>
          <a:bodyPr/>
          <a:lstStyle/>
          <a:p>
            <a:pPr>
              <a:defRPr/>
            </a:pPr>
            <a:fld id="{A02608A9-71B1-49C7-81D2-6539AFCD944A}" type="slidenum">
              <a:rPr lang="en-US" smtClean="0"/>
              <a:pPr>
                <a:defRPr/>
              </a:pPr>
              <a:t>21</a:t>
            </a:fld>
            <a:endParaRPr lang="en-US"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w="9525"/>
        </p:spPr>
        <p:txBody>
          <a:bodyPr/>
          <a:lstStyle/>
          <a:p>
            <a:pPr eaLnBrk="1" hangingPunct="1"/>
            <a:endParaRPr lang="es-ES_tradnl"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txBox="1">
            <a:spLocks noGrp="1" noChangeArrowheads="1"/>
          </p:cNvSpPr>
          <p:nvPr/>
        </p:nvSpPr>
        <p:spPr bwMode="auto">
          <a:xfrm>
            <a:off x="3886200" y="8686800"/>
            <a:ext cx="2971800" cy="457200"/>
          </a:xfrm>
          <a:prstGeom prst="rect">
            <a:avLst/>
          </a:prstGeom>
          <a:noFill/>
          <a:ln w="12700" cap="sq">
            <a:noFill/>
            <a:miter lim="800000"/>
            <a:headEnd type="none" w="sm" len="sm"/>
            <a:tailEnd type="none" w="sm" len="sm"/>
          </a:ln>
        </p:spPr>
        <p:txBody>
          <a:bodyPr wrap="none" anchor="b"/>
          <a:lstStyle/>
          <a:p>
            <a:pPr algn="r"/>
            <a:fld id="{1B7FE29A-E749-436E-B6A2-F90D5505DC37}" type="slidenum">
              <a:rPr lang="en-US" sz="1200">
                <a:latin typeface="Verdana" pitchFamily="34" charset="0"/>
              </a:rPr>
              <a:pPr algn="r"/>
              <a:t>37</a:t>
            </a:fld>
            <a:endParaRPr lang="en-US" sz="1200" dirty="0">
              <a:latin typeface="Verdana" pitchFamily="34" charset="0"/>
            </a:endParaRP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w="9525"/>
        </p:spPr>
        <p:txBody>
          <a:bodyPr/>
          <a:lstStyle/>
          <a:p>
            <a:pPr eaLnBrk="1" hangingPunct="1"/>
            <a:endParaRPr lang="es-ES_tradnl"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5410" name="Rectangle 2"/>
          <p:cNvSpPr>
            <a:spLocks noGrp="1" noChangeArrowheads="1"/>
          </p:cNvSpPr>
          <p:nvPr>
            <p:ph type="ctrTitle" sz="quarter"/>
          </p:nvPr>
        </p:nvSpPr>
        <p:spPr>
          <a:xfrm>
            <a:off x="685800" y="1295400"/>
            <a:ext cx="7772400" cy="1143000"/>
          </a:xfrm>
        </p:spPr>
        <p:txBody>
          <a:bodyPr/>
          <a:lstStyle>
            <a:lvl1pPr>
              <a:defRPr>
                <a:latin typeface="Arial" pitchFamily="34" charset="0"/>
              </a:defRPr>
            </a:lvl1pPr>
          </a:lstStyle>
          <a:p>
            <a:r>
              <a:rPr lang="en-US" dirty="0"/>
              <a:t>Click to edit Master title style</a:t>
            </a:r>
          </a:p>
        </p:txBody>
      </p:sp>
      <p:sp>
        <p:nvSpPr>
          <p:cNvPr id="145411" name="Rectangle 3"/>
          <p:cNvSpPr>
            <a:spLocks noGrp="1" noChangeArrowheads="1"/>
          </p:cNvSpPr>
          <p:nvPr>
            <p:ph type="subTitle" sz="quarter" idx="1"/>
          </p:nvPr>
        </p:nvSpPr>
        <p:spPr>
          <a:xfrm>
            <a:off x="1371600" y="3200400"/>
            <a:ext cx="6400800" cy="1752600"/>
          </a:xfrm>
        </p:spPr>
        <p:txBody>
          <a:bodyPr/>
          <a:lstStyle>
            <a:lvl1pPr marL="0" indent="0" algn="ctr">
              <a:buFont typeface="Wingdings" pitchFamily="2" charset="2"/>
              <a:buNone/>
              <a:defRPr sz="2800">
                <a:latin typeface="Arial" pitchFamily="34" charset="0"/>
              </a:defRPr>
            </a:lvl1pPr>
          </a:lstStyle>
          <a:p>
            <a:r>
              <a:rPr lang="en-US" dirty="0"/>
              <a:t>Click to edit Master subtitle style</a:t>
            </a:r>
          </a:p>
        </p:txBody>
      </p:sp>
      <p:sp>
        <p:nvSpPr>
          <p:cNvPr id="6" name="Rectangle 5"/>
          <p:cNvSpPr>
            <a:spLocks noGrp="1" noChangeArrowheads="1"/>
          </p:cNvSpPr>
          <p:nvPr>
            <p:ph type="dt" sz="quarter" idx="10"/>
          </p:nvPr>
        </p:nvSpPr>
        <p:spPr/>
        <p:txBody>
          <a:bodyPr/>
          <a:lstStyle>
            <a:lvl1pPr>
              <a:defRPr/>
            </a:lvl1pPr>
          </a:lstStyle>
          <a:p>
            <a:pPr>
              <a:defRPr/>
            </a:pPr>
            <a:endParaRPr lang="en-US"/>
          </a:p>
        </p:txBody>
      </p:sp>
      <p:sp>
        <p:nvSpPr>
          <p:cNvPr id="7" name="Rectangle 6"/>
          <p:cNvSpPr>
            <a:spLocks noGrp="1" noChangeArrowheads="1"/>
          </p:cNvSpPr>
          <p:nvPr>
            <p:ph type="ftr" sz="quarter" idx="11"/>
          </p:nvPr>
        </p:nvSpPr>
        <p:spPr/>
        <p:txBody>
          <a:bodyPr/>
          <a:lstStyle>
            <a:lvl1pPr>
              <a:defRPr/>
            </a:lvl1pPr>
          </a:lstStyle>
          <a:p>
            <a:pPr>
              <a:defRPr/>
            </a:pPr>
            <a:endParaRPr lang="en-US"/>
          </a:p>
        </p:txBody>
      </p:sp>
      <p:sp>
        <p:nvSpPr>
          <p:cNvPr id="8" name="Rectangle 7"/>
          <p:cNvSpPr>
            <a:spLocks noGrp="1" noChangeArrowheads="1"/>
          </p:cNvSpPr>
          <p:nvPr>
            <p:ph type="sldNum" sz="quarter" idx="12"/>
          </p:nvPr>
        </p:nvSpPr>
        <p:spPr/>
        <p:txBody>
          <a:bodyPr/>
          <a:lstStyle>
            <a:lvl1pPr>
              <a:defRPr>
                <a:solidFill>
                  <a:srgbClr val="000066"/>
                </a:solidFill>
              </a:defRPr>
            </a:lvl1pPr>
          </a:lstStyle>
          <a:p>
            <a:pPr>
              <a:defRPr/>
            </a:pPr>
            <a:fld id="{6408CE00-2446-4E1C-846F-6F6613ACD32A}" type="slidenum">
              <a:rPr lang="en-US"/>
              <a:pPr>
                <a:defRPr/>
              </a:pPr>
              <a:t>‹#›</a:t>
            </a:fld>
            <a:endParaRPr lang="en-US"/>
          </a:p>
        </p:txBody>
      </p:sp>
      <p:pic>
        <p:nvPicPr>
          <p:cNvPr id="9" name="Picture 8" descr="Stern logo.gif"/>
          <p:cNvPicPr>
            <a:picLocks noChangeAspect="1"/>
          </p:cNvPicPr>
          <p:nvPr userDrawn="1"/>
        </p:nvPicPr>
        <p:blipFill>
          <a:blip r:embed="rId2" cstate="print"/>
          <a:stretch>
            <a:fillRect/>
          </a:stretch>
        </p:blipFill>
        <p:spPr>
          <a:xfrm>
            <a:off x="155425" y="164576"/>
            <a:ext cx="2227490" cy="478910"/>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Arial" pitchFamily="34" charset="0"/>
              </a:defRPr>
            </a:lvl1pPr>
            <a:lvl2pPr>
              <a:defRPr>
                <a:latin typeface="Arial" pitchFamily="34" charset="0"/>
              </a:defRPr>
            </a:lvl2pPr>
            <a:lvl3pPr>
              <a:defRPr>
                <a:latin typeface="Arial" pitchFamily="34" charset="0"/>
              </a:defRPr>
            </a:lvl3pPr>
            <a:lvl4pPr>
              <a:defRPr>
                <a:latin typeface="Arial" pitchFamily="34" charset="0"/>
              </a:defRPr>
            </a:lvl4pPr>
            <a:lvl5pPr>
              <a:defRPr>
                <a:latin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1225F45-CB34-4AA9-9390-BF2FA332B2A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715000"/>
          </a:xfrm>
        </p:spPr>
        <p:txBody>
          <a:bodyPr vert="eaVert"/>
          <a:lstStyle>
            <a:lvl1pPr>
              <a:defRPr>
                <a:latin typeface="Arial"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457200"/>
            <a:ext cx="5676900" cy="5715000"/>
          </a:xfrm>
        </p:spPr>
        <p:txBody>
          <a:bodyPr vert="eaVert"/>
          <a:lstStyle>
            <a:lvl1pPr>
              <a:defRPr>
                <a:latin typeface="Arial" pitchFamily="34" charset="0"/>
              </a:defRPr>
            </a:lvl1pPr>
            <a:lvl2pPr>
              <a:defRPr>
                <a:latin typeface="Arial" pitchFamily="34" charset="0"/>
              </a:defRPr>
            </a:lvl2pPr>
            <a:lvl3pPr>
              <a:defRPr>
                <a:latin typeface="Arial" pitchFamily="34" charset="0"/>
              </a:defRPr>
            </a:lvl3pPr>
            <a:lvl4pPr>
              <a:defRPr>
                <a:latin typeface="Arial" pitchFamily="34" charset="0"/>
              </a:defRPr>
            </a:lvl4pPr>
            <a:lvl5pPr>
              <a:defRPr>
                <a:latin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00CB4F3-2084-4589-BE48-50CF2DF7CC2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143000"/>
          </a:xfrm>
        </p:spPr>
        <p:txBody>
          <a:bodyPr/>
          <a:lstStyle>
            <a:lvl1pPr>
              <a:defRPr>
                <a:latin typeface="Arial" pitchFamily="34" charset="0"/>
              </a:defRPr>
            </a:lvl1pPr>
          </a:lstStyle>
          <a:p>
            <a:r>
              <a:rPr lang="en-US" dirty="0" smtClean="0"/>
              <a:t>Click to edit Master title style</a:t>
            </a:r>
            <a:endParaRPr lang="en-US" dirty="0"/>
          </a:p>
        </p:txBody>
      </p:sp>
      <p:sp>
        <p:nvSpPr>
          <p:cNvPr id="3" name="Chart Placeholder 2"/>
          <p:cNvSpPr>
            <a:spLocks noGrp="1"/>
          </p:cNvSpPr>
          <p:nvPr>
            <p:ph type="chart" idx="1"/>
          </p:nvPr>
        </p:nvSpPr>
        <p:spPr>
          <a:xfrm>
            <a:off x="685800" y="2057400"/>
            <a:ext cx="7772400" cy="4114800"/>
          </a:xfrm>
        </p:spPr>
        <p:txBody>
          <a:bodyPr/>
          <a:lstStyle>
            <a:lvl1pPr>
              <a:defRPr>
                <a:latin typeface="Arial" pitchFamily="34" charset="0"/>
              </a:defRPr>
            </a:lvl1p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58E8E2-EC30-4BC1-AEBC-82B837288864}"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143000"/>
          </a:xfrm>
        </p:spPr>
        <p:txBody>
          <a:bodyPr/>
          <a:lstStyle>
            <a:lvl1pPr>
              <a:defRPr>
                <a:latin typeface="Arial" pitchFamily="34" charset="0"/>
              </a:defRPr>
            </a:lvl1pPr>
          </a:lstStyle>
          <a:p>
            <a:r>
              <a:rPr lang="en-US" dirty="0" smtClean="0"/>
              <a:t>Click to edit Master title style</a:t>
            </a:r>
            <a:endParaRPr lang="en-US" dirty="0"/>
          </a:p>
        </p:txBody>
      </p:sp>
      <p:sp>
        <p:nvSpPr>
          <p:cNvPr id="3" name="Table Placeholder 2"/>
          <p:cNvSpPr>
            <a:spLocks noGrp="1"/>
          </p:cNvSpPr>
          <p:nvPr>
            <p:ph type="tbl" idx="1"/>
          </p:nvPr>
        </p:nvSpPr>
        <p:spPr>
          <a:xfrm>
            <a:off x="685800" y="2057400"/>
            <a:ext cx="7772400" cy="4114800"/>
          </a:xfrm>
        </p:spPr>
        <p:txBody>
          <a:bodyPr/>
          <a:lstStyle>
            <a:lvl1pPr>
              <a:defRPr>
                <a:latin typeface="Arial" pitchFamily="34" charset="0"/>
              </a:defRPr>
            </a:lvl1p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91A8E81-B799-4545-A6F4-3A29E7820D0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Arial" pitchFamily="34" charset="0"/>
              </a:defRPr>
            </a:lvl1pPr>
            <a:lvl2pPr>
              <a:defRPr>
                <a:latin typeface="Arial" pitchFamily="34" charset="0"/>
              </a:defRPr>
            </a:lvl2pPr>
            <a:lvl3pPr>
              <a:defRPr>
                <a:latin typeface="Arial" pitchFamily="34" charset="0"/>
              </a:defRPr>
            </a:lvl3pPr>
            <a:lvl4pPr>
              <a:defRPr>
                <a:latin typeface="Arial" pitchFamily="34" charset="0"/>
              </a:defRPr>
            </a:lvl4pPr>
            <a:lvl5pPr>
              <a:defRPr>
                <a:latin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FCBB9F1-AD6A-4E73-89F3-23A22780C90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8A820BA-5B11-4638-928A-2A2879787AD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85800" y="2057400"/>
            <a:ext cx="3810000" cy="4114800"/>
          </a:xfrm>
        </p:spPr>
        <p:txBody>
          <a:bodyPr/>
          <a:lstStyle>
            <a:lvl1pPr>
              <a:defRPr sz="2800">
                <a:latin typeface="Arial" pitchFamily="34" charset="0"/>
              </a:defRPr>
            </a:lvl1pPr>
            <a:lvl2pPr>
              <a:defRPr sz="2400">
                <a:latin typeface="Arial" pitchFamily="34" charset="0"/>
              </a:defRPr>
            </a:lvl2pPr>
            <a:lvl3pPr>
              <a:defRPr sz="2000">
                <a:latin typeface="Arial" pitchFamily="34" charset="0"/>
              </a:defRPr>
            </a:lvl3pPr>
            <a:lvl4pPr>
              <a:defRPr sz="1800">
                <a:latin typeface="Arial" pitchFamily="34" charset="0"/>
              </a:defRPr>
            </a:lvl4pPr>
            <a:lvl5pPr>
              <a:defRPr sz="1800">
                <a:latin typeface="Arial"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2057400"/>
            <a:ext cx="3810000" cy="4114800"/>
          </a:xfrm>
        </p:spPr>
        <p:txBody>
          <a:bodyPr/>
          <a:lstStyle>
            <a:lvl1pPr>
              <a:defRPr sz="2800">
                <a:latin typeface="Arial" pitchFamily="34" charset="0"/>
              </a:defRPr>
            </a:lvl1pPr>
            <a:lvl2pPr>
              <a:defRPr sz="2400">
                <a:latin typeface="Arial" pitchFamily="34" charset="0"/>
              </a:defRPr>
            </a:lvl2pPr>
            <a:lvl3pPr>
              <a:defRPr sz="2000">
                <a:latin typeface="Arial" pitchFamily="34" charset="0"/>
              </a:defRPr>
            </a:lvl3pPr>
            <a:lvl4pPr>
              <a:defRPr sz="1800">
                <a:latin typeface="Arial" pitchFamily="34" charset="0"/>
              </a:defRPr>
            </a:lvl4pPr>
            <a:lvl5pPr>
              <a:defRPr sz="1800">
                <a:latin typeface="Arial"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CED8720-6070-4717-AAFD-5F4C19F51C2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Arial" pitchFamily="34" charset="0"/>
              </a:defRPr>
            </a:lvl1pPr>
            <a:lvl2pPr>
              <a:defRPr sz="2000">
                <a:latin typeface="Arial" pitchFamily="34" charset="0"/>
              </a:defRPr>
            </a:lvl2pPr>
            <a:lvl3pPr>
              <a:defRPr sz="1800">
                <a:latin typeface="Arial" pitchFamily="34" charset="0"/>
              </a:defRPr>
            </a:lvl3pPr>
            <a:lvl4pPr>
              <a:defRPr sz="1600">
                <a:latin typeface="Arial" pitchFamily="34" charset="0"/>
              </a:defRPr>
            </a:lvl4pPr>
            <a:lvl5pPr>
              <a:defRPr sz="1600">
                <a:latin typeface="Arial"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Arial" pitchFamily="34" charset="0"/>
              </a:defRPr>
            </a:lvl1pPr>
            <a:lvl2pPr>
              <a:defRPr sz="2000">
                <a:latin typeface="Arial" pitchFamily="34" charset="0"/>
              </a:defRPr>
            </a:lvl2pPr>
            <a:lvl3pPr>
              <a:defRPr sz="1800">
                <a:latin typeface="Arial" pitchFamily="34" charset="0"/>
              </a:defRPr>
            </a:lvl3pPr>
            <a:lvl4pPr>
              <a:defRPr sz="1600">
                <a:latin typeface="Arial" pitchFamily="34" charset="0"/>
              </a:defRPr>
            </a:lvl4pPr>
            <a:lvl5pPr>
              <a:defRPr sz="1600">
                <a:latin typeface="Arial"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E860EB1-2747-46E9-84EA-E4773C885C0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defRPr>
            </a:lvl1pPr>
          </a:lstStyle>
          <a:p>
            <a:r>
              <a:rPr lang="en-US" dirty="0" smtClean="0"/>
              <a:t>Click to edit Master title style</a:t>
            </a:r>
            <a:endParaRPr lang="en-US" dirty="0"/>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021455E-E66D-4CAD-AEC6-3E843943DEE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4987C02-4C96-4840-9A66-B98D807C735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Arial" pitchFamily="34" charset="0"/>
              </a:defRPr>
            </a:lvl1pPr>
            <a:lvl2pPr>
              <a:defRPr sz="2800">
                <a:latin typeface="Arial" pitchFamily="34" charset="0"/>
              </a:defRPr>
            </a:lvl2pPr>
            <a:lvl3pPr>
              <a:defRPr sz="2400">
                <a:latin typeface="Arial" pitchFamily="34" charset="0"/>
              </a:defRPr>
            </a:lvl3pPr>
            <a:lvl4pPr>
              <a:defRPr sz="2000">
                <a:latin typeface="Arial" pitchFamily="34" charset="0"/>
              </a:defRPr>
            </a:lvl4pPr>
            <a:lvl5pPr>
              <a:defRPr sz="2000">
                <a:latin typeface="Arial"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409A0DD-B029-44DD-AC3A-47889FA2FA5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Arial"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AFC09DF-EB6F-40D1-831E-3D38B93B75D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190022"/>
            </a:gs>
            <a:gs pos="100000">
              <a:srgbClr val="5D007E"/>
            </a:gs>
          </a:gsLst>
          <a:lin ang="5400000" scaled="1"/>
        </a:gra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457200"/>
            <a:ext cx="7772400" cy="1143000"/>
          </a:xfrm>
          <a:prstGeom prst="rect">
            <a:avLst/>
          </a:prstGeom>
          <a:noFill/>
          <a:ln w="9525">
            <a:noFill/>
            <a:miter lim="800000"/>
            <a:headEnd/>
            <a:tailEnd/>
          </a:ln>
        </p:spPr>
        <p:txBody>
          <a:bodyPr vert="horz" wrap="square" lIns="92075" tIns="46037" rIns="92075" bIns="46037" numCol="1" anchor="ctr" anchorCtr="0" compatLnSpc="1">
            <a:prstTxWarp prst="textNoShape">
              <a:avLst/>
            </a:prstTxWarp>
          </a:bodyPr>
          <a:lstStyle/>
          <a:p>
            <a:pPr lvl="0"/>
            <a:r>
              <a:rPr lang="en-US" dirty="0" smtClean="0"/>
              <a:t>Click to edit Master title style</a:t>
            </a:r>
          </a:p>
        </p:txBody>
      </p:sp>
      <p:sp>
        <p:nvSpPr>
          <p:cNvPr id="4099" name="Rectangle 3"/>
          <p:cNvSpPr>
            <a:spLocks noGrp="1" noChangeArrowheads="1"/>
          </p:cNvSpPr>
          <p:nvPr>
            <p:ph type="body" idx="1"/>
          </p:nvPr>
        </p:nvSpPr>
        <p:spPr bwMode="auto">
          <a:xfrm>
            <a:off x="685800" y="2057400"/>
            <a:ext cx="7772400" cy="4114800"/>
          </a:xfrm>
          <a:prstGeom prst="rect">
            <a:avLst/>
          </a:prstGeom>
          <a:noFill/>
          <a:ln w="9525">
            <a:noFill/>
            <a:miter lim="800000"/>
            <a:headEnd/>
            <a:tailEnd/>
          </a:ln>
        </p:spPr>
        <p:txBody>
          <a:bodyPr vert="horz" wrap="square" lIns="92075" tIns="46037" rIns="92075" bIns="46037"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4438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7" rIns="92075" bIns="46037" numCol="1" anchor="ctr" anchorCtr="0" compatLnSpc="1">
            <a:prstTxWarp prst="textNoShape">
              <a:avLst/>
            </a:prstTxWarp>
          </a:bodyPr>
          <a:lstStyle>
            <a:lvl1pPr eaLnBrk="0" hangingPunct="0">
              <a:defRPr sz="1400">
                <a:solidFill>
                  <a:srgbClr val="000066"/>
                </a:solidFill>
                <a:cs typeface="+mn-cs"/>
              </a:defRPr>
            </a:lvl1pPr>
          </a:lstStyle>
          <a:p>
            <a:pPr>
              <a:defRPr/>
            </a:pPr>
            <a:endParaRPr lang="en-US"/>
          </a:p>
        </p:txBody>
      </p:sp>
      <p:sp>
        <p:nvSpPr>
          <p:cNvPr id="14438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7" rIns="92075" bIns="46037" numCol="1" anchor="ctr" anchorCtr="0" compatLnSpc="1">
            <a:prstTxWarp prst="textNoShape">
              <a:avLst/>
            </a:prstTxWarp>
          </a:bodyPr>
          <a:lstStyle>
            <a:lvl1pPr algn="ctr" eaLnBrk="0" hangingPunct="0">
              <a:defRPr sz="1400">
                <a:solidFill>
                  <a:srgbClr val="000066"/>
                </a:solidFill>
                <a:cs typeface="+mn-cs"/>
              </a:defRPr>
            </a:lvl1pPr>
          </a:lstStyle>
          <a:p>
            <a:pPr>
              <a:defRPr/>
            </a:pPr>
            <a:endParaRPr lang="en-US"/>
          </a:p>
        </p:txBody>
      </p:sp>
      <p:sp>
        <p:nvSpPr>
          <p:cNvPr id="14439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none" lIns="92075" tIns="46037" rIns="92075" bIns="46037" numCol="1" anchor="ctr" anchorCtr="0" compatLnSpc="1">
            <a:prstTxWarp prst="textNoShape">
              <a:avLst/>
            </a:prstTxWarp>
          </a:bodyPr>
          <a:lstStyle>
            <a:lvl1pPr algn="r" eaLnBrk="0" hangingPunct="0">
              <a:defRPr sz="1400">
                <a:solidFill>
                  <a:schemeClr val="hlink"/>
                </a:solidFill>
                <a:cs typeface="+mn-cs"/>
              </a:defRPr>
            </a:lvl1pPr>
          </a:lstStyle>
          <a:p>
            <a:pPr>
              <a:defRPr/>
            </a:pPr>
            <a:fld id="{48B6FBC3-BEE4-4073-A484-E017C67721E6}" type="slidenum">
              <a:rPr lang="en-US"/>
              <a:pPr>
                <a:defRPr/>
              </a:pPr>
              <a:t>‹#›</a:t>
            </a:fld>
            <a:endParaRPr lang="en-US"/>
          </a:p>
        </p:txBody>
      </p:sp>
      <p:sp>
        <p:nvSpPr>
          <p:cNvPr id="144391" name="Rectangle 7"/>
          <p:cNvSpPr>
            <a:spLocks noChangeArrowheads="1"/>
          </p:cNvSpPr>
          <p:nvPr/>
        </p:nvSpPr>
        <p:spPr bwMode="auto">
          <a:xfrm>
            <a:off x="0" y="1600200"/>
            <a:ext cx="9142413" cy="152400"/>
          </a:xfrm>
          <a:prstGeom prst="rect">
            <a:avLst/>
          </a:prstGeom>
          <a:solidFill>
            <a:srgbClr val="CC99FF"/>
          </a:solidFill>
          <a:ln w="9525">
            <a:noFill/>
            <a:miter lim="800000"/>
            <a:headEnd/>
            <a:tailEnd/>
          </a:ln>
          <a:effectLst/>
        </p:spPr>
        <p:txBody>
          <a:bodyPr wrap="none" anchor="ctr"/>
          <a:lstStyle/>
          <a:p>
            <a:pPr eaLnBrk="0" hangingPunct="0">
              <a:defRPr/>
            </a:pPr>
            <a:endParaRPr lang="en-US" dirty="0">
              <a:cs typeface="Arial" pitchFamily="34" charset="0"/>
            </a:endParaRPr>
          </a:p>
        </p:txBody>
      </p:sp>
      <p:pic>
        <p:nvPicPr>
          <p:cNvPr id="9" name="Picture 8" descr="Stern logo.gif"/>
          <p:cNvPicPr>
            <a:picLocks noChangeAspect="1"/>
          </p:cNvPicPr>
          <p:nvPr userDrawn="1"/>
        </p:nvPicPr>
        <p:blipFill>
          <a:blip r:embed="rId15" cstate="print"/>
          <a:stretch>
            <a:fillRect/>
          </a:stretch>
        </p:blipFill>
        <p:spPr>
          <a:xfrm>
            <a:off x="193830" y="0"/>
            <a:ext cx="1301350" cy="279790"/>
          </a:xfrm>
          <a:prstGeom prst="rect">
            <a:avLst/>
          </a:prstGeom>
        </p:spPr>
      </p:pic>
      <p:sp>
        <p:nvSpPr>
          <p:cNvPr id="10" name="TextBox 9"/>
          <p:cNvSpPr txBox="1"/>
          <p:nvPr userDrawn="1"/>
        </p:nvSpPr>
        <p:spPr>
          <a:xfrm>
            <a:off x="6417245" y="0"/>
            <a:ext cx="5453510" cy="276999"/>
          </a:xfrm>
          <a:prstGeom prst="rect">
            <a:avLst/>
          </a:prstGeom>
          <a:noFill/>
        </p:spPr>
        <p:txBody>
          <a:bodyPr wrap="square" rtlCol="0">
            <a:spAutoFit/>
          </a:bodyPr>
          <a:lstStyle/>
          <a:p>
            <a:r>
              <a:rPr lang="zh-TW" altLang="en-US" sz="1200" dirty="0" smtClean="0"/>
              <a:t>第十九屆亞太財務經濟會計及管理會議</a:t>
            </a:r>
            <a:endParaRPr lang="en-US" sz="1200" dirty="0"/>
          </a:p>
        </p:txBody>
      </p:sp>
    </p:spTree>
  </p:cSld>
  <p:clrMap bg1="lt1" tx1="dk1" bg2="lt2" tx2="dk2" accent1="accent1" accent2="accent2" accent3="accent3" accent4="accent4" accent5="accent5" accent6="accent6" hlink="hlink" folHlink="folHlink"/>
  <p:sldLayoutIdLst>
    <p:sldLayoutId id="2147483796"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Lst>
  <p:timing>
    <p:tnLst>
      <p:par>
        <p:cTn id="1" dur="indefinite" restart="never" nodeType="tmRoot"/>
      </p:par>
    </p:tnLst>
  </p:timing>
  <p:txStyles>
    <p:titleStyle>
      <a:lvl1pPr algn="ctr" rtl="0" eaLnBrk="0" fontAlgn="base" hangingPunct="0">
        <a:spcBef>
          <a:spcPct val="0"/>
        </a:spcBef>
        <a:spcAft>
          <a:spcPct val="0"/>
        </a:spcAft>
        <a:defRPr sz="4000" b="1">
          <a:solidFill>
            <a:srgbClr val="FFCCFF"/>
          </a:solidFill>
          <a:latin typeface="Arial" pitchFamily="34" charset="0"/>
          <a:ea typeface="+mj-ea"/>
          <a:cs typeface="+mj-cs"/>
        </a:defRPr>
      </a:lvl1pPr>
      <a:lvl2pPr algn="ctr" rtl="0" eaLnBrk="0" fontAlgn="base" hangingPunct="0">
        <a:spcBef>
          <a:spcPct val="0"/>
        </a:spcBef>
        <a:spcAft>
          <a:spcPct val="0"/>
        </a:spcAft>
        <a:defRPr sz="4000" b="1">
          <a:solidFill>
            <a:srgbClr val="FFCCFF"/>
          </a:solidFill>
          <a:latin typeface="Arial" charset="0"/>
        </a:defRPr>
      </a:lvl2pPr>
      <a:lvl3pPr algn="ctr" rtl="0" eaLnBrk="0" fontAlgn="base" hangingPunct="0">
        <a:spcBef>
          <a:spcPct val="0"/>
        </a:spcBef>
        <a:spcAft>
          <a:spcPct val="0"/>
        </a:spcAft>
        <a:defRPr sz="4000" b="1">
          <a:solidFill>
            <a:srgbClr val="FFCCFF"/>
          </a:solidFill>
          <a:latin typeface="Arial" charset="0"/>
        </a:defRPr>
      </a:lvl3pPr>
      <a:lvl4pPr algn="ctr" rtl="0" eaLnBrk="0" fontAlgn="base" hangingPunct="0">
        <a:spcBef>
          <a:spcPct val="0"/>
        </a:spcBef>
        <a:spcAft>
          <a:spcPct val="0"/>
        </a:spcAft>
        <a:defRPr sz="4000" b="1">
          <a:solidFill>
            <a:srgbClr val="FFCCFF"/>
          </a:solidFill>
          <a:latin typeface="Arial" charset="0"/>
        </a:defRPr>
      </a:lvl4pPr>
      <a:lvl5pPr algn="ctr" rtl="0" eaLnBrk="0" fontAlgn="base" hangingPunct="0">
        <a:spcBef>
          <a:spcPct val="0"/>
        </a:spcBef>
        <a:spcAft>
          <a:spcPct val="0"/>
        </a:spcAft>
        <a:defRPr sz="4000" b="1">
          <a:solidFill>
            <a:srgbClr val="FFCCFF"/>
          </a:solidFill>
          <a:latin typeface="Arial" charset="0"/>
        </a:defRPr>
      </a:lvl5pPr>
      <a:lvl6pPr marL="457200" algn="ctr" rtl="0" eaLnBrk="0" fontAlgn="base" hangingPunct="0">
        <a:spcBef>
          <a:spcPct val="0"/>
        </a:spcBef>
        <a:spcAft>
          <a:spcPct val="0"/>
        </a:spcAft>
        <a:defRPr sz="4000" b="1">
          <a:solidFill>
            <a:srgbClr val="FF0000"/>
          </a:solidFill>
          <a:latin typeface="Arial" charset="0"/>
        </a:defRPr>
      </a:lvl6pPr>
      <a:lvl7pPr marL="914400" algn="ctr" rtl="0" eaLnBrk="0" fontAlgn="base" hangingPunct="0">
        <a:spcBef>
          <a:spcPct val="0"/>
        </a:spcBef>
        <a:spcAft>
          <a:spcPct val="0"/>
        </a:spcAft>
        <a:defRPr sz="4000" b="1">
          <a:solidFill>
            <a:srgbClr val="FF0000"/>
          </a:solidFill>
          <a:latin typeface="Arial" charset="0"/>
        </a:defRPr>
      </a:lvl7pPr>
      <a:lvl8pPr marL="1371600" algn="ctr" rtl="0" eaLnBrk="0" fontAlgn="base" hangingPunct="0">
        <a:spcBef>
          <a:spcPct val="0"/>
        </a:spcBef>
        <a:spcAft>
          <a:spcPct val="0"/>
        </a:spcAft>
        <a:defRPr sz="4000" b="1">
          <a:solidFill>
            <a:srgbClr val="FF0000"/>
          </a:solidFill>
          <a:latin typeface="Arial" charset="0"/>
        </a:defRPr>
      </a:lvl8pPr>
      <a:lvl9pPr marL="1828800" algn="ctr" rtl="0" eaLnBrk="0" fontAlgn="base" hangingPunct="0">
        <a:spcBef>
          <a:spcPct val="0"/>
        </a:spcBef>
        <a:spcAft>
          <a:spcPct val="0"/>
        </a:spcAft>
        <a:defRPr sz="4000" b="1">
          <a:solidFill>
            <a:srgbClr val="FF0000"/>
          </a:solidFill>
          <a:latin typeface="Arial" charset="0"/>
        </a:defRPr>
      </a:lvl9pPr>
    </p:titleStyle>
    <p:bodyStyle>
      <a:lvl1pPr marL="342900" indent="-342900" algn="l" rtl="0" eaLnBrk="0" fontAlgn="base" hangingPunct="0">
        <a:spcBef>
          <a:spcPct val="20000"/>
        </a:spcBef>
        <a:spcAft>
          <a:spcPct val="0"/>
        </a:spcAft>
        <a:buClr>
          <a:srgbClr val="CC66FF"/>
        </a:buClr>
        <a:buSzPct val="100000"/>
        <a:buFont typeface="Wingdings" pitchFamily="2" charset="2"/>
        <a:buChar char="¯"/>
        <a:defRPr sz="2400" b="1">
          <a:solidFill>
            <a:schemeClr val="hlink"/>
          </a:solidFill>
          <a:latin typeface="Arial" pitchFamily="34" charset="0"/>
          <a:ea typeface="+mn-ea"/>
          <a:cs typeface="+mn-cs"/>
        </a:defRPr>
      </a:lvl1pPr>
      <a:lvl2pPr marL="742950" indent="-285750" algn="l" rtl="0" eaLnBrk="0" fontAlgn="base" hangingPunct="0">
        <a:spcBef>
          <a:spcPct val="20000"/>
        </a:spcBef>
        <a:spcAft>
          <a:spcPct val="0"/>
        </a:spcAft>
        <a:buClr>
          <a:srgbClr val="CC66FF"/>
        </a:buClr>
        <a:buFont typeface="Wingdings" pitchFamily="2" charset="2"/>
        <a:buChar char="¯"/>
        <a:defRPr sz="2000" b="1">
          <a:solidFill>
            <a:schemeClr val="hlink"/>
          </a:solidFill>
          <a:latin typeface="Arial" pitchFamily="34" charset="0"/>
        </a:defRPr>
      </a:lvl2pPr>
      <a:lvl3pPr marL="1143000" indent="-228600" algn="l" rtl="0" eaLnBrk="0" fontAlgn="base" hangingPunct="0">
        <a:spcBef>
          <a:spcPct val="20000"/>
        </a:spcBef>
        <a:spcAft>
          <a:spcPct val="0"/>
        </a:spcAft>
        <a:buClr>
          <a:srgbClr val="CC66FF"/>
        </a:buClr>
        <a:buSzPct val="75000"/>
        <a:buFont typeface="Wingdings" pitchFamily="2" charset="2"/>
        <a:buChar char="¯"/>
        <a:defRPr sz="1800" b="1">
          <a:solidFill>
            <a:schemeClr val="hlink"/>
          </a:solidFill>
          <a:latin typeface="Arial" pitchFamily="34" charset="0"/>
        </a:defRPr>
      </a:lvl3pPr>
      <a:lvl4pPr marL="1600200" indent="-228600" algn="l" rtl="0" eaLnBrk="0" fontAlgn="base" hangingPunct="0">
        <a:spcBef>
          <a:spcPct val="20000"/>
        </a:spcBef>
        <a:spcAft>
          <a:spcPct val="0"/>
        </a:spcAft>
        <a:buClr>
          <a:srgbClr val="CC66FF"/>
        </a:buClr>
        <a:buSzPct val="75000"/>
        <a:buFont typeface="Wingdings" pitchFamily="2" charset="2"/>
        <a:buChar char="¯"/>
        <a:defRPr sz="1600" b="1">
          <a:solidFill>
            <a:schemeClr val="hlink"/>
          </a:solidFill>
          <a:latin typeface="Arial" pitchFamily="34" charset="0"/>
        </a:defRPr>
      </a:lvl4pPr>
      <a:lvl5pPr marL="2057400" indent="-228600" algn="l" rtl="0" eaLnBrk="0" fontAlgn="base" hangingPunct="0">
        <a:spcBef>
          <a:spcPct val="20000"/>
        </a:spcBef>
        <a:spcAft>
          <a:spcPct val="0"/>
        </a:spcAft>
        <a:buClr>
          <a:srgbClr val="CC66FF"/>
        </a:buClr>
        <a:buSzPct val="65000"/>
        <a:buFont typeface="Wingdings" pitchFamily="2" charset="2"/>
        <a:buChar char="¯"/>
        <a:defRPr sz="1600" b="1">
          <a:solidFill>
            <a:schemeClr val="hlink"/>
          </a:solidFill>
          <a:latin typeface="Arial" pitchFamily="34" charset="0"/>
        </a:defRPr>
      </a:lvl5pPr>
      <a:lvl6pPr marL="2514600" indent="-228600" algn="l" rtl="0" eaLnBrk="0" fontAlgn="base" hangingPunct="0">
        <a:spcBef>
          <a:spcPct val="20000"/>
        </a:spcBef>
        <a:spcAft>
          <a:spcPct val="0"/>
        </a:spcAft>
        <a:buClr>
          <a:srgbClr val="CC66FF"/>
        </a:buClr>
        <a:buSzPct val="65000"/>
        <a:buFont typeface="Wingdings" pitchFamily="2" charset="2"/>
        <a:buChar char="¯"/>
        <a:defRPr sz="2000" b="1">
          <a:solidFill>
            <a:schemeClr val="hlink"/>
          </a:solidFill>
          <a:latin typeface="+mn-lt"/>
        </a:defRPr>
      </a:lvl6pPr>
      <a:lvl7pPr marL="2971800" indent="-228600" algn="l" rtl="0" eaLnBrk="0" fontAlgn="base" hangingPunct="0">
        <a:spcBef>
          <a:spcPct val="20000"/>
        </a:spcBef>
        <a:spcAft>
          <a:spcPct val="0"/>
        </a:spcAft>
        <a:buClr>
          <a:srgbClr val="CC66FF"/>
        </a:buClr>
        <a:buSzPct val="65000"/>
        <a:buFont typeface="Wingdings" pitchFamily="2" charset="2"/>
        <a:buChar char="¯"/>
        <a:defRPr sz="2000" b="1">
          <a:solidFill>
            <a:schemeClr val="hlink"/>
          </a:solidFill>
          <a:latin typeface="+mn-lt"/>
        </a:defRPr>
      </a:lvl7pPr>
      <a:lvl8pPr marL="3429000" indent="-228600" algn="l" rtl="0" eaLnBrk="0" fontAlgn="base" hangingPunct="0">
        <a:spcBef>
          <a:spcPct val="20000"/>
        </a:spcBef>
        <a:spcAft>
          <a:spcPct val="0"/>
        </a:spcAft>
        <a:buClr>
          <a:srgbClr val="CC66FF"/>
        </a:buClr>
        <a:buSzPct val="65000"/>
        <a:buFont typeface="Wingdings" pitchFamily="2" charset="2"/>
        <a:buChar char="¯"/>
        <a:defRPr sz="2000" b="1">
          <a:solidFill>
            <a:schemeClr val="hlink"/>
          </a:solidFill>
          <a:latin typeface="+mn-lt"/>
        </a:defRPr>
      </a:lvl8pPr>
      <a:lvl9pPr marL="3886200" indent="-228600" algn="l" rtl="0" eaLnBrk="0" fontAlgn="base" hangingPunct="0">
        <a:spcBef>
          <a:spcPct val="20000"/>
        </a:spcBef>
        <a:spcAft>
          <a:spcPct val="0"/>
        </a:spcAft>
        <a:buClr>
          <a:srgbClr val="CC66FF"/>
        </a:buClr>
        <a:buSzPct val="65000"/>
        <a:buFont typeface="Wingdings" pitchFamily="2" charset="2"/>
        <a:buChar char="¯"/>
        <a:defRPr sz="2000" b="1">
          <a:solidFill>
            <a:schemeClr val="hlink"/>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ctrTitle" idx="4294967295"/>
          </p:nvPr>
        </p:nvSpPr>
        <p:spPr>
          <a:xfrm>
            <a:off x="685800" y="2343025"/>
            <a:ext cx="7772400" cy="1470025"/>
          </a:xfrm>
        </p:spPr>
        <p:txBody>
          <a:bodyPr/>
          <a:lstStyle/>
          <a:p>
            <a:r>
              <a:rPr lang="en-US" sz="2800" dirty="0" smtClean="0"/>
              <a:t>Hedge Fund Disclosure and Operational Risk</a:t>
            </a:r>
            <a:r>
              <a:rPr lang="en-US" sz="3200" dirty="0" smtClean="0"/>
              <a:t/>
            </a:r>
            <a:br>
              <a:rPr lang="en-US" sz="3200" dirty="0" smtClean="0"/>
            </a:br>
            <a:endParaRPr lang="en-US" sz="3200" dirty="0" smtClean="0"/>
          </a:p>
        </p:txBody>
      </p:sp>
      <p:sp>
        <p:nvSpPr>
          <p:cNvPr id="6" name="TextBox 5"/>
          <p:cNvSpPr txBox="1"/>
          <p:nvPr/>
        </p:nvSpPr>
        <p:spPr>
          <a:xfrm>
            <a:off x="5446653" y="87764"/>
            <a:ext cx="6376595" cy="338554"/>
          </a:xfrm>
          <a:prstGeom prst="rect">
            <a:avLst/>
          </a:prstGeom>
          <a:noFill/>
        </p:spPr>
        <p:txBody>
          <a:bodyPr wrap="square" rtlCol="0">
            <a:spAutoFit/>
          </a:bodyPr>
          <a:lstStyle/>
          <a:p>
            <a:r>
              <a:rPr lang="zh-TW" altLang="en-US" sz="1600" dirty="0" smtClean="0"/>
              <a:t>第十九屆亞太財務經濟會計及管理會議</a:t>
            </a:r>
            <a:endParaRPr lang="en-US" sz="1600" dirty="0"/>
          </a:p>
        </p:txBody>
      </p:sp>
      <p:sp>
        <p:nvSpPr>
          <p:cNvPr id="2" name="Rectangle 1"/>
          <p:cNvSpPr/>
          <p:nvPr/>
        </p:nvSpPr>
        <p:spPr>
          <a:xfrm>
            <a:off x="2286000" y="5185856"/>
            <a:ext cx="4572000" cy="1200329"/>
          </a:xfrm>
          <a:prstGeom prst="rect">
            <a:avLst/>
          </a:prstGeom>
        </p:spPr>
        <p:txBody>
          <a:bodyPr>
            <a:spAutoFit/>
          </a:bodyPr>
          <a:lstStyle/>
          <a:p>
            <a:pPr algn="ctr"/>
            <a:r>
              <a:rPr lang="en-US" dirty="0"/>
              <a:t>The 19th Annual Conference on Pacific Basin Finance, Economics, Accounting, and Management</a:t>
            </a:r>
            <a:endParaRPr lang="en-US" dirty="0"/>
          </a:p>
        </p:txBody>
      </p:sp>
      <p:sp>
        <p:nvSpPr>
          <p:cNvPr id="8" name="TextBox 7"/>
          <p:cNvSpPr txBox="1"/>
          <p:nvPr/>
        </p:nvSpPr>
        <p:spPr>
          <a:xfrm>
            <a:off x="800100" y="4230350"/>
            <a:ext cx="7505700" cy="1015663"/>
          </a:xfrm>
          <a:prstGeom prst="rect">
            <a:avLst/>
          </a:prstGeom>
          <a:noFill/>
        </p:spPr>
        <p:txBody>
          <a:bodyPr wrap="square" rtlCol="0">
            <a:spAutoFit/>
          </a:bodyPr>
          <a:lstStyle/>
          <a:p>
            <a:pPr algn="ctr"/>
            <a:r>
              <a:rPr lang="en-US" sz="2000" dirty="0" smtClean="0">
                <a:solidFill>
                  <a:srgbClr val="FFFF00"/>
                </a:solidFill>
                <a:latin typeface="+mj-lt"/>
              </a:rPr>
              <a:t>Stephen J. Brown</a:t>
            </a:r>
          </a:p>
          <a:p>
            <a:pPr algn="ctr"/>
            <a:r>
              <a:rPr lang="en-US" sz="2000" dirty="0" smtClean="0">
                <a:solidFill>
                  <a:srgbClr val="FFFF00"/>
                </a:solidFill>
                <a:latin typeface="+mj-lt"/>
              </a:rPr>
              <a:t>NYU Stern School of Business</a:t>
            </a:r>
          </a:p>
          <a:p>
            <a:pPr algn="ctr"/>
            <a:endParaRPr lang="en-US" sz="2000" dirty="0" smtClean="0">
              <a:solidFill>
                <a:srgbClr val="FFFF00"/>
              </a:solidFill>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normAutofit fontScale="90000"/>
          </a:bodyPr>
          <a:lstStyle/>
          <a:p>
            <a:pPr eaLnBrk="1" hangingPunct="1">
              <a:defRPr/>
            </a:pPr>
            <a:r>
              <a:rPr lang="en-US" dirty="0" smtClean="0"/>
              <a:t>Hedge fund failures   </a:t>
            </a:r>
            <a:br>
              <a:rPr lang="en-US" dirty="0" smtClean="0"/>
            </a:br>
            <a:r>
              <a:rPr lang="en-US" dirty="0" smtClean="0"/>
              <a:t>January 2008-May 2009</a:t>
            </a:r>
          </a:p>
        </p:txBody>
      </p:sp>
      <p:graphicFrame>
        <p:nvGraphicFramePr>
          <p:cNvPr id="5" name="Chart Placeholder 4"/>
          <p:cNvGraphicFramePr>
            <a:graphicFrameLocks noGrp="1"/>
          </p:cNvGraphicFramePr>
          <p:nvPr>
            <p:ph type="chart" idx="1"/>
          </p:nvPr>
        </p:nvGraphicFramePr>
        <p:xfrm>
          <a:off x="1371600" y="1981200"/>
          <a:ext cx="6629401" cy="4030980"/>
        </p:xfrm>
        <a:graphic>
          <a:graphicData uri="http://schemas.openxmlformats.org/drawingml/2006/table">
            <a:tbl>
              <a:tblPr/>
              <a:tblGrid>
                <a:gridCol w="3124200"/>
                <a:gridCol w="1506977"/>
                <a:gridCol w="1998224"/>
              </a:tblGrid>
              <a:tr h="274320">
                <a:tc>
                  <a:txBody>
                    <a:bodyPr/>
                    <a:lstStyle/>
                    <a:p>
                      <a:pPr algn="l" fontAlgn="b"/>
                      <a:r>
                        <a:rPr lang="en-US" sz="1600" b="1" i="0" u="none" strike="noStrike" dirty="0" smtClean="0">
                          <a:solidFill>
                            <a:srgbClr val="CCECFF"/>
                          </a:solidFill>
                          <a:latin typeface="Arial" pitchFamily="34" charset="0"/>
                        </a:rPr>
                        <a:t>Style Category</a:t>
                      </a:r>
                      <a:endParaRPr lang="en-US" sz="1600" b="1" i="0" u="none" strike="noStrike" dirty="0">
                        <a:solidFill>
                          <a:srgbClr val="CCECFF"/>
                        </a:solidFill>
                        <a:latin typeface="Arial" pitchFamily="34" charset="0"/>
                      </a:endParaRPr>
                    </a:p>
                  </a:txBody>
                  <a:tcPr marL="7620" marR="7620" marT="7620"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1" i="0" u="none" strike="noStrike" dirty="0" smtClean="0">
                          <a:solidFill>
                            <a:srgbClr val="CCECFF"/>
                          </a:solidFill>
                          <a:latin typeface="Arial" pitchFamily="34" charset="0"/>
                        </a:rPr>
                        <a:t>Number of </a:t>
                      </a:r>
                      <a:r>
                        <a:rPr lang="en-US" sz="1600" b="1" i="0" u="none" strike="noStrike" baseline="0" dirty="0" smtClean="0">
                          <a:solidFill>
                            <a:srgbClr val="CCECFF"/>
                          </a:solidFill>
                          <a:latin typeface="Arial" pitchFamily="34" charset="0"/>
                        </a:rPr>
                        <a:t> non reporting funds</a:t>
                      </a:r>
                      <a:endParaRPr lang="en-US" sz="1600" b="1" i="0" u="none" strike="noStrike" dirty="0">
                        <a:solidFill>
                          <a:srgbClr val="CCECFF"/>
                        </a:solidFill>
                        <a:latin typeface="Arial" pitchFamily="34" charset="0"/>
                      </a:endParaRPr>
                    </a:p>
                  </a:txBody>
                  <a:tcPr marL="7620" marR="7620" marT="762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1" i="0" u="none" strike="noStrike" dirty="0" smtClean="0">
                          <a:solidFill>
                            <a:srgbClr val="CCECFF"/>
                          </a:solidFill>
                          <a:latin typeface="Arial" pitchFamily="34" charset="0"/>
                        </a:rPr>
                        <a:t>Percent</a:t>
                      </a:r>
                      <a:r>
                        <a:rPr lang="en-US" sz="1600" b="1" i="0" u="none" strike="noStrike" baseline="0" dirty="0" smtClean="0">
                          <a:solidFill>
                            <a:srgbClr val="CCECFF"/>
                          </a:solidFill>
                          <a:latin typeface="Arial" pitchFamily="34" charset="0"/>
                        </a:rPr>
                        <a:t> of style category (Dec 2007)</a:t>
                      </a:r>
                      <a:endParaRPr lang="en-US" sz="1600" b="1" i="0" u="none" strike="noStrike" dirty="0">
                        <a:solidFill>
                          <a:srgbClr val="CCECFF"/>
                        </a:solidFill>
                        <a:latin typeface="Arial" pitchFamily="34" charset="0"/>
                      </a:endParaRPr>
                    </a:p>
                  </a:txBody>
                  <a:tcPr marL="7620" marR="7620" marT="762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pPr algn="l" fontAlgn="b"/>
                      <a:r>
                        <a:rPr lang="en-US" sz="1600" b="1" i="0" u="none" strike="noStrike" dirty="0">
                          <a:solidFill>
                            <a:srgbClr val="CCECFF"/>
                          </a:solidFill>
                          <a:latin typeface="Arial" pitchFamily="34" charset="0"/>
                        </a:rPr>
                        <a:t>Convertible Arbitrage</a:t>
                      </a:r>
                    </a:p>
                  </a:txBody>
                  <a:tcPr marL="7620" marR="7620" marT="76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en-US" sz="1600" b="0" i="0" u="none" strike="noStrike" dirty="0">
                          <a:solidFill>
                            <a:schemeClr val="tx1"/>
                          </a:solidFill>
                          <a:latin typeface="Arial" pitchFamily="34" charset="0"/>
                        </a:rPr>
                        <a:t>57</a:t>
                      </a:r>
                    </a:p>
                  </a:txBody>
                  <a:tcPr marL="7620" marR="7620" marT="76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en-US" sz="1600" b="0" i="0" u="none" strike="noStrike" dirty="0">
                          <a:solidFill>
                            <a:schemeClr val="tx1"/>
                          </a:solidFill>
                          <a:latin typeface="Arial" pitchFamily="34" charset="0"/>
                        </a:rPr>
                        <a:t>31%</a:t>
                      </a:r>
                    </a:p>
                  </a:txBody>
                  <a:tcPr marL="7620" marR="7620" marT="7620" marB="0" anchor="b">
                    <a:lnL>
                      <a:noFill/>
                    </a:lnL>
                    <a:lnR>
                      <a:noFill/>
                    </a:lnR>
                    <a:lnT w="12700" cap="flat" cmpd="sng" algn="ctr">
                      <a:solidFill>
                        <a:schemeClr val="tx1"/>
                      </a:solidFill>
                      <a:prstDash val="solid"/>
                      <a:round/>
                      <a:headEnd type="none" w="med" len="med"/>
                      <a:tailEnd type="none" w="med" len="med"/>
                    </a:lnT>
                    <a:lnB>
                      <a:noFill/>
                    </a:lnB>
                  </a:tcPr>
                </a:tc>
              </a:tr>
              <a:tr h="274320">
                <a:tc>
                  <a:txBody>
                    <a:bodyPr/>
                    <a:lstStyle/>
                    <a:p>
                      <a:pPr algn="l" fontAlgn="b"/>
                      <a:r>
                        <a:rPr lang="en-US" sz="1600" b="1" i="0" u="none" strike="noStrike" dirty="0">
                          <a:solidFill>
                            <a:srgbClr val="CCECFF"/>
                          </a:solidFill>
                          <a:latin typeface="Arial" pitchFamily="34" charset="0"/>
                        </a:rPr>
                        <a:t>Dedicated Short Bias</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12</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32%</a:t>
                      </a:r>
                    </a:p>
                  </a:txBody>
                  <a:tcPr marL="7620" marR="7620" marT="7620" marB="0" anchor="b">
                    <a:lnL>
                      <a:noFill/>
                    </a:lnL>
                    <a:lnR>
                      <a:noFill/>
                    </a:lnR>
                    <a:lnT>
                      <a:noFill/>
                    </a:lnT>
                    <a:lnB>
                      <a:noFill/>
                    </a:lnB>
                  </a:tcPr>
                </a:tc>
              </a:tr>
              <a:tr h="274320">
                <a:tc>
                  <a:txBody>
                    <a:bodyPr/>
                    <a:lstStyle/>
                    <a:p>
                      <a:pPr algn="l" fontAlgn="b"/>
                      <a:r>
                        <a:rPr lang="en-US" sz="1600" b="1" i="0" u="none" strike="noStrike" dirty="0">
                          <a:solidFill>
                            <a:srgbClr val="CCECFF"/>
                          </a:solidFill>
                          <a:latin typeface="Arial" pitchFamily="34" charset="0"/>
                        </a:rPr>
                        <a:t>Emerging Markets</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77</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16%</a:t>
                      </a:r>
                    </a:p>
                  </a:txBody>
                  <a:tcPr marL="7620" marR="7620" marT="7620" marB="0" anchor="b">
                    <a:lnL>
                      <a:noFill/>
                    </a:lnL>
                    <a:lnR>
                      <a:noFill/>
                    </a:lnR>
                    <a:lnT>
                      <a:noFill/>
                    </a:lnT>
                    <a:lnB>
                      <a:noFill/>
                    </a:lnB>
                  </a:tcPr>
                </a:tc>
              </a:tr>
              <a:tr h="274320">
                <a:tc>
                  <a:txBody>
                    <a:bodyPr/>
                    <a:lstStyle/>
                    <a:p>
                      <a:pPr algn="l" fontAlgn="b"/>
                      <a:r>
                        <a:rPr lang="en-US" sz="1600" b="1" i="0" u="none" strike="noStrike" dirty="0">
                          <a:solidFill>
                            <a:srgbClr val="CCECFF"/>
                          </a:solidFill>
                          <a:latin typeface="Arial" pitchFamily="34" charset="0"/>
                        </a:rPr>
                        <a:t>Equity Market Neutral</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121</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24%</a:t>
                      </a:r>
                    </a:p>
                  </a:txBody>
                  <a:tcPr marL="7620" marR="7620" marT="7620" marB="0" anchor="b">
                    <a:lnL>
                      <a:noFill/>
                    </a:lnL>
                    <a:lnR>
                      <a:noFill/>
                    </a:lnR>
                    <a:lnT>
                      <a:noFill/>
                    </a:lnT>
                    <a:lnB>
                      <a:noFill/>
                    </a:lnB>
                  </a:tcPr>
                </a:tc>
              </a:tr>
              <a:tr h="274320">
                <a:tc>
                  <a:txBody>
                    <a:bodyPr/>
                    <a:lstStyle/>
                    <a:p>
                      <a:pPr algn="l" fontAlgn="b"/>
                      <a:r>
                        <a:rPr lang="en-US" sz="1600" b="1" i="0" u="none" strike="noStrike" dirty="0">
                          <a:solidFill>
                            <a:srgbClr val="CCECFF"/>
                          </a:solidFill>
                          <a:latin typeface="Arial" pitchFamily="34" charset="0"/>
                        </a:rPr>
                        <a:t>Event Driven</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149</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25%</a:t>
                      </a:r>
                    </a:p>
                  </a:txBody>
                  <a:tcPr marL="7620" marR="7620" marT="7620" marB="0" anchor="b">
                    <a:lnL>
                      <a:noFill/>
                    </a:lnL>
                    <a:lnR>
                      <a:noFill/>
                    </a:lnR>
                    <a:lnT>
                      <a:noFill/>
                    </a:lnT>
                    <a:lnB>
                      <a:noFill/>
                    </a:lnB>
                  </a:tcPr>
                </a:tc>
              </a:tr>
              <a:tr h="274320">
                <a:tc>
                  <a:txBody>
                    <a:bodyPr/>
                    <a:lstStyle/>
                    <a:p>
                      <a:pPr algn="l" fontAlgn="b"/>
                      <a:r>
                        <a:rPr lang="en-US" sz="1600" b="1" i="0" u="none" strike="noStrike" dirty="0">
                          <a:solidFill>
                            <a:srgbClr val="CCECFF"/>
                          </a:solidFill>
                          <a:latin typeface="Arial" pitchFamily="34" charset="0"/>
                        </a:rPr>
                        <a:t>Fixed Income Arbitrage</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102</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28%</a:t>
                      </a:r>
                    </a:p>
                  </a:txBody>
                  <a:tcPr marL="7620" marR="7620" marT="7620" marB="0" anchor="b">
                    <a:lnL>
                      <a:noFill/>
                    </a:lnL>
                    <a:lnR>
                      <a:noFill/>
                    </a:lnR>
                    <a:lnT>
                      <a:noFill/>
                    </a:lnT>
                    <a:lnB>
                      <a:noFill/>
                    </a:lnB>
                  </a:tcPr>
                </a:tc>
              </a:tr>
              <a:tr h="274320">
                <a:tc>
                  <a:txBody>
                    <a:bodyPr/>
                    <a:lstStyle/>
                    <a:p>
                      <a:pPr algn="l" fontAlgn="b"/>
                      <a:r>
                        <a:rPr lang="en-US" sz="1600" b="1" i="0" u="none" strike="noStrike" dirty="0">
                          <a:solidFill>
                            <a:srgbClr val="CCECFF"/>
                          </a:solidFill>
                          <a:latin typeface="Arial" pitchFamily="34" charset="0"/>
                        </a:rPr>
                        <a:t>Fund of Funds</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700</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22%</a:t>
                      </a:r>
                    </a:p>
                  </a:txBody>
                  <a:tcPr marL="7620" marR="7620" marT="7620" marB="0" anchor="b">
                    <a:lnL>
                      <a:noFill/>
                    </a:lnL>
                    <a:lnR>
                      <a:noFill/>
                    </a:lnR>
                    <a:lnT>
                      <a:noFill/>
                    </a:lnT>
                    <a:lnB>
                      <a:noFill/>
                    </a:lnB>
                  </a:tcPr>
                </a:tc>
              </a:tr>
              <a:tr h="274320">
                <a:tc>
                  <a:txBody>
                    <a:bodyPr/>
                    <a:lstStyle/>
                    <a:p>
                      <a:pPr algn="l" fontAlgn="b"/>
                      <a:r>
                        <a:rPr lang="en-US" sz="1600" b="1" i="0" u="none" strike="noStrike" dirty="0">
                          <a:solidFill>
                            <a:srgbClr val="CCECFF"/>
                          </a:solidFill>
                          <a:latin typeface="Arial" pitchFamily="34" charset="0"/>
                        </a:rPr>
                        <a:t>Global Macro</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81</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19%</a:t>
                      </a:r>
                    </a:p>
                  </a:txBody>
                  <a:tcPr marL="7620" marR="7620" marT="7620" marB="0" anchor="b">
                    <a:lnL>
                      <a:noFill/>
                    </a:lnL>
                    <a:lnR>
                      <a:noFill/>
                    </a:lnR>
                    <a:lnT>
                      <a:noFill/>
                    </a:lnT>
                    <a:lnB>
                      <a:noFill/>
                    </a:lnB>
                  </a:tcPr>
                </a:tc>
              </a:tr>
              <a:tr h="274320">
                <a:tc>
                  <a:txBody>
                    <a:bodyPr/>
                    <a:lstStyle/>
                    <a:p>
                      <a:pPr algn="l" fontAlgn="b"/>
                      <a:r>
                        <a:rPr lang="en-US" sz="1600" b="1" i="0" u="none" strike="noStrike" dirty="0">
                          <a:solidFill>
                            <a:srgbClr val="CCECFF"/>
                          </a:solidFill>
                          <a:latin typeface="Arial" pitchFamily="34" charset="0"/>
                        </a:rPr>
                        <a:t>Long/Short Equity Hedge</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549</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20%</a:t>
                      </a:r>
                    </a:p>
                  </a:txBody>
                  <a:tcPr marL="7620" marR="7620" marT="7620" marB="0" anchor="b">
                    <a:lnL>
                      <a:noFill/>
                    </a:lnL>
                    <a:lnR>
                      <a:noFill/>
                    </a:lnR>
                    <a:lnT>
                      <a:noFill/>
                    </a:lnT>
                    <a:lnB>
                      <a:noFill/>
                    </a:lnB>
                  </a:tcPr>
                </a:tc>
              </a:tr>
              <a:tr h="274320">
                <a:tc>
                  <a:txBody>
                    <a:bodyPr/>
                    <a:lstStyle/>
                    <a:p>
                      <a:pPr algn="l" fontAlgn="b"/>
                      <a:r>
                        <a:rPr lang="en-US" sz="1600" b="1" i="0" u="none" strike="noStrike" dirty="0">
                          <a:solidFill>
                            <a:schemeClr val="tx1"/>
                          </a:solidFill>
                          <a:latin typeface="Arial" pitchFamily="34" charset="0"/>
                        </a:rPr>
                        <a:t>Managed Futures</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69</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10%</a:t>
                      </a:r>
                    </a:p>
                  </a:txBody>
                  <a:tcPr marL="7620" marR="7620" marT="7620" marB="0" anchor="b">
                    <a:lnL>
                      <a:noFill/>
                    </a:lnL>
                    <a:lnR>
                      <a:noFill/>
                    </a:lnR>
                    <a:lnT>
                      <a:noFill/>
                    </a:lnT>
                    <a:lnB>
                      <a:noFill/>
                    </a:lnB>
                  </a:tcPr>
                </a:tc>
              </a:tr>
              <a:tr h="274320">
                <a:tc>
                  <a:txBody>
                    <a:bodyPr/>
                    <a:lstStyle/>
                    <a:p>
                      <a:pPr algn="l" fontAlgn="b"/>
                      <a:r>
                        <a:rPr lang="en-US" sz="1600" b="1" i="0" u="none" strike="noStrike" dirty="0">
                          <a:solidFill>
                            <a:schemeClr val="tx1"/>
                          </a:solidFill>
                          <a:latin typeface="Arial" pitchFamily="34" charset="0"/>
                        </a:rPr>
                        <a:t>Multi-Strategy</a:t>
                      </a:r>
                    </a:p>
                  </a:txBody>
                  <a:tcPr marL="7620" marR="7620" marT="762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chemeClr val="tx1"/>
                          </a:solidFill>
                          <a:latin typeface="Arial" pitchFamily="34" charset="0"/>
                        </a:rPr>
                        <a:t>275</a:t>
                      </a:r>
                    </a:p>
                  </a:txBody>
                  <a:tcPr marL="7620" marR="7620" marT="762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chemeClr val="tx1"/>
                          </a:solidFill>
                          <a:latin typeface="Arial" pitchFamily="34" charset="0"/>
                        </a:rPr>
                        <a:t>30%</a:t>
                      </a:r>
                    </a:p>
                  </a:txBody>
                  <a:tcPr marL="7620" marR="7620" marT="7620" marB="0" anchor="b">
                    <a:lnL>
                      <a:noFill/>
                    </a:lnL>
                    <a:lnR>
                      <a:noFill/>
                    </a:lnR>
                    <a:lnT>
                      <a:noFill/>
                    </a:lnT>
                    <a:lnB w="12700" cap="flat" cmpd="sng" algn="ctr">
                      <a:solidFill>
                        <a:schemeClr val="tx1"/>
                      </a:solidFill>
                      <a:prstDash val="solid"/>
                      <a:round/>
                      <a:headEnd type="none" w="med" len="med"/>
                      <a:tailEnd type="none" w="med" len="med"/>
                    </a:lnB>
                  </a:tcPr>
                </a:tc>
              </a:tr>
              <a:tr h="274320">
                <a:tc>
                  <a:txBody>
                    <a:bodyPr/>
                    <a:lstStyle/>
                    <a:p>
                      <a:pPr algn="r" fontAlgn="b"/>
                      <a:r>
                        <a:rPr lang="en-US" sz="1600" b="1" i="0" u="none" strike="noStrike" dirty="0">
                          <a:solidFill>
                            <a:srgbClr val="CCECFF"/>
                          </a:solidFill>
                          <a:latin typeface="Arial" pitchFamily="34" charset="0"/>
                        </a:rPr>
                        <a:t>Total</a:t>
                      </a:r>
                    </a:p>
                  </a:txBody>
                  <a:tcPr marL="7620" marR="7620" marT="76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en-US" sz="1600" b="0" i="0" u="none" strike="noStrike" dirty="0">
                          <a:solidFill>
                            <a:schemeClr val="tx1"/>
                          </a:solidFill>
                          <a:latin typeface="Arial" pitchFamily="34" charset="0"/>
                        </a:rPr>
                        <a:t>2192</a:t>
                      </a:r>
                    </a:p>
                  </a:txBody>
                  <a:tcPr marL="7620" marR="7620" marT="76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en-US" sz="1600" b="0" i="0" u="none" strike="noStrike" dirty="0">
                          <a:solidFill>
                            <a:schemeClr val="tx1"/>
                          </a:solidFill>
                          <a:latin typeface="Arial" pitchFamily="34" charset="0"/>
                        </a:rPr>
                        <a:t>21%</a:t>
                      </a:r>
                    </a:p>
                  </a:txBody>
                  <a:tcPr marL="7620" marR="7620" marT="7620" marB="0" anchor="b">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6190" name="Slide Number Placeholder 3"/>
          <p:cNvSpPr>
            <a:spLocks noGrp="1"/>
          </p:cNvSpPr>
          <p:nvPr>
            <p:ph type="sldNum" sz="quarter" idx="12"/>
          </p:nvPr>
        </p:nvSpPr>
        <p:spPr/>
        <p:txBody>
          <a:bodyPr/>
          <a:lstStyle/>
          <a:p>
            <a:pPr fontAlgn="base">
              <a:spcBef>
                <a:spcPct val="0"/>
              </a:spcBef>
              <a:spcAft>
                <a:spcPct val="0"/>
              </a:spcAft>
              <a:defRPr/>
            </a:pPr>
            <a:fld id="{5A2A05F4-F6D0-4B21-B8E7-67C24A8F2F38}" type="slidenum">
              <a:rPr lang="en-US" smtClean="0"/>
              <a:pPr fontAlgn="base">
                <a:spcBef>
                  <a:spcPct val="0"/>
                </a:spcBef>
                <a:spcAft>
                  <a:spcPct val="0"/>
                </a:spcAft>
                <a:defRPr/>
              </a:pPr>
              <a:t>10</a:t>
            </a:fld>
            <a:endParaRPr lang="en-US" smtClean="0"/>
          </a:p>
        </p:txBody>
      </p:sp>
      <p:sp>
        <p:nvSpPr>
          <p:cNvPr id="6" name="Text Box 4"/>
          <p:cNvSpPr txBox="1">
            <a:spLocks noChangeArrowheads="1"/>
          </p:cNvSpPr>
          <p:nvPr/>
        </p:nvSpPr>
        <p:spPr bwMode="auto">
          <a:xfrm>
            <a:off x="914400" y="6324600"/>
            <a:ext cx="4114800" cy="369332"/>
          </a:xfrm>
          <a:prstGeom prst="rect">
            <a:avLst/>
          </a:prstGeom>
          <a:noFill/>
          <a:ln w="12700">
            <a:noFill/>
            <a:miter lim="800000"/>
            <a:headEnd type="none" w="sm" len="sm"/>
            <a:tailEnd type="none" w="sm" len="sm"/>
          </a:ln>
        </p:spPr>
        <p:txBody>
          <a:bodyPr>
            <a:spAutoFit/>
          </a:bodyPr>
          <a:lstStyle/>
          <a:p>
            <a:pPr>
              <a:spcBef>
                <a:spcPct val="50000"/>
              </a:spcBef>
              <a:defRPr/>
            </a:pPr>
            <a:r>
              <a:rPr lang="en-US" sz="1800" b="1" dirty="0">
                <a:latin typeface="Arial" pitchFamily="34" charset="0"/>
              </a:rPr>
              <a:t>Source: Lipper TASS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went wrong?</a:t>
            </a:r>
            <a:endParaRPr lang="en-US" dirty="0"/>
          </a:p>
        </p:txBody>
      </p:sp>
      <p:pic>
        <p:nvPicPr>
          <p:cNvPr id="4" name="Content Placeholder 3" descr="tide goes out.jpg"/>
          <p:cNvPicPr>
            <a:picLocks noGrp="1" noChangeAspect="1"/>
          </p:cNvPicPr>
          <p:nvPr>
            <p:ph idx="1"/>
          </p:nvPr>
        </p:nvPicPr>
        <p:blipFill>
          <a:blip r:embed="rId2" cstate="print"/>
          <a:stretch>
            <a:fillRect/>
          </a:stretch>
        </p:blipFill>
        <p:spPr>
          <a:xfrm>
            <a:off x="1677959" y="2057400"/>
            <a:ext cx="5788082" cy="41148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operational risk</a:t>
            </a:r>
            <a:endParaRPr lang="en-US" dirty="0"/>
          </a:p>
        </p:txBody>
      </p:sp>
      <p:sp>
        <p:nvSpPr>
          <p:cNvPr id="4" name="Rectangle 3"/>
          <p:cNvSpPr/>
          <p:nvPr/>
        </p:nvSpPr>
        <p:spPr>
          <a:xfrm>
            <a:off x="647700" y="2090172"/>
            <a:ext cx="7848600" cy="3108543"/>
          </a:xfrm>
          <a:prstGeom prst="rect">
            <a:avLst/>
          </a:prstGeom>
        </p:spPr>
        <p:txBody>
          <a:bodyPr wrap="square">
            <a:spAutoFit/>
          </a:bodyPr>
          <a:lstStyle/>
          <a:p>
            <a:r>
              <a:rPr lang="en-US" sz="2800" dirty="0" smtClean="0">
                <a:latin typeface="+mj-lt"/>
              </a:rPr>
              <a:t>“the risk of direct or indirect loss resulting from inadequate or failed internal processes, people and systems or from external events” and is to be distinguished from market risk or reputation risk</a:t>
            </a:r>
          </a:p>
          <a:p>
            <a:endParaRPr lang="en-US" sz="2800" dirty="0" smtClean="0">
              <a:latin typeface="+mj-lt"/>
            </a:endParaRPr>
          </a:p>
          <a:p>
            <a:r>
              <a:rPr lang="en-US" sz="2800" dirty="0" smtClean="0">
                <a:latin typeface="+mj-lt"/>
              </a:rPr>
              <a:t>Basel Committee on Banking Supervision 2001</a:t>
            </a:r>
            <a:endParaRPr lang="en-US" sz="2800" dirty="0">
              <a:latin typeface="+mj-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Operational Risk</a:t>
            </a:r>
            <a:endParaRPr lang="en-US" dirty="0"/>
          </a:p>
        </p:txBody>
      </p:sp>
      <p:sp>
        <p:nvSpPr>
          <p:cNvPr id="3" name="Content Placeholder 2"/>
          <p:cNvSpPr>
            <a:spLocks noGrp="1"/>
          </p:cNvSpPr>
          <p:nvPr>
            <p:ph idx="1"/>
          </p:nvPr>
        </p:nvSpPr>
        <p:spPr/>
        <p:txBody>
          <a:bodyPr/>
          <a:lstStyle/>
          <a:p>
            <a:r>
              <a:rPr lang="en-US" sz="2800" dirty="0" smtClean="0"/>
              <a:t>Multidimensional characteristic</a:t>
            </a:r>
          </a:p>
          <a:p>
            <a:endParaRPr lang="en-US" sz="2800" dirty="0" smtClean="0"/>
          </a:p>
          <a:p>
            <a:r>
              <a:rPr lang="en-US" sz="2800" dirty="0" smtClean="0"/>
              <a:t>Separating out operational and market risk</a:t>
            </a:r>
          </a:p>
          <a:p>
            <a:endParaRPr lang="en-US" sz="2800" dirty="0" smtClean="0"/>
          </a:p>
          <a:p>
            <a:r>
              <a:rPr lang="en-US" sz="2800" dirty="0" smtClean="0"/>
              <a:t>Absence of reliable data</a:t>
            </a:r>
          </a:p>
          <a:p>
            <a:endParaRPr lang="en-US" sz="2800" dirty="0" smtClean="0"/>
          </a:p>
          <a:p>
            <a:pPr>
              <a:buNone/>
            </a:pPr>
            <a:r>
              <a:rPr lang="en-US" sz="2800" dirty="0" smtClean="0"/>
              <a:t>          </a:t>
            </a:r>
            <a:r>
              <a:rPr lang="en-US" sz="2800" dirty="0" smtClean="0">
                <a:solidFill>
                  <a:srgbClr val="FFFF66"/>
                </a:solidFill>
              </a:rPr>
              <a:t>importance of hedge fund application</a:t>
            </a:r>
            <a:endParaRPr lang="en-US" sz="2800" dirty="0">
              <a:solidFill>
                <a:srgbClr val="FFFF66"/>
              </a:solidFill>
            </a:endParaRPr>
          </a:p>
        </p:txBody>
      </p:sp>
      <p:sp>
        <p:nvSpPr>
          <p:cNvPr id="4" name="Right Arrow 3"/>
          <p:cNvSpPr/>
          <p:nvPr/>
        </p:nvSpPr>
        <p:spPr bwMode="auto">
          <a:xfrm>
            <a:off x="1104900" y="5219700"/>
            <a:ext cx="457200" cy="342900"/>
          </a:xfrm>
          <a:prstGeom prst="rightArrow">
            <a:avLst/>
          </a:prstGeom>
          <a:solidFill>
            <a:srgbClr val="FFFF66"/>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Available Data</a:t>
            </a:r>
            <a:endParaRPr lang="en-US" dirty="0"/>
          </a:p>
        </p:txBody>
      </p:sp>
      <p:sp>
        <p:nvSpPr>
          <p:cNvPr id="3" name="Content Placeholder 2"/>
          <p:cNvSpPr>
            <a:spLocks noGrp="1"/>
          </p:cNvSpPr>
          <p:nvPr>
            <p:ph idx="1"/>
          </p:nvPr>
        </p:nvSpPr>
        <p:spPr>
          <a:xfrm>
            <a:off x="266700" y="2057400"/>
            <a:ext cx="9105900" cy="4114800"/>
          </a:xfrm>
        </p:spPr>
        <p:txBody>
          <a:bodyPr/>
          <a:lstStyle/>
          <a:p>
            <a:r>
              <a:rPr lang="en-US" sz="2800" dirty="0" smtClean="0"/>
              <a:t>2006 mandatory disclosure by US hedge funds</a:t>
            </a:r>
          </a:p>
          <a:p>
            <a:pPr lvl="2"/>
            <a:r>
              <a:rPr lang="en-US" sz="2200" dirty="0" smtClean="0"/>
              <a:t>No information on strategies or positions</a:t>
            </a:r>
          </a:p>
          <a:p>
            <a:pPr lvl="2"/>
            <a:r>
              <a:rPr lang="en-US" sz="2200" dirty="0" smtClean="0"/>
              <a:t>Motivated to provide operational risk data</a:t>
            </a:r>
          </a:p>
          <a:p>
            <a:pPr lvl="2"/>
            <a:r>
              <a:rPr lang="en-US" sz="2200" dirty="0" smtClean="0"/>
              <a:t>Full census of funds with &gt;$25M assets</a:t>
            </a:r>
          </a:p>
          <a:p>
            <a:pPr lvl="2"/>
            <a:r>
              <a:rPr lang="en-US" sz="2200" dirty="0" smtClean="0">
                <a:solidFill>
                  <a:srgbClr val="FFFF66"/>
                </a:solidFill>
              </a:rPr>
              <a:t>Limits to scope of and access to data</a:t>
            </a:r>
          </a:p>
          <a:p>
            <a:pPr lvl="1"/>
            <a:endParaRPr lang="en-US" sz="2400" dirty="0" smtClean="0"/>
          </a:p>
          <a:p>
            <a:r>
              <a:rPr lang="en-US" sz="2800" dirty="0" smtClean="0"/>
              <a:t>444 operational due diligence private reports</a:t>
            </a:r>
          </a:p>
          <a:p>
            <a:pPr lvl="2"/>
            <a:r>
              <a:rPr lang="en-US" sz="2200" dirty="0" smtClean="0"/>
              <a:t>Rich source of operational characteristics</a:t>
            </a:r>
          </a:p>
          <a:p>
            <a:pPr lvl="2"/>
            <a:r>
              <a:rPr lang="en-US" sz="2200" dirty="0" smtClean="0"/>
              <a:t>Limited sample of funds</a:t>
            </a:r>
          </a:p>
          <a:p>
            <a:pPr lvl="2"/>
            <a:r>
              <a:rPr lang="en-US" sz="2200" dirty="0" smtClean="0">
                <a:solidFill>
                  <a:srgbClr val="FFFF66"/>
                </a:solidFill>
              </a:rPr>
              <a:t>Need to control for sample selection issues</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 calcmode="lin" valueType="num">
                                      <p:cBhvr additive="base">
                                        <p:cTn id="4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66700"/>
            <a:ext cx="7772400" cy="1143000"/>
          </a:xfrm>
        </p:spPr>
        <p:txBody>
          <a:bodyPr/>
          <a:lstStyle/>
          <a:p>
            <a:r>
              <a:rPr lang="en-US" dirty="0" smtClean="0"/>
              <a:t>Measuring failed processes, people and systems</a:t>
            </a:r>
            <a:endParaRPr lang="en-US" dirty="0"/>
          </a:p>
        </p:txBody>
      </p:sp>
      <p:sp>
        <p:nvSpPr>
          <p:cNvPr id="3" name="Content Placeholder 2"/>
          <p:cNvSpPr>
            <a:spLocks noGrp="1"/>
          </p:cNvSpPr>
          <p:nvPr>
            <p:ph idx="1"/>
          </p:nvPr>
        </p:nvSpPr>
        <p:spPr>
          <a:xfrm>
            <a:off x="685800" y="2438400"/>
            <a:ext cx="8191500" cy="4114800"/>
          </a:xfrm>
        </p:spPr>
        <p:txBody>
          <a:bodyPr/>
          <a:lstStyle/>
          <a:p>
            <a:r>
              <a:rPr lang="en-US" sz="2800" dirty="0" smtClean="0"/>
              <a:t>Incidence of legal and regulatory problems</a:t>
            </a:r>
          </a:p>
          <a:p>
            <a:pPr lvl="1"/>
            <a:r>
              <a:rPr lang="en-US" dirty="0" smtClean="0"/>
              <a:t>Documented in mandatory disclosures</a:t>
            </a:r>
          </a:p>
          <a:p>
            <a:pPr lvl="1"/>
            <a:endParaRPr lang="en-US" dirty="0" smtClean="0"/>
          </a:p>
          <a:p>
            <a:r>
              <a:rPr lang="en-US" sz="2800" dirty="0" smtClean="0"/>
              <a:t>Correlates of fund failure</a:t>
            </a:r>
          </a:p>
          <a:p>
            <a:pPr lvl="1"/>
            <a:r>
              <a:rPr lang="en-US" dirty="0" smtClean="0"/>
              <a:t>Documented in prior research findings</a:t>
            </a:r>
          </a:p>
          <a:p>
            <a:pPr lvl="1"/>
            <a:endParaRPr lang="en-US" dirty="0" smtClean="0"/>
          </a:p>
          <a:p>
            <a:r>
              <a:rPr lang="en-US" sz="2800" dirty="0" smtClean="0"/>
              <a:t>Out of sample validation</a:t>
            </a:r>
          </a:p>
          <a:p>
            <a:pPr lvl="1"/>
            <a:r>
              <a:rPr lang="en-US" dirty="0" smtClean="0">
                <a:solidFill>
                  <a:srgbClr val="FFFF66"/>
                </a:solidFill>
              </a:rPr>
              <a:t>Operational risk exposure      diminished future returns</a:t>
            </a:r>
          </a:p>
          <a:p>
            <a:pPr lvl="1"/>
            <a:endParaRPr lang="en-US" dirty="0" smtClean="0"/>
          </a:p>
          <a:p>
            <a:endParaRPr lang="en-US" dirty="0"/>
          </a:p>
        </p:txBody>
      </p:sp>
      <p:sp>
        <p:nvSpPr>
          <p:cNvPr id="4" name="Right Arrow 3"/>
          <p:cNvSpPr/>
          <p:nvPr/>
        </p:nvSpPr>
        <p:spPr bwMode="auto">
          <a:xfrm>
            <a:off x="4762500" y="5486400"/>
            <a:ext cx="266700" cy="228600"/>
          </a:xfrm>
          <a:prstGeom prst="rightArrow">
            <a:avLst/>
          </a:prstGeom>
          <a:solidFill>
            <a:srgbClr val="FFFF66"/>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2" presetClass="entr" presetSubtype="4" fill="hold" grpId="0" nodeType="with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idx="4294967295"/>
          </p:nvPr>
        </p:nvSpPr>
        <p:spPr/>
        <p:txBody>
          <a:bodyPr/>
          <a:lstStyle/>
          <a:p>
            <a:r>
              <a:rPr lang="en-US" dirty="0" smtClean="0"/>
              <a:t>Analysis of 2006 Form ADV</a:t>
            </a:r>
          </a:p>
        </p:txBody>
      </p:sp>
      <p:sp>
        <p:nvSpPr>
          <p:cNvPr id="3" name="Content Placeholder 2"/>
          <p:cNvSpPr>
            <a:spLocks noGrp="1"/>
          </p:cNvSpPr>
          <p:nvPr>
            <p:ph idx="4294967295"/>
          </p:nvPr>
        </p:nvSpPr>
        <p:spPr>
          <a:xfrm>
            <a:off x="495300" y="2057400"/>
            <a:ext cx="8153400" cy="4114800"/>
          </a:xfrm>
        </p:spPr>
        <p:txBody>
          <a:bodyPr/>
          <a:lstStyle/>
          <a:p>
            <a:pPr>
              <a:defRPr/>
            </a:pPr>
            <a:r>
              <a:rPr lang="en-US" sz="2400" dirty="0" smtClean="0">
                <a:solidFill>
                  <a:schemeClr val="tx1"/>
                </a:solidFill>
              </a:rPr>
              <a:t>Factors associated with operational risk</a:t>
            </a:r>
          </a:p>
          <a:p>
            <a:pPr lvl="2">
              <a:defRPr/>
            </a:pPr>
            <a:r>
              <a:rPr lang="en-US" sz="1600" dirty="0" smtClean="0">
                <a:solidFill>
                  <a:schemeClr val="tx1"/>
                </a:solidFill>
              </a:rPr>
              <a:t>External conflicts of interest</a:t>
            </a:r>
          </a:p>
          <a:p>
            <a:pPr lvl="2">
              <a:defRPr/>
            </a:pPr>
            <a:r>
              <a:rPr lang="en-US" sz="1600" dirty="0" smtClean="0">
                <a:solidFill>
                  <a:schemeClr val="tx1"/>
                </a:solidFill>
              </a:rPr>
              <a:t>Internal conflicts of interest</a:t>
            </a:r>
          </a:p>
          <a:p>
            <a:pPr lvl="2">
              <a:defRPr/>
            </a:pPr>
            <a:endParaRPr lang="en-US" sz="1800" dirty="0" smtClean="0">
              <a:solidFill>
                <a:schemeClr val="tx1"/>
              </a:solidFill>
            </a:endParaRPr>
          </a:p>
          <a:p>
            <a:pPr lvl="1">
              <a:buNone/>
              <a:defRPr/>
            </a:pPr>
            <a:endParaRPr lang="en-US" sz="2000" dirty="0">
              <a:solidFill>
                <a:schemeClr val="accent6">
                  <a:lumMod val="20000"/>
                  <a:lumOff val="8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wrap="none" lIns="92075" tIns="46037" rIns="92075" bIns="46037" anchor="ctr"/>
          <a:lstStyle/>
          <a:p>
            <a:pPr algn="r" eaLnBrk="0" hangingPunct="0"/>
            <a:fld id="{A8D13CE2-7C1F-470C-893B-C92962472224}" type="slidenum">
              <a:rPr lang="en-US" sz="1400">
                <a:solidFill>
                  <a:schemeClr val="hlink"/>
                </a:solidFill>
              </a:rPr>
              <a:pPr algn="r" eaLnBrk="0" hangingPunct="0"/>
              <a:t>17</a:t>
            </a:fld>
            <a:endParaRPr lang="en-US" sz="1400">
              <a:solidFill>
                <a:schemeClr val="hlink"/>
              </a:solidFill>
            </a:endParaRPr>
          </a:p>
        </p:txBody>
      </p:sp>
      <p:sp>
        <p:nvSpPr>
          <p:cNvPr id="21507" name="Rectangle 2"/>
          <p:cNvSpPr>
            <a:spLocks noGrp="1" noChangeArrowheads="1"/>
          </p:cNvSpPr>
          <p:nvPr>
            <p:ph type="title" idx="4294967295"/>
          </p:nvPr>
        </p:nvSpPr>
        <p:spPr/>
        <p:txBody>
          <a:bodyPr/>
          <a:lstStyle/>
          <a:p>
            <a:r>
              <a:rPr lang="en-US" sz="3600" dirty="0" smtClean="0"/>
              <a:t>External conflicts are associated with legal and regulatory issues </a:t>
            </a:r>
          </a:p>
        </p:txBody>
      </p:sp>
      <p:graphicFrame>
        <p:nvGraphicFramePr>
          <p:cNvPr id="114743" name="Group 55"/>
          <p:cNvGraphicFramePr>
            <a:graphicFrameLocks noGrp="1"/>
          </p:cNvGraphicFramePr>
          <p:nvPr>
            <p:ph idx="4294967295"/>
          </p:nvPr>
        </p:nvGraphicFramePr>
        <p:xfrm>
          <a:off x="1646238" y="2479675"/>
          <a:ext cx="5845175" cy="3261360"/>
        </p:xfrm>
        <a:graphic>
          <a:graphicData uri="http://schemas.openxmlformats.org/drawingml/2006/table">
            <a:tbl>
              <a:tblPr/>
              <a:tblGrid>
                <a:gridCol w="2319337"/>
                <a:gridCol w="800100"/>
                <a:gridCol w="1000125"/>
                <a:gridCol w="879475"/>
                <a:gridCol w="846138"/>
              </a:tblGrid>
              <a:tr h="2444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a:noFill/>
                    </a:lnB>
                    <a:lnTlToBr>
                      <a:noFill/>
                    </a:lnTlToBr>
                    <a:lnBlToTr>
                      <a:noFill/>
                    </a:lnBlToTr>
                    <a:noFill/>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j-lt"/>
                        </a:rPr>
                        <a:t>Problem funds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a:noFill/>
                    </a:lnB>
                    <a:lnTlToBr>
                      <a:noFill/>
                    </a:lnTlToBr>
                    <a:lnBlToTr>
                      <a:noFill/>
                    </a:lnBlToTr>
                    <a:noFill/>
                  </a:tcPr>
                </a:tc>
                <a:tc hMerge="1">
                  <a:txBody>
                    <a:bodyPr/>
                    <a:lstStyle/>
                    <a:p>
                      <a:endParaRPr lang="en-US"/>
                    </a:p>
                  </a:txBody>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j-lt"/>
                        </a:rPr>
                        <a:t>Non problem</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j-lt"/>
                        </a:rPr>
                        <a:t>funds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a:noFill/>
                    </a:lnB>
                    <a:lnTlToBr>
                      <a:noFill/>
                    </a:lnTlToBr>
                    <a:lnBlToTr>
                      <a:noFill/>
                    </a:lnBlToTr>
                    <a:noFill/>
                  </a:tcPr>
                </a:tc>
                <a:tc hMerge="1">
                  <a:txBody>
                    <a:bodyPr/>
                    <a:lstStyle/>
                    <a:p>
                      <a:endParaRPr lang="en-US"/>
                    </a:p>
                  </a:txBody>
                  <a:tcPr/>
                </a:tc>
              </a:tr>
              <a:tr h="2444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j-lt"/>
                          <a:ea typeface="Times New Roman" pitchFamily="18" charset="0"/>
                          <a:cs typeface="Microsoft Sans Serif" pitchFamily="34" charset="0"/>
                        </a:rPr>
                        <a:t>With:</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j-lt"/>
                          <a:ea typeface="Times New Roman" pitchFamily="18" charset="0"/>
                          <a:cs typeface="Microsoft Sans Serif" pitchFamily="34" charset="0"/>
                        </a:rPr>
                        <a:t>N</a:t>
                      </a:r>
                    </a:p>
                  </a:txBody>
                  <a:tcPr horzOverflow="overflow">
                    <a:lnL w="12700" cap="flat" cmpd="sng" algn="ctr">
                      <a:solidFill>
                        <a:schemeClr val="tx1"/>
                      </a:solidFill>
                      <a:prstDash val="solid"/>
                      <a:round/>
                      <a:headEnd type="none" w="sm" len="sm"/>
                      <a:tailEnd type="none" w="sm" len="sm"/>
                    </a:lnL>
                    <a:lnR>
                      <a:noFill/>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j-lt"/>
                          <a:ea typeface="Times New Roman" pitchFamily="18" charset="0"/>
                          <a:cs typeface="Microsoft Sans Serif" pitchFamily="34" charset="0"/>
                        </a:rPr>
                        <a:t>% Yes</a:t>
                      </a:r>
                    </a:p>
                  </a:txBody>
                  <a:tcPr horzOverflow="overflow">
                    <a:lnL>
                      <a:noFill/>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j-lt"/>
                          <a:ea typeface="Times New Roman" pitchFamily="18" charset="0"/>
                          <a:cs typeface="Microsoft Sans Serif" pitchFamily="34" charset="0"/>
                        </a:rPr>
                        <a:t>N</a:t>
                      </a:r>
                    </a:p>
                  </a:txBody>
                  <a:tcPr horzOverflow="overflow">
                    <a:lnL w="12700" cap="flat" cmpd="sng" algn="ctr">
                      <a:solidFill>
                        <a:schemeClr val="tx1"/>
                      </a:solidFill>
                      <a:prstDash val="solid"/>
                      <a:round/>
                      <a:headEnd type="none" w="sm" len="sm"/>
                      <a:tailEnd type="none" w="sm" len="sm"/>
                    </a:lnL>
                    <a:lnR>
                      <a:noFill/>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j-lt"/>
                          <a:ea typeface="Times New Roman" pitchFamily="18" charset="0"/>
                          <a:cs typeface="Microsoft Sans Serif" pitchFamily="34" charset="0"/>
                        </a:rPr>
                        <a:t>% Yes</a:t>
                      </a:r>
                    </a:p>
                  </a:txBody>
                  <a:tcPr horzOverflow="overflow">
                    <a:lnL>
                      <a:noFill/>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sm" len="sm"/>
                      <a:tailEnd type="none" w="sm" len="sm"/>
                    </a:lnB>
                    <a:lnTlToBr>
                      <a:noFill/>
                    </a:lnTlToBr>
                    <a:lnBlToTr>
                      <a:noFill/>
                    </a:lnBlToTr>
                    <a:noFill/>
                  </a:tcPr>
                </a:tc>
              </a:tr>
              <a:tr h="2444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j-lt"/>
                          <a:ea typeface="Times New Roman" pitchFamily="18" charset="0"/>
                          <a:cs typeface="Microsoft Sans Serif" pitchFamily="34" charset="0"/>
                        </a:rPr>
                        <a:t>Broker/Dealer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j-lt"/>
                          <a:ea typeface="Times New Roman" pitchFamily="18" charset="0"/>
                          <a:cs typeface="Microsoft Sans Serif" pitchFamily="34" charset="0"/>
                        </a:rPr>
                        <a:t>359</a:t>
                      </a:r>
                    </a:p>
                  </a:txBody>
                  <a:tcPr horzOverflow="overflow">
                    <a:lnL w="12700" cap="flat" cmpd="sng" algn="ctr">
                      <a:solidFill>
                        <a:schemeClr val="tx1"/>
                      </a:solidFill>
                      <a:prstDash val="solid"/>
                      <a:round/>
                      <a:headEnd type="none" w="sm" len="sm"/>
                      <a:tailEnd type="none" w="sm" len="sm"/>
                    </a:lnL>
                    <a:lnR>
                      <a:noFill/>
                    </a:lnR>
                    <a:lnT w="12700" cap="flat" cmpd="sng" algn="ctr">
                      <a:solidFill>
                        <a:schemeClr val="tx1"/>
                      </a:solidFill>
                      <a:prstDash val="solid"/>
                      <a:round/>
                      <a:headEnd type="none" w="sm" len="sm"/>
                      <a:tailEnd type="none" w="sm" len="sm"/>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66"/>
                          </a:solidFill>
                          <a:effectLst/>
                          <a:latin typeface="+mj-lt"/>
                          <a:ea typeface="Times New Roman" pitchFamily="18" charset="0"/>
                          <a:cs typeface="Microsoft Sans Serif" pitchFamily="34" charset="0"/>
                        </a:rPr>
                        <a:t>73.1</a:t>
                      </a:r>
                    </a:p>
                  </a:txBody>
                  <a:tcPr horzOverflow="overflow">
                    <a:lnL>
                      <a:noFill/>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j-lt"/>
                          <a:ea typeface="Times New Roman" pitchFamily="18" charset="0"/>
                          <a:cs typeface="Microsoft Sans Serif" pitchFamily="34" charset="0"/>
                        </a:rPr>
                        <a:t>1912</a:t>
                      </a:r>
                    </a:p>
                  </a:txBody>
                  <a:tcPr horzOverflow="overflow">
                    <a:lnL w="12700" cap="flat" cmpd="sng" algn="ctr">
                      <a:solidFill>
                        <a:schemeClr val="tx1"/>
                      </a:solidFill>
                      <a:prstDash val="solid"/>
                      <a:round/>
                      <a:headEnd type="none" w="sm" len="sm"/>
                      <a:tailEnd type="none" w="sm" len="sm"/>
                    </a:lnL>
                    <a:lnR>
                      <a:noFill/>
                    </a:lnR>
                    <a:lnT w="12700" cap="flat" cmpd="sng" algn="ctr">
                      <a:solidFill>
                        <a:schemeClr val="tx1"/>
                      </a:solidFill>
                      <a:prstDash val="solid"/>
                      <a:round/>
                      <a:headEnd type="none" w="sm" len="sm"/>
                      <a:tailEnd type="none" w="sm" len="sm"/>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66"/>
                          </a:solidFill>
                          <a:effectLst/>
                          <a:latin typeface="+mj-lt"/>
                          <a:ea typeface="Times New Roman" pitchFamily="18" charset="0"/>
                          <a:cs typeface="Microsoft Sans Serif" pitchFamily="34" charset="0"/>
                        </a:rPr>
                        <a:t>23.7</a:t>
                      </a:r>
                    </a:p>
                  </a:txBody>
                  <a:tcPr horzOverflow="overflow">
                    <a:lnL>
                      <a:noFill/>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a:noFill/>
                    </a:lnB>
                    <a:lnTlToBr>
                      <a:noFill/>
                    </a:lnTlToBr>
                    <a:lnBlToTr>
                      <a:noFill/>
                    </a:lnBlToTr>
                    <a:noFill/>
                  </a:tcPr>
                </a:tc>
              </a:tr>
              <a:tr h="2444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j-lt"/>
                          <a:ea typeface="Times New Roman" pitchFamily="18" charset="0"/>
                          <a:cs typeface="Microsoft Sans Serif" pitchFamily="34" charset="0"/>
                        </a:rPr>
                        <a:t>Investment Comp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j-lt"/>
                          <a:ea typeface="Times New Roman" pitchFamily="18" charset="0"/>
                          <a:cs typeface="Microsoft Sans Serif" pitchFamily="34" charset="0"/>
                        </a:rPr>
                        <a:t>359</a:t>
                      </a:r>
                    </a:p>
                  </a:txBody>
                  <a:tcPr horzOverflow="overflow">
                    <a:lnL w="12700" cap="flat" cmpd="sng" algn="ctr">
                      <a:solidFill>
                        <a:schemeClr val="tx1"/>
                      </a:solidFill>
                      <a:prstDash val="solid"/>
                      <a:round/>
                      <a:headEnd type="none" w="sm" len="sm"/>
                      <a:tailEnd type="none" w="sm" len="sm"/>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66"/>
                          </a:solidFill>
                          <a:effectLst/>
                          <a:latin typeface="+mj-lt"/>
                          <a:ea typeface="Times New Roman" pitchFamily="18" charset="0"/>
                          <a:cs typeface="Microsoft Sans Serif" pitchFamily="34" charset="0"/>
                        </a:rPr>
                        <a:t>50.3</a:t>
                      </a:r>
                    </a:p>
                  </a:txBody>
                  <a:tcPr horzOverflow="overflow">
                    <a:lnL>
                      <a:noFill/>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j-lt"/>
                          <a:ea typeface="Times New Roman" pitchFamily="18" charset="0"/>
                          <a:cs typeface="Microsoft Sans Serif" pitchFamily="34" charset="0"/>
                        </a:rPr>
                        <a:t>1912</a:t>
                      </a:r>
                    </a:p>
                  </a:txBody>
                  <a:tcPr horzOverflow="overflow">
                    <a:lnL w="12700" cap="flat" cmpd="sng" algn="ctr">
                      <a:solidFill>
                        <a:schemeClr val="tx1"/>
                      </a:solidFill>
                      <a:prstDash val="solid"/>
                      <a:round/>
                      <a:headEnd type="none" w="sm" len="sm"/>
                      <a:tailEnd type="none" w="sm" len="sm"/>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66"/>
                          </a:solidFill>
                          <a:effectLst/>
                          <a:latin typeface="+mj-lt"/>
                          <a:ea typeface="Times New Roman" pitchFamily="18" charset="0"/>
                          <a:cs typeface="Microsoft Sans Serif" pitchFamily="34" charset="0"/>
                        </a:rPr>
                        <a:t>15.8</a:t>
                      </a:r>
                    </a:p>
                  </a:txBody>
                  <a:tcPr horzOverflow="overflow">
                    <a:lnL>
                      <a:noFill/>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r>
              <a:tr h="2444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j-lt"/>
                          <a:ea typeface="Times New Roman" pitchFamily="18" charset="0"/>
                          <a:cs typeface="Microsoft Sans Serif" pitchFamily="34" charset="0"/>
                        </a:rPr>
                        <a:t>Investment Advisor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j-lt"/>
                          <a:ea typeface="Times New Roman" pitchFamily="18" charset="0"/>
                          <a:cs typeface="Microsoft Sans Serif" pitchFamily="34" charset="0"/>
                        </a:rPr>
                        <a:t>359</a:t>
                      </a:r>
                    </a:p>
                  </a:txBody>
                  <a:tcPr horzOverflow="overflow">
                    <a:lnL w="12700" cap="flat" cmpd="sng" algn="ctr">
                      <a:solidFill>
                        <a:schemeClr val="tx1"/>
                      </a:solidFill>
                      <a:prstDash val="solid"/>
                      <a:round/>
                      <a:headEnd type="none" w="sm" len="sm"/>
                      <a:tailEnd type="none" w="sm" len="sm"/>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66"/>
                          </a:solidFill>
                          <a:effectLst/>
                          <a:latin typeface="+mj-lt"/>
                          <a:ea typeface="Times New Roman" pitchFamily="18" charset="0"/>
                          <a:cs typeface="Microsoft Sans Serif" pitchFamily="34" charset="0"/>
                        </a:rPr>
                        <a:t>73.9</a:t>
                      </a:r>
                    </a:p>
                  </a:txBody>
                  <a:tcPr horzOverflow="overflow">
                    <a:lnL>
                      <a:noFill/>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j-lt"/>
                          <a:ea typeface="Times New Roman" pitchFamily="18" charset="0"/>
                          <a:cs typeface="Microsoft Sans Serif" pitchFamily="34" charset="0"/>
                        </a:rPr>
                        <a:t>1912</a:t>
                      </a:r>
                    </a:p>
                  </a:txBody>
                  <a:tcPr horzOverflow="overflow">
                    <a:lnL w="12700" cap="flat" cmpd="sng" algn="ctr">
                      <a:solidFill>
                        <a:schemeClr val="tx1"/>
                      </a:solidFill>
                      <a:prstDash val="solid"/>
                      <a:round/>
                      <a:headEnd type="none" w="sm" len="sm"/>
                      <a:tailEnd type="none" w="sm" len="sm"/>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66"/>
                          </a:solidFill>
                          <a:effectLst/>
                          <a:latin typeface="+mj-lt"/>
                          <a:ea typeface="Times New Roman" pitchFamily="18" charset="0"/>
                          <a:cs typeface="Microsoft Sans Serif" pitchFamily="34" charset="0"/>
                        </a:rPr>
                        <a:t>41.6</a:t>
                      </a:r>
                    </a:p>
                  </a:txBody>
                  <a:tcPr horzOverflow="overflow">
                    <a:lnL>
                      <a:noFill/>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r>
              <a:tr h="2444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j-lt"/>
                          <a:ea typeface="Times New Roman" pitchFamily="18" charset="0"/>
                          <a:cs typeface="Microsoft Sans Serif" pitchFamily="34" charset="0"/>
                        </a:rPr>
                        <a:t>Commodities Broker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j-lt"/>
                          <a:ea typeface="Times New Roman" pitchFamily="18" charset="0"/>
                          <a:cs typeface="Microsoft Sans Serif" pitchFamily="34" charset="0"/>
                        </a:rPr>
                        <a:t>359</a:t>
                      </a:r>
                    </a:p>
                  </a:txBody>
                  <a:tcPr horzOverflow="overflow">
                    <a:lnL w="12700" cap="flat" cmpd="sng" algn="ctr">
                      <a:solidFill>
                        <a:schemeClr val="tx1"/>
                      </a:solidFill>
                      <a:prstDash val="solid"/>
                      <a:round/>
                      <a:headEnd type="none" w="sm" len="sm"/>
                      <a:tailEnd type="none" w="sm" len="sm"/>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66"/>
                          </a:solidFill>
                          <a:effectLst/>
                          <a:latin typeface="+mj-lt"/>
                          <a:ea typeface="Times New Roman" pitchFamily="18" charset="0"/>
                          <a:cs typeface="Microsoft Sans Serif" pitchFamily="34" charset="0"/>
                        </a:rPr>
                        <a:t>53.5</a:t>
                      </a:r>
                    </a:p>
                  </a:txBody>
                  <a:tcPr horzOverflow="overflow">
                    <a:lnL>
                      <a:noFill/>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j-lt"/>
                          <a:ea typeface="Times New Roman" pitchFamily="18" charset="0"/>
                          <a:cs typeface="Microsoft Sans Serif" pitchFamily="34" charset="0"/>
                        </a:rPr>
                        <a:t>1912</a:t>
                      </a:r>
                    </a:p>
                  </a:txBody>
                  <a:tcPr horzOverflow="overflow">
                    <a:lnL w="12700" cap="flat" cmpd="sng" algn="ctr">
                      <a:solidFill>
                        <a:schemeClr val="tx1"/>
                      </a:solidFill>
                      <a:prstDash val="solid"/>
                      <a:round/>
                      <a:headEnd type="none" w="sm" len="sm"/>
                      <a:tailEnd type="none" w="sm" len="sm"/>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66"/>
                          </a:solidFill>
                          <a:effectLst/>
                          <a:latin typeface="+mj-lt"/>
                          <a:ea typeface="Times New Roman" pitchFamily="18" charset="0"/>
                          <a:cs typeface="Microsoft Sans Serif" pitchFamily="34" charset="0"/>
                        </a:rPr>
                        <a:t>20.3</a:t>
                      </a:r>
                    </a:p>
                  </a:txBody>
                  <a:tcPr horzOverflow="overflow">
                    <a:lnL>
                      <a:noFill/>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r>
              <a:tr h="2444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j-lt"/>
                          <a:ea typeface="Times New Roman" pitchFamily="18" charset="0"/>
                          <a:cs typeface="Microsoft Sans Serif" pitchFamily="34" charset="0"/>
                        </a:rPr>
                        <a:t>Bank</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j-lt"/>
                          <a:ea typeface="Times New Roman" pitchFamily="18" charset="0"/>
                          <a:cs typeface="Microsoft Sans Serif" pitchFamily="34" charset="0"/>
                        </a:rPr>
                        <a:t>359</a:t>
                      </a:r>
                    </a:p>
                  </a:txBody>
                  <a:tcPr horzOverflow="overflow">
                    <a:lnL w="12700" cap="flat" cmpd="sng" algn="ctr">
                      <a:solidFill>
                        <a:schemeClr val="tx1"/>
                      </a:solidFill>
                      <a:prstDash val="solid"/>
                      <a:round/>
                      <a:headEnd type="none" w="sm" len="sm"/>
                      <a:tailEnd type="none" w="sm" len="sm"/>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66"/>
                          </a:solidFill>
                          <a:effectLst/>
                          <a:latin typeface="+mj-lt"/>
                          <a:ea typeface="Times New Roman" pitchFamily="18" charset="0"/>
                          <a:cs typeface="Microsoft Sans Serif" pitchFamily="34" charset="0"/>
                        </a:rPr>
                        <a:t>40.5</a:t>
                      </a:r>
                    </a:p>
                  </a:txBody>
                  <a:tcPr horzOverflow="overflow">
                    <a:lnL>
                      <a:noFill/>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j-lt"/>
                          <a:ea typeface="Times New Roman" pitchFamily="18" charset="0"/>
                          <a:cs typeface="Microsoft Sans Serif" pitchFamily="34" charset="0"/>
                        </a:rPr>
                        <a:t>1912</a:t>
                      </a:r>
                    </a:p>
                  </a:txBody>
                  <a:tcPr horzOverflow="overflow">
                    <a:lnL w="12700" cap="flat" cmpd="sng" algn="ctr">
                      <a:solidFill>
                        <a:schemeClr val="tx1"/>
                      </a:solidFill>
                      <a:prstDash val="solid"/>
                      <a:round/>
                      <a:headEnd type="none" w="sm" len="sm"/>
                      <a:tailEnd type="none" w="sm" len="sm"/>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66"/>
                          </a:solidFill>
                          <a:effectLst/>
                          <a:latin typeface="+mj-lt"/>
                          <a:ea typeface="Times New Roman" pitchFamily="18" charset="0"/>
                          <a:cs typeface="Microsoft Sans Serif" pitchFamily="34" charset="0"/>
                        </a:rPr>
                        <a:t>9.8</a:t>
                      </a:r>
                    </a:p>
                  </a:txBody>
                  <a:tcPr horzOverflow="overflow">
                    <a:lnL>
                      <a:noFill/>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r>
              <a:tr h="2444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j-lt"/>
                          <a:ea typeface="Times New Roman" pitchFamily="18" charset="0"/>
                          <a:cs typeface="Microsoft Sans Serif" pitchFamily="34" charset="0"/>
                        </a:rPr>
                        <a:t>Insurance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j-lt"/>
                          <a:ea typeface="Times New Roman" pitchFamily="18" charset="0"/>
                          <a:cs typeface="Microsoft Sans Serif" pitchFamily="34" charset="0"/>
                        </a:rPr>
                        <a:t>359</a:t>
                      </a:r>
                    </a:p>
                  </a:txBody>
                  <a:tcPr horzOverflow="overflow">
                    <a:lnL w="12700" cap="flat" cmpd="sng" algn="ctr">
                      <a:solidFill>
                        <a:schemeClr val="tx1"/>
                      </a:solidFill>
                      <a:prstDash val="solid"/>
                      <a:round/>
                      <a:headEnd type="none" w="sm" len="sm"/>
                      <a:tailEnd type="none" w="sm" len="sm"/>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66"/>
                          </a:solidFill>
                          <a:effectLst/>
                          <a:latin typeface="+mj-lt"/>
                          <a:ea typeface="Times New Roman" pitchFamily="18" charset="0"/>
                          <a:cs typeface="Microsoft Sans Serif" pitchFamily="34" charset="0"/>
                        </a:rPr>
                        <a:t>39.8</a:t>
                      </a:r>
                    </a:p>
                  </a:txBody>
                  <a:tcPr horzOverflow="overflow">
                    <a:lnL>
                      <a:noFill/>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j-lt"/>
                          <a:ea typeface="Times New Roman" pitchFamily="18" charset="0"/>
                          <a:cs typeface="Microsoft Sans Serif" pitchFamily="34" charset="0"/>
                        </a:rPr>
                        <a:t>1912</a:t>
                      </a:r>
                    </a:p>
                  </a:txBody>
                  <a:tcPr horzOverflow="overflow">
                    <a:lnL w="12700" cap="flat" cmpd="sng" algn="ctr">
                      <a:solidFill>
                        <a:schemeClr val="tx1"/>
                      </a:solidFill>
                      <a:prstDash val="solid"/>
                      <a:round/>
                      <a:headEnd type="none" w="sm" len="sm"/>
                      <a:tailEnd type="none" w="sm" len="sm"/>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66"/>
                          </a:solidFill>
                          <a:effectLst/>
                          <a:latin typeface="+mj-lt"/>
                          <a:ea typeface="Times New Roman" pitchFamily="18" charset="0"/>
                          <a:cs typeface="Microsoft Sans Serif" pitchFamily="34" charset="0"/>
                        </a:rPr>
                        <a:t>9.4</a:t>
                      </a:r>
                    </a:p>
                  </a:txBody>
                  <a:tcPr horzOverflow="overflow">
                    <a:lnL>
                      <a:noFill/>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r>
              <a:tr h="2444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j-lt"/>
                          <a:ea typeface="Times New Roman" pitchFamily="18" charset="0"/>
                          <a:cs typeface="Microsoft Sans Serif" pitchFamily="34" charset="0"/>
                        </a:rPr>
                        <a:t>Sponsor of LLP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j-lt"/>
                          <a:ea typeface="Times New Roman" pitchFamily="18" charset="0"/>
                          <a:cs typeface="Microsoft Sans Serif" pitchFamily="34" charset="0"/>
                        </a:rPr>
                        <a:t>359</a:t>
                      </a:r>
                    </a:p>
                  </a:txBody>
                  <a:tcPr horzOverflow="overflow">
                    <a:lnL w="12700" cap="flat" cmpd="sng" algn="ctr">
                      <a:solidFill>
                        <a:schemeClr val="tx1"/>
                      </a:solidFill>
                      <a:prstDash val="solid"/>
                      <a:round/>
                      <a:headEnd type="none" w="sm" len="sm"/>
                      <a:tailEnd type="none" w="sm" len="sm"/>
                    </a:lnL>
                    <a:lnR>
                      <a:noFill/>
                    </a:lnR>
                    <a:lnT>
                      <a:noFill/>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66"/>
                          </a:solidFill>
                          <a:effectLst/>
                          <a:latin typeface="+mj-lt"/>
                          <a:ea typeface="Times New Roman" pitchFamily="18" charset="0"/>
                          <a:cs typeface="Microsoft Sans Serif" pitchFamily="34" charset="0"/>
                        </a:rPr>
                        <a:t>56.8</a:t>
                      </a:r>
                    </a:p>
                  </a:txBody>
                  <a:tcPr horzOverflow="overflow">
                    <a:lnL>
                      <a:noFill/>
                    </a:lnL>
                    <a:lnR w="12700" cap="flat" cmpd="sng" algn="ctr">
                      <a:solidFill>
                        <a:schemeClr val="tx1"/>
                      </a:solidFill>
                      <a:prstDash val="solid"/>
                      <a:round/>
                      <a:headEnd type="none" w="sm" len="sm"/>
                      <a:tailEnd type="none" w="sm" len="sm"/>
                    </a:lnR>
                    <a:lnT>
                      <a:noFill/>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j-lt"/>
                          <a:ea typeface="Times New Roman" pitchFamily="18" charset="0"/>
                          <a:cs typeface="Microsoft Sans Serif" pitchFamily="34" charset="0"/>
                        </a:rPr>
                        <a:t>1912</a:t>
                      </a:r>
                    </a:p>
                  </a:txBody>
                  <a:tcPr horzOverflow="overflow">
                    <a:lnL w="12700" cap="flat" cmpd="sng" algn="ctr">
                      <a:solidFill>
                        <a:schemeClr val="tx1"/>
                      </a:solidFill>
                      <a:prstDash val="solid"/>
                      <a:round/>
                      <a:headEnd type="none" w="sm" len="sm"/>
                      <a:tailEnd type="none" w="sm" len="sm"/>
                    </a:lnL>
                    <a:lnR>
                      <a:noFill/>
                    </a:lnR>
                    <a:lnT>
                      <a:noFill/>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66"/>
                          </a:solidFill>
                          <a:effectLst/>
                          <a:latin typeface="+mj-lt"/>
                          <a:ea typeface="Times New Roman" pitchFamily="18" charset="0"/>
                          <a:cs typeface="Microsoft Sans Serif" pitchFamily="34" charset="0"/>
                        </a:rPr>
                        <a:t>21.5</a:t>
                      </a:r>
                    </a:p>
                  </a:txBody>
                  <a:tcPr horzOverflow="overflow">
                    <a:lnL>
                      <a:noFill/>
                    </a:lnL>
                    <a:lnR w="12700" cap="flat" cmpd="sng" algn="ctr">
                      <a:solidFill>
                        <a:schemeClr val="tx1"/>
                      </a:solidFill>
                      <a:prstDash val="solid"/>
                      <a:round/>
                      <a:headEnd type="none" w="sm" len="sm"/>
                      <a:tailEnd type="none" w="sm" len="sm"/>
                    </a:lnR>
                    <a:lnT>
                      <a:noFill/>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1" descr="Madoff-ADV.gif"/>
          <p:cNvPicPr>
            <a:picLocks noChangeAspect="1"/>
          </p:cNvPicPr>
          <p:nvPr/>
        </p:nvPicPr>
        <p:blipFill>
          <a:blip r:embed="rId2" cstate="print"/>
          <a:srcRect/>
          <a:stretch>
            <a:fillRect/>
          </a:stretch>
        </p:blipFill>
        <p:spPr bwMode="auto">
          <a:xfrm>
            <a:off x="1651000" y="2479675"/>
            <a:ext cx="5830888" cy="3657600"/>
          </a:xfrm>
          <a:prstGeom prst="rect">
            <a:avLst/>
          </a:prstGeom>
          <a:noFill/>
          <a:ln w="9525">
            <a:noFill/>
            <a:miter lim="800000"/>
            <a:headEnd/>
            <a:tailEnd/>
          </a:ln>
        </p:spPr>
      </p:pic>
      <p:sp>
        <p:nvSpPr>
          <p:cNvPr id="3" name="Rectangle 2"/>
          <p:cNvSpPr txBox="1">
            <a:spLocks noChangeArrowheads="1"/>
          </p:cNvSpPr>
          <p:nvPr/>
        </p:nvSpPr>
        <p:spPr bwMode="auto">
          <a:xfrm>
            <a:off x="533400" y="457200"/>
            <a:ext cx="8077200" cy="1143000"/>
          </a:xfrm>
          <a:prstGeom prst="rect">
            <a:avLst/>
          </a:prstGeom>
          <a:noFill/>
          <a:ln w="9525">
            <a:noFill/>
            <a:miter lim="800000"/>
            <a:headEnd/>
            <a:tailEnd/>
          </a:ln>
        </p:spPr>
        <p:txBody>
          <a:bodyPr lIns="92075" tIns="46037" rIns="92075" bIns="46037" anchor="ctr"/>
          <a:lstStyle/>
          <a:p>
            <a:pPr algn="ctr">
              <a:defRPr/>
            </a:pPr>
            <a:r>
              <a:rPr lang="en-US" sz="3200" b="1" kern="0" dirty="0">
                <a:solidFill>
                  <a:srgbClr val="FFCCFF"/>
                </a:solidFill>
                <a:latin typeface="+mj-lt"/>
                <a:ea typeface="+mj-ea"/>
                <a:cs typeface="+mj-cs"/>
              </a:rPr>
              <a:t>External </a:t>
            </a:r>
            <a:r>
              <a:rPr lang="en-US" sz="3200" b="1" kern="0" dirty="0" smtClean="0">
                <a:solidFill>
                  <a:srgbClr val="FFCCFF"/>
                </a:solidFill>
                <a:latin typeface="+mj-lt"/>
                <a:ea typeface="+mj-ea"/>
                <a:cs typeface="+mj-cs"/>
              </a:rPr>
              <a:t>conflicts: An example</a:t>
            </a:r>
          </a:p>
          <a:p>
            <a:pPr algn="ctr">
              <a:defRPr/>
            </a:pPr>
            <a:r>
              <a:rPr lang="en-US" sz="3200" b="1" kern="0" smtClean="0">
                <a:solidFill>
                  <a:srgbClr val="FFCCFF"/>
                </a:solidFill>
                <a:latin typeface="+mj-lt"/>
                <a:ea typeface="+mj-ea"/>
                <a:cs typeface="+mj-cs"/>
              </a:rPr>
              <a:t>Bernard L. </a:t>
            </a:r>
            <a:r>
              <a:rPr lang="en-US" sz="3200" b="1" kern="0" dirty="0" err="1" smtClean="0">
                <a:solidFill>
                  <a:srgbClr val="FFCCFF"/>
                </a:solidFill>
                <a:latin typeface="+mj-lt"/>
                <a:ea typeface="+mj-ea"/>
                <a:cs typeface="+mj-cs"/>
              </a:rPr>
              <a:t>Madoff</a:t>
            </a:r>
            <a:r>
              <a:rPr lang="en-US" sz="3200" b="1" kern="0" dirty="0" smtClean="0">
                <a:solidFill>
                  <a:srgbClr val="FFCCFF"/>
                </a:solidFill>
                <a:latin typeface="+mj-lt"/>
                <a:ea typeface="+mj-ea"/>
                <a:cs typeface="+mj-cs"/>
              </a:rPr>
              <a:t> Investment Securities</a:t>
            </a:r>
            <a:endParaRPr lang="en-US" sz="3200" b="1" kern="0" dirty="0">
              <a:solidFill>
                <a:srgbClr val="FFCCFF"/>
              </a:solidFill>
              <a:latin typeface="+mj-lt"/>
              <a:ea typeface="+mj-ea"/>
              <a:cs typeface="+mj-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normAutofit/>
          </a:bodyPr>
          <a:lstStyle/>
          <a:p>
            <a:pPr eaLnBrk="1" hangingPunct="1">
              <a:defRPr/>
            </a:pPr>
            <a:r>
              <a:rPr lang="en-US" sz="3200" dirty="0" smtClean="0"/>
              <a:t>External Conflicts: Another example Fairfield Greenwich Group</a:t>
            </a:r>
          </a:p>
        </p:txBody>
      </p:sp>
      <p:graphicFrame>
        <p:nvGraphicFramePr>
          <p:cNvPr id="5" name="Chart Placeholder 4"/>
          <p:cNvGraphicFramePr>
            <a:graphicFrameLocks noGrp="1"/>
          </p:cNvGraphicFramePr>
          <p:nvPr>
            <p:ph type="chart" idx="1"/>
          </p:nvPr>
        </p:nvGraphicFramePr>
        <p:xfrm>
          <a:off x="1371600" y="1981200"/>
          <a:ext cx="6629401" cy="4030980"/>
        </p:xfrm>
        <a:graphic>
          <a:graphicData uri="http://schemas.openxmlformats.org/drawingml/2006/table">
            <a:tbl>
              <a:tblPr/>
              <a:tblGrid>
                <a:gridCol w="3124200"/>
                <a:gridCol w="1506977"/>
                <a:gridCol w="1998224"/>
              </a:tblGrid>
              <a:tr h="274320">
                <a:tc>
                  <a:txBody>
                    <a:bodyPr/>
                    <a:lstStyle/>
                    <a:p>
                      <a:pPr algn="l" fontAlgn="b"/>
                      <a:r>
                        <a:rPr lang="en-US" sz="1600" b="1" i="0" u="none" strike="noStrike" dirty="0" smtClean="0">
                          <a:solidFill>
                            <a:srgbClr val="CCECFF"/>
                          </a:solidFill>
                          <a:latin typeface="Arial" pitchFamily="34" charset="0"/>
                        </a:rPr>
                        <a:t>Style Category</a:t>
                      </a:r>
                      <a:endParaRPr lang="en-US" sz="1600" b="1" i="0" u="none" strike="noStrike" dirty="0">
                        <a:solidFill>
                          <a:srgbClr val="CCECFF"/>
                        </a:solidFill>
                        <a:latin typeface="Arial" pitchFamily="34" charset="0"/>
                      </a:endParaRPr>
                    </a:p>
                  </a:txBody>
                  <a:tcPr marL="7620" marR="7620" marT="7620"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1" i="0" u="none" strike="noStrike" dirty="0" smtClean="0">
                          <a:solidFill>
                            <a:srgbClr val="CCECFF"/>
                          </a:solidFill>
                          <a:latin typeface="Arial" pitchFamily="34" charset="0"/>
                        </a:rPr>
                        <a:t>Number of </a:t>
                      </a:r>
                      <a:r>
                        <a:rPr lang="en-US" sz="1600" b="1" i="0" u="none" strike="noStrike" baseline="0" dirty="0" smtClean="0">
                          <a:solidFill>
                            <a:srgbClr val="CCECFF"/>
                          </a:solidFill>
                          <a:latin typeface="Arial" pitchFamily="34" charset="0"/>
                        </a:rPr>
                        <a:t> non reporting funds</a:t>
                      </a:r>
                      <a:endParaRPr lang="en-US" sz="1600" b="1" i="0" u="none" strike="noStrike" dirty="0">
                        <a:solidFill>
                          <a:srgbClr val="CCECFF"/>
                        </a:solidFill>
                        <a:latin typeface="Arial" pitchFamily="34" charset="0"/>
                      </a:endParaRPr>
                    </a:p>
                  </a:txBody>
                  <a:tcPr marL="7620" marR="7620" marT="762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1" i="0" u="none" strike="noStrike" dirty="0" smtClean="0">
                          <a:solidFill>
                            <a:srgbClr val="CCECFF"/>
                          </a:solidFill>
                          <a:latin typeface="Arial" pitchFamily="34" charset="0"/>
                        </a:rPr>
                        <a:t>Percent</a:t>
                      </a:r>
                      <a:r>
                        <a:rPr lang="en-US" sz="1600" b="1" i="0" u="none" strike="noStrike" baseline="0" dirty="0" smtClean="0">
                          <a:solidFill>
                            <a:srgbClr val="CCECFF"/>
                          </a:solidFill>
                          <a:latin typeface="Arial" pitchFamily="34" charset="0"/>
                        </a:rPr>
                        <a:t> of style category (Dec 2007)</a:t>
                      </a:r>
                      <a:endParaRPr lang="en-US" sz="1600" b="1" i="0" u="none" strike="noStrike" dirty="0">
                        <a:solidFill>
                          <a:srgbClr val="CCECFF"/>
                        </a:solidFill>
                        <a:latin typeface="Arial" pitchFamily="34" charset="0"/>
                      </a:endParaRPr>
                    </a:p>
                  </a:txBody>
                  <a:tcPr marL="7620" marR="7620" marT="762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pPr algn="l" fontAlgn="b"/>
                      <a:r>
                        <a:rPr lang="en-US" sz="1600" b="1" i="0" u="none" strike="noStrike" dirty="0">
                          <a:solidFill>
                            <a:srgbClr val="CCECFF"/>
                          </a:solidFill>
                          <a:latin typeface="Arial" pitchFamily="34" charset="0"/>
                        </a:rPr>
                        <a:t>Convertible Arbitrage</a:t>
                      </a:r>
                    </a:p>
                  </a:txBody>
                  <a:tcPr marL="7620" marR="7620" marT="76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en-US" sz="1600" b="0" i="0" u="none" strike="noStrike" dirty="0">
                          <a:solidFill>
                            <a:schemeClr val="tx1"/>
                          </a:solidFill>
                          <a:latin typeface="Arial" pitchFamily="34" charset="0"/>
                        </a:rPr>
                        <a:t>57</a:t>
                      </a:r>
                    </a:p>
                  </a:txBody>
                  <a:tcPr marL="7620" marR="7620" marT="76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en-US" sz="1600" b="0" i="0" u="none" strike="noStrike" dirty="0">
                          <a:solidFill>
                            <a:schemeClr val="tx1"/>
                          </a:solidFill>
                          <a:latin typeface="Arial" pitchFamily="34" charset="0"/>
                        </a:rPr>
                        <a:t>31%</a:t>
                      </a:r>
                    </a:p>
                  </a:txBody>
                  <a:tcPr marL="7620" marR="7620" marT="7620" marB="0" anchor="b">
                    <a:lnL>
                      <a:noFill/>
                    </a:lnL>
                    <a:lnR>
                      <a:noFill/>
                    </a:lnR>
                    <a:lnT w="12700" cap="flat" cmpd="sng" algn="ctr">
                      <a:solidFill>
                        <a:schemeClr val="tx1"/>
                      </a:solidFill>
                      <a:prstDash val="solid"/>
                      <a:round/>
                      <a:headEnd type="none" w="med" len="med"/>
                      <a:tailEnd type="none" w="med" len="med"/>
                    </a:lnT>
                    <a:lnB>
                      <a:noFill/>
                    </a:lnB>
                  </a:tcPr>
                </a:tc>
              </a:tr>
              <a:tr h="274320">
                <a:tc>
                  <a:txBody>
                    <a:bodyPr/>
                    <a:lstStyle/>
                    <a:p>
                      <a:pPr algn="l" fontAlgn="b"/>
                      <a:r>
                        <a:rPr lang="en-US" sz="1600" b="1" i="0" u="none" strike="noStrike" dirty="0">
                          <a:solidFill>
                            <a:srgbClr val="CCECFF"/>
                          </a:solidFill>
                          <a:latin typeface="Arial" pitchFamily="34" charset="0"/>
                        </a:rPr>
                        <a:t>Dedicated Short Bias</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12</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32%</a:t>
                      </a:r>
                    </a:p>
                  </a:txBody>
                  <a:tcPr marL="7620" marR="7620" marT="7620" marB="0" anchor="b">
                    <a:lnL>
                      <a:noFill/>
                    </a:lnL>
                    <a:lnR>
                      <a:noFill/>
                    </a:lnR>
                    <a:lnT>
                      <a:noFill/>
                    </a:lnT>
                    <a:lnB>
                      <a:noFill/>
                    </a:lnB>
                  </a:tcPr>
                </a:tc>
              </a:tr>
              <a:tr h="274320">
                <a:tc>
                  <a:txBody>
                    <a:bodyPr/>
                    <a:lstStyle/>
                    <a:p>
                      <a:pPr algn="l" fontAlgn="b"/>
                      <a:r>
                        <a:rPr lang="en-US" sz="1600" b="1" i="0" u="none" strike="noStrike" dirty="0">
                          <a:solidFill>
                            <a:srgbClr val="CCECFF"/>
                          </a:solidFill>
                          <a:latin typeface="Arial" pitchFamily="34" charset="0"/>
                        </a:rPr>
                        <a:t>Emerging Markets</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77</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16%</a:t>
                      </a:r>
                    </a:p>
                  </a:txBody>
                  <a:tcPr marL="7620" marR="7620" marT="7620" marB="0" anchor="b">
                    <a:lnL>
                      <a:noFill/>
                    </a:lnL>
                    <a:lnR>
                      <a:noFill/>
                    </a:lnR>
                    <a:lnT>
                      <a:noFill/>
                    </a:lnT>
                    <a:lnB>
                      <a:noFill/>
                    </a:lnB>
                  </a:tcPr>
                </a:tc>
              </a:tr>
              <a:tr h="274320">
                <a:tc>
                  <a:txBody>
                    <a:bodyPr/>
                    <a:lstStyle/>
                    <a:p>
                      <a:pPr algn="l" fontAlgn="b"/>
                      <a:r>
                        <a:rPr lang="en-US" sz="1600" b="1" i="0" u="none" strike="noStrike" dirty="0">
                          <a:solidFill>
                            <a:srgbClr val="CCECFF"/>
                          </a:solidFill>
                          <a:latin typeface="Arial" pitchFamily="34" charset="0"/>
                        </a:rPr>
                        <a:t>Equity Market Neutral</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121</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24%</a:t>
                      </a:r>
                    </a:p>
                  </a:txBody>
                  <a:tcPr marL="7620" marR="7620" marT="7620" marB="0" anchor="b">
                    <a:lnL>
                      <a:noFill/>
                    </a:lnL>
                    <a:lnR>
                      <a:noFill/>
                    </a:lnR>
                    <a:lnT>
                      <a:noFill/>
                    </a:lnT>
                    <a:lnB>
                      <a:noFill/>
                    </a:lnB>
                  </a:tcPr>
                </a:tc>
              </a:tr>
              <a:tr h="274320">
                <a:tc>
                  <a:txBody>
                    <a:bodyPr/>
                    <a:lstStyle/>
                    <a:p>
                      <a:pPr algn="l" fontAlgn="b"/>
                      <a:r>
                        <a:rPr lang="en-US" sz="1600" b="1" i="0" u="none" strike="noStrike" dirty="0">
                          <a:solidFill>
                            <a:srgbClr val="CCECFF"/>
                          </a:solidFill>
                          <a:latin typeface="Arial" pitchFamily="34" charset="0"/>
                        </a:rPr>
                        <a:t>Event Driven</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149</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25%</a:t>
                      </a:r>
                    </a:p>
                  </a:txBody>
                  <a:tcPr marL="7620" marR="7620" marT="7620" marB="0" anchor="b">
                    <a:lnL>
                      <a:noFill/>
                    </a:lnL>
                    <a:lnR>
                      <a:noFill/>
                    </a:lnR>
                    <a:lnT>
                      <a:noFill/>
                    </a:lnT>
                    <a:lnB>
                      <a:noFill/>
                    </a:lnB>
                  </a:tcPr>
                </a:tc>
              </a:tr>
              <a:tr h="274320">
                <a:tc>
                  <a:txBody>
                    <a:bodyPr/>
                    <a:lstStyle/>
                    <a:p>
                      <a:pPr algn="l" fontAlgn="b"/>
                      <a:r>
                        <a:rPr lang="en-US" sz="1600" b="1" i="0" u="none" strike="noStrike" dirty="0">
                          <a:solidFill>
                            <a:srgbClr val="CCECFF"/>
                          </a:solidFill>
                          <a:latin typeface="Arial" pitchFamily="34" charset="0"/>
                        </a:rPr>
                        <a:t>Fixed Income Arbitrage</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102</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28%</a:t>
                      </a:r>
                    </a:p>
                  </a:txBody>
                  <a:tcPr marL="7620" marR="7620" marT="7620" marB="0" anchor="b">
                    <a:lnL>
                      <a:noFill/>
                    </a:lnL>
                    <a:lnR>
                      <a:noFill/>
                    </a:lnR>
                    <a:lnT>
                      <a:noFill/>
                    </a:lnT>
                    <a:lnB>
                      <a:noFill/>
                    </a:lnB>
                  </a:tcPr>
                </a:tc>
              </a:tr>
              <a:tr h="274320">
                <a:tc>
                  <a:txBody>
                    <a:bodyPr/>
                    <a:lstStyle/>
                    <a:p>
                      <a:pPr algn="l" fontAlgn="b"/>
                      <a:r>
                        <a:rPr lang="en-US" sz="1600" b="1" i="0" u="none" strike="noStrike" dirty="0">
                          <a:solidFill>
                            <a:srgbClr val="CCECFF"/>
                          </a:solidFill>
                          <a:latin typeface="Arial" pitchFamily="34" charset="0"/>
                        </a:rPr>
                        <a:t>Fund of Funds</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700</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22%</a:t>
                      </a:r>
                    </a:p>
                  </a:txBody>
                  <a:tcPr marL="7620" marR="7620" marT="7620" marB="0" anchor="b">
                    <a:lnL>
                      <a:noFill/>
                    </a:lnL>
                    <a:lnR>
                      <a:noFill/>
                    </a:lnR>
                    <a:lnT>
                      <a:noFill/>
                    </a:lnT>
                    <a:lnB>
                      <a:noFill/>
                    </a:lnB>
                  </a:tcPr>
                </a:tc>
              </a:tr>
              <a:tr h="274320">
                <a:tc>
                  <a:txBody>
                    <a:bodyPr/>
                    <a:lstStyle/>
                    <a:p>
                      <a:pPr algn="l" fontAlgn="b"/>
                      <a:r>
                        <a:rPr lang="en-US" sz="1600" b="1" i="0" u="none" strike="noStrike" dirty="0">
                          <a:solidFill>
                            <a:srgbClr val="CCECFF"/>
                          </a:solidFill>
                          <a:latin typeface="Arial" pitchFamily="34" charset="0"/>
                        </a:rPr>
                        <a:t>Global Macro</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81</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19%</a:t>
                      </a:r>
                    </a:p>
                  </a:txBody>
                  <a:tcPr marL="7620" marR="7620" marT="7620" marB="0" anchor="b">
                    <a:lnL>
                      <a:noFill/>
                    </a:lnL>
                    <a:lnR>
                      <a:noFill/>
                    </a:lnR>
                    <a:lnT>
                      <a:noFill/>
                    </a:lnT>
                    <a:lnB>
                      <a:noFill/>
                    </a:lnB>
                  </a:tcPr>
                </a:tc>
              </a:tr>
              <a:tr h="274320">
                <a:tc>
                  <a:txBody>
                    <a:bodyPr/>
                    <a:lstStyle/>
                    <a:p>
                      <a:pPr algn="l" fontAlgn="b"/>
                      <a:r>
                        <a:rPr lang="en-US" sz="1600" b="1" i="0" u="none" strike="noStrike" dirty="0">
                          <a:solidFill>
                            <a:srgbClr val="CCECFF"/>
                          </a:solidFill>
                          <a:latin typeface="Arial" pitchFamily="34" charset="0"/>
                        </a:rPr>
                        <a:t>Long/Short Equity Hedge</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549</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20%</a:t>
                      </a:r>
                    </a:p>
                  </a:txBody>
                  <a:tcPr marL="7620" marR="7620" marT="7620" marB="0" anchor="b">
                    <a:lnL>
                      <a:noFill/>
                    </a:lnL>
                    <a:lnR>
                      <a:noFill/>
                    </a:lnR>
                    <a:lnT>
                      <a:noFill/>
                    </a:lnT>
                    <a:lnB>
                      <a:noFill/>
                    </a:lnB>
                  </a:tcPr>
                </a:tc>
              </a:tr>
              <a:tr h="274320">
                <a:tc>
                  <a:txBody>
                    <a:bodyPr/>
                    <a:lstStyle/>
                    <a:p>
                      <a:pPr algn="l" fontAlgn="b"/>
                      <a:r>
                        <a:rPr lang="en-US" sz="1600" b="1" i="0" u="none" strike="noStrike" dirty="0">
                          <a:solidFill>
                            <a:schemeClr val="tx1"/>
                          </a:solidFill>
                          <a:latin typeface="Arial" pitchFamily="34" charset="0"/>
                        </a:rPr>
                        <a:t>Managed Futures</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69</a:t>
                      </a:r>
                    </a:p>
                  </a:txBody>
                  <a:tcPr marL="7620" marR="7620" marT="7620" marB="0" anchor="b">
                    <a:lnL>
                      <a:noFill/>
                    </a:lnL>
                    <a:lnR>
                      <a:noFill/>
                    </a:lnR>
                    <a:lnT>
                      <a:noFill/>
                    </a:lnT>
                    <a:lnB>
                      <a:noFill/>
                    </a:lnB>
                  </a:tcPr>
                </a:tc>
                <a:tc>
                  <a:txBody>
                    <a:bodyPr/>
                    <a:lstStyle/>
                    <a:p>
                      <a:pPr algn="ctr" fontAlgn="b"/>
                      <a:r>
                        <a:rPr lang="en-US" sz="1600" b="0" i="0" u="none" strike="noStrike" dirty="0">
                          <a:solidFill>
                            <a:schemeClr val="tx1"/>
                          </a:solidFill>
                          <a:latin typeface="Arial" pitchFamily="34" charset="0"/>
                        </a:rPr>
                        <a:t>10%</a:t>
                      </a:r>
                    </a:p>
                  </a:txBody>
                  <a:tcPr marL="7620" marR="7620" marT="7620" marB="0" anchor="b">
                    <a:lnL>
                      <a:noFill/>
                    </a:lnL>
                    <a:lnR>
                      <a:noFill/>
                    </a:lnR>
                    <a:lnT>
                      <a:noFill/>
                    </a:lnT>
                    <a:lnB>
                      <a:noFill/>
                    </a:lnB>
                  </a:tcPr>
                </a:tc>
              </a:tr>
              <a:tr h="274320">
                <a:tc>
                  <a:txBody>
                    <a:bodyPr/>
                    <a:lstStyle/>
                    <a:p>
                      <a:pPr algn="l" fontAlgn="b"/>
                      <a:r>
                        <a:rPr lang="en-US" sz="1600" b="1" i="0" u="none" strike="noStrike" dirty="0">
                          <a:solidFill>
                            <a:srgbClr val="FFFF66"/>
                          </a:solidFill>
                          <a:latin typeface="Arial" pitchFamily="34" charset="0"/>
                        </a:rPr>
                        <a:t>Multi-Strategy</a:t>
                      </a:r>
                    </a:p>
                  </a:txBody>
                  <a:tcPr marL="7620" marR="7620" marT="762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FFFF66"/>
                          </a:solidFill>
                          <a:latin typeface="Arial" pitchFamily="34" charset="0"/>
                        </a:rPr>
                        <a:t>275</a:t>
                      </a:r>
                    </a:p>
                  </a:txBody>
                  <a:tcPr marL="7620" marR="7620" marT="762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FFFF66"/>
                          </a:solidFill>
                          <a:latin typeface="Arial" pitchFamily="34" charset="0"/>
                        </a:rPr>
                        <a:t>30%</a:t>
                      </a:r>
                    </a:p>
                  </a:txBody>
                  <a:tcPr marL="7620" marR="7620" marT="7620" marB="0" anchor="b">
                    <a:lnL>
                      <a:noFill/>
                    </a:lnL>
                    <a:lnR>
                      <a:noFill/>
                    </a:lnR>
                    <a:lnT>
                      <a:noFill/>
                    </a:lnT>
                    <a:lnB w="12700" cap="flat" cmpd="sng" algn="ctr">
                      <a:solidFill>
                        <a:schemeClr val="tx1"/>
                      </a:solidFill>
                      <a:prstDash val="solid"/>
                      <a:round/>
                      <a:headEnd type="none" w="med" len="med"/>
                      <a:tailEnd type="none" w="med" len="med"/>
                    </a:lnB>
                  </a:tcPr>
                </a:tc>
              </a:tr>
              <a:tr h="274320">
                <a:tc>
                  <a:txBody>
                    <a:bodyPr/>
                    <a:lstStyle/>
                    <a:p>
                      <a:pPr algn="r" fontAlgn="b"/>
                      <a:r>
                        <a:rPr lang="en-US" sz="1600" b="1" i="0" u="none" strike="noStrike" dirty="0">
                          <a:solidFill>
                            <a:srgbClr val="CCECFF"/>
                          </a:solidFill>
                          <a:latin typeface="Arial" pitchFamily="34" charset="0"/>
                        </a:rPr>
                        <a:t>Total</a:t>
                      </a:r>
                    </a:p>
                  </a:txBody>
                  <a:tcPr marL="7620" marR="7620" marT="76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en-US" sz="1600" b="0" i="0" u="none" strike="noStrike" dirty="0">
                          <a:solidFill>
                            <a:schemeClr val="tx1"/>
                          </a:solidFill>
                          <a:latin typeface="Arial" pitchFamily="34" charset="0"/>
                        </a:rPr>
                        <a:t>2192</a:t>
                      </a:r>
                    </a:p>
                  </a:txBody>
                  <a:tcPr marL="7620" marR="7620" marT="76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en-US" sz="1600" b="0" i="0" u="none" strike="noStrike" dirty="0">
                          <a:solidFill>
                            <a:schemeClr val="tx1"/>
                          </a:solidFill>
                          <a:latin typeface="Arial" pitchFamily="34" charset="0"/>
                        </a:rPr>
                        <a:t>21%</a:t>
                      </a:r>
                    </a:p>
                  </a:txBody>
                  <a:tcPr marL="7620" marR="7620" marT="7620" marB="0" anchor="b">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6190" name="Slide Number Placeholder 3"/>
          <p:cNvSpPr>
            <a:spLocks noGrp="1"/>
          </p:cNvSpPr>
          <p:nvPr>
            <p:ph type="sldNum" sz="quarter" idx="12"/>
          </p:nvPr>
        </p:nvSpPr>
        <p:spPr/>
        <p:txBody>
          <a:bodyPr/>
          <a:lstStyle/>
          <a:p>
            <a:pPr fontAlgn="base">
              <a:spcBef>
                <a:spcPct val="0"/>
              </a:spcBef>
              <a:spcAft>
                <a:spcPct val="0"/>
              </a:spcAft>
              <a:defRPr/>
            </a:pPr>
            <a:fld id="{5A2A05F4-F6D0-4B21-B8E7-67C24A8F2F38}" type="slidenum">
              <a:rPr lang="en-US" smtClean="0"/>
              <a:pPr fontAlgn="base">
                <a:spcBef>
                  <a:spcPct val="0"/>
                </a:spcBef>
                <a:spcAft>
                  <a:spcPct val="0"/>
                </a:spcAft>
                <a:defRPr/>
              </a:pPr>
              <a:t>19</a:t>
            </a:fld>
            <a:endParaRPr lang="en-US" smtClean="0"/>
          </a:p>
        </p:txBody>
      </p:sp>
      <p:sp>
        <p:nvSpPr>
          <p:cNvPr id="6" name="Text Box 4"/>
          <p:cNvSpPr txBox="1">
            <a:spLocks noChangeArrowheads="1"/>
          </p:cNvSpPr>
          <p:nvPr/>
        </p:nvSpPr>
        <p:spPr bwMode="auto">
          <a:xfrm>
            <a:off x="914400" y="6324600"/>
            <a:ext cx="4114800" cy="369332"/>
          </a:xfrm>
          <a:prstGeom prst="rect">
            <a:avLst/>
          </a:prstGeom>
          <a:noFill/>
          <a:ln w="12700">
            <a:noFill/>
            <a:miter lim="800000"/>
            <a:headEnd type="none" w="sm" len="sm"/>
            <a:tailEnd type="none" w="sm" len="sm"/>
          </a:ln>
        </p:spPr>
        <p:txBody>
          <a:bodyPr>
            <a:spAutoFit/>
          </a:bodyPr>
          <a:lstStyle/>
          <a:p>
            <a:pPr>
              <a:spcBef>
                <a:spcPct val="50000"/>
              </a:spcBef>
              <a:defRPr/>
            </a:pPr>
            <a:r>
              <a:rPr lang="en-US" sz="1800" b="1" dirty="0">
                <a:latin typeface="Arial" pitchFamily="34" charset="0"/>
              </a:rPr>
              <a:t>Source: Lipper TASS</a:t>
            </a:r>
          </a:p>
        </p:txBody>
      </p:sp>
      <p:sp>
        <p:nvSpPr>
          <p:cNvPr id="7" name="Left Arrow 6"/>
          <p:cNvSpPr/>
          <p:nvPr/>
        </p:nvSpPr>
        <p:spPr bwMode="auto">
          <a:xfrm rot="12453921">
            <a:off x="174631" y="5217450"/>
            <a:ext cx="1214977" cy="229451"/>
          </a:xfrm>
          <a:prstGeom prst="leftArrow">
            <a:avLst/>
          </a:prstGeom>
          <a:solidFill>
            <a:srgbClr val="FFFF66"/>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smtClean="0"/>
              <a:t>Overview</a:t>
            </a:r>
          </a:p>
        </p:txBody>
      </p:sp>
      <p:sp>
        <p:nvSpPr>
          <p:cNvPr id="7171" name="Rectangle 3"/>
          <p:cNvSpPr>
            <a:spLocks noGrp="1" noChangeArrowheads="1"/>
          </p:cNvSpPr>
          <p:nvPr>
            <p:ph type="body" idx="1"/>
          </p:nvPr>
        </p:nvSpPr>
        <p:spPr>
          <a:xfrm>
            <a:off x="685800" y="2057400"/>
            <a:ext cx="8458200" cy="4114800"/>
          </a:xfrm>
        </p:spPr>
        <p:txBody>
          <a:bodyPr/>
          <a:lstStyle/>
          <a:p>
            <a:pPr>
              <a:lnSpc>
                <a:spcPct val="150000"/>
              </a:lnSpc>
            </a:pPr>
            <a:r>
              <a:rPr lang="en-US" sz="2000" dirty="0" smtClean="0">
                <a:solidFill>
                  <a:schemeClr val="tx1"/>
                </a:solidFill>
              </a:rPr>
              <a:t>Hedge funds have favorable return attributes</a:t>
            </a:r>
          </a:p>
          <a:p>
            <a:pPr>
              <a:lnSpc>
                <a:spcPct val="150000"/>
              </a:lnSpc>
            </a:pPr>
            <a:r>
              <a:rPr lang="en-US" sz="2000" dirty="0" smtClean="0">
                <a:solidFill>
                  <a:schemeClr val="tx1"/>
                </a:solidFill>
              </a:rPr>
              <a:t>Limited disclosure and significant operational risk</a:t>
            </a:r>
          </a:p>
          <a:p>
            <a:pPr>
              <a:lnSpc>
                <a:spcPct val="150000"/>
              </a:lnSpc>
            </a:pPr>
            <a:r>
              <a:rPr lang="en-US" sz="2000" dirty="0" smtClean="0">
                <a:solidFill>
                  <a:schemeClr val="tx1"/>
                </a:solidFill>
              </a:rPr>
              <a:t>A simple and direct measure of operational risk</a:t>
            </a:r>
          </a:p>
          <a:p>
            <a:pPr>
              <a:lnSpc>
                <a:spcPct val="150000"/>
              </a:lnSpc>
            </a:pPr>
            <a:r>
              <a:rPr lang="en-US" sz="2000" dirty="0" smtClean="0">
                <a:solidFill>
                  <a:schemeClr val="tx1"/>
                </a:solidFill>
              </a:rPr>
              <a:t>Operational risk leads to subsequent poor performance</a:t>
            </a:r>
          </a:p>
          <a:p>
            <a:pPr>
              <a:lnSpc>
                <a:spcPct val="150000"/>
              </a:lnSpc>
            </a:pPr>
            <a:r>
              <a:rPr lang="en-US" sz="2000" dirty="0" smtClean="0">
                <a:solidFill>
                  <a:schemeClr val="tx1"/>
                </a:solidFill>
              </a:rPr>
              <a:t>Sophisticated investors understand this risk</a:t>
            </a:r>
          </a:p>
          <a:p>
            <a:pPr>
              <a:lnSpc>
                <a:spcPct val="150000"/>
              </a:lnSpc>
            </a:pPr>
            <a:r>
              <a:rPr lang="en-US" sz="2000" dirty="0" smtClean="0">
                <a:solidFill>
                  <a:srgbClr val="FFFF66"/>
                </a:solidFill>
              </a:rPr>
              <a:t>Unsophisticated investors simply chase past high returns</a:t>
            </a:r>
          </a:p>
          <a:p>
            <a:endParaRPr lang="en-US" dirty="0" smtClean="0"/>
          </a:p>
        </p:txBody>
      </p:sp>
      <p:sp>
        <p:nvSpPr>
          <p:cNvPr id="4" name="TextBox 3"/>
          <p:cNvSpPr txBox="1"/>
          <p:nvPr/>
        </p:nvSpPr>
        <p:spPr>
          <a:xfrm>
            <a:off x="1038740" y="5579680"/>
            <a:ext cx="7028115" cy="830997"/>
          </a:xfrm>
          <a:prstGeom prst="rect">
            <a:avLst/>
          </a:prstGeom>
          <a:noFill/>
        </p:spPr>
        <p:txBody>
          <a:bodyPr wrap="square" rtlCol="0">
            <a:spAutoFit/>
          </a:bodyPr>
          <a:lstStyle/>
          <a:p>
            <a:pPr algn="ctr"/>
            <a:r>
              <a:rPr lang="en-US" dirty="0" smtClean="0">
                <a:solidFill>
                  <a:srgbClr val="FFCCFF"/>
                </a:solidFill>
              </a:rPr>
              <a:t>Brown, S., </a:t>
            </a:r>
            <a:r>
              <a:rPr lang="en-US" dirty="0" err="1" smtClean="0">
                <a:solidFill>
                  <a:srgbClr val="FFCCFF"/>
                </a:solidFill>
              </a:rPr>
              <a:t>Goetzmann</a:t>
            </a:r>
            <a:r>
              <a:rPr lang="en-US" dirty="0" smtClean="0">
                <a:solidFill>
                  <a:srgbClr val="FFCCFF"/>
                </a:solidFill>
              </a:rPr>
              <a:t>, W., Liang, B., and C. Schwarz</a:t>
            </a:r>
          </a:p>
          <a:p>
            <a:pPr algn="ctr"/>
            <a:r>
              <a:rPr lang="en-US" dirty="0" smtClean="0">
                <a:solidFill>
                  <a:srgbClr val="FFCCFF"/>
                </a:solidFill>
              </a:rPr>
              <a:t>“Trust and Delegation” JFE (2012) forthcoming</a:t>
            </a:r>
            <a:endParaRPr lang="en-US" dirty="0">
              <a:solidFill>
                <a:srgbClr val="FFCC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anim calcmode="lin" valueType="num">
                                      <p:cBhvr additive="base">
                                        <p:cTn id="27" dur="500" fill="hold"/>
                                        <p:tgtEl>
                                          <p:spTgt spid="7171">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17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additive="base">
                                        <p:cTn id="33" dur="500" fill="hold"/>
                                        <p:tgtEl>
                                          <p:spTgt spid="4"/>
                                        </p:tgtEl>
                                        <p:attrNameLst>
                                          <p:attrName>ppt_x</p:attrName>
                                        </p:attrNameLst>
                                      </p:cBhvr>
                                      <p:tavLst>
                                        <p:tav tm="0">
                                          <p:val>
                                            <p:strVal val="#ppt_x"/>
                                          </p:val>
                                        </p:tav>
                                        <p:tav tm="100000">
                                          <p:val>
                                            <p:strVal val="#ppt_x"/>
                                          </p:val>
                                        </p:tav>
                                      </p:tavLst>
                                    </p:anim>
                                    <p:anim calcmode="lin" valueType="num">
                                      <p:cBhvr additive="base">
                                        <p:cTn id="3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pPr>
              <a:defRPr/>
            </a:pPr>
            <a:r>
              <a:rPr lang="en-US" sz="3200" dirty="0" smtClean="0">
                <a:effectLst>
                  <a:outerShdw blurRad="38100" dist="38100" dir="2700000" algn="tl">
                    <a:srgbClr val="000000"/>
                  </a:outerShdw>
                </a:effectLst>
              </a:rPr>
              <a:t>Problem funds have a more concentrated ownership</a:t>
            </a:r>
            <a:r>
              <a:rPr lang="en-US" sz="3600" dirty="0" smtClean="0">
                <a:effectLst>
                  <a:outerShdw blurRad="38100" dist="38100" dir="2700000" algn="tl">
                    <a:srgbClr val="000000"/>
                  </a:outerShdw>
                </a:effectLst>
              </a:rPr>
              <a:t> structure ...</a:t>
            </a:r>
          </a:p>
        </p:txBody>
      </p:sp>
      <p:graphicFrame>
        <p:nvGraphicFramePr>
          <p:cNvPr id="23623" name="Group 71"/>
          <p:cNvGraphicFramePr>
            <a:graphicFrameLocks noGrp="1"/>
          </p:cNvGraphicFramePr>
          <p:nvPr/>
        </p:nvGraphicFramePr>
        <p:xfrm>
          <a:off x="800100" y="2057400"/>
          <a:ext cx="7924800" cy="3009900"/>
        </p:xfrm>
        <a:graphic>
          <a:graphicData uri="http://schemas.openxmlformats.org/drawingml/2006/table">
            <a:tbl>
              <a:tblPr/>
              <a:tblGrid>
                <a:gridCol w="2641600"/>
                <a:gridCol w="1040131"/>
                <a:gridCol w="1425363"/>
                <a:gridCol w="1522306"/>
                <a:gridCol w="1295400"/>
              </a:tblGrid>
              <a:tr h="454146">
                <a:tc>
                  <a:txBody>
                    <a:bodyPr/>
                    <a:lstStyle/>
                    <a:p>
                      <a:pPr marL="0" marR="0" lvl="0" indent="0" algn="l" defTabSz="914400" rtl="0" eaLnBrk="0" fontAlgn="base" latinLnBrk="0" hangingPunct="0">
                        <a:lnSpc>
                          <a:spcPct val="100000"/>
                        </a:lnSpc>
                        <a:spcBef>
                          <a:spcPct val="20000"/>
                        </a:spcBef>
                        <a:spcAft>
                          <a:spcPct val="0"/>
                        </a:spcAft>
                        <a:buClr>
                          <a:srgbClr val="CC66FF"/>
                        </a:buClr>
                        <a:buSzPct val="100000"/>
                        <a:buFont typeface="Wingdings" pitchFamily="2" charset="2"/>
                        <a:buNone/>
                        <a:tabLst/>
                      </a:pPr>
                      <a:endParaRPr kumimoji="0" lang="es-ES_tradnl" sz="2000" b="1" i="0" u="none" strike="noStrike" cap="none" normalizeH="0" baseline="0" dirty="0" smtClean="0">
                        <a:ln>
                          <a:noFill/>
                        </a:ln>
                        <a:solidFill>
                          <a:schemeClr val="tx1"/>
                        </a:solidFill>
                        <a:effectLst/>
                        <a:latin typeface="+mj-lt"/>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a:noFill/>
                    </a:lnB>
                    <a:lnTlToBr>
                      <a:noFill/>
                    </a:lnTlToBr>
                    <a:lnBlToTr>
                      <a:noFill/>
                    </a:lnBlToTr>
                    <a:noFill/>
                  </a:tcPr>
                </a:tc>
                <a:tc gridSpan="2">
                  <a:txBody>
                    <a:bodyPr/>
                    <a:lstStyle/>
                    <a:p>
                      <a:pPr marL="0" marR="0" lvl="0" indent="0" algn="ctr" defTabSz="914400" rtl="0" eaLnBrk="0" fontAlgn="base" latinLnBrk="0" hangingPunct="0">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dirty="0" smtClean="0">
                          <a:ln>
                            <a:noFill/>
                          </a:ln>
                          <a:solidFill>
                            <a:schemeClr val="tx1"/>
                          </a:solidFill>
                          <a:effectLst/>
                          <a:latin typeface="+mj-lt"/>
                        </a:rPr>
                        <a:t>Problem Funds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0" fontAlgn="base" latinLnBrk="0" hangingPunct="0">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smtClean="0">
                          <a:ln>
                            <a:noFill/>
                          </a:ln>
                          <a:solidFill>
                            <a:schemeClr val="tx1"/>
                          </a:solidFill>
                          <a:effectLst/>
                          <a:latin typeface="+mj-lt"/>
                        </a:rPr>
                        <a:t>Non-Problem funds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a:noFill/>
                    </a:lnB>
                    <a:lnTlToBr>
                      <a:noFill/>
                    </a:lnTlToBr>
                    <a:lnBlToTr>
                      <a:noFill/>
                    </a:lnBlToTr>
                    <a:noFill/>
                  </a:tcPr>
                </a:tc>
                <a:tc hMerge="1">
                  <a:txBody>
                    <a:bodyPr/>
                    <a:lstStyle/>
                    <a:p>
                      <a:endParaRPr lang="en-US"/>
                    </a:p>
                  </a:txBody>
                  <a:tcPr/>
                </a:tc>
              </a:tr>
              <a:tr h="454146">
                <a:tc>
                  <a:txBody>
                    <a:bodyPr/>
                    <a:lstStyle/>
                    <a:p>
                      <a:pPr marL="0" marR="0" lvl="0" indent="0" algn="l" defTabSz="914400" rtl="0" eaLnBrk="0" fontAlgn="base" latinLnBrk="0" hangingPunct="0">
                        <a:lnSpc>
                          <a:spcPct val="100000"/>
                        </a:lnSpc>
                        <a:spcBef>
                          <a:spcPct val="20000"/>
                        </a:spcBef>
                        <a:spcAft>
                          <a:spcPct val="0"/>
                        </a:spcAft>
                        <a:buClr>
                          <a:srgbClr val="CC66FF"/>
                        </a:buClr>
                        <a:buSzPct val="100000"/>
                        <a:buFont typeface="Wingdings" pitchFamily="2" charset="2"/>
                        <a:buNone/>
                        <a:tabLst/>
                      </a:pPr>
                      <a:endParaRPr kumimoji="0" lang="es-ES_tradnl" sz="2000" b="1" i="0" u="none" strike="noStrike" cap="none" normalizeH="0" baseline="0" dirty="0" smtClean="0">
                        <a:ln>
                          <a:noFill/>
                        </a:ln>
                        <a:solidFill>
                          <a:schemeClr val="tx1"/>
                        </a:solidFill>
                        <a:effectLst/>
                        <a:latin typeface="+mj-lt"/>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dirty="0" smtClean="0">
                          <a:ln>
                            <a:noFill/>
                          </a:ln>
                          <a:solidFill>
                            <a:schemeClr val="tx1"/>
                          </a:solidFill>
                          <a:effectLst/>
                          <a:latin typeface="+mj-lt"/>
                        </a:rPr>
                        <a:t>Mean</a:t>
                      </a:r>
                    </a:p>
                  </a:txBody>
                  <a:tcPr horzOverflow="overflow">
                    <a:lnL w="12700" cap="flat" cmpd="sng" algn="ctr">
                      <a:solidFill>
                        <a:schemeClr val="tx1"/>
                      </a:solidFill>
                      <a:prstDash val="solid"/>
                      <a:round/>
                      <a:headEnd type="none" w="sm" len="sm"/>
                      <a:tailEnd type="none" w="sm" len="sm"/>
                    </a:lnL>
                    <a:lnR>
                      <a:noFill/>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dirty="0" smtClean="0">
                          <a:ln>
                            <a:noFill/>
                          </a:ln>
                          <a:solidFill>
                            <a:schemeClr val="tx1"/>
                          </a:solidFill>
                          <a:effectLst/>
                          <a:latin typeface="+mj-lt"/>
                        </a:rPr>
                        <a:t>Median</a:t>
                      </a:r>
                    </a:p>
                  </a:txBody>
                  <a:tcPr horzOverflow="overflow">
                    <a:lnL>
                      <a:noFill/>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dirty="0" smtClean="0">
                          <a:ln>
                            <a:noFill/>
                          </a:ln>
                          <a:solidFill>
                            <a:schemeClr val="tx1"/>
                          </a:solidFill>
                          <a:effectLst/>
                          <a:latin typeface="+mj-lt"/>
                        </a:rPr>
                        <a:t>Mean</a:t>
                      </a:r>
                    </a:p>
                  </a:txBody>
                  <a:tcPr horzOverflow="overflow">
                    <a:lnL w="12700" cap="flat" cmpd="sng" algn="ctr">
                      <a:solidFill>
                        <a:schemeClr val="tx1"/>
                      </a:solidFill>
                      <a:prstDash val="solid"/>
                      <a:round/>
                      <a:headEnd type="none" w="sm" len="sm"/>
                      <a:tailEnd type="none" w="sm" len="sm"/>
                    </a:lnL>
                    <a:lnR>
                      <a:noFill/>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dirty="0" smtClean="0">
                          <a:ln>
                            <a:noFill/>
                          </a:ln>
                          <a:solidFill>
                            <a:schemeClr val="tx1"/>
                          </a:solidFill>
                          <a:effectLst/>
                          <a:latin typeface="+mj-lt"/>
                        </a:rPr>
                        <a:t>Median</a:t>
                      </a:r>
                    </a:p>
                  </a:txBody>
                  <a:tcPr horzOverflow="overflow">
                    <a:lnL>
                      <a:noFill/>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sm" len="sm"/>
                      <a:tailEnd type="none" w="sm" len="sm"/>
                    </a:lnB>
                    <a:lnTlToBr>
                      <a:noFill/>
                    </a:lnTlToBr>
                    <a:lnBlToTr>
                      <a:noFill/>
                    </a:lnBlToTr>
                    <a:noFill/>
                  </a:tcPr>
                </a:tc>
              </a:tr>
              <a:tr h="454146">
                <a:tc>
                  <a:txBody>
                    <a:bodyPr/>
                    <a:lstStyle/>
                    <a:p>
                      <a:pPr marL="0" marR="0" lvl="0" indent="0" algn="ctr" defTabSz="914400" rtl="0" eaLnBrk="0" fontAlgn="base" latinLnBrk="0" hangingPunct="0">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dirty="0" smtClean="0">
                          <a:ln>
                            <a:noFill/>
                          </a:ln>
                          <a:solidFill>
                            <a:schemeClr val="tx1"/>
                          </a:solidFill>
                          <a:effectLst/>
                          <a:latin typeface="+mj-lt"/>
                        </a:rPr>
                        <a:t>Direct Owners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dirty="0" smtClean="0">
                          <a:ln>
                            <a:noFill/>
                          </a:ln>
                          <a:solidFill>
                            <a:srgbClr val="FFFF66"/>
                          </a:solidFill>
                          <a:effectLst/>
                          <a:latin typeface="+mj-lt"/>
                        </a:rPr>
                        <a:t>9.96</a:t>
                      </a:r>
                    </a:p>
                  </a:txBody>
                  <a:tcPr horzOverflow="overflow">
                    <a:lnL w="12700" cap="flat" cmpd="sng" algn="ctr">
                      <a:solidFill>
                        <a:schemeClr val="tx1"/>
                      </a:solidFill>
                      <a:prstDash val="solid"/>
                      <a:round/>
                      <a:headEnd type="none" w="sm" len="sm"/>
                      <a:tailEnd type="none" w="sm" len="sm"/>
                    </a:lnL>
                    <a:lnR>
                      <a:noFill/>
                    </a:lnR>
                    <a:lnT w="12700" cap="flat" cmpd="sng" algn="ctr">
                      <a:solidFill>
                        <a:schemeClr val="tx1"/>
                      </a:solidFill>
                      <a:prstDash val="solid"/>
                      <a:round/>
                      <a:headEnd type="none" w="sm" len="sm"/>
                      <a:tailEnd type="none" w="sm" len="sm"/>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smtClean="0">
                          <a:ln>
                            <a:noFill/>
                          </a:ln>
                          <a:solidFill>
                            <a:srgbClr val="FFFF66"/>
                          </a:solidFill>
                          <a:effectLst/>
                          <a:latin typeface="+mj-lt"/>
                        </a:rPr>
                        <a:t>9.00</a:t>
                      </a:r>
                    </a:p>
                  </a:txBody>
                  <a:tcPr horzOverflow="overflow">
                    <a:lnL>
                      <a:noFill/>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smtClean="0">
                          <a:ln>
                            <a:noFill/>
                          </a:ln>
                          <a:solidFill>
                            <a:srgbClr val="FFFF66"/>
                          </a:solidFill>
                          <a:effectLst/>
                          <a:latin typeface="+mj-lt"/>
                        </a:rPr>
                        <a:t>7.33</a:t>
                      </a:r>
                    </a:p>
                  </a:txBody>
                  <a:tcPr horzOverflow="overflow">
                    <a:lnL w="12700" cap="flat" cmpd="sng" algn="ctr">
                      <a:solidFill>
                        <a:schemeClr val="tx1"/>
                      </a:solidFill>
                      <a:prstDash val="solid"/>
                      <a:round/>
                      <a:headEnd type="none" w="sm" len="sm"/>
                      <a:tailEnd type="none" w="sm" len="sm"/>
                    </a:lnL>
                    <a:lnR>
                      <a:noFill/>
                    </a:lnR>
                    <a:lnT w="12700" cap="flat" cmpd="sng" algn="ctr">
                      <a:solidFill>
                        <a:schemeClr val="tx1"/>
                      </a:solidFill>
                      <a:prstDash val="solid"/>
                      <a:round/>
                      <a:headEnd type="none" w="sm" len="sm"/>
                      <a:tailEnd type="none" w="sm" len="sm"/>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dirty="0" smtClean="0">
                          <a:ln>
                            <a:noFill/>
                          </a:ln>
                          <a:solidFill>
                            <a:srgbClr val="FFFF66"/>
                          </a:solidFill>
                          <a:effectLst/>
                          <a:latin typeface="+mj-lt"/>
                        </a:rPr>
                        <a:t>6.00</a:t>
                      </a:r>
                    </a:p>
                  </a:txBody>
                  <a:tcPr horzOverflow="overflow">
                    <a:lnL>
                      <a:noFill/>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a:noFill/>
                    </a:lnB>
                    <a:lnTlToBr>
                      <a:noFill/>
                    </a:lnTlToBr>
                    <a:lnBlToTr>
                      <a:noFill/>
                    </a:lnBlToTr>
                    <a:noFill/>
                  </a:tcPr>
                </a:tc>
              </a:tr>
              <a:tr h="454146">
                <a:tc>
                  <a:txBody>
                    <a:bodyPr/>
                    <a:lstStyle/>
                    <a:p>
                      <a:pPr marL="0" marR="0" lvl="0" indent="0" algn="ctr" defTabSz="914400" rtl="0" eaLnBrk="0" fontAlgn="base" latinLnBrk="0" hangingPunct="0">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smtClean="0">
                          <a:ln>
                            <a:noFill/>
                          </a:ln>
                          <a:solidFill>
                            <a:schemeClr val="tx1"/>
                          </a:solidFill>
                          <a:effectLst/>
                          <a:latin typeface="+mj-lt"/>
                        </a:rPr>
                        <a:t>Controlling</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dirty="0" smtClean="0">
                          <a:ln>
                            <a:noFill/>
                          </a:ln>
                          <a:solidFill>
                            <a:srgbClr val="FFFF66"/>
                          </a:solidFill>
                          <a:effectLst/>
                          <a:latin typeface="+mj-lt"/>
                        </a:rPr>
                        <a:t>8.28</a:t>
                      </a:r>
                    </a:p>
                  </a:txBody>
                  <a:tcPr horzOverflow="overflow">
                    <a:lnL w="12700" cap="flat" cmpd="sng" algn="ctr">
                      <a:solidFill>
                        <a:schemeClr val="tx1"/>
                      </a:solidFill>
                      <a:prstDash val="solid"/>
                      <a:round/>
                      <a:headEnd type="none" w="sm" len="sm"/>
                      <a:tailEnd type="none" w="sm" len="sm"/>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dirty="0" smtClean="0">
                          <a:ln>
                            <a:noFill/>
                          </a:ln>
                          <a:solidFill>
                            <a:srgbClr val="FFFF66"/>
                          </a:solidFill>
                          <a:effectLst/>
                          <a:latin typeface="+mj-lt"/>
                        </a:rPr>
                        <a:t>7.00</a:t>
                      </a:r>
                    </a:p>
                  </a:txBody>
                  <a:tcPr horzOverflow="overflow">
                    <a:lnL>
                      <a:noFill/>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smtClean="0">
                          <a:ln>
                            <a:noFill/>
                          </a:ln>
                          <a:solidFill>
                            <a:srgbClr val="FFFF66"/>
                          </a:solidFill>
                          <a:effectLst/>
                          <a:latin typeface="+mj-lt"/>
                        </a:rPr>
                        <a:t>5.97</a:t>
                      </a:r>
                    </a:p>
                  </a:txBody>
                  <a:tcPr horzOverflow="overflow">
                    <a:lnL w="12700" cap="flat" cmpd="sng" algn="ctr">
                      <a:solidFill>
                        <a:schemeClr val="tx1"/>
                      </a:solidFill>
                      <a:prstDash val="solid"/>
                      <a:round/>
                      <a:headEnd type="none" w="sm" len="sm"/>
                      <a:tailEnd type="none" w="sm" len="sm"/>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dirty="0" smtClean="0">
                          <a:ln>
                            <a:noFill/>
                          </a:ln>
                          <a:solidFill>
                            <a:srgbClr val="FFFF66"/>
                          </a:solidFill>
                          <a:effectLst/>
                          <a:latin typeface="+mj-lt"/>
                        </a:rPr>
                        <a:t>5.00</a:t>
                      </a:r>
                    </a:p>
                  </a:txBody>
                  <a:tcPr horzOverflow="overflow">
                    <a:lnL>
                      <a:noFill/>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r>
              <a:tr h="454146">
                <a:tc>
                  <a:txBody>
                    <a:bodyPr/>
                    <a:lstStyle/>
                    <a:p>
                      <a:pPr marL="0" marR="0" lvl="0" indent="0" algn="ctr" defTabSz="914400" rtl="0" eaLnBrk="0" fontAlgn="base" latinLnBrk="0" hangingPunct="0">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smtClean="0">
                          <a:ln>
                            <a:noFill/>
                          </a:ln>
                          <a:solidFill>
                            <a:schemeClr val="tx1"/>
                          </a:solidFill>
                          <a:effectLst/>
                          <a:latin typeface="+mj-lt"/>
                        </a:rPr>
                        <a:t>Percent 75%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smtClean="0">
                          <a:ln>
                            <a:noFill/>
                          </a:ln>
                          <a:solidFill>
                            <a:srgbClr val="FFFF66"/>
                          </a:solidFill>
                          <a:effectLst/>
                          <a:latin typeface="+mj-lt"/>
                        </a:rPr>
                        <a:t>0.73</a:t>
                      </a:r>
                    </a:p>
                  </a:txBody>
                  <a:tcPr horzOverflow="overflow">
                    <a:lnL w="12700" cap="flat" cmpd="sng" algn="ctr">
                      <a:solidFill>
                        <a:schemeClr val="tx1"/>
                      </a:solidFill>
                      <a:prstDash val="solid"/>
                      <a:round/>
                      <a:headEnd type="none" w="sm" len="sm"/>
                      <a:tailEnd type="none" w="sm" len="sm"/>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dirty="0" smtClean="0">
                          <a:ln>
                            <a:noFill/>
                          </a:ln>
                          <a:solidFill>
                            <a:srgbClr val="FFFF66"/>
                          </a:solidFill>
                          <a:effectLst/>
                          <a:latin typeface="+mj-lt"/>
                        </a:rPr>
                        <a:t>1.00</a:t>
                      </a:r>
                    </a:p>
                  </a:txBody>
                  <a:tcPr horzOverflow="overflow">
                    <a:lnL>
                      <a:noFill/>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dirty="0" smtClean="0">
                          <a:ln>
                            <a:noFill/>
                          </a:ln>
                          <a:solidFill>
                            <a:srgbClr val="FFFF66"/>
                          </a:solidFill>
                          <a:effectLst/>
                          <a:latin typeface="+mj-lt"/>
                        </a:rPr>
                        <a:t>0.50</a:t>
                      </a:r>
                    </a:p>
                  </a:txBody>
                  <a:tcPr horzOverflow="overflow">
                    <a:lnL w="12700" cap="flat" cmpd="sng" algn="ctr">
                      <a:solidFill>
                        <a:schemeClr val="tx1"/>
                      </a:solidFill>
                      <a:prstDash val="solid"/>
                      <a:round/>
                      <a:headEnd type="none" w="sm" len="sm"/>
                      <a:tailEnd type="none" w="sm" len="sm"/>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dirty="0" smtClean="0">
                          <a:ln>
                            <a:noFill/>
                          </a:ln>
                          <a:solidFill>
                            <a:srgbClr val="FFFF66"/>
                          </a:solidFill>
                          <a:effectLst/>
                          <a:latin typeface="+mj-lt"/>
                        </a:rPr>
                        <a:t>0.50</a:t>
                      </a:r>
                    </a:p>
                  </a:txBody>
                  <a:tcPr horzOverflow="overflow">
                    <a:lnL>
                      <a:noFill/>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r>
              <a:tr h="739170">
                <a:tc>
                  <a:txBody>
                    <a:bodyPr/>
                    <a:lstStyle/>
                    <a:p>
                      <a:pPr marL="0" marR="0" lvl="0" indent="0" algn="ctr" defTabSz="914400" rtl="0" eaLnBrk="0" fontAlgn="base" latinLnBrk="0" hangingPunct="0">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dirty="0" smtClean="0">
                          <a:ln>
                            <a:noFill/>
                          </a:ln>
                          <a:solidFill>
                            <a:schemeClr val="tx1"/>
                          </a:solidFill>
                          <a:effectLst/>
                          <a:latin typeface="+mj-lt"/>
                        </a:rPr>
                        <a:t>Personal Capital ($mm)</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dirty="0" smtClean="0">
                          <a:ln>
                            <a:noFill/>
                          </a:ln>
                          <a:solidFill>
                            <a:srgbClr val="FFFF66"/>
                          </a:solidFill>
                          <a:effectLst/>
                          <a:latin typeface="+mj-lt"/>
                        </a:rPr>
                        <a:t>1.26</a:t>
                      </a:r>
                    </a:p>
                  </a:txBody>
                  <a:tcPr horzOverflow="overflow">
                    <a:lnL w="12700" cap="flat" cmpd="sng" algn="ctr">
                      <a:solidFill>
                        <a:schemeClr val="tx1"/>
                      </a:solidFill>
                      <a:prstDash val="solid"/>
                      <a:round/>
                      <a:headEnd type="none" w="sm" len="sm"/>
                      <a:tailEnd type="none" w="sm" len="sm"/>
                    </a:lnL>
                    <a:lnR>
                      <a:noFill/>
                    </a:lnR>
                    <a:lnT>
                      <a:noFill/>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dirty="0" smtClean="0">
                          <a:ln>
                            <a:noFill/>
                          </a:ln>
                          <a:solidFill>
                            <a:srgbClr val="FFFF66"/>
                          </a:solidFill>
                          <a:effectLst/>
                          <a:latin typeface="+mj-lt"/>
                        </a:rPr>
                        <a:t>0.00</a:t>
                      </a:r>
                    </a:p>
                  </a:txBody>
                  <a:tcPr horzOverflow="overflow">
                    <a:lnL>
                      <a:noFill/>
                    </a:lnL>
                    <a:lnR w="12700" cap="flat" cmpd="sng" algn="ctr">
                      <a:solidFill>
                        <a:schemeClr val="tx1"/>
                      </a:solidFill>
                      <a:prstDash val="solid"/>
                      <a:round/>
                      <a:headEnd type="none" w="sm" len="sm"/>
                      <a:tailEnd type="none" w="sm" len="sm"/>
                    </a:lnR>
                    <a:lnT>
                      <a:noFill/>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dirty="0" smtClean="0">
                          <a:ln>
                            <a:noFill/>
                          </a:ln>
                          <a:solidFill>
                            <a:srgbClr val="FFFF66"/>
                          </a:solidFill>
                          <a:effectLst/>
                          <a:latin typeface="+mj-lt"/>
                        </a:rPr>
                        <a:t>2.62</a:t>
                      </a:r>
                    </a:p>
                  </a:txBody>
                  <a:tcPr horzOverflow="overflow">
                    <a:lnL w="12700" cap="flat" cmpd="sng" algn="ctr">
                      <a:solidFill>
                        <a:schemeClr val="tx1"/>
                      </a:solidFill>
                      <a:prstDash val="solid"/>
                      <a:round/>
                      <a:headEnd type="none" w="sm" len="sm"/>
                      <a:tailEnd type="none" w="sm" len="sm"/>
                    </a:lnL>
                    <a:lnR>
                      <a:noFill/>
                    </a:lnR>
                    <a:lnT>
                      <a:noFill/>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dirty="0" smtClean="0">
                          <a:ln>
                            <a:noFill/>
                          </a:ln>
                          <a:solidFill>
                            <a:srgbClr val="FFFF66"/>
                          </a:solidFill>
                          <a:effectLst/>
                          <a:latin typeface="+mj-lt"/>
                        </a:rPr>
                        <a:t>0.00</a:t>
                      </a:r>
                    </a:p>
                  </a:txBody>
                  <a:tcPr horzOverflow="overflow">
                    <a:lnL>
                      <a:noFill/>
                    </a:lnL>
                    <a:lnR w="12700" cap="flat" cmpd="sng" algn="ctr">
                      <a:solidFill>
                        <a:schemeClr val="tx1"/>
                      </a:solidFill>
                      <a:prstDash val="solid"/>
                      <a:round/>
                      <a:headEnd type="none" w="sm" len="sm"/>
                      <a:tailEnd type="none" w="sm" len="sm"/>
                    </a:lnR>
                    <a:lnT>
                      <a:noFill/>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a:defRPr/>
            </a:pPr>
            <a:r>
              <a:rPr lang="en-US" dirty="0" smtClean="0">
                <a:effectLst>
                  <a:outerShdw blurRad="38100" dist="38100" dir="2700000" algn="tl">
                    <a:srgbClr val="000000"/>
                  </a:outerShdw>
                </a:effectLst>
              </a:rPr>
              <a:t>... and less access to leverage</a:t>
            </a:r>
          </a:p>
        </p:txBody>
      </p:sp>
      <p:graphicFrame>
        <p:nvGraphicFramePr>
          <p:cNvPr id="27903" name="Group 255"/>
          <p:cNvGraphicFramePr>
            <a:graphicFrameLocks noGrp="1"/>
          </p:cNvGraphicFramePr>
          <p:nvPr/>
        </p:nvGraphicFramePr>
        <p:xfrm>
          <a:off x="838200" y="2082800"/>
          <a:ext cx="7810500" cy="2336801"/>
        </p:xfrm>
        <a:graphic>
          <a:graphicData uri="http://schemas.openxmlformats.org/drawingml/2006/table">
            <a:tbl>
              <a:tblPr/>
              <a:tblGrid>
                <a:gridCol w="2583294"/>
                <a:gridCol w="1394159"/>
                <a:gridCol w="2021709"/>
                <a:gridCol w="1811338"/>
              </a:tblGrid>
              <a:tr h="619967">
                <a:tc>
                  <a:txBody>
                    <a:bodyPr/>
                    <a:lstStyle/>
                    <a:p>
                      <a:pPr marL="0" marR="0" lvl="0" indent="0" algn="l" defTabSz="914400" rtl="0" eaLnBrk="0" fontAlgn="base" latinLnBrk="0" hangingPunct="0">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dirty="0" smtClean="0">
                          <a:ln>
                            <a:noFill/>
                          </a:ln>
                          <a:solidFill>
                            <a:srgbClr val="CCCCFF"/>
                          </a:solidFill>
                          <a:effectLst/>
                          <a:latin typeface="+mj-lt"/>
                        </a:rPr>
                        <a:t>All funds</a:t>
                      </a:r>
                    </a:p>
                  </a:txBody>
                  <a:tcPr horzOverflow="overflow">
                    <a:lnL w="28575" cap="flat" cmpd="sng" algn="ctr">
                      <a:solidFill>
                        <a:schemeClr val="tx1"/>
                      </a:solidFill>
                      <a:prstDash val="solid"/>
                      <a:round/>
                      <a:headEnd type="none" w="med" len="med"/>
                      <a:tailEnd type="none" w="med" len="med"/>
                    </a:lnL>
                    <a:lnR w="12700" cap="flat" cmpd="sng" algn="ctr">
                      <a:noFill/>
                      <a:prstDash val="solid"/>
                      <a:round/>
                      <a:headEnd type="none" w="sm" len="sm"/>
                      <a:tailEnd type="none" w="sm" len="sm"/>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dirty="0" smtClean="0">
                          <a:ln>
                            <a:noFill/>
                          </a:ln>
                          <a:solidFill>
                            <a:srgbClr val="CCCCFF"/>
                          </a:solidFill>
                          <a:effectLst/>
                          <a:latin typeface="+mj-lt"/>
                        </a:rPr>
                        <a:t>Problem</a:t>
                      </a:r>
                    </a:p>
                  </a:txBody>
                  <a:tcPr horzOverflow="overflow">
                    <a:lnL w="12700" cap="flat" cmpd="sng" algn="ctr">
                      <a:noFill/>
                      <a:prstDash val="solid"/>
                      <a:round/>
                      <a:headEnd type="none" w="sm" len="sm"/>
                      <a:tailEnd type="none" w="sm" len="sm"/>
                    </a:lnL>
                    <a:lnR w="12700" cap="flat" cmpd="sng" algn="ctr">
                      <a:noFill/>
                      <a:prstDash val="solid"/>
                      <a:round/>
                      <a:headEnd type="none" w="sm" len="sm"/>
                      <a:tailEnd type="none" w="sm" len="sm"/>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smtClean="0">
                          <a:ln>
                            <a:noFill/>
                          </a:ln>
                          <a:solidFill>
                            <a:srgbClr val="CCCCFF"/>
                          </a:solidFill>
                          <a:effectLst/>
                          <a:latin typeface="+mj-lt"/>
                        </a:rPr>
                        <a:t>Non problem</a:t>
                      </a:r>
                    </a:p>
                  </a:txBody>
                  <a:tcPr horzOverflow="overflow">
                    <a:lnL w="12700" cap="flat" cmpd="sng" algn="ctr">
                      <a:noFill/>
                      <a:prstDash val="solid"/>
                      <a:round/>
                      <a:headEnd type="none" w="sm" len="sm"/>
                      <a:tailEnd type="none" w="sm" len="sm"/>
                    </a:lnL>
                    <a:lnR w="12700" cap="flat" cmpd="sng" algn="ctr">
                      <a:noFill/>
                      <a:prstDash val="solid"/>
                      <a:round/>
                      <a:headEnd type="none" w="sm" len="sm"/>
                      <a:tailEnd type="none" w="sm" len="sm"/>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dirty="0" smtClean="0">
                          <a:ln>
                            <a:noFill/>
                          </a:ln>
                          <a:solidFill>
                            <a:srgbClr val="CCCCFF"/>
                          </a:solidFill>
                          <a:effectLst/>
                          <a:latin typeface="+mj-lt"/>
                        </a:rPr>
                        <a:t>      Diff</a:t>
                      </a:r>
                    </a:p>
                  </a:txBody>
                  <a:tcPr horzOverflow="overflow">
                    <a:lnL w="12700" cap="flat" cmpd="sng" algn="ctr">
                      <a:noFill/>
                      <a:prstDash val="solid"/>
                      <a:round/>
                      <a:headEnd type="none" w="sm" len="sm"/>
                      <a:tailEnd type="none" w="sm" len="sm"/>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2278">
                <a:tc>
                  <a:txBody>
                    <a:bodyPr/>
                    <a:lstStyle/>
                    <a:p>
                      <a:pPr marL="0" marR="0" lvl="0" indent="0" algn="l" defTabSz="914400" rtl="0" eaLnBrk="1" fontAlgn="base" latinLnBrk="0" hangingPunct="1">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dirty="0" smtClean="0">
                          <a:ln>
                            <a:noFill/>
                          </a:ln>
                          <a:solidFill>
                            <a:srgbClr val="CCCCFF"/>
                          </a:solidFill>
                          <a:effectLst/>
                          <a:latin typeface="+mj-lt"/>
                        </a:rPr>
                        <a:t>Leverage</a:t>
                      </a:r>
                    </a:p>
                  </a:txBody>
                  <a:tcPr horzOverflow="overflow">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CC66FF"/>
                        </a:buClr>
                        <a:buSzPct val="100000"/>
                        <a:buFont typeface="Wingdings" pitchFamily="2" charset="2"/>
                        <a:buNone/>
                        <a:tabLst/>
                      </a:pPr>
                      <a:r>
                        <a:rPr kumimoji="0" lang="en-US" sz="1800" b="1" i="0" u="none" strike="noStrike" cap="none" normalizeH="0" baseline="0" dirty="0" smtClean="0">
                          <a:ln>
                            <a:noFill/>
                          </a:ln>
                          <a:solidFill>
                            <a:srgbClr val="FFFF66"/>
                          </a:solidFill>
                          <a:effectLst/>
                          <a:latin typeface="+mj-lt"/>
                        </a:rPr>
                        <a:t>0.51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CC66FF"/>
                        </a:buClr>
                        <a:buSzPct val="100000"/>
                        <a:buFont typeface="Wingdings" pitchFamily="2" charset="2"/>
                        <a:buNone/>
                        <a:tabLst/>
                      </a:pPr>
                      <a:r>
                        <a:rPr kumimoji="0" lang="en-US" sz="1800" b="1" i="0" u="none" strike="noStrike" cap="none" normalizeH="0" baseline="0" dirty="0" smtClean="0">
                          <a:ln>
                            <a:noFill/>
                          </a:ln>
                          <a:solidFill>
                            <a:srgbClr val="FFFF66"/>
                          </a:solidFill>
                          <a:effectLst/>
                          <a:latin typeface="+mj-lt"/>
                        </a:rPr>
                        <a:t>0.57</a:t>
                      </a:r>
                    </a:p>
                  </a:txBody>
                  <a:tcPr horzOverflow="overflow">
                    <a:lnL w="12700" cap="flat" cmpd="sng" algn="ctr">
                      <a:noFill/>
                      <a:prstDash val="solid"/>
                      <a:round/>
                      <a:headEnd type="none" w="med" len="med"/>
                      <a:tailEnd type="none" w="med" len="med"/>
                    </a:lnL>
                    <a:lnR w="12700" cap="flat" cmpd="sng" algn="ctr">
                      <a:noFill/>
                      <a:prstDash val="solid"/>
                      <a:round/>
                      <a:headEnd type="none" w="sm" len="sm"/>
                      <a:tailEnd type="none" w="sm" len="sm"/>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CC66FF"/>
                        </a:buClr>
                        <a:buSzPct val="100000"/>
                        <a:buFont typeface="Wingdings" pitchFamily="2" charset="2"/>
                        <a:buNone/>
                        <a:tabLst/>
                      </a:pPr>
                      <a:r>
                        <a:rPr kumimoji="0" lang="en-US" sz="1800" b="1" i="0" u="none" strike="noStrike" cap="none" normalizeH="0" baseline="0" dirty="0" smtClean="0">
                          <a:ln>
                            <a:noFill/>
                          </a:ln>
                          <a:solidFill>
                            <a:srgbClr val="FFFF66"/>
                          </a:solidFill>
                          <a:effectLst/>
                          <a:latin typeface="+mj-lt"/>
                        </a:rPr>
                        <a:t>-0.06**</a:t>
                      </a:r>
                    </a:p>
                  </a:txBody>
                  <a:tcPr horzOverflow="overflow">
                    <a:lnL w="12700" cap="flat" cmpd="sng" algn="ctr">
                      <a:no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572278">
                <a:tc>
                  <a:txBody>
                    <a:bodyPr/>
                    <a:lstStyle/>
                    <a:p>
                      <a:pPr marL="0" marR="0" lvl="0" indent="0" algn="l" defTabSz="914400" rtl="0" eaLnBrk="1" fontAlgn="base" latinLnBrk="0" hangingPunct="1">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dirty="0" smtClean="0">
                          <a:ln>
                            <a:noFill/>
                          </a:ln>
                          <a:solidFill>
                            <a:srgbClr val="CCCCFF"/>
                          </a:solidFill>
                          <a:effectLst/>
                          <a:latin typeface="+mj-lt"/>
                        </a:rPr>
                        <a:t>Avg. Leverage</a:t>
                      </a:r>
                    </a:p>
                  </a:txBody>
                  <a:tcPr horzOverflow="overflow">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CC66FF"/>
                        </a:buClr>
                        <a:buSzPct val="100000"/>
                        <a:buFont typeface="Wingdings" pitchFamily="2" charset="2"/>
                        <a:buNone/>
                        <a:tabLst/>
                      </a:pPr>
                      <a:r>
                        <a:rPr kumimoji="0" lang="en-US" sz="1800" b="1" i="0" u="none" strike="noStrike" cap="none" normalizeH="0" baseline="0" dirty="0" smtClean="0">
                          <a:ln>
                            <a:noFill/>
                          </a:ln>
                          <a:solidFill>
                            <a:srgbClr val="FFFF66"/>
                          </a:solidFill>
                          <a:effectLst/>
                          <a:latin typeface="+mj-lt"/>
                        </a:rPr>
                        <a:t>52.20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CC66FF"/>
                        </a:buClr>
                        <a:buSzPct val="100000"/>
                        <a:buFont typeface="Wingdings" pitchFamily="2" charset="2"/>
                        <a:buNone/>
                        <a:tabLst/>
                      </a:pPr>
                      <a:r>
                        <a:rPr kumimoji="0" lang="en-US" sz="1800" b="1" i="0" u="none" strike="noStrike" cap="none" normalizeH="0" baseline="0" dirty="0" smtClean="0">
                          <a:ln>
                            <a:noFill/>
                          </a:ln>
                          <a:solidFill>
                            <a:srgbClr val="FFFF66"/>
                          </a:solidFill>
                          <a:effectLst/>
                          <a:latin typeface="+mj-lt"/>
                        </a:rPr>
                        <a:t>85.31</a:t>
                      </a:r>
                    </a:p>
                  </a:txBody>
                  <a:tcPr horzOverflow="overflow">
                    <a:lnL w="12700" cap="flat" cmpd="sng" algn="ctr">
                      <a:noFill/>
                      <a:prstDash val="solid"/>
                      <a:round/>
                      <a:headEnd type="none" w="med" len="med"/>
                      <a:tailEnd type="none" w="med" len="med"/>
                    </a:lnL>
                    <a:lnR w="12700" cap="flat" cmpd="sng" algn="ctr">
                      <a:no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CC66FF"/>
                        </a:buClr>
                        <a:buSzPct val="100000"/>
                        <a:buFont typeface="Wingdings" pitchFamily="2" charset="2"/>
                        <a:buNone/>
                        <a:tabLst/>
                      </a:pPr>
                      <a:r>
                        <a:rPr kumimoji="0" lang="en-US" sz="1800" b="1" i="0" u="none" strike="noStrike" cap="none" normalizeH="0" baseline="0" dirty="0" smtClean="0">
                          <a:ln>
                            <a:noFill/>
                          </a:ln>
                          <a:solidFill>
                            <a:srgbClr val="FFFF66"/>
                          </a:solidFill>
                          <a:effectLst/>
                          <a:latin typeface="+mj-lt"/>
                        </a:rPr>
                        <a:t>-33.11***</a:t>
                      </a:r>
                    </a:p>
                  </a:txBody>
                  <a:tcPr horzOverflow="overflow">
                    <a:lnL w="12700" cap="flat" cmpd="sng" algn="ctr">
                      <a:no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572278">
                <a:tc>
                  <a:txBody>
                    <a:bodyPr/>
                    <a:lstStyle/>
                    <a:p>
                      <a:pPr marL="0" marR="0" lvl="0" indent="0" algn="l" defTabSz="914400" rtl="0" eaLnBrk="1" fontAlgn="base" latinLnBrk="0" hangingPunct="1">
                        <a:lnSpc>
                          <a:spcPct val="100000"/>
                        </a:lnSpc>
                        <a:spcBef>
                          <a:spcPct val="20000"/>
                        </a:spcBef>
                        <a:spcAft>
                          <a:spcPct val="0"/>
                        </a:spcAft>
                        <a:buClr>
                          <a:srgbClr val="CC66FF"/>
                        </a:buClr>
                        <a:buSzPct val="100000"/>
                        <a:buFont typeface="Wingdings" pitchFamily="2" charset="2"/>
                        <a:buNone/>
                        <a:tabLst/>
                      </a:pPr>
                      <a:r>
                        <a:rPr kumimoji="0" lang="en-US" sz="2000" b="1" i="0" u="none" strike="noStrike" cap="none" normalizeH="0" baseline="0" dirty="0" smtClean="0">
                          <a:ln>
                            <a:noFill/>
                          </a:ln>
                          <a:solidFill>
                            <a:srgbClr val="CCCCFF"/>
                          </a:solidFill>
                          <a:effectLst/>
                          <a:latin typeface="+mj-lt"/>
                        </a:rPr>
                        <a:t>Max Leverage</a:t>
                      </a:r>
                    </a:p>
                  </a:txBody>
                  <a:tcPr horzOverflow="overflow">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CC66FF"/>
                        </a:buClr>
                        <a:buSzPct val="100000"/>
                        <a:buFont typeface="Wingdings" pitchFamily="2" charset="2"/>
                        <a:buNone/>
                        <a:tabLst/>
                      </a:pPr>
                      <a:r>
                        <a:rPr kumimoji="0" lang="en-US" sz="1800" b="1" i="0" u="none" strike="noStrike" cap="none" normalizeH="0" baseline="0" dirty="0" smtClean="0">
                          <a:ln>
                            <a:noFill/>
                          </a:ln>
                          <a:solidFill>
                            <a:srgbClr val="FFFF66"/>
                          </a:solidFill>
                          <a:effectLst/>
                          <a:latin typeface="+mj-lt"/>
                        </a:rPr>
                        <a:t>96.82</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CC66FF"/>
                        </a:buClr>
                        <a:buSzPct val="100000"/>
                        <a:buFont typeface="Wingdings" pitchFamily="2" charset="2"/>
                        <a:buNone/>
                        <a:tabLst/>
                      </a:pPr>
                      <a:r>
                        <a:rPr kumimoji="0" lang="en-US" sz="1800" b="1" i="0" u="none" strike="noStrike" cap="none" normalizeH="0" baseline="0" dirty="0" smtClean="0">
                          <a:ln>
                            <a:noFill/>
                          </a:ln>
                          <a:solidFill>
                            <a:srgbClr val="FFFF66"/>
                          </a:solidFill>
                          <a:effectLst/>
                          <a:latin typeface="+mj-lt"/>
                        </a:rPr>
                        <a:t>140.68</a:t>
                      </a:r>
                    </a:p>
                  </a:txBody>
                  <a:tcPr horzOverflow="overflow">
                    <a:lnL w="12700" cap="flat" cmpd="sng" algn="ctr">
                      <a:noFill/>
                      <a:prstDash val="solid"/>
                      <a:round/>
                      <a:headEnd type="none" w="med" len="med"/>
                      <a:tailEnd type="none" w="med" len="med"/>
                    </a:lnL>
                    <a:lnR w="12700" cap="flat" cmpd="sng" algn="ctr">
                      <a:noFill/>
                      <a:prstDash val="solid"/>
                      <a:round/>
                      <a:headEnd type="none" w="sm" len="sm"/>
                      <a:tailEnd type="none" w="sm" len="sm"/>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CC66FF"/>
                        </a:buClr>
                        <a:buSzPct val="100000"/>
                        <a:buFont typeface="Wingdings" pitchFamily="2" charset="2"/>
                        <a:buNone/>
                        <a:tabLst/>
                      </a:pPr>
                      <a:r>
                        <a:rPr kumimoji="0" lang="en-US" sz="1800" b="1" i="0" u="none" strike="noStrike" cap="none" normalizeH="0" baseline="0" dirty="0" smtClean="0">
                          <a:ln>
                            <a:noFill/>
                          </a:ln>
                          <a:solidFill>
                            <a:srgbClr val="FFFF66"/>
                          </a:solidFill>
                          <a:effectLst/>
                          <a:latin typeface="+mj-lt"/>
                        </a:rPr>
                        <a:t>-43.86***</a:t>
                      </a:r>
                    </a:p>
                  </a:txBody>
                  <a:tcPr horzOverflow="overflow">
                    <a:lnL w="12700" cap="flat" cmpd="sng" algn="ctr">
                      <a:no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idx="4294967295"/>
          </p:nvPr>
        </p:nvSpPr>
        <p:spPr/>
        <p:txBody>
          <a:bodyPr/>
          <a:lstStyle/>
          <a:p>
            <a:r>
              <a:rPr lang="en-US" dirty="0" smtClean="0"/>
              <a:t>Analysis of 2006 Form ADV</a:t>
            </a:r>
          </a:p>
        </p:txBody>
      </p:sp>
      <p:sp>
        <p:nvSpPr>
          <p:cNvPr id="3" name="Content Placeholder 2"/>
          <p:cNvSpPr>
            <a:spLocks noGrp="1"/>
          </p:cNvSpPr>
          <p:nvPr>
            <p:ph idx="4294967295"/>
          </p:nvPr>
        </p:nvSpPr>
        <p:spPr>
          <a:xfrm>
            <a:off x="495300" y="2057400"/>
            <a:ext cx="8153400" cy="4114800"/>
          </a:xfrm>
        </p:spPr>
        <p:txBody>
          <a:bodyPr/>
          <a:lstStyle/>
          <a:p>
            <a:pPr>
              <a:defRPr/>
            </a:pPr>
            <a:r>
              <a:rPr lang="en-US" sz="2400" dirty="0" smtClean="0">
                <a:solidFill>
                  <a:schemeClr val="tx1"/>
                </a:solidFill>
              </a:rPr>
              <a:t>Factors associated with operational risk</a:t>
            </a:r>
          </a:p>
          <a:p>
            <a:pPr lvl="2">
              <a:defRPr/>
            </a:pPr>
            <a:r>
              <a:rPr lang="en-US" sz="1600" dirty="0" smtClean="0">
                <a:solidFill>
                  <a:schemeClr val="tx1"/>
                </a:solidFill>
              </a:rPr>
              <a:t>External conflicts of interest</a:t>
            </a:r>
          </a:p>
          <a:p>
            <a:pPr lvl="2">
              <a:defRPr/>
            </a:pPr>
            <a:r>
              <a:rPr lang="en-US" sz="1600" dirty="0" smtClean="0">
                <a:solidFill>
                  <a:schemeClr val="tx1"/>
                </a:solidFill>
              </a:rPr>
              <a:t>Internal conflicts of interest</a:t>
            </a:r>
          </a:p>
          <a:p>
            <a:pPr lvl="2">
              <a:defRPr/>
            </a:pPr>
            <a:endParaRPr lang="en-US" sz="1800" dirty="0" smtClean="0">
              <a:solidFill>
                <a:schemeClr val="tx1"/>
              </a:solidFill>
            </a:endParaRPr>
          </a:p>
          <a:p>
            <a:pPr>
              <a:defRPr/>
            </a:pPr>
            <a:r>
              <a:rPr lang="en-US" sz="2400" dirty="0" smtClean="0">
                <a:solidFill>
                  <a:schemeClr val="tx1"/>
                </a:solidFill>
              </a:rPr>
              <a:t>Sophisticated investors </a:t>
            </a:r>
            <a:r>
              <a:rPr lang="en-US" dirty="0" smtClean="0">
                <a:solidFill>
                  <a:schemeClr val="tx1"/>
                </a:solidFill>
              </a:rPr>
              <a:t>already</a:t>
            </a:r>
            <a:r>
              <a:rPr lang="en-US" sz="2400" dirty="0" smtClean="0">
                <a:solidFill>
                  <a:schemeClr val="tx1"/>
                </a:solidFill>
              </a:rPr>
              <a:t> understand operational risk prior to 2006 disclosure</a:t>
            </a:r>
          </a:p>
          <a:p>
            <a:pPr lvl="2">
              <a:defRPr/>
            </a:pPr>
            <a:r>
              <a:rPr lang="en-US" sz="1600" dirty="0" smtClean="0">
                <a:solidFill>
                  <a:schemeClr val="tx1"/>
                </a:solidFill>
              </a:rPr>
              <a:t>Problem funds have concentrated ownership</a:t>
            </a:r>
          </a:p>
          <a:p>
            <a:pPr lvl="2">
              <a:defRPr/>
            </a:pPr>
            <a:r>
              <a:rPr lang="en-US" sz="1600" dirty="0" smtClean="0">
                <a:solidFill>
                  <a:schemeClr val="tx1"/>
                </a:solidFill>
              </a:rPr>
              <a:t>Problem funds have difficulty borrowing money</a:t>
            </a:r>
          </a:p>
          <a:p>
            <a:pPr lvl="2">
              <a:defRPr/>
            </a:pPr>
            <a:r>
              <a:rPr lang="en-US" sz="1600" dirty="0" smtClean="0">
                <a:solidFill>
                  <a:srgbClr val="FFFF66"/>
                </a:solidFill>
              </a:rPr>
              <a:t>But does not mediate the naive tendency to chase past returns</a:t>
            </a:r>
          </a:p>
          <a:p>
            <a:pPr lvl="2">
              <a:defRPr/>
            </a:pPr>
            <a:endParaRPr lang="en-US" sz="1600" dirty="0" smtClean="0">
              <a:solidFill>
                <a:schemeClr val="tx1"/>
              </a:solidFill>
            </a:endParaRPr>
          </a:p>
          <a:p>
            <a:pPr>
              <a:defRPr/>
            </a:pPr>
            <a:r>
              <a:rPr lang="en-US" dirty="0" smtClean="0">
                <a:solidFill>
                  <a:srgbClr val="FFFF66"/>
                </a:solidFill>
              </a:rPr>
              <a:t>Operational risk</a:t>
            </a:r>
          </a:p>
          <a:p>
            <a:pPr lvl="2">
              <a:defRPr/>
            </a:pPr>
            <a:r>
              <a:rPr lang="en-US" sz="1800" dirty="0" smtClean="0">
                <a:solidFill>
                  <a:srgbClr val="FFFF66"/>
                </a:solidFill>
              </a:rPr>
              <a:t>Leads to lower returns</a:t>
            </a:r>
          </a:p>
          <a:p>
            <a:pPr lvl="2">
              <a:defRPr/>
            </a:pPr>
            <a:r>
              <a:rPr lang="en-US" sz="1800" dirty="0" smtClean="0">
                <a:solidFill>
                  <a:srgbClr val="FFFF66"/>
                </a:solidFill>
              </a:rPr>
              <a:t>Better predictor of failure than is financial risk</a:t>
            </a:r>
          </a:p>
          <a:p>
            <a:pPr lvl="1">
              <a:defRPr/>
            </a:pPr>
            <a:endParaRPr lang="en-US" sz="2000" dirty="0" smtClean="0">
              <a:solidFill>
                <a:schemeClr val="tx1"/>
              </a:solidFill>
            </a:endParaRPr>
          </a:p>
          <a:p>
            <a:pPr lvl="1">
              <a:defRPr/>
            </a:pPr>
            <a:endParaRPr lang="en-US" sz="2000" dirty="0" smtClean="0">
              <a:solidFill>
                <a:schemeClr val="tx1"/>
              </a:solidFill>
            </a:endParaRPr>
          </a:p>
          <a:p>
            <a:pPr lvl="1">
              <a:buNone/>
              <a:defRPr/>
            </a:pPr>
            <a:endParaRPr lang="en-US" sz="2000" dirty="0">
              <a:solidFill>
                <a:schemeClr val="accent6">
                  <a:lumMod val="20000"/>
                  <a:lumOff val="8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 calcmode="lin" valueType="num">
                                      <p:cBhvr additive="base">
                                        <p:cTn id="2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 calcmode="lin" valueType="num">
                                      <p:cBhvr additive="base">
                                        <p:cTn id="2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9" end="9"/>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anim calcmode="lin" valueType="num">
                                      <p:cBhvr additive="base">
                                        <p:cTn id="3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 calcmode="lin" valueType="num">
                                      <p:cBhvr additive="base">
                                        <p:cTn id="3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sophisticated investors become informed?</a:t>
            </a:r>
            <a:endParaRPr lang="en-US" dirty="0"/>
          </a:p>
        </p:txBody>
      </p:sp>
      <p:sp>
        <p:nvSpPr>
          <p:cNvPr id="3" name="Content Placeholder 2"/>
          <p:cNvSpPr>
            <a:spLocks noGrp="1"/>
          </p:cNvSpPr>
          <p:nvPr>
            <p:ph idx="1"/>
          </p:nvPr>
        </p:nvSpPr>
        <p:spPr/>
        <p:txBody>
          <a:bodyPr/>
          <a:lstStyle/>
          <a:p>
            <a:r>
              <a:rPr lang="en-US" dirty="0" smtClean="0"/>
              <a:t>PWG (2007) on hedge fund issues:</a:t>
            </a:r>
          </a:p>
          <a:p>
            <a:pPr lvl="2"/>
            <a:r>
              <a:rPr lang="en-US" dirty="0" smtClean="0"/>
              <a:t>Fiduciaries have primary responsibility for due diligence</a:t>
            </a:r>
          </a:p>
          <a:p>
            <a:r>
              <a:rPr lang="en-US" dirty="0" smtClean="0"/>
              <a:t>But hedge funds are non transparent</a:t>
            </a:r>
          </a:p>
          <a:p>
            <a:pPr lvl="2"/>
            <a:r>
              <a:rPr lang="en-US" dirty="0" smtClean="0"/>
              <a:t>Not registered with the SEC</a:t>
            </a:r>
          </a:p>
          <a:p>
            <a:pPr lvl="2"/>
            <a:r>
              <a:rPr lang="en-US" dirty="0" smtClean="0"/>
              <a:t>Ban on general solicitation</a:t>
            </a:r>
          </a:p>
          <a:p>
            <a:pPr lvl="2"/>
            <a:r>
              <a:rPr lang="en-US" dirty="0" smtClean="0"/>
              <a:t>Opaque trading strategies</a:t>
            </a:r>
          </a:p>
          <a:p>
            <a:r>
              <a:rPr lang="en-US" dirty="0" smtClean="0"/>
              <a:t>“Trust me”</a:t>
            </a:r>
          </a:p>
          <a:p>
            <a:r>
              <a:rPr lang="en-US" dirty="0" smtClean="0"/>
              <a:t>Important role of hedge fund consultants</a:t>
            </a:r>
          </a:p>
          <a:p>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simple formula</a:t>
            </a:r>
            <a:endParaRPr lang="en-US" dirty="0"/>
          </a:p>
        </p:txBody>
      </p:sp>
      <p:graphicFrame>
        <p:nvGraphicFramePr>
          <p:cNvPr id="9" name="Object 8"/>
          <p:cNvGraphicFramePr>
            <a:graphicFrameLocks noChangeAspect="1"/>
          </p:cNvGraphicFramePr>
          <p:nvPr/>
        </p:nvGraphicFramePr>
        <p:xfrm>
          <a:off x="495300" y="3962400"/>
          <a:ext cx="8070476" cy="990600"/>
        </p:xfrm>
        <a:graphic>
          <a:graphicData uri="http://schemas.openxmlformats.org/presentationml/2006/ole">
            <mc:AlternateContent xmlns:mc="http://schemas.openxmlformats.org/markup-compatibility/2006">
              <mc:Choice xmlns:v="urn:schemas-microsoft-com:vml" Requires="v">
                <p:oleObj spid="_x0000_s1028" name="Equation" r:id="rId3" imgW="3517560" imgH="431640" progId="">
                  <p:embed/>
                </p:oleObj>
              </mc:Choice>
              <mc:Fallback>
                <p:oleObj name="Equation" r:id="rId3" imgW="3517560" imgH="43164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 y="3962400"/>
                        <a:ext cx="8070476"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TextBox 3"/>
          <p:cNvSpPr txBox="1"/>
          <p:nvPr/>
        </p:nvSpPr>
        <p:spPr>
          <a:xfrm>
            <a:off x="495300" y="2971800"/>
            <a:ext cx="7954422" cy="461665"/>
          </a:xfrm>
          <a:prstGeom prst="rect">
            <a:avLst/>
          </a:prstGeom>
          <a:noFill/>
        </p:spPr>
        <p:txBody>
          <a:bodyPr wrap="none" rtlCol="0">
            <a:spAutoFit/>
          </a:bodyPr>
          <a:lstStyle/>
          <a:p>
            <a:r>
              <a:rPr lang="en-US" b="1" dirty="0" smtClean="0">
                <a:latin typeface="+mj-lt"/>
              </a:rPr>
              <a:t>Operational due diligence for Funds of Hedge Funds:</a:t>
            </a:r>
            <a:endParaRPr lang="en-US" b="1" dirty="0">
              <a:latin typeface="+mj-lt"/>
            </a:endParaRPr>
          </a:p>
        </p:txBody>
      </p:sp>
      <p:sp>
        <p:nvSpPr>
          <p:cNvPr id="3" name="Rectangle 2"/>
          <p:cNvSpPr/>
          <p:nvPr/>
        </p:nvSpPr>
        <p:spPr>
          <a:xfrm>
            <a:off x="808310" y="5600952"/>
            <a:ext cx="8141860" cy="1015663"/>
          </a:xfrm>
          <a:prstGeom prst="rect">
            <a:avLst/>
          </a:prstGeom>
        </p:spPr>
        <p:txBody>
          <a:bodyPr wrap="square">
            <a:spAutoFit/>
          </a:bodyPr>
          <a:lstStyle/>
          <a:p>
            <a:pPr algn="ctr"/>
            <a:r>
              <a:rPr lang="en-US" sz="2000" dirty="0">
                <a:solidFill>
                  <a:srgbClr val="FFCCFF"/>
                </a:solidFill>
              </a:rPr>
              <a:t>Brown, Stephen J., </a:t>
            </a:r>
            <a:r>
              <a:rPr lang="en-US" sz="2000" dirty="0" err="1">
                <a:solidFill>
                  <a:srgbClr val="FFCCFF"/>
                </a:solidFill>
              </a:rPr>
              <a:t>Gregoriou</a:t>
            </a:r>
            <a:r>
              <a:rPr lang="en-US" sz="2000" dirty="0">
                <a:solidFill>
                  <a:srgbClr val="FFCCFF"/>
                </a:solidFill>
              </a:rPr>
              <a:t>, Greg N. and </a:t>
            </a:r>
            <a:r>
              <a:rPr lang="en-US" sz="2000" dirty="0" err="1">
                <a:solidFill>
                  <a:srgbClr val="FFCCFF"/>
                </a:solidFill>
              </a:rPr>
              <a:t>Pascalau</a:t>
            </a:r>
            <a:r>
              <a:rPr lang="en-US" sz="2000" dirty="0">
                <a:solidFill>
                  <a:srgbClr val="FFCCFF"/>
                </a:solidFill>
              </a:rPr>
              <a:t>, </a:t>
            </a:r>
            <a:r>
              <a:rPr lang="en-US" sz="2000" dirty="0" err="1">
                <a:solidFill>
                  <a:srgbClr val="FFCCFF"/>
                </a:solidFill>
              </a:rPr>
              <a:t>Razvan</a:t>
            </a:r>
            <a:r>
              <a:rPr lang="en-US" sz="2000" dirty="0">
                <a:solidFill>
                  <a:srgbClr val="FFCCFF"/>
                </a:solidFill>
              </a:rPr>
              <a:t> C., Diversification in Funds of Hedge Funds: Is it Possible to </a:t>
            </a:r>
            <a:r>
              <a:rPr lang="en-US" sz="2000" dirty="0" err="1">
                <a:solidFill>
                  <a:srgbClr val="FFCCFF"/>
                </a:solidFill>
              </a:rPr>
              <a:t>Overdiversify</a:t>
            </a:r>
            <a:r>
              <a:rPr lang="en-US" sz="2000" dirty="0">
                <a:solidFill>
                  <a:srgbClr val="FFCCFF"/>
                </a:solidFill>
              </a:rPr>
              <a:t>? </a:t>
            </a:r>
            <a:r>
              <a:rPr lang="en-US" sz="2000" i="1" dirty="0" smtClean="0">
                <a:solidFill>
                  <a:srgbClr val="FFCCFF"/>
                </a:solidFill>
              </a:rPr>
              <a:t>Review of Asset Pricing Studies </a:t>
            </a:r>
            <a:r>
              <a:rPr lang="en-US" sz="2000" dirty="0" smtClean="0">
                <a:solidFill>
                  <a:srgbClr val="FFCCFF"/>
                </a:solidFill>
              </a:rPr>
              <a:t>2011 (forthcoming)</a:t>
            </a:r>
            <a:endParaRPr lang="en-US" sz="2000" dirty="0">
              <a:solidFill>
                <a:srgbClr val="FFCC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many FOFs pass the test?</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382980616"/>
              </p:ext>
            </p:extLst>
          </p:nvPr>
        </p:nvGraphicFramePr>
        <p:xfrm>
          <a:off x="1499600" y="1892800"/>
          <a:ext cx="6217920" cy="4636032"/>
        </p:xfrm>
        <a:graphic>
          <a:graphicData uri="http://schemas.openxmlformats.org/drawingml/2006/table">
            <a:tbl>
              <a:tblPr firstRow="1" bandRow="1">
                <a:tableStyleId>{5C22544A-7EE6-4342-B048-85BDC9FD1C3A}</a:tableStyleId>
              </a:tblPr>
              <a:tblGrid>
                <a:gridCol w="2112275"/>
                <a:gridCol w="996685"/>
                <a:gridCol w="1554480"/>
                <a:gridCol w="1554480"/>
              </a:tblGrid>
              <a:tr h="329907">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800" b="1" i="1" u="none" strike="noStrike" dirty="0" smtClean="0">
                          <a:solidFill>
                            <a:schemeClr val="tx1"/>
                          </a:solidFill>
                          <a:effectLst/>
                          <a:latin typeface="Arial" pitchFamily="34" charset="0"/>
                          <a:cs typeface="Arial" pitchFamily="34" charset="0"/>
                        </a:rPr>
                        <a:t>Number</a:t>
                      </a:r>
                      <a:r>
                        <a:rPr lang="en-US" sz="1800" b="1" i="1" u="none" strike="noStrike" baseline="0" dirty="0" smtClean="0">
                          <a:solidFill>
                            <a:schemeClr val="tx1"/>
                          </a:solidFill>
                          <a:effectLst/>
                          <a:latin typeface="Arial" pitchFamily="34" charset="0"/>
                          <a:cs typeface="Arial" pitchFamily="34" charset="0"/>
                        </a:rPr>
                        <a:t> of funds</a:t>
                      </a:r>
                      <a:endParaRPr lang="en-US" sz="1800" b="1" i="1" u="none" strike="noStrike" dirty="0" smtClean="0">
                        <a:solidFill>
                          <a:schemeClr val="tx1"/>
                        </a:solidFill>
                        <a:effectLst/>
                        <a:latin typeface="Arial" pitchFamily="34" charset="0"/>
                        <a:cs typeface="Arial" pitchFamily="34" charset="0"/>
                      </a:endParaRPr>
                    </a:p>
                  </a:txBody>
                  <a:tcPr marL="9525" marR="9525" marT="9525"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800" b="1" i="1" u="none" strike="noStrike" dirty="0">
                          <a:solidFill>
                            <a:schemeClr val="tx1"/>
                          </a:solidFill>
                          <a:effectLst/>
                          <a:latin typeface="Arial" pitchFamily="34" charset="0"/>
                          <a:cs typeface="Arial" pitchFamily="34" charset="0"/>
                        </a:rPr>
                        <a:t>N</a:t>
                      </a:r>
                    </a:p>
                  </a:txBody>
                  <a:tcPr marL="9525" marR="9525" marT="9525"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800" b="1" i="1" u="none" strike="noStrike" dirty="0">
                          <a:solidFill>
                            <a:schemeClr val="tx1"/>
                          </a:solidFill>
                          <a:effectLst/>
                          <a:latin typeface="Arial" pitchFamily="34" charset="0"/>
                          <a:cs typeface="Arial" pitchFamily="34" charset="0"/>
                        </a:rPr>
                        <a:t>Average</a:t>
                      </a:r>
                    </a:p>
                  </a:txBody>
                  <a:tcPr marL="9525" marR="9525" marT="9525"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800" b="1" i="1" u="none" strike="noStrike" dirty="0">
                          <a:solidFill>
                            <a:schemeClr val="tx1"/>
                          </a:solidFill>
                          <a:effectLst/>
                          <a:latin typeface="Arial" pitchFamily="34" charset="0"/>
                          <a:cs typeface="Arial" pitchFamily="34" charset="0"/>
                        </a:rPr>
                        <a:t>t-value</a:t>
                      </a:r>
                    </a:p>
                  </a:txBody>
                  <a:tcPr marL="9525" marR="9525" marT="9525"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87075">
                <a:tc>
                  <a:txBody>
                    <a:bodyPr/>
                    <a:lstStyle/>
                    <a:p>
                      <a:pPr algn="ctr" fontAlgn="ctr"/>
                      <a:r>
                        <a:rPr lang="en-US" sz="1800" b="1" i="0" u="none" strike="noStrike" dirty="0">
                          <a:solidFill>
                            <a:schemeClr val="tx1"/>
                          </a:solidFill>
                          <a:effectLst/>
                          <a:latin typeface="Arial" pitchFamily="34" charset="0"/>
                          <a:cs typeface="Arial" pitchFamily="34" charset="0"/>
                        </a:rPr>
                        <a:t>2</a:t>
                      </a:r>
                    </a:p>
                  </a:txBody>
                  <a:tcPr marL="9525" marR="9525" marT="9525"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dirty="0">
                          <a:solidFill>
                            <a:schemeClr val="tx1"/>
                          </a:solidFill>
                          <a:effectLst/>
                          <a:latin typeface="Arial" pitchFamily="34" charset="0"/>
                          <a:cs typeface="Arial" pitchFamily="34" charset="0"/>
                        </a:rPr>
                        <a:t>44</a:t>
                      </a:r>
                    </a:p>
                  </a:txBody>
                  <a:tcPr marL="9525" marR="9525" marT="9525"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dirty="0">
                          <a:solidFill>
                            <a:schemeClr val="tx1"/>
                          </a:solidFill>
                          <a:effectLst/>
                          <a:latin typeface="Arial" pitchFamily="34" charset="0"/>
                          <a:cs typeface="Arial" pitchFamily="34" charset="0"/>
                        </a:rPr>
                        <a:t>32%</a:t>
                      </a:r>
                    </a:p>
                  </a:txBody>
                  <a:tcPr marL="9525" marR="9525" marT="9525"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dirty="0">
                          <a:solidFill>
                            <a:schemeClr val="tx1"/>
                          </a:solidFill>
                          <a:effectLst/>
                          <a:latin typeface="Arial" pitchFamily="34" charset="0"/>
                          <a:cs typeface="Arial" pitchFamily="34" charset="0"/>
                        </a:rPr>
                        <a:t>-9.71</a:t>
                      </a:r>
                    </a:p>
                  </a:txBody>
                  <a:tcPr marL="9525" marR="9525" marT="9525"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287075">
                <a:tc>
                  <a:txBody>
                    <a:bodyPr/>
                    <a:lstStyle/>
                    <a:p>
                      <a:pPr algn="ctr" fontAlgn="ctr"/>
                      <a:r>
                        <a:rPr lang="en-US" sz="1800" b="1" i="0" u="none" strike="noStrike">
                          <a:solidFill>
                            <a:schemeClr val="tx1"/>
                          </a:solidFill>
                          <a:effectLst/>
                          <a:latin typeface="Arial" pitchFamily="34" charset="0"/>
                          <a:cs typeface="Arial" pitchFamily="34" charset="0"/>
                        </a:rPr>
                        <a:t>3 – 4</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dirty="0">
                          <a:solidFill>
                            <a:schemeClr val="tx1"/>
                          </a:solidFill>
                          <a:effectLst/>
                          <a:latin typeface="Arial" pitchFamily="34" charset="0"/>
                          <a:cs typeface="Arial" pitchFamily="34" charset="0"/>
                        </a:rPr>
                        <a:t>18</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dirty="0">
                          <a:solidFill>
                            <a:schemeClr val="tx1"/>
                          </a:solidFill>
                          <a:effectLst/>
                          <a:latin typeface="Arial" pitchFamily="34" charset="0"/>
                          <a:cs typeface="Arial" pitchFamily="34" charset="0"/>
                        </a:rPr>
                        <a:t>6%</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dirty="0">
                          <a:solidFill>
                            <a:schemeClr val="tx1"/>
                          </a:solidFill>
                          <a:effectLst/>
                          <a:latin typeface="Arial" pitchFamily="34" charset="0"/>
                          <a:cs typeface="Arial" pitchFamily="34" charset="0"/>
                        </a:rPr>
                        <a:t>-17.49</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87075">
                <a:tc>
                  <a:txBody>
                    <a:bodyPr/>
                    <a:lstStyle/>
                    <a:p>
                      <a:pPr algn="ctr" fontAlgn="ctr"/>
                      <a:r>
                        <a:rPr lang="en-US" sz="1800" b="1" i="0" u="none" strike="noStrike">
                          <a:solidFill>
                            <a:schemeClr val="tx1"/>
                          </a:solidFill>
                          <a:effectLst/>
                          <a:latin typeface="Arial" pitchFamily="34" charset="0"/>
                          <a:cs typeface="Arial" pitchFamily="34" charset="0"/>
                        </a:rPr>
                        <a:t>5 – 6</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dirty="0">
                          <a:solidFill>
                            <a:schemeClr val="tx1"/>
                          </a:solidFill>
                          <a:effectLst/>
                          <a:latin typeface="Arial" pitchFamily="34" charset="0"/>
                          <a:cs typeface="Arial" pitchFamily="34" charset="0"/>
                        </a:rPr>
                        <a:t>102</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dirty="0">
                          <a:solidFill>
                            <a:schemeClr val="tx1"/>
                          </a:solidFill>
                          <a:effectLst/>
                          <a:latin typeface="Arial" pitchFamily="34" charset="0"/>
                          <a:cs typeface="Arial" pitchFamily="34" charset="0"/>
                        </a:rPr>
                        <a:t>17%</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dirty="0">
                          <a:solidFill>
                            <a:schemeClr val="tx1"/>
                          </a:solidFill>
                          <a:effectLst/>
                          <a:latin typeface="Arial" pitchFamily="34" charset="0"/>
                          <a:cs typeface="Arial" pitchFamily="34" charset="0"/>
                        </a:rPr>
                        <a:t>-22.58</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87075">
                <a:tc>
                  <a:txBody>
                    <a:bodyPr/>
                    <a:lstStyle/>
                    <a:p>
                      <a:pPr algn="ctr" fontAlgn="ctr"/>
                      <a:r>
                        <a:rPr lang="en-US" sz="1800" b="1" i="0" u="none" strike="noStrike">
                          <a:solidFill>
                            <a:schemeClr val="tx1"/>
                          </a:solidFill>
                          <a:effectLst/>
                          <a:latin typeface="Arial" pitchFamily="34" charset="0"/>
                          <a:cs typeface="Arial" pitchFamily="34" charset="0"/>
                        </a:rPr>
                        <a:t>7 – 8</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dirty="0">
                          <a:solidFill>
                            <a:schemeClr val="tx1"/>
                          </a:solidFill>
                          <a:effectLst/>
                          <a:latin typeface="Arial" pitchFamily="34" charset="0"/>
                          <a:cs typeface="Arial" pitchFamily="34" charset="0"/>
                        </a:rPr>
                        <a:t>42</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dirty="0">
                          <a:solidFill>
                            <a:schemeClr val="tx1"/>
                          </a:solidFill>
                          <a:effectLst/>
                          <a:latin typeface="Arial" pitchFamily="34" charset="0"/>
                          <a:cs typeface="Arial" pitchFamily="34" charset="0"/>
                        </a:rPr>
                        <a:t>24%</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dirty="0">
                          <a:solidFill>
                            <a:schemeClr val="tx1"/>
                          </a:solidFill>
                          <a:effectLst/>
                          <a:latin typeface="Arial" pitchFamily="34" charset="0"/>
                          <a:cs typeface="Arial" pitchFamily="34" charset="0"/>
                        </a:rPr>
                        <a:t>-11.59</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87075">
                <a:tc>
                  <a:txBody>
                    <a:bodyPr/>
                    <a:lstStyle/>
                    <a:p>
                      <a:pPr algn="ctr" fontAlgn="ctr"/>
                      <a:r>
                        <a:rPr lang="en-US" sz="1800" b="1" i="0" u="none" strike="noStrike" dirty="0">
                          <a:solidFill>
                            <a:schemeClr val="tx1"/>
                          </a:solidFill>
                          <a:effectLst/>
                          <a:latin typeface="Arial" pitchFamily="34" charset="0"/>
                          <a:cs typeface="Arial" pitchFamily="34" charset="0"/>
                        </a:rPr>
                        <a:t>9 – 10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a:solidFill>
                            <a:schemeClr val="tx1"/>
                          </a:solidFill>
                          <a:effectLst/>
                          <a:latin typeface="Arial" pitchFamily="34" charset="0"/>
                          <a:cs typeface="Arial" pitchFamily="34" charset="0"/>
                        </a:rPr>
                        <a:t>71</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dirty="0">
                          <a:solidFill>
                            <a:schemeClr val="tx1"/>
                          </a:solidFill>
                          <a:effectLst/>
                          <a:latin typeface="Arial" pitchFamily="34" charset="0"/>
                          <a:cs typeface="Arial" pitchFamily="34" charset="0"/>
                        </a:rPr>
                        <a:t>30%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dirty="0">
                          <a:solidFill>
                            <a:schemeClr val="tx1"/>
                          </a:solidFill>
                          <a:effectLst/>
                          <a:latin typeface="Arial" pitchFamily="34" charset="0"/>
                          <a:cs typeface="Arial" pitchFamily="34" charset="0"/>
                        </a:rPr>
                        <a:t>-13</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87075">
                <a:tc>
                  <a:txBody>
                    <a:bodyPr/>
                    <a:lstStyle/>
                    <a:p>
                      <a:pPr algn="ctr" fontAlgn="ctr"/>
                      <a:r>
                        <a:rPr lang="en-US" sz="1800" b="1" i="0" u="none" strike="noStrike">
                          <a:solidFill>
                            <a:schemeClr val="tx1"/>
                          </a:solidFill>
                          <a:effectLst/>
                          <a:latin typeface="Arial" pitchFamily="34" charset="0"/>
                          <a:cs typeface="Arial" pitchFamily="34" charset="0"/>
                        </a:rPr>
                        <a:t>11 – 12</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a:solidFill>
                            <a:schemeClr val="tx1"/>
                          </a:solidFill>
                          <a:effectLst/>
                          <a:latin typeface="Arial" pitchFamily="34" charset="0"/>
                          <a:cs typeface="Arial" pitchFamily="34" charset="0"/>
                        </a:rPr>
                        <a:t>68</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dirty="0">
                          <a:solidFill>
                            <a:schemeClr val="tx1"/>
                          </a:solidFill>
                          <a:effectLst/>
                          <a:latin typeface="Arial" pitchFamily="34" charset="0"/>
                          <a:cs typeface="Arial" pitchFamily="34" charset="0"/>
                        </a:rPr>
                        <a:t>10%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dirty="0">
                          <a:solidFill>
                            <a:schemeClr val="tx1"/>
                          </a:solidFill>
                          <a:effectLst/>
                          <a:latin typeface="Arial" pitchFamily="34" charset="0"/>
                          <a:cs typeface="Arial" pitchFamily="34" charset="0"/>
                        </a:rPr>
                        <a:t>-24.34</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87075">
                <a:tc>
                  <a:txBody>
                    <a:bodyPr/>
                    <a:lstStyle/>
                    <a:p>
                      <a:pPr algn="ctr" fontAlgn="ctr"/>
                      <a:r>
                        <a:rPr lang="en-US" sz="1800" b="1" i="0" u="none" strike="noStrike">
                          <a:solidFill>
                            <a:schemeClr val="tx1"/>
                          </a:solidFill>
                          <a:effectLst/>
                          <a:latin typeface="Arial" pitchFamily="34" charset="0"/>
                          <a:cs typeface="Arial" pitchFamily="34" charset="0"/>
                        </a:rPr>
                        <a:t>13 – 14</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a:solidFill>
                            <a:schemeClr val="tx1"/>
                          </a:solidFill>
                          <a:effectLst/>
                          <a:latin typeface="Arial" pitchFamily="34" charset="0"/>
                          <a:cs typeface="Arial" pitchFamily="34" charset="0"/>
                        </a:rPr>
                        <a:t>52</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dirty="0">
                          <a:solidFill>
                            <a:schemeClr val="tx1"/>
                          </a:solidFill>
                          <a:effectLst/>
                          <a:latin typeface="Arial" pitchFamily="34" charset="0"/>
                          <a:cs typeface="Arial" pitchFamily="34" charset="0"/>
                        </a:rPr>
                        <a:t>13%</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dirty="0">
                          <a:solidFill>
                            <a:schemeClr val="tx1"/>
                          </a:solidFill>
                          <a:effectLst/>
                          <a:latin typeface="Arial" pitchFamily="34" charset="0"/>
                          <a:cs typeface="Arial" pitchFamily="34" charset="0"/>
                        </a:rPr>
                        <a:t>-18.28</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87075">
                <a:tc>
                  <a:txBody>
                    <a:bodyPr/>
                    <a:lstStyle/>
                    <a:p>
                      <a:pPr algn="ctr" fontAlgn="ctr"/>
                      <a:r>
                        <a:rPr lang="en-US" sz="1800" b="1" i="0" u="none" strike="noStrike">
                          <a:solidFill>
                            <a:schemeClr val="tx1"/>
                          </a:solidFill>
                          <a:effectLst/>
                          <a:latin typeface="Arial" pitchFamily="34" charset="0"/>
                          <a:cs typeface="Arial" pitchFamily="34" charset="0"/>
                        </a:rPr>
                        <a:t>15 – 16</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a:solidFill>
                            <a:schemeClr val="tx1"/>
                          </a:solidFill>
                          <a:effectLst/>
                          <a:latin typeface="Arial" pitchFamily="34" charset="0"/>
                          <a:cs typeface="Arial" pitchFamily="34" charset="0"/>
                        </a:rPr>
                        <a:t>95</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dirty="0">
                          <a:solidFill>
                            <a:schemeClr val="tx1"/>
                          </a:solidFill>
                          <a:effectLst/>
                          <a:latin typeface="Arial" pitchFamily="34" charset="0"/>
                          <a:cs typeface="Arial" pitchFamily="34" charset="0"/>
                        </a:rPr>
                        <a:t>13%</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dirty="0">
                          <a:solidFill>
                            <a:schemeClr val="tx1"/>
                          </a:solidFill>
                          <a:effectLst/>
                          <a:latin typeface="Arial" pitchFamily="34" charset="0"/>
                          <a:cs typeface="Arial" pitchFamily="34" charset="0"/>
                        </a:rPr>
                        <a:t>-25.63</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87075">
                <a:tc>
                  <a:txBody>
                    <a:bodyPr/>
                    <a:lstStyle/>
                    <a:p>
                      <a:pPr algn="ctr" fontAlgn="ctr"/>
                      <a:r>
                        <a:rPr lang="en-US" sz="1800" b="1" i="0" u="none" strike="noStrike">
                          <a:solidFill>
                            <a:schemeClr val="tx1"/>
                          </a:solidFill>
                          <a:effectLst/>
                          <a:latin typeface="Arial" pitchFamily="34" charset="0"/>
                          <a:cs typeface="Arial" pitchFamily="34" charset="0"/>
                        </a:rPr>
                        <a:t>17 – 18</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a:solidFill>
                            <a:schemeClr val="tx1"/>
                          </a:solidFill>
                          <a:effectLst/>
                          <a:latin typeface="Arial" pitchFamily="34" charset="0"/>
                          <a:cs typeface="Arial" pitchFamily="34" charset="0"/>
                        </a:rPr>
                        <a:t>65</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dirty="0">
                          <a:solidFill>
                            <a:schemeClr val="tx1"/>
                          </a:solidFill>
                          <a:effectLst/>
                          <a:latin typeface="Arial" pitchFamily="34" charset="0"/>
                          <a:cs typeface="Arial" pitchFamily="34" charset="0"/>
                        </a:rPr>
                        <a:t>18%</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dirty="0">
                          <a:solidFill>
                            <a:schemeClr val="tx1"/>
                          </a:solidFill>
                          <a:effectLst/>
                          <a:latin typeface="Arial" pitchFamily="34" charset="0"/>
                          <a:cs typeface="Arial" pitchFamily="34" charset="0"/>
                        </a:rPr>
                        <a:t>-16.94</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87075">
                <a:tc>
                  <a:txBody>
                    <a:bodyPr/>
                    <a:lstStyle/>
                    <a:p>
                      <a:pPr algn="ctr" fontAlgn="ctr"/>
                      <a:r>
                        <a:rPr lang="en-US" sz="1800" b="1" i="0" u="none" strike="noStrike">
                          <a:solidFill>
                            <a:schemeClr val="tx1"/>
                          </a:solidFill>
                          <a:effectLst/>
                          <a:latin typeface="Arial" pitchFamily="34" charset="0"/>
                          <a:cs typeface="Arial" pitchFamily="34" charset="0"/>
                        </a:rPr>
                        <a:t>19 – 20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a:solidFill>
                            <a:schemeClr val="tx1"/>
                          </a:solidFill>
                          <a:effectLst/>
                          <a:latin typeface="Arial" pitchFamily="34" charset="0"/>
                          <a:cs typeface="Arial" pitchFamily="34" charset="0"/>
                        </a:rPr>
                        <a:t>96</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a:solidFill>
                            <a:schemeClr val="tx1"/>
                          </a:solidFill>
                          <a:effectLst/>
                          <a:latin typeface="Arial" pitchFamily="34" charset="0"/>
                          <a:cs typeface="Arial" pitchFamily="34" charset="0"/>
                        </a:rPr>
                        <a:t>15%</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dirty="0">
                          <a:solidFill>
                            <a:schemeClr val="tx1"/>
                          </a:solidFill>
                          <a:effectLst/>
                          <a:latin typeface="Arial" pitchFamily="34" charset="0"/>
                          <a:cs typeface="Arial" pitchFamily="34" charset="0"/>
                        </a:rPr>
                        <a:t>-23.71</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87075">
                <a:tc>
                  <a:txBody>
                    <a:bodyPr/>
                    <a:lstStyle/>
                    <a:p>
                      <a:pPr algn="ctr" fontAlgn="ctr"/>
                      <a:r>
                        <a:rPr lang="en-US" sz="1800" b="1" i="0" u="none" strike="noStrike">
                          <a:solidFill>
                            <a:schemeClr val="tx1"/>
                          </a:solidFill>
                          <a:effectLst/>
                          <a:latin typeface="Arial" pitchFamily="34" charset="0"/>
                          <a:cs typeface="Arial" pitchFamily="34" charset="0"/>
                        </a:rPr>
                        <a:t>21 – 25</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a:solidFill>
                            <a:schemeClr val="tx1"/>
                          </a:solidFill>
                          <a:effectLst/>
                          <a:latin typeface="Arial" pitchFamily="34" charset="0"/>
                          <a:cs typeface="Arial" pitchFamily="34" charset="0"/>
                        </a:rPr>
                        <a:t>161</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a:solidFill>
                            <a:schemeClr val="tx1"/>
                          </a:solidFill>
                          <a:effectLst/>
                          <a:latin typeface="Arial" pitchFamily="34" charset="0"/>
                          <a:cs typeface="Arial" pitchFamily="34" charset="0"/>
                        </a:rPr>
                        <a:t>19%</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dirty="0">
                          <a:solidFill>
                            <a:schemeClr val="tx1"/>
                          </a:solidFill>
                          <a:effectLst/>
                          <a:latin typeface="Arial" pitchFamily="34" charset="0"/>
                          <a:cs typeface="Arial" pitchFamily="34" charset="0"/>
                        </a:rPr>
                        <a:t>-26.51</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87075">
                <a:tc>
                  <a:txBody>
                    <a:bodyPr/>
                    <a:lstStyle/>
                    <a:p>
                      <a:pPr algn="ctr" fontAlgn="ctr"/>
                      <a:r>
                        <a:rPr lang="en-US" sz="1800" b="1" i="0" u="none" strike="noStrike">
                          <a:solidFill>
                            <a:schemeClr val="tx1"/>
                          </a:solidFill>
                          <a:effectLst/>
                          <a:latin typeface="Arial" pitchFamily="34" charset="0"/>
                          <a:cs typeface="Arial" pitchFamily="34" charset="0"/>
                        </a:rPr>
                        <a:t>26 – 30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a:solidFill>
                            <a:schemeClr val="tx1"/>
                          </a:solidFill>
                          <a:effectLst/>
                          <a:latin typeface="Arial" pitchFamily="34" charset="0"/>
                          <a:cs typeface="Arial" pitchFamily="34" charset="0"/>
                        </a:rPr>
                        <a:t>158</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a:solidFill>
                            <a:schemeClr val="tx1"/>
                          </a:solidFill>
                          <a:effectLst/>
                          <a:latin typeface="Arial" pitchFamily="34" charset="0"/>
                          <a:cs typeface="Arial" pitchFamily="34" charset="0"/>
                        </a:rPr>
                        <a:t>22%</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dirty="0">
                          <a:solidFill>
                            <a:schemeClr val="tx1"/>
                          </a:solidFill>
                          <a:effectLst/>
                          <a:latin typeface="Arial" pitchFamily="34" charset="0"/>
                          <a:cs typeface="Arial" pitchFamily="34" charset="0"/>
                        </a:rPr>
                        <a:t>-23.56</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87075">
                <a:tc>
                  <a:txBody>
                    <a:bodyPr/>
                    <a:lstStyle/>
                    <a:p>
                      <a:pPr algn="ctr" fontAlgn="ctr"/>
                      <a:r>
                        <a:rPr lang="en-US" sz="1800" b="1" i="0" u="none" strike="noStrike">
                          <a:solidFill>
                            <a:schemeClr val="tx1"/>
                          </a:solidFill>
                          <a:effectLst/>
                          <a:latin typeface="Arial" pitchFamily="34" charset="0"/>
                          <a:cs typeface="Arial" pitchFamily="34" charset="0"/>
                        </a:rPr>
                        <a:t>31 – 40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a:solidFill>
                            <a:schemeClr val="tx1"/>
                          </a:solidFill>
                          <a:effectLst/>
                          <a:latin typeface="Arial" pitchFamily="34" charset="0"/>
                          <a:cs typeface="Arial" pitchFamily="34" charset="0"/>
                        </a:rPr>
                        <a:t>124</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a:solidFill>
                            <a:schemeClr val="tx1"/>
                          </a:solidFill>
                          <a:effectLst/>
                          <a:latin typeface="Arial" pitchFamily="34" charset="0"/>
                          <a:cs typeface="Arial" pitchFamily="34" charset="0"/>
                        </a:rPr>
                        <a:t>20%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dirty="0">
                          <a:solidFill>
                            <a:schemeClr val="tx1"/>
                          </a:solidFill>
                          <a:effectLst/>
                          <a:latin typeface="Arial" pitchFamily="34" charset="0"/>
                          <a:cs typeface="Arial" pitchFamily="34" charset="0"/>
                        </a:rPr>
                        <a:t>-22.16</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87075">
                <a:tc>
                  <a:txBody>
                    <a:bodyPr/>
                    <a:lstStyle/>
                    <a:p>
                      <a:pPr algn="ctr" fontAlgn="ctr"/>
                      <a:r>
                        <a:rPr lang="en-US" sz="1800" b="1" i="0" u="none" strike="noStrike">
                          <a:solidFill>
                            <a:schemeClr val="tx1"/>
                          </a:solidFill>
                          <a:effectLst/>
                          <a:latin typeface="Arial" pitchFamily="34" charset="0"/>
                          <a:cs typeface="Arial" pitchFamily="34" charset="0"/>
                        </a:rPr>
                        <a:t>41 – 50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a:solidFill>
                            <a:schemeClr val="tx1"/>
                          </a:solidFill>
                          <a:effectLst/>
                          <a:latin typeface="Arial" pitchFamily="34" charset="0"/>
                          <a:cs typeface="Arial" pitchFamily="34" charset="0"/>
                        </a:rPr>
                        <a:t>74</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a:solidFill>
                            <a:schemeClr val="tx1"/>
                          </a:solidFill>
                          <a:effectLst/>
                          <a:latin typeface="Arial" pitchFamily="34" charset="0"/>
                          <a:cs typeface="Arial" pitchFamily="34" charset="0"/>
                        </a:rPr>
                        <a:t>24%</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800" b="0" i="0" u="none" strike="noStrike" dirty="0">
                          <a:solidFill>
                            <a:schemeClr val="tx1"/>
                          </a:solidFill>
                          <a:effectLst/>
                          <a:latin typeface="Arial" pitchFamily="34" charset="0"/>
                          <a:cs typeface="Arial" pitchFamily="34" charset="0"/>
                        </a:rPr>
                        <a:t>-15.17</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87075">
                <a:tc>
                  <a:txBody>
                    <a:bodyPr/>
                    <a:lstStyle/>
                    <a:p>
                      <a:pPr algn="ctr" fontAlgn="ctr"/>
                      <a:r>
                        <a:rPr lang="en-US" sz="1800" b="1" i="0" u="none" strike="noStrike">
                          <a:solidFill>
                            <a:schemeClr val="tx1"/>
                          </a:solidFill>
                          <a:effectLst/>
                          <a:latin typeface="Arial" pitchFamily="34" charset="0"/>
                          <a:cs typeface="Arial" pitchFamily="34" charset="0"/>
                        </a:rPr>
                        <a:t>51 – 409</a:t>
                      </a:r>
                    </a:p>
                  </a:txBody>
                  <a:tcPr marL="9525" marR="9525" marT="9525"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800" b="0" i="0" u="none" strike="noStrike">
                          <a:solidFill>
                            <a:schemeClr val="tx1"/>
                          </a:solidFill>
                          <a:effectLst/>
                          <a:latin typeface="Arial" pitchFamily="34" charset="0"/>
                          <a:cs typeface="Arial" pitchFamily="34" charset="0"/>
                        </a:rPr>
                        <a:t>75</a:t>
                      </a:r>
                    </a:p>
                  </a:txBody>
                  <a:tcPr marL="9525" marR="9525" marT="9525"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800" b="0" i="0" u="none" strike="noStrike">
                          <a:solidFill>
                            <a:schemeClr val="tx1"/>
                          </a:solidFill>
                          <a:effectLst/>
                          <a:latin typeface="Arial" pitchFamily="34" charset="0"/>
                          <a:cs typeface="Arial" pitchFamily="34" charset="0"/>
                        </a:rPr>
                        <a:t>23%</a:t>
                      </a:r>
                    </a:p>
                  </a:txBody>
                  <a:tcPr marL="9525" marR="9525" marT="9525"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800" b="0" i="0" u="none" strike="noStrike" dirty="0">
                          <a:solidFill>
                            <a:schemeClr val="tx1"/>
                          </a:solidFill>
                          <a:effectLst/>
                          <a:latin typeface="Arial" pitchFamily="34" charset="0"/>
                          <a:cs typeface="Arial" pitchFamily="34" charset="0"/>
                        </a:rPr>
                        <a:t>-16</a:t>
                      </a:r>
                    </a:p>
                  </a:txBody>
                  <a:tcPr marL="9525" marR="9525" marT="9525"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1538331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Significant </a:t>
            </a:r>
            <a:r>
              <a:rPr lang="en-US" dirty="0" err="1" smtClean="0"/>
              <a:t>nondiversifiable</a:t>
            </a:r>
            <a:r>
              <a:rPr lang="en-US" dirty="0" smtClean="0"/>
              <a:t> hedge fund tail </a:t>
            </a:r>
            <a:r>
              <a:rPr lang="en-US" dirty="0" smtClean="0"/>
              <a:t>risk for FOFs</a:t>
            </a:r>
            <a:endParaRPr lang="en-US" dirty="0"/>
          </a:p>
        </p:txBody>
      </p:sp>
      <p:graphicFrame>
        <p:nvGraphicFramePr>
          <p:cNvPr id="4" name="Chart 3"/>
          <p:cNvGraphicFramePr>
            <a:graphicFrameLocks noGrp="1"/>
          </p:cNvGraphicFramePr>
          <p:nvPr/>
        </p:nvGraphicFramePr>
        <p:xfrm>
          <a:off x="1115550" y="1892800"/>
          <a:ext cx="7787150" cy="46794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a:t>
            </a:r>
            <a:endParaRPr lang="en-US" dirty="0"/>
          </a:p>
        </p:txBody>
      </p:sp>
      <p:sp>
        <p:nvSpPr>
          <p:cNvPr id="3" name="Content Placeholder 2"/>
          <p:cNvSpPr>
            <a:spLocks noGrp="1"/>
          </p:cNvSpPr>
          <p:nvPr>
            <p:ph idx="1"/>
          </p:nvPr>
        </p:nvSpPr>
        <p:spPr>
          <a:xfrm>
            <a:off x="685800" y="2057400"/>
            <a:ext cx="7772400" cy="4648200"/>
          </a:xfrm>
        </p:spPr>
        <p:txBody>
          <a:bodyPr/>
          <a:lstStyle/>
          <a:p>
            <a:r>
              <a:rPr lang="en-US" dirty="0" smtClean="0"/>
              <a:t>Data provided by </a:t>
            </a:r>
            <a:r>
              <a:rPr lang="en-US" dirty="0" smtClean="0">
                <a:solidFill>
                  <a:srgbClr val="FFCCFF"/>
                </a:solidFill>
              </a:rPr>
              <a:t>HedgeFundDueDiligence.com</a:t>
            </a:r>
            <a:endParaRPr lang="en-US" dirty="0" smtClean="0"/>
          </a:p>
          <a:p>
            <a:r>
              <a:rPr lang="en-US" dirty="0" smtClean="0"/>
              <a:t>444 due diligence reports (100-200 pages)</a:t>
            </a:r>
          </a:p>
          <a:p>
            <a:pPr lvl="2"/>
            <a:r>
              <a:rPr lang="en-US" dirty="0" smtClean="0"/>
              <a:t>403 distinct advisors, 2003-2008</a:t>
            </a:r>
          </a:p>
          <a:p>
            <a:r>
              <a:rPr lang="en-US" dirty="0" smtClean="0"/>
              <a:t>Data from</a:t>
            </a:r>
          </a:p>
          <a:p>
            <a:pPr lvl="2"/>
            <a:r>
              <a:rPr lang="en-US" dirty="0" smtClean="0"/>
              <a:t>Offering document and marketing materials</a:t>
            </a:r>
          </a:p>
          <a:p>
            <a:pPr lvl="2"/>
            <a:r>
              <a:rPr lang="en-US" dirty="0" smtClean="0"/>
              <a:t>On site interviews with the manager</a:t>
            </a:r>
          </a:p>
          <a:p>
            <a:pPr lvl="2"/>
            <a:r>
              <a:rPr lang="en-US" dirty="0" smtClean="0"/>
              <a:t>Questionnaire completed by the manager</a:t>
            </a:r>
          </a:p>
          <a:p>
            <a:pPr lvl="2"/>
            <a:r>
              <a:rPr lang="en-US" dirty="0" smtClean="0"/>
              <a:t>Verification of facts with administrator</a:t>
            </a:r>
          </a:p>
          <a:p>
            <a:pPr lvl="2"/>
            <a:r>
              <a:rPr lang="en-US" dirty="0" smtClean="0"/>
              <a:t>Check authenticity of audit with auditor</a:t>
            </a:r>
          </a:p>
          <a:p>
            <a:pPr lvl="2"/>
            <a:r>
              <a:rPr lang="en-US" dirty="0" smtClean="0"/>
              <a:t>Background check on management and key staff</a:t>
            </a:r>
          </a:p>
          <a:p>
            <a:r>
              <a:rPr lang="en-US" dirty="0" smtClean="0"/>
              <a:t>Supplement data with TASS/CISDM</a:t>
            </a:r>
          </a:p>
          <a:p>
            <a:pPr lvl="1"/>
            <a:endParaRPr lang="en-US" dirty="0" smtClean="0"/>
          </a:p>
          <a:p>
            <a:pPr lvl="1">
              <a:buNone/>
            </a:pP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Operational characteristics</a:t>
            </a:r>
            <a:endParaRPr lang="en-US" dirty="0"/>
          </a:p>
        </p:txBody>
      </p:sp>
      <p:graphicFrame>
        <p:nvGraphicFramePr>
          <p:cNvPr id="4" name="Table 3"/>
          <p:cNvGraphicFramePr>
            <a:graphicFrameLocks noGrp="1"/>
          </p:cNvGraphicFramePr>
          <p:nvPr/>
        </p:nvGraphicFramePr>
        <p:xfrm>
          <a:off x="876300" y="2095500"/>
          <a:ext cx="7353300" cy="3581400"/>
        </p:xfrm>
        <a:graphic>
          <a:graphicData uri="http://schemas.openxmlformats.org/drawingml/2006/table">
            <a:tbl>
              <a:tblPr>
                <a:tableStyleId>{2D5ABB26-0587-4C30-8999-92F81FD0307C}</a:tableStyleId>
              </a:tblPr>
              <a:tblGrid>
                <a:gridCol w="2095500"/>
                <a:gridCol w="5257800"/>
              </a:tblGrid>
              <a:tr h="358140">
                <a:tc>
                  <a:txBody>
                    <a:bodyPr/>
                    <a:lstStyle/>
                    <a:p>
                      <a:pPr marL="0" marR="0">
                        <a:spcBef>
                          <a:spcPts val="0"/>
                        </a:spcBef>
                        <a:spcAft>
                          <a:spcPts val="0"/>
                        </a:spcAft>
                      </a:pPr>
                      <a:r>
                        <a:rPr lang="en-US" sz="1400" dirty="0">
                          <a:latin typeface="Arial" pitchFamily="34" charset="0"/>
                        </a:rPr>
                        <a:t>Pricing</a:t>
                      </a:r>
                      <a:endParaRPr lang="en-US" sz="1400" dirty="0">
                        <a:latin typeface="Arial"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1400" dirty="0">
                          <a:latin typeface="Arial" pitchFamily="34" charset="0"/>
                        </a:rPr>
                        <a:t>Priced completely externally = 1, mixed or internal = 0</a:t>
                      </a:r>
                      <a:endParaRPr lang="en-US" sz="1400" dirty="0">
                        <a:latin typeface="Arial"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58140">
                <a:tc>
                  <a:txBody>
                    <a:bodyPr/>
                    <a:lstStyle/>
                    <a:p>
                      <a:pPr marL="0" marR="0">
                        <a:spcBef>
                          <a:spcPts val="0"/>
                        </a:spcBef>
                        <a:spcAft>
                          <a:spcPts val="0"/>
                        </a:spcAft>
                      </a:pPr>
                      <a:r>
                        <a:rPr lang="en-US" sz="1400" dirty="0">
                          <a:latin typeface="Arial" pitchFamily="34" charset="0"/>
                        </a:rPr>
                        <a:t>Signature: bank</a:t>
                      </a:r>
                      <a:endParaRPr lang="en-US" sz="1400" dirty="0">
                        <a:latin typeface="Arial"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1400" dirty="0">
                          <a:latin typeface="Arial" pitchFamily="34" charset="0"/>
                        </a:rPr>
                        <a:t># of signatures required to move money from bank</a:t>
                      </a:r>
                      <a:endParaRPr lang="en-US" sz="1400" dirty="0">
                        <a:latin typeface="Arial"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58140">
                <a:tc>
                  <a:txBody>
                    <a:bodyPr/>
                    <a:lstStyle/>
                    <a:p>
                      <a:pPr marL="0" marR="0">
                        <a:spcBef>
                          <a:spcPts val="0"/>
                        </a:spcBef>
                        <a:spcAft>
                          <a:spcPts val="0"/>
                        </a:spcAft>
                      </a:pPr>
                      <a:r>
                        <a:rPr lang="en-US" sz="1400" dirty="0">
                          <a:latin typeface="Arial" pitchFamily="34" charset="0"/>
                        </a:rPr>
                        <a:t>Signature: prime broker</a:t>
                      </a:r>
                      <a:endParaRPr lang="en-US" sz="1400" dirty="0">
                        <a:latin typeface="Arial"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1400" dirty="0">
                          <a:latin typeface="Arial" pitchFamily="34" charset="0"/>
                        </a:rPr>
                        <a:t># of signatures required to move money from prime broker</a:t>
                      </a:r>
                      <a:endParaRPr lang="en-US" sz="1400" dirty="0">
                        <a:latin typeface="Arial"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58140">
                <a:tc>
                  <a:txBody>
                    <a:bodyPr/>
                    <a:lstStyle/>
                    <a:p>
                      <a:pPr marL="0" marR="0">
                        <a:spcBef>
                          <a:spcPts val="0"/>
                        </a:spcBef>
                        <a:spcAft>
                          <a:spcPts val="0"/>
                        </a:spcAft>
                      </a:pPr>
                      <a:r>
                        <a:rPr lang="en-US" sz="1400" dirty="0">
                          <a:latin typeface="Arial" pitchFamily="34" charset="0"/>
                        </a:rPr>
                        <a:t>Signature: IQ </a:t>
                      </a:r>
                      <a:endParaRPr lang="en-US" sz="1400" dirty="0">
                        <a:latin typeface="Arial"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1400" dirty="0">
                          <a:latin typeface="Arial" pitchFamily="34" charset="0"/>
                        </a:rPr>
                        <a:t>1 if signature controls are institutional quality, zero otherwise</a:t>
                      </a:r>
                      <a:endParaRPr lang="en-US" sz="1400" dirty="0">
                        <a:latin typeface="Arial"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58140">
                <a:tc>
                  <a:txBody>
                    <a:bodyPr/>
                    <a:lstStyle/>
                    <a:p>
                      <a:pPr marL="0" marR="0">
                        <a:spcBef>
                          <a:spcPts val="0"/>
                        </a:spcBef>
                        <a:spcAft>
                          <a:spcPts val="0"/>
                        </a:spcAft>
                      </a:pPr>
                      <a:r>
                        <a:rPr lang="en-US" sz="1400" dirty="0">
                          <a:latin typeface="Arial" pitchFamily="34" charset="0"/>
                        </a:rPr>
                        <a:t>Big4Auditor</a:t>
                      </a:r>
                      <a:endParaRPr lang="en-US" sz="1400" dirty="0">
                        <a:latin typeface="Arial"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1400" dirty="0">
                          <a:latin typeface="Arial" pitchFamily="34" charset="0"/>
                        </a:rPr>
                        <a:t>1 if fund’s auditor is a big 4 auditor, zero otherwise</a:t>
                      </a:r>
                      <a:endParaRPr lang="en-US" sz="1400" dirty="0">
                        <a:latin typeface="Arial"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58140">
                <a:tc>
                  <a:txBody>
                    <a:bodyPr/>
                    <a:lstStyle/>
                    <a:p>
                      <a:pPr marL="0" marR="0">
                        <a:spcBef>
                          <a:spcPts val="0"/>
                        </a:spcBef>
                        <a:spcAft>
                          <a:spcPts val="0"/>
                        </a:spcAft>
                      </a:pPr>
                      <a:r>
                        <a:rPr lang="en-US" sz="1400" dirty="0">
                          <a:latin typeface="Arial" pitchFamily="34" charset="0"/>
                        </a:rPr>
                        <a:t>Money Restrictions</a:t>
                      </a:r>
                      <a:endParaRPr lang="en-US" sz="1400" dirty="0">
                        <a:latin typeface="Arial"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1400" dirty="0">
                          <a:latin typeface="Arial" pitchFamily="34" charset="0"/>
                        </a:rPr>
                        <a:t>1 if restrictions on where money can be sent from Bank/PB</a:t>
                      </a:r>
                      <a:endParaRPr lang="en-US" sz="1400" dirty="0">
                        <a:latin typeface="Arial"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58140">
                <a:tc>
                  <a:txBody>
                    <a:bodyPr/>
                    <a:lstStyle/>
                    <a:p>
                      <a:pPr marL="0" marR="0">
                        <a:spcBef>
                          <a:spcPts val="0"/>
                        </a:spcBef>
                        <a:spcAft>
                          <a:spcPts val="0"/>
                        </a:spcAft>
                      </a:pPr>
                      <a:r>
                        <a:rPr lang="en-US" sz="1400" dirty="0">
                          <a:latin typeface="Arial" pitchFamily="34" charset="0"/>
                        </a:rPr>
                        <a:t>Transparency</a:t>
                      </a:r>
                      <a:endParaRPr lang="en-US" sz="1400" dirty="0">
                        <a:latin typeface="Arial"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1400" dirty="0">
                          <a:latin typeface="Arial" pitchFamily="34" charset="0"/>
                        </a:rPr>
                        <a:t>no position transparency=0, partial=1, full=2</a:t>
                      </a:r>
                      <a:endParaRPr lang="en-US" sz="1400" dirty="0">
                        <a:latin typeface="Arial"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58140">
                <a:tc>
                  <a:txBody>
                    <a:bodyPr/>
                    <a:lstStyle/>
                    <a:p>
                      <a:pPr marL="0" marR="0">
                        <a:spcBef>
                          <a:spcPts val="0"/>
                        </a:spcBef>
                        <a:spcAft>
                          <a:spcPts val="0"/>
                        </a:spcAft>
                      </a:pPr>
                      <a:r>
                        <a:rPr lang="en-US" sz="1400" dirty="0">
                          <a:latin typeface="Arial" pitchFamily="34" charset="0"/>
                        </a:rPr>
                        <a:t>NAV restate</a:t>
                      </a:r>
                      <a:endParaRPr lang="en-US" sz="1400" dirty="0">
                        <a:latin typeface="Arial"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1400" dirty="0">
                          <a:latin typeface="Arial" pitchFamily="34" charset="0"/>
                        </a:rPr>
                        <a:t>1 if fund has restated NAV in the past</a:t>
                      </a:r>
                      <a:endParaRPr lang="en-US" sz="1400" dirty="0">
                        <a:latin typeface="Arial"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58140">
                <a:tc>
                  <a:txBody>
                    <a:bodyPr/>
                    <a:lstStyle/>
                    <a:p>
                      <a:pPr marL="0" marR="0">
                        <a:spcBef>
                          <a:spcPts val="0"/>
                        </a:spcBef>
                        <a:spcAft>
                          <a:spcPts val="0"/>
                        </a:spcAft>
                      </a:pPr>
                      <a:r>
                        <a:rPr lang="en-US" sz="1400" dirty="0">
                          <a:latin typeface="Arial" pitchFamily="34" charset="0"/>
                        </a:rPr>
                        <a:t>Staff departure</a:t>
                      </a:r>
                      <a:endParaRPr lang="en-US" sz="1400" dirty="0">
                        <a:latin typeface="Arial"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1400" dirty="0">
                          <a:latin typeface="Arial" pitchFamily="34" charset="0"/>
                        </a:rPr>
                        <a:t># of persons that have departed the fund</a:t>
                      </a:r>
                      <a:endParaRPr lang="en-US" sz="1400" dirty="0">
                        <a:latin typeface="Arial"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58140">
                <a:tc>
                  <a:txBody>
                    <a:bodyPr/>
                    <a:lstStyle/>
                    <a:p>
                      <a:pPr marL="0" marR="0">
                        <a:spcBef>
                          <a:spcPts val="0"/>
                        </a:spcBef>
                        <a:spcAft>
                          <a:spcPts val="0"/>
                        </a:spcAft>
                      </a:pPr>
                      <a:r>
                        <a:rPr lang="en-US" sz="1400" dirty="0">
                          <a:latin typeface="Arial" pitchFamily="34" charset="0"/>
                        </a:rPr>
                        <a:t>% of board Ind.</a:t>
                      </a:r>
                      <a:endParaRPr lang="en-US" sz="1400" dirty="0">
                        <a:latin typeface="Arial"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1400" dirty="0">
                          <a:latin typeface="Arial" pitchFamily="34" charset="0"/>
                        </a:rPr>
                        <a:t>% of board members that are independent</a:t>
                      </a:r>
                      <a:endParaRPr lang="en-US" sz="1400" dirty="0">
                        <a:latin typeface="Arial" pitchFamily="34" charset="0"/>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Verification problems</a:t>
            </a:r>
            <a:endParaRPr lang="en-US" dirty="0"/>
          </a:p>
        </p:txBody>
      </p:sp>
      <p:graphicFrame>
        <p:nvGraphicFramePr>
          <p:cNvPr id="4" name="Table 3"/>
          <p:cNvGraphicFramePr>
            <a:graphicFrameLocks noGrp="1"/>
          </p:cNvGraphicFramePr>
          <p:nvPr/>
        </p:nvGraphicFramePr>
        <p:xfrm>
          <a:off x="876300" y="2209800"/>
          <a:ext cx="7391400" cy="3810000"/>
        </p:xfrm>
        <a:graphic>
          <a:graphicData uri="http://schemas.openxmlformats.org/drawingml/2006/table">
            <a:tbl>
              <a:tblPr/>
              <a:tblGrid>
                <a:gridCol w="3085670"/>
                <a:gridCol w="1032972"/>
                <a:gridCol w="1650988"/>
                <a:gridCol w="1621770"/>
              </a:tblGrid>
              <a:tr h="381000">
                <a:tc>
                  <a:txBody>
                    <a:bodyPr/>
                    <a:lstStyle/>
                    <a:p>
                      <a:pPr marL="0" marR="0">
                        <a:spcBef>
                          <a:spcPts val="0"/>
                        </a:spcBef>
                        <a:spcAft>
                          <a:spcPts val="0"/>
                        </a:spcAft>
                      </a:pPr>
                      <a:endParaRPr lang="en-US" sz="1600" b="0" dirty="0">
                        <a:latin typeface="Arial" pitchFamily="34" charset="0"/>
                        <a:ea typeface="Times New Roman"/>
                        <a:cs typeface="Times New Roman"/>
                      </a:endParaRP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N</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Mean</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Std dev</a:t>
                      </a:r>
                    </a:p>
                  </a:txBody>
                  <a:tcPr marL="68580" marR="68580" marT="0"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81000">
                <a:tc>
                  <a:txBody>
                    <a:bodyPr/>
                    <a:lstStyle/>
                    <a:p>
                      <a:pPr marL="0" marR="0">
                        <a:spcBef>
                          <a:spcPts val="0"/>
                        </a:spcBef>
                        <a:spcAft>
                          <a:spcPts val="0"/>
                        </a:spcAft>
                      </a:pPr>
                      <a:r>
                        <a:rPr lang="en-US" sz="1600" b="0" dirty="0">
                          <a:latin typeface="Arial" pitchFamily="34" charset="0"/>
                          <a:ea typeface="Times New Roman"/>
                          <a:cs typeface="Times New Roman"/>
                        </a:rPr>
                        <a:t>Signature Disagreement</a:t>
                      </a:r>
                    </a:p>
                  </a:txBody>
                  <a:tcPr marL="68580" marR="68580" marT="0" marB="0" anchor="ct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443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16.03%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36. 73%</a:t>
                      </a:r>
                    </a:p>
                  </a:txBody>
                  <a:tcPr marL="68580" marR="68580" marT="0"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r>
              <a:tr h="381000">
                <a:tc>
                  <a:txBody>
                    <a:bodyPr/>
                    <a:lstStyle/>
                    <a:p>
                      <a:pPr marL="0" marR="0">
                        <a:spcBef>
                          <a:spcPts val="0"/>
                        </a:spcBef>
                        <a:spcAft>
                          <a:spcPts val="0"/>
                        </a:spcAft>
                      </a:pPr>
                      <a:r>
                        <a:rPr lang="en-US" sz="1600" b="0" dirty="0">
                          <a:latin typeface="Arial" pitchFamily="34" charset="0"/>
                          <a:ea typeface="Times New Roman"/>
                          <a:cs typeface="Times New Roman"/>
                        </a:rPr>
                        <a:t>Pricing Disagreement</a:t>
                      </a:r>
                    </a:p>
                  </a:txBody>
                  <a:tcPr marL="68580" marR="6858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443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3.60%</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18.68%</a:t>
                      </a:r>
                    </a:p>
                  </a:txBody>
                  <a:tcPr marL="68580" marR="68580"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r>
              <a:tr h="381000">
                <a:tc>
                  <a:txBody>
                    <a:bodyPr/>
                    <a:lstStyle/>
                    <a:p>
                      <a:pPr marL="0" marR="0">
                        <a:spcBef>
                          <a:spcPts val="0"/>
                        </a:spcBef>
                        <a:spcAft>
                          <a:spcPts val="0"/>
                        </a:spcAft>
                      </a:pPr>
                      <a:r>
                        <a:rPr lang="en-US" sz="1600" b="0" dirty="0">
                          <a:latin typeface="Arial" pitchFamily="34" charset="0"/>
                          <a:ea typeface="Times New Roman"/>
                          <a:cs typeface="Times New Roman"/>
                        </a:rPr>
                        <a:t>Bad Recall</a:t>
                      </a:r>
                    </a:p>
                  </a:txBody>
                  <a:tcPr marL="68580" marR="6858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443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20.99%</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40.77%</a:t>
                      </a:r>
                    </a:p>
                  </a:txBody>
                  <a:tcPr marL="68580" marR="68580"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r>
              <a:tr h="381000">
                <a:tc>
                  <a:txBody>
                    <a:bodyPr/>
                    <a:lstStyle/>
                    <a:p>
                      <a:pPr marL="0" marR="0">
                        <a:spcBef>
                          <a:spcPts val="0"/>
                        </a:spcBef>
                        <a:spcAft>
                          <a:spcPts val="0"/>
                        </a:spcAft>
                      </a:pPr>
                      <a:r>
                        <a:rPr lang="en-US" sz="1600" b="0" dirty="0">
                          <a:latin typeface="Arial" pitchFamily="34" charset="0"/>
                          <a:ea typeface="Times New Roman"/>
                          <a:cs typeface="Times New Roman"/>
                        </a:rPr>
                        <a:t>Assets Disagree</a:t>
                      </a:r>
                    </a:p>
                  </a:txBody>
                  <a:tcPr marL="68580" marR="6858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443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10.38%</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30.54%</a:t>
                      </a:r>
                    </a:p>
                  </a:txBody>
                  <a:tcPr marL="68580" marR="68580"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r>
              <a:tr h="381000">
                <a:tc>
                  <a:txBody>
                    <a:bodyPr/>
                    <a:lstStyle/>
                    <a:p>
                      <a:pPr marL="0" marR="0">
                        <a:spcBef>
                          <a:spcPts val="0"/>
                        </a:spcBef>
                        <a:spcAft>
                          <a:spcPts val="0"/>
                        </a:spcAft>
                      </a:pPr>
                      <a:r>
                        <a:rPr lang="en-US" sz="1600" b="0" dirty="0">
                          <a:latin typeface="Arial" pitchFamily="34" charset="0"/>
                          <a:ea typeface="Times New Roman"/>
                          <a:cs typeface="Times New Roman"/>
                        </a:rPr>
                        <a:t>Performance Disagree</a:t>
                      </a:r>
                    </a:p>
                  </a:txBody>
                  <a:tcPr marL="68580" marR="6858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442</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4.52%</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20.81%</a:t>
                      </a:r>
                    </a:p>
                  </a:txBody>
                  <a:tcPr marL="68580" marR="68580"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r>
              <a:tr h="381000">
                <a:tc>
                  <a:txBody>
                    <a:bodyPr/>
                    <a:lstStyle/>
                    <a:p>
                      <a:pPr marL="0" marR="0">
                        <a:spcBef>
                          <a:spcPts val="0"/>
                        </a:spcBef>
                        <a:spcAft>
                          <a:spcPts val="0"/>
                        </a:spcAft>
                      </a:pPr>
                      <a:r>
                        <a:rPr lang="en-US" sz="1600" b="0" dirty="0">
                          <a:latin typeface="Arial" pitchFamily="34" charset="0"/>
                          <a:ea typeface="Times New Roman"/>
                          <a:cs typeface="Times New Roman"/>
                        </a:rPr>
                        <a:t>Switched Vendor</a:t>
                      </a:r>
                    </a:p>
                  </a:txBody>
                  <a:tcPr marL="68580" marR="6858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443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11.51%</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31.95%</a:t>
                      </a:r>
                    </a:p>
                  </a:txBody>
                  <a:tcPr marL="68580" marR="68580"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r>
              <a:tr h="381000">
                <a:tc>
                  <a:txBody>
                    <a:bodyPr/>
                    <a:lstStyle/>
                    <a:p>
                      <a:pPr marL="0" marR="0">
                        <a:spcBef>
                          <a:spcPts val="0"/>
                        </a:spcBef>
                        <a:spcAft>
                          <a:spcPts val="0"/>
                        </a:spcAft>
                      </a:pPr>
                      <a:r>
                        <a:rPr lang="en-US" sz="1600" b="0" dirty="0">
                          <a:latin typeface="Arial" pitchFamily="34" charset="0"/>
                          <a:ea typeface="Times New Roman"/>
                          <a:cs typeface="Times New Roman"/>
                        </a:rPr>
                        <a:t>Refused DD question</a:t>
                      </a:r>
                    </a:p>
                  </a:txBody>
                  <a:tcPr marL="68580" marR="6858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443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14.00%</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34.73%</a:t>
                      </a:r>
                    </a:p>
                  </a:txBody>
                  <a:tcPr marL="68580" marR="68580"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r>
              <a:tr h="381000">
                <a:tc>
                  <a:txBody>
                    <a:bodyPr/>
                    <a:lstStyle/>
                    <a:p>
                      <a:pPr marL="0" marR="0">
                        <a:spcBef>
                          <a:spcPts val="0"/>
                        </a:spcBef>
                        <a:spcAft>
                          <a:spcPts val="0"/>
                        </a:spcAft>
                      </a:pPr>
                      <a:r>
                        <a:rPr lang="en-US" sz="1600" b="0" dirty="0">
                          <a:latin typeface="Arial" pitchFamily="34" charset="0"/>
                          <a:ea typeface="Times New Roman"/>
                          <a:cs typeface="Times New Roman"/>
                        </a:rPr>
                        <a:t>Can't Verify Assets</a:t>
                      </a:r>
                    </a:p>
                  </a:txBody>
                  <a:tcPr marL="68580" marR="6858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443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8.13%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27.35%</a:t>
                      </a:r>
                    </a:p>
                  </a:txBody>
                  <a:tcPr marL="68580" marR="68580"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r>
              <a:tr h="381000">
                <a:tc>
                  <a:txBody>
                    <a:bodyPr/>
                    <a:lstStyle/>
                    <a:p>
                      <a:pPr marL="0" marR="0">
                        <a:spcBef>
                          <a:spcPts val="0"/>
                        </a:spcBef>
                        <a:spcAft>
                          <a:spcPts val="0"/>
                        </a:spcAft>
                      </a:pPr>
                      <a:r>
                        <a:rPr lang="en-US" sz="1600" b="0" dirty="0">
                          <a:latin typeface="Arial" pitchFamily="34" charset="0"/>
                          <a:ea typeface="Times New Roman"/>
                          <a:cs typeface="Times New Roman"/>
                        </a:rPr>
                        <a:t>Can't Verify Performance</a:t>
                      </a:r>
                    </a:p>
                  </a:txBody>
                  <a:tcPr marL="68580" marR="68580" marT="0" marB="0" anchor="ctr">
                    <a:lnL>
                      <a:noFill/>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443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9.03%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28.69%</a:t>
                      </a:r>
                    </a:p>
                  </a:txBody>
                  <a:tcPr marL="68580" marR="68580" marT="0" marB="0" anchor="ctr">
                    <a:lnL w="12700" cap="flat" cmpd="sng" algn="ctr">
                      <a:no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sz="3200" dirty="0" smtClean="0"/>
              <a:t>Despite </a:t>
            </a:r>
            <a:r>
              <a:rPr lang="en-US" sz="3200" dirty="0" err="1" smtClean="0"/>
              <a:t>favourable</a:t>
            </a:r>
            <a:r>
              <a:rPr lang="en-US" sz="3200" dirty="0" smtClean="0"/>
              <a:t> relative returns ...</a:t>
            </a:r>
          </a:p>
        </p:txBody>
      </p:sp>
      <p:graphicFrame>
        <p:nvGraphicFramePr>
          <p:cNvPr id="5" name="Chart Placeholder 4"/>
          <p:cNvGraphicFramePr>
            <a:graphicFrameLocks noGrp="1"/>
          </p:cNvGraphicFramePr>
          <p:nvPr>
            <p:ph type="chart" idx="1"/>
          </p:nvPr>
        </p:nvGraphicFramePr>
        <p:xfrm>
          <a:off x="609600" y="2324100"/>
          <a:ext cx="7391399" cy="3977640"/>
        </p:xfrm>
        <a:graphic>
          <a:graphicData uri="http://schemas.openxmlformats.org/drawingml/2006/table">
            <a:tbl>
              <a:tblPr/>
              <a:tblGrid>
                <a:gridCol w="3116855"/>
                <a:gridCol w="2404431"/>
                <a:gridCol w="1870113"/>
              </a:tblGrid>
              <a:tr h="205740">
                <a:tc gridSpan="3">
                  <a:txBody>
                    <a:bodyPr/>
                    <a:lstStyle/>
                    <a:p>
                      <a:pPr algn="l" fontAlgn="b"/>
                      <a:r>
                        <a:rPr lang="en-US" sz="2000" b="1" i="0" u="none" strike="noStrike" dirty="0" smtClean="0">
                          <a:solidFill>
                            <a:srgbClr val="CCCCFF"/>
                          </a:solidFill>
                          <a:latin typeface="+mj-lt"/>
                        </a:rPr>
                        <a:t>Annualized Returns </a:t>
                      </a:r>
                      <a:r>
                        <a:rPr lang="en-US" sz="1600" b="1" i="0" u="none" strike="noStrike" dirty="0" smtClean="0">
                          <a:solidFill>
                            <a:srgbClr val="CCCCFF"/>
                          </a:solidFill>
                          <a:latin typeface="+mj-lt"/>
                        </a:rPr>
                        <a:t>                               </a:t>
                      </a:r>
                      <a:r>
                        <a:rPr lang="en-US" sz="1400" b="1" i="0" u="none" strike="noStrike" dirty="0" smtClean="0">
                          <a:solidFill>
                            <a:srgbClr val="CCCCFF"/>
                          </a:solidFill>
                          <a:latin typeface="+mj-lt"/>
                        </a:rPr>
                        <a:t>December 31 2007 – June 30 2009</a:t>
                      </a:r>
                      <a:endParaRPr lang="en-US" sz="1400" b="1" i="0" u="none" strike="noStrike" dirty="0">
                        <a:solidFill>
                          <a:srgbClr val="CCCCFF"/>
                        </a:solidFill>
                        <a:latin typeface="+mj-lt"/>
                      </a:endParaRPr>
                    </a:p>
                  </a:txBody>
                  <a:tcPr marL="7620" marR="7620" marT="7620" marB="0" anchor="b">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600" b="1" i="0" u="none" strike="noStrike" dirty="0">
                        <a:solidFill>
                          <a:schemeClr val="tx1"/>
                        </a:solidFill>
                        <a:latin typeface="+mn-lt"/>
                      </a:endParaRPr>
                    </a:p>
                  </a:txBody>
                  <a:tcPr marL="7620" marR="7620" marT="762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600" b="1" i="0" u="none" strike="noStrike" dirty="0">
                        <a:solidFill>
                          <a:schemeClr val="tx1"/>
                        </a:solidFill>
                        <a:latin typeface="+mn-lt"/>
                      </a:endParaRPr>
                    </a:p>
                  </a:txBody>
                  <a:tcPr marL="7620" marR="7620" marT="762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pPr algn="l" fontAlgn="b"/>
                      <a:r>
                        <a:rPr lang="en-US" sz="1400" b="1" i="0" u="none" strike="noStrike" dirty="0" smtClean="0">
                          <a:solidFill>
                            <a:srgbClr val="CCCCFF"/>
                          </a:solidFill>
                          <a:latin typeface="+mj-lt"/>
                        </a:rPr>
                        <a:t>Style Category</a:t>
                      </a:r>
                      <a:endParaRPr lang="en-US" sz="1400" b="1" i="0" u="none" strike="noStrike" dirty="0">
                        <a:solidFill>
                          <a:srgbClr val="CCCCFF"/>
                        </a:solidFill>
                        <a:latin typeface="+mj-lt"/>
                      </a:endParaRPr>
                    </a:p>
                  </a:txBody>
                  <a:tcPr marL="7620" marR="7620" marT="7620"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smtClean="0">
                          <a:solidFill>
                            <a:srgbClr val="CCCCFF"/>
                          </a:solidFill>
                          <a:latin typeface="+mj-lt"/>
                        </a:rPr>
                        <a:t>Value weighted after fee return on $US funds (survivorship corrected)</a:t>
                      </a:r>
                      <a:endParaRPr lang="en-US" sz="1400" b="1" i="0" u="none" strike="noStrike" dirty="0">
                        <a:solidFill>
                          <a:srgbClr val="CCCCFF"/>
                        </a:solidFill>
                        <a:latin typeface="+mj-lt"/>
                      </a:endParaRPr>
                    </a:p>
                  </a:txBody>
                  <a:tcPr marL="7620" marR="7620" marT="762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1" i="0" u="none" strike="noStrike" dirty="0" smtClean="0">
                          <a:solidFill>
                            <a:schemeClr val="tx1"/>
                          </a:solidFill>
                          <a:latin typeface="+mj-lt"/>
                        </a:rPr>
                        <a:t>Credit Suisse/Tremont index</a:t>
                      </a:r>
                    </a:p>
                    <a:p>
                      <a:pPr algn="ctr" fontAlgn="b"/>
                      <a:endParaRPr lang="en-US" sz="1400" b="1" i="0" u="none" strike="noStrike" dirty="0">
                        <a:solidFill>
                          <a:schemeClr val="tx1"/>
                        </a:solidFill>
                        <a:latin typeface="+mj-lt"/>
                      </a:endParaRPr>
                    </a:p>
                  </a:txBody>
                  <a:tcPr marL="7620" marR="7620" marT="762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pPr algn="l" fontAlgn="b"/>
                      <a:r>
                        <a:rPr lang="en-US" sz="1400" b="1" i="0" u="none" strike="noStrike" dirty="0">
                          <a:solidFill>
                            <a:srgbClr val="CCCCFF"/>
                          </a:solidFill>
                          <a:latin typeface="+mj-lt"/>
                        </a:rPr>
                        <a:t>Convertible Arbitrage</a:t>
                      </a:r>
                    </a:p>
                  </a:txBody>
                  <a:tcPr marL="7620" marR="7620" marT="76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en-US" sz="1400" b="1" i="0" u="none" strike="noStrike" dirty="0">
                          <a:solidFill>
                            <a:srgbClr val="CCCCFF"/>
                          </a:solidFill>
                          <a:latin typeface="+mj-lt"/>
                        </a:rPr>
                        <a:t>0.6%</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en-US" sz="1400" b="1" i="0" u="none" strike="noStrike">
                          <a:solidFill>
                            <a:srgbClr val="CCCCFF"/>
                          </a:solidFill>
                          <a:latin typeface="+mj-lt"/>
                        </a:rPr>
                        <a:t>-10.4%</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r>
              <a:tr h="274320">
                <a:tc>
                  <a:txBody>
                    <a:bodyPr/>
                    <a:lstStyle/>
                    <a:p>
                      <a:pPr algn="l" fontAlgn="b"/>
                      <a:r>
                        <a:rPr lang="en-US" sz="1400" b="1" i="0" u="none" strike="noStrike" dirty="0">
                          <a:solidFill>
                            <a:srgbClr val="CCCCFF"/>
                          </a:solidFill>
                          <a:latin typeface="+mj-lt"/>
                        </a:rPr>
                        <a:t>Dedicated Short Bias</a:t>
                      </a:r>
                    </a:p>
                  </a:txBody>
                  <a:tcPr marL="7620" marR="7620" marT="7620" marB="0" anchor="b">
                    <a:lnL>
                      <a:noFill/>
                    </a:lnL>
                    <a:lnR>
                      <a:noFill/>
                    </a:lnR>
                    <a:lnT>
                      <a:noFill/>
                    </a:lnT>
                    <a:lnB>
                      <a:noFill/>
                    </a:lnB>
                  </a:tcPr>
                </a:tc>
                <a:tc>
                  <a:txBody>
                    <a:bodyPr/>
                    <a:lstStyle/>
                    <a:p>
                      <a:pPr algn="ctr" fontAlgn="b"/>
                      <a:r>
                        <a:rPr lang="en-US" sz="1400" b="1" i="0" u="none" strike="noStrike" dirty="0">
                          <a:solidFill>
                            <a:srgbClr val="CCCCFF"/>
                          </a:solidFill>
                          <a:latin typeface="+mj-lt"/>
                        </a:rPr>
                        <a:t>23.1%</a:t>
                      </a:r>
                    </a:p>
                  </a:txBody>
                  <a:tcPr marL="9525" marR="9525" marT="9525" marB="0" anchor="b">
                    <a:lnL>
                      <a:noFill/>
                    </a:lnL>
                    <a:lnR>
                      <a:noFill/>
                    </a:lnR>
                    <a:lnT>
                      <a:noFill/>
                    </a:lnT>
                    <a:lnB>
                      <a:noFill/>
                    </a:lnB>
                  </a:tcPr>
                </a:tc>
                <a:tc>
                  <a:txBody>
                    <a:bodyPr/>
                    <a:lstStyle/>
                    <a:p>
                      <a:pPr algn="ctr" fontAlgn="b"/>
                      <a:r>
                        <a:rPr lang="en-US" sz="1400" b="1" i="0" u="none" strike="noStrike">
                          <a:solidFill>
                            <a:srgbClr val="CCCCFF"/>
                          </a:solidFill>
                          <a:latin typeface="+mj-lt"/>
                        </a:rPr>
                        <a:t>1.6%</a:t>
                      </a:r>
                    </a:p>
                  </a:txBody>
                  <a:tcPr marL="9525" marR="9525" marT="9525" marB="0" anchor="b">
                    <a:lnL>
                      <a:noFill/>
                    </a:lnL>
                    <a:lnR>
                      <a:noFill/>
                    </a:lnR>
                    <a:lnT>
                      <a:noFill/>
                    </a:lnT>
                    <a:lnB>
                      <a:noFill/>
                    </a:lnB>
                  </a:tcPr>
                </a:tc>
              </a:tr>
              <a:tr h="274320">
                <a:tc>
                  <a:txBody>
                    <a:bodyPr/>
                    <a:lstStyle/>
                    <a:p>
                      <a:pPr algn="l" fontAlgn="b"/>
                      <a:r>
                        <a:rPr lang="en-US" sz="1400" b="1" i="0" u="none" strike="noStrike" dirty="0">
                          <a:solidFill>
                            <a:srgbClr val="CCCCFF"/>
                          </a:solidFill>
                          <a:latin typeface="+mj-lt"/>
                        </a:rPr>
                        <a:t>Emerging Markets</a:t>
                      </a:r>
                    </a:p>
                  </a:txBody>
                  <a:tcPr marL="7620" marR="7620" marT="7620" marB="0" anchor="b">
                    <a:lnL>
                      <a:noFill/>
                    </a:lnL>
                    <a:lnR>
                      <a:noFill/>
                    </a:lnR>
                    <a:lnT>
                      <a:noFill/>
                    </a:lnT>
                    <a:lnB>
                      <a:noFill/>
                    </a:lnB>
                  </a:tcPr>
                </a:tc>
                <a:tc>
                  <a:txBody>
                    <a:bodyPr/>
                    <a:lstStyle/>
                    <a:p>
                      <a:pPr algn="ctr" fontAlgn="b"/>
                      <a:r>
                        <a:rPr lang="en-US" sz="1400" b="1" i="0" u="none" strike="noStrike" dirty="0">
                          <a:solidFill>
                            <a:srgbClr val="CCCCFF"/>
                          </a:solidFill>
                          <a:latin typeface="+mj-lt"/>
                        </a:rPr>
                        <a:t>-23.7%</a:t>
                      </a:r>
                    </a:p>
                  </a:txBody>
                  <a:tcPr marL="9525" marR="9525" marT="9525" marB="0" anchor="b">
                    <a:lnL>
                      <a:noFill/>
                    </a:lnL>
                    <a:lnR>
                      <a:noFill/>
                    </a:lnR>
                    <a:lnT>
                      <a:noFill/>
                    </a:lnT>
                    <a:lnB>
                      <a:noFill/>
                    </a:lnB>
                  </a:tcPr>
                </a:tc>
                <a:tc>
                  <a:txBody>
                    <a:bodyPr/>
                    <a:lstStyle/>
                    <a:p>
                      <a:pPr algn="ctr" fontAlgn="b"/>
                      <a:r>
                        <a:rPr lang="en-US" sz="1400" b="1" i="0" u="none" strike="noStrike">
                          <a:solidFill>
                            <a:srgbClr val="CCCCFF"/>
                          </a:solidFill>
                          <a:latin typeface="+mj-lt"/>
                        </a:rPr>
                        <a:t>-14.7%</a:t>
                      </a:r>
                    </a:p>
                  </a:txBody>
                  <a:tcPr marL="9525" marR="9525" marT="9525" marB="0" anchor="b">
                    <a:lnL>
                      <a:noFill/>
                    </a:lnL>
                    <a:lnR>
                      <a:noFill/>
                    </a:lnR>
                    <a:lnT>
                      <a:noFill/>
                    </a:lnT>
                    <a:lnB>
                      <a:noFill/>
                    </a:lnB>
                  </a:tcPr>
                </a:tc>
              </a:tr>
              <a:tr h="274320">
                <a:tc>
                  <a:txBody>
                    <a:bodyPr/>
                    <a:lstStyle/>
                    <a:p>
                      <a:pPr algn="l" fontAlgn="b"/>
                      <a:r>
                        <a:rPr lang="en-US" sz="1400" b="1" i="0" u="none" strike="noStrike" dirty="0">
                          <a:solidFill>
                            <a:srgbClr val="CCCCFF"/>
                          </a:solidFill>
                          <a:latin typeface="+mj-lt"/>
                        </a:rPr>
                        <a:t>Equity Market Neutral</a:t>
                      </a:r>
                    </a:p>
                  </a:txBody>
                  <a:tcPr marL="7620" marR="7620" marT="7620" marB="0" anchor="b">
                    <a:lnL>
                      <a:noFill/>
                    </a:lnL>
                    <a:lnR>
                      <a:noFill/>
                    </a:lnR>
                    <a:lnT>
                      <a:noFill/>
                    </a:lnT>
                    <a:lnB>
                      <a:noFill/>
                    </a:lnB>
                  </a:tcPr>
                </a:tc>
                <a:tc>
                  <a:txBody>
                    <a:bodyPr/>
                    <a:lstStyle/>
                    <a:p>
                      <a:pPr algn="ctr" fontAlgn="b"/>
                      <a:r>
                        <a:rPr lang="en-US" sz="1400" b="1" i="0" u="none" strike="noStrike">
                          <a:solidFill>
                            <a:srgbClr val="CCCCFF"/>
                          </a:solidFill>
                          <a:latin typeface="+mj-lt"/>
                        </a:rPr>
                        <a:t>-19.3%</a:t>
                      </a:r>
                    </a:p>
                  </a:txBody>
                  <a:tcPr marL="9525" marR="9525" marT="9525" marB="0" anchor="b">
                    <a:lnL>
                      <a:noFill/>
                    </a:lnL>
                    <a:lnR>
                      <a:noFill/>
                    </a:lnR>
                    <a:lnT>
                      <a:noFill/>
                    </a:lnT>
                    <a:lnB>
                      <a:noFill/>
                    </a:lnB>
                  </a:tcPr>
                </a:tc>
                <a:tc>
                  <a:txBody>
                    <a:bodyPr/>
                    <a:lstStyle/>
                    <a:p>
                      <a:pPr algn="ctr" fontAlgn="b"/>
                      <a:r>
                        <a:rPr lang="en-US" sz="1400" b="1" i="0" u="none" strike="noStrike">
                          <a:solidFill>
                            <a:srgbClr val="CCCCFF"/>
                          </a:solidFill>
                          <a:latin typeface="+mj-lt"/>
                        </a:rPr>
                        <a:t>-28.6%</a:t>
                      </a:r>
                    </a:p>
                  </a:txBody>
                  <a:tcPr marL="9525" marR="9525" marT="9525" marB="0" anchor="b">
                    <a:lnL>
                      <a:noFill/>
                    </a:lnL>
                    <a:lnR>
                      <a:noFill/>
                    </a:lnR>
                    <a:lnT>
                      <a:noFill/>
                    </a:lnT>
                    <a:lnB>
                      <a:noFill/>
                    </a:lnB>
                  </a:tcPr>
                </a:tc>
              </a:tr>
              <a:tr h="274320">
                <a:tc>
                  <a:txBody>
                    <a:bodyPr/>
                    <a:lstStyle/>
                    <a:p>
                      <a:pPr algn="l" fontAlgn="b"/>
                      <a:r>
                        <a:rPr lang="en-US" sz="1400" b="1" i="0" u="none" strike="noStrike" dirty="0">
                          <a:solidFill>
                            <a:srgbClr val="CCCCFF"/>
                          </a:solidFill>
                          <a:latin typeface="+mj-lt"/>
                        </a:rPr>
                        <a:t>Event Driven</a:t>
                      </a:r>
                    </a:p>
                  </a:txBody>
                  <a:tcPr marL="7620" marR="7620" marT="7620" marB="0" anchor="b">
                    <a:lnL>
                      <a:noFill/>
                    </a:lnL>
                    <a:lnR>
                      <a:noFill/>
                    </a:lnR>
                    <a:lnT>
                      <a:noFill/>
                    </a:lnT>
                    <a:lnB>
                      <a:noFill/>
                    </a:lnB>
                  </a:tcPr>
                </a:tc>
                <a:tc>
                  <a:txBody>
                    <a:bodyPr/>
                    <a:lstStyle/>
                    <a:p>
                      <a:pPr algn="ctr" fontAlgn="b"/>
                      <a:r>
                        <a:rPr lang="en-US" sz="1400" b="1" i="0" u="none" strike="noStrike" dirty="0">
                          <a:solidFill>
                            <a:srgbClr val="CCCCFF"/>
                          </a:solidFill>
                          <a:latin typeface="+mj-lt"/>
                        </a:rPr>
                        <a:t>-11.5%</a:t>
                      </a:r>
                    </a:p>
                  </a:txBody>
                  <a:tcPr marL="9525" marR="9525" marT="9525" marB="0" anchor="b">
                    <a:lnL>
                      <a:noFill/>
                    </a:lnL>
                    <a:lnR>
                      <a:noFill/>
                    </a:lnR>
                    <a:lnT>
                      <a:noFill/>
                    </a:lnT>
                    <a:lnB>
                      <a:noFill/>
                    </a:lnB>
                  </a:tcPr>
                </a:tc>
                <a:tc>
                  <a:txBody>
                    <a:bodyPr/>
                    <a:lstStyle/>
                    <a:p>
                      <a:pPr algn="ctr" fontAlgn="b"/>
                      <a:r>
                        <a:rPr lang="en-US" sz="1400" b="1" i="0" u="none" strike="noStrike">
                          <a:solidFill>
                            <a:srgbClr val="CCCCFF"/>
                          </a:solidFill>
                          <a:latin typeface="+mj-lt"/>
                        </a:rPr>
                        <a:t>-8.4%</a:t>
                      </a:r>
                    </a:p>
                  </a:txBody>
                  <a:tcPr marL="9525" marR="9525" marT="9525" marB="0" anchor="b">
                    <a:lnL>
                      <a:noFill/>
                    </a:lnL>
                    <a:lnR>
                      <a:noFill/>
                    </a:lnR>
                    <a:lnT>
                      <a:noFill/>
                    </a:lnT>
                    <a:lnB>
                      <a:noFill/>
                    </a:lnB>
                  </a:tcPr>
                </a:tc>
              </a:tr>
              <a:tr h="274320">
                <a:tc>
                  <a:txBody>
                    <a:bodyPr/>
                    <a:lstStyle/>
                    <a:p>
                      <a:pPr algn="l" fontAlgn="b"/>
                      <a:r>
                        <a:rPr lang="en-US" sz="1400" b="1" i="0" u="none" strike="noStrike" dirty="0">
                          <a:solidFill>
                            <a:srgbClr val="CCCCFF"/>
                          </a:solidFill>
                          <a:latin typeface="+mj-lt"/>
                        </a:rPr>
                        <a:t>Fixed Income Arbitrage</a:t>
                      </a:r>
                    </a:p>
                  </a:txBody>
                  <a:tcPr marL="7620" marR="7620" marT="7620" marB="0" anchor="b">
                    <a:lnL>
                      <a:noFill/>
                    </a:lnL>
                    <a:lnR>
                      <a:noFill/>
                    </a:lnR>
                    <a:lnT>
                      <a:noFill/>
                    </a:lnT>
                    <a:lnB>
                      <a:noFill/>
                    </a:lnB>
                  </a:tcPr>
                </a:tc>
                <a:tc>
                  <a:txBody>
                    <a:bodyPr/>
                    <a:lstStyle/>
                    <a:p>
                      <a:pPr algn="ctr" fontAlgn="b"/>
                      <a:r>
                        <a:rPr lang="en-US" sz="1400" b="1" i="0" u="none" strike="noStrike" dirty="0">
                          <a:solidFill>
                            <a:srgbClr val="CCCCFF"/>
                          </a:solidFill>
                          <a:latin typeface="+mj-lt"/>
                        </a:rPr>
                        <a:t>-17.0%</a:t>
                      </a:r>
                    </a:p>
                  </a:txBody>
                  <a:tcPr marL="9525" marR="9525" marT="9525" marB="0" anchor="b">
                    <a:lnL>
                      <a:noFill/>
                    </a:lnL>
                    <a:lnR>
                      <a:noFill/>
                    </a:lnR>
                    <a:lnT>
                      <a:noFill/>
                    </a:lnT>
                    <a:lnB>
                      <a:noFill/>
                    </a:lnB>
                  </a:tcPr>
                </a:tc>
                <a:tc>
                  <a:txBody>
                    <a:bodyPr/>
                    <a:lstStyle/>
                    <a:p>
                      <a:pPr algn="ctr" fontAlgn="b"/>
                      <a:r>
                        <a:rPr lang="en-US" sz="1400" b="1" i="0" u="none" strike="noStrike" dirty="0">
                          <a:solidFill>
                            <a:srgbClr val="CCCCFF"/>
                          </a:solidFill>
                          <a:latin typeface="+mj-lt"/>
                        </a:rPr>
                        <a:t>-14.1%</a:t>
                      </a:r>
                    </a:p>
                  </a:txBody>
                  <a:tcPr marL="9525" marR="9525" marT="9525" marB="0" anchor="b">
                    <a:lnL>
                      <a:noFill/>
                    </a:lnL>
                    <a:lnR>
                      <a:noFill/>
                    </a:lnR>
                    <a:lnT>
                      <a:noFill/>
                    </a:lnT>
                    <a:lnB>
                      <a:noFill/>
                    </a:lnB>
                  </a:tcPr>
                </a:tc>
              </a:tr>
              <a:tr h="274320">
                <a:tc>
                  <a:txBody>
                    <a:bodyPr/>
                    <a:lstStyle/>
                    <a:p>
                      <a:pPr algn="l" fontAlgn="b"/>
                      <a:r>
                        <a:rPr lang="en-US" sz="1400" b="1" i="0" u="none" strike="noStrike" dirty="0">
                          <a:solidFill>
                            <a:srgbClr val="CCCCFF"/>
                          </a:solidFill>
                          <a:latin typeface="+mj-lt"/>
                        </a:rPr>
                        <a:t>Fund of Funds</a:t>
                      </a:r>
                    </a:p>
                  </a:txBody>
                  <a:tcPr marL="7620" marR="7620" marT="7620" marB="0" anchor="b">
                    <a:lnL>
                      <a:noFill/>
                    </a:lnL>
                    <a:lnR>
                      <a:noFill/>
                    </a:lnR>
                    <a:lnT>
                      <a:noFill/>
                    </a:lnT>
                    <a:lnB>
                      <a:noFill/>
                    </a:lnB>
                  </a:tcPr>
                </a:tc>
                <a:tc>
                  <a:txBody>
                    <a:bodyPr/>
                    <a:lstStyle/>
                    <a:p>
                      <a:pPr algn="ctr" fontAlgn="b"/>
                      <a:r>
                        <a:rPr lang="en-US" sz="1400" b="1" i="0" u="none" strike="noStrike">
                          <a:solidFill>
                            <a:srgbClr val="CCCCFF"/>
                          </a:solidFill>
                          <a:latin typeface="+mj-lt"/>
                        </a:rPr>
                        <a:t>-19.3%</a:t>
                      </a:r>
                    </a:p>
                  </a:txBody>
                  <a:tcPr marL="9525" marR="9525" marT="9525" marB="0" anchor="b">
                    <a:lnL>
                      <a:noFill/>
                    </a:lnL>
                    <a:lnR>
                      <a:noFill/>
                    </a:lnR>
                    <a:lnT>
                      <a:noFill/>
                    </a:lnT>
                    <a:lnB>
                      <a:noFill/>
                    </a:lnB>
                  </a:tcPr>
                </a:tc>
                <a:tc>
                  <a:txBody>
                    <a:bodyPr/>
                    <a:lstStyle/>
                    <a:p>
                      <a:pPr algn="ctr" fontAlgn="b"/>
                      <a:endParaRPr lang="en-US" sz="1400" b="1" i="0" u="none" strike="noStrike">
                        <a:solidFill>
                          <a:srgbClr val="CCCCFF"/>
                        </a:solidFill>
                        <a:latin typeface="+mj-lt"/>
                      </a:endParaRPr>
                    </a:p>
                  </a:txBody>
                  <a:tcPr marL="9525" marR="9525" marT="9525" marB="0" anchor="b">
                    <a:lnL>
                      <a:noFill/>
                    </a:lnL>
                    <a:lnR>
                      <a:noFill/>
                    </a:lnR>
                    <a:lnT>
                      <a:noFill/>
                    </a:lnT>
                    <a:lnB>
                      <a:noFill/>
                    </a:lnB>
                  </a:tcPr>
                </a:tc>
              </a:tr>
              <a:tr h="274320">
                <a:tc>
                  <a:txBody>
                    <a:bodyPr/>
                    <a:lstStyle/>
                    <a:p>
                      <a:pPr algn="l" fontAlgn="b"/>
                      <a:r>
                        <a:rPr lang="en-US" sz="1400" b="1" i="0" u="none" strike="noStrike" dirty="0">
                          <a:solidFill>
                            <a:srgbClr val="CCCCFF"/>
                          </a:solidFill>
                          <a:latin typeface="+mj-lt"/>
                        </a:rPr>
                        <a:t>Global Macro</a:t>
                      </a:r>
                    </a:p>
                  </a:txBody>
                  <a:tcPr marL="7620" marR="7620" marT="7620" marB="0" anchor="b">
                    <a:lnL>
                      <a:noFill/>
                    </a:lnL>
                    <a:lnR>
                      <a:noFill/>
                    </a:lnR>
                    <a:lnT>
                      <a:noFill/>
                    </a:lnT>
                    <a:lnB>
                      <a:noFill/>
                    </a:lnB>
                  </a:tcPr>
                </a:tc>
                <a:tc>
                  <a:txBody>
                    <a:bodyPr/>
                    <a:lstStyle/>
                    <a:p>
                      <a:pPr algn="ctr" fontAlgn="b"/>
                      <a:r>
                        <a:rPr lang="en-US" sz="1400" b="1" i="0" u="none" strike="noStrike">
                          <a:solidFill>
                            <a:srgbClr val="CCCCFF"/>
                          </a:solidFill>
                          <a:latin typeface="+mj-lt"/>
                        </a:rPr>
                        <a:t>-33.1%</a:t>
                      </a:r>
                    </a:p>
                  </a:txBody>
                  <a:tcPr marL="9525" marR="9525" marT="9525" marB="0" anchor="b">
                    <a:lnL>
                      <a:noFill/>
                    </a:lnL>
                    <a:lnR>
                      <a:noFill/>
                    </a:lnR>
                    <a:lnT>
                      <a:noFill/>
                    </a:lnT>
                    <a:lnB>
                      <a:noFill/>
                    </a:lnB>
                  </a:tcPr>
                </a:tc>
                <a:tc>
                  <a:txBody>
                    <a:bodyPr/>
                    <a:lstStyle/>
                    <a:p>
                      <a:pPr algn="ctr" fontAlgn="b"/>
                      <a:r>
                        <a:rPr lang="en-US" sz="1400" b="1" i="0" u="none" strike="noStrike" dirty="0">
                          <a:solidFill>
                            <a:srgbClr val="CCCCFF"/>
                          </a:solidFill>
                          <a:latin typeface="+mj-lt"/>
                        </a:rPr>
                        <a:t>-0.9%</a:t>
                      </a:r>
                    </a:p>
                  </a:txBody>
                  <a:tcPr marL="9525" marR="9525" marT="9525" marB="0" anchor="b">
                    <a:lnL>
                      <a:noFill/>
                    </a:lnL>
                    <a:lnR>
                      <a:noFill/>
                    </a:lnR>
                    <a:lnT>
                      <a:noFill/>
                    </a:lnT>
                    <a:lnB>
                      <a:noFill/>
                    </a:lnB>
                  </a:tcPr>
                </a:tc>
              </a:tr>
              <a:tr h="274320">
                <a:tc>
                  <a:txBody>
                    <a:bodyPr/>
                    <a:lstStyle/>
                    <a:p>
                      <a:pPr algn="l" fontAlgn="b"/>
                      <a:r>
                        <a:rPr lang="en-US" sz="1400" b="1" i="0" u="none" strike="noStrike" dirty="0">
                          <a:solidFill>
                            <a:srgbClr val="CCCCFF"/>
                          </a:solidFill>
                          <a:latin typeface="+mj-lt"/>
                        </a:rPr>
                        <a:t>Long/Short Equity Hedge</a:t>
                      </a:r>
                    </a:p>
                  </a:txBody>
                  <a:tcPr marL="7620" marR="7620" marT="7620" marB="0" anchor="b">
                    <a:lnL>
                      <a:noFill/>
                    </a:lnL>
                    <a:lnR>
                      <a:noFill/>
                    </a:lnR>
                    <a:lnT>
                      <a:noFill/>
                    </a:lnT>
                    <a:lnB>
                      <a:noFill/>
                    </a:lnB>
                  </a:tcPr>
                </a:tc>
                <a:tc>
                  <a:txBody>
                    <a:bodyPr/>
                    <a:lstStyle/>
                    <a:p>
                      <a:pPr algn="ctr" fontAlgn="b"/>
                      <a:r>
                        <a:rPr lang="en-US" sz="1400" b="1" i="0" u="none" strike="noStrike">
                          <a:solidFill>
                            <a:srgbClr val="CCCCFF"/>
                          </a:solidFill>
                          <a:latin typeface="+mj-lt"/>
                        </a:rPr>
                        <a:t>-15.1%</a:t>
                      </a:r>
                    </a:p>
                  </a:txBody>
                  <a:tcPr marL="9525" marR="9525" marT="9525" marB="0" anchor="b">
                    <a:lnL>
                      <a:noFill/>
                    </a:lnL>
                    <a:lnR>
                      <a:noFill/>
                    </a:lnR>
                    <a:lnT>
                      <a:noFill/>
                    </a:lnT>
                    <a:lnB>
                      <a:noFill/>
                    </a:lnB>
                  </a:tcPr>
                </a:tc>
                <a:tc>
                  <a:txBody>
                    <a:bodyPr/>
                    <a:lstStyle/>
                    <a:p>
                      <a:pPr algn="ctr" fontAlgn="b"/>
                      <a:r>
                        <a:rPr lang="en-US" sz="1400" b="1" i="0" u="none" strike="noStrike" dirty="0">
                          <a:solidFill>
                            <a:srgbClr val="CCCCFF"/>
                          </a:solidFill>
                          <a:latin typeface="+mj-lt"/>
                        </a:rPr>
                        <a:t>-9.0%</a:t>
                      </a:r>
                    </a:p>
                  </a:txBody>
                  <a:tcPr marL="9525" marR="9525" marT="9525" marB="0" anchor="b">
                    <a:lnL>
                      <a:noFill/>
                    </a:lnL>
                    <a:lnR>
                      <a:noFill/>
                    </a:lnR>
                    <a:lnT>
                      <a:noFill/>
                    </a:lnT>
                    <a:lnB>
                      <a:noFill/>
                    </a:lnB>
                  </a:tcPr>
                </a:tc>
              </a:tr>
              <a:tr h="274320">
                <a:tc>
                  <a:txBody>
                    <a:bodyPr/>
                    <a:lstStyle/>
                    <a:p>
                      <a:pPr algn="l" fontAlgn="b"/>
                      <a:r>
                        <a:rPr lang="en-US" sz="1400" b="1" i="0" u="none" strike="noStrike" dirty="0">
                          <a:solidFill>
                            <a:srgbClr val="CCCCFF"/>
                          </a:solidFill>
                          <a:latin typeface="+mj-lt"/>
                        </a:rPr>
                        <a:t>Managed Futures</a:t>
                      </a:r>
                    </a:p>
                  </a:txBody>
                  <a:tcPr marL="7620" marR="7620" marT="762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CCCCFF"/>
                          </a:solidFill>
                          <a:latin typeface="+mj-lt"/>
                        </a:rPr>
                        <a:t>3.8%</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solidFill>
                            <a:srgbClr val="CCCCFF"/>
                          </a:solidFill>
                          <a:latin typeface="+mj-lt"/>
                        </a:rPr>
                        <a:t>6.3%</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r>
              <a:tr h="274320">
                <a:tc>
                  <a:txBody>
                    <a:bodyPr/>
                    <a:lstStyle/>
                    <a:p>
                      <a:pPr algn="r" fontAlgn="b"/>
                      <a:r>
                        <a:rPr lang="en-US" sz="1400" b="1" i="0" u="none" strike="noStrike" dirty="0" smtClean="0">
                          <a:solidFill>
                            <a:srgbClr val="CCCCFF"/>
                          </a:solidFill>
                          <a:latin typeface="+mj-lt"/>
                        </a:rPr>
                        <a:t>S&amp;P500 Index</a:t>
                      </a:r>
                      <a:endParaRPr lang="en-US" sz="1400" b="1" i="0" u="none" strike="noStrike" dirty="0">
                        <a:solidFill>
                          <a:srgbClr val="CCCCFF"/>
                        </a:solidFill>
                        <a:latin typeface="+mj-lt"/>
                      </a:endParaRPr>
                    </a:p>
                  </a:txBody>
                  <a:tcPr marL="7620" marR="7620" marT="762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en-US" sz="1400" b="1" i="0" u="none" strike="noStrike">
                          <a:solidFill>
                            <a:srgbClr val="CCCCFF"/>
                          </a:solidFill>
                          <a:latin typeface="+mj-lt"/>
                        </a:rPr>
                        <a:t>-25.0%</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endParaRPr lang="en-US" sz="1400" b="1" i="0" u="none" strike="noStrike" dirty="0">
                        <a:solidFill>
                          <a:srgbClr val="CCCCFF"/>
                        </a:solidFill>
                        <a:latin typeface="+mj-lt"/>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7210" name="Slide Number Placeholder 3"/>
          <p:cNvSpPr>
            <a:spLocks noGrp="1"/>
          </p:cNvSpPr>
          <p:nvPr>
            <p:ph type="sldNum" sz="quarter" idx="12"/>
          </p:nvPr>
        </p:nvSpPr>
        <p:spPr/>
        <p:txBody>
          <a:bodyPr/>
          <a:lstStyle/>
          <a:p>
            <a:pPr fontAlgn="base">
              <a:spcBef>
                <a:spcPct val="0"/>
              </a:spcBef>
              <a:spcAft>
                <a:spcPct val="0"/>
              </a:spcAft>
              <a:defRPr/>
            </a:pPr>
            <a:fld id="{4520B2A1-1744-4413-87B8-82B5E6C0449C}" type="slidenum">
              <a:rPr lang="en-US" smtClean="0"/>
              <a:pPr fontAlgn="base">
                <a:spcBef>
                  <a:spcPct val="0"/>
                </a:spcBef>
                <a:spcAft>
                  <a:spcPct val="0"/>
                </a:spcAft>
                <a:defRPr/>
              </a:pPr>
              <a:t>3</a:t>
            </a:fld>
            <a:endParaRPr lang="en-US"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Truth telling problems</a:t>
            </a:r>
            <a:endParaRPr lang="en-US" dirty="0"/>
          </a:p>
        </p:txBody>
      </p:sp>
      <p:graphicFrame>
        <p:nvGraphicFramePr>
          <p:cNvPr id="4" name="Table 3"/>
          <p:cNvGraphicFramePr>
            <a:graphicFrameLocks noGrp="1"/>
          </p:cNvGraphicFramePr>
          <p:nvPr/>
        </p:nvGraphicFramePr>
        <p:xfrm>
          <a:off x="914400" y="2209800"/>
          <a:ext cx="7353301" cy="3429009"/>
        </p:xfrm>
        <a:graphic>
          <a:graphicData uri="http://schemas.openxmlformats.org/drawingml/2006/table">
            <a:tbl>
              <a:tblPr/>
              <a:tblGrid>
                <a:gridCol w="3085671"/>
                <a:gridCol w="1032972"/>
                <a:gridCol w="1650989"/>
                <a:gridCol w="1583669"/>
              </a:tblGrid>
              <a:tr h="381001">
                <a:tc>
                  <a:txBody>
                    <a:bodyPr/>
                    <a:lstStyle/>
                    <a:p>
                      <a:pPr marL="0" marR="0">
                        <a:spcBef>
                          <a:spcPts val="0"/>
                        </a:spcBef>
                        <a:spcAft>
                          <a:spcPts val="0"/>
                        </a:spcAft>
                      </a:pPr>
                      <a:endParaRPr lang="en-US" sz="1600" b="0" dirty="0">
                        <a:latin typeface="Arial" pitchFamily="34" charset="0"/>
                        <a:ea typeface="Times New Roman"/>
                        <a:cs typeface="Times New Roman"/>
                      </a:endParaRP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N</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Mean</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Std dev</a:t>
                      </a:r>
                    </a:p>
                  </a:txBody>
                  <a:tcPr marL="68580" marR="68580" marT="0"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81001">
                <a:tc>
                  <a:txBody>
                    <a:bodyPr/>
                    <a:lstStyle/>
                    <a:p>
                      <a:pPr marL="0" marR="0">
                        <a:spcBef>
                          <a:spcPts val="0"/>
                        </a:spcBef>
                        <a:spcAft>
                          <a:spcPts val="0"/>
                        </a:spcAft>
                      </a:pPr>
                      <a:r>
                        <a:rPr lang="en-US" sz="1600" b="0" dirty="0">
                          <a:latin typeface="Arial" pitchFamily="34" charset="0"/>
                          <a:ea typeface="Times New Roman"/>
                          <a:cs typeface="Times New Roman"/>
                        </a:rPr>
                        <a:t>Strategic </a:t>
                      </a:r>
                      <a:r>
                        <a:rPr lang="en-US" sz="1600" b="0" dirty="0" smtClean="0">
                          <a:latin typeface="Arial" pitchFamily="34" charset="0"/>
                          <a:ea typeface="Times New Roman"/>
                          <a:cs typeface="Times New Roman"/>
                        </a:rPr>
                        <a:t>Misstatements</a:t>
                      </a:r>
                      <a:endParaRPr lang="en-US" sz="1600" b="0" dirty="0">
                        <a:latin typeface="Arial" pitchFamily="34" charset="0"/>
                        <a:ea typeface="Times New Roman"/>
                        <a:cs typeface="Times New Roman"/>
                      </a:endParaRPr>
                    </a:p>
                  </a:txBody>
                  <a:tcPr marL="68580" marR="68580" marT="0" marB="0" anchor="ct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443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6.32%</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24.36%</a:t>
                      </a:r>
                    </a:p>
                  </a:txBody>
                  <a:tcPr marL="68580" marR="68580" marT="0"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r>
              <a:tr h="381001">
                <a:tc>
                  <a:txBody>
                    <a:bodyPr/>
                    <a:lstStyle/>
                    <a:p>
                      <a:pPr marL="0" marR="0">
                        <a:spcBef>
                          <a:spcPts val="0"/>
                        </a:spcBef>
                        <a:spcAft>
                          <a:spcPts val="0"/>
                        </a:spcAft>
                      </a:pPr>
                      <a:r>
                        <a:rPr lang="en-US" sz="1600" b="0" dirty="0" smtClean="0">
                          <a:latin typeface="Arial" pitchFamily="34" charset="0"/>
                          <a:ea typeface="Times New Roman"/>
                          <a:cs typeface="Times New Roman"/>
                        </a:rPr>
                        <a:t>Misstatements</a:t>
                      </a:r>
                      <a:endParaRPr lang="en-US" sz="1600" b="0" dirty="0">
                        <a:latin typeface="Arial" pitchFamily="34" charset="0"/>
                        <a:ea typeface="Times New Roman"/>
                        <a:cs typeface="Times New Roman"/>
                      </a:endParaRPr>
                    </a:p>
                  </a:txBody>
                  <a:tcPr marL="68580" marR="6858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443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9.26%</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29.01%</a:t>
                      </a:r>
                    </a:p>
                  </a:txBody>
                  <a:tcPr marL="68580" marR="68580"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r>
              <a:tr h="381001">
                <a:tc>
                  <a:txBody>
                    <a:bodyPr/>
                    <a:lstStyle/>
                    <a:p>
                      <a:pPr marL="0" marR="0">
                        <a:spcBef>
                          <a:spcPts val="0"/>
                        </a:spcBef>
                        <a:spcAft>
                          <a:spcPts val="0"/>
                        </a:spcAft>
                      </a:pPr>
                      <a:r>
                        <a:rPr lang="en-US" sz="1600" b="0" dirty="0" smtClean="0">
                          <a:latin typeface="Arial" pitchFamily="34" charset="0"/>
                          <a:ea typeface="Times New Roman"/>
                          <a:cs typeface="Times New Roman"/>
                        </a:rPr>
                        <a:t>Truth teller</a:t>
                      </a:r>
                      <a:endParaRPr lang="en-US" sz="1600" b="0" dirty="0">
                        <a:latin typeface="Arial" pitchFamily="34" charset="0"/>
                        <a:ea typeface="Times New Roman"/>
                        <a:cs typeface="Times New Roman"/>
                      </a:endParaRPr>
                    </a:p>
                  </a:txBody>
                  <a:tcPr marL="68580" marR="6858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443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23.48%</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42.43%</a:t>
                      </a:r>
                    </a:p>
                  </a:txBody>
                  <a:tcPr marL="68580" marR="68580"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r>
              <a:tr h="381001">
                <a:tc>
                  <a:txBody>
                    <a:bodyPr/>
                    <a:lstStyle/>
                    <a:p>
                      <a:pPr marL="0" marR="0">
                        <a:spcBef>
                          <a:spcPts val="0"/>
                        </a:spcBef>
                        <a:spcAft>
                          <a:spcPts val="0"/>
                        </a:spcAft>
                      </a:pPr>
                      <a:endParaRPr lang="en-US" sz="1600" b="0" dirty="0">
                        <a:latin typeface="Arial" pitchFamily="34" charset="0"/>
                        <a:ea typeface="Times New Roman"/>
                        <a:cs typeface="Times New Roman"/>
                      </a:endParaRPr>
                    </a:p>
                  </a:txBody>
                  <a:tcPr marL="68580" marR="6858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endParaRPr lang="en-US" sz="1600" b="0" dirty="0">
                        <a:latin typeface="Arial" pitchFamily="34" charset="0"/>
                        <a:ea typeface="Times New Roman"/>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endParaRPr lang="en-US" sz="1600" b="0" dirty="0">
                        <a:latin typeface="Arial" pitchFamily="34" charset="0"/>
                        <a:ea typeface="Times New Roman"/>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endParaRPr lang="en-US" sz="1600" b="0" dirty="0">
                        <a:latin typeface="Arial" pitchFamily="34" charset="0"/>
                        <a:ea typeface="Times New Roman"/>
                        <a:cs typeface="Times New Roman"/>
                      </a:endParaRPr>
                    </a:p>
                  </a:txBody>
                  <a:tcPr marL="68580" marR="68580"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r>
              <a:tr h="381001">
                <a:tc>
                  <a:txBody>
                    <a:bodyPr/>
                    <a:lstStyle/>
                    <a:p>
                      <a:pPr marL="0" marR="0">
                        <a:spcBef>
                          <a:spcPts val="0"/>
                        </a:spcBef>
                        <a:spcAft>
                          <a:spcPts val="0"/>
                        </a:spcAft>
                      </a:pPr>
                      <a:r>
                        <a:rPr lang="en-US" sz="1600" b="0" dirty="0">
                          <a:latin typeface="Arial" pitchFamily="34" charset="0"/>
                          <a:ea typeface="Times New Roman"/>
                          <a:cs typeface="Times New Roman"/>
                        </a:rPr>
                        <a:t>Regulatory </a:t>
                      </a:r>
                      <a:r>
                        <a:rPr lang="en-US" sz="1600" b="0" dirty="0" smtClean="0">
                          <a:latin typeface="Arial" pitchFamily="34" charset="0"/>
                          <a:ea typeface="Times New Roman"/>
                          <a:cs typeface="Times New Roman"/>
                        </a:rPr>
                        <a:t>Misstatement</a:t>
                      </a:r>
                      <a:endParaRPr lang="en-US" sz="1600" b="0" dirty="0">
                        <a:latin typeface="Arial" pitchFamily="34" charset="0"/>
                        <a:ea typeface="Times New Roman"/>
                        <a:cs typeface="Times New Roman"/>
                      </a:endParaRPr>
                    </a:p>
                  </a:txBody>
                  <a:tcPr marL="68580" marR="6858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443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6.32%</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24.36%</a:t>
                      </a:r>
                    </a:p>
                  </a:txBody>
                  <a:tcPr marL="68580" marR="68580"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r>
              <a:tr h="381001">
                <a:tc>
                  <a:txBody>
                    <a:bodyPr/>
                    <a:lstStyle/>
                    <a:p>
                      <a:pPr marL="0" marR="0">
                        <a:spcBef>
                          <a:spcPts val="0"/>
                        </a:spcBef>
                        <a:spcAft>
                          <a:spcPts val="0"/>
                        </a:spcAft>
                      </a:pPr>
                      <a:r>
                        <a:rPr lang="en-US" sz="1600" b="0" dirty="0">
                          <a:latin typeface="Arial" pitchFamily="34" charset="0"/>
                          <a:ea typeface="Times New Roman"/>
                          <a:cs typeface="Times New Roman"/>
                        </a:rPr>
                        <a:t>Lawsuit </a:t>
                      </a:r>
                      <a:r>
                        <a:rPr lang="en-US" sz="1600" b="0" dirty="0" smtClean="0">
                          <a:latin typeface="Arial" pitchFamily="34" charset="0"/>
                          <a:ea typeface="Times New Roman"/>
                          <a:cs typeface="Times New Roman"/>
                        </a:rPr>
                        <a:t>Misstatement</a:t>
                      </a:r>
                      <a:endParaRPr lang="en-US" sz="1600" b="0" dirty="0">
                        <a:latin typeface="Arial" pitchFamily="34" charset="0"/>
                        <a:ea typeface="Times New Roman"/>
                        <a:cs typeface="Times New Roman"/>
                      </a:endParaRPr>
                    </a:p>
                  </a:txBody>
                  <a:tcPr marL="68580" marR="6858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443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17.38%</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37.94%</a:t>
                      </a:r>
                    </a:p>
                  </a:txBody>
                  <a:tcPr marL="68580" marR="68580"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r>
              <a:tr h="381001">
                <a:tc>
                  <a:txBody>
                    <a:bodyPr/>
                    <a:lstStyle/>
                    <a:p>
                      <a:pPr marL="0" marR="0">
                        <a:spcBef>
                          <a:spcPts val="0"/>
                        </a:spcBef>
                        <a:spcAft>
                          <a:spcPts val="0"/>
                        </a:spcAft>
                      </a:pPr>
                      <a:r>
                        <a:rPr lang="en-US" sz="1600" b="0" dirty="0">
                          <a:latin typeface="Arial" pitchFamily="34" charset="0"/>
                          <a:ea typeface="Times New Roman"/>
                          <a:cs typeface="Times New Roman"/>
                        </a:rPr>
                        <a:t>Legal </a:t>
                      </a:r>
                      <a:r>
                        <a:rPr lang="en-US" sz="1600" b="0" dirty="0" smtClean="0">
                          <a:latin typeface="Arial" pitchFamily="34" charset="0"/>
                          <a:ea typeface="Times New Roman"/>
                          <a:cs typeface="Times New Roman"/>
                        </a:rPr>
                        <a:t>Misstatement</a:t>
                      </a:r>
                      <a:endParaRPr lang="en-US" sz="1600" b="0" dirty="0">
                        <a:latin typeface="Arial" pitchFamily="34" charset="0"/>
                        <a:ea typeface="Times New Roman"/>
                        <a:cs typeface="Times New Roman"/>
                      </a:endParaRPr>
                    </a:p>
                  </a:txBody>
                  <a:tcPr marL="68580" marR="6858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443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2.26%</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14.87%</a:t>
                      </a:r>
                    </a:p>
                  </a:txBody>
                  <a:tcPr marL="68580" marR="68580"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r>
              <a:tr h="381001">
                <a:tc>
                  <a:txBody>
                    <a:bodyPr/>
                    <a:lstStyle/>
                    <a:p>
                      <a:pPr marL="0" marR="0">
                        <a:spcBef>
                          <a:spcPts val="0"/>
                        </a:spcBef>
                        <a:spcAft>
                          <a:spcPts val="0"/>
                        </a:spcAft>
                      </a:pPr>
                      <a:r>
                        <a:rPr lang="en-US" sz="1600" b="0" dirty="0">
                          <a:latin typeface="Arial" pitchFamily="34" charset="0"/>
                          <a:ea typeface="Times New Roman"/>
                          <a:cs typeface="Times New Roman"/>
                        </a:rPr>
                        <a:t>Background </a:t>
                      </a:r>
                      <a:r>
                        <a:rPr lang="en-US" sz="1600" b="0" dirty="0" smtClean="0">
                          <a:latin typeface="Arial" pitchFamily="34" charset="0"/>
                          <a:ea typeface="Times New Roman"/>
                          <a:cs typeface="Times New Roman"/>
                        </a:rPr>
                        <a:t>Misstatement</a:t>
                      </a:r>
                      <a:endParaRPr lang="en-US" sz="1600" b="0" dirty="0">
                        <a:latin typeface="Arial" pitchFamily="34" charset="0"/>
                        <a:ea typeface="Times New Roman"/>
                        <a:cs typeface="Times New Roman"/>
                      </a:endParaRPr>
                    </a:p>
                  </a:txBody>
                  <a:tcPr marL="68580" marR="68580" marT="0" marB="0" anchor="ctr">
                    <a:lnL>
                      <a:noFill/>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443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5.87%</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600" b="0" dirty="0">
                          <a:latin typeface="Arial" pitchFamily="34" charset="0"/>
                          <a:ea typeface="Times New Roman"/>
                          <a:cs typeface="Times New Roman"/>
                        </a:rPr>
                        <a:t>23.53%</a:t>
                      </a:r>
                    </a:p>
                  </a:txBody>
                  <a:tcPr marL="68580" marR="68580" marT="0" marB="0" anchor="ctr">
                    <a:lnL w="12700" cap="flat" cmpd="sng" algn="ctr">
                      <a:no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Differences between problem and non problem funds</a:t>
            </a:r>
            <a:endParaRPr lang="en-US" dirty="0"/>
          </a:p>
        </p:txBody>
      </p:sp>
      <p:graphicFrame>
        <p:nvGraphicFramePr>
          <p:cNvPr id="4" name="Table 3"/>
          <p:cNvGraphicFramePr>
            <a:graphicFrameLocks noGrp="1"/>
          </p:cNvGraphicFramePr>
          <p:nvPr/>
        </p:nvGraphicFramePr>
        <p:xfrm>
          <a:off x="876300" y="1828800"/>
          <a:ext cx="7391401" cy="4653645"/>
        </p:xfrm>
        <a:graphic>
          <a:graphicData uri="http://schemas.openxmlformats.org/drawingml/2006/table">
            <a:tbl>
              <a:tblPr/>
              <a:tblGrid>
                <a:gridCol w="3124200"/>
                <a:gridCol w="1028700"/>
                <a:gridCol w="1028700"/>
                <a:gridCol w="228600"/>
                <a:gridCol w="719122"/>
                <a:gridCol w="1011530"/>
                <a:gridCol w="250549"/>
              </a:tblGrid>
              <a:tr h="310243">
                <a:tc>
                  <a:txBody>
                    <a:bodyPr/>
                    <a:lstStyle/>
                    <a:p>
                      <a:pPr marL="0" marR="0">
                        <a:spcBef>
                          <a:spcPts val="0"/>
                        </a:spcBef>
                        <a:spcAft>
                          <a:spcPts val="0"/>
                        </a:spcAft>
                      </a:pPr>
                      <a:endParaRPr lang="en-US" sz="1400" dirty="0">
                        <a:latin typeface="Arial" pitchFamily="34" charset="0"/>
                        <a:ea typeface="Times New Roman"/>
                        <a:cs typeface="Times New Roman"/>
                      </a:endParaRPr>
                    </a:p>
                  </a:txBody>
                  <a:tcPr marL="37171" marR="37171"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algn="r">
                        <a:spcBef>
                          <a:spcPts val="0"/>
                        </a:spcBef>
                        <a:spcAft>
                          <a:spcPts val="0"/>
                        </a:spcAft>
                      </a:pPr>
                      <a:r>
                        <a:rPr lang="en-US" sz="1400" dirty="0" smtClean="0">
                          <a:latin typeface="Arial" pitchFamily="34" charset="0"/>
                          <a:ea typeface="Times New Roman"/>
                          <a:cs typeface="Times New Roman"/>
                        </a:rPr>
                        <a:t>Non-Problem Funds</a:t>
                      </a:r>
                      <a:endParaRPr lang="en-US" sz="1400" dirty="0">
                        <a:latin typeface="Arial" pitchFamily="34" charset="0"/>
                        <a:ea typeface="Times New Roman"/>
                        <a:cs typeface="Times New Roman"/>
                      </a:endParaRPr>
                    </a:p>
                  </a:txBody>
                  <a:tcPr marL="37171" marR="3717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algn="r">
                        <a:spcBef>
                          <a:spcPts val="0"/>
                        </a:spcBef>
                        <a:spcAft>
                          <a:spcPts val="0"/>
                        </a:spcAft>
                      </a:pPr>
                      <a:endParaRPr lang="en-US" sz="1400" dirty="0">
                        <a:latin typeface="Arial" pitchFamily="34" charset="0"/>
                        <a:ea typeface="Times New Roman"/>
                        <a:cs typeface="Times New Roman"/>
                      </a:endParaRPr>
                    </a:p>
                  </a:txBody>
                  <a:tcPr marL="37171" marR="3717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algn="r">
                        <a:spcBef>
                          <a:spcPts val="0"/>
                        </a:spcBef>
                        <a:spcAft>
                          <a:spcPts val="0"/>
                        </a:spcAft>
                      </a:pPr>
                      <a:r>
                        <a:rPr lang="en-US" sz="1400" dirty="0" smtClean="0">
                          <a:latin typeface="Arial" pitchFamily="34" charset="0"/>
                          <a:ea typeface="Times New Roman"/>
                          <a:cs typeface="Times New Roman"/>
                        </a:rPr>
                        <a:t>Problem Funds</a:t>
                      </a:r>
                      <a:endParaRPr lang="en-US" sz="1400" dirty="0">
                        <a:latin typeface="Arial" pitchFamily="34" charset="0"/>
                        <a:ea typeface="Times New Roman"/>
                        <a:cs typeface="Times New Roman"/>
                      </a:endParaRPr>
                    </a:p>
                  </a:txBody>
                  <a:tcPr marL="37171" marR="3717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algn="r">
                        <a:spcBef>
                          <a:spcPts val="0"/>
                        </a:spcBef>
                        <a:spcAft>
                          <a:spcPts val="0"/>
                        </a:spcAft>
                      </a:pPr>
                      <a:endParaRPr lang="en-US" sz="1400" dirty="0">
                        <a:latin typeface="Arial" pitchFamily="34" charset="0"/>
                        <a:ea typeface="Times New Roman"/>
                        <a:cs typeface="Times New Roman"/>
                      </a:endParaRPr>
                    </a:p>
                  </a:txBody>
                  <a:tcPr marL="37171" marR="37171"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10243">
                <a:tc>
                  <a:txBody>
                    <a:bodyPr/>
                    <a:lstStyle/>
                    <a:p>
                      <a:pPr marL="0" marR="0">
                        <a:spcBef>
                          <a:spcPts val="0"/>
                        </a:spcBef>
                        <a:spcAft>
                          <a:spcPts val="0"/>
                        </a:spcAft>
                      </a:pPr>
                      <a:endParaRPr lang="en-US" sz="1400" dirty="0">
                        <a:latin typeface="Arial" pitchFamily="34" charset="0"/>
                        <a:ea typeface="Times New Roman"/>
                        <a:cs typeface="Times New Roman"/>
                      </a:endParaRPr>
                    </a:p>
                  </a:txBody>
                  <a:tcPr marL="37171" marR="37171"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N</a:t>
                      </a:r>
                    </a:p>
                  </a:txBody>
                  <a:tcPr marL="37171" marR="3717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Mean</a:t>
                      </a:r>
                    </a:p>
                  </a:txBody>
                  <a:tcPr marL="37171" marR="3717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endParaRPr lang="en-US" sz="1400" dirty="0">
                        <a:latin typeface="Arial" pitchFamily="34" charset="0"/>
                        <a:ea typeface="Times New Roman"/>
                        <a:cs typeface="Times New Roman"/>
                      </a:endParaRPr>
                    </a:p>
                  </a:txBody>
                  <a:tcPr marL="37171" marR="3717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N</a:t>
                      </a:r>
                    </a:p>
                  </a:txBody>
                  <a:tcPr marL="37171" marR="3717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Mean</a:t>
                      </a:r>
                    </a:p>
                  </a:txBody>
                  <a:tcPr marL="37171" marR="3717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endParaRPr lang="en-US" sz="1400" dirty="0">
                        <a:latin typeface="Arial" pitchFamily="34" charset="0"/>
                        <a:ea typeface="Times New Roman"/>
                        <a:cs typeface="Times New Roman"/>
                      </a:endParaRPr>
                    </a:p>
                  </a:txBody>
                  <a:tcPr marL="37171" marR="37171" marT="0" marB="0" anchor="ctr">
                    <a:lnL>
                      <a:noFill/>
                    </a:lnL>
                    <a:lnR>
                      <a:noFill/>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10243">
                <a:tc>
                  <a:txBody>
                    <a:bodyPr/>
                    <a:lstStyle/>
                    <a:p>
                      <a:pPr marL="0" marR="0">
                        <a:spcBef>
                          <a:spcPts val="0"/>
                        </a:spcBef>
                        <a:spcAft>
                          <a:spcPts val="0"/>
                        </a:spcAft>
                      </a:pPr>
                      <a:r>
                        <a:rPr lang="en-US" sz="1400" dirty="0" smtClean="0">
                          <a:latin typeface="Arial" pitchFamily="34" charset="0"/>
                          <a:ea typeface="Times New Roman"/>
                          <a:cs typeface="Times New Roman"/>
                        </a:rPr>
                        <a:t>Fund Properties</a:t>
                      </a:r>
                      <a:endParaRPr lang="en-US" sz="1400" dirty="0">
                        <a:latin typeface="Arial" pitchFamily="34" charset="0"/>
                        <a:ea typeface="Times New Roman"/>
                        <a:cs typeface="Times New Roman"/>
                      </a:endParaRPr>
                    </a:p>
                  </a:txBody>
                  <a:tcPr marL="37171" marR="37171" marT="0" marB="0" anchor="ctr">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endParaRPr lang="en-US" sz="1400" dirty="0">
                        <a:latin typeface="Arial" pitchFamily="34" charset="0"/>
                        <a:ea typeface="Times New Roman"/>
                        <a:cs typeface="Times New Roman"/>
                      </a:endParaRPr>
                    </a:p>
                  </a:txBody>
                  <a:tcPr marL="37171" marR="37171"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endParaRPr lang="en-US" sz="1400" dirty="0">
                        <a:latin typeface="Arial" pitchFamily="34" charset="0"/>
                        <a:ea typeface="Times New Roman"/>
                        <a:cs typeface="Times New Roman"/>
                      </a:endParaRPr>
                    </a:p>
                  </a:txBody>
                  <a:tcPr marL="37171" marR="37171"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endParaRPr lang="en-US" sz="1400" dirty="0">
                        <a:latin typeface="Arial" pitchFamily="34" charset="0"/>
                        <a:ea typeface="Times New Roman"/>
                        <a:cs typeface="Times New Roman"/>
                      </a:endParaRPr>
                    </a:p>
                  </a:txBody>
                  <a:tcPr marL="37171" marR="37171"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endParaRPr lang="en-US" sz="1400" dirty="0">
                        <a:latin typeface="Arial" pitchFamily="34" charset="0"/>
                        <a:ea typeface="Times New Roman"/>
                        <a:cs typeface="Times New Roman"/>
                      </a:endParaRPr>
                    </a:p>
                  </a:txBody>
                  <a:tcPr marL="37171" marR="37171"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endParaRPr lang="en-US" sz="1400" dirty="0">
                        <a:latin typeface="Arial" pitchFamily="34" charset="0"/>
                        <a:ea typeface="Times New Roman"/>
                        <a:cs typeface="Times New Roman"/>
                      </a:endParaRPr>
                    </a:p>
                  </a:txBody>
                  <a:tcPr marL="37171" marR="37171"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endParaRPr lang="en-US" sz="1400" dirty="0">
                        <a:latin typeface="Arial" pitchFamily="34" charset="0"/>
                        <a:ea typeface="Times New Roman"/>
                        <a:cs typeface="Times New Roman"/>
                      </a:endParaRPr>
                    </a:p>
                  </a:txBody>
                  <a:tcPr marL="0" marR="0" marT="0" marB="0" anchor="ctr">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10243">
                <a:tc>
                  <a:txBody>
                    <a:bodyPr/>
                    <a:lstStyle/>
                    <a:p>
                      <a:pPr marL="0" marR="0">
                        <a:spcBef>
                          <a:spcPts val="0"/>
                        </a:spcBef>
                        <a:spcAft>
                          <a:spcPts val="0"/>
                        </a:spcAft>
                      </a:pPr>
                      <a:r>
                        <a:rPr lang="en-US" sz="1400" dirty="0">
                          <a:latin typeface="Arial" pitchFamily="34" charset="0"/>
                          <a:ea typeface="Times New Roman"/>
                          <a:cs typeface="Times New Roman"/>
                        </a:rPr>
                        <a:t>Redemption period (days)</a:t>
                      </a:r>
                    </a:p>
                  </a:txBody>
                  <a:tcPr marL="37171" marR="37171"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260</a:t>
                      </a:r>
                    </a:p>
                  </a:txBody>
                  <a:tcPr marL="37171" marR="37171" marT="0" marB="0" anchor="ctr">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64.41</a:t>
                      </a:r>
                    </a:p>
                  </a:txBody>
                  <a:tcPr marL="37171" marR="3717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lgn="r">
                        <a:spcBef>
                          <a:spcPts val="0"/>
                        </a:spcBef>
                        <a:spcAft>
                          <a:spcPts val="0"/>
                        </a:spcAft>
                      </a:pPr>
                      <a:endParaRPr lang="en-US" sz="1400" dirty="0">
                        <a:latin typeface="Arial" pitchFamily="34" charset="0"/>
                        <a:ea typeface="Times New Roman"/>
                        <a:cs typeface="Times New Roman"/>
                      </a:endParaRPr>
                    </a:p>
                  </a:txBody>
                  <a:tcPr marL="37171" marR="37171" marT="0" marB="0" anchor="ctr">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181</a:t>
                      </a:r>
                    </a:p>
                  </a:txBody>
                  <a:tcPr marL="37171" marR="37171" marT="0" marB="0" anchor="ctr">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83.51</a:t>
                      </a:r>
                    </a:p>
                  </a:txBody>
                  <a:tcPr marL="37171" marR="3717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spcBef>
                          <a:spcPts val="0"/>
                        </a:spcBef>
                        <a:spcAft>
                          <a:spcPts val="0"/>
                        </a:spcAft>
                      </a:pPr>
                      <a:r>
                        <a:rPr lang="en-US" sz="1400" dirty="0">
                          <a:latin typeface="Arial" pitchFamily="34" charset="0"/>
                          <a:ea typeface="Times New Roman"/>
                          <a:cs typeface="Times New Roman"/>
                        </a:rPr>
                        <a:t>*</a:t>
                      </a:r>
                    </a:p>
                  </a:txBody>
                  <a:tcPr marL="0" marR="0" marT="0" marB="0" anchor="ctr">
                    <a:lnL>
                      <a:noFill/>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r>
              <a:tr h="310243">
                <a:tc>
                  <a:txBody>
                    <a:bodyPr/>
                    <a:lstStyle/>
                    <a:p>
                      <a:pPr marL="0" marR="0">
                        <a:spcBef>
                          <a:spcPts val="0"/>
                        </a:spcBef>
                        <a:spcAft>
                          <a:spcPts val="0"/>
                        </a:spcAft>
                      </a:pPr>
                      <a:r>
                        <a:rPr lang="en-US" sz="1400" dirty="0">
                          <a:latin typeface="Arial" pitchFamily="34" charset="0"/>
                          <a:ea typeface="Times New Roman"/>
                          <a:cs typeface="Times New Roman"/>
                        </a:rPr>
                        <a:t>Lockup period (days)</a:t>
                      </a:r>
                    </a:p>
                  </a:txBody>
                  <a:tcPr marL="37171" marR="37171"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260</a:t>
                      </a:r>
                    </a:p>
                  </a:txBody>
                  <a:tcPr marL="37171" marR="37171" marT="0" marB="0" anchor="ctr">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76.77</a:t>
                      </a:r>
                    </a:p>
                  </a:txBody>
                  <a:tcPr marL="37171" marR="3717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endParaRPr lang="en-US" sz="1400" dirty="0">
                        <a:latin typeface="Arial" pitchFamily="34" charset="0"/>
                        <a:ea typeface="Times New Roman"/>
                        <a:cs typeface="Times New Roman"/>
                      </a:endParaRPr>
                    </a:p>
                  </a:txBody>
                  <a:tcPr marL="37171" marR="37171" marT="0" marB="0" anchor="ctr">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181</a:t>
                      </a:r>
                    </a:p>
                  </a:txBody>
                  <a:tcPr marL="37171" marR="37171" marT="0" marB="0" anchor="ctr">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126.08</a:t>
                      </a:r>
                    </a:p>
                  </a:txBody>
                  <a:tcPr marL="37171" marR="3717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pPr>
                      <a:r>
                        <a:rPr lang="en-US" sz="1400" dirty="0">
                          <a:latin typeface="Arial" pitchFamily="34" charset="0"/>
                          <a:ea typeface="Times New Roman"/>
                          <a:cs typeface="Times New Roman"/>
                        </a:rPr>
                        <a:t>*</a:t>
                      </a:r>
                    </a:p>
                  </a:txBody>
                  <a:tcPr marL="0" marR="0" marT="0"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r>
              <a:tr h="310243">
                <a:tc>
                  <a:txBody>
                    <a:bodyPr/>
                    <a:lstStyle/>
                    <a:p>
                      <a:pPr marL="0" marR="0">
                        <a:spcBef>
                          <a:spcPts val="0"/>
                        </a:spcBef>
                        <a:spcAft>
                          <a:spcPts val="0"/>
                        </a:spcAft>
                      </a:pPr>
                      <a:r>
                        <a:rPr lang="en-US" sz="1400" dirty="0">
                          <a:latin typeface="Arial" pitchFamily="34" charset="0"/>
                          <a:ea typeface="Times New Roman"/>
                          <a:cs typeface="Times New Roman"/>
                        </a:rPr>
                        <a:t>AUM (Millions of $)</a:t>
                      </a:r>
                    </a:p>
                  </a:txBody>
                  <a:tcPr marL="37171" marR="37171"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260</a:t>
                      </a:r>
                    </a:p>
                  </a:txBody>
                  <a:tcPr marL="37171" marR="37171" marT="0" marB="0" anchor="ctr">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282.12</a:t>
                      </a:r>
                    </a:p>
                  </a:txBody>
                  <a:tcPr marL="37171" marR="3717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endParaRPr lang="en-US" sz="1400" dirty="0">
                        <a:latin typeface="Arial" pitchFamily="34" charset="0"/>
                        <a:ea typeface="Times New Roman"/>
                        <a:cs typeface="Times New Roman"/>
                      </a:endParaRPr>
                    </a:p>
                  </a:txBody>
                  <a:tcPr marL="37171" marR="37171" marT="0" marB="0" anchor="ctr">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181</a:t>
                      </a:r>
                    </a:p>
                  </a:txBody>
                  <a:tcPr marL="37171" marR="37171" marT="0" marB="0" anchor="ctr">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522.11</a:t>
                      </a:r>
                    </a:p>
                  </a:txBody>
                  <a:tcPr marL="37171" marR="3717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1400" dirty="0">
                          <a:latin typeface="Arial" pitchFamily="34" charset="0"/>
                          <a:ea typeface="Times New Roman"/>
                          <a:cs typeface="Times New Roman"/>
                        </a:rPr>
                        <a:t>*</a:t>
                      </a:r>
                    </a:p>
                  </a:txBody>
                  <a:tcPr marL="0" marR="0" marT="0" marB="0" anchor="ctr">
                    <a:lnL>
                      <a:noFill/>
                    </a:lnL>
                    <a:lnR w="1270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10243">
                <a:tc>
                  <a:txBody>
                    <a:bodyPr/>
                    <a:lstStyle/>
                    <a:p>
                      <a:pPr marL="0" marR="0">
                        <a:spcBef>
                          <a:spcPts val="0"/>
                        </a:spcBef>
                        <a:spcAft>
                          <a:spcPts val="0"/>
                        </a:spcAft>
                      </a:pPr>
                      <a:r>
                        <a:rPr lang="en-US" sz="1400" dirty="0">
                          <a:latin typeface="Arial" pitchFamily="34" charset="0"/>
                          <a:ea typeface="Times New Roman"/>
                          <a:cs typeface="Times New Roman"/>
                        </a:rPr>
                        <a:t>Operations</a:t>
                      </a:r>
                    </a:p>
                  </a:txBody>
                  <a:tcPr marL="37171" marR="37171" marT="0" marB="0" anchor="ctr">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endParaRPr lang="en-US" sz="1400" dirty="0">
                        <a:latin typeface="Arial" pitchFamily="34" charset="0"/>
                        <a:ea typeface="Times New Roman"/>
                        <a:cs typeface="Times New Roman"/>
                      </a:endParaRPr>
                    </a:p>
                  </a:txBody>
                  <a:tcPr marL="37171" marR="37171"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endParaRPr lang="en-US" sz="1400" dirty="0">
                        <a:latin typeface="Arial" pitchFamily="34" charset="0"/>
                        <a:ea typeface="Times New Roman"/>
                        <a:cs typeface="Times New Roman"/>
                      </a:endParaRPr>
                    </a:p>
                  </a:txBody>
                  <a:tcPr marL="37171" marR="37171"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endParaRPr lang="en-US" sz="1400" dirty="0">
                        <a:latin typeface="Arial" pitchFamily="34" charset="0"/>
                        <a:ea typeface="Times New Roman"/>
                        <a:cs typeface="Times New Roman"/>
                      </a:endParaRPr>
                    </a:p>
                  </a:txBody>
                  <a:tcPr marL="37171" marR="37171"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endParaRPr lang="en-US" sz="1400" dirty="0">
                        <a:latin typeface="Arial" pitchFamily="34" charset="0"/>
                        <a:ea typeface="Times New Roman"/>
                        <a:cs typeface="Times New Roman"/>
                      </a:endParaRPr>
                    </a:p>
                  </a:txBody>
                  <a:tcPr marL="37171" marR="37171"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endParaRPr lang="en-US" sz="1400" dirty="0">
                        <a:latin typeface="Arial" pitchFamily="34" charset="0"/>
                        <a:ea typeface="Times New Roman"/>
                        <a:cs typeface="Times New Roman"/>
                      </a:endParaRPr>
                    </a:p>
                  </a:txBody>
                  <a:tcPr marL="37171" marR="37171" marT="0" marB="0"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endParaRPr lang="en-US" sz="1400" dirty="0">
                        <a:latin typeface="Arial" pitchFamily="34" charset="0"/>
                        <a:ea typeface="Times New Roman"/>
                        <a:cs typeface="Times New Roman"/>
                      </a:endParaRPr>
                    </a:p>
                  </a:txBody>
                  <a:tcPr marL="0" marR="0" marT="0" marB="0" anchor="ctr">
                    <a:lnL>
                      <a:noFill/>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10243">
                <a:tc>
                  <a:txBody>
                    <a:bodyPr/>
                    <a:lstStyle/>
                    <a:p>
                      <a:pPr marL="0" marR="0">
                        <a:spcBef>
                          <a:spcPts val="0"/>
                        </a:spcBef>
                        <a:spcAft>
                          <a:spcPts val="0"/>
                        </a:spcAft>
                      </a:pPr>
                      <a:r>
                        <a:rPr lang="en-US" sz="1400" dirty="0" smtClean="0">
                          <a:latin typeface="Arial" pitchFamily="34" charset="0"/>
                          <a:ea typeface="Times New Roman"/>
                          <a:cs typeface="Times New Roman"/>
                        </a:rPr>
                        <a:t>External Pricing</a:t>
                      </a:r>
                      <a:endParaRPr lang="en-US" sz="1400" dirty="0">
                        <a:latin typeface="Arial" pitchFamily="34" charset="0"/>
                        <a:ea typeface="Times New Roman"/>
                        <a:cs typeface="Times New Roman"/>
                      </a:endParaRPr>
                    </a:p>
                  </a:txBody>
                  <a:tcPr marL="37171" marR="37171"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260</a:t>
                      </a:r>
                    </a:p>
                  </a:txBody>
                  <a:tcPr marL="37171" marR="37171" marT="0" marB="0" anchor="ctr">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0.72</a:t>
                      </a:r>
                    </a:p>
                  </a:txBody>
                  <a:tcPr marL="37171" marR="3717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lgn="r">
                        <a:spcBef>
                          <a:spcPts val="0"/>
                        </a:spcBef>
                        <a:spcAft>
                          <a:spcPts val="0"/>
                        </a:spcAft>
                      </a:pPr>
                      <a:endParaRPr lang="en-US" sz="1400" dirty="0">
                        <a:latin typeface="Arial" pitchFamily="34" charset="0"/>
                        <a:ea typeface="Times New Roman"/>
                        <a:cs typeface="Times New Roman"/>
                      </a:endParaRPr>
                    </a:p>
                  </a:txBody>
                  <a:tcPr marL="37171" marR="37171" marT="0" marB="0" anchor="ctr">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183</a:t>
                      </a:r>
                    </a:p>
                  </a:txBody>
                  <a:tcPr marL="37171" marR="37171" marT="0" marB="0" anchor="ctr">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0.54</a:t>
                      </a:r>
                    </a:p>
                  </a:txBody>
                  <a:tcPr marL="37171" marR="3717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spcBef>
                          <a:spcPts val="0"/>
                        </a:spcBef>
                        <a:spcAft>
                          <a:spcPts val="0"/>
                        </a:spcAft>
                      </a:pPr>
                      <a:r>
                        <a:rPr lang="en-US" sz="1400" dirty="0">
                          <a:latin typeface="Arial" pitchFamily="34" charset="0"/>
                          <a:ea typeface="Times New Roman"/>
                          <a:cs typeface="Times New Roman"/>
                        </a:rPr>
                        <a:t>**</a:t>
                      </a:r>
                    </a:p>
                  </a:txBody>
                  <a:tcPr marL="0" marR="0" marT="0" marB="0" anchor="ctr">
                    <a:lnL>
                      <a:noFill/>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r>
              <a:tr h="310243">
                <a:tc>
                  <a:txBody>
                    <a:bodyPr/>
                    <a:lstStyle/>
                    <a:p>
                      <a:pPr marL="0" marR="0">
                        <a:spcBef>
                          <a:spcPts val="0"/>
                        </a:spcBef>
                        <a:spcAft>
                          <a:spcPts val="0"/>
                        </a:spcAft>
                      </a:pPr>
                      <a:r>
                        <a:rPr lang="en-US" sz="1400" dirty="0" smtClean="0">
                          <a:latin typeface="Arial" pitchFamily="34" charset="0"/>
                          <a:ea typeface="Times New Roman"/>
                          <a:cs typeface="Times New Roman"/>
                        </a:rPr>
                        <a:t>Big 4 Auditor</a:t>
                      </a:r>
                      <a:endParaRPr lang="en-US" sz="1400" dirty="0">
                        <a:latin typeface="Arial" pitchFamily="34" charset="0"/>
                        <a:ea typeface="Times New Roman"/>
                        <a:cs typeface="Times New Roman"/>
                      </a:endParaRPr>
                    </a:p>
                  </a:txBody>
                  <a:tcPr marL="37171" marR="37171"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260</a:t>
                      </a:r>
                    </a:p>
                  </a:txBody>
                  <a:tcPr marL="37171" marR="37171" marT="0" marB="0" anchor="ctr">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0.70</a:t>
                      </a:r>
                    </a:p>
                  </a:txBody>
                  <a:tcPr marL="37171" marR="3717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endParaRPr lang="en-US" sz="1400" dirty="0">
                        <a:latin typeface="Arial" pitchFamily="34" charset="0"/>
                        <a:ea typeface="Times New Roman"/>
                        <a:cs typeface="Times New Roman"/>
                      </a:endParaRPr>
                    </a:p>
                  </a:txBody>
                  <a:tcPr marL="37171" marR="37171" marT="0" marB="0" anchor="ctr">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183</a:t>
                      </a:r>
                    </a:p>
                  </a:txBody>
                  <a:tcPr marL="37171" marR="37171" marT="0" marB="0" anchor="ctr">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0.52</a:t>
                      </a:r>
                    </a:p>
                  </a:txBody>
                  <a:tcPr marL="37171" marR="3717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1400" dirty="0">
                          <a:latin typeface="Arial" pitchFamily="34" charset="0"/>
                          <a:ea typeface="Times New Roman"/>
                          <a:cs typeface="Times New Roman"/>
                        </a:rPr>
                        <a:t>**</a:t>
                      </a:r>
                    </a:p>
                  </a:txBody>
                  <a:tcPr marL="0" marR="0" marT="0" marB="0" anchor="ctr">
                    <a:lnL>
                      <a:noFill/>
                    </a:lnL>
                    <a:lnR w="1270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10243">
                <a:tc>
                  <a:txBody>
                    <a:bodyPr/>
                    <a:lstStyle/>
                    <a:p>
                      <a:pPr marL="0" marR="0">
                        <a:spcBef>
                          <a:spcPts val="0"/>
                        </a:spcBef>
                        <a:spcAft>
                          <a:spcPts val="0"/>
                        </a:spcAft>
                      </a:pPr>
                      <a:r>
                        <a:rPr lang="en-US" sz="1400" dirty="0">
                          <a:latin typeface="Arial" pitchFamily="34" charset="0"/>
                          <a:ea typeface="Times New Roman"/>
                          <a:cs typeface="Times New Roman"/>
                        </a:rPr>
                        <a:t>Background Issues</a:t>
                      </a:r>
                    </a:p>
                  </a:txBody>
                  <a:tcPr marL="37171" marR="37171" marT="0" marB="0" anchor="ctr">
                    <a:lnL w="1270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endParaRPr lang="en-US" sz="1400" dirty="0">
                        <a:latin typeface="Arial" pitchFamily="34" charset="0"/>
                        <a:ea typeface="Times New Roman"/>
                        <a:cs typeface="Times New Roman"/>
                      </a:endParaRPr>
                    </a:p>
                  </a:txBody>
                  <a:tcPr marL="37171" marR="37171"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endParaRPr lang="en-US" sz="1400" dirty="0">
                        <a:latin typeface="Arial" pitchFamily="34" charset="0"/>
                        <a:ea typeface="Times New Roman"/>
                        <a:cs typeface="Times New Roman"/>
                      </a:endParaRPr>
                    </a:p>
                  </a:txBody>
                  <a:tcPr marL="37171" marR="37171"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endParaRPr lang="en-US" sz="1400" dirty="0">
                        <a:latin typeface="Arial" pitchFamily="34" charset="0"/>
                        <a:ea typeface="Times New Roman"/>
                        <a:cs typeface="Times New Roman"/>
                      </a:endParaRPr>
                    </a:p>
                  </a:txBody>
                  <a:tcPr marL="37171" marR="37171"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endParaRPr lang="en-US" sz="1400" dirty="0">
                        <a:latin typeface="Arial" pitchFamily="34" charset="0"/>
                        <a:ea typeface="Times New Roman"/>
                        <a:cs typeface="Times New Roman"/>
                      </a:endParaRPr>
                    </a:p>
                  </a:txBody>
                  <a:tcPr marL="37171" marR="37171"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endParaRPr lang="en-US" sz="1400" dirty="0">
                        <a:latin typeface="Arial" pitchFamily="34" charset="0"/>
                        <a:ea typeface="Times New Roman"/>
                        <a:cs typeface="Times New Roman"/>
                      </a:endParaRPr>
                    </a:p>
                  </a:txBody>
                  <a:tcPr marL="37171" marR="37171"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endParaRPr lang="en-US" sz="1400" dirty="0">
                        <a:latin typeface="Arial" pitchFamily="34" charset="0"/>
                        <a:ea typeface="Times New Roman"/>
                        <a:cs typeface="Times New Roman"/>
                      </a:endParaRPr>
                    </a:p>
                  </a:txBody>
                  <a:tcPr marL="0" marR="0" marT="0" marB="0" anchor="ctr">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10243">
                <a:tc>
                  <a:txBody>
                    <a:bodyPr/>
                    <a:lstStyle/>
                    <a:p>
                      <a:pPr marL="0" marR="0">
                        <a:spcBef>
                          <a:spcPts val="0"/>
                        </a:spcBef>
                        <a:spcAft>
                          <a:spcPts val="0"/>
                        </a:spcAft>
                      </a:pPr>
                      <a:r>
                        <a:rPr lang="en-US" sz="1400" dirty="0">
                          <a:latin typeface="Arial" pitchFamily="34" charset="0"/>
                          <a:ea typeface="Times New Roman"/>
                          <a:cs typeface="Times New Roman"/>
                        </a:rPr>
                        <a:t>Misrepresentation</a:t>
                      </a:r>
                    </a:p>
                  </a:txBody>
                  <a:tcPr marL="37171" marR="37171"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260</a:t>
                      </a:r>
                    </a:p>
                  </a:txBody>
                  <a:tcPr marL="37171" marR="37171" marT="0" marB="0" anchor="ctr">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0.10</a:t>
                      </a:r>
                    </a:p>
                  </a:txBody>
                  <a:tcPr marL="37171" marR="3717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lgn="r">
                        <a:spcBef>
                          <a:spcPts val="0"/>
                        </a:spcBef>
                        <a:spcAft>
                          <a:spcPts val="0"/>
                        </a:spcAft>
                      </a:pPr>
                      <a:endParaRPr lang="en-US" sz="1400" dirty="0">
                        <a:latin typeface="Arial" pitchFamily="34" charset="0"/>
                        <a:ea typeface="Times New Roman"/>
                        <a:cs typeface="Times New Roman"/>
                      </a:endParaRPr>
                    </a:p>
                  </a:txBody>
                  <a:tcPr marL="37171" marR="37171" marT="0" marB="0" anchor="ctr">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183</a:t>
                      </a:r>
                    </a:p>
                  </a:txBody>
                  <a:tcPr marL="37171" marR="37171" marT="0" marB="0" anchor="ctr">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0.38</a:t>
                      </a:r>
                    </a:p>
                  </a:txBody>
                  <a:tcPr marL="37171" marR="3717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a:spcBef>
                          <a:spcPts val="0"/>
                        </a:spcBef>
                        <a:spcAft>
                          <a:spcPts val="0"/>
                        </a:spcAft>
                      </a:pPr>
                      <a:r>
                        <a:rPr lang="en-US" sz="1400" dirty="0">
                          <a:latin typeface="Arial" pitchFamily="34" charset="0"/>
                          <a:ea typeface="Times New Roman"/>
                          <a:cs typeface="Times New Roman"/>
                        </a:rPr>
                        <a:t>**</a:t>
                      </a:r>
                    </a:p>
                  </a:txBody>
                  <a:tcPr marL="0" marR="0" marT="0" marB="0" anchor="ctr">
                    <a:lnL>
                      <a:noFill/>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r>
              <a:tr h="310243">
                <a:tc>
                  <a:txBody>
                    <a:bodyPr/>
                    <a:lstStyle/>
                    <a:p>
                      <a:pPr marL="0" marR="0">
                        <a:spcBef>
                          <a:spcPts val="0"/>
                        </a:spcBef>
                        <a:spcAft>
                          <a:spcPts val="0"/>
                        </a:spcAft>
                      </a:pPr>
                      <a:r>
                        <a:rPr lang="en-US" sz="1400" dirty="0">
                          <a:latin typeface="Arial" pitchFamily="34" charset="0"/>
                          <a:ea typeface="Times New Roman"/>
                          <a:cs typeface="Times New Roman"/>
                        </a:rPr>
                        <a:t>Noted </a:t>
                      </a:r>
                      <a:r>
                        <a:rPr lang="en-US" sz="1400" dirty="0" smtClean="0">
                          <a:latin typeface="Arial" pitchFamily="34" charset="0"/>
                          <a:ea typeface="Times New Roman"/>
                          <a:cs typeface="Times New Roman"/>
                        </a:rPr>
                        <a:t>Verification </a:t>
                      </a:r>
                      <a:r>
                        <a:rPr lang="en-US" sz="1400" dirty="0">
                          <a:latin typeface="Arial" pitchFamily="34" charset="0"/>
                          <a:ea typeface="Times New Roman"/>
                          <a:cs typeface="Times New Roman"/>
                        </a:rPr>
                        <a:t>Problem</a:t>
                      </a:r>
                    </a:p>
                  </a:txBody>
                  <a:tcPr marL="37171" marR="37171"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260</a:t>
                      </a:r>
                    </a:p>
                  </a:txBody>
                  <a:tcPr marL="37171" marR="37171" marT="0" marB="0" anchor="ctr">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0.34</a:t>
                      </a:r>
                    </a:p>
                  </a:txBody>
                  <a:tcPr marL="37171" marR="3717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endParaRPr lang="en-US" sz="1400" dirty="0">
                        <a:latin typeface="Arial" pitchFamily="34" charset="0"/>
                        <a:ea typeface="Times New Roman"/>
                        <a:cs typeface="Times New Roman"/>
                      </a:endParaRPr>
                    </a:p>
                  </a:txBody>
                  <a:tcPr marL="37171" marR="37171" marT="0" marB="0" anchor="ctr">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183</a:t>
                      </a:r>
                    </a:p>
                  </a:txBody>
                  <a:tcPr marL="37171" marR="37171" marT="0" marB="0" anchor="ctr">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0.54</a:t>
                      </a:r>
                    </a:p>
                  </a:txBody>
                  <a:tcPr marL="37171" marR="3717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pPr>
                      <a:r>
                        <a:rPr lang="en-US" sz="1400" dirty="0">
                          <a:latin typeface="Arial" pitchFamily="34" charset="0"/>
                          <a:ea typeface="Times New Roman"/>
                          <a:cs typeface="Times New Roman"/>
                        </a:rPr>
                        <a:t>**</a:t>
                      </a:r>
                    </a:p>
                  </a:txBody>
                  <a:tcPr marL="0" marR="0" marT="0"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r>
              <a:tr h="310243">
                <a:tc>
                  <a:txBody>
                    <a:bodyPr/>
                    <a:lstStyle/>
                    <a:p>
                      <a:pPr marL="0" marR="0">
                        <a:spcBef>
                          <a:spcPts val="0"/>
                        </a:spcBef>
                        <a:spcAft>
                          <a:spcPts val="0"/>
                        </a:spcAft>
                      </a:pPr>
                      <a:r>
                        <a:rPr lang="en-US" sz="1400" dirty="0">
                          <a:latin typeface="Arial" pitchFamily="34" charset="0"/>
                          <a:ea typeface="Times New Roman"/>
                          <a:cs typeface="Times New Roman"/>
                        </a:rPr>
                        <a:t>Switched Vendor</a:t>
                      </a:r>
                    </a:p>
                  </a:txBody>
                  <a:tcPr marL="37171" marR="37171"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260</a:t>
                      </a:r>
                    </a:p>
                  </a:txBody>
                  <a:tcPr marL="37171" marR="37171" marT="0" marB="0" anchor="ctr">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0.07</a:t>
                      </a:r>
                    </a:p>
                  </a:txBody>
                  <a:tcPr marL="37171" marR="3717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endParaRPr lang="en-US" sz="1400" dirty="0">
                        <a:latin typeface="Arial" pitchFamily="34" charset="0"/>
                        <a:ea typeface="Times New Roman"/>
                        <a:cs typeface="Times New Roman"/>
                      </a:endParaRPr>
                    </a:p>
                  </a:txBody>
                  <a:tcPr marL="37171" marR="37171" marT="0" marB="0" anchor="ctr">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183</a:t>
                      </a:r>
                    </a:p>
                  </a:txBody>
                  <a:tcPr marL="37171" marR="37171" marT="0" marB="0" anchor="ctr">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0.18</a:t>
                      </a:r>
                    </a:p>
                  </a:txBody>
                  <a:tcPr marL="37171" marR="3717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pPr>
                      <a:r>
                        <a:rPr lang="en-US" sz="1400" dirty="0">
                          <a:latin typeface="Arial" pitchFamily="34" charset="0"/>
                          <a:ea typeface="Times New Roman"/>
                          <a:cs typeface="Times New Roman"/>
                        </a:rPr>
                        <a:t>**</a:t>
                      </a:r>
                    </a:p>
                  </a:txBody>
                  <a:tcPr marL="0" marR="0" marT="0"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r>
              <a:tr h="310243">
                <a:tc>
                  <a:txBody>
                    <a:bodyPr/>
                    <a:lstStyle/>
                    <a:p>
                      <a:pPr marL="0" marR="0">
                        <a:spcBef>
                          <a:spcPts val="0"/>
                        </a:spcBef>
                        <a:spcAft>
                          <a:spcPts val="0"/>
                        </a:spcAft>
                      </a:pPr>
                      <a:r>
                        <a:rPr lang="en-US" sz="1400" dirty="0">
                          <a:latin typeface="Arial" pitchFamily="34" charset="0"/>
                          <a:ea typeface="Times New Roman"/>
                          <a:cs typeface="Times New Roman"/>
                        </a:rPr>
                        <a:t>Independent </a:t>
                      </a:r>
                      <a:r>
                        <a:rPr lang="en-US" sz="1400" dirty="0" smtClean="0">
                          <a:latin typeface="Arial" pitchFamily="34" charset="0"/>
                          <a:ea typeface="Times New Roman"/>
                          <a:cs typeface="Times New Roman"/>
                        </a:rPr>
                        <a:t>Administrator</a:t>
                      </a:r>
                      <a:endParaRPr lang="en-US" sz="1400" dirty="0">
                        <a:latin typeface="Arial" pitchFamily="34" charset="0"/>
                        <a:ea typeface="Times New Roman"/>
                        <a:cs typeface="Times New Roman"/>
                      </a:endParaRPr>
                    </a:p>
                  </a:txBody>
                  <a:tcPr marL="37171" marR="37171"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259</a:t>
                      </a:r>
                    </a:p>
                  </a:txBody>
                  <a:tcPr marL="37171" marR="37171" marT="0" marB="0" anchor="ctr">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0.93</a:t>
                      </a:r>
                    </a:p>
                  </a:txBody>
                  <a:tcPr marL="37171" marR="3717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endParaRPr lang="en-US" sz="1400" dirty="0">
                        <a:latin typeface="Arial" pitchFamily="34" charset="0"/>
                        <a:ea typeface="Times New Roman"/>
                        <a:cs typeface="Times New Roman"/>
                      </a:endParaRPr>
                    </a:p>
                  </a:txBody>
                  <a:tcPr marL="37171" marR="37171" marT="0" marB="0" anchor="ctr">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183</a:t>
                      </a:r>
                    </a:p>
                  </a:txBody>
                  <a:tcPr marL="37171" marR="37171" marT="0" marB="0" anchor="ctr">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400" dirty="0">
                          <a:latin typeface="Arial" pitchFamily="34" charset="0"/>
                          <a:ea typeface="Times New Roman"/>
                          <a:cs typeface="Times New Roman"/>
                        </a:rPr>
                        <a:t>0.83</a:t>
                      </a:r>
                    </a:p>
                  </a:txBody>
                  <a:tcPr marL="37171" marR="3717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1400" dirty="0">
                          <a:latin typeface="Arial" pitchFamily="34" charset="0"/>
                          <a:ea typeface="Times New Roman"/>
                          <a:cs typeface="Times New Roman"/>
                        </a:rPr>
                        <a:t>**</a:t>
                      </a:r>
                    </a:p>
                  </a:txBody>
                  <a:tcPr marL="0" marR="0" marT="0" marB="0" anchor="ctr">
                    <a:lnL>
                      <a:noFill/>
                    </a:lnL>
                    <a:lnR w="12700" cap="flat" cmpd="sng" algn="ctr">
                      <a:solidFill>
                        <a:schemeClr val="tx1"/>
                      </a:solidFill>
                      <a:prstDash val="solid"/>
                      <a:round/>
                      <a:headEnd type="none" w="med" len="med"/>
                      <a:tailEnd type="none" w="med" len="med"/>
                    </a:lnR>
                    <a:lnT>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10243">
                <a:tc>
                  <a:txBody>
                    <a:bodyPr/>
                    <a:lstStyle/>
                    <a:p>
                      <a:pPr marL="0" marR="0">
                        <a:spcBef>
                          <a:spcPts val="0"/>
                        </a:spcBef>
                        <a:spcAft>
                          <a:spcPts val="0"/>
                        </a:spcAft>
                      </a:pPr>
                      <a:r>
                        <a:rPr lang="en-US" sz="1200" dirty="0" smtClean="0">
                          <a:latin typeface="Arial" pitchFamily="34" charset="0"/>
                          <a:ea typeface="Times New Roman"/>
                          <a:cs typeface="Times New Roman"/>
                        </a:rPr>
                        <a:t>*Significant at 5% ** Significant</a:t>
                      </a:r>
                      <a:r>
                        <a:rPr lang="en-US" sz="1200" baseline="0" dirty="0" smtClean="0">
                          <a:latin typeface="Arial" pitchFamily="34" charset="0"/>
                          <a:ea typeface="Times New Roman"/>
                          <a:cs typeface="Times New Roman"/>
                        </a:rPr>
                        <a:t> at 1%</a:t>
                      </a:r>
                      <a:endParaRPr lang="en-US" sz="1200" dirty="0">
                        <a:latin typeface="Arial" pitchFamily="34" charset="0"/>
                        <a:ea typeface="Times New Roman"/>
                        <a:cs typeface="Times New Roman"/>
                      </a:endParaRPr>
                    </a:p>
                  </a:txBody>
                  <a:tcPr marL="37171" marR="37171"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marL="0" marR="0" algn="r">
                        <a:spcBef>
                          <a:spcPts val="0"/>
                        </a:spcBef>
                        <a:spcAft>
                          <a:spcPts val="0"/>
                        </a:spcAft>
                      </a:pPr>
                      <a:r>
                        <a:rPr lang="en-US" sz="1100" dirty="0" smtClean="0">
                          <a:latin typeface="Arial" pitchFamily="34" charset="0"/>
                          <a:ea typeface="Times New Roman"/>
                          <a:cs typeface="Times New Roman"/>
                        </a:rPr>
                        <a:t>Only significant differences noted</a:t>
                      </a:r>
                      <a:endParaRPr lang="en-US" sz="1100" dirty="0">
                        <a:latin typeface="Arial" pitchFamily="34" charset="0"/>
                        <a:ea typeface="Times New Roman"/>
                        <a:cs typeface="Times New Roman"/>
                      </a:endParaRPr>
                    </a:p>
                  </a:txBody>
                  <a:tcPr marL="37171" marR="37171"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r">
                        <a:spcBef>
                          <a:spcPts val="0"/>
                        </a:spcBef>
                        <a:spcAft>
                          <a:spcPts val="0"/>
                        </a:spcAft>
                      </a:pPr>
                      <a:endParaRPr lang="en-US" sz="2000" dirty="0">
                        <a:latin typeface="+mn-lt"/>
                        <a:ea typeface="Times New Roman"/>
                        <a:cs typeface="Times New Roman"/>
                      </a:endParaRPr>
                    </a:p>
                  </a:txBody>
                  <a:tcPr marL="37171" marR="3717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r">
                        <a:spcBef>
                          <a:spcPts val="0"/>
                        </a:spcBef>
                        <a:spcAft>
                          <a:spcPts val="0"/>
                        </a:spcAft>
                      </a:pPr>
                      <a:endParaRPr lang="en-US" sz="2000" dirty="0">
                        <a:latin typeface="+mn-lt"/>
                        <a:ea typeface="Times New Roman"/>
                        <a:cs typeface="Times New Roman"/>
                      </a:endParaRPr>
                    </a:p>
                  </a:txBody>
                  <a:tcPr marL="37171" marR="37171" marT="0" marB="0">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r">
                        <a:spcBef>
                          <a:spcPts val="0"/>
                        </a:spcBef>
                        <a:spcAft>
                          <a:spcPts val="0"/>
                        </a:spcAft>
                      </a:pPr>
                      <a:endParaRPr lang="en-US" sz="2000" dirty="0">
                        <a:latin typeface="+mn-lt"/>
                        <a:ea typeface="Times New Roman"/>
                        <a:cs typeface="Times New Roman"/>
                      </a:endParaRPr>
                    </a:p>
                  </a:txBody>
                  <a:tcPr marL="37171" marR="37171" marT="0" marB="0">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r">
                        <a:spcBef>
                          <a:spcPts val="0"/>
                        </a:spcBef>
                        <a:spcAft>
                          <a:spcPts val="0"/>
                        </a:spcAft>
                      </a:pPr>
                      <a:endParaRPr lang="en-US" sz="2000" dirty="0">
                        <a:latin typeface="+mn-lt"/>
                        <a:ea typeface="Times New Roman"/>
                        <a:cs typeface="Times New Roman"/>
                      </a:endParaRPr>
                    </a:p>
                  </a:txBody>
                  <a:tcPr marL="37171" marR="3717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spcBef>
                          <a:spcPts val="0"/>
                        </a:spcBef>
                        <a:spcAft>
                          <a:spcPts val="0"/>
                        </a:spcAft>
                      </a:pPr>
                      <a:endParaRPr lang="en-US" sz="2000" dirty="0">
                        <a:latin typeface="+mn-lt"/>
                        <a:ea typeface="Times New Roman"/>
                        <a:cs typeface="Times New Roman"/>
                      </a:endParaRPr>
                    </a:p>
                  </a:txBody>
                  <a:tcPr marL="0" marR="0" marT="0" marB="0">
                    <a:lnL>
                      <a:noFill/>
                    </a:lnL>
                    <a:lnR w="1270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Canonical Correlation Analysis</a:t>
            </a:r>
            <a:endParaRPr lang="en-US" dirty="0"/>
          </a:p>
        </p:txBody>
      </p:sp>
      <p:cxnSp>
        <p:nvCxnSpPr>
          <p:cNvPr id="9" name="Straight Connector 8"/>
          <p:cNvCxnSpPr/>
          <p:nvPr/>
        </p:nvCxnSpPr>
        <p:spPr bwMode="auto">
          <a:xfrm>
            <a:off x="2857500" y="2438400"/>
            <a:ext cx="3429000" cy="0"/>
          </a:xfrm>
          <a:prstGeom prst="line">
            <a:avLst/>
          </a:prstGeom>
          <a:solidFill>
            <a:schemeClr val="accent1"/>
          </a:solidFill>
          <a:ln w="12700" cap="sq" cmpd="sng" algn="ctr">
            <a:solidFill>
              <a:schemeClr val="tx1"/>
            </a:solidFill>
            <a:prstDash val="solid"/>
            <a:round/>
            <a:headEnd type="none" w="sm" len="sm"/>
            <a:tailEnd type="none" w="sm" len="sm"/>
          </a:ln>
          <a:effectLst/>
        </p:spPr>
      </p:cxnSp>
      <p:cxnSp>
        <p:nvCxnSpPr>
          <p:cNvPr id="11" name="Straight Connector 10"/>
          <p:cNvCxnSpPr/>
          <p:nvPr/>
        </p:nvCxnSpPr>
        <p:spPr bwMode="auto">
          <a:xfrm rot="5400000">
            <a:off x="3600450" y="3409950"/>
            <a:ext cx="1866900" cy="0"/>
          </a:xfrm>
          <a:prstGeom prst="line">
            <a:avLst/>
          </a:prstGeom>
          <a:solidFill>
            <a:schemeClr val="accent1"/>
          </a:solidFill>
          <a:ln w="12700" cap="sq" cmpd="sng" algn="ctr">
            <a:solidFill>
              <a:schemeClr val="tx1"/>
            </a:solidFill>
            <a:prstDash val="solid"/>
            <a:round/>
            <a:headEnd type="none" w="sm" len="sm"/>
            <a:tailEnd type="none" w="sm" len="sm"/>
          </a:ln>
          <a:effectLst/>
        </p:spPr>
      </p:cxnSp>
      <p:sp>
        <p:nvSpPr>
          <p:cNvPr id="12" name="TextBox 11"/>
          <p:cNvSpPr txBox="1"/>
          <p:nvPr/>
        </p:nvSpPr>
        <p:spPr>
          <a:xfrm>
            <a:off x="2552700" y="2857500"/>
            <a:ext cx="1828800" cy="830997"/>
          </a:xfrm>
          <a:prstGeom prst="rect">
            <a:avLst/>
          </a:prstGeom>
          <a:noFill/>
        </p:spPr>
        <p:txBody>
          <a:bodyPr wrap="square" rtlCol="0">
            <a:spAutoFit/>
          </a:bodyPr>
          <a:lstStyle/>
          <a:p>
            <a:pPr algn="ctr"/>
            <a:r>
              <a:rPr lang="en-US" dirty="0" smtClean="0">
                <a:latin typeface="+mj-lt"/>
              </a:rPr>
              <a:t>Correlates of failure</a:t>
            </a:r>
            <a:endParaRPr lang="en-US" dirty="0">
              <a:latin typeface="+mj-lt"/>
            </a:endParaRPr>
          </a:p>
        </p:txBody>
      </p:sp>
      <p:sp>
        <p:nvSpPr>
          <p:cNvPr id="13" name="TextBox 12"/>
          <p:cNvSpPr txBox="1"/>
          <p:nvPr/>
        </p:nvSpPr>
        <p:spPr>
          <a:xfrm>
            <a:off x="4495800" y="2864703"/>
            <a:ext cx="1790700" cy="830997"/>
          </a:xfrm>
          <a:prstGeom prst="rect">
            <a:avLst/>
          </a:prstGeom>
          <a:noFill/>
        </p:spPr>
        <p:txBody>
          <a:bodyPr wrap="square" rtlCol="0">
            <a:spAutoFit/>
          </a:bodyPr>
          <a:lstStyle/>
          <a:p>
            <a:pPr algn="ctr"/>
            <a:r>
              <a:rPr lang="en-US" dirty="0" smtClean="0">
                <a:latin typeface="+mj-lt"/>
              </a:rPr>
              <a:t>DD  </a:t>
            </a:r>
            <a:r>
              <a:rPr lang="en-US" dirty="0" err="1" smtClean="0">
                <a:latin typeface="+mj-lt"/>
              </a:rPr>
              <a:t>variates</a:t>
            </a:r>
            <a:endParaRPr lang="en-US" dirty="0">
              <a:latin typeface="+mj-lt"/>
            </a:endParaRPr>
          </a:p>
        </p:txBody>
      </p:sp>
      <p:sp>
        <p:nvSpPr>
          <p:cNvPr id="15" name="Content Placeholder 2"/>
          <p:cNvSpPr>
            <a:spLocks noGrp="1"/>
          </p:cNvSpPr>
          <p:nvPr>
            <p:ph sz="half" idx="1"/>
          </p:nvPr>
        </p:nvSpPr>
        <p:spPr>
          <a:xfrm>
            <a:off x="685800" y="4381500"/>
            <a:ext cx="8191500" cy="2209800"/>
          </a:xfrm>
        </p:spPr>
        <p:txBody>
          <a:bodyPr/>
          <a:lstStyle/>
          <a:p>
            <a:r>
              <a:rPr lang="en-US" sz="2000" dirty="0" smtClean="0"/>
              <a:t>Obtain consistent estimator of unconditional covariance matrix</a:t>
            </a:r>
          </a:p>
          <a:p>
            <a:pPr lvl="1"/>
            <a:r>
              <a:rPr lang="en-US" sz="1800" dirty="0" smtClean="0"/>
              <a:t>Multivariate extension of Heckman’s procedure</a:t>
            </a:r>
          </a:p>
          <a:p>
            <a:pPr lvl="1"/>
            <a:endParaRPr lang="en-US" sz="1800" dirty="0" smtClean="0"/>
          </a:p>
          <a:p>
            <a:r>
              <a:rPr lang="en-US" sz="2000" dirty="0" smtClean="0"/>
              <a:t>Find linear combination that maximizes correlation with failure</a:t>
            </a:r>
          </a:p>
          <a:p>
            <a:endParaRPr lang="en-US" sz="2000" dirty="0" smtClean="0"/>
          </a:p>
          <a:p>
            <a:r>
              <a:rPr lang="en-US" sz="2000" dirty="0" smtClean="0">
                <a:solidFill>
                  <a:srgbClr val="FFFF66"/>
                </a:solidFill>
              </a:rPr>
              <a:t>Construct </a:t>
            </a:r>
            <a:r>
              <a:rPr lang="en-US" sz="2000" dirty="0" err="1" smtClean="0">
                <a:solidFill>
                  <a:srgbClr val="FFFF66"/>
                </a:solidFill>
              </a:rPr>
              <a:t>univariate</a:t>
            </a:r>
            <a:r>
              <a:rPr lang="en-US" sz="2000" dirty="0" smtClean="0">
                <a:solidFill>
                  <a:srgbClr val="FFFF66"/>
                </a:solidFill>
              </a:rPr>
              <a:t> measure (</a:t>
            </a:r>
            <a:r>
              <a:rPr lang="el-GR" sz="2000" dirty="0" smtClean="0">
                <a:solidFill>
                  <a:srgbClr val="FFFF66"/>
                </a:solidFill>
              </a:rPr>
              <a:t>ω</a:t>
            </a:r>
            <a:r>
              <a:rPr lang="en-US" sz="2000" dirty="0" smtClean="0">
                <a:solidFill>
                  <a:srgbClr val="FFFF66"/>
                </a:solidFill>
              </a:rPr>
              <a:t>-score) from DD </a:t>
            </a:r>
            <a:r>
              <a:rPr lang="en-US" sz="2000" dirty="0" err="1" smtClean="0">
                <a:solidFill>
                  <a:srgbClr val="FFFF66"/>
                </a:solidFill>
              </a:rPr>
              <a:t>variates</a:t>
            </a:r>
            <a:endParaRPr lang="en-US" sz="2000" dirty="0">
              <a:solidFill>
                <a:srgbClr val="FFFF66"/>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5">
                                            <p:txEl>
                                              <p:pRg st="1" end="1"/>
                                            </p:txEl>
                                          </p:spTgt>
                                        </p:tgtEl>
                                        <p:attrNameLst>
                                          <p:attrName>style.visibility</p:attrName>
                                        </p:attrNameLst>
                                      </p:cBhvr>
                                      <p:to>
                                        <p:strVal val="visible"/>
                                      </p:to>
                                    </p:set>
                                    <p:anim calcmode="lin" valueType="num">
                                      <p:cBhvr additive="base">
                                        <p:cTn id="21" dur="500" fill="hold"/>
                                        <p:tgtEl>
                                          <p:spTgt spid="15">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5">
                                            <p:txEl>
                                              <p:pRg st="5" end="5"/>
                                            </p:txEl>
                                          </p:spTgt>
                                        </p:tgtEl>
                                        <p:attrNameLst>
                                          <p:attrName>style.visibility</p:attrName>
                                        </p:attrNameLst>
                                      </p:cBhvr>
                                      <p:to>
                                        <p:strVal val="visible"/>
                                      </p:to>
                                    </p:set>
                                    <p:anim calcmode="lin" valueType="num">
                                      <p:cBhvr additive="base">
                                        <p:cTn id="31" dur="500" fill="hold"/>
                                        <p:tgtEl>
                                          <p:spTgt spid="1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Canonical Correlation Analysis</a:t>
            </a:r>
            <a:endParaRPr lang="en-US" dirty="0"/>
          </a:p>
        </p:txBody>
      </p:sp>
      <p:graphicFrame>
        <p:nvGraphicFramePr>
          <p:cNvPr id="4" name="Content Placeholder 3"/>
          <p:cNvGraphicFramePr>
            <a:graphicFrameLocks noGrp="1"/>
          </p:cNvGraphicFramePr>
          <p:nvPr>
            <p:ph idx="1"/>
          </p:nvPr>
        </p:nvGraphicFramePr>
        <p:xfrm>
          <a:off x="539475" y="2019300"/>
          <a:ext cx="8180265" cy="4460240"/>
        </p:xfrm>
        <a:graphic>
          <a:graphicData uri="http://schemas.openxmlformats.org/drawingml/2006/table">
            <a:tbl>
              <a:tblPr/>
              <a:tblGrid>
                <a:gridCol w="2279074"/>
                <a:gridCol w="690108"/>
                <a:gridCol w="661854"/>
                <a:gridCol w="3589300"/>
                <a:gridCol w="606295"/>
                <a:gridCol w="353634"/>
              </a:tblGrid>
              <a:tr h="292100">
                <a:tc gridSpan="2">
                  <a:txBody>
                    <a:bodyPr/>
                    <a:lstStyle/>
                    <a:p>
                      <a:pPr marL="0" marR="0">
                        <a:spcBef>
                          <a:spcPts val="0"/>
                        </a:spcBef>
                        <a:spcAft>
                          <a:spcPts val="0"/>
                        </a:spcAft>
                      </a:pPr>
                      <a:r>
                        <a:rPr lang="en-US" sz="1600" b="1" dirty="0">
                          <a:latin typeface="+mj-lt"/>
                          <a:ea typeface="Times New Roman"/>
                          <a:cs typeface="Times New Roman"/>
                        </a:rPr>
                        <a:t>TASS/CISDM Variables</a:t>
                      </a:r>
                    </a:p>
                  </a:txBody>
                  <a:tcPr marL="73025" marR="73025" marT="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marL="0" marR="0" algn="ctr">
                        <a:spcBef>
                          <a:spcPts val="0"/>
                        </a:spcBef>
                        <a:spcAft>
                          <a:spcPts val="0"/>
                        </a:spcAft>
                      </a:pPr>
                      <a:endParaRPr lang="en-US" sz="1600" dirty="0">
                        <a:latin typeface="+mj-lt"/>
                        <a:ea typeface="Times New Roman"/>
                        <a:cs typeface="Times New Roman"/>
                      </a:endParaRPr>
                    </a:p>
                  </a:txBody>
                  <a:tcPr marL="73025" marR="73025" marT="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b="1" dirty="0">
                          <a:latin typeface="+mj-lt"/>
                          <a:ea typeface="Times New Roman"/>
                          <a:cs typeface="Times New Roman"/>
                        </a:rPr>
                        <a:t>DD Variables</a:t>
                      </a:r>
                    </a:p>
                  </a:txBody>
                  <a:tcPr marL="73025" marR="73025" marT="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mj-lt"/>
                        <a:ea typeface="Times New Roman"/>
                        <a:cs typeface="Times New Roman"/>
                      </a:endParaRPr>
                    </a:p>
                  </a:txBody>
                  <a:tcPr marL="73025" marR="73025" marT="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mj-lt"/>
                        <a:ea typeface="Times New Roman"/>
                        <a:cs typeface="Times New Roman"/>
                      </a:endParaRPr>
                    </a:p>
                  </a:txBody>
                  <a:tcPr marL="73025" marR="73025" marT="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2100">
                <a:tc>
                  <a:txBody>
                    <a:bodyPr/>
                    <a:lstStyle/>
                    <a:p>
                      <a:pPr marL="0" marR="0">
                        <a:spcBef>
                          <a:spcPts val="0"/>
                        </a:spcBef>
                        <a:spcAft>
                          <a:spcPts val="0"/>
                        </a:spcAft>
                      </a:pPr>
                      <a:r>
                        <a:rPr lang="en-US" sz="1600" b="1" dirty="0">
                          <a:latin typeface="+mj-lt"/>
                          <a:ea typeface="Times New Roman"/>
                          <a:cs typeface="Times New Roman"/>
                        </a:rPr>
                        <a:t>Previous Re</a:t>
                      </a:r>
                      <a:r>
                        <a:rPr lang="en-US" sz="1600" b="1" dirty="0">
                          <a:solidFill>
                            <a:srgbClr val="CCECFF"/>
                          </a:solidFill>
                          <a:latin typeface="+mj-lt"/>
                          <a:ea typeface="Times New Roman"/>
                          <a:cs typeface="Times New Roman"/>
                        </a:rPr>
                        <a:t>tu</a:t>
                      </a:r>
                      <a:r>
                        <a:rPr lang="en-US" sz="1600" b="1" dirty="0">
                          <a:latin typeface="+mj-lt"/>
                          <a:ea typeface="Times New Roman"/>
                          <a:cs typeface="Times New Roman"/>
                        </a:rPr>
                        <a:t>rns</a:t>
                      </a:r>
                    </a:p>
                  </a:txBody>
                  <a:tcPr marL="73025" marR="73025" marT="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-0.02</a:t>
                      </a:r>
                    </a:p>
                  </a:txBody>
                  <a:tcPr marL="73025" marR="0" marT="0" anchor="b">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spcBef>
                          <a:spcPts val="0"/>
                        </a:spcBef>
                        <a:spcAft>
                          <a:spcPts val="0"/>
                        </a:spcAft>
                      </a:pPr>
                      <a:endParaRPr lang="en-US" sz="1600" b="1" dirty="0">
                        <a:latin typeface="+mj-lt"/>
                        <a:ea typeface="Times New Roman"/>
                        <a:cs typeface="Times New Roman"/>
                      </a:endParaRPr>
                    </a:p>
                  </a:txBody>
                  <a:tcPr marL="0" marR="73025" marT="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marL="0" marR="0">
                        <a:spcBef>
                          <a:spcPts val="0"/>
                        </a:spcBef>
                        <a:spcAft>
                          <a:spcPts val="0"/>
                        </a:spcAft>
                      </a:pPr>
                      <a:r>
                        <a:rPr lang="en-US" sz="1600" b="1" dirty="0">
                          <a:latin typeface="+mj-lt"/>
                          <a:ea typeface="Times New Roman"/>
                          <a:cs typeface="Times New Roman"/>
                        </a:rPr>
                        <a:t>Misstatements</a:t>
                      </a:r>
                    </a:p>
                  </a:txBody>
                  <a:tcPr marL="73025" marR="73025" marT="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0.56</a:t>
                      </a:r>
                    </a:p>
                  </a:txBody>
                  <a:tcPr marL="73025" marR="0" marT="0" anchor="b">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spcBef>
                          <a:spcPts val="0"/>
                        </a:spcBef>
                        <a:spcAft>
                          <a:spcPts val="0"/>
                        </a:spcAft>
                      </a:pPr>
                      <a:r>
                        <a:rPr lang="en-US" sz="1600" b="1">
                          <a:solidFill>
                            <a:srgbClr val="CCECFF"/>
                          </a:solidFill>
                          <a:latin typeface="+mj-lt"/>
                          <a:ea typeface="Times New Roman"/>
                          <a:cs typeface="Times New Roman"/>
                        </a:rPr>
                        <a:t>**</a:t>
                      </a:r>
                    </a:p>
                  </a:txBody>
                  <a:tcPr marL="0" marR="0" marT="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292100">
                <a:tc>
                  <a:txBody>
                    <a:bodyPr/>
                    <a:lstStyle/>
                    <a:p>
                      <a:pPr marL="0" marR="0">
                        <a:spcBef>
                          <a:spcPts val="0"/>
                        </a:spcBef>
                        <a:spcAft>
                          <a:spcPts val="0"/>
                        </a:spcAft>
                      </a:pPr>
                      <a:r>
                        <a:rPr lang="en-US" sz="1600" b="1" dirty="0">
                          <a:latin typeface="+mj-lt"/>
                          <a:ea typeface="Times New Roman"/>
                          <a:cs typeface="Times New Roman"/>
                        </a:rPr>
                        <a:t>Previous Std. Dev.</a:t>
                      </a:r>
                    </a:p>
                  </a:txBody>
                  <a:tcPr marL="73025" marR="73025" marT="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-0.25</a:t>
                      </a:r>
                    </a:p>
                  </a:txBody>
                  <a:tcPr marL="73025" marR="0" marT="0" anchor="b">
                    <a:lnL>
                      <a:noFill/>
                    </a:lnL>
                    <a:lnR>
                      <a:noFill/>
                    </a:lnR>
                    <a:lnT>
                      <a:noFill/>
                    </a:lnT>
                    <a:lnB>
                      <a:noFill/>
                    </a:lnB>
                  </a:tcPr>
                </a:tc>
                <a:tc>
                  <a:txBody>
                    <a:bodyPr/>
                    <a:lstStyle/>
                    <a:p>
                      <a:pPr marL="0" marR="0">
                        <a:spcBef>
                          <a:spcPts val="0"/>
                        </a:spcBef>
                        <a:spcAft>
                          <a:spcPts val="0"/>
                        </a:spcAft>
                      </a:pPr>
                      <a:r>
                        <a:rPr lang="en-US" sz="1600" b="1" dirty="0">
                          <a:latin typeface="+mj-lt"/>
                          <a:ea typeface="Times New Roman"/>
                          <a:cs typeface="Times New Roman"/>
                        </a:rPr>
                        <a:t>**</a:t>
                      </a:r>
                    </a:p>
                  </a:txBody>
                  <a:tcPr marL="0" marR="73025" marT="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spcBef>
                          <a:spcPts val="0"/>
                        </a:spcBef>
                        <a:spcAft>
                          <a:spcPts val="0"/>
                        </a:spcAft>
                      </a:pPr>
                      <a:r>
                        <a:rPr lang="en-US" sz="1600" b="1" dirty="0" err="1" smtClean="0">
                          <a:latin typeface="+mj-lt"/>
                          <a:ea typeface="Times New Roman"/>
                          <a:cs typeface="Times New Roman"/>
                        </a:rPr>
                        <a:t>SignIQ</a:t>
                      </a:r>
                      <a:endParaRPr lang="en-US" sz="1600" b="1" dirty="0">
                        <a:latin typeface="+mj-lt"/>
                        <a:ea typeface="Times New Roman"/>
                        <a:cs typeface="Times New Roman"/>
                      </a:endParaRPr>
                    </a:p>
                  </a:txBody>
                  <a:tcPr marL="73025" marR="73025" marT="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-0.15</a:t>
                      </a:r>
                    </a:p>
                  </a:txBody>
                  <a:tcPr marL="73025" marR="0" marT="0" anchor="b">
                    <a:lnL>
                      <a:noFill/>
                    </a:lnL>
                    <a:lnR>
                      <a:noFill/>
                    </a:lnR>
                    <a:lnT>
                      <a:noFill/>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a:t>
                      </a:r>
                    </a:p>
                  </a:txBody>
                  <a:tcPr marL="0" marR="0" marT="0">
                    <a:lnL>
                      <a:noFill/>
                    </a:lnL>
                    <a:lnR w="12700" cap="flat" cmpd="sng" algn="ctr">
                      <a:solidFill>
                        <a:schemeClr val="tx1"/>
                      </a:solidFill>
                      <a:prstDash val="solid"/>
                      <a:round/>
                      <a:headEnd type="none" w="med" len="med"/>
                      <a:tailEnd type="none" w="med" len="med"/>
                    </a:lnR>
                    <a:lnT>
                      <a:noFill/>
                    </a:lnT>
                    <a:lnB>
                      <a:noFill/>
                    </a:lnB>
                  </a:tcPr>
                </a:tc>
              </a:tr>
              <a:tr h="292100">
                <a:tc>
                  <a:txBody>
                    <a:bodyPr/>
                    <a:lstStyle/>
                    <a:p>
                      <a:pPr marL="0" marR="0">
                        <a:spcBef>
                          <a:spcPts val="0"/>
                        </a:spcBef>
                        <a:spcAft>
                          <a:spcPts val="0"/>
                        </a:spcAft>
                      </a:pPr>
                      <a:r>
                        <a:rPr lang="en-US" sz="1600" b="1" dirty="0">
                          <a:latin typeface="+mj-lt"/>
                          <a:ea typeface="Times New Roman"/>
                          <a:cs typeface="Times New Roman"/>
                        </a:rPr>
                        <a:t>1</a:t>
                      </a:r>
                      <a:r>
                        <a:rPr lang="en-US" sz="1600" b="1" baseline="30000" dirty="0">
                          <a:latin typeface="+mj-lt"/>
                          <a:ea typeface="Times New Roman"/>
                          <a:cs typeface="Times New Roman"/>
                        </a:rPr>
                        <a:t>st</a:t>
                      </a:r>
                      <a:r>
                        <a:rPr lang="en-US" sz="1600" b="1" dirty="0">
                          <a:latin typeface="+mj-lt"/>
                          <a:ea typeface="Times New Roman"/>
                          <a:cs typeface="Times New Roman"/>
                        </a:rPr>
                        <a:t> Order </a:t>
                      </a:r>
                      <a:r>
                        <a:rPr lang="en-US" sz="1600" b="1" dirty="0" err="1" smtClean="0">
                          <a:latin typeface="+mj-lt"/>
                          <a:ea typeface="Times New Roman"/>
                          <a:cs typeface="Times New Roman"/>
                        </a:rPr>
                        <a:t>Autocorrel</a:t>
                      </a:r>
                      <a:r>
                        <a:rPr lang="en-US" sz="1600" b="1" dirty="0" smtClean="0">
                          <a:latin typeface="+mj-lt"/>
                          <a:ea typeface="Times New Roman"/>
                          <a:cs typeface="Times New Roman"/>
                        </a:rPr>
                        <a:t>.</a:t>
                      </a:r>
                      <a:endParaRPr lang="en-US" sz="1600" b="1" dirty="0">
                        <a:latin typeface="+mj-lt"/>
                        <a:ea typeface="Times New Roman"/>
                        <a:cs typeface="Times New Roman"/>
                      </a:endParaRPr>
                    </a:p>
                  </a:txBody>
                  <a:tcPr marL="73025" marR="73025" marT="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-0.70</a:t>
                      </a:r>
                    </a:p>
                  </a:txBody>
                  <a:tcPr marL="73025" marR="0" marT="0" anchor="b">
                    <a:lnL>
                      <a:noFill/>
                    </a:lnL>
                    <a:lnR>
                      <a:noFill/>
                    </a:lnR>
                    <a:lnT>
                      <a:noFill/>
                    </a:lnT>
                    <a:lnB>
                      <a:noFill/>
                    </a:lnB>
                  </a:tcPr>
                </a:tc>
                <a:tc>
                  <a:txBody>
                    <a:bodyPr/>
                    <a:lstStyle/>
                    <a:p>
                      <a:pPr marL="0" marR="0">
                        <a:spcBef>
                          <a:spcPts val="0"/>
                        </a:spcBef>
                        <a:spcAft>
                          <a:spcPts val="0"/>
                        </a:spcAft>
                      </a:pPr>
                      <a:r>
                        <a:rPr lang="en-US" sz="1600" b="1" dirty="0">
                          <a:latin typeface="+mj-lt"/>
                          <a:ea typeface="Times New Roman"/>
                          <a:cs typeface="Times New Roman"/>
                        </a:rPr>
                        <a:t>**</a:t>
                      </a:r>
                    </a:p>
                  </a:txBody>
                  <a:tcPr marL="0" marR="73025" marT="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spcBef>
                          <a:spcPts val="0"/>
                        </a:spcBef>
                        <a:spcAft>
                          <a:spcPts val="0"/>
                        </a:spcAft>
                      </a:pPr>
                      <a:r>
                        <a:rPr lang="en-US" sz="1600" b="1" dirty="0">
                          <a:latin typeface="+mj-lt"/>
                          <a:ea typeface="Times New Roman"/>
                          <a:cs typeface="Times New Roman"/>
                        </a:rPr>
                        <a:t>Big4Auditor</a:t>
                      </a:r>
                    </a:p>
                  </a:txBody>
                  <a:tcPr marL="73025" marR="73025" marT="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a:solidFill>
                            <a:srgbClr val="CCECFF"/>
                          </a:solidFill>
                          <a:latin typeface="+mj-lt"/>
                          <a:ea typeface="Times New Roman"/>
                          <a:cs typeface="Times New Roman"/>
                        </a:rPr>
                        <a:t>-0.68</a:t>
                      </a:r>
                    </a:p>
                  </a:txBody>
                  <a:tcPr marL="73025" marR="0" marT="0" anchor="b">
                    <a:lnL>
                      <a:noFill/>
                    </a:lnL>
                    <a:lnR>
                      <a:noFill/>
                    </a:lnR>
                    <a:lnT>
                      <a:noFill/>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a:t>
                      </a:r>
                    </a:p>
                  </a:txBody>
                  <a:tcPr marL="0" marR="0" marT="0">
                    <a:lnL>
                      <a:noFill/>
                    </a:lnL>
                    <a:lnR w="12700" cap="flat" cmpd="sng" algn="ctr">
                      <a:solidFill>
                        <a:schemeClr val="tx1"/>
                      </a:solidFill>
                      <a:prstDash val="solid"/>
                      <a:round/>
                      <a:headEnd type="none" w="med" len="med"/>
                      <a:tailEnd type="none" w="med" len="med"/>
                    </a:lnR>
                    <a:lnT>
                      <a:noFill/>
                    </a:lnT>
                    <a:lnB>
                      <a:noFill/>
                    </a:lnB>
                  </a:tcPr>
                </a:tc>
              </a:tr>
              <a:tr h="292100">
                <a:tc>
                  <a:txBody>
                    <a:bodyPr/>
                    <a:lstStyle/>
                    <a:p>
                      <a:pPr marL="0" marR="0">
                        <a:spcBef>
                          <a:spcPts val="0"/>
                        </a:spcBef>
                        <a:spcAft>
                          <a:spcPts val="0"/>
                        </a:spcAft>
                      </a:pPr>
                      <a:r>
                        <a:rPr lang="en-US" sz="1600" b="1" dirty="0">
                          <a:latin typeface="+mj-lt"/>
                          <a:ea typeface="Times New Roman"/>
                          <a:cs typeface="Times New Roman"/>
                        </a:rPr>
                        <a:t>Fund Age</a:t>
                      </a:r>
                    </a:p>
                  </a:txBody>
                  <a:tcPr marL="73025" marR="73025" marT="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-0.28</a:t>
                      </a:r>
                    </a:p>
                  </a:txBody>
                  <a:tcPr marL="73025" marR="0" marT="0" anchor="b">
                    <a:lnL>
                      <a:noFill/>
                    </a:lnL>
                    <a:lnR>
                      <a:noFill/>
                    </a:lnR>
                    <a:lnT>
                      <a:noFill/>
                    </a:lnT>
                    <a:lnB>
                      <a:noFill/>
                    </a:lnB>
                  </a:tcPr>
                </a:tc>
                <a:tc>
                  <a:txBody>
                    <a:bodyPr/>
                    <a:lstStyle/>
                    <a:p>
                      <a:pPr marL="0" marR="0">
                        <a:spcBef>
                          <a:spcPts val="0"/>
                        </a:spcBef>
                        <a:spcAft>
                          <a:spcPts val="0"/>
                        </a:spcAft>
                      </a:pPr>
                      <a:r>
                        <a:rPr lang="en-US" sz="1600" b="1" dirty="0">
                          <a:latin typeface="+mj-lt"/>
                          <a:ea typeface="Times New Roman"/>
                          <a:cs typeface="Times New Roman"/>
                        </a:rPr>
                        <a:t>**</a:t>
                      </a:r>
                    </a:p>
                  </a:txBody>
                  <a:tcPr marL="0" marR="73025" marT="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spcBef>
                          <a:spcPts val="0"/>
                        </a:spcBef>
                        <a:spcAft>
                          <a:spcPts val="0"/>
                        </a:spcAft>
                      </a:pPr>
                      <a:r>
                        <a:rPr lang="en-US" sz="1600" b="1" dirty="0">
                          <a:latin typeface="+mj-lt"/>
                          <a:ea typeface="Times New Roman"/>
                          <a:cs typeface="Times New Roman"/>
                        </a:rPr>
                        <a:t>Pricing</a:t>
                      </a:r>
                    </a:p>
                  </a:txBody>
                  <a:tcPr marL="73025" marR="73025" marT="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a:solidFill>
                            <a:srgbClr val="CCECFF"/>
                          </a:solidFill>
                          <a:latin typeface="+mj-lt"/>
                          <a:ea typeface="Times New Roman"/>
                          <a:cs typeface="Times New Roman"/>
                        </a:rPr>
                        <a:t>-0.48</a:t>
                      </a:r>
                    </a:p>
                  </a:txBody>
                  <a:tcPr marL="73025" marR="0" marT="0" anchor="b">
                    <a:lnL>
                      <a:noFill/>
                    </a:lnL>
                    <a:lnR>
                      <a:noFill/>
                    </a:lnR>
                    <a:lnT>
                      <a:noFill/>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a:t>
                      </a:r>
                    </a:p>
                  </a:txBody>
                  <a:tcPr marL="0" marR="0" marT="0">
                    <a:lnL>
                      <a:noFill/>
                    </a:lnL>
                    <a:lnR w="12700" cap="flat" cmpd="sng" algn="ctr">
                      <a:solidFill>
                        <a:schemeClr val="tx1"/>
                      </a:solidFill>
                      <a:prstDash val="solid"/>
                      <a:round/>
                      <a:headEnd type="none" w="med" len="med"/>
                      <a:tailEnd type="none" w="med" len="med"/>
                    </a:lnR>
                    <a:lnT>
                      <a:noFill/>
                    </a:lnT>
                    <a:lnB>
                      <a:noFill/>
                    </a:lnB>
                  </a:tcPr>
                </a:tc>
              </a:tr>
              <a:tr h="292100">
                <a:tc>
                  <a:txBody>
                    <a:bodyPr/>
                    <a:lstStyle/>
                    <a:p>
                      <a:pPr marL="0" marR="0">
                        <a:spcBef>
                          <a:spcPts val="0"/>
                        </a:spcBef>
                        <a:spcAft>
                          <a:spcPts val="0"/>
                        </a:spcAft>
                      </a:pPr>
                      <a:r>
                        <a:rPr lang="en-US" sz="1600" b="1" dirty="0">
                          <a:latin typeface="+mj-lt"/>
                          <a:ea typeface="Times New Roman"/>
                          <a:cs typeface="Times New Roman"/>
                        </a:rPr>
                        <a:t>Log of Assets</a:t>
                      </a:r>
                    </a:p>
                  </a:txBody>
                  <a:tcPr marL="73025" marR="73025" marT="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-0.24</a:t>
                      </a:r>
                    </a:p>
                  </a:txBody>
                  <a:tcPr marL="73025" marR="0" marT="0" anchor="b">
                    <a:lnL>
                      <a:noFill/>
                    </a:lnL>
                    <a:lnR>
                      <a:noFill/>
                    </a:lnR>
                    <a:lnT>
                      <a:noFill/>
                    </a:lnT>
                    <a:lnB>
                      <a:noFill/>
                    </a:lnB>
                  </a:tcPr>
                </a:tc>
                <a:tc>
                  <a:txBody>
                    <a:bodyPr/>
                    <a:lstStyle/>
                    <a:p>
                      <a:pPr marL="0" marR="0">
                        <a:spcBef>
                          <a:spcPts val="0"/>
                        </a:spcBef>
                        <a:spcAft>
                          <a:spcPts val="0"/>
                        </a:spcAft>
                      </a:pPr>
                      <a:r>
                        <a:rPr lang="en-US" sz="1600" b="1" dirty="0">
                          <a:latin typeface="+mj-lt"/>
                          <a:ea typeface="Times New Roman"/>
                          <a:cs typeface="Times New Roman"/>
                        </a:rPr>
                        <a:t>**</a:t>
                      </a:r>
                    </a:p>
                  </a:txBody>
                  <a:tcPr marL="0" marR="73025" marT="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spcBef>
                          <a:spcPts val="0"/>
                        </a:spcBef>
                        <a:spcAft>
                          <a:spcPts val="0"/>
                        </a:spcAft>
                      </a:pPr>
                      <a:r>
                        <a:rPr lang="en-US" sz="1600" b="1" dirty="0">
                          <a:latin typeface="+mj-lt"/>
                          <a:ea typeface="Times New Roman"/>
                          <a:cs typeface="Times New Roman"/>
                        </a:rPr>
                        <a:t>Internal Accounting</a:t>
                      </a:r>
                    </a:p>
                  </a:txBody>
                  <a:tcPr marL="73025" marR="73025" marT="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a:solidFill>
                            <a:srgbClr val="CCECFF"/>
                          </a:solidFill>
                          <a:latin typeface="+mj-lt"/>
                          <a:ea typeface="Times New Roman"/>
                          <a:cs typeface="Times New Roman"/>
                        </a:rPr>
                        <a:t>0.18</a:t>
                      </a:r>
                    </a:p>
                  </a:txBody>
                  <a:tcPr marL="73025" marR="0" marT="0" anchor="b">
                    <a:lnL>
                      <a:noFill/>
                    </a:lnL>
                    <a:lnR>
                      <a:noFill/>
                    </a:lnR>
                    <a:lnT>
                      <a:noFill/>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a:t>
                      </a:r>
                    </a:p>
                  </a:txBody>
                  <a:tcPr marL="0" marR="0" marT="0">
                    <a:lnL>
                      <a:noFill/>
                    </a:lnL>
                    <a:lnR w="12700" cap="flat" cmpd="sng" algn="ctr">
                      <a:solidFill>
                        <a:schemeClr val="tx1"/>
                      </a:solidFill>
                      <a:prstDash val="solid"/>
                      <a:round/>
                      <a:headEnd type="none" w="med" len="med"/>
                      <a:tailEnd type="none" w="med" len="med"/>
                    </a:lnR>
                    <a:lnT>
                      <a:noFill/>
                    </a:lnT>
                    <a:lnB>
                      <a:noFill/>
                    </a:lnB>
                  </a:tcPr>
                </a:tc>
              </a:tr>
              <a:tr h="292100">
                <a:tc>
                  <a:txBody>
                    <a:bodyPr/>
                    <a:lstStyle/>
                    <a:p>
                      <a:pPr marL="0" marR="0">
                        <a:spcBef>
                          <a:spcPts val="0"/>
                        </a:spcBef>
                        <a:spcAft>
                          <a:spcPts val="0"/>
                        </a:spcAft>
                      </a:pPr>
                      <a:r>
                        <a:rPr lang="en-US" sz="1600" b="1" dirty="0">
                          <a:latin typeface="+mj-lt"/>
                          <a:ea typeface="Times New Roman"/>
                          <a:cs typeface="Times New Roman"/>
                        </a:rPr>
                        <a:t>Management  Fee</a:t>
                      </a:r>
                    </a:p>
                  </a:txBody>
                  <a:tcPr marL="73025" marR="73025" marT="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-0.12</a:t>
                      </a:r>
                    </a:p>
                  </a:txBody>
                  <a:tcPr marL="73025" marR="0" marT="0" anchor="b">
                    <a:lnL>
                      <a:noFill/>
                    </a:lnL>
                    <a:lnR>
                      <a:noFill/>
                    </a:lnR>
                    <a:lnT>
                      <a:noFill/>
                    </a:lnT>
                    <a:lnB>
                      <a:noFill/>
                    </a:lnB>
                  </a:tcPr>
                </a:tc>
                <a:tc>
                  <a:txBody>
                    <a:bodyPr/>
                    <a:lstStyle/>
                    <a:p>
                      <a:pPr marL="0" marR="0">
                        <a:spcBef>
                          <a:spcPts val="0"/>
                        </a:spcBef>
                        <a:spcAft>
                          <a:spcPts val="0"/>
                        </a:spcAft>
                      </a:pPr>
                      <a:r>
                        <a:rPr lang="en-US" sz="1600" b="1" dirty="0">
                          <a:latin typeface="+mj-lt"/>
                          <a:ea typeface="Times New Roman"/>
                          <a:cs typeface="Times New Roman"/>
                        </a:rPr>
                        <a:t>**</a:t>
                      </a:r>
                    </a:p>
                  </a:txBody>
                  <a:tcPr marL="0" marR="73025" marT="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spcBef>
                          <a:spcPts val="0"/>
                        </a:spcBef>
                        <a:spcAft>
                          <a:spcPts val="0"/>
                        </a:spcAft>
                      </a:pPr>
                      <a:r>
                        <a:rPr lang="en-US" sz="1600" b="1" dirty="0">
                          <a:latin typeface="+mj-lt"/>
                          <a:ea typeface="Times New Roman"/>
                          <a:cs typeface="Times New Roman"/>
                        </a:rPr>
                        <a:t>Misstatements*</a:t>
                      </a:r>
                      <a:r>
                        <a:rPr lang="en-US" sz="1600" b="1" dirty="0" err="1">
                          <a:latin typeface="+mj-lt"/>
                          <a:ea typeface="Times New Roman"/>
                          <a:cs typeface="Times New Roman"/>
                        </a:rPr>
                        <a:t>SignIQ</a:t>
                      </a:r>
                      <a:endParaRPr lang="en-US" sz="1600" b="1" dirty="0">
                        <a:latin typeface="+mj-lt"/>
                        <a:ea typeface="Times New Roman"/>
                        <a:cs typeface="Times New Roman"/>
                      </a:endParaRPr>
                    </a:p>
                  </a:txBody>
                  <a:tcPr marL="73025" marR="73025" marT="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a:solidFill>
                            <a:srgbClr val="CCECFF"/>
                          </a:solidFill>
                          <a:latin typeface="+mj-lt"/>
                          <a:ea typeface="Times New Roman"/>
                          <a:cs typeface="Times New Roman"/>
                        </a:rPr>
                        <a:t>0.32</a:t>
                      </a:r>
                    </a:p>
                  </a:txBody>
                  <a:tcPr marL="73025" marR="0" marT="0" anchor="b">
                    <a:lnL>
                      <a:noFill/>
                    </a:lnL>
                    <a:lnR>
                      <a:noFill/>
                    </a:lnR>
                    <a:lnT>
                      <a:noFill/>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a:t>
                      </a:r>
                    </a:p>
                  </a:txBody>
                  <a:tcPr marL="0" marR="0" marT="0">
                    <a:lnL>
                      <a:noFill/>
                    </a:lnL>
                    <a:lnR w="12700" cap="flat" cmpd="sng" algn="ctr">
                      <a:solidFill>
                        <a:schemeClr val="tx1"/>
                      </a:solidFill>
                      <a:prstDash val="solid"/>
                      <a:round/>
                      <a:headEnd type="none" w="med" len="med"/>
                      <a:tailEnd type="none" w="med" len="med"/>
                    </a:lnR>
                    <a:lnT>
                      <a:noFill/>
                    </a:lnT>
                    <a:lnB>
                      <a:noFill/>
                    </a:lnB>
                  </a:tcPr>
                </a:tc>
              </a:tr>
              <a:tr h="292100">
                <a:tc>
                  <a:txBody>
                    <a:bodyPr/>
                    <a:lstStyle/>
                    <a:p>
                      <a:pPr marL="0" marR="0">
                        <a:spcBef>
                          <a:spcPts val="0"/>
                        </a:spcBef>
                        <a:spcAft>
                          <a:spcPts val="0"/>
                        </a:spcAft>
                      </a:pPr>
                      <a:r>
                        <a:rPr lang="en-US" sz="1600" b="1" dirty="0">
                          <a:latin typeface="+mj-lt"/>
                          <a:ea typeface="Times New Roman"/>
                          <a:cs typeface="Times New Roman"/>
                        </a:rPr>
                        <a:t>Incentive Fee</a:t>
                      </a:r>
                    </a:p>
                  </a:txBody>
                  <a:tcPr marL="73025" marR="73025" marT="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-0.05</a:t>
                      </a:r>
                    </a:p>
                  </a:txBody>
                  <a:tcPr marL="73025" marR="0" marT="0" anchor="b">
                    <a:lnL>
                      <a:noFill/>
                    </a:lnL>
                    <a:lnR>
                      <a:noFill/>
                    </a:lnR>
                    <a:lnT>
                      <a:noFill/>
                    </a:lnT>
                    <a:lnB>
                      <a:noFill/>
                    </a:lnB>
                  </a:tcPr>
                </a:tc>
                <a:tc>
                  <a:txBody>
                    <a:bodyPr/>
                    <a:lstStyle/>
                    <a:p>
                      <a:pPr marL="0" marR="0">
                        <a:spcBef>
                          <a:spcPts val="0"/>
                        </a:spcBef>
                        <a:spcAft>
                          <a:spcPts val="0"/>
                        </a:spcAft>
                      </a:pPr>
                      <a:endParaRPr lang="en-US" sz="1600" b="1" dirty="0">
                        <a:latin typeface="+mj-lt"/>
                        <a:ea typeface="Times New Roman"/>
                        <a:cs typeface="Times New Roman"/>
                      </a:endParaRPr>
                    </a:p>
                  </a:txBody>
                  <a:tcPr marL="0" marR="73025" marT="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spcBef>
                          <a:spcPts val="0"/>
                        </a:spcBef>
                        <a:spcAft>
                          <a:spcPts val="0"/>
                        </a:spcAft>
                      </a:pPr>
                      <a:r>
                        <a:rPr lang="en-US" sz="1600" b="1" dirty="0">
                          <a:latin typeface="+mj-lt"/>
                          <a:ea typeface="Times New Roman"/>
                          <a:cs typeface="Times New Roman"/>
                        </a:rPr>
                        <a:t>Misstatements*Big4Auditor</a:t>
                      </a:r>
                    </a:p>
                  </a:txBody>
                  <a:tcPr marL="73025" marR="73025" marT="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a:solidFill>
                            <a:srgbClr val="CCECFF"/>
                          </a:solidFill>
                          <a:latin typeface="+mj-lt"/>
                          <a:ea typeface="Times New Roman"/>
                          <a:cs typeface="Times New Roman"/>
                        </a:rPr>
                        <a:t>0.22</a:t>
                      </a:r>
                    </a:p>
                  </a:txBody>
                  <a:tcPr marL="73025" marR="0" marT="0" anchor="b">
                    <a:lnL>
                      <a:noFill/>
                    </a:lnL>
                    <a:lnR>
                      <a:noFill/>
                    </a:lnR>
                    <a:lnT>
                      <a:noFill/>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a:t>
                      </a:r>
                    </a:p>
                  </a:txBody>
                  <a:tcPr marL="0" marR="0" marT="0">
                    <a:lnL>
                      <a:noFill/>
                    </a:lnL>
                    <a:lnR w="12700" cap="flat" cmpd="sng" algn="ctr">
                      <a:solidFill>
                        <a:schemeClr val="tx1"/>
                      </a:solidFill>
                      <a:prstDash val="solid"/>
                      <a:round/>
                      <a:headEnd type="none" w="med" len="med"/>
                      <a:tailEnd type="none" w="med" len="med"/>
                    </a:lnR>
                    <a:lnT>
                      <a:noFill/>
                    </a:lnT>
                    <a:lnB>
                      <a:noFill/>
                    </a:lnB>
                  </a:tcPr>
                </a:tc>
              </a:tr>
              <a:tr h="292100">
                <a:tc>
                  <a:txBody>
                    <a:bodyPr/>
                    <a:lstStyle/>
                    <a:p>
                      <a:pPr marL="0" marR="0">
                        <a:spcBef>
                          <a:spcPts val="0"/>
                        </a:spcBef>
                        <a:spcAft>
                          <a:spcPts val="0"/>
                        </a:spcAft>
                      </a:pPr>
                      <a:r>
                        <a:rPr lang="en-US" sz="1600" b="1" dirty="0">
                          <a:latin typeface="+mj-lt"/>
                          <a:ea typeface="Times New Roman"/>
                          <a:cs typeface="Times New Roman"/>
                        </a:rPr>
                        <a:t>Leverage</a:t>
                      </a:r>
                    </a:p>
                  </a:txBody>
                  <a:tcPr marL="73025" marR="73025" marT="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-0.59</a:t>
                      </a:r>
                    </a:p>
                  </a:txBody>
                  <a:tcPr marL="73025" marR="0" marT="0" anchor="b">
                    <a:lnL>
                      <a:noFill/>
                    </a:lnL>
                    <a:lnR>
                      <a:noFill/>
                    </a:lnR>
                    <a:lnT>
                      <a:noFill/>
                    </a:lnT>
                    <a:lnB>
                      <a:noFill/>
                    </a:lnB>
                  </a:tcPr>
                </a:tc>
                <a:tc>
                  <a:txBody>
                    <a:bodyPr/>
                    <a:lstStyle/>
                    <a:p>
                      <a:pPr marL="0" marR="0">
                        <a:spcBef>
                          <a:spcPts val="0"/>
                        </a:spcBef>
                        <a:spcAft>
                          <a:spcPts val="0"/>
                        </a:spcAft>
                      </a:pPr>
                      <a:r>
                        <a:rPr lang="en-US" sz="1600" b="1" dirty="0">
                          <a:latin typeface="+mj-lt"/>
                          <a:ea typeface="Times New Roman"/>
                          <a:cs typeface="Times New Roman"/>
                        </a:rPr>
                        <a:t>**</a:t>
                      </a:r>
                    </a:p>
                  </a:txBody>
                  <a:tcPr marL="0" marR="73025" marT="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spcBef>
                          <a:spcPts val="0"/>
                        </a:spcBef>
                        <a:spcAft>
                          <a:spcPts val="0"/>
                        </a:spcAft>
                      </a:pPr>
                      <a:r>
                        <a:rPr lang="en-US" sz="1600" b="1" dirty="0">
                          <a:latin typeface="+mj-lt"/>
                          <a:ea typeface="Times New Roman"/>
                          <a:cs typeface="Times New Roman"/>
                        </a:rPr>
                        <a:t>Misstatements*Pricing</a:t>
                      </a:r>
                    </a:p>
                  </a:txBody>
                  <a:tcPr marL="73025" marR="73025" marT="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a:solidFill>
                            <a:srgbClr val="CCECFF"/>
                          </a:solidFill>
                          <a:latin typeface="+mj-lt"/>
                          <a:ea typeface="Times New Roman"/>
                          <a:cs typeface="Times New Roman"/>
                        </a:rPr>
                        <a:t>0.09</a:t>
                      </a:r>
                    </a:p>
                  </a:txBody>
                  <a:tcPr marL="73025" marR="0" marT="0" anchor="b">
                    <a:lnL>
                      <a:noFill/>
                    </a:lnL>
                    <a:lnR>
                      <a:noFill/>
                    </a:lnR>
                    <a:lnT>
                      <a:noFill/>
                    </a:lnT>
                    <a:lnB>
                      <a:noFill/>
                    </a:lnB>
                  </a:tcPr>
                </a:tc>
                <a:tc>
                  <a:txBody>
                    <a:bodyPr/>
                    <a:lstStyle/>
                    <a:p>
                      <a:pPr marL="0" marR="0">
                        <a:spcBef>
                          <a:spcPts val="0"/>
                        </a:spcBef>
                        <a:spcAft>
                          <a:spcPts val="0"/>
                        </a:spcAft>
                      </a:pPr>
                      <a:endParaRPr lang="en-US" sz="1600" b="1" dirty="0">
                        <a:solidFill>
                          <a:srgbClr val="CCECFF"/>
                        </a:solidFill>
                        <a:latin typeface="+mj-lt"/>
                        <a:ea typeface="Times New Roman"/>
                        <a:cs typeface="Times New Roman"/>
                      </a:endParaRPr>
                    </a:p>
                  </a:txBody>
                  <a:tcPr marL="0" marR="0" marT="0">
                    <a:lnL>
                      <a:noFill/>
                    </a:lnL>
                    <a:lnR w="12700" cap="flat" cmpd="sng" algn="ctr">
                      <a:solidFill>
                        <a:schemeClr val="tx1"/>
                      </a:solidFill>
                      <a:prstDash val="solid"/>
                      <a:round/>
                      <a:headEnd type="none" w="med" len="med"/>
                      <a:tailEnd type="none" w="med" len="med"/>
                    </a:lnR>
                    <a:lnT>
                      <a:noFill/>
                    </a:lnT>
                    <a:lnB>
                      <a:noFill/>
                    </a:lnB>
                  </a:tcPr>
                </a:tc>
              </a:tr>
              <a:tr h="342900">
                <a:tc>
                  <a:txBody>
                    <a:bodyPr/>
                    <a:lstStyle/>
                    <a:p>
                      <a:pPr marL="0" marR="0">
                        <a:spcBef>
                          <a:spcPts val="0"/>
                        </a:spcBef>
                        <a:spcAft>
                          <a:spcPts val="0"/>
                        </a:spcAft>
                      </a:pPr>
                      <a:r>
                        <a:rPr lang="en-US" sz="1600" b="1" dirty="0">
                          <a:latin typeface="+mj-lt"/>
                          <a:ea typeface="Times New Roman"/>
                          <a:cs typeface="Times New Roman"/>
                        </a:rPr>
                        <a:t>Lockup</a:t>
                      </a:r>
                    </a:p>
                  </a:txBody>
                  <a:tcPr marL="73025" marR="73025" marT="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dirty="0" smtClean="0">
                          <a:solidFill>
                            <a:srgbClr val="CCECFF"/>
                          </a:solidFill>
                          <a:latin typeface="+mj-lt"/>
                          <a:ea typeface="Times New Roman"/>
                          <a:cs typeface="Times New Roman"/>
                        </a:rPr>
                        <a:t>  0.14</a:t>
                      </a:r>
                      <a:endParaRPr lang="en-US" sz="1600" b="1" dirty="0">
                        <a:solidFill>
                          <a:srgbClr val="CCECFF"/>
                        </a:solidFill>
                        <a:latin typeface="+mj-lt"/>
                        <a:ea typeface="Times New Roman"/>
                        <a:cs typeface="Times New Roman"/>
                      </a:endParaRPr>
                    </a:p>
                  </a:txBody>
                  <a:tcPr marL="73025" marR="0" marT="0" anchor="b">
                    <a:lnL>
                      <a:noFill/>
                    </a:lnL>
                    <a:lnR>
                      <a:noFill/>
                    </a:lnR>
                    <a:lnT>
                      <a:noFill/>
                    </a:lnT>
                    <a:lnB>
                      <a:noFill/>
                    </a:lnB>
                  </a:tcPr>
                </a:tc>
                <a:tc>
                  <a:txBody>
                    <a:bodyPr/>
                    <a:lstStyle/>
                    <a:p>
                      <a:pPr marL="0" marR="0">
                        <a:spcBef>
                          <a:spcPts val="0"/>
                        </a:spcBef>
                        <a:spcAft>
                          <a:spcPts val="0"/>
                        </a:spcAft>
                      </a:pPr>
                      <a:r>
                        <a:rPr lang="en-US" sz="1600" b="1" dirty="0">
                          <a:latin typeface="+mj-lt"/>
                          <a:ea typeface="Times New Roman"/>
                          <a:cs typeface="Times New Roman"/>
                        </a:rPr>
                        <a:t>**</a:t>
                      </a:r>
                    </a:p>
                  </a:txBody>
                  <a:tcPr marL="0" marR="73025" marT="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spcBef>
                          <a:spcPts val="0"/>
                        </a:spcBef>
                        <a:spcAft>
                          <a:spcPts val="0"/>
                        </a:spcAft>
                      </a:pPr>
                      <a:r>
                        <a:rPr lang="en-US" sz="1600" b="1" dirty="0">
                          <a:latin typeface="+mj-lt"/>
                          <a:ea typeface="Times New Roman"/>
                          <a:cs typeface="Times New Roman"/>
                        </a:rPr>
                        <a:t>Misstatements*Internal </a:t>
                      </a:r>
                      <a:r>
                        <a:rPr lang="en-US" sz="1600" b="1" dirty="0" smtClean="0">
                          <a:latin typeface="+mj-lt"/>
                          <a:ea typeface="Times New Roman"/>
                          <a:cs typeface="Times New Roman"/>
                        </a:rPr>
                        <a:t>Accounting</a:t>
                      </a:r>
                      <a:endParaRPr lang="en-US" sz="1600" b="1" dirty="0">
                        <a:latin typeface="+mj-lt"/>
                        <a:ea typeface="Times New Roman"/>
                        <a:cs typeface="Times New Roman"/>
                      </a:endParaRPr>
                    </a:p>
                  </a:txBody>
                  <a:tcPr marL="73025" marR="73025" marT="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0.75</a:t>
                      </a:r>
                    </a:p>
                  </a:txBody>
                  <a:tcPr marL="73025" marR="0" marT="0" anchor="b">
                    <a:lnL>
                      <a:noFill/>
                    </a:lnL>
                    <a:lnR>
                      <a:noFill/>
                    </a:lnR>
                    <a:lnT>
                      <a:noFill/>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a:t>
                      </a:r>
                    </a:p>
                  </a:txBody>
                  <a:tcPr marL="0" marR="0" marT="0">
                    <a:lnL>
                      <a:noFill/>
                    </a:lnL>
                    <a:lnR w="12700" cap="flat" cmpd="sng" algn="ctr">
                      <a:solidFill>
                        <a:schemeClr val="tx1"/>
                      </a:solidFill>
                      <a:prstDash val="solid"/>
                      <a:round/>
                      <a:headEnd type="none" w="med" len="med"/>
                      <a:tailEnd type="none" w="med" len="med"/>
                    </a:lnR>
                    <a:lnT>
                      <a:noFill/>
                    </a:lnT>
                    <a:lnB>
                      <a:noFill/>
                    </a:lnB>
                  </a:tcPr>
                </a:tc>
              </a:tr>
              <a:tr h="292100">
                <a:tc>
                  <a:txBody>
                    <a:bodyPr/>
                    <a:lstStyle/>
                    <a:p>
                      <a:pPr marL="0" marR="0">
                        <a:spcBef>
                          <a:spcPts val="0"/>
                        </a:spcBef>
                        <a:spcAft>
                          <a:spcPts val="0"/>
                        </a:spcAft>
                      </a:pPr>
                      <a:r>
                        <a:rPr lang="en-US" sz="1600" b="1" dirty="0">
                          <a:latin typeface="+mj-lt"/>
                          <a:ea typeface="Times New Roman"/>
                          <a:cs typeface="Times New Roman"/>
                        </a:rPr>
                        <a:t>Advance Notice</a:t>
                      </a:r>
                    </a:p>
                  </a:txBody>
                  <a:tcPr marL="73025" marR="73025" marT="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0.12</a:t>
                      </a:r>
                    </a:p>
                  </a:txBody>
                  <a:tcPr marL="73025" marR="0" marT="0" anchor="b">
                    <a:lnL>
                      <a:noFill/>
                    </a:lnL>
                    <a:lnR>
                      <a:noFill/>
                    </a:lnR>
                    <a:lnT>
                      <a:noFill/>
                    </a:lnT>
                    <a:lnB>
                      <a:noFill/>
                    </a:lnB>
                  </a:tcPr>
                </a:tc>
                <a:tc>
                  <a:txBody>
                    <a:bodyPr/>
                    <a:lstStyle/>
                    <a:p>
                      <a:pPr marL="0" marR="0">
                        <a:spcBef>
                          <a:spcPts val="0"/>
                        </a:spcBef>
                        <a:spcAft>
                          <a:spcPts val="0"/>
                        </a:spcAft>
                      </a:pPr>
                      <a:r>
                        <a:rPr lang="en-US" sz="1600" b="1" dirty="0" smtClean="0">
                          <a:latin typeface="+mj-lt"/>
                          <a:ea typeface="Times New Roman"/>
                          <a:cs typeface="Times New Roman"/>
                        </a:rPr>
                        <a:t>*</a:t>
                      </a:r>
                      <a:endParaRPr lang="en-US" sz="1600" b="1" dirty="0">
                        <a:latin typeface="+mj-lt"/>
                        <a:ea typeface="Times New Roman"/>
                        <a:cs typeface="Times New Roman"/>
                      </a:endParaRPr>
                    </a:p>
                  </a:txBody>
                  <a:tcPr marL="0" marR="73025" marT="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spcBef>
                          <a:spcPts val="0"/>
                        </a:spcBef>
                        <a:spcAft>
                          <a:spcPts val="0"/>
                        </a:spcAft>
                      </a:pPr>
                      <a:endParaRPr lang="en-US" sz="1600" dirty="0">
                        <a:latin typeface="+mj-lt"/>
                        <a:ea typeface="Times New Roman"/>
                        <a:cs typeface="Times New Roman"/>
                      </a:endParaRPr>
                    </a:p>
                  </a:txBody>
                  <a:tcPr marL="73025" marR="73025" marT="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endParaRPr lang="en-US" sz="1600">
                        <a:latin typeface="+mj-lt"/>
                        <a:ea typeface="Times New Roman"/>
                        <a:cs typeface="Times New Roman"/>
                      </a:endParaRPr>
                    </a:p>
                  </a:txBody>
                  <a:tcPr marL="73025" marR="0" marT="0" anchor="ctr">
                    <a:lnL>
                      <a:noFill/>
                    </a:lnL>
                    <a:lnR>
                      <a:noFill/>
                    </a:lnR>
                    <a:lnT>
                      <a:noFill/>
                    </a:lnT>
                    <a:lnB>
                      <a:noFill/>
                    </a:lnB>
                  </a:tcPr>
                </a:tc>
                <a:tc>
                  <a:txBody>
                    <a:bodyPr/>
                    <a:lstStyle/>
                    <a:p>
                      <a:pPr marL="0" marR="0">
                        <a:spcBef>
                          <a:spcPts val="0"/>
                        </a:spcBef>
                        <a:spcAft>
                          <a:spcPts val="0"/>
                        </a:spcAft>
                      </a:pPr>
                      <a:endParaRPr lang="en-US" sz="1600" dirty="0">
                        <a:latin typeface="+mj-lt"/>
                        <a:ea typeface="Times New Roman"/>
                        <a:cs typeface="Times New Roman"/>
                      </a:endParaRPr>
                    </a:p>
                  </a:txBody>
                  <a:tcPr marL="0" marR="0" marT="0" anchor="ctr">
                    <a:lnL>
                      <a:noFill/>
                    </a:lnL>
                    <a:lnR w="12700" cap="flat" cmpd="sng" algn="ctr">
                      <a:solidFill>
                        <a:schemeClr val="tx1"/>
                      </a:solidFill>
                      <a:prstDash val="solid"/>
                      <a:round/>
                      <a:headEnd type="none" w="med" len="med"/>
                      <a:tailEnd type="none" w="med" len="med"/>
                    </a:lnR>
                    <a:lnT>
                      <a:noFill/>
                    </a:lnT>
                    <a:lnB>
                      <a:noFill/>
                    </a:lnB>
                  </a:tcPr>
                </a:tc>
              </a:tr>
              <a:tr h="292100">
                <a:tc>
                  <a:txBody>
                    <a:bodyPr/>
                    <a:lstStyle/>
                    <a:p>
                      <a:pPr marL="0" marR="0">
                        <a:spcBef>
                          <a:spcPts val="0"/>
                        </a:spcBef>
                        <a:spcAft>
                          <a:spcPts val="0"/>
                        </a:spcAft>
                      </a:pPr>
                      <a:endParaRPr lang="en-US" sz="1600" b="1" dirty="0">
                        <a:latin typeface="+mj-lt"/>
                        <a:ea typeface="Times New Roman"/>
                        <a:cs typeface="Times New Roman"/>
                      </a:endParaRPr>
                    </a:p>
                  </a:txBody>
                  <a:tcPr marL="73025" marR="73025" marT="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endParaRPr lang="en-US" sz="1600" b="1" dirty="0">
                        <a:solidFill>
                          <a:srgbClr val="CCECFF"/>
                        </a:solidFill>
                        <a:latin typeface="+mj-lt"/>
                        <a:ea typeface="Times New Roman"/>
                        <a:cs typeface="Times New Roman"/>
                      </a:endParaRPr>
                    </a:p>
                  </a:txBody>
                  <a:tcPr marL="73025" marR="73025" marT="0" anchor="ctr">
                    <a:lnL>
                      <a:noFill/>
                    </a:lnL>
                    <a:lnR>
                      <a:noFill/>
                    </a:lnR>
                    <a:lnT>
                      <a:noFill/>
                    </a:lnT>
                    <a:lnB>
                      <a:noFill/>
                    </a:lnB>
                  </a:tcPr>
                </a:tc>
                <a:tc>
                  <a:txBody>
                    <a:bodyPr/>
                    <a:lstStyle/>
                    <a:p>
                      <a:pPr marL="0" marR="0" algn="ctr">
                        <a:spcBef>
                          <a:spcPts val="0"/>
                        </a:spcBef>
                        <a:spcAft>
                          <a:spcPts val="0"/>
                        </a:spcAft>
                      </a:pPr>
                      <a:endParaRPr lang="en-US" sz="1600" b="1" dirty="0">
                        <a:latin typeface="+mj-lt"/>
                        <a:ea typeface="Times New Roman"/>
                        <a:cs typeface="Times New Roman"/>
                      </a:endParaRPr>
                    </a:p>
                  </a:txBody>
                  <a:tcPr marL="73025" marR="73025" marT="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spcBef>
                          <a:spcPts val="0"/>
                        </a:spcBef>
                        <a:spcAft>
                          <a:spcPts val="0"/>
                        </a:spcAft>
                      </a:pPr>
                      <a:endParaRPr lang="en-US" sz="1600" dirty="0">
                        <a:latin typeface="+mj-lt"/>
                        <a:ea typeface="Times New Roman"/>
                        <a:cs typeface="Times New Roman"/>
                      </a:endParaRPr>
                    </a:p>
                  </a:txBody>
                  <a:tcPr marL="73025" marR="73025" marT="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endParaRPr lang="en-US" sz="1600">
                        <a:latin typeface="+mj-lt"/>
                        <a:ea typeface="Times New Roman"/>
                        <a:cs typeface="Times New Roman"/>
                      </a:endParaRPr>
                    </a:p>
                  </a:txBody>
                  <a:tcPr marL="73025" marR="0" marT="0" anchor="ctr">
                    <a:lnL>
                      <a:noFill/>
                    </a:lnL>
                    <a:lnR>
                      <a:noFill/>
                    </a:lnR>
                    <a:lnT>
                      <a:noFill/>
                    </a:lnT>
                    <a:lnB>
                      <a:noFill/>
                    </a:lnB>
                  </a:tcPr>
                </a:tc>
                <a:tc>
                  <a:txBody>
                    <a:bodyPr/>
                    <a:lstStyle/>
                    <a:p>
                      <a:pPr marL="0" marR="0">
                        <a:spcBef>
                          <a:spcPts val="0"/>
                        </a:spcBef>
                        <a:spcAft>
                          <a:spcPts val="0"/>
                        </a:spcAft>
                      </a:pPr>
                      <a:endParaRPr lang="en-US" sz="1600" dirty="0">
                        <a:latin typeface="+mj-lt"/>
                        <a:ea typeface="Times New Roman"/>
                        <a:cs typeface="Times New Roman"/>
                      </a:endParaRPr>
                    </a:p>
                  </a:txBody>
                  <a:tcPr marL="0" marR="0" marT="0" anchor="ctr">
                    <a:lnL>
                      <a:noFill/>
                    </a:lnL>
                    <a:lnR w="12700" cap="flat" cmpd="sng" algn="ctr">
                      <a:solidFill>
                        <a:schemeClr val="tx1"/>
                      </a:solidFill>
                      <a:prstDash val="solid"/>
                      <a:round/>
                      <a:headEnd type="none" w="med" len="med"/>
                      <a:tailEnd type="none" w="med" len="med"/>
                    </a:lnR>
                    <a:lnT>
                      <a:noFill/>
                    </a:lnT>
                    <a:lnB>
                      <a:noFill/>
                    </a:lnB>
                  </a:tcPr>
                </a:tc>
              </a:tr>
              <a:tr h="292100">
                <a:tc>
                  <a:txBody>
                    <a:bodyPr/>
                    <a:lstStyle/>
                    <a:p>
                      <a:pPr marL="0" marR="0">
                        <a:spcBef>
                          <a:spcPts val="0"/>
                        </a:spcBef>
                        <a:spcAft>
                          <a:spcPts val="0"/>
                        </a:spcAft>
                      </a:pPr>
                      <a:r>
                        <a:rPr lang="en-US" sz="1600" b="1" dirty="0">
                          <a:latin typeface="+mj-lt"/>
                          <a:ea typeface="Times New Roman"/>
                          <a:cs typeface="Times New Roman"/>
                        </a:rPr>
                        <a:t>Correlation Between </a:t>
                      </a:r>
                    </a:p>
                  </a:txBody>
                  <a:tcPr marL="73025" marR="73025" marT="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endParaRPr lang="en-US" sz="1600" b="1" dirty="0">
                        <a:latin typeface="+mj-lt"/>
                        <a:ea typeface="Times New Roman"/>
                        <a:cs typeface="Times New Roman"/>
                      </a:endParaRPr>
                    </a:p>
                  </a:txBody>
                  <a:tcPr marL="73025" marR="73025" marT="0" anchor="ctr">
                    <a:lnL>
                      <a:noFill/>
                    </a:lnL>
                    <a:lnR>
                      <a:noFill/>
                    </a:lnR>
                    <a:lnT>
                      <a:noFill/>
                    </a:lnT>
                    <a:lnB>
                      <a:noFill/>
                    </a:lnB>
                  </a:tcPr>
                </a:tc>
                <a:tc>
                  <a:txBody>
                    <a:bodyPr/>
                    <a:lstStyle/>
                    <a:p>
                      <a:pPr marL="0" marR="0" algn="ctr">
                        <a:spcBef>
                          <a:spcPts val="0"/>
                        </a:spcBef>
                        <a:spcAft>
                          <a:spcPts val="0"/>
                        </a:spcAft>
                      </a:pPr>
                      <a:endParaRPr lang="en-US" sz="1600" b="1" dirty="0">
                        <a:latin typeface="+mj-lt"/>
                        <a:ea typeface="Times New Roman"/>
                        <a:cs typeface="Times New Roman"/>
                      </a:endParaRPr>
                    </a:p>
                  </a:txBody>
                  <a:tcPr marL="73025" marR="73025" marT="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spcBef>
                          <a:spcPts val="0"/>
                        </a:spcBef>
                        <a:spcAft>
                          <a:spcPts val="0"/>
                        </a:spcAft>
                      </a:pPr>
                      <a:endParaRPr lang="en-US" sz="1600" dirty="0">
                        <a:latin typeface="+mj-lt"/>
                        <a:ea typeface="Times New Roman"/>
                        <a:cs typeface="Times New Roman"/>
                      </a:endParaRPr>
                    </a:p>
                  </a:txBody>
                  <a:tcPr marL="73025" marR="73025" marT="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endParaRPr lang="en-US" sz="1600" dirty="0">
                        <a:latin typeface="+mj-lt"/>
                        <a:ea typeface="Times New Roman"/>
                        <a:cs typeface="Times New Roman"/>
                      </a:endParaRPr>
                    </a:p>
                  </a:txBody>
                  <a:tcPr marL="73025" marR="0" marT="0" anchor="ctr">
                    <a:lnL>
                      <a:noFill/>
                    </a:lnL>
                    <a:lnR>
                      <a:noFill/>
                    </a:lnR>
                    <a:lnT>
                      <a:noFill/>
                    </a:lnT>
                    <a:lnB>
                      <a:noFill/>
                    </a:lnB>
                  </a:tcPr>
                </a:tc>
                <a:tc>
                  <a:txBody>
                    <a:bodyPr/>
                    <a:lstStyle/>
                    <a:p>
                      <a:pPr marL="0" marR="0">
                        <a:spcBef>
                          <a:spcPts val="0"/>
                        </a:spcBef>
                        <a:spcAft>
                          <a:spcPts val="0"/>
                        </a:spcAft>
                      </a:pPr>
                      <a:endParaRPr lang="en-US" sz="1600" dirty="0">
                        <a:latin typeface="+mj-lt"/>
                        <a:ea typeface="Times New Roman"/>
                        <a:cs typeface="Times New Roman"/>
                      </a:endParaRPr>
                    </a:p>
                  </a:txBody>
                  <a:tcPr marL="0" marR="0" marT="0" anchor="ctr">
                    <a:lnL>
                      <a:noFill/>
                    </a:lnL>
                    <a:lnR w="12700" cap="flat" cmpd="sng" algn="ctr">
                      <a:solidFill>
                        <a:schemeClr val="tx1"/>
                      </a:solidFill>
                      <a:prstDash val="solid"/>
                      <a:round/>
                      <a:headEnd type="none" w="med" len="med"/>
                      <a:tailEnd type="none" w="med" len="med"/>
                    </a:lnR>
                    <a:lnT>
                      <a:noFill/>
                    </a:lnT>
                    <a:lnB>
                      <a:noFill/>
                    </a:lnB>
                  </a:tcPr>
                </a:tc>
              </a:tr>
              <a:tr h="292100">
                <a:tc>
                  <a:txBody>
                    <a:bodyPr/>
                    <a:lstStyle/>
                    <a:p>
                      <a:pPr marL="0" marR="0" indent="45720">
                        <a:spcBef>
                          <a:spcPts val="0"/>
                        </a:spcBef>
                        <a:spcAft>
                          <a:spcPts val="0"/>
                        </a:spcAft>
                      </a:pPr>
                      <a:r>
                        <a:rPr lang="en-US" sz="1600" b="1" dirty="0">
                          <a:latin typeface="+mj-lt"/>
                          <a:ea typeface="Times New Roman"/>
                          <a:cs typeface="Times New Roman"/>
                        </a:rPr>
                        <a:t> TASS and DD Panels</a:t>
                      </a:r>
                    </a:p>
                  </a:txBody>
                  <a:tcPr marL="0" marR="0" marT="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dirty="0" smtClean="0">
                          <a:latin typeface="+mj-lt"/>
                          <a:ea typeface="Times New Roman"/>
                          <a:cs typeface="Times New Roman"/>
                        </a:rPr>
                        <a:t>0.47</a:t>
                      </a:r>
                      <a:endParaRPr lang="en-US" sz="1600" b="1" dirty="0">
                        <a:latin typeface="+mj-lt"/>
                        <a:ea typeface="Times New Roman"/>
                        <a:cs typeface="Times New Roman"/>
                      </a:endParaRPr>
                    </a:p>
                  </a:txBody>
                  <a:tcPr marL="0" marR="0" marT="0" anchor="ctr">
                    <a:lnL>
                      <a:noFill/>
                    </a:lnL>
                    <a:lnR>
                      <a:noFill/>
                    </a:lnR>
                    <a:lnT>
                      <a:noFill/>
                    </a:lnT>
                    <a:lnB>
                      <a:noFill/>
                    </a:lnB>
                  </a:tcPr>
                </a:tc>
                <a:tc>
                  <a:txBody>
                    <a:bodyPr/>
                    <a:lstStyle/>
                    <a:p>
                      <a:pPr marL="0" marR="0">
                        <a:spcBef>
                          <a:spcPts val="0"/>
                        </a:spcBef>
                        <a:spcAft>
                          <a:spcPts val="0"/>
                        </a:spcAft>
                      </a:pPr>
                      <a:r>
                        <a:rPr lang="en-US" sz="1600" b="1" dirty="0">
                          <a:latin typeface="+mj-lt"/>
                          <a:ea typeface="Times New Roman"/>
                          <a:cs typeface="Times New Roman"/>
                        </a:rPr>
                        <a:t>**</a:t>
                      </a:r>
                    </a:p>
                  </a:txBody>
                  <a:tcPr marL="0" marR="0" marT="0" anchor="ctr">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spcBef>
                          <a:spcPts val="0"/>
                        </a:spcBef>
                        <a:spcAft>
                          <a:spcPts val="0"/>
                        </a:spcAft>
                      </a:pPr>
                      <a:endParaRPr lang="en-US" sz="1600" dirty="0">
                        <a:latin typeface="+mj-lt"/>
                        <a:ea typeface="Times New Roman"/>
                        <a:cs typeface="Times New Roman"/>
                      </a:endParaRPr>
                    </a:p>
                  </a:txBody>
                  <a:tcPr marL="73025" marR="73025" marT="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endParaRPr lang="en-US" sz="1600">
                        <a:latin typeface="+mj-lt"/>
                        <a:ea typeface="Times New Roman"/>
                        <a:cs typeface="Times New Roman"/>
                      </a:endParaRPr>
                    </a:p>
                  </a:txBody>
                  <a:tcPr marL="73025" marR="0" marT="0" anchor="ctr">
                    <a:lnL>
                      <a:noFill/>
                    </a:lnL>
                    <a:lnR>
                      <a:noFill/>
                    </a:lnR>
                    <a:lnT>
                      <a:noFill/>
                    </a:lnT>
                    <a:lnB>
                      <a:noFill/>
                    </a:lnB>
                  </a:tcPr>
                </a:tc>
                <a:tc>
                  <a:txBody>
                    <a:bodyPr/>
                    <a:lstStyle/>
                    <a:p>
                      <a:pPr marL="0" marR="0">
                        <a:spcBef>
                          <a:spcPts val="0"/>
                        </a:spcBef>
                        <a:spcAft>
                          <a:spcPts val="0"/>
                        </a:spcAft>
                      </a:pPr>
                      <a:endParaRPr lang="en-US" sz="1600" dirty="0">
                        <a:latin typeface="+mj-lt"/>
                        <a:ea typeface="Times New Roman"/>
                        <a:cs typeface="Times New Roman"/>
                      </a:endParaRPr>
                    </a:p>
                  </a:txBody>
                  <a:tcPr marL="0" marR="0" marT="0" anchor="ctr">
                    <a:lnL>
                      <a:noFill/>
                    </a:lnL>
                    <a:lnR w="12700" cap="flat" cmpd="sng" algn="ctr">
                      <a:solidFill>
                        <a:schemeClr val="tx1"/>
                      </a:solidFill>
                      <a:prstDash val="solid"/>
                      <a:round/>
                      <a:headEnd type="none" w="med" len="med"/>
                      <a:tailEnd type="none" w="med" len="med"/>
                    </a:lnR>
                    <a:lnT>
                      <a:noFill/>
                    </a:lnT>
                    <a:lnB>
                      <a:noFill/>
                    </a:lnB>
                  </a:tcPr>
                </a:tc>
              </a:tr>
              <a:tr h="292100">
                <a:tc>
                  <a:txBody>
                    <a:bodyPr/>
                    <a:lstStyle/>
                    <a:p>
                      <a:endParaRPr lang="en-US" b="1" dirty="0"/>
                    </a:p>
                  </a:txBody>
                  <a:tcPr marL="0" marR="0" marT="0" anchor="ctr">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endParaRPr lang="en-US" dirty="0"/>
                    </a:p>
                  </a:txBody>
                  <a:tcPr marL="0" marR="0" marT="0" anchor="ctr">
                    <a:lnL>
                      <a:noFill/>
                    </a:lnL>
                    <a:lnR>
                      <a:noFill/>
                    </a:lnR>
                    <a:lnT>
                      <a:noFill/>
                    </a:lnT>
                    <a:lnB w="12700" cap="flat" cmpd="sng" algn="ctr">
                      <a:solidFill>
                        <a:schemeClr val="tx1"/>
                      </a:solidFill>
                      <a:prstDash val="solid"/>
                      <a:round/>
                      <a:headEnd type="none" w="med" len="med"/>
                      <a:tailEnd type="none" w="med" len="med"/>
                    </a:lnB>
                  </a:tcPr>
                </a:tc>
                <a:tc>
                  <a:txBody>
                    <a:bodyPr/>
                    <a:lstStyle/>
                    <a:p>
                      <a:endParaRPr lang="en-US" dirty="0"/>
                    </a:p>
                  </a:txBody>
                  <a:tcPr marL="0" marR="0" marT="0" anchor="ctr">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endParaRPr lang="en-US" sz="1800">
                        <a:latin typeface="Times New Roman"/>
                        <a:ea typeface="Times New Roman"/>
                        <a:cs typeface="Times New Roman"/>
                      </a:endParaRPr>
                    </a:p>
                  </a:txBody>
                  <a:tcPr marL="73025" marR="73025" marT="0" anchor="ctr">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endParaRPr lang="en-US" sz="1800" dirty="0">
                        <a:latin typeface="Times New Roman"/>
                        <a:ea typeface="Times New Roman"/>
                        <a:cs typeface="Times New Roman"/>
                      </a:endParaRPr>
                    </a:p>
                  </a:txBody>
                  <a:tcPr marL="73025" marR="0" marT="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endParaRPr lang="en-US" sz="1800" dirty="0">
                        <a:latin typeface="Times New Roman"/>
                        <a:ea typeface="Times New Roman"/>
                        <a:cs typeface="Times New Roman"/>
                      </a:endParaRPr>
                    </a:p>
                  </a:txBody>
                  <a:tcPr marL="0" marR="0" marT="0" anchor="ctr">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Operational risk predicts low market-adjusted returns</a:t>
            </a:r>
            <a:endParaRPr lang="en-US" dirty="0"/>
          </a:p>
        </p:txBody>
      </p:sp>
      <p:graphicFrame>
        <p:nvGraphicFramePr>
          <p:cNvPr id="4" name="Content Placeholder 3"/>
          <p:cNvGraphicFramePr>
            <a:graphicFrameLocks noGrp="1"/>
          </p:cNvGraphicFramePr>
          <p:nvPr>
            <p:ph idx="1"/>
          </p:nvPr>
        </p:nvGraphicFramePr>
        <p:xfrm>
          <a:off x="876301" y="2171700"/>
          <a:ext cx="7619997" cy="4263684"/>
        </p:xfrm>
        <a:graphic>
          <a:graphicData uri="http://schemas.openxmlformats.org/drawingml/2006/table">
            <a:tbl>
              <a:tblPr/>
              <a:tblGrid>
                <a:gridCol w="152399"/>
                <a:gridCol w="2095500"/>
                <a:gridCol w="838200"/>
                <a:gridCol w="762000"/>
                <a:gridCol w="381000"/>
                <a:gridCol w="723900"/>
                <a:gridCol w="685800"/>
                <a:gridCol w="381000"/>
                <a:gridCol w="685800"/>
                <a:gridCol w="713681"/>
                <a:gridCol w="200717"/>
              </a:tblGrid>
              <a:tr h="331177">
                <a:tc>
                  <a:txBody>
                    <a:bodyPr/>
                    <a:lstStyle/>
                    <a:p>
                      <a:pPr marL="0" marR="0">
                        <a:spcBef>
                          <a:spcPts val="0"/>
                        </a:spcBef>
                        <a:spcAft>
                          <a:spcPts val="0"/>
                        </a:spcAft>
                      </a:pPr>
                      <a:endParaRPr lang="en-US" sz="1600" dirty="0">
                        <a:latin typeface="+mj-lt"/>
                        <a:ea typeface="Times New Roman"/>
                        <a:cs typeface="Times New Roman"/>
                      </a:endParaRPr>
                    </a:p>
                  </a:txBody>
                  <a:tcPr marL="0" marR="0" marT="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marL="0" marR="0">
                        <a:spcBef>
                          <a:spcPts val="0"/>
                        </a:spcBef>
                        <a:spcAft>
                          <a:spcPts val="0"/>
                        </a:spcAft>
                      </a:pPr>
                      <a:endParaRPr lang="en-US" sz="1600" dirty="0">
                        <a:latin typeface="+mj-lt"/>
                        <a:ea typeface="Times New Roman"/>
                        <a:cs typeface="Times New Roman"/>
                      </a:endParaRPr>
                    </a:p>
                  </a:txBody>
                  <a:tcPr marL="0" marR="0" marT="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gridSpan="2">
                  <a:txBody>
                    <a:bodyPr/>
                    <a:lstStyle/>
                    <a:p>
                      <a:pPr marL="0" marR="0" algn="ctr">
                        <a:spcBef>
                          <a:spcPts val="0"/>
                        </a:spcBef>
                        <a:spcAft>
                          <a:spcPts val="0"/>
                        </a:spcAft>
                      </a:pPr>
                      <a:r>
                        <a:rPr lang="en-US" sz="1600" b="1" dirty="0">
                          <a:latin typeface="+mj-lt"/>
                          <a:ea typeface="Times New Roman"/>
                          <a:cs typeface="Times New Roman"/>
                        </a:rPr>
                        <a:t>Model 1</a:t>
                      </a:r>
                    </a:p>
                  </a:txBody>
                  <a:tcPr marL="0" marR="73025" marT="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hMerge="1">
                  <a:txBody>
                    <a:bodyPr/>
                    <a:lstStyle/>
                    <a:p>
                      <a:endParaRPr lang="en-US"/>
                    </a:p>
                  </a:txBody>
                  <a:tcPr/>
                </a:tc>
                <a:tc>
                  <a:txBody>
                    <a:bodyPr/>
                    <a:lstStyle/>
                    <a:p>
                      <a:pPr marL="0" marR="0">
                        <a:spcBef>
                          <a:spcPts val="0"/>
                        </a:spcBef>
                        <a:spcAft>
                          <a:spcPts val="0"/>
                        </a:spcAft>
                      </a:pPr>
                      <a:endParaRPr lang="en-US" sz="1600" b="1" dirty="0">
                        <a:latin typeface="+mj-lt"/>
                        <a:ea typeface="Times New Roman"/>
                        <a:cs typeface="Times New Roman"/>
                      </a:endParaRPr>
                    </a:p>
                  </a:txBody>
                  <a:tcPr marL="0" marR="73025" marT="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gridSpan="2">
                  <a:txBody>
                    <a:bodyPr/>
                    <a:lstStyle/>
                    <a:p>
                      <a:pPr marL="0" marR="0" algn="ctr">
                        <a:spcBef>
                          <a:spcPts val="0"/>
                        </a:spcBef>
                        <a:spcAft>
                          <a:spcPts val="0"/>
                        </a:spcAft>
                      </a:pPr>
                      <a:r>
                        <a:rPr lang="en-US" sz="1600" b="1" dirty="0">
                          <a:latin typeface="+mj-lt"/>
                          <a:ea typeface="Times New Roman"/>
                          <a:cs typeface="Times New Roman"/>
                        </a:rPr>
                        <a:t>Model 2</a:t>
                      </a:r>
                    </a:p>
                  </a:txBody>
                  <a:tcPr marL="0" marR="73025" marT="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hMerge="1">
                  <a:txBody>
                    <a:bodyPr/>
                    <a:lstStyle/>
                    <a:p>
                      <a:endParaRPr lang="en-US"/>
                    </a:p>
                  </a:txBody>
                  <a:tcPr/>
                </a:tc>
                <a:tc>
                  <a:txBody>
                    <a:bodyPr/>
                    <a:lstStyle/>
                    <a:p>
                      <a:pPr marL="0" marR="0" algn="ctr">
                        <a:spcBef>
                          <a:spcPts val="0"/>
                        </a:spcBef>
                        <a:spcAft>
                          <a:spcPts val="0"/>
                        </a:spcAft>
                      </a:pPr>
                      <a:endParaRPr lang="en-US" sz="1600" b="1" dirty="0">
                        <a:latin typeface="+mj-lt"/>
                        <a:ea typeface="Times New Roman"/>
                        <a:cs typeface="Times New Roman"/>
                      </a:endParaRPr>
                    </a:p>
                  </a:txBody>
                  <a:tcPr marL="0" marR="73025" marT="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gridSpan="2">
                  <a:txBody>
                    <a:bodyPr/>
                    <a:lstStyle/>
                    <a:p>
                      <a:pPr marL="0" marR="0" algn="ctr">
                        <a:spcBef>
                          <a:spcPts val="0"/>
                        </a:spcBef>
                        <a:spcAft>
                          <a:spcPts val="0"/>
                        </a:spcAft>
                      </a:pPr>
                      <a:r>
                        <a:rPr lang="en-US" sz="1600" b="1" dirty="0">
                          <a:latin typeface="+mj-lt"/>
                          <a:ea typeface="Times New Roman"/>
                          <a:cs typeface="Times New Roman"/>
                        </a:rPr>
                        <a:t>Model 3</a:t>
                      </a:r>
                    </a:p>
                  </a:txBody>
                  <a:tcPr marL="0" marR="73025" marT="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hMerge="1">
                  <a:txBody>
                    <a:bodyPr/>
                    <a:lstStyle/>
                    <a:p>
                      <a:endParaRPr lang="en-US"/>
                    </a:p>
                  </a:txBody>
                  <a:tcPr/>
                </a:tc>
                <a:tc>
                  <a:txBody>
                    <a:bodyPr/>
                    <a:lstStyle/>
                    <a:p>
                      <a:pPr marL="0" marR="0" algn="ctr">
                        <a:spcBef>
                          <a:spcPts val="0"/>
                        </a:spcBef>
                        <a:spcAft>
                          <a:spcPts val="0"/>
                        </a:spcAft>
                      </a:pPr>
                      <a:endParaRPr lang="en-US" sz="1600" b="1">
                        <a:latin typeface="+mj-lt"/>
                        <a:ea typeface="Times New Roman"/>
                        <a:cs typeface="Times New Roman"/>
                      </a:endParaRPr>
                    </a:p>
                  </a:txBody>
                  <a:tcPr marL="0" marR="73025" marT="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87923">
                <a:tc>
                  <a:txBody>
                    <a:bodyPr/>
                    <a:lstStyle/>
                    <a:p>
                      <a:pPr marL="0" marR="0">
                        <a:spcBef>
                          <a:spcPts val="0"/>
                        </a:spcBef>
                        <a:spcAft>
                          <a:spcPts val="0"/>
                        </a:spcAft>
                      </a:pPr>
                      <a:endParaRPr lang="en-US" sz="1600" dirty="0">
                        <a:latin typeface="+mj-lt"/>
                        <a:ea typeface="Times New Roman"/>
                        <a:cs typeface="Times New Roman"/>
                      </a:endParaRPr>
                    </a:p>
                  </a:txBody>
                  <a:tcPr marL="0" marR="0" marT="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endParaRPr lang="en-US" sz="1600" dirty="0">
                        <a:latin typeface="+mj-lt"/>
                        <a:ea typeface="Times New Roman"/>
                        <a:cs typeface="Times New Roman"/>
                      </a:endParaRPr>
                    </a:p>
                  </a:txBody>
                  <a:tcPr marL="0" marR="0" marT="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600" b="1" dirty="0" err="1">
                          <a:latin typeface="+mj-lt"/>
                          <a:ea typeface="Times New Roman"/>
                          <a:cs typeface="Times New Roman"/>
                        </a:rPr>
                        <a:t>coeff</a:t>
                      </a:r>
                      <a:r>
                        <a:rPr lang="en-US" sz="1600" b="1" dirty="0">
                          <a:latin typeface="+mj-lt"/>
                          <a:ea typeface="Times New Roman"/>
                          <a:cs typeface="Times New Roman"/>
                        </a:rPr>
                        <a:t>.</a:t>
                      </a:r>
                    </a:p>
                  </a:txBody>
                  <a:tcPr marL="0" marR="73025" marT="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600" b="1" i="1" dirty="0" smtClean="0">
                          <a:latin typeface="+mj-lt"/>
                          <a:ea typeface="Times New Roman"/>
                          <a:cs typeface="Times New Roman"/>
                        </a:rPr>
                        <a:t>t-stat</a:t>
                      </a:r>
                      <a:endParaRPr lang="en-US" sz="1600" b="1" dirty="0">
                        <a:latin typeface="+mj-lt"/>
                        <a:ea typeface="Times New Roman"/>
                        <a:cs typeface="Times New Roman"/>
                      </a:endParaRPr>
                    </a:p>
                  </a:txBody>
                  <a:tcPr marL="0" marR="73025" marT="0">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endParaRPr lang="en-US" sz="1600" b="1" dirty="0">
                        <a:latin typeface="+mj-lt"/>
                        <a:ea typeface="Times New Roman"/>
                        <a:cs typeface="Times New Roman"/>
                      </a:endParaRPr>
                    </a:p>
                  </a:txBody>
                  <a:tcPr marL="0" marR="73025" marT="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600" b="1" dirty="0" err="1">
                          <a:latin typeface="+mj-lt"/>
                          <a:ea typeface="Times New Roman"/>
                          <a:cs typeface="Times New Roman"/>
                        </a:rPr>
                        <a:t>coeff</a:t>
                      </a:r>
                      <a:r>
                        <a:rPr lang="en-US" sz="1600" b="1" dirty="0">
                          <a:latin typeface="+mj-lt"/>
                          <a:ea typeface="Times New Roman"/>
                          <a:cs typeface="Times New Roman"/>
                        </a:rPr>
                        <a:t>.</a:t>
                      </a:r>
                    </a:p>
                  </a:txBody>
                  <a:tcPr marL="0" marR="73025" marT="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600" b="1" i="1" dirty="0" smtClean="0">
                          <a:latin typeface="+mj-lt"/>
                          <a:ea typeface="Times New Roman"/>
                          <a:cs typeface="Times New Roman"/>
                        </a:rPr>
                        <a:t>t-stat</a:t>
                      </a:r>
                      <a:endParaRPr lang="en-US" sz="1600" b="1" dirty="0">
                        <a:latin typeface="+mj-lt"/>
                        <a:ea typeface="Times New Roman"/>
                        <a:cs typeface="Times New Roman"/>
                      </a:endParaRPr>
                    </a:p>
                  </a:txBody>
                  <a:tcPr marL="0" marR="73025" marT="0">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endParaRPr lang="en-US" sz="1600" b="1" dirty="0">
                        <a:latin typeface="+mj-lt"/>
                        <a:ea typeface="Times New Roman"/>
                        <a:cs typeface="Times New Roman"/>
                      </a:endParaRPr>
                    </a:p>
                  </a:txBody>
                  <a:tcPr marL="0" marR="73025" marT="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600" b="1" dirty="0" err="1">
                          <a:latin typeface="+mj-lt"/>
                          <a:ea typeface="Times New Roman"/>
                          <a:cs typeface="Times New Roman"/>
                        </a:rPr>
                        <a:t>coeff</a:t>
                      </a:r>
                      <a:r>
                        <a:rPr lang="en-US" sz="1600" b="1" dirty="0">
                          <a:latin typeface="+mj-lt"/>
                          <a:ea typeface="Times New Roman"/>
                          <a:cs typeface="Times New Roman"/>
                        </a:rPr>
                        <a:t>.</a:t>
                      </a:r>
                    </a:p>
                  </a:txBody>
                  <a:tcPr marL="0" marR="73025" marT="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600" b="1" i="1" dirty="0" smtClean="0">
                          <a:latin typeface="+mj-lt"/>
                          <a:ea typeface="Times New Roman"/>
                          <a:cs typeface="Times New Roman"/>
                        </a:rPr>
                        <a:t>t-stat</a:t>
                      </a:r>
                      <a:endParaRPr lang="en-US" sz="1600" b="1" dirty="0">
                        <a:latin typeface="+mj-lt"/>
                        <a:ea typeface="Times New Roman"/>
                        <a:cs typeface="Times New Roman"/>
                      </a:endParaRPr>
                    </a:p>
                  </a:txBody>
                  <a:tcPr marL="0" marR="73025" marT="0">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endParaRPr lang="en-US" sz="1600" b="1" dirty="0">
                        <a:latin typeface="+mj-lt"/>
                        <a:ea typeface="Times New Roman"/>
                        <a:cs typeface="Times New Roman"/>
                      </a:endParaRPr>
                    </a:p>
                  </a:txBody>
                  <a:tcPr marL="0" marR="73025" marT="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331177">
                <a:tc>
                  <a:txBody>
                    <a:bodyPr/>
                    <a:lstStyle/>
                    <a:p>
                      <a:pPr marL="0" marR="0">
                        <a:spcBef>
                          <a:spcPts val="0"/>
                        </a:spcBef>
                        <a:spcAft>
                          <a:spcPts val="0"/>
                        </a:spcAft>
                      </a:pPr>
                      <a:endParaRPr lang="en-US" sz="1600" dirty="0">
                        <a:latin typeface="+mj-lt"/>
                        <a:ea typeface="Times New Roman"/>
                        <a:cs typeface="Times New Roman"/>
                      </a:endParaRPr>
                    </a:p>
                  </a:txBody>
                  <a:tcPr marL="0" marR="0" marT="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Intercept</a:t>
                      </a:r>
                    </a:p>
                  </a:txBody>
                  <a:tcPr marL="0" marR="0" marT="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-1.761</a:t>
                      </a:r>
                    </a:p>
                  </a:txBody>
                  <a:tcPr marL="0" marR="73025" marT="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-3.57</a:t>
                      </a:r>
                    </a:p>
                  </a:txBody>
                  <a:tcPr marL="0" marR="0" marT="0" anchor="b">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a:t>
                      </a:r>
                    </a:p>
                  </a:txBody>
                  <a:tcPr marL="0" marR="73025" marT="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-1.872</a:t>
                      </a:r>
                    </a:p>
                  </a:txBody>
                  <a:tcPr marL="0" marR="73025" marT="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-4.19</a:t>
                      </a:r>
                    </a:p>
                  </a:txBody>
                  <a:tcPr marL="0" marR="0" marT="0" anchor="b">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spcBef>
                          <a:spcPts val="0"/>
                        </a:spcBef>
                        <a:spcAft>
                          <a:spcPts val="0"/>
                        </a:spcAft>
                      </a:pPr>
                      <a:r>
                        <a:rPr lang="en-US" sz="1600" b="1">
                          <a:solidFill>
                            <a:srgbClr val="CCECFF"/>
                          </a:solidFill>
                          <a:latin typeface="+mj-lt"/>
                          <a:ea typeface="Times New Roman"/>
                          <a:cs typeface="Times New Roman"/>
                        </a:rPr>
                        <a:t>**</a:t>
                      </a:r>
                    </a:p>
                  </a:txBody>
                  <a:tcPr marL="0" marR="73025" marT="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marL="0" marR="0" algn="r">
                        <a:spcBef>
                          <a:spcPts val="0"/>
                        </a:spcBef>
                        <a:spcAft>
                          <a:spcPts val="0"/>
                        </a:spcAft>
                      </a:pPr>
                      <a:r>
                        <a:rPr lang="en-US" sz="1600" b="1">
                          <a:solidFill>
                            <a:srgbClr val="CCECFF"/>
                          </a:solidFill>
                          <a:latin typeface="+mj-lt"/>
                          <a:ea typeface="Times New Roman"/>
                          <a:cs typeface="Times New Roman"/>
                        </a:rPr>
                        <a:t>-0.803</a:t>
                      </a:r>
                    </a:p>
                  </a:txBody>
                  <a:tcPr marL="0" marR="73025" marT="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marL="0" marR="0" algn="r">
                        <a:spcBef>
                          <a:spcPts val="0"/>
                        </a:spcBef>
                        <a:spcAft>
                          <a:spcPts val="0"/>
                        </a:spcAft>
                      </a:pPr>
                      <a:r>
                        <a:rPr lang="en-US" sz="1600" b="1">
                          <a:solidFill>
                            <a:srgbClr val="CCECFF"/>
                          </a:solidFill>
                          <a:latin typeface="+mj-lt"/>
                          <a:ea typeface="Times New Roman"/>
                          <a:cs typeface="Times New Roman"/>
                        </a:rPr>
                        <a:t>-2.47</a:t>
                      </a:r>
                    </a:p>
                  </a:txBody>
                  <a:tcPr marL="0" marR="0" marT="0" anchor="b">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spcBef>
                          <a:spcPts val="0"/>
                        </a:spcBef>
                        <a:spcAft>
                          <a:spcPts val="0"/>
                        </a:spcAft>
                      </a:pPr>
                      <a:r>
                        <a:rPr lang="en-US" sz="1600" b="1">
                          <a:solidFill>
                            <a:srgbClr val="000000"/>
                          </a:solidFill>
                          <a:latin typeface="+mj-lt"/>
                          <a:ea typeface="Times New Roman"/>
                          <a:cs typeface="Times New Roman"/>
                        </a:rPr>
                        <a:t>*</a:t>
                      </a:r>
                      <a:endParaRPr lang="en-US" sz="1600" b="1">
                        <a:latin typeface="+mj-lt"/>
                        <a:ea typeface="Times New Roman"/>
                        <a:cs typeface="Times New Roman"/>
                      </a:endParaRPr>
                    </a:p>
                  </a:txBody>
                  <a:tcPr marL="0" marR="0" marT="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331177">
                <a:tc>
                  <a:txBody>
                    <a:bodyPr/>
                    <a:lstStyle/>
                    <a:p>
                      <a:pPr marL="0" marR="0">
                        <a:spcBef>
                          <a:spcPts val="0"/>
                        </a:spcBef>
                        <a:spcAft>
                          <a:spcPts val="0"/>
                        </a:spcAft>
                      </a:pPr>
                      <a:endParaRPr lang="en-US" sz="1600" dirty="0">
                        <a:latin typeface="+mj-lt"/>
                        <a:ea typeface="Times New Roman"/>
                        <a:cs typeface="Times New Roman"/>
                      </a:endParaRPr>
                    </a:p>
                  </a:txBody>
                  <a:tcPr marL="0" marR="0" marT="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Omega</a:t>
                      </a:r>
                    </a:p>
                  </a:txBody>
                  <a:tcPr marL="0" marR="0" marT="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-0.256</a:t>
                      </a:r>
                    </a:p>
                  </a:txBody>
                  <a:tcPr marL="0" marR="73025" marT="0" anchor="b">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-2.68</a:t>
                      </a:r>
                    </a:p>
                  </a:txBody>
                  <a:tcPr marL="0" marR="0" marT="0" anchor="b">
                    <a:lnL>
                      <a:noFill/>
                    </a:lnL>
                    <a:lnR>
                      <a:noFill/>
                    </a:lnR>
                    <a:lnT>
                      <a:noFill/>
                    </a:lnT>
                    <a:lnB>
                      <a:noFill/>
                    </a:lnB>
                  </a:tcPr>
                </a:tc>
                <a:tc>
                  <a:txBody>
                    <a:bodyPr/>
                    <a:lstStyle/>
                    <a:p>
                      <a:pPr marL="0" marR="0">
                        <a:spcBef>
                          <a:spcPts val="0"/>
                        </a:spcBef>
                        <a:spcAft>
                          <a:spcPts val="0"/>
                        </a:spcAft>
                      </a:pPr>
                      <a:r>
                        <a:rPr lang="en-US" sz="1600" b="1">
                          <a:solidFill>
                            <a:srgbClr val="CCECFF"/>
                          </a:solidFill>
                          <a:latin typeface="+mj-lt"/>
                          <a:ea typeface="Times New Roman"/>
                          <a:cs typeface="Times New Roman"/>
                        </a:rPr>
                        <a:t>**</a:t>
                      </a:r>
                    </a:p>
                  </a:txBody>
                  <a:tcPr marL="0" marR="73025" marT="0" anchor="b">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a:solidFill>
                            <a:srgbClr val="CCECFF"/>
                          </a:solidFill>
                          <a:latin typeface="+mj-lt"/>
                          <a:ea typeface="Times New Roman"/>
                          <a:cs typeface="Times New Roman"/>
                        </a:rPr>
                        <a:t>-0.249</a:t>
                      </a:r>
                    </a:p>
                  </a:txBody>
                  <a:tcPr marL="0" marR="73025" marT="0" anchor="b">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-2.52</a:t>
                      </a:r>
                    </a:p>
                  </a:txBody>
                  <a:tcPr marL="0" marR="0" marT="0" anchor="b">
                    <a:lnL>
                      <a:noFill/>
                    </a:lnL>
                    <a:lnR>
                      <a:noFill/>
                    </a:lnR>
                    <a:lnT>
                      <a:noFill/>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a:t>
                      </a:r>
                    </a:p>
                  </a:txBody>
                  <a:tcPr marL="0" marR="73025" marT="0" anchor="b">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a:solidFill>
                            <a:srgbClr val="CCECFF"/>
                          </a:solidFill>
                          <a:latin typeface="+mj-lt"/>
                          <a:ea typeface="Times New Roman"/>
                          <a:cs typeface="Times New Roman"/>
                        </a:rPr>
                        <a:t>-0.263</a:t>
                      </a:r>
                    </a:p>
                  </a:txBody>
                  <a:tcPr marL="0" marR="73025" marT="0" anchor="b">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a:solidFill>
                            <a:srgbClr val="CCECFF"/>
                          </a:solidFill>
                          <a:latin typeface="+mj-lt"/>
                          <a:ea typeface="Times New Roman"/>
                          <a:cs typeface="Times New Roman"/>
                        </a:rPr>
                        <a:t>-2.53</a:t>
                      </a:r>
                    </a:p>
                  </a:txBody>
                  <a:tcPr marL="0" marR="0" marT="0" anchor="b">
                    <a:lnL>
                      <a:noFill/>
                    </a:lnL>
                    <a:lnR>
                      <a:noFill/>
                    </a:lnR>
                    <a:lnT>
                      <a:noFill/>
                    </a:lnT>
                    <a:lnB>
                      <a:noFill/>
                    </a:lnB>
                  </a:tcPr>
                </a:tc>
                <a:tc>
                  <a:txBody>
                    <a:bodyPr/>
                    <a:lstStyle/>
                    <a:p>
                      <a:pPr marL="0" marR="0">
                        <a:spcBef>
                          <a:spcPts val="0"/>
                        </a:spcBef>
                        <a:spcAft>
                          <a:spcPts val="0"/>
                        </a:spcAft>
                      </a:pPr>
                      <a:r>
                        <a:rPr lang="en-US" sz="1600" b="1">
                          <a:solidFill>
                            <a:srgbClr val="000000"/>
                          </a:solidFill>
                          <a:latin typeface="+mj-lt"/>
                          <a:ea typeface="Times New Roman"/>
                          <a:cs typeface="Times New Roman"/>
                        </a:rPr>
                        <a:t>*</a:t>
                      </a:r>
                      <a:endParaRPr lang="en-US" sz="1600" b="1">
                        <a:latin typeface="+mj-lt"/>
                        <a:ea typeface="Times New Roman"/>
                        <a:cs typeface="Times New Roman"/>
                      </a:endParaRPr>
                    </a:p>
                  </a:txBody>
                  <a:tcPr marL="0" marR="0" marT="0" anchor="b">
                    <a:lnL>
                      <a:noFill/>
                    </a:lnL>
                    <a:lnR w="12700" cap="flat" cmpd="sng" algn="ctr">
                      <a:solidFill>
                        <a:schemeClr val="tx1"/>
                      </a:solidFill>
                      <a:prstDash val="solid"/>
                      <a:round/>
                      <a:headEnd type="none" w="med" len="med"/>
                      <a:tailEnd type="none" w="med" len="med"/>
                    </a:lnR>
                    <a:lnT>
                      <a:noFill/>
                    </a:lnT>
                    <a:lnB>
                      <a:noFill/>
                    </a:lnB>
                  </a:tcPr>
                </a:tc>
              </a:tr>
              <a:tr h="331177">
                <a:tc>
                  <a:txBody>
                    <a:bodyPr/>
                    <a:lstStyle/>
                    <a:p>
                      <a:pPr marL="0" marR="0">
                        <a:spcBef>
                          <a:spcPts val="0"/>
                        </a:spcBef>
                        <a:spcAft>
                          <a:spcPts val="0"/>
                        </a:spcAft>
                      </a:pPr>
                      <a:endParaRPr lang="en-US" sz="1600" dirty="0">
                        <a:latin typeface="+mj-lt"/>
                        <a:ea typeface="Times New Roman"/>
                        <a:cs typeface="Times New Roman"/>
                      </a:endParaRPr>
                    </a:p>
                  </a:txBody>
                  <a:tcPr marL="0" marR="0" marT="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Prior Std. Dev.</a:t>
                      </a:r>
                    </a:p>
                  </a:txBody>
                  <a:tcPr marL="0" marR="0" marT="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a:solidFill>
                            <a:srgbClr val="CCECFF"/>
                          </a:solidFill>
                          <a:latin typeface="+mj-lt"/>
                          <a:ea typeface="Times New Roman"/>
                          <a:cs typeface="Times New Roman"/>
                        </a:rPr>
                        <a:t>-0.444</a:t>
                      </a:r>
                    </a:p>
                  </a:txBody>
                  <a:tcPr marL="0" marR="73025" marT="0" anchor="b">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-3.65</a:t>
                      </a:r>
                    </a:p>
                  </a:txBody>
                  <a:tcPr marL="0" marR="0" marT="0" anchor="b">
                    <a:lnL>
                      <a:noFill/>
                    </a:lnL>
                    <a:lnR>
                      <a:noFill/>
                    </a:lnR>
                    <a:lnT>
                      <a:noFill/>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a:t>
                      </a:r>
                    </a:p>
                  </a:txBody>
                  <a:tcPr marL="0" marR="73025" marT="0" anchor="b">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a:solidFill>
                            <a:srgbClr val="CCECFF"/>
                          </a:solidFill>
                          <a:latin typeface="+mj-lt"/>
                          <a:ea typeface="Times New Roman"/>
                          <a:cs typeface="Times New Roman"/>
                        </a:rPr>
                        <a:t>-0.487</a:t>
                      </a:r>
                    </a:p>
                  </a:txBody>
                  <a:tcPr marL="0" marR="73025" marT="0" anchor="b">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a:solidFill>
                            <a:srgbClr val="CCECFF"/>
                          </a:solidFill>
                          <a:latin typeface="+mj-lt"/>
                          <a:ea typeface="Times New Roman"/>
                          <a:cs typeface="Times New Roman"/>
                        </a:rPr>
                        <a:t>-4.51</a:t>
                      </a:r>
                    </a:p>
                  </a:txBody>
                  <a:tcPr marL="0" marR="0" marT="0" anchor="b">
                    <a:lnL>
                      <a:noFill/>
                    </a:lnL>
                    <a:lnR>
                      <a:noFill/>
                    </a:lnR>
                    <a:lnT>
                      <a:noFill/>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a:t>
                      </a:r>
                    </a:p>
                  </a:txBody>
                  <a:tcPr marL="0" marR="73025" marT="0" anchor="b">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-0.486</a:t>
                      </a:r>
                    </a:p>
                  </a:txBody>
                  <a:tcPr marL="0" marR="73025" marT="0" anchor="b">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a:solidFill>
                            <a:srgbClr val="CCECFF"/>
                          </a:solidFill>
                          <a:latin typeface="+mj-lt"/>
                          <a:ea typeface="Times New Roman"/>
                          <a:cs typeface="Times New Roman"/>
                        </a:rPr>
                        <a:t>-4.51</a:t>
                      </a:r>
                    </a:p>
                  </a:txBody>
                  <a:tcPr marL="0" marR="0" marT="0" anchor="b">
                    <a:lnL>
                      <a:noFill/>
                    </a:lnL>
                    <a:lnR>
                      <a:noFill/>
                    </a:lnR>
                    <a:lnT>
                      <a:noFill/>
                    </a:lnT>
                    <a:lnB>
                      <a:noFill/>
                    </a:lnB>
                  </a:tcPr>
                </a:tc>
                <a:tc>
                  <a:txBody>
                    <a:bodyPr/>
                    <a:lstStyle/>
                    <a:p>
                      <a:pPr marL="0" marR="0">
                        <a:spcBef>
                          <a:spcPts val="0"/>
                        </a:spcBef>
                        <a:spcAft>
                          <a:spcPts val="0"/>
                        </a:spcAft>
                      </a:pPr>
                      <a:r>
                        <a:rPr lang="en-US" sz="1600" b="1">
                          <a:solidFill>
                            <a:srgbClr val="000000"/>
                          </a:solidFill>
                          <a:latin typeface="+mj-lt"/>
                          <a:ea typeface="Times New Roman"/>
                          <a:cs typeface="Times New Roman"/>
                        </a:rPr>
                        <a:t>**</a:t>
                      </a:r>
                      <a:endParaRPr lang="en-US" sz="1600" b="1">
                        <a:latin typeface="+mj-lt"/>
                        <a:ea typeface="Times New Roman"/>
                        <a:cs typeface="Times New Roman"/>
                      </a:endParaRPr>
                    </a:p>
                  </a:txBody>
                  <a:tcPr marL="0" marR="0" marT="0" anchor="b">
                    <a:lnL>
                      <a:noFill/>
                    </a:lnL>
                    <a:lnR w="12700" cap="flat" cmpd="sng" algn="ctr">
                      <a:solidFill>
                        <a:schemeClr val="tx1"/>
                      </a:solidFill>
                      <a:prstDash val="solid"/>
                      <a:round/>
                      <a:headEnd type="none" w="med" len="med"/>
                      <a:tailEnd type="none" w="med" len="med"/>
                    </a:lnR>
                    <a:lnT>
                      <a:noFill/>
                    </a:lnT>
                    <a:lnB>
                      <a:noFill/>
                    </a:lnB>
                  </a:tcPr>
                </a:tc>
              </a:tr>
              <a:tr h="331177">
                <a:tc>
                  <a:txBody>
                    <a:bodyPr/>
                    <a:lstStyle/>
                    <a:p>
                      <a:pPr marL="0" marR="0">
                        <a:spcBef>
                          <a:spcPts val="0"/>
                        </a:spcBef>
                        <a:spcAft>
                          <a:spcPts val="0"/>
                        </a:spcAft>
                      </a:pPr>
                      <a:endParaRPr lang="en-US" sz="1600">
                        <a:latin typeface="+mj-lt"/>
                        <a:ea typeface="Times New Roman"/>
                        <a:cs typeface="Times New Roman"/>
                      </a:endParaRPr>
                    </a:p>
                  </a:txBody>
                  <a:tcPr marL="0" marR="0" marT="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Omega* Std. Dev.</a:t>
                      </a:r>
                    </a:p>
                  </a:txBody>
                  <a:tcPr marL="0" marR="0" marT="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a:solidFill>
                            <a:srgbClr val="CCECFF"/>
                          </a:solidFill>
                          <a:latin typeface="+mj-lt"/>
                          <a:ea typeface="Times New Roman"/>
                          <a:cs typeface="Times New Roman"/>
                        </a:rPr>
                        <a:t>-0.064</a:t>
                      </a:r>
                    </a:p>
                  </a:txBody>
                  <a:tcPr marL="0" marR="73025" marT="0" anchor="b">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a:solidFill>
                            <a:srgbClr val="CCECFF"/>
                          </a:solidFill>
                          <a:latin typeface="+mj-lt"/>
                          <a:ea typeface="Times New Roman"/>
                          <a:cs typeface="Times New Roman"/>
                        </a:rPr>
                        <a:t>-2.66</a:t>
                      </a:r>
                    </a:p>
                  </a:txBody>
                  <a:tcPr marL="0" marR="0" marT="0" anchor="b">
                    <a:lnL>
                      <a:noFill/>
                    </a:lnL>
                    <a:lnR>
                      <a:noFill/>
                    </a:lnR>
                    <a:lnT>
                      <a:noFill/>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a:t>
                      </a:r>
                    </a:p>
                  </a:txBody>
                  <a:tcPr marL="0" marR="73025" marT="0" anchor="b">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-0.063</a:t>
                      </a:r>
                    </a:p>
                  </a:txBody>
                  <a:tcPr marL="0" marR="73025" marT="0" anchor="b">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-2.58</a:t>
                      </a:r>
                    </a:p>
                  </a:txBody>
                  <a:tcPr marL="0" marR="0" marT="0" anchor="b">
                    <a:lnL>
                      <a:noFill/>
                    </a:lnL>
                    <a:lnR>
                      <a:noFill/>
                    </a:lnR>
                    <a:lnT>
                      <a:noFill/>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a:t>
                      </a:r>
                    </a:p>
                  </a:txBody>
                  <a:tcPr marL="0" marR="73025" marT="0" anchor="b">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-0.066</a:t>
                      </a:r>
                    </a:p>
                  </a:txBody>
                  <a:tcPr marL="0" marR="73025" marT="0" anchor="b">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-2.59</a:t>
                      </a:r>
                    </a:p>
                  </a:txBody>
                  <a:tcPr marL="0" marR="0" marT="0" anchor="b">
                    <a:lnL>
                      <a:noFill/>
                    </a:lnL>
                    <a:lnR>
                      <a:noFill/>
                    </a:lnR>
                    <a:lnT>
                      <a:noFill/>
                    </a:lnT>
                    <a:lnB>
                      <a:noFill/>
                    </a:lnB>
                  </a:tcPr>
                </a:tc>
                <a:tc>
                  <a:txBody>
                    <a:bodyPr/>
                    <a:lstStyle/>
                    <a:p>
                      <a:pPr marL="0" marR="0">
                        <a:spcBef>
                          <a:spcPts val="0"/>
                        </a:spcBef>
                        <a:spcAft>
                          <a:spcPts val="0"/>
                        </a:spcAft>
                      </a:pPr>
                      <a:r>
                        <a:rPr lang="en-US" sz="1600" b="1" dirty="0">
                          <a:solidFill>
                            <a:srgbClr val="000000"/>
                          </a:solidFill>
                          <a:latin typeface="+mj-lt"/>
                          <a:ea typeface="Times New Roman"/>
                          <a:cs typeface="Times New Roman"/>
                        </a:rPr>
                        <a:t>**</a:t>
                      </a:r>
                      <a:endParaRPr lang="en-US" sz="1600" b="1" dirty="0">
                        <a:latin typeface="+mj-lt"/>
                        <a:ea typeface="Times New Roman"/>
                        <a:cs typeface="Times New Roman"/>
                      </a:endParaRPr>
                    </a:p>
                  </a:txBody>
                  <a:tcPr marL="0" marR="0" marT="0" anchor="b">
                    <a:lnL>
                      <a:noFill/>
                    </a:lnL>
                    <a:lnR w="12700" cap="flat" cmpd="sng" algn="ctr">
                      <a:solidFill>
                        <a:schemeClr val="tx1"/>
                      </a:solidFill>
                      <a:prstDash val="solid"/>
                      <a:round/>
                      <a:headEnd type="none" w="med" len="med"/>
                      <a:tailEnd type="none" w="med" len="med"/>
                    </a:lnR>
                    <a:lnT>
                      <a:noFill/>
                    </a:lnT>
                    <a:lnB>
                      <a:noFill/>
                    </a:lnB>
                  </a:tcPr>
                </a:tc>
              </a:tr>
              <a:tr h="331177">
                <a:tc>
                  <a:txBody>
                    <a:bodyPr/>
                    <a:lstStyle/>
                    <a:p>
                      <a:pPr marL="0" marR="0">
                        <a:spcBef>
                          <a:spcPts val="0"/>
                        </a:spcBef>
                        <a:spcAft>
                          <a:spcPts val="0"/>
                        </a:spcAft>
                      </a:pPr>
                      <a:endParaRPr lang="en-US" sz="1600" dirty="0">
                        <a:latin typeface="+mj-lt"/>
                        <a:ea typeface="Times New Roman"/>
                        <a:cs typeface="Times New Roman"/>
                      </a:endParaRPr>
                    </a:p>
                  </a:txBody>
                  <a:tcPr marL="0" marR="0" marT="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Log(assets)</a:t>
                      </a:r>
                    </a:p>
                  </a:txBody>
                  <a:tcPr marL="0" marR="0" marT="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marL="0" marR="0" algn="r">
                        <a:spcBef>
                          <a:spcPts val="0"/>
                        </a:spcBef>
                        <a:spcAft>
                          <a:spcPts val="0"/>
                        </a:spcAft>
                      </a:pPr>
                      <a:endParaRPr lang="en-US" sz="1600" b="1">
                        <a:solidFill>
                          <a:srgbClr val="CCECFF"/>
                        </a:solidFill>
                        <a:latin typeface="+mj-lt"/>
                        <a:ea typeface="Times New Roman"/>
                        <a:cs typeface="Times New Roman"/>
                      </a:endParaRPr>
                    </a:p>
                  </a:txBody>
                  <a:tcPr marL="0" marR="73025" marT="0" anchor="b">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endParaRPr lang="en-US" sz="1600" b="1">
                        <a:solidFill>
                          <a:srgbClr val="CCECFF"/>
                        </a:solidFill>
                        <a:latin typeface="+mj-lt"/>
                        <a:ea typeface="Times New Roman"/>
                        <a:cs typeface="Times New Roman"/>
                      </a:endParaRPr>
                    </a:p>
                  </a:txBody>
                  <a:tcPr marL="0" marR="0" marT="0" anchor="b">
                    <a:lnL>
                      <a:noFill/>
                    </a:lnL>
                    <a:lnR>
                      <a:noFill/>
                    </a:lnR>
                    <a:lnT>
                      <a:noFill/>
                    </a:lnT>
                    <a:lnB>
                      <a:noFill/>
                    </a:lnB>
                  </a:tcPr>
                </a:tc>
                <a:tc>
                  <a:txBody>
                    <a:bodyPr/>
                    <a:lstStyle/>
                    <a:p>
                      <a:pPr marL="0" marR="0">
                        <a:spcBef>
                          <a:spcPts val="0"/>
                        </a:spcBef>
                        <a:spcAft>
                          <a:spcPts val="0"/>
                        </a:spcAft>
                      </a:pPr>
                      <a:endParaRPr lang="en-US" sz="1600" b="1">
                        <a:solidFill>
                          <a:srgbClr val="CCECFF"/>
                        </a:solidFill>
                        <a:latin typeface="+mj-lt"/>
                        <a:ea typeface="Times New Roman"/>
                        <a:cs typeface="Times New Roman"/>
                      </a:endParaRPr>
                    </a:p>
                  </a:txBody>
                  <a:tcPr marL="0" marR="73025" marT="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gn="r">
                        <a:spcBef>
                          <a:spcPts val="0"/>
                        </a:spcBef>
                        <a:spcAft>
                          <a:spcPts val="0"/>
                        </a:spcAft>
                      </a:pPr>
                      <a:endParaRPr lang="en-US" sz="1600" b="1" dirty="0">
                        <a:solidFill>
                          <a:srgbClr val="CCECFF"/>
                        </a:solidFill>
                        <a:latin typeface="+mj-lt"/>
                        <a:ea typeface="Times New Roman"/>
                        <a:cs typeface="Times New Roman"/>
                      </a:endParaRPr>
                    </a:p>
                  </a:txBody>
                  <a:tcPr marL="0" marR="73025" marT="0" anchor="b">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endParaRPr lang="en-US" sz="1600" b="1" dirty="0">
                        <a:solidFill>
                          <a:srgbClr val="CCECFF"/>
                        </a:solidFill>
                        <a:latin typeface="+mj-lt"/>
                        <a:ea typeface="Times New Roman"/>
                        <a:cs typeface="Times New Roman"/>
                      </a:endParaRPr>
                    </a:p>
                  </a:txBody>
                  <a:tcPr marL="0" marR="0" marT="0" anchor="b">
                    <a:lnL>
                      <a:noFill/>
                    </a:lnL>
                    <a:lnR>
                      <a:noFill/>
                    </a:lnR>
                    <a:lnT>
                      <a:noFill/>
                    </a:lnT>
                    <a:lnB>
                      <a:noFill/>
                    </a:lnB>
                  </a:tcPr>
                </a:tc>
                <a:tc>
                  <a:txBody>
                    <a:bodyPr/>
                    <a:lstStyle/>
                    <a:p>
                      <a:pPr marL="0" marR="0">
                        <a:spcBef>
                          <a:spcPts val="0"/>
                        </a:spcBef>
                        <a:spcAft>
                          <a:spcPts val="0"/>
                        </a:spcAft>
                      </a:pPr>
                      <a:endParaRPr lang="en-US" sz="1600" b="1" dirty="0">
                        <a:solidFill>
                          <a:srgbClr val="CCECFF"/>
                        </a:solidFill>
                        <a:latin typeface="+mj-lt"/>
                        <a:ea typeface="Times New Roman"/>
                        <a:cs typeface="Times New Roman"/>
                      </a:endParaRPr>
                    </a:p>
                  </a:txBody>
                  <a:tcPr marL="0" marR="73025" marT="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-0.061</a:t>
                      </a:r>
                    </a:p>
                  </a:txBody>
                  <a:tcPr marL="0" marR="73025" marT="0" anchor="b">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-2.97</a:t>
                      </a:r>
                    </a:p>
                  </a:txBody>
                  <a:tcPr marL="0" marR="0" marT="0" anchor="b">
                    <a:lnL>
                      <a:noFill/>
                    </a:lnL>
                    <a:lnR>
                      <a:noFill/>
                    </a:lnR>
                    <a:lnT>
                      <a:noFill/>
                    </a:lnT>
                    <a:lnB>
                      <a:noFill/>
                    </a:lnB>
                  </a:tcPr>
                </a:tc>
                <a:tc>
                  <a:txBody>
                    <a:bodyPr/>
                    <a:lstStyle/>
                    <a:p>
                      <a:pPr marL="0" marR="0">
                        <a:spcBef>
                          <a:spcPts val="0"/>
                        </a:spcBef>
                        <a:spcAft>
                          <a:spcPts val="0"/>
                        </a:spcAft>
                      </a:pPr>
                      <a:r>
                        <a:rPr lang="en-US" sz="1600" b="1">
                          <a:solidFill>
                            <a:srgbClr val="000000"/>
                          </a:solidFill>
                          <a:latin typeface="+mj-lt"/>
                          <a:ea typeface="Times New Roman"/>
                          <a:cs typeface="Times New Roman"/>
                        </a:rPr>
                        <a:t>**</a:t>
                      </a:r>
                      <a:endParaRPr lang="en-US" sz="1600" b="1">
                        <a:latin typeface="+mj-lt"/>
                        <a:ea typeface="Times New Roman"/>
                        <a:cs typeface="Times New Roman"/>
                      </a:endParaRPr>
                    </a:p>
                  </a:txBody>
                  <a:tcPr marL="0" marR="0" marT="0" anchor="b">
                    <a:lnL>
                      <a:noFill/>
                    </a:lnL>
                    <a:lnR w="12700" cap="flat" cmpd="sng" algn="ctr">
                      <a:solidFill>
                        <a:schemeClr val="tx1"/>
                      </a:solidFill>
                      <a:prstDash val="solid"/>
                      <a:round/>
                      <a:headEnd type="none" w="med" len="med"/>
                      <a:tailEnd type="none" w="med" len="med"/>
                    </a:lnR>
                    <a:lnT>
                      <a:noFill/>
                    </a:lnT>
                    <a:lnB>
                      <a:noFill/>
                    </a:lnB>
                  </a:tcPr>
                </a:tc>
              </a:tr>
              <a:tr h="331177">
                <a:tc>
                  <a:txBody>
                    <a:bodyPr/>
                    <a:lstStyle/>
                    <a:p>
                      <a:pPr marL="0" marR="0">
                        <a:spcBef>
                          <a:spcPts val="0"/>
                        </a:spcBef>
                        <a:spcAft>
                          <a:spcPts val="0"/>
                        </a:spcAft>
                      </a:pPr>
                      <a:endParaRPr lang="en-US" sz="1600" dirty="0">
                        <a:latin typeface="+mj-lt"/>
                        <a:ea typeface="Times New Roman"/>
                        <a:cs typeface="Times New Roman"/>
                      </a:endParaRPr>
                    </a:p>
                  </a:txBody>
                  <a:tcPr marL="0" marR="0" marT="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Fund age</a:t>
                      </a:r>
                    </a:p>
                  </a:txBody>
                  <a:tcPr marL="0" marR="0" marT="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marL="0" marR="0" algn="r">
                        <a:spcBef>
                          <a:spcPts val="0"/>
                        </a:spcBef>
                        <a:spcAft>
                          <a:spcPts val="0"/>
                        </a:spcAft>
                      </a:pPr>
                      <a:endParaRPr lang="en-US" sz="1600" b="1">
                        <a:solidFill>
                          <a:srgbClr val="CCECFF"/>
                        </a:solidFill>
                        <a:latin typeface="+mj-lt"/>
                        <a:ea typeface="Times New Roman"/>
                        <a:cs typeface="Times New Roman"/>
                      </a:endParaRPr>
                    </a:p>
                  </a:txBody>
                  <a:tcPr marL="0" marR="73025" marT="0" anchor="b">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endParaRPr lang="en-US" sz="1600" b="1">
                        <a:solidFill>
                          <a:srgbClr val="CCECFF"/>
                        </a:solidFill>
                        <a:latin typeface="+mj-lt"/>
                        <a:ea typeface="Times New Roman"/>
                        <a:cs typeface="Times New Roman"/>
                      </a:endParaRPr>
                    </a:p>
                  </a:txBody>
                  <a:tcPr marL="0" marR="0" marT="0" anchor="b">
                    <a:lnL>
                      <a:noFill/>
                    </a:lnL>
                    <a:lnR>
                      <a:noFill/>
                    </a:lnR>
                    <a:lnT>
                      <a:noFill/>
                    </a:lnT>
                    <a:lnB>
                      <a:noFill/>
                    </a:lnB>
                  </a:tcPr>
                </a:tc>
                <a:tc>
                  <a:txBody>
                    <a:bodyPr/>
                    <a:lstStyle/>
                    <a:p>
                      <a:pPr marL="0" marR="0">
                        <a:spcBef>
                          <a:spcPts val="0"/>
                        </a:spcBef>
                        <a:spcAft>
                          <a:spcPts val="0"/>
                        </a:spcAft>
                      </a:pPr>
                      <a:endParaRPr lang="en-US" sz="1600" b="1">
                        <a:solidFill>
                          <a:srgbClr val="CCECFF"/>
                        </a:solidFill>
                        <a:latin typeface="+mj-lt"/>
                        <a:ea typeface="Times New Roman"/>
                        <a:cs typeface="Times New Roman"/>
                      </a:endParaRPr>
                    </a:p>
                  </a:txBody>
                  <a:tcPr marL="0" marR="73025" marT="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gn="r">
                        <a:spcBef>
                          <a:spcPts val="0"/>
                        </a:spcBef>
                        <a:spcAft>
                          <a:spcPts val="0"/>
                        </a:spcAft>
                      </a:pPr>
                      <a:endParaRPr lang="en-US" sz="1600" b="1" dirty="0">
                        <a:solidFill>
                          <a:srgbClr val="CCECFF"/>
                        </a:solidFill>
                        <a:latin typeface="+mj-lt"/>
                        <a:ea typeface="Times New Roman"/>
                        <a:cs typeface="Times New Roman"/>
                      </a:endParaRPr>
                    </a:p>
                  </a:txBody>
                  <a:tcPr marL="0" marR="73025" marT="0" anchor="b">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endParaRPr lang="en-US" sz="1600" b="1">
                        <a:solidFill>
                          <a:srgbClr val="CCECFF"/>
                        </a:solidFill>
                        <a:latin typeface="+mj-lt"/>
                        <a:ea typeface="Times New Roman"/>
                        <a:cs typeface="Times New Roman"/>
                      </a:endParaRPr>
                    </a:p>
                  </a:txBody>
                  <a:tcPr marL="0" marR="0" marT="0" anchor="b">
                    <a:lnL>
                      <a:noFill/>
                    </a:lnL>
                    <a:lnR>
                      <a:noFill/>
                    </a:lnR>
                    <a:lnT>
                      <a:noFill/>
                    </a:lnT>
                    <a:lnB>
                      <a:noFill/>
                    </a:lnB>
                  </a:tcPr>
                </a:tc>
                <a:tc>
                  <a:txBody>
                    <a:bodyPr/>
                    <a:lstStyle/>
                    <a:p>
                      <a:pPr marL="0" marR="0">
                        <a:spcBef>
                          <a:spcPts val="0"/>
                        </a:spcBef>
                        <a:spcAft>
                          <a:spcPts val="0"/>
                        </a:spcAft>
                      </a:pPr>
                      <a:endParaRPr lang="en-US" sz="1600" b="1" dirty="0">
                        <a:solidFill>
                          <a:srgbClr val="CCECFF"/>
                        </a:solidFill>
                        <a:latin typeface="+mj-lt"/>
                        <a:ea typeface="Times New Roman"/>
                        <a:cs typeface="Times New Roman"/>
                      </a:endParaRPr>
                    </a:p>
                  </a:txBody>
                  <a:tcPr marL="0" marR="73025" marT="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-0.003</a:t>
                      </a:r>
                    </a:p>
                  </a:txBody>
                  <a:tcPr marL="0" marR="73025" marT="0" anchor="b">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-0.47</a:t>
                      </a:r>
                    </a:p>
                  </a:txBody>
                  <a:tcPr marL="0" marR="0" marT="0" anchor="b">
                    <a:lnL>
                      <a:noFill/>
                    </a:lnL>
                    <a:lnR>
                      <a:noFill/>
                    </a:lnR>
                    <a:lnT>
                      <a:noFill/>
                    </a:lnT>
                    <a:lnB>
                      <a:noFill/>
                    </a:lnB>
                  </a:tcPr>
                </a:tc>
                <a:tc>
                  <a:txBody>
                    <a:bodyPr/>
                    <a:lstStyle/>
                    <a:p>
                      <a:pPr marL="0" marR="0">
                        <a:spcBef>
                          <a:spcPts val="0"/>
                        </a:spcBef>
                        <a:spcAft>
                          <a:spcPts val="0"/>
                        </a:spcAft>
                      </a:pPr>
                      <a:r>
                        <a:rPr lang="en-US" sz="1600" b="1" dirty="0">
                          <a:solidFill>
                            <a:srgbClr val="000000"/>
                          </a:solidFill>
                          <a:latin typeface="+mj-lt"/>
                          <a:ea typeface="Times New Roman"/>
                          <a:cs typeface="Times New Roman"/>
                        </a:rPr>
                        <a:t> </a:t>
                      </a:r>
                      <a:endParaRPr lang="en-US" sz="1600" b="1" dirty="0">
                        <a:latin typeface="+mj-lt"/>
                        <a:ea typeface="Times New Roman"/>
                        <a:cs typeface="Times New Roman"/>
                      </a:endParaRPr>
                    </a:p>
                  </a:txBody>
                  <a:tcPr marL="0" marR="0" marT="0" anchor="b">
                    <a:lnL>
                      <a:noFill/>
                    </a:lnL>
                    <a:lnR w="12700" cap="flat" cmpd="sng" algn="ctr">
                      <a:solidFill>
                        <a:schemeClr val="tx1"/>
                      </a:solidFill>
                      <a:prstDash val="solid"/>
                      <a:round/>
                      <a:headEnd type="none" w="med" len="med"/>
                      <a:tailEnd type="none" w="med" len="med"/>
                    </a:lnR>
                    <a:lnT>
                      <a:noFill/>
                    </a:lnT>
                    <a:lnB>
                      <a:noFill/>
                    </a:lnB>
                  </a:tcPr>
                </a:tc>
              </a:tr>
              <a:tr h="331177">
                <a:tc>
                  <a:txBody>
                    <a:bodyPr/>
                    <a:lstStyle/>
                    <a:p>
                      <a:pPr marL="0" marR="0">
                        <a:spcBef>
                          <a:spcPts val="0"/>
                        </a:spcBef>
                        <a:spcAft>
                          <a:spcPts val="0"/>
                        </a:spcAft>
                      </a:pPr>
                      <a:endParaRPr lang="en-US" sz="1600" dirty="0">
                        <a:latin typeface="+mj-lt"/>
                        <a:ea typeface="Times New Roman"/>
                        <a:cs typeface="Times New Roman"/>
                      </a:endParaRPr>
                    </a:p>
                  </a:txBody>
                  <a:tcPr marL="0" marR="0" marT="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Lambda</a:t>
                      </a:r>
                    </a:p>
                  </a:txBody>
                  <a:tcPr marL="0" marR="0" marT="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0.073</a:t>
                      </a:r>
                    </a:p>
                  </a:txBody>
                  <a:tcPr marL="0" marR="73025" marT="0" anchor="b">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a:solidFill>
                            <a:srgbClr val="CCECFF"/>
                          </a:solidFill>
                          <a:latin typeface="+mj-lt"/>
                          <a:ea typeface="Times New Roman"/>
                          <a:cs typeface="Times New Roman"/>
                        </a:rPr>
                        <a:t>2.86</a:t>
                      </a:r>
                    </a:p>
                  </a:txBody>
                  <a:tcPr marL="0" marR="0" marT="0" anchor="b">
                    <a:lnL>
                      <a:noFill/>
                    </a:lnL>
                    <a:lnR>
                      <a:noFill/>
                    </a:lnR>
                    <a:lnT>
                      <a:noFill/>
                    </a:lnT>
                    <a:lnB>
                      <a:noFill/>
                    </a:lnB>
                  </a:tcPr>
                </a:tc>
                <a:tc>
                  <a:txBody>
                    <a:bodyPr/>
                    <a:lstStyle/>
                    <a:p>
                      <a:pPr marL="0" marR="0">
                        <a:spcBef>
                          <a:spcPts val="0"/>
                        </a:spcBef>
                        <a:spcAft>
                          <a:spcPts val="0"/>
                        </a:spcAft>
                      </a:pPr>
                      <a:r>
                        <a:rPr lang="en-US" sz="1600" b="1">
                          <a:solidFill>
                            <a:srgbClr val="CCECFF"/>
                          </a:solidFill>
                          <a:latin typeface="+mj-lt"/>
                          <a:ea typeface="Times New Roman"/>
                          <a:cs typeface="Times New Roman"/>
                        </a:rPr>
                        <a:t>**</a:t>
                      </a:r>
                    </a:p>
                  </a:txBody>
                  <a:tcPr marL="0" marR="73025" marT="0" anchor="b">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a:solidFill>
                            <a:srgbClr val="CCECFF"/>
                          </a:solidFill>
                          <a:latin typeface="+mj-lt"/>
                          <a:ea typeface="Times New Roman"/>
                          <a:cs typeface="Times New Roman"/>
                        </a:rPr>
                        <a:t>0.074</a:t>
                      </a:r>
                    </a:p>
                  </a:txBody>
                  <a:tcPr marL="0" marR="73025" marT="0" anchor="b">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a:solidFill>
                            <a:srgbClr val="CCECFF"/>
                          </a:solidFill>
                          <a:latin typeface="+mj-lt"/>
                          <a:ea typeface="Times New Roman"/>
                          <a:cs typeface="Times New Roman"/>
                        </a:rPr>
                        <a:t>2.84</a:t>
                      </a:r>
                    </a:p>
                  </a:txBody>
                  <a:tcPr marL="0" marR="0" marT="0" anchor="b">
                    <a:lnL>
                      <a:noFill/>
                    </a:lnL>
                    <a:lnR>
                      <a:noFill/>
                    </a:lnR>
                    <a:lnT>
                      <a:noFill/>
                    </a:lnT>
                    <a:lnB>
                      <a:noFill/>
                    </a:lnB>
                  </a:tcPr>
                </a:tc>
                <a:tc>
                  <a:txBody>
                    <a:bodyPr/>
                    <a:lstStyle/>
                    <a:p>
                      <a:pPr marL="0" marR="0">
                        <a:spcBef>
                          <a:spcPts val="0"/>
                        </a:spcBef>
                        <a:spcAft>
                          <a:spcPts val="0"/>
                        </a:spcAft>
                      </a:pPr>
                      <a:r>
                        <a:rPr lang="en-US" sz="1600" b="1">
                          <a:solidFill>
                            <a:srgbClr val="CCECFF"/>
                          </a:solidFill>
                          <a:latin typeface="+mj-lt"/>
                          <a:ea typeface="Times New Roman"/>
                          <a:cs typeface="Times New Roman"/>
                        </a:rPr>
                        <a:t>**</a:t>
                      </a:r>
                    </a:p>
                  </a:txBody>
                  <a:tcPr marL="0" marR="73025" marT="0" anchor="b">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0.090</a:t>
                      </a:r>
                    </a:p>
                  </a:txBody>
                  <a:tcPr marL="0" marR="73025" marT="0" anchor="b">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3.90</a:t>
                      </a:r>
                    </a:p>
                  </a:txBody>
                  <a:tcPr marL="0" marR="0" marT="0" anchor="b">
                    <a:lnL>
                      <a:noFill/>
                    </a:lnL>
                    <a:lnR>
                      <a:noFill/>
                    </a:lnR>
                    <a:lnT>
                      <a:noFill/>
                    </a:lnT>
                    <a:lnB>
                      <a:noFill/>
                    </a:lnB>
                  </a:tcPr>
                </a:tc>
                <a:tc>
                  <a:txBody>
                    <a:bodyPr/>
                    <a:lstStyle/>
                    <a:p>
                      <a:pPr marL="0" marR="0">
                        <a:spcBef>
                          <a:spcPts val="0"/>
                        </a:spcBef>
                        <a:spcAft>
                          <a:spcPts val="0"/>
                        </a:spcAft>
                      </a:pPr>
                      <a:r>
                        <a:rPr lang="en-US" sz="1600" b="1" dirty="0">
                          <a:solidFill>
                            <a:srgbClr val="000000"/>
                          </a:solidFill>
                          <a:latin typeface="+mj-lt"/>
                          <a:ea typeface="Times New Roman"/>
                          <a:cs typeface="Times New Roman"/>
                        </a:rPr>
                        <a:t>**</a:t>
                      </a:r>
                      <a:endParaRPr lang="en-US" sz="1600" b="1" dirty="0">
                        <a:latin typeface="+mj-lt"/>
                        <a:ea typeface="Times New Roman"/>
                        <a:cs typeface="Times New Roman"/>
                      </a:endParaRPr>
                    </a:p>
                  </a:txBody>
                  <a:tcPr marL="0" marR="0" marT="0" anchor="b">
                    <a:lnL>
                      <a:noFill/>
                    </a:lnL>
                    <a:lnR w="12700" cap="flat" cmpd="sng" algn="ctr">
                      <a:solidFill>
                        <a:schemeClr val="tx1"/>
                      </a:solidFill>
                      <a:prstDash val="solid"/>
                      <a:round/>
                      <a:headEnd type="none" w="med" len="med"/>
                      <a:tailEnd type="none" w="med" len="med"/>
                    </a:lnR>
                    <a:lnT>
                      <a:noFill/>
                    </a:lnT>
                    <a:lnB>
                      <a:noFill/>
                    </a:lnB>
                  </a:tcPr>
                </a:tc>
              </a:tr>
              <a:tr h="331177">
                <a:tc>
                  <a:txBody>
                    <a:bodyPr/>
                    <a:lstStyle/>
                    <a:p>
                      <a:pPr marL="0" marR="0">
                        <a:spcBef>
                          <a:spcPts val="0"/>
                        </a:spcBef>
                        <a:spcAft>
                          <a:spcPts val="0"/>
                        </a:spcAft>
                      </a:pPr>
                      <a:endParaRPr lang="en-US" sz="1600" dirty="0">
                        <a:latin typeface="+mj-lt"/>
                        <a:ea typeface="Times New Roman"/>
                        <a:cs typeface="Times New Roman"/>
                      </a:endParaRPr>
                    </a:p>
                  </a:txBody>
                  <a:tcPr marL="0" marR="0" marT="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marL="0" marR="0">
                        <a:spcBef>
                          <a:spcPts val="0"/>
                        </a:spcBef>
                        <a:spcAft>
                          <a:spcPts val="0"/>
                        </a:spcAft>
                      </a:pPr>
                      <a:r>
                        <a:rPr lang="en-US" sz="1600" b="1" dirty="0" smtClean="0">
                          <a:solidFill>
                            <a:srgbClr val="CCECFF"/>
                          </a:solidFill>
                          <a:latin typeface="+mj-lt"/>
                          <a:ea typeface="Times New Roman"/>
                          <a:cs typeface="Times New Roman"/>
                        </a:rPr>
                        <a:t>Style controls</a:t>
                      </a:r>
                      <a:endParaRPr lang="en-US" sz="1600" b="1" dirty="0">
                        <a:solidFill>
                          <a:srgbClr val="CCECFF"/>
                        </a:solidFill>
                        <a:latin typeface="+mj-lt"/>
                        <a:ea typeface="Times New Roman"/>
                        <a:cs typeface="Times New Roman"/>
                      </a:endParaRPr>
                    </a:p>
                  </a:txBody>
                  <a:tcPr marL="0" marR="0" marT="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dirty="0" smtClean="0">
                          <a:solidFill>
                            <a:srgbClr val="CCECFF"/>
                          </a:solidFill>
                          <a:latin typeface="+mj-lt"/>
                          <a:ea typeface="Times New Roman"/>
                          <a:cs typeface="Times New Roman"/>
                        </a:rPr>
                        <a:t>No</a:t>
                      </a:r>
                      <a:endParaRPr lang="en-US" sz="1600" b="1" dirty="0">
                        <a:solidFill>
                          <a:srgbClr val="CCECFF"/>
                        </a:solidFill>
                        <a:latin typeface="+mj-lt"/>
                        <a:ea typeface="Times New Roman"/>
                        <a:cs typeface="Times New Roman"/>
                      </a:endParaRPr>
                    </a:p>
                  </a:txBody>
                  <a:tcPr marL="0" marR="73025" marT="0" anchor="b">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endParaRPr lang="en-US" sz="1600" b="1" dirty="0">
                        <a:solidFill>
                          <a:srgbClr val="CCECFF"/>
                        </a:solidFill>
                        <a:latin typeface="+mj-lt"/>
                        <a:ea typeface="Times New Roman"/>
                        <a:cs typeface="Times New Roman"/>
                      </a:endParaRPr>
                    </a:p>
                  </a:txBody>
                  <a:tcPr marL="0" marR="73025" marT="0" anchor="b">
                    <a:lnL>
                      <a:noFill/>
                    </a:lnL>
                    <a:lnR>
                      <a:noFill/>
                    </a:lnR>
                    <a:lnT>
                      <a:noFill/>
                    </a:lnT>
                    <a:lnB>
                      <a:noFill/>
                    </a:lnB>
                  </a:tcPr>
                </a:tc>
                <a:tc>
                  <a:txBody>
                    <a:bodyPr/>
                    <a:lstStyle/>
                    <a:p>
                      <a:pPr marL="0" marR="0">
                        <a:spcBef>
                          <a:spcPts val="0"/>
                        </a:spcBef>
                        <a:spcAft>
                          <a:spcPts val="0"/>
                        </a:spcAft>
                      </a:pPr>
                      <a:endParaRPr lang="en-US" sz="1600" b="1" dirty="0">
                        <a:solidFill>
                          <a:srgbClr val="CCECFF"/>
                        </a:solidFill>
                        <a:latin typeface="+mj-lt"/>
                        <a:ea typeface="Times New Roman"/>
                        <a:cs typeface="Times New Roman"/>
                      </a:endParaRPr>
                    </a:p>
                  </a:txBody>
                  <a:tcPr marL="0" marR="73025" marT="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dirty="0" smtClean="0">
                          <a:solidFill>
                            <a:srgbClr val="CCECFF"/>
                          </a:solidFill>
                          <a:latin typeface="+mj-lt"/>
                          <a:ea typeface="Times New Roman"/>
                          <a:cs typeface="Times New Roman"/>
                        </a:rPr>
                        <a:t>Yes</a:t>
                      </a:r>
                      <a:endParaRPr lang="en-US" sz="1600" b="1" dirty="0">
                        <a:solidFill>
                          <a:srgbClr val="CCECFF"/>
                        </a:solidFill>
                        <a:latin typeface="+mj-lt"/>
                        <a:ea typeface="Times New Roman"/>
                        <a:cs typeface="Times New Roman"/>
                      </a:endParaRPr>
                    </a:p>
                  </a:txBody>
                  <a:tcPr marL="0" marR="73025" marT="0" anchor="b">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endParaRPr lang="en-US" sz="1600" b="1" dirty="0">
                        <a:solidFill>
                          <a:srgbClr val="CCECFF"/>
                        </a:solidFill>
                        <a:latin typeface="+mj-lt"/>
                        <a:ea typeface="Times New Roman"/>
                        <a:cs typeface="Times New Roman"/>
                      </a:endParaRPr>
                    </a:p>
                  </a:txBody>
                  <a:tcPr marL="0" marR="73025" marT="0" anchor="b">
                    <a:lnL>
                      <a:noFill/>
                    </a:lnL>
                    <a:lnR>
                      <a:noFill/>
                    </a:lnR>
                    <a:lnT>
                      <a:noFill/>
                    </a:lnT>
                    <a:lnB>
                      <a:noFill/>
                    </a:lnB>
                  </a:tcPr>
                </a:tc>
                <a:tc>
                  <a:txBody>
                    <a:bodyPr/>
                    <a:lstStyle/>
                    <a:p>
                      <a:pPr marL="0" marR="0">
                        <a:spcBef>
                          <a:spcPts val="0"/>
                        </a:spcBef>
                        <a:spcAft>
                          <a:spcPts val="0"/>
                        </a:spcAft>
                      </a:pPr>
                      <a:endParaRPr lang="en-US" sz="1600" b="1" dirty="0">
                        <a:solidFill>
                          <a:srgbClr val="CCECFF"/>
                        </a:solidFill>
                        <a:latin typeface="+mj-lt"/>
                        <a:ea typeface="Times New Roman"/>
                        <a:cs typeface="Times New Roman"/>
                      </a:endParaRPr>
                    </a:p>
                  </a:txBody>
                  <a:tcPr marL="0" marR="73025" marT="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dirty="0" smtClean="0">
                          <a:solidFill>
                            <a:srgbClr val="CCECFF"/>
                          </a:solidFill>
                          <a:latin typeface="+mj-lt"/>
                          <a:ea typeface="Times New Roman"/>
                          <a:cs typeface="Times New Roman"/>
                        </a:rPr>
                        <a:t>Yes</a:t>
                      </a:r>
                      <a:endParaRPr lang="en-US" sz="1600" b="1" dirty="0">
                        <a:solidFill>
                          <a:srgbClr val="CCECFF"/>
                        </a:solidFill>
                        <a:latin typeface="+mj-lt"/>
                        <a:ea typeface="Times New Roman"/>
                        <a:cs typeface="Times New Roman"/>
                      </a:endParaRPr>
                    </a:p>
                  </a:txBody>
                  <a:tcPr marL="0" marR="73025" marT="0">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endParaRPr lang="en-US" sz="1600" b="1" dirty="0">
                        <a:solidFill>
                          <a:srgbClr val="CCECFF"/>
                        </a:solidFill>
                        <a:latin typeface="+mj-lt"/>
                        <a:ea typeface="Times New Roman"/>
                        <a:cs typeface="Times New Roman"/>
                      </a:endParaRPr>
                    </a:p>
                  </a:txBody>
                  <a:tcPr marL="0" marR="73025" marT="0">
                    <a:lnL>
                      <a:noFill/>
                    </a:lnL>
                    <a:lnR>
                      <a:noFill/>
                    </a:lnR>
                    <a:lnT>
                      <a:noFill/>
                    </a:lnT>
                    <a:lnB>
                      <a:noFill/>
                    </a:lnB>
                  </a:tcPr>
                </a:tc>
                <a:tc>
                  <a:txBody>
                    <a:bodyPr/>
                    <a:lstStyle/>
                    <a:p>
                      <a:pPr marL="0" marR="0" algn="r">
                        <a:spcBef>
                          <a:spcPts val="0"/>
                        </a:spcBef>
                        <a:spcAft>
                          <a:spcPts val="0"/>
                        </a:spcAft>
                      </a:pPr>
                      <a:endParaRPr lang="en-US" sz="1600" b="1" dirty="0">
                        <a:solidFill>
                          <a:srgbClr val="CCECFF"/>
                        </a:solidFill>
                        <a:latin typeface="+mj-lt"/>
                        <a:ea typeface="Times New Roman"/>
                        <a:cs typeface="Times New Roman"/>
                      </a:endParaRPr>
                    </a:p>
                  </a:txBody>
                  <a:tcPr marL="0" marR="0" marT="0">
                    <a:lnL>
                      <a:noFill/>
                    </a:lnL>
                    <a:lnR w="12700" cap="flat" cmpd="sng" algn="ctr">
                      <a:solidFill>
                        <a:schemeClr val="tx1"/>
                      </a:solidFill>
                      <a:prstDash val="solid"/>
                      <a:round/>
                      <a:headEnd type="none" w="med" len="med"/>
                      <a:tailEnd type="none" w="med" len="med"/>
                    </a:lnR>
                    <a:lnT>
                      <a:noFill/>
                    </a:lnT>
                    <a:lnB>
                      <a:noFill/>
                    </a:lnB>
                  </a:tcPr>
                </a:tc>
              </a:tr>
              <a:tr h="331177">
                <a:tc>
                  <a:txBody>
                    <a:bodyPr/>
                    <a:lstStyle/>
                    <a:p>
                      <a:pPr marL="0" marR="0">
                        <a:spcBef>
                          <a:spcPts val="0"/>
                        </a:spcBef>
                        <a:spcAft>
                          <a:spcPts val="0"/>
                        </a:spcAft>
                      </a:pPr>
                      <a:endParaRPr lang="en-US" sz="1600" dirty="0">
                        <a:latin typeface="+mj-lt"/>
                        <a:ea typeface="Times New Roman"/>
                        <a:cs typeface="Times New Roman"/>
                      </a:endParaRPr>
                    </a:p>
                  </a:txBody>
                  <a:tcPr marL="0" marR="0" marT="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marL="0" marR="0">
                        <a:spcBef>
                          <a:spcPts val="0"/>
                        </a:spcBef>
                        <a:spcAft>
                          <a:spcPts val="0"/>
                        </a:spcAft>
                      </a:pPr>
                      <a:endParaRPr lang="en-US" sz="1600" b="1" dirty="0">
                        <a:solidFill>
                          <a:srgbClr val="CCECFF"/>
                        </a:solidFill>
                        <a:latin typeface="+mj-lt"/>
                        <a:ea typeface="Times New Roman"/>
                        <a:cs typeface="Times New Roman"/>
                      </a:endParaRPr>
                    </a:p>
                  </a:txBody>
                  <a:tcPr marL="0" marR="0" marT="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marL="0" marR="0" algn="r">
                        <a:spcBef>
                          <a:spcPts val="0"/>
                        </a:spcBef>
                        <a:spcAft>
                          <a:spcPts val="0"/>
                        </a:spcAft>
                      </a:pPr>
                      <a:endParaRPr lang="en-US" sz="1600" b="1" dirty="0">
                        <a:solidFill>
                          <a:srgbClr val="CCECFF"/>
                        </a:solidFill>
                        <a:latin typeface="+mj-lt"/>
                        <a:ea typeface="Times New Roman"/>
                        <a:cs typeface="Times New Roman"/>
                      </a:endParaRPr>
                    </a:p>
                  </a:txBody>
                  <a:tcPr marL="0" marR="73025" marT="0" anchor="b">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endParaRPr lang="en-US" sz="1600" b="1" dirty="0">
                        <a:solidFill>
                          <a:srgbClr val="CCECFF"/>
                        </a:solidFill>
                        <a:latin typeface="+mj-lt"/>
                        <a:ea typeface="Times New Roman"/>
                        <a:cs typeface="Times New Roman"/>
                      </a:endParaRPr>
                    </a:p>
                  </a:txBody>
                  <a:tcPr marL="0" marR="73025" marT="0" anchor="b">
                    <a:lnL>
                      <a:noFill/>
                    </a:lnL>
                    <a:lnR>
                      <a:noFill/>
                    </a:lnR>
                    <a:lnT>
                      <a:noFill/>
                    </a:lnT>
                    <a:lnB>
                      <a:noFill/>
                    </a:lnB>
                  </a:tcPr>
                </a:tc>
                <a:tc>
                  <a:txBody>
                    <a:bodyPr/>
                    <a:lstStyle/>
                    <a:p>
                      <a:pPr marL="0" marR="0">
                        <a:spcBef>
                          <a:spcPts val="0"/>
                        </a:spcBef>
                        <a:spcAft>
                          <a:spcPts val="0"/>
                        </a:spcAft>
                      </a:pPr>
                      <a:endParaRPr lang="en-US" sz="1600" b="1" dirty="0">
                        <a:solidFill>
                          <a:srgbClr val="CCECFF"/>
                        </a:solidFill>
                        <a:latin typeface="+mj-lt"/>
                        <a:ea typeface="Times New Roman"/>
                        <a:cs typeface="Times New Roman"/>
                      </a:endParaRPr>
                    </a:p>
                  </a:txBody>
                  <a:tcPr marL="0" marR="73025" marT="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gn="r">
                        <a:spcBef>
                          <a:spcPts val="0"/>
                        </a:spcBef>
                        <a:spcAft>
                          <a:spcPts val="0"/>
                        </a:spcAft>
                      </a:pPr>
                      <a:endParaRPr lang="en-US" sz="1600" b="1" dirty="0">
                        <a:solidFill>
                          <a:srgbClr val="CCECFF"/>
                        </a:solidFill>
                        <a:latin typeface="+mj-lt"/>
                        <a:ea typeface="Times New Roman"/>
                        <a:cs typeface="Times New Roman"/>
                      </a:endParaRPr>
                    </a:p>
                  </a:txBody>
                  <a:tcPr marL="0" marR="73025" marT="0" anchor="b">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endParaRPr lang="en-US" sz="1600" b="1" dirty="0">
                        <a:solidFill>
                          <a:srgbClr val="CCECFF"/>
                        </a:solidFill>
                        <a:latin typeface="+mj-lt"/>
                        <a:ea typeface="Times New Roman"/>
                        <a:cs typeface="Times New Roman"/>
                      </a:endParaRPr>
                    </a:p>
                  </a:txBody>
                  <a:tcPr marL="0" marR="73025" marT="0" anchor="b">
                    <a:lnL>
                      <a:noFill/>
                    </a:lnL>
                    <a:lnR>
                      <a:noFill/>
                    </a:lnR>
                    <a:lnT>
                      <a:noFill/>
                    </a:lnT>
                    <a:lnB>
                      <a:noFill/>
                    </a:lnB>
                  </a:tcPr>
                </a:tc>
                <a:tc>
                  <a:txBody>
                    <a:bodyPr/>
                    <a:lstStyle/>
                    <a:p>
                      <a:pPr marL="0" marR="0">
                        <a:spcBef>
                          <a:spcPts val="0"/>
                        </a:spcBef>
                        <a:spcAft>
                          <a:spcPts val="0"/>
                        </a:spcAft>
                      </a:pPr>
                      <a:endParaRPr lang="en-US" sz="1600" b="1" dirty="0">
                        <a:solidFill>
                          <a:srgbClr val="CCECFF"/>
                        </a:solidFill>
                        <a:latin typeface="+mj-lt"/>
                        <a:ea typeface="Times New Roman"/>
                        <a:cs typeface="Times New Roman"/>
                      </a:endParaRPr>
                    </a:p>
                  </a:txBody>
                  <a:tcPr marL="0" marR="73025" marT="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gn="r">
                        <a:spcBef>
                          <a:spcPts val="0"/>
                        </a:spcBef>
                        <a:spcAft>
                          <a:spcPts val="0"/>
                        </a:spcAft>
                      </a:pPr>
                      <a:endParaRPr lang="en-US" sz="1600" b="1" dirty="0">
                        <a:solidFill>
                          <a:srgbClr val="CCECFF"/>
                        </a:solidFill>
                        <a:latin typeface="+mj-lt"/>
                        <a:ea typeface="Times New Roman"/>
                        <a:cs typeface="Times New Roman"/>
                      </a:endParaRPr>
                    </a:p>
                  </a:txBody>
                  <a:tcPr marL="0" marR="73025" marT="0">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endParaRPr lang="en-US" sz="1600" b="1" dirty="0">
                        <a:solidFill>
                          <a:srgbClr val="CCECFF"/>
                        </a:solidFill>
                        <a:latin typeface="+mj-lt"/>
                        <a:ea typeface="Times New Roman"/>
                        <a:cs typeface="Times New Roman"/>
                      </a:endParaRPr>
                    </a:p>
                  </a:txBody>
                  <a:tcPr marL="0" marR="73025" marT="0">
                    <a:lnL>
                      <a:noFill/>
                    </a:lnL>
                    <a:lnR>
                      <a:noFill/>
                    </a:lnR>
                    <a:lnT>
                      <a:noFill/>
                    </a:lnT>
                    <a:lnB>
                      <a:noFill/>
                    </a:lnB>
                  </a:tcPr>
                </a:tc>
                <a:tc>
                  <a:txBody>
                    <a:bodyPr/>
                    <a:lstStyle/>
                    <a:p>
                      <a:pPr marL="0" marR="0" algn="r">
                        <a:spcBef>
                          <a:spcPts val="0"/>
                        </a:spcBef>
                        <a:spcAft>
                          <a:spcPts val="0"/>
                        </a:spcAft>
                      </a:pPr>
                      <a:endParaRPr lang="en-US" sz="1600" b="1" dirty="0">
                        <a:solidFill>
                          <a:srgbClr val="CCECFF"/>
                        </a:solidFill>
                        <a:latin typeface="+mj-lt"/>
                        <a:ea typeface="Times New Roman"/>
                        <a:cs typeface="Times New Roman"/>
                      </a:endParaRPr>
                    </a:p>
                  </a:txBody>
                  <a:tcPr marL="0" marR="0" marT="0">
                    <a:lnL>
                      <a:noFill/>
                    </a:lnL>
                    <a:lnR w="12700" cap="flat" cmpd="sng" algn="ctr">
                      <a:solidFill>
                        <a:schemeClr val="tx1"/>
                      </a:solidFill>
                      <a:prstDash val="solid"/>
                      <a:round/>
                      <a:headEnd type="none" w="med" len="med"/>
                      <a:tailEnd type="none" w="med" len="med"/>
                    </a:lnR>
                    <a:lnT>
                      <a:noFill/>
                    </a:lnT>
                    <a:lnB>
                      <a:noFill/>
                    </a:lnB>
                  </a:tcPr>
                </a:tc>
              </a:tr>
              <a:tr h="331177">
                <a:tc>
                  <a:txBody>
                    <a:bodyPr/>
                    <a:lstStyle/>
                    <a:p>
                      <a:pPr marL="0" marR="0">
                        <a:spcBef>
                          <a:spcPts val="0"/>
                        </a:spcBef>
                        <a:spcAft>
                          <a:spcPts val="0"/>
                        </a:spcAft>
                      </a:pPr>
                      <a:endParaRPr lang="en-US" sz="1600" dirty="0">
                        <a:latin typeface="+mj-lt"/>
                        <a:ea typeface="Times New Roman"/>
                        <a:cs typeface="Times New Roman"/>
                      </a:endParaRPr>
                    </a:p>
                  </a:txBody>
                  <a:tcPr marL="0" marR="0" marT="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Adj. R-squared</a:t>
                      </a:r>
                    </a:p>
                  </a:txBody>
                  <a:tcPr marL="0" marR="0" marT="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0.30</a:t>
                      </a:r>
                    </a:p>
                  </a:txBody>
                  <a:tcPr marL="0" marR="73025" marT="0" anchor="b">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spcBef>
                          <a:spcPts val="0"/>
                        </a:spcBef>
                        <a:spcAft>
                          <a:spcPts val="0"/>
                        </a:spcAft>
                      </a:pPr>
                      <a:r>
                        <a:rPr lang="en-US" sz="1600" b="1">
                          <a:solidFill>
                            <a:srgbClr val="CCECFF"/>
                          </a:solidFill>
                          <a:latin typeface="+mj-lt"/>
                          <a:ea typeface="Times New Roman"/>
                          <a:cs typeface="Times New Roman"/>
                        </a:rPr>
                        <a:t> </a:t>
                      </a:r>
                    </a:p>
                  </a:txBody>
                  <a:tcPr marL="0" marR="73025" marT="0" anchor="b">
                    <a:lnL>
                      <a:noFill/>
                    </a:lnL>
                    <a:lnR>
                      <a:noFill/>
                    </a:lnR>
                    <a:lnT>
                      <a:noFill/>
                    </a:lnT>
                    <a:lnB>
                      <a:noFill/>
                    </a:lnB>
                  </a:tcPr>
                </a:tc>
                <a:tc>
                  <a:txBody>
                    <a:bodyPr/>
                    <a:lstStyle/>
                    <a:p>
                      <a:pPr marL="0" marR="0">
                        <a:spcBef>
                          <a:spcPts val="0"/>
                        </a:spcBef>
                        <a:spcAft>
                          <a:spcPts val="0"/>
                        </a:spcAft>
                      </a:pPr>
                      <a:r>
                        <a:rPr lang="en-US" sz="1600" b="1">
                          <a:solidFill>
                            <a:srgbClr val="CCECFF"/>
                          </a:solidFill>
                          <a:latin typeface="+mj-lt"/>
                          <a:ea typeface="Times New Roman"/>
                          <a:cs typeface="Times New Roman"/>
                        </a:rPr>
                        <a:t> </a:t>
                      </a:r>
                    </a:p>
                  </a:txBody>
                  <a:tcPr marL="0" marR="73025" marT="0" anchor="b">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a:solidFill>
                            <a:srgbClr val="CCECFF"/>
                          </a:solidFill>
                          <a:latin typeface="+mj-lt"/>
                          <a:ea typeface="Times New Roman"/>
                          <a:cs typeface="Times New Roman"/>
                        </a:rPr>
                        <a:t>0.31</a:t>
                      </a:r>
                    </a:p>
                  </a:txBody>
                  <a:tcPr marL="0" marR="73025" marT="0" anchor="b">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spcBef>
                          <a:spcPts val="0"/>
                        </a:spcBef>
                        <a:spcAft>
                          <a:spcPts val="0"/>
                        </a:spcAft>
                      </a:pPr>
                      <a:r>
                        <a:rPr lang="en-US" sz="1600" b="1">
                          <a:solidFill>
                            <a:srgbClr val="CCECFF"/>
                          </a:solidFill>
                          <a:latin typeface="+mj-lt"/>
                          <a:ea typeface="Times New Roman"/>
                          <a:cs typeface="Times New Roman"/>
                        </a:rPr>
                        <a:t> </a:t>
                      </a:r>
                    </a:p>
                  </a:txBody>
                  <a:tcPr marL="0" marR="73025" marT="0" anchor="b">
                    <a:lnL>
                      <a:noFill/>
                    </a:lnL>
                    <a:lnR>
                      <a:noFill/>
                    </a:lnR>
                    <a:lnT>
                      <a:noFill/>
                    </a:lnT>
                    <a:lnB>
                      <a:noFill/>
                    </a:lnB>
                  </a:tcPr>
                </a:tc>
                <a:tc>
                  <a:txBody>
                    <a:bodyPr/>
                    <a:lstStyle/>
                    <a:p>
                      <a:pPr marL="0" marR="0">
                        <a:spcBef>
                          <a:spcPts val="0"/>
                        </a:spcBef>
                        <a:spcAft>
                          <a:spcPts val="0"/>
                        </a:spcAft>
                      </a:pPr>
                      <a:r>
                        <a:rPr lang="en-US" sz="1600" b="1">
                          <a:solidFill>
                            <a:srgbClr val="CCECFF"/>
                          </a:solidFill>
                          <a:latin typeface="+mj-lt"/>
                          <a:ea typeface="Times New Roman"/>
                          <a:cs typeface="Times New Roman"/>
                        </a:rPr>
                        <a:t> </a:t>
                      </a:r>
                    </a:p>
                  </a:txBody>
                  <a:tcPr marL="0" marR="73025" marT="0" anchor="b">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0.31</a:t>
                      </a:r>
                    </a:p>
                  </a:txBody>
                  <a:tcPr marL="0" marR="73025" marT="0" anchor="b">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endParaRPr lang="en-US" sz="1600" b="1" dirty="0">
                        <a:solidFill>
                          <a:srgbClr val="CCECFF"/>
                        </a:solidFill>
                        <a:latin typeface="+mj-lt"/>
                        <a:ea typeface="Times New Roman"/>
                        <a:cs typeface="Times New Roman"/>
                      </a:endParaRPr>
                    </a:p>
                  </a:txBody>
                  <a:tcPr marL="0" marR="73025" marT="0">
                    <a:lnL>
                      <a:noFill/>
                    </a:lnL>
                    <a:lnR>
                      <a:noFill/>
                    </a:lnR>
                    <a:lnT>
                      <a:noFill/>
                    </a:lnT>
                    <a:lnB>
                      <a:noFill/>
                    </a:lnB>
                  </a:tcPr>
                </a:tc>
                <a:tc>
                  <a:txBody>
                    <a:bodyPr/>
                    <a:lstStyle/>
                    <a:p>
                      <a:pPr marL="0" marR="0" algn="r">
                        <a:spcBef>
                          <a:spcPts val="0"/>
                        </a:spcBef>
                        <a:spcAft>
                          <a:spcPts val="0"/>
                        </a:spcAft>
                      </a:pPr>
                      <a:endParaRPr lang="en-US" sz="1600" b="1" dirty="0">
                        <a:solidFill>
                          <a:srgbClr val="CCECFF"/>
                        </a:solidFill>
                        <a:latin typeface="+mj-lt"/>
                        <a:ea typeface="Times New Roman"/>
                        <a:cs typeface="Times New Roman"/>
                      </a:endParaRPr>
                    </a:p>
                  </a:txBody>
                  <a:tcPr marL="0" marR="0" marT="0">
                    <a:lnL>
                      <a:noFill/>
                    </a:lnL>
                    <a:lnR w="12700" cap="flat" cmpd="sng" algn="ctr">
                      <a:solidFill>
                        <a:schemeClr val="tx1"/>
                      </a:solidFill>
                      <a:prstDash val="solid"/>
                      <a:round/>
                      <a:headEnd type="none" w="med" len="med"/>
                      <a:tailEnd type="none" w="med" len="med"/>
                    </a:lnR>
                    <a:lnT>
                      <a:noFill/>
                    </a:lnT>
                    <a:lnB>
                      <a:noFill/>
                    </a:lnB>
                  </a:tcPr>
                </a:tc>
              </a:tr>
              <a:tr h="331177">
                <a:tc>
                  <a:txBody>
                    <a:bodyPr/>
                    <a:lstStyle/>
                    <a:p>
                      <a:pPr marL="0" marR="0">
                        <a:spcBef>
                          <a:spcPts val="0"/>
                        </a:spcBef>
                        <a:spcAft>
                          <a:spcPts val="0"/>
                        </a:spcAft>
                      </a:pPr>
                      <a:endParaRPr lang="en-US" sz="1600" dirty="0">
                        <a:latin typeface="+mj-lt"/>
                        <a:ea typeface="Times New Roman"/>
                        <a:cs typeface="Times New Roman"/>
                      </a:endParaRPr>
                    </a:p>
                  </a:txBody>
                  <a:tcPr marL="0" marR="0" marT="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b="1" dirty="0">
                          <a:latin typeface="+mj-lt"/>
                          <a:ea typeface="Times New Roman"/>
                          <a:cs typeface="Times New Roman"/>
                        </a:rPr>
                        <a:t>Num Obs.</a:t>
                      </a:r>
                    </a:p>
                  </a:txBody>
                  <a:tcPr marL="0" marR="0" marT="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600" b="1">
                          <a:solidFill>
                            <a:srgbClr val="CCECFF"/>
                          </a:solidFill>
                          <a:latin typeface="+mj-lt"/>
                          <a:ea typeface="Times New Roman"/>
                          <a:cs typeface="Times New Roman"/>
                        </a:rPr>
                        <a:t>320</a:t>
                      </a:r>
                    </a:p>
                  </a:txBody>
                  <a:tcPr marL="0" marR="73025" marT="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endParaRPr lang="en-US" sz="1600" b="1">
                        <a:solidFill>
                          <a:srgbClr val="CCECFF"/>
                        </a:solidFill>
                        <a:latin typeface="+mj-lt"/>
                        <a:ea typeface="Times New Roman"/>
                        <a:cs typeface="Times New Roman"/>
                      </a:endParaRPr>
                    </a:p>
                  </a:txBody>
                  <a:tcPr marL="0" marR="73025" marT="0">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endParaRPr lang="en-US" sz="1600" b="1">
                        <a:solidFill>
                          <a:srgbClr val="CCECFF"/>
                        </a:solidFill>
                        <a:latin typeface="+mj-lt"/>
                        <a:ea typeface="Times New Roman"/>
                        <a:cs typeface="Times New Roman"/>
                      </a:endParaRPr>
                    </a:p>
                  </a:txBody>
                  <a:tcPr marL="0" marR="73025" marT="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600" b="1">
                          <a:solidFill>
                            <a:srgbClr val="CCECFF"/>
                          </a:solidFill>
                          <a:latin typeface="+mj-lt"/>
                          <a:ea typeface="Times New Roman"/>
                          <a:cs typeface="Times New Roman"/>
                        </a:rPr>
                        <a:t>320</a:t>
                      </a:r>
                    </a:p>
                  </a:txBody>
                  <a:tcPr marL="0" marR="73025" marT="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endParaRPr lang="en-US" sz="1600" b="1">
                        <a:solidFill>
                          <a:srgbClr val="CCECFF"/>
                        </a:solidFill>
                        <a:latin typeface="+mj-lt"/>
                        <a:ea typeface="Times New Roman"/>
                        <a:cs typeface="Times New Roman"/>
                      </a:endParaRPr>
                    </a:p>
                  </a:txBody>
                  <a:tcPr marL="0" marR="73025" marT="0">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endParaRPr lang="en-US" sz="1600" b="1">
                        <a:solidFill>
                          <a:srgbClr val="CCECFF"/>
                        </a:solidFill>
                        <a:latin typeface="+mj-lt"/>
                        <a:ea typeface="Times New Roman"/>
                        <a:cs typeface="Times New Roman"/>
                      </a:endParaRPr>
                    </a:p>
                  </a:txBody>
                  <a:tcPr marL="0" marR="73025" marT="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320</a:t>
                      </a:r>
                    </a:p>
                  </a:txBody>
                  <a:tcPr marL="0" marR="73025" marT="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endParaRPr lang="en-US" sz="1600" b="1" dirty="0">
                        <a:solidFill>
                          <a:srgbClr val="CCECFF"/>
                        </a:solidFill>
                        <a:latin typeface="+mj-lt"/>
                        <a:ea typeface="Times New Roman"/>
                        <a:cs typeface="Times New Roman"/>
                      </a:endParaRPr>
                    </a:p>
                  </a:txBody>
                  <a:tcPr marL="0" marR="73025" marT="0">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endParaRPr lang="en-US" sz="1600" b="1" dirty="0">
                        <a:solidFill>
                          <a:srgbClr val="CCECFF"/>
                        </a:solidFill>
                        <a:latin typeface="+mj-lt"/>
                        <a:ea typeface="Times New Roman"/>
                        <a:cs typeface="Times New Roman"/>
                      </a:endParaRPr>
                    </a:p>
                  </a:txBody>
                  <a:tcPr marL="0" marR="0" marT="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and death of funds</a:t>
            </a:r>
            <a:endParaRPr lang="en-US" dirty="0"/>
          </a:p>
        </p:txBody>
      </p:sp>
      <p:graphicFrame>
        <p:nvGraphicFramePr>
          <p:cNvPr id="4" name="Table 3"/>
          <p:cNvGraphicFramePr>
            <a:graphicFrameLocks noGrp="1"/>
          </p:cNvGraphicFramePr>
          <p:nvPr/>
        </p:nvGraphicFramePr>
        <p:xfrm>
          <a:off x="923525" y="2161635"/>
          <a:ext cx="6836089" cy="3211034"/>
        </p:xfrm>
        <a:graphic>
          <a:graphicData uri="http://schemas.openxmlformats.org/drawingml/2006/table">
            <a:tbl>
              <a:tblPr/>
              <a:tblGrid>
                <a:gridCol w="205957"/>
                <a:gridCol w="2512700"/>
                <a:gridCol w="947411"/>
                <a:gridCol w="788912"/>
                <a:gridCol w="405650"/>
                <a:gridCol w="947411"/>
                <a:gridCol w="797619"/>
                <a:gridCol w="230429"/>
              </a:tblGrid>
              <a:tr h="233877">
                <a:tc>
                  <a:txBody>
                    <a:bodyPr/>
                    <a:lstStyle/>
                    <a:p>
                      <a:pPr marL="0" marR="0">
                        <a:spcBef>
                          <a:spcPts val="0"/>
                        </a:spcBef>
                        <a:spcAft>
                          <a:spcPts val="0"/>
                        </a:spcAft>
                      </a:pPr>
                      <a:endParaRPr lang="en-US" sz="1600" dirty="0">
                        <a:solidFill>
                          <a:srgbClr val="CCECFF"/>
                        </a:solidFill>
                        <a:latin typeface="+mj-lt"/>
                        <a:ea typeface="Times New Roman"/>
                        <a:cs typeface="Times New Roman"/>
                      </a:endParaRPr>
                    </a:p>
                  </a:txBody>
                  <a:tcPr marL="0" marR="0" marT="0" marB="44666">
                    <a:lnL w="12700" cap="flat" cmpd="sng" algn="ctr">
                      <a:solidFill>
                        <a:srgbClr val="CCECF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CECFF"/>
                      </a:solidFill>
                      <a:prstDash val="solid"/>
                      <a:round/>
                      <a:headEnd type="none" w="med" len="med"/>
                      <a:tailEnd type="none" w="med" len="med"/>
                    </a:lnT>
                    <a:lnB>
                      <a:noFill/>
                    </a:lnB>
                  </a:tcPr>
                </a:tc>
                <a:tc>
                  <a:txBody>
                    <a:bodyPr/>
                    <a:lstStyle/>
                    <a:p>
                      <a:pPr marL="0" marR="0">
                        <a:spcBef>
                          <a:spcPts val="0"/>
                        </a:spcBef>
                        <a:spcAft>
                          <a:spcPts val="0"/>
                        </a:spcAft>
                      </a:pPr>
                      <a:endParaRPr lang="en-US" sz="1600" dirty="0">
                        <a:solidFill>
                          <a:srgbClr val="CCECFF"/>
                        </a:solidFill>
                        <a:latin typeface="+mj-lt"/>
                        <a:ea typeface="Times New Roman"/>
                        <a:cs typeface="Times New Roman"/>
                      </a:endParaRPr>
                    </a:p>
                  </a:txBody>
                  <a:tcPr marL="0" marR="0" marT="0" marB="44666">
                    <a:lnL w="12700" cap="flat" cmpd="sng" algn="ctr">
                      <a:noFill/>
                      <a:prstDash val="solid"/>
                      <a:round/>
                      <a:headEnd type="none" w="med" len="med"/>
                      <a:tailEnd type="none" w="med" len="med"/>
                    </a:lnL>
                    <a:lnR w="12700" cap="flat" cmpd="sng" algn="ctr">
                      <a:solidFill>
                        <a:srgbClr val="CCECFF"/>
                      </a:solidFill>
                      <a:prstDash val="solid"/>
                      <a:round/>
                      <a:headEnd type="none" w="med" len="med"/>
                      <a:tailEnd type="none" w="med" len="med"/>
                    </a:lnR>
                    <a:lnT w="12700" cap="flat" cmpd="sng" algn="ctr">
                      <a:solidFill>
                        <a:srgbClr val="CCECFF"/>
                      </a:solidFill>
                      <a:prstDash val="solid"/>
                      <a:round/>
                      <a:headEnd type="none" w="med" len="med"/>
                      <a:tailEnd type="none" w="med" len="med"/>
                    </a:lnT>
                    <a:lnB>
                      <a:noFill/>
                    </a:lnB>
                  </a:tcPr>
                </a:tc>
                <a:tc gridSpan="2">
                  <a:txBody>
                    <a:bodyPr/>
                    <a:lstStyle/>
                    <a:p>
                      <a:pPr marL="0" marR="0" algn="ctr">
                        <a:spcBef>
                          <a:spcPts val="0"/>
                        </a:spcBef>
                        <a:spcAft>
                          <a:spcPts val="0"/>
                        </a:spcAft>
                      </a:pPr>
                      <a:r>
                        <a:rPr lang="en-US" sz="1600" b="1" dirty="0">
                          <a:solidFill>
                            <a:srgbClr val="CCECFF"/>
                          </a:solidFill>
                          <a:latin typeface="+mj-lt"/>
                          <a:ea typeface="Times New Roman"/>
                          <a:cs typeface="Times New Roman"/>
                        </a:rPr>
                        <a:t>Model 1</a:t>
                      </a:r>
                    </a:p>
                  </a:txBody>
                  <a:tcPr marL="0" marR="71342" marT="0" marB="44666">
                    <a:lnL w="12700" cap="flat" cmpd="sng" algn="ctr">
                      <a:solidFill>
                        <a:srgbClr val="CCECFF"/>
                      </a:solidFill>
                      <a:prstDash val="solid"/>
                      <a:round/>
                      <a:headEnd type="none" w="med" len="med"/>
                      <a:tailEnd type="none" w="med" len="med"/>
                    </a:lnL>
                    <a:lnR>
                      <a:noFill/>
                    </a:lnR>
                    <a:lnT w="12700" cap="flat" cmpd="sng" algn="ctr">
                      <a:solidFill>
                        <a:srgbClr val="CCECFF"/>
                      </a:solidFill>
                      <a:prstDash val="solid"/>
                      <a:round/>
                      <a:headEnd type="none" w="med" len="med"/>
                      <a:tailEnd type="none" w="med" len="med"/>
                    </a:lnT>
                    <a:lnB>
                      <a:noFill/>
                    </a:lnB>
                  </a:tcPr>
                </a:tc>
                <a:tc hMerge="1">
                  <a:txBody>
                    <a:bodyPr/>
                    <a:lstStyle/>
                    <a:p>
                      <a:endParaRPr lang="en-US"/>
                    </a:p>
                  </a:txBody>
                  <a:tcPr/>
                </a:tc>
                <a:tc>
                  <a:txBody>
                    <a:bodyPr/>
                    <a:lstStyle/>
                    <a:p>
                      <a:pPr marL="0" marR="0">
                        <a:spcBef>
                          <a:spcPts val="0"/>
                        </a:spcBef>
                        <a:spcAft>
                          <a:spcPts val="0"/>
                        </a:spcAft>
                      </a:pPr>
                      <a:endParaRPr lang="en-US" sz="1600" b="1" dirty="0">
                        <a:solidFill>
                          <a:srgbClr val="CCECFF"/>
                        </a:solidFill>
                        <a:latin typeface="+mj-lt"/>
                        <a:ea typeface="Times New Roman"/>
                        <a:cs typeface="Times New Roman"/>
                      </a:endParaRPr>
                    </a:p>
                  </a:txBody>
                  <a:tcPr marL="0" marR="71342" marT="0" marB="44666">
                    <a:lnL>
                      <a:noFill/>
                    </a:lnL>
                    <a:lnR w="12700" cap="flat" cmpd="sng" algn="ctr">
                      <a:solidFill>
                        <a:srgbClr val="CCECFF"/>
                      </a:solidFill>
                      <a:prstDash val="solid"/>
                      <a:round/>
                      <a:headEnd type="none" w="med" len="med"/>
                      <a:tailEnd type="none" w="med" len="med"/>
                    </a:lnR>
                    <a:lnT w="12700" cap="flat" cmpd="sng" algn="ctr">
                      <a:solidFill>
                        <a:srgbClr val="CCECFF"/>
                      </a:solidFill>
                      <a:prstDash val="solid"/>
                      <a:round/>
                      <a:headEnd type="none" w="med" len="med"/>
                      <a:tailEnd type="none" w="med" len="med"/>
                    </a:lnT>
                    <a:lnB>
                      <a:noFill/>
                    </a:lnB>
                  </a:tcPr>
                </a:tc>
                <a:tc gridSpan="2">
                  <a:txBody>
                    <a:bodyPr/>
                    <a:lstStyle/>
                    <a:p>
                      <a:pPr marL="0" marR="0" algn="ctr">
                        <a:spcBef>
                          <a:spcPts val="0"/>
                        </a:spcBef>
                        <a:spcAft>
                          <a:spcPts val="0"/>
                        </a:spcAft>
                      </a:pPr>
                      <a:r>
                        <a:rPr lang="en-US" sz="1600" b="1">
                          <a:solidFill>
                            <a:srgbClr val="CCECFF"/>
                          </a:solidFill>
                          <a:latin typeface="+mj-lt"/>
                          <a:ea typeface="Times New Roman"/>
                          <a:cs typeface="Times New Roman"/>
                        </a:rPr>
                        <a:t>Model 2</a:t>
                      </a:r>
                    </a:p>
                  </a:txBody>
                  <a:tcPr marL="0" marR="71342" marT="0" marB="44666">
                    <a:lnL w="12700" cap="flat" cmpd="sng" algn="ctr">
                      <a:solidFill>
                        <a:srgbClr val="CCECFF"/>
                      </a:solidFill>
                      <a:prstDash val="solid"/>
                      <a:round/>
                      <a:headEnd type="none" w="med" len="med"/>
                      <a:tailEnd type="none" w="med" len="med"/>
                    </a:lnL>
                    <a:lnR>
                      <a:noFill/>
                    </a:lnR>
                    <a:lnT w="12700" cap="flat" cmpd="sng" algn="ctr">
                      <a:solidFill>
                        <a:srgbClr val="CCECFF"/>
                      </a:solidFill>
                      <a:prstDash val="solid"/>
                      <a:round/>
                      <a:headEnd type="none" w="med" len="med"/>
                      <a:tailEnd type="none" w="med" len="med"/>
                    </a:lnT>
                    <a:lnB>
                      <a:noFill/>
                    </a:lnB>
                  </a:tcPr>
                </a:tc>
                <a:tc hMerge="1">
                  <a:txBody>
                    <a:bodyPr/>
                    <a:lstStyle/>
                    <a:p>
                      <a:endParaRPr lang="en-US"/>
                    </a:p>
                  </a:txBody>
                  <a:tcPr/>
                </a:tc>
                <a:tc>
                  <a:txBody>
                    <a:bodyPr/>
                    <a:lstStyle/>
                    <a:p>
                      <a:pPr marL="0" marR="0" algn="ctr">
                        <a:spcBef>
                          <a:spcPts val="0"/>
                        </a:spcBef>
                        <a:spcAft>
                          <a:spcPts val="0"/>
                        </a:spcAft>
                      </a:pPr>
                      <a:endParaRPr lang="en-US" sz="1600" b="1">
                        <a:solidFill>
                          <a:srgbClr val="CCECFF"/>
                        </a:solidFill>
                        <a:latin typeface="+mj-lt"/>
                        <a:ea typeface="Times New Roman"/>
                        <a:cs typeface="Times New Roman"/>
                      </a:endParaRPr>
                    </a:p>
                  </a:txBody>
                  <a:tcPr marL="0" marR="71342" marT="0" marB="44666">
                    <a:lnL>
                      <a:noFill/>
                    </a:lnL>
                    <a:lnR w="12700" cap="flat" cmpd="sng" algn="ctr">
                      <a:solidFill>
                        <a:srgbClr val="CCECFF"/>
                      </a:solidFill>
                      <a:prstDash val="solid"/>
                      <a:round/>
                      <a:headEnd type="none" w="med" len="med"/>
                      <a:tailEnd type="none" w="med" len="med"/>
                    </a:lnR>
                    <a:lnT w="12700" cap="flat" cmpd="sng" algn="ctr">
                      <a:solidFill>
                        <a:srgbClr val="CCECFF"/>
                      </a:solidFill>
                      <a:prstDash val="solid"/>
                      <a:round/>
                      <a:headEnd type="none" w="med" len="med"/>
                      <a:tailEnd type="none" w="med" len="med"/>
                    </a:lnT>
                    <a:lnB>
                      <a:noFill/>
                    </a:lnB>
                  </a:tcPr>
                </a:tc>
              </a:tr>
              <a:tr h="325974">
                <a:tc>
                  <a:txBody>
                    <a:bodyPr/>
                    <a:lstStyle/>
                    <a:p>
                      <a:pPr marL="0" marR="0">
                        <a:spcBef>
                          <a:spcPts val="0"/>
                        </a:spcBef>
                        <a:spcAft>
                          <a:spcPts val="0"/>
                        </a:spcAft>
                      </a:pPr>
                      <a:endParaRPr lang="en-US" sz="1600" dirty="0">
                        <a:solidFill>
                          <a:srgbClr val="CCECFF"/>
                        </a:solidFill>
                        <a:latin typeface="+mj-lt"/>
                        <a:ea typeface="Times New Roman"/>
                        <a:cs typeface="Times New Roman"/>
                      </a:endParaRPr>
                    </a:p>
                  </a:txBody>
                  <a:tcPr marL="0" marR="0" marT="0" marB="44666">
                    <a:lnL w="12700" cap="flat" cmpd="sng" algn="ctr">
                      <a:solidFill>
                        <a:srgbClr val="CCECFF"/>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rgbClr val="CCECFF"/>
                      </a:solidFill>
                      <a:prstDash val="solid"/>
                      <a:round/>
                      <a:headEnd type="none" w="med" len="med"/>
                      <a:tailEnd type="none" w="med" len="med"/>
                    </a:lnB>
                  </a:tcPr>
                </a:tc>
                <a:tc>
                  <a:txBody>
                    <a:bodyPr/>
                    <a:lstStyle/>
                    <a:p>
                      <a:pPr marL="0" marR="0">
                        <a:spcBef>
                          <a:spcPts val="0"/>
                        </a:spcBef>
                        <a:spcAft>
                          <a:spcPts val="0"/>
                        </a:spcAft>
                      </a:pPr>
                      <a:endParaRPr lang="en-US" sz="1600" dirty="0">
                        <a:solidFill>
                          <a:srgbClr val="CCECFF"/>
                        </a:solidFill>
                        <a:latin typeface="+mj-lt"/>
                        <a:ea typeface="Times New Roman"/>
                        <a:cs typeface="Times New Roman"/>
                      </a:endParaRPr>
                    </a:p>
                  </a:txBody>
                  <a:tcPr marL="0" marR="0" marT="0" marB="44666">
                    <a:lnL w="12700" cap="flat" cmpd="sng" algn="ctr">
                      <a:noFill/>
                      <a:prstDash val="solid"/>
                      <a:round/>
                      <a:headEnd type="none" w="med" len="med"/>
                      <a:tailEnd type="none" w="med" len="med"/>
                    </a:lnL>
                    <a:lnR w="12700" cap="flat" cmpd="sng" algn="ctr">
                      <a:solidFill>
                        <a:srgbClr val="CCECFF"/>
                      </a:solidFill>
                      <a:prstDash val="solid"/>
                      <a:round/>
                      <a:headEnd type="none" w="med" len="med"/>
                      <a:tailEnd type="none" w="med" len="med"/>
                    </a:lnR>
                    <a:lnT>
                      <a:noFill/>
                    </a:lnT>
                    <a:lnB w="12700" cap="flat" cmpd="sng" algn="ctr">
                      <a:solidFill>
                        <a:srgbClr val="CCECFF"/>
                      </a:solidFill>
                      <a:prstDash val="solid"/>
                      <a:round/>
                      <a:headEnd type="none" w="med" len="med"/>
                      <a:tailEnd type="none" w="med" len="med"/>
                    </a:lnB>
                  </a:tcPr>
                </a:tc>
                <a:tc>
                  <a:txBody>
                    <a:bodyPr/>
                    <a:lstStyle/>
                    <a:p>
                      <a:pPr marL="0" marR="0" algn="r">
                        <a:spcBef>
                          <a:spcPts val="0"/>
                        </a:spcBef>
                        <a:spcAft>
                          <a:spcPts val="0"/>
                        </a:spcAft>
                      </a:pPr>
                      <a:r>
                        <a:rPr lang="en-US" sz="1600" b="1" dirty="0" err="1">
                          <a:solidFill>
                            <a:srgbClr val="CCECFF"/>
                          </a:solidFill>
                          <a:latin typeface="+mj-lt"/>
                          <a:ea typeface="Times New Roman"/>
                          <a:cs typeface="Times New Roman"/>
                        </a:rPr>
                        <a:t>Coeff</a:t>
                      </a:r>
                      <a:r>
                        <a:rPr lang="en-US" sz="1600" b="1" dirty="0">
                          <a:solidFill>
                            <a:srgbClr val="CCECFF"/>
                          </a:solidFill>
                          <a:latin typeface="+mj-lt"/>
                          <a:ea typeface="Times New Roman"/>
                          <a:cs typeface="Times New Roman"/>
                        </a:rPr>
                        <a:t>.</a:t>
                      </a:r>
                    </a:p>
                  </a:txBody>
                  <a:tcPr marL="0" marR="71342" marT="0" marB="44666">
                    <a:lnL w="12700" cap="flat" cmpd="sng" algn="ctr">
                      <a:solidFill>
                        <a:srgbClr val="CCECFF"/>
                      </a:solidFill>
                      <a:prstDash val="solid"/>
                      <a:round/>
                      <a:headEnd type="none" w="med" len="med"/>
                      <a:tailEnd type="none" w="med" len="med"/>
                    </a:lnL>
                    <a:lnR>
                      <a:noFill/>
                    </a:lnR>
                    <a:lnT>
                      <a:noFill/>
                    </a:lnT>
                    <a:lnB w="12700" cap="flat" cmpd="sng" algn="ctr">
                      <a:solidFill>
                        <a:srgbClr val="CCECFF"/>
                      </a:solidFill>
                      <a:prstDash val="solid"/>
                      <a:round/>
                      <a:headEnd type="none" w="med" len="med"/>
                      <a:tailEnd type="none" w="med" len="med"/>
                    </a:lnB>
                  </a:tcPr>
                </a:tc>
                <a:tc>
                  <a:txBody>
                    <a:bodyPr/>
                    <a:lstStyle/>
                    <a:p>
                      <a:pPr marL="0" marR="0" algn="r">
                        <a:spcBef>
                          <a:spcPts val="0"/>
                        </a:spcBef>
                        <a:spcAft>
                          <a:spcPts val="0"/>
                        </a:spcAft>
                      </a:pPr>
                      <a:r>
                        <a:rPr lang="en-US" sz="1600" b="1" i="1" dirty="0">
                          <a:solidFill>
                            <a:srgbClr val="CCECFF"/>
                          </a:solidFill>
                          <a:latin typeface="+mj-lt"/>
                          <a:ea typeface="Times New Roman"/>
                          <a:cs typeface="Times New Roman"/>
                        </a:rPr>
                        <a:t> </a:t>
                      </a:r>
                      <a:r>
                        <a:rPr lang="en-US" sz="1600" b="1" i="1" dirty="0" smtClean="0">
                          <a:solidFill>
                            <a:srgbClr val="CCECFF"/>
                          </a:solidFill>
                          <a:latin typeface="+mj-lt"/>
                          <a:ea typeface="Times New Roman"/>
                          <a:cs typeface="Times New Roman"/>
                        </a:rPr>
                        <a:t>t-stat</a:t>
                      </a:r>
                      <a:endParaRPr lang="en-US" sz="1600" b="1" dirty="0">
                        <a:solidFill>
                          <a:srgbClr val="CCECFF"/>
                        </a:solidFill>
                        <a:latin typeface="+mj-lt"/>
                        <a:ea typeface="Times New Roman"/>
                        <a:cs typeface="Times New Roman"/>
                      </a:endParaRPr>
                    </a:p>
                  </a:txBody>
                  <a:tcPr marL="0" marR="71342" marT="0" marB="44666">
                    <a:lnL>
                      <a:noFill/>
                    </a:lnL>
                    <a:lnR>
                      <a:noFill/>
                    </a:lnR>
                    <a:lnT>
                      <a:noFill/>
                    </a:lnT>
                    <a:lnB w="12700" cap="flat" cmpd="sng" algn="ctr">
                      <a:solidFill>
                        <a:srgbClr val="CCECFF"/>
                      </a:solidFill>
                      <a:prstDash val="solid"/>
                      <a:round/>
                      <a:headEnd type="none" w="med" len="med"/>
                      <a:tailEnd type="none" w="med" len="med"/>
                    </a:lnB>
                  </a:tcPr>
                </a:tc>
                <a:tc>
                  <a:txBody>
                    <a:bodyPr/>
                    <a:lstStyle/>
                    <a:p>
                      <a:pPr marL="0" marR="0">
                        <a:spcBef>
                          <a:spcPts val="0"/>
                        </a:spcBef>
                        <a:spcAft>
                          <a:spcPts val="0"/>
                        </a:spcAft>
                      </a:pPr>
                      <a:endParaRPr lang="en-US" sz="1600" b="1" dirty="0">
                        <a:solidFill>
                          <a:srgbClr val="CCECFF"/>
                        </a:solidFill>
                        <a:latin typeface="+mj-lt"/>
                        <a:ea typeface="Times New Roman"/>
                        <a:cs typeface="Times New Roman"/>
                      </a:endParaRPr>
                    </a:p>
                  </a:txBody>
                  <a:tcPr marL="0" marR="71342" marT="0" marB="44666">
                    <a:lnL>
                      <a:noFill/>
                    </a:lnL>
                    <a:lnR w="12700" cap="flat" cmpd="sng" algn="ctr">
                      <a:solidFill>
                        <a:srgbClr val="CCECFF"/>
                      </a:solidFill>
                      <a:prstDash val="solid"/>
                      <a:round/>
                      <a:headEnd type="none" w="med" len="med"/>
                      <a:tailEnd type="none" w="med" len="med"/>
                    </a:lnR>
                    <a:lnT>
                      <a:noFill/>
                    </a:lnT>
                    <a:lnB w="12700" cap="flat" cmpd="sng" algn="ctr">
                      <a:solidFill>
                        <a:srgbClr val="CCECFF"/>
                      </a:solidFill>
                      <a:prstDash val="solid"/>
                      <a:round/>
                      <a:headEnd type="none" w="med" len="med"/>
                      <a:tailEnd type="none" w="med" len="med"/>
                    </a:lnB>
                  </a:tcPr>
                </a:tc>
                <a:tc>
                  <a:txBody>
                    <a:bodyPr/>
                    <a:lstStyle/>
                    <a:p>
                      <a:pPr marL="0" marR="0" algn="r">
                        <a:spcBef>
                          <a:spcPts val="0"/>
                        </a:spcBef>
                        <a:spcAft>
                          <a:spcPts val="0"/>
                        </a:spcAft>
                      </a:pPr>
                      <a:r>
                        <a:rPr lang="en-US" sz="1600" b="1" dirty="0" err="1">
                          <a:solidFill>
                            <a:srgbClr val="CCECFF"/>
                          </a:solidFill>
                          <a:latin typeface="+mj-lt"/>
                          <a:ea typeface="Times New Roman"/>
                          <a:cs typeface="Times New Roman"/>
                        </a:rPr>
                        <a:t>Coeff</a:t>
                      </a:r>
                      <a:r>
                        <a:rPr lang="en-US" sz="1600" b="1" dirty="0">
                          <a:solidFill>
                            <a:srgbClr val="CCECFF"/>
                          </a:solidFill>
                          <a:latin typeface="+mj-lt"/>
                          <a:ea typeface="Times New Roman"/>
                          <a:cs typeface="Times New Roman"/>
                        </a:rPr>
                        <a:t>.</a:t>
                      </a:r>
                    </a:p>
                  </a:txBody>
                  <a:tcPr marL="0" marR="71342" marT="0" marB="44666">
                    <a:lnL w="12700" cap="flat" cmpd="sng" algn="ctr">
                      <a:solidFill>
                        <a:srgbClr val="CCECFF"/>
                      </a:solidFill>
                      <a:prstDash val="solid"/>
                      <a:round/>
                      <a:headEnd type="none" w="med" len="med"/>
                      <a:tailEnd type="none" w="med" len="med"/>
                    </a:lnL>
                    <a:lnR>
                      <a:noFill/>
                    </a:lnR>
                    <a:lnT>
                      <a:noFill/>
                    </a:lnT>
                    <a:lnB w="12700" cap="flat" cmpd="sng" algn="ctr">
                      <a:solidFill>
                        <a:srgbClr val="CCECFF"/>
                      </a:solidFill>
                      <a:prstDash val="solid"/>
                      <a:round/>
                      <a:headEnd type="none" w="med" len="med"/>
                      <a:tailEnd type="none" w="med" len="med"/>
                    </a:lnB>
                  </a:tcPr>
                </a:tc>
                <a:tc>
                  <a:txBody>
                    <a:bodyPr/>
                    <a:lstStyle/>
                    <a:p>
                      <a:pPr marL="0" marR="0" algn="r">
                        <a:spcBef>
                          <a:spcPts val="0"/>
                        </a:spcBef>
                        <a:spcAft>
                          <a:spcPts val="0"/>
                        </a:spcAft>
                      </a:pPr>
                      <a:r>
                        <a:rPr lang="en-US" sz="1600" b="1" i="1" dirty="0" smtClean="0">
                          <a:solidFill>
                            <a:srgbClr val="CCECFF"/>
                          </a:solidFill>
                          <a:latin typeface="+mj-lt"/>
                          <a:ea typeface="Times New Roman"/>
                          <a:cs typeface="Times New Roman"/>
                        </a:rPr>
                        <a:t>t-stat</a:t>
                      </a:r>
                      <a:endParaRPr lang="en-US" sz="1600" b="1" dirty="0">
                        <a:solidFill>
                          <a:srgbClr val="CCECFF"/>
                        </a:solidFill>
                        <a:latin typeface="+mj-lt"/>
                        <a:ea typeface="Times New Roman"/>
                        <a:cs typeface="Times New Roman"/>
                      </a:endParaRPr>
                    </a:p>
                  </a:txBody>
                  <a:tcPr marL="0" marR="71342" marT="0" marB="44666">
                    <a:lnL>
                      <a:noFill/>
                    </a:lnL>
                    <a:lnR>
                      <a:noFill/>
                    </a:lnR>
                    <a:lnT>
                      <a:noFill/>
                    </a:lnT>
                    <a:lnB w="12700" cap="flat" cmpd="sng" algn="ctr">
                      <a:solidFill>
                        <a:srgbClr val="CCECFF"/>
                      </a:solidFill>
                      <a:prstDash val="solid"/>
                      <a:round/>
                      <a:headEnd type="none" w="med" len="med"/>
                      <a:tailEnd type="none" w="med" len="med"/>
                    </a:lnB>
                  </a:tcPr>
                </a:tc>
                <a:tc>
                  <a:txBody>
                    <a:bodyPr/>
                    <a:lstStyle/>
                    <a:p>
                      <a:pPr marL="0" marR="0" algn="r">
                        <a:spcBef>
                          <a:spcPts val="0"/>
                        </a:spcBef>
                        <a:spcAft>
                          <a:spcPts val="0"/>
                        </a:spcAft>
                      </a:pPr>
                      <a:endParaRPr lang="en-US" sz="1600" b="1" dirty="0">
                        <a:solidFill>
                          <a:srgbClr val="CCECFF"/>
                        </a:solidFill>
                        <a:latin typeface="+mj-lt"/>
                        <a:ea typeface="Times New Roman"/>
                        <a:cs typeface="Times New Roman"/>
                      </a:endParaRPr>
                    </a:p>
                  </a:txBody>
                  <a:tcPr marL="0" marR="71342" marT="0" marB="44666">
                    <a:lnL>
                      <a:noFill/>
                    </a:lnL>
                    <a:lnR w="12700" cap="flat" cmpd="sng" algn="ctr">
                      <a:solidFill>
                        <a:srgbClr val="CCECFF"/>
                      </a:solidFill>
                      <a:prstDash val="solid"/>
                      <a:round/>
                      <a:headEnd type="none" w="med" len="med"/>
                      <a:tailEnd type="none" w="med" len="med"/>
                    </a:lnR>
                    <a:lnT>
                      <a:noFill/>
                    </a:lnT>
                    <a:lnB w="12700" cap="flat" cmpd="sng" algn="ctr">
                      <a:solidFill>
                        <a:srgbClr val="CCECFF"/>
                      </a:solidFill>
                      <a:prstDash val="solid"/>
                      <a:round/>
                      <a:headEnd type="none" w="med" len="med"/>
                      <a:tailEnd type="none" w="med" len="med"/>
                    </a:lnB>
                  </a:tcPr>
                </a:tc>
              </a:tr>
              <a:tr h="223331">
                <a:tc>
                  <a:txBody>
                    <a:bodyPr/>
                    <a:lstStyle/>
                    <a:p>
                      <a:pPr marL="0" marR="0">
                        <a:spcBef>
                          <a:spcPts val="0"/>
                        </a:spcBef>
                        <a:spcAft>
                          <a:spcPts val="0"/>
                        </a:spcAft>
                      </a:pPr>
                      <a:endParaRPr lang="en-US" sz="1600" dirty="0">
                        <a:solidFill>
                          <a:srgbClr val="CCECFF"/>
                        </a:solidFill>
                        <a:latin typeface="+mj-lt"/>
                        <a:ea typeface="Times New Roman"/>
                        <a:cs typeface="Times New Roman"/>
                      </a:endParaRPr>
                    </a:p>
                  </a:txBody>
                  <a:tcPr marL="0" marR="0" marT="0" marB="44666" anchor="b">
                    <a:lnL w="12700" cap="flat" cmpd="sng" algn="ctr">
                      <a:solidFill>
                        <a:srgbClr val="CCECF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CECFF"/>
                      </a:solidFill>
                      <a:prstDash val="solid"/>
                      <a:round/>
                      <a:headEnd type="none" w="med" len="med"/>
                      <a:tailEnd type="none" w="med" len="med"/>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Intercept</a:t>
                      </a:r>
                    </a:p>
                  </a:txBody>
                  <a:tcPr marL="0" marR="0" marT="0" marB="44666" anchor="b">
                    <a:lnL w="12700" cap="flat" cmpd="sng" algn="ctr">
                      <a:noFill/>
                      <a:prstDash val="solid"/>
                      <a:round/>
                      <a:headEnd type="none" w="med" len="med"/>
                      <a:tailEnd type="none" w="med" len="med"/>
                    </a:lnL>
                    <a:lnR w="12700" cap="flat" cmpd="sng" algn="ctr">
                      <a:solidFill>
                        <a:srgbClr val="CCECFF"/>
                      </a:solidFill>
                      <a:prstDash val="solid"/>
                      <a:round/>
                      <a:headEnd type="none" w="med" len="med"/>
                      <a:tailEnd type="none" w="med" len="med"/>
                    </a:lnR>
                    <a:lnT w="12700" cap="flat" cmpd="sng" algn="ctr">
                      <a:solidFill>
                        <a:srgbClr val="CCECFF"/>
                      </a:solidFill>
                      <a:prstDash val="solid"/>
                      <a:round/>
                      <a:headEnd type="none" w="med" len="med"/>
                      <a:tailEnd type="none" w="med" len="med"/>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-2.927</a:t>
                      </a:r>
                    </a:p>
                  </a:txBody>
                  <a:tcPr marL="0" marR="71342" marT="0" marB="44666" anchor="b">
                    <a:lnL w="12700" cap="flat" cmpd="sng" algn="ctr">
                      <a:solidFill>
                        <a:srgbClr val="CCECFF"/>
                      </a:solidFill>
                      <a:prstDash val="solid"/>
                      <a:round/>
                      <a:headEnd type="none" w="med" len="med"/>
                      <a:tailEnd type="none" w="med" len="med"/>
                    </a:lnL>
                    <a:lnR>
                      <a:noFill/>
                    </a:lnR>
                    <a:lnT w="12700" cap="flat" cmpd="sng" algn="ctr">
                      <a:solidFill>
                        <a:srgbClr val="CCECFF"/>
                      </a:solidFill>
                      <a:prstDash val="solid"/>
                      <a:round/>
                      <a:headEnd type="none" w="med" len="med"/>
                      <a:tailEnd type="none" w="med" len="med"/>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-4.70</a:t>
                      </a:r>
                    </a:p>
                  </a:txBody>
                  <a:tcPr marL="0" marR="0" marT="0" marB="44666" anchor="b">
                    <a:lnL>
                      <a:noFill/>
                    </a:lnL>
                    <a:lnR>
                      <a:noFill/>
                    </a:lnR>
                    <a:lnT w="12700" cap="flat" cmpd="sng" algn="ctr">
                      <a:solidFill>
                        <a:srgbClr val="CCECFF"/>
                      </a:solidFill>
                      <a:prstDash val="solid"/>
                      <a:round/>
                      <a:headEnd type="none" w="med" len="med"/>
                      <a:tailEnd type="none" w="med" len="med"/>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a:t>
                      </a:r>
                    </a:p>
                  </a:txBody>
                  <a:tcPr marL="0" marR="71342" marT="0" marB="44666" anchor="b">
                    <a:lnL>
                      <a:noFill/>
                    </a:lnL>
                    <a:lnR w="12700" cap="flat" cmpd="sng" algn="ctr">
                      <a:solidFill>
                        <a:srgbClr val="CCECFF"/>
                      </a:solidFill>
                      <a:prstDash val="solid"/>
                      <a:round/>
                      <a:headEnd type="none" w="med" len="med"/>
                      <a:tailEnd type="none" w="med" len="med"/>
                    </a:lnR>
                    <a:lnT w="12700" cap="flat" cmpd="sng" algn="ctr">
                      <a:solidFill>
                        <a:srgbClr val="CCECFF"/>
                      </a:solidFill>
                      <a:prstDash val="solid"/>
                      <a:round/>
                      <a:headEnd type="none" w="med" len="med"/>
                      <a:tailEnd type="none" w="med" len="med"/>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-3.268</a:t>
                      </a:r>
                    </a:p>
                  </a:txBody>
                  <a:tcPr marL="0" marR="71342" marT="0" marB="44666" anchor="b">
                    <a:lnL w="12700" cap="flat" cmpd="sng" algn="ctr">
                      <a:solidFill>
                        <a:srgbClr val="CCECFF"/>
                      </a:solidFill>
                      <a:prstDash val="solid"/>
                      <a:round/>
                      <a:headEnd type="none" w="med" len="med"/>
                      <a:tailEnd type="none" w="med" len="med"/>
                    </a:lnL>
                    <a:lnR>
                      <a:noFill/>
                    </a:lnR>
                    <a:lnT w="12700" cap="flat" cmpd="sng" algn="ctr">
                      <a:solidFill>
                        <a:srgbClr val="CCECFF"/>
                      </a:solidFill>
                      <a:prstDash val="solid"/>
                      <a:round/>
                      <a:headEnd type="none" w="med" len="med"/>
                      <a:tailEnd type="none" w="med" len="med"/>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-4.88</a:t>
                      </a:r>
                    </a:p>
                  </a:txBody>
                  <a:tcPr marL="0" marR="0" marT="0" marB="44666" anchor="b">
                    <a:lnL>
                      <a:noFill/>
                    </a:lnL>
                    <a:lnR>
                      <a:noFill/>
                    </a:lnR>
                    <a:lnT w="12700" cap="flat" cmpd="sng" algn="ctr">
                      <a:solidFill>
                        <a:srgbClr val="CCECFF"/>
                      </a:solidFill>
                      <a:prstDash val="solid"/>
                      <a:round/>
                      <a:headEnd type="none" w="med" len="med"/>
                      <a:tailEnd type="none" w="med" len="med"/>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a:t>
                      </a:r>
                    </a:p>
                  </a:txBody>
                  <a:tcPr marL="0" marR="71342" marT="0" marB="44666" anchor="b">
                    <a:lnL>
                      <a:noFill/>
                    </a:lnL>
                    <a:lnR w="12700" cap="flat" cmpd="sng" algn="ctr">
                      <a:solidFill>
                        <a:srgbClr val="CCECFF"/>
                      </a:solidFill>
                      <a:prstDash val="solid"/>
                      <a:round/>
                      <a:headEnd type="none" w="med" len="med"/>
                      <a:tailEnd type="none" w="med" len="med"/>
                    </a:lnR>
                    <a:lnT w="12700" cap="flat" cmpd="sng" algn="ctr">
                      <a:solidFill>
                        <a:srgbClr val="CCECFF"/>
                      </a:solidFill>
                      <a:prstDash val="solid"/>
                      <a:round/>
                      <a:headEnd type="none" w="med" len="med"/>
                      <a:tailEnd type="none" w="med" len="med"/>
                    </a:lnT>
                    <a:lnB>
                      <a:noFill/>
                    </a:lnB>
                  </a:tcPr>
                </a:tc>
              </a:tr>
              <a:tr h="223331">
                <a:tc>
                  <a:txBody>
                    <a:bodyPr/>
                    <a:lstStyle/>
                    <a:p>
                      <a:pPr marL="0" marR="0">
                        <a:spcBef>
                          <a:spcPts val="0"/>
                        </a:spcBef>
                        <a:spcAft>
                          <a:spcPts val="0"/>
                        </a:spcAft>
                      </a:pPr>
                      <a:endParaRPr lang="en-US" sz="1600" dirty="0">
                        <a:solidFill>
                          <a:srgbClr val="CCECFF"/>
                        </a:solidFill>
                        <a:latin typeface="+mj-lt"/>
                        <a:ea typeface="Times New Roman"/>
                        <a:cs typeface="Times New Roman"/>
                      </a:endParaRPr>
                    </a:p>
                  </a:txBody>
                  <a:tcPr marL="0" marR="0" marT="0" marB="44666" anchor="b">
                    <a:lnL w="12700" cap="flat" cmpd="sng" algn="ctr">
                      <a:solidFill>
                        <a:srgbClr val="CCECFF"/>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High Operational Risk</a:t>
                      </a:r>
                    </a:p>
                  </a:txBody>
                  <a:tcPr marL="0" marR="0" marT="0" marB="44666" anchor="b">
                    <a:lnL w="12700" cap="flat" cmpd="sng" algn="ctr">
                      <a:noFill/>
                      <a:prstDash val="solid"/>
                      <a:round/>
                      <a:headEnd type="none" w="med" len="med"/>
                      <a:tailEnd type="none" w="med" len="med"/>
                    </a:lnL>
                    <a:lnR w="12700" cap="flat" cmpd="sng" algn="ctr">
                      <a:solidFill>
                        <a:srgbClr val="CCECFF"/>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2.261</a:t>
                      </a:r>
                    </a:p>
                  </a:txBody>
                  <a:tcPr marL="0" marR="71342" marT="0" marB="44666" anchor="b">
                    <a:lnL w="12700" cap="flat" cmpd="sng" algn="ctr">
                      <a:solidFill>
                        <a:srgbClr val="CCECFF"/>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a:solidFill>
                            <a:srgbClr val="CCECFF"/>
                          </a:solidFill>
                          <a:latin typeface="+mj-lt"/>
                          <a:ea typeface="Times New Roman"/>
                          <a:cs typeface="Times New Roman"/>
                        </a:rPr>
                        <a:t>2.47</a:t>
                      </a:r>
                    </a:p>
                  </a:txBody>
                  <a:tcPr marL="0" marR="0" marT="0" marB="44666" anchor="b">
                    <a:lnL>
                      <a:noFill/>
                    </a:lnL>
                    <a:lnR>
                      <a:noFill/>
                    </a:lnR>
                    <a:lnT>
                      <a:noFill/>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a:t>
                      </a:r>
                    </a:p>
                  </a:txBody>
                  <a:tcPr marL="0" marR="71342" marT="0" marB="44666" anchor="b">
                    <a:lnL>
                      <a:noFill/>
                    </a:lnL>
                    <a:lnR w="12700" cap="flat" cmpd="sng" algn="ctr">
                      <a:solidFill>
                        <a:srgbClr val="CCECFF"/>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2.385</a:t>
                      </a:r>
                    </a:p>
                  </a:txBody>
                  <a:tcPr marL="0" marR="71342" marT="0" marB="44666" anchor="b">
                    <a:lnL w="12700" cap="flat" cmpd="sng" algn="ctr">
                      <a:solidFill>
                        <a:srgbClr val="CCECFF"/>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2.56</a:t>
                      </a:r>
                    </a:p>
                  </a:txBody>
                  <a:tcPr marL="0" marR="0" marT="0" marB="44666" anchor="b">
                    <a:lnL>
                      <a:noFill/>
                    </a:lnL>
                    <a:lnR>
                      <a:noFill/>
                    </a:lnR>
                    <a:lnT>
                      <a:noFill/>
                    </a:lnT>
                    <a:lnB>
                      <a:noFill/>
                    </a:lnB>
                  </a:tcPr>
                </a:tc>
                <a:tc>
                  <a:txBody>
                    <a:bodyPr/>
                    <a:lstStyle/>
                    <a:p>
                      <a:pPr marL="0" marR="0">
                        <a:spcBef>
                          <a:spcPts val="0"/>
                        </a:spcBef>
                        <a:spcAft>
                          <a:spcPts val="0"/>
                        </a:spcAft>
                      </a:pPr>
                      <a:r>
                        <a:rPr lang="en-US" sz="1600" b="1">
                          <a:solidFill>
                            <a:srgbClr val="CCECFF"/>
                          </a:solidFill>
                          <a:latin typeface="+mj-lt"/>
                          <a:ea typeface="Times New Roman"/>
                          <a:cs typeface="Times New Roman"/>
                        </a:rPr>
                        <a:t>*</a:t>
                      </a:r>
                    </a:p>
                  </a:txBody>
                  <a:tcPr marL="0" marR="71342" marT="0" marB="44666" anchor="b">
                    <a:lnL>
                      <a:noFill/>
                    </a:lnL>
                    <a:lnR w="12700" cap="flat" cmpd="sng" algn="ctr">
                      <a:solidFill>
                        <a:srgbClr val="CCECFF"/>
                      </a:solidFill>
                      <a:prstDash val="solid"/>
                      <a:round/>
                      <a:headEnd type="none" w="med" len="med"/>
                      <a:tailEnd type="none" w="med" len="med"/>
                    </a:lnR>
                    <a:lnT>
                      <a:noFill/>
                    </a:lnT>
                    <a:lnB>
                      <a:noFill/>
                    </a:lnB>
                  </a:tcPr>
                </a:tc>
              </a:tr>
              <a:tr h="267898">
                <a:tc>
                  <a:txBody>
                    <a:bodyPr/>
                    <a:lstStyle/>
                    <a:p>
                      <a:pPr marL="0" marR="0">
                        <a:spcBef>
                          <a:spcPts val="0"/>
                        </a:spcBef>
                        <a:spcAft>
                          <a:spcPts val="0"/>
                        </a:spcAft>
                      </a:pPr>
                      <a:endParaRPr lang="en-US" sz="1600" dirty="0">
                        <a:solidFill>
                          <a:srgbClr val="CCECFF"/>
                        </a:solidFill>
                        <a:latin typeface="+mj-lt"/>
                        <a:ea typeface="Times New Roman"/>
                        <a:cs typeface="Times New Roman"/>
                      </a:endParaRPr>
                    </a:p>
                  </a:txBody>
                  <a:tcPr marL="0" marR="0" marT="0" marB="44666" anchor="b">
                    <a:lnL w="12700" cap="flat" cmpd="sng" algn="ctr">
                      <a:solidFill>
                        <a:srgbClr val="CCECFF"/>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Std. Dev.</a:t>
                      </a:r>
                    </a:p>
                  </a:txBody>
                  <a:tcPr marL="0" marR="0" marT="0" marB="44666" anchor="b">
                    <a:lnL w="12700" cap="flat" cmpd="sng" algn="ctr">
                      <a:noFill/>
                      <a:prstDash val="solid"/>
                      <a:round/>
                      <a:headEnd type="none" w="med" len="med"/>
                      <a:tailEnd type="none" w="med" len="med"/>
                    </a:lnL>
                    <a:lnR w="12700" cap="flat" cmpd="sng" algn="ctr">
                      <a:solidFill>
                        <a:srgbClr val="CCECFF"/>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-0.434</a:t>
                      </a:r>
                    </a:p>
                  </a:txBody>
                  <a:tcPr marL="0" marR="71342" marT="0" marB="44666" anchor="b">
                    <a:lnL w="12700" cap="flat" cmpd="sng" algn="ctr">
                      <a:solidFill>
                        <a:srgbClr val="CCECFF"/>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-2.60</a:t>
                      </a:r>
                    </a:p>
                  </a:txBody>
                  <a:tcPr marL="0" marR="0" marT="0" marB="44666" anchor="b">
                    <a:lnL>
                      <a:noFill/>
                    </a:lnL>
                    <a:lnR>
                      <a:noFill/>
                    </a:lnR>
                    <a:lnT>
                      <a:noFill/>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a:t>
                      </a:r>
                    </a:p>
                  </a:txBody>
                  <a:tcPr marL="0" marR="71342" marT="0" marB="44666" anchor="b">
                    <a:lnL>
                      <a:noFill/>
                    </a:lnL>
                    <a:lnR w="12700" cap="flat" cmpd="sng" algn="ctr">
                      <a:solidFill>
                        <a:srgbClr val="CCECFF"/>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a:solidFill>
                            <a:srgbClr val="CCECFF"/>
                          </a:solidFill>
                          <a:latin typeface="+mj-lt"/>
                          <a:ea typeface="Times New Roman"/>
                          <a:cs typeface="Times New Roman"/>
                        </a:rPr>
                        <a:t>-0.543</a:t>
                      </a:r>
                    </a:p>
                  </a:txBody>
                  <a:tcPr marL="0" marR="71342" marT="0" marB="44666" anchor="b">
                    <a:lnL w="12700" cap="flat" cmpd="sng" algn="ctr">
                      <a:solidFill>
                        <a:srgbClr val="CCECFF"/>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-2.80</a:t>
                      </a:r>
                    </a:p>
                  </a:txBody>
                  <a:tcPr marL="0" marR="0" marT="0" marB="44666" anchor="b">
                    <a:lnL>
                      <a:noFill/>
                    </a:lnL>
                    <a:lnR>
                      <a:noFill/>
                    </a:lnR>
                    <a:lnT>
                      <a:noFill/>
                    </a:lnT>
                    <a:lnB>
                      <a:noFill/>
                    </a:lnB>
                  </a:tcPr>
                </a:tc>
                <a:tc>
                  <a:txBody>
                    <a:bodyPr/>
                    <a:lstStyle/>
                    <a:p>
                      <a:pPr marL="0" marR="0">
                        <a:spcBef>
                          <a:spcPts val="0"/>
                        </a:spcBef>
                        <a:spcAft>
                          <a:spcPts val="0"/>
                        </a:spcAft>
                      </a:pPr>
                      <a:r>
                        <a:rPr lang="en-US" sz="1600" b="1">
                          <a:solidFill>
                            <a:srgbClr val="CCECFF"/>
                          </a:solidFill>
                          <a:latin typeface="+mj-lt"/>
                          <a:ea typeface="Times New Roman"/>
                          <a:cs typeface="Times New Roman"/>
                        </a:rPr>
                        <a:t>**</a:t>
                      </a:r>
                    </a:p>
                  </a:txBody>
                  <a:tcPr marL="0" marR="71342" marT="0" marB="44666" anchor="b">
                    <a:lnL>
                      <a:noFill/>
                    </a:lnL>
                    <a:lnR w="12700" cap="flat" cmpd="sng" algn="ctr">
                      <a:solidFill>
                        <a:srgbClr val="CCECFF"/>
                      </a:solidFill>
                      <a:prstDash val="solid"/>
                      <a:round/>
                      <a:headEnd type="none" w="med" len="med"/>
                      <a:tailEnd type="none" w="med" len="med"/>
                    </a:lnR>
                    <a:lnT>
                      <a:noFill/>
                    </a:lnT>
                    <a:lnB>
                      <a:noFill/>
                    </a:lnB>
                  </a:tcPr>
                </a:tc>
              </a:tr>
              <a:tr h="223331">
                <a:tc>
                  <a:txBody>
                    <a:bodyPr/>
                    <a:lstStyle/>
                    <a:p>
                      <a:pPr marL="0" marR="0">
                        <a:spcBef>
                          <a:spcPts val="0"/>
                        </a:spcBef>
                        <a:spcAft>
                          <a:spcPts val="0"/>
                        </a:spcAft>
                      </a:pPr>
                      <a:endParaRPr lang="en-US" sz="1600" dirty="0">
                        <a:solidFill>
                          <a:srgbClr val="CCECFF"/>
                        </a:solidFill>
                        <a:latin typeface="+mj-lt"/>
                        <a:ea typeface="Times New Roman"/>
                        <a:cs typeface="Times New Roman"/>
                      </a:endParaRPr>
                    </a:p>
                  </a:txBody>
                  <a:tcPr marL="0" marR="0" marT="0" marB="44666" anchor="b">
                    <a:lnL w="12700" cap="flat" cmpd="sng" algn="ctr">
                      <a:solidFill>
                        <a:srgbClr val="CCECFF"/>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High Op. Risk*Std. Dev</a:t>
                      </a:r>
                    </a:p>
                  </a:txBody>
                  <a:tcPr marL="0" marR="0" marT="0" marB="44666" anchor="b">
                    <a:lnL w="12700" cap="flat" cmpd="sng" algn="ctr">
                      <a:noFill/>
                      <a:prstDash val="solid"/>
                      <a:round/>
                      <a:headEnd type="none" w="med" len="med"/>
                      <a:tailEnd type="none" w="med" len="med"/>
                    </a:lnL>
                    <a:lnR w="12700" cap="flat" cmpd="sng" algn="ctr">
                      <a:solidFill>
                        <a:srgbClr val="CCECFF"/>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0.711</a:t>
                      </a:r>
                    </a:p>
                  </a:txBody>
                  <a:tcPr marL="0" marR="71342" marT="0" marB="44666" anchor="b">
                    <a:lnL w="12700" cap="flat" cmpd="sng" algn="ctr">
                      <a:solidFill>
                        <a:srgbClr val="CCECFF"/>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2.83</a:t>
                      </a:r>
                    </a:p>
                  </a:txBody>
                  <a:tcPr marL="0" marR="0" marT="0" marB="44666" anchor="b">
                    <a:lnL>
                      <a:noFill/>
                    </a:lnL>
                    <a:lnR>
                      <a:noFill/>
                    </a:lnR>
                    <a:lnT>
                      <a:noFill/>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a:t>
                      </a:r>
                    </a:p>
                  </a:txBody>
                  <a:tcPr marL="0" marR="71342" marT="0" marB="44666" anchor="b">
                    <a:lnL>
                      <a:noFill/>
                    </a:lnL>
                    <a:lnR w="12700" cap="flat" cmpd="sng" algn="ctr">
                      <a:solidFill>
                        <a:srgbClr val="CCECFF"/>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0.757</a:t>
                      </a:r>
                    </a:p>
                  </a:txBody>
                  <a:tcPr marL="0" marR="71342" marT="0" marB="44666" anchor="b">
                    <a:lnL w="12700" cap="flat" cmpd="sng" algn="ctr">
                      <a:solidFill>
                        <a:srgbClr val="CCECFF"/>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2.94</a:t>
                      </a:r>
                    </a:p>
                  </a:txBody>
                  <a:tcPr marL="0" marR="0" marT="0" marB="44666" anchor="b">
                    <a:lnL>
                      <a:noFill/>
                    </a:lnL>
                    <a:lnR>
                      <a:noFill/>
                    </a:lnR>
                    <a:lnT>
                      <a:noFill/>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a:t>
                      </a:r>
                    </a:p>
                  </a:txBody>
                  <a:tcPr marL="0" marR="71342" marT="0" marB="44666" anchor="b">
                    <a:lnL>
                      <a:noFill/>
                    </a:lnL>
                    <a:lnR w="12700" cap="flat" cmpd="sng" algn="ctr">
                      <a:solidFill>
                        <a:srgbClr val="CCECFF"/>
                      </a:solidFill>
                      <a:prstDash val="solid"/>
                      <a:round/>
                      <a:headEnd type="none" w="med" len="med"/>
                      <a:tailEnd type="none" w="med" len="med"/>
                    </a:lnR>
                    <a:lnT>
                      <a:noFill/>
                    </a:lnT>
                    <a:lnB>
                      <a:noFill/>
                    </a:lnB>
                  </a:tcPr>
                </a:tc>
              </a:tr>
              <a:tr h="223331">
                <a:tc>
                  <a:txBody>
                    <a:bodyPr/>
                    <a:lstStyle/>
                    <a:p>
                      <a:pPr marL="0" marR="0">
                        <a:spcBef>
                          <a:spcPts val="0"/>
                        </a:spcBef>
                        <a:spcAft>
                          <a:spcPts val="0"/>
                        </a:spcAft>
                      </a:pPr>
                      <a:endParaRPr lang="en-US" sz="1600" dirty="0">
                        <a:solidFill>
                          <a:srgbClr val="CCECFF"/>
                        </a:solidFill>
                        <a:latin typeface="+mj-lt"/>
                        <a:ea typeface="Times New Roman"/>
                        <a:cs typeface="Times New Roman"/>
                      </a:endParaRPr>
                    </a:p>
                  </a:txBody>
                  <a:tcPr marL="0" marR="0" marT="0" marB="44666" anchor="b">
                    <a:lnL w="12700" cap="flat" cmpd="sng" algn="ctr">
                      <a:solidFill>
                        <a:srgbClr val="CCECFF"/>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marL="0" marR="0">
                        <a:spcBef>
                          <a:spcPts val="0"/>
                        </a:spcBef>
                        <a:spcAft>
                          <a:spcPts val="0"/>
                        </a:spcAft>
                      </a:pPr>
                      <a:r>
                        <a:rPr lang="en-US" sz="1600" b="1" dirty="0" smtClean="0">
                          <a:solidFill>
                            <a:srgbClr val="CCECFF"/>
                          </a:solidFill>
                          <a:latin typeface="+mj-lt"/>
                          <a:ea typeface="Times New Roman"/>
                          <a:cs typeface="Times New Roman"/>
                        </a:rPr>
                        <a:t>Style controls</a:t>
                      </a:r>
                      <a:endParaRPr lang="en-US" sz="1600" b="1" dirty="0">
                        <a:solidFill>
                          <a:srgbClr val="CCECFF"/>
                        </a:solidFill>
                        <a:latin typeface="+mj-lt"/>
                        <a:ea typeface="Times New Roman"/>
                        <a:cs typeface="Times New Roman"/>
                      </a:endParaRPr>
                    </a:p>
                  </a:txBody>
                  <a:tcPr marL="0" marR="0" marT="0" marB="44666" anchor="b">
                    <a:lnL w="12700" cap="flat" cmpd="sng" algn="ctr">
                      <a:noFill/>
                      <a:prstDash val="solid"/>
                      <a:round/>
                      <a:headEnd type="none" w="med" len="med"/>
                      <a:tailEnd type="none" w="med" len="med"/>
                    </a:lnL>
                    <a:lnR w="12700" cap="flat" cmpd="sng" algn="ctr">
                      <a:solidFill>
                        <a:srgbClr val="CCECFF"/>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dirty="0" smtClean="0">
                          <a:solidFill>
                            <a:srgbClr val="CCECFF"/>
                          </a:solidFill>
                          <a:latin typeface="+mj-lt"/>
                          <a:ea typeface="Times New Roman"/>
                          <a:cs typeface="Times New Roman"/>
                        </a:rPr>
                        <a:t>No</a:t>
                      </a:r>
                      <a:endParaRPr lang="en-US" sz="1600" b="1" dirty="0">
                        <a:solidFill>
                          <a:srgbClr val="CCECFF"/>
                        </a:solidFill>
                        <a:latin typeface="+mj-lt"/>
                        <a:ea typeface="Times New Roman"/>
                        <a:cs typeface="Times New Roman"/>
                      </a:endParaRPr>
                    </a:p>
                  </a:txBody>
                  <a:tcPr marL="0" marR="71342" marT="0" marB="44666" anchor="b">
                    <a:lnL w="12700" cap="flat" cmpd="sng" algn="ctr">
                      <a:solidFill>
                        <a:srgbClr val="CCECFF"/>
                      </a:solidFill>
                      <a:prstDash val="solid"/>
                      <a:round/>
                      <a:headEnd type="none" w="med" len="med"/>
                      <a:tailEnd type="none" w="med" len="med"/>
                    </a:lnL>
                    <a:lnR>
                      <a:noFill/>
                    </a:lnR>
                    <a:lnT>
                      <a:noFill/>
                    </a:lnT>
                    <a:lnB>
                      <a:noFill/>
                    </a:lnB>
                  </a:tcPr>
                </a:tc>
                <a:tc>
                  <a:txBody>
                    <a:bodyPr/>
                    <a:lstStyle/>
                    <a:p>
                      <a:pPr marL="0" marR="0">
                        <a:spcBef>
                          <a:spcPts val="0"/>
                        </a:spcBef>
                        <a:spcAft>
                          <a:spcPts val="0"/>
                        </a:spcAft>
                      </a:pPr>
                      <a:endParaRPr lang="en-US" sz="1600" b="1">
                        <a:solidFill>
                          <a:srgbClr val="CCECFF"/>
                        </a:solidFill>
                        <a:latin typeface="+mj-lt"/>
                        <a:ea typeface="Times New Roman"/>
                        <a:cs typeface="Times New Roman"/>
                      </a:endParaRPr>
                    </a:p>
                  </a:txBody>
                  <a:tcPr marL="0" marR="0" marT="0" marB="44666" anchor="b">
                    <a:lnL>
                      <a:noFill/>
                    </a:lnL>
                    <a:lnR>
                      <a:noFill/>
                    </a:lnR>
                    <a:lnT>
                      <a:noFill/>
                    </a:lnT>
                    <a:lnB>
                      <a:noFill/>
                    </a:lnB>
                  </a:tcPr>
                </a:tc>
                <a:tc>
                  <a:txBody>
                    <a:bodyPr/>
                    <a:lstStyle/>
                    <a:p>
                      <a:pPr marL="0" marR="0">
                        <a:spcBef>
                          <a:spcPts val="0"/>
                        </a:spcBef>
                        <a:spcAft>
                          <a:spcPts val="0"/>
                        </a:spcAft>
                      </a:pPr>
                      <a:endParaRPr lang="en-US" sz="1600" b="1" dirty="0">
                        <a:solidFill>
                          <a:srgbClr val="CCECFF"/>
                        </a:solidFill>
                        <a:latin typeface="+mj-lt"/>
                        <a:ea typeface="Times New Roman"/>
                        <a:cs typeface="Times New Roman"/>
                      </a:endParaRPr>
                    </a:p>
                  </a:txBody>
                  <a:tcPr marL="0" marR="71342" marT="0" marB="44666" anchor="b">
                    <a:lnL>
                      <a:noFill/>
                    </a:lnL>
                    <a:lnR w="12700" cap="flat" cmpd="sng" algn="ctr">
                      <a:solidFill>
                        <a:srgbClr val="CCECFF"/>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dirty="0" smtClean="0">
                          <a:solidFill>
                            <a:srgbClr val="CCECFF"/>
                          </a:solidFill>
                          <a:latin typeface="+mj-lt"/>
                          <a:ea typeface="Times New Roman"/>
                          <a:cs typeface="Times New Roman"/>
                        </a:rPr>
                        <a:t>Yes</a:t>
                      </a:r>
                      <a:endParaRPr lang="en-US" sz="1600" b="1" dirty="0">
                        <a:solidFill>
                          <a:srgbClr val="CCECFF"/>
                        </a:solidFill>
                        <a:latin typeface="+mj-lt"/>
                        <a:ea typeface="Times New Roman"/>
                        <a:cs typeface="Times New Roman"/>
                      </a:endParaRPr>
                    </a:p>
                  </a:txBody>
                  <a:tcPr marL="0" marR="71342" marT="0" marB="44666" anchor="b">
                    <a:lnL w="12700" cap="flat" cmpd="sng" algn="ctr">
                      <a:solidFill>
                        <a:srgbClr val="CCECFF"/>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endParaRPr lang="en-US" sz="1600" b="1">
                        <a:solidFill>
                          <a:srgbClr val="CCECFF"/>
                        </a:solidFill>
                        <a:latin typeface="+mj-lt"/>
                        <a:ea typeface="Times New Roman"/>
                        <a:cs typeface="Times New Roman"/>
                      </a:endParaRPr>
                    </a:p>
                  </a:txBody>
                  <a:tcPr marL="0" marR="0" marT="0" marB="44666" anchor="b">
                    <a:lnL>
                      <a:noFill/>
                    </a:lnL>
                    <a:lnR>
                      <a:noFill/>
                    </a:lnR>
                    <a:lnT>
                      <a:noFill/>
                    </a:lnT>
                    <a:lnB>
                      <a:noFill/>
                    </a:lnB>
                  </a:tcPr>
                </a:tc>
                <a:tc>
                  <a:txBody>
                    <a:bodyPr/>
                    <a:lstStyle/>
                    <a:p>
                      <a:pPr marL="0" marR="0">
                        <a:spcBef>
                          <a:spcPts val="0"/>
                        </a:spcBef>
                        <a:spcAft>
                          <a:spcPts val="0"/>
                        </a:spcAft>
                      </a:pPr>
                      <a:endParaRPr lang="en-US" sz="1600" b="1" dirty="0">
                        <a:solidFill>
                          <a:srgbClr val="CCECFF"/>
                        </a:solidFill>
                        <a:latin typeface="+mj-lt"/>
                        <a:ea typeface="Times New Roman"/>
                        <a:cs typeface="Times New Roman"/>
                      </a:endParaRPr>
                    </a:p>
                  </a:txBody>
                  <a:tcPr marL="0" marR="71342" marT="0" marB="44666" anchor="b">
                    <a:lnL>
                      <a:noFill/>
                    </a:lnL>
                    <a:lnR w="12700" cap="flat" cmpd="sng" algn="ctr">
                      <a:solidFill>
                        <a:srgbClr val="CCECFF"/>
                      </a:solidFill>
                      <a:prstDash val="solid"/>
                      <a:round/>
                      <a:headEnd type="none" w="med" len="med"/>
                      <a:tailEnd type="none" w="med" len="med"/>
                    </a:lnR>
                    <a:lnT>
                      <a:noFill/>
                    </a:lnT>
                    <a:lnB>
                      <a:noFill/>
                    </a:lnB>
                  </a:tcPr>
                </a:tc>
              </a:tr>
              <a:tr h="223331">
                <a:tc>
                  <a:txBody>
                    <a:bodyPr/>
                    <a:lstStyle/>
                    <a:p>
                      <a:pPr marL="0" marR="0">
                        <a:spcBef>
                          <a:spcPts val="0"/>
                        </a:spcBef>
                        <a:spcAft>
                          <a:spcPts val="0"/>
                        </a:spcAft>
                      </a:pPr>
                      <a:endParaRPr lang="en-US" sz="1600" dirty="0">
                        <a:solidFill>
                          <a:srgbClr val="CCECFF"/>
                        </a:solidFill>
                        <a:latin typeface="+mj-lt"/>
                        <a:ea typeface="Times New Roman"/>
                        <a:cs typeface="Times New Roman"/>
                      </a:endParaRPr>
                    </a:p>
                  </a:txBody>
                  <a:tcPr marL="0" marR="0" marT="0" marB="44666" anchor="b">
                    <a:lnL w="12700" cap="flat" cmpd="sng" algn="ctr">
                      <a:solidFill>
                        <a:srgbClr val="CCECFF"/>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marL="0" marR="0">
                        <a:spcBef>
                          <a:spcPts val="0"/>
                        </a:spcBef>
                        <a:spcAft>
                          <a:spcPts val="0"/>
                        </a:spcAft>
                      </a:pPr>
                      <a:endParaRPr lang="en-US" sz="1600" b="1" dirty="0">
                        <a:solidFill>
                          <a:srgbClr val="CCECFF"/>
                        </a:solidFill>
                        <a:latin typeface="+mj-lt"/>
                        <a:ea typeface="Times New Roman"/>
                        <a:cs typeface="Times New Roman"/>
                      </a:endParaRPr>
                    </a:p>
                  </a:txBody>
                  <a:tcPr marL="0" marR="0" marT="0" marB="44666" anchor="b">
                    <a:lnL w="12700" cap="flat" cmpd="sng" algn="ctr">
                      <a:noFill/>
                      <a:prstDash val="solid"/>
                      <a:round/>
                      <a:headEnd type="none" w="med" len="med"/>
                      <a:tailEnd type="none" w="med" len="med"/>
                    </a:lnL>
                    <a:lnR w="12700" cap="flat" cmpd="sng" algn="ctr">
                      <a:solidFill>
                        <a:srgbClr val="CCECFF"/>
                      </a:solidFill>
                      <a:prstDash val="solid"/>
                      <a:round/>
                      <a:headEnd type="none" w="med" len="med"/>
                      <a:tailEnd type="none" w="med" len="med"/>
                    </a:lnR>
                    <a:lnT>
                      <a:noFill/>
                    </a:lnT>
                    <a:lnB>
                      <a:noFill/>
                    </a:lnB>
                  </a:tcPr>
                </a:tc>
                <a:tc>
                  <a:txBody>
                    <a:bodyPr/>
                    <a:lstStyle/>
                    <a:p>
                      <a:pPr marL="0" marR="0" algn="r">
                        <a:spcBef>
                          <a:spcPts val="0"/>
                        </a:spcBef>
                        <a:spcAft>
                          <a:spcPts val="0"/>
                        </a:spcAft>
                      </a:pPr>
                      <a:endParaRPr lang="en-US" sz="1600" b="1" dirty="0">
                        <a:solidFill>
                          <a:srgbClr val="CCECFF"/>
                        </a:solidFill>
                        <a:latin typeface="+mj-lt"/>
                        <a:ea typeface="Times New Roman"/>
                        <a:cs typeface="Times New Roman"/>
                      </a:endParaRPr>
                    </a:p>
                  </a:txBody>
                  <a:tcPr marL="0" marR="71342" marT="0" marB="44666" anchor="b">
                    <a:lnL w="12700" cap="flat" cmpd="sng" algn="ctr">
                      <a:solidFill>
                        <a:srgbClr val="CCECFF"/>
                      </a:solidFill>
                      <a:prstDash val="solid"/>
                      <a:round/>
                      <a:headEnd type="none" w="med" len="med"/>
                      <a:tailEnd type="none" w="med" len="med"/>
                    </a:lnL>
                    <a:lnR>
                      <a:noFill/>
                    </a:lnR>
                    <a:lnT>
                      <a:noFill/>
                    </a:lnT>
                    <a:lnB>
                      <a:noFill/>
                    </a:lnB>
                  </a:tcPr>
                </a:tc>
                <a:tc>
                  <a:txBody>
                    <a:bodyPr/>
                    <a:lstStyle/>
                    <a:p>
                      <a:pPr marL="0" marR="0">
                        <a:spcBef>
                          <a:spcPts val="0"/>
                        </a:spcBef>
                        <a:spcAft>
                          <a:spcPts val="0"/>
                        </a:spcAft>
                      </a:pPr>
                      <a:endParaRPr lang="en-US" sz="1600" b="1" dirty="0">
                        <a:solidFill>
                          <a:srgbClr val="CCECFF"/>
                        </a:solidFill>
                        <a:latin typeface="+mj-lt"/>
                        <a:ea typeface="Times New Roman"/>
                        <a:cs typeface="Times New Roman"/>
                      </a:endParaRPr>
                    </a:p>
                  </a:txBody>
                  <a:tcPr marL="0" marR="71342" marT="0" marB="44666" anchor="b">
                    <a:lnL>
                      <a:noFill/>
                    </a:lnL>
                    <a:lnR>
                      <a:noFill/>
                    </a:lnR>
                    <a:lnT>
                      <a:noFill/>
                    </a:lnT>
                    <a:lnB>
                      <a:noFill/>
                    </a:lnB>
                  </a:tcPr>
                </a:tc>
                <a:tc>
                  <a:txBody>
                    <a:bodyPr/>
                    <a:lstStyle/>
                    <a:p>
                      <a:pPr marL="0" marR="0">
                        <a:spcBef>
                          <a:spcPts val="0"/>
                        </a:spcBef>
                        <a:spcAft>
                          <a:spcPts val="0"/>
                        </a:spcAft>
                      </a:pPr>
                      <a:endParaRPr lang="en-US" sz="1600" b="1" dirty="0">
                        <a:solidFill>
                          <a:srgbClr val="CCECFF"/>
                        </a:solidFill>
                        <a:latin typeface="+mj-lt"/>
                        <a:ea typeface="Times New Roman"/>
                        <a:cs typeface="Times New Roman"/>
                      </a:endParaRPr>
                    </a:p>
                  </a:txBody>
                  <a:tcPr marL="0" marR="71342" marT="0" marB="44666" anchor="b">
                    <a:lnL>
                      <a:noFill/>
                    </a:lnL>
                    <a:lnR w="12700" cap="flat" cmpd="sng" algn="ctr">
                      <a:solidFill>
                        <a:srgbClr val="CCECFF"/>
                      </a:solidFill>
                      <a:prstDash val="solid"/>
                      <a:round/>
                      <a:headEnd type="none" w="med" len="med"/>
                      <a:tailEnd type="none" w="med" len="med"/>
                    </a:lnR>
                    <a:lnT>
                      <a:noFill/>
                    </a:lnT>
                    <a:lnB>
                      <a:noFill/>
                    </a:lnB>
                  </a:tcPr>
                </a:tc>
                <a:tc>
                  <a:txBody>
                    <a:bodyPr/>
                    <a:lstStyle/>
                    <a:p>
                      <a:pPr marL="0" marR="0" algn="r">
                        <a:spcBef>
                          <a:spcPts val="0"/>
                        </a:spcBef>
                        <a:spcAft>
                          <a:spcPts val="0"/>
                        </a:spcAft>
                      </a:pPr>
                      <a:endParaRPr lang="en-US" sz="1600" b="1" dirty="0">
                        <a:solidFill>
                          <a:srgbClr val="CCECFF"/>
                        </a:solidFill>
                        <a:latin typeface="+mj-lt"/>
                        <a:ea typeface="Times New Roman"/>
                        <a:cs typeface="Times New Roman"/>
                      </a:endParaRPr>
                    </a:p>
                  </a:txBody>
                  <a:tcPr marL="0" marR="71342" marT="0" marB="44666" anchor="b">
                    <a:lnL w="12700" cap="flat" cmpd="sng" algn="ctr">
                      <a:solidFill>
                        <a:srgbClr val="CCECFF"/>
                      </a:solidFill>
                      <a:prstDash val="solid"/>
                      <a:round/>
                      <a:headEnd type="none" w="med" len="med"/>
                      <a:tailEnd type="none" w="med" len="med"/>
                    </a:lnL>
                    <a:lnR>
                      <a:noFill/>
                    </a:lnR>
                    <a:lnT>
                      <a:noFill/>
                    </a:lnT>
                    <a:lnB>
                      <a:noFill/>
                    </a:lnB>
                  </a:tcPr>
                </a:tc>
                <a:tc>
                  <a:txBody>
                    <a:bodyPr/>
                    <a:lstStyle/>
                    <a:p>
                      <a:pPr marL="0" marR="0">
                        <a:spcBef>
                          <a:spcPts val="0"/>
                        </a:spcBef>
                        <a:spcAft>
                          <a:spcPts val="0"/>
                        </a:spcAft>
                      </a:pPr>
                      <a:endParaRPr lang="en-US" sz="1600" b="1" dirty="0">
                        <a:solidFill>
                          <a:srgbClr val="CCECFF"/>
                        </a:solidFill>
                        <a:latin typeface="+mj-lt"/>
                        <a:ea typeface="Times New Roman"/>
                        <a:cs typeface="Times New Roman"/>
                      </a:endParaRPr>
                    </a:p>
                  </a:txBody>
                  <a:tcPr marL="0" marR="71342" marT="0" marB="44666" anchor="b">
                    <a:lnL>
                      <a:noFill/>
                    </a:lnL>
                    <a:lnR>
                      <a:noFill/>
                    </a:lnR>
                    <a:lnT>
                      <a:noFill/>
                    </a:lnT>
                    <a:lnB>
                      <a:noFill/>
                    </a:lnB>
                  </a:tcPr>
                </a:tc>
                <a:tc>
                  <a:txBody>
                    <a:bodyPr/>
                    <a:lstStyle/>
                    <a:p>
                      <a:pPr marL="0" marR="0">
                        <a:spcBef>
                          <a:spcPts val="0"/>
                        </a:spcBef>
                        <a:spcAft>
                          <a:spcPts val="0"/>
                        </a:spcAft>
                      </a:pPr>
                      <a:endParaRPr lang="en-US" sz="1600" b="1" dirty="0">
                        <a:solidFill>
                          <a:srgbClr val="CCECFF"/>
                        </a:solidFill>
                        <a:latin typeface="+mj-lt"/>
                        <a:ea typeface="Times New Roman"/>
                        <a:cs typeface="Times New Roman"/>
                      </a:endParaRPr>
                    </a:p>
                  </a:txBody>
                  <a:tcPr marL="0" marR="71342" marT="0" marB="44666" anchor="b">
                    <a:lnL>
                      <a:noFill/>
                    </a:lnL>
                    <a:lnR w="12700" cap="flat" cmpd="sng" algn="ctr">
                      <a:solidFill>
                        <a:srgbClr val="CCECFF"/>
                      </a:solidFill>
                      <a:prstDash val="solid"/>
                      <a:round/>
                      <a:headEnd type="none" w="med" len="med"/>
                      <a:tailEnd type="none" w="med" len="med"/>
                    </a:lnR>
                    <a:lnT>
                      <a:noFill/>
                    </a:lnT>
                    <a:lnB>
                      <a:noFill/>
                    </a:lnB>
                  </a:tcPr>
                </a:tc>
              </a:tr>
              <a:tr h="223331">
                <a:tc>
                  <a:txBody>
                    <a:bodyPr/>
                    <a:lstStyle/>
                    <a:p>
                      <a:pPr marL="0" marR="0">
                        <a:spcBef>
                          <a:spcPts val="0"/>
                        </a:spcBef>
                        <a:spcAft>
                          <a:spcPts val="0"/>
                        </a:spcAft>
                      </a:pPr>
                      <a:endParaRPr lang="en-US" sz="1600" dirty="0">
                        <a:solidFill>
                          <a:srgbClr val="CCECFF"/>
                        </a:solidFill>
                        <a:latin typeface="+mj-lt"/>
                        <a:ea typeface="Times New Roman"/>
                        <a:cs typeface="Times New Roman"/>
                      </a:endParaRPr>
                    </a:p>
                  </a:txBody>
                  <a:tcPr marL="0" marR="0" marT="0" marB="44666" anchor="b">
                    <a:lnL w="12700" cap="flat" cmpd="sng" algn="ctr">
                      <a:solidFill>
                        <a:srgbClr val="CCECFF"/>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McFadden Pseudo R</a:t>
                      </a:r>
                      <a:r>
                        <a:rPr lang="en-US" sz="1600" b="1" baseline="30000" dirty="0">
                          <a:solidFill>
                            <a:srgbClr val="CCECFF"/>
                          </a:solidFill>
                          <a:latin typeface="+mj-lt"/>
                          <a:ea typeface="Times New Roman"/>
                          <a:cs typeface="Times New Roman"/>
                        </a:rPr>
                        <a:t>2</a:t>
                      </a:r>
                      <a:endParaRPr lang="en-US" sz="1600" b="1" dirty="0">
                        <a:solidFill>
                          <a:srgbClr val="CCECFF"/>
                        </a:solidFill>
                        <a:latin typeface="+mj-lt"/>
                        <a:ea typeface="Times New Roman"/>
                        <a:cs typeface="Times New Roman"/>
                      </a:endParaRPr>
                    </a:p>
                  </a:txBody>
                  <a:tcPr marL="0" marR="0" marT="0" marB="44666" anchor="b">
                    <a:lnL w="12700" cap="flat" cmpd="sng" algn="ctr">
                      <a:noFill/>
                      <a:prstDash val="solid"/>
                      <a:round/>
                      <a:headEnd type="none" w="med" len="med"/>
                      <a:tailEnd type="none" w="med" len="med"/>
                    </a:lnL>
                    <a:lnR w="12700" cap="flat" cmpd="sng" algn="ctr">
                      <a:solidFill>
                        <a:srgbClr val="CCECFF"/>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0.018</a:t>
                      </a:r>
                    </a:p>
                  </a:txBody>
                  <a:tcPr marL="0" marR="71342" marT="0" marB="44666" anchor="b">
                    <a:lnL w="12700" cap="flat" cmpd="sng" algn="ctr">
                      <a:solidFill>
                        <a:srgbClr val="CCECFF"/>
                      </a:solidFill>
                      <a:prstDash val="solid"/>
                      <a:round/>
                      <a:headEnd type="none" w="med" len="med"/>
                      <a:tailEnd type="none" w="med" len="med"/>
                    </a:lnL>
                    <a:lnR>
                      <a:noFill/>
                    </a:lnR>
                    <a:lnT>
                      <a:noFill/>
                    </a:lnT>
                    <a:lnB>
                      <a:noFill/>
                    </a:lnB>
                  </a:tcPr>
                </a:tc>
                <a:tc>
                  <a:txBody>
                    <a:bodyPr/>
                    <a:lstStyle/>
                    <a:p>
                      <a:pPr marL="0" marR="0">
                        <a:spcBef>
                          <a:spcPts val="0"/>
                        </a:spcBef>
                        <a:spcAft>
                          <a:spcPts val="0"/>
                        </a:spcAft>
                      </a:pPr>
                      <a:endParaRPr lang="en-US" sz="1600" b="1" dirty="0">
                        <a:solidFill>
                          <a:srgbClr val="CCECFF"/>
                        </a:solidFill>
                        <a:latin typeface="+mj-lt"/>
                        <a:ea typeface="Times New Roman"/>
                        <a:cs typeface="Times New Roman"/>
                      </a:endParaRPr>
                    </a:p>
                  </a:txBody>
                  <a:tcPr marL="0" marR="71342" marT="0" marB="44666" anchor="b">
                    <a:lnL>
                      <a:noFill/>
                    </a:lnL>
                    <a:lnR>
                      <a:noFill/>
                    </a:lnR>
                    <a:lnT>
                      <a:noFill/>
                    </a:lnT>
                    <a:lnB>
                      <a:noFill/>
                    </a:lnB>
                  </a:tcPr>
                </a:tc>
                <a:tc>
                  <a:txBody>
                    <a:bodyPr/>
                    <a:lstStyle/>
                    <a:p>
                      <a:pPr marL="0" marR="0">
                        <a:spcBef>
                          <a:spcPts val="0"/>
                        </a:spcBef>
                        <a:spcAft>
                          <a:spcPts val="0"/>
                        </a:spcAft>
                      </a:pPr>
                      <a:endParaRPr lang="en-US" sz="1600" b="1" dirty="0">
                        <a:solidFill>
                          <a:srgbClr val="CCECFF"/>
                        </a:solidFill>
                        <a:latin typeface="+mj-lt"/>
                        <a:ea typeface="Times New Roman"/>
                        <a:cs typeface="Times New Roman"/>
                      </a:endParaRPr>
                    </a:p>
                  </a:txBody>
                  <a:tcPr marL="0" marR="71342" marT="0" marB="44666" anchor="b">
                    <a:lnL>
                      <a:noFill/>
                    </a:lnL>
                    <a:lnR w="12700" cap="flat" cmpd="sng" algn="ctr">
                      <a:solidFill>
                        <a:srgbClr val="CCECFF"/>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0.032</a:t>
                      </a:r>
                    </a:p>
                  </a:txBody>
                  <a:tcPr marL="0" marR="71342" marT="0" marB="44666" anchor="b">
                    <a:lnL w="12700" cap="flat" cmpd="sng" algn="ctr">
                      <a:solidFill>
                        <a:srgbClr val="CCECFF"/>
                      </a:solidFill>
                      <a:prstDash val="solid"/>
                      <a:round/>
                      <a:headEnd type="none" w="med" len="med"/>
                      <a:tailEnd type="none" w="med" len="med"/>
                    </a:lnL>
                    <a:lnR>
                      <a:noFill/>
                    </a:lnR>
                    <a:lnT>
                      <a:noFill/>
                    </a:lnT>
                    <a:lnB>
                      <a:noFill/>
                    </a:lnB>
                  </a:tcPr>
                </a:tc>
                <a:tc>
                  <a:txBody>
                    <a:bodyPr/>
                    <a:lstStyle/>
                    <a:p>
                      <a:pPr marL="0" marR="0">
                        <a:spcBef>
                          <a:spcPts val="0"/>
                        </a:spcBef>
                        <a:spcAft>
                          <a:spcPts val="0"/>
                        </a:spcAft>
                      </a:pPr>
                      <a:endParaRPr lang="en-US" sz="1600" b="1" dirty="0">
                        <a:solidFill>
                          <a:srgbClr val="CCECFF"/>
                        </a:solidFill>
                        <a:latin typeface="+mj-lt"/>
                        <a:ea typeface="Times New Roman"/>
                        <a:cs typeface="Times New Roman"/>
                      </a:endParaRPr>
                    </a:p>
                  </a:txBody>
                  <a:tcPr marL="0" marR="71342" marT="0" marB="44666" anchor="b">
                    <a:lnL>
                      <a:noFill/>
                    </a:lnL>
                    <a:lnR>
                      <a:noFill/>
                    </a:lnR>
                    <a:lnT>
                      <a:noFill/>
                    </a:lnT>
                    <a:lnB>
                      <a:noFill/>
                    </a:lnB>
                  </a:tcPr>
                </a:tc>
                <a:tc>
                  <a:txBody>
                    <a:bodyPr/>
                    <a:lstStyle/>
                    <a:p>
                      <a:pPr marL="0" marR="0">
                        <a:spcBef>
                          <a:spcPts val="0"/>
                        </a:spcBef>
                        <a:spcAft>
                          <a:spcPts val="0"/>
                        </a:spcAft>
                      </a:pPr>
                      <a:endParaRPr lang="en-US" sz="1600" b="1" dirty="0">
                        <a:solidFill>
                          <a:srgbClr val="CCECFF"/>
                        </a:solidFill>
                        <a:latin typeface="+mj-lt"/>
                        <a:ea typeface="Times New Roman"/>
                        <a:cs typeface="Times New Roman"/>
                      </a:endParaRPr>
                    </a:p>
                  </a:txBody>
                  <a:tcPr marL="0" marR="71342" marT="0" marB="44666" anchor="b">
                    <a:lnL>
                      <a:noFill/>
                    </a:lnL>
                    <a:lnR w="12700" cap="flat" cmpd="sng" algn="ctr">
                      <a:solidFill>
                        <a:srgbClr val="CCECFF"/>
                      </a:solidFill>
                      <a:prstDash val="solid"/>
                      <a:round/>
                      <a:headEnd type="none" w="med" len="med"/>
                      <a:tailEnd type="none" w="med" len="med"/>
                    </a:lnR>
                    <a:lnT>
                      <a:noFill/>
                    </a:lnT>
                    <a:lnB>
                      <a:noFill/>
                    </a:lnB>
                  </a:tcPr>
                </a:tc>
              </a:tr>
              <a:tr h="223331">
                <a:tc>
                  <a:txBody>
                    <a:bodyPr/>
                    <a:lstStyle/>
                    <a:p>
                      <a:pPr marL="0" marR="0">
                        <a:spcBef>
                          <a:spcPts val="0"/>
                        </a:spcBef>
                        <a:spcAft>
                          <a:spcPts val="0"/>
                        </a:spcAft>
                      </a:pPr>
                      <a:endParaRPr lang="en-US" sz="1600" dirty="0">
                        <a:solidFill>
                          <a:srgbClr val="CCECFF"/>
                        </a:solidFill>
                        <a:latin typeface="+mj-lt"/>
                        <a:ea typeface="Times New Roman"/>
                        <a:cs typeface="Times New Roman"/>
                      </a:endParaRPr>
                    </a:p>
                  </a:txBody>
                  <a:tcPr marL="0" marR="0" marT="0" marB="44666" anchor="b">
                    <a:lnL w="12700" cap="flat" cmpd="sng" algn="ctr">
                      <a:solidFill>
                        <a:srgbClr val="CCECFF"/>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Num Obs.</a:t>
                      </a:r>
                    </a:p>
                  </a:txBody>
                  <a:tcPr marL="0" marR="0" marT="0" marB="44666" anchor="b">
                    <a:lnL w="12700" cap="flat" cmpd="sng" algn="ctr">
                      <a:noFill/>
                      <a:prstDash val="solid"/>
                      <a:round/>
                      <a:headEnd type="none" w="med" len="med"/>
                      <a:tailEnd type="none" w="med" len="med"/>
                    </a:lnL>
                    <a:lnR w="12700" cap="flat" cmpd="sng" algn="ctr">
                      <a:solidFill>
                        <a:srgbClr val="CCECFF"/>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a:solidFill>
                            <a:srgbClr val="CCECFF"/>
                          </a:solidFill>
                          <a:latin typeface="+mj-lt"/>
                          <a:ea typeface="Times New Roman"/>
                          <a:cs typeface="Times New Roman"/>
                        </a:rPr>
                        <a:t>631</a:t>
                      </a:r>
                    </a:p>
                  </a:txBody>
                  <a:tcPr marL="0" marR="71342" marT="0" marB="44666" anchor="b">
                    <a:lnL w="12700" cap="flat" cmpd="sng" algn="ctr">
                      <a:solidFill>
                        <a:srgbClr val="CCECFF"/>
                      </a:solidFill>
                      <a:prstDash val="solid"/>
                      <a:round/>
                      <a:headEnd type="none" w="med" len="med"/>
                      <a:tailEnd type="none" w="med" len="med"/>
                    </a:lnL>
                    <a:lnR>
                      <a:noFill/>
                    </a:lnR>
                    <a:lnT>
                      <a:noFill/>
                    </a:lnT>
                    <a:lnB>
                      <a:noFill/>
                    </a:lnB>
                  </a:tcPr>
                </a:tc>
                <a:tc>
                  <a:txBody>
                    <a:bodyPr/>
                    <a:lstStyle/>
                    <a:p>
                      <a:pPr marL="0" marR="0">
                        <a:spcBef>
                          <a:spcPts val="0"/>
                        </a:spcBef>
                        <a:spcAft>
                          <a:spcPts val="0"/>
                        </a:spcAft>
                      </a:pPr>
                      <a:endParaRPr lang="en-US" sz="1600" b="1">
                        <a:solidFill>
                          <a:srgbClr val="CCECFF"/>
                        </a:solidFill>
                        <a:latin typeface="+mj-lt"/>
                        <a:ea typeface="Times New Roman"/>
                        <a:cs typeface="Times New Roman"/>
                      </a:endParaRPr>
                    </a:p>
                  </a:txBody>
                  <a:tcPr marL="0" marR="71342" marT="0" marB="44666" anchor="b">
                    <a:lnL>
                      <a:noFill/>
                    </a:lnL>
                    <a:lnR>
                      <a:noFill/>
                    </a:lnR>
                    <a:lnT>
                      <a:noFill/>
                    </a:lnT>
                    <a:lnB>
                      <a:noFill/>
                    </a:lnB>
                  </a:tcPr>
                </a:tc>
                <a:tc>
                  <a:txBody>
                    <a:bodyPr/>
                    <a:lstStyle/>
                    <a:p>
                      <a:pPr marL="0" marR="0">
                        <a:spcBef>
                          <a:spcPts val="0"/>
                        </a:spcBef>
                        <a:spcAft>
                          <a:spcPts val="0"/>
                        </a:spcAft>
                      </a:pPr>
                      <a:endParaRPr lang="en-US" sz="1600" b="1" dirty="0">
                        <a:solidFill>
                          <a:srgbClr val="CCECFF"/>
                        </a:solidFill>
                        <a:latin typeface="+mj-lt"/>
                        <a:ea typeface="Times New Roman"/>
                        <a:cs typeface="Times New Roman"/>
                      </a:endParaRPr>
                    </a:p>
                  </a:txBody>
                  <a:tcPr marL="0" marR="71342" marT="0" marB="44666" anchor="b">
                    <a:lnL>
                      <a:noFill/>
                    </a:lnL>
                    <a:lnR w="12700" cap="flat" cmpd="sng" algn="ctr">
                      <a:solidFill>
                        <a:srgbClr val="CCECFF"/>
                      </a:solidFill>
                      <a:prstDash val="solid"/>
                      <a:round/>
                      <a:headEnd type="none" w="med" len="med"/>
                      <a:tailEnd type="none" w="med" len="med"/>
                    </a:lnR>
                    <a:lnT>
                      <a:noFill/>
                    </a:lnT>
                    <a:lnB>
                      <a:noFill/>
                    </a:lnB>
                  </a:tcPr>
                </a:tc>
                <a:tc>
                  <a:txBody>
                    <a:bodyPr/>
                    <a:lstStyle/>
                    <a:p>
                      <a:pPr marL="0" marR="0" algn="r">
                        <a:spcBef>
                          <a:spcPts val="0"/>
                        </a:spcBef>
                        <a:spcAft>
                          <a:spcPts val="0"/>
                        </a:spcAft>
                      </a:pPr>
                      <a:r>
                        <a:rPr lang="en-US" sz="1600" b="1">
                          <a:solidFill>
                            <a:srgbClr val="CCECFF"/>
                          </a:solidFill>
                          <a:latin typeface="+mj-lt"/>
                          <a:ea typeface="Times New Roman"/>
                          <a:cs typeface="Times New Roman"/>
                        </a:rPr>
                        <a:t>631</a:t>
                      </a:r>
                    </a:p>
                  </a:txBody>
                  <a:tcPr marL="0" marR="71342" marT="0" marB="44666" anchor="b">
                    <a:lnL w="12700" cap="flat" cmpd="sng" algn="ctr">
                      <a:solidFill>
                        <a:srgbClr val="CCECFF"/>
                      </a:solidFill>
                      <a:prstDash val="solid"/>
                      <a:round/>
                      <a:headEnd type="none" w="med" len="med"/>
                      <a:tailEnd type="none" w="med" len="med"/>
                    </a:lnL>
                    <a:lnR>
                      <a:noFill/>
                    </a:lnR>
                    <a:lnT>
                      <a:noFill/>
                    </a:lnT>
                    <a:lnB>
                      <a:noFill/>
                    </a:lnB>
                  </a:tcPr>
                </a:tc>
                <a:tc>
                  <a:txBody>
                    <a:bodyPr/>
                    <a:lstStyle/>
                    <a:p>
                      <a:pPr marL="0" marR="0">
                        <a:spcBef>
                          <a:spcPts val="0"/>
                        </a:spcBef>
                        <a:spcAft>
                          <a:spcPts val="0"/>
                        </a:spcAft>
                      </a:pPr>
                      <a:endParaRPr lang="en-US" sz="1600" b="1" dirty="0">
                        <a:solidFill>
                          <a:srgbClr val="CCECFF"/>
                        </a:solidFill>
                        <a:latin typeface="+mj-lt"/>
                        <a:ea typeface="Times New Roman"/>
                        <a:cs typeface="Times New Roman"/>
                      </a:endParaRPr>
                    </a:p>
                  </a:txBody>
                  <a:tcPr marL="0" marR="71342" marT="0" marB="44666" anchor="b">
                    <a:lnL>
                      <a:noFill/>
                    </a:lnL>
                    <a:lnR>
                      <a:noFill/>
                    </a:lnR>
                    <a:lnT>
                      <a:noFill/>
                    </a:lnT>
                    <a:lnB>
                      <a:noFill/>
                    </a:lnB>
                  </a:tcPr>
                </a:tc>
                <a:tc>
                  <a:txBody>
                    <a:bodyPr/>
                    <a:lstStyle/>
                    <a:p>
                      <a:pPr marL="0" marR="0">
                        <a:spcBef>
                          <a:spcPts val="0"/>
                        </a:spcBef>
                        <a:spcAft>
                          <a:spcPts val="0"/>
                        </a:spcAft>
                      </a:pPr>
                      <a:endParaRPr lang="en-US" sz="1600" b="1" dirty="0">
                        <a:solidFill>
                          <a:srgbClr val="CCECFF"/>
                        </a:solidFill>
                        <a:latin typeface="+mj-lt"/>
                        <a:ea typeface="Times New Roman"/>
                        <a:cs typeface="Times New Roman"/>
                      </a:endParaRPr>
                    </a:p>
                  </a:txBody>
                  <a:tcPr marL="0" marR="71342" marT="0" marB="44666" anchor="b">
                    <a:lnL>
                      <a:noFill/>
                    </a:lnL>
                    <a:lnR w="12700" cap="flat" cmpd="sng" algn="ctr">
                      <a:solidFill>
                        <a:srgbClr val="CCECFF"/>
                      </a:solidFill>
                      <a:prstDash val="solid"/>
                      <a:round/>
                      <a:headEnd type="none" w="med" len="med"/>
                      <a:tailEnd type="none" w="med" len="med"/>
                    </a:lnR>
                    <a:lnT>
                      <a:noFill/>
                    </a:lnT>
                    <a:lnB>
                      <a:noFill/>
                    </a:lnB>
                  </a:tcPr>
                </a:tc>
              </a:tr>
              <a:tr h="223331">
                <a:tc>
                  <a:txBody>
                    <a:bodyPr/>
                    <a:lstStyle/>
                    <a:p>
                      <a:pPr marL="0" marR="0">
                        <a:spcBef>
                          <a:spcPts val="0"/>
                        </a:spcBef>
                        <a:spcAft>
                          <a:spcPts val="0"/>
                        </a:spcAft>
                      </a:pPr>
                      <a:endParaRPr lang="en-US" sz="1600" dirty="0">
                        <a:solidFill>
                          <a:srgbClr val="CCECFF"/>
                        </a:solidFill>
                        <a:latin typeface="+mj-lt"/>
                        <a:ea typeface="Times New Roman"/>
                        <a:cs typeface="Times New Roman"/>
                      </a:endParaRPr>
                    </a:p>
                  </a:txBody>
                  <a:tcPr marL="0" marR="0" marT="0" marB="44666" anchor="b">
                    <a:lnL w="12700" cap="flat" cmpd="sng" algn="ctr">
                      <a:solidFill>
                        <a:srgbClr val="CCECFF"/>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rgbClr val="CCECFF"/>
                      </a:solidFill>
                      <a:prstDash val="solid"/>
                      <a:round/>
                      <a:headEnd type="none" w="med" len="med"/>
                      <a:tailEnd type="none" w="med" len="med"/>
                    </a:lnB>
                  </a:tcPr>
                </a:tc>
                <a:tc>
                  <a:txBody>
                    <a:bodyPr/>
                    <a:lstStyle/>
                    <a:p>
                      <a:pPr marL="0" marR="0">
                        <a:spcBef>
                          <a:spcPts val="0"/>
                        </a:spcBef>
                        <a:spcAft>
                          <a:spcPts val="0"/>
                        </a:spcAft>
                      </a:pPr>
                      <a:r>
                        <a:rPr lang="en-US" sz="1600" b="1" dirty="0">
                          <a:solidFill>
                            <a:srgbClr val="CCECFF"/>
                          </a:solidFill>
                          <a:latin typeface="+mj-lt"/>
                          <a:ea typeface="Times New Roman"/>
                          <a:cs typeface="Times New Roman"/>
                        </a:rPr>
                        <a:t>Percent Dead</a:t>
                      </a:r>
                    </a:p>
                  </a:txBody>
                  <a:tcPr marL="0" marR="0" marT="0" marB="44666" anchor="b">
                    <a:lnL w="12700" cap="flat" cmpd="sng" algn="ctr">
                      <a:noFill/>
                      <a:prstDash val="solid"/>
                      <a:round/>
                      <a:headEnd type="none" w="med" len="med"/>
                      <a:tailEnd type="none" w="med" len="med"/>
                    </a:lnL>
                    <a:lnR w="12700" cap="flat" cmpd="sng" algn="ctr">
                      <a:solidFill>
                        <a:srgbClr val="CCECFF"/>
                      </a:solidFill>
                      <a:prstDash val="solid"/>
                      <a:round/>
                      <a:headEnd type="none" w="med" len="med"/>
                      <a:tailEnd type="none" w="med" len="med"/>
                    </a:lnR>
                    <a:lnT>
                      <a:noFill/>
                    </a:lnT>
                    <a:lnB w="12700" cap="flat" cmpd="sng" algn="ctr">
                      <a:solidFill>
                        <a:srgbClr val="CCECFF"/>
                      </a:solidFill>
                      <a:prstDash val="solid"/>
                      <a:round/>
                      <a:headEnd type="none" w="med" len="med"/>
                      <a:tailEnd type="none" w="med" len="med"/>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18%</a:t>
                      </a:r>
                    </a:p>
                  </a:txBody>
                  <a:tcPr marL="0" marR="71342" marT="0" marB="44666" anchor="b">
                    <a:lnL w="12700" cap="flat" cmpd="sng" algn="ctr">
                      <a:solidFill>
                        <a:srgbClr val="CCECFF"/>
                      </a:solidFill>
                      <a:prstDash val="solid"/>
                      <a:round/>
                      <a:headEnd type="none" w="med" len="med"/>
                      <a:tailEnd type="none" w="med" len="med"/>
                    </a:lnL>
                    <a:lnR>
                      <a:noFill/>
                    </a:lnR>
                    <a:lnT>
                      <a:noFill/>
                    </a:lnT>
                    <a:lnB w="12700" cap="flat" cmpd="sng" algn="ctr">
                      <a:solidFill>
                        <a:srgbClr val="CCECFF"/>
                      </a:solidFill>
                      <a:prstDash val="solid"/>
                      <a:round/>
                      <a:headEnd type="none" w="med" len="med"/>
                      <a:tailEnd type="none" w="med" len="med"/>
                    </a:lnB>
                  </a:tcPr>
                </a:tc>
                <a:tc>
                  <a:txBody>
                    <a:bodyPr/>
                    <a:lstStyle/>
                    <a:p>
                      <a:pPr marL="0" marR="0">
                        <a:spcBef>
                          <a:spcPts val="0"/>
                        </a:spcBef>
                        <a:spcAft>
                          <a:spcPts val="0"/>
                        </a:spcAft>
                      </a:pPr>
                      <a:endParaRPr lang="en-US" sz="1600" b="1" dirty="0">
                        <a:solidFill>
                          <a:srgbClr val="CCECFF"/>
                        </a:solidFill>
                        <a:latin typeface="+mj-lt"/>
                        <a:ea typeface="Times New Roman"/>
                        <a:cs typeface="Times New Roman"/>
                      </a:endParaRPr>
                    </a:p>
                  </a:txBody>
                  <a:tcPr marL="0" marR="71342" marT="0" marB="44666" anchor="b">
                    <a:lnL>
                      <a:noFill/>
                    </a:lnL>
                    <a:lnR>
                      <a:noFill/>
                    </a:lnR>
                    <a:lnT>
                      <a:noFill/>
                    </a:lnT>
                    <a:lnB w="12700" cap="flat" cmpd="sng" algn="ctr">
                      <a:solidFill>
                        <a:srgbClr val="CCECFF"/>
                      </a:solidFill>
                      <a:prstDash val="solid"/>
                      <a:round/>
                      <a:headEnd type="none" w="med" len="med"/>
                      <a:tailEnd type="none" w="med" len="med"/>
                    </a:lnB>
                  </a:tcPr>
                </a:tc>
                <a:tc>
                  <a:txBody>
                    <a:bodyPr/>
                    <a:lstStyle/>
                    <a:p>
                      <a:pPr marL="0" marR="0">
                        <a:spcBef>
                          <a:spcPts val="0"/>
                        </a:spcBef>
                        <a:spcAft>
                          <a:spcPts val="0"/>
                        </a:spcAft>
                      </a:pPr>
                      <a:endParaRPr lang="en-US" sz="1600" b="1" dirty="0">
                        <a:solidFill>
                          <a:srgbClr val="CCECFF"/>
                        </a:solidFill>
                        <a:latin typeface="+mj-lt"/>
                        <a:ea typeface="Times New Roman"/>
                        <a:cs typeface="Times New Roman"/>
                      </a:endParaRPr>
                    </a:p>
                  </a:txBody>
                  <a:tcPr marL="0" marR="71342" marT="0" marB="44666" anchor="b">
                    <a:lnL>
                      <a:noFill/>
                    </a:lnL>
                    <a:lnR w="12700" cap="flat" cmpd="sng" algn="ctr">
                      <a:solidFill>
                        <a:srgbClr val="CCECFF"/>
                      </a:solidFill>
                      <a:prstDash val="solid"/>
                      <a:round/>
                      <a:headEnd type="none" w="med" len="med"/>
                      <a:tailEnd type="none" w="med" len="med"/>
                    </a:lnR>
                    <a:lnT>
                      <a:noFill/>
                    </a:lnT>
                    <a:lnB w="12700" cap="flat" cmpd="sng" algn="ctr">
                      <a:solidFill>
                        <a:srgbClr val="CCECFF"/>
                      </a:solidFill>
                      <a:prstDash val="solid"/>
                      <a:round/>
                      <a:headEnd type="none" w="med" len="med"/>
                      <a:tailEnd type="none" w="med" len="med"/>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18%</a:t>
                      </a:r>
                    </a:p>
                  </a:txBody>
                  <a:tcPr marL="0" marR="71342" marT="0" marB="44666" anchor="b">
                    <a:lnL w="12700" cap="flat" cmpd="sng" algn="ctr">
                      <a:solidFill>
                        <a:srgbClr val="CCECFF"/>
                      </a:solidFill>
                      <a:prstDash val="solid"/>
                      <a:round/>
                      <a:headEnd type="none" w="med" len="med"/>
                      <a:tailEnd type="none" w="med" len="med"/>
                    </a:lnL>
                    <a:lnR>
                      <a:noFill/>
                    </a:lnR>
                    <a:lnT>
                      <a:noFill/>
                    </a:lnT>
                    <a:lnB w="12700" cap="flat" cmpd="sng" algn="ctr">
                      <a:solidFill>
                        <a:srgbClr val="CCECFF"/>
                      </a:solidFill>
                      <a:prstDash val="solid"/>
                      <a:round/>
                      <a:headEnd type="none" w="med" len="med"/>
                      <a:tailEnd type="none" w="med" len="med"/>
                    </a:lnB>
                  </a:tcPr>
                </a:tc>
                <a:tc>
                  <a:txBody>
                    <a:bodyPr/>
                    <a:lstStyle/>
                    <a:p>
                      <a:pPr marL="0" marR="0">
                        <a:spcBef>
                          <a:spcPts val="0"/>
                        </a:spcBef>
                        <a:spcAft>
                          <a:spcPts val="0"/>
                        </a:spcAft>
                      </a:pPr>
                      <a:endParaRPr lang="en-US" sz="1600" b="1" dirty="0">
                        <a:solidFill>
                          <a:srgbClr val="CCECFF"/>
                        </a:solidFill>
                        <a:latin typeface="+mj-lt"/>
                        <a:ea typeface="Times New Roman"/>
                        <a:cs typeface="Times New Roman"/>
                      </a:endParaRPr>
                    </a:p>
                  </a:txBody>
                  <a:tcPr marL="0" marR="71342" marT="0" marB="44666" anchor="b">
                    <a:lnL>
                      <a:noFill/>
                    </a:lnL>
                    <a:lnR>
                      <a:noFill/>
                    </a:lnR>
                    <a:lnT>
                      <a:noFill/>
                    </a:lnT>
                    <a:lnB w="12700" cap="flat" cmpd="sng" algn="ctr">
                      <a:solidFill>
                        <a:srgbClr val="CCECFF"/>
                      </a:solidFill>
                      <a:prstDash val="solid"/>
                      <a:round/>
                      <a:headEnd type="none" w="med" len="med"/>
                      <a:tailEnd type="none" w="med" len="med"/>
                    </a:lnB>
                  </a:tcPr>
                </a:tc>
                <a:tc>
                  <a:txBody>
                    <a:bodyPr/>
                    <a:lstStyle/>
                    <a:p>
                      <a:pPr marL="0" marR="0">
                        <a:spcBef>
                          <a:spcPts val="0"/>
                        </a:spcBef>
                        <a:spcAft>
                          <a:spcPts val="0"/>
                        </a:spcAft>
                      </a:pPr>
                      <a:endParaRPr lang="en-US" sz="1600" b="1" dirty="0">
                        <a:solidFill>
                          <a:srgbClr val="CCECFF"/>
                        </a:solidFill>
                        <a:latin typeface="+mj-lt"/>
                        <a:ea typeface="Times New Roman"/>
                        <a:cs typeface="Times New Roman"/>
                      </a:endParaRPr>
                    </a:p>
                  </a:txBody>
                  <a:tcPr marL="0" marR="71342" marT="0" marB="44666" anchor="b">
                    <a:lnL>
                      <a:noFill/>
                    </a:lnL>
                    <a:lnR w="12700" cap="flat" cmpd="sng" algn="ctr">
                      <a:solidFill>
                        <a:srgbClr val="CCECFF"/>
                      </a:solidFill>
                      <a:prstDash val="solid"/>
                      <a:round/>
                      <a:headEnd type="none" w="med" len="med"/>
                      <a:tailEnd type="none" w="med" len="med"/>
                    </a:lnR>
                    <a:lnT>
                      <a:noFill/>
                    </a:lnT>
                    <a:lnB w="12700" cap="flat" cmpd="sng" algn="ctr">
                      <a:solidFill>
                        <a:srgbClr val="CCECFF"/>
                      </a:solidFill>
                      <a:prstDash val="solid"/>
                      <a:round/>
                      <a:headEnd type="none" w="med" len="med"/>
                      <a:tailEnd type="none" w="med" len="med"/>
                    </a:lnB>
                  </a:tcPr>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but does not mediate flows</a:t>
            </a:r>
            <a:endParaRPr lang="en-US" dirty="0"/>
          </a:p>
        </p:txBody>
      </p:sp>
      <p:graphicFrame>
        <p:nvGraphicFramePr>
          <p:cNvPr id="7" name="Content Placeholder 6"/>
          <p:cNvGraphicFramePr>
            <a:graphicFrameLocks noGrp="1"/>
          </p:cNvGraphicFramePr>
          <p:nvPr>
            <p:ph idx="1"/>
          </p:nvPr>
        </p:nvGraphicFramePr>
        <p:xfrm>
          <a:off x="838200" y="1777585"/>
          <a:ext cx="7429500" cy="4936385"/>
        </p:xfrm>
        <a:graphic>
          <a:graphicData uri="http://schemas.openxmlformats.org/drawingml/2006/table">
            <a:tbl>
              <a:tblPr/>
              <a:tblGrid>
                <a:gridCol w="190500"/>
                <a:gridCol w="2781300"/>
                <a:gridCol w="876300"/>
                <a:gridCol w="838200"/>
                <a:gridCol w="569186"/>
                <a:gridCol w="1049226"/>
                <a:gridCol w="841971"/>
                <a:gridCol w="282817"/>
              </a:tblGrid>
              <a:tr h="304271">
                <a:tc>
                  <a:txBody>
                    <a:bodyPr/>
                    <a:lstStyle/>
                    <a:p>
                      <a:pPr marL="0" marR="0">
                        <a:spcBef>
                          <a:spcPts val="0"/>
                        </a:spcBef>
                        <a:spcAft>
                          <a:spcPts val="0"/>
                        </a:spcAft>
                      </a:pPr>
                      <a:endParaRPr lang="en-US" sz="1200" dirty="0">
                        <a:solidFill>
                          <a:srgbClr val="CCECFF"/>
                        </a:solidFill>
                        <a:latin typeface="+mj-lt"/>
                        <a:ea typeface="Times New Roman"/>
                        <a:cs typeface="Times New Roman"/>
                      </a:endParaRPr>
                    </a:p>
                  </a:txBody>
                  <a:tcPr marL="0" marR="0" marT="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endParaRPr lang="en-US" sz="1800" dirty="0">
                        <a:solidFill>
                          <a:srgbClr val="CCECFF"/>
                        </a:solidFill>
                        <a:latin typeface="+mj-lt"/>
                        <a:ea typeface="Times New Roman"/>
                        <a:cs typeface="Times New Roman"/>
                      </a:endParaRPr>
                    </a:p>
                  </a:txBody>
                  <a:tcPr marL="0" marR="0" marT="0">
                    <a:lnL>
                      <a:noFill/>
                    </a:lnL>
                    <a:lnR>
                      <a:noFill/>
                    </a:lnR>
                    <a:lnT w="12700" cap="flat" cmpd="sng" algn="ctr">
                      <a:solidFill>
                        <a:srgbClr val="000000"/>
                      </a:solidFill>
                      <a:prstDash val="solid"/>
                      <a:round/>
                      <a:headEnd type="none" w="med" len="med"/>
                      <a:tailEnd type="none" w="med" len="med"/>
                    </a:lnT>
                    <a:lnB>
                      <a:noFill/>
                    </a:lnB>
                  </a:tcPr>
                </a:tc>
                <a:tc gridSpan="2">
                  <a:txBody>
                    <a:bodyPr/>
                    <a:lstStyle/>
                    <a:p>
                      <a:pPr marL="0" marR="0" algn="ctr">
                        <a:spcBef>
                          <a:spcPts val="0"/>
                        </a:spcBef>
                        <a:spcAft>
                          <a:spcPts val="0"/>
                        </a:spcAft>
                      </a:pPr>
                      <a:r>
                        <a:rPr lang="en-US" sz="1800" dirty="0" smtClean="0">
                          <a:solidFill>
                            <a:srgbClr val="CCECFF"/>
                          </a:solidFill>
                          <a:latin typeface="+mj-lt"/>
                          <a:ea typeface="Times New Roman"/>
                          <a:cs typeface="Times New Roman"/>
                        </a:rPr>
                        <a:t>    Model </a:t>
                      </a:r>
                      <a:r>
                        <a:rPr lang="en-US" sz="1800" dirty="0">
                          <a:solidFill>
                            <a:srgbClr val="CCECFF"/>
                          </a:solidFill>
                          <a:latin typeface="+mj-lt"/>
                          <a:ea typeface="Times New Roman"/>
                          <a:cs typeface="Times New Roman"/>
                        </a:rPr>
                        <a:t>1</a:t>
                      </a:r>
                    </a:p>
                  </a:txBody>
                  <a:tcPr marL="0" marR="73025" marT="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marL="0" marR="0">
                        <a:spcBef>
                          <a:spcPts val="0"/>
                        </a:spcBef>
                        <a:spcAft>
                          <a:spcPts val="0"/>
                        </a:spcAft>
                      </a:pPr>
                      <a:endParaRPr lang="en-US" sz="1800">
                        <a:solidFill>
                          <a:srgbClr val="CCECFF"/>
                        </a:solidFill>
                        <a:latin typeface="+mj-lt"/>
                        <a:ea typeface="Times New Roman"/>
                        <a:cs typeface="Times New Roman"/>
                      </a:endParaRPr>
                    </a:p>
                  </a:txBody>
                  <a:tcPr marL="0" marR="73025" marT="0">
                    <a:lnL>
                      <a:noFill/>
                    </a:lnL>
                    <a:lnR>
                      <a:noFill/>
                    </a:lnR>
                    <a:lnT w="12700" cap="flat" cmpd="sng" algn="ctr">
                      <a:solidFill>
                        <a:srgbClr val="000000"/>
                      </a:solidFill>
                      <a:prstDash val="solid"/>
                      <a:round/>
                      <a:headEnd type="none" w="med" len="med"/>
                      <a:tailEnd type="none" w="med" len="med"/>
                    </a:lnT>
                    <a:lnB>
                      <a:noFill/>
                    </a:lnB>
                  </a:tcPr>
                </a:tc>
                <a:tc gridSpan="2">
                  <a:txBody>
                    <a:bodyPr/>
                    <a:lstStyle/>
                    <a:p>
                      <a:pPr marL="0" marR="0" algn="ctr">
                        <a:spcBef>
                          <a:spcPts val="0"/>
                        </a:spcBef>
                        <a:spcAft>
                          <a:spcPts val="0"/>
                        </a:spcAft>
                      </a:pPr>
                      <a:r>
                        <a:rPr lang="en-US" sz="1800" dirty="0" smtClean="0">
                          <a:solidFill>
                            <a:srgbClr val="CCECFF"/>
                          </a:solidFill>
                          <a:latin typeface="+mj-lt"/>
                          <a:ea typeface="Times New Roman"/>
                          <a:cs typeface="Times New Roman"/>
                        </a:rPr>
                        <a:t>      Model </a:t>
                      </a:r>
                      <a:r>
                        <a:rPr lang="en-US" sz="1800" dirty="0">
                          <a:solidFill>
                            <a:srgbClr val="CCECFF"/>
                          </a:solidFill>
                          <a:latin typeface="+mj-lt"/>
                          <a:ea typeface="Times New Roman"/>
                          <a:cs typeface="Times New Roman"/>
                        </a:rPr>
                        <a:t>2</a:t>
                      </a:r>
                    </a:p>
                  </a:txBody>
                  <a:tcPr marL="0" marR="73025" marT="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marL="0" marR="0" algn="ctr">
                        <a:spcBef>
                          <a:spcPts val="0"/>
                        </a:spcBef>
                        <a:spcAft>
                          <a:spcPts val="0"/>
                        </a:spcAft>
                      </a:pPr>
                      <a:endParaRPr lang="en-US" sz="1800">
                        <a:solidFill>
                          <a:srgbClr val="CCECFF"/>
                        </a:solidFill>
                        <a:latin typeface="+mj-lt"/>
                        <a:ea typeface="Times New Roman"/>
                        <a:cs typeface="Times New Roman"/>
                      </a:endParaRPr>
                    </a:p>
                  </a:txBody>
                  <a:tcPr marL="0" marR="73025" marT="0">
                    <a:lnL>
                      <a:noFill/>
                    </a:lnL>
                    <a:lnR>
                      <a:noFill/>
                    </a:lnR>
                    <a:lnT w="12700" cap="flat" cmpd="sng" algn="ctr">
                      <a:solidFill>
                        <a:srgbClr val="000000"/>
                      </a:solidFill>
                      <a:prstDash val="solid"/>
                      <a:round/>
                      <a:headEnd type="none" w="med" len="med"/>
                      <a:tailEnd type="none" w="med" len="med"/>
                    </a:lnT>
                    <a:lnB>
                      <a:noFill/>
                    </a:lnB>
                  </a:tcPr>
                </a:tc>
              </a:tr>
              <a:tr h="304271">
                <a:tc>
                  <a:txBody>
                    <a:bodyPr/>
                    <a:lstStyle/>
                    <a:p>
                      <a:pPr marL="0" marR="0" algn="r">
                        <a:spcBef>
                          <a:spcPts val="0"/>
                        </a:spcBef>
                        <a:spcAft>
                          <a:spcPts val="0"/>
                        </a:spcAft>
                      </a:pPr>
                      <a:endParaRPr lang="en-US" sz="1200" dirty="0">
                        <a:solidFill>
                          <a:srgbClr val="CCECFF"/>
                        </a:solidFill>
                        <a:latin typeface="+mj-lt"/>
                        <a:ea typeface="Times New Roman"/>
                        <a:cs typeface="Times New Roman"/>
                      </a:endParaRPr>
                    </a:p>
                  </a:txBody>
                  <a:tcPr marL="0" marR="0" marT="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endParaRPr lang="en-US" sz="1800" dirty="0">
                        <a:solidFill>
                          <a:srgbClr val="CCECFF"/>
                        </a:solidFill>
                        <a:latin typeface="+mj-lt"/>
                        <a:ea typeface="Times New Roman"/>
                        <a:cs typeface="Times New Roman"/>
                      </a:endParaRPr>
                    </a:p>
                  </a:txBody>
                  <a:tcPr marL="0" marR="0" marT="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800" dirty="0" err="1" smtClean="0">
                          <a:solidFill>
                            <a:srgbClr val="CCECFF"/>
                          </a:solidFill>
                          <a:latin typeface="+mj-lt"/>
                          <a:ea typeface="Times New Roman"/>
                          <a:cs typeface="Times New Roman"/>
                        </a:rPr>
                        <a:t>Coeff</a:t>
                      </a:r>
                      <a:endParaRPr lang="en-US" sz="1800" dirty="0">
                        <a:solidFill>
                          <a:srgbClr val="CCECFF"/>
                        </a:solidFill>
                        <a:latin typeface="+mj-lt"/>
                        <a:ea typeface="Times New Roman"/>
                        <a:cs typeface="Times New Roman"/>
                      </a:endParaRPr>
                    </a:p>
                  </a:txBody>
                  <a:tcPr marL="0" marR="73025" marT="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800" i="1" dirty="0">
                          <a:solidFill>
                            <a:srgbClr val="CCECFF"/>
                          </a:solidFill>
                          <a:latin typeface="+mj-lt"/>
                          <a:ea typeface="Times New Roman"/>
                          <a:cs typeface="Times New Roman"/>
                        </a:rPr>
                        <a:t>t</a:t>
                      </a:r>
                      <a:r>
                        <a:rPr lang="en-US" sz="1800" dirty="0">
                          <a:solidFill>
                            <a:srgbClr val="CCECFF"/>
                          </a:solidFill>
                          <a:latin typeface="+mj-lt"/>
                          <a:ea typeface="Times New Roman"/>
                          <a:cs typeface="Times New Roman"/>
                        </a:rPr>
                        <a:t>-stat</a:t>
                      </a:r>
                    </a:p>
                  </a:txBody>
                  <a:tcPr marL="0" marR="73025" marT="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800" dirty="0">
                        <a:solidFill>
                          <a:srgbClr val="CCECFF"/>
                        </a:solidFill>
                        <a:latin typeface="+mj-lt"/>
                        <a:ea typeface="Times New Roman"/>
                        <a:cs typeface="Times New Roman"/>
                      </a:endParaRPr>
                    </a:p>
                  </a:txBody>
                  <a:tcPr marL="0" marR="73025" marT="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800" dirty="0" err="1" smtClean="0">
                          <a:solidFill>
                            <a:srgbClr val="CCECFF"/>
                          </a:solidFill>
                          <a:latin typeface="+mj-lt"/>
                          <a:ea typeface="Times New Roman"/>
                          <a:cs typeface="Times New Roman"/>
                        </a:rPr>
                        <a:t>Coeff</a:t>
                      </a:r>
                      <a:endParaRPr lang="en-US" sz="1800" dirty="0">
                        <a:solidFill>
                          <a:srgbClr val="CCECFF"/>
                        </a:solidFill>
                        <a:latin typeface="+mj-lt"/>
                        <a:ea typeface="Times New Roman"/>
                        <a:cs typeface="Times New Roman"/>
                      </a:endParaRPr>
                    </a:p>
                  </a:txBody>
                  <a:tcPr marL="0" marR="73025" marT="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800" i="1">
                          <a:solidFill>
                            <a:srgbClr val="CCECFF"/>
                          </a:solidFill>
                          <a:latin typeface="+mj-lt"/>
                          <a:ea typeface="Times New Roman"/>
                          <a:cs typeface="Times New Roman"/>
                        </a:rPr>
                        <a:t>t</a:t>
                      </a:r>
                      <a:r>
                        <a:rPr lang="en-US" sz="1800">
                          <a:solidFill>
                            <a:srgbClr val="CCECFF"/>
                          </a:solidFill>
                          <a:latin typeface="+mj-lt"/>
                          <a:ea typeface="Times New Roman"/>
                          <a:cs typeface="Times New Roman"/>
                        </a:rPr>
                        <a:t>-stat</a:t>
                      </a:r>
                    </a:p>
                  </a:txBody>
                  <a:tcPr marL="0" marR="73025" marT="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endParaRPr lang="en-US" sz="1800">
                        <a:solidFill>
                          <a:srgbClr val="CCECFF"/>
                        </a:solidFill>
                        <a:latin typeface="+mj-lt"/>
                        <a:ea typeface="Times New Roman"/>
                        <a:cs typeface="Times New Roman"/>
                      </a:endParaRPr>
                    </a:p>
                  </a:txBody>
                  <a:tcPr marL="0" marR="73025" marT="0">
                    <a:lnL>
                      <a:noFill/>
                    </a:lnL>
                    <a:lnR>
                      <a:noFill/>
                    </a:lnR>
                    <a:lnT>
                      <a:noFill/>
                    </a:lnT>
                    <a:lnB w="12700" cap="flat" cmpd="sng" algn="ctr">
                      <a:solidFill>
                        <a:srgbClr val="000000"/>
                      </a:solidFill>
                      <a:prstDash val="solid"/>
                      <a:round/>
                      <a:headEnd type="none" w="med" len="med"/>
                      <a:tailEnd type="none" w="med" len="med"/>
                    </a:lnB>
                  </a:tcPr>
                </a:tc>
              </a:tr>
              <a:tr h="304271">
                <a:tc>
                  <a:txBody>
                    <a:bodyPr/>
                    <a:lstStyle/>
                    <a:p>
                      <a:pPr marL="0" marR="0">
                        <a:spcBef>
                          <a:spcPts val="0"/>
                        </a:spcBef>
                        <a:spcAft>
                          <a:spcPts val="0"/>
                        </a:spcAft>
                      </a:pPr>
                      <a:endParaRPr lang="en-US" sz="1200" dirty="0">
                        <a:solidFill>
                          <a:srgbClr val="CCECFF"/>
                        </a:solidFill>
                        <a:latin typeface="+mj-lt"/>
                        <a:ea typeface="Times New Roman"/>
                        <a:cs typeface="Times New Roman"/>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800" dirty="0">
                          <a:solidFill>
                            <a:srgbClr val="CCECFF"/>
                          </a:solidFill>
                          <a:latin typeface="+mj-lt"/>
                          <a:ea typeface="Times New Roman"/>
                          <a:cs typeface="Times New Roman"/>
                        </a:rPr>
                        <a:t>Intercept</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3.998</a:t>
                      </a:r>
                    </a:p>
                  </a:txBody>
                  <a:tcPr marL="0" marR="73025" marT="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1600" b="1">
                          <a:solidFill>
                            <a:srgbClr val="CCECFF"/>
                          </a:solidFill>
                          <a:latin typeface="+mj-lt"/>
                          <a:ea typeface="Times New Roman"/>
                          <a:cs typeface="Times New Roman"/>
                        </a:rPr>
                        <a:t>1.96</a:t>
                      </a:r>
                    </a:p>
                  </a:txBody>
                  <a:tcPr marL="0" marR="0" marT="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600" b="1">
                          <a:solidFill>
                            <a:srgbClr val="CCECFF"/>
                          </a:solidFill>
                          <a:latin typeface="+mj-lt"/>
                          <a:ea typeface="Times New Roman"/>
                          <a:cs typeface="Times New Roman"/>
                        </a:rPr>
                        <a:t>*</a:t>
                      </a:r>
                    </a:p>
                  </a:txBody>
                  <a:tcPr marL="0" marR="0" marT="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1600" b="1">
                          <a:solidFill>
                            <a:srgbClr val="CCECFF"/>
                          </a:solidFill>
                          <a:latin typeface="+mj-lt"/>
                          <a:ea typeface="Times New Roman"/>
                          <a:cs typeface="Times New Roman"/>
                        </a:rPr>
                        <a:t>4.122</a:t>
                      </a:r>
                    </a:p>
                  </a:txBody>
                  <a:tcPr marL="0" marR="73025" marT="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1600" b="1">
                          <a:solidFill>
                            <a:srgbClr val="CCECFF"/>
                          </a:solidFill>
                          <a:latin typeface="+mj-lt"/>
                          <a:ea typeface="Times New Roman"/>
                          <a:cs typeface="Times New Roman"/>
                        </a:rPr>
                        <a:t>1.93</a:t>
                      </a:r>
                    </a:p>
                  </a:txBody>
                  <a:tcPr marL="0" marR="0" marT="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600">
                          <a:solidFill>
                            <a:srgbClr val="CCECFF"/>
                          </a:solidFill>
                          <a:latin typeface="+mj-lt"/>
                          <a:ea typeface="Times New Roman"/>
                          <a:cs typeface="Times New Roman"/>
                        </a:rPr>
                        <a:t> </a:t>
                      </a:r>
                    </a:p>
                  </a:txBody>
                  <a:tcPr marL="0" marR="0" marT="0" anchor="b">
                    <a:lnL>
                      <a:noFill/>
                    </a:lnL>
                    <a:lnR>
                      <a:noFill/>
                    </a:lnR>
                    <a:lnT w="12700" cap="flat" cmpd="sng" algn="ctr">
                      <a:solidFill>
                        <a:srgbClr val="000000"/>
                      </a:solidFill>
                      <a:prstDash val="solid"/>
                      <a:round/>
                      <a:headEnd type="none" w="med" len="med"/>
                      <a:tailEnd type="none" w="med" len="med"/>
                    </a:lnT>
                    <a:lnB>
                      <a:noFill/>
                    </a:lnB>
                  </a:tcPr>
                </a:tc>
              </a:tr>
              <a:tr h="243416">
                <a:tc>
                  <a:txBody>
                    <a:bodyPr/>
                    <a:lstStyle/>
                    <a:p>
                      <a:pPr marL="0" marR="0">
                        <a:spcBef>
                          <a:spcPts val="0"/>
                        </a:spcBef>
                        <a:spcAft>
                          <a:spcPts val="0"/>
                        </a:spcAft>
                      </a:pPr>
                      <a:endParaRPr lang="en-US" sz="1200" dirty="0">
                        <a:solidFill>
                          <a:srgbClr val="CCECFF"/>
                        </a:solidFill>
                        <a:latin typeface="+mj-lt"/>
                        <a:ea typeface="Times New Roman"/>
                        <a:cs typeface="Times New Roman"/>
                      </a:endParaRPr>
                    </a:p>
                  </a:txBody>
                  <a:tcPr marL="0" marR="0" marT="0" marB="0">
                    <a:lnL>
                      <a:noFill/>
                    </a:lnL>
                    <a:lnR>
                      <a:noFill/>
                    </a:lnR>
                    <a:lnT>
                      <a:noFill/>
                    </a:lnT>
                    <a:lnB>
                      <a:noFill/>
                    </a:lnB>
                  </a:tcPr>
                </a:tc>
                <a:tc>
                  <a:txBody>
                    <a:bodyPr/>
                    <a:lstStyle/>
                    <a:p>
                      <a:pPr marL="0" marR="0">
                        <a:spcBef>
                          <a:spcPts val="0"/>
                        </a:spcBef>
                        <a:spcAft>
                          <a:spcPts val="0"/>
                        </a:spcAft>
                      </a:pPr>
                      <a:r>
                        <a:rPr lang="en-US" sz="1800" dirty="0">
                          <a:solidFill>
                            <a:srgbClr val="CCECFF"/>
                          </a:solidFill>
                          <a:latin typeface="+mj-lt"/>
                          <a:ea typeface="Times New Roman"/>
                          <a:cs typeface="Times New Roman"/>
                        </a:rPr>
                        <a:t>Low </a:t>
                      </a:r>
                      <a:r>
                        <a:rPr lang="en-US" sz="1800" dirty="0" smtClean="0">
                          <a:solidFill>
                            <a:srgbClr val="CCECFF"/>
                          </a:solidFill>
                          <a:latin typeface="+mj-lt"/>
                          <a:ea typeface="Times New Roman"/>
                          <a:cs typeface="Times New Roman"/>
                        </a:rPr>
                        <a:t>Rank Prior</a:t>
                      </a:r>
                      <a:r>
                        <a:rPr lang="en-US" sz="1800" baseline="0" dirty="0" smtClean="0">
                          <a:solidFill>
                            <a:srgbClr val="CCECFF"/>
                          </a:solidFill>
                          <a:latin typeface="+mj-lt"/>
                          <a:ea typeface="Times New Roman"/>
                          <a:cs typeface="Times New Roman"/>
                        </a:rPr>
                        <a:t> Return</a:t>
                      </a:r>
                      <a:endParaRPr lang="en-US" sz="1800" dirty="0">
                        <a:solidFill>
                          <a:srgbClr val="CCECFF"/>
                        </a:solidFill>
                        <a:latin typeface="+mj-lt"/>
                        <a:ea typeface="Times New Roman"/>
                        <a:cs typeface="Times New Roman"/>
                      </a:endParaRPr>
                    </a:p>
                  </a:txBody>
                  <a:tcPr marL="0" marR="0" marT="0" marB="0">
                    <a:lnL>
                      <a:noFill/>
                    </a:lnL>
                    <a:lnR>
                      <a:noFill/>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4.055</a:t>
                      </a:r>
                    </a:p>
                  </a:txBody>
                  <a:tcPr marL="0" marR="73025" marT="0" anchor="b">
                    <a:lnL>
                      <a:noFill/>
                    </a:lnL>
                    <a:lnR>
                      <a:noFill/>
                    </a:lnR>
                    <a:lnT>
                      <a:noFill/>
                    </a:lnT>
                    <a:lnB>
                      <a:noFill/>
                    </a:lnB>
                  </a:tcPr>
                </a:tc>
                <a:tc>
                  <a:txBody>
                    <a:bodyPr/>
                    <a:lstStyle/>
                    <a:p>
                      <a:pPr marL="0" marR="0" algn="r">
                        <a:spcBef>
                          <a:spcPts val="0"/>
                        </a:spcBef>
                        <a:spcAft>
                          <a:spcPts val="0"/>
                        </a:spcAft>
                      </a:pPr>
                      <a:r>
                        <a:rPr lang="en-US" sz="1600" b="1" dirty="0">
                          <a:solidFill>
                            <a:srgbClr val="CCECFF"/>
                          </a:solidFill>
                          <a:latin typeface="+mj-lt"/>
                          <a:ea typeface="Times New Roman"/>
                          <a:cs typeface="Times New Roman"/>
                        </a:rPr>
                        <a:t>0.95</a:t>
                      </a:r>
                    </a:p>
                  </a:txBody>
                  <a:tcPr marL="0" marR="0" marT="0" anchor="b">
                    <a:lnL>
                      <a:noFill/>
                    </a:lnL>
                    <a:lnR>
                      <a:noFill/>
                    </a:lnR>
                    <a:lnT>
                      <a:noFill/>
                    </a:lnT>
                    <a:lnB>
                      <a:noFill/>
                    </a:lnB>
                  </a:tcPr>
                </a:tc>
                <a:tc>
                  <a:txBody>
                    <a:bodyPr/>
                    <a:lstStyle/>
                    <a:p>
                      <a:pPr marL="0" marR="0">
                        <a:spcBef>
                          <a:spcPts val="0"/>
                        </a:spcBef>
                        <a:spcAft>
                          <a:spcPts val="0"/>
                        </a:spcAft>
                      </a:pPr>
                      <a:r>
                        <a:rPr lang="en-US" sz="1600" b="1">
                          <a:solidFill>
                            <a:srgbClr val="CCECFF"/>
                          </a:solidFill>
                          <a:latin typeface="+mj-lt"/>
                          <a:ea typeface="Times New Roman"/>
                          <a:cs typeface="Times New Roman"/>
                        </a:rPr>
                        <a:t> </a:t>
                      </a:r>
                    </a:p>
                  </a:txBody>
                  <a:tcPr marL="0" marR="73025" marT="0" anchor="b">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a:solidFill>
                            <a:srgbClr val="CCECFF"/>
                          </a:solidFill>
                          <a:latin typeface="+mj-lt"/>
                          <a:ea typeface="Times New Roman"/>
                          <a:cs typeface="Times New Roman"/>
                        </a:rPr>
                        <a:t>4.255</a:t>
                      </a:r>
                    </a:p>
                  </a:txBody>
                  <a:tcPr marL="0" marR="73025" marT="0" anchor="b">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a:solidFill>
                            <a:srgbClr val="CCECFF"/>
                          </a:solidFill>
                          <a:latin typeface="+mj-lt"/>
                          <a:ea typeface="Times New Roman"/>
                          <a:cs typeface="Times New Roman"/>
                        </a:rPr>
                        <a:t>1.39</a:t>
                      </a:r>
                    </a:p>
                  </a:txBody>
                  <a:tcPr marL="0" marR="0"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a:solidFill>
                            <a:srgbClr val="CCECFF"/>
                          </a:solidFill>
                          <a:latin typeface="+mj-lt"/>
                          <a:ea typeface="Times New Roman"/>
                          <a:cs typeface="Times New Roman"/>
                        </a:rPr>
                        <a:t> </a:t>
                      </a:r>
                    </a:p>
                  </a:txBody>
                  <a:tcPr marL="0" marR="73025" marT="0" anchor="b">
                    <a:lnL>
                      <a:noFill/>
                    </a:lnL>
                    <a:lnR>
                      <a:noFill/>
                    </a:lnR>
                    <a:lnT>
                      <a:noFill/>
                    </a:lnT>
                    <a:lnB>
                      <a:noFill/>
                    </a:lnB>
                  </a:tcPr>
                </a:tc>
              </a:tr>
              <a:tr h="243416">
                <a:tc>
                  <a:txBody>
                    <a:bodyPr/>
                    <a:lstStyle/>
                    <a:p>
                      <a:pPr marL="0" marR="0">
                        <a:spcBef>
                          <a:spcPts val="0"/>
                        </a:spcBef>
                        <a:spcAft>
                          <a:spcPts val="0"/>
                        </a:spcAft>
                      </a:pPr>
                      <a:endParaRPr lang="en-US" sz="1200" dirty="0">
                        <a:solidFill>
                          <a:srgbClr val="CCECFF"/>
                        </a:solidFill>
                        <a:latin typeface="+mj-lt"/>
                        <a:ea typeface="Times New Roman"/>
                        <a:cs typeface="Times New Roman"/>
                      </a:endParaRPr>
                    </a:p>
                  </a:txBody>
                  <a:tcPr marL="0" marR="0" marT="0" marB="0">
                    <a:lnL>
                      <a:noFill/>
                    </a:lnL>
                    <a:lnR>
                      <a:noFill/>
                    </a:lnR>
                    <a:lnT>
                      <a:noFill/>
                    </a:lnT>
                    <a:lnB>
                      <a:noFill/>
                    </a:lnB>
                  </a:tcPr>
                </a:tc>
                <a:tc>
                  <a:txBody>
                    <a:bodyPr/>
                    <a:lstStyle/>
                    <a:p>
                      <a:pPr marL="0" marR="0">
                        <a:spcBef>
                          <a:spcPts val="0"/>
                        </a:spcBef>
                        <a:spcAft>
                          <a:spcPts val="0"/>
                        </a:spcAft>
                      </a:pPr>
                      <a:r>
                        <a:rPr lang="en-US" sz="1800" dirty="0">
                          <a:solidFill>
                            <a:srgbClr val="CCECFF"/>
                          </a:solidFill>
                          <a:latin typeface="+mj-lt"/>
                          <a:ea typeface="Times New Roman"/>
                          <a:cs typeface="Times New Roman"/>
                        </a:rPr>
                        <a:t>Mid </a:t>
                      </a:r>
                      <a:r>
                        <a:rPr lang="en-US" sz="1800" dirty="0" smtClean="0">
                          <a:solidFill>
                            <a:srgbClr val="CCECFF"/>
                          </a:solidFill>
                          <a:latin typeface="+mj-lt"/>
                          <a:ea typeface="Times New Roman"/>
                          <a:cs typeface="Times New Roman"/>
                        </a:rPr>
                        <a:t>Rank Prior Return</a:t>
                      </a:r>
                      <a:endParaRPr lang="en-US" sz="1800" dirty="0">
                        <a:solidFill>
                          <a:srgbClr val="CCECFF"/>
                        </a:solidFill>
                        <a:latin typeface="+mj-lt"/>
                        <a:ea typeface="Times New Roman"/>
                        <a:cs typeface="Times New Roman"/>
                      </a:endParaRPr>
                    </a:p>
                  </a:txBody>
                  <a:tcPr marL="0" marR="0" marT="0" marB="0">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a:solidFill>
                            <a:srgbClr val="CCECFF"/>
                          </a:solidFill>
                          <a:latin typeface="+mj-lt"/>
                          <a:ea typeface="Times New Roman"/>
                          <a:cs typeface="Times New Roman"/>
                        </a:rPr>
                        <a:t>-0.943</a:t>
                      </a:r>
                    </a:p>
                  </a:txBody>
                  <a:tcPr marL="0" marR="73025" marT="0" anchor="b">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dirty="0">
                          <a:solidFill>
                            <a:srgbClr val="CCECFF"/>
                          </a:solidFill>
                          <a:latin typeface="+mj-lt"/>
                          <a:ea typeface="Times New Roman"/>
                          <a:cs typeface="Times New Roman"/>
                        </a:rPr>
                        <a:t>-0.30</a:t>
                      </a:r>
                    </a:p>
                  </a:txBody>
                  <a:tcPr marL="0" marR="0"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b="1">
                          <a:solidFill>
                            <a:srgbClr val="CCECFF"/>
                          </a:solidFill>
                          <a:latin typeface="+mj-lt"/>
                          <a:ea typeface="Times New Roman"/>
                          <a:cs typeface="Times New Roman"/>
                        </a:rPr>
                        <a:t> </a:t>
                      </a:r>
                    </a:p>
                  </a:txBody>
                  <a:tcPr marL="0" marR="73025" marT="0" anchor="b">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a:solidFill>
                            <a:srgbClr val="CCECFF"/>
                          </a:solidFill>
                          <a:latin typeface="+mj-lt"/>
                          <a:ea typeface="Times New Roman"/>
                          <a:cs typeface="Times New Roman"/>
                        </a:rPr>
                        <a:t>-1.031</a:t>
                      </a:r>
                    </a:p>
                  </a:txBody>
                  <a:tcPr marL="0" marR="73025" marT="0" anchor="b">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a:solidFill>
                            <a:srgbClr val="CCECFF"/>
                          </a:solidFill>
                          <a:latin typeface="+mj-lt"/>
                          <a:ea typeface="Times New Roman"/>
                          <a:cs typeface="Times New Roman"/>
                        </a:rPr>
                        <a:t>-0.46</a:t>
                      </a:r>
                    </a:p>
                  </a:txBody>
                  <a:tcPr marL="0" marR="0"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a:solidFill>
                            <a:srgbClr val="CCECFF"/>
                          </a:solidFill>
                          <a:latin typeface="+mj-lt"/>
                          <a:ea typeface="Times New Roman"/>
                          <a:cs typeface="Times New Roman"/>
                        </a:rPr>
                        <a:t> </a:t>
                      </a:r>
                    </a:p>
                  </a:txBody>
                  <a:tcPr marL="0" marR="73025" marT="0" anchor="b">
                    <a:lnL>
                      <a:noFill/>
                    </a:lnL>
                    <a:lnR>
                      <a:noFill/>
                    </a:lnR>
                    <a:lnT>
                      <a:noFill/>
                    </a:lnT>
                    <a:lnB>
                      <a:noFill/>
                    </a:lnB>
                  </a:tcPr>
                </a:tc>
              </a:tr>
              <a:tr h="243416">
                <a:tc>
                  <a:txBody>
                    <a:bodyPr/>
                    <a:lstStyle/>
                    <a:p>
                      <a:pPr marL="0" marR="0">
                        <a:spcBef>
                          <a:spcPts val="0"/>
                        </a:spcBef>
                        <a:spcAft>
                          <a:spcPts val="0"/>
                        </a:spcAft>
                      </a:pPr>
                      <a:endParaRPr lang="en-US" sz="1200" dirty="0">
                        <a:solidFill>
                          <a:srgbClr val="CCECFF"/>
                        </a:solidFill>
                        <a:latin typeface="+mj-lt"/>
                        <a:ea typeface="Times New Roman"/>
                        <a:cs typeface="Times New Roman"/>
                      </a:endParaRPr>
                    </a:p>
                  </a:txBody>
                  <a:tcPr marL="0" marR="0" marT="0" marB="0">
                    <a:lnL>
                      <a:noFill/>
                    </a:lnL>
                    <a:lnR>
                      <a:noFill/>
                    </a:lnR>
                    <a:lnT>
                      <a:noFill/>
                    </a:lnT>
                    <a:lnB>
                      <a:noFill/>
                    </a:lnB>
                  </a:tcPr>
                </a:tc>
                <a:tc>
                  <a:txBody>
                    <a:bodyPr/>
                    <a:lstStyle/>
                    <a:p>
                      <a:pPr marL="0" marR="0">
                        <a:spcBef>
                          <a:spcPts val="0"/>
                        </a:spcBef>
                        <a:spcAft>
                          <a:spcPts val="0"/>
                        </a:spcAft>
                      </a:pPr>
                      <a:r>
                        <a:rPr lang="en-US" sz="1800" dirty="0">
                          <a:solidFill>
                            <a:srgbClr val="CCECFF"/>
                          </a:solidFill>
                          <a:latin typeface="+mj-lt"/>
                          <a:ea typeface="Times New Roman"/>
                          <a:cs typeface="Times New Roman"/>
                        </a:rPr>
                        <a:t>High </a:t>
                      </a:r>
                      <a:r>
                        <a:rPr lang="en-US" sz="1800" dirty="0" smtClean="0">
                          <a:solidFill>
                            <a:srgbClr val="CCECFF"/>
                          </a:solidFill>
                          <a:latin typeface="+mj-lt"/>
                          <a:ea typeface="Times New Roman"/>
                          <a:cs typeface="Times New Roman"/>
                        </a:rPr>
                        <a:t>Rank Prior Return</a:t>
                      </a:r>
                      <a:endParaRPr lang="en-US" sz="1800" dirty="0">
                        <a:solidFill>
                          <a:srgbClr val="CCECFF"/>
                        </a:solidFill>
                        <a:latin typeface="+mj-lt"/>
                        <a:ea typeface="Times New Roman"/>
                        <a:cs typeface="Times New Roman"/>
                      </a:endParaRPr>
                    </a:p>
                  </a:txBody>
                  <a:tcPr marL="0" marR="0" marT="0" marB="0">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a:solidFill>
                            <a:srgbClr val="CCECFF"/>
                          </a:solidFill>
                          <a:latin typeface="+mj-lt"/>
                          <a:ea typeface="Times New Roman"/>
                          <a:cs typeface="Times New Roman"/>
                        </a:rPr>
                        <a:t>3.477</a:t>
                      </a:r>
                    </a:p>
                  </a:txBody>
                  <a:tcPr marL="0" marR="73025" marT="0" anchor="b">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dirty="0">
                          <a:solidFill>
                            <a:srgbClr val="CCECFF"/>
                          </a:solidFill>
                          <a:latin typeface="+mj-lt"/>
                          <a:ea typeface="Times New Roman"/>
                          <a:cs typeface="Times New Roman"/>
                        </a:rPr>
                        <a:t>2.71</a:t>
                      </a:r>
                    </a:p>
                  </a:txBody>
                  <a:tcPr marL="0" marR="0"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b="1" dirty="0">
                          <a:solidFill>
                            <a:srgbClr val="CCECFF"/>
                          </a:solidFill>
                          <a:latin typeface="+mj-lt"/>
                          <a:ea typeface="Times New Roman"/>
                          <a:cs typeface="Times New Roman"/>
                        </a:rPr>
                        <a:t>**</a:t>
                      </a:r>
                    </a:p>
                  </a:txBody>
                  <a:tcPr marL="0" marR="73025" marT="0" anchor="b">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dirty="0">
                          <a:solidFill>
                            <a:srgbClr val="CCECFF"/>
                          </a:solidFill>
                          <a:latin typeface="+mj-lt"/>
                          <a:ea typeface="Times New Roman"/>
                          <a:cs typeface="Times New Roman"/>
                        </a:rPr>
                        <a:t>3.084</a:t>
                      </a:r>
                    </a:p>
                  </a:txBody>
                  <a:tcPr marL="0" marR="73025" marT="0" anchor="b">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a:solidFill>
                            <a:srgbClr val="CCECFF"/>
                          </a:solidFill>
                          <a:latin typeface="+mj-lt"/>
                          <a:ea typeface="Times New Roman"/>
                          <a:cs typeface="Times New Roman"/>
                        </a:rPr>
                        <a:t>2.66</a:t>
                      </a:r>
                    </a:p>
                  </a:txBody>
                  <a:tcPr marL="0" marR="0"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a:solidFill>
                            <a:srgbClr val="CCECFF"/>
                          </a:solidFill>
                          <a:latin typeface="+mj-lt"/>
                          <a:ea typeface="Times New Roman"/>
                          <a:cs typeface="Times New Roman"/>
                        </a:rPr>
                        <a:t>**</a:t>
                      </a:r>
                    </a:p>
                  </a:txBody>
                  <a:tcPr marL="0" marR="0" marT="0" anchor="b">
                    <a:lnL>
                      <a:noFill/>
                    </a:lnL>
                    <a:lnR>
                      <a:noFill/>
                    </a:lnR>
                    <a:lnT>
                      <a:noFill/>
                    </a:lnT>
                    <a:lnB>
                      <a:noFill/>
                    </a:lnB>
                  </a:tcPr>
                </a:tc>
              </a:tr>
              <a:tr h="243416">
                <a:tc>
                  <a:txBody>
                    <a:bodyPr/>
                    <a:lstStyle/>
                    <a:p>
                      <a:pPr marL="0" marR="0">
                        <a:spcBef>
                          <a:spcPts val="0"/>
                        </a:spcBef>
                        <a:spcAft>
                          <a:spcPts val="0"/>
                        </a:spcAft>
                      </a:pPr>
                      <a:endParaRPr lang="en-US" sz="1200" dirty="0">
                        <a:solidFill>
                          <a:srgbClr val="CCECFF"/>
                        </a:solidFill>
                        <a:latin typeface="+mj-lt"/>
                        <a:ea typeface="Times New Roman"/>
                        <a:cs typeface="Times New Roman"/>
                      </a:endParaRPr>
                    </a:p>
                  </a:txBody>
                  <a:tcPr marL="0" marR="0" marT="0" marB="0">
                    <a:lnL>
                      <a:noFill/>
                    </a:lnL>
                    <a:lnR>
                      <a:noFill/>
                    </a:lnR>
                    <a:lnT>
                      <a:noFill/>
                    </a:lnT>
                    <a:lnB>
                      <a:noFill/>
                    </a:lnB>
                  </a:tcPr>
                </a:tc>
                <a:tc>
                  <a:txBody>
                    <a:bodyPr/>
                    <a:lstStyle/>
                    <a:p>
                      <a:pPr marL="0" marR="0">
                        <a:spcBef>
                          <a:spcPts val="0"/>
                        </a:spcBef>
                        <a:spcAft>
                          <a:spcPts val="0"/>
                        </a:spcAft>
                      </a:pPr>
                      <a:r>
                        <a:rPr lang="en-US" sz="1800" dirty="0">
                          <a:solidFill>
                            <a:srgbClr val="CCECFF"/>
                          </a:solidFill>
                          <a:latin typeface="+mj-lt"/>
                          <a:ea typeface="Times New Roman"/>
                          <a:cs typeface="Times New Roman"/>
                        </a:rPr>
                        <a:t>Omega</a:t>
                      </a:r>
                    </a:p>
                  </a:txBody>
                  <a:tcPr marL="0" marR="0" marT="0" marB="0">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a:solidFill>
                            <a:srgbClr val="CCECFF"/>
                          </a:solidFill>
                          <a:latin typeface="+mj-lt"/>
                          <a:ea typeface="Times New Roman"/>
                          <a:cs typeface="Times New Roman"/>
                        </a:rPr>
                        <a:t>-0.021</a:t>
                      </a:r>
                    </a:p>
                  </a:txBody>
                  <a:tcPr marL="0" marR="73025" marT="0" anchor="b">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a:solidFill>
                            <a:srgbClr val="CCECFF"/>
                          </a:solidFill>
                          <a:latin typeface="+mj-lt"/>
                          <a:ea typeface="Times New Roman"/>
                          <a:cs typeface="Times New Roman"/>
                        </a:rPr>
                        <a:t>-0.78</a:t>
                      </a:r>
                    </a:p>
                  </a:txBody>
                  <a:tcPr marL="0" marR="0"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b="1">
                          <a:solidFill>
                            <a:srgbClr val="CCECFF"/>
                          </a:solidFill>
                          <a:latin typeface="+mj-lt"/>
                          <a:ea typeface="Times New Roman"/>
                          <a:cs typeface="Times New Roman"/>
                        </a:rPr>
                        <a:t> </a:t>
                      </a:r>
                    </a:p>
                  </a:txBody>
                  <a:tcPr marL="0" marR="73025" marT="0" anchor="b">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dirty="0">
                          <a:solidFill>
                            <a:srgbClr val="CCECFF"/>
                          </a:solidFill>
                          <a:latin typeface="+mj-lt"/>
                          <a:ea typeface="Times New Roman"/>
                          <a:cs typeface="Times New Roman"/>
                        </a:rPr>
                        <a:t>0.006</a:t>
                      </a:r>
                    </a:p>
                  </a:txBody>
                  <a:tcPr marL="0" marR="73025" marT="0" anchor="b">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a:solidFill>
                            <a:srgbClr val="CCECFF"/>
                          </a:solidFill>
                          <a:latin typeface="+mj-lt"/>
                          <a:ea typeface="Times New Roman"/>
                          <a:cs typeface="Times New Roman"/>
                        </a:rPr>
                        <a:t>0.03</a:t>
                      </a:r>
                    </a:p>
                  </a:txBody>
                  <a:tcPr marL="0" marR="0"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a:solidFill>
                            <a:srgbClr val="CCECFF"/>
                          </a:solidFill>
                          <a:latin typeface="+mj-lt"/>
                          <a:ea typeface="Times New Roman"/>
                          <a:cs typeface="Times New Roman"/>
                        </a:rPr>
                        <a:t> </a:t>
                      </a:r>
                    </a:p>
                  </a:txBody>
                  <a:tcPr marL="0" marR="73025" marT="0" anchor="b">
                    <a:lnL>
                      <a:noFill/>
                    </a:lnL>
                    <a:lnR>
                      <a:noFill/>
                    </a:lnR>
                    <a:lnT>
                      <a:noFill/>
                    </a:lnT>
                    <a:lnB>
                      <a:noFill/>
                    </a:lnB>
                  </a:tcPr>
                </a:tc>
              </a:tr>
              <a:tr h="243416">
                <a:tc>
                  <a:txBody>
                    <a:bodyPr/>
                    <a:lstStyle/>
                    <a:p>
                      <a:pPr marL="0" marR="0">
                        <a:spcBef>
                          <a:spcPts val="0"/>
                        </a:spcBef>
                        <a:spcAft>
                          <a:spcPts val="0"/>
                        </a:spcAft>
                      </a:pPr>
                      <a:endParaRPr lang="en-US" sz="1200" dirty="0">
                        <a:solidFill>
                          <a:srgbClr val="CCECFF"/>
                        </a:solidFill>
                        <a:latin typeface="+mj-lt"/>
                        <a:ea typeface="Times New Roman"/>
                        <a:cs typeface="Times New Roman"/>
                      </a:endParaRPr>
                    </a:p>
                  </a:txBody>
                  <a:tcPr marL="0" marR="0" marT="0" marB="0">
                    <a:lnL>
                      <a:noFill/>
                    </a:lnL>
                    <a:lnR>
                      <a:noFill/>
                    </a:lnR>
                    <a:lnT>
                      <a:noFill/>
                    </a:lnT>
                    <a:lnB>
                      <a:noFill/>
                    </a:lnB>
                  </a:tcPr>
                </a:tc>
                <a:tc>
                  <a:txBody>
                    <a:bodyPr/>
                    <a:lstStyle/>
                    <a:p>
                      <a:pPr marL="0" marR="0">
                        <a:spcBef>
                          <a:spcPts val="0"/>
                        </a:spcBef>
                        <a:spcAft>
                          <a:spcPts val="0"/>
                        </a:spcAft>
                      </a:pPr>
                      <a:r>
                        <a:rPr lang="en-US" sz="1800" dirty="0">
                          <a:solidFill>
                            <a:srgbClr val="CCECFF"/>
                          </a:solidFill>
                          <a:latin typeface="+mj-lt"/>
                          <a:ea typeface="Times New Roman"/>
                          <a:cs typeface="Times New Roman"/>
                        </a:rPr>
                        <a:t>Log(assets)</a:t>
                      </a:r>
                    </a:p>
                  </a:txBody>
                  <a:tcPr marL="0" marR="0" marT="0" marB="0">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a:solidFill>
                            <a:srgbClr val="CCECFF"/>
                          </a:solidFill>
                          <a:latin typeface="+mj-lt"/>
                          <a:ea typeface="Times New Roman"/>
                          <a:cs typeface="Times New Roman"/>
                        </a:rPr>
                        <a:t>-0.363</a:t>
                      </a:r>
                    </a:p>
                  </a:txBody>
                  <a:tcPr marL="0" marR="73025" marT="0" anchor="b">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a:solidFill>
                            <a:srgbClr val="CCECFF"/>
                          </a:solidFill>
                          <a:latin typeface="+mj-lt"/>
                          <a:ea typeface="Times New Roman"/>
                          <a:cs typeface="Times New Roman"/>
                        </a:rPr>
                        <a:t>-2.66</a:t>
                      </a:r>
                    </a:p>
                  </a:txBody>
                  <a:tcPr marL="0" marR="0"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b="1">
                          <a:solidFill>
                            <a:srgbClr val="CCECFF"/>
                          </a:solidFill>
                          <a:latin typeface="+mj-lt"/>
                          <a:ea typeface="Times New Roman"/>
                          <a:cs typeface="Times New Roman"/>
                        </a:rPr>
                        <a:t>**</a:t>
                      </a:r>
                    </a:p>
                  </a:txBody>
                  <a:tcPr marL="0" marR="73025" marT="0" anchor="b">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a:solidFill>
                            <a:srgbClr val="CCECFF"/>
                          </a:solidFill>
                          <a:latin typeface="+mj-lt"/>
                          <a:ea typeface="Times New Roman"/>
                          <a:cs typeface="Times New Roman"/>
                        </a:rPr>
                        <a:t>-0.368</a:t>
                      </a:r>
                    </a:p>
                  </a:txBody>
                  <a:tcPr marL="0" marR="73025" marT="0" anchor="b">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dirty="0">
                          <a:solidFill>
                            <a:srgbClr val="CCECFF"/>
                          </a:solidFill>
                          <a:latin typeface="+mj-lt"/>
                          <a:ea typeface="Times New Roman"/>
                          <a:cs typeface="Times New Roman"/>
                        </a:rPr>
                        <a:t>-2.79</a:t>
                      </a:r>
                    </a:p>
                  </a:txBody>
                  <a:tcPr marL="0" marR="0"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a:solidFill>
                            <a:srgbClr val="CCECFF"/>
                          </a:solidFill>
                          <a:latin typeface="+mj-lt"/>
                          <a:ea typeface="Times New Roman"/>
                          <a:cs typeface="Times New Roman"/>
                        </a:rPr>
                        <a:t>**</a:t>
                      </a:r>
                    </a:p>
                  </a:txBody>
                  <a:tcPr marL="0" marR="0" marT="0" anchor="b">
                    <a:lnL>
                      <a:noFill/>
                    </a:lnL>
                    <a:lnR>
                      <a:noFill/>
                    </a:lnR>
                    <a:lnT>
                      <a:noFill/>
                    </a:lnT>
                    <a:lnB>
                      <a:noFill/>
                    </a:lnB>
                  </a:tcPr>
                </a:tc>
              </a:tr>
              <a:tr h="243416">
                <a:tc>
                  <a:txBody>
                    <a:bodyPr/>
                    <a:lstStyle/>
                    <a:p>
                      <a:pPr marL="0" marR="0">
                        <a:spcBef>
                          <a:spcPts val="0"/>
                        </a:spcBef>
                        <a:spcAft>
                          <a:spcPts val="0"/>
                        </a:spcAft>
                      </a:pPr>
                      <a:endParaRPr lang="en-US" sz="1200" dirty="0">
                        <a:solidFill>
                          <a:srgbClr val="CCECFF"/>
                        </a:solidFill>
                        <a:latin typeface="+mj-lt"/>
                        <a:ea typeface="Times New Roman"/>
                        <a:cs typeface="Times New Roman"/>
                      </a:endParaRPr>
                    </a:p>
                  </a:txBody>
                  <a:tcPr marL="0" marR="0" marT="0" marB="0">
                    <a:lnL>
                      <a:noFill/>
                    </a:lnL>
                    <a:lnR>
                      <a:noFill/>
                    </a:lnR>
                    <a:lnT>
                      <a:noFill/>
                    </a:lnT>
                    <a:lnB>
                      <a:noFill/>
                    </a:lnB>
                  </a:tcPr>
                </a:tc>
                <a:tc>
                  <a:txBody>
                    <a:bodyPr/>
                    <a:lstStyle/>
                    <a:p>
                      <a:pPr marL="0" marR="0">
                        <a:spcBef>
                          <a:spcPts val="0"/>
                        </a:spcBef>
                        <a:spcAft>
                          <a:spcPts val="0"/>
                        </a:spcAft>
                      </a:pPr>
                      <a:r>
                        <a:rPr lang="en-US" sz="1800" dirty="0">
                          <a:solidFill>
                            <a:srgbClr val="CCECFF"/>
                          </a:solidFill>
                          <a:latin typeface="+mj-lt"/>
                          <a:ea typeface="Times New Roman"/>
                          <a:cs typeface="Times New Roman"/>
                        </a:rPr>
                        <a:t>Prior Std. Dev.</a:t>
                      </a:r>
                    </a:p>
                  </a:txBody>
                  <a:tcPr marL="0" marR="0" marT="0" marB="0">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a:solidFill>
                            <a:srgbClr val="CCECFF"/>
                          </a:solidFill>
                          <a:latin typeface="+mj-lt"/>
                          <a:ea typeface="Times New Roman"/>
                          <a:cs typeface="Times New Roman"/>
                        </a:rPr>
                        <a:t>-0.386</a:t>
                      </a:r>
                    </a:p>
                  </a:txBody>
                  <a:tcPr marL="0" marR="73025" marT="0" anchor="b">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a:solidFill>
                            <a:srgbClr val="CCECFF"/>
                          </a:solidFill>
                          <a:latin typeface="+mj-lt"/>
                          <a:ea typeface="Times New Roman"/>
                          <a:cs typeface="Times New Roman"/>
                        </a:rPr>
                        <a:t>-6.43</a:t>
                      </a:r>
                    </a:p>
                  </a:txBody>
                  <a:tcPr marL="0" marR="0"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b="1">
                          <a:solidFill>
                            <a:srgbClr val="CCECFF"/>
                          </a:solidFill>
                          <a:latin typeface="+mj-lt"/>
                          <a:ea typeface="Times New Roman"/>
                          <a:cs typeface="Times New Roman"/>
                        </a:rPr>
                        <a:t>**</a:t>
                      </a:r>
                    </a:p>
                  </a:txBody>
                  <a:tcPr marL="0" marR="0" marT="0" anchor="b">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a:solidFill>
                            <a:srgbClr val="CCECFF"/>
                          </a:solidFill>
                          <a:latin typeface="+mj-lt"/>
                          <a:ea typeface="Times New Roman"/>
                          <a:cs typeface="Times New Roman"/>
                        </a:rPr>
                        <a:t>-0.378</a:t>
                      </a:r>
                    </a:p>
                  </a:txBody>
                  <a:tcPr marL="0" marR="73025" marT="0" anchor="b">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dirty="0">
                          <a:solidFill>
                            <a:srgbClr val="CCECFF"/>
                          </a:solidFill>
                          <a:latin typeface="+mj-lt"/>
                          <a:ea typeface="Times New Roman"/>
                          <a:cs typeface="Times New Roman"/>
                        </a:rPr>
                        <a:t>-5.77</a:t>
                      </a:r>
                    </a:p>
                  </a:txBody>
                  <a:tcPr marL="0" marR="0"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a:solidFill>
                            <a:srgbClr val="CCECFF"/>
                          </a:solidFill>
                          <a:latin typeface="+mj-lt"/>
                          <a:ea typeface="Times New Roman"/>
                          <a:cs typeface="Times New Roman"/>
                        </a:rPr>
                        <a:t>**</a:t>
                      </a:r>
                    </a:p>
                  </a:txBody>
                  <a:tcPr marL="0" marR="73025" marT="0" anchor="b">
                    <a:lnL>
                      <a:noFill/>
                    </a:lnL>
                    <a:lnR>
                      <a:noFill/>
                    </a:lnR>
                    <a:lnT>
                      <a:noFill/>
                    </a:lnT>
                    <a:lnB>
                      <a:noFill/>
                    </a:lnB>
                  </a:tcPr>
                </a:tc>
              </a:tr>
              <a:tr h="243416">
                <a:tc>
                  <a:txBody>
                    <a:bodyPr/>
                    <a:lstStyle/>
                    <a:p>
                      <a:pPr marL="0" marR="0">
                        <a:spcBef>
                          <a:spcPts val="0"/>
                        </a:spcBef>
                        <a:spcAft>
                          <a:spcPts val="0"/>
                        </a:spcAft>
                      </a:pPr>
                      <a:endParaRPr lang="en-US" sz="1200" dirty="0">
                        <a:solidFill>
                          <a:srgbClr val="CCECFF"/>
                        </a:solidFill>
                        <a:latin typeface="+mj-lt"/>
                        <a:ea typeface="Times New Roman"/>
                        <a:cs typeface="Times New Roman"/>
                      </a:endParaRPr>
                    </a:p>
                  </a:txBody>
                  <a:tcPr marL="0" marR="0" marT="0" marB="0">
                    <a:lnL>
                      <a:noFill/>
                    </a:lnL>
                    <a:lnR>
                      <a:noFill/>
                    </a:lnR>
                    <a:lnT>
                      <a:noFill/>
                    </a:lnT>
                    <a:lnB>
                      <a:noFill/>
                    </a:lnB>
                  </a:tcPr>
                </a:tc>
                <a:tc>
                  <a:txBody>
                    <a:bodyPr/>
                    <a:lstStyle/>
                    <a:p>
                      <a:pPr marL="0" marR="0">
                        <a:spcBef>
                          <a:spcPts val="0"/>
                        </a:spcBef>
                        <a:spcAft>
                          <a:spcPts val="0"/>
                        </a:spcAft>
                      </a:pPr>
                      <a:r>
                        <a:rPr lang="en-US" sz="1800" dirty="0">
                          <a:solidFill>
                            <a:srgbClr val="CCECFF"/>
                          </a:solidFill>
                          <a:latin typeface="+mj-lt"/>
                          <a:ea typeface="Times New Roman"/>
                          <a:cs typeface="Times New Roman"/>
                        </a:rPr>
                        <a:t>Low Rank*omega</a:t>
                      </a:r>
                    </a:p>
                  </a:txBody>
                  <a:tcPr marL="0" marR="0" marT="0" marB="0">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b="1">
                          <a:solidFill>
                            <a:srgbClr val="CCECFF"/>
                          </a:solidFill>
                          <a:latin typeface="+mj-lt"/>
                          <a:ea typeface="Times New Roman"/>
                          <a:cs typeface="Times New Roman"/>
                        </a:rPr>
                        <a:t> </a:t>
                      </a:r>
                    </a:p>
                  </a:txBody>
                  <a:tcPr marL="0" marR="73025"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b="1">
                          <a:solidFill>
                            <a:srgbClr val="CCECFF"/>
                          </a:solidFill>
                          <a:latin typeface="+mj-lt"/>
                          <a:ea typeface="Times New Roman"/>
                          <a:cs typeface="Times New Roman"/>
                        </a:rPr>
                        <a:t> </a:t>
                      </a:r>
                    </a:p>
                  </a:txBody>
                  <a:tcPr marL="0" marR="0"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b="1">
                          <a:solidFill>
                            <a:srgbClr val="CCECFF"/>
                          </a:solidFill>
                          <a:latin typeface="+mj-lt"/>
                          <a:ea typeface="Times New Roman"/>
                          <a:cs typeface="Times New Roman"/>
                        </a:rPr>
                        <a:t> </a:t>
                      </a:r>
                    </a:p>
                  </a:txBody>
                  <a:tcPr marL="0" marR="73025" marT="0" anchor="b">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a:solidFill>
                            <a:srgbClr val="CCECFF"/>
                          </a:solidFill>
                          <a:latin typeface="+mj-lt"/>
                          <a:ea typeface="Times New Roman"/>
                          <a:cs typeface="Times New Roman"/>
                        </a:rPr>
                        <a:t>-0.019</a:t>
                      </a:r>
                    </a:p>
                  </a:txBody>
                  <a:tcPr marL="0" marR="73025" marT="0" anchor="b">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dirty="0">
                          <a:solidFill>
                            <a:srgbClr val="CCECFF"/>
                          </a:solidFill>
                          <a:latin typeface="+mj-lt"/>
                          <a:ea typeface="Times New Roman"/>
                          <a:cs typeface="Times New Roman"/>
                        </a:rPr>
                        <a:t>-0.02</a:t>
                      </a:r>
                    </a:p>
                  </a:txBody>
                  <a:tcPr marL="0" marR="0"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dirty="0">
                          <a:solidFill>
                            <a:srgbClr val="CCECFF"/>
                          </a:solidFill>
                          <a:latin typeface="+mj-lt"/>
                          <a:ea typeface="Times New Roman"/>
                          <a:cs typeface="Times New Roman"/>
                        </a:rPr>
                        <a:t> </a:t>
                      </a:r>
                    </a:p>
                  </a:txBody>
                  <a:tcPr marL="0" marR="73025" marT="0" anchor="b">
                    <a:lnL>
                      <a:noFill/>
                    </a:lnL>
                    <a:lnR>
                      <a:noFill/>
                    </a:lnR>
                    <a:lnT>
                      <a:noFill/>
                    </a:lnT>
                    <a:lnB>
                      <a:noFill/>
                    </a:lnB>
                  </a:tcPr>
                </a:tc>
              </a:tr>
              <a:tr h="243416">
                <a:tc>
                  <a:txBody>
                    <a:bodyPr/>
                    <a:lstStyle/>
                    <a:p>
                      <a:pPr marL="0" marR="0">
                        <a:spcBef>
                          <a:spcPts val="0"/>
                        </a:spcBef>
                        <a:spcAft>
                          <a:spcPts val="0"/>
                        </a:spcAft>
                      </a:pPr>
                      <a:endParaRPr lang="en-US" sz="1200" dirty="0">
                        <a:solidFill>
                          <a:srgbClr val="CCECFF"/>
                        </a:solidFill>
                        <a:latin typeface="+mj-lt"/>
                        <a:ea typeface="Times New Roman"/>
                        <a:cs typeface="Times New Roman"/>
                      </a:endParaRPr>
                    </a:p>
                  </a:txBody>
                  <a:tcPr marL="0" marR="0" marT="0" marB="0">
                    <a:lnL>
                      <a:noFill/>
                    </a:lnL>
                    <a:lnR>
                      <a:noFill/>
                    </a:lnR>
                    <a:lnT>
                      <a:noFill/>
                    </a:lnT>
                    <a:lnB>
                      <a:noFill/>
                    </a:lnB>
                  </a:tcPr>
                </a:tc>
                <a:tc>
                  <a:txBody>
                    <a:bodyPr/>
                    <a:lstStyle/>
                    <a:p>
                      <a:pPr marL="0" marR="0">
                        <a:spcBef>
                          <a:spcPts val="0"/>
                        </a:spcBef>
                        <a:spcAft>
                          <a:spcPts val="0"/>
                        </a:spcAft>
                      </a:pPr>
                      <a:r>
                        <a:rPr lang="en-US" sz="1800" dirty="0">
                          <a:solidFill>
                            <a:srgbClr val="CCECFF"/>
                          </a:solidFill>
                          <a:latin typeface="+mj-lt"/>
                          <a:ea typeface="Times New Roman"/>
                          <a:cs typeface="Times New Roman"/>
                        </a:rPr>
                        <a:t>Mid Rank*omega</a:t>
                      </a:r>
                    </a:p>
                  </a:txBody>
                  <a:tcPr marL="0" marR="0" marT="0" marB="0">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b="1">
                          <a:solidFill>
                            <a:srgbClr val="CCECFF"/>
                          </a:solidFill>
                          <a:latin typeface="+mj-lt"/>
                          <a:ea typeface="Times New Roman"/>
                          <a:cs typeface="Times New Roman"/>
                        </a:rPr>
                        <a:t> </a:t>
                      </a:r>
                    </a:p>
                  </a:txBody>
                  <a:tcPr marL="0" marR="73025"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b="1">
                          <a:solidFill>
                            <a:srgbClr val="CCECFF"/>
                          </a:solidFill>
                          <a:latin typeface="+mj-lt"/>
                          <a:ea typeface="Times New Roman"/>
                          <a:cs typeface="Times New Roman"/>
                        </a:rPr>
                        <a:t> </a:t>
                      </a:r>
                    </a:p>
                  </a:txBody>
                  <a:tcPr marL="0" marR="0"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b="1">
                          <a:solidFill>
                            <a:srgbClr val="CCECFF"/>
                          </a:solidFill>
                          <a:latin typeface="+mj-lt"/>
                          <a:ea typeface="Times New Roman"/>
                          <a:cs typeface="Times New Roman"/>
                        </a:rPr>
                        <a:t> </a:t>
                      </a:r>
                    </a:p>
                  </a:txBody>
                  <a:tcPr marL="0" marR="73025" marT="0" anchor="b">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a:solidFill>
                            <a:srgbClr val="CCECFF"/>
                          </a:solidFill>
                          <a:latin typeface="+mj-lt"/>
                          <a:ea typeface="Times New Roman"/>
                          <a:cs typeface="Times New Roman"/>
                        </a:rPr>
                        <a:t>-0.002</a:t>
                      </a:r>
                    </a:p>
                  </a:txBody>
                  <a:tcPr marL="0" marR="73025" marT="0" anchor="b">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dirty="0">
                          <a:solidFill>
                            <a:srgbClr val="CCECFF"/>
                          </a:solidFill>
                          <a:latin typeface="+mj-lt"/>
                          <a:ea typeface="Times New Roman"/>
                          <a:cs typeface="Times New Roman"/>
                        </a:rPr>
                        <a:t>-0.01</a:t>
                      </a:r>
                    </a:p>
                  </a:txBody>
                  <a:tcPr marL="0" marR="0"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dirty="0">
                          <a:solidFill>
                            <a:srgbClr val="CCECFF"/>
                          </a:solidFill>
                          <a:latin typeface="+mj-lt"/>
                          <a:ea typeface="Times New Roman"/>
                          <a:cs typeface="Times New Roman"/>
                        </a:rPr>
                        <a:t> </a:t>
                      </a:r>
                    </a:p>
                  </a:txBody>
                  <a:tcPr marL="0" marR="73025" marT="0" anchor="b">
                    <a:lnL>
                      <a:noFill/>
                    </a:lnL>
                    <a:lnR>
                      <a:noFill/>
                    </a:lnR>
                    <a:lnT>
                      <a:noFill/>
                    </a:lnT>
                    <a:lnB>
                      <a:noFill/>
                    </a:lnB>
                  </a:tcPr>
                </a:tc>
              </a:tr>
              <a:tr h="243416">
                <a:tc>
                  <a:txBody>
                    <a:bodyPr/>
                    <a:lstStyle/>
                    <a:p>
                      <a:pPr marL="0" marR="0">
                        <a:spcBef>
                          <a:spcPts val="0"/>
                        </a:spcBef>
                        <a:spcAft>
                          <a:spcPts val="0"/>
                        </a:spcAft>
                      </a:pPr>
                      <a:endParaRPr lang="en-US" sz="1200" dirty="0">
                        <a:solidFill>
                          <a:srgbClr val="CCECFF"/>
                        </a:solidFill>
                        <a:latin typeface="+mj-lt"/>
                        <a:ea typeface="Times New Roman"/>
                        <a:cs typeface="Times New Roman"/>
                      </a:endParaRPr>
                    </a:p>
                  </a:txBody>
                  <a:tcPr marL="0" marR="0" marT="0" marB="0">
                    <a:lnL>
                      <a:noFill/>
                    </a:lnL>
                    <a:lnR>
                      <a:noFill/>
                    </a:lnR>
                    <a:lnT>
                      <a:noFill/>
                    </a:lnT>
                    <a:lnB>
                      <a:noFill/>
                    </a:lnB>
                  </a:tcPr>
                </a:tc>
                <a:tc>
                  <a:txBody>
                    <a:bodyPr/>
                    <a:lstStyle/>
                    <a:p>
                      <a:pPr marL="0" marR="0">
                        <a:spcBef>
                          <a:spcPts val="0"/>
                        </a:spcBef>
                        <a:spcAft>
                          <a:spcPts val="0"/>
                        </a:spcAft>
                      </a:pPr>
                      <a:r>
                        <a:rPr lang="en-US" sz="1800" dirty="0">
                          <a:solidFill>
                            <a:srgbClr val="CCECFF"/>
                          </a:solidFill>
                          <a:latin typeface="+mj-lt"/>
                          <a:ea typeface="Times New Roman"/>
                          <a:cs typeface="Times New Roman"/>
                        </a:rPr>
                        <a:t>High Rank*omega</a:t>
                      </a:r>
                    </a:p>
                  </a:txBody>
                  <a:tcPr marL="0" marR="0" marT="0" marB="0">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b="1">
                          <a:solidFill>
                            <a:srgbClr val="CCECFF"/>
                          </a:solidFill>
                          <a:latin typeface="+mj-lt"/>
                          <a:ea typeface="Times New Roman"/>
                          <a:cs typeface="Times New Roman"/>
                        </a:rPr>
                        <a:t> </a:t>
                      </a:r>
                    </a:p>
                  </a:txBody>
                  <a:tcPr marL="0" marR="73025"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b="1">
                          <a:solidFill>
                            <a:srgbClr val="CCECFF"/>
                          </a:solidFill>
                          <a:latin typeface="+mj-lt"/>
                          <a:ea typeface="Times New Roman"/>
                          <a:cs typeface="Times New Roman"/>
                        </a:rPr>
                        <a:t> </a:t>
                      </a:r>
                    </a:p>
                  </a:txBody>
                  <a:tcPr marL="0" marR="0"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b="1">
                          <a:solidFill>
                            <a:srgbClr val="CCECFF"/>
                          </a:solidFill>
                          <a:latin typeface="+mj-lt"/>
                          <a:ea typeface="Times New Roman"/>
                          <a:cs typeface="Times New Roman"/>
                        </a:rPr>
                        <a:t> </a:t>
                      </a:r>
                    </a:p>
                  </a:txBody>
                  <a:tcPr marL="0" marR="73025" marT="0" anchor="b">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a:solidFill>
                            <a:srgbClr val="CCECFF"/>
                          </a:solidFill>
                          <a:latin typeface="+mj-lt"/>
                          <a:ea typeface="Times New Roman"/>
                          <a:cs typeface="Times New Roman"/>
                        </a:rPr>
                        <a:t>-0.203</a:t>
                      </a:r>
                    </a:p>
                  </a:txBody>
                  <a:tcPr marL="0" marR="73025" marT="0" anchor="b">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dirty="0">
                          <a:solidFill>
                            <a:srgbClr val="CCECFF"/>
                          </a:solidFill>
                          <a:latin typeface="+mj-lt"/>
                          <a:ea typeface="Times New Roman"/>
                          <a:cs typeface="Times New Roman"/>
                        </a:rPr>
                        <a:t>-1.02</a:t>
                      </a:r>
                    </a:p>
                  </a:txBody>
                  <a:tcPr marL="0" marR="0"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dirty="0">
                          <a:solidFill>
                            <a:srgbClr val="CCECFF"/>
                          </a:solidFill>
                          <a:latin typeface="+mj-lt"/>
                          <a:ea typeface="Times New Roman"/>
                          <a:cs typeface="Times New Roman"/>
                        </a:rPr>
                        <a:t> </a:t>
                      </a:r>
                    </a:p>
                  </a:txBody>
                  <a:tcPr marL="0" marR="73025" marT="0" anchor="b">
                    <a:lnL>
                      <a:noFill/>
                    </a:lnL>
                    <a:lnR>
                      <a:noFill/>
                    </a:lnR>
                    <a:lnT>
                      <a:noFill/>
                    </a:lnT>
                    <a:lnB>
                      <a:noFill/>
                    </a:lnB>
                  </a:tcPr>
                </a:tc>
              </a:tr>
              <a:tr h="243416">
                <a:tc>
                  <a:txBody>
                    <a:bodyPr/>
                    <a:lstStyle/>
                    <a:p>
                      <a:pPr marL="0" marR="0">
                        <a:spcBef>
                          <a:spcPts val="0"/>
                        </a:spcBef>
                        <a:spcAft>
                          <a:spcPts val="0"/>
                        </a:spcAft>
                      </a:pPr>
                      <a:endParaRPr lang="en-US" sz="1200" dirty="0">
                        <a:solidFill>
                          <a:srgbClr val="CCECFF"/>
                        </a:solidFill>
                        <a:latin typeface="+mj-lt"/>
                        <a:ea typeface="Times New Roman"/>
                        <a:cs typeface="Times New Roman"/>
                      </a:endParaRPr>
                    </a:p>
                  </a:txBody>
                  <a:tcPr marL="0" marR="0" marT="0" marB="0">
                    <a:lnL>
                      <a:noFill/>
                    </a:lnL>
                    <a:lnR>
                      <a:noFill/>
                    </a:lnR>
                    <a:lnT>
                      <a:noFill/>
                    </a:lnT>
                    <a:lnB>
                      <a:noFill/>
                    </a:lnB>
                  </a:tcPr>
                </a:tc>
                <a:tc>
                  <a:txBody>
                    <a:bodyPr/>
                    <a:lstStyle/>
                    <a:p>
                      <a:pPr marL="0" marR="0">
                        <a:spcBef>
                          <a:spcPts val="0"/>
                        </a:spcBef>
                        <a:spcAft>
                          <a:spcPts val="0"/>
                        </a:spcAft>
                      </a:pPr>
                      <a:r>
                        <a:rPr lang="en-US" sz="1800" dirty="0">
                          <a:solidFill>
                            <a:srgbClr val="CCECFF"/>
                          </a:solidFill>
                          <a:latin typeface="+mj-lt"/>
                          <a:ea typeface="Times New Roman"/>
                          <a:cs typeface="Times New Roman"/>
                        </a:rPr>
                        <a:t>Lambda</a:t>
                      </a:r>
                    </a:p>
                  </a:txBody>
                  <a:tcPr marL="0" marR="0" marT="0" marB="0">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a:solidFill>
                            <a:srgbClr val="CCECFF"/>
                          </a:solidFill>
                          <a:latin typeface="+mj-lt"/>
                          <a:ea typeface="Times New Roman"/>
                          <a:cs typeface="Times New Roman"/>
                        </a:rPr>
                        <a:t>0.298</a:t>
                      </a:r>
                    </a:p>
                  </a:txBody>
                  <a:tcPr marL="0" marR="73025" marT="0" anchor="b">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a:solidFill>
                            <a:srgbClr val="CCECFF"/>
                          </a:solidFill>
                          <a:latin typeface="+mj-lt"/>
                          <a:ea typeface="Times New Roman"/>
                          <a:cs typeface="Times New Roman"/>
                        </a:rPr>
                        <a:t>3.29</a:t>
                      </a:r>
                    </a:p>
                  </a:txBody>
                  <a:tcPr marL="0" marR="0"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b="1">
                          <a:solidFill>
                            <a:srgbClr val="CCECFF"/>
                          </a:solidFill>
                          <a:latin typeface="+mj-lt"/>
                          <a:ea typeface="Times New Roman"/>
                          <a:cs typeface="Times New Roman"/>
                        </a:rPr>
                        <a:t>**</a:t>
                      </a:r>
                    </a:p>
                  </a:txBody>
                  <a:tcPr marL="0" marR="73025" marT="0" anchor="b">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a:solidFill>
                            <a:srgbClr val="CCECFF"/>
                          </a:solidFill>
                          <a:latin typeface="+mj-lt"/>
                          <a:ea typeface="Times New Roman"/>
                          <a:cs typeface="Times New Roman"/>
                        </a:rPr>
                        <a:t>0.298</a:t>
                      </a:r>
                    </a:p>
                  </a:txBody>
                  <a:tcPr marL="0" marR="73025" marT="0" anchor="b">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dirty="0">
                          <a:solidFill>
                            <a:srgbClr val="CCECFF"/>
                          </a:solidFill>
                          <a:latin typeface="+mj-lt"/>
                          <a:ea typeface="Times New Roman"/>
                          <a:cs typeface="Times New Roman"/>
                        </a:rPr>
                        <a:t>3.68</a:t>
                      </a:r>
                    </a:p>
                  </a:txBody>
                  <a:tcPr marL="0" marR="0"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dirty="0">
                          <a:solidFill>
                            <a:srgbClr val="CCECFF"/>
                          </a:solidFill>
                          <a:latin typeface="+mj-lt"/>
                          <a:ea typeface="Times New Roman"/>
                          <a:cs typeface="Times New Roman"/>
                        </a:rPr>
                        <a:t>**</a:t>
                      </a:r>
                    </a:p>
                  </a:txBody>
                  <a:tcPr marL="0" marR="73025" marT="0" anchor="b">
                    <a:lnL>
                      <a:noFill/>
                    </a:lnL>
                    <a:lnR>
                      <a:noFill/>
                    </a:lnR>
                    <a:lnT>
                      <a:noFill/>
                    </a:lnT>
                    <a:lnB>
                      <a:noFill/>
                    </a:lnB>
                  </a:tcPr>
                </a:tc>
              </a:tr>
              <a:tr h="243416">
                <a:tc>
                  <a:txBody>
                    <a:bodyPr/>
                    <a:lstStyle/>
                    <a:p>
                      <a:pPr marL="0" marR="0">
                        <a:spcBef>
                          <a:spcPts val="0"/>
                        </a:spcBef>
                        <a:spcAft>
                          <a:spcPts val="0"/>
                        </a:spcAft>
                      </a:pPr>
                      <a:endParaRPr lang="en-US" sz="1200" dirty="0">
                        <a:solidFill>
                          <a:srgbClr val="CCECFF"/>
                        </a:solidFill>
                        <a:latin typeface="+mj-lt"/>
                        <a:ea typeface="Times New Roman"/>
                        <a:cs typeface="Times New Roman"/>
                      </a:endParaRPr>
                    </a:p>
                  </a:txBody>
                  <a:tcPr marL="0" marR="0" marT="0" marB="0">
                    <a:lnL>
                      <a:noFill/>
                    </a:lnL>
                    <a:lnR>
                      <a:noFill/>
                    </a:lnR>
                    <a:lnT>
                      <a:noFill/>
                    </a:lnT>
                    <a:lnB>
                      <a:noFill/>
                    </a:lnB>
                  </a:tcPr>
                </a:tc>
                <a:tc>
                  <a:txBody>
                    <a:bodyPr/>
                    <a:lstStyle/>
                    <a:p>
                      <a:pPr marL="0" marR="0">
                        <a:spcBef>
                          <a:spcPts val="0"/>
                        </a:spcBef>
                        <a:spcAft>
                          <a:spcPts val="0"/>
                        </a:spcAft>
                      </a:pPr>
                      <a:endParaRPr lang="en-US" sz="1800" dirty="0">
                        <a:solidFill>
                          <a:srgbClr val="CCECFF"/>
                        </a:solidFill>
                        <a:latin typeface="+mj-lt"/>
                        <a:ea typeface="Times New Roman"/>
                        <a:cs typeface="Times New Roman"/>
                      </a:endParaRPr>
                    </a:p>
                  </a:txBody>
                  <a:tcPr marL="0" marR="0" marT="0" marB="0">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b="1">
                          <a:solidFill>
                            <a:srgbClr val="CCECFF"/>
                          </a:solidFill>
                          <a:latin typeface="+mj-lt"/>
                          <a:ea typeface="Times New Roman"/>
                          <a:cs typeface="Times New Roman"/>
                        </a:rPr>
                        <a:t> </a:t>
                      </a:r>
                    </a:p>
                  </a:txBody>
                  <a:tcPr marL="0" marR="73025"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b="1">
                          <a:solidFill>
                            <a:srgbClr val="CCECFF"/>
                          </a:solidFill>
                          <a:latin typeface="+mj-lt"/>
                          <a:ea typeface="Times New Roman"/>
                          <a:cs typeface="Times New Roman"/>
                        </a:rPr>
                        <a:t> </a:t>
                      </a:r>
                    </a:p>
                  </a:txBody>
                  <a:tcPr marL="0" marR="73025"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b="1">
                          <a:solidFill>
                            <a:srgbClr val="CCECFF"/>
                          </a:solidFill>
                          <a:latin typeface="+mj-lt"/>
                          <a:ea typeface="Times New Roman"/>
                          <a:cs typeface="Times New Roman"/>
                        </a:rPr>
                        <a:t> </a:t>
                      </a:r>
                    </a:p>
                  </a:txBody>
                  <a:tcPr marL="0" marR="73025"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b="1">
                          <a:solidFill>
                            <a:srgbClr val="CCECFF"/>
                          </a:solidFill>
                          <a:latin typeface="+mj-lt"/>
                          <a:ea typeface="Times New Roman"/>
                          <a:cs typeface="Times New Roman"/>
                        </a:rPr>
                        <a:t> </a:t>
                      </a:r>
                    </a:p>
                  </a:txBody>
                  <a:tcPr marL="0" marR="73025"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b="1" dirty="0">
                          <a:solidFill>
                            <a:srgbClr val="CCECFF"/>
                          </a:solidFill>
                          <a:latin typeface="+mj-lt"/>
                          <a:ea typeface="Times New Roman"/>
                          <a:cs typeface="Times New Roman"/>
                        </a:rPr>
                        <a:t> </a:t>
                      </a:r>
                    </a:p>
                  </a:txBody>
                  <a:tcPr marL="0" marR="73025"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a:solidFill>
                            <a:srgbClr val="CCECFF"/>
                          </a:solidFill>
                          <a:latin typeface="+mj-lt"/>
                          <a:ea typeface="Times New Roman"/>
                          <a:cs typeface="Times New Roman"/>
                        </a:rPr>
                        <a:t> </a:t>
                      </a:r>
                    </a:p>
                  </a:txBody>
                  <a:tcPr marL="0" marR="73025" marT="0" anchor="b">
                    <a:lnL>
                      <a:noFill/>
                    </a:lnL>
                    <a:lnR>
                      <a:noFill/>
                    </a:lnR>
                    <a:lnT>
                      <a:noFill/>
                    </a:lnT>
                    <a:lnB>
                      <a:noFill/>
                    </a:lnB>
                  </a:tcPr>
                </a:tc>
              </a:tr>
              <a:tr h="486834">
                <a:tc>
                  <a:txBody>
                    <a:bodyPr/>
                    <a:lstStyle/>
                    <a:p>
                      <a:pPr marL="0" marR="0">
                        <a:spcBef>
                          <a:spcPts val="0"/>
                        </a:spcBef>
                        <a:spcAft>
                          <a:spcPts val="0"/>
                        </a:spcAft>
                      </a:pPr>
                      <a:endParaRPr lang="en-US" sz="1200" dirty="0">
                        <a:solidFill>
                          <a:srgbClr val="CCECFF"/>
                        </a:solidFill>
                        <a:latin typeface="+mj-lt"/>
                        <a:ea typeface="Times New Roman"/>
                        <a:cs typeface="Times New Roman"/>
                      </a:endParaRPr>
                    </a:p>
                  </a:txBody>
                  <a:tcPr marL="0" marR="0" marT="0" marB="0">
                    <a:lnL>
                      <a:noFill/>
                    </a:lnL>
                    <a:lnR>
                      <a:noFill/>
                    </a:lnR>
                    <a:lnT>
                      <a:noFill/>
                    </a:lnT>
                    <a:lnB>
                      <a:noFill/>
                    </a:lnB>
                  </a:tcPr>
                </a:tc>
                <a:tc>
                  <a:txBody>
                    <a:bodyPr/>
                    <a:lstStyle/>
                    <a:p>
                      <a:pPr marL="0" marR="0">
                        <a:spcBef>
                          <a:spcPts val="0"/>
                        </a:spcBef>
                        <a:spcAft>
                          <a:spcPts val="0"/>
                        </a:spcAft>
                      </a:pPr>
                      <a:r>
                        <a:rPr lang="en-US" sz="1800" dirty="0">
                          <a:solidFill>
                            <a:srgbClr val="CCECFF"/>
                          </a:solidFill>
                          <a:latin typeface="+mj-lt"/>
                          <a:ea typeface="Times New Roman"/>
                          <a:cs typeface="Times New Roman"/>
                        </a:rPr>
                        <a:t>Adjusted R-squared</a:t>
                      </a:r>
                    </a:p>
                  </a:txBody>
                  <a:tcPr marL="0" marR="0" marT="0" marB="0">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a:solidFill>
                            <a:srgbClr val="CCECFF"/>
                          </a:solidFill>
                          <a:latin typeface="+mj-lt"/>
                          <a:ea typeface="Times New Roman"/>
                          <a:cs typeface="Times New Roman"/>
                        </a:rPr>
                        <a:t>0.13</a:t>
                      </a:r>
                    </a:p>
                  </a:txBody>
                  <a:tcPr marL="0" marR="73025"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b="1">
                          <a:solidFill>
                            <a:srgbClr val="CCECFF"/>
                          </a:solidFill>
                          <a:latin typeface="+mj-lt"/>
                          <a:ea typeface="Times New Roman"/>
                          <a:cs typeface="Times New Roman"/>
                        </a:rPr>
                        <a:t> </a:t>
                      </a:r>
                    </a:p>
                  </a:txBody>
                  <a:tcPr marL="0" marR="73025"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b="1">
                          <a:solidFill>
                            <a:srgbClr val="CCECFF"/>
                          </a:solidFill>
                          <a:latin typeface="+mj-lt"/>
                          <a:ea typeface="Times New Roman"/>
                          <a:cs typeface="Times New Roman"/>
                        </a:rPr>
                        <a:t> </a:t>
                      </a:r>
                    </a:p>
                  </a:txBody>
                  <a:tcPr marL="0" marR="73025" marT="0" anchor="b">
                    <a:lnL>
                      <a:noFill/>
                    </a:lnL>
                    <a:lnR>
                      <a:noFill/>
                    </a:lnR>
                    <a:lnT>
                      <a:noFill/>
                    </a:lnT>
                    <a:lnB>
                      <a:noFill/>
                    </a:lnB>
                  </a:tcPr>
                </a:tc>
                <a:tc>
                  <a:txBody>
                    <a:bodyPr/>
                    <a:lstStyle/>
                    <a:p>
                      <a:pPr marL="0" marR="0" algn="r">
                        <a:spcBef>
                          <a:spcPts val="0"/>
                        </a:spcBef>
                        <a:spcAft>
                          <a:spcPts val="0"/>
                        </a:spcAft>
                        <a:tabLst>
                          <a:tab pos="2971800" algn="ctr"/>
                          <a:tab pos="5943600" algn="r"/>
                        </a:tabLst>
                      </a:pPr>
                      <a:r>
                        <a:rPr lang="en-US" sz="1600" b="1">
                          <a:solidFill>
                            <a:srgbClr val="CCECFF"/>
                          </a:solidFill>
                          <a:latin typeface="+mj-lt"/>
                          <a:ea typeface="Times New Roman"/>
                          <a:cs typeface="Times New Roman"/>
                        </a:rPr>
                        <a:t>0.12</a:t>
                      </a:r>
                    </a:p>
                  </a:txBody>
                  <a:tcPr marL="0" marR="73025"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b="1" dirty="0">
                          <a:solidFill>
                            <a:srgbClr val="CCECFF"/>
                          </a:solidFill>
                          <a:latin typeface="+mj-lt"/>
                          <a:ea typeface="Times New Roman"/>
                          <a:cs typeface="Times New Roman"/>
                        </a:rPr>
                        <a:t> </a:t>
                      </a:r>
                    </a:p>
                  </a:txBody>
                  <a:tcPr marL="0" marR="73025" marT="0" anchor="b">
                    <a:lnL>
                      <a:noFill/>
                    </a:lnL>
                    <a:lnR>
                      <a:noFill/>
                    </a:lnR>
                    <a:lnT>
                      <a:noFill/>
                    </a:lnT>
                    <a:lnB>
                      <a:noFill/>
                    </a:lnB>
                  </a:tcPr>
                </a:tc>
                <a:tc>
                  <a:txBody>
                    <a:bodyPr/>
                    <a:lstStyle/>
                    <a:p>
                      <a:pPr marL="0" marR="0">
                        <a:spcBef>
                          <a:spcPts val="0"/>
                        </a:spcBef>
                        <a:spcAft>
                          <a:spcPts val="0"/>
                        </a:spcAft>
                        <a:tabLst>
                          <a:tab pos="2971800" algn="ctr"/>
                          <a:tab pos="5943600" algn="r"/>
                        </a:tabLst>
                      </a:pPr>
                      <a:r>
                        <a:rPr lang="en-US" sz="1600">
                          <a:solidFill>
                            <a:srgbClr val="CCECFF"/>
                          </a:solidFill>
                          <a:latin typeface="+mj-lt"/>
                          <a:ea typeface="Times New Roman"/>
                          <a:cs typeface="Times New Roman"/>
                        </a:rPr>
                        <a:t> </a:t>
                      </a:r>
                    </a:p>
                  </a:txBody>
                  <a:tcPr marL="0" marR="73025" marT="0" anchor="b">
                    <a:lnL>
                      <a:noFill/>
                    </a:lnL>
                    <a:lnR>
                      <a:noFill/>
                    </a:lnR>
                    <a:lnT>
                      <a:noFill/>
                    </a:lnT>
                    <a:lnB>
                      <a:noFill/>
                    </a:lnB>
                  </a:tcPr>
                </a:tc>
              </a:tr>
              <a:tr h="304271">
                <a:tc>
                  <a:txBody>
                    <a:bodyPr/>
                    <a:lstStyle/>
                    <a:p>
                      <a:pPr marL="0" marR="0">
                        <a:spcBef>
                          <a:spcPts val="0"/>
                        </a:spcBef>
                        <a:spcAft>
                          <a:spcPts val="0"/>
                        </a:spcAft>
                      </a:pPr>
                      <a:endParaRPr lang="en-US" sz="1200" dirty="0">
                        <a:solidFill>
                          <a:srgbClr val="CCECFF"/>
                        </a:solidFill>
                        <a:latin typeface="+mj-lt"/>
                        <a:ea typeface="Times New Roman"/>
                        <a:cs typeface="Times New Roman"/>
                      </a:endParaRPr>
                    </a:p>
                  </a:txBody>
                  <a:tcPr marL="0" marR="0" marT="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solidFill>
                            <a:srgbClr val="CCECFF"/>
                          </a:solidFill>
                          <a:latin typeface="+mj-lt"/>
                          <a:ea typeface="Times New Roman"/>
                          <a:cs typeface="Times New Roman"/>
                        </a:rPr>
                        <a:t>Num Obs.</a:t>
                      </a:r>
                    </a:p>
                  </a:txBody>
                  <a:tcPr marL="0" marR="0" marT="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tabLst>
                          <a:tab pos="2971800" algn="ctr"/>
                          <a:tab pos="5943600" algn="r"/>
                        </a:tabLst>
                      </a:pPr>
                      <a:r>
                        <a:rPr lang="en-US" sz="1600" b="1">
                          <a:solidFill>
                            <a:srgbClr val="CCECFF"/>
                          </a:solidFill>
                          <a:latin typeface="+mj-lt"/>
                          <a:ea typeface="Times New Roman"/>
                          <a:cs typeface="Times New Roman"/>
                        </a:rPr>
                        <a:t>250</a:t>
                      </a:r>
                    </a:p>
                  </a:txBody>
                  <a:tcPr marL="0" marR="73025" marT="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2971800" algn="ctr"/>
                          <a:tab pos="5943600" algn="r"/>
                        </a:tabLst>
                      </a:pPr>
                      <a:r>
                        <a:rPr lang="en-US" sz="1600" b="1">
                          <a:solidFill>
                            <a:srgbClr val="CCECFF"/>
                          </a:solidFill>
                          <a:latin typeface="+mj-lt"/>
                          <a:ea typeface="Times New Roman"/>
                          <a:cs typeface="Times New Roman"/>
                        </a:rPr>
                        <a:t> </a:t>
                      </a:r>
                    </a:p>
                  </a:txBody>
                  <a:tcPr marL="0" marR="73025" marT="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2971800" algn="ctr"/>
                          <a:tab pos="5943600" algn="r"/>
                        </a:tabLst>
                      </a:pPr>
                      <a:r>
                        <a:rPr lang="en-US" sz="1600" b="1">
                          <a:solidFill>
                            <a:srgbClr val="CCECFF"/>
                          </a:solidFill>
                          <a:latin typeface="+mj-lt"/>
                          <a:ea typeface="Times New Roman"/>
                          <a:cs typeface="Times New Roman"/>
                        </a:rPr>
                        <a:t> </a:t>
                      </a:r>
                    </a:p>
                  </a:txBody>
                  <a:tcPr marL="0" marR="73025" marT="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tabLst>
                          <a:tab pos="2971800" algn="ctr"/>
                          <a:tab pos="5943600" algn="r"/>
                        </a:tabLst>
                      </a:pPr>
                      <a:r>
                        <a:rPr lang="en-US" sz="1600" b="1">
                          <a:solidFill>
                            <a:srgbClr val="CCECFF"/>
                          </a:solidFill>
                          <a:latin typeface="+mj-lt"/>
                          <a:ea typeface="Times New Roman"/>
                          <a:cs typeface="Times New Roman"/>
                        </a:rPr>
                        <a:t>250</a:t>
                      </a:r>
                    </a:p>
                  </a:txBody>
                  <a:tcPr marL="0" marR="73025" marT="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2971800" algn="ctr"/>
                          <a:tab pos="5943600" algn="r"/>
                        </a:tabLst>
                      </a:pPr>
                      <a:r>
                        <a:rPr lang="en-US" sz="1600" b="1" dirty="0">
                          <a:solidFill>
                            <a:srgbClr val="CCECFF"/>
                          </a:solidFill>
                          <a:latin typeface="+mj-lt"/>
                          <a:ea typeface="Times New Roman"/>
                          <a:cs typeface="Times New Roman"/>
                        </a:rPr>
                        <a:t> </a:t>
                      </a:r>
                    </a:p>
                  </a:txBody>
                  <a:tcPr marL="0" marR="73025" marT="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2971800" algn="ctr"/>
                          <a:tab pos="5943600" algn="r"/>
                        </a:tabLst>
                      </a:pPr>
                      <a:r>
                        <a:rPr lang="en-US" sz="1600" dirty="0">
                          <a:solidFill>
                            <a:srgbClr val="CCECFF"/>
                          </a:solidFill>
                          <a:latin typeface="+mj-lt"/>
                          <a:ea typeface="Times New Roman"/>
                          <a:cs typeface="Times New Roman"/>
                        </a:rPr>
                        <a:t> </a:t>
                      </a:r>
                    </a:p>
                  </a:txBody>
                  <a:tcPr marL="0" marR="73025" marT="0" anchor="b">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idx="4294967295"/>
          </p:nvPr>
        </p:nvSpPr>
        <p:spPr/>
        <p:txBody>
          <a:bodyPr/>
          <a:lstStyle/>
          <a:p>
            <a:pPr>
              <a:defRPr/>
            </a:pPr>
            <a:r>
              <a:rPr lang="en-US" dirty="0" smtClean="0">
                <a:effectLst>
                  <a:outerShdw blurRad="38100" dist="38100" dir="2700000" algn="tl">
                    <a:srgbClr val="000000"/>
                  </a:outerShdw>
                </a:effectLst>
              </a:rPr>
              <a:t>Conclusion</a:t>
            </a:r>
          </a:p>
        </p:txBody>
      </p:sp>
      <p:sp>
        <p:nvSpPr>
          <p:cNvPr id="57347" name="Rectangle 3"/>
          <p:cNvSpPr>
            <a:spLocks noGrp="1" noChangeArrowheads="1"/>
          </p:cNvSpPr>
          <p:nvPr>
            <p:ph type="body" idx="4294967295"/>
          </p:nvPr>
        </p:nvSpPr>
        <p:spPr>
          <a:xfrm>
            <a:off x="685800" y="2057400"/>
            <a:ext cx="8458200" cy="4648200"/>
          </a:xfrm>
        </p:spPr>
        <p:txBody>
          <a:bodyPr/>
          <a:lstStyle/>
          <a:p>
            <a:pPr>
              <a:lnSpc>
                <a:spcPct val="90000"/>
              </a:lnSpc>
            </a:pPr>
            <a:r>
              <a:rPr lang="en-US" sz="2000" dirty="0" smtClean="0">
                <a:solidFill>
                  <a:schemeClr val="tx1"/>
                </a:solidFill>
              </a:rPr>
              <a:t>Despite fundamental importance of integrity in delegated asset management business</a:t>
            </a:r>
          </a:p>
          <a:p>
            <a:pPr>
              <a:lnSpc>
                <a:spcPct val="90000"/>
              </a:lnSpc>
            </a:pPr>
            <a:endParaRPr lang="en-US" sz="2000" dirty="0" smtClean="0">
              <a:solidFill>
                <a:schemeClr val="tx1"/>
              </a:solidFill>
            </a:endParaRPr>
          </a:p>
          <a:p>
            <a:pPr lvl="1">
              <a:lnSpc>
                <a:spcPct val="90000"/>
              </a:lnSpc>
            </a:pPr>
            <a:r>
              <a:rPr lang="en-US" sz="1800" dirty="0" smtClean="0">
                <a:solidFill>
                  <a:schemeClr val="tx1"/>
                </a:solidFill>
              </a:rPr>
              <a:t>Incomplete disclosure is common among hedge funds</a:t>
            </a:r>
          </a:p>
          <a:p>
            <a:pPr lvl="1">
              <a:lnSpc>
                <a:spcPct val="90000"/>
              </a:lnSpc>
            </a:pPr>
            <a:r>
              <a:rPr lang="en-US" sz="1800" dirty="0" smtClean="0">
                <a:solidFill>
                  <a:schemeClr val="tx1"/>
                </a:solidFill>
              </a:rPr>
              <a:t>Significant operational risk from conflicts and other factors</a:t>
            </a:r>
          </a:p>
          <a:p>
            <a:pPr lvl="1">
              <a:lnSpc>
                <a:spcPct val="90000"/>
              </a:lnSpc>
            </a:pPr>
            <a:r>
              <a:rPr lang="en-US" sz="1800" dirty="0" smtClean="0">
                <a:solidFill>
                  <a:schemeClr val="tx1"/>
                </a:solidFill>
              </a:rPr>
              <a:t>Possible to derive a simple quantitative measure of this risk</a:t>
            </a:r>
          </a:p>
          <a:p>
            <a:pPr lvl="1">
              <a:lnSpc>
                <a:spcPct val="90000"/>
              </a:lnSpc>
            </a:pPr>
            <a:r>
              <a:rPr lang="en-US" sz="1800" dirty="0" smtClean="0">
                <a:solidFill>
                  <a:schemeClr val="tx1"/>
                </a:solidFill>
              </a:rPr>
              <a:t>Operational due diligence is a source of alpha</a:t>
            </a:r>
          </a:p>
          <a:p>
            <a:pPr lvl="1">
              <a:lnSpc>
                <a:spcPct val="90000"/>
              </a:lnSpc>
            </a:pPr>
            <a:r>
              <a:rPr lang="en-US" sz="1800" dirty="0" smtClean="0">
                <a:solidFill>
                  <a:schemeClr val="tx1"/>
                </a:solidFill>
              </a:rPr>
              <a:t>Sophisticated investors understand the importance of this risk</a:t>
            </a:r>
          </a:p>
          <a:p>
            <a:pPr lvl="1">
              <a:lnSpc>
                <a:spcPct val="90000"/>
              </a:lnSpc>
            </a:pPr>
            <a:endParaRPr lang="en-US" sz="1800" dirty="0" smtClean="0">
              <a:solidFill>
                <a:schemeClr val="tx1"/>
              </a:solidFill>
            </a:endParaRPr>
          </a:p>
          <a:p>
            <a:pPr>
              <a:lnSpc>
                <a:spcPct val="90000"/>
              </a:lnSpc>
            </a:pPr>
            <a:r>
              <a:rPr lang="en-US" sz="2000" dirty="0" smtClean="0">
                <a:solidFill>
                  <a:srgbClr val="FFFF66"/>
                </a:solidFill>
              </a:rPr>
              <a:t>Unsophisticated investors simply chase past high returns!</a:t>
            </a:r>
            <a:endParaRPr lang="en-US" sz="1100" dirty="0" smtClean="0">
              <a:solidFill>
                <a:srgbClr val="FFFF66"/>
              </a:solidFill>
            </a:endParaRPr>
          </a:p>
        </p:txBody>
      </p:sp>
      <p:sp>
        <p:nvSpPr>
          <p:cNvPr id="57348" name="Rectangle 4"/>
          <p:cNvSpPr>
            <a:spLocks noChangeArrowheads="1"/>
          </p:cNvSpPr>
          <p:nvPr/>
        </p:nvSpPr>
        <p:spPr bwMode="auto">
          <a:xfrm>
            <a:off x="0" y="1600200"/>
            <a:ext cx="9142413" cy="152400"/>
          </a:xfrm>
          <a:prstGeom prst="rect">
            <a:avLst/>
          </a:prstGeom>
          <a:solidFill>
            <a:srgbClr val="CC99FF"/>
          </a:solidFill>
          <a:ln w="9525">
            <a:noFill/>
            <a:miter lim="800000"/>
            <a:headEnd/>
            <a:tailEnd/>
          </a:ln>
        </p:spPr>
        <p:txBody>
          <a:bodyPr wrap="none" anchor="ctr"/>
          <a:lstStyle/>
          <a:p>
            <a:pPr eaLnBrk="0" hangingPunct="0"/>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734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734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734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734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734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734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Slide Number Placeholder 5"/>
          <p:cNvSpPr>
            <a:spLocks noGrp="1"/>
          </p:cNvSpPr>
          <p:nvPr>
            <p:ph type="sldNum" sz="quarter" idx="12"/>
          </p:nvPr>
        </p:nvSpPr>
        <p:spPr/>
        <p:txBody>
          <a:bodyPr/>
          <a:lstStyle/>
          <a:p>
            <a:pPr>
              <a:defRPr/>
            </a:pPr>
            <a:fld id="{00D2D2B5-C7D3-463D-B078-B5DD40219AFE}" type="slidenum">
              <a:rPr lang="en-US" smtClean="0"/>
              <a:pPr>
                <a:defRPr/>
              </a:pPr>
              <a:t>4</a:t>
            </a:fld>
            <a:endParaRPr lang="en-US" smtClean="0"/>
          </a:p>
        </p:txBody>
      </p:sp>
      <p:graphicFrame>
        <p:nvGraphicFramePr>
          <p:cNvPr id="6" name="Object 3"/>
          <p:cNvGraphicFramePr>
            <a:graphicFrameLocks noGrp="1" noChangeAspect="1"/>
          </p:cNvGraphicFramePr>
          <p:nvPr>
            <p:ph type="chart" idx="1"/>
          </p:nvPr>
        </p:nvGraphicFramePr>
        <p:xfrm>
          <a:off x="685800" y="2057400"/>
          <a:ext cx="7772400" cy="4267200"/>
        </p:xfrm>
        <a:graphic>
          <a:graphicData uri="http://schemas.openxmlformats.org/drawingml/2006/chart">
            <c:chart xmlns:c="http://schemas.openxmlformats.org/drawingml/2006/chart" xmlns:r="http://schemas.openxmlformats.org/officeDocument/2006/relationships" r:id="rId3"/>
          </a:graphicData>
        </a:graphic>
      </p:graphicFrame>
      <p:sp>
        <p:nvSpPr>
          <p:cNvPr id="1028" name="Rectangle 2"/>
          <p:cNvSpPr>
            <a:spLocks noGrp="1" noChangeArrowheads="1"/>
          </p:cNvSpPr>
          <p:nvPr>
            <p:ph type="title"/>
          </p:nvPr>
        </p:nvSpPr>
        <p:spPr/>
        <p:txBody>
          <a:bodyPr/>
          <a:lstStyle/>
          <a:p>
            <a:r>
              <a:rPr lang="en-US" sz="3600" dirty="0" smtClean="0"/>
              <a:t>... there has been a significant drawdown of AUM</a:t>
            </a:r>
          </a:p>
        </p:txBody>
      </p:sp>
      <p:sp>
        <p:nvSpPr>
          <p:cNvPr id="7" name="Text Box 4"/>
          <p:cNvSpPr txBox="1">
            <a:spLocks noChangeArrowheads="1"/>
          </p:cNvSpPr>
          <p:nvPr/>
        </p:nvSpPr>
        <p:spPr bwMode="auto">
          <a:xfrm>
            <a:off x="914400" y="6324600"/>
            <a:ext cx="4114800" cy="276999"/>
          </a:xfrm>
          <a:prstGeom prst="rect">
            <a:avLst/>
          </a:prstGeom>
          <a:noFill/>
          <a:ln w="12700">
            <a:noFill/>
            <a:miter lim="800000"/>
            <a:headEnd type="none" w="sm" len="sm"/>
            <a:tailEnd type="none" w="sm" len="sm"/>
          </a:ln>
        </p:spPr>
        <p:txBody>
          <a:bodyPr>
            <a:spAutoFit/>
          </a:bodyPr>
          <a:lstStyle/>
          <a:p>
            <a:pPr>
              <a:spcBef>
                <a:spcPct val="50000"/>
              </a:spcBef>
              <a:defRPr/>
            </a:pPr>
            <a:r>
              <a:rPr lang="en-US" sz="1200" b="1" dirty="0">
                <a:latin typeface="Arial" pitchFamily="34" charset="0"/>
              </a:rPr>
              <a:t>Source: Lipper TASS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Slide Number Placeholder 5"/>
          <p:cNvSpPr>
            <a:spLocks noGrp="1"/>
          </p:cNvSpPr>
          <p:nvPr>
            <p:ph type="sldNum" sz="quarter" idx="12"/>
          </p:nvPr>
        </p:nvSpPr>
        <p:spPr/>
        <p:txBody>
          <a:bodyPr/>
          <a:lstStyle/>
          <a:p>
            <a:pPr>
              <a:defRPr/>
            </a:pPr>
            <a:fld id="{CC76D6C8-3DCF-4058-8D0C-C3B780A3670B}" type="slidenum">
              <a:rPr lang="en-US" smtClean="0"/>
              <a:pPr>
                <a:defRPr/>
              </a:pPr>
              <a:t>5</a:t>
            </a:fld>
            <a:endParaRPr lang="en-US" smtClean="0"/>
          </a:p>
        </p:txBody>
      </p:sp>
      <p:graphicFrame>
        <p:nvGraphicFramePr>
          <p:cNvPr id="6" name="Object 3"/>
          <p:cNvGraphicFramePr>
            <a:graphicFrameLocks noGrp="1" noChangeAspect="1"/>
          </p:cNvGraphicFramePr>
          <p:nvPr>
            <p:ph type="chart" idx="1"/>
          </p:nvPr>
        </p:nvGraphicFramePr>
        <p:xfrm>
          <a:off x="685800" y="2057400"/>
          <a:ext cx="7772400" cy="4267200"/>
        </p:xfrm>
        <a:graphic>
          <a:graphicData uri="http://schemas.openxmlformats.org/drawingml/2006/chart">
            <c:chart xmlns:c="http://schemas.openxmlformats.org/drawingml/2006/chart" xmlns:r="http://schemas.openxmlformats.org/officeDocument/2006/relationships" r:id="rId3"/>
          </a:graphicData>
        </a:graphic>
      </p:graphicFrame>
      <p:sp>
        <p:nvSpPr>
          <p:cNvPr id="2052" name="Rectangle 2"/>
          <p:cNvSpPr>
            <a:spLocks noGrp="1" noChangeArrowheads="1"/>
          </p:cNvSpPr>
          <p:nvPr>
            <p:ph type="title"/>
          </p:nvPr>
        </p:nvSpPr>
        <p:spPr/>
        <p:txBody>
          <a:bodyPr/>
          <a:lstStyle/>
          <a:p>
            <a:r>
              <a:rPr lang="en-US" sz="3600" dirty="0" smtClean="0"/>
              <a:t>Hedge fund decline a leading indicator of the GFC</a:t>
            </a:r>
          </a:p>
        </p:txBody>
      </p:sp>
      <p:sp>
        <p:nvSpPr>
          <p:cNvPr id="7" name="Text Box 4"/>
          <p:cNvSpPr txBox="1">
            <a:spLocks noChangeArrowheads="1"/>
          </p:cNvSpPr>
          <p:nvPr/>
        </p:nvSpPr>
        <p:spPr bwMode="auto">
          <a:xfrm>
            <a:off x="914400" y="6324600"/>
            <a:ext cx="4114800" cy="276999"/>
          </a:xfrm>
          <a:prstGeom prst="rect">
            <a:avLst/>
          </a:prstGeom>
          <a:noFill/>
          <a:ln w="12700">
            <a:noFill/>
            <a:miter lim="800000"/>
            <a:headEnd type="none" w="sm" len="sm"/>
            <a:tailEnd type="none" w="sm" len="sm"/>
          </a:ln>
        </p:spPr>
        <p:txBody>
          <a:bodyPr>
            <a:spAutoFit/>
          </a:bodyPr>
          <a:lstStyle/>
          <a:p>
            <a:pPr>
              <a:spcBef>
                <a:spcPct val="50000"/>
              </a:spcBef>
              <a:defRPr/>
            </a:pPr>
            <a:r>
              <a:rPr lang="en-US" sz="1200" b="1" dirty="0">
                <a:latin typeface="Arial" pitchFamily="34" charset="0"/>
              </a:rPr>
              <a:t>Source: Lipper TASS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Hedge Funds in the GFC</a:t>
            </a:r>
            <a:endParaRPr lang="en-US" dirty="0"/>
          </a:p>
        </p:txBody>
      </p:sp>
      <p:pic>
        <p:nvPicPr>
          <p:cNvPr id="3" name="Picture 3" descr="dead canary.jpg"/>
          <p:cNvPicPr>
            <a:picLocks noChangeAspect="1"/>
          </p:cNvPicPr>
          <p:nvPr/>
        </p:nvPicPr>
        <p:blipFill>
          <a:blip r:embed="rId2" cstate="print"/>
          <a:srcRect/>
          <a:stretch>
            <a:fillRect/>
          </a:stretch>
        </p:blipFill>
        <p:spPr bwMode="auto">
          <a:xfrm>
            <a:off x="1371600" y="2133600"/>
            <a:ext cx="6374746" cy="4229100"/>
          </a:xfrm>
          <a:prstGeom prst="rect">
            <a:avLst/>
          </a:prstGeom>
          <a:noFill/>
          <a:ln w="9525">
            <a:noFill/>
            <a:miter lim="800000"/>
            <a:headEnd/>
            <a:tailEnd/>
          </a:ln>
        </p:spPr>
      </p:pic>
      <p:sp>
        <p:nvSpPr>
          <p:cNvPr id="4" name="TextBox 3"/>
          <p:cNvSpPr txBox="1"/>
          <p:nvPr/>
        </p:nvSpPr>
        <p:spPr>
          <a:xfrm>
            <a:off x="3625134" y="5030569"/>
            <a:ext cx="3042366" cy="646331"/>
          </a:xfrm>
          <a:prstGeom prst="rect">
            <a:avLst/>
          </a:prstGeom>
          <a:noFill/>
        </p:spPr>
        <p:txBody>
          <a:bodyPr wrap="square">
            <a:spAutoFit/>
          </a:bodyPr>
          <a:lstStyle/>
          <a:p>
            <a:pPr>
              <a:defRPr/>
            </a:pPr>
            <a:r>
              <a:rPr lang="en-US" sz="3600" dirty="0" smtClean="0">
                <a:solidFill>
                  <a:srgbClr val="FFEB97"/>
                </a:solidFill>
              </a:rPr>
              <a:t>Bear Stearns</a:t>
            </a:r>
            <a:endParaRPr lang="en-US" sz="3600" dirty="0">
              <a:solidFill>
                <a:srgbClr val="FFEB97"/>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Risk</a:t>
            </a:r>
            <a:endParaRPr lang="en-US" dirty="0"/>
          </a:p>
        </p:txBody>
      </p:sp>
      <p:graphicFrame>
        <p:nvGraphicFramePr>
          <p:cNvPr id="5" name="Chart Placeholder 4"/>
          <p:cNvGraphicFramePr>
            <a:graphicFrameLocks noGrp="1"/>
          </p:cNvGraphicFramePr>
          <p:nvPr>
            <p:ph type="chart" idx="1"/>
          </p:nvPr>
        </p:nvGraphicFramePr>
        <p:xfrm>
          <a:off x="838200" y="2057400"/>
          <a:ext cx="73152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a:defRPr/>
            </a:pPr>
            <a:fld id="{6D42B500-B1DA-45EA-83DC-7F92F7E5B5AF}"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Risk</a:t>
            </a:r>
            <a:endParaRPr lang="en-US" dirty="0"/>
          </a:p>
        </p:txBody>
      </p:sp>
      <p:graphicFrame>
        <p:nvGraphicFramePr>
          <p:cNvPr id="5" name="Chart Placeholder 4"/>
          <p:cNvGraphicFramePr>
            <a:graphicFrameLocks noGrp="1"/>
          </p:cNvGraphicFramePr>
          <p:nvPr>
            <p:ph type="chart" idx="1"/>
          </p:nvPr>
        </p:nvGraphicFramePr>
        <p:xfrm>
          <a:off x="838200" y="2057400"/>
          <a:ext cx="73152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a:defRPr/>
            </a:pPr>
            <a:fld id="{6D42B500-B1DA-45EA-83DC-7F92F7E5B5AF}"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Hedge funds reduce financial risk</a:t>
            </a:r>
            <a:endParaRPr lang="en-US" sz="3600" dirty="0"/>
          </a:p>
        </p:txBody>
      </p:sp>
      <p:sp>
        <p:nvSpPr>
          <p:cNvPr id="6" name="TextBox 5"/>
          <p:cNvSpPr txBox="1"/>
          <p:nvPr/>
        </p:nvSpPr>
        <p:spPr>
          <a:xfrm>
            <a:off x="1104901" y="2438400"/>
            <a:ext cx="7391400" cy="4001095"/>
          </a:xfrm>
          <a:prstGeom prst="rect">
            <a:avLst/>
          </a:prstGeom>
          <a:noFill/>
        </p:spPr>
        <p:txBody>
          <a:bodyPr wrap="square" rtlCol="0">
            <a:spAutoFit/>
          </a:bodyPr>
          <a:lstStyle/>
          <a:p>
            <a:r>
              <a:rPr lang="en-US" sz="2000" b="1" dirty="0" smtClean="0">
                <a:latin typeface="Arial" pitchFamily="34" charset="0"/>
              </a:rPr>
              <a:t>“In terms of investments in hedge funds, if we look at the pension market, we agree that pension funds should be investing in common equities. I think the reality is that common equities in most cases may be more risky than the overall hedge fund market”</a:t>
            </a:r>
          </a:p>
          <a:p>
            <a:endParaRPr lang="en-US" sz="2000" b="1" dirty="0" smtClean="0">
              <a:latin typeface="Arial" pitchFamily="34" charset="0"/>
            </a:endParaRPr>
          </a:p>
          <a:p>
            <a:r>
              <a:rPr lang="en-US" sz="2000" b="1" dirty="0" smtClean="0">
                <a:latin typeface="Arial" pitchFamily="34" charset="0"/>
              </a:rPr>
              <a:t>George Hall</a:t>
            </a:r>
          </a:p>
          <a:p>
            <a:r>
              <a:rPr lang="en-US" sz="1800" b="1" dirty="0" smtClean="0">
                <a:latin typeface="Arial" pitchFamily="34" charset="0"/>
              </a:rPr>
              <a:t>Managed Fund Association</a:t>
            </a:r>
          </a:p>
          <a:p>
            <a:endParaRPr lang="en-US" sz="1800" b="1" dirty="0" smtClean="0">
              <a:latin typeface="Arial" pitchFamily="34" charset="0"/>
            </a:endParaRPr>
          </a:p>
          <a:p>
            <a:r>
              <a:rPr lang="en-US" sz="1800" b="1" dirty="0" smtClean="0">
                <a:latin typeface="Arial" pitchFamily="34" charset="0"/>
              </a:rPr>
              <a:t>Testimony before the U.S. House Committee on Financial Services</a:t>
            </a:r>
          </a:p>
          <a:p>
            <a:r>
              <a:rPr lang="en-US" sz="1800" b="1" dirty="0" smtClean="0">
                <a:latin typeface="Arial" pitchFamily="34" charset="0"/>
              </a:rPr>
              <a:t>March 13, 2007</a:t>
            </a:r>
            <a:endParaRPr lang="en-US" sz="2000" b="1" dirty="0" smtClean="0">
              <a:latin typeface="Arial" pitchFamily="34" charset="0"/>
            </a:endParaRP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OM">
  <a:themeElements>
    <a:clrScheme name="">
      <a:dk1>
        <a:srgbClr val="CCECFF"/>
      </a:dk1>
      <a:lt1>
        <a:srgbClr val="FFFFFF"/>
      </a:lt1>
      <a:dk2>
        <a:srgbClr val="000000"/>
      </a:dk2>
      <a:lt2>
        <a:srgbClr val="969696"/>
      </a:lt2>
      <a:accent1>
        <a:srgbClr val="00CC99"/>
      </a:accent1>
      <a:accent2>
        <a:srgbClr val="3333CC"/>
      </a:accent2>
      <a:accent3>
        <a:srgbClr val="FFFFFF"/>
      </a:accent3>
      <a:accent4>
        <a:srgbClr val="AEC9DA"/>
      </a:accent4>
      <a:accent5>
        <a:srgbClr val="AAE2CA"/>
      </a:accent5>
      <a:accent6>
        <a:srgbClr val="2D2DB9"/>
      </a:accent6>
      <a:hlink>
        <a:srgbClr val="CCCCFF"/>
      </a:hlink>
      <a:folHlink>
        <a:srgbClr val="B2B2B2"/>
      </a:folHlink>
    </a:clrScheme>
    <a:fontScheme name="SOM">
      <a:majorFont>
        <a:latin typeface="Arial"/>
        <a:ea typeface=""/>
        <a:cs typeface=""/>
      </a:majorFont>
      <a:minorFont>
        <a:latin typeface="Tekto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OM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OM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SOM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OM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OM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OM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SOM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Boshi2</Template>
  <TotalTime>20744</TotalTime>
  <Words>2191</Words>
  <Application>Microsoft Office PowerPoint</Application>
  <PresentationFormat>On-screen Show (4:3)</PresentationFormat>
  <Paragraphs>878</Paragraphs>
  <Slides>37</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39" baseType="lpstr">
      <vt:lpstr>SOM</vt:lpstr>
      <vt:lpstr>Equation</vt:lpstr>
      <vt:lpstr>Hedge Fund Disclosure and Operational Risk </vt:lpstr>
      <vt:lpstr>Overview</vt:lpstr>
      <vt:lpstr>Despite favourable relative returns ...</vt:lpstr>
      <vt:lpstr>... there has been a significant drawdown of AUM</vt:lpstr>
      <vt:lpstr>Hedge fund decline a leading indicator of the GFC</vt:lpstr>
      <vt:lpstr>Role of Hedge Funds in the GFC</vt:lpstr>
      <vt:lpstr>Financial Risk</vt:lpstr>
      <vt:lpstr>Financial Risk</vt:lpstr>
      <vt:lpstr>Hedge funds reduce financial risk</vt:lpstr>
      <vt:lpstr>Hedge fund failures    January 2008-May 2009</vt:lpstr>
      <vt:lpstr>What went wrong?</vt:lpstr>
      <vt:lpstr>Definition of operational risk</vt:lpstr>
      <vt:lpstr>Measuring Operational Risk</vt:lpstr>
      <vt:lpstr>Available Data</vt:lpstr>
      <vt:lpstr>Measuring failed processes, people and systems</vt:lpstr>
      <vt:lpstr>Analysis of 2006 Form ADV</vt:lpstr>
      <vt:lpstr>External conflicts are associated with legal and regulatory issues </vt:lpstr>
      <vt:lpstr>PowerPoint Presentation</vt:lpstr>
      <vt:lpstr>External Conflicts: Another example Fairfield Greenwich Group</vt:lpstr>
      <vt:lpstr>Problem funds have a more concentrated ownership structure ...</vt:lpstr>
      <vt:lpstr>... and less access to leverage</vt:lpstr>
      <vt:lpstr>Analysis of 2006 Form ADV</vt:lpstr>
      <vt:lpstr>How do sophisticated investors become informed?</vt:lpstr>
      <vt:lpstr>A simple formula</vt:lpstr>
      <vt:lpstr>How many FOFs pass the test?</vt:lpstr>
      <vt:lpstr>Significant nondiversifiable hedge fund tail risk for FOFs</vt:lpstr>
      <vt:lpstr>Data</vt:lpstr>
      <vt:lpstr>Operational characteristics</vt:lpstr>
      <vt:lpstr>Verification problems</vt:lpstr>
      <vt:lpstr>Truth telling problems</vt:lpstr>
      <vt:lpstr>Differences between problem and non problem funds</vt:lpstr>
      <vt:lpstr>Canonical Correlation Analysis</vt:lpstr>
      <vt:lpstr>Canonical Correlation Analysis</vt:lpstr>
      <vt:lpstr>Operational risk predicts low market-adjusted returns</vt:lpstr>
      <vt:lpstr>… and death of funds</vt:lpstr>
      <vt:lpstr>… but does not mediate flows</vt:lpstr>
      <vt:lpstr>Conclusion</vt:lpstr>
    </vt:vector>
  </TitlesOfParts>
  <Company>Yale School of Management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Lessons from Hedge Fund Registration</dc:title>
  <dc:creator>Stephen</dc:creator>
  <cp:lastModifiedBy> </cp:lastModifiedBy>
  <cp:revision>110</cp:revision>
  <dcterms:modified xsi:type="dcterms:W3CDTF">2011-07-07T14:16:33Z</dcterms:modified>
</cp:coreProperties>
</file>