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56" r:id="rId2"/>
    <p:sldId id="261" r:id="rId3"/>
    <p:sldId id="262" r:id="rId4"/>
    <p:sldId id="263" r:id="rId5"/>
    <p:sldId id="264" r:id="rId6"/>
    <p:sldId id="265" r:id="rId7"/>
    <p:sldId id="266" r:id="rId8"/>
    <p:sldId id="267" r:id="rId9"/>
    <p:sldId id="335" r:id="rId10"/>
    <p:sldId id="334" r:id="rId11"/>
    <p:sldId id="337" r:id="rId12"/>
    <p:sldId id="340" r:id="rId13"/>
    <p:sldId id="282" r:id="rId14"/>
    <p:sldId id="280" r:id="rId15"/>
    <p:sldId id="315" r:id="rId16"/>
    <p:sldId id="346" r:id="rId17"/>
    <p:sldId id="342" r:id="rId18"/>
    <p:sldId id="347" r:id="rId19"/>
    <p:sldId id="343" r:id="rId20"/>
    <p:sldId id="341" r:id="rId21"/>
    <p:sldId id="325" r:id="rId22"/>
    <p:sldId id="344" r:id="rId23"/>
    <p:sldId id="305" r:id="rId24"/>
    <p:sldId id="306" r:id="rId25"/>
    <p:sldId id="307" r:id="rId26"/>
    <p:sldId id="308" r:id="rId27"/>
    <p:sldId id="327" r:id="rId28"/>
    <p:sldId id="328" r:id="rId29"/>
    <p:sldId id="329" r:id="rId30"/>
    <p:sldId id="348" r:id="rId31"/>
    <p:sldId id="345"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FF"/>
    <a:srgbClr val="CCCCFF"/>
    <a:srgbClr val="FF99FF"/>
    <a:srgbClr val="3B0050"/>
    <a:srgbClr val="6600FF"/>
    <a:srgbClr val="9966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77" d="100"/>
          <a:sy n="77" d="100"/>
        </p:scale>
        <p:origin x="-954" y="-90"/>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94" b="1" i="0" u="none" strike="noStrike" baseline="0">
                <a:solidFill>
                  <a:schemeClr val="tx1"/>
                </a:solidFill>
                <a:latin typeface="Tekton"/>
                <a:ea typeface="Tekton"/>
                <a:cs typeface="Tekton"/>
              </a:defRPr>
            </a:pPr>
            <a:r>
              <a:rPr lang="en-US" dirty="0">
                <a:latin typeface="Arial" pitchFamily="34" charset="0"/>
                <a:cs typeface="Arial" pitchFamily="34" charset="0"/>
              </a:rPr>
              <a:t>Cumulative residuals around stock split</a:t>
            </a:r>
          </a:p>
        </c:rich>
      </c:tx>
      <c:layout>
        <c:manualLayout>
          <c:xMode val="edge"/>
          <c:yMode val="edge"/>
          <c:x val="0.11147540983606555"/>
          <c:y val="1.9786910197869136E-2"/>
        </c:manualLayout>
      </c:layout>
      <c:overlay val="0"/>
      <c:spPr>
        <a:noFill/>
        <a:ln w="25299">
          <a:noFill/>
        </a:ln>
      </c:spPr>
    </c:title>
    <c:autoTitleDeleted val="0"/>
    <c:plotArea>
      <c:layout>
        <c:manualLayout>
          <c:layoutTarget val="inner"/>
          <c:xMode val="edge"/>
          <c:yMode val="edge"/>
          <c:x val="0.19508196721311474"/>
          <c:y val="0.19178082191780821"/>
          <c:w val="0.74262295081967322"/>
          <c:h val="0.64383561643835885"/>
        </c:manualLayout>
      </c:layout>
      <c:scatterChart>
        <c:scatterStyle val="lineMarker"/>
        <c:varyColors val="0"/>
        <c:ser>
          <c:idx val="3"/>
          <c:order val="0"/>
          <c:tx>
            <c:strRef>
              <c:f>Sheet1!$A$5</c:f>
              <c:strCache>
                <c:ptCount val="1"/>
              </c:strCache>
            </c:strRef>
          </c:tx>
          <c:spPr>
            <a:ln w="28462">
              <a:noFill/>
            </a:ln>
          </c:spPr>
          <c:marker>
            <c:symbol val="diamond"/>
            <c:size val="4"/>
            <c:spPr>
              <a:solidFill>
                <a:srgbClr val="FFFF00"/>
              </a:solidFill>
              <a:ln>
                <a:solidFill>
                  <a:srgbClr val="FFFF00"/>
                </a:solidFill>
                <a:prstDash val="solid"/>
              </a:ln>
            </c:spPr>
          </c:marker>
          <c:xVal>
            <c:numRef>
              <c:f>Sheet1!$B$1:$BK$1</c:f>
              <c:numCache>
                <c:formatCode>General</c:formatCode>
                <c:ptCount val="62"/>
                <c:pt idx="0">
                  <c:v>-29</c:v>
                </c:pt>
                <c:pt idx="1">
                  <c:v>-28</c:v>
                </c:pt>
                <c:pt idx="2">
                  <c:v>-27</c:v>
                </c:pt>
                <c:pt idx="3">
                  <c:v>-26</c:v>
                </c:pt>
                <c:pt idx="4">
                  <c:v>-25</c:v>
                </c:pt>
                <c:pt idx="5">
                  <c:v>-24</c:v>
                </c:pt>
                <c:pt idx="6">
                  <c:v>-23</c:v>
                </c:pt>
                <c:pt idx="7">
                  <c:v>-22</c:v>
                </c:pt>
                <c:pt idx="8">
                  <c:v>-21</c:v>
                </c:pt>
                <c:pt idx="9">
                  <c:v>-20</c:v>
                </c:pt>
                <c:pt idx="10">
                  <c:v>-19</c:v>
                </c:pt>
                <c:pt idx="11">
                  <c:v>-18</c:v>
                </c:pt>
                <c:pt idx="12">
                  <c:v>-17</c:v>
                </c:pt>
                <c:pt idx="13">
                  <c:v>-16</c:v>
                </c:pt>
                <c:pt idx="14">
                  <c:v>-15</c:v>
                </c:pt>
                <c:pt idx="15">
                  <c:v>-14</c:v>
                </c:pt>
                <c:pt idx="16">
                  <c:v>-13</c:v>
                </c:pt>
                <c:pt idx="17">
                  <c:v>-12</c:v>
                </c:pt>
                <c:pt idx="18">
                  <c:v>-11</c:v>
                </c:pt>
                <c:pt idx="19">
                  <c:v>-10</c:v>
                </c:pt>
                <c:pt idx="20">
                  <c:v>-9</c:v>
                </c:pt>
                <c:pt idx="21">
                  <c:v>-8</c:v>
                </c:pt>
                <c:pt idx="22">
                  <c:v>-7</c:v>
                </c:pt>
                <c:pt idx="23">
                  <c:v>-6</c:v>
                </c:pt>
                <c:pt idx="24">
                  <c:v>-5</c:v>
                </c:pt>
                <c:pt idx="25">
                  <c:v>-4</c:v>
                </c:pt>
                <c:pt idx="26">
                  <c:v>-3</c:v>
                </c:pt>
                <c:pt idx="27">
                  <c:v>-2</c:v>
                </c:pt>
                <c:pt idx="28">
                  <c:v>-1</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pt idx="53">
                  <c:v>24</c:v>
                </c:pt>
                <c:pt idx="54">
                  <c:v>25</c:v>
                </c:pt>
                <c:pt idx="55">
                  <c:v>26</c:v>
                </c:pt>
                <c:pt idx="56">
                  <c:v>27</c:v>
                </c:pt>
                <c:pt idx="57">
                  <c:v>28</c:v>
                </c:pt>
                <c:pt idx="58">
                  <c:v>29</c:v>
                </c:pt>
                <c:pt idx="59">
                  <c:v>30</c:v>
                </c:pt>
                <c:pt idx="60">
                  <c:v>0</c:v>
                </c:pt>
                <c:pt idx="61">
                  <c:v>0</c:v>
                </c:pt>
              </c:numCache>
            </c:numRef>
          </c:xVal>
          <c:yVal>
            <c:numRef>
              <c:f>Sheet1!$B$5:$BK$5</c:f>
              <c:numCache>
                <c:formatCode>General</c:formatCode>
                <c:ptCount val="62"/>
                <c:pt idx="0">
                  <c:v>5.4000000000000133E-3</c:v>
                </c:pt>
                <c:pt idx="1">
                  <c:v>7.2000000000000119E-3</c:v>
                </c:pt>
                <c:pt idx="2">
                  <c:v>1.2200000000000016E-2</c:v>
                </c:pt>
                <c:pt idx="3">
                  <c:v>1.8499999999999999E-2</c:v>
                </c:pt>
                <c:pt idx="4">
                  <c:v>2.4100000000000007E-2</c:v>
                </c:pt>
                <c:pt idx="5">
                  <c:v>2.6300000000000032E-2</c:v>
                </c:pt>
                <c:pt idx="6">
                  <c:v>3.1000000000000059E-2</c:v>
                </c:pt>
                <c:pt idx="7">
                  <c:v>3.7000000000000068E-2</c:v>
                </c:pt>
                <c:pt idx="8">
                  <c:v>4.4300000000000117E-2</c:v>
                </c:pt>
                <c:pt idx="9">
                  <c:v>4.7600000000000024E-2</c:v>
                </c:pt>
                <c:pt idx="10">
                  <c:v>5.8400000000000077E-2</c:v>
                </c:pt>
                <c:pt idx="11">
                  <c:v>6.6400000000000084E-2</c:v>
                </c:pt>
                <c:pt idx="12">
                  <c:v>7.4600000000000111E-2</c:v>
                </c:pt>
                <c:pt idx="13">
                  <c:v>7.7400000000000121E-2</c:v>
                </c:pt>
                <c:pt idx="14">
                  <c:v>9.0000000000000066E-2</c:v>
                </c:pt>
                <c:pt idx="15">
                  <c:v>0.10249999999999998</c:v>
                </c:pt>
                <c:pt idx="16">
                  <c:v>0.1159000000000001</c:v>
                </c:pt>
                <c:pt idx="17">
                  <c:v>0.1288</c:v>
                </c:pt>
                <c:pt idx="18">
                  <c:v>0.13869999999999999</c:v>
                </c:pt>
                <c:pt idx="19">
                  <c:v>0.14850000000000022</c:v>
                </c:pt>
                <c:pt idx="20">
                  <c:v>0.16470000000000029</c:v>
                </c:pt>
                <c:pt idx="21">
                  <c:v>0.18040000000000028</c:v>
                </c:pt>
                <c:pt idx="22">
                  <c:v>0.19420000000000029</c:v>
                </c:pt>
                <c:pt idx="23">
                  <c:v>0.21110000000000001</c:v>
                </c:pt>
                <c:pt idx="24">
                  <c:v>0.22780000000000022</c:v>
                </c:pt>
                <c:pt idx="25">
                  <c:v>0.24940000000000032</c:v>
                </c:pt>
                <c:pt idx="26">
                  <c:v>0.27830000000000032</c:v>
                </c:pt>
                <c:pt idx="27">
                  <c:v>0.31470000000000031</c:v>
                </c:pt>
                <c:pt idx="28">
                  <c:v>0.33390000000000064</c:v>
                </c:pt>
                <c:pt idx="29">
                  <c:v>0.34070000000000039</c:v>
                </c:pt>
                <c:pt idx="30">
                  <c:v>0.33930000000000077</c:v>
                </c:pt>
                <c:pt idx="31">
                  <c:v>0.3424000000000007</c:v>
                </c:pt>
                <c:pt idx="32">
                  <c:v>0.34160000000000051</c:v>
                </c:pt>
                <c:pt idx="33">
                  <c:v>0.34160000000000051</c:v>
                </c:pt>
                <c:pt idx="34">
                  <c:v>0.34490000000000071</c:v>
                </c:pt>
                <c:pt idx="35">
                  <c:v>0.34470000000000045</c:v>
                </c:pt>
                <c:pt idx="36">
                  <c:v>0.34230000000000083</c:v>
                </c:pt>
                <c:pt idx="37">
                  <c:v>0.34110000000000051</c:v>
                </c:pt>
                <c:pt idx="38">
                  <c:v>0.34200000000000069</c:v>
                </c:pt>
                <c:pt idx="39">
                  <c:v>0.34120000000000045</c:v>
                </c:pt>
                <c:pt idx="40">
                  <c:v>0.34150000000000069</c:v>
                </c:pt>
                <c:pt idx="41">
                  <c:v>0.34160000000000051</c:v>
                </c:pt>
                <c:pt idx="42">
                  <c:v>0.34180000000000083</c:v>
                </c:pt>
                <c:pt idx="43">
                  <c:v>0.34350000000000069</c:v>
                </c:pt>
                <c:pt idx="44">
                  <c:v>0.34160000000000051</c:v>
                </c:pt>
                <c:pt idx="45">
                  <c:v>0.34050000000000052</c:v>
                </c:pt>
                <c:pt idx="46">
                  <c:v>0.34260000000000052</c:v>
                </c:pt>
                <c:pt idx="47">
                  <c:v>0.34230000000000083</c:v>
                </c:pt>
                <c:pt idx="48">
                  <c:v>0.34020000000000039</c:v>
                </c:pt>
                <c:pt idx="49">
                  <c:v>0.34090000000000059</c:v>
                </c:pt>
                <c:pt idx="50">
                  <c:v>0.33610000000000051</c:v>
                </c:pt>
                <c:pt idx="51">
                  <c:v>0.33890000000000065</c:v>
                </c:pt>
                <c:pt idx="52">
                  <c:v>0.33830000000000077</c:v>
                </c:pt>
                <c:pt idx="53">
                  <c:v>0.33760000000000051</c:v>
                </c:pt>
                <c:pt idx="54">
                  <c:v>0.33740000000000064</c:v>
                </c:pt>
                <c:pt idx="55">
                  <c:v>0.33370000000000044</c:v>
                </c:pt>
                <c:pt idx="56">
                  <c:v>0.33590000000000064</c:v>
                </c:pt>
                <c:pt idx="57">
                  <c:v>0.33550000000000058</c:v>
                </c:pt>
                <c:pt idx="58">
                  <c:v>0.33520000000000044</c:v>
                </c:pt>
                <c:pt idx="59">
                  <c:v>0.33210000000000051</c:v>
                </c:pt>
              </c:numCache>
            </c:numRef>
          </c:yVal>
          <c:smooth val="0"/>
        </c:ser>
        <c:ser>
          <c:idx val="4"/>
          <c:order val="1"/>
          <c:tx>
            <c:strRef>
              <c:f>Sheet1!$A$6</c:f>
              <c:strCache>
                <c:ptCount val="1"/>
              </c:strCache>
            </c:strRef>
          </c:tx>
          <c:spPr>
            <a:ln w="12650">
              <a:solidFill>
                <a:srgbClr val="99CCFF"/>
              </a:solidFill>
              <a:prstDash val="solid"/>
            </a:ln>
          </c:spPr>
          <c:marker>
            <c:symbol val="none"/>
          </c:marker>
          <c:xVal>
            <c:numRef>
              <c:f>Sheet1!$B$1:$BK$1</c:f>
              <c:numCache>
                <c:formatCode>General</c:formatCode>
                <c:ptCount val="62"/>
                <c:pt idx="0">
                  <c:v>-29</c:v>
                </c:pt>
                <c:pt idx="1">
                  <c:v>-28</c:v>
                </c:pt>
                <c:pt idx="2">
                  <c:v>-27</c:v>
                </c:pt>
                <c:pt idx="3">
                  <c:v>-26</c:v>
                </c:pt>
                <c:pt idx="4">
                  <c:v>-25</c:v>
                </c:pt>
                <c:pt idx="5">
                  <c:v>-24</c:v>
                </c:pt>
                <c:pt idx="6">
                  <c:v>-23</c:v>
                </c:pt>
                <c:pt idx="7">
                  <c:v>-22</c:v>
                </c:pt>
                <c:pt idx="8">
                  <c:v>-21</c:v>
                </c:pt>
                <c:pt idx="9">
                  <c:v>-20</c:v>
                </c:pt>
                <c:pt idx="10">
                  <c:v>-19</c:v>
                </c:pt>
                <c:pt idx="11">
                  <c:v>-18</c:v>
                </c:pt>
                <c:pt idx="12">
                  <c:v>-17</c:v>
                </c:pt>
                <c:pt idx="13">
                  <c:v>-16</c:v>
                </c:pt>
                <c:pt idx="14">
                  <c:v>-15</c:v>
                </c:pt>
                <c:pt idx="15">
                  <c:v>-14</c:v>
                </c:pt>
                <c:pt idx="16">
                  <c:v>-13</c:v>
                </c:pt>
                <c:pt idx="17">
                  <c:v>-12</c:v>
                </c:pt>
                <c:pt idx="18">
                  <c:v>-11</c:v>
                </c:pt>
                <c:pt idx="19">
                  <c:v>-10</c:v>
                </c:pt>
                <c:pt idx="20">
                  <c:v>-9</c:v>
                </c:pt>
                <c:pt idx="21">
                  <c:v>-8</c:v>
                </c:pt>
                <c:pt idx="22">
                  <c:v>-7</c:v>
                </c:pt>
                <c:pt idx="23">
                  <c:v>-6</c:v>
                </c:pt>
                <c:pt idx="24">
                  <c:v>-5</c:v>
                </c:pt>
                <c:pt idx="25">
                  <c:v>-4</c:v>
                </c:pt>
                <c:pt idx="26">
                  <c:v>-3</c:v>
                </c:pt>
                <c:pt idx="27">
                  <c:v>-2</c:v>
                </c:pt>
                <c:pt idx="28">
                  <c:v>-1</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pt idx="53">
                  <c:v>24</c:v>
                </c:pt>
                <c:pt idx="54">
                  <c:v>25</c:v>
                </c:pt>
                <c:pt idx="55">
                  <c:v>26</c:v>
                </c:pt>
                <c:pt idx="56">
                  <c:v>27</c:v>
                </c:pt>
                <c:pt idx="57">
                  <c:v>28</c:v>
                </c:pt>
                <c:pt idx="58">
                  <c:v>29</c:v>
                </c:pt>
                <c:pt idx="59">
                  <c:v>30</c:v>
                </c:pt>
                <c:pt idx="60">
                  <c:v>0</c:v>
                </c:pt>
                <c:pt idx="61">
                  <c:v>0</c:v>
                </c:pt>
              </c:numCache>
            </c:numRef>
          </c:xVal>
          <c:yVal>
            <c:numRef>
              <c:f>Sheet1!$B$6:$BK$6</c:f>
              <c:numCache>
                <c:formatCode>General</c:formatCode>
                <c:ptCount val="62"/>
                <c:pt idx="60">
                  <c:v>0</c:v>
                </c:pt>
                <c:pt idx="61">
                  <c:v>0.4</c:v>
                </c:pt>
              </c:numCache>
            </c:numRef>
          </c:yVal>
          <c:smooth val="0"/>
        </c:ser>
        <c:dLbls>
          <c:showLegendKey val="0"/>
          <c:showVal val="0"/>
          <c:showCatName val="0"/>
          <c:showSerName val="0"/>
          <c:showPercent val="0"/>
          <c:showBubbleSize val="0"/>
        </c:dLbls>
        <c:axId val="133610496"/>
        <c:axId val="133612672"/>
      </c:scatterChart>
      <c:valAx>
        <c:axId val="133610496"/>
        <c:scaling>
          <c:orientation val="minMax"/>
          <c:max val="30"/>
          <c:min val="-30"/>
        </c:scaling>
        <c:delete val="0"/>
        <c:axPos val="b"/>
        <c:title>
          <c:tx>
            <c:rich>
              <a:bodyPr/>
              <a:lstStyle/>
              <a:p>
                <a:pPr>
                  <a:defRPr sz="1594" b="1" i="0" u="none" strike="noStrike" baseline="0">
                    <a:solidFill>
                      <a:schemeClr val="tx1"/>
                    </a:solidFill>
                    <a:latin typeface="Tekton"/>
                    <a:ea typeface="Tekton"/>
                    <a:cs typeface="Tekton"/>
                  </a:defRPr>
                </a:pPr>
                <a:r>
                  <a:rPr lang="en-US" dirty="0">
                    <a:latin typeface="Arial" pitchFamily="34" charset="0"/>
                    <a:cs typeface="Arial" pitchFamily="34" charset="0"/>
                  </a:rPr>
                  <a:t>Month relative to split - m</a:t>
                </a:r>
              </a:p>
            </c:rich>
          </c:tx>
          <c:layout>
            <c:manualLayout>
              <c:xMode val="edge"/>
              <c:yMode val="edge"/>
              <c:x val="0.30491803278688584"/>
              <c:y val="0.9208523592085236"/>
            </c:manualLayout>
          </c:layout>
          <c:overlay val="0"/>
          <c:spPr>
            <a:noFill/>
            <a:ln w="25299">
              <a:noFill/>
            </a:ln>
          </c:spPr>
        </c:title>
        <c:numFmt formatCode="General" sourceLinked="1"/>
        <c:majorTickMark val="out"/>
        <c:minorTickMark val="none"/>
        <c:tickLblPos val="nextTo"/>
        <c:spPr>
          <a:ln w="3162">
            <a:solidFill>
              <a:schemeClr val="tx1"/>
            </a:solidFill>
            <a:prstDash val="solid"/>
          </a:ln>
        </c:spPr>
        <c:txPr>
          <a:bodyPr rot="0" vert="horz"/>
          <a:lstStyle/>
          <a:p>
            <a:pPr>
              <a:defRPr sz="1394" b="1" i="0" u="none" strike="noStrike" baseline="0">
                <a:solidFill>
                  <a:schemeClr val="tx1"/>
                </a:solidFill>
                <a:latin typeface="Tekton"/>
                <a:ea typeface="Tekton"/>
                <a:cs typeface="Tekton"/>
              </a:defRPr>
            </a:pPr>
            <a:endParaRPr lang="en-US"/>
          </a:p>
        </c:txPr>
        <c:crossAx val="133612672"/>
        <c:crosses val="autoZero"/>
        <c:crossBetween val="midCat"/>
        <c:majorUnit val="10"/>
      </c:valAx>
      <c:valAx>
        <c:axId val="133612672"/>
        <c:scaling>
          <c:orientation val="minMax"/>
          <c:max val="0.4"/>
        </c:scaling>
        <c:delete val="0"/>
        <c:axPos val="l"/>
        <c:title>
          <c:tx>
            <c:rich>
              <a:bodyPr/>
              <a:lstStyle/>
              <a:p>
                <a:pPr>
                  <a:defRPr sz="1594" b="1" i="0" u="none" strike="noStrike" baseline="0">
                    <a:solidFill>
                      <a:schemeClr val="tx1"/>
                    </a:solidFill>
                    <a:latin typeface="Tekton"/>
                    <a:ea typeface="Tekton"/>
                    <a:cs typeface="Tekton"/>
                  </a:defRPr>
                </a:pPr>
                <a:r>
                  <a:rPr lang="en-US" dirty="0">
                    <a:latin typeface="Arial" pitchFamily="34" charset="0"/>
                    <a:cs typeface="Arial" pitchFamily="34" charset="0"/>
                  </a:rPr>
                  <a:t>Cumulative average residual - Um</a:t>
                </a:r>
              </a:p>
            </c:rich>
          </c:tx>
          <c:layout>
            <c:manualLayout>
              <c:xMode val="edge"/>
              <c:yMode val="edge"/>
              <c:x val="0"/>
              <c:y val="0.21156773211567759"/>
            </c:manualLayout>
          </c:layout>
          <c:overlay val="0"/>
          <c:spPr>
            <a:noFill/>
            <a:ln w="25299">
              <a:noFill/>
            </a:ln>
          </c:spPr>
        </c:title>
        <c:numFmt formatCode="General" sourceLinked="1"/>
        <c:majorTickMark val="out"/>
        <c:minorTickMark val="none"/>
        <c:tickLblPos val="nextTo"/>
        <c:spPr>
          <a:ln w="3162">
            <a:solidFill>
              <a:schemeClr val="tx1"/>
            </a:solidFill>
            <a:prstDash val="solid"/>
          </a:ln>
        </c:spPr>
        <c:txPr>
          <a:bodyPr rot="0" vert="horz"/>
          <a:lstStyle/>
          <a:p>
            <a:pPr>
              <a:defRPr sz="1394" b="1" i="0" u="none" strike="noStrike" baseline="0">
                <a:solidFill>
                  <a:schemeClr val="tx1"/>
                </a:solidFill>
                <a:latin typeface="Tekton"/>
                <a:ea typeface="Tekton"/>
                <a:cs typeface="Tekton"/>
              </a:defRPr>
            </a:pPr>
            <a:endParaRPr lang="en-US"/>
          </a:p>
        </c:txPr>
        <c:crossAx val="133610496"/>
        <c:crossesAt val="-30"/>
        <c:crossBetween val="midCat"/>
      </c:valAx>
      <c:spPr>
        <a:noFill/>
        <a:ln w="12650">
          <a:solidFill>
            <a:schemeClr val="tx1"/>
          </a:solidFill>
          <a:prstDash val="solid"/>
        </a:ln>
      </c:spPr>
    </c:plotArea>
    <c:plotVisOnly val="1"/>
    <c:dispBlanksAs val="gap"/>
    <c:showDLblsOverMax val="0"/>
  </c:chart>
  <c:spPr>
    <a:noFill/>
    <a:ln>
      <a:noFill/>
    </a:ln>
  </c:spPr>
  <c:txPr>
    <a:bodyPr/>
    <a:lstStyle/>
    <a:p>
      <a:pPr>
        <a:defRPr sz="1394" b="1" i="0" u="none" strike="noStrike" baseline="0">
          <a:solidFill>
            <a:schemeClr val="tx1"/>
          </a:solidFill>
          <a:latin typeface="Tekton"/>
          <a:ea typeface="Tekton"/>
          <a:cs typeface="Tekto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94" b="1" i="0" u="none" strike="noStrike" baseline="0">
                <a:solidFill>
                  <a:schemeClr val="tx1"/>
                </a:solidFill>
                <a:latin typeface="Tekton"/>
                <a:ea typeface="Tekton"/>
                <a:cs typeface="Tekton"/>
              </a:defRPr>
            </a:pPr>
            <a:r>
              <a:rPr lang="en-US" dirty="0">
                <a:latin typeface="Arial" pitchFamily="34" charset="0"/>
                <a:cs typeface="Arial" pitchFamily="34" charset="0"/>
              </a:rPr>
              <a:t>Cumulative residuals around stock split</a:t>
            </a:r>
          </a:p>
        </c:rich>
      </c:tx>
      <c:layout>
        <c:manualLayout>
          <c:xMode val="edge"/>
          <c:yMode val="edge"/>
          <c:x val="0.11147540983606555"/>
          <c:y val="1.9786910197869136E-2"/>
        </c:manualLayout>
      </c:layout>
      <c:overlay val="0"/>
      <c:spPr>
        <a:noFill/>
        <a:ln w="25299">
          <a:noFill/>
        </a:ln>
      </c:spPr>
    </c:title>
    <c:autoTitleDeleted val="0"/>
    <c:plotArea>
      <c:layout>
        <c:manualLayout>
          <c:layoutTarget val="inner"/>
          <c:xMode val="edge"/>
          <c:yMode val="edge"/>
          <c:x val="0.19508196721311455"/>
          <c:y val="0.19178082191780818"/>
          <c:w val="0.74262295081967322"/>
          <c:h val="0.64383561643835885"/>
        </c:manualLayout>
      </c:layout>
      <c:scatterChart>
        <c:scatterStyle val="lineMarker"/>
        <c:varyColors val="0"/>
        <c:ser>
          <c:idx val="0"/>
          <c:order val="0"/>
          <c:tx>
            <c:strRef>
              <c:f>Sheet1!$A$2</c:f>
              <c:strCache>
                <c:ptCount val="1"/>
                <c:pt idx="0">
                  <c:v>all</c:v>
                </c:pt>
              </c:strCache>
            </c:strRef>
          </c:tx>
          <c:spPr>
            <a:ln w="28462">
              <a:noFill/>
            </a:ln>
          </c:spPr>
          <c:marker>
            <c:symbol val="diamond"/>
            <c:size val="4"/>
            <c:spPr>
              <a:solidFill>
                <a:srgbClr val="FF99CC"/>
              </a:solidFill>
              <a:ln>
                <a:solidFill>
                  <a:srgbClr val="FF99CC"/>
                </a:solidFill>
                <a:prstDash val="solid"/>
              </a:ln>
            </c:spPr>
          </c:marker>
          <c:xVal>
            <c:numRef>
              <c:f>Sheet1!$B$1:$BK$1</c:f>
              <c:numCache>
                <c:formatCode>General</c:formatCode>
                <c:ptCount val="62"/>
                <c:pt idx="0">
                  <c:v>-29</c:v>
                </c:pt>
                <c:pt idx="1">
                  <c:v>-28</c:v>
                </c:pt>
                <c:pt idx="2">
                  <c:v>-27</c:v>
                </c:pt>
                <c:pt idx="3">
                  <c:v>-26</c:v>
                </c:pt>
                <c:pt idx="4">
                  <c:v>-25</c:v>
                </c:pt>
                <c:pt idx="5">
                  <c:v>-24</c:v>
                </c:pt>
                <c:pt idx="6">
                  <c:v>-23</c:v>
                </c:pt>
                <c:pt idx="7">
                  <c:v>-22</c:v>
                </c:pt>
                <c:pt idx="8">
                  <c:v>-21</c:v>
                </c:pt>
                <c:pt idx="9">
                  <c:v>-20</c:v>
                </c:pt>
                <c:pt idx="10">
                  <c:v>-19</c:v>
                </c:pt>
                <c:pt idx="11">
                  <c:v>-18</c:v>
                </c:pt>
                <c:pt idx="12">
                  <c:v>-17</c:v>
                </c:pt>
                <c:pt idx="13">
                  <c:v>-16</c:v>
                </c:pt>
                <c:pt idx="14">
                  <c:v>-15</c:v>
                </c:pt>
                <c:pt idx="15">
                  <c:v>-14</c:v>
                </c:pt>
                <c:pt idx="16">
                  <c:v>-13</c:v>
                </c:pt>
                <c:pt idx="17">
                  <c:v>-12</c:v>
                </c:pt>
                <c:pt idx="18">
                  <c:v>-11</c:v>
                </c:pt>
                <c:pt idx="19">
                  <c:v>-10</c:v>
                </c:pt>
                <c:pt idx="20">
                  <c:v>-9</c:v>
                </c:pt>
                <c:pt idx="21">
                  <c:v>-8</c:v>
                </c:pt>
                <c:pt idx="22">
                  <c:v>-7</c:v>
                </c:pt>
                <c:pt idx="23">
                  <c:v>-6</c:v>
                </c:pt>
                <c:pt idx="24">
                  <c:v>-5</c:v>
                </c:pt>
                <c:pt idx="25">
                  <c:v>-4</c:v>
                </c:pt>
                <c:pt idx="26">
                  <c:v>-3</c:v>
                </c:pt>
                <c:pt idx="27">
                  <c:v>-2</c:v>
                </c:pt>
                <c:pt idx="28">
                  <c:v>-1</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pt idx="53">
                  <c:v>24</c:v>
                </c:pt>
                <c:pt idx="54">
                  <c:v>25</c:v>
                </c:pt>
                <c:pt idx="55">
                  <c:v>26</c:v>
                </c:pt>
                <c:pt idx="56">
                  <c:v>27</c:v>
                </c:pt>
                <c:pt idx="57">
                  <c:v>28</c:v>
                </c:pt>
                <c:pt idx="58">
                  <c:v>29</c:v>
                </c:pt>
                <c:pt idx="59">
                  <c:v>30</c:v>
                </c:pt>
                <c:pt idx="60">
                  <c:v>0</c:v>
                </c:pt>
                <c:pt idx="61">
                  <c:v>0</c:v>
                </c:pt>
              </c:numCache>
            </c:numRef>
          </c:xVal>
          <c:yVal>
            <c:numRef>
              <c:f>Sheet1!$B$2:$BK$2</c:f>
              <c:numCache>
                <c:formatCode>General</c:formatCode>
                <c:ptCount val="62"/>
                <c:pt idx="0">
                  <c:v>-5.8109000000000004E-4</c:v>
                </c:pt>
                <c:pt idx="1">
                  <c:v>1.5087000000000021E-4</c:v>
                </c:pt>
                <c:pt idx="2">
                  <c:v>1.4896E-3</c:v>
                </c:pt>
                <c:pt idx="3">
                  <c:v>3.4962000000000001E-3</c:v>
                </c:pt>
                <c:pt idx="4">
                  <c:v>6.0930000000000073E-3</c:v>
                </c:pt>
                <c:pt idx="5">
                  <c:v>9.3680000000000048E-3</c:v>
                </c:pt>
                <c:pt idx="6">
                  <c:v>1.3318E-2</c:v>
                </c:pt>
                <c:pt idx="7">
                  <c:v>1.7912999999999998E-2</c:v>
                </c:pt>
                <c:pt idx="8">
                  <c:v>2.3222E-2</c:v>
                </c:pt>
                <c:pt idx="9">
                  <c:v>2.9144E-2</c:v>
                </c:pt>
                <c:pt idx="10">
                  <c:v>3.5721999999999997E-2</c:v>
                </c:pt>
                <c:pt idx="11">
                  <c:v>4.2973000000000004E-2</c:v>
                </c:pt>
                <c:pt idx="12">
                  <c:v>5.0884000000000013E-2</c:v>
                </c:pt>
                <c:pt idx="13">
                  <c:v>5.9368000000000101E-2</c:v>
                </c:pt>
                <c:pt idx="14">
                  <c:v>6.8520999999999999E-2</c:v>
                </c:pt>
                <c:pt idx="15">
                  <c:v>7.836800000000009E-2</c:v>
                </c:pt>
                <c:pt idx="16">
                  <c:v>8.8860000000000161E-2</c:v>
                </c:pt>
                <c:pt idx="17">
                  <c:v>0.10011</c:v>
                </c:pt>
                <c:pt idx="18">
                  <c:v>0.11201</c:v>
                </c:pt>
                <c:pt idx="19">
                  <c:v>0.12465000000000002</c:v>
                </c:pt>
                <c:pt idx="20">
                  <c:v>0.13789000000000001</c:v>
                </c:pt>
                <c:pt idx="21">
                  <c:v>0.15193000000000026</c:v>
                </c:pt>
                <c:pt idx="22">
                  <c:v>0.16666999999999998</c:v>
                </c:pt>
                <c:pt idx="23">
                  <c:v>0.18205000000000018</c:v>
                </c:pt>
                <c:pt idx="24">
                  <c:v>0.1981</c:v>
                </c:pt>
                <c:pt idx="25">
                  <c:v>0.21495000000000022</c:v>
                </c:pt>
                <c:pt idx="26">
                  <c:v>0.23232</c:v>
                </c:pt>
                <c:pt idx="27">
                  <c:v>0.25051000000000001</c:v>
                </c:pt>
                <c:pt idx="28">
                  <c:v>0.26934000000000002</c:v>
                </c:pt>
                <c:pt idx="29">
                  <c:v>0.28884000000000032</c:v>
                </c:pt>
                <c:pt idx="30">
                  <c:v>0.28825000000000001</c:v>
                </c:pt>
                <c:pt idx="31">
                  <c:v>0.28770000000000001</c:v>
                </c:pt>
                <c:pt idx="32">
                  <c:v>0.28713</c:v>
                </c:pt>
                <c:pt idx="33">
                  <c:v>0.28660000000000002</c:v>
                </c:pt>
                <c:pt idx="34">
                  <c:v>0.28605000000000008</c:v>
                </c:pt>
                <c:pt idx="35">
                  <c:v>0.28542000000000045</c:v>
                </c:pt>
                <c:pt idx="36">
                  <c:v>0.28488000000000052</c:v>
                </c:pt>
                <c:pt idx="37">
                  <c:v>0.28434000000000031</c:v>
                </c:pt>
                <c:pt idx="38">
                  <c:v>0.28384000000000031</c:v>
                </c:pt>
                <c:pt idx="39">
                  <c:v>0.28330000000000038</c:v>
                </c:pt>
                <c:pt idx="40">
                  <c:v>0.28273000000000004</c:v>
                </c:pt>
                <c:pt idx="41">
                  <c:v>0.2821300000000001</c:v>
                </c:pt>
                <c:pt idx="42">
                  <c:v>0.28157000000000032</c:v>
                </c:pt>
                <c:pt idx="43">
                  <c:v>0.28102000000000038</c:v>
                </c:pt>
                <c:pt idx="44">
                  <c:v>0.28044000000000002</c:v>
                </c:pt>
                <c:pt idx="45">
                  <c:v>0.27981000000000045</c:v>
                </c:pt>
                <c:pt idx="46">
                  <c:v>0.27929000000000004</c:v>
                </c:pt>
                <c:pt idx="47">
                  <c:v>0.27871000000000001</c:v>
                </c:pt>
                <c:pt idx="48">
                  <c:v>0.2781300000000001</c:v>
                </c:pt>
                <c:pt idx="49">
                  <c:v>0.27756000000000008</c:v>
                </c:pt>
                <c:pt idx="50">
                  <c:v>0.27703</c:v>
                </c:pt>
                <c:pt idx="51">
                  <c:v>0.27641000000000032</c:v>
                </c:pt>
                <c:pt idx="52">
                  <c:v>0.27581000000000039</c:v>
                </c:pt>
                <c:pt idx="53">
                  <c:v>0.27522000000000002</c:v>
                </c:pt>
                <c:pt idx="54">
                  <c:v>0.27464</c:v>
                </c:pt>
                <c:pt idx="55">
                  <c:v>0.27412000000000031</c:v>
                </c:pt>
                <c:pt idx="56">
                  <c:v>0.27357000000000031</c:v>
                </c:pt>
                <c:pt idx="57">
                  <c:v>0.27309</c:v>
                </c:pt>
                <c:pt idx="58">
                  <c:v>0.27248000000000039</c:v>
                </c:pt>
                <c:pt idx="59">
                  <c:v>0.27193000000000001</c:v>
                </c:pt>
              </c:numCache>
            </c:numRef>
          </c:yVal>
          <c:smooth val="0"/>
        </c:ser>
        <c:ser>
          <c:idx val="1"/>
          <c:order val="1"/>
          <c:tx>
            <c:strRef>
              <c:f>Sheet1!$A$3</c:f>
              <c:strCache>
                <c:ptCount val="1"/>
                <c:pt idx="0">
                  <c:v>all-2sd</c:v>
                </c:pt>
              </c:strCache>
            </c:strRef>
          </c:tx>
          <c:spPr>
            <a:ln w="12650">
              <a:solidFill>
                <a:srgbClr val="FF99CC"/>
              </a:solidFill>
              <a:prstDash val="solid"/>
            </a:ln>
          </c:spPr>
          <c:marker>
            <c:symbol val="none"/>
          </c:marker>
          <c:xVal>
            <c:numRef>
              <c:f>Sheet1!$B$1:$BK$1</c:f>
              <c:numCache>
                <c:formatCode>General</c:formatCode>
                <c:ptCount val="62"/>
                <c:pt idx="0">
                  <c:v>-29</c:v>
                </c:pt>
                <c:pt idx="1">
                  <c:v>-28</c:v>
                </c:pt>
                <c:pt idx="2">
                  <c:v>-27</c:v>
                </c:pt>
                <c:pt idx="3">
                  <c:v>-26</c:v>
                </c:pt>
                <c:pt idx="4">
                  <c:v>-25</c:v>
                </c:pt>
                <c:pt idx="5">
                  <c:v>-24</c:v>
                </c:pt>
                <c:pt idx="6">
                  <c:v>-23</c:v>
                </c:pt>
                <c:pt idx="7">
                  <c:v>-22</c:v>
                </c:pt>
                <c:pt idx="8">
                  <c:v>-21</c:v>
                </c:pt>
                <c:pt idx="9">
                  <c:v>-20</c:v>
                </c:pt>
                <c:pt idx="10">
                  <c:v>-19</c:v>
                </c:pt>
                <c:pt idx="11">
                  <c:v>-18</c:v>
                </c:pt>
                <c:pt idx="12">
                  <c:v>-17</c:v>
                </c:pt>
                <c:pt idx="13">
                  <c:v>-16</c:v>
                </c:pt>
                <c:pt idx="14">
                  <c:v>-15</c:v>
                </c:pt>
                <c:pt idx="15">
                  <c:v>-14</c:v>
                </c:pt>
                <c:pt idx="16">
                  <c:v>-13</c:v>
                </c:pt>
                <c:pt idx="17">
                  <c:v>-12</c:v>
                </c:pt>
                <c:pt idx="18">
                  <c:v>-11</c:v>
                </c:pt>
                <c:pt idx="19">
                  <c:v>-10</c:v>
                </c:pt>
                <c:pt idx="20">
                  <c:v>-9</c:v>
                </c:pt>
                <c:pt idx="21">
                  <c:v>-8</c:v>
                </c:pt>
                <c:pt idx="22">
                  <c:v>-7</c:v>
                </c:pt>
                <c:pt idx="23">
                  <c:v>-6</c:v>
                </c:pt>
                <c:pt idx="24">
                  <c:v>-5</c:v>
                </c:pt>
                <c:pt idx="25">
                  <c:v>-4</c:v>
                </c:pt>
                <c:pt idx="26">
                  <c:v>-3</c:v>
                </c:pt>
                <c:pt idx="27">
                  <c:v>-2</c:v>
                </c:pt>
                <c:pt idx="28">
                  <c:v>-1</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pt idx="53">
                  <c:v>24</c:v>
                </c:pt>
                <c:pt idx="54">
                  <c:v>25</c:v>
                </c:pt>
                <c:pt idx="55">
                  <c:v>26</c:v>
                </c:pt>
                <c:pt idx="56">
                  <c:v>27</c:v>
                </c:pt>
                <c:pt idx="57">
                  <c:v>28</c:v>
                </c:pt>
                <c:pt idx="58">
                  <c:v>29</c:v>
                </c:pt>
                <c:pt idx="59">
                  <c:v>30</c:v>
                </c:pt>
                <c:pt idx="60">
                  <c:v>0</c:v>
                </c:pt>
                <c:pt idx="61">
                  <c:v>0</c:v>
                </c:pt>
              </c:numCache>
            </c:numRef>
          </c:xVal>
          <c:yVal>
            <c:numRef>
              <c:f>Sheet1!$B$3:$BK$3</c:f>
              <c:numCache>
                <c:formatCode>General</c:formatCode>
                <c:ptCount val="62"/>
                <c:pt idx="0">
                  <c:v>-1.0758999999999998E-2</c:v>
                </c:pt>
                <c:pt idx="1">
                  <c:v>-1.2359999999999982E-2</c:v>
                </c:pt>
                <c:pt idx="2">
                  <c:v>-1.3280999999999999E-2</c:v>
                </c:pt>
                <c:pt idx="3">
                  <c:v>-1.2834999999999996E-2</c:v>
                </c:pt>
                <c:pt idx="4">
                  <c:v>-1.1716000000000001E-2</c:v>
                </c:pt>
                <c:pt idx="5">
                  <c:v>-9.9316000000000005E-3</c:v>
                </c:pt>
                <c:pt idx="6">
                  <c:v>-7.3015000000000094E-3</c:v>
                </c:pt>
                <c:pt idx="7">
                  <c:v>-3.6152000000000011E-3</c:v>
                </c:pt>
                <c:pt idx="8">
                  <c:v>1.1801000000000033E-4</c:v>
                </c:pt>
                <c:pt idx="9">
                  <c:v>5.1435999999999999E-3</c:v>
                </c:pt>
                <c:pt idx="10">
                  <c:v>1.0192E-2</c:v>
                </c:pt>
                <c:pt idx="11">
                  <c:v>1.6393999999999999E-2</c:v>
                </c:pt>
                <c:pt idx="12">
                  <c:v>2.2835000000000053E-2</c:v>
                </c:pt>
                <c:pt idx="13">
                  <c:v>3.0014000000000002E-2</c:v>
                </c:pt>
                <c:pt idx="14">
                  <c:v>3.7651000000000046E-2</c:v>
                </c:pt>
                <c:pt idx="15">
                  <c:v>4.6129999999999977E-2</c:v>
                </c:pt>
                <c:pt idx="16">
                  <c:v>5.5220999999999999E-2</c:v>
                </c:pt>
                <c:pt idx="17">
                  <c:v>6.4785000000000023E-2</c:v>
                </c:pt>
                <c:pt idx="18">
                  <c:v>7.4751000000000095E-2</c:v>
                </c:pt>
                <c:pt idx="19">
                  <c:v>8.5249000000000033E-2</c:v>
                </c:pt>
                <c:pt idx="20">
                  <c:v>9.669500000000017E-2</c:v>
                </c:pt>
                <c:pt idx="21">
                  <c:v>0.1086700000000001</c:v>
                </c:pt>
                <c:pt idx="22">
                  <c:v>0.12107999999999998</c:v>
                </c:pt>
                <c:pt idx="23">
                  <c:v>0.13431000000000001</c:v>
                </c:pt>
                <c:pt idx="24">
                  <c:v>0.14793000000000026</c:v>
                </c:pt>
                <c:pt idx="25">
                  <c:v>0.16300000000000001</c:v>
                </c:pt>
                <c:pt idx="26">
                  <c:v>0.17756000000000019</c:v>
                </c:pt>
                <c:pt idx="27">
                  <c:v>0.19327</c:v>
                </c:pt>
                <c:pt idx="28">
                  <c:v>0.20935000000000001</c:v>
                </c:pt>
                <c:pt idx="29">
                  <c:v>0.22600000000000001</c:v>
                </c:pt>
                <c:pt idx="30">
                  <c:v>0.22519</c:v>
                </c:pt>
                <c:pt idx="31">
                  <c:v>0.22464000000000001</c:v>
                </c:pt>
                <c:pt idx="32">
                  <c:v>0.2243</c:v>
                </c:pt>
                <c:pt idx="33">
                  <c:v>0.22275</c:v>
                </c:pt>
                <c:pt idx="34">
                  <c:v>0.22155</c:v>
                </c:pt>
                <c:pt idx="35">
                  <c:v>0.22078999999999999</c:v>
                </c:pt>
                <c:pt idx="36">
                  <c:v>0.21967999999999999</c:v>
                </c:pt>
                <c:pt idx="37">
                  <c:v>0.21967999999999999</c:v>
                </c:pt>
                <c:pt idx="38">
                  <c:v>0.21873000000000026</c:v>
                </c:pt>
                <c:pt idx="39">
                  <c:v>0.21793000000000029</c:v>
                </c:pt>
                <c:pt idx="40">
                  <c:v>0.21684000000000025</c:v>
                </c:pt>
                <c:pt idx="41">
                  <c:v>0.21627000000000018</c:v>
                </c:pt>
                <c:pt idx="42">
                  <c:v>0.21565000000000001</c:v>
                </c:pt>
                <c:pt idx="43">
                  <c:v>0.21537000000000001</c:v>
                </c:pt>
                <c:pt idx="44">
                  <c:v>0.21364000000000019</c:v>
                </c:pt>
                <c:pt idx="45">
                  <c:v>0.21351000000000026</c:v>
                </c:pt>
                <c:pt idx="46">
                  <c:v>0.21292000000000019</c:v>
                </c:pt>
                <c:pt idx="47">
                  <c:v>0.21213000000000001</c:v>
                </c:pt>
                <c:pt idx="48">
                  <c:v>0.21067</c:v>
                </c:pt>
                <c:pt idx="49">
                  <c:v>0.20957000000000001</c:v>
                </c:pt>
                <c:pt idx="50">
                  <c:v>0.20906000000000019</c:v>
                </c:pt>
                <c:pt idx="51">
                  <c:v>0.20796000000000026</c:v>
                </c:pt>
                <c:pt idx="52">
                  <c:v>0.20671000000000025</c:v>
                </c:pt>
                <c:pt idx="53">
                  <c:v>0.20571000000000023</c:v>
                </c:pt>
                <c:pt idx="54">
                  <c:v>0.20492000000000019</c:v>
                </c:pt>
                <c:pt idx="55">
                  <c:v>0.20429000000000022</c:v>
                </c:pt>
                <c:pt idx="56">
                  <c:v>0.20372999999999999</c:v>
                </c:pt>
                <c:pt idx="57">
                  <c:v>0.20322999999999999</c:v>
                </c:pt>
                <c:pt idx="58">
                  <c:v>0.20175000000000001</c:v>
                </c:pt>
                <c:pt idx="59">
                  <c:v>0.20041000000000025</c:v>
                </c:pt>
              </c:numCache>
            </c:numRef>
          </c:yVal>
          <c:smooth val="0"/>
        </c:ser>
        <c:ser>
          <c:idx val="2"/>
          <c:order val="2"/>
          <c:tx>
            <c:strRef>
              <c:f>Sheet1!$A$4</c:f>
              <c:strCache>
                <c:ptCount val="1"/>
                <c:pt idx="0">
                  <c:v>all+2sd</c:v>
                </c:pt>
              </c:strCache>
            </c:strRef>
          </c:tx>
          <c:spPr>
            <a:ln w="12650">
              <a:solidFill>
                <a:srgbClr val="FF99CC"/>
              </a:solidFill>
              <a:prstDash val="solid"/>
            </a:ln>
          </c:spPr>
          <c:marker>
            <c:symbol val="none"/>
          </c:marker>
          <c:xVal>
            <c:numRef>
              <c:f>Sheet1!$B$1:$BK$1</c:f>
              <c:numCache>
                <c:formatCode>General</c:formatCode>
                <c:ptCount val="62"/>
                <c:pt idx="0">
                  <c:v>-29</c:v>
                </c:pt>
                <c:pt idx="1">
                  <c:v>-28</c:v>
                </c:pt>
                <c:pt idx="2">
                  <c:v>-27</c:v>
                </c:pt>
                <c:pt idx="3">
                  <c:v>-26</c:v>
                </c:pt>
                <c:pt idx="4">
                  <c:v>-25</c:v>
                </c:pt>
                <c:pt idx="5">
                  <c:v>-24</c:v>
                </c:pt>
                <c:pt idx="6">
                  <c:v>-23</c:v>
                </c:pt>
                <c:pt idx="7">
                  <c:v>-22</c:v>
                </c:pt>
                <c:pt idx="8">
                  <c:v>-21</c:v>
                </c:pt>
                <c:pt idx="9">
                  <c:v>-20</c:v>
                </c:pt>
                <c:pt idx="10">
                  <c:v>-19</c:v>
                </c:pt>
                <c:pt idx="11">
                  <c:v>-18</c:v>
                </c:pt>
                <c:pt idx="12">
                  <c:v>-17</c:v>
                </c:pt>
                <c:pt idx="13">
                  <c:v>-16</c:v>
                </c:pt>
                <c:pt idx="14">
                  <c:v>-15</c:v>
                </c:pt>
                <c:pt idx="15">
                  <c:v>-14</c:v>
                </c:pt>
                <c:pt idx="16">
                  <c:v>-13</c:v>
                </c:pt>
                <c:pt idx="17">
                  <c:v>-12</c:v>
                </c:pt>
                <c:pt idx="18">
                  <c:v>-11</c:v>
                </c:pt>
                <c:pt idx="19">
                  <c:v>-10</c:v>
                </c:pt>
                <c:pt idx="20">
                  <c:v>-9</c:v>
                </c:pt>
                <c:pt idx="21">
                  <c:v>-8</c:v>
                </c:pt>
                <c:pt idx="22">
                  <c:v>-7</c:v>
                </c:pt>
                <c:pt idx="23">
                  <c:v>-6</c:v>
                </c:pt>
                <c:pt idx="24">
                  <c:v>-5</c:v>
                </c:pt>
                <c:pt idx="25">
                  <c:v>-4</c:v>
                </c:pt>
                <c:pt idx="26">
                  <c:v>-3</c:v>
                </c:pt>
                <c:pt idx="27">
                  <c:v>-2</c:v>
                </c:pt>
                <c:pt idx="28">
                  <c:v>-1</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pt idx="53">
                  <c:v>24</c:v>
                </c:pt>
                <c:pt idx="54">
                  <c:v>25</c:v>
                </c:pt>
                <c:pt idx="55">
                  <c:v>26</c:v>
                </c:pt>
                <c:pt idx="56">
                  <c:v>27</c:v>
                </c:pt>
                <c:pt idx="57">
                  <c:v>28</c:v>
                </c:pt>
                <c:pt idx="58">
                  <c:v>29</c:v>
                </c:pt>
                <c:pt idx="59">
                  <c:v>30</c:v>
                </c:pt>
                <c:pt idx="60">
                  <c:v>0</c:v>
                </c:pt>
                <c:pt idx="61">
                  <c:v>0</c:v>
                </c:pt>
              </c:numCache>
            </c:numRef>
          </c:xVal>
          <c:yVal>
            <c:numRef>
              <c:f>Sheet1!$B$4:$BK$4</c:f>
              <c:numCache>
                <c:formatCode>General</c:formatCode>
                <c:ptCount val="62"/>
                <c:pt idx="0">
                  <c:v>9.7635000000000222E-3</c:v>
                </c:pt>
                <c:pt idx="1">
                  <c:v>1.2699999999999998E-2</c:v>
                </c:pt>
                <c:pt idx="2">
                  <c:v>1.6168999999999999E-2</c:v>
                </c:pt>
                <c:pt idx="3">
                  <c:v>1.9627000000000023E-2</c:v>
                </c:pt>
                <c:pt idx="4">
                  <c:v>2.4139000000000001E-2</c:v>
                </c:pt>
                <c:pt idx="5">
                  <c:v>2.8363999999999997E-2</c:v>
                </c:pt>
                <c:pt idx="6">
                  <c:v>3.4020000000000002E-2</c:v>
                </c:pt>
                <c:pt idx="7">
                  <c:v>3.9650999999999999E-2</c:v>
                </c:pt>
                <c:pt idx="8">
                  <c:v>4.6307000000000022E-2</c:v>
                </c:pt>
                <c:pt idx="9">
                  <c:v>5.3379999999999997E-2</c:v>
                </c:pt>
                <c:pt idx="10">
                  <c:v>6.1523000000000001E-2</c:v>
                </c:pt>
                <c:pt idx="11">
                  <c:v>7.0185999999999998E-2</c:v>
                </c:pt>
                <c:pt idx="12">
                  <c:v>7.9353000000000104E-2</c:v>
                </c:pt>
                <c:pt idx="13">
                  <c:v>8.9377000000000026E-2</c:v>
                </c:pt>
                <c:pt idx="14">
                  <c:v>9.9971000000000004E-2</c:v>
                </c:pt>
                <c:pt idx="15">
                  <c:v>0.11133999999999988</c:v>
                </c:pt>
                <c:pt idx="16">
                  <c:v>0.1233900000000001</c:v>
                </c:pt>
                <c:pt idx="17">
                  <c:v>0.13675999999999999</c:v>
                </c:pt>
                <c:pt idx="18">
                  <c:v>0.15047000000000019</c:v>
                </c:pt>
                <c:pt idx="19">
                  <c:v>0.16458999999999999</c:v>
                </c:pt>
                <c:pt idx="20">
                  <c:v>0.18006000000000019</c:v>
                </c:pt>
                <c:pt idx="21">
                  <c:v>0.19625000000000001</c:v>
                </c:pt>
                <c:pt idx="22">
                  <c:v>0.21353000000000019</c:v>
                </c:pt>
                <c:pt idx="23">
                  <c:v>0.23163</c:v>
                </c:pt>
                <c:pt idx="24">
                  <c:v>0.25003999999999998</c:v>
                </c:pt>
                <c:pt idx="25">
                  <c:v>0.27006000000000002</c:v>
                </c:pt>
                <c:pt idx="26">
                  <c:v>0.29071000000000002</c:v>
                </c:pt>
                <c:pt idx="27">
                  <c:v>0.31192000000000053</c:v>
                </c:pt>
                <c:pt idx="28">
                  <c:v>0.33444000000000051</c:v>
                </c:pt>
                <c:pt idx="29">
                  <c:v>0.35691000000000045</c:v>
                </c:pt>
                <c:pt idx="30">
                  <c:v>0.35663</c:v>
                </c:pt>
                <c:pt idx="31">
                  <c:v>0.35551000000000038</c:v>
                </c:pt>
                <c:pt idx="32">
                  <c:v>0.35467000000000032</c:v>
                </c:pt>
                <c:pt idx="33">
                  <c:v>0.35480000000000045</c:v>
                </c:pt>
                <c:pt idx="34">
                  <c:v>0.35468000000000038</c:v>
                </c:pt>
                <c:pt idx="35">
                  <c:v>0.35378000000000032</c:v>
                </c:pt>
                <c:pt idx="36">
                  <c:v>0.35333000000000031</c:v>
                </c:pt>
                <c:pt idx="37">
                  <c:v>0.35357000000000038</c:v>
                </c:pt>
                <c:pt idx="38">
                  <c:v>0.35309000000000001</c:v>
                </c:pt>
                <c:pt idx="39">
                  <c:v>0.35359000000000002</c:v>
                </c:pt>
                <c:pt idx="40">
                  <c:v>0.35289000000000031</c:v>
                </c:pt>
                <c:pt idx="41">
                  <c:v>0.35234000000000032</c:v>
                </c:pt>
                <c:pt idx="42">
                  <c:v>0.35214000000000001</c:v>
                </c:pt>
                <c:pt idx="43">
                  <c:v>0.35180000000000039</c:v>
                </c:pt>
                <c:pt idx="44">
                  <c:v>0.35114000000000001</c:v>
                </c:pt>
                <c:pt idx="45">
                  <c:v>0.35130000000000039</c:v>
                </c:pt>
                <c:pt idx="46">
                  <c:v>0.3512300000000001</c:v>
                </c:pt>
                <c:pt idx="47">
                  <c:v>0.35107000000000038</c:v>
                </c:pt>
                <c:pt idx="48">
                  <c:v>0.35057000000000038</c:v>
                </c:pt>
                <c:pt idx="49">
                  <c:v>0.34971000000000002</c:v>
                </c:pt>
                <c:pt idx="50">
                  <c:v>0.34914000000000001</c:v>
                </c:pt>
                <c:pt idx="51">
                  <c:v>0.34900000000000031</c:v>
                </c:pt>
                <c:pt idx="52">
                  <c:v>0.34816000000000008</c:v>
                </c:pt>
                <c:pt idx="53">
                  <c:v>0.34780000000000039</c:v>
                </c:pt>
                <c:pt idx="54">
                  <c:v>0.34788000000000052</c:v>
                </c:pt>
                <c:pt idx="55">
                  <c:v>0.34697000000000039</c:v>
                </c:pt>
                <c:pt idx="56">
                  <c:v>0.34631000000000045</c:v>
                </c:pt>
                <c:pt idx="57">
                  <c:v>0.34590000000000032</c:v>
                </c:pt>
                <c:pt idx="58">
                  <c:v>0.34561000000000008</c:v>
                </c:pt>
                <c:pt idx="59">
                  <c:v>0.34558000000000039</c:v>
                </c:pt>
              </c:numCache>
            </c:numRef>
          </c:yVal>
          <c:smooth val="0"/>
        </c:ser>
        <c:ser>
          <c:idx val="4"/>
          <c:order val="3"/>
          <c:tx>
            <c:strRef>
              <c:f>Sheet1!$A$5</c:f>
              <c:strCache>
                <c:ptCount val="1"/>
              </c:strCache>
            </c:strRef>
          </c:tx>
          <c:spPr>
            <a:ln w="12650">
              <a:solidFill>
                <a:srgbClr val="FFFF00"/>
              </a:solidFill>
              <a:prstDash val="solid"/>
            </a:ln>
          </c:spPr>
          <c:marker>
            <c:symbol val="none"/>
          </c:marker>
          <c:xVal>
            <c:numRef>
              <c:f>Sheet1!$B$1:$BK$1</c:f>
              <c:numCache>
                <c:formatCode>General</c:formatCode>
                <c:ptCount val="62"/>
                <c:pt idx="0">
                  <c:v>-29</c:v>
                </c:pt>
                <c:pt idx="1">
                  <c:v>-28</c:v>
                </c:pt>
                <c:pt idx="2">
                  <c:v>-27</c:v>
                </c:pt>
                <c:pt idx="3">
                  <c:v>-26</c:v>
                </c:pt>
                <c:pt idx="4">
                  <c:v>-25</c:v>
                </c:pt>
                <c:pt idx="5">
                  <c:v>-24</c:v>
                </c:pt>
                <c:pt idx="6">
                  <c:v>-23</c:v>
                </c:pt>
                <c:pt idx="7">
                  <c:v>-22</c:v>
                </c:pt>
                <c:pt idx="8">
                  <c:v>-21</c:v>
                </c:pt>
                <c:pt idx="9">
                  <c:v>-20</c:v>
                </c:pt>
                <c:pt idx="10">
                  <c:v>-19</c:v>
                </c:pt>
                <c:pt idx="11">
                  <c:v>-18</c:v>
                </c:pt>
                <c:pt idx="12">
                  <c:v>-17</c:v>
                </c:pt>
                <c:pt idx="13">
                  <c:v>-16</c:v>
                </c:pt>
                <c:pt idx="14">
                  <c:v>-15</c:v>
                </c:pt>
                <c:pt idx="15">
                  <c:v>-14</c:v>
                </c:pt>
                <c:pt idx="16">
                  <c:v>-13</c:v>
                </c:pt>
                <c:pt idx="17">
                  <c:v>-12</c:v>
                </c:pt>
                <c:pt idx="18">
                  <c:v>-11</c:v>
                </c:pt>
                <c:pt idx="19">
                  <c:v>-10</c:v>
                </c:pt>
                <c:pt idx="20">
                  <c:v>-9</c:v>
                </c:pt>
                <c:pt idx="21">
                  <c:v>-8</c:v>
                </c:pt>
                <c:pt idx="22">
                  <c:v>-7</c:v>
                </c:pt>
                <c:pt idx="23">
                  <c:v>-6</c:v>
                </c:pt>
                <c:pt idx="24">
                  <c:v>-5</c:v>
                </c:pt>
                <c:pt idx="25">
                  <c:v>-4</c:v>
                </c:pt>
                <c:pt idx="26">
                  <c:v>-3</c:v>
                </c:pt>
                <c:pt idx="27">
                  <c:v>-2</c:v>
                </c:pt>
                <c:pt idx="28">
                  <c:v>-1</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pt idx="53">
                  <c:v>24</c:v>
                </c:pt>
                <c:pt idx="54">
                  <c:v>25</c:v>
                </c:pt>
                <c:pt idx="55">
                  <c:v>26</c:v>
                </c:pt>
                <c:pt idx="56">
                  <c:v>27</c:v>
                </c:pt>
                <c:pt idx="57">
                  <c:v>28</c:v>
                </c:pt>
                <c:pt idx="58">
                  <c:v>29</c:v>
                </c:pt>
                <c:pt idx="59">
                  <c:v>30</c:v>
                </c:pt>
                <c:pt idx="60">
                  <c:v>0</c:v>
                </c:pt>
                <c:pt idx="61">
                  <c:v>0</c:v>
                </c:pt>
              </c:numCache>
            </c:numRef>
          </c:xVal>
          <c:yVal>
            <c:numRef>
              <c:f>Sheet1!$B$5:$BK$5</c:f>
              <c:numCache>
                <c:formatCode>General</c:formatCode>
                <c:ptCount val="62"/>
                <c:pt idx="0">
                  <c:v>5.4000000000000072E-3</c:v>
                </c:pt>
                <c:pt idx="1">
                  <c:v>7.2000000000000093E-3</c:v>
                </c:pt>
                <c:pt idx="2">
                  <c:v>1.2200000000000001E-2</c:v>
                </c:pt>
                <c:pt idx="3">
                  <c:v>1.8499999999999999E-2</c:v>
                </c:pt>
                <c:pt idx="4">
                  <c:v>2.41E-2</c:v>
                </c:pt>
                <c:pt idx="5">
                  <c:v>2.63E-2</c:v>
                </c:pt>
                <c:pt idx="6">
                  <c:v>3.1000000000000034E-2</c:v>
                </c:pt>
                <c:pt idx="7">
                  <c:v>3.6999999999999998E-2</c:v>
                </c:pt>
                <c:pt idx="8">
                  <c:v>4.4299999999999999E-2</c:v>
                </c:pt>
                <c:pt idx="9">
                  <c:v>4.7600000000000003E-2</c:v>
                </c:pt>
                <c:pt idx="10">
                  <c:v>5.8400000000000014E-2</c:v>
                </c:pt>
                <c:pt idx="11">
                  <c:v>6.6400000000000001E-2</c:v>
                </c:pt>
                <c:pt idx="12">
                  <c:v>7.4600000000000014E-2</c:v>
                </c:pt>
                <c:pt idx="13">
                  <c:v>7.7400000000000024E-2</c:v>
                </c:pt>
                <c:pt idx="14">
                  <c:v>9.0000000000000024E-2</c:v>
                </c:pt>
                <c:pt idx="15">
                  <c:v>0.10249999999999998</c:v>
                </c:pt>
                <c:pt idx="16">
                  <c:v>0.1159</c:v>
                </c:pt>
                <c:pt idx="17">
                  <c:v>0.1288</c:v>
                </c:pt>
                <c:pt idx="18">
                  <c:v>0.13869999999999999</c:v>
                </c:pt>
                <c:pt idx="19">
                  <c:v>0.14850000000000019</c:v>
                </c:pt>
                <c:pt idx="20">
                  <c:v>0.16470000000000001</c:v>
                </c:pt>
                <c:pt idx="21">
                  <c:v>0.18040000000000025</c:v>
                </c:pt>
                <c:pt idx="22">
                  <c:v>0.19420000000000001</c:v>
                </c:pt>
                <c:pt idx="23">
                  <c:v>0.21110000000000001</c:v>
                </c:pt>
                <c:pt idx="24">
                  <c:v>0.2278</c:v>
                </c:pt>
                <c:pt idx="25">
                  <c:v>0.24940000000000029</c:v>
                </c:pt>
                <c:pt idx="26">
                  <c:v>0.27830000000000032</c:v>
                </c:pt>
                <c:pt idx="27">
                  <c:v>0.31470000000000031</c:v>
                </c:pt>
                <c:pt idx="28">
                  <c:v>0.33390000000000053</c:v>
                </c:pt>
                <c:pt idx="29">
                  <c:v>0.3407</c:v>
                </c:pt>
                <c:pt idx="30">
                  <c:v>0.33930000000000066</c:v>
                </c:pt>
                <c:pt idx="31">
                  <c:v>0.34240000000000032</c:v>
                </c:pt>
                <c:pt idx="32">
                  <c:v>0.34160000000000001</c:v>
                </c:pt>
                <c:pt idx="33">
                  <c:v>0.34160000000000001</c:v>
                </c:pt>
                <c:pt idx="34">
                  <c:v>0.34490000000000032</c:v>
                </c:pt>
                <c:pt idx="35">
                  <c:v>0.34470000000000001</c:v>
                </c:pt>
                <c:pt idx="36">
                  <c:v>0.34230000000000038</c:v>
                </c:pt>
                <c:pt idx="37">
                  <c:v>0.34110000000000001</c:v>
                </c:pt>
                <c:pt idx="38">
                  <c:v>0.34200000000000008</c:v>
                </c:pt>
                <c:pt idx="39">
                  <c:v>0.3412</c:v>
                </c:pt>
                <c:pt idx="40">
                  <c:v>0.34150000000000008</c:v>
                </c:pt>
                <c:pt idx="41">
                  <c:v>0.34160000000000001</c:v>
                </c:pt>
                <c:pt idx="42">
                  <c:v>0.34180000000000038</c:v>
                </c:pt>
                <c:pt idx="43">
                  <c:v>0.34350000000000008</c:v>
                </c:pt>
                <c:pt idx="44">
                  <c:v>0.34160000000000001</c:v>
                </c:pt>
                <c:pt idx="45">
                  <c:v>0.34050000000000002</c:v>
                </c:pt>
                <c:pt idx="46">
                  <c:v>0.34260000000000002</c:v>
                </c:pt>
                <c:pt idx="47">
                  <c:v>0.34230000000000038</c:v>
                </c:pt>
                <c:pt idx="48">
                  <c:v>0.3402</c:v>
                </c:pt>
                <c:pt idx="49">
                  <c:v>0.34090000000000031</c:v>
                </c:pt>
                <c:pt idx="50">
                  <c:v>0.33610000000000045</c:v>
                </c:pt>
                <c:pt idx="51">
                  <c:v>0.33890000000000053</c:v>
                </c:pt>
                <c:pt idx="52">
                  <c:v>0.33830000000000066</c:v>
                </c:pt>
                <c:pt idx="53">
                  <c:v>0.33760000000000046</c:v>
                </c:pt>
                <c:pt idx="54">
                  <c:v>0.33740000000000053</c:v>
                </c:pt>
                <c:pt idx="55">
                  <c:v>0.33370000000000039</c:v>
                </c:pt>
                <c:pt idx="56">
                  <c:v>0.33590000000000053</c:v>
                </c:pt>
                <c:pt idx="57">
                  <c:v>0.33550000000000052</c:v>
                </c:pt>
                <c:pt idx="58">
                  <c:v>0.33520000000000039</c:v>
                </c:pt>
                <c:pt idx="59">
                  <c:v>0.33210000000000045</c:v>
                </c:pt>
              </c:numCache>
            </c:numRef>
          </c:yVal>
          <c:smooth val="0"/>
        </c:ser>
        <c:ser>
          <c:idx val="3"/>
          <c:order val="4"/>
          <c:tx>
            <c:strRef>
              <c:f>Sheet1!$A$6</c:f>
              <c:strCache>
                <c:ptCount val="1"/>
              </c:strCache>
            </c:strRef>
          </c:tx>
          <c:spPr>
            <a:ln w="12700">
              <a:solidFill>
                <a:schemeClr val="tx1"/>
              </a:solidFill>
            </a:ln>
          </c:spPr>
          <c:marker>
            <c:symbol val="none"/>
          </c:marker>
          <c:xVal>
            <c:numRef>
              <c:f>Sheet1!$B$1:$BK$1</c:f>
              <c:numCache>
                <c:formatCode>General</c:formatCode>
                <c:ptCount val="62"/>
                <c:pt idx="0">
                  <c:v>-29</c:v>
                </c:pt>
                <c:pt idx="1">
                  <c:v>-28</c:v>
                </c:pt>
                <c:pt idx="2">
                  <c:v>-27</c:v>
                </c:pt>
                <c:pt idx="3">
                  <c:v>-26</c:v>
                </c:pt>
                <c:pt idx="4">
                  <c:v>-25</c:v>
                </c:pt>
                <c:pt idx="5">
                  <c:v>-24</c:v>
                </c:pt>
                <c:pt idx="6">
                  <c:v>-23</c:v>
                </c:pt>
                <c:pt idx="7">
                  <c:v>-22</c:v>
                </c:pt>
                <c:pt idx="8">
                  <c:v>-21</c:v>
                </c:pt>
                <c:pt idx="9">
                  <c:v>-20</c:v>
                </c:pt>
                <c:pt idx="10">
                  <c:v>-19</c:v>
                </c:pt>
                <c:pt idx="11">
                  <c:v>-18</c:v>
                </c:pt>
                <c:pt idx="12">
                  <c:v>-17</c:v>
                </c:pt>
                <c:pt idx="13">
                  <c:v>-16</c:v>
                </c:pt>
                <c:pt idx="14">
                  <c:v>-15</c:v>
                </c:pt>
                <c:pt idx="15">
                  <c:v>-14</c:v>
                </c:pt>
                <c:pt idx="16">
                  <c:v>-13</c:v>
                </c:pt>
                <c:pt idx="17">
                  <c:v>-12</c:v>
                </c:pt>
                <c:pt idx="18">
                  <c:v>-11</c:v>
                </c:pt>
                <c:pt idx="19">
                  <c:v>-10</c:v>
                </c:pt>
                <c:pt idx="20">
                  <c:v>-9</c:v>
                </c:pt>
                <c:pt idx="21">
                  <c:v>-8</c:v>
                </c:pt>
                <c:pt idx="22">
                  <c:v>-7</c:v>
                </c:pt>
                <c:pt idx="23">
                  <c:v>-6</c:v>
                </c:pt>
                <c:pt idx="24">
                  <c:v>-5</c:v>
                </c:pt>
                <c:pt idx="25">
                  <c:v>-4</c:v>
                </c:pt>
                <c:pt idx="26">
                  <c:v>-3</c:v>
                </c:pt>
                <c:pt idx="27">
                  <c:v>-2</c:v>
                </c:pt>
                <c:pt idx="28">
                  <c:v>-1</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pt idx="53">
                  <c:v>24</c:v>
                </c:pt>
                <c:pt idx="54">
                  <c:v>25</c:v>
                </c:pt>
                <c:pt idx="55">
                  <c:v>26</c:v>
                </c:pt>
                <c:pt idx="56">
                  <c:v>27</c:v>
                </c:pt>
                <c:pt idx="57">
                  <c:v>28</c:v>
                </c:pt>
                <c:pt idx="58">
                  <c:v>29</c:v>
                </c:pt>
                <c:pt idx="59">
                  <c:v>30</c:v>
                </c:pt>
                <c:pt idx="60">
                  <c:v>0</c:v>
                </c:pt>
                <c:pt idx="61">
                  <c:v>0</c:v>
                </c:pt>
              </c:numCache>
            </c:numRef>
          </c:xVal>
          <c:yVal>
            <c:numRef>
              <c:f>Sheet1!$B$6:$BK$6</c:f>
              <c:numCache>
                <c:formatCode>General</c:formatCode>
                <c:ptCount val="62"/>
                <c:pt idx="60">
                  <c:v>0</c:v>
                </c:pt>
                <c:pt idx="61">
                  <c:v>0.4</c:v>
                </c:pt>
              </c:numCache>
            </c:numRef>
          </c:yVal>
          <c:smooth val="0"/>
        </c:ser>
        <c:dLbls>
          <c:showLegendKey val="0"/>
          <c:showVal val="0"/>
          <c:showCatName val="0"/>
          <c:showSerName val="0"/>
          <c:showPercent val="0"/>
          <c:showBubbleSize val="0"/>
        </c:dLbls>
        <c:axId val="133667072"/>
        <c:axId val="133669248"/>
      </c:scatterChart>
      <c:valAx>
        <c:axId val="133667072"/>
        <c:scaling>
          <c:orientation val="minMax"/>
          <c:max val="30"/>
          <c:min val="-30"/>
        </c:scaling>
        <c:delete val="0"/>
        <c:axPos val="b"/>
        <c:title>
          <c:tx>
            <c:rich>
              <a:bodyPr/>
              <a:lstStyle/>
              <a:p>
                <a:pPr>
                  <a:defRPr sz="1594" b="1" i="0" u="none" strike="noStrike" baseline="0">
                    <a:solidFill>
                      <a:schemeClr val="tx1"/>
                    </a:solidFill>
                    <a:latin typeface="Tekton"/>
                    <a:ea typeface="Tekton"/>
                    <a:cs typeface="Tekton"/>
                  </a:defRPr>
                </a:pPr>
                <a:r>
                  <a:rPr lang="en-US" dirty="0">
                    <a:latin typeface="Arial" pitchFamily="34" charset="0"/>
                    <a:cs typeface="Arial" pitchFamily="34" charset="0"/>
                  </a:rPr>
                  <a:t>Month relative to split - m</a:t>
                </a:r>
              </a:p>
            </c:rich>
          </c:tx>
          <c:layout>
            <c:manualLayout>
              <c:xMode val="edge"/>
              <c:yMode val="edge"/>
              <c:x val="0.30491803278688584"/>
              <c:y val="0.9208523592085236"/>
            </c:manualLayout>
          </c:layout>
          <c:overlay val="0"/>
          <c:spPr>
            <a:noFill/>
            <a:ln w="25299">
              <a:noFill/>
            </a:ln>
          </c:spPr>
        </c:title>
        <c:numFmt formatCode="General" sourceLinked="1"/>
        <c:majorTickMark val="out"/>
        <c:minorTickMark val="none"/>
        <c:tickLblPos val="nextTo"/>
        <c:spPr>
          <a:ln w="3162">
            <a:solidFill>
              <a:schemeClr val="tx1"/>
            </a:solidFill>
            <a:prstDash val="solid"/>
          </a:ln>
        </c:spPr>
        <c:txPr>
          <a:bodyPr rot="0" vert="horz"/>
          <a:lstStyle/>
          <a:p>
            <a:pPr>
              <a:defRPr sz="1394" b="1" i="0" u="none" strike="noStrike" baseline="0">
                <a:solidFill>
                  <a:schemeClr val="tx1"/>
                </a:solidFill>
                <a:latin typeface="Tekton"/>
                <a:ea typeface="Tekton"/>
                <a:cs typeface="Tekton"/>
              </a:defRPr>
            </a:pPr>
            <a:endParaRPr lang="en-US"/>
          </a:p>
        </c:txPr>
        <c:crossAx val="133669248"/>
        <c:crosses val="autoZero"/>
        <c:crossBetween val="midCat"/>
        <c:majorUnit val="10"/>
      </c:valAx>
      <c:valAx>
        <c:axId val="133669248"/>
        <c:scaling>
          <c:orientation val="minMax"/>
          <c:max val="0.4"/>
          <c:min val="0"/>
        </c:scaling>
        <c:delete val="0"/>
        <c:axPos val="l"/>
        <c:title>
          <c:tx>
            <c:rich>
              <a:bodyPr/>
              <a:lstStyle/>
              <a:p>
                <a:pPr>
                  <a:defRPr sz="1594" b="1" i="0" u="none" strike="noStrike" baseline="0">
                    <a:solidFill>
                      <a:schemeClr val="tx1"/>
                    </a:solidFill>
                    <a:latin typeface="Tekton"/>
                    <a:ea typeface="Tekton"/>
                    <a:cs typeface="Tekton"/>
                  </a:defRPr>
                </a:pPr>
                <a:r>
                  <a:rPr lang="en-US" dirty="0">
                    <a:latin typeface="Arial" pitchFamily="34" charset="0"/>
                    <a:cs typeface="Arial" pitchFamily="34" charset="0"/>
                  </a:rPr>
                  <a:t>Cumulative average residual - Um</a:t>
                </a:r>
              </a:p>
            </c:rich>
          </c:tx>
          <c:layout>
            <c:manualLayout>
              <c:xMode val="edge"/>
              <c:yMode val="edge"/>
              <c:x val="0"/>
              <c:y val="0.21156773211567759"/>
            </c:manualLayout>
          </c:layout>
          <c:overlay val="0"/>
          <c:spPr>
            <a:noFill/>
            <a:ln w="25299">
              <a:noFill/>
            </a:ln>
          </c:spPr>
        </c:title>
        <c:numFmt formatCode="General" sourceLinked="1"/>
        <c:majorTickMark val="out"/>
        <c:minorTickMark val="none"/>
        <c:tickLblPos val="nextTo"/>
        <c:spPr>
          <a:ln w="3162">
            <a:solidFill>
              <a:schemeClr val="tx1"/>
            </a:solidFill>
            <a:prstDash val="solid"/>
          </a:ln>
        </c:spPr>
        <c:txPr>
          <a:bodyPr rot="0" vert="horz"/>
          <a:lstStyle/>
          <a:p>
            <a:pPr>
              <a:defRPr sz="1394" b="1" i="0" u="none" strike="noStrike" baseline="0">
                <a:solidFill>
                  <a:schemeClr val="tx1"/>
                </a:solidFill>
                <a:latin typeface="Tekton"/>
                <a:ea typeface="Tekton"/>
                <a:cs typeface="Tekton"/>
              </a:defRPr>
            </a:pPr>
            <a:endParaRPr lang="en-US"/>
          </a:p>
        </c:txPr>
        <c:crossAx val="133667072"/>
        <c:crossesAt val="-30"/>
        <c:crossBetween val="midCat"/>
      </c:valAx>
      <c:spPr>
        <a:noFill/>
        <a:ln w="12650">
          <a:solidFill>
            <a:schemeClr val="tx1"/>
          </a:solidFill>
          <a:prstDash val="solid"/>
        </a:ln>
      </c:spPr>
    </c:plotArea>
    <c:plotVisOnly val="1"/>
    <c:dispBlanksAs val="gap"/>
    <c:showDLblsOverMax val="0"/>
  </c:chart>
  <c:spPr>
    <a:noFill/>
    <a:ln>
      <a:noFill/>
    </a:ln>
  </c:spPr>
  <c:txPr>
    <a:bodyPr/>
    <a:lstStyle/>
    <a:p>
      <a:pPr>
        <a:defRPr sz="1394" b="1" i="0" u="none" strike="noStrike" baseline="0">
          <a:solidFill>
            <a:schemeClr val="tx1"/>
          </a:solidFill>
          <a:latin typeface="Tekton"/>
          <a:ea typeface="Tekton"/>
          <a:cs typeface="Tekto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431E7DD-C9FD-4202-AFE1-5152D7B88D91}" type="slidenum">
              <a:rPr lang="en-US"/>
              <a:pPr/>
              <a:t>‹#›</a:t>
            </a:fld>
            <a:endParaRPr lang="en-US"/>
          </a:p>
        </p:txBody>
      </p:sp>
    </p:spTree>
    <p:extLst>
      <p:ext uri="{BB962C8B-B14F-4D97-AF65-F5344CB8AC3E}">
        <p14:creationId xmlns:p14="http://schemas.microsoft.com/office/powerpoint/2010/main" val="34957538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3827C-6FD4-482D-BB8C-8E4E8117CE5B}"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39A26-4255-4522-BB6E-AA9887D32DE8}" type="slidenum">
              <a:rPr lang="en-US"/>
              <a:pPr/>
              <a:t>14</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F409E66-97BA-4C17-85D6-55493B3AE850}" type="slidenum">
              <a:rPr lang="en-US" smtClean="0"/>
              <a:pPr/>
              <a:t>23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DA34760-26A4-444A-8C73-81B38E0FDBE4}" type="slidenum">
              <a:rPr lang="en-US" smtClean="0"/>
              <a:pPr/>
              <a:t>24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A5780DA-A2E6-4BC9-A958-AE8D85EE6120}" type="slidenum">
              <a:rPr lang="en-US"/>
              <a:pPr/>
              <a:t>27</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2D3F184-956E-4258-B771-F9E9B42AB511}" type="slidenum">
              <a:rPr lang="en-US"/>
              <a:pPr/>
              <a:t>28</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84EC85F-651A-46E9-8DB9-87F4D1460935}" type="slidenum">
              <a:rPr lang="en-US"/>
              <a:pPr/>
              <a:t>29</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89B5D-8AE8-4B70-BF49-E58F76F5194D}" type="slidenum">
              <a:rPr lang="en-US"/>
              <a:pPr/>
              <a:t>2</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16791-78B5-4EAE-AC61-DC26CDEB1CA5}" type="slidenum">
              <a:rPr lang="en-US"/>
              <a:pPr/>
              <a:t>3</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F27E9-04FD-44AB-936C-4A8DDA7D1708}" type="slidenum">
              <a:rPr lang="en-US"/>
              <a:pPr/>
              <a:t>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F9D0F-828D-41FB-AD9B-B5F0BC986CCA}" type="slidenum">
              <a:rPr lang="en-US"/>
              <a:pPr/>
              <a:t>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EC30D8-7682-41D3-889B-B9FE85D05BA4}" type="slidenum">
              <a:rPr lang="en-US"/>
              <a:pPr/>
              <a:t>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6EBE85-EA5E-4C38-9E13-270E021ABB54}" type="slidenum">
              <a:rPr lang="en-US"/>
              <a:pPr/>
              <a:t>7</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AFADA-A157-46A0-A576-E5DE19B93894}" type="slidenum">
              <a:rPr lang="en-US"/>
              <a:pPr/>
              <a:t>8</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0A6578-21DA-4EFA-AB95-4D225FD150E3}" type="slidenum">
              <a:rPr lang="en-US"/>
              <a:pPr/>
              <a:t>13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295400"/>
            <a:ext cx="7772400" cy="1143000"/>
          </a:xfrm>
        </p:spPr>
        <p:txBody>
          <a:bodyPr/>
          <a:lstStyle>
            <a:lvl1pP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2004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4" name="Rectangle 4"/>
          <p:cNvSpPr>
            <a:spLocks noGrp="1" noChangeArrowheads="1"/>
          </p:cNvSpPr>
          <p:nvPr>
            <p:ph type="dt" sz="quarter" idx="2"/>
          </p:nvPr>
        </p:nvSpPr>
        <p:spPr/>
        <p:txBody>
          <a:bodyPr/>
          <a:lstStyle>
            <a:lvl1pPr>
              <a:defRPr/>
            </a:lvl1pPr>
          </a:lstStyle>
          <a:p>
            <a:endParaRPr lang="en-US"/>
          </a:p>
        </p:txBody>
      </p:sp>
      <p:sp>
        <p:nvSpPr>
          <p:cNvPr id="5125" name="Rectangle 5"/>
          <p:cNvSpPr>
            <a:spLocks noGrp="1" noChangeArrowheads="1"/>
          </p:cNvSpPr>
          <p:nvPr>
            <p:ph type="ftr" sz="quarter" idx="3"/>
          </p:nvPr>
        </p:nvSpPr>
        <p:spPr/>
        <p:txBody>
          <a:bodyPr/>
          <a:lstStyle>
            <a:lvl1pPr>
              <a:defRPr/>
            </a:lvl1pPr>
          </a:lstStyle>
          <a:p>
            <a:endParaRPr lang="en-US"/>
          </a:p>
        </p:txBody>
      </p:sp>
      <p:sp>
        <p:nvSpPr>
          <p:cNvPr id="5126" name="Rectangle 6"/>
          <p:cNvSpPr>
            <a:spLocks noGrp="1" noChangeArrowheads="1"/>
          </p:cNvSpPr>
          <p:nvPr>
            <p:ph type="sldNum" sz="quarter" idx="4"/>
          </p:nvPr>
        </p:nvSpPr>
        <p:spPr/>
        <p:txBody>
          <a:bodyPr/>
          <a:lstStyle>
            <a:lvl1pPr>
              <a:defRPr>
                <a:solidFill>
                  <a:srgbClr val="000066"/>
                </a:solidFill>
              </a:defRPr>
            </a:lvl1pPr>
          </a:lstStyle>
          <a:p>
            <a:fld id="{A62697F0-F6EF-4A62-A1FA-D1309C5E5F6F}" type="slidenum">
              <a:rPr lang="en-US"/>
              <a:pPr/>
              <a:t>‹#›</a:t>
            </a:fld>
            <a:endParaRPr lang="en-US"/>
          </a:p>
        </p:txBody>
      </p:sp>
      <p:pic>
        <p:nvPicPr>
          <p:cNvPr id="8" name="Picture 7" descr="Stern logo.gif"/>
          <p:cNvPicPr>
            <a:picLocks noChangeAspect="1"/>
          </p:cNvPicPr>
          <p:nvPr userDrawn="1"/>
        </p:nvPicPr>
        <p:blipFill>
          <a:blip r:embed="rId2" cstate="print"/>
          <a:stretch>
            <a:fillRect/>
          </a:stretch>
        </p:blipFill>
        <p:spPr>
          <a:xfrm>
            <a:off x="193830" y="-1"/>
            <a:ext cx="2551746" cy="548625"/>
          </a:xfrm>
          <a:prstGeom prst="rect">
            <a:avLst/>
          </a:prstGeom>
        </p:spPr>
      </p:pic>
      <p:sp>
        <p:nvSpPr>
          <p:cNvPr id="9" name="TextBox 8"/>
          <p:cNvSpPr txBox="1"/>
          <p:nvPr userDrawn="1"/>
        </p:nvSpPr>
        <p:spPr>
          <a:xfrm>
            <a:off x="5416910" y="105034"/>
            <a:ext cx="5453510" cy="338554"/>
          </a:xfrm>
          <a:prstGeom prst="rect">
            <a:avLst/>
          </a:prstGeom>
          <a:noFill/>
        </p:spPr>
        <p:txBody>
          <a:bodyPr wrap="square" rtlCol="0">
            <a:spAutoFit/>
          </a:bodyPr>
          <a:lstStyle/>
          <a:p>
            <a:r>
              <a:rPr lang="zh-TW" altLang="en-US" sz="1600" dirty="0" smtClean="0"/>
              <a:t>第十九屆亞太財務經濟會計及管理會議</a:t>
            </a:r>
            <a:endParaRPr lang="en-US" sz="16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9F4DB2-B29F-44C4-8F1B-2479E4AE1B2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AC5BD2-9335-455C-B03B-D531061DA29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4572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2057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057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91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91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3F0844CA-B03D-4549-AF05-2E9CFDC8BFC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057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91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37004F68-C25B-4D0D-8A2D-52ABCDAACD3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057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91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4070F930-25D8-4A2D-9232-6878C4EAD66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20574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B9E6C-C77A-46A8-8447-DC6A0039EA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5A987B-C363-4789-A50A-800D93C98718}"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7A45A1-1288-48BD-B394-35999BEB6347}"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324DD6-94BC-4DB4-A47A-ACE2FB93E0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D8DF5E-D109-41C3-843F-17D9096FC8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D9D704-3C2D-402E-AB29-40ECEE81405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BE228C-DF50-45B5-BB75-C86253DCDCA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27E816-3BB1-4218-8BA2-C23E2EF7BF5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17753F-1716-410D-9A21-B420521C08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90022"/>
            </a:gs>
            <a:gs pos="100000">
              <a:srgbClr val="5D007E"/>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lvl="0"/>
            <a:r>
              <a:rPr lang="en-US" dirty="0" smtClean="0"/>
              <a:t>Click to edit Master title style</a:t>
            </a:r>
          </a:p>
        </p:txBody>
      </p:sp>
      <p:sp>
        <p:nvSpPr>
          <p:cNvPr id="4099" name="Rectangle 3"/>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defRPr sz="1400">
                <a:solidFill>
                  <a:srgbClr val="000066"/>
                </a:solidFill>
              </a:defRPr>
            </a:lvl1pPr>
          </a:lstStyle>
          <a:p>
            <a:endParaRPr 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ctr">
              <a:defRPr sz="1400">
                <a:solidFill>
                  <a:srgbClr val="000066"/>
                </a:solidFill>
              </a:defRPr>
            </a:lvl1pPr>
          </a:lstStyle>
          <a:p>
            <a:endParaRPr lang="en-US"/>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r">
              <a:defRPr sz="1400">
                <a:solidFill>
                  <a:schemeClr val="hlink"/>
                </a:solidFill>
              </a:defRPr>
            </a:lvl1pPr>
          </a:lstStyle>
          <a:p>
            <a:fld id="{9EA27FD5-546C-4391-9F49-B5C4673539DD}" type="slidenum">
              <a:rPr lang="en-US"/>
              <a:pPr/>
              <a:t>‹#›</a:t>
            </a:fld>
            <a:endParaRPr lang="en-US"/>
          </a:p>
        </p:txBody>
      </p:sp>
      <p:sp>
        <p:nvSpPr>
          <p:cNvPr id="4103" name="Rectangle 7"/>
          <p:cNvSpPr>
            <a:spLocks noChangeArrowheads="1"/>
          </p:cNvSpPr>
          <p:nvPr/>
        </p:nvSpPr>
        <p:spPr bwMode="auto">
          <a:xfrm>
            <a:off x="0" y="1600200"/>
            <a:ext cx="9142413" cy="152400"/>
          </a:xfrm>
          <a:prstGeom prst="rect">
            <a:avLst/>
          </a:prstGeom>
          <a:solidFill>
            <a:srgbClr val="CC99FF"/>
          </a:solidFill>
          <a:ln w="9525">
            <a:noFill/>
            <a:miter lim="800000"/>
            <a:headEnd/>
            <a:tailEnd/>
          </a:ln>
          <a:effectLst/>
        </p:spPr>
        <p:txBody>
          <a:bodyPr wrap="none" anchor="ctr"/>
          <a:lstStyle/>
          <a:p>
            <a:endParaRPr lang="en-US"/>
          </a:p>
        </p:txBody>
      </p:sp>
      <p:pic>
        <p:nvPicPr>
          <p:cNvPr id="9" name="Picture 8" descr="Stern logo.gif"/>
          <p:cNvPicPr>
            <a:picLocks noChangeAspect="1"/>
          </p:cNvPicPr>
          <p:nvPr userDrawn="1"/>
        </p:nvPicPr>
        <p:blipFill>
          <a:blip r:embed="rId17" cstate="print"/>
          <a:stretch>
            <a:fillRect/>
          </a:stretch>
        </p:blipFill>
        <p:spPr>
          <a:xfrm>
            <a:off x="193830" y="0"/>
            <a:ext cx="1301350" cy="279790"/>
          </a:xfrm>
          <a:prstGeom prst="rect">
            <a:avLst/>
          </a:prstGeom>
        </p:spPr>
      </p:pic>
      <p:sp>
        <p:nvSpPr>
          <p:cNvPr id="10" name="TextBox 9"/>
          <p:cNvSpPr txBox="1"/>
          <p:nvPr userDrawn="1"/>
        </p:nvSpPr>
        <p:spPr>
          <a:xfrm>
            <a:off x="6417245" y="0"/>
            <a:ext cx="5453510" cy="276999"/>
          </a:xfrm>
          <a:prstGeom prst="rect">
            <a:avLst/>
          </a:prstGeom>
          <a:noFill/>
        </p:spPr>
        <p:txBody>
          <a:bodyPr wrap="square" rtlCol="0">
            <a:spAutoFit/>
          </a:bodyPr>
          <a:lstStyle/>
          <a:p>
            <a:r>
              <a:rPr lang="zh-TW" altLang="en-US" sz="1200" dirty="0" smtClean="0"/>
              <a:t>第十九屆亞太財務經濟會計及管理會議</a:t>
            </a:r>
            <a:endParaRPr lang="en-US" sz="12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iming>
    <p:tnLst>
      <p:par>
        <p:cTn id="1" dur="indefinite" restart="never" nodeType="tmRoot"/>
      </p:par>
    </p:tnLst>
  </p:timing>
  <p:txStyles>
    <p:titleStyle>
      <a:lvl1pPr algn="ctr" rtl="0" eaLnBrk="0" fontAlgn="base" hangingPunct="0">
        <a:spcBef>
          <a:spcPct val="0"/>
        </a:spcBef>
        <a:spcAft>
          <a:spcPct val="0"/>
        </a:spcAft>
        <a:defRPr sz="4000" b="1">
          <a:solidFill>
            <a:srgbClr val="FFCCFF"/>
          </a:solidFill>
          <a:latin typeface="+mj-lt"/>
          <a:ea typeface="+mj-ea"/>
          <a:cs typeface="+mj-cs"/>
        </a:defRPr>
      </a:lvl1pPr>
      <a:lvl2pPr algn="ctr" rtl="0" eaLnBrk="0" fontAlgn="base" hangingPunct="0">
        <a:spcBef>
          <a:spcPct val="0"/>
        </a:spcBef>
        <a:spcAft>
          <a:spcPct val="0"/>
        </a:spcAft>
        <a:defRPr sz="4000" b="1">
          <a:solidFill>
            <a:srgbClr val="FF0000"/>
          </a:solidFill>
          <a:latin typeface="Arial" charset="0"/>
        </a:defRPr>
      </a:lvl2pPr>
      <a:lvl3pPr algn="ctr" rtl="0" eaLnBrk="0" fontAlgn="base" hangingPunct="0">
        <a:spcBef>
          <a:spcPct val="0"/>
        </a:spcBef>
        <a:spcAft>
          <a:spcPct val="0"/>
        </a:spcAft>
        <a:defRPr sz="4000" b="1">
          <a:solidFill>
            <a:srgbClr val="FF0000"/>
          </a:solidFill>
          <a:latin typeface="Arial" charset="0"/>
        </a:defRPr>
      </a:lvl3pPr>
      <a:lvl4pPr algn="ctr" rtl="0" eaLnBrk="0" fontAlgn="base" hangingPunct="0">
        <a:spcBef>
          <a:spcPct val="0"/>
        </a:spcBef>
        <a:spcAft>
          <a:spcPct val="0"/>
        </a:spcAft>
        <a:defRPr sz="4000" b="1">
          <a:solidFill>
            <a:srgbClr val="FF0000"/>
          </a:solidFill>
          <a:latin typeface="Arial" charset="0"/>
        </a:defRPr>
      </a:lvl4pPr>
      <a:lvl5pPr algn="ctr" rtl="0" eaLnBrk="0" fontAlgn="base" hangingPunct="0">
        <a:spcBef>
          <a:spcPct val="0"/>
        </a:spcBef>
        <a:spcAft>
          <a:spcPct val="0"/>
        </a:spcAft>
        <a:defRPr sz="4000" b="1">
          <a:solidFill>
            <a:srgbClr val="FF0000"/>
          </a:solidFill>
          <a:latin typeface="Arial" charset="0"/>
        </a:defRPr>
      </a:lvl5pPr>
      <a:lvl6pPr marL="457200" algn="ctr" rtl="0" eaLnBrk="0" fontAlgn="base" hangingPunct="0">
        <a:spcBef>
          <a:spcPct val="0"/>
        </a:spcBef>
        <a:spcAft>
          <a:spcPct val="0"/>
        </a:spcAft>
        <a:defRPr sz="4000" b="1">
          <a:solidFill>
            <a:srgbClr val="FF0000"/>
          </a:solidFill>
          <a:latin typeface="Arial" charset="0"/>
        </a:defRPr>
      </a:lvl6pPr>
      <a:lvl7pPr marL="914400" algn="ctr" rtl="0" eaLnBrk="0" fontAlgn="base" hangingPunct="0">
        <a:spcBef>
          <a:spcPct val="0"/>
        </a:spcBef>
        <a:spcAft>
          <a:spcPct val="0"/>
        </a:spcAft>
        <a:defRPr sz="4000" b="1">
          <a:solidFill>
            <a:srgbClr val="FF0000"/>
          </a:solidFill>
          <a:latin typeface="Arial" charset="0"/>
        </a:defRPr>
      </a:lvl7pPr>
      <a:lvl8pPr marL="1371600" algn="ctr" rtl="0" eaLnBrk="0" fontAlgn="base" hangingPunct="0">
        <a:spcBef>
          <a:spcPct val="0"/>
        </a:spcBef>
        <a:spcAft>
          <a:spcPct val="0"/>
        </a:spcAft>
        <a:defRPr sz="4000" b="1">
          <a:solidFill>
            <a:srgbClr val="FF0000"/>
          </a:solidFill>
          <a:latin typeface="Arial" charset="0"/>
        </a:defRPr>
      </a:lvl8pPr>
      <a:lvl9pPr marL="1828800" algn="ctr" rtl="0" eaLnBrk="0" fontAlgn="base" hangingPunct="0">
        <a:spcBef>
          <a:spcPct val="0"/>
        </a:spcBef>
        <a:spcAft>
          <a:spcPct val="0"/>
        </a:spcAft>
        <a:defRPr sz="4000" b="1">
          <a:solidFill>
            <a:srgbClr val="FF0000"/>
          </a:solidFill>
          <a:latin typeface="Arial" charset="0"/>
        </a:defRPr>
      </a:lvl9pPr>
    </p:titleStyle>
    <p:bodyStyle>
      <a:lvl1pPr marL="342900" indent="-342900" algn="l" rtl="0" eaLnBrk="0" fontAlgn="base" hangingPunct="0">
        <a:spcBef>
          <a:spcPct val="20000"/>
        </a:spcBef>
        <a:spcAft>
          <a:spcPct val="0"/>
        </a:spcAft>
        <a:buClr>
          <a:srgbClr val="CC66FF"/>
        </a:buClr>
        <a:buSzPct val="100000"/>
        <a:buFont typeface="Wingdings" pitchFamily="2" charset="2"/>
        <a:buChar char="¯"/>
        <a:defRPr sz="2400" b="1">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rgbClr val="CC66FF"/>
        </a:buClr>
        <a:buFont typeface="Wingdings" pitchFamily="2" charset="2"/>
        <a:buChar char="¯"/>
        <a:defRPr sz="2000" b="1">
          <a:solidFill>
            <a:schemeClr val="tx1"/>
          </a:solidFill>
          <a:latin typeface="Arial" pitchFamily="34" charset="0"/>
        </a:defRPr>
      </a:lvl2pPr>
      <a:lvl3pPr marL="1143000" indent="-228600" algn="l" rtl="0" eaLnBrk="0" fontAlgn="base" hangingPunct="0">
        <a:spcBef>
          <a:spcPct val="20000"/>
        </a:spcBef>
        <a:spcAft>
          <a:spcPct val="0"/>
        </a:spcAft>
        <a:buClr>
          <a:srgbClr val="CC66FF"/>
        </a:buClr>
        <a:buSzPct val="75000"/>
        <a:buFont typeface="Wingdings" pitchFamily="2" charset="2"/>
        <a:buChar char="¯"/>
        <a:defRPr sz="1800" b="1">
          <a:solidFill>
            <a:schemeClr val="tx1"/>
          </a:solidFill>
          <a:latin typeface="Arial" pitchFamily="34" charset="0"/>
        </a:defRPr>
      </a:lvl3pPr>
      <a:lvl4pPr marL="1600200" indent="-228600" algn="l" rtl="0" eaLnBrk="0" fontAlgn="base" hangingPunct="0">
        <a:spcBef>
          <a:spcPct val="20000"/>
        </a:spcBef>
        <a:spcAft>
          <a:spcPct val="0"/>
        </a:spcAft>
        <a:buClr>
          <a:srgbClr val="CC66FF"/>
        </a:buClr>
        <a:buSzPct val="75000"/>
        <a:buFont typeface="Wingdings" pitchFamily="2" charset="2"/>
        <a:buChar char="¯"/>
        <a:defRPr sz="1600" b="1">
          <a:solidFill>
            <a:schemeClr val="tx1"/>
          </a:solidFill>
          <a:latin typeface="Arial" pitchFamily="34" charset="0"/>
        </a:defRPr>
      </a:lvl4pPr>
      <a:lvl5pPr marL="2057400" indent="-228600" algn="l" rtl="0" eaLnBrk="0" fontAlgn="base" hangingPunct="0">
        <a:spcBef>
          <a:spcPct val="20000"/>
        </a:spcBef>
        <a:spcAft>
          <a:spcPct val="0"/>
        </a:spcAft>
        <a:buClr>
          <a:srgbClr val="CC66FF"/>
        </a:buClr>
        <a:buSzPct val="65000"/>
        <a:buFont typeface="Wingdings" pitchFamily="2" charset="2"/>
        <a:buChar char="¯"/>
        <a:defRPr sz="1600" b="1">
          <a:solidFill>
            <a:schemeClr val="tx1"/>
          </a:solidFill>
          <a:latin typeface="Arial" pitchFamily="34" charset="0"/>
        </a:defRPr>
      </a:lvl5pPr>
      <a:lvl6pPr marL="25146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6pPr>
      <a:lvl7pPr marL="29718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7pPr>
      <a:lvl8pPr marL="34290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8pPr>
      <a:lvl9pPr marL="38862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9.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image" Target="../media/image11.png"/><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image" Target="../media/image11.png"/><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wmf"/><Relationship Id="rId5" Type="http://schemas.openxmlformats.org/officeDocument/2006/relationships/oleObject" Target="../embeddings/oleObject16.bin"/><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23900" y="1866900"/>
            <a:ext cx="7772400" cy="1143000"/>
          </a:xfrm>
        </p:spPr>
        <p:txBody>
          <a:bodyPr/>
          <a:lstStyle/>
          <a:p>
            <a:r>
              <a:rPr lang="en-US" sz="3600" dirty="0" smtClean="0"/>
              <a:t>The Efficient Markets Hypothesis </a:t>
            </a:r>
            <a:endParaRPr lang="en-US" dirty="0"/>
          </a:p>
        </p:txBody>
      </p:sp>
      <p:sp>
        <p:nvSpPr>
          <p:cNvPr id="2051" name="Rectangle 3"/>
          <p:cNvSpPr>
            <a:spLocks noGrp="1" noChangeArrowheads="1"/>
          </p:cNvSpPr>
          <p:nvPr>
            <p:ph type="subTitle" idx="1"/>
          </p:nvPr>
        </p:nvSpPr>
        <p:spPr/>
        <p:txBody>
          <a:bodyPr/>
          <a:lstStyle/>
          <a:p>
            <a:r>
              <a:rPr lang="en-US" sz="2400" dirty="0" smtClean="0">
                <a:solidFill>
                  <a:schemeClr val="tx1"/>
                </a:solidFill>
              </a:rPr>
              <a:t>The Demise of the Demon of Chance?</a:t>
            </a:r>
            <a:endParaRPr lang="en-US" sz="2400" dirty="0">
              <a:solidFill>
                <a:schemeClr val="tx1"/>
              </a:solidFill>
            </a:endParaRPr>
          </a:p>
        </p:txBody>
      </p:sp>
      <p:sp>
        <p:nvSpPr>
          <p:cNvPr id="4" name="TextBox 3"/>
          <p:cNvSpPr txBox="1"/>
          <p:nvPr/>
        </p:nvSpPr>
        <p:spPr>
          <a:xfrm>
            <a:off x="800100" y="4230350"/>
            <a:ext cx="7505700" cy="1015663"/>
          </a:xfrm>
          <a:prstGeom prst="rect">
            <a:avLst/>
          </a:prstGeom>
          <a:noFill/>
        </p:spPr>
        <p:txBody>
          <a:bodyPr wrap="square" rtlCol="0">
            <a:spAutoFit/>
          </a:bodyPr>
          <a:lstStyle/>
          <a:p>
            <a:pPr algn="ctr"/>
            <a:r>
              <a:rPr lang="en-US" sz="2000" dirty="0" smtClean="0">
                <a:solidFill>
                  <a:srgbClr val="FFFF00"/>
                </a:solidFill>
                <a:latin typeface="+mj-lt"/>
              </a:rPr>
              <a:t>Stephen J. Brown</a:t>
            </a:r>
          </a:p>
          <a:p>
            <a:pPr algn="ctr"/>
            <a:r>
              <a:rPr lang="en-US" sz="2000" dirty="0" smtClean="0">
                <a:solidFill>
                  <a:srgbClr val="FFFF00"/>
                </a:solidFill>
                <a:latin typeface="+mj-lt"/>
              </a:rPr>
              <a:t>NYU Stern School of Business</a:t>
            </a:r>
          </a:p>
          <a:p>
            <a:pPr algn="ctr"/>
            <a:endParaRPr lang="en-US" sz="2000" dirty="0" smtClean="0">
              <a:solidFill>
                <a:srgbClr val="FFFF00"/>
              </a:solidFill>
              <a:latin typeface="+mj-lt"/>
            </a:endParaRPr>
          </a:p>
        </p:txBody>
      </p:sp>
      <p:sp>
        <p:nvSpPr>
          <p:cNvPr id="2" name="TextBox 1"/>
          <p:cNvSpPr txBox="1"/>
          <p:nvPr/>
        </p:nvSpPr>
        <p:spPr>
          <a:xfrm>
            <a:off x="-385722" y="5272440"/>
            <a:ext cx="9911967" cy="830997"/>
          </a:xfrm>
          <a:prstGeom prst="rect">
            <a:avLst/>
          </a:prstGeom>
          <a:noFill/>
        </p:spPr>
        <p:txBody>
          <a:bodyPr wrap="square" rtlCol="0">
            <a:spAutoFit/>
          </a:bodyPr>
          <a:lstStyle/>
          <a:p>
            <a:pPr algn="ctr"/>
            <a:r>
              <a:rPr lang="en-US" dirty="0"/>
              <a:t>The 19th Annual Conference </a:t>
            </a:r>
            <a:r>
              <a:rPr lang="en-US" dirty="0" smtClean="0"/>
              <a:t>on Pacific </a:t>
            </a:r>
            <a:r>
              <a:rPr lang="en-US" dirty="0"/>
              <a:t>Basin Finance, Economics, </a:t>
            </a:r>
            <a:r>
              <a:rPr lang="en-US" dirty="0" smtClean="0"/>
              <a:t>Accounting, and </a:t>
            </a:r>
            <a:r>
              <a:rPr lang="en-US" dirty="0"/>
              <a:t>Management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EMH was responsible for the GFC</a:t>
            </a:r>
            <a:endParaRPr lang="en-US" sz="3200" dirty="0"/>
          </a:p>
        </p:txBody>
      </p:sp>
      <p:sp>
        <p:nvSpPr>
          <p:cNvPr id="4" name="TextBox 3"/>
          <p:cNvSpPr txBox="1"/>
          <p:nvPr/>
        </p:nvSpPr>
        <p:spPr>
          <a:xfrm>
            <a:off x="914400" y="2324100"/>
            <a:ext cx="8115300" cy="2862322"/>
          </a:xfrm>
          <a:prstGeom prst="rect">
            <a:avLst/>
          </a:prstGeom>
          <a:noFill/>
        </p:spPr>
        <p:txBody>
          <a:bodyPr wrap="square" rtlCol="0">
            <a:spAutoFit/>
          </a:bodyPr>
          <a:lstStyle/>
          <a:p>
            <a:r>
              <a:rPr lang="en-US" sz="1800" dirty="0" smtClean="0">
                <a:latin typeface="+mj-lt"/>
              </a:rPr>
              <a:t>“The incredibly inaccurate efficient market theory was believed in totality by many of our financial leaders, and believed in part by almost all. It left our economic and government establishment sitting by confidently, even as a lethally dangerous combination of asset bubbles, lax controls, pernicious incentives and wickedly complicated instruments led to our current plight. ‘Surely, none of this could be happening in a rational, efficient world,’ they seemed to be thinking. And the absolutely worst part of this belief set was that it led to a chronic underestimation of the dangers of asset bubbles breaking.”</a:t>
            </a:r>
          </a:p>
          <a:p>
            <a:endParaRPr lang="en-US" sz="1800" dirty="0" smtClean="0">
              <a:solidFill>
                <a:srgbClr val="CCCCFF"/>
              </a:solidFill>
              <a:latin typeface="+mj-lt"/>
            </a:endParaRPr>
          </a:p>
          <a:p>
            <a:r>
              <a:rPr lang="en-US" sz="1800" dirty="0" smtClean="0">
                <a:solidFill>
                  <a:srgbClr val="FFFF00"/>
                </a:solidFill>
                <a:latin typeface="+mj-lt"/>
              </a:rPr>
              <a:t>Jeremy Grantham (quoted in the </a:t>
            </a:r>
            <a:r>
              <a:rPr lang="en-US" sz="1800" i="1" dirty="0" smtClean="0">
                <a:solidFill>
                  <a:srgbClr val="FFFF00"/>
                </a:solidFill>
                <a:latin typeface="+mj-lt"/>
              </a:rPr>
              <a:t>New York Times </a:t>
            </a:r>
            <a:r>
              <a:rPr lang="en-US" sz="1800" dirty="0" smtClean="0">
                <a:solidFill>
                  <a:srgbClr val="FFFF00"/>
                </a:solidFill>
                <a:latin typeface="+mj-lt"/>
              </a:rPr>
              <a:t>June 5, 2009)</a:t>
            </a:r>
            <a:endParaRPr lang="en-US" sz="1800" dirty="0">
              <a:solidFill>
                <a:srgbClr val="FFFF00"/>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Grantham’s performance over GFC</a:t>
            </a:r>
            <a:endParaRPr lang="en-US" sz="3200" dirty="0"/>
          </a:p>
        </p:txBody>
      </p:sp>
      <p:graphicFrame>
        <p:nvGraphicFramePr>
          <p:cNvPr id="4" name="Table 3"/>
          <p:cNvGraphicFramePr>
            <a:graphicFrameLocks noGrp="1"/>
          </p:cNvGraphicFramePr>
          <p:nvPr/>
        </p:nvGraphicFramePr>
        <p:xfrm>
          <a:off x="838200" y="1828800"/>
          <a:ext cx="7505700" cy="4648196"/>
        </p:xfrm>
        <a:graphic>
          <a:graphicData uri="http://schemas.openxmlformats.org/drawingml/2006/table">
            <a:tbl>
              <a:tblPr/>
              <a:tblGrid>
                <a:gridCol w="114300"/>
                <a:gridCol w="3886200"/>
                <a:gridCol w="647700"/>
                <a:gridCol w="838200"/>
                <a:gridCol w="723900"/>
                <a:gridCol w="685800"/>
                <a:gridCol w="609600"/>
              </a:tblGrid>
              <a:tr h="384772">
                <a:tc>
                  <a:txBody>
                    <a:bodyPr/>
                    <a:lstStyle/>
                    <a:p>
                      <a:pPr algn="l" fontAlgn="b"/>
                      <a:endParaRPr lang="en-US" sz="1200" b="0" i="0" u="none" strike="noStrike" dirty="0">
                        <a:solidFill>
                          <a:schemeClr val="tx1"/>
                        </a:solidFill>
                        <a:latin typeface="+mj-lt"/>
                      </a:endParaRPr>
                    </a:p>
                  </a:txBody>
                  <a:tcPr marL="5598" marR="5598" marT="5598"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chemeClr val="tx1"/>
                        </a:solidFill>
                        <a:latin typeface="+mj-lt"/>
                      </a:endParaRPr>
                    </a:p>
                  </a:txBody>
                  <a:tcPr marL="5598" marR="5598" marT="5598"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mj-lt"/>
                        </a:rPr>
                        <a:t>Sharpe Ratio</a:t>
                      </a:r>
                      <a:endParaRPr lang="en-US" sz="1200" b="0" i="0" u="none" strike="noStrike" dirty="0">
                        <a:solidFill>
                          <a:schemeClr val="tx1"/>
                        </a:solidFill>
                        <a:latin typeface="+mj-lt"/>
                      </a:endParaRPr>
                    </a:p>
                  </a:txBody>
                  <a:tcPr marL="5598" marR="5598" marT="5598" marB="0" anchor="ctr">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algn="ctr" fontAlgn="b"/>
                      <a:r>
                        <a:rPr lang="en-US" sz="1200" b="0" i="0" u="none" strike="noStrike" dirty="0">
                          <a:solidFill>
                            <a:schemeClr val="tx1"/>
                          </a:solidFill>
                          <a:latin typeface="+mj-lt"/>
                        </a:rPr>
                        <a:t>Alpha (market benchmark)</a:t>
                      </a:r>
                    </a:p>
                  </a:txBody>
                  <a:tcPr marL="5598" marR="5598" marT="5598"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0" i="0" u="none" strike="noStrike" dirty="0">
                          <a:solidFill>
                            <a:schemeClr val="tx1"/>
                          </a:solidFill>
                          <a:latin typeface="+mj-lt"/>
                        </a:rPr>
                        <a:t>Alpha (</a:t>
                      </a:r>
                      <a:r>
                        <a:rPr lang="en-US" sz="1200" b="0" i="0" u="none" strike="noStrike" dirty="0" err="1">
                          <a:solidFill>
                            <a:schemeClr val="tx1"/>
                          </a:solidFill>
                          <a:latin typeface="+mj-lt"/>
                        </a:rPr>
                        <a:t>Fama</a:t>
                      </a:r>
                      <a:r>
                        <a:rPr lang="en-US" sz="1200" b="0" i="0" u="none" strike="noStrike" dirty="0">
                          <a:solidFill>
                            <a:schemeClr val="tx1"/>
                          </a:solidFill>
                          <a:latin typeface="+mj-lt"/>
                        </a:rPr>
                        <a:t> French 3 factor)</a:t>
                      </a:r>
                    </a:p>
                  </a:txBody>
                  <a:tcPr marL="5598" marR="5598" marT="5598"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US" sz="1200" b="0" i="0" u="none" strike="noStrike" dirty="0">
                          <a:solidFill>
                            <a:schemeClr val="tx1"/>
                          </a:solidFill>
                          <a:latin typeface="+mj-lt"/>
                        </a:rPr>
                        <a:t>GMO US Equity Allocation Fund; Class III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b"/>
                      <a:r>
                        <a:rPr lang="en-US" sz="1200" b="0" i="0" u="none" strike="noStrike" dirty="0">
                          <a:solidFill>
                            <a:schemeClr val="tx1"/>
                          </a:solidFill>
                          <a:latin typeface="+mj-lt"/>
                        </a:rPr>
                        <a:t>-0.284</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a:solidFill>
                            <a:schemeClr val="tx1"/>
                          </a:solidFill>
                          <a:latin typeface="+mj-lt"/>
                        </a:rPr>
                        <a:t>-0.00288</a:t>
                      </a:r>
                    </a:p>
                  </a:txBody>
                  <a:tcPr marL="5598" marR="5598" marT="5598"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1200" b="0" i="0" u="none" strike="noStrike" dirty="0">
                          <a:solidFill>
                            <a:schemeClr val="tx1"/>
                          </a:solidFill>
                          <a:latin typeface="+mj-lt"/>
                        </a:rPr>
                        <a:t>   (-0.94)</a:t>
                      </a:r>
                    </a:p>
                  </a:txBody>
                  <a:tcPr marL="5598" marR="5598" marT="559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a:solidFill>
                            <a:schemeClr val="tx1"/>
                          </a:solidFill>
                          <a:latin typeface="+mj-lt"/>
                        </a:rPr>
                        <a:t>-0.00264</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US" sz="1200" b="0" i="0" u="none" strike="noStrike" dirty="0">
                          <a:solidFill>
                            <a:schemeClr val="tx1"/>
                          </a:solidFill>
                          <a:latin typeface="+mj-lt"/>
                        </a:rPr>
                        <a:t>   (-0.80)</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Tobacco-Free Core Fund; Class III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-0.268</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-0.00215</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(-0.71)</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-0.00261</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(-0.81)</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Quality Equity Fund; Class VI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-0.245</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-0.00113</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(-0.31)</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-0.00043</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(-0.11)</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Quality Equity Fund; Class V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-0.245</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-0.00112</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(-0.30)</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-0.00041</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(-0.10)</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Quality Equity Fund; Class IV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-0.246</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-0.00116</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(-0.31)</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-0.00045</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(-0.12)</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Quality Equity Fund; Class III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a:solidFill>
                            <a:schemeClr val="tx1"/>
                          </a:solidFill>
                          <a:latin typeface="+mj-lt"/>
                        </a:rPr>
                        <a:t>-0.247</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-0.00121</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(-0.33)</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-0.00050</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(-0.13)</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Tax-Managed US Equities Fund; Class III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a:solidFill>
                            <a:schemeClr val="tx1"/>
                          </a:solidFill>
                          <a:latin typeface="+mj-lt"/>
                        </a:rPr>
                        <a:t>-0.318</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-0.00473</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(-1.62)</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-0.00435</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(-1.40)</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Growth Fund; Class M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-0.276</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-0.00258</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chemeClr val="tx1"/>
                          </a:solidFill>
                          <a:latin typeface="+mj-lt"/>
                        </a:rPr>
                        <a:t>   (-0.86)</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-0.00339</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(-1.15)</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Core Equity Fund; Class M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-0.301</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-0.00388</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(-1.46)</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-0.00392</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(-1.37)</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Core Equity Fund; Class VI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a:solidFill>
                            <a:schemeClr val="tx1"/>
                          </a:solidFill>
                          <a:latin typeface="+mj-lt"/>
                        </a:rPr>
                        <a:t>-0.295</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-0.00353</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(-1.32)</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-0.00355</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(-1.23)</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Core Equity Fund; Class IV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-0.295</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-0.00357</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chemeClr val="tx1"/>
                          </a:solidFill>
                          <a:latin typeface="+mj-lt"/>
                        </a:rPr>
                        <a:t>   (-1.33)</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-0.00359</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(-1.24)</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Core Equity Fund; Class III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-0.296</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a:solidFill>
                            <a:schemeClr val="tx1"/>
                          </a:solidFill>
                          <a:latin typeface="+mj-lt"/>
                        </a:rPr>
                        <a:t>-0.00362</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(-1.36)</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-0.00363</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(-1.26)</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9346">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GMO US Intrinsic Value Fund; Class III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chemeClr val="tx1"/>
                          </a:solidFill>
                          <a:latin typeface="+mj-lt"/>
                        </a:rPr>
                        <a:t>-0.353</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a:solidFill>
                            <a:schemeClr val="tx1"/>
                          </a:solidFill>
                          <a:latin typeface="+mj-lt"/>
                        </a:rPr>
                        <a:t>-0.00736</a:t>
                      </a:r>
                    </a:p>
                  </a:txBody>
                  <a:tcPr marL="5598" marR="5598" marT="5598"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latin typeface="+mj-lt"/>
                        </a:rPr>
                        <a:t>   (-2.44)</a:t>
                      </a:r>
                    </a:p>
                  </a:txBody>
                  <a:tcPr marL="5598" marR="5598" marT="5598"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1"/>
                          </a:solidFill>
                          <a:latin typeface="+mj-lt"/>
                        </a:rPr>
                        <a:t>-0.00708</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mj-lt"/>
                        </a:rPr>
                        <a:t>   (-2.30)</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7154">
                <a:tc>
                  <a:txBody>
                    <a:bodyPr/>
                    <a:lstStyle/>
                    <a:p>
                      <a:pPr algn="l" fontAlgn="b"/>
                      <a:endParaRPr lang="en-US" sz="1200" b="0" i="0" u="none" strike="noStrike" dirty="0">
                        <a:solidFill>
                          <a:schemeClr val="tx1"/>
                        </a:solidFill>
                        <a:latin typeface="+mj-lt"/>
                      </a:endParaRPr>
                    </a:p>
                  </a:txBody>
                  <a:tcPr marL="5598" marR="5598" marT="559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chemeClr val="tx1"/>
                          </a:solidFill>
                          <a:latin typeface="+mj-lt"/>
                        </a:rPr>
                        <a:t>GMO US Small/Mid Cap Growth Fund; Class III Shares</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mj-lt"/>
                        </a:rPr>
                        <a:t>-0.306</a:t>
                      </a:r>
                    </a:p>
                  </a:txBody>
                  <a:tcPr marL="5598" marR="5598" marT="55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a:solidFill>
                            <a:schemeClr val="tx1"/>
                          </a:solidFill>
                          <a:latin typeface="+mj-lt"/>
                        </a:rPr>
                        <a:t>-0.00591</a:t>
                      </a:r>
                    </a:p>
                  </a:txBody>
                  <a:tcPr marL="5598" marR="5598" marT="5598"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chemeClr val="tx1"/>
                          </a:solidFill>
                          <a:latin typeface="+mj-lt"/>
                        </a:rPr>
                        <a:t>   (-1.24)</a:t>
                      </a:r>
                    </a:p>
                  </a:txBody>
                  <a:tcPr marL="5598" marR="5598" marT="5598"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mj-lt"/>
                        </a:rPr>
                        <a:t>-0.00894</a:t>
                      </a:r>
                    </a:p>
                  </a:txBody>
                  <a:tcPr marL="5598" marR="5598" marT="559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chemeClr val="tx1"/>
                          </a:solidFill>
                          <a:latin typeface="+mj-lt"/>
                        </a:rPr>
                        <a:t>   (-2.21)</a:t>
                      </a:r>
                    </a:p>
                  </a:txBody>
                  <a:tcPr marL="5598" marR="5598" marT="559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84772">
                <a:tc>
                  <a:txBody>
                    <a:bodyPr/>
                    <a:lstStyle/>
                    <a:p>
                      <a:pPr algn="r" fontAlgn="b"/>
                      <a:endParaRPr lang="en-US" sz="1200" b="0" i="0" u="none" strike="noStrike" dirty="0">
                        <a:solidFill>
                          <a:schemeClr val="tx1"/>
                        </a:solidFill>
                        <a:latin typeface="+mj-lt"/>
                      </a:endParaRPr>
                    </a:p>
                  </a:txBody>
                  <a:tcPr marL="5598" marR="5598" marT="5598"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smtClean="0">
                          <a:solidFill>
                            <a:srgbClr val="FFFF00"/>
                          </a:solidFill>
                          <a:latin typeface="+mj-lt"/>
                        </a:rPr>
                        <a:t>S&amp;P500 </a:t>
                      </a:r>
                      <a:r>
                        <a:rPr lang="en-US" sz="1200" b="0" i="0" u="none" strike="noStrike" dirty="0">
                          <a:solidFill>
                            <a:srgbClr val="FFFF00"/>
                          </a:solidFill>
                          <a:latin typeface="+mj-lt"/>
                        </a:rPr>
                        <a:t>Market</a:t>
                      </a:r>
                    </a:p>
                  </a:txBody>
                  <a:tcPr marL="5598" marR="5598" marT="5598"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200" b="0" i="0" u="none" strike="noStrike" dirty="0">
                          <a:solidFill>
                            <a:srgbClr val="FFFF00"/>
                          </a:solidFill>
                          <a:latin typeface="+mj-lt"/>
                        </a:rPr>
                        <a:t>-0.236</a:t>
                      </a:r>
                    </a:p>
                  </a:txBody>
                  <a:tcPr marL="5598" marR="5598" marT="559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a:solidFill>
                          <a:schemeClr val="tx1"/>
                        </a:solidFill>
                        <a:latin typeface="+mj-lt"/>
                      </a:endParaRPr>
                    </a:p>
                  </a:txBody>
                  <a:tcPr marL="5598" marR="5598" marT="559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dirty="0">
                        <a:solidFill>
                          <a:schemeClr val="tx1"/>
                        </a:solidFill>
                        <a:latin typeface="+mj-lt"/>
                      </a:endParaRPr>
                    </a:p>
                  </a:txBody>
                  <a:tcPr marL="5598" marR="5598" marT="559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dirty="0">
                        <a:solidFill>
                          <a:schemeClr val="tx1"/>
                        </a:solidFill>
                        <a:latin typeface="+mj-lt"/>
                      </a:endParaRPr>
                    </a:p>
                  </a:txBody>
                  <a:tcPr marL="5598" marR="5598" marT="559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dirty="0">
                        <a:solidFill>
                          <a:schemeClr val="tx1"/>
                        </a:solidFill>
                        <a:latin typeface="+mj-lt"/>
                      </a:endParaRPr>
                    </a:p>
                  </a:txBody>
                  <a:tcPr marL="5598" marR="5598" marT="5598"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5" name="TextBox 4"/>
          <p:cNvSpPr txBox="1"/>
          <p:nvPr/>
        </p:nvSpPr>
        <p:spPr>
          <a:xfrm>
            <a:off x="876300" y="6438900"/>
            <a:ext cx="4914900" cy="261610"/>
          </a:xfrm>
          <a:prstGeom prst="rect">
            <a:avLst/>
          </a:prstGeom>
          <a:noFill/>
        </p:spPr>
        <p:txBody>
          <a:bodyPr wrap="square" rtlCol="0">
            <a:spAutoFit/>
          </a:bodyPr>
          <a:lstStyle/>
          <a:p>
            <a:r>
              <a:rPr lang="en-US" sz="1100" dirty="0" smtClean="0">
                <a:latin typeface="+mj-lt"/>
              </a:rPr>
              <a:t>Data from August 07 – May 09 from CRSP Mutual Funds Database</a:t>
            </a:r>
            <a:endParaRPr lang="en-US" sz="11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Markets Hypothesis</a:t>
            </a:r>
            <a:endParaRPr lang="en-US" dirty="0"/>
          </a:p>
        </p:txBody>
      </p:sp>
      <p:sp>
        <p:nvSpPr>
          <p:cNvPr id="3" name="Content Placeholder 2"/>
          <p:cNvSpPr>
            <a:spLocks noGrp="1"/>
          </p:cNvSpPr>
          <p:nvPr>
            <p:ph idx="1"/>
          </p:nvPr>
        </p:nvSpPr>
        <p:spPr/>
        <p:txBody>
          <a:bodyPr/>
          <a:lstStyle/>
          <a:p>
            <a:r>
              <a:rPr lang="en-US" dirty="0" smtClean="0"/>
              <a:t>No trader’s information gives them an advantage</a:t>
            </a:r>
          </a:p>
          <a:p>
            <a:endParaRPr lang="en-US" dirty="0" smtClean="0"/>
          </a:p>
          <a:p>
            <a:endParaRPr lang="en-US" dirty="0" smtClean="0"/>
          </a:p>
          <a:p>
            <a:endParaRPr lang="en-US" dirty="0" smtClean="0"/>
          </a:p>
          <a:p>
            <a:r>
              <a:rPr lang="en-US" dirty="0" smtClean="0"/>
              <a:t>If information       is already incorporated in price </a:t>
            </a:r>
            <a:endParaRPr lang="en-US" dirty="0"/>
          </a:p>
        </p:txBody>
      </p:sp>
      <p:graphicFrame>
        <p:nvGraphicFramePr>
          <p:cNvPr id="4" name="Object 3"/>
          <p:cNvGraphicFramePr>
            <a:graphicFrameLocks noChangeAspect="1"/>
          </p:cNvGraphicFramePr>
          <p:nvPr/>
        </p:nvGraphicFramePr>
        <p:xfrm>
          <a:off x="3124200" y="3733800"/>
          <a:ext cx="468313" cy="647700"/>
        </p:xfrm>
        <a:graphic>
          <a:graphicData uri="http://schemas.openxmlformats.org/presentationml/2006/ole">
            <mc:AlternateContent xmlns:mc="http://schemas.openxmlformats.org/markup-compatibility/2006">
              <mc:Choice xmlns:v="urn:schemas-microsoft-com:vml" Requires="v">
                <p:oleObj spid="_x0000_s213013" name="Equation" r:id="rId3" imgW="165028" imgH="228501" progId="">
                  <p:embed/>
                </p:oleObj>
              </mc:Choice>
              <mc:Fallback>
                <p:oleObj name="Equation" r:id="rId3" imgW="165028" imgH="228501"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733800"/>
                        <a:ext cx="468313"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2996" name="Content Placeholder 3"/>
          <p:cNvGraphicFramePr>
            <a:graphicFrameLocks noChangeAspect="1"/>
          </p:cNvGraphicFramePr>
          <p:nvPr/>
        </p:nvGraphicFramePr>
        <p:xfrm>
          <a:off x="1485900" y="2733675"/>
          <a:ext cx="6096000" cy="771525"/>
        </p:xfrm>
        <a:graphic>
          <a:graphicData uri="http://schemas.openxmlformats.org/presentationml/2006/ole">
            <mc:AlternateContent xmlns:mc="http://schemas.openxmlformats.org/markup-compatibility/2006">
              <mc:Choice xmlns:v="urn:schemas-microsoft-com:vml" Requires="v">
                <p:oleObj spid="_x0000_s213014" name="Equation" r:id="rId5" imgW="2005729" imgH="253890" progId="">
                  <p:embed/>
                </p:oleObj>
              </mc:Choice>
              <mc:Fallback>
                <p:oleObj name="Equation" r:id="rId5" imgW="2005729" imgH="253890"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5900" y="2733675"/>
                        <a:ext cx="60960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2997" name="Object 5"/>
          <p:cNvGraphicFramePr>
            <a:graphicFrameLocks noChangeAspect="1"/>
          </p:cNvGraphicFramePr>
          <p:nvPr/>
        </p:nvGraphicFramePr>
        <p:xfrm>
          <a:off x="1828800" y="4648200"/>
          <a:ext cx="5556250" cy="1003300"/>
        </p:xfrm>
        <a:graphic>
          <a:graphicData uri="http://schemas.openxmlformats.org/presentationml/2006/ole">
            <mc:AlternateContent xmlns:mc="http://schemas.openxmlformats.org/markup-compatibility/2006">
              <mc:Choice xmlns:v="urn:schemas-microsoft-com:vml" Requires="v">
                <p:oleObj spid="_x0000_s213015" name="Equation" r:id="rId7" imgW="1828800" imgH="330200" progId="">
                  <p:embed/>
                </p:oleObj>
              </mc:Choice>
              <mc:Fallback>
                <p:oleObj name="Equation" r:id="rId7" imgW="1828800" imgH="330200" progId="">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4648200"/>
                        <a:ext cx="5556250"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12996"/>
                                        </p:tgtEl>
                                        <p:attrNameLst>
                                          <p:attrName>style.visibility</p:attrName>
                                        </p:attrNameLst>
                                      </p:cBhvr>
                                      <p:to>
                                        <p:strVal val="visible"/>
                                      </p:to>
                                    </p:set>
                                    <p:anim calcmode="lin" valueType="num">
                                      <p:cBhvr additive="base">
                                        <p:cTn id="11" dur="500" fill="hold"/>
                                        <p:tgtEl>
                                          <p:spTgt spid="212996"/>
                                        </p:tgtEl>
                                        <p:attrNameLst>
                                          <p:attrName>ppt_x</p:attrName>
                                        </p:attrNameLst>
                                      </p:cBhvr>
                                      <p:tavLst>
                                        <p:tav tm="0">
                                          <p:val>
                                            <p:strVal val="#ppt_x"/>
                                          </p:val>
                                        </p:tav>
                                        <p:tav tm="100000">
                                          <p:val>
                                            <p:strVal val="#ppt_x"/>
                                          </p:val>
                                        </p:tav>
                                      </p:tavLst>
                                    </p:anim>
                                    <p:anim calcmode="lin" valueType="num">
                                      <p:cBhvr additive="base">
                                        <p:cTn id="12" dur="500" fill="hold"/>
                                        <p:tgtEl>
                                          <p:spTgt spid="21299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2997"/>
                                        </p:tgtEl>
                                        <p:attrNameLst>
                                          <p:attrName>style.visibility</p:attrName>
                                        </p:attrNameLst>
                                      </p:cBhvr>
                                      <p:to>
                                        <p:strVal val="visible"/>
                                      </p:to>
                                    </p:set>
                                    <p:anim calcmode="lin" valueType="num">
                                      <p:cBhvr additive="base">
                                        <p:cTn id="31" dur="500" fill="hold"/>
                                        <p:tgtEl>
                                          <p:spTgt spid="212997"/>
                                        </p:tgtEl>
                                        <p:attrNameLst>
                                          <p:attrName>ppt_x</p:attrName>
                                        </p:attrNameLst>
                                      </p:cBhvr>
                                      <p:tavLst>
                                        <p:tav tm="0">
                                          <p:val>
                                            <p:strVal val="#ppt_x"/>
                                          </p:val>
                                        </p:tav>
                                        <p:tav tm="100000">
                                          <p:val>
                                            <p:strVal val="#ppt_x"/>
                                          </p:val>
                                        </p:tav>
                                      </p:tavLst>
                                    </p:anim>
                                    <p:anim calcmode="lin" valueType="num">
                                      <p:cBhvr additive="base">
                                        <p:cTn id="32" dur="500" fill="hold"/>
                                        <p:tgtEl>
                                          <p:spTgt spid="2129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200" dirty="0" smtClean="0"/>
              <a:t>Examples of EMH applications</a:t>
            </a:r>
            <a:endParaRPr lang="en-US" sz="3200" dirty="0"/>
          </a:p>
        </p:txBody>
      </p:sp>
      <p:sp>
        <p:nvSpPr>
          <p:cNvPr id="67587" name="Rectangle 3"/>
          <p:cNvSpPr>
            <a:spLocks noGrp="1" noChangeArrowheads="1"/>
          </p:cNvSpPr>
          <p:nvPr>
            <p:ph type="body" idx="1"/>
          </p:nvPr>
        </p:nvSpPr>
        <p:spPr>
          <a:xfrm>
            <a:off x="231775" y="2705100"/>
            <a:ext cx="8077200" cy="3657600"/>
          </a:xfrm>
        </p:spPr>
        <p:txBody>
          <a:bodyPr/>
          <a:lstStyle/>
          <a:p>
            <a:pPr>
              <a:lnSpc>
                <a:spcPct val="80000"/>
              </a:lnSpc>
            </a:pPr>
            <a:r>
              <a:rPr lang="en-US" sz="2000" dirty="0"/>
              <a:t>Weak form </a:t>
            </a:r>
            <a:r>
              <a:rPr lang="en-US" sz="2000" dirty="0" smtClean="0"/>
              <a:t>Efficient </a:t>
            </a:r>
            <a:r>
              <a:rPr lang="en-US" sz="2000" dirty="0"/>
              <a:t>Markets Hypothesis</a:t>
            </a:r>
          </a:p>
          <a:p>
            <a:pPr lvl="1">
              <a:lnSpc>
                <a:spcPct val="80000"/>
              </a:lnSpc>
            </a:pPr>
            <a:r>
              <a:rPr lang="en-US" sz="1800" dirty="0"/>
              <a:t>Example: trading rule </a:t>
            </a:r>
            <a:r>
              <a:rPr lang="en-US" sz="1800" dirty="0" smtClean="0"/>
              <a:t>tests</a:t>
            </a:r>
          </a:p>
          <a:p>
            <a:pPr lvl="1">
              <a:lnSpc>
                <a:spcPct val="80000"/>
              </a:lnSpc>
            </a:pPr>
            <a:r>
              <a:rPr lang="en-US" sz="1800" dirty="0" smtClean="0">
                <a:solidFill>
                  <a:srgbClr val="FFCCFF"/>
                </a:solidFill>
              </a:rPr>
              <a:t>Does active management outperform  passive benchmark?</a:t>
            </a:r>
            <a:endParaRPr lang="en-US" sz="1800" dirty="0">
              <a:solidFill>
                <a:srgbClr val="FFCCFF"/>
              </a:solidFill>
            </a:endParaRPr>
          </a:p>
          <a:p>
            <a:pPr lvl="1">
              <a:lnSpc>
                <a:spcPct val="80000"/>
              </a:lnSpc>
            </a:pPr>
            <a:endParaRPr lang="en-US" sz="1800" dirty="0"/>
          </a:p>
          <a:p>
            <a:pPr lvl="1">
              <a:lnSpc>
                <a:spcPct val="80000"/>
              </a:lnSpc>
            </a:pPr>
            <a:endParaRPr lang="en-US" sz="1800" dirty="0"/>
          </a:p>
          <a:p>
            <a:pPr>
              <a:lnSpc>
                <a:spcPct val="80000"/>
              </a:lnSpc>
            </a:pPr>
            <a:r>
              <a:rPr lang="en-US" sz="2000" dirty="0"/>
              <a:t>Semi-strong form </a:t>
            </a:r>
            <a:r>
              <a:rPr lang="en-US" sz="2000" dirty="0" smtClean="0"/>
              <a:t>EMH</a:t>
            </a:r>
            <a:endParaRPr lang="en-US" sz="2000" dirty="0"/>
          </a:p>
          <a:p>
            <a:pPr lvl="1">
              <a:lnSpc>
                <a:spcPct val="80000"/>
              </a:lnSpc>
            </a:pPr>
            <a:r>
              <a:rPr lang="en-US" sz="1800" dirty="0"/>
              <a:t>Example: Event </a:t>
            </a:r>
            <a:r>
              <a:rPr lang="en-US" sz="1800" dirty="0" smtClean="0"/>
              <a:t>studies</a:t>
            </a:r>
          </a:p>
          <a:p>
            <a:pPr lvl="1">
              <a:lnSpc>
                <a:spcPct val="80000"/>
              </a:lnSpc>
            </a:pPr>
            <a:r>
              <a:rPr lang="en-US" sz="1800" dirty="0" smtClean="0">
                <a:solidFill>
                  <a:srgbClr val="FFCCFF"/>
                </a:solidFill>
              </a:rPr>
              <a:t>What information releases are material to investors?</a:t>
            </a:r>
            <a:endParaRPr lang="en-US" sz="1800" dirty="0">
              <a:solidFill>
                <a:srgbClr val="FFCCFF"/>
              </a:solidFill>
            </a:endParaRPr>
          </a:p>
          <a:p>
            <a:pPr lvl="1">
              <a:lnSpc>
                <a:spcPct val="80000"/>
              </a:lnSpc>
              <a:buNone/>
            </a:pPr>
            <a:endParaRPr lang="en-US" sz="1800" dirty="0" smtClean="0"/>
          </a:p>
          <a:p>
            <a:pPr lvl="1">
              <a:lnSpc>
                <a:spcPct val="80000"/>
              </a:lnSpc>
            </a:pPr>
            <a:endParaRPr lang="en-US" sz="1800" dirty="0" smtClean="0"/>
          </a:p>
          <a:p>
            <a:pPr>
              <a:lnSpc>
                <a:spcPct val="80000"/>
              </a:lnSpc>
            </a:pPr>
            <a:r>
              <a:rPr lang="en-US" sz="2000" dirty="0" smtClean="0"/>
              <a:t>Empirical asset pricing</a:t>
            </a:r>
          </a:p>
          <a:p>
            <a:pPr lvl="1">
              <a:lnSpc>
                <a:spcPct val="80000"/>
              </a:lnSpc>
            </a:pPr>
            <a:r>
              <a:rPr lang="en-US" sz="1800" dirty="0" smtClean="0"/>
              <a:t>Example: </a:t>
            </a:r>
            <a:r>
              <a:rPr lang="en-US" sz="1800" dirty="0" err="1" smtClean="0"/>
              <a:t>Orthogonality</a:t>
            </a:r>
            <a:r>
              <a:rPr lang="en-US" sz="1800" dirty="0" smtClean="0"/>
              <a:t> condition in GMM</a:t>
            </a:r>
          </a:p>
          <a:p>
            <a:pPr lvl="1">
              <a:lnSpc>
                <a:spcPct val="80000"/>
              </a:lnSpc>
            </a:pPr>
            <a:r>
              <a:rPr lang="en-US" sz="1800" dirty="0" smtClean="0">
                <a:solidFill>
                  <a:srgbClr val="FFCCFF"/>
                </a:solidFill>
              </a:rPr>
              <a:t>Can we explain cross sectional dispersion in required return? </a:t>
            </a:r>
            <a:endParaRPr lang="en-US" sz="1800" dirty="0">
              <a:solidFill>
                <a:srgbClr val="FFCCFF"/>
              </a:solidFill>
            </a:endParaRPr>
          </a:p>
        </p:txBody>
      </p:sp>
      <p:graphicFrame>
        <p:nvGraphicFramePr>
          <p:cNvPr id="67589" name="Object 5"/>
          <p:cNvGraphicFramePr>
            <a:graphicFrameLocks noChangeAspect="1"/>
          </p:cNvGraphicFramePr>
          <p:nvPr/>
        </p:nvGraphicFramePr>
        <p:xfrm>
          <a:off x="6937375" y="2179638"/>
          <a:ext cx="1939925" cy="1325562"/>
        </p:xfrm>
        <a:graphic>
          <a:graphicData uri="http://schemas.openxmlformats.org/presentationml/2006/ole">
            <mc:AlternateContent xmlns:mc="http://schemas.openxmlformats.org/markup-compatibility/2006">
              <mc:Choice xmlns:v="urn:schemas-microsoft-com:vml" Requires="v">
                <p:oleObj spid="_x0000_s67616" name="Equation" r:id="rId4" imgW="1040948" imgH="710891" progId="">
                  <p:embed/>
                </p:oleObj>
              </mc:Choice>
              <mc:Fallback>
                <p:oleObj name="Equation" r:id="rId4" imgW="1040948" imgH="710891" progId="">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7375" y="2179638"/>
                        <a:ext cx="1939925" cy="1325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592" name="Object 8"/>
          <p:cNvGraphicFramePr>
            <a:graphicFrameLocks noChangeAspect="1"/>
          </p:cNvGraphicFramePr>
          <p:nvPr/>
        </p:nvGraphicFramePr>
        <p:xfrm>
          <a:off x="6342062" y="3886200"/>
          <a:ext cx="2649538" cy="1325562"/>
        </p:xfrm>
        <a:graphic>
          <a:graphicData uri="http://schemas.openxmlformats.org/presentationml/2006/ole">
            <mc:AlternateContent xmlns:mc="http://schemas.openxmlformats.org/markup-compatibility/2006">
              <mc:Choice xmlns:v="urn:schemas-microsoft-com:vml" Requires="v">
                <p:oleObj spid="_x0000_s67617" name="Equation" r:id="rId6" imgW="1422400" imgH="711200" progId="">
                  <p:embed/>
                </p:oleObj>
              </mc:Choice>
              <mc:Fallback>
                <p:oleObj name="Equation" r:id="rId6" imgW="1422400" imgH="711200" progId="">
                  <p:embed/>
                  <p:pic>
                    <p:nvPicPr>
                      <p:cNvPr id="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42062" y="3886200"/>
                        <a:ext cx="2649538" cy="1325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594" name="Object 10"/>
          <p:cNvGraphicFramePr>
            <a:graphicFrameLocks noChangeAspect="1"/>
          </p:cNvGraphicFramePr>
          <p:nvPr/>
        </p:nvGraphicFramePr>
        <p:xfrm>
          <a:off x="800100" y="1770063"/>
          <a:ext cx="5638800" cy="1049337"/>
        </p:xfrm>
        <a:graphic>
          <a:graphicData uri="http://schemas.openxmlformats.org/presentationml/2006/ole">
            <mc:AlternateContent xmlns:mc="http://schemas.openxmlformats.org/markup-compatibility/2006">
              <mc:Choice xmlns:v="urn:schemas-microsoft-com:vml" Requires="v">
                <p:oleObj spid="_x0000_s67618" name="Equation" r:id="rId8" imgW="1778000" imgH="330200" progId="">
                  <p:embed/>
                </p:oleObj>
              </mc:Choice>
              <mc:Fallback>
                <p:oleObj name="Equation" r:id="rId8" imgW="1778000" imgH="330200" progId="">
                  <p:embed/>
                  <p:pic>
                    <p:nvPicPr>
                      <p:cNvPr id="0"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0100" y="1770063"/>
                        <a:ext cx="5638800" cy="1049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6362701" y="5715000"/>
          <a:ext cx="2400299" cy="474784"/>
        </p:xfrm>
        <a:graphic>
          <a:graphicData uri="http://schemas.openxmlformats.org/presentationml/2006/ole">
            <mc:AlternateContent xmlns:mc="http://schemas.openxmlformats.org/markup-compatibility/2006">
              <mc:Choice xmlns:v="urn:schemas-microsoft-com:vml" Requires="v">
                <p:oleObj spid="_x0000_s67619" name="Equation" r:id="rId10" imgW="1155700" imgH="228600" progId="">
                  <p:embed/>
                </p:oleObj>
              </mc:Choice>
              <mc:Fallback>
                <p:oleObj name="Equation" r:id="rId10" imgW="1155700" imgH="228600" progId="">
                  <p:embed/>
                  <p:pic>
                    <p:nvPicPr>
                      <p:cNvPr id="0" name="Picture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62701" y="5715000"/>
                        <a:ext cx="2400299" cy="4747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759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7587">
                                            <p:txEl>
                                              <p:pRg st="7" end="7"/>
                                            </p:txEl>
                                          </p:spTgt>
                                        </p:tgtEl>
                                        <p:attrNameLst>
                                          <p:attrName>style.visibility</p:attrName>
                                        </p:attrNameLst>
                                      </p:cBhvr>
                                      <p:to>
                                        <p:strVal val="visible"/>
                                      </p:to>
                                    </p:set>
                                    <p:anim calcmode="lin" valueType="num">
                                      <p:cBhvr additive="base">
                                        <p:cTn id="37" dur="500" fill="hold"/>
                                        <p:tgtEl>
                                          <p:spTgt spid="6758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75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758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7587">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7587">
                                            <p:txEl>
                                              <p:pRg st="12" end="12"/>
                                            </p:txEl>
                                          </p:spTgt>
                                        </p:tgtEl>
                                        <p:attrNameLst>
                                          <p:attrName>style.visibility</p:attrName>
                                        </p:attrNameLst>
                                      </p:cBhvr>
                                      <p:to>
                                        <p:strVal val="visible"/>
                                      </p:to>
                                    </p:set>
                                    <p:anim calcmode="lin" valueType="num">
                                      <p:cBhvr additive="base">
                                        <p:cTn id="55" dur="500" fill="hold"/>
                                        <p:tgtEl>
                                          <p:spTgt spid="67587">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758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Efficient Markets Hypothesis</a:t>
            </a:r>
            <a:endParaRPr lang="en-US" dirty="0"/>
          </a:p>
        </p:txBody>
      </p:sp>
      <p:sp>
        <p:nvSpPr>
          <p:cNvPr id="63491" name="Rectangle 3"/>
          <p:cNvSpPr>
            <a:spLocks noGrp="1" noChangeArrowheads="1"/>
          </p:cNvSpPr>
          <p:nvPr>
            <p:ph type="body" idx="1"/>
          </p:nvPr>
        </p:nvSpPr>
        <p:spPr>
          <a:xfrm>
            <a:off x="685800" y="3009900"/>
            <a:ext cx="8077200" cy="3657600"/>
          </a:xfrm>
        </p:spPr>
        <p:txBody>
          <a:bodyPr/>
          <a:lstStyle/>
          <a:p>
            <a:r>
              <a:rPr lang="en-US" dirty="0">
                <a:solidFill>
                  <a:srgbClr val="CCCCFF"/>
                </a:solidFill>
              </a:rPr>
              <a:t>Tests of Efficient Markets Hypothesis</a:t>
            </a:r>
          </a:p>
          <a:p>
            <a:pPr lvl="1"/>
            <a:r>
              <a:rPr lang="en-US" dirty="0" smtClean="0">
                <a:solidFill>
                  <a:srgbClr val="CCCCFF"/>
                </a:solidFill>
              </a:rPr>
              <a:t>Does </a:t>
            </a:r>
            <a:r>
              <a:rPr lang="en-US" dirty="0">
                <a:solidFill>
                  <a:srgbClr val="CCCCFF"/>
                </a:solidFill>
              </a:rPr>
              <a:t>the market efficiently process information</a:t>
            </a:r>
            <a:r>
              <a:rPr lang="en-US" dirty="0" smtClean="0">
                <a:solidFill>
                  <a:srgbClr val="CCCCFF"/>
                </a:solidFill>
              </a:rPr>
              <a:t>?</a:t>
            </a:r>
          </a:p>
          <a:p>
            <a:pPr lvl="1"/>
            <a:r>
              <a:rPr lang="en-US" dirty="0" smtClean="0">
                <a:solidFill>
                  <a:srgbClr val="FFFF00"/>
                </a:solidFill>
              </a:rPr>
              <a:t>What is information?</a:t>
            </a:r>
          </a:p>
          <a:p>
            <a:pPr lvl="1"/>
            <a:endParaRPr lang="en-US" dirty="0" smtClean="0">
              <a:solidFill>
                <a:srgbClr val="CCCCFF"/>
              </a:solidFill>
            </a:endParaRPr>
          </a:p>
          <a:p>
            <a:pPr lvl="1"/>
            <a:endParaRPr lang="en-US" dirty="0">
              <a:solidFill>
                <a:srgbClr val="CCCCFF"/>
              </a:solidFill>
            </a:endParaRPr>
          </a:p>
          <a:p>
            <a:r>
              <a:rPr lang="en-US" dirty="0">
                <a:solidFill>
                  <a:srgbClr val="CCCCFF"/>
                </a:solidFill>
              </a:rPr>
              <a:t>Estimation of parameters</a:t>
            </a:r>
          </a:p>
          <a:p>
            <a:pPr lvl="1"/>
            <a:r>
              <a:rPr lang="en-US" dirty="0" smtClean="0">
                <a:solidFill>
                  <a:srgbClr val="CCCCFF"/>
                </a:solidFill>
              </a:rPr>
              <a:t>Does the market efficiently price risk?</a:t>
            </a:r>
          </a:p>
          <a:p>
            <a:pPr lvl="1"/>
            <a:r>
              <a:rPr lang="en-US" dirty="0" smtClean="0">
                <a:solidFill>
                  <a:srgbClr val="FFFF00"/>
                </a:solidFill>
              </a:rPr>
              <a:t>What determines the cross section of expected returns?</a:t>
            </a:r>
          </a:p>
          <a:p>
            <a:pPr lvl="1"/>
            <a:endParaRPr lang="en-US" dirty="0">
              <a:solidFill>
                <a:srgbClr val="CCCCFF"/>
              </a:solidFill>
            </a:endParaRPr>
          </a:p>
        </p:txBody>
      </p:sp>
      <p:graphicFrame>
        <p:nvGraphicFramePr>
          <p:cNvPr id="63492" name="Object 4"/>
          <p:cNvGraphicFramePr>
            <a:graphicFrameLocks noChangeAspect="1"/>
          </p:cNvGraphicFramePr>
          <p:nvPr/>
        </p:nvGraphicFramePr>
        <p:xfrm>
          <a:off x="800100" y="1769795"/>
          <a:ext cx="5638800" cy="1049605"/>
        </p:xfrm>
        <a:graphic>
          <a:graphicData uri="http://schemas.openxmlformats.org/presentationml/2006/ole">
            <mc:AlternateContent xmlns:mc="http://schemas.openxmlformats.org/markup-compatibility/2006">
              <mc:Choice xmlns:v="urn:schemas-microsoft-com:vml" Requires="v">
                <p:oleObj spid="_x0000_s63498" name="Equation" r:id="rId4" imgW="1778000" imgH="330200" progId="">
                  <p:embed/>
                </p:oleObj>
              </mc:Choice>
              <mc:Fallback>
                <p:oleObj name="Equation" r:id="rId4" imgW="1778000" imgH="330200"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 y="1769795"/>
                        <a:ext cx="5638800" cy="10496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 calcmode="lin" valueType="num">
                                      <p:cBhvr additive="base">
                                        <p:cTn id="15"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349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3491">
                                            <p:txEl>
                                              <p:pRg st="7" end="7"/>
                                            </p:txEl>
                                          </p:spTgt>
                                        </p:tgtEl>
                                        <p:attrNameLst>
                                          <p:attrName>style.visibility</p:attrName>
                                        </p:attrNameLst>
                                      </p:cBhvr>
                                      <p:to>
                                        <p:strVal val="visible"/>
                                      </p:to>
                                    </p:set>
                                    <p:anim calcmode="lin" valueType="num">
                                      <p:cBhvr additive="base">
                                        <p:cTn id="29" dur="500" fill="hold"/>
                                        <p:tgtEl>
                                          <p:spTgt spid="6349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349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Markets Hypothesis</a:t>
            </a:r>
            <a:endParaRPr lang="en-US" dirty="0"/>
          </a:p>
        </p:txBody>
      </p:sp>
      <p:graphicFrame>
        <p:nvGraphicFramePr>
          <p:cNvPr id="139267" name="Object 3"/>
          <p:cNvGraphicFramePr>
            <a:graphicFrameLocks noChangeAspect="1"/>
          </p:cNvGraphicFramePr>
          <p:nvPr/>
        </p:nvGraphicFramePr>
        <p:xfrm>
          <a:off x="800100" y="1770063"/>
          <a:ext cx="5638800" cy="1049337"/>
        </p:xfrm>
        <a:graphic>
          <a:graphicData uri="http://schemas.openxmlformats.org/presentationml/2006/ole">
            <mc:AlternateContent xmlns:mc="http://schemas.openxmlformats.org/markup-compatibility/2006">
              <mc:Choice xmlns:v="urn:schemas-microsoft-com:vml" Requires="v">
                <p:oleObj spid="_x0000_s139273" name="Equation" r:id="rId3" imgW="1778000" imgH="330200" progId="">
                  <p:embed/>
                </p:oleObj>
              </mc:Choice>
              <mc:Fallback>
                <p:oleObj name="Equation" r:id="rId3" imgW="1778000" imgH="3302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 y="1770063"/>
                        <a:ext cx="5638800" cy="1049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Walk Hypothesis</a:t>
            </a:r>
            <a:endParaRPr lang="en-US" dirty="0"/>
          </a:p>
        </p:txBody>
      </p:sp>
      <p:graphicFrame>
        <p:nvGraphicFramePr>
          <p:cNvPr id="269314" name="Object 2"/>
          <p:cNvGraphicFramePr>
            <a:graphicFrameLocks noChangeAspect="1"/>
          </p:cNvGraphicFramePr>
          <p:nvPr/>
        </p:nvGraphicFramePr>
        <p:xfrm>
          <a:off x="1344613" y="1809750"/>
          <a:ext cx="4551362" cy="968375"/>
        </p:xfrm>
        <a:graphic>
          <a:graphicData uri="http://schemas.openxmlformats.org/presentationml/2006/ole">
            <mc:AlternateContent xmlns:mc="http://schemas.openxmlformats.org/markup-compatibility/2006">
              <mc:Choice xmlns:v="urn:schemas-microsoft-com:vml" Requires="v">
                <p:oleObj spid="_x0000_s269320" name="Equation" r:id="rId3" imgW="1434477" imgH="304668" progId="">
                  <p:embed/>
                </p:oleObj>
              </mc:Choice>
              <mc:Fallback>
                <p:oleObj name="Equation" r:id="rId3" imgW="1434477" imgH="304668"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613" y="1809750"/>
                        <a:ext cx="4551362"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Walk Hypothesis</a:t>
            </a:r>
            <a:endParaRPr lang="en-US" dirty="0"/>
          </a:p>
        </p:txBody>
      </p:sp>
      <p:graphicFrame>
        <p:nvGraphicFramePr>
          <p:cNvPr id="139267" name="Object 3"/>
          <p:cNvGraphicFramePr>
            <a:graphicFrameLocks noChangeAspect="1"/>
          </p:cNvGraphicFramePr>
          <p:nvPr/>
        </p:nvGraphicFramePr>
        <p:xfrm>
          <a:off x="1104900" y="1809750"/>
          <a:ext cx="6484938" cy="968375"/>
        </p:xfrm>
        <a:graphic>
          <a:graphicData uri="http://schemas.openxmlformats.org/presentationml/2006/ole">
            <mc:AlternateContent xmlns:mc="http://schemas.openxmlformats.org/markup-compatibility/2006">
              <mc:Choice xmlns:v="urn:schemas-microsoft-com:vml" Requires="v">
                <p:oleObj spid="_x0000_s215048" name="Equation" r:id="rId3" imgW="2044700" imgH="304800" progId="">
                  <p:embed/>
                </p:oleObj>
              </mc:Choice>
              <mc:Fallback>
                <p:oleObj name="Equation" r:id="rId3" imgW="2044700" imgH="3048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1809750"/>
                        <a:ext cx="6484938"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838200" y="3430012"/>
            <a:ext cx="7391400" cy="3046988"/>
          </a:xfrm>
          <a:prstGeom prst="rect">
            <a:avLst/>
          </a:prstGeom>
          <a:noFill/>
        </p:spPr>
        <p:txBody>
          <a:bodyPr wrap="square" rtlCol="0">
            <a:spAutoFit/>
          </a:bodyPr>
          <a:lstStyle/>
          <a:p>
            <a:r>
              <a:rPr lang="en-US" dirty="0" smtClean="0">
                <a:latin typeface="+mj-lt"/>
              </a:rPr>
              <a:t>“The series looks like a ‘wandering’ one, almost as if once a week the </a:t>
            </a:r>
            <a:r>
              <a:rPr lang="en-US" dirty="0" smtClean="0">
                <a:solidFill>
                  <a:srgbClr val="FFCCFF"/>
                </a:solidFill>
                <a:latin typeface="+mj-lt"/>
              </a:rPr>
              <a:t>Demon of Chance </a:t>
            </a:r>
            <a:r>
              <a:rPr lang="en-US" dirty="0" smtClean="0">
                <a:latin typeface="+mj-lt"/>
              </a:rPr>
              <a:t>drew a random number from a symmetrical population of fixed dispersion and added it to the current price to determine the next week’s price”</a:t>
            </a:r>
          </a:p>
          <a:p>
            <a:endParaRPr lang="en-US" dirty="0" smtClean="0">
              <a:latin typeface="+mj-lt"/>
            </a:endParaRPr>
          </a:p>
          <a:p>
            <a:r>
              <a:rPr lang="en-US" sz="2000" dirty="0" smtClean="0">
                <a:solidFill>
                  <a:srgbClr val="FFFF00"/>
                </a:solidFill>
                <a:latin typeface="+mj-lt"/>
              </a:rPr>
              <a:t>Kendall (1953)</a:t>
            </a:r>
          </a:p>
          <a:p>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Walk Hypothesis</a:t>
            </a:r>
            <a:endParaRPr lang="en-US" dirty="0"/>
          </a:p>
        </p:txBody>
      </p:sp>
      <p:graphicFrame>
        <p:nvGraphicFramePr>
          <p:cNvPr id="139267" name="Object 3"/>
          <p:cNvGraphicFramePr>
            <a:graphicFrameLocks noChangeAspect="1"/>
          </p:cNvGraphicFramePr>
          <p:nvPr/>
        </p:nvGraphicFramePr>
        <p:xfrm>
          <a:off x="1104900" y="1809750"/>
          <a:ext cx="6484938" cy="968375"/>
        </p:xfrm>
        <a:graphic>
          <a:graphicData uri="http://schemas.openxmlformats.org/presentationml/2006/ole">
            <mc:AlternateContent xmlns:mc="http://schemas.openxmlformats.org/markup-compatibility/2006">
              <mc:Choice xmlns:v="urn:schemas-microsoft-com:vml" Requires="v">
                <p:oleObj spid="_x0000_s283656" name="Equation" r:id="rId3" imgW="2044700" imgH="304800" progId="">
                  <p:embed/>
                </p:oleObj>
              </mc:Choice>
              <mc:Fallback>
                <p:oleObj name="Equation" r:id="rId3" imgW="2044700" imgH="3048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1809750"/>
                        <a:ext cx="6484938"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Content Placeholder 3"/>
          <p:cNvSpPr>
            <a:spLocks noGrp="1"/>
          </p:cNvSpPr>
          <p:nvPr>
            <p:ph idx="1"/>
          </p:nvPr>
        </p:nvSpPr>
        <p:spPr>
          <a:xfrm>
            <a:off x="763587" y="3671213"/>
            <a:ext cx="7237413" cy="2081887"/>
          </a:xfrm>
        </p:spPr>
        <p:txBody>
          <a:bodyPr/>
          <a:lstStyle/>
          <a:p>
            <a:r>
              <a:rPr lang="en-US" dirty="0" smtClean="0"/>
              <a:t>Serial Correlation tests</a:t>
            </a:r>
          </a:p>
          <a:p>
            <a:endParaRPr lang="en-US" dirty="0" smtClean="0"/>
          </a:p>
          <a:p>
            <a:r>
              <a:rPr lang="en-US" dirty="0" smtClean="0"/>
              <a:t>Variance ratio tests</a:t>
            </a:r>
          </a:p>
          <a:p>
            <a:endParaRPr lang="en-US" dirty="0" smtClean="0"/>
          </a:p>
        </p:txBody>
      </p:sp>
      <p:pic>
        <p:nvPicPr>
          <p:cNvPr id="16" name="Picture 5" descr="C:\Documents and Settings\sbrown\Local Settings\Temporary Internet Files\Content.IE5\NP1Q4UY0\MCj04325370000[1].png"/>
          <p:cNvPicPr>
            <a:picLocks noChangeAspect="1" noChangeArrowheads="1"/>
          </p:cNvPicPr>
          <p:nvPr/>
        </p:nvPicPr>
        <p:blipFill>
          <a:blip r:embed="rId5" cstate="print"/>
          <a:srcRect/>
          <a:stretch>
            <a:fillRect/>
          </a:stretch>
        </p:blipFill>
        <p:spPr bwMode="auto">
          <a:xfrm>
            <a:off x="4343400" y="4533900"/>
            <a:ext cx="533400" cy="533400"/>
          </a:xfrm>
          <a:prstGeom prst="rect">
            <a:avLst/>
          </a:prstGeom>
          <a:noFill/>
        </p:spPr>
      </p:pic>
      <p:pic>
        <p:nvPicPr>
          <p:cNvPr id="17" name="Picture 6" descr="C:\Documents and Settings\sbrown\Local Settings\Temporary Internet Files\Content.IE5\FCJSLVRV\MCj04346650000[1].wmf"/>
          <p:cNvPicPr>
            <a:picLocks noChangeAspect="1" noChangeArrowheads="1"/>
          </p:cNvPicPr>
          <p:nvPr/>
        </p:nvPicPr>
        <p:blipFill>
          <a:blip r:embed="rId6" cstate="print"/>
          <a:srcRect/>
          <a:stretch>
            <a:fillRect/>
          </a:stretch>
        </p:blipFill>
        <p:spPr bwMode="auto">
          <a:xfrm>
            <a:off x="4686300" y="3581400"/>
            <a:ext cx="616541" cy="571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Walk Hypothesis</a:t>
            </a:r>
            <a:endParaRPr lang="en-US" dirty="0"/>
          </a:p>
        </p:txBody>
      </p:sp>
      <p:sp>
        <p:nvSpPr>
          <p:cNvPr id="4" name="Content Placeholder 3"/>
          <p:cNvSpPr>
            <a:spLocks noGrp="1"/>
          </p:cNvSpPr>
          <p:nvPr>
            <p:ph idx="1"/>
          </p:nvPr>
        </p:nvSpPr>
        <p:spPr>
          <a:xfrm>
            <a:off x="763587" y="3671213"/>
            <a:ext cx="7237413" cy="2081887"/>
          </a:xfrm>
        </p:spPr>
        <p:txBody>
          <a:bodyPr/>
          <a:lstStyle/>
          <a:p>
            <a:r>
              <a:rPr lang="en-US" dirty="0" smtClean="0"/>
              <a:t>Serial Correlation tests</a:t>
            </a:r>
          </a:p>
          <a:p>
            <a:endParaRPr lang="en-US" dirty="0" smtClean="0"/>
          </a:p>
          <a:p>
            <a:r>
              <a:rPr lang="en-US" dirty="0" smtClean="0"/>
              <a:t>Variance ratio tests</a:t>
            </a:r>
          </a:p>
          <a:p>
            <a:endParaRPr lang="en-US" dirty="0" smtClean="0"/>
          </a:p>
          <a:p>
            <a:r>
              <a:rPr lang="en-US" dirty="0" smtClean="0"/>
              <a:t>Momentum</a:t>
            </a:r>
          </a:p>
          <a:p>
            <a:endParaRPr lang="en-US" dirty="0" smtClean="0"/>
          </a:p>
          <a:p>
            <a:pPr>
              <a:buNone/>
            </a:pPr>
            <a:endParaRPr lang="en-US" dirty="0" smtClean="0"/>
          </a:p>
          <a:p>
            <a:endParaRPr lang="en-US" dirty="0" smtClean="0"/>
          </a:p>
        </p:txBody>
      </p:sp>
      <p:graphicFrame>
        <p:nvGraphicFramePr>
          <p:cNvPr id="139267" name="Object 3"/>
          <p:cNvGraphicFramePr>
            <a:graphicFrameLocks noChangeAspect="1"/>
          </p:cNvGraphicFramePr>
          <p:nvPr/>
        </p:nvGraphicFramePr>
        <p:xfrm>
          <a:off x="1568450" y="1809750"/>
          <a:ext cx="5557838" cy="968375"/>
        </p:xfrm>
        <a:graphic>
          <a:graphicData uri="http://schemas.openxmlformats.org/presentationml/2006/ole">
            <mc:AlternateContent xmlns:mc="http://schemas.openxmlformats.org/markup-compatibility/2006">
              <mc:Choice xmlns:v="urn:schemas-microsoft-com:vml" Requires="v">
                <p:oleObj spid="_x0000_s216072" name="Equation" r:id="rId3" imgW="1752600" imgH="304800" progId="">
                  <p:embed/>
                </p:oleObj>
              </mc:Choice>
              <mc:Fallback>
                <p:oleObj name="Equation" r:id="rId3" imgW="1752600" imgH="3048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8450" y="1809750"/>
                        <a:ext cx="5557838"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15045" name="Picture 5" descr="C:\Documents and Settings\sbrown\Local Settings\Temporary Internet Files\Content.IE5\NP1Q4UY0\MCj04325370000[1].png"/>
          <p:cNvPicPr>
            <a:picLocks noChangeAspect="1" noChangeArrowheads="1"/>
          </p:cNvPicPr>
          <p:nvPr/>
        </p:nvPicPr>
        <p:blipFill>
          <a:blip r:embed="rId5" cstate="print"/>
          <a:srcRect/>
          <a:stretch>
            <a:fillRect/>
          </a:stretch>
        </p:blipFill>
        <p:spPr bwMode="auto">
          <a:xfrm>
            <a:off x="4343400" y="4533900"/>
            <a:ext cx="533400" cy="533400"/>
          </a:xfrm>
          <a:prstGeom prst="rect">
            <a:avLst/>
          </a:prstGeom>
          <a:noFill/>
        </p:spPr>
      </p:pic>
      <p:pic>
        <p:nvPicPr>
          <p:cNvPr id="215046" name="Picture 6" descr="C:\Documents and Settings\sbrown\Local Settings\Temporary Internet Files\Content.IE5\FCJSLVRV\MCj04346650000[1].wmf"/>
          <p:cNvPicPr>
            <a:picLocks noChangeAspect="1" noChangeArrowheads="1"/>
          </p:cNvPicPr>
          <p:nvPr/>
        </p:nvPicPr>
        <p:blipFill>
          <a:blip r:embed="rId6" cstate="print"/>
          <a:srcRect/>
          <a:stretch>
            <a:fillRect/>
          </a:stretch>
        </p:blipFill>
        <p:spPr bwMode="auto">
          <a:xfrm>
            <a:off x="4686300" y="3581400"/>
            <a:ext cx="616541" cy="571500"/>
          </a:xfrm>
          <a:prstGeom prst="rect">
            <a:avLst/>
          </a:prstGeom>
          <a:noFill/>
        </p:spPr>
      </p:pic>
      <p:sp>
        <p:nvSpPr>
          <p:cNvPr id="7" name="Right Brace 6"/>
          <p:cNvSpPr/>
          <p:nvPr/>
        </p:nvSpPr>
        <p:spPr bwMode="auto">
          <a:xfrm rot="5400000">
            <a:off x="5434966" y="2185034"/>
            <a:ext cx="160018" cy="1276350"/>
          </a:xfrm>
          <a:prstGeom prst="rightBrace">
            <a:avLst/>
          </a:prstGeom>
          <a:noFill/>
          <a:ln w="254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3505200" y="2853032"/>
            <a:ext cx="4038600" cy="461665"/>
          </a:xfrm>
          <a:prstGeom prst="rect">
            <a:avLst/>
          </a:prstGeom>
          <a:noFill/>
        </p:spPr>
        <p:txBody>
          <a:bodyPr wrap="square" rtlCol="0">
            <a:spAutoFit/>
          </a:bodyPr>
          <a:lstStyle/>
          <a:p>
            <a:pPr algn="ctr"/>
            <a:r>
              <a:rPr lang="en-US" dirty="0" smtClean="0">
                <a:solidFill>
                  <a:srgbClr val="FFFF00"/>
                </a:solidFill>
              </a:rPr>
              <a:t>Zero investment portfolio</a:t>
            </a:r>
            <a:endParaRPr lang="en-US" dirty="0">
              <a:solidFill>
                <a:srgbClr val="FFFF00"/>
              </a:solidFill>
            </a:endParaRPr>
          </a:p>
        </p:txBody>
      </p:sp>
      <p:pic>
        <p:nvPicPr>
          <p:cNvPr id="9" name="Picture 5" descr="C:\Documents and Settings\sbrown\Local Settings\Temporary Internet Files\Content.IE5\NP1Q4UY0\MCj04325370000[1].png"/>
          <p:cNvPicPr>
            <a:picLocks noChangeAspect="1" noChangeArrowheads="1"/>
          </p:cNvPicPr>
          <p:nvPr/>
        </p:nvPicPr>
        <p:blipFill>
          <a:blip r:embed="rId5" cstate="print"/>
          <a:srcRect/>
          <a:stretch>
            <a:fillRect/>
          </a:stretch>
        </p:blipFill>
        <p:spPr bwMode="auto">
          <a:xfrm>
            <a:off x="2933700" y="5049837"/>
            <a:ext cx="1274763" cy="12747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600" dirty="0"/>
              <a:t>Major developments over </a:t>
            </a:r>
            <a:r>
              <a:rPr lang="en-US" sz="3600" dirty="0" smtClean="0"/>
              <a:t>last 40 years</a:t>
            </a:r>
            <a:endParaRPr lang="en-US" sz="3600" dirty="0"/>
          </a:p>
        </p:txBody>
      </p:sp>
      <p:sp>
        <p:nvSpPr>
          <p:cNvPr id="18435" name="Rectangle 3"/>
          <p:cNvSpPr>
            <a:spLocks noGrp="1" noChangeArrowheads="1"/>
          </p:cNvSpPr>
          <p:nvPr>
            <p:ph type="body" idx="1"/>
          </p:nvPr>
        </p:nvSpPr>
        <p:spPr/>
        <p:txBody>
          <a:bodyPr/>
          <a:lstStyle/>
          <a:p>
            <a:r>
              <a:rPr lang="en-US" dirty="0"/>
              <a:t>Portfolio theory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Walk Hypothesis</a:t>
            </a:r>
            <a:endParaRPr lang="en-US" dirty="0"/>
          </a:p>
        </p:txBody>
      </p:sp>
      <p:sp>
        <p:nvSpPr>
          <p:cNvPr id="4" name="Content Placeholder 3"/>
          <p:cNvSpPr>
            <a:spLocks noGrp="1"/>
          </p:cNvSpPr>
          <p:nvPr>
            <p:ph idx="1"/>
          </p:nvPr>
        </p:nvSpPr>
        <p:spPr>
          <a:xfrm>
            <a:off x="685800" y="2057400"/>
            <a:ext cx="8115300" cy="4114800"/>
          </a:xfrm>
        </p:spPr>
        <p:txBody>
          <a:bodyPr/>
          <a:lstStyle/>
          <a:p>
            <a:endParaRPr lang="en-US" dirty="0" smtClean="0"/>
          </a:p>
          <a:p>
            <a:endParaRPr lang="en-US" dirty="0" smtClean="0"/>
          </a:p>
          <a:p>
            <a:endParaRPr lang="en-US" dirty="0" smtClean="0"/>
          </a:p>
          <a:p>
            <a:r>
              <a:rPr lang="en-US" dirty="0" smtClean="0"/>
              <a:t>Well established statistical properties</a:t>
            </a:r>
          </a:p>
          <a:p>
            <a:endParaRPr lang="en-US" dirty="0" smtClean="0"/>
          </a:p>
          <a:p>
            <a:r>
              <a:rPr lang="en-US" dirty="0" smtClean="0">
                <a:solidFill>
                  <a:srgbClr val="FFFF00"/>
                </a:solidFill>
              </a:rPr>
              <a:t>Strong assumption of </a:t>
            </a:r>
            <a:r>
              <a:rPr lang="en-US" dirty="0" err="1" smtClean="0">
                <a:solidFill>
                  <a:srgbClr val="FFFF00"/>
                </a:solidFill>
              </a:rPr>
              <a:t>stationarity</a:t>
            </a:r>
            <a:endParaRPr lang="en-US" dirty="0" smtClean="0">
              <a:solidFill>
                <a:srgbClr val="FFFF00"/>
              </a:solidFill>
            </a:endParaRPr>
          </a:p>
          <a:p>
            <a:endParaRPr lang="en-US" dirty="0" smtClean="0">
              <a:solidFill>
                <a:srgbClr val="FFFF00"/>
              </a:solidFill>
            </a:endParaRPr>
          </a:p>
          <a:p>
            <a:r>
              <a:rPr lang="en-US" dirty="0" smtClean="0">
                <a:solidFill>
                  <a:srgbClr val="FFFF00"/>
                </a:solidFill>
              </a:rPr>
              <a:t>Time varying conditional expectations not allowed</a:t>
            </a:r>
          </a:p>
          <a:p>
            <a:endParaRPr lang="en-US" dirty="0" smtClean="0">
              <a:solidFill>
                <a:srgbClr val="FFFF00"/>
              </a:solidFill>
            </a:endParaRPr>
          </a:p>
          <a:p>
            <a:r>
              <a:rPr lang="en-US" dirty="0" smtClean="0">
                <a:solidFill>
                  <a:srgbClr val="FFFF00"/>
                </a:solidFill>
              </a:rPr>
              <a:t>Neither necessary nor sufficient for EMH</a:t>
            </a:r>
          </a:p>
          <a:p>
            <a:endParaRPr lang="en-US" dirty="0" smtClean="0"/>
          </a:p>
          <a:p>
            <a:endParaRPr lang="en-US" dirty="0"/>
          </a:p>
        </p:txBody>
      </p:sp>
      <p:graphicFrame>
        <p:nvGraphicFramePr>
          <p:cNvPr id="139267" name="Object 3"/>
          <p:cNvGraphicFramePr>
            <a:graphicFrameLocks noChangeAspect="1"/>
          </p:cNvGraphicFramePr>
          <p:nvPr/>
        </p:nvGraphicFramePr>
        <p:xfrm>
          <a:off x="1344613" y="1809750"/>
          <a:ext cx="4551362" cy="968375"/>
        </p:xfrm>
        <a:graphic>
          <a:graphicData uri="http://schemas.openxmlformats.org/presentationml/2006/ole">
            <mc:AlternateContent xmlns:mc="http://schemas.openxmlformats.org/markup-compatibility/2006">
              <mc:Choice xmlns:v="urn:schemas-microsoft-com:vml" Requires="v">
                <p:oleObj spid="_x0000_s214024" name="Equation" r:id="rId3" imgW="1434477" imgH="304668" progId="">
                  <p:embed/>
                </p:oleObj>
              </mc:Choice>
              <mc:Fallback>
                <p:oleObj name="Equation" r:id="rId3" imgW="1434477" imgH="304668"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613" y="1809750"/>
                        <a:ext cx="4551362"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 calcmode="lin" valueType="num">
                                      <p:cBhvr additive="base">
                                        <p:cTn id="1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Trading rule tests of EMH</a:t>
            </a:r>
          </a:p>
        </p:txBody>
      </p:sp>
      <p:sp>
        <p:nvSpPr>
          <p:cNvPr id="7171" name="Content Placeholder 2"/>
          <p:cNvSpPr>
            <a:spLocks noGrp="1"/>
          </p:cNvSpPr>
          <p:nvPr>
            <p:ph idx="1"/>
          </p:nvPr>
        </p:nvSpPr>
        <p:spPr>
          <a:xfrm>
            <a:off x="342900" y="1409700"/>
            <a:ext cx="8801100" cy="4114800"/>
          </a:xfrm>
        </p:spPr>
        <p:txBody>
          <a:bodyPr/>
          <a:lstStyle/>
          <a:p>
            <a:endParaRPr lang="en-US" sz="2400" dirty="0" smtClean="0"/>
          </a:p>
          <a:p>
            <a:endParaRPr lang="en-US" sz="2400" dirty="0" smtClean="0"/>
          </a:p>
          <a:p>
            <a:endParaRPr lang="en-US" sz="2400" dirty="0" smtClean="0"/>
          </a:p>
          <a:p>
            <a:endParaRPr lang="en-US" dirty="0" smtClean="0"/>
          </a:p>
          <a:p>
            <a:r>
              <a:rPr lang="en-US" dirty="0" smtClean="0"/>
              <a:t>Timmerman (2007) survey</a:t>
            </a:r>
          </a:p>
          <a:p>
            <a:pPr lvl="1"/>
            <a:r>
              <a:rPr lang="en-US" dirty="0" smtClean="0"/>
              <a:t>Naïve models using past sample means hard to beat</a:t>
            </a:r>
          </a:p>
          <a:p>
            <a:pPr lvl="1"/>
            <a:r>
              <a:rPr lang="en-US" dirty="0" smtClean="0"/>
              <a:t>Recent financial data is most relevant</a:t>
            </a:r>
          </a:p>
          <a:p>
            <a:pPr lvl="1"/>
            <a:r>
              <a:rPr lang="en-US" dirty="0" smtClean="0"/>
              <a:t>Short lived episodes of limited predictability</a:t>
            </a:r>
          </a:p>
          <a:p>
            <a:pPr lvl="1"/>
            <a:endParaRPr lang="en-US" dirty="0" smtClean="0"/>
          </a:p>
          <a:p>
            <a:r>
              <a:rPr lang="en-US" dirty="0" smtClean="0">
                <a:solidFill>
                  <a:srgbClr val="FFFF00"/>
                </a:solidFill>
              </a:rPr>
              <a:t>Predictability is not profitability</a:t>
            </a:r>
          </a:p>
          <a:p>
            <a:pPr lvl="1"/>
            <a:r>
              <a:rPr lang="en-US" dirty="0" smtClean="0">
                <a:solidFill>
                  <a:srgbClr val="FFFF00"/>
                </a:solidFill>
              </a:rPr>
              <a:t>Necessity: Do not consider all possible patterns of returns</a:t>
            </a:r>
          </a:p>
          <a:p>
            <a:pPr lvl="1"/>
            <a:r>
              <a:rPr lang="en-US" dirty="0" smtClean="0">
                <a:solidFill>
                  <a:srgbClr val="FFFF00"/>
                </a:solidFill>
              </a:rPr>
              <a:t>Sufficiency:  Cannot profit if all markets rise and fall together</a:t>
            </a:r>
          </a:p>
          <a:p>
            <a:endParaRPr lang="en-US" sz="2400" dirty="0" smtClean="0"/>
          </a:p>
          <a:p>
            <a:pPr lvl="1"/>
            <a:endParaRPr lang="en-US" sz="2000" dirty="0" smtClean="0"/>
          </a:p>
          <a:p>
            <a:pPr lvl="2">
              <a:buNone/>
            </a:pPr>
            <a:endParaRPr lang="en-US" sz="1600" dirty="0" smtClean="0"/>
          </a:p>
          <a:p>
            <a:endParaRPr lang="en-US" sz="2400" dirty="0" smtClean="0"/>
          </a:p>
          <a:p>
            <a:endParaRPr lang="en-US" sz="2400" dirty="0" smtClean="0"/>
          </a:p>
          <a:p>
            <a:pPr lvl="1"/>
            <a:endParaRPr lang="en-US" sz="2000" dirty="0" smtClean="0"/>
          </a:p>
          <a:p>
            <a:pPr>
              <a:buNone/>
            </a:pPr>
            <a:endParaRPr lang="en-US" sz="2400" dirty="0" smtClean="0"/>
          </a:p>
          <a:p>
            <a:endParaRPr lang="en-US" sz="2400" dirty="0" smtClean="0"/>
          </a:p>
          <a:p>
            <a:endParaRPr lang="en-US" sz="2400" dirty="0" smtClean="0"/>
          </a:p>
          <a:p>
            <a:endParaRPr lang="en-US" sz="2400" dirty="0" smtClean="0"/>
          </a:p>
          <a:p>
            <a:endParaRPr lang="en-US" sz="2400" dirty="0" smtClean="0"/>
          </a:p>
          <a:p>
            <a:endParaRPr lang="en-US" dirty="0" smtClean="0"/>
          </a:p>
        </p:txBody>
      </p:sp>
      <p:graphicFrame>
        <p:nvGraphicFramePr>
          <p:cNvPr id="149508" name="Object 4"/>
          <p:cNvGraphicFramePr>
            <a:graphicFrameLocks noChangeAspect="1"/>
          </p:cNvGraphicFramePr>
          <p:nvPr/>
        </p:nvGraphicFramePr>
        <p:xfrm>
          <a:off x="800100" y="1770063"/>
          <a:ext cx="5638800" cy="1049337"/>
        </p:xfrm>
        <a:graphic>
          <a:graphicData uri="http://schemas.openxmlformats.org/presentationml/2006/ole">
            <mc:AlternateContent xmlns:mc="http://schemas.openxmlformats.org/markup-compatibility/2006">
              <mc:Choice xmlns:v="urn:schemas-microsoft-com:vml" Requires="v">
                <p:oleObj spid="_x0000_s149520" name="Equation" r:id="rId3" imgW="1778000" imgH="330200" progId="">
                  <p:embed/>
                </p:oleObj>
              </mc:Choice>
              <mc:Fallback>
                <p:oleObj name="Equation" r:id="rId3" imgW="1778000" imgH="3302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 y="1770063"/>
                        <a:ext cx="5638800" cy="1049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9509" name="Object 5"/>
          <p:cNvGraphicFramePr>
            <a:graphicFrameLocks noChangeAspect="1"/>
          </p:cNvGraphicFramePr>
          <p:nvPr/>
        </p:nvGraphicFramePr>
        <p:xfrm>
          <a:off x="6937375" y="1866900"/>
          <a:ext cx="1939925" cy="1325563"/>
        </p:xfrm>
        <a:graphic>
          <a:graphicData uri="http://schemas.openxmlformats.org/presentationml/2006/ole">
            <mc:AlternateContent xmlns:mc="http://schemas.openxmlformats.org/markup-compatibility/2006">
              <mc:Choice xmlns:v="urn:schemas-microsoft-com:vml" Requires="v">
                <p:oleObj spid="_x0000_s149521" name="Equation" r:id="rId5" imgW="1040948" imgH="710891" progId="">
                  <p:embed/>
                </p:oleObj>
              </mc:Choice>
              <mc:Fallback>
                <p:oleObj name="Equation" r:id="rId5" imgW="1040948" imgH="710891"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7375" y="1866900"/>
                        <a:ext cx="1939925" cy="1325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171">
                                            <p:txEl>
                                              <p:pRg st="9" end="9"/>
                                            </p:txEl>
                                          </p:spTgt>
                                        </p:tgtEl>
                                        <p:attrNameLst>
                                          <p:attrName>style.visibility</p:attrName>
                                        </p:attrNameLst>
                                      </p:cBhvr>
                                      <p:to>
                                        <p:strVal val="visible"/>
                                      </p:to>
                                    </p:set>
                                    <p:anim calcmode="lin" valueType="num">
                                      <p:cBhvr additive="base">
                                        <p:cTn id="23"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171">
                                            <p:txEl>
                                              <p:pRg st="10" end="10"/>
                                            </p:txEl>
                                          </p:spTgt>
                                        </p:tgtEl>
                                        <p:attrNameLst>
                                          <p:attrName>style.visibility</p:attrName>
                                        </p:attrNameLst>
                                      </p:cBhvr>
                                      <p:to>
                                        <p:strVal val="visible"/>
                                      </p:to>
                                    </p:set>
                                    <p:anim calcmode="lin" valueType="num">
                                      <p:cBhvr additive="base">
                                        <p:cTn id="29"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171">
                                            <p:txEl>
                                              <p:pRg st="11" end="11"/>
                                            </p:txEl>
                                          </p:spTgt>
                                        </p:tgtEl>
                                        <p:attrNameLst>
                                          <p:attrName>style.visibility</p:attrName>
                                        </p:attrNameLst>
                                      </p:cBhvr>
                                      <p:to>
                                        <p:strVal val="visible"/>
                                      </p:to>
                                    </p:set>
                                    <p:anim calcmode="lin" valueType="num">
                                      <p:cBhvr additive="base">
                                        <p:cTn id="35" dur="5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171">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profitability</a:t>
            </a:r>
            <a:endParaRPr lang="en-US" dirty="0"/>
          </a:p>
        </p:txBody>
      </p:sp>
      <p:sp>
        <p:nvSpPr>
          <p:cNvPr id="3" name="Content Placeholder 2"/>
          <p:cNvSpPr>
            <a:spLocks noGrp="1"/>
          </p:cNvSpPr>
          <p:nvPr>
            <p:ph idx="1"/>
          </p:nvPr>
        </p:nvSpPr>
        <p:spPr>
          <a:xfrm>
            <a:off x="266700" y="1828800"/>
            <a:ext cx="7772400" cy="4114800"/>
          </a:xfrm>
        </p:spPr>
        <p:txBody>
          <a:bodyPr/>
          <a:lstStyle/>
          <a:p>
            <a:r>
              <a:rPr lang="en-US" dirty="0" smtClean="0">
                <a:solidFill>
                  <a:srgbClr val="FFFF00"/>
                </a:solidFill>
              </a:rPr>
              <a:t>Appearance</a:t>
            </a:r>
            <a:r>
              <a:rPr lang="en-US" dirty="0" smtClean="0"/>
              <a:t> of short term profitability ..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at the expense of significant downside risk</a:t>
            </a:r>
          </a:p>
          <a:p>
            <a:pPr>
              <a:buNone/>
            </a:pPr>
            <a:r>
              <a:rPr lang="en-US" dirty="0" smtClean="0"/>
              <a:t>(</a:t>
            </a:r>
            <a:r>
              <a:rPr lang="en-US" dirty="0" err="1" smtClean="0"/>
              <a:t>Goetzmann</a:t>
            </a:r>
            <a:r>
              <a:rPr lang="en-US" dirty="0" smtClean="0"/>
              <a:t> et al. 2008)</a:t>
            </a:r>
            <a:endParaRPr lang="en-US" dirty="0"/>
          </a:p>
        </p:txBody>
      </p:sp>
      <p:cxnSp>
        <p:nvCxnSpPr>
          <p:cNvPr id="5" name="Straight Connector 4"/>
          <p:cNvCxnSpPr/>
          <p:nvPr/>
        </p:nvCxnSpPr>
        <p:spPr bwMode="auto">
          <a:xfrm rot="5400000">
            <a:off x="-399256" y="4019550"/>
            <a:ext cx="2552700" cy="158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rot="10800000">
            <a:off x="877094" y="5257800"/>
            <a:ext cx="2514600" cy="158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rot="5400000">
            <a:off x="876300" y="2781300"/>
            <a:ext cx="2476500" cy="24765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Freeform 27"/>
          <p:cNvSpPr/>
          <p:nvPr/>
        </p:nvSpPr>
        <p:spPr bwMode="auto">
          <a:xfrm>
            <a:off x="1454727" y="3255818"/>
            <a:ext cx="2064328" cy="1842655"/>
          </a:xfrm>
          <a:custGeom>
            <a:avLst/>
            <a:gdLst>
              <a:gd name="connsiteX0" fmla="*/ 0 w 2064328"/>
              <a:gd name="connsiteY0" fmla="*/ 1842655 h 1842655"/>
              <a:gd name="connsiteX1" fmla="*/ 457200 w 2064328"/>
              <a:gd name="connsiteY1" fmla="*/ 332509 h 1842655"/>
              <a:gd name="connsiteX2" fmla="*/ 2064328 w 2064328"/>
              <a:gd name="connsiteY2" fmla="*/ 0 h 1842655"/>
              <a:gd name="connsiteX3" fmla="*/ 2064328 w 2064328"/>
              <a:gd name="connsiteY3" fmla="*/ 0 h 1842655"/>
            </a:gdLst>
            <a:ahLst/>
            <a:cxnLst>
              <a:cxn ang="0">
                <a:pos x="connsiteX0" y="connsiteY0"/>
              </a:cxn>
              <a:cxn ang="0">
                <a:pos x="connsiteX1" y="connsiteY1"/>
              </a:cxn>
              <a:cxn ang="0">
                <a:pos x="connsiteX2" y="connsiteY2"/>
              </a:cxn>
              <a:cxn ang="0">
                <a:pos x="connsiteX3" y="connsiteY3"/>
              </a:cxn>
            </a:cxnLst>
            <a:rect l="l" t="t" r="r" b="b"/>
            <a:pathLst>
              <a:path w="2064328" h="1842655">
                <a:moveTo>
                  <a:pt x="0" y="1842655"/>
                </a:moveTo>
                <a:cubicBezTo>
                  <a:pt x="56572" y="1241136"/>
                  <a:pt x="113145" y="639618"/>
                  <a:pt x="457200" y="332509"/>
                </a:cubicBezTo>
                <a:cubicBezTo>
                  <a:pt x="801255" y="25400"/>
                  <a:pt x="2064328" y="0"/>
                  <a:pt x="2064328" y="0"/>
                </a:cubicBezTo>
                <a:lnTo>
                  <a:pt x="2064328" y="0"/>
                </a:lnTo>
              </a:path>
            </a:pathLst>
          </a:custGeom>
          <a:noFill/>
          <a:ln w="254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2857500" y="5414546"/>
            <a:ext cx="1300356" cy="338554"/>
          </a:xfrm>
          <a:prstGeom prst="rect">
            <a:avLst/>
          </a:prstGeom>
          <a:noFill/>
        </p:spPr>
        <p:txBody>
          <a:bodyPr wrap="none" rtlCol="0">
            <a:spAutoFit/>
          </a:bodyPr>
          <a:lstStyle/>
          <a:p>
            <a:r>
              <a:rPr lang="en-US" sz="1600" b="1" dirty="0" smtClean="0">
                <a:solidFill>
                  <a:srgbClr val="FFFF00"/>
                </a:solidFill>
                <a:latin typeface="+mj-lt"/>
              </a:rPr>
              <a:t>Benchmark</a:t>
            </a:r>
            <a:endParaRPr lang="en-US" sz="1600" b="1" dirty="0">
              <a:solidFill>
                <a:srgbClr val="FFFF00"/>
              </a:solidFill>
              <a:latin typeface="+mj-lt"/>
            </a:endParaRPr>
          </a:p>
        </p:txBody>
      </p:sp>
      <p:sp>
        <p:nvSpPr>
          <p:cNvPr id="30" name="TextBox 29"/>
          <p:cNvSpPr txBox="1"/>
          <p:nvPr/>
        </p:nvSpPr>
        <p:spPr>
          <a:xfrm>
            <a:off x="113551" y="2438400"/>
            <a:ext cx="1029449" cy="338554"/>
          </a:xfrm>
          <a:prstGeom prst="rect">
            <a:avLst/>
          </a:prstGeom>
          <a:noFill/>
        </p:spPr>
        <p:txBody>
          <a:bodyPr wrap="none" rtlCol="0">
            <a:spAutoFit/>
          </a:bodyPr>
          <a:lstStyle/>
          <a:p>
            <a:r>
              <a:rPr lang="en-US" sz="1600" b="1" dirty="0" smtClean="0">
                <a:solidFill>
                  <a:srgbClr val="FFFF00"/>
                </a:solidFill>
                <a:latin typeface="+mj-lt"/>
              </a:rPr>
              <a:t>Portfolio</a:t>
            </a:r>
            <a:endParaRPr lang="en-US" sz="1600" b="1" dirty="0">
              <a:solidFill>
                <a:srgbClr val="FFFF00"/>
              </a:solidFill>
              <a:latin typeface="+mj-lt"/>
            </a:endParaRPr>
          </a:p>
        </p:txBody>
      </p:sp>
      <p:pic>
        <p:nvPicPr>
          <p:cNvPr id="31" name="Picture 30" descr="Black_Swans.jpg"/>
          <p:cNvPicPr>
            <a:picLocks noChangeAspect="1"/>
          </p:cNvPicPr>
          <p:nvPr/>
        </p:nvPicPr>
        <p:blipFill>
          <a:blip r:embed="rId2" cstate="print"/>
          <a:stretch>
            <a:fillRect/>
          </a:stretch>
        </p:blipFill>
        <p:spPr>
          <a:xfrm>
            <a:off x="5295900" y="2857500"/>
            <a:ext cx="2808514" cy="2457450"/>
          </a:xfrm>
          <a:prstGeom prst="rect">
            <a:avLst/>
          </a:prstGeom>
        </p:spPr>
      </p:pic>
      <p:sp>
        <p:nvSpPr>
          <p:cNvPr id="34" name="TextBox 33"/>
          <p:cNvSpPr txBox="1"/>
          <p:nvPr/>
        </p:nvSpPr>
        <p:spPr>
          <a:xfrm>
            <a:off x="2056651" y="4347746"/>
            <a:ext cx="2773516" cy="338554"/>
          </a:xfrm>
          <a:prstGeom prst="rect">
            <a:avLst/>
          </a:prstGeom>
          <a:noFill/>
        </p:spPr>
        <p:txBody>
          <a:bodyPr wrap="none" rtlCol="0">
            <a:spAutoFit/>
          </a:bodyPr>
          <a:lstStyle/>
          <a:p>
            <a:r>
              <a:rPr lang="en-US" sz="1600" b="1" dirty="0" err="1" smtClean="0">
                <a:solidFill>
                  <a:srgbClr val="FFFF00"/>
                </a:solidFill>
                <a:latin typeface="+mj-lt"/>
              </a:rPr>
              <a:t>Société</a:t>
            </a:r>
            <a:r>
              <a:rPr lang="en-US" sz="1600" b="1" dirty="0" smtClean="0">
                <a:solidFill>
                  <a:srgbClr val="FFFF00"/>
                </a:solidFill>
                <a:latin typeface="+mj-lt"/>
              </a:rPr>
              <a:t> </a:t>
            </a:r>
            <a:r>
              <a:rPr lang="en-US" sz="1600" b="1" dirty="0" err="1" smtClean="0">
                <a:solidFill>
                  <a:srgbClr val="FFFF00"/>
                </a:solidFill>
                <a:latin typeface="+mj-lt"/>
              </a:rPr>
              <a:t>Générale</a:t>
            </a:r>
            <a:r>
              <a:rPr lang="en-US" sz="1600" b="1" dirty="0" smtClean="0">
                <a:solidFill>
                  <a:srgbClr val="FFFF00"/>
                </a:solidFill>
                <a:latin typeface="+mj-lt"/>
              </a:rPr>
              <a:t> Jan 2008</a:t>
            </a:r>
            <a:endParaRPr lang="en-US" sz="1600" b="1" dirty="0">
              <a:solidFill>
                <a:srgbClr val="FFFF00"/>
              </a:solidFill>
              <a:latin typeface="+mj-lt"/>
            </a:endParaRPr>
          </a:p>
        </p:txBody>
      </p:sp>
      <p:sp>
        <p:nvSpPr>
          <p:cNvPr id="12" name="TextBox 11"/>
          <p:cNvSpPr txBox="1"/>
          <p:nvPr/>
        </p:nvSpPr>
        <p:spPr>
          <a:xfrm>
            <a:off x="6248400" y="4381500"/>
            <a:ext cx="1181100" cy="523220"/>
          </a:xfrm>
          <a:prstGeom prst="rect">
            <a:avLst/>
          </a:prstGeom>
          <a:noFill/>
        </p:spPr>
        <p:txBody>
          <a:bodyPr wrap="square" rtlCol="0">
            <a:spAutoFit/>
          </a:bodyPr>
          <a:lstStyle/>
          <a:p>
            <a:r>
              <a:rPr lang="en-US" sz="1400" dirty="0" err="1" smtClean="0">
                <a:solidFill>
                  <a:srgbClr val="FFFF00"/>
                </a:solidFill>
                <a:latin typeface="+mj-lt"/>
              </a:rPr>
              <a:t>Jérôme</a:t>
            </a:r>
            <a:r>
              <a:rPr lang="en-US" sz="1400" dirty="0" smtClean="0">
                <a:solidFill>
                  <a:srgbClr val="FFFF00"/>
                </a:solidFill>
                <a:latin typeface="+mj-lt"/>
              </a:rPr>
              <a:t> </a:t>
            </a:r>
            <a:r>
              <a:rPr lang="en-US" sz="1400" dirty="0" err="1" smtClean="0">
                <a:solidFill>
                  <a:srgbClr val="FFFF00"/>
                </a:solidFill>
                <a:latin typeface="+mj-lt"/>
              </a:rPr>
              <a:t>Kerviel</a:t>
            </a:r>
            <a:r>
              <a:rPr lang="en-US" sz="1400" dirty="0" smtClean="0">
                <a:solidFill>
                  <a:srgbClr val="FFFF00"/>
                </a:solidFill>
                <a:latin typeface="+mj-lt"/>
              </a:rPr>
              <a:t> </a:t>
            </a:r>
            <a:endParaRPr lang="en-US" sz="1400" dirty="0">
              <a:solidFill>
                <a:srgbClr val="FFFF00"/>
              </a:solidFill>
              <a:latin typeface="+mj-lt"/>
            </a:endParaRPr>
          </a:p>
        </p:txBody>
      </p:sp>
      <p:sp>
        <p:nvSpPr>
          <p:cNvPr id="13" name="TextBox 12"/>
          <p:cNvSpPr txBox="1"/>
          <p:nvPr/>
        </p:nvSpPr>
        <p:spPr>
          <a:xfrm>
            <a:off x="5638800" y="3581400"/>
            <a:ext cx="1562100" cy="307777"/>
          </a:xfrm>
          <a:prstGeom prst="rect">
            <a:avLst/>
          </a:prstGeom>
          <a:noFill/>
        </p:spPr>
        <p:txBody>
          <a:bodyPr wrap="square" rtlCol="0">
            <a:spAutoFit/>
          </a:bodyPr>
          <a:lstStyle/>
          <a:p>
            <a:r>
              <a:rPr lang="en-US" sz="1400" dirty="0" smtClean="0">
                <a:solidFill>
                  <a:srgbClr val="FFFF00"/>
                </a:solidFill>
                <a:latin typeface="+mj-lt"/>
              </a:rPr>
              <a:t>Nick </a:t>
            </a:r>
            <a:r>
              <a:rPr lang="en-US" sz="1400" dirty="0" err="1" smtClean="0">
                <a:solidFill>
                  <a:srgbClr val="FFFF00"/>
                </a:solidFill>
                <a:latin typeface="+mj-lt"/>
              </a:rPr>
              <a:t>Leeson</a:t>
            </a:r>
            <a:endParaRPr lang="en-US" sz="1400"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ppt_x"/>
                                          </p:val>
                                        </p:tav>
                                        <p:tav tm="100000">
                                          <p:val>
                                            <p:strVal val="#ppt_x"/>
                                          </p:val>
                                        </p:tav>
                                      </p:tavLst>
                                    </p:anim>
                                    <p:anim calcmode="lin" valueType="num">
                                      <p:cBhvr additive="base">
                                        <p:cTn id="3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ppt_x"/>
                                          </p:val>
                                        </p:tav>
                                        <p:tav tm="100000">
                                          <p:val>
                                            <p:strVal val="#ppt_x"/>
                                          </p:val>
                                        </p:tav>
                                      </p:tavLst>
                                    </p:anim>
                                    <p:anim calcmode="lin" valueType="num">
                                      <p:cBhvr additive="base">
                                        <p:cTn id="4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30" grpId="0"/>
      <p:bldP spid="34"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8" descr="junk"/>
          <p:cNvPicPr>
            <a:picLocks noChangeAspect="1" noChangeArrowheads="1"/>
          </p:cNvPicPr>
          <p:nvPr/>
        </p:nvPicPr>
        <p:blipFill>
          <a:blip r:embed="rId3" cstate="print"/>
          <a:srcRect/>
          <a:stretch>
            <a:fillRect/>
          </a:stretch>
        </p:blipFill>
        <p:spPr bwMode="auto">
          <a:xfrm>
            <a:off x="1000125" y="2252663"/>
            <a:ext cx="7143750" cy="4171950"/>
          </a:xfrm>
          <a:prstGeom prst="rect">
            <a:avLst/>
          </a:prstGeom>
          <a:noFill/>
          <a:ln w="9525">
            <a:noFill/>
            <a:miter lim="800000"/>
            <a:headEnd/>
            <a:tailEnd/>
          </a:ln>
        </p:spPr>
      </p:pic>
      <p:sp>
        <p:nvSpPr>
          <p:cNvPr id="23555" name="Title 1"/>
          <p:cNvSpPr>
            <a:spLocks noGrp="1"/>
          </p:cNvSpPr>
          <p:nvPr>
            <p:ph type="title"/>
          </p:nvPr>
        </p:nvSpPr>
        <p:spPr/>
        <p:txBody>
          <a:bodyPr/>
          <a:lstStyle/>
          <a:p>
            <a:r>
              <a:rPr lang="en-US" sz="3600" smtClean="0"/>
              <a:t>An important seminal reference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mtClean="0"/>
              <a:t>Trading Rules: Cowles 1933</a:t>
            </a:r>
          </a:p>
        </p:txBody>
      </p:sp>
      <p:sp>
        <p:nvSpPr>
          <p:cNvPr id="1028" name="Rectangle 3"/>
          <p:cNvSpPr>
            <a:spLocks noGrp="1" noChangeArrowheads="1"/>
          </p:cNvSpPr>
          <p:nvPr>
            <p:ph type="body" idx="1"/>
          </p:nvPr>
        </p:nvSpPr>
        <p:spPr>
          <a:xfrm>
            <a:off x="685800" y="2324100"/>
            <a:ext cx="7772400" cy="4483100"/>
          </a:xfrm>
        </p:spPr>
        <p:txBody>
          <a:bodyPr/>
          <a:lstStyle/>
          <a:p>
            <a:r>
              <a:rPr lang="en-US" sz="2000" dirty="0" smtClean="0">
                <a:solidFill>
                  <a:srgbClr val="FFFF00"/>
                </a:solidFill>
              </a:rPr>
              <a:t>Cowles, A., 1933 Can stock market forecasters forecast? </a:t>
            </a:r>
            <a:r>
              <a:rPr lang="en-US" sz="2000" i="1" dirty="0" err="1" smtClean="0">
                <a:solidFill>
                  <a:srgbClr val="FFFF00"/>
                </a:solidFill>
              </a:rPr>
              <a:t>Econometrica</a:t>
            </a:r>
            <a:r>
              <a:rPr lang="en-US" sz="2000" dirty="0" smtClean="0">
                <a:solidFill>
                  <a:srgbClr val="FFFF00"/>
                </a:solidFill>
              </a:rPr>
              <a:t> 1 309-325</a:t>
            </a:r>
          </a:p>
          <a:p>
            <a:endParaRPr lang="en-US" sz="2000" dirty="0" smtClean="0">
              <a:solidFill>
                <a:srgbClr val="FFFF00"/>
              </a:solidFill>
            </a:endParaRPr>
          </a:p>
          <a:p>
            <a:r>
              <a:rPr lang="en-US" sz="2000" dirty="0" smtClean="0">
                <a:solidFill>
                  <a:schemeClr val="tx1"/>
                </a:solidFill>
              </a:rPr>
              <a:t>William Peter Hamilton’s Track Record 1902-1929</a:t>
            </a:r>
          </a:p>
          <a:p>
            <a:pPr lvl="1"/>
            <a:r>
              <a:rPr lang="en-US" sz="1800" dirty="0" smtClean="0">
                <a:solidFill>
                  <a:schemeClr val="tx1"/>
                </a:solidFill>
              </a:rPr>
              <a:t>Classify editorials as Sell, Hold or Buy</a:t>
            </a:r>
          </a:p>
          <a:p>
            <a:pPr lvl="1"/>
            <a:endParaRPr lang="en-US" sz="1800" dirty="0" smtClean="0">
              <a:solidFill>
                <a:schemeClr val="tx1"/>
              </a:solidFill>
            </a:endParaRPr>
          </a:p>
          <a:p>
            <a:pPr lvl="1"/>
            <a:endParaRPr lang="en-US" sz="1800" dirty="0" smtClean="0">
              <a:solidFill>
                <a:schemeClr val="tx1"/>
              </a:solidFill>
            </a:endParaRPr>
          </a:p>
          <a:p>
            <a:pPr lvl="1"/>
            <a:endParaRPr lang="en-US" sz="1800" dirty="0" smtClean="0">
              <a:solidFill>
                <a:schemeClr val="tx1"/>
              </a:solidFill>
            </a:endParaRPr>
          </a:p>
          <a:p>
            <a:pPr lvl="1"/>
            <a:endParaRPr lang="en-US" sz="1800" dirty="0" smtClean="0">
              <a:solidFill>
                <a:schemeClr val="tx1"/>
              </a:solidFill>
            </a:endParaRPr>
          </a:p>
          <a:p>
            <a:pPr lvl="1"/>
            <a:endParaRPr lang="en-US" sz="1800" dirty="0" smtClean="0">
              <a:solidFill>
                <a:schemeClr val="tx1"/>
              </a:solidFill>
            </a:endParaRPr>
          </a:p>
          <a:p>
            <a:r>
              <a:rPr lang="en-US" sz="2000" dirty="0" smtClean="0">
                <a:solidFill>
                  <a:schemeClr val="tx1"/>
                </a:solidFill>
              </a:rPr>
              <a:t>Novel bootstrap in strategy space</a:t>
            </a:r>
          </a:p>
          <a:p>
            <a:pPr lvl="1"/>
            <a:endParaRPr lang="en-US" dirty="0" smtClean="0">
              <a:solidFill>
                <a:schemeClr val="tx1"/>
              </a:solidFill>
            </a:endParaRPr>
          </a:p>
        </p:txBody>
      </p:sp>
      <p:graphicFrame>
        <p:nvGraphicFramePr>
          <p:cNvPr id="1026" name="Object 6"/>
          <p:cNvGraphicFramePr>
            <a:graphicFrameLocks noChangeAspect="1"/>
          </p:cNvGraphicFramePr>
          <p:nvPr/>
        </p:nvGraphicFramePr>
        <p:xfrm>
          <a:off x="1806575" y="4043363"/>
          <a:ext cx="6575425" cy="1325562"/>
        </p:xfrm>
        <a:graphic>
          <a:graphicData uri="http://schemas.openxmlformats.org/presentationml/2006/ole">
            <mc:AlternateContent xmlns:mc="http://schemas.openxmlformats.org/markup-compatibility/2006">
              <mc:Choice xmlns:v="urn:schemas-microsoft-com:vml" Requires="v">
                <p:oleObj spid="_x0000_s86024" name="Equation" r:id="rId4" imgW="3530600" imgH="711200" progId="">
                  <p:embed/>
                </p:oleObj>
              </mc:Choice>
              <mc:Fallback>
                <p:oleObj name="Equation" r:id="rId4" imgW="3530600" imgH="71120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6575" y="4043363"/>
                        <a:ext cx="6575425" cy="1325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AutoShape 10"/>
          <p:cNvSpPr>
            <a:spLocks noChangeArrowheads="1"/>
          </p:cNvSpPr>
          <p:nvPr/>
        </p:nvSpPr>
        <p:spPr bwMode="auto">
          <a:xfrm>
            <a:off x="3416300" y="5062537"/>
            <a:ext cx="192088" cy="346075"/>
          </a:xfrm>
          <a:prstGeom prst="upArrow">
            <a:avLst>
              <a:gd name="adj1" fmla="val 50000"/>
              <a:gd name="adj2" fmla="val 45041"/>
            </a:avLst>
          </a:prstGeom>
          <a:noFill/>
          <a:ln w="12700">
            <a:solidFill>
              <a:srgbClr val="FFFF00"/>
            </a:solidFill>
            <a:miter lim="800000"/>
            <a:headEnd type="none" w="sm" len="sm"/>
            <a:tailEnd type="none" w="sm" len="sm"/>
          </a:ln>
        </p:spPr>
        <p:txBody>
          <a:bodyPr vert="eaVert" wrap="none" anchor="ctr"/>
          <a:lstStyle/>
          <a:p>
            <a:endParaRPr lang="en-US"/>
          </a:p>
        </p:txBody>
      </p:sp>
      <p:sp>
        <p:nvSpPr>
          <p:cNvPr id="1030" name="Text Box 11"/>
          <p:cNvSpPr txBox="1">
            <a:spLocks noChangeArrowheads="1"/>
          </p:cNvSpPr>
          <p:nvPr/>
        </p:nvSpPr>
        <p:spPr bwMode="auto">
          <a:xfrm>
            <a:off x="2647950" y="5318125"/>
            <a:ext cx="2343150" cy="396875"/>
          </a:xfrm>
          <a:prstGeom prst="rect">
            <a:avLst/>
          </a:prstGeom>
          <a:noFill/>
          <a:ln w="12700">
            <a:noFill/>
            <a:miter lim="800000"/>
            <a:headEnd type="none" w="sm" len="sm"/>
            <a:tailEnd type="none" w="sm" len="sm"/>
          </a:ln>
        </p:spPr>
        <p:txBody>
          <a:bodyPr>
            <a:spAutoFit/>
          </a:bodyPr>
          <a:lstStyle/>
          <a:p>
            <a:pPr>
              <a:spcBef>
                <a:spcPct val="50000"/>
              </a:spcBef>
              <a:defRPr/>
            </a:pPr>
            <a:r>
              <a:rPr lang="en-US" sz="2000" dirty="0">
                <a:solidFill>
                  <a:srgbClr val="FFFF00"/>
                </a:solidFill>
                <a:latin typeface="+mj-lt"/>
              </a:rPr>
              <a:t>Return on DJI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sz="2800" smtClean="0"/>
              <a:t>Trading rule predicting sign of excess return</a:t>
            </a:r>
            <a:br>
              <a:rPr lang="en-US" sz="2800" smtClean="0"/>
            </a:br>
            <a:r>
              <a:rPr lang="en-US" sz="2000" smtClean="0"/>
              <a:t>January 1970 - December 2005</a:t>
            </a:r>
            <a:endParaRPr lang="en-US" sz="2800" smtClean="0"/>
          </a:p>
        </p:txBody>
      </p:sp>
      <p:graphicFrame>
        <p:nvGraphicFramePr>
          <p:cNvPr id="2050" name="Content Placeholder 3"/>
          <p:cNvGraphicFramePr>
            <a:graphicFrameLocks noGrp="1"/>
          </p:cNvGraphicFramePr>
          <p:nvPr>
            <p:ph idx="1"/>
          </p:nvPr>
        </p:nvGraphicFramePr>
        <p:xfrm>
          <a:off x="685800" y="2057400"/>
          <a:ext cx="7772400" cy="4114800"/>
        </p:xfrm>
        <a:graphic>
          <a:graphicData uri="http://schemas.openxmlformats.org/presentationml/2006/ole">
            <mc:AlternateContent xmlns:mc="http://schemas.openxmlformats.org/markup-compatibility/2006">
              <mc:Choice xmlns:v="urn:schemas-microsoft-com:vml" Requires="v">
                <p:oleObj spid="_x0000_s87048" r:id="rId3" imgW="7773074" imgH="4115157" progId="Excel.Sheet.8">
                  <p:embed/>
                </p:oleObj>
              </mc:Choice>
              <mc:Fallback>
                <p:oleObj r:id="rId3" imgW="7773074" imgH="4115157" progId="Excel.Sheet.8">
                  <p:embed/>
                  <p:pic>
                    <p:nvPicPr>
                      <p:cNvPr id="0" name="Picture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057400"/>
                        <a:ext cx="77724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524000" y="6324600"/>
            <a:ext cx="6858000" cy="338138"/>
          </a:xfrm>
          <a:prstGeom prst="rect">
            <a:avLst/>
          </a:prstGeom>
          <a:noFill/>
        </p:spPr>
        <p:txBody>
          <a:bodyPr>
            <a:spAutoFit/>
          </a:bodyPr>
          <a:lstStyle/>
          <a:p>
            <a:pPr algn="ctr">
              <a:defRPr/>
            </a:pPr>
            <a:r>
              <a:rPr lang="en-US" sz="1600" dirty="0">
                <a:latin typeface="+mj-lt"/>
              </a:rPr>
              <a:t>Factor-augmented AR </a:t>
            </a:r>
            <a:r>
              <a:rPr lang="en-US" sz="1600" dirty="0" err="1">
                <a:latin typeface="+mj-lt"/>
              </a:rPr>
              <a:t>logit</a:t>
            </a:r>
            <a:r>
              <a:rPr lang="en-US" sz="1600" dirty="0">
                <a:latin typeface="+mj-lt"/>
              </a:rPr>
              <a:t> based on prior 120 month rolling window</a:t>
            </a:r>
          </a:p>
        </p:txBody>
      </p:sp>
      <p:sp>
        <p:nvSpPr>
          <p:cNvPr id="6" name="TextBox 5"/>
          <p:cNvSpPr txBox="1"/>
          <p:nvPr/>
        </p:nvSpPr>
        <p:spPr>
          <a:xfrm>
            <a:off x="2057400" y="3467100"/>
            <a:ext cx="2438400" cy="400050"/>
          </a:xfrm>
          <a:prstGeom prst="rect">
            <a:avLst/>
          </a:prstGeom>
          <a:noFill/>
        </p:spPr>
        <p:txBody>
          <a:bodyPr>
            <a:spAutoFit/>
          </a:bodyPr>
          <a:lstStyle/>
          <a:p>
            <a:pPr>
              <a:defRPr/>
            </a:pPr>
            <a:r>
              <a:rPr lang="en-US" sz="2000" dirty="0">
                <a:solidFill>
                  <a:srgbClr val="FF99FF"/>
                </a:solidFill>
                <a:latin typeface="+mj-lt"/>
              </a:rPr>
              <a:t>Trading rule value</a:t>
            </a:r>
          </a:p>
        </p:txBody>
      </p:sp>
      <p:sp>
        <p:nvSpPr>
          <p:cNvPr id="7" name="TextBox 6"/>
          <p:cNvSpPr txBox="1"/>
          <p:nvPr/>
        </p:nvSpPr>
        <p:spPr>
          <a:xfrm>
            <a:off x="6248400" y="3657600"/>
            <a:ext cx="2438400" cy="400050"/>
          </a:xfrm>
          <a:prstGeom prst="rect">
            <a:avLst/>
          </a:prstGeom>
          <a:noFill/>
        </p:spPr>
        <p:txBody>
          <a:bodyPr>
            <a:spAutoFit/>
          </a:bodyPr>
          <a:lstStyle/>
          <a:p>
            <a:pPr>
              <a:defRPr/>
            </a:pPr>
            <a:r>
              <a:rPr lang="en-US" sz="2000" dirty="0">
                <a:solidFill>
                  <a:schemeClr val="accent1"/>
                </a:solidFill>
                <a:latin typeface="+mj-lt"/>
              </a:rPr>
              <a:t>S&amp;P500 value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r>
              <a:rPr lang="en-US" smtClean="0"/>
              <a:t>Cowles Bootstrap</a:t>
            </a:r>
            <a:br>
              <a:rPr lang="en-US" smtClean="0"/>
            </a:br>
            <a:r>
              <a:rPr lang="en-US" sz="2400" smtClean="0"/>
              <a:t>Jan 1970-Dec 2005</a:t>
            </a:r>
            <a:endParaRPr lang="en-US" smtClean="0"/>
          </a:p>
        </p:txBody>
      </p:sp>
      <p:graphicFrame>
        <p:nvGraphicFramePr>
          <p:cNvPr id="3074" name="Content Placeholder 3"/>
          <p:cNvGraphicFramePr>
            <a:graphicFrameLocks noGrp="1"/>
          </p:cNvGraphicFramePr>
          <p:nvPr>
            <p:ph idx="1"/>
          </p:nvPr>
        </p:nvGraphicFramePr>
        <p:xfrm>
          <a:off x="685800" y="2057400"/>
          <a:ext cx="7772400" cy="4114800"/>
        </p:xfrm>
        <a:graphic>
          <a:graphicData uri="http://schemas.openxmlformats.org/presentationml/2006/ole">
            <mc:AlternateContent xmlns:mc="http://schemas.openxmlformats.org/markup-compatibility/2006">
              <mc:Choice xmlns:v="urn:schemas-microsoft-com:vml" Requires="v">
                <p:oleObj spid="_x0000_s88072" r:id="rId3" imgW="7773074" imgH="4115157" progId="Excel.Sheet.8">
                  <p:embed/>
                </p:oleObj>
              </mc:Choice>
              <mc:Fallback>
                <p:oleObj r:id="rId3" imgW="7773074" imgH="4115157" progId="Excel.Sheet.8">
                  <p:embed/>
                  <p:pic>
                    <p:nvPicPr>
                      <p:cNvPr id="0" name="Picture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057400"/>
                        <a:ext cx="77724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Table 4"/>
          <p:cNvGraphicFramePr>
            <a:graphicFrameLocks noGrp="1"/>
          </p:cNvGraphicFramePr>
          <p:nvPr/>
        </p:nvGraphicFramePr>
        <p:xfrm>
          <a:off x="5295900" y="1905000"/>
          <a:ext cx="3429000" cy="1143000"/>
        </p:xfrm>
        <a:graphic>
          <a:graphicData uri="http://schemas.openxmlformats.org/drawingml/2006/table">
            <a:tbl>
              <a:tblPr/>
              <a:tblGrid>
                <a:gridCol w="2586446"/>
                <a:gridCol w="842554"/>
              </a:tblGrid>
              <a:tr h="182880">
                <a:tc>
                  <a:txBody>
                    <a:bodyPr/>
                    <a:lstStyle/>
                    <a:p>
                      <a:pPr algn="l" fontAlgn="b"/>
                      <a:r>
                        <a:rPr lang="en-US" sz="1100" b="0" i="0" u="none" strike="noStrike" dirty="0">
                          <a:solidFill>
                            <a:schemeClr val="tx1"/>
                          </a:solidFill>
                          <a:latin typeface="+mj-lt"/>
                        </a:rPr>
                        <a:t>Annualized excess fund return</a:t>
                      </a:r>
                    </a:p>
                  </a:txBody>
                  <a:tcPr marL="7620" marR="7620" marT="7620" marB="0" anchor="b">
                    <a:lnL>
                      <a:noFill/>
                    </a:lnL>
                    <a:lnR>
                      <a:noFill/>
                    </a:lnR>
                    <a:lnT>
                      <a:noFill/>
                    </a:lnT>
                    <a:lnB>
                      <a:noFill/>
                    </a:lnB>
                  </a:tcPr>
                </a:tc>
                <a:tc>
                  <a:txBody>
                    <a:bodyPr/>
                    <a:lstStyle/>
                    <a:p>
                      <a:pPr algn="r" fontAlgn="b"/>
                      <a:r>
                        <a:rPr lang="en-US" sz="1200" b="0" i="0" u="none" strike="noStrike" dirty="0" smtClean="0">
                          <a:solidFill>
                            <a:schemeClr val="tx1"/>
                          </a:solidFill>
                          <a:latin typeface="+mj-lt"/>
                        </a:rPr>
                        <a:t>2.203%</a:t>
                      </a:r>
                      <a:endParaRPr lang="en-US" sz="1200" b="0" i="0" u="none" strike="noStrike" dirty="0">
                        <a:solidFill>
                          <a:schemeClr val="tx1"/>
                        </a:solidFill>
                        <a:latin typeface="+mj-lt"/>
                      </a:endParaRPr>
                    </a:p>
                  </a:txBody>
                  <a:tcPr marL="7620" marR="7620" marT="7620" marB="0" anchor="b">
                    <a:lnL>
                      <a:noFill/>
                    </a:lnL>
                    <a:lnR>
                      <a:noFill/>
                    </a:lnR>
                    <a:lnT>
                      <a:noFill/>
                    </a:lnT>
                    <a:lnB>
                      <a:noFill/>
                    </a:lnB>
                  </a:tcPr>
                </a:tc>
              </a:tr>
              <a:tr h="182880">
                <a:tc>
                  <a:txBody>
                    <a:bodyPr/>
                    <a:lstStyle/>
                    <a:p>
                      <a:pPr algn="l" fontAlgn="b"/>
                      <a:r>
                        <a:rPr lang="en-US" sz="1100" b="0" i="0" u="none" strike="noStrike" dirty="0">
                          <a:solidFill>
                            <a:schemeClr val="tx1"/>
                          </a:solidFill>
                          <a:latin typeface="+mj-lt"/>
                        </a:rPr>
                        <a:t>Sharpe ratio of fund</a:t>
                      </a:r>
                    </a:p>
                  </a:txBody>
                  <a:tcPr marL="7620" marR="7620" marT="7620" marB="0" anchor="b">
                    <a:lnL>
                      <a:noFill/>
                    </a:lnL>
                    <a:lnR>
                      <a:noFill/>
                    </a:lnR>
                    <a:lnT>
                      <a:noFill/>
                    </a:lnT>
                    <a:lnB>
                      <a:noFill/>
                    </a:lnB>
                  </a:tcPr>
                </a:tc>
                <a:tc>
                  <a:txBody>
                    <a:bodyPr/>
                    <a:lstStyle/>
                    <a:p>
                      <a:pPr algn="r" fontAlgn="b"/>
                      <a:r>
                        <a:rPr lang="en-US" sz="1200" b="0" i="0" u="none" strike="noStrike" dirty="0" smtClean="0">
                          <a:solidFill>
                            <a:schemeClr val="tx1"/>
                          </a:solidFill>
                          <a:latin typeface="+mj-lt"/>
                        </a:rPr>
                        <a:t>0.063</a:t>
                      </a:r>
                      <a:endParaRPr lang="en-US" sz="1200" b="0" i="0" u="none" strike="noStrike" dirty="0">
                        <a:solidFill>
                          <a:schemeClr val="tx1"/>
                        </a:solidFill>
                        <a:latin typeface="+mj-lt"/>
                      </a:endParaRPr>
                    </a:p>
                  </a:txBody>
                  <a:tcPr marL="7620" marR="7620" marT="7620" marB="0" anchor="b">
                    <a:lnL>
                      <a:noFill/>
                    </a:lnL>
                    <a:lnR>
                      <a:noFill/>
                    </a:lnR>
                    <a:lnT>
                      <a:noFill/>
                    </a:lnT>
                    <a:lnB>
                      <a:noFill/>
                    </a:lnB>
                  </a:tcPr>
                </a:tc>
              </a:tr>
              <a:tr h="182880">
                <a:tc>
                  <a:txBody>
                    <a:bodyPr/>
                    <a:lstStyle/>
                    <a:p>
                      <a:pPr algn="l" fontAlgn="b"/>
                      <a:r>
                        <a:rPr lang="en-US" sz="1100" b="0" i="0" u="none" strike="noStrike" dirty="0">
                          <a:solidFill>
                            <a:schemeClr val="tx1"/>
                          </a:solidFill>
                          <a:latin typeface="+mj-lt"/>
                        </a:rPr>
                        <a:t>Sharpe ratio of </a:t>
                      </a:r>
                      <a:r>
                        <a:rPr lang="en-US" sz="1100" b="0" i="0" u="none" strike="noStrike" dirty="0" smtClean="0">
                          <a:solidFill>
                            <a:schemeClr val="tx1"/>
                          </a:solidFill>
                          <a:latin typeface="+mj-lt"/>
                        </a:rPr>
                        <a:t>S&amp;P500</a:t>
                      </a:r>
                      <a:endParaRPr lang="en-US" sz="1100" b="0" i="0" u="none" strike="noStrike" dirty="0">
                        <a:solidFill>
                          <a:schemeClr val="tx1"/>
                        </a:solidFill>
                        <a:latin typeface="+mj-lt"/>
                      </a:endParaRPr>
                    </a:p>
                  </a:txBody>
                  <a:tcPr marL="7620" marR="7620" marT="7620" marB="0" anchor="b">
                    <a:lnL>
                      <a:noFill/>
                    </a:lnL>
                    <a:lnR>
                      <a:noFill/>
                    </a:lnR>
                    <a:lnT>
                      <a:noFill/>
                    </a:lnT>
                    <a:lnB>
                      <a:noFill/>
                    </a:lnB>
                  </a:tcPr>
                </a:tc>
                <a:tc>
                  <a:txBody>
                    <a:bodyPr/>
                    <a:lstStyle/>
                    <a:p>
                      <a:pPr algn="r" fontAlgn="b"/>
                      <a:r>
                        <a:rPr lang="en-US" sz="1200" b="0" i="0" u="none" strike="noStrike" dirty="0" smtClean="0">
                          <a:solidFill>
                            <a:schemeClr val="tx1"/>
                          </a:solidFill>
                          <a:latin typeface="+mj-lt"/>
                        </a:rPr>
                        <a:t>0.049</a:t>
                      </a:r>
                      <a:endParaRPr lang="en-US" sz="1200" b="0" i="0" u="none" strike="noStrike" dirty="0">
                        <a:solidFill>
                          <a:schemeClr val="tx1"/>
                        </a:solidFill>
                        <a:latin typeface="+mj-lt"/>
                      </a:endParaRPr>
                    </a:p>
                  </a:txBody>
                  <a:tcPr marL="7620" marR="7620" marT="7620" marB="0" anchor="b">
                    <a:lnL>
                      <a:noFill/>
                    </a:lnL>
                    <a:lnR>
                      <a:noFill/>
                    </a:lnR>
                    <a:lnT>
                      <a:noFill/>
                    </a:lnT>
                    <a:lnB>
                      <a:noFill/>
                    </a:lnB>
                  </a:tcPr>
                </a:tc>
              </a:tr>
              <a:tr h="182880">
                <a:tc>
                  <a:txBody>
                    <a:bodyPr/>
                    <a:lstStyle/>
                    <a:p>
                      <a:pPr algn="l" fontAlgn="b"/>
                      <a:endParaRPr lang="en-US" sz="1100" b="0" i="0" u="none" strike="noStrike" dirty="0">
                        <a:solidFill>
                          <a:schemeClr val="tx1"/>
                        </a:solidFill>
                        <a:latin typeface="+mj-lt"/>
                      </a:endParaRPr>
                    </a:p>
                  </a:txBody>
                  <a:tcPr marL="7620" marR="7620" marT="7620" marB="0" anchor="b">
                    <a:lnL>
                      <a:noFill/>
                    </a:lnL>
                    <a:lnR>
                      <a:noFill/>
                    </a:lnR>
                    <a:lnT>
                      <a:noFill/>
                    </a:lnT>
                    <a:lnB>
                      <a:noFill/>
                    </a:lnB>
                  </a:tcPr>
                </a:tc>
                <a:tc>
                  <a:txBody>
                    <a:bodyPr/>
                    <a:lstStyle/>
                    <a:p>
                      <a:pPr algn="l" fontAlgn="b"/>
                      <a:endParaRPr lang="en-US" sz="1200" b="0" i="0" u="none" strike="noStrike" dirty="0">
                        <a:solidFill>
                          <a:schemeClr val="tx1"/>
                        </a:solidFill>
                        <a:latin typeface="+mj-lt"/>
                      </a:endParaRPr>
                    </a:p>
                  </a:txBody>
                  <a:tcPr marL="7620" marR="7620" marT="7620" marB="0" anchor="b">
                    <a:lnL>
                      <a:noFill/>
                    </a:lnL>
                    <a:lnR>
                      <a:noFill/>
                    </a:lnR>
                    <a:lnT>
                      <a:noFill/>
                    </a:lnT>
                    <a:lnB>
                      <a:noFill/>
                    </a:lnB>
                  </a:tcPr>
                </a:tc>
              </a:tr>
              <a:tr h="182880">
                <a:tc>
                  <a:txBody>
                    <a:bodyPr/>
                    <a:lstStyle/>
                    <a:p>
                      <a:pPr algn="l" fontAlgn="b"/>
                      <a:r>
                        <a:rPr lang="en-US" sz="1100" b="0" i="0" u="none" strike="noStrike" dirty="0" err="1" smtClean="0">
                          <a:solidFill>
                            <a:schemeClr val="tx1"/>
                          </a:solidFill>
                          <a:latin typeface="+mj-lt"/>
                        </a:rPr>
                        <a:t>Peseran</a:t>
                      </a:r>
                      <a:r>
                        <a:rPr lang="en-US" sz="1100" b="0" i="0" u="none" strike="noStrike" dirty="0" smtClean="0">
                          <a:solidFill>
                            <a:schemeClr val="tx1"/>
                          </a:solidFill>
                          <a:latin typeface="+mj-lt"/>
                        </a:rPr>
                        <a:t> &amp; </a:t>
                      </a:r>
                      <a:r>
                        <a:rPr lang="en-US" sz="1100" b="0" i="0" u="none" strike="noStrike" dirty="0" err="1" smtClean="0">
                          <a:solidFill>
                            <a:schemeClr val="tx1"/>
                          </a:solidFill>
                          <a:latin typeface="+mj-lt"/>
                        </a:rPr>
                        <a:t>Timmermann</a:t>
                      </a:r>
                      <a:r>
                        <a:rPr lang="en-US" sz="1100" b="0" i="0" u="none" strike="noStrike" dirty="0" smtClean="0">
                          <a:solidFill>
                            <a:schemeClr val="tx1"/>
                          </a:solidFill>
                          <a:latin typeface="+mj-lt"/>
                        </a:rPr>
                        <a:t> (1992) p-value</a:t>
                      </a:r>
                      <a:endParaRPr lang="en-US" sz="1100" b="0" i="0" u="none" strike="noStrike" dirty="0">
                        <a:solidFill>
                          <a:schemeClr val="tx1"/>
                        </a:solidFill>
                        <a:latin typeface="+mj-lt"/>
                      </a:endParaRPr>
                    </a:p>
                  </a:txBody>
                  <a:tcPr marL="7620" marR="7620" marT="7620" marB="0" anchor="b">
                    <a:lnL>
                      <a:noFill/>
                    </a:lnL>
                    <a:lnR>
                      <a:noFill/>
                    </a:lnR>
                    <a:lnT>
                      <a:noFill/>
                    </a:lnT>
                    <a:lnB>
                      <a:noFill/>
                    </a:lnB>
                  </a:tcPr>
                </a:tc>
                <a:tc>
                  <a:txBody>
                    <a:bodyPr/>
                    <a:lstStyle/>
                    <a:p>
                      <a:pPr algn="r" fontAlgn="b"/>
                      <a:r>
                        <a:rPr lang="en-US" sz="1200" b="0" i="0" u="none" strike="noStrike" dirty="0" smtClean="0">
                          <a:solidFill>
                            <a:schemeClr val="tx1"/>
                          </a:solidFill>
                          <a:latin typeface="+mj-lt"/>
                        </a:rPr>
                        <a:t>4.83%</a:t>
                      </a:r>
                      <a:endParaRPr lang="en-US" sz="1200" b="0" i="0" u="none" strike="noStrike" dirty="0">
                        <a:solidFill>
                          <a:schemeClr val="tx1"/>
                        </a:solidFill>
                        <a:latin typeface="+mj-lt"/>
                      </a:endParaRPr>
                    </a:p>
                  </a:txBody>
                  <a:tcPr marL="7620" marR="7620" marT="7620" marB="0" anchor="b">
                    <a:lnL>
                      <a:noFill/>
                    </a:lnL>
                    <a:lnR>
                      <a:noFill/>
                    </a:lnR>
                    <a:lnT>
                      <a:noFill/>
                    </a:lnT>
                    <a:lnB>
                      <a:noFill/>
                    </a:lnB>
                  </a:tcPr>
                </a:tc>
              </a:tr>
              <a:tr h="182880">
                <a:tc>
                  <a:txBody>
                    <a:bodyPr/>
                    <a:lstStyle/>
                    <a:p>
                      <a:pPr algn="l" fontAlgn="b"/>
                      <a:r>
                        <a:rPr lang="en-US" sz="1100" b="0" i="0" u="none" strike="noStrike" dirty="0">
                          <a:solidFill>
                            <a:schemeClr val="tx1"/>
                          </a:solidFill>
                          <a:latin typeface="+mj-lt"/>
                        </a:rPr>
                        <a:t>Cowles bootstrap p-value</a:t>
                      </a:r>
                    </a:p>
                  </a:txBody>
                  <a:tcPr marL="7620" marR="7620" marT="7620" marB="0" anchor="b">
                    <a:lnL>
                      <a:noFill/>
                    </a:lnL>
                    <a:lnR>
                      <a:noFill/>
                    </a:lnR>
                    <a:lnT>
                      <a:noFill/>
                    </a:lnT>
                    <a:lnB>
                      <a:noFill/>
                    </a:lnB>
                  </a:tcPr>
                </a:tc>
                <a:tc>
                  <a:txBody>
                    <a:bodyPr/>
                    <a:lstStyle/>
                    <a:p>
                      <a:pPr algn="r" fontAlgn="b"/>
                      <a:r>
                        <a:rPr lang="en-US" sz="1200" b="0" i="0" u="none" strike="noStrike" dirty="0" smtClean="0">
                          <a:solidFill>
                            <a:schemeClr val="tx1"/>
                          </a:solidFill>
                          <a:latin typeface="+mj-lt"/>
                        </a:rPr>
                        <a:t>6.32%</a:t>
                      </a:r>
                      <a:endParaRPr lang="en-US" sz="1200" b="0" i="0" u="none" strike="noStrike" dirty="0">
                        <a:solidFill>
                          <a:schemeClr val="tx1"/>
                        </a:solidFill>
                        <a:latin typeface="+mj-lt"/>
                      </a:endParaRPr>
                    </a:p>
                  </a:txBody>
                  <a:tcPr marL="7620" marR="7620" marT="7620" marB="0" anchor="b">
                    <a:lnL>
                      <a:noFill/>
                    </a:lnL>
                    <a:lnR>
                      <a:noFill/>
                    </a:lnR>
                    <a:lnT>
                      <a:noFill/>
                    </a:lnT>
                    <a:lnB>
                      <a:noFill/>
                    </a:lnB>
                  </a:tcPr>
                </a:tc>
              </a:tr>
            </a:tbl>
          </a:graphicData>
        </a:graphic>
      </p:graphicFrame>
      <p:cxnSp>
        <p:nvCxnSpPr>
          <p:cNvPr id="3089" name="Straight Arrow Connector 8"/>
          <p:cNvCxnSpPr>
            <a:cxnSpLocks noChangeShapeType="1"/>
          </p:cNvCxnSpPr>
          <p:nvPr/>
        </p:nvCxnSpPr>
        <p:spPr bwMode="auto">
          <a:xfrm rot="5400000">
            <a:off x="6477000" y="4419600"/>
            <a:ext cx="609600" cy="304800"/>
          </a:xfrm>
          <a:prstGeom prst="straightConnector1">
            <a:avLst/>
          </a:prstGeom>
          <a:noFill/>
          <a:ln w="22225" algn="ctr">
            <a:solidFill>
              <a:srgbClr val="FFFF00"/>
            </a:solidFill>
            <a:round/>
            <a:headEnd type="none" w="sm" len="sm"/>
            <a:tailEnd type="arrow" w="med" len="med"/>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smtClean="0"/>
              <a:t>Standard Event Study approach</a:t>
            </a:r>
          </a:p>
        </p:txBody>
      </p:sp>
      <p:sp>
        <p:nvSpPr>
          <p:cNvPr id="20483" name="Oval 102"/>
          <p:cNvSpPr>
            <a:spLocks noChangeArrowheads="1"/>
          </p:cNvSpPr>
          <p:nvPr/>
        </p:nvSpPr>
        <p:spPr bwMode="auto">
          <a:xfrm>
            <a:off x="846138"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484" name="Oval 104"/>
          <p:cNvSpPr>
            <a:spLocks noChangeArrowheads="1"/>
          </p:cNvSpPr>
          <p:nvPr/>
        </p:nvSpPr>
        <p:spPr bwMode="auto">
          <a:xfrm>
            <a:off x="1308100"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485" name="Oval 106"/>
          <p:cNvSpPr>
            <a:spLocks noChangeArrowheads="1"/>
          </p:cNvSpPr>
          <p:nvPr/>
        </p:nvSpPr>
        <p:spPr bwMode="auto">
          <a:xfrm>
            <a:off x="1076325"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486" name="Line 133"/>
          <p:cNvSpPr>
            <a:spLocks noChangeShapeType="1"/>
          </p:cNvSpPr>
          <p:nvPr/>
        </p:nvSpPr>
        <p:spPr bwMode="auto">
          <a:xfrm>
            <a:off x="885825"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487" name="Line 134"/>
          <p:cNvSpPr>
            <a:spLocks noChangeShapeType="1"/>
          </p:cNvSpPr>
          <p:nvPr/>
        </p:nvSpPr>
        <p:spPr bwMode="auto">
          <a:xfrm>
            <a:off x="885825" y="5808663"/>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488" name="Line 135"/>
          <p:cNvSpPr>
            <a:spLocks noChangeShapeType="1"/>
          </p:cNvSpPr>
          <p:nvPr/>
        </p:nvSpPr>
        <p:spPr bwMode="auto">
          <a:xfrm>
            <a:off x="1116013"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489" name="Line 136"/>
          <p:cNvSpPr>
            <a:spLocks noChangeShapeType="1"/>
          </p:cNvSpPr>
          <p:nvPr/>
        </p:nvSpPr>
        <p:spPr bwMode="auto">
          <a:xfrm>
            <a:off x="1116013"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490" name="Line 137"/>
          <p:cNvSpPr>
            <a:spLocks noChangeShapeType="1"/>
          </p:cNvSpPr>
          <p:nvPr/>
        </p:nvSpPr>
        <p:spPr bwMode="auto">
          <a:xfrm>
            <a:off x="1346200"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491" name="Line 138"/>
          <p:cNvSpPr>
            <a:spLocks noChangeShapeType="1"/>
          </p:cNvSpPr>
          <p:nvPr/>
        </p:nvSpPr>
        <p:spPr bwMode="auto">
          <a:xfrm>
            <a:off x="1346200"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492" name="Oval 167"/>
          <p:cNvSpPr>
            <a:spLocks noChangeArrowheads="1"/>
          </p:cNvSpPr>
          <p:nvPr/>
        </p:nvSpPr>
        <p:spPr bwMode="auto">
          <a:xfrm>
            <a:off x="1538288"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493" name="Oval 168"/>
          <p:cNvSpPr>
            <a:spLocks noChangeArrowheads="1"/>
          </p:cNvSpPr>
          <p:nvPr/>
        </p:nvSpPr>
        <p:spPr bwMode="auto">
          <a:xfrm>
            <a:off x="1768475"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494" name="Line 169"/>
          <p:cNvSpPr>
            <a:spLocks noChangeShapeType="1"/>
          </p:cNvSpPr>
          <p:nvPr/>
        </p:nvSpPr>
        <p:spPr bwMode="auto">
          <a:xfrm>
            <a:off x="1576388"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495" name="Line 170"/>
          <p:cNvSpPr>
            <a:spLocks noChangeShapeType="1"/>
          </p:cNvSpPr>
          <p:nvPr/>
        </p:nvSpPr>
        <p:spPr bwMode="auto">
          <a:xfrm>
            <a:off x="1576388"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496" name="Line 171"/>
          <p:cNvSpPr>
            <a:spLocks noChangeShapeType="1"/>
          </p:cNvSpPr>
          <p:nvPr/>
        </p:nvSpPr>
        <p:spPr bwMode="auto">
          <a:xfrm>
            <a:off x="1806575"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497" name="Line 172"/>
          <p:cNvSpPr>
            <a:spLocks noChangeShapeType="1"/>
          </p:cNvSpPr>
          <p:nvPr/>
        </p:nvSpPr>
        <p:spPr bwMode="auto">
          <a:xfrm>
            <a:off x="1806575"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498" name="Oval 173"/>
          <p:cNvSpPr>
            <a:spLocks noChangeArrowheads="1"/>
          </p:cNvSpPr>
          <p:nvPr/>
        </p:nvSpPr>
        <p:spPr bwMode="auto">
          <a:xfrm>
            <a:off x="1998663"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499" name="Oval 174"/>
          <p:cNvSpPr>
            <a:spLocks noChangeArrowheads="1"/>
          </p:cNvSpPr>
          <p:nvPr/>
        </p:nvSpPr>
        <p:spPr bwMode="auto">
          <a:xfrm>
            <a:off x="2460625"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00" name="Oval 175"/>
          <p:cNvSpPr>
            <a:spLocks noChangeArrowheads="1"/>
          </p:cNvSpPr>
          <p:nvPr/>
        </p:nvSpPr>
        <p:spPr bwMode="auto">
          <a:xfrm>
            <a:off x="2228850"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01" name="Line 176"/>
          <p:cNvSpPr>
            <a:spLocks noChangeShapeType="1"/>
          </p:cNvSpPr>
          <p:nvPr/>
        </p:nvSpPr>
        <p:spPr bwMode="auto">
          <a:xfrm>
            <a:off x="2038350"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02" name="Line 177"/>
          <p:cNvSpPr>
            <a:spLocks noChangeShapeType="1"/>
          </p:cNvSpPr>
          <p:nvPr/>
        </p:nvSpPr>
        <p:spPr bwMode="auto">
          <a:xfrm>
            <a:off x="2038350" y="5808663"/>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03" name="Line 178"/>
          <p:cNvSpPr>
            <a:spLocks noChangeShapeType="1"/>
          </p:cNvSpPr>
          <p:nvPr/>
        </p:nvSpPr>
        <p:spPr bwMode="auto">
          <a:xfrm>
            <a:off x="2268538"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04" name="Line 179"/>
          <p:cNvSpPr>
            <a:spLocks noChangeShapeType="1"/>
          </p:cNvSpPr>
          <p:nvPr/>
        </p:nvSpPr>
        <p:spPr bwMode="auto">
          <a:xfrm>
            <a:off x="2268538"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05" name="Line 180"/>
          <p:cNvSpPr>
            <a:spLocks noChangeShapeType="1"/>
          </p:cNvSpPr>
          <p:nvPr/>
        </p:nvSpPr>
        <p:spPr bwMode="auto">
          <a:xfrm>
            <a:off x="2498725"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06" name="Line 181"/>
          <p:cNvSpPr>
            <a:spLocks noChangeShapeType="1"/>
          </p:cNvSpPr>
          <p:nvPr/>
        </p:nvSpPr>
        <p:spPr bwMode="auto">
          <a:xfrm>
            <a:off x="2498725"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07" name="Oval 182"/>
          <p:cNvSpPr>
            <a:spLocks noChangeArrowheads="1"/>
          </p:cNvSpPr>
          <p:nvPr/>
        </p:nvSpPr>
        <p:spPr bwMode="auto">
          <a:xfrm>
            <a:off x="2690813"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08" name="Oval 183"/>
          <p:cNvSpPr>
            <a:spLocks noChangeArrowheads="1"/>
          </p:cNvSpPr>
          <p:nvPr/>
        </p:nvSpPr>
        <p:spPr bwMode="auto">
          <a:xfrm>
            <a:off x="2921000"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09" name="Line 184"/>
          <p:cNvSpPr>
            <a:spLocks noChangeShapeType="1"/>
          </p:cNvSpPr>
          <p:nvPr/>
        </p:nvSpPr>
        <p:spPr bwMode="auto">
          <a:xfrm>
            <a:off x="2728913"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10" name="Line 185"/>
          <p:cNvSpPr>
            <a:spLocks noChangeShapeType="1"/>
          </p:cNvSpPr>
          <p:nvPr/>
        </p:nvSpPr>
        <p:spPr bwMode="auto">
          <a:xfrm>
            <a:off x="2728913"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11" name="Line 186"/>
          <p:cNvSpPr>
            <a:spLocks noChangeShapeType="1"/>
          </p:cNvSpPr>
          <p:nvPr/>
        </p:nvSpPr>
        <p:spPr bwMode="auto">
          <a:xfrm>
            <a:off x="2959100"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12" name="Line 187"/>
          <p:cNvSpPr>
            <a:spLocks noChangeShapeType="1"/>
          </p:cNvSpPr>
          <p:nvPr/>
        </p:nvSpPr>
        <p:spPr bwMode="auto">
          <a:xfrm>
            <a:off x="2959100"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13" name="Oval 188"/>
          <p:cNvSpPr>
            <a:spLocks noChangeArrowheads="1"/>
          </p:cNvSpPr>
          <p:nvPr/>
        </p:nvSpPr>
        <p:spPr bwMode="auto">
          <a:xfrm>
            <a:off x="3151188"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14" name="Oval 189"/>
          <p:cNvSpPr>
            <a:spLocks noChangeArrowheads="1"/>
          </p:cNvSpPr>
          <p:nvPr/>
        </p:nvSpPr>
        <p:spPr bwMode="auto">
          <a:xfrm>
            <a:off x="3613150"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15" name="Oval 190"/>
          <p:cNvSpPr>
            <a:spLocks noChangeArrowheads="1"/>
          </p:cNvSpPr>
          <p:nvPr/>
        </p:nvSpPr>
        <p:spPr bwMode="auto">
          <a:xfrm>
            <a:off x="3381375"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16" name="Line 191"/>
          <p:cNvSpPr>
            <a:spLocks noChangeShapeType="1"/>
          </p:cNvSpPr>
          <p:nvPr/>
        </p:nvSpPr>
        <p:spPr bwMode="auto">
          <a:xfrm>
            <a:off x="3190875"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17" name="Line 192"/>
          <p:cNvSpPr>
            <a:spLocks noChangeShapeType="1"/>
          </p:cNvSpPr>
          <p:nvPr/>
        </p:nvSpPr>
        <p:spPr bwMode="auto">
          <a:xfrm>
            <a:off x="3190875" y="5808663"/>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18" name="Line 193"/>
          <p:cNvSpPr>
            <a:spLocks noChangeShapeType="1"/>
          </p:cNvSpPr>
          <p:nvPr/>
        </p:nvSpPr>
        <p:spPr bwMode="auto">
          <a:xfrm>
            <a:off x="3421063"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19" name="Line 194"/>
          <p:cNvSpPr>
            <a:spLocks noChangeShapeType="1"/>
          </p:cNvSpPr>
          <p:nvPr/>
        </p:nvSpPr>
        <p:spPr bwMode="auto">
          <a:xfrm>
            <a:off x="3421063"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20" name="Line 195"/>
          <p:cNvSpPr>
            <a:spLocks noChangeShapeType="1"/>
          </p:cNvSpPr>
          <p:nvPr/>
        </p:nvSpPr>
        <p:spPr bwMode="auto">
          <a:xfrm>
            <a:off x="3651250"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21" name="Line 196"/>
          <p:cNvSpPr>
            <a:spLocks noChangeShapeType="1"/>
          </p:cNvSpPr>
          <p:nvPr/>
        </p:nvSpPr>
        <p:spPr bwMode="auto">
          <a:xfrm>
            <a:off x="3651250"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22" name="Oval 197"/>
          <p:cNvSpPr>
            <a:spLocks noChangeArrowheads="1"/>
          </p:cNvSpPr>
          <p:nvPr/>
        </p:nvSpPr>
        <p:spPr bwMode="auto">
          <a:xfrm>
            <a:off x="3843338"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23" name="Oval 198"/>
          <p:cNvSpPr>
            <a:spLocks noChangeArrowheads="1"/>
          </p:cNvSpPr>
          <p:nvPr/>
        </p:nvSpPr>
        <p:spPr bwMode="auto">
          <a:xfrm>
            <a:off x="4073525"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24" name="Line 199"/>
          <p:cNvSpPr>
            <a:spLocks noChangeShapeType="1"/>
          </p:cNvSpPr>
          <p:nvPr/>
        </p:nvSpPr>
        <p:spPr bwMode="auto">
          <a:xfrm>
            <a:off x="3881438"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25" name="Line 200"/>
          <p:cNvSpPr>
            <a:spLocks noChangeShapeType="1"/>
          </p:cNvSpPr>
          <p:nvPr/>
        </p:nvSpPr>
        <p:spPr bwMode="auto">
          <a:xfrm>
            <a:off x="3881438"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26" name="Line 201"/>
          <p:cNvSpPr>
            <a:spLocks noChangeShapeType="1"/>
          </p:cNvSpPr>
          <p:nvPr/>
        </p:nvSpPr>
        <p:spPr bwMode="auto">
          <a:xfrm>
            <a:off x="4111625"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27" name="Line 202"/>
          <p:cNvSpPr>
            <a:spLocks noChangeShapeType="1"/>
          </p:cNvSpPr>
          <p:nvPr/>
        </p:nvSpPr>
        <p:spPr bwMode="auto">
          <a:xfrm>
            <a:off x="4111625"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28" name="Oval 203"/>
          <p:cNvSpPr>
            <a:spLocks noChangeArrowheads="1"/>
          </p:cNvSpPr>
          <p:nvPr/>
        </p:nvSpPr>
        <p:spPr bwMode="auto">
          <a:xfrm>
            <a:off x="4303713"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29" name="Oval 204"/>
          <p:cNvSpPr>
            <a:spLocks noChangeArrowheads="1"/>
          </p:cNvSpPr>
          <p:nvPr/>
        </p:nvSpPr>
        <p:spPr bwMode="auto">
          <a:xfrm>
            <a:off x="4765675"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30" name="Oval 205"/>
          <p:cNvSpPr>
            <a:spLocks noChangeArrowheads="1"/>
          </p:cNvSpPr>
          <p:nvPr/>
        </p:nvSpPr>
        <p:spPr bwMode="auto">
          <a:xfrm>
            <a:off x="4533900"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31" name="Line 206"/>
          <p:cNvSpPr>
            <a:spLocks noChangeShapeType="1"/>
          </p:cNvSpPr>
          <p:nvPr/>
        </p:nvSpPr>
        <p:spPr bwMode="auto">
          <a:xfrm>
            <a:off x="4343400"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32" name="Line 207"/>
          <p:cNvSpPr>
            <a:spLocks noChangeShapeType="1"/>
          </p:cNvSpPr>
          <p:nvPr/>
        </p:nvSpPr>
        <p:spPr bwMode="auto">
          <a:xfrm>
            <a:off x="4343400" y="5808663"/>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33" name="Line 208"/>
          <p:cNvSpPr>
            <a:spLocks noChangeShapeType="1"/>
          </p:cNvSpPr>
          <p:nvPr/>
        </p:nvSpPr>
        <p:spPr bwMode="auto">
          <a:xfrm>
            <a:off x="4573588"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34" name="Line 209"/>
          <p:cNvSpPr>
            <a:spLocks noChangeShapeType="1"/>
          </p:cNvSpPr>
          <p:nvPr/>
        </p:nvSpPr>
        <p:spPr bwMode="auto">
          <a:xfrm>
            <a:off x="4573588"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35" name="Line 210"/>
          <p:cNvSpPr>
            <a:spLocks noChangeShapeType="1"/>
          </p:cNvSpPr>
          <p:nvPr/>
        </p:nvSpPr>
        <p:spPr bwMode="auto">
          <a:xfrm>
            <a:off x="4803775"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36" name="Line 211"/>
          <p:cNvSpPr>
            <a:spLocks noChangeShapeType="1"/>
          </p:cNvSpPr>
          <p:nvPr/>
        </p:nvSpPr>
        <p:spPr bwMode="auto">
          <a:xfrm>
            <a:off x="4803775"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37" name="Oval 212"/>
          <p:cNvSpPr>
            <a:spLocks noChangeArrowheads="1"/>
          </p:cNvSpPr>
          <p:nvPr/>
        </p:nvSpPr>
        <p:spPr bwMode="auto">
          <a:xfrm>
            <a:off x="4995863" y="5195888"/>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38" name="Oval 213"/>
          <p:cNvSpPr>
            <a:spLocks noChangeArrowheads="1"/>
          </p:cNvSpPr>
          <p:nvPr/>
        </p:nvSpPr>
        <p:spPr bwMode="auto">
          <a:xfrm>
            <a:off x="5226050" y="5195888"/>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39" name="Line 214"/>
          <p:cNvSpPr>
            <a:spLocks noChangeShapeType="1"/>
          </p:cNvSpPr>
          <p:nvPr/>
        </p:nvSpPr>
        <p:spPr bwMode="auto">
          <a:xfrm>
            <a:off x="5033963"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40" name="Line 215"/>
          <p:cNvSpPr>
            <a:spLocks noChangeShapeType="1"/>
          </p:cNvSpPr>
          <p:nvPr/>
        </p:nvSpPr>
        <p:spPr bwMode="auto">
          <a:xfrm>
            <a:off x="5033963"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41" name="Line 216"/>
          <p:cNvSpPr>
            <a:spLocks noChangeShapeType="1"/>
          </p:cNvSpPr>
          <p:nvPr/>
        </p:nvSpPr>
        <p:spPr bwMode="auto">
          <a:xfrm>
            <a:off x="5264150" y="5732463"/>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42" name="Line 217"/>
          <p:cNvSpPr>
            <a:spLocks noChangeShapeType="1"/>
          </p:cNvSpPr>
          <p:nvPr/>
        </p:nvSpPr>
        <p:spPr bwMode="auto">
          <a:xfrm>
            <a:off x="5264150" y="5810250"/>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43" name="Oval 218"/>
          <p:cNvSpPr>
            <a:spLocks noChangeArrowheads="1"/>
          </p:cNvSpPr>
          <p:nvPr/>
        </p:nvSpPr>
        <p:spPr bwMode="auto">
          <a:xfrm>
            <a:off x="5454650" y="519430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44" name="Oval 219"/>
          <p:cNvSpPr>
            <a:spLocks noChangeArrowheads="1"/>
          </p:cNvSpPr>
          <p:nvPr/>
        </p:nvSpPr>
        <p:spPr bwMode="auto">
          <a:xfrm>
            <a:off x="5916613" y="519430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45" name="Oval 220"/>
          <p:cNvSpPr>
            <a:spLocks noChangeArrowheads="1"/>
          </p:cNvSpPr>
          <p:nvPr/>
        </p:nvSpPr>
        <p:spPr bwMode="auto">
          <a:xfrm>
            <a:off x="5684838" y="519430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46" name="Line 221"/>
          <p:cNvSpPr>
            <a:spLocks noChangeShapeType="1"/>
          </p:cNvSpPr>
          <p:nvPr/>
        </p:nvSpPr>
        <p:spPr bwMode="auto">
          <a:xfrm>
            <a:off x="5494338"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47" name="Line 222"/>
          <p:cNvSpPr>
            <a:spLocks noChangeShapeType="1"/>
          </p:cNvSpPr>
          <p:nvPr/>
        </p:nvSpPr>
        <p:spPr bwMode="auto">
          <a:xfrm>
            <a:off x="5494338" y="5807075"/>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48" name="Line 223"/>
          <p:cNvSpPr>
            <a:spLocks noChangeShapeType="1"/>
          </p:cNvSpPr>
          <p:nvPr/>
        </p:nvSpPr>
        <p:spPr bwMode="auto">
          <a:xfrm>
            <a:off x="5724525"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49" name="Line 224"/>
          <p:cNvSpPr>
            <a:spLocks noChangeShapeType="1"/>
          </p:cNvSpPr>
          <p:nvPr/>
        </p:nvSpPr>
        <p:spPr bwMode="auto">
          <a:xfrm>
            <a:off x="5724525" y="5807075"/>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50" name="Line 225"/>
          <p:cNvSpPr>
            <a:spLocks noChangeShapeType="1"/>
          </p:cNvSpPr>
          <p:nvPr/>
        </p:nvSpPr>
        <p:spPr bwMode="auto">
          <a:xfrm>
            <a:off x="5954713"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51" name="Line 226"/>
          <p:cNvSpPr>
            <a:spLocks noChangeShapeType="1"/>
          </p:cNvSpPr>
          <p:nvPr/>
        </p:nvSpPr>
        <p:spPr bwMode="auto">
          <a:xfrm>
            <a:off x="5954713"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52" name="Oval 227"/>
          <p:cNvSpPr>
            <a:spLocks noChangeArrowheads="1"/>
          </p:cNvSpPr>
          <p:nvPr/>
        </p:nvSpPr>
        <p:spPr bwMode="auto">
          <a:xfrm>
            <a:off x="6146800" y="519430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53" name="Oval 228"/>
          <p:cNvSpPr>
            <a:spLocks noChangeArrowheads="1"/>
          </p:cNvSpPr>
          <p:nvPr/>
        </p:nvSpPr>
        <p:spPr bwMode="auto">
          <a:xfrm>
            <a:off x="6376988" y="519430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54" name="Line 229"/>
          <p:cNvSpPr>
            <a:spLocks noChangeShapeType="1"/>
          </p:cNvSpPr>
          <p:nvPr/>
        </p:nvSpPr>
        <p:spPr bwMode="auto">
          <a:xfrm>
            <a:off x="6184900"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55" name="Line 230"/>
          <p:cNvSpPr>
            <a:spLocks noChangeShapeType="1"/>
          </p:cNvSpPr>
          <p:nvPr/>
        </p:nvSpPr>
        <p:spPr bwMode="auto">
          <a:xfrm>
            <a:off x="6184900" y="5807075"/>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56" name="Line 231"/>
          <p:cNvSpPr>
            <a:spLocks noChangeShapeType="1"/>
          </p:cNvSpPr>
          <p:nvPr/>
        </p:nvSpPr>
        <p:spPr bwMode="auto">
          <a:xfrm>
            <a:off x="6415088"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57" name="Line 232"/>
          <p:cNvSpPr>
            <a:spLocks noChangeShapeType="1"/>
          </p:cNvSpPr>
          <p:nvPr/>
        </p:nvSpPr>
        <p:spPr bwMode="auto">
          <a:xfrm>
            <a:off x="6415088"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58" name="Oval 233"/>
          <p:cNvSpPr>
            <a:spLocks noChangeArrowheads="1"/>
          </p:cNvSpPr>
          <p:nvPr/>
        </p:nvSpPr>
        <p:spPr bwMode="auto">
          <a:xfrm>
            <a:off x="6607175" y="519430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59" name="Oval 234"/>
          <p:cNvSpPr>
            <a:spLocks noChangeArrowheads="1"/>
          </p:cNvSpPr>
          <p:nvPr/>
        </p:nvSpPr>
        <p:spPr bwMode="auto">
          <a:xfrm>
            <a:off x="7069138" y="519430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60" name="Oval 235"/>
          <p:cNvSpPr>
            <a:spLocks noChangeArrowheads="1"/>
          </p:cNvSpPr>
          <p:nvPr/>
        </p:nvSpPr>
        <p:spPr bwMode="auto">
          <a:xfrm>
            <a:off x="6837363" y="519430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61" name="Line 236"/>
          <p:cNvSpPr>
            <a:spLocks noChangeShapeType="1"/>
          </p:cNvSpPr>
          <p:nvPr/>
        </p:nvSpPr>
        <p:spPr bwMode="auto">
          <a:xfrm>
            <a:off x="6646863"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62" name="Line 237"/>
          <p:cNvSpPr>
            <a:spLocks noChangeShapeType="1"/>
          </p:cNvSpPr>
          <p:nvPr/>
        </p:nvSpPr>
        <p:spPr bwMode="auto">
          <a:xfrm>
            <a:off x="6646863" y="5807075"/>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63" name="Line 238"/>
          <p:cNvSpPr>
            <a:spLocks noChangeShapeType="1"/>
          </p:cNvSpPr>
          <p:nvPr/>
        </p:nvSpPr>
        <p:spPr bwMode="auto">
          <a:xfrm>
            <a:off x="6877050"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64" name="Line 239"/>
          <p:cNvSpPr>
            <a:spLocks noChangeShapeType="1"/>
          </p:cNvSpPr>
          <p:nvPr/>
        </p:nvSpPr>
        <p:spPr bwMode="auto">
          <a:xfrm>
            <a:off x="6877050" y="5807075"/>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65" name="Line 240"/>
          <p:cNvSpPr>
            <a:spLocks noChangeShapeType="1"/>
          </p:cNvSpPr>
          <p:nvPr/>
        </p:nvSpPr>
        <p:spPr bwMode="auto">
          <a:xfrm>
            <a:off x="7107238"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66" name="Line 241"/>
          <p:cNvSpPr>
            <a:spLocks noChangeShapeType="1"/>
          </p:cNvSpPr>
          <p:nvPr/>
        </p:nvSpPr>
        <p:spPr bwMode="auto">
          <a:xfrm>
            <a:off x="7107238"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67" name="Oval 242"/>
          <p:cNvSpPr>
            <a:spLocks noChangeArrowheads="1"/>
          </p:cNvSpPr>
          <p:nvPr/>
        </p:nvSpPr>
        <p:spPr bwMode="auto">
          <a:xfrm>
            <a:off x="7299325" y="519430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68" name="Oval 243"/>
          <p:cNvSpPr>
            <a:spLocks noChangeArrowheads="1"/>
          </p:cNvSpPr>
          <p:nvPr/>
        </p:nvSpPr>
        <p:spPr bwMode="auto">
          <a:xfrm>
            <a:off x="7529513" y="519430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69" name="Line 244"/>
          <p:cNvSpPr>
            <a:spLocks noChangeShapeType="1"/>
          </p:cNvSpPr>
          <p:nvPr/>
        </p:nvSpPr>
        <p:spPr bwMode="auto">
          <a:xfrm>
            <a:off x="7337425"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70" name="Line 245"/>
          <p:cNvSpPr>
            <a:spLocks noChangeShapeType="1"/>
          </p:cNvSpPr>
          <p:nvPr/>
        </p:nvSpPr>
        <p:spPr bwMode="auto">
          <a:xfrm>
            <a:off x="7337425" y="5807075"/>
            <a:ext cx="230188" cy="0"/>
          </a:xfrm>
          <a:prstGeom prst="line">
            <a:avLst/>
          </a:prstGeom>
          <a:noFill/>
          <a:ln w="25400">
            <a:solidFill>
              <a:schemeClr val="tx1"/>
            </a:solidFill>
            <a:round/>
            <a:headEnd type="none" w="sm" len="sm"/>
            <a:tailEnd type="none" w="sm" len="sm"/>
          </a:ln>
        </p:spPr>
        <p:txBody>
          <a:bodyPr/>
          <a:lstStyle/>
          <a:p>
            <a:endParaRPr lang="en-US"/>
          </a:p>
        </p:txBody>
      </p:sp>
      <p:sp>
        <p:nvSpPr>
          <p:cNvPr id="20571" name="Line 246"/>
          <p:cNvSpPr>
            <a:spLocks noChangeShapeType="1"/>
          </p:cNvSpPr>
          <p:nvPr/>
        </p:nvSpPr>
        <p:spPr bwMode="auto">
          <a:xfrm>
            <a:off x="7567613" y="5730875"/>
            <a:ext cx="0" cy="77788"/>
          </a:xfrm>
          <a:prstGeom prst="line">
            <a:avLst/>
          </a:prstGeom>
          <a:noFill/>
          <a:ln w="25400">
            <a:solidFill>
              <a:schemeClr val="tx1"/>
            </a:solidFill>
            <a:round/>
            <a:headEnd type="none" w="sm" len="sm"/>
            <a:tailEnd type="none" w="sm" len="sm"/>
          </a:ln>
        </p:spPr>
        <p:txBody>
          <a:bodyPr/>
          <a:lstStyle/>
          <a:p>
            <a:endParaRPr lang="en-US"/>
          </a:p>
        </p:txBody>
      </p:sp>
      <p:sp>
        <p:nvSpPr>
          <p:cNvPr id="20572" name="Line 247"/>
          <p:cNvSpPr>
            <a:spLocks noChangeShapeType="1"/>
          </p:cNvSpPr>
          <p:nvPr/>
        </p:nvSpPr>
        <p:spPr bwMode="auto">
          <a:xfrm>
            <a:off x="7567613" y="5808663"/>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73" name="Oval 248"/>
          <p:cNvSpPr>
            <a:spLocks noChangeArrowheads="1"/>
          </p:cNvSpPr>
          <p:nvPr/>
        </p:nvSpPr>
        <p:spPr bwMode="auto">
          <a:xfrm>
            <a:off x="7759700" y="519430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74" name="Oval 250"/>
          <p:cNvSpPr>
            <a:spLocks noChangeArrowheads="1"/>
          </p:cNvSpPr>
          <p:nvPr/>
        </p:nvSpPr>
        <p:spPr bwMode="auto">
          <a:xfrm>
            <a:off x="7989888" y="519430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75" name="Line 251"/>
          <p:cNvSpPr>
            <a:spLocks noChangeShapeType="1"/>
          </p:cNvSpPr>
          <p:nvPr/>
        </p:nvSpPr>
        <p:spPr bwMode="auto">
          <a:xfrm>
            <a:off x="7799388"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76" name="Line 252"/>
          <p:cNvSpPr>
            <a:spLocks noChangeShapeType="1"/>
          </p:cNvSpPr>
          <p:nvPr/>
        </p:nvSpPr>
        <p:spPr bwMode="auto">
          <a:xfrm>
            <a:off x="7799388" y="5807075"/>
            <a:ext cx="230187" cy="0"/>
          </a:xfrm>
          <a:prstGeom prst="line">
            <a:avLst/>
          </a:prstGeom>
          <a:noFill/>
          <a:ln w="25400">
            <a:solidFill>
              <a:schemeClr val="tx1"/>
            </a:solidFill>
            <a:round/>
            <a:headEnd type="none" w="sm" len="sm"/>
            <a:tailEnd type="none" w="sm" len="sm"/>
          </a:ln>
        </p:spPr>
        <p:txBody>
          <a:bodyPr/>
          <a:lstStyle/>
          <a:p>
            <a:endParaRPr lang="en-US"/>
          </a:p>
        </p:txBody>
      </p:sp>
      <p:sp>
        <p:nvSpPr>
          <p:cNvPr id="20577" name="Line 253"/>
          <p:cNvSpPr>
            <a:spLocks noChangeShapeType="1"/>
          </p:cNvSpPr>
          <p:nvPr/>
        </p:nvSpPr>
        <p:spPr bwMode="auto">
          <a:xfrm>
            <a:off x="8029575" y="5729288"/>
            <a:ext cx="0" cy="77787"/>
          </a:xfrm>
          <a:prstGeom prst="line">
            <a:avLst/>
          </a:prstGeom>
          <a:noFill/>
          <a:ln w="25400">
            <a:solidFill>
              <a:schemeClr val="tx1"/>
            </a:solidFill>
            <a:round/>
            <a:headEnd type="none" w="sm" len="sm"/>
            <a:tailEnd type="none" w="sm" len="sm"/>
          </a:ln>
        </p:spPr>
        <p:txBody>
          <a:bodyPr/>
          <a:lstStyle/>
          <a:p>
            <a:endParaRPr lang="en-US"/>
          </a:p>
        </p:txBody>
      </p:sp>
      <p:sp>
        <p:nvSpPr>
          <p:cNvPr id="20578" name="Oval 278"/>
          <p:cNvSpPr>
            <a:spLocks noChangeArrowheads="1"/>
          </p:cNvSpPr>
          <p:nvPr/>
        </p:nvSpPr>
        <p:spPr bwMode="auto">
          <a:xfrm>
            <a:off x="846138"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79" name="Oval 279"/>
          <p:cNvSpPr>
            <a:spLocks noChangeArrowheads="1"/>
          </p:cNvSpPr>
          <p:nvPr/>
        </p:nvSpPr>
        <p:spPr bwMode="auto">
          <a:xfrm>
            <a:off x="1308100"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0" name="Oval 280"/>
          <p:cNvSpPr>
            <a:spLocks noChangeArrowheads="1"/>
          </p:cNvSpPr>
          <p:nvPr/>
        </p:nvSpPr>
        <p:spPr bwMode="auto">
          <a:xfrm>
            <a:off x="1076325"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1" name="Oval 281"/>
          <p:cNvSpPr>
            <a:spLocks noChangeArrowheads="1"/>
          </p:cNvSpPr>
          <p:nvPr/>
        </p:nvSpPr>
        <p:spPr bwMode="auto">
          <a:xfrm>
            <a:off x="1538288"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2" name="Oval 282"/>
          <p:cNvSpPr>
            <a:spLocks noChangeArrowheads="1"/>
          </p:cNvSpPr>
          <p:nvPr/>
        </p:nvSpPr>
        <p:spPr bwMode="auto">
          <a:xfrm>
            <a:off x="1768475"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3" name="Oval 283"/>
          <p:cNvSpPr>
            <a:spLocks noChangeArrowheads="1"/>
          </p:cNvSpPr>
          <p:nvPr/>
        </p:nvSpPr>
        <p:spPr bwMode="auto">
          <a:xfrm>
            <a:off x="1998663"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4" name="Oval 284"/>
          <p:cNvSpPr>
            <a:spLocks noChangeArrowheads="1"/>
          </p:cNvSpPr>
          <p:nvPr/>
        </p:nvSpPr>
        <p:spPr bwMode="auto">
          <a:xfrm>
            <a:off x="2460625"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5" name="Oval 285"/>
          <p:cNvSpPr>
            <a:spLocks noChangeArrowheads="1"/>
          </p:cNvSpPr>
          <p:nvPr/>
        </p:nvSpPr>
        <p:spPr bwMode="auto">
          <a:xfrm>
            <a:off x="2228850"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6" name="Oval 286"/>
          <p:cNvSpPr>
            <a:spLocks noChangeArrowheads="1"/>
          </p:cNvSpPr>
          <p:nvPr/>
        </p:nvSpPr>
        <p:spPr bwMode="auto">
          <a:xfrm>
            <a:off x="2690813"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7" name="Oval 287"/>
          <p:cNvSpPr>
            <a:spLocks noChangeArrowheads="1"/>
          </p:cNvSpPr>
          <p:nvPr/>
        </p:nvSpPr>
        <p:spPr bwMode="auto">
          <a:xfrm>
            <a:off x="2921000"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8" name="Oval 288"/>
          <p:cNvSpPr>
            <a:spLocks noChangeArrowheads="1"/>
          </p:cNvSpPr>
          <p:nvPr/>
        </p:nvSpPr>
        <p:spPr bwMode="auto">
          <a:xfrm>
            <a:off x="3151188"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89" name="Oval 289"/>
          <p:cNvSpPr>
            <a:spLocks noChangeArrowheads="1"/>
          </p:cNvSpPr>
          <p:nvPr/>
        </p:nvSpPr>
        <p:spPr bwMode="auto">
          <a:xfrm>
            <a:off x="3613150"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0" name="Oval 290"/>
          <p:cNvSpPr>
            <a:spLocks noChangeArrowheads="1"/>
          </p:cNvSpPr>
          <p:nvPr/>
        </p:nvSpPr>
        <p:spPr bwMode="auto">
          <a:xfrm>
            <a:off x="3381375"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1" name="Oval 291"/>
          <p:cNvSpPr>
            <a:spLocks noChangeArrowheads="1"/>
          </p:cNvSpPr>
          <p:nvPr/>
        </p:nvSpPr>
        <p:spPr bwMode="auto">
          <a:xfrm>
            <a:off x="3843338"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2" name="Oval 292"/>
          <p:cNvSpPr>
            <a:spLocks noChangeArrowheads="1"/>
          </p:cNvSpPr>
          <p:nvPr/>
        </p:nvSpPr>
        <p:spPr bwMode="auto">
          <a:xfrm>
            <a:off x="4073525"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3" name="Oval 293"/>
          <p:cNvSpPr>
            <a:spLocks noChangeArrowheads="1"/>
          </p:cNvSpPr>
          <p:nvPr/>
        </p:nvSpPr>
        <p:spPr bwMode="auto">
          <a:xfrm>
            <a:off x="4303713"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4" name="Oval 294"/>
          <p:cNvSpPr>
            <a:spLocks noChangeArrowheads="1"/>
          </p:cNvSpPr>
          <p:nvPr/>
        </p:nvSpPr>
        <p:spPr bwMode="auto">
          <a:xfrm>
            <a:off x="4765675"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5" name="Oval 295"/>
          <p:cNvSpPr>
            <a:spLocks noChangeArrowheads="1"/>
          </p:cNvSpPr>
          <p:nvPr/>
        </p:nvSpPr>
        <p:spPr bwMode="auto">
          <a:xfrm>
            <a:off x="4533900"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6" name="Oval 296"/>
          <p:cNvSpPr>
            <a:spLocks noChangeArrowheads="1"/>
          </p:cNvSpPr>
          <p:nvPr/>
        </p:nvSpPr>
        <p:spPr bwMode="auto">
          <a:xfrm>
            <a:off x="4995863" y="24320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7" name="Oval 297"/>
          <p:cNvSpPr>
            <a:spLocks noChangeArrowheads="1"/>
          </p:cNvSpPr>
          <p:nvPr/>
        </p:nvSpPr>
        <p:spPr bwMode="auto">
          <a:xfrm>
            <a:off x="5226050" y="24320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8" name="Oval 298"/>
          <p:cNvSpPr>
            <a:spLocks noChangeArrowheads="1"/>
          </p:cNvSpPr>
          <p:nvPr/>
        </p:nvSpPr>
        <p:spPr bwMode="auto">
          <a:xfrm>
            <a:off x="5454650" y="24304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599" name="Oval 299"/>
          <p:cNvSpPr>
            <a:spLocks noChangeArrowheads="1"/>
          </p:cNvSpPr>
          <p:nvPr/>
        </p:nvSpPr>
        <p:spPr bwMode="auto">
          <a:xfrm>
            <a:off x="5916613" y="24304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0" name="Oval 300"/>
          <p:cNvSpPr>
            <a:spLocks noChangeArrowheads="1"/>
          </p:cNvSpPr>
          <p:nvPr/>
        </p:nvSpPr>
        <p:spPr bwMode="auto">
          <a:xfrm>
            <a:off x="5684838" y="24304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1" name="Oval 301"/>
          <p:cNvSpPr>
            <a:spLocks noChangeArrowheads="1"/>
          </p:cNvSpPr>
          <p:nvPr/>
        </p:nvSpPr>
        <p:spPr bwMode="auto">
          <a:xfrm>
            <a:off x="6146800" y="24304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2" name="Oval 302"/>
          <p:cNvSpPr>
            <a:spLocks noChangeArrowheads="1"/>
          </p:cNvSpPr>
          <p:nvPr/>
        </p:nvSpPr>
        <p:spPr bwMode="auto">
          <a:xfrm>
            <a:off x="6376988" y="24304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3" name="Oval 303"/>
          <p:cNvSpPr>
            <a:spLocks noChangeArrowheads="1"/>
          </p:cNvSpPr>
          <p:nvPr/>
        </p:nvSpPr>
        <p:spPr bwMode="auto">
          <a:xfrm>
            <a:off x="6607175" y="24304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4" name="Oval 304"/>
          <p:cNvSpPr>
            <a:spLocks noChangeArrowheads="1"/>
          </p:cNvSpPr>
          <p:nvPr/>
        </p:nvSpPr>
        <p:spPr bwMode="auto">
          <a:xfrm>
            <a:off x="7069138" y="24304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5" name="Oval 305"/>
          <p:cNvSpPr>
            <a:spLocks noChangeArrowheads="1"/>
          </p:cNvSpPr>
          <p:nvPr/>
        </p:nvSpPr>
        <p:spPr bwMode="auto">
          <a:xfrm>
            <a:off x="6837363" y="24304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6" name="Oval 306"/>
          <p:cNvSpPr>
            <a:spLocks noChangeArrowheads="1"/>
          </p:cNvSpPr>
          <p:nvPr/>
        </p:nvSpPr>
        <p:spPr bwMode="auto">
          <a:xfrm>
            <a:off x="7299325" y="24304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7" name="Oval 307"/>
          <p:cNvSpPr>
            <a:spLocks noChangeArrowheads="1"/>
          </p:cNvSpPr>
          <p:nvPr/>
        </p:nvSpPr>
        <p:spPr bwMode="auto">
          <a:xfrm>
            <a:off x="7529513" y="24304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8" name="Oval 308"/>
          <p:cNvSpPr>
            <a:spLocks noChangeArrowheads="1"/>
          </p:cNvSpPr>
          <p:nvPr/>
        </p:nvSpPr>
        <p:spPr bwMode="auto">
          <a:xfrm>
            <a:off x="7759700" y="24304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09" name="Oval 309"/>
          <p:cNvSpPr>
            <a:spLocks noChangeArrowheads="1"/>
          </p:cNvSpPr>
          <p:nvPr/>
        </p:nvSpPr>
        <p:spPr bwMode="auto">
          <a:xfrm>
            <a:off x="7989888" y="24304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0" name="Oval 310"/>
          <p:cNvSpPr>
            <a:spLocks noChangeArrowheads="1"/>
          </p:cNvSpPr>
          <p:nvPr/>
        </p:nvSpPr>
        <p:spPr bwMode="auto">
          <a:xfrm>
            <a:off x="846138"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1" name="Oval 311"/>
          <p:cNvSpPr>
            <a:spLocks noChangeArrowheads="1"/>
          </p:cNvSpPr>
          <p:nvPr/>
        </p:nvSpPr>
        <p:spPr bwMode="auto">
          <a:xfrm>
            <a:off x="1308100"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2" name="Oval 312"/>
          <p:cNvSpPr>
            <a:spLocks noChangeArrowheads="1"/>
          </p:cNvSpPr>
          <p:nvPr/>
        </p:nvSpPr>
        <p:spPr bwMode="auto">
          <a:xfrm>
            <a:off x="1076325"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3" name="Oval 313"/>
          <p:cNvSpPr>
            <a:spLocks noChangeArrowheads="1"/>
          </p:cNvSpPr>
          <p:nvPr/>
        </p:nvSpPr>
        <p:spPr bwMode="auto">
          <a:xfrm>
            <a:off x="1538288"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4" name="Oval 314"/>
          <p:cNvSpPr>
            <a:spLocks noChangeArrowheads="1"/>
          </p:cNvSpPr>
          <p:nvPr/>
        </p:nvSpPr>
        <p:spPr bwMode="auto">
          <a:xfrm>
            <a:off x="1768475"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5" name="Oval 315"/>
          <p:cNvSpPr>
            <a:spLocks noChangeArrowheads="1"/>
          </p:cNvSpPr>
          <p:nvPr/>
        </p:nvSpPr>
        <p:spPr bwMode="auto">
          <a:xfrm>
            <a:off x="1998663"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6" name="Oval 316"/>
          <p:cNvSpPr>
            <a:spLocks noChangeArrowheads="1"/>
          </p:cNvSpPr>
          <p:nvPr/>
        </p:nvSpPr>
        <p:spPr bwMode="auto">
          <a:xfrm>
            <a:off x="2460625"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7" name="Oval 317"/>
          <p:cNvSpPr>
            <a:spLocks noChangeArrowheads="1"/>
          </p:cNvSpPr>
          <p:nvPr/>
        </p:nvSpPr>
        <p:spPr bwMode="auto">
          <a:xfrm>
            <a:off x="2228850"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8" name="Oval 318"/>
          <p:cNvSpPr>
            <a:spLocks noChangeArrowheads="1"/>
          </p:cNvSpPr>
          <p:nvPr/>
        </p:nvSpPr>
        <p:spPr bwMode="auto">
          <a:xfrm>
            <a:off x="2690813"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19" name="Oval 319"/>
          <p:cNvSpPr>
            <a:spLocks noChangeArrowheads="1"/>
          </p:cNvSpPr>
          <p:nvPr/>
        </p:nvSpPr>
        <p:spPr bwMode="auto">
          <a:xfrm>
            <a:off x="2921000"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0" name="Oval 320"/>
          <p:cNvSpPr>
            <a:spLocks noChangeArrowheads="1"/>
          </p:cNvSpPr>
          <p:nvPr/>
        </p:nvSpPr>
        <p:spPr bwMode="auto">
          <a:xfrm>
            <a:off x="3151188"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1" name="Oval 321"/>
          <p:cNvSpPr>
            <a:spLocks noChangeArrowheads="1"/>
          </p:cNvSpPr>
          <p:nvPr/>
        </p:nvSpPr>
        <p:spPr bwMode="auto">
          <a:xfrm>
            <a:off x="3613150"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2" name="Oval 322"/>
          <p:cNvSpPr>
            <a:spLocks noChangeArrowheads="1"/>
          </p:cNvSpPr>
          <p:nvPr/>
        </p:nvSpPr>
        <p:spPr bwMode="auto">
          <a:xfrm>
            <a:off x="3381375"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3" name="Oval 323"/>
          <p:cNvSpPr>
            <a:spLocks noChangeArrowheads="1"/>
          </p:cNvSpPr>
          <p:nvPr/>
        </p:nvSpPr>
        <p:spPr bwMode="auto">
          <a:xfrm>
            <a:off x="3843338"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4" name="Oval 324"/>
          <p:cNvSpPr>
            <a:spLocks noChangeArrowheads="1"/>
          </p:cNvSpPr>
          <p:nvPr/>
        </p:nvSpPr>
        <p:spPr bwMode="auto">
          <a:xfrm>
            <a:off x="4073525"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5" name="Oval 325"/>
          <p:cNvSpPr>
            <a:spLocks noChangeArrowheads="1"/>
          </p:cNvSpPr>
          <p:nvPr/>
        </p:nvSpPr>
        <p:spPr bwMode="auto">
          <a:xfrm>
            <a:off x="4303713"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6" name="Oval 326"/>
          <p:cNvSpPr>
            <a:spLocks noChangeArrowheads="1"/>
          </p:cNvSpPr>
          <p:nvPr/>
        </p:nvSpPr>
        <p:spPr bwMode="auto">
          <a:xfrm>
            <a:off x="4765675"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7" name="Oval 327"/>
          <p:cNvSpPr>
            <a:spLocks noChangeArrowheads="1"/>
          </p:cNvSpPr>
          <p:nvPr/>
        </p:nvSpPr>
        <p:spPr bwMode="auto">
          <a:xfrm>
            <a:off x="4533900"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8" name="Oval 328"/>
          <p:cNvSpPr>
            <a:spLocks noChangeArrowheads="1"/>
          </p:cNvSpPr>
          <p:nvPr/>
        </p:nvSpPr>
        <p:spPr bwMode="auto">
          <a:xfrm>
            <a:off x="4995863" y="331311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29" name="Oval 329"/>
          <p:cNvSpPr>
            <a:spLocks noChangeArrowheads="1"/>
          </p:cNvSpPr>
          <p:nvPr/>
        </p:nvSpPr>
        <p:spPr bwMode="auto">
          <a:xfrm>
            <a:off x="5226050" y="331311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0" name="Oval 330"/>
          <p:cNvSpPr>
            <a:spLocks noChangeArrowheads="1"/>
          </p:cNvSpPr>
          <p:nvPr/>
        </p:nvSpPr>
        <p:spPr bwMode="auto">
          <a:xfrm>
            <a:off x="5454650" y="3311525"/>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1" name="Oval 331"/>
          <p:cNvSpPr>
            <a:spLocks noChangeArrowheads="1"/>
          </p:cNvSpPr>
          <p:nvPr/>
        </p:nvSpPr>
        <p:spPr bwMode="auto">
          <a:xfrm>
            <a:off x="5916613" y="3311525"/>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2" name="Oval 332"/>
          <p:cNvSpPr>
            <a:spLocks noChangeArrowheads="1"/>
          </p:cNvSpPr>
          <p:nvPr/>
        </p:nvSpPr>
        <p:spPr bwMode="auto">
          <a:xfrm>
            <a:off x="5684838" y="3311525"/>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3" name="Oval 333"/>
          <p:cNvSpPr>
            <a:spLocks noChangeArrowheads="1"/>
          </p:cNvSpPr>
          <p:nvPr/>
        </p:nvSpPr>
        <p:spPr bwMode="auto">
          <a:xfrm>
            <a:off x="6146800" y="3311525"/>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4" name="Oval 334"/>
          <p:cNvSpPr>
            <a:spLocks noChangeArrowheads="1"/>
          </p:cNvSpPr>
          <p:nvPr/>
        </p:nvSpPr>
        <p:spPr bwMode="auto">
          <a:xfrm>
            <a:off x="6376988" y="3311525"/>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5" name="Oval 335"/>
          <p:cNvSpPr>
            <a:spLocks noChangeArrowheads="1"/>
          </p:cNvSpPr>
          <p:nvPr/>
        </p:nvSpPr>
        <p:spPr bwMode="auto">
          <a:xfrm>
            <a:off x="6607175" y="3311525"/>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6" name="Oval 336"/>
          <p:cNvSpPr>
            <a:spLocks noChangeArrowheads="1"/>
          </p:cNvSpPr>
          <p:nvPr/>
        </p:nvSpPr>
        <p:spPr bwMode="auto">
          <a:xfrm>
            <a:off x="7069138" y="3311525"/>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7" name="Oval 337"/>
          <p:cNvSpPr>
            <a:spLocks noChangeArrowheads="1"/>
          </p:cNvSpPr>
          <p:nvPr/>
        </p:nvSpPr>
        <p:spPr bwMode="auto">
          <a:xfrm>
            <a:off x="6837363" y="3311525"/>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8" name="Oval 338"/>
          <p:cNvSpPr>
            <a:spLocks noChangeArrowheads="1"/>
          </p:cNvSpPr>
          <p:nvPr/>
        </p:nvSpPr>
        <p:spPr bwMode="auto">
          <a:xfrm>
            <a:off x="7299325" y="3311525"/>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39" name="Oval 339"/>
          <p:cNvSpPr>
            <a:spLocks noChangeArrowheads="1"/>
          </p:cNvSpPr>
          <p:nvPr/>
        </p:nvSpPr>
        <p:spPr bwMode="auto">
          <a:xfrm>
            <a:off x="7529513" y="3311525"/>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0" name="Oval 340"/>
          <p:cNvSpPr>
            <a:spLocks noChangeArrowheads="1"/>
          </p:cNvSpPr>
          <p:nvPr/>
        </p:nvSpPr>
        <p:spPr bwMode="auto">
          <a:xfrm>
            <a:off x="7759700" y="3311525"/>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1" name="Oval 341"/>
          <p:cNvSpPr>
            <a:spLocks noChangeArrowheads="1"/>
          </p:cNvSpPr>
          <p:nvPr/>
        </p:nvSpPr>
        <p:spPr bwMode="auto">
          <a:xfrm>
            <a:off x="7989888" y="3311525"/>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2" name="Oval 342"/>
          <p:cNvSpPr>
            <a:spLocks noChangeArrowheads="1"/>
          </p:cNvSpPr>
          <p:nvPr/>
        </p:nvSpPr>
        <p:spPr bwMode="auto">
          <a:xfrm>
            <a:off x="846138"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3" name="Oval 343"/>
          <p:cNvSpPr>
            <a:spLocks noChangeArrowheads="1"/>
          </p:cNvSpPr>
          <p:nvPr/>
        </p:nvSpPr>
        <p:spPr bwMode="auto">
          <a:xfrm>
            <a:off x="1308100"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4" name="Oval 344"/>
          <p:cNvSpPr>
            <a:spLocks noChangeArrowheads="1"/>
          </p:cNvSpPr>
          <p:nvPr/>
        </p:nvSpPr>
        <p:spPr bwMode="auto">
          <a:xfrm>
            <a:off x="1076325"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5" name="Oval 345"/>
          <p:cNvSpPr>
            <a:spLocks noChangeArrowheads="1"/>
          </p:cNvSpPr>
          <p:nvPr/>
        </p:nvSpPr>
        <p:spPr bwMode="auto">
          <a:xfrm>
            <a:off x="1538288"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6" name="Oval 346"/>
          <p:cNvSpPr>
            <a:spLocks noChangeArrowheads="1"/>
          </p:cNvSpPr>
          <p:nvPr/>
        </p:nvSpPr>
        <p:spPr bwMode="auto">
          <a:xfrm>
            <a:off x="1768475"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7" name="Oval 347"/>
          <p:cNvSpPr>
            <a:spLocks noChangeArrowheads="1"/>
          </p:cNvSpPr>
          <p:nvPr/>
        </p:nvSpPr>
        <p:spPr bwMode="auto">
          <a:xfrm>
            <a:off x="1998663"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8" name="Oval 348"/>
          <p:cNvSpPr>
            <a:spLocks noChangeArrowheads="1"/>
          </p:cNvSpPr>
          <p:nvPr/>
        </p:nvSpPr>
        <p:spPr bwMode="auto">
          <a:xfrm>
            <a:off x="2460625"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49" name="Oval 349"/>
          <p:cNvSpPr>
            <a:spLocks noChangeArrowheads="1"/>
          </p:cNvSpPr>
          <p:nvPr/>
        </p:nvSpPr>
        <p:spPr bwMode="auto">
          <a:xfrm>
            <a:off x="2228850"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0" name="Oval 350"/>
          <p:cNvSpPr>
            <a:spLocks noChangeArrowheads="1"/>
          </p:cNvSpPr>
          <p:nvPr/>
        </p:nvSpPr>
        <p:spPr bwMode="auto">
          <a:xfrm>
            <a:off x="2690813"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1" name="Oval 351"/>
          <p:cNvSpPr>
            <a:spLocks noChangeArrowheads="1"/>
          </p:cNvSpPr>
          <p:nvPr/>
        </p:nvSpPr>
        <p:spPr bwMode="auto">
          <a:xfrm>
            <a:off x="2921000"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2" name="Oval 352"/>
          <p:cNvSpPr>
            <a:spLocks noChangeArrowheads="1"/>
          </p:cNvSpPr>
          <p:nvPr/>
        </p:nvSpPr>
        <p:spPr bwMode="auto">
          <a:xfrm>
            <a:off x="3151188"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3" name="Oval 353"/>
          <p:cNvSpPr>
            <a:spLocks noChangeArrowheads="1"/>
          </p:cNvSpPr>
          <p:nvPr/>
        </p:nvSpPr>
        <p:spPr bwMode="auto">
          <a:xfrm>
            <a:off x="3613150"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4" name="Oval 354"/>
          <p:cNvSpPr>
            <a:spLocks noChangeArrowheads="1"/>
          </p:cNvSpPr>
          <p:nvPr/>
        </p:nvSpPr>
        <p:spPr bwMode="auto">
          <a:xfrm>
            <a:off x="3381375"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5" name="Oval 355"/>
          <p:cNvSpPr>
            <a:spLocks noChangeArrowheads="1"/>
          </p:cNvSpPr>
          <p:nvPr/>
        </p:nvSpPr>
        <p:spPr bwMode="auto">
          <a:xfrm>
            <a:off x="3843338"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6" name="Oval 356"/>
          <p:cNvSpPr>
            <a:spLocks noChangeArrowheads="1"/>
          </p:cNvSpPr>
          <p:nvPr/>
        </p:nvSpPr>
        <p:spPr bwMode="auto">
          <a:xfrm>
            <a:off x="4073525"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7" name="Oval 357"/>
          <p:cNvSpPr>
            <a:spLocks noChangeArrowheads="1"/>
          </p:cNvSpPr>
          <p:nvPr/>
        </p:nvSpPr>
        <p:spPr bwMode="auto">
          <a:xfrm>
            <a:off x="4303713"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8" name="Oval 358"/>
          <p:cNvSpPr>
            <a:spLocks noChangeArrowheads="1"/>
          </p:cNvSpPr>
          <p:nvPr/>
        </p:nvSpPr>
        <p:spPr bwMode="auto">
          <a:xfrm>
            <a:off x="4765675"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59" name="Oval 359"/>
          <p:cNvSpPr>
            <a:spLocks noChangeArrowheads="1"/>
          </p:cNvSpPr>
          <p:nvPr/>
        </p:nvSpPr>
        <p:spPr bwMode="auto">
          <a:xfrm>
            <a:off x="4533900"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0" name="Oval 360"/>
          <p:cNvSpPr>
            <a:spLocks noChangeArrowheads="1"/>
          </p:cNvSpPr>
          <p:nvPr/>
        </p:nvSpPr>
        <p:spPr bwMode="auto">
          <a:xfrm>
            <a:off x="4995863" y="4235450"/>
            <a:ext cx="115887"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1" name="Oval 361"/>
          <p:cNvSpPr>
            <a:spLocks noChangeArrowheads="1"/>
          </p:cNvSpPr>
          <p:nvPr/>
        </p:nvSpPr>
        <p:spPr bwMode="auto">
          <a:xfrm>
            <a:off x="5226050" y="4235450"/>
            <a:ext cx="115888" cy="11588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2" name="Oval 362"/>
          <p:cNvSpPr>
            <a:spLocks noChangeArrowheads="1"/>
          </p:cNvSpPr>
          <p:nvPr/>
        </p:nvSpPr>
        <p:spPr bwMode="auto">
          <a:xfrm>
            <a:off x="5454650" y="42338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3" name="Oval 363"/>
          <p:cNvSpPr>
            <a:spLocks noChangeArrowheads="1"/>
          </p:cNvSpPr>
          <p:nvPr/>
        </p:nvSpPr>
        <p:spPr bwMode="auto">
          <a:xfrm>
            <a:off x="5916613" y="42338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4" name="Oval 364"/>
          <p:cNvSpPr>
            <a:spLocks noChangeArrowheads="1"/>
          </p:cNvSpPr>
          <p:nvPr/>
        </p:nvSpPr>
        <p:spPr bwMode="auto">
          <a:xfrm>
            <a:off x="5684838" y="42338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5" name="Oval 365"/>
          <p:cNvSpPr>
            <a:spLocks noChangeArrowheads="1"/>
          </p:cNvSpPr>
          <p:nvPr/>
        </p:nvSpPr>
        <p:spPr bwMode="auto">
          <a:xfrm>
            <a:off x="6146800" y="42338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6" name="Oval 366"/>
          <p:cNvSpPr>
            <a:spLocks noChangeArrowheads="1"/>
          </p:cNvSpPr>
          <p:nvPr/>
        </p:nvSpPr>
        <p:spPr bwMode="auto">
          <a:xfrm>
            <a:off x="6376988" y="42338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7" name="Oval 367"/>
          <p:cNvSpPr>
            <a:spLocks noChangeArrowheads="1"/>
          </p:cNvSpPr>
          <p:nvPr/>
        </p:nvSpPr>
        <p:spPr bwMode="auto">
          <a:xfrm>
            <a:off x="6607175" y="42338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8" name="Oval 368"/>
          <p:cNvSpPr>
            <a:spLocks noChangeArrowheads="1"/>
          </p:cNvSpPr>
          <p:nvPr/>
        </p:nvSpPr>
        <p:spPr bwMode="auto">
          <a:xfrm>
            <a:off x="7069138" y="42338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69" name="Oval 369"/>
          <p:cNvSpPr>
            <a:spLocks noChangeArrowheads="1"/>
          </p:cNvSpPr>
          <p:nvPr/>
        </p:nvSpPr>
        <p:spPr bwMode="auto">
          <a:xfrm>
            <a:off x="6837363" y="42338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70" name="Oval 370"/>
          <p:cNvSpPr>
            <a:spLocks noChangeArrowheads="1"/>
          </p:cNvSpPr>
          <p:nvPr/>
        </p:nvSpPr>
        <p:spPr bwMode="auto">
          <a:xfrm>
            <a:off x="7299325" y="42338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71" name="Oval 371"/>
          <p:cNvSpPr>
            <a:spLocks noChangeArrowheads="1"/>
          </p:cNvSpPr>
          <p:nvPr/>
        </p:nvSpPr>
        <p:spPr bwMode="auto">
          <a:xfrm>
            <a:off x="7529513" y="42338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72" name="Oval 372"/>
          <p:cNvSpPr>
            <a:spLocks noChangeArrowheads="1"/>
          </p:cNvSpPr>
          <p:nvPr/>
        </p:nvSpPr>
        <p:spPr bwMode="auto">
          <a:xfrm>
            <a:off x="7759700" y="4233863"/>
            <a:ext cx="115888"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73" name="Oval 373"/>
          <p:cNvSpPr>
            <a:spLocks noChangeArrowheads="1"/>
          </p:cNvSpPr>
          <p:nvPr/>
        </p:nvSpPr>
        <p:spPr bwMode="auto">
          <a:xfrm>
            <a:off x="7989888" y="4233863"/>
            <a:ext cx="115887" cy="115887"/>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20674" name="Text Box 374"/>
          <p:cNvSpPr txBox="1">
            <a:spLocks noChangeArrowheads="1"/>
          </p:cNvSpPr>
          <p:nvPr/>
        </p:nvSpPr>
        <p:spPr bwMode="auto">
          <a:xfrm>
            <a:off x="731838" y="5903913"/>
            <a:ext cx="690562" cy="366712"/>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0</a:t>
            </a:r>
          </a:p>
        </p:txBody>
      </p:sp>
      <p:sp>
        <p:nvSpPr>
          <p:cNvPr id="20675" name="Text Box 375"/>
          <p:cNvSpPr txBox="1">
            <a:spLocks noChangeArrowheads="1"/>
          </p:cNvSpPr>
          <p:nvPr/>
        </p:nvSpPr>
        <p:spPr bwMode="auto">
          <a:xfrm>
            <a:off x="1846263" y="5903913"/>
            <a:ext cx="690562" cy="366712"/>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5</a:t>
            </a:r>
          </a:p>
        </p:txBody>
      </p:sp>
      <p:sp>
        <p:nvSpPr>
          <p:cNvPr id="20676" name="Text Box 376"/>
          <p:cNvSpPr txBox="1">
            <a:spLocks noChangeArrowheads="1"/>
          </p:cNvSpPr>
          <p:nvPr/>
        </p:nvSpPr>
        <p:spPr bwMode="auto">
          <a:xfrm>
            <a:off x="2997200" y="5886450"/>
            <a:ext cx="690563" cy="366713"/>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10</a:t>
            </a:r>
          </a:p>
        </p:txBody>
      </p:sp>
      <p:sp>
        <p:nvSpPr>
          <p:cNvPr id="20677" name="Text Box 377"/>
          <p:cNvSpPr txBox="1">
            <a:spLocks noChangeArrowheads="1"/>
          </p:cNvSpPr>
          <p:nvPr/>
        </p:nvSpPr>
        <p:spPr bwMode="auto">
          <a:xfrm>
            <a:off x="4149725" y="5886450"/>
            <a:ext cx="690563" cy="366713"/>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15</a:t>
            </a:r>
          </a:p>
        </p:txBody>
      </p:sp>
      <p:sp>
        <p:nvSpPr>
          <p:cNvPr id="20678" name="Text Box 378"/>
          <p:cNvSpPr txBox="1">
            <a:spLocks noChangeArrowheads="1"/>
          </p:cNvSpPr>
          <p:nvPr/>
        </p:nvSpPr>
        <p:spPr bwMode="auto">
          <a:xfrm>
            <a:off x="5302250" y="5886450"/>
            <a:ext cx="690563" cy="366713"/>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20</a:t>
            </a:r>
          </a:p>
        </p:txBody>
      </p:sp>
      <p:sp>
        <p:nvSpPr>
          <p:cNvPr id="20679" name="Text Box 379"/>
          <p:cNvSpPr txBox="1">
            <a:spLocks noChangeArrowheads="1"/>
          </p:cNvSpPr>
          <p:nvPr/>
        </p:nvSpPr>
        <p:spPr bwMode="auto">
          <a:xfrm>
            <a:off x="6378575" y="5886450"/>
            <a:ext cx="690563" cy="366713"/>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25</a:t>
            </a:r>
          </a:p>
        </p:txBody>
      </p:sp>
      <p:sp>
        <p:nvSpPr>
          <p:cNvPr id="20680" name="Text Box 380"/>
          <p:cNvSpPr txBox="1">
            <a:spLocks noChangeArrowheads="1"/>
          </p:cNvSpPr>
          <p:nvPr/>
        </p:nvSpPr>
        <p:spPr bwMode="auto">
          <a:xfrm>
            <a:off x="7567613" y="5848350"/>
            <a:ext cx="690562" cy="366713"/>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30</a:t>
            </a:r>
          </a:p>
        </p:txBody>
      </p:sp>
      <p:sp>
        <p:nvSpPr>
          <p:cNvPr id="20681" name="Text Box 381"/>
          <p:cNvSpPr txBox="1">
            <a:spLocks noChangeArrowheads="1"/>
          </p:cNvSpPr>
          <p:nvPr/>
        </p:nvSpPr>
        <p:spPr bwMode="auto">
          <a:xfrm>
            <a:off x="7913688" y="6040438"/>
            <a:ext cx="690562" cy="366712"/>
          </a:xfrm>
          <a:prstGeom prst="rect">
            <a:avLst/>
          </a:prstGeom>
          <a:noFill/>
          <a:ln w="12700">
            <a:noFill/>
            <a:miter lim="800000"/>
            <a:headEnd type="none" w="sm" len="sm"/>
            <a:tailEnd type="none" w="sm" len="sm"/>
          </a:ln>
        </p:spPr>
        <p:txBody>
          <a:bodyPr>
            <a:spAutoFit/>
          </a:bodyPr>
          <a:lstStyle/>
          <a:p>
            <a:pPr algn="l">
              <a:spcBef>
                <a:spcPct val="50000"/>
              </a:spcBef>
            </a:pPr>
            <a:r>
              <a:rPr lang="en-US" sz="1800" b="1" dirty="0">
                <a:latin typeface="Arial" pitchFamily="34" charset="0"/>
              </a:rPr>
              <a:t>t</a:t>
            </a:r>
          </a:p>
        </p:txBody>
      </p:sp>
      <p:sp>
        <p:nvSpPr>
          <p:cNvPr id="20682" name="Text Box 382"/>
          <p:cNvSpPr txBox="1">
            <a:spLocks noChangeArrowheads="1"/>
          </p:cNvSpPr>
          <p:nvPr/>
        </p:nvSpPr>
        <p:spPr bwMode="auto">
          <a:xfrm>
            <a:off x="8221663" y="2165350"/>
            <a:ext cx="690562" cy="457200"/>
          </a:xfrm>
          <a:prstGeom prst="rect">
            <a:avLst/>
          </a:prstGeom>
          <a:noFill/>
          <a:ln w="12700">
            <a:noFill/>
            <a:miter lim="800000"/>
            <a:headEnd type="none" w="sm" len="sm"/>
            <a:tailEnd type="none" w="sm" len="sm"/>
          </a:ln>
        </p:spPr>
        <p:txBody>
          <a:bodyPr>
            <a:spAutoFit/>
          </a:bodyPr>
          <a:lstStyle/>
          <a:p>
            <a:pPr algn="l">
              <a:spcBef>
                <a:spcPct val="50000"/>
              </a:spcBef>
            </a:pPr>
            <a:r>
              <a:rPr lang="en-US" b="1" dirty="0">
                <a:solidFill>
                  <a:srgbClr val="FFFF66"/>
                </a:solidFill>
                <a:latin typeface="Arial" pitchFamily="34" charset="0"/>
              </a:rPr>
              <a:t>r</a:t>
            </a:r>
            <a:r>
              <a:rPr lang="en-US" b="1" baseline="-25000" dirty="0">
                <a:solidFill>
                  <a:srgbClr val="FFFF66"/>
                </a:solidFill>
                <a:latin typeface="Arial" pitchFamily="34" charset="0"/>
              </a:rPr>
              <a:t>t1</a:t>
            </a:r>
            <a:endParaRPr lang="en-US" b="1" dirty="0">
              <a:solidFill>
                <a:srgbClr val="FFFF66"/>
              </a:solidFill>
              <a:latin typeface="Arial" pitchFamily="34" charset="0"/>
            </a:endParaRPr>
          </a:p>
        </p:txBody>
      </p:sp>
      <p:sp>
        <p:nvSpPr>
          <p:cNvPr id="20683" name="Text Box 383"/>
          <p:cNvSpPr txBox="1">
            <a:spLocks noChangeArrowheads="1"/>
          </p:cNvSpPr>
          <p:nvPr/>
        </p:nvSpPr>
        <p:spPr bwMode="auto">
          <a:xfrm>
            <a:off x="8220075" y="3087688"/>
            <a:ext cx="690563" cy="457200"/>
          </a:xfrm>
          <a:prstGeom prst="rect">
            <a:avLst/>
          </a:prstGeom>
          <a:noFill/>
          <a:ln w="12700">
            <a:noFill/>
            <a:miter lim="800000"/>
            <a:headEnd type="none" w="sm" len="sm"/>
            <a:tailEnd type="none" w="sm" len="sm"/>
          </a:ln>
        </p:spPr>
        <p:txBody>
          <a:bodyPr>
            <a:spAutoFit/>
          </a:bodyPr>
          <a:lstStyle/>
          <a:p>
            <a:pPr algn="l">
              <a:spcBef>
                <a:spcPct val="50000"/>
              </a:spcBef>
            </a:pPr>
            <a:r>
              <a:rPr lang="en-US" b="1" dirty="0">
                <a:solidFill>
                  <a:srgbClr val="FFFF66"/>
                </a:solidFill>
                <a:latin typeface="Arial" pitchFamily="34" charset="0"/>
              </a:rPr>
              <a:t>r</a:t>
            </a:r>
            <a:r>
              <a:rPr lang="en-US" b="1" baseline="-25000" dirty="0">
                <a:solidFill>
                  <a:srgbClr val="FFFF66"/>
                </a:solidFill>
                <a:latin typeface="Arial" pitchFamily="34" charset="0"/>
              </a:rPr>
              <a:t>t2</a:t>
            </a:r>
            <a:endParaRPr lang="en-US" b="1" dirty="0">
              <a:solidFill>
                <a:srgbClr val="FFFF66"/>
              </a:solidFill>
              <a:latin typeface="Arial" pitchFamily="34" charset="0"/>
            </a:endParaRPr>
          </a:p>
        </p:txBody>
      </p:sp>
      <p:sp>
        <p:nvSpPr>
          <p:cNvPr id="20684" name="Text Box 384"/>
          <p:cNvSpPr txBox="1">
            <a:spLocks noChangeArrowheads="1"/>
          </p:cNvSpPr>
          <p:nvPr/>
        </p:nvSpPr>
        <p:spPr bwMode="auto">
          <a:xfrm>
            <a:off x="8220075" y="4005263"/>
            <a:ext cx="690563" cy="457200"/>
          </a:xfrm>
          <a:prstGeom prst="rect">
            <a:avLst/>
          </a:prstGeom>
          <a:noFill/>
          <a:ln w="12700">
            <a:noFill/>
            <a:miter lim="800000"/>
            <a:headEnd type="none" w="sm" len="sm"/>
            <a:tailEnd type="none" w="sm" len="sm"/>
          </a:ln>
        </p:spPr>
        <p:txBody>
          <a:bodyPr>
            <a:spAutoFit/>
          </a:bodyPr>
          <a:lstStyle/>
          <a:p>
            <a:pPr algn="l">
              <a:spcBef>
                <a:spcPct val="50000"/>
              </a:spcBef>
            </a:pPr>
            <a:r>
              <a:rPr lang="en-US" b="1" dirty="0">
                <a:solidFill>
                  <a:srgbClr val="FFFF66"/>
                </a:solidFill>
                <a:latin typeface="Arial" pitchFamily="34" charset="0"/>
              </a:rPr>
              <a:t>r</a:t>
            </a:r>
            <a:r>
              <a:rPr lang="en-US" b="1" baseline="-25000" dirty="0">
                <a:solidFill>
                  <a:srgbClr val="FFFF66"/>
                </a:solidFill>
                <a:latin typeface="Arial" pitchFamily="34" charset="0"/>
              </a:rPr>
              <a:t>t3</a:t>
            </a:r>
            <a:endParaRPr lang="en-US" b="1" dirty="0">
              <a:solidFill>
                <a:srgbClr val="FFFF66"/>
              </a:solidFill>
              <a:latin typeface="Arial" pitchFamily="34" charset="0"/>
            </a:endParaRPr>
          </a:p>
        </p:txBody>
      </p:sp>
      <p:sp>
        <p:nvSpPr>
          <p:cNvPr id="20685" name="Text Box 385"/>
          <p:cNvSpPr txBox="1">
            <a:spLocks noChangeArrowheads="1"/>
          </p:cNvSpPr>
          <p:nvPr/>
        </p:nvSpPr>
        <p:spPr bwMode="auto">
          <a:xfrm>
            <a:off x="8220075" y="4930775"/>
            <a:ext cx="690563" cy="457200"/>
          </a:xfrm>
          <a:prstGeom prst="rect">
            <a:avLst/>
          </a:prstGeom>
          <a:noFill/>
          <a:ln w="12700">
            <a:noFill/>
            <a:miter lim="800000"/>
            <a:headEnd type="none" w="sm" len="sm"/>
            <a:tailEnd type="none" w="sm" len="sm"/>
          </a:ln>
        </p:spPr>
        <p:txBody>
          <a:bodyPr>
            <a:spAutoFit/>
          </a:bodyPr>
          <a:lstStyle/>
          <a:p>
            <a:pPr algn="l">
              <a:spcBef>
                <a:spcPct val="50000"/>
              </a:spcBef>
            </a:pPr>
            <a:r>
              <a:rPr lang="en-US" b="1" dirty="0">
                <a:solidFill>
                  <a:srgbClr val="FFFF66"/>
                </a:solidFill>
                <a:latin typeface="Arial" pitchFamily="34" charset="0"/>
              </a:rPr>
              <a:t>r</a:t>
            </a:r>
            <a:r>
              <a:rPr lang="en-US" b="1" baseline="-25000" dirty="0">
                <a:solidFill>
                  <a:srgbClr val="FFFF66"/>
                </a:solidFill>
                <a:latin typeface="Arial" pitchFamily="34" charset="0"/>
              </a:rPr>
              <a:t>t4</a:t>
            </a:r>
            <a:endParaRPr lang="en-US" b="1" dirty="0">
              <a:solidFill>
                <a:srgbClr val="FFFF66"/>
              </a:solidFill>
              <a:latin typeface="Arial" pitchFamily="34" charset="0"/>
            </a:endParaRPr>
          </a:p>
        </p:txBody>
      </p:sp>
      <p:sp>
        <p:nvSpPr>
          <p:cNvPr id="20686" name="Text Box 386"/>
          <p:cNvSpPr txBox="1">
            <a:spLocks noChangeArrowheads="1"/>
          </p:cNvSpPr>
          <p:nvPr/>
        </p:nvSpPr>
        <p:spPr bwMode="auto">
          <a:xfrm>
            <a:off x="7183438" y="2546350"/>
            <a:ext cx="690562"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01</a:t>
            </a:r>
            <a:endParaRPr lang="en-US" sz="1400" b="1" dirty="0">
              <a:solidFill>
                <a:srgbClr val="FFFF66"/>
              </a:solidFill>
              <a:latin typeface="Arial" pitchFamily="34" charset="0"/>
            </a:endParaRPr>
          </a:p>
        </p:txBody>
      </p:sp>
      <p:sp>
        <p:nvSpPr>
          <p:cNvPr id="20687" name="Text Box 387"/>
          <p:cNvSpPr txBox="1">
            <a:spLocks noChangeArrowheads="1"/>
          </p:cNvSpPr>
          <p:nvPr/>
        </p:nvSpPr>
        <p:spPr bwMode="auto">
          <a:xfrm>
            <a:off x="7451725" y="2546350"/>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11</a:t>
            </a:r>
            <a:endParaRPr lang="en-US" sz="1400" b="1" dirty="0">
              <a:solidFill>
                <a:srgbClr val="FFFF66"/>
              </a:solidFill>
              <a:latin typeface="Arial" pitchFamily="34" charset="0"/>
            </a:endParaRPr>
          </a:p>
        </p:txBody>
      </p:sp>
      <p:sp>
        <p:nvSpPr>
          <p:cNvPr id="20688" name="Text Box 388"/>
          <p:cNvSpPr txBox="1">
            <a:spLocks noChangeArrowheads="1"/>
          </p:cNvSpPr>
          <p:nvPr/>
        </p:nvSpPr>
        <p:spPr bwMode="auto">
          <a:xfrm>
            <a:off x="7683500" y="2546350"/>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21 …</a:t>
            </a:r>
            <a:endParaRPr lang="en-US" sz="1400" b="1" dirty="0">
              <a:solidFill>
                <a:srgbClr val="FFFF66"/>
              </a:solidFill>
              <a:latin typeface="Arial" pitchFamily="34" charset="0"/>
            </a:endParaRPr>
          </a:p>
        </p:txBody>
      </p:sp>
      <p:sp>
        <p:nvSpPr>
          <p:cNvPr id="20689" name="Text Box 389"/>
          <p:cNvSpPr txBox="1">
            <a:spLocks noChangeArrowheads="1"/>
          </p:cNvSpPr>
          <p:nvPr/>
        </p:nvSpPr>
        <p:spPr bwMode="auto">
          <a:xfrm>
            <a:off x="1652588" y="3432175"/>
            <a:ext cx="690562"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02</a:t>
            </a:r>
            <a:endParaRPr lang="en-US" sz="1400" b="1" dirty="0">
              <a:solidFill>
                <a:srgbClr val="FFFF66"/>
              </a:solidFill>
              <a:latin typeface="Arial" pitchFamily="34" charset="0"/>
            </a:endParaRPr>
          </a:p>
        </p:txBody>
      </p:sp>
      <p:sp>
        <p:nvSpPr>
          <p:cNvPr id="20690" name="Text Box 390"/>
          <p:cNvSpPr txBox="1">
            <a:spLocks noChangeArrowheads="1"/>
          </p:cNvSpPr>
          <p:nvPr/>
        </p:nvSpPr>
        <p:spPr bwMode="auto">
          <a:xfrm>
            <a:off x="1920875" y="3432175"/>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12</a:t>
            </a:r>
            <a:endParaRPr lang="en-US" sz="1400" b="1" dirty="0">
              <a:solidFill>
                <a:srgbClr val="FFFF66"/>
              </a:solidFill>
              <a:latin typeface="Arial" pitchFamily="34" charset="0"/>
            </a:endParaRPr>
          </a:p>
        </p:txBody>
      </p:sp>
      <p:sp>
        <p:nvSpPr>
          <p:cNvPr id="20691" name="Text Box 391"/>
          <p:cNvSpPr txBox="1">
            <a:spLocks noChangeArrowheads="1"/>
          </p:cNvSpPr>
          <p:nvPr/>
        </p:nvSpPr>
        <p:spPr bwMode="auto">
          <a:xfrm>
            <a:off x="2152650" y="3429000"/>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22 …</a:t>
            </a:r>
            <a:endParaRPr lang="en-US" sz="1400" b="1" dirty="0">
              <a:solidFill>
                <a:srgbClr val="FFFF66"/>
              </a:solidFill>
              <a:latin typeface="Arial" pitchFamily="34" charset="0"/>
            </a:endParaRPr>
          </a:p>
        </p:txBody>
      </p:sp>
      <p:sp>
        <p:nvSpPr>
          <p:cNvPr id="20692" name="Text Box 392"/>
          <p:cNvSpPr txBox="1">
            <a:spLocks noChangeArrowheads="1"/>
          </p:cNvSpPr>
          <p:nvPr/>
        </p:nvSpPr>
        <p:spPr bwMode="auto">
          <a:xfrm>
            <a:off x="4187825" y="4314825"/>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03</a:t>
            </a:r>
            <a:endParaRPr lang="en-US" sz="1400" b="1" dirty="0">
              <a:solidFill>
                <a:srgbClr val="FFFF66"/>
              </a:solidFill>
              <a:latin typeface="Arial" pitchFamily="34" charset="0"/>
            </a:endParaRPr>
          </a:p>
        </p:txBody>
      </p:sp>
      <p:sp>
        <p:nvSpPr>
          <p:cNvPr id="20693" name="Text Box 393"/>
          <p:cNvSpPr txBox="1">
            <a:spLocks noChangeArrowheads="1"/>
          </p:cNvSpPr>
          <p:nvPr/>
        </p:nvSpPr>
        <p:spPr bwMode="auto">
          <a:xfrm>
            <a:off x="4456113" y="4314825"/>
            <a:ext cx="690562"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13</a:t>
            </a:r>
            <a:endParaRPr lang="en-US" sz="1400" b="1" dirty="0">
              <a:solidFill>
                <a:srgbClr val="FFFF66"/>
              </a:solidFill>
              <a:latin typeface="Arial" pitchFamily="34" charset="0"/>
            </a:endParaRPr>
          </a:p>
        </p:txBody>
      </p:sp>
      <p:sp>
        <p:nvSpPr>
          <p:cNvPr id="20694" name="Text Box 394"/>
          <p:cNvSpPr txBox="1">
            <a:spLocks noChangeArrowheads="1"/>
          </p:cNvSpPr>
          <p:nvPr/>
        </p:nvSpPr>
        <p:spPr bwMode="auto">
          <a:xfrm>
            <a:off x="4687888" y="4314825"/>
            <a:ext cx="690562"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23 …</a:t>
            </a:r>
            <a:endParaRPr lang="en-US" sz="1400" b="1" dirty="0">
              <a:solidFill>
                <a:srgbClr val="FFFF66"/>
              </a:solidFill>
              <a:latin typeface="Arial" pitchFamily="34" charset="0"/>
            </a:endParaRPr>
          </a:p>
        </p:txBody>
      </p:sp>
      <p:sp>
        <p:nvSpPr>
          <p:cNvPr id="20695" name="Text Box 395"/>
          <p:cNvSpPr txBox="1">
            <a:spLocks noChangeArrowheads="1"/>
          </p:cNvSpPr>
          <p:nvPr/>
        </p:nvSpPr>
        <p:spPr bwMode="auto">
          <a:xfrm>
            <a:off x="962025" y="5313363"/>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04</a:t>
            </a:r>
            <a:endParaRPr lang="en-US" sz="1400" b="1" dirty="0">
              <a:solidFill>
                <a:srgbClr val="FFFF66"/>
              </a:solidFill>
              <a:latin typeface="Arial" pitchFamily="34" charset="0"/>
            </a:endParaRPr>
          </a:p>
        </p:txBody>
      </p:sp>
      <p:sp>
        <p:nvSpPr>
          <p:cNvPr id="20696" name="Text Box 396"/>
          <p:cNvSpPr txBox="1">
            <a:spLocks noChangeArrowheads="1"/>
          </p:cNvSpPr>
          <p:nvPr/>
        </p:nvSpPr>
        <p:spPr bwMode="auto">
          <a:xfrm>
            <a:off x="1231900" y="5313363"/>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14</a:t>
            </a:r>
            <a:endParaRPr lang="en-US" sz="1400" b="1" dirty="0">
              <a:solidFill>
                <a:srgbClr val="FFFF66"/>
              </a:solidFill>
              <a:latin typeface="Arial" pitchFamily="34" charset="0"/>
            </a:endParaRPr>
          </a:p>
        </p:txBody>
      </p:sp>
      <p:sp>
        <p:nvSpPr>
          <p:cNvPr id="20697" name="Text Box 397"/>
          <p:cNvSpPr txBox="1">
            <a:spLocks noChangeArrowheads="1"/>
          </p:cNvSpPr>
          <p:nvPr/>
        </p:nvSpPr>
        <p:spPr bwMode="auto">
          <a:xfrm>
            <a:off x="1462088" y="5313363"/>
            <a:ext cx="690562"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24 …</a:t>
            </a:r>
            <a:endParaRPr lang="en-US" sz="1400" b="1" dirty="0">
              <a:solidFill>
                <a:srgbClr val="FFFF66"/>
              </a:solidFill>
              <a:latin typeface="Arial" pitchFamily="34" charset="0"/>
            </a:endParaRPr>
          </a:p>
        </p:txBody>
      </p:sp>
      <p:sp>
        <p:nvSpPr>
          <p:cNvPr id="20698" name="Text Box 398"/>
          <p:cNvSpPr txBox="1">
            <a:spLocks noChangeArrowheads="1"/>
          </p:cNvSpPr>
          <p:nvPr/>
        </p:nvSpPr>
        <p:spPr bwMode="auto">
          <a:xfrm>
            <a:off x="7183438" y="5313363"/>
            <a:ext cx="690562"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05</a:t>
            </a:r>
            <a:endParaRPr lang="en-US" sz="1400" b="1" dirty="0">
              <a:solidFill>
                <a:srgbClr val="FFFF66"/>
              </a:solidFill>
              <a:latin typeface="Arial" pitchFamily="34" charset="0"/>
            </a:endParaRPr>
          </a:p>
        </p:txBody>
      </p:sp>
      <p:sp>
        <p:nvSpPr>
          <p:cNvPr id="20699" name="Text Box 399"/>
          <p:cNvSpPr txBox="1">
            <a:spLocks noChangeArrowheads="1"/>
          </p:cNvSpPr>
          <p:nvPr/>
        </p:nvSpPr>
        <p:spPr bwMode="auto">
          <a:xfrm>
            <a:off x="7453313" y="5313363"/>
            <a:ext cx="690562"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15</a:t>
            </a:r>
            <a:endParaRPr lang="en-US" sz="1400" b="1" dirty="0">
              <a:solidFill>
                <a:srgbClr val="FFFF66"/>
              </a:solidFill>
              <a:latin typeface="Arial" pitchFamily="34" charset="0"/>
            </a:endParaRPr>
          </a:p>
        </p:txBody>
      </p:sp>
      <p:sp>
        <p:nvSpPr>
          <p:cNvPr id="20700" name="Text Box 400"/>
          <p:cNvSpPr txBox="1">
            <a:spLocks noChangeArrowheads="1"/>
          </p:cNvSpPr>
          <p:nvPr/>
        </p:nvSpPr>
        <p:spPr bwMode="auto">
          <a:xfrm>
            <a:off x="7683500" y="5310188"/>
            <a:ext cx="690563" cy="304800"/>
          </a:xfrm>
          <a:prstGeom prst="rect">
            <a:avLst/>
          </a:prstGeom>
          <a:noFill/>
          <a:ln w="12700">
            <a:noFill/>
            <a:miter lim="800000"/>
            <a:headEnd type="none" w="sm" len="sm"/>
            <a:tailEnd type="none" w="sm" len="sm"/>
          </a:ln>
        </p:spPr>
        <p:txBody>
          <a:bodyPr>
            <a:spAutoFit/>
          </a:bodyPr>
          <a:lstStyle/>
          <a:p>
            <a:pPr algn="l">
              <a:spcBef>
                <a:spcPct val="50000"/>
              </a:spcBef>
            </a:pPr>
            <a:r>
              <a:rPr lang="en-US" sz="1400" b="1" dirty="0">
                <a:solidFill>
                  <a:srgbClr val="FFFF66"/>
                </a:solidFill>
                <a:latin typeface="Arial" pitchFamily="34" charset="0"/>
              </a:rPr>
              <a:t>u</a:t>
            </a:r>
            <a:r>
              <a:rPr lang="en-US" sz="1400" b="1" baseline="-25000" dirty="0">
                <a:solidFill>
                  <a:srgbClr val="FFFF66"/>
                </a:solidFill>
                <a:latin typeface="Arial" pitchFamily="34" charset="0"/>
              </a:rPr>
              <a:t>25 …</a:t>
            </a:r>
            <a:endParaRPr lang="en-US" sz="1400" b="1" dirty="0">
              <a:solidFill>
                <a:srgbClr val="FFFF66"/>
              </a:solidFill>
              <a:latin typeface="Arial" pitchFamily="34" charset="0"/>
            </a:endParaRPr>
          </a:p>
        </p:txBody>
      </p:sp>
      <p:sp>
        <p:nvSpPr>
          <p:cNvPr id="20701" name="Text Box 401"/>
          <p:cNvSpPr txBox="1">
            <a:spLocks noChangeArrowheads="1"/>
          </p:cNvSpPr>
          <p:nvPr/>
        </p:nvSpPr>
        <p:spPr bwMode="auto">
          <a:xfrm>
            <a:off x="7183438" y="4619625"/>
            <a:ext cx="1160462" cy="369332"/>
          </a:xfrm>
          <a:prstGeom prst="rect">
            <a:avLst/>
          </a:prstGeom>
          <a:noFill/>
          <a:ln w="12700">
            <a:noFill/>
            <a:miter lim="800000"/>
            <a:headEnd type="none" w="sm" len="sm"/>
            <a:tailEnd type="none" w="sm" len="sm"/>
          </a:ln>
        </p:spPr>
        <p:txBody>
          <a:bodyPr wrap="square">
            <a:spAutoFit/>
          </a:bodyPr>
          <a:lstStyle/>
          <a:p>
            <a:pPr algn="l">
              <a:spcBef>
                <a:spcPct val="50000"/>
              </a:spcBef>
            </a:pPr>
            <a:r>
              <a:rPr lang="en-US" sz="1800" b="1" dirty="0">
                <a:solidFill>
                  <a:srgbClr val="FF0066"/>
                </a:solidFill>
                <a:latin typeface="Arial" pitchFamily="34" charset="0"/>
              </a:rPr>
              <a:t>EVENT</a:t>
            </a:r>
          </a:p>
        </p:txBody>
      </p:sp>
      <p:sp>
        <p:nvSpPr>
          <p:cNvPr id="20702" name="AutoShape 402"/>
          <p:cNvSpPr>
            <a:spLocks noChangeArrowheads="1"/>
          </p:cNvSpPr>
          <p:nvPr/>
        </p:nvSpPr>
        <p:spPr bwMode="auto">
          <a:xfrm>
            <a:off x="7299325" y="4927600"/>
            <a:ext cx="114300" cy="192088"/>
          </a:xfrm>
          <a:prstGeom prst="downArrow">
            <a:avLst>
              <a:gd name="adj1" fmla="val 50000"/>
              <a:gd name="adj2" fmla="val 42014"/>
            </a:avLst>
          </a:prstGeom>
          <a:solidFill>
            <a:srgbClr val="FF0066"/>
          </a:solidFill>
          <a:ln w="12700">
            <a:solidFill>
              <a:srgbClr val="FF0066"/>
            </a:solidFill>
            <a:miter lim="800000"/>
            <a:headEnd type="none" w="sm" len="sm"/>
            <a:tailEnd type="none" w="sm" len="sm"/>
          </a:ln>
        </p:spPr>
        <p:txBody>
          <a:bodyPr vert="eaVert" wrap="none" anchor="ctr"/>
          <a:lstStyle/>
          <a:p>
            <a:endParaRPr lang="en-US"/>
          </a:p>
        </p:txBody>
      </p:sp>
      <p:sp>
        <p:nvSpPr>
          <p:cNvPr id="20703" name="Text Box 403"/>
          <p:cNvSpPr txBox="1">
            <a:spLocks noChangeArrowheads="1"/>
          </p:cNvSpPr>
          <p:nvPr/>
        </p:nvSpPr>
        <p:spPr bwMode="auto">
          <a:xfrm>
            <a:off x="4187824" y="3659188"/>
            <a:ext cx="1069975" cy="369332"/>
          </a:xfrm>
          <a:prstGeom prst="rect">
            <a:avLst/>
          </a:prstGeom>
          <a:noFill/>
          <a:ln w="12700">
            <a:noFill/>
            <a:miter lim="800000"/>
            <a:headEnd type="none" w="sm" len="sm"/>
            <a:tailEnd type="none" w="sm" len="sm"/>
          </a:ln>
        </p:spPr>
        <p:txBody>
          <a:bodyPr wrap="square">
            <a:spAutoFit/>
          </a:bodyPr>
          <a:lstStyle/>
          <a:p>
            <a:pPr algn="l">
              <a:spcBef>
                <a:spcPct val="50000"/>
              </a:spcBef>
            </a:pPr>
            <a:r>
              <a:rPr lang="en-US" sz="1800" b="1" dirty="0" smtClean="0">
                <a:solidFill>
                  <a:srgbClr val="FF0066"/>
                </a:solidFill>
                <a:latin typeface="Arial" pitchFamily="34" charset="0"/>
              </a:rPr>
              <a:t>EVENT</a:t>
            </a:r>
            <a:endParaRPr lang="en-US" sz="1800" b="1" dirty="0">
              <a:solidFill>
                <a:srgbClr val="FF0066"/>
              </a:solidFill>
              <a:latin typeface="Arial" pitchFamily="34" charset="0"/>
            </a:endParaRPr>
          </a:p>
        </p:txBody>
      </p:sp>
      <p:sp>
        <p:nvSpPr>
          <p:cNvPr id="20704" name="AutoShape 404"/>
          <p:cNvSpPr>
            <a:spLocks noChangeArrowheads="1"/>
          </p:cNvSpPr>
          <p:nvPr/>
        </p:nvSpPr>
        <p:spPr bwMode="auto">
          <a:xfrm>
            <a:off x="4303713" y="3967163"/>
            <a:ext cx="114300" cy="192087"/>
          </a:xfrm>
          <a:prstGeom prst="downArrow">
            <a:avLst>
              <a:gd name="adj1" fmla="val 50000"/>
              <a:gd name="adj2" fmla="val 42014"/>
            </a:avLst>
          </a:prstGeom>
          <a:solidFill>
            <a:srgbClr val="FF0066"/>
          </a:solidFill>
          <a:ln w="12700">
            <a:solidFill>
              <a:srgbClr val="FF0066"/>
            </a:solidFill>
            <a:miter lim="800000"/>
            <a:headEnd type="none" w="sm" len="sm"/>
            <a:tailEnd type="none" w="sm" len="sm"/>
          </a:ln>
        </p:spPr>
        <p:txBody>
          <a:bodyPr vert="eaVert" wrap="none" anchor="ctr"/>
          <a:lstStyle/>
          <a:p>
            <a:endParaRPr lang="en-US"/>
          </a:p>
        </p:txBody>
      </p:sp>
      <p:sp>
        <p:nvSpPr>
          <p:cNvPr id="20705" name="Text Box 405"/>
          <p:cNvSpPr txBox="1">
            <a:spLocks noChangeArrowheads="1"/>
          </p:cNvSpPr>
          <p:nvPr/>
        </p:nvSpPr>
        <p:spPr bwMode="auto">
          <a:xfrm>
            <a:off x="1652588" y="2738438"/>
            <a:ext cx="1014412" cy="369332"/>
          </a:xfrm>
          <a:prstGeom prst="rect">
            <a:avLst/>
          </a:prstGeom>
          <a:noFill/>
          <a:ln w="12700">
            <a:noFill/>
            <a:miter lim="800000"/>
            <a:headEnd type="none" w="sm" len="sm"/>
            <a:tailEnd type="none" w="sm" len="sm"/>
          </a:ln>
        </p:spPr>
        <p:txBody>
          <a:bodyPr wrap="square">
            <a:spAutoFit/>
          </a:bodyPr>
          <a:lstStyle/>
          <a:p>
            <a:pPr algn="l">
              <a:spcBef>
                <a:spcPct val="50000"/>
              </a:spcBef>
            </a:pPr>
            <a:r>
              <a:rPr lang="en-US" sz="1800" b="1" dirty="0" smtClean="0">
                <a:solidFill>
                  <a:srgbClr val="FF0066"/>
                </a:solidFill>
                <a:latin typeface="Arial" pitchFamily="34" charset="0"/>
              </a:rPr>
              <a:t>EVENT</a:t>
            </a:r>
            <a:endParaRPr lang="en-US" sz="1800" b="1" dirty="0">
              <a:solidFill>
                <a:srgbClr val="FF0066"/>
              </a:solidFill>
              <a:latin typeface="Arial" pitchFamily="34" charset="0"/>
            </a:endParaRPr>
          </a:p>
        </p:txBody>
      </p:sp>
      <p:sp>
        <p:nvSpPr>
          <p:cNvPr id="20706" name="AutoShape 406"/>
          <p:cNvSpPr>
            <a:spLocks noChangeArrowheads="1"/>
          </p:cNvSpPr>
          <p:nvPr/>
        </p:nvSpPr>
        <p:spPr bwMode="auto">
          <a:xfrm>
            <a:off x="1768475" y="3046413"/>
            <a:ext cx="114300" cy="192087"/>
          </a:xfrm>
          <a:prstGeom prst="downArrow">
            <a:avLst>
              <a:gd name="adj1" fmla="val 50000"/>
              <a:gd name="adj2" fmla="val 42014"/>
            </a:avLst>
          </a:prstGeom>
          <a:solidFill>
            <a:srgbClr val="FF0066"/>
          </a:solidFill>
          <a:ln w="12700">
            <a:solidFill>
              <a:srgbClr val="FF0066"/>
            </a:solidFill>
            <a:miter lim="800000"/>
            <a:headEnd type="none" w="sm" len="sm"/>
            <a:tailEnd type="none" w="sm" len="sm"/>
          </a:ln>
        </p:spPr>
        <p:txBody>
          <a:bodyPr vert="eaVert" wrap="none" anchor="ctr"/>
          <a:lstStyle/>
          <a:p>
            <a:endParaRPr lang="en-US"/>
          </a:p>
        </p:txBody>
      </p:sp>
      <p:sp>
        <p:nvSpPr>
          <p:cNvPr id="20707" name="Text Box 407"/>
          <p:cNvSpPr txBox="1">
            <a:spLocks noChangeArrowheads="1"/>
          </p:cNvSpPr>
          <p:nvPr/>
        </p:nvSpPr>
        <p:spPr bwMode="auto">
          <a:xfrm>
            <a:off x="962024" y="4619625"/>
            <a:ext cx="1171575" cy="369332"/>
          </a:xfrm>
          <a:prstGeom prst="rect">
            <a:avLst/>
          </a:prstGeom>
          <a:noFill/>
          <a:ln w="12700">
            <a:noFill/>
            <a:miter lim="800000"/>
            <a:headEnd type="none" w="sm" len="sm"/>
            <a:tailEnd type="none" w="sm" len="sm"/>
          </a:ln>
        </p:spPr>
        <p:txBody>
          <a:bodyPr wrap="square">
            <a:spAutoFit/>
          </a:bodyPr>
          <a:lstStyle/>
          <a:p>
            <a:pPr algn="l">
              <a:spcBef>
                <a:spcPct val="50000"/>
              </a:spcBef>
            </a:pPr>
            <a:r>
              <a:rPr lang="en-US" sz="1800" b="1" dirty="0">
                <a:solidFill>
                  <a:srgbClr val="FF0066"/>
                </a:solidFill>
                <a:latin typeface="Arial" pitchFamily="34" charset="0"/>
              </a:rPr>
              <a:t>EVENT</a:t>
            </a:r>
          </a:p>
        </p:txBody>
      </p:sp>
      <p:sp>
        <p:nvSpPr>
          <p:cNvPr id="20708" name="AutoShape 408"/>
          <p:cNvSpPr>
            <a:spLocks noChangeArrowheads="1"/>
          </p:cNvSpPr>
          <p:nvPr/>
        </p:nvSpPr>
        <p:spPr bwMode="auto">
          <a:xfrm>
            <a:off x="1077913" y="4927600"/>
            <a:ext cx="114300" cy="192088"/>
          </a:xfrm>
          <a:prstGeom prst="downArrow">
            <a:avLst>
              <a:gd name="adj1" fmla="val 50000"/>
              <a:gd name="adj2" fmla="val 42014"/>
            </a:avLst>
          </a:prstGeom>
          <a:solidFill>
            <a:srgbClr val="FF0066"/>
          </a:solidFill>
          <a:ln w="12700">
            <a:solidFill>
              <a:srgbClr val="FF0066"/>
            </a:solidFill>
            <a:miter lim="800000"/>
            <a:headEnd type="none" w="sm" len="sm"/>
            <a:tailEnd type="none" w="sm" len="sm"/>
          </a:ln>
        </p:spPr>
        <p:txBody>
          <a:bodyPr vert="eaVert" wrap="none" anchor="ctr"/>
          <a:lstStyle/>
          <a:p>
            <a:endParaRPr lang="en-US"/>
          </a:p>
        </p:txBody>
      </p:sp>
      <p:sp>
        <p:nvSpPr>
          <p:cNvPr id="20710" name="AutoShape 410"/>
          <p:cNvSpPr>
            <a:spLocks noChangeArrowheads="1"/>
          </p:cNvSpPr>
          <p:nvPr/>
        </p:nvSpPr>
        <p:spPr bwMode="auto">
          <a:xfrm>
            <a:off x="7299325" y="2162175"/>
            <a:ext cx="114300" cy="192088"/>
          </a:xfrm>
          <a:prstGeom prst="downArrow">
            <a:avLst>
              <a:gd name="adj1" fmla="val 50000"/>
              <a:gd name="adj2" fmla="val 42014"/>
            </a:avLst>
          </a:prstGeom>
          <a:solidFill>
            <a:srgbClr val="FF0066"/>
          </a:solidFill>
          <a:ln w="12700">
            <a:solidFill>
              <a:srgbClr val="FF0066"/>
            </a:solidFill>
            <a:miter lim="800000"/>
            <a:headEnd type="none" w="sm" len="sm"/>
            <a:tailEnd type="none" w="sm" len="sm"/>
          </a:ln>
        </p:spPr>
        <p:txBody>
          <a:bodyPr vert="eaVert" wrap="none" anchor="ctr"/>
          <a:lstStyle/>
          <a:p>
            <a:endParaRPr lang="en-US"/>
          </a:p>
        </p:txBody>
      </p:sp>
      <p:sp>
        <p:nvSpPr>
          <p:cNvPr id="231" name="Text Box 405"/>
          <p:cNvSpPr txBox="1">
            <a:spLocks noChangeArrowheads="1"/>
          </p:cNvSpPr>
          <p:nvPr/>
        </p:nvSpPr>
        <p:spPr bwMode="auto">
          <a:xfrm>
            <a:off x="7177088" y="1828800"/>
            <a:ext cx="1014412" cy="369332"/>
          </a:xfrm>
          <a:prstGeom prst="rect">
            <a:avLst/>
          </a:prstGeom>
          <a:noFill/>
          <a:ln w="12700">
            <a:noFill/>
            <a:miter lim="800000"/>
            <a:headEnd type="none" w="sm" len="sm"/>
            <a:tailEnd type="none" w="sm" len="sm"/>
          </a:ln>
        </p:spPr>
        <p:txBody>
          <a:bodyPr wrap="square">
            <a:spAutoFit/>
          </a:bodyPr>
          <a:lstStyle/>
          <a:p>
            <a:pPr algn="l">
              <a:spcBef>
                <a:spcPct val="50000"/>
              </a:spcBef>
            </a:pPr>
            <a:r>
              <a:rPr lang="en-US" sz="1800" b="1" dirty="0" smtClean="0">
                <a:solidFill>
                  <a:srgbClr val="FF0066"/>
                </a:solidFill>
                <a:latin typeface="Arial" pitchFamily="34" charset="0"/>
              </a:rPr>
              <a:t>EVENT</a:t>
            </a:r>
            <a:endParaRPr lang="en-US" sz="1800" b="1" dirty="0">
              <a:solidFill>
                <a:srgbClr val="FF0066"/>
              </a:solidFill>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r>
              <a:rPr lang="en-US" smtClean="0"/>
              <a:t>Fama Fisher Jensen and Roll</a:t>
            </a:r>
          </a:p>
        </p:txBody>
      </p:sp>
      <p:graphicFrame>
        <p:nvGraphicFramePr>
          <p:cNvPr id="4" name="Object 5"/>
          <p:cNvGraphicFramePr>
            <a:graphicFrameLocks noGrp="1" noChangeAspect="1"/>
          </p:cNvGraphicFramePr>
          <p:nvPr>
            <p:ph type="chart" idx="1"/>
          </p:nvPr>
        </p:nvGraphicFramePr>
        <p:xfrm>
          <a:off x="1922463" y="1662113"/>
          <a:ext cx="4741862" cy="50927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FFJR Redux</a:t>
            </a:r>
          </a:p>
        </p:txBody>
      </p:sp>
      <p:graphicFrame>
        <p:nvGraphicFramePr>
          <p:cNvPr id="4" name="Object 3"/>
          <p:cNvGraphicFramePr>
            <a:graphicFrameLocks noGrp="1" noChangeAspect="1"/>
          </p:cNvGraphicFramePr>
          <p:nvPr>
            <p:ph type="chart" idx="1"/>
          </p:nvPr>
        </p:nvGraphicFramePr>
        <p:xfrm>
          <a:off x="1922463" y="1662113"/>
          <a:ext cx="4741862" cy="50927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600" dirty="0"/>
              <a:t>Major developments over </a:t>
            </a:r>
            <a:r>
              <a:rPr lang="en-US" sz="3600" dirty="0" smtClean="0"/>
              <a:t>last 40 years</a:t>
            </a:r>
            <a:endParaRPr lang="en-US" sz="3600" dirty="0"/>
          </a:p>
        </p:txBody>
      </p:sp>
      <p:sp>
        <p:nvSpPr>
          <p:cNvPr id="19459" name="Rectangle 3"/>
          <p:cNvSpPr>
            <a:spLocks noGrp="1" noChangeArrowheads="1"/>
          </p:cNvSpPr>
          <p:nvPr>
            <p:ph type="body" idx="1"/>
          </p:nvPr>
        </p:nvSpPr>
        <p:spPr/>
        <p:txBody>
          <a:bodyPr/>
          <a:lstStyle/>
          <a:p>
            <a:r>
              <a:rPr lang="en-US"/>
              <a:t>Portfolio theory</a:t>
            </a:r>
          </a:p>
          <a:p>
            <a:r>
              <a:rPr lang="en-US"/>
              <a:t>Asset pricing theory</a:t>
            </a:r>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 is EMH useful?</a:t>
            </a:r>
            <a:endParaRPr lang="en-US" dirty="0"/>
          </a:p>
        </p:txBody>
      </p:sp>
      <p:sp>
        <p:nvSpPr>
          <p:cNvPr id="4" name="Content Placeholder 3"/>
          <p:cNvSpPr>
            <a:spLocks noGrp="1"/>
          </p:cNvSpPr>
          <p:nvPr>
            <p:ph idx="1"/>
          </p:nvPr>
        </p:nvSpPr>
        <p:spPr/>
        <p:txBody>
          <a:bodyPr/>
          <a:lstStyle/>
          <a:p>
            <a:r>
              <a:rPr lang="en-US" dirty="0" smtClean="0"/>
              <a:t>For whom is the EMH true?</a:t>
            </a:r>
          </a:p>
          <a:p>
            <a:endParaRPr lang="en-US" dirty="0" smtClean="0"/>
          </a:p>
          <a:p>
            <a:pPr lvl="1"/>
            <a:r>
              <a:rPr lang="en-US" dirty="0" smtClean="0"/>
              <a:t>Uninformed investors with limited capital?</a:t>
            </a:r>
          </a:p>
          <a:p>
            <a:pPr lvl="1"/>
            <a:r>
              <a:rPr lang="en-US" dirty="0" smtClean="0"/>
              <a:t>Large well informed and well endowed investors?</a:t>
            </a:r>
          </a:p>
          <a:p>
            <a:endParaRPr lang="en-US" dirty="0" smtClean="0"/>
          </a:p>
          <a:p>
            <a:r>
              <a:rPr lang="en-US" dirty="0" smtClean="0"/>
              <a:t>Does it have practical implications?</a:t>
            </a:r>
          </a:p>
          <a:p>
            <a:pPr lvl="1"/>
            <a:endParaRPr lang="en-US" dirty="0" smtClean="0"/>
          </a:p>
          <a:p>
            <a:pPr lvl="1"/>
            <a:r>
              <a:rPr lang="en-US" dirty="0" smtClean="0"/>
              <a:t>Benchmark comparisons for fund investors?</a:t>
            </a:r>
          </a:p>
          <a:p>
            <a:pPr lvl="1"/>
            <a:r>
              <a:rPr lang="en-US" dirty="0" smtClean="0"/>
              <a:t>What information is material to investors?</a:t>
            </a:r>
          </a:p>
          <a:p>
            <a:pPr lvl="1"/>
            <a:r>
              <a:rPr lang="en-US" dirty="0" smtClean="0"/>
              <a:t>Useful measures of risk and investment risk </a:t>
            </a:r>
            <a:r>
              <a:rPr lang="en-US" dirty="0" err="1" smtClean="0"/>
              <a:t>premia</a:t>
            </a:r>
            <a:r>
              <a:rPr lang="en-US" dirty="0" smtClean="0"/>
              <a:t>?</a:t>
            </a:r>
          </a:p>
          <a:p>
            <a:pPr lvl="1"/>
            <a:endParaRPr lang="en-US" dirty="0" smtClean="0"/>
          </a:p>
          <a:p>
            <a:endParaRPr lang="en-US" dirty="0" smtClean="0"/>
          </a:p>
          <a:p>
            <a:pPr lvl="1"/>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The EMH was </a:t>
            </a:r>
            <a:r>
              <a:rPr lang="en-US" sz="3200" dirty="0" smtClean="0">
                <a:solidFill>
                  <a:srgbClr val="FFFF00"/>
                </a:solidFill>
              </a:rPr>
              <a:t>not</a:t>
            </a:r>
            <a:r>
              <a:rPr lang="en-US" sz="3200" dirty="0" smtClean="0"/>
              <a:t> responsible for GFC</a:t>
            </a:r>
            <a:endParaRPr lang="en-US" sz="3200" dirty="0"/>
          </a:p>
        </p:txBody>
      </p:sp>
      <p:sp>
        <p:nvSpPr>
          <p:cNvPr id="7" name="Content Placeholder 6"/>
          <p:cNvSpPr>
            <a:spLocks noGrp="1"/>
          </p:cNvSpPr>
          <p:nvPr>
            <p:ph idx="1"/>
          </p:nvPr>
        </p:nvSpPr>
        <p:spPr/>
        <p:txBody>
          <a:bodyPr/>
          <a:lstStyle/>
          <a:p>
            <a:r>
              <a:rPr lang="en-US" dirty="0" smtClean="0"/>
              <a:t>Banks invested in beta, thinking it was alpha</a:t>
            </a:r>
          </a:p>
          <a:p>
            <a:endParaRPr lang="en-US" dirty="0" smtClean="0"/>
          </a:p>
          <a:p>
            <a:r>
              <a:rPr lang="en-US" dirty="0" smtClean="0"/>
              <a:t>They borrowed to invest in market risk</a:t>
            </a:r>
          </a:p>
          <a:p>
            <a:endParaRPr lang="en-US" dirty="0" smtClean="0"/>
          </a:p>
          <a:p>
            <a:r>
              <a:rPr lang="en-US" dirty="0" smtClean="0"/>
              <a:t>Significant debt exposure at cusp of crisis</a:t>
            </a:r>
          </a:p>
          <a:p>
            <a:endParaRPr lang="en-US" dirty="0" smtClean="0"/>
          </a:p>
          <a:p>
            <a:r>
              <a:rPr lang="en-US" dirty="0" smtClean="0"/>
              <a:t>Banks failed to predict the collapse of the market</a:t>
            </a:r>
          </a:p>
          <a:p>
            <a:endParaRPr lang="en-US" dirty="0" smtClean="0"/>
          </a:p>
          <a:p>
            <a:r>
              <a:rPr lang="en-US" dirty="0" smtClean="0">
                <a:solidFill>
                  <a:srgbClr val="FFFF00"/>
                </a:solidFill>
              </a:rPr>
              <a:t>A direct implication of the EMH</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anim calcmode="lin" valueType="num">
                                      <p:cBhvr additive="base">
                                        <p:cTn id="2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dirty="0"/>
              <a:t>Major developments over </a:t>
            </a:r>
            <a:r>
              <a:rPr lang="en-US" sz="3600" dirty="0" smtClean="0"/>
              <a:t>last 40 years</a:t>
            </a:r>
            <a:endParaRPr lang="en-US" sz="3600" dirty="0"/>
          </a:p>
        </p:txBody>
      </p:sp>
      <p:sp>
        <p:nvSpPr>
          <p:cNvPr id="20483" name="Rectangle 3"/>
          <p:cNvSpPr>
            <a:spLocks noGrp="1" noChangeArrowheads="1"/>
          </p:cNvSpPr>
          <p:nvPr>
            <p:ph type="body" idx="1"/>
          </p:nvPr>
        </p:nvSpPr>
        <p:spPr/>
        <p:txBody>
          <a:bodyPr/>
          <a:lstStyle/>
          <a:p>
            <a:r>
              <a:rPr lang="en-US"/>
              <a:t>Portfolio theory</a:t>
            </a:r>
          </a:p>
          <a:p>
            <a:r>
              <a:rPr lang="en-US"/>
              <a:t>Asset pricing theory</a:t>
            </a:r>
          </a:p>
          <a:p>
            <a:r>
              <a:rPr lang="en-US">
                <a:solidFill>
                  <a:srgbClr val="FF99FF"/>
                </a:solidFill>
              </a:rPr>
              <a:t>Efficient Markets Hypothesis</a:t>
            </a: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dirty="0"/>
              <a:t>Major developments over </a:t>
            </a:r>
            <a:r>
              <a:rPr lang="en-US" sz="3600" dirty="0" smtClean="0"/>
              <a:t>last 40 years</a:t>
            </a:r>
            <a:endParaRPr lang="en-US" sz="3600" dirty="0"/>
          </a:p>
        </p:txBody>
      </p:sp>
      <p:sp>
        <p:nvSpPr>
          <p:cNvPr id="21507" name="Rectangle 3"/>
          <p:cNvSpPr>
            <a:spLocks noGrp="1" noChangeArrowheads="1"/>
          </p:cNvSpPr>
          <p:nvPr>
            <p:ph type="body" idx="1"/>
          </p:nvPr>
        </p:nvSpPr>
        <p:spPr/>
        <p:txBody>
          <a:bodyPr/>
          <a:lstStyle/>
          <a:p>
            <a:r>
              <a:rPr lang="en-US"/>
              <a:t>Portfolio theory</a:t>
            </a:r>
          </a:p>
          <a:p>
            <a:r>
              <a:rPr lang="en-US"/>
              <a:t>Asset pricing theory</a:t>
            </a:r>
          </a:p>
          <a:p>
            <a:r>
              <a:rPr lang="en-US">
                <a:solidFill>
                  <a:srgbClr val="CC99FF"/>
                </a:solidFill>
              </a:rPr>
              <a:t>Efficient Markets Hypothesis</a:t>
            </a:r>
          </a:p>
          <a:p>
            <a:r>
              <a:rPr lang="en-US"/>
              <a:t>Corporate finance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600" dirty="0"/>
              <a:t>Major developments over </a:t>
            </a:r>
            <a:r>
              <a:rPr lang="en-US" sz="3600" dirty="0" smtClean="0"/>
              <a:t>last 40 years</a:t>
            </a:r>
            <a:endParaRPr lang="en-US" sz="3600" dirty="0"/>
          </a:p>
        </p:txBody>
      </p:sp>
      <p:sp>
        <p:nvSpPr>
          <p:cNvPr id="22531" name="Rectangle 3"/>
          <p:cNvSpPr>
            <a:spLocks noGrp="1" noChangeArrowheads="1"/>
          </p:cNvSpPr>
          <p:nvPr>
            <p:ph type="body" idx="1"/>
          </p:nvPr>
        </p:nvSpPr>
        <p:spPr/>
        <p:txBody>
          <a:bodyPr/>
          <a:lstStyle/>
          <a:p>
            <a:r>
              <a:rPr lang="en-US"/>
              <a:t>Portfolio theory</a:t>
            </a:r>
          </a:p>
          <a:p>
            <a:r>
              <a:rPr lang="en-US"/>
              <a:t>Asset pricing theory</a:t>
            </a:r>
          </a:p>
          <a:p>
            <a:r>
              <a:rPr lang="en-US">
                <a:solidFill>
                  <a:srgbClr val="9966FF"/>
                </a:solidFill>
              </a:rPr>
              <a:t>Efficient Markets Hypothesis</a:t>
            </a:r>
          </a:p>
          <a:p>
            <a:r>
              <a:rPr lang="en-US"/>
              <a:t>Corporate finance</a:t>
            </a:r>
          </a:p>
          <a:p>
            <a:r>
              <a:rPr lang="en-US"/>
              <a:t>Derivative Securities, Fixed Income Analysis</a:t>
            </a:r>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600" dirty="0"/>
              <a:t>Major developments over </a:t>
            </a:r>
            <a:r>
              <a:rPr lang="en-US" sz="3600" dirty="0" smtClean="0"/>
              <a:t>last 40 years</a:t>
            </a:r>
            <a:endParaRPr lang="en-US" sz="3600" dirty="0"/>
          </a:p>
        </p:txBody>
      </p:sp>
      <p:sp>
        <p:nvSpPr>
          <p:cNvPr id="23555" name="Rectangle 3"/>
          <p:cNvSpPr>
            <a:spLocks noGrp="1" noChangeArrowheads="1"/>
          </p:cNvSpPr>
          <p:nvPr>
            <p:ph type="body" idx="1"/>
          </p:nvPr>
        </p:nvSpPr>
        <p:spPr/>
        <p:txBody>
          <a:bodyPr/>
          <a:lstStyle/>
          <a:p>
            <a:r>
              <a:rPr lang="en-US"/>
              <a:t>Portfolio theory</a:t>
            </a:r>
          </a:p>
          <a:p>
            <a:r>
              <a:rPr lang="en-US"/>
              <a:t>Asset pricing theory</a:t>
            </a:r>
          </a:p>
          <a:p>
            <a:r>
              <a:rPr lang="en-US">
                <a:solidFill>
                  <a:srgbClr val="6600FF"/>
                </a:solidFill>
              </a:rPr>
              <a:t>Efficient Markets Hypothesis</a:t>
            </a:r>
          </a:p>
          <a:p>
            <a:r>
              <a:rPr lang="en-US"/>
              <a:t>Corporate finance</a:t>
            </a:r>
          </a:p>
          <a:p>
            <a:r>
              <a:rPr lang="en-US"/>
              <a:t>Derivative Securities, Fixed Income Analysis</a:t>
            </a:r>
          </a:p>
          <a:p>
            <a:r>
              <a:rPr lang="en-US"/>
              <a:t> Market Microstructure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600" dirty="0"/>
              <a:t>Major developments over </a:t>
            </a:r>
            <a:r>
              <a:rPr lang="en-US" sz="3600" dirty="0" smtClean="0"/>
              <a:t>last 40 years</a:t>
            </a:r>
            <a:endParaRPr lang="en-US" sz="3600" dirty="0"/>
          </a:p>
        </p:txBody>
      </p:sp>
      <p:sp>
        <p:nvSpPr>
          <p:cNvPr id="24579" name="Rectangle 3"/>
          <p:cNvSpPr>
            <a:spLocks noGrp="1" noChangeArrowheads="1"/>
          </p:cNvSpPr>
          <p:nvPr>
            <p:ph type="body" idx="1"/>
          </p:nvPr>
        </p:nvSpPr>
        <p:spPr/>
        <p:txBody>
          <a:bodyPr/>
          <a:lstStyle/>
          <a:p>
            <a:r>
              <a:rPr lang="en-US" dirty="0"/>
              <a:t>Portfolio theory</a:t>
            </a:r>
          </a:p>
          <a:p>
            <a:r>
              <a:rPr lang="en-US" dirty="0"/>
              <a:t>Asset pricing theory</a:t>
            </a:r>
          </a:p>
          <a:p>
            <a:r>
              <a:rPr lang="en-US" dirty="0">
                <a:solidFill>
                  <a:srgbClr val="3B0050"/>
                </a:solidFill>
              </a:rPr>
              <a:t>Efficient Markets Hypothesis</a:t>
            </a:r>
          </a:p>
          <a:p>
            <a:r>
              <a:rPr lang="en-US" dirty="0"/>
              <a:t>Corporate finance</a:t>
            </a:r>
          </a:p>
          <a:p>
            <a:r>
              <a:rPr lang="en-US" dirty="0"/>
              <a:t>Derivative Securities, Fixed Income Analysis</a:t>
            </a:r>
          </a:p>
          <a:p>
            <a:r>
              <a:rPr lang="en-US" dirty="0"/>
              <a:t>Market Microstructure</a:t>
            </a:r>
          </a:p>
          <a:p>
            <a:r>
              <a:rPr lang="en-US" dirty="0"/>
              <a:t>Behavioral Fi</a:t>
            </a:r>
            <a:r>
              <a:rPr lang="en-US" dirty="0">
                <a:solidFill>
                  <a:srgbClr val="CCCCFF"/>
                </a:solidFill>
              </a:rPr>
              <a:t>nan</a:t>
            </a:r>
            <a:r>
              <a:rPr lang="en-US" dirty="0"/>
              <a:t>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EMH was responsible for the GFC</a:t>
            </a:r>
            <a:endParaRPr lang="en-US" sz="3200" dirty="0"/>
          </a:p>
        </p:txBody>
      </p:sp>
      <p:sp>
        <p:nvSpPr>
          <p:cNvPr id="4" name="TextBox 3"/>
          <p:cNvSpPr txBox="1"/>
          <p:nvPr/>
        </p:nvSpPr>
        <p:spPr>
          <a:xfrm>
            <a:off x="914400" y="2324100"/>
            <a:ext cx="8115300" cy="3416320"/>
          </a:xfrm>
          <a:prstGeom prst="rect">
            <a:avLst/>
          </a:prstGeom>
          <a:noFill/>
        </p:spPr>
        <p:txBody>
          <a:bodyPr wrap="square" rtlCol="0">
            <a:spAutoFit/>
          </a:bodyPr>
          <a:lstStyle/>
          <a:p>
            <a:r>
              <a:rPr lang="en-US" sz="1800" dirty="0" smtClean="0">
                <a:latin typeface="+mj-lt"/>
              </a:rPr>
              <a:t>“Neo-liberal policy prescriptions flow from the core theoretical belief in the superiority of unregulated markets - particularly unregulated financial markets. These claims ultimately rest on the "efficient-markets hypothesis", which, in its strongest form, claims that financial-market prices, like stock-market prices, incorporate all available information, and therefore represent the best possible estimate of asset prices. It follows, therefore, that if markets are fully efficient and prices fully informed, there is no reason to believe that asset-price bubbles are probable; and if these do occur, markets will self-correct; and that there is therefore no justification for government intervention to stop them occurring”</a:t>
            </a:r>
          </a:p>
          <a:p>
            <a:endParaRPr lang="en-US" sz="1800" dirty="0" smtClean="0">
              <a:solidFill>
                <a:srgbClr val="CCCCFF"/>
              </a:solidFill>
              <a:latin typeface="+mj-lt"/>
            </a:endParaRPr>
          </a:p>
          <a:p>
            <a:r>
              <a:rPr lang="en-US" sz="1800" dirty="0" smtClean="0">
                <a:solidFill>
                  <a:srgbClr val="FFFF00"/>
                </a:solidFill>
                <a:latin typeface="+mj-lt"/>
              </a:rPr>
              <a:t>Kevin Rudd </a:t>
            </a:r>
            <a:r>
              <a:rPr lang="en-US" sz="1800" i="1" dirty="0" smtClean="0">
                <a:solidFill>
                  <a:srgbClr val="FFFF00"/>
                </a:solidFill>
                <a:latin typeface="+mj-lt"/>
              </a:rPr>
              <a:t>The Monthly </a:t>
            </a:r>
            <a:r>
              <a:rPr lang="en-US" sz="1800" dirty="0" smtClean="0">
                <a:solidFill>
                  <a:srgbClr val="FFFF00"/>
                </a:solidFill>
                <a:latin typeface="+mj-lt"/>
              </a:rPr>
              <a:t>42 (February 2009)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M">
  <a:themeElements>
    <a:clrScheme name="">
      <a:dk1>
        <a:srgbClr val="CCECFF"/>
      </a:dk1>
      <a:lt1>
        <a:srgbClr val="FFFFFF"/>
      </a:lt1>
      <a:dk2>
        <a:srgbClr val="000000"/>
      </a:dk2>
      <a:lt2>
        <a:srgbClr val="969696"/>
      </a:lt2>
      <a:accent1>
        <a:srgbClr val="00CC99"/>
      </a:accent1>
      <a:accent2>
        <a:srgbClr val="3333CC"/>
      </a:accent2>
      <a:accent3>
        <a:srgbClr val="FFFFFF"/>
      </a:accent3>
      <a:accent4>
        <a:srgbClr val="AEC9DA"/>
      </a:accent4>
      <a:accent5>
        <a:srgbClr val="AAE2CA"/>
      </a:accent5>
      <a:accent6>
        <a:srgbClr val="2D2DB9"/>
      </a:accent6>
      <a:hlink>
        <a:srgbClr val="CCCCFF"/>
      </a:hlink>
      <a:folHlink>
        <a:srgbClr val="B2B2B2"/>
      </a:folHlink>
    </a:clrScheme>
    <a:fontScheme name="SOM">
      <a:majorFont>
        <a:latin typeface="Arial"/>
        <a:ea typeface=""/>
        <a:cs typeface=""/>
      </a:majorFont>
      <a:minorFont>
        <a:latin typeface="Tekto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O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OM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OM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OM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OM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OM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nyu1</Template>
  <TotalTime>9080</TotalTime>
  <Words>1374</Words>
  <Application>Microsoft Office PowerPoint</Application>
  <PresentationFormat>On-screen Show (4:3)</PresentationFormat>
  <Paragraphs>346</Paragraphs>
  <Slides>31</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SOM</vt:lpstr>
      <vt:lpstr>Equation</vt:lpstr>
      <vt:lpstr>Microsoft Excel 97-2003 Worksheet</vt:lpstr>
      <vt:lpstr>The Efficient Markets Hypothesis </vt:lpstr>
      <vt:lpstr>Major developments over last 40 years</vt:lpstr>
      <vt:lpstr>Major developments over last 40 years</vt:lpstr>
      <vt:lpstr>Major developments over last 40 years</vt:lpstr>
      <vt:lpstr>Major developments over last 40 years</vt:lpstr>
      <vt:lpstr>Major developments over last 40 years</vt:lpstr>
      <vt:lpstr>Major developments over last 40 years</vt:lpstr>
      <vt:lpstr>Major developments over last 40 years</vt:lpstr>
      <vt:lpstr>The EMH was responsible for the GFC</vt:lpstr>
      <vt:lpstr>The EMH was responsible for the GFC</vt:lpstr>
      <vt:lpstr>Grantham’s performance over GFC</vt:lpstr>
      <vt:lpstr>Efficient Markets Hypothesis</vt:lpstr>
      <vt:lpstr>Examples of EMH applications</vt:lpstr>
      <vt:lpstr>Efficient Markets Hypothesis</vt:lpstr>
      <vt:lpstr>Efficient Markets Hypothesis</vt:lpstr>
      <vt:lpstr>Random Walk Hypothesis</vt:lpstr>
      <vt:lpstr>Random Walk Hypothesis</vt:lpstr>
      <vt:lpstr>Random Walk Hypothesis</vt:lpstr>
      <vt:lpstr>Random Walk Hypothesis</vt:lpstr>
      <vt:lpstr>Random Walk Hypothesis</vt:lpstr>
      <vt:lpstr>Trading rule tests of EMH</vt:lpstr>
      <vt:lpstr>Examining profitability</vt:lpstr>
      <vt:lpstr>An important seminal reference …</vt:lpstr>
      <vt:lpstr>Trading Rules: Cowles 1933</vt:lpstr>
      <vt:lpstr>Trading rule predicting sign of excess return January 1970 - December 2005</vt:lpstr>
      <vt:lpstr>Cowles Bootstrap Jan 1970-Dec 2005</vt:lpstr>
      <vt:lpstr>Standard Event Study approach</vt:lpstr>
      <vt:lpstr>Fama Fisher Jensen and Roll</vt:lpstr>
      <vt:lpstr>FFJR Redux</vt:lpstr>
      <vt:lpstr>Bottom line: is EMH useful?</vt:lpstr>
      <vt:lpstr>The EMH was not responsible for GFC</vt:lpstr>
    </vt:vector>
  </TitlesOfParts>
  <Company>NYU Stern School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Financial Economics</dc:title>
  <dc:creator>Stephen J. Brown</dc:creator>
  <cp:lastModifiedBy> </cp:lastModifiedBy>
  <cp:revision>37</cp:revision>
  <dcterms:created xsi:type="dcterms:W3CDTF">2006-05-23T14:07:48Z</dcterms:created>
  <dcterms:modified xsi:type="dcterms:W3CDTF">2011-07-05T22:41:59Z</dcterms:modified>
</cp:coreProperties>
</file>