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charts/chart13.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2.xml" ContentType="application/vnd.openxmlformats-officedocument.presentationml.notesSlide+xml"/>
  <Override PartName="/ppt/charts/chart7.xml" ContentType="application/vnd.openxmlformats-officedocument.drawingml.chart+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charts/chart8.xml" ContentType="application/vnd.openxmlformats-officedocument.drawingml.chart+xml"/>
  <Override PartName="/ppt/charts/chart12.xml" ContentType="application/vnd.openxmlformats-officedocument.drawingml.char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chart10.xml" ContentType="application/vnd.openxmlformats-officedocument.drawingml.chart+xml"/>
  <Override PartName="/ppt/diagrams/layout2.xml" ContentType="application/vnd.openxmlformats-officedocument.drawingml.diagramLayout+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handoutMasterIdLst>
    <p:handoutMasterId r:id="rId70"/>
  </p:handoutMasterIdLst>
  <p:sldIdLst>
    <p:sldId id="626" r:id="rId2"/>
    <p:sldId id="258" r:id="rId3"/>
    <p:sldId id="498" r:id="rId4"/>
    <p:sldId id="629" r:id="rId5"/>
    <p:sldId id="545" r:id="rId6"/>
    <p:sldId id="627" r:id="rId7"/>
    <p:sldId id="548" r:id="rId8"/>
    <p:sldId id="633" r:id="rId9"/>
    <p:sldId id="583" r:id="rId10"/>
    <p:sldId id="630" r:id="rId11"/>
    <p:sldId id="584" r:id="rId12"/>
    <p:sldId id="572" r:id="rId13"/>
    <p:sldId id="651" r:id="rId14"/>
    <p:sldId id="650" r:id="rId15"/>
    <p:sldId id="573" r:id="rId16"/>
    <p:sldId id="574" r:id="rId17"/>
    <p:sldId id="575" r:id="rId18"/>
    <p:sldId id="591" r:id="rId19"/>
    <p:sldId id="595" r:id="rId20"/>
    <p:sldId id="596" r:id="rId21"/>
    <p:sldId id="598" r:id="rId22"/>
    <p:sldId id="606" r:id="rId23"/>
    <p:sldId id="607" r:id="rId24"/>
    <p:sldId id="610" r:id="rId25"/>
    <p:sldId id="549" r:id="rId26"/>
    <p:sldId id="614" r:id="rId27"/>
    <p:sldId id="624" r:id="rId28"/>
    <p:sldId id="612" r:id="rId29"/>
    <p:sldId id="613" r:id="rId30"/>
    <p:sldId id="619" r:id="rId31"/>
    <p:sldId id="640" r:id="rId32"/>
    <p:sldId id="632" r:id="rId33"/>
    <p:sldId id="552" r:id="rId34"/>
    <p:sldId id="636" r:id="rId35"/>
    <p:sldId id="553" r:id="rId36"/>
    <p:sldId id="625" r:id="rId37"/>
    <p:sldId id="605" r:id="rId38"/>
    <p:sldId id="593" r:id="rId39"/>
    <p:sldId id="594" r:id="rId40"/>
    <p:sldId id="602" r:id="rId41"/>
    <p:sldId id="603" r:id="rId42"/>
    <p:sldId id="557" r:id="rId43"/>
    <p:sldId id="559" r:id="rId44"/>
    <p:sldId id="561" r:id="rId45"/>
    <p:sldId id="562" r:id="rId46"/>
    <p:sldId id="563" r:id="rId47"/>
    <p:sldId id="564" r:id="rId48"/>
    <p:sldId id="566" r:id="rId49"/>
    <p:sldId id="634" r:id="rId50"/>
    <p:sldId id="568" r:id="rId51"/>
    <p:sldId id="569" r:id="rId52"/>
    <p:sldId id="580" r:id="rId53"/>
    <p:sldId id="582" r:id="rId54"/>
    <p:sldId id="586" r:id="rId55"/>
    <p:sldId id="620" r:id="rId56"/>
    <p:sldId id="642" r:id="rId57"/>
    <p:sldId id="643" r:id="rId58"/>
    <p:sldId id="644" r:id="rId59"/>
    <p:sldId id="645" r:id="rId60"/>
    <p:sldId id="646" r:id="rId61"/>
    <p:sldId id="647" r:id="rId62"/>
    <p:sldId id="648" r:id="rId63"/>
    <p:sldId id="649" r:id="rId64"/>
    <p:sldId id="597" r:id="rId65"/>
    <p:sldId id="639" r:id="rId66"/>
    <p:sldId id="623" r:id="rId67"/>
    <p:sldId id="622" r:id="rId68"/>
  </p:sldIdLst>
  <p:sldSz cx="9144000" cy="6858000" type="screen4x3"/>
  <p:notesSz cx="6867525" cy="9993313"/>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0000CC"/>
    <a:srgbClr val="3333FF"/>
    <a:srgbClr val="800000"/>
    <a:srgbClr val="3399FF"/>
    <a:srgbClr val="3333CC"/>
    <a:srgbClr val="FF3399"/>
    <a:srgbClr val="FF5050"/>
    <a:srgbClr val="A50021"/>
    <a:srgbClr val="FFFF99"/>
  </p:clrMru>
</p:presentationPr>
</file>

<file path=ppt/tableStyles.xml><?xml version="1.0" encoding="utf-8"?>
<a:tblStyleLst xmlns:a="http://schemas.openxmlformats.org/drawingml/2006/main" def="{5C22544A-7EE6-4342-B048-85BDC9FD1C3A}">
  <a:tblStyle styleId="{5A111915-BE36-4E01-A7E5-04B1672EAD32}" styleName="淺色樣式 2 - 輔色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淺色樣式 1 - 輔色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淺色樣式 1 - 輔色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462" autoAdjust="0"/>
    <p:restoredTop sz="93297" autoAdjust="0"/>
  </p:normalViewPr>
  <p:slideViewPr>
    <p:cSldViewPr>
      <p:cViewPr varScale="1">
        <p:scale>
          <a:sx n="72" d="100"/>
          <a:sy n="72" d="100"/>
        </p:scale>
        <p:origin x="-462" y="-102"/>
      </p:cViewPr>
      <p:guideLst>
        <p:guide orient="horz" pos="2160"/>
        <p:guide pos="2880"/>
      </p:guideLst>
    </p:cSldViewPr>
  </p:slideViewPr>
  <p:outlineViewPr>
    <p:cViewPr>
      <p:scale>
        <a:sx n="33" d="100"/>
        <a:sy n="33" d="100"/>
      </p:scale>
      <p:origin x="0" y="36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oleObject" Target="file:///D:\&#20844;&#21496;&#30340;&#25991;&#20214;\&#24120;&#29992;&#32113;&#35336;&#25976;&#25818;\&#20841;&#23736;&#19977;&#32026;&#29986;&#26989;&#32080;&#27083;2010.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OLD_DATA\D\0834\My%20Documents\&#31777;&#22577;&#25976;&#25818;\&#20126;&#27954;&#21508;&#20132;&#26131;&#25152;&#29986;&#26989;&#20998;&#24067;\20110627&#20126;&#27954;&#20132;&#26131;&#25152;&#29986;&#26989;&#20998;&#24067;_201105end.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D:\OLD_DATA\D\0834\My%20Documents\&#31777;&#22577;&#25976;&#25818;\&#20126;&#27954;&#21508;&#20132;&#26131;&#25152;&#29986;&#26989;&#20998;&#24067;\20110627&#20126;&#27954;&#20132;&#26131;&#25152;&#29986;&#26989;&#20998;&#24067;_201105end.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OLD_DATA\D\0834\My%20Documents\&#31777;&#22577;&#25976;&#25818;\&#20126;&#27954;&#21508;&#20132;&#26131;&#25152;&#29986;&#26989;&#20998;&#24067;\20110627&#20126;&#27954;&#20132;&#26131;&#25152;&#29986;&#26989;&#20998;&#24067;_201105end.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Documents%20and%20Settings\1080\&#26700;&#38754;\20110407%20&#28023;&#35199;&#20841;&#23736;&#32147;&#28639;&#26280;&#37329;&#34701;&#30740;&#35342;&#26371;\&#32113;&#35336;&#36039;&#26009;\&#20013;&#22283;GDP&#32068;&#25104;&#35722;&#21270;&#24773;&#24418;.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Documents%20and%20Settings\0834\&#26700;&#38754;\CN%20&#20013;&#22283;GDP&#32068;&#25104;&#35722;&#21270;&#24773;&#24418;1978-2009.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20844;&#21496;&#30340;&#25991;&#20214;\&#24120;&#29992;&#32113;&#35336;&#25976;&#25818;\&#20841;&#23736;&#19977;&#32026;&#29986;&#26989;&#32080;&#27083;2010.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___2.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___4.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1090\&#26700;&#38754;\Book2.xlsx" TargetMode="External"/><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oleObject" Target="file:///C:\Documents%20and%20Settings\1090\&#26700;&#38754;\Book2.xlsx" TargetMode="External"/><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D:\OLD_DATA\D\0834\My%20Documents\&#31777;&#22577;&#25976;&#25818;\&#20126;&#27954;&#21508;&#20132;&#26131;&#25152;&#29986;&#26989;&#20998;&#24067;\20110627&#20126;&#27954;&#20132;&#26131;&#25152;&#29986;&#26989;&#20998;&#24067;_201105en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lgn="l">
              <a:lnSpc>
                <a:spcPts val="2200"/>
              </a:lnSpc>
              <a:defRPr sz="2000">
                <a:solidFill>
                  <a:srgbClr val="333399"/>
                </a:solidFill>
                <a:latin typeface="+mn-lt"/>
                <a:ea typeface="標楷體" pitchFamily="65" charset="-120"/>
              </a:defRPr>
            </a:pPr>
            <a:r>
              <a:rPr lang="zh-TW" altLang="zh-TW" sz="1900" b="1" i="0" u="none" strike="noStrike" baseline="0" dirty="0" smtClean="0">
                <a:solidFill>
                  <a:srgbClr val="333399"/>
                </a:solidFill>
                <a:latin typeface="+mn-lt"/>
                <a:ea typeface="標楷體" pitchFamily="65" charset="-120"/>
              </a:rPr>
              <a:t>中國：「四個現代化」後</a:t>
            </a:r>
            <a:r>
              <a:rPr lang="en-US" altLang="zh-TW" sz="1900" b="1" i="0" u="none" strike="noStrike" baseline="0" dirty="0" smtClean="0">
                <a:solidFill>
                  <a:srgbClr val="333399"/>
                </a:solidFill>
                <a:latin typeface="+mn-lt"/>
                <a:ea typeface="標楷體" pitchFamily="65" charset="-120"/>
              </a:rPr>
              <a:t>33</a:t>
            </a:r>
            <a:r>
              <a:rPr lang="zh-TW" altLang="zh-TW" sz="1900" b="1" i="0" u="none" strike="noStrike" baseline="0" dirty="0" smtClean="0">
                <a:solidFill>
                  <a:srgbClr val="333399"/>
                </a:solidFill>
                <a:latin typeface="+mn-lt"/>
                <a:ea typeface="標楷體" pitchFamily="65" charset="-120"/>
              </a:rPr>
              <a:t>年，服務業為未來</a:t>
            </a:r>
            <a:r>
              <a:rPr lang="zh-TW" altLang="en-US" sz="1900" b="1" i="0" u="none" strike="noStrike" baseline="0" dirty="0" smtClean="0">
                <a:solidFill>
                  <a:srgbClr val="333399"/>
                </a:solidFill>
                <a:latin typeface="+mn-lt"/>
                <a:ea typeface="標楷體" pitchFamily="65" charset="-120"/>
              </a:rPr>
              <a:t>驅動成長主力</a:t>
            </a:r>
            <a:r>
              <a:rPr lang="en-US" altLang="zh-TW" sz="1900" b="1" i="0" u="none" strike="noStrike" baseline="0" dirty="0" smtClean="0">
                <a:solidFill>
                  <a:srgbClr val="333399"/>
                </a:solidFill>
                <a:latin typeface="+mn-lt"/>
                <a:ea typeface="標楷體" pitchFamily="65" charset="-120"/>
              </a:rPr>
              <a:t>(?)</a:t>
            </a:r>
          </a:p>
          <a:p>
            <a:pPr algn="l">
              <a:lnSpc>
                <a:spcPts val="2200"/>
              </a:lnSpc>
              <a:defRPr sz="2000">
                <a:solidFill>
                  <a:srgbClr val="333399"/>
                </a:solidFill>
                <a:latin typeface="+mn-lt"/>
                <a:ea typeface="標楷體" pitchFamily="65" charset="-120"/>
              </a:defRPr>
            </a:pPr>
            <a:r>
              <a:rPr lang="zh-TW" altLang="en-US" sz="1900" dirty="0" smtClean="0">
                <a:solidFill>
                  <a:srgbClr val="333399"/>
                </a:solidFill>
                <a:latin typeface="+mn-lt"/>
                <a:ea typeface="標楷體" pitchFamily="65" charset="-120"/>
              </a:rPr>
              <a:t>十二五計畫，服務業占</a:t>
            </a:r>
            <a:r>
              <a:rPr lang="en-US" altLang="zh-TW" sz="1900" dirty="0" smtClean="0">
                <a:solidFill>
                  <a:srgbClr val="333399"/>
                </a:solidFill>
                <a:latin typeface="+mn-lt"/>
                <a:ea typeface="標楷體" pitchFamily="65" charset="-120"/>
              </a:rPr>
              <a:t>GDP</a:t>
            </a:r>
            <a:r>
              <a:rPr lang="zh-TW" altLang="en-US" sz="1900" dirty="0" smtClean="0">
                <a:solidFill>
                  <a:srgbClr val="333399"/>
                </a:solidFill>
                <a:latin typeface="+mn-lt"/>
                <a:ea typeface="標楷體" pitchFamily="65" charset="-120"/>
              </a:rPr>
              <a:t>比重在</a:t>
            </a:r>
            <a:r>
              <a:rPr lang="en-US" altLang="zh-TW" sz="1900" dirty="0" smtClean="0">
                <a:solidFill>
                  <a:srgbClr val="333399"/>
                </a:solidFill>
                <a:latin typeface="+mn-lt"/>
                <a:ea typeface="標楷體" pitchFamily="65" charset="-120"/>
              </a:rPr>
              <a:t>2015</a:t>
            </a:r>
            <a:r>
              <a:rPr lang="zh-TW" altLang="en-US" sz="1900" dirty="0" smtClean="0">
                <a:solidFill>
                  <a:srgbClr val="333399"/>
                </a:solidFill>
                <a:latin typeface="+mn-lt"/>
                <a:ea typeface="標楷體" pitchFamily="65" charset="-120"/>
              </a:rPr>
              <a:t>年將提升到</a:t>
            </a:r>
            <a:r>
              <a:rPr lang="en-US" altLang="zh-TW" sz="1900" dirty="0" smtClean="0">
                <a:solidFill>
                  <a:srgbClr val="333399"/>
                </a:solidFill>
                <a:latin typeface="+mn-lt"/>
                <a:ea typeface="標楷體" pitchFamily="65" charset="-120"/>
              </a:rPr>
              <a:t>47%</a:t>
            </a:r>
            <a:endParaRPr lang="zh-TW" altLang="en-US" sz="1900" dirty="0">
              <a:solidFill>
                <a:srgbClr val="333399"/>
              </a:solidFill>
              <a:latin typeface="+mn-lt"/>
              <a:ea typeface="標楷體" pitchFamily="65" charset="-120"/>
            </a:endParaRPr>
          </a:p>
        </c:rich>
      </c:tx>
      <c:layout>
        <c:manualLayout>
          <c:xMode val="edge"/>
          <c:yMode val="edge"/>
          <c:x val="7.2914060667985281E-2"/>
          <c:y val="6.5804955375890498E-2"/>
        </c:manualLayout>
      </c:layout>
    </c:title>
    <c:plotArea>
      <c:layout>
        <c:manualLayout>
          <c:layoutTarget val="inner"/>
          <c:xMode val="edge"/>
          <c:yMode val="edge"/>
          <c:x val="9.534321240603548E-2"/>
          <c:y val="0.27143937187010142"/>
          <c:w val="0.51586772212734056"/>
          <c:h val="0.56153170979006295"/>
        </c:manualLayout>
      </c:layout>
      <c:lineChart>
        <c:grouping val="standard"/>
        <c:ser>
          <c:idx val="0"/>
          <c:order val="0"/>
          <c:tx>
            <c:strRef>
              <c:f>China!$L$3</c:f>
              <c:strCache>
                <c:ptCount val="1"/>
                <c:pt idx="0">
                  <c:v>農業</c:v>
                </c:pt>
              </c:strCache>
            </c:strRef>
          </c:tx>
          <c:spPr>
            <a:ln w="38100"/>
          </c:spPr>
          <c:marker>
            <c:symbol val="none"/>
          </c:marker>
          <c:dLbls>
            <c:dLbl>
              <c:idx val="32"/>
              <c:layout>
                <c:manualLayout>
                  <c:x val="-5.0370017824314564E-2"/>
                  <c:y val="-7.3000499744042782E-2"/>
                </c:manualLayout>
              </c:layout>
              <c:showVal val="1"/>
              <c:showSerName val="1"/>
            </c:dLbl>
            <c:delete val="1"/>
          </c:dLbls>
          <c:cat>
            <c:strRef>
              <c:f>China!$K$4:$K$36</c:f>
              <c:strCache>
                <c:ptCount val="33"/>
                <c:pt idx="0">
                  <c:v>1978</c:v>
                </c:pt>
                <c:pt idx="12">
                  <c:v>1990</c:v>
                </c:pt>
                <c:pt idx="22">
                  <c:v>2000</c:v>
                </c:pt>
                <c:pt idx="32">
                  <c:v>2010</c:v>
                </c:pt>
              </c:strCache>
            </c:strRef>
          </c:cat>
          <c:val>
            <c:numRef>
              <c:f>China!$L$4:$L$36</c:f>
              <c:numCache>
                <c:formatCode>0.0%</c:formatCode>
                <c:ptCount val="33"/>
                <c:pt idx="0">
                  <c:v>0.28188566248006391</c:v>
                </c:pt>
                <c:pt idx="1">
                  <c:v>0.31265647966897592</c:v>
                </c:pt>
                <c:pt idx="2">
                  <c:v>0.30173924445848166</c:v>
                </c:pt>
                <c:pt idx="3">
                  <c:v>0.3188068686361254</c:v>
                </c:pt>
                <c:pt idx="4">
                  <c:v>0.33388756245655304</c:v>
                </c:pt>
                <c:pt idx="5">
                  <c:v>0.33179658078918112</c:v>
                </c:pt>
                <c:pt idx="6">
                  <c:v>0.32131976659034867</c:v>
                </c:pt>
                <c:pt idx="7">
                  <c:v>0.28442618523602925</c:v>
                </c:pt>
                <c:pt idx="8">
                  <c:v>0.27140069798336425</c:v>
                </c:pt>
                <c:pt idx="9">
                  <c:v>0.26811047098825358</c:v>
                </c:pt>
                <c:pt idx="10">
                  <c:v>0.25695723243120289</c:v>
                </c:pt>
                <c:pt idx="11">
                  <c:v>0.25105007943125995</c:v>
                </c:pt>
                <c:pt idx="12">
                  <c:v>0.27116178298756388</c:v>
                </c:pt>
                <c:pt idx="13">
                  <c:v>0.24526318869279165</c:v>
                </c:pt>
                <c:pt idx="14">
                  <c:v>0.21789905217666425</c:v>
                </c:pt>
                <c:pt idx="15">
                  <c:v>0.19708433046186508</c:v>
                </c:pt>
                <c:pt idx="16">
                  <c:v>0.19861245823401619</c:v>
                </c:pt>
                <c:pt idx="17">
                  <c:v>0.19962274993904017</c:v>
                </c:pt>
                <c:pt idx="18">
                  <c:v>0.19691010298185099</c:v>
                </c:pt>
                <c:pt idx="19">
                  <c:v>0.18287109856900224</c:v>
                </c:pt>
                <c:pt idx="20">
                  <c:v>0.17555954126728798</c:v>
                </c:pt>
                <c:pt idx="21">
                  <c:v>0.16470242596741749</c:v>
                </c:pt>
                <c:pt idx="22">
                  <c:v>0.15063034458337596</c:v>
                </c:pt>
                <c:pt idx="23">
                  <c:v>0.14391723590127081</c:v>
                </c:pt>
                <c:pt idx="24">
                  <c:v>0.13742749171052851</c:v>
                </c:pt>
                <c:pt idx="25">
                  <c:v>0.12797353104770745</c:v>
                </c:pt>
                <c:pt idx="26">
                  <c:v>0.13393142760963386</c:v>
                </c:pt>
                <c:pt idx="27">
                  <c:v>0.12236829034796914</c:v>
                </c:pt>
                <c:pt idx="28">
                  <c:v>0.11343716010730202</c:v>
                </c:pt>
                <c:pt idx="29">
                  <c:v>0.11125680902397771</c:v>
                </c:pt>
                <c:pt idx="30">
                  <c:v>0.11308078624405521</c:v>
                </c:pt>
                <c:pt idx="31">
                  <c:v>0.10333144618850523</c:v>
                </c:pt>
                <c:pt idx="32">
                  <c:v>0.10175560262624322</c:v>
                </c:pt>
              </c:numCache>
            </c:numRef>
          </c:val>
        </c:ser>
        <c:ser>
          <c:idx val="1"/>
          <c:order val="1"/>
          <c:tx>
            <c:strRef>
              <c:f>China!$M$3</c:f>
              <c:strCache>
                <c:ptCount val="1"/>
                <c:pt idx="0">
                  <c:v>工業</c:v>
                </c:pt>
              </c:strCache>
            </c:strRef>
          </c:tx>
          <c:spPr>
            <a:ln w="38100"/>
          </c:spPr>
          <c:marker>
            <c:symbol val="none"/>
          </c:marker>
          <c:dLbls>
            <c:dLbl>
              <c:idx val="32"/>
              <c:layout>
                <c:manualLayout>
                  <c:x val="-5.0370017824314564E-2"/>
                  <c:y val="-7.9307485949349929E-2"/>
                </c:manualLayout>
              </c:layout>
              <c:showVal val="1"/>
              <c:showSerName val="1"/>
            </c:dLbl>
            <c:delete val="1"/>
          </c:dLbls>
          <c:cat>
            <c:strRef>
              <c:f>China!$K$4:$K$36</c:f>
              <c:strCache>
                <c:ptCount val="33"/>
                <c:pt idx="0">
                  <c:v>1978</c:v>
                </c:pt>
                <c:pt idx="12">
                  <c:v>1990</c:v>
                </c:pt>
                <c:pt idx="22">
                  <c:v>2000</c:v>
                </c:pt>
                <c:pt idx="32">
                  <c:v>2010</c:v>
                </c:pt>
              </c:strCache>
            </c:strRef>
          </c:cat>
          <c:val>
            <c:numRef>
              <c:f>China!$M$4:$M$36</c:f>
              <c:numCache>
                <c:formatCode>0.0%</c:formatCode>
                <c:ptCount val="33"/>
                <c:pt idx="0">
                  <c:v>0.47876430210979232</c:v>
                </c:pt>
                <c:pt idx="1">
                  <c:v>0.47100620322746051</c:v>
                </c:pt>
                <c:pt idx="2">
                  <c:v>0.48222202558955035</c:v>
                </c:pt>
                <c:pt idx="3">
                  <c:v>0.46110024416329254</c:v>
                </c:pt>
                <c:pt idx="4">
                  <c:v>0.44765036455674934</c:v>
                </c:pt>
                <c:pt idx="5">
                  <c:v>0.44379584646981229</c:v>
                </c:pt>
                <c:pt idx="6">
                  <c:v>0.43086538795071694</c:v>
                </c:pt>
                <c:pt idx="7">
                  <c:v>0.42885806478586869</c:v>
                </c:pt>
                <c:pt idx="8">
                  <c:v>0.43723811579057231</c:v>
                </c:pt>
                <c:pt idx="9">
                  <c:v>0.43550606313439766</c:v>
                </c:pt>
                <c:pt idx="10">
                  <c:v>0.43789653016452934</c:v>
                </c:pt>
                <c:pt idx="11">
                  <c:v>0.42831116541972136</c:v>
                </c:pt>
                <c:pt idx="12">
                  <c:v>0.41340654761521928</c:v>
                </c:pt>
                <c:pt idx="13">
                  <c:v>0.41788675005045517</c:v>
                </c:pt>
                <c:pt idx="14">
                  <c:v>0.43454640864228788</c:v>
                </c:pt>
                <c:pt idx="15">
                  <c:v>0.46568365791148986</c:v>
                </c:pt>
                <c:pt idx="16">
                  <c:v>0.46569289001051017</c:v>
                </c:pt>
                <c:pt idx="17">
                  <c:v>0.47175025905697676</c:v>
                </c:pt>
                <c:pt idx="18">
                  <c:v>0.4753663841898817</c:v>
                </c:pt>
                <c:pt idx="19">
                  <c:v>0.47539014034922633</c:v>
                </c:pt>
                <c:pt idx="20">
                  <c:v>0.4621224527415515</c:v>
                </c:pt>
                <c:pt idx="21">
                  <c:v>0.45757057587817057</c:v>
                </c:pt>
                <c:pt idx="22">
                  <c:v>0.45916527344693853</c:v>
                </c:pt>
                <c:pt idx="23">
                  <c:v>0.4515271894423874</c:v>
                </c:pt>
                <c:pt idx="24">
                  <c:v>0.44789797450352326</c:v>
                </c:pt>
                <c:pt idx="25">
                  <c:v>0.4596896271732378</c:v>
                </c:pt>
                <c:pt idx="26">
                  <c:v>0.462253441168688</c:v>
                </c:pt>
                <c:pt idx="27">
                  <c:v>0.47683560136785369</c:v>
                </c:pt>
                <c:pt idx="28">
                  <c:v>0.48678886484982542</c:v>
                </c:pt>
                <c:pt idx="29">
                  <c:v>0.48502247910656276</c:v>
                </c:pt>
                <c:pt idx="30">
                  <c:v>0.4861921708185053</c:v>
                </c:pt>
                <c:pt idx="31">
                  <c:v>0.46241599516578463</c:v>
                </c:pt>
                <c:pt idx="32">
                  <c:v>0.46856524022382867</c:v>
                </c:pt>
              </c:numCache>
            </c:numRef>
          </c:val>
        </c:ser>
        <c:ser>
          <c:idx val="2"/>
          <c:order val="2"/>
          <c:tx>
            <c:strRef>
              <c:f>China!$N$3</c:f>
              <c:strCache>
                <c:ptCount val="1"/>
                <c:pt idx="0">
                  <c:v>服務業</c:v>
                </c:pt>
              </c:strCache>
            </c:strRef>
          </c:tx>
          <c:spPr>
            <a:ln w="38100"/>
          </c:spPr>
          <c:marker>
            <c:symbol val="none"/>
          </c:marker>
          <c:dLbls>
            <c:dLbl>
              <c:idx val="32"/>
              <c:layout>
                <c:manualLayout>
                  <c:x val="-7.4073555623990969E-2"/>
                  <c:y val="6.7096216619769763E-2"/>
                </c:manualLayout>
              </c:layout>
              <c:showVal val="1"/>
              <c:showSerName val="1"/>
            </c:dLbl>
            <c:delete val="1"/>
          </c:dLbls>
          <c:cat>
            <c:strRef>
              <c:f>China!$K$4:$K$36</c:f>
              <c:strCache>
                <c:ptCount val="33"/>
                <c:pt idx="0">
                  <c:v>1978</c:v>
                </c:pt>
                <c:pt idx="12">
                  <c:v>1990</c:v>
                </c:pt>
                <c:pt idx="22">
                  <c:v>2000</c:v>
                </c:pt>
                <c:pt idx="32">
                  <c:v>2010</c:v>
                </c:pt>
              </c:strCache>
            </c:strRef>
          </c:cat>
          <c:val>
            <c:numRef>
              <c:f>China!$N$4:$N$36</c:f>
              <c:numCache>
                <c:formatCode>0.0%</c:formatCode>
                <c:ptCount val="33"/>
                <c:pt idx="0">
                  <c:v>0.23935003541014901</c:v>
                </c:pt>
                <c:pt idx="1">
                  <c:v>0.21633731710357645</c:v>
                </c:pt>
                <c:pt idx="2">
                  <c:v>0.21603872995196849</c:v>
                </c:pt>
                <c:pt idx="3">
                  <c:v>0.22009288720058587</c:v>
                </c:pt>
                <c:pt idx="4">
                  <c:v>0.21846207298670695</c:v>
                </c:pt>
                <c:pt idx="5">
                  <c:v>0.22440757274101095</c:v>
                </c:pt>
                <c:pt idx="6">
                  <c:v>0.24781484545894841</c:v>
                </c:pt>
                <c:pt idx="7">
                  <c:v>0.28671574997811505</c:v>
                </c:pt>
                <c:pt idx="8">
                  <c:v>0.29136118622606882</c:v>
                </c:pt>
                <c:pt idx="9">
                  <c:v>0.29638346587736786</c:v>
                </c:pt>
                <c:pt idx="10">
                  <c:v>0.30514623740426838</c:v>
                </c:pt>
                <c:pt idx="11">
                  <c:v>0.3206387551490279</c:v>
                </c:pt>
                <c:pt idx="12">
                  <c:v>0.31543166939722772</c:v>
                </c:pt>
                <c:pt idx="13">
                  <c:v>0.33685006125677208</c:v>
                </c:pt>
                <c:pt idx="14">
                  <c:v>0.3475545391810565</c:v>
                </c:pt>
                <c:pt idx="15">
                  <c:v>0.33723201162665256</c:v>
                </c:pt>
                <c:pt idx="16">
                  <c:v>0.33569465175547858</c:v>
                </c:pt>
                <c:pt idx="17">
                  <c:v>0.32862699100399068</c:v>
                </c:pt>
                <c:pt idx="18">
                  <c:v>0.32772351282827838</c:v>
                </c:pt>
                <c:pt idx="19">
                  <c:v>0.34173876108177681</c:v>
                </c:pt>
                <c:pt idx="20">
                  <c:v>0.36231800599116676</c:v>
                </c:pt>
                <c:pt idx="21">
                  <c:v>0.37772699815442529</c:v>
                </c:pt>
                <c:pt idx="22">
                  <c:v>0.3902043819696977</c:v>
                </c:pt>
                <c:pt idx="23">
                  <c:v>0.40455557465634567</c:v>
                </c:pt>
                <c:pt idx="24">
                  <c:v>0.41467453378595637</c:v>
                </c:pt>
                <c:pt idx="25">
                  <c:v>0.41233684177906105</c:v>
                </c:pt>
                <c:pt idx="26">
                  <c:v>0.40381513122168161</c:v>
                </c:pt>
                <c:pt idx="27">
                  <c:v>0.40079635476386177</c:v>
                </c:pt>
                <c:pt idx="28">
                  <c:v>0.39977350317450161</c:v>
                </c:pt>
                <c:pt idx="29">
                  <c:v>0.40372065795157852</c:v>
                </c:pt>
                <c:pt idx="30">
                  <c:v>0.40072706648181883</c:v>
                </c:pt>
                <c:pt idx="31">
                  <c:v>0.43425255864571449</c:v>
                </c:pt>
                <c:pt idx="32">
                  <c:v>0.42967915714992888</c:v>
                </c:pt>
              </c:numCache>
            </c:numRef>
          </c:val>
        </c:ser>
        <c:marker val="1"/>
        <c:axId val="63407232"/>
        <c:axId val="63408768"/>
      </c:lineChart>
      <c:catAx>
        <c:axId val="63407232"/>
        <c:scaling>
          <c:orientation val="minMax"/>
        </c:scaling>
        <c:axPos val="b"/>
        <c:tickLblPos val="nextTo"/>
        <c:txPr>
          <a:bodyPr rot="0"/>
          <a:lstStyle/>
          <a:p>
            <a:pPr>
              <a:defRPr sz="1400"/>
            </a:pPr>
            <a:endParaRPr lang="zh-TW"/>
          </a:p>
        </c:txPr>
        <c:crossAx val="63408768"/>
        <c:crosses val="autoZero"/>
        <c:auto val="1"/>
        <c:lblAlgn val="ctr"/>
        <c:lblOffset val="100"/>
        <c:tickLblSkip val="1"/>
      </c:catAx>
      <c:valAx>
        <c:axId val="63408768"/>
        <c:scaling>
          <c:orientation val="minMax"/>
        </c:scaling>
        <c:axPos val="l"/>
        <c:majorGridlines/>
        <c:numFmt formatCode="0.0%" sourceLinked="1"/>
        <c:tickLblPos val="nextTo"/>
        <c:txPr>
          <a:bodyPr/>
          <a:lstStyle/>
          <a:p>
            <a:pPr>
              <a:defRPr sz="1400"/>
            </a:pPr>
            <a:endParaRPr lang="zh-TW"/>
          </a:p>
        </c:txPr>
        <c:crossAx val="63407232"/>
        <c:crosses val="autoZero"/>
        <c:crossBetween val="between"/>
        <c:majorUnit val="0.2"/>
      </c:valAx>
      <c:spPr>
        <a:ln>
          <a:solidFill>
            <a:sysClr val="windowText" lastClr="000000">
              <a:lumMod val="50000"/>
              <a:lumOff val="50000"/>
            </a:sysClr>
          </a:solidFill>
        </a:ln>
      </c:spPr>
    </c:plotArea>
    <c:plotVisOnly val="1"/>
  </c:chart>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1800"/>
            </a:pPr>
            <a:r>
              <a:rPr lang="zh-TW" altLang="en-US" sz="1800" u="sng">
                <a:latin typeface="標楷體" pitchFamily="65" charset="-120"/>
                <a:ea typeface="標楷體" pitchFamily="65" charset="-120"/>
              </a:rPr>
              <a:t>深圳</a:t>
            </a:r>
          </a:p>
        </c:rich>
      </c:tx>
      <c:layout>
        <c:manualLayout>
          <c:xMode val="edge"/>
          <c:yMode val="edge"/>
          <c:x val="4.2999100636895909E-2"/>
          <c:y val="2.2675736961451393E-2"/>
        </c:manualLayout>
      </c:layout>
      <c:overlay val="1"/>
    </c:title>
    <c:view3D>
      <c:rotX val="30"/>
      <c:perspective val="30"/>
    </c:view3D>
    <c:sideWall>
      <c:spPr>
        <a:noFill/>
        <a:ln w="25400">
          <a:noFill/>
        </a:ln>
      </c:spPr>
    </c:sideWall>
    <c:backWall>
      <c:spPr>
        <a:noFill/>
        <a:ln w="25400">
          <a:noFill/>
        </a:ln>
      </c:spPr>
    </c:backWall>
    <c:plotArea>
      <c:layout>
        <c:manualLayout>
          <c:layoutTarget val="inner"/>
          <c:xMode val="edge"/>
          <c:yMode val="edge"/>
          <c:x val="3.436304177122769E-2"/>
          <c:y val="5.1264309892240026E-2"/>
          <c:w val="0.7792115740212"/>
          <c:h val="0.94873569010775993"/>
        </c:manualLayout>
      </c:layout>
      <c:pie3DChart>
        <c:varyColors val="1"/>
        <c:ser>
          <c:idx val="0"/>
          <c:order val="0"/>
          <c:explosion val="7"/>
          <c:dLbls>
            <c:dLbl>
              <c:idx val="0"/>
              <c:layout>
                <c:manualLayout>
                  <c:x val="-0.1889903971992844"/>
                  <c:y val="0.13346545028416551"/>
                </c:manualLayout>
              </c:layout>
              <c:numFmt formatCode="0.00%" sourceLinked="0"/>
              <c:spPr>
                <a:noFill/>
                <a:ln w="25400">
                  <a:noFill/>
                </a:ln>
              </c:spPr>
              <c:txPr>
                <a:bodyPr/>
                <a:lstStyle/>
                <a:p>
                  <a:pPr>
                    <a:defRPr sz="1500" b="0" i="0" u="none" strike="noStrike" baseline="0">
                      <a:solidFill>
                        <a:schemeClr val="bg1"/>
                      </a:solidFill>
                      <a:latin typeface="+mn-lt"/>
                      <a:ea typeface="標楷體" pitchFamily="65" charset="-120"/>
                      <a:cs typeface="Calibri"/>
                    </a:defRPr>
                  </a:pPr>
                  <a:endParaRPr lang="zh-TW"/>
                </a:p>
              </c:txPr>
              <c:dLblPos val="bestFit"/>
              <c:showCatName val="1"/>
              <c:showPercent val="1"/>
            </c:dLbl>
            <c:dLbl>
              <c:idx val="1"/>
              <c:layout>
                <c:manualLayout>
                  <c:x val="-4.6483083668217429E-4"/>
                  <c:y val="8.9960511563233064E-2"/>
                </c:manualLayout>
              </c:layout>
              <c:numFmt formatCode="0.00%" sourceLinked="0"/>
              <c:spPr>
                <a:noFill/>
                <a:ln w="25400">
                  <a:noFill/>
                </a:ln>
              </c:spPr>
              <c:txPr>
                <a:bodyPr/>
                <a:lstStyle/>
                <a:p>
                  <a:pPr>
                    <a:defRPr sz="1500" b="0" i="0" u="none" strike="noStrike" baseline="0">
                      <a:solidFill>
                        <a:sysClr val="windowText" lastClr="000000"/>
                      </a:solidFill>
                      <a:latin typeface="+mn-lt"/>
                      <a:ea typeface="標楷體" pitchFamily="65" charset="-120"/>
                      <a:cs typeface="Calibri"/>
                    </a:defRPr>
                  </a:pPr>
                  <a:endParaRPr lang="zh-TW"/>
                </a:p>
              </c:txPr>
              <c:dLblPos val="bestFit"/>
              <c:showCatName val="1"/>
              <c:showPercent val="1"/>
            </c:dLbl>
            <c:dLbl>
              <c:idx val="2"/>
              <c:layout>
                <c:manualLayout>
                  <c:x val="3.6716081236076739E-2"/>
                  <c:y val="6.8240538173266585E-2"/>
                </c:manualLayout>
              </c:layout>
              <c:dLblPos val="bestFit"/>
              <c:showCatName val="1"/>
              <c:showPercent val="1"/>
            </c:dLbl>
            <c:dLbl>
              <c:idx val="3"/>
              <c:layout>
                <c:manualLayout>
                  <c:x val="2.4023221988720592E-2"/>
                  <c:y val="1.6956897344729261E-2"/>
                </c:manualLayout>
              </c:layout>
              <c:dLblPos val="bestFit"/>
              <c:showCatName val="1"/>
              <c:showPercent val="1"/>
            </c:dLbl>
            <c:dLbl>
              <c:idx val="4"/>
              <c:layout>
                <c:manualLayout>
                  <c:x val="0.1931347685022449"/>
                  <c:y val="-0.15816972028801765"/>
                </c:manualLayout>
              </c:layout>
              <c:showCatName val="1"/>
              <c:showPercent val="1"/>
            </c:dLbl>
            <c:dLbl>
              <c:idx val="5"/>
              <c:layout>
                <c:manualLayout>
                  <c:x val="-1.1145345962189511E-2"/>
                  <c:y val="1.2756399180509958E-2"/>
                </c:manualLayout>
              </c:layout>
              <c:spPr>
                <a:noFill/>
                <a:ln w="25400">
                  <a:noFill/>
                </a:ln>
              </c:spPr>
              <c:txPr>
                <a:bodyPr/>
                <a:lstStyle/>
                <a:p>
                  <a:pPr>
                    <a:defRPr sz="1500" b="0" i="0" u="none" strike="noStrike" baseline="0">
                      <a:solidFill>
                        <a:srgbClr val="000000"/>
                      </a:solidFill>
                      <a:latin typeface="+mn-lt"/>
                      <a:ea typeface="標楷體" pitchFamily="65" charset="-120"/>
                      <a:cs typeface="新細明體"/>
                    </a:defRPr>
                  </a:pPr>
                  <a:endParaRPr lang="zh-TW"/>
                </a:p>
              </c:txPr>
              <c:dLblPos val="bestFit"/>
              <c:showVal val="1"/>
              <c:showCatName val="1"/>
            </c:dLbl>
            <c:dLbl>
              <c:idx val="6"/>
              <c:layout>
                <c:manualLayout>
                  <c:x val="-0.10389060047564769"/>
                  <c:y val="-6.7838266928933284E-3"/>
                </c:manualLayout>
              </c:layout>
              <c:dLblPos val="bestFit"/>
              <c:showCatName val="1"/>
              <c:showPercent val="1"/>
            </c:dLbl>
            <c:dLbl>
              <c:idx val="7"/>
              <c:layout>
                <c:manualLayout>
                  <c:x val="-4.1629432398823177E-2"/>
                  <c:y val="4.9785434085835075E-3"/>
                </c:manualLayout>
              </c:layout>
              <c:dLblPos val="bestFit"/>
              <c:showCatName val="1"/>
              <c:showPercent val="1"/>
            </c:dLbl>
            <c:dLbl>
              <c:idx val="8"/>
              <c:layout>
                <c:manualLayout>
                  <c:x val="-5.0401605119988133E-2"/>
                  <c:y val="-9.4581560828220761E-3"/>
                </c:manualLayout>
              </c:layout>
              <c:dLblPos val="bestFit"/>
              <c:showCatName val="1"/>
              <c:showPercent val="1"/>
            </c:dLbl>
            <c:dLbl>
              <c:idx val="9"/>
              <c:layout>
                <c:manualLayout>
                  <c:x val="-3.8013847629537391E-2"/>
                  <c:y val="-7.6705642934478721E-2"/>
                </c:manualLayout>
              </c:layout>
              <c:dLblPos val="bestFit"/>
              <c:showCatName val="1"/>
              <c:showPercent val="1"/>
            </c:dLbl>
            <c:dLbl>
              <c:idx val="10"/>
              <c:layout>
                <c:manualLayout>
                  <c:x val="9.6962237322047812E-2"/>
                  <c:y val="0.17796131282962901"/>
                </c:manualLayout>
              </c:layout>
              <c:numFmt formatCode="0.00%" sourceLinked="0"/>
              <c:spPr>
                <a:noFill/>
                <a:ln w="25400">
                  <a:noFill/>
                </a:ln>
              </c:spPr>
              <c:txPr>
                <a:bodyPr/>
                <a:lstStyle/>
                <a:p>
                  <a:pPr>
                    <a:defRPr sz="1500" b="0" i="0" u="none" strike="noStrike" baseline="0">
                      <a:solidFill>
                        <a:schemeClr val="bg1"/>
                      </a:solidFill>
                      <a:latin typeface="+mn-lt"/>
                      <a:ea typeface="標楷體" pitchFamily="65" charset="-120"/>
                      <a:cs typeface="Calibri"/>
                    </a:defRPr>
                  </a:pPr>
                  <a:endParaRPr lang="zh-TW"/>
                </a:p>
              </c:txPr>
              <c:dLblPos val="bestFit"/>
              <c:showCatName val="1"/>
              <c:showPercent val="1"/>
            </c:dLbl>
            <c:numFmt formatCode="0.00%" sourceLinked="0"/>
            <c:spPr>
              <a:noFill/>
              <a:ln w="25400">
                <a:noFill/>
              </a:ln>
            </c:spPr>
            <c:txPr>
              <a:bodyPr/>
              <a:lstStyle/>
              <a:p>
                <a:pPr>
                  <a:defRPr sz="1500" b="0" i="0" u="none" strike="noStrike" baseline="0">
                    <a:solidFill>
                      <a:srgbClr val="000000"/>
                    </a:solidFill>
                    <a:latin typeface="+mn-lt"/>
                    <a:ea typeface="標楷體" pitchFamily="65" charset="-120"/>
                    <a:cs typeface="Calibri"/>
                  </a:defRPr>
                </a:pPr>
                <a:endParaRPr lang="zh-TW"/>
              </a:p>
            </c:txPr>
            <c:showCatName val="1"/>
            <c:showPercent val="1"/>
            <c:showLeaderLines val="1"/>
          </c:dLbls>
          <c:cat>
            <c:strRef>
              <c:f>SZSE!$A$5:$A$9</c:f>
              <c:strCache>
                <c:ptCount val="5"/>
                <c:pt idx="0">
                  <c:v>機械設備</c:v>
                </c:pt>
                <c:pt idx="1">
                  <c:v>金屬非金屬</c:v>
                </c:pt>
                <c:pt idx="2">
                  <c:v>石化塑膠</c:v>
                </c:pt>
                <c:pt idx="3">
                  <c:v>食品飲料</c:v>
                </c:pt>
                <c:pt idx="4">
                  <c:v>其他</c:v>
                </c:pt>
              </c:strCache>
            </c:strRef>
          </c:cat>
          <c:val>
            <c:numRef>
              <c:f>SZSE!$E$5:$E$9</c:f>
              <c:numCache>
                <c:formatCode>0.00%</c:formatCode>
                <c:ptCount val="5"/>
                <c:pt idx="0">
                  <c:v>0.18737087415340589</c:v>
                </c:pt>
                <c:pt idx="1">
                  <c:v>0.10614139882565099</c:v>
                </c:pt>
                <c:pt idx="2">
                  <c:v>9.2896651115755333E-2</c:v>
                </c:pt>
                <c:pt idx="3">
                  <c:v>7.7008757363377825E-2</c:v>
                </c:pt>
                <c:pt idx="4">
                  <c:v>0.53658231854180949</c:v>
                </c:pt>
              </c:numCache>
            </c:numRef>
          </c:val>
        </c:ser>
        <c:dLbls>
          <c:showCatName val="1"/>
        </c:dLbls>
      </c:pie3DChart>
    </c:plotArea>
    <c:plotVisOnly val="1"/>
    <c:dispBlanksAs val="zero"/>
  </c:chart>
  <c:spPr>
    <a:noFill/>
    <a:ln>
      <a:noFill/>
    </a:ln>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zh-TW"/>
  <c:chart>
    <c:view3D>
      <c:rotX val="30"/>
      <c:perspective val="30"/>
    </c:view3D>
    <c:sideWall>
      <c:spPr>
        <a:noFill/>
        <a:ln w="25400">
          <a:noFill/>
        </a:ln>
      </c:spPr>
    </c:sideWall>
    <c:backWall>
      <c:spPr>
        <a:noFill/>
        <a:ln w="25400">
          <a:noFill/>
        </a:ln>
      </c:spPr>
    </c:backWall>
    <c:plotArea>
      <c:layout>
        <c:manualLayout>
          <c:layoutTarget val="inner"/>
          <c:xMode val="edge"/>
          <c:yMode val="edge"/>
          <c:x val="0.12186206623669529"/>
          <c:y val="3.5465079060239589E-3"/>
          <c:w val="0.75560664213456252"/>
          <c:h val="0.94225295008855603"/>
        </c:manualLayout>
      </c:layout>
      <c:pie3DChart>
        <c:varyColors val="1"/>
        <c:ser>
          <c:idx val="0"/>
          <c:order val="0"/>
          <c:explosion val="5"/>
          <c:dLbls>
            <c:dLbl>
              <c:idx val="0"/>
              <c:layout>
                <c:manualLayout>
                  <c:x val="-0.19555467626848075"/>
                  <c:y val="0.10192988071613029"/>
                </c:manualLayout>
              </c:layout>
              <c:spPr>
                <a:noFill/>
                <a:ln w="25400">
                  <a:noFill/>
                </a:ln>
              </c:spPr>
              <c:txPr>
                <a:bodyPr/>
                <a:lstStyle/>
                <a:p>
                  <a:pPr>
                    <a:defRPr sz="1500" b="0" i="0" u="none" strike="noStrike" baseline="0">
                      <a:solidFill>
                        <a:srgbClr val="FFFFFF"/>
                      </a:solidFill>
                      <a:latin typeface="+mn-lt"/>
                      <a:ea typeface="標楷體" pitchFamily="65" charset="-120"/>
                      <a:cs typeface="Calibri"/>
                    </a:defRPr>
                  </a:pPr>
                  <a:endParaRPr lang="zh-TW"/>
                </a:p>
              </c:txPr>
              <c:dLblPos val="bestFit"/>
              <c:showVal val="1"/>
              <c:showCatName val="1"/>
            </c:dLbl>
            <c:dLbl>
              <c:idx val="1"/>
              <c:layout>
                <c:manualLayout>
                  <c:x val="2.962524749980527E-2"/>
                  <c:y val="7.7706892690164897E-2"/>
                </c:manualLayout>
              </c:layout>
              <c:spPr>
                <a:noFill/>
                <a:ln w="25400">
                  <a:noFill/>
                </a:ln>
              </c:spPr>
              <c:txPr>
                <a:bodyPr/>
                <a:lstStyle/>
                <a:p>
                  <a:pPr>
                    <a:defRPr sz="1500" b="0" i="0" u="none" strike="noStrike" baseline="0">
                      <a:solidFill>
                        <a:sysClr val="windowText" lastClr="000000"/>
                      </a:solidFill>
                      <a:latin typeface="+mn-lt"/>
                      <a:ea typeface="標楷體" pitchFamily="65" charset="-120"/>
                      <a:cs typeface="Calibri"/>
                    </a:defRPr>
                  </a:pPr>
                  <a:endParaRPr lang="zh-TW"/>
                </a:p>
              </c:txPr>
              <c:dLblPos val="bestFit"/>
              <c:showVal val="1"/>
              <c:showCatName val="1"/>
            </c:dLbl>
            <c:dLbl>
              <c:idx val="2"/>
              <c:layout>
                <c:manualLayout>
                  <c:x val="1.1693921615837341E-2"/>
                  <c:y val="-3.555530669951569E-2"/>
                </c:manualLayout>
              </c:layout>
              <c:dLblPos val="bestFit"/>
              <c:showVal val="1"/>
              <c:showCatName val="1"/>
            </c:dLbl>
            <c:dLbl>
              <c:idx val="3"/>
              <c:layout>
                <c:manualLayout>
                  <c:x val="-4.6183146704651755E-2"/>
                  <c:y val="-1.8291615987026014E-2"/>
                </c:manualLayout>
              </c:layout>
              <c:dLblPos val="bestFit"/>
              <c:showVal val="1"/>
              <c:showCatName val="1"/>
            </c:dLbl>
            <c:dLbl>
              <c:idx val="4"/>
              <c:layout>
                <c:manualLayout>
                  <c:x val="0.1923076923076924"/>
                  <c:y val="7.0405666203489273E-2"/>
                </c:manualLayout>
              </c:layout>
              <c:dLblPos val="bestFit"/>
              <c:showVal val="1"/>
              <c:showCatName val="1"/>
            </c:dLbl>
            <c:dLbl>
              <c:idx val="5"/>
              <c:layout>
                <c:manualLayout>
                  <c:x val="-2.5522820883344639E-2"/>
                  <c:y val="3.6863664513845894E-2"/>
                </c:manualLayout>
              </c:layout>
              <c:dLblPos val="bestFit"/>
              <c:showVal val="1"/>
              <c:showCatName val="1"/>
            </c:dLbl>
            <c:dLbl>
              <c:idx val="6"/>
              <c:layout>
                <c:manualLayout>
                  <c:x val="-8.3542815575021565E-2"/>
                  <c:y val="8.7858385679318168E-2"/>
                </c:manualLayout>
              </c:layout>
              <c:dLblPos val="bestFit"/>
              <c:showVal val="1"/>
              <c:showCatName val="1"/>
            </c:dLbl>
            <c:dLbl>
              <c:idx val="7"/>
              <c:layout>
                <c:manualLayout>
                  <c:x val="-7.3171527716338822E-2"/>
                  <c:y val="7.7879913887168598E-2"/>
                </c:manualLayout>
              </c:layout>
              <c:dLblPos val="bestFit"/>
              <c:showVal val="1"/>
              <c:showCatName val="1"/>
            </c:dLbl>
            <c:dLbl>
              <c:idx val="8"/>
              <c:layout>
                <c:manualLayout>
                  <c:x val="-4.5492936978384288E-2"/>
                  <c:y val="-2.9268712100642594E-2"/>
                </c:manualLayout>
              </c:layout>
              <c:dLblPos val="bestFit"/>
              <c:showVal val="1"/>
              <c:showCatName val="1"/>
            </c:dLbl>
            <c:dLbl>
              <c:idx val="9"/>
              <c:layout>
                <c:manualLayout>
                  <c:x val="4.9042807602511923E-2"/>
                  <c:y val="-6.2233920198177493E-2"/>
                </c:manualLayout>
              </c:layout>
              <c:dLblPos val="bestFit"/>
              <c:showVal val="1"/>
              <c:showCatName val="1"/>
            </c:dLbl>
            <c:dLbl>
              <c:idx val="10"/>
              <c:layout>
                <c:manualLayout>
                  <c:x val="0.14332714028724097"/>
                  <c:y val="2.2151024225420111E-2"/>
                </c:manualLayout>
              </c:layout>
              <c:dLblPos val="bestFit"/>
              <c:showVal val="1"/>
              <c:showCatName val="1"/>
            </c:dLbl>
            <c:spPr>
              <a:noFill/>
              <a:ln w="25400">
                <a:noFill/>
              </a:ln>
            </c:spPr>
            <c:txPr>
              <a:bodyPr/>
              <a:lstStyle/>
              <a:p>
                <a:pPr>
                  <a:defRPr sz="1500" b="0" i="0" u="none" strike="noStrike" baseline="0">
                    <a:solidFill>
                      <a:srgbClr val="000000"/>
                    </a:solidFill>
                    <a:latin typeface="+mn-lt"/>
                    <a:ea typeface="標楷體" pitchFamily="65" charset="-120"/>
                    <a:cs typeface="Calibri"/>
                  </a:defRPr>
                </a:pPr>
                <a:endParaRPr lang="zh-TW"/>
              </a:p>
            </c:txPr>
            <c:showVal val="1"/>
            <c:showCatName val="1"/>
            <c:showLeaderLines val="1"/>
          </c:dLbls>
          <c:cat>
            <c:strRef>
              <c:f>HKEx!$A$7:$A$21</c:f>
              <c:strCache>
                <c:ptCount val="15"/>
                <c:pt idx="0">
                  <c:v>金融業</c:v>
                </c:pt>
                <c:pt idx="1">
                  <c:v>地產建築業</c:v>
                </c:pt>
                <c:pt idx="2">
                  <c:v>消費品製造業</c:v>
                </c:pt>
                <c:pt idx="3">
                  <c:v>電訊業</c:v>
                </c:pt>
                <c:pt idx="4">
                  <c:v>其他</c:v>
                </c:pt>
                <c:pt idx="5">
                  <c:v>總計</c:v>
                </c:pt>
                <c:pt idx="7">
                  <c:v>小計</c:v>
                </c:pt>
                <c:pt idx="8">
                  <c:v>服務業</c:v>
                </c:pt>
                <c:pt idx="9">
                  <c:v>能源業</c:v>
                </c:pt>
                <c:pt idx="10">
                  <c:v>綜合企業</c:v>
                </c:pt>
                <c:pt idx="11">
                  <c:v>資訊科技業</c:v>
                </c:pt>
                <c:pt idx="12">
                  <c:v>公用事業</c:v>
                </c:pt>
                <c:pt idx="13">
                  <c:v>原材料業</c:v>
                </c:pt>
                <c:pt idx="14">
                  <c:v>工業製品業</c:v>
                </c:pt>
              </c:strCache>
            </c:strRef>
          </c:cat>
          <c:val>
            <c:numRef>
              <c:f>HKEx!$E$7:$E$11</c:f>
              <c:numCache>
                <c:formatCode>0.00%</c:formatCode>
                <c:ptCount val="5"/>
                <c:pt idx="0">
                  <c:v>0.32843001924101828</c:v>
                </c:pt>
                <c:pt idx="1">
                  <c:v>0.12524368306044634</c:v>
                </c:pt>
                <c:pt idx="2">
                  <c:v>0.10184732316493485</c:v>
                </c:pt>
                <c:pt idx="3">
                  <c:v>9.0758184142434528E-2</c:v>
                </c:pt>
                <c:pt idx="4">
                  <c:v>0.35372079039116788</c:v>
                </c:pt>
              </c:numCache>
            </c:numRef>
          </c:val>
        </c:ser>
      </c:pie3DChart>
    </c:plotArea>
    <c:plotVisOnly val="1"/>
    <c:dispBlanksAs val="zero"/>
  </c:chart>
  <c:spPr>
    <a:noFill/>
    <a:ln>
      <a:noFill/>
    </a:ln>
  </c:sp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u="sng">
                <a:latin typeface="標楷體" pitchFamily="65" charset="-120"/>
                <a:ea typeface="標楷體" pitchFamily="65" charset="-120"/>
              </a:defRPr>
            </a:pPr>
            <a:r>
              <a:rPr lang="zh-TW" altLang="en-US" u="sng">
                <a:latin typeface="標楷體" pitchFamily="65" charset="-120"/>
                <a:ea typeface="標楷體" pitchFamily="65" charset="-120"/>
              </a:rPr>
              <a:t>台灣</a:t>
            </a:r>
          </a:p>
        </c:rich>
      </c:tx>
      <c:layout>
        <c:manualLayout>
          <c:xMode val="edge"/>
          <c:yMode val="edge"/>
          <c:x val="3.7151586976370915E-2"/>
          <c:y val="2.448979277007346E-2"/>
        </c:manualLayout>
      </c:layout>
      <c:overlay val="1"/>
    </c:title>
    <c:view3D>
      <c:rotX val="30"/>
      <c:perspective val="30"/>
    </c:view3D>
    <c:sideWall>
      <c:spPr>
        <a:noFill/>
        <a:ln w="25400">
          <a:noFill/>
        </a:ln>
      </c:spPr>
    </c:sideWall>
    <c:backWall>
      <c:spPr>
        <a:noFill/>
        <a:ln w="25400">
          <a:noFill/>
        </a:ln>
      </c:spPr>
    </c:backWall>
    <c:plotArea>
      <c:layout>
        <c:manualLayout>
          <c:layoutTarget val="inner"/>
          <c:xMode val="edge"/>
          <c:yMode val="edge"/>
          <c:x val="0.1547548118985127"/>
          <c:y val="0"/>
          <c:w val="0.75942694663167165"/>
          <c:h val="1"/>
        </c:manualLayout>
      </c:layout>
      <c:pie3DChart>
        <c:varyColors val="1"/>
        <c:ser>
          <c:idx val="0"/>
          <c:order val="0"/>
          <c:dPt>
            <c:idx val="0"/>
            <c:explosion val="5"/>
          </c:dPt>
          <c:dLbls>
            <c:dLbl>
              <c:idx val="0"/>
              <c:layout>
                <c:manualLayout>
                  <c:x val="-0.22001006124234471"/>
                  <c:y val="-0.11019275455639869"/>
                </c:manualLayout>
              </c:layout>
              <c:spPr>
                <a:noFill/>
                <a:ln w="25400">
                  <a:noFill/>
                </a:ln>
              </c:spPr>
              <c:txPr>
                <a:bodyPr/>
                <a:lstStyle/>
                <a:p>
                  <a:pPr>
                    <a:defRPr sz="1500" b="0" i="0" u="none" strike="noStrike" baseline="0">
                      <a:solidFill>
                        <a:srgbClr val="FFFFFF"/>
                      </a:solidFill>
                      <a:latin typeface="+mn-lt"/>
                      <a:ea typeface="標楷體" pitchFamily="65" charset="-120"/>
                      <a:cs typeface="細明體"/>
                    </a:defRPr>
                  </a:pPr>
                  <a:endParaRPr lang="zh-TW"/>
                </a:p>
              </c:txPr>
              <c:dLblPos val="bestFit"/>
              <c:showVal val="1"/>
              <c:showCatName val="1"/>
            </c:dLbl>
            <c:dLbl>
              <c:idx val="1"/>
              <c:layout>
                <c:manualLayout>
                  <c:x val="-1.3639107611548561E-2"/>
                  <c:y val="-2.9597693104510204E-2"/>
                </c:manualLayout>
              </c:layout>
              <c:dLblPos val="bestFit"/>
              <c:showCatName val="1"/>
              <c:showPercent val="1"/>
            </c:dLbl>
            <c:dLbl>
              <c:idx val="2"/>
              <c:layout>
                <c:manualLayout>
                  <c:x val="-3.0008748906386806E-4"/>
                  <c:y val="-4.4226812060807946E-2"/>
                </c:manualLayout>
              </c:layout>
              <c:dLblPos val="bestFit"/>
              <c:showCatName val="1"/>
              <c:showPercent val="1"/>
            </c:dLbl>
            <c:dLbl>
              <c:idx val="3"/>
              <c:layout>
                <c:manualLayout>
                  <c:x val="0.15810389326334209"/>
                  <c:y val="0.11336158627061263"/>
                </c:manualLayout>
              </c:layout>
              <c:dLblPos val="bestFit"/>
              <c:showCatName val="1"/>
              <c:showPercent val="1"/>
            </c:dLbl>
            <c:dLbl>
              <c:idx val="4"/>
              <c:layout>
                <c:manualLayout>
                  <c:x val="-8.2200713674834919E-2"/>
                  <c:y val="-7.2291484397784024E-3"/>
                </c:manualLayout>
              </c:layout>
              <c:dLblPos val="bestFit"/>
              <c:showCatName val="1"/>
              <c:showPercent val="1"/>
            </c:dLbl>
            <c:dLbl>
              <c:idx val="5"/>
              <c:layout>
                <c:manualLayout>
                  <c:x val="-2.4177651950809519E-3"/>
                  <c:y val="-4.8803222513852426E-2"/>
                </c:manualLayout>
              </c:layout>
              <c:dLblPos val="bestFit"/>
              <c:showCatName val="1"/>
              <c:showPercent val="1"/>
            </c:dLbl>
            <c:dLbl>
              <c:idx val="6"/>
              <c:layout>
                <c:manualLayout>
                  <c:x val="3.3098140094464115E-2"/>
                  <c:y val="-4.8531613284769966E-2"/>
                </c:manualLayout>
              </c:layout>
              <c:dLblPos val="bestFit"/>
              <c:showCatName val="1"/>
              <c:showPercent val="1"/>
            </c:dLbl>
            <c:numFmt formatCode="0.00%" sourceLinked="0"/>
            <c:spPr>
              <a:noFill/>
              <a:ln w="25400">
                <a:noFill/>
              </a:ln>
            </c:spPr>
            <c:txPr>
              <a:bodyPr/>
              <a:lstStyle/>
              <a:p>
                <a:pPr>
                  <a:defRPr sz="1500" b="0" i="0" u="none" strike="noStrike" baseline="0">
                    <a:solidFill>
                      <a:srgbClr val="000000"/>
                    </a:solidFill>
                    <a:latin typeface="+mn-lt"/>
                    <a:ea typeface="標楷體" pitchFamily="65" charset="-120"/>
                    <a:cs typeface="Calibri"/>
                  </a:defRPr>
                </a:pPr>
                <a:endParaRPr lang="zh-TW"/>
              </a:p>
            </c:txPr>
            <c:showCatName val="1"/>
            <c:showPercent val="1"/>
            <c:showLeaderLines val="1"/>
          </c:dLbls>
          <c:cat>
            <c:strRef>
              <c:f>TWSE!$A$5:$A$8</c:f>
              <c:strCache>
                <c:ptCount val="4"/>
                <c:pt idx="0">
                  <c:v>電子業</c:v>
                </c:pt>
                <c:pt idx="1">
                  <c:v>金融保險</c:v>
                </c:pt>
                <c:pt idx="2">
                  <c:v>塑膠工業</c:v>
                </c:pt>
                <c:pt idx="3">
                  <c:v>其他</c:v>
                </c:pt>
              </c:strCache>
            </c:strRef>
          </c:cat>
          <c:val>
            <c:numRef>
              <c:f>TWSE!$D$5:$D$8</c:f>
              <c:numCache>
                <c:formatCode>0.00%</c:formatCode>
                <c:ptCount val="4"/>
                <c:pt idx="0">
                  <c:v>0.50863072756760208</c:v>
                </c:pt>
                <c:pt idx="1">
                  <c:v>0.13016384083572521</c:v>
                </c:pt>
                <c:pt idx="2">
                  <c:v>9.0115419138200828E-2</c:v>
                </c:pt>
                <c:pt idx="3">
                  <c:v>0.27109001245847214</c:v>
                </c:pt>
              </c:numCache>
            </c:numRef>
          </c:val>
        </c:ser>
        <c:dLbls>
          <c:showPercent val="1"/>
        </c:dLbls>
      </c:pie3DChart>
    </c:plotArea>
    <c:plotVisOnly val="1"/>
    <c:dispBlanksAs val="zero"/>
  </c:chart>
  <c:spPr>
    <a:noFill/>
    <a:ln>
      <a:noFill/>
    </a:ln>
  </c:sp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000">
                <a:solidFill>
                  <a:srgbClr val="333399"/>
                </a:solidFill>
                <a:latin typeface="+mn-lt"/>
                <a:ea typeface="標楷體" pitchFamily="65" charset="-120"/>
              </a:defRPr>
            </a:pPr>
            <a:r>
              <a:rPr lang="zh-TW" altLang="en-US" sz="2000" dirty="0" smtClean="0">
                <a:solidFill>
                  <a:srgbClr val="333399"/>
                </a:solidFill>
                <a:latin typeface="+mn-lt"/>
                <a:ea typeface="標楷體" pitchFamily="65" charset="-120"/>
              </a:rPr>
              <a:t>中國貨物進出口占</a:t>
            </a:r>
            <a:r>
              <a:rPr lang="en-US" altLang="zh-TW" sz="2000" dirty="0">
                <a:solidFill>
                  <a:srgbClr val="333399"/>
                </a:solidFill>
                <a:latin typeface="+mn-lt"/>
                <a:ea typeface="標楷體" pitchFamily="65" charset="-120"/>
              </a:rPr>
              <a:t>GDP</a:t>
            </a:r>
            <a:r>
              <a:rPr lang="zh-TW" altLang="en-US" sz="2000" dirty="0">
                <a:solidFill>
                  <a:srgbClr val="333399"/>
                </a:solidFill>
                <a:latin typeface="+mn-lt"/>
                <a:ea typeface="標楷體" pitchFamily="65" charset="-120"/>
              </a:rPr>
              <a:t>比重</a:t>
            </a:r>
          </a:p>
        </c:rich>
      </c:tx>
      <c:layout>
        <c:manualLayout>
          <c:xMode val="edge"/>
          <c:yMode val="edge"/>
          <c:x val="9.6033677753466704E-2"/>
          <c:y val="6.3303659742829033E-2"/>
        </c:manualLayout>
      </c:layout>
    </c:title>
    <c:plotArea>
      <c:layout>
        <c:manualLayout>
          <c:layoutTarget val="inner"/>
          <c:xMode val="edge"/>
          <c:yMode val="edge"/>
          <c:x val="0.10100334645735019"/>
          <c:y val="0.19031659618215391"/>
          <c:w val="0.76476309868010672"/>
          <c:h val="0.4439971889608228"/>
        </c:manualLayout>
      </c:layout>
      <c:lineChart>
        <c:grouping val="standard"/>
        <c:ser>
          <c:idx val="0"/>
          <c:order val="0"/>
          <c:tx>
            <c:strRef>
              <c:f>Sheet9!$U$5</c:f>
              <c:strCache>
                <c:ptCount val="1"/>
                <c:pt idx="0">
                  <c:v>出口/GDP</c:v>
                </c:pt>
              </c:strCache>
            </c:strRef>
          </c:tx>
          <c:spPr>
            <a:ln w="38100"/>
          </c:spPr>
          <c:marker>
            <c:symbol val="none"/>
          </c:marker>
          <c:dLbls>
            <c:dLbl>
              <c:idx val="10"/>
              <c:layout>
                <c:manualLayout>
                  <c:x val="0"/>
                  <c:y val="-3.2118936167724252E-2"/>
                </c:manualLayout>
              </c:layout>
              <c:tx>
                <c:rich>
                  <a:bodyPr/>
                  <a:lstStyle/>
                  <a:p>
                    <a:r>
                      <a:rPr lang="zh-TW" altLang="en-US" dirty="0" smtClean="0"/>
                      <a:t>出口</a:t>
                    </a:r>
                    <a:r>
                      <a:rPr lang="en-US" altLang="zh-TW" dirty="0" smtClean="0"/>
                      <a:t>,</a:t>
                    </a:r>
                    <a:r>
                      <a:rPr lang="en-US" altLang="en-US" dirty="0" smtClean="0"/>
                      <a:t>27.0</a:t>
                    </a:r>
                    <a:r>
                      <a:rPr lang="en-US" altLang="en-US" dirty="0"/>
                      <a:t>%</a:t>
                    </a:r>
                  </a:p>
                </c:rich>
              </c:tx>
              <c:showVal val="1"/>
            </c:dLbl>
            <c:dLbl>
              <c:idx val="20"/>
              <c:layout>
                <c:manualLayout>
                  <c:x val="0"/>
                  <c:y val="-4.0148670209655089E-2"/>
                </c:manualLayout>
              </c:layout>
              <c:showVal val="1"/>
              <c:showSerName val="1"/>
            </c:dLbl>
            <c:dLbl>
              <c:idx val="31"/>
              <c:layout>
                <c:manualLayout>
                  <c:x val="-1.4096776255967424E-3"/>
                  <c:y val="-5.5390702274975293E-2"/>
                </c:manualLayout>
              </c:layout>
              <c:tx>
                <c:rich>
                  <a:bodyPr/>
                  <a:lstStyle/>
                  <a:p>
                    <a:r>
                      <a:rPr lang="zh-TW" altLang="en-US" sz="1400" dirty="0" smtClean="0">
                        <a:latin typeface="+mn-lt"/>
                        <a:ea typeface="標楷體" pitchFamily="65" charset="-120"/>
                      </a:rPr>
                      <a:t>出口</a:t>
                    </a:r>
                    <a:r>
                      <a:rPr lang="en-US" altLang="zh-TW" sz="1400" dirty="0" smtClean="0">
                        <a:latin typeface="+mn-lt"/>
                        <a:ea typeface="標楷體" pitchFamily="65" charset="-120"/>
                      </a:rPr>
                      <a:t>, </a:t>
                    </a:r>
                    <a:r>
                      <a:rPr lang="en-US" altLang="en-US" sz="1400" dirty="0" smtClean="0">
                        <a:latin typeface="+mn-lt"/>
                        <a:ea typeface="標楷體" pitchFamily="65" charset="-120"/>
                      </a:rPr>
                      <a:t>27.0</a:t>
                    </a:r>
                    <a:r>
                      <a:rPr lang="en-US" altLang="en-US" sz="1400" dirty="0">
                        <a:latin typeface="+mn-lt"/>
                        <a:ea typeface="標楷體" pitchFamily="65" charset="-120"/>
                      </a:rPr>
                      <a:t>%</a:t>
                    </a:r>
                  </a:p>
                </c:rich>
              </c:tx>
              <c:showVal val="1"/>
            </c:dLbl>
            <c:delete val="1"/>
          </c:dLbls>
          <c:cat>
            <c:strRef>
              <c:f>Sheet9!$T$27:$T$37</c:f>
              <c:strCache>
                <c:ptCount val="11"/>
                <c:pt idx="0">
                  <c:v>2000</c:v>
                </c:pt>
                <c:pt idx="5">
                  <c:v>2005</c:v>
                </c:pt>
                <c:pt idx="10">
                  <c:v>2010</c:v>
                </c:pt>
              </c:strCache>
            </c:strRef>
          </c:cat>
          <c:val>
            <c:numRef>
              <c:f>Sheet9!$U$27:$U$37</c:f>
              <c:numCache>
                <c:formatCode>0.0%</c:formatCode>
                <c:ptCount val="11"/>
                <c:pt idx="0">
                  <c:v>0.20895806539813094</c:v>
                </c:pt>
                <c:pt idx="1">
                  <c:v>0.20210989204605939</c:v>
                </c:pt>
                <c:pt idx="2">
                  <c:v>0.22391219631359471</c:v>
                </c:pt>
                <c:pt idx="3">
                  <c:v>0.26604266313193381</c:v>
                </c:pt>
                <c:pt idx="4">
                  <c:v>0.30635873132336006</c:v>
                </c:pt>
                <c:pt idx="5">
                  <c:v>0.33201231000131981</c:v>
                </c:pt>
                <c:pt idx="6">
                  <c:v>0.35007505031551811</c:v>
                </c:pt>
                <c:pt idx="7">
                  <c:v>0.35521790023178046</c:v>
                </c:pt>
                <c:pt idx="8">
                  <c:v>0.32716876371555287</c:v>
                </c:pt>
                <c:pt idx="9">
                  <c:v>0.23775096515137059</c:v>
                </c:pt>
                <c:pt idx="10">
                  <c:v>0.27040090255111399</c:v>
                </c:pt>
              </c:numCache>
            </c:numRef>
          </c:val>
        </c:ser>
        <c:ser>
          <c:idx val="1"/>
          <c:order val="1"/>
          <c:tx>
            <c:strRef>
              <c:f>Sheet9!$V$5</c:f>
              <c:strCache>
                <c:ptCount val="1"/>
                <c:pt idx="0">
                  <c:v>進口/GDP</c:v>
                </c:pt>
              </c:strCache>
            </c:strRef>
          </c:tx>
          <c:spPr>
            <a:ln w="38100"/>
          </c:spPr>
          <c:marker>
            <c:symbol val="none"/>
          </c:marker>
          <c:dLbls>
            <c:dLbl>
              <c:idx val="10"/>
              <c:tx>
                <c:rich>
                  <a:bodyPr/>
                  <a:lstStyle/>
                  <a:p>
                    <a:r>
                      <a:rPr lang="zh-TW" altLang="en-US" dirty="0" smtClean="0"/>
                      <a:t>進口</a:t>
                    </a:r>
                    <a:r>
                      <a:rPr lang="en-US" altLang="zh-TW" dirty="0" smtClean="0"/>
                      <a:t>,</a:t>
                    </a:r>
                    <a:r>
                      <a:rPr lang="en-US" altLang="en-US" dirty="0" smtClean="0"/>
                      <a:t>23.9</a:t>
                    </a:r>
                    <a:r>
                      <a:rPr lang="en-US" altLang="en-US" dirty="0"/>
                      <a:t>%</a:t>
                    </a:r>
                  </a:p>
                </c:rich>
              </c:tx>
              <c:showVal val="1"/>
            </c:dLbl>
            <c:dLbl>
              <c:idx val="20"/>
              <c:showVal val="1"/>
              <c:showSerName val="1"/>
            </c:dLbl>
            <c:dLbl>
              <c:idx val="31"/>
              <c:layout>
                <c:manualLayout>
                  <c:x val="0"/>
                  <c:y val="2.7695351137487636E-2"/>
                </c:manualLayout>
              </c:layout>
              <c:tx>
                <c:rich>
                  <a:bodyPr/>
                  <a:lstStyle/>
                  <a:p>
                    <a:r>
                      <a:rPr lang="zh-TW" altLang="en-US" sz="1400" dirty="0" smtClean="0">
                        <a:latin typeface="+mn-lt"/>
                        <a:ea typeface="標楷體" pitchFamily="65" charset="-120"/>
                      </a:rPr>
                      <a:t>進口</a:t>
                    </a:r>
                    <a:r>
                      <a:rPr lang="en-US" altLang="zh-TW" sz="1400" dirty="0" smtClean="0">
                        <a:latin typeface="+mn-lt"/>
                        <a:ea typeface="標楷體" pitchFamily="65" charset="-120"/>
                      </a:rPr>
                      <a:t>, </a:t>
                    </a:r>
                    <a:r>
                      <a:rPr lang="en-US" altLang="en-US" sz="1400" dirty="0" smtClean="0">
                        <a:latin typeface="+mn-lt"/>
                        <a:ea typeface="標楷體" pitchFamily="65" charset="-120"/>
                      </a:rPr>
                      <a:t>23.9</a:t>
                    </a:r>
                    <a:r>
                      <a:rPr lang="en-US" altLang="en-US" sz="1400" dirty="0">
                        <a:latin typeface="+mn-lt"/>
                        <a:ea typeface="標楷體" pitchFamily="65" charset="-120"/>
                      </a:rPr>
                      <a:t>%</a:t>
                    </a:r>
                  </a:p>
                </c:rich>
              </c:tx>
              <c:showVal val="1"/>
            </c:dLbl>
            <c:delete val="1"/>
          </c:dLbls>
          <c:cat>
            <c:strRef>
              <c:f>Sheet9!$T$27:$T$37</c:f>
              <c:strCache>
                <c:ptCount val="11"/>
                <c:pt idx="0">
                  <c:v>2000</c:v>
                </c:pt>
                <c:pt idx="5">
                  <c:v>2005</c:v>
                </c:pt>
                <c:pt idx="10">
                  <c:v>2010</c:v>
                </c:pt>
              </c:strCache>
            </c:strRef>
          </c:cat>
          <c:val>
            <c:numRef>
              <c:f>Sheet9!$V$27:$V$37</c:f>
              <c:numCache>
                <c:formatCode>0.0%</c:formatCode>
                <c:ptCount val="11"/>
                <c:pt idx="0">
                  <c:v>0.18874925315699714</c:v>
                </c:pt>
                <c:pt idx="1">
                  <c:v>0.18499363141492919</c:v>
                </c:pt>
                <c:pt idx="2">
                  <c:v>0.20299326216885241</c:v>
                </c:pt>
                <c:pt idx="3">
                  <c:v>0.2507030853643874</c:v>
                </c:pt>
                <c:pt idx="4">
                  <c:v>0.28971602267027036</c:v>
                </c:pt>
                <c:pt idx="5">
                  <c:v>0.28763101369903665</c:v>
                </c:pt>
                <c:pt idx="6">
                  <c:v>0.28593045021617275</c:v>
                </c:pt>
                <c:pt idx="7">
                  <c:v>0.27854917599730794</c:v>
                </c:pt>
                <c:pt idx="8">
                  <c:v>0.2591624214054758</c:v>
                </c:pt>
                <c:pt idx="9">
                  <c:v>0.1988802203675343</c:v>
                </c:pt>
                <c:pt idx="10">
                  <c:v>0.23902344974534226</c:v>
                </c:pt>
              </c:numCache>
            </c:numRef>
          </c:val>
        </c:ser>
        <c:ser>
          <c:idx val="2"/>
          <c:order val="2"/>
          <c:tx>
            <c:strRef>
              <c:f>Sheet9!$W$5</c:f>
              <c:strCache>
                <c:ptCount val="1"/>
                <c:pt idx="0">
                  <c:v>貿易順差/GDP</c:v>
                </c:pt>
              </c:strCache>
            </c:strRef>
          </c:tx>
          <c:spPr>
            <a:ln w="38100"/>
          </c:spPr>
          <c:marker>
            <c:symbol val="none"/>
          </c:marker>
          <c:dLbls>
            <c:dLbl>
              <c:idx val="10"/>
              <c:tx>
                <c:rich>
                  <a:bodyPr/>
                  <a:lstStyle/>
                  <a:p>
                    <a:r>
                      <a:rPr lang="zh-TW" altLang="en-US" dirty="0" smtClean="0"/>
                      <a:t>貿易順差</a:t>
                    </a:r>
                    <a:r>
                      <a:rPr lang="en-US" altLang="zh-TW" dirty="0" smtClean="0"/>
                      <a:t>, </a:t>
                    </a:r>
                    <a:r>
                      <a:rPr lang="en-US" altLang="en-US" dirty="0" smtClean="0"/>
                      <a:t>3.1</a:t>
                    </a:r>
                    <a:r>
                      <a:rPr lang="en-US" altLang="en-US" dirty="0"/>
                      <a:t>%</a:t>
                    </a:r>
                  </a:p>
                </c:rich>
              </c:tx>
              <c:showVal val="1"/>
            </c:dLbl>
            <c:dLbl>
              <c:idx val="20"/>
              <c:layout>
                <c:manualLayout>
                  <c:x val="-1.0337516501170146E-16"/>
                  <c:y val="-4.4163537230621379E-2"/>
                </c:manualLayout>
              </c:layout>
              <c:showVal val="1"/>
              <c:showSerName val="1"/>
            </c:dLbl>
            <c:dLbl>
              <c:idx val="31"/>
              <c:layout>
                <c:manualLayout>
                  <c:x val="-8.4580657535802562E-3"/>
                  <c:y val="-4.3521266073194766E-2"/>
                </c:manualLayout>
              </c:layout>
              <c:tx>
                <c:rich>
                  <a:bodyPr/>
                  <a:lstStyle/>
                  <a:p>
                    <a:pPr>
                      <a:defRPr sz="1400" b="1">
                        <a:latin typeface="+mn-lt"/>
                        <a:ea typeface="標楷體" pitchFamily="65" charset="-120"/>
                      </a:defRPr>
                    </a:pPr>
                    <a:r>
                      <a:rPr lang="zh-TW" altLang="en-US" sz="1400" dirty="0" smtClean="0">
                        <a:latin typeface="+mn-lt"/>
                        <a:ea typeface="標楷體" pitchFamily="65" charset="-120"/>
                      </a:rPr>
                      <a:t>貿易順差</a:t>
                    </a:r>
                    <a:r>
                      <a:rPr lang="en-US" altLang="zh-TW" sz="1400" dirty="0" smtClean="0">
                        <a:latin typeface="+mn-lt"/>
                        <a:ea typeface="標楷體" pitchFamily="65" charset="-120"/>
                      </a:rPr>
                      <a:t>, </a:t>
                    </a:r>
                    <a:r>
                      <a:rPr lang="en-US" altLang="en-US" sz="1400" dirty="0" smtClean="0">
                        <a:latin typeface="+mn-lt"/>
                        <a:ea typeface="標楷體" pitchFamily="65" charset="-120"/>
                      </a:rPr>
                      <a:t>3.1</a:t>
                    </a:r>
                    <a:r>
                      <a:rPr lang="en-US" altLang="en-US" sz="1400" dirty="0">
                        <a:latin typeface="+mn-lt"/>
                        <a:ea typeface="標楷體" pitchFamily="65" charset="-120"/>
                      </a:rPr>
                      <a:t>%</a:t>
                    </a:r>
                  </a:p>
                </c:rich>
              </c:tx>
              <c:spPr/>
              <c:showVal val="1"/>
            </c:dLbl>
            <c:delete val="1"/>
          </c:dLbls>
          <c:cat>
            <c:strRef>
              <c:f>Sheet9!$T$27:$T$37</c:f>
              <c:strCache>
                <c:ptCount val="11"/>
                <c:pt idx="0">
                  <c:v>2000</c:v>
                </c:pt>
                <c:pt idx="5">
                  <c:v>2005</c:v>
                </c:pt>
                <c:pt idx="10">
                  <c:v>2010</c:v>
                </c:pt>
              </c:strCache>
            </c:strRef>
          </c:cat>
          <c:val>
            <c:numRef>
              <c:f>Sheet9!$W$27:$W$37</c:f>
              <c:numCache>
                <c:formatCode>0.0%</c:formatCode>
                <c:ptCount val="11"/>
                <c:pt idx="0">
                  <c:v>2.0208812241136617E-2</c:v>
                </c:pt>
                <c:pt idx="1">
                  <c:v>1.7116260631132287E-2</c:v>
                </c:pt>
                <c:pt idx="2">
                  <c:v>2.0918934144742427E-2</c:v>
                </c:pt>
                <c:pt idx="3">
                  <c:v>1.5339577767546349E-2</c:v>
                </c:pt>
                <c:pt idx="4">
                  <c:v>1.6642708653085661E-2</c:v>
                </c:pt>
                <c:pt idx="5">
                  <c:v>4.4381296302282922E-2</c:v>
                </c:pt>
                <c:pt idx="6">
                  <c:v>6.4144600099345334E-2</c:v>
                </c:pt>
                <c:pt idx="7">
                  <c:v>7.6668724234474558E-2</c:v>
                </c:pt>
                <c:pt idx="8">
                  <c:v>6.8006342635952968E-2</c:v>
                </c:pt>
                <c:pt idx="9">
                  <c:v>3.8870745073670748E-2</c:v>
                </c:pt>
                <c:pt idx="10">
                  <c:v>3.1377452805773212E-2</c:v>
                </c:pt>
              </c:numCache>
            </c:numRef>
          </c:val>
        </c:ser>
        <c:marker val="1"/>
        <c:axId val="67400832"/>
        <c:axId val="67402368"/>
      </c:lineChart>
      <c:catAx>
        <c:axId val="67400832"/>
        <c:scaling>
          <c:orientation val="minMax"/>
        </c:scaling>
        <c:axPos val="b"/>
        <c:tickLblPos val="nextTo"/>
        <c:txPr>
          <a:bodyPr/>
          <a:lstStyle/>
          <a:p>
            <a:pPr>
              <a:defRPr sz="1400"/>
            </a:pPr>
            <a:endParaRPr lang="zh-TW"/>
          </a:p>
        </c:txPr>
        <c:crossAx val="67402368"/>
        <c:crosses val="autoZero"/>
        <c:auto val="1"/>
        <c:lblAlgn val="ctr"/>
        <c:lblOffset val="100"/>
      </c:catAx>
      <c:valAx>
        <c:axId val="67402368"/>
        <c:scaling>
          <c:orientation val="minMax"/>
        </c:scaling>
        <c:axPos val="l"/>
        <c:majorGridlines/>
        <c:numFmt formatCode="0.0%" sourceLinked="1"/>
        <c:tickLblPos val="nextTo"/>
        <c:txPr>
          <a:bodyPr/>
          <a:lstStyle/>
          <a:p>
            <a:pPr>
              <a:defRPr sz="1400"/>
            </a:pPr>
            <a:endParaRPr lang="zh-TW"/>
          </a:p>
        </c:txPr>
        <c:crossAx val="67400832"/>
        <c:crosses val="autoZero"/>
        <c:crossBetween val="between"/>
        <c:majorUnit val="0.2"/>
      </c:valAx>
      <c:spPr>
        <a:ln>
          <a:solidFill>
            <a:schemeClr val="tx1">
              <a:lumMod val="50000"/>
              <a:lumOff val="50000"/>
            </a:schemeClr>
          </a:solidFill>
        </a:ln>
      </c:spPr>
    </c:plotArea>
    <c:legend>
      <c:legendPos val="r"/>
      <c:layout>
        <c:manualLayout>
          <c:xMode val="edge"/>
          <c:yMode val="edge"/>
          <c:x val="0.47677706542736381"/>
          <c:y val="5.6382314228526478E-2"/>
          <c:w val="0.46017489169690817"/>
          <c:h val="0.1315479333629318"/>
        </c:manualLayout>
      </c:layout>
      <c:txPr>
        <a:bodyPr/>
        <a:lstStyle/>
        <a:p>
          <a:pPr>
            <a:defRPr sz="1600">
              <a:latin typeface="+mn-lt"/>
              <a:ea typeface="標楷體" pitchFamily="65" charset="-120"/>
            </a:defRPr>
          </a:pPr>
          <a:endParaRPr lang="zh-TW"/>
        </a:p>
      </c:txPr>
    </c:legend>
    <c:plotVisOnly val="1"/>
  </c:chart>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lgn="ctr" rtl="0">
              <a:defRPr lang="zh-TW" altLang="zh-TW" sz="2000" b="1" i="0" u="none" strike="noStrike" kern="1200" baseline="0">
                <a:solidFill>
                  <a:srgbClr val="333399"/>
                </a:solidFill>
                <a:latin typeface="+mn-lt"/>
                <a:ea typeface="標楷體" pitchFamily="65" charset="-120"/>
                <a:cs typeface="+mn-cs"/>
              </a:defRPr>
            </a:pPr>
            <a:r>
              <a:rPr lang="zh-TW" altLang="zh-TW" sz="2000" b="1" i="0" u="none" strike="noStrike" kern="1200" baseline="0">
                <a:solidFill>
                  <a:srgbClr val="333399"/>
                </a:solidFill>
                <a:latin typeface="+mn-lt"/>
                <a:ea typeface="標楷體" pitchFamily="65" charset="-120"/>
                <a:cs typeface="+mn-cs"/>
              </a:rPr>
              <a:t>中國儲蓄與投資占GDP比重</a:t>
            </a:r>
          </a:p>
        </c:rich>
      </c:tx>
      <c:layout>
        <c:manualLayout>
          <c:xMode val="edge"/>
          <c:yMode val="edge"/>
          <c:x val="0.10073617555210021"/>
          <c:y val="3.2407580225714612E-2"/>
        </c:manualLayout>
      </c:layout>
      <c:overlay val="1"/>
    </c:title>
    <c:plotArea>
      <c:layout>
        <c:manualLayout>
          <c:layoutTarget val="inner"/>
          <c:xMode val="edge"/>
          <c:yMode val="edge"/>
          <c:x val="9.8389515036110681E-2"/>
          <c:y val="0.18565981335666376"/>
          <c:w val="0.79400006802407863"/>
          <c:h val="0.66396580635754177"/>
        </c:manualLayout>
      </c:layout>
      <c:lineChart>
        <c:grouping val="standard"/>
        <c:ser>
          <c:idx val="0"/>
          <c:order val="0"/>
          <c:tx>
            <c:strRef>
              <c:f>Sheet9!$K$4</c:f>
              <c:strCache>
                <c:ptCount val="1"/>
                <c:pt idx="0">
                  <c:v>投資/GDP</c:v>
                </c:pt>
              </c:strCache>
            </c:strRef>
          </c:tx>
          <c:marker>
            <c:symbol val="none"/>
          </c:marker>
          <c:dLbls>
            <c:dLbl>
              <c:idx val="9"/>
              <c:layout>
                <c:manualLayout>
                  <c:x val="-1.0774210898885997E-16"/>
                  <c:y val="4.1830185913767227E-2"/>
                </c:manualLayout>
              </c:layout>
              <c:showVal val="1"/>
              <c:showSerName val="1"/>
            </c:dLbl>
            <c:delete val="1"/>
          </c:dLbls>
          <c:cat>
            <c:strRef>
              <c:f>Sheet9!$J$27:$J$36</c:f>
              <c:strCache>
                <c:ptCount val="10"/>
                <c:pt idx="0">
                  <c:v>2000</c:v>
                </c:pt>
                <c:pt idx="5">
                  <c:v>2005</c:v>
                </c:pt>
                <c:pt idx="9">
                  <c:v>2009</c:v>
                </c:pt>
              </c:strCache>
            </c:strRef>
          </c:cat>
          <c:val>
            <c:numRef>
              <c:f>Sheet9!$K$27:$K$36</c:f>
              <c:numCache>
                <c:formatCode>0.0%</c:formatCode>
                <c:ptCount val="10"/>
                <c:pt idx="0">
                  <c:v>0.3528420540967504</c:v>
                </c:pt>
                <c:pt idx="1">
                  <c:v>0.36494928991194203</c:v>
                </c:pt>
                <c:pt idx="2">
                  <c:v>0.37860312770304688</c:v>
                </c:pt>
                <c:pt idx="3">
                  <c:v>0.41028953333900403</c:v>
                </c:pt>
                <c:pt idx="4">
                  <c:v>0.43154621525776193</c:v>
                </c:pt>
                <c:pt idx="5">
                  <c:v>0.42739627149202425</c:v>
                </c:pt>
                <c:pt idx="6">
                  <c:v>0.42590320922999425</c:v>
                </c:pt>
                <c:pt idx="7">
                  <c:v>0.42159640402016318</c:v>
                </c:pt>
                <c:pt idx="8">
                  <c:v>0.43541806388455134</c:v>
                </c:pt>
                <c:pt idx="9">
                  <c:v>0.47667318989193785</c:v>
                </c:pt>
              </c:numCache>
            </c:numRef>
          </c:val>
        </c:ser>
        <c:ser>
          <c:idx val="1"/>
          <c:order val="1"/>
          <c:tx>
            <c:strRef>
              <c:f>Sheet9!$L$4</c:f>
              <c:strCache>
                <c:ptCount val="1"/>
                <c:pt idx="0">
                  <c:v>儲蓄/GDP</c:v>
                </c:pt>
              </c:strCache>
            </c:strRef>
          </c:tx>
          <c:marker>
            <c:symbol val="none"/>
          </c:marker>
          <c:dLbls>
            <c:dLbl>
              <c:idx val="9"/>
              <c:showVal val="1"/>
              <c:showSerName val="1"/>
            </c:dLbl>
            <c:delete val="1"/>
          </c:dLbls>
          <c:cat>
            <c:strRef>
              <c:f>Sheet9!$J$27:$J$36</c:f>
              <c:strCache>
                <c:ptCount val="10"/>
                <c:pt idx="0">
                  <c:v>2000</c:v>
                </c:pt>
                <c:pt idx="5">
                  <c:v>2005</c:v>
                </c:pt>
                <c:pt idx="9">
                  <c:v>2009</c:v>
                </c:pt>
              </c:strCache>
            </c:strRef>
          </c:cat>
          <c:val>
            <c:numRef>
              <c:f>Sheet9!$L$27:$L$36</c:f>
              <c:numCache>
                <c:formatCode>0.0%</c:formatCode>
                <c:ptCount val="10"/>
                <c:pt idx="0">
                  <c:v>0.37704685617069605</c:v>
                </c:pt>
                <c:pt idx="1">
                  <c:v>0.38628221457910511</c:v>
                </c:pt>
                <c:pt idx="2">
                  <c:v>0.40431224517097264</c:v>
                </c:pt>
                <c:pt idx="3">
                  <c:v>0.43218342096851298</c:v>
                </c:pt>
                <c:pt idx="4">
                  <c:v>0.45699598952835158</c:v>
                </c:pt>
                <c:pt idx="5">
                  <c:v>0.48157501029454952</c:v>
                </c:pt>
                <c:pt idx="6">
                  <c:v>0.5010392449762292</c:v>
                </c:pt>
                <c:pt idx="7">
                  <c:v>0.51046432869189617</c:v>
                </c:pt>
                <c:pt idx="8">
                  <c:v>0.51406929157876002</c:v>
                </c:pt>
                <c:pt idx="9">
                  <c:v>0.52024499193678342</c:v>
                </c:pt>
              </c:numCache>
            </c:numRef>
          </c:val>
        </c:ser>
        <c:ser>
          <c:idx val="2"/>
          <c:order val="2"/>
          <c:tx>
            <c:strRef>
              <c:f>Sheet9!$M$4</c:f>
              <c:strCache>
                <c:ptCount val="1"/>
                <c:pt idx="0">
                  <c:v>(儲蓄-投資)/GDP</c:v>
                </c:pt>
              </c:strCache>
            </c:strRef>
          </c:tx>
          <c:marker>
            <c:symbol val="none"/>
          </c:marker>
          <c:dLbls>
            <c:dLbl>
              <c:idx val="9"/>
              <c:layout>
                <c:manualLayout>
                  <c:x val="-1.1568720851956269E-7"/>
                  <c:y val="-2.6143866196104589E-2"/>
                </c:manualLayout>
              </c:layout>
              <c:showVal val="1"/>
              <c:showSerName val="1"/>
            </c:dLbl>
            <c:delete val="1"/>
          </c:dLbls>
          <c:cat>
            <c:strRef>
              <c:f>Sheet9!$J$27:$J$36</c:f>
              <c:strCache>
                <c:ptCount val="10"/>
                <c:pt idx="0">
                  <c:v>2000</c:v>
                </c:pt>
                <c:pt idx="5">
                  <c:v>2005</c:v>
                </c:pt>
                <c:pt idx="9">
                  <c:v>2009</c:v>
                </c:pt>
              </c:strCache>
            </c:strRef>
          </c:cat>
          <c:val>
            <c:numRef>
              <c:f>Sheet9!$M$27:$M$36</c:f>
              <c:numCache>
                <c:formatCode>0.0%</c:formatCode>
                <c:ptCount val="10"/>
                <c:pt idx="0">
                  <c:v>2.4204802073945052E-2</c:v>
                </c:pt>
                <c:pt idx="1">
                  <c:v>2.1332924667163456E-2</c:v>
                </c:pt>
                <c:pt idx="2">
                  <c:v>2.5709117467925046E-2</c:v>
                </c:pt>
                <c:pt idx="3">
                  <c:v>2.1893887629510066E-2</c:v>
                </c:pt>
                <c:pt idx="4">
                  <c:v>2.5449774270590801E-2</c:v>
                </c:pt>
                <c:pt idx="5">
                  <c:v>5.4178738802525502E-2</c:v>
                </c:pt>
                <c:pt idx="6">
                  <c:v>7.5136035746237534E-2</c:v>
                </c:pt>
                <c:pt idx="7">
                  <c:v>8.8867924671733226E-2</c:v>
                </c:pt>
                <c:pt idx="8">
                  <c:v>7.865122769421086E-2</c:v>
                </c:pt>
                <c:pt idx="9">
                  <c:v>4.3571802044845627E-2</c:v>
                </c:pt>
              </c:numCache>
            </c:numRef>
          </c:val>
        </c:ser>
        <c:marker val="1"/>
        <c:axId val="67555328"/>
        <c:axId val="67556864"/>
      </c:lineChart>
      <c:catAx>
        <c:axId val="67555328"/>
        <c:scaling>
          <c:orientation val="minMax"/>
        </c:scaling>
        <c:axPos val="b"/>
        <c:numFmt formatCode="General" sourceLinked="1"/>
        <c:tickLblPos val="nextTo"/>
        <c:txPr>
          <a:bodyPr/>
          <a:lstStyle/>
          <a:p>
            <a:pPr>
              <a:defRPr sz="1400"/>
            </a:pPr>
            <a:endParaRPr lang="zh-TW"/>
          </a:p>
        </c:txPr>
        <c:crossAx val="67556864"/>
        <c:crosses val="autoZero"/>
        <c:auto val="1"/>
        <c:lblAlgn val="ctr"/>
        <c:lblOffset val="100"/>
      </c:catAx>
      <c:valAx>
        <c:axId val="67556864"/>
        <c:scaling>
          <c:orientation val="minMax"/>
        </c:scaling>
        <c:axPos val="l"/>
        <c:majorGridlines/>
        <c:numFmt formatCode="0.0%" sourceLinked="1"/>
        <c:tickLblPos val="nextTo"/>
        <c:txPr>
          <a:bodyPr/>
          <a:lstStyle/>
          <a:p>
            <a:pPr>
              <a:defRPr sz="1400"/>
            </a:pPr>
            <a:endParaRPr lang="zh-TW"/>
          </a:p>
        </c:txPr>
        <c:crossAx val="67555328"/>
        <c:crosses val="autoZero"/>
        <c:crossBetween val="between"/>
        <c:majorUnit val="0.2"/>
      </c:valAx>
    </c:plotArea>
    <c:legend>
      <c:legendPos val="r"/>
      <c:layout>
        <c:manualLayout>
          <c:xMode val="edge"/>
          <c:yMode val="edge"/>
          <c:x val="0.48654407370293307"/>
          <c:y val="4.1090696996209E-2"/>
          <c:w val="0.51127730478419819"/>
          <c:h val="0.11689231554389036"/>
        </c:manualLayout>
      </c:layout>
      <c:txPr>
        <a:bodyPr/>
        <a:lstStyle/>
        <a:p>
          <a:pPr>
            <a:defRPr sz="1600">
              <a:latin typeface="+mn-lt"/>
              <a:ea typeface="標楷體" pitchFamily="65" charset="-120"/>
            </a:defRPr>
          </a:pPr>
          <a:endParaRPr lang="zh-TW"/>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TW"/>
  <c:chart>
    <c:title>
      <c:tx>
        <c:rich>
          <a:bodyPr/>
          <a:lstStyle/>
          <a:p>
            <a:pPr>
              <a:defRPr sz="2000">
                <a:solidFill>
                  <a:srgbClr val="333399"/>
                </a:solidFill>
                <a:latin typeface="+mn-lt"/>
                <a:ea typeface="標楷體" pitchFamily="65" charset="-120"/>
              </a:defRPr>
            </a:pPr>
            <a:r>
              <a:rPr lang="zh-TW" altLang="en-US" sz="1900" dirty="0" smtClean="0">
                <a:solidFill>
                  <a:srgbClr val="333399"/>
                </a:solidFill>
                <a:latin typeface="+mn-lt"/>
                <a:ea typeface="標楷體" pitchFamily="65" charset="-120"/>
              </a:rPr>
              <a:t>台灣：在快速工業化</a:t>
            </a:r>
            <a:r>
              <a:rPr lang="en-US" altLang="zh-TW" sz="1900" dirty="0" smtClean="0">
                <a:solidFill>
                  <a:srgbClr val="333399"/>
                </a:solidFill>
                <a:latin typeface="+mn-lt"/>
                <a:ea typeface="標楷體" pitchFamily="65" charset="-120"/>
              </a:rPr>
              <a:t>(1952-1986)</a:t>
            </a:r>
            <a:r>
              <a:rPr lang="zh-TW" altLang="en-US" sz="1900" dirty="0" smtClean="0">
                <a:solidFill>
                  <a:srgbClr val="333399"/>
                </a:solidFill>
                <a:latin typeface="+mn-lt"/>
                <a:ea typeface="標楷體" pitchFamily="65" charset="-120"/>
              </a:rPr>
              <a:t>後，自</a:t>
            </a:r>
            <a:r>
              <a:rPr lang="en-US" altLang="zh-TW" sz="1900" dirty="0" smtClean="0">
                <a:solidFill>
                  <a:srgbClr val="333399"/>
                </a:solidFill>
                <a:latin typeface="+mn-lt"/>
                <a:ea typeface="標楷體" pitchFamily="65" charset="-120"/>
              </a:rPr>
              <a:t>1986</a:t>
            </a:r>
            <a:r>
              <a:rPr lang="zh-TW" altLang="en-US" sz="1900" dirty="0" smtClean="0">
                <a:solidFill>
                  <a:srgbClr val="333399"/>
                </a:solidFill>
                <a:latin typeface="+mn-lt"/>
                <a:ea typeface="標楷體" pitchFamily="65" charset="-120"/>
              </a:rPr>
              <a:t>年進入以服務業為主的經濟</a:t>
            </a:r>
            <a:endParaRPr lang="zh-TW" altLang="en-US" sz="1900" dirty="0">
              <a:solidFill>
                <a:srgbClr val="333399"/>
              </a:solidFill>
              <a:latin typeface="+mn-lt"/>
              <a:ea typeface="標楷體" pitchFamily="65" charset="-120"/>
            </a:endParaRPr>
          </a:p>
        </c:rich>
      </c:tx>
      <c:layout>
        <c:manualLayout>
          <c:xMode val="edge"/>
          <c:yMode val="edge"/>
          <c:x val="0.10270483377077866"/>
          <c:y val="2.7777777777778474E-2"/>
        </c:manualLayout>
      </c:layout>
    </c:title>
    <c:plotArea>
      <c:layout>
        <c:manualLayout>
          <c:layoutTarget val="inner"/>
          <c:xMode val="edge"/>
          <c:yMode val="edge"/>
          <c:x val="0.10877996500437445"/>
          <c:y val="0.18103018372703719"/>
          <c:w val="0.78983114610673666"/>
          <c:h val="0.63121135899679204"/>
        </c:manualLayout>
      </c:layout>
      <c:lineChart>
        <c:grouping val="standard"/>
        <c:ser>
          <c:idx val="0"/>
          <c:order val="0"/>
          <c:tx>
            <c:strRef>
              <c:f>Taiwan2!$H$7</c:f>
              <c:strCache>
                <c:ptCount val="1"/>
                <c:pt idx="0">
                  <c:v>農業</c:v>
                </c:pt>
              </c:strCache>
            </c:strRef>
          </c:tx>
          <c:spPr>
            <a:ln w="38100"/>
          </c:spPr>
          <c:marker>
            <c:symbol val="none"/>
          </c:marker>
          <c:dLbls>
            <c:dLbl>
              <c:idx val="59"/>
              <c:layout>
                <c:manualLayout>
                  <c:x val="-5.2777777777777674E-2"/>
                  <c:y val="-6.0185185185185147E-2"/>
                </c:manualLayout>
              </c:layout>
              <c:spPr/>
              <c:txPr>
                <a:bodyPr/>
                <a:lstStyle/>
                <a:p>
                  <a:pPr>
                    <a:defRPr sz="1600" b="1">
                      <a:latin typeface="+mn-lt"/>
                      <a:ea typeface="標楷體" pitchFamily="65" charset="-120"/>
                    </a:defRPr>
                  </a:pPr>
                  <a:endParaRPr lang="zh-TW"/>
                </a:p>
              </c:txPr>
              <c:showVal val="1"/>
              <c:showSerName val="1"/>
            </c:dLbl>
            <c:delete val="1"/>
          </c:dLbls>
          <c:cat>
            <c:numRef>
              <c:f>Taiwan2!$G$8:$G$67</c:f>
              <c:numCache>
                <c:formatCode>General</c:formatCode>
                <c:ptCount val="60"/>
                <c:pt idx="1">
                  <c:v>1952</c:v>
                </c:pt>
                <c:pt idx="9">
                  <c:v>1960</c:v>
                </c:pt>
                <c:pt idx="19">
                  <c:v>1970</c:v>
                </c:pt>
                <c:pt idx="29">
                  <c:v>1980</c:v>
                </c:pt>
                <c:pt idx="39">
                  <c:v>1990</c:v>
                </c:pt>
                <c:pt idx="49">
                  <c:v>2000</c:v>
                </c:pt>
                <c:pt idx="59">
                  <c:v>2010</c:v>
                </c:pt>
              </c:numCache>
            </c:numRef>
          </c:cat>
          <c:val>
            <c:numRef>
              <c:f>Taiwan2!$H$8:$H$67</c:f>
              <c:numCache>
                <c:formatCode>0.0%</c:formatCode>
                <c:ptCount val="60"/>
                <c:pt idx="0">
                  <c:v>0.32284231018818982</c:v>
                </c:pt>
                <c:pt idx="1">
                  <c:v>0.32218422120457507</c:v>
                </c:pt>
                <c:pt idx="2">
                  <c:v>0.3445436724025267</c:v>
                </c:pt>
                <c:pt idx="3">
                  <c:v>0.28027297254404643</c:v>
                </c:pt>
                <c:pt idx="4">
                  <c:v>0.29085087221907929</c:v>
                </c:pt>
                <c:pt idx="5">
                  <c:v>0.27451322290031965</c:v>
                </c:pt>
                <c:pt idx="6">
                  <c:v>0.27324322306026433</c:v>
                </c:pt>
                <c:pt idx="7">
                  <c:v>0.26764666637014956</c:v>
                </c:pt>
                <c:pt idx="8">
                  <c:v>0.26348079408871128</c:v>
                </c:pt>
                <c:pt idx="9">
                  <c:v>0.28537603788376248</c:v>
                </c:pt>
                <c:pt idx="10">
                  <c:v>0.27447425153120231</c:v>
                </c:pt>
                <c:pt idx="11">
                  <c:v>0.24973107479360801</c:v>
                </c:pt>
                <c:pt idx="12">
                  <c:v>0.23249896850501994</c:v>
                </c:pt>
                <c:pt idx="13">
                  <c:v>0.24507188670733604</c:v>
                </c:pt>
                <c:pt idx="14">
                  <c:v>0.23627549344295962</c:v>
                </c:pt>
                <c:pt idx="15">
                  <c:v>0.22519083969465617</c:v>
                </c:pt>
                <c:pt idx="16">
                  <c:v>0.20612822921881344</c:v>
                </c:pt>
                <c:pt idx="17">
                  <c:v>0.19015444015444041</c:v>
                </c:pt>
                <c:pt idx="18">
                  <c:v>0.15888643348828047</c:v>
                </c:pt>
                <c:pt idx="19">
                  <c:v>0.15465267520557113</c:v>
                </c:pt>
                <c:pt idx="20">
                  <c:v>0.13067173349110273</c:v>
                </c:pt>
                <c:pt idx="21">
                  <c:v>0.1221455410346278</c:v>
                </c:pt>
                <c:pt idx="22">
                  <c:v>0.12104628354917712</c:v>
                </c:pt>
                <c:pt idx="23">
                  <c:v>0.12423918759336725</c:v>
                </c:pt>
                <c:pt idx="24">
                  <c:v>0.12698189267888968</c:v>
                </c:pt>
                <c:pt idx="25">
                  <c:v>0.11375280835370415</c:v>
                </c:pt>
                <c:pt idx="26">
                  <c:v>0.10600184560823669</c:v>
                </c:pt>
                <c:pt idx="27">
                  <c:v>9.382090798526202E-2</c:v>
                </c:pt>
                <c:pt idx="28">
                  <c:v>8.5503220335865007E-2</c:v>
                </c:pt>
                <c:pt idx="29">
                  <c:v>7.6828616439725092E-2</c:v>
                </c:pt>
                <c:pt idx="30">
                  <c:v>7.287487506560289E-2</c:v>
                </c:pt>
                <c:pt idx="31">
                  <c:v>7.7256442335172482E-2</c:v>
                </c:pt>
                <c:pt idx="32">
                  <c:v>7.288744550608213E-2</c:v>
                </c:pt>
                <c:pt idx="33">
                  <c:v>6.3226234892736086E-2</c:v>
                </c:pt>
                <c:pt idx="34">
                  <c:v>5.7733369014134922E-2</c:v>
                </c:pt>
                <c:pt idx="35">
                  <c:v>5.5360782857824482E-2</c:v>
                </c:pt>
                <c:pt idx="36">
                  <c:v>5.2967963742307514E-2</c:v>
                </c:pt>
                <c:pt idx="37">
                  <c:v>5.0272579447109486E-2</c:v>
                </c:pt>
                <c:pt idx="38">
                  <c:v>4.8890202309012892E-2</c:v>
                </c:pt>
                <c:pt idx="39">
                  <c:v>4.1744417225460718E-2</c:v>
                </c:pt>
                <c:pt idx="40">
                  <c:v>3.7835618687906296E-2</c:v>
                </c:pt>
                <c:pt idx="41">
                  <c:v>3.5895059224427005E-2</c:v>
                </c:pt>
                <c:pt idx="42">
                  <c:v>3.6321788274350945E-2</c:v>
                </c:pt>
                <c:pt idx="43">
                  <c:v>3.5088031437588957E-2</c:v>
                </c:pt>
                <c:pt idx="44">
                  <c:v>3.4749405558588263E-2</c:v>
                </c:pt>
                <c:pt idx="45">
                  <c:v>3.1879263247308005E-2</c:v>
                </c:pt>
                <c:pt idx="46">
                  <c:v>2.5456014839739648E-2</c:v>
                </c:pt>
                <c:pt idx="47">
                  <c:v>2.482310386558929E-2</c:v>
                </c:pt>
                <c:pt idx="48">
                  <c:v>2.5664404910282167E-2</c:v>
                </c:pt>
                <c:pt idx="49">
                  <c:v>2.09453512102118E-2</c:v>
                </c:pt>
                <c:pt idx="50">
                  <c:v>1.9599267500306158E-2</c:v>
                </c:pt>
                <c:pt idx="51">
                  <c:v>1.8164354849033545E-2</c:v>
                </c:pt>
                <c:pt idx="52">
                  <c:v>1.7119812013215701E-2</c:v>
                </c:pt>
                <c:pt idx="53">
                  <c:v>1.6779445735406389E-2</c:v>
                </c:pt>
                <c:pt idx="54">
                  <c:v>1.6650612614633287E-2</c:v>
                </c:pt>
                <c:pt idx="55">
                  <c:v>1.6138315678617683E-2</c:v>
                </c:pt>
                <c:pt idx="56">
                  <c:v>1.4920018079585227E-2</c:v>
                </c:pt>
                <c:pt idx="57">
                  <c:v>1.5996378363942881E-2</c:v>
                </c:pt>
                <c:pt idx="58">
                  <c:v>1.7380083750379714E-2</c:v>
                </c:pt>
                <c:pt idx="59">
                  <c:v>1.5746304298143058E-2</c:v>
                </c:pt>
              </c:numCache>
            </c:numRef>
          </c:val>
        </c:ser>
        <c:ser>
          <c:idx val="1"/>
          <c:order val="1"/>
          <c:tx>
            <c:strRef>
              <c:f>Taiwan2!$I$7</c:f>
              <c:strCache>
                <c:ptCount val="1"/>
                <c:pt idx="0">
                  <c:v>工業</c:v>
                </c:pt>
              </c:strCache>
            </c:strRef>
          </c:tx>
          <c:spPr>
            <a:ln w="38100"/>
          </c:spPr>
          <c:marker>
            <c:symbol val="none"/>
          </c:marker>
          <c:dLbls>
            <c:dLbl>
              <c:idx val="59"/>
              <c:layout>
                <c:manualLayout>
                  <c:x val="-3.888888888888889E-2"/>
                  <c:y val="-5.5555555555555455E-2"/>
                </c:manualLayout>
              </c:layout>
              <c:spPr/>
              <c:txPr>
                <a:bodyPr/>
                <a:lstStyle/>
                <a:p>
                  <a:pPr>
                    <a:defRPr sz="1600" b="1">
                      <a:latin typeface="+mn-lt"/>
                      <a:ea typeface="標楷體" pitchFamily="65" charset="-120"/>
                    </a:defRPr>
                  </a:pPr>
                  <a:endParaRPr lang="zh-TW"/>
                </a:p>
              </c:txPr>
              <c:showVal val="1"/>
              <c:showSerName val="1"/>
            </c:dLbl>
            <c:delete val="1"/>
          </c:dLbls>
          <c:cat>
            <c:numRef>
              <c:f>Taiwan2!$G$8:$G$67</c:f>
              <c:numCache>
                <c:formatCode>General</c:formatCode>
                <c:ptCount val="60"/>
                <c:pt idx="1">
                  <c:v>1952</c:v>
                </c:pt>
                <c:pt idx="9">
                  <c:v>1960</c:v>
                </c:pt>
                <c:pt idx="19">
                  <c:v>1970</c:v>
                </c:pt>
                <c:pt idx="29">
                  <c:v>1980</c:v>
                </c:pt>
                <c:pt idx="39">
                  <c:v>1990</c:v>
                </c:pt>
                <c:pt idx="49">
                  <c:v>2000</c:v>
                </c:pt>
                <c:pt idx="59">
                  <c:v>2010</c:v>
                </c:pt>
              </c:numCache>
            </c:numRef>
          </c:cat>
          <c:val>
            <c:numRef>
              <c:f>Taiwan2!$I$8:$I$67</c:f>
              <c:numCache>
                <c:formatCode>0.0%</c:formatCode>
                <c:ptCount val="60"/>
                <c:pt idx="0">
                  <c:v>0.21333549643089159</c:v>
                </c:pt>
                <c:pt idx="1">
                  <c:v>0.196858153150542</c:v>
                </c:pt>
                <c:pt idx="2">
                  <c:v>0.1939446743628839</c:v>
                </c:pt>
                <c:pt idx="3">
                  <c:v>0.23924773845421596</c:v>
                </c:pt>
                <c:pt idx="4">
                  <c:v>0.23234715319702837</c:v>
                </c:pt>
                <c:pt idx="5">
                  <c:v>0.24414414414414606</c:v>
                </c:pt>
                <c:pt idx="6">
                  <c:v>0.252582580340033</c:v>
                </c:pt>
                <c:pt idx="7">
                  <c:v>0.24825423653427386</c:v>
                </c:pt>
                <c:pt idx="8">
                  <c:v>0.27096637277410546</c:v>
                </c:pt>
                <c:pt idx="9">
                  <c:v>0.26870590493864688</c:v>
                </c:pt>
                <c:pt idx="10">
                  <c:v>0.26577959253601324</c:v>
                </c:pt>
                <c:pt idx="11">
                  <c:v>0.28217058282248825</c:v>
                </c:pt>
                <c:pt idx="12">
                  <c:v>0.2994544537661028</c:v>
                </c:pt>
                <c:pt idx="13">
                  <c:v>0.30370907949708731</c:v>
                </c:pt>
                <c:pt idx="14">
                  <c:v>0.30210340326919832</c:v>
                </c:pt>
                <c:pt idx="15">
                  <c:v>0.30545460316453266</c:v>
                </c:pt>
                <c:pt idx="16">
                  <c:v>0.32954319455207581</c:v>
                </c:pt>
                <c:pt idx="17">
                  <c:v>0.34445333835577741</c:v>
                </c:pt>
                <c:pt idx="18">
                  <c:v>0.36864030074424514</c:v>
                </c:pt>
                <c:pt idx="19">
                  <c:v>0.36828994069796001</c:v>
                </c:pt>
                <c:pt idx="20">
                  <c:v>0.38941731518986394</c:v>
                </c:pt>
                <c:pt idx="21">
                  <c:v>0.41645053957972566</c:v>
                </c:pt>
                <c:pt idx="22">
                  <c:v>0.43833042969749864</c:v>
                </c:pt>
                <c:pt idx="23">
                  <c:v>0.40687474184691552</c:v>
                </c:pt>
                <c:pt idx="24">
                  <c:v>0.39925142160362681</c:v>
                </c:pt>
                <c:pt idx="25">
                  <c:v>0.43159344929420601</c:v>
                </c:pt>
                <c:pt idx="26">
                  <c:v>0.43955994909499263</c:v>
                </c:pt>
                <c:pt idx="27">
                  <c:v>0.45180122670184208</c:v>
                </c:pt>
                <c:pt idx="28">
                  <c:v>0.45341425845306804</c:v>
                </c:pt>
                <c:pt idx="29">
                  <c:v>0.45746948980557139</c:v>
                </c:pt>
                <c:pt idx="30">
                  <c:v>0.45472850973347123</c:v>
                </c:pt>
                <c:pt idx="31">
                  <c:v>0.44343045235953599</c:v>
                </c:pt>
                <c:pt idx="32">
                  <c:v>0.44960750093452156</c:v>
                </c:pt>
                <c:pt idx="33">
                  <c:v>0.46157660991226795</c:v>
                </c:pt>
                <c:pt idx="34">
                  <c:v>0.46273687376353489</c:v>
                </c:pt>
                <c:pt idx="35">
                  <c:v>0.47109849466583542</c:v>
                </c:pt>
                <c:pt idx="36">
                  <c:v>0.4667556983192459</c:v>
                </c:pt>
                <c:pt idx="37">
                  <c:v>0.4483543762717549</c:v>
                </c:pt>
                <c:pt idx="38">
                  <c:v>0.42312937916018956</c:v>
                </c:pt>
                <c:pt idx="39">
                  <c:v>0.41225105019847724</c:v>
                </c:pt>
                <c:pt idx="40">
                  <c:v>0.41067452691446016</c:v>
                </c:pt>
                <c:pt idx="41">
                  <c:v>0.40078034592582895</c:v>
                </c:pt>
                <c:pt idx="42">
                  <c:v>0.39349003848352976</c:v>
                </c:pt>
                <c:pt idx="43">
                  <c:v>0.37714694597438442</c:v>
                </c:pt>
                <c:pt idx="44">
                  <c:v>0.36378189988420062</c:v>
                </c:pt>
                <c:pt idx="45">
                  <c:v>0.3571263352542085</c:v>
                </c:pt>
                <c:pt idx="46">
                  <c:v>0.35325920286488088</c:v>
                </c:pt>
                <c:pt idx="47">
                  <c:v>0.34669271368839533</c:v>
                </c:pt>
                <c:pt idx="48">
                  <c:v>0.3323679600642126</c:v>
                </c:pt>
                <c:pt idx="49">
                  <c:v>0.32522568811768515</c:v>
                </c:pt>
                <c:pt idx="50">
                  <c:v>0.31174178888313903</c:v>
                </c:pt>
                <c:pt idx="51">
                  <c:v>0.30383651579380655</c:v>
                </c:pt>
                <c:pt idx="52">
                  <c:v>0.31204804637226596</c:v>
                </c:pt>
                <c:pt idx="53">
                  <c:v>0.31751370758777048</c:v>
                </c:pt>
                <c:pt idx="54">
                  <c:v>0.31257549648597788</c:v>
                </c:pt>
                <c:pt idx="55">
                  <c:v>0.31330429091554907</c:v>
                </c:pt>
                <c:pt idx="56">
                  <c:v>0.3138363719676206</c:v>
                </c:pt>
                <c:pt idx="57">
                  <c:v>0.29050827436192284</c:v>
                </c:pt>
                <c:pt idx="58">
                  <c:v>0.28957042806957667</c:v>
                </c:pt>
                <c:pt idx="59">
                  <c:v>0.31372735677604702</c:v>
                </c:pt>
              </c:numCache>
            </c:numRef>
          </c:val>
        </c:ser>
        <c:ser>
          <c:idx val="2"/>
          <c:order val="2"/>
          <c:tx>
            <c:strRef>
              <c:f>Taiwan2!$J$7</c:f>
              <c:strCache>
                <c:ptCount val="1"/>
                <c:pt idx="0">
                  <c:v>服務業</c:v>
                </c:pt>
              </c:strCache>
            </c:strRef>
          </c:tx>
          <c:spPr>
            <a:ln w="38100"/>
          </c:spPr>
          <c:marker>
            <c:symbol val="none"/>
          </c:marker>
          <c:dLbls>
            <c:dLbl>
              <c:idx val="59"/>
              <c:layout>
                <c:manualLayout>
                  <c:x val="-4.0277777777777676E-2"/>
                  <c:y val="-7.407407407407407E-2"/>
                </c:manualLayout>
              </c:layout>
              <c:spPr/>
              <c:txPr>
                <a:bodyPr/>
                <a:lstStyle/>
                <a:p>
                  <a:pPr>
                    <a:defRPr sz="1600" b="1">
                      <a:latin typeface="+mn-lt"/>
                      <a:ea typeface="標楷體" pitchFamily="65" charset="-120"/>
                    </a:defRPr>
                  </a:pPr>
                  <a:endParaRPr lang="zh-TW"/>
                </a:p>
              </c:txPr>
              <c:showVal val="1"/>
              <c:showSerName val="1"/>
            </c:dLbl>
            <c:delete val="1"/>
          </c:dLbls>
          <c:cat>
            <c:numRef>
              <c:f>Taiwan2!$G$8:$G$67</c:f>
              <c:numCache>
                <c:formatCode>General</c:formatCode>
                <c:ptCount val="60"/>
                <c:pt idx="1">
                  <c:v>1952</c:v>
                </c:pt>
                <c:pt idx="9">
                  <c:v>1960</c:v>
                </c:pt>
                <c:pt idx="19">
                  <c:v>1970</c:v>
                </c:pt>
                <c:pt idx="29">
                  <c:v>1980</c:v>
                </c:pt>
                <c:pt idx="39">
                  <c:v>1990</c:v>
                </c:pt>
                <c:pt idx="49">
                  <c:v>2000</c:v>
                </c:pt>
                <c:pt idx="59">
                  <c:v>2010</c:v>
                </c:pt>
              </c:numCache>
            </c:numRef>
          </c:cat>
          <c:val>
            <c:numRef>
              <c:f>Taiwan2!$J$8:$J$67</c:f>
              <c:numCache>
                <c:formatCode>0.0%</c:formatCode>
                <c:ptCount val="60"/>
                <c:pt idx="0">
                  <c:v>0.46382219338092862</c:v>
                </c:pt>
                <c:pt idx="1">
                  <c:v>0.48095762564489497</c:v>
                </c:pt>
                <c:pt idx="2">
                  <c:v>0.46151165323458948</c:v>
                </c:pt>
                <c:pt idx="3">
                  <c:v>0.48047928900174991</c:v>
                </c:pt>
                <c:pt idx="4">
                  <c:v>0.47680197458390638</c:v>
                </c:pt>
                <c:pt idx="5">
                  <c:v>0.48134263295553631</c:v>
                </c:pt>
                <c:pt idx="6">
                  <c:v>0.4741741965997095</c:v>
                </c:pt>
                <c:pt idx="7">
                  <c:v>0.48409909709558335</c:v>
                </c:pt>
                <c:pt idx="8">
                  <c:v>0.46555283313719081</c:v>
                </c:pt>
                <c:pt idx="9">
                  <c:v>0.44591805717759608</c:v>
                </c:pt>
                <c:pt idx="10">
                  <c:v>0.45974615593278417</c:v>
                </c:pt>
                <c:pt idx="11">
                  <c:v>0.46809834238390857</c:v>
                </c:pt>
                <c:pt idx="12">
                  <c:v>0.46804657772888203</c:v>
                </c:pt>
                <c:pt idx="13">
                  <c:v>0.45121903379557893</c:v>
                </c:pt>
                <c:pt idx="14">
                  <c:v>0.46162110328785044</c:v>
                </c:pt>
                <c:pt idx="15">
                  <c:v>0.46935455714082147</c:v>
                </c:pt>
                <c:pt idx="16">
                  <c:v>0.46432857622911555</c:v>
                </c:pt>
                <c:pt idx="17">
                  <c:v>0.46539222148978282</c:v>
                </c:pt>
                <c:pt idx="18">
                  <c:v>0.47247326576748805</c:v>
                </c:pt>
                <c:pt idx="19">
                  <c:v>0.47705738409647058</c:v>
                </c:pt>
                <c:pt idx="20">
                  <c:v>0.47991095131905259</c:v>
                </c:pt>
                <c:pt idx="21">
                  <c:v>0.46140391938565778</c:v>
                </c:pt>
                <c:pt idx="22">
                  <c:v>0.44062328675332879</c:v>
                </c:pt>
                <c:pt idx="23">
                  <c:v>0.46888607055972614</c:v>
                </c:pt>
                <c:pt idx="24">
                  <c:v>0.47376668571748887</c:v>
                </c:pt>
                <c:pt idx="25">
                  <c:v>0.45465374235209333</c:v>
                </c:pt>
                <c:pt idx="26">
                  <c:v>0.45443820529677531</c:v>
                </c:pt>
                <c:pt idx="27">
                  <c:v>0.45437786531290558</c:v>
                </c:pt>
                <c:pt idx="28">
                  <c:v>0.46108252121107124</c:v>
                </c:pt>
                <c:pt idx="29">
                  <c:v>0.46570189375470838</c:v>
                </c:pt>
                <c:pt idx="30">
                  <c:v>0.47239661520093323</c:v>
                </c:pt>
                <c:pt idx="31">
                  <c:v>0.47931310530529636</c:v>
                </c:pt>
                <c:pt idx="32">
                  <c:v>0.47750505355939626</c:v>
                </c:pt>
                <c:pt idx="33">
                  <c:v>0.47519715519500416</c:v>
                </c:pt>
                <c:pt idx="34">
                  <c:v>0.47952975722233082</c:v>
                </c:pt>
                <c:pt idx="35">
                  <c:v>0.47354072247634127</c:v>
                </c:pt>
                <c:pt idx="36">
                  <c:v>0.48027633793845576</c:v>
                </c:pt>
                <c:pt idx="37">
                  <c:v>0.50137304428113927</c:v>
                </c:pt>
                <c:pt idx="38">
                  <c:v>0.52798041853080802</c:v>
                </c:pt>
                <c:pt idx="39">
                  <c:v>0.54600453257606263</c:v>
                </c:pt>
                <c:pt idx="40">
                  <c:v>0.55148985439764031</c:v>
                </c:pt>
                <c:pt idx="41">
                  <c:v>0.56332459484974751</c:v>
                </c:pt>
                <c:pt idx="42">
                  <c:v>0.57018817324211912</c:v>
                </c:pt>
                <c:pt idx="43">
                  <c:v>0.58776502258803165</c:v>
                </c:pt>
                <c:pt idx="44">
                  <c:v>0.60146869455721508</c:v>
                </c:pt>
                <c:pt idx="45">
                  <c:v>0.61099440149850515</c:v>
                </c:pt>
                <c:pt idx="46">
                  <c:v>0.62128478229537965</c:v>
                </c:pt>
                <c:pt idx="47">
                  <c:v>0.62848418244601534</c:v>
                </c:pt>
                <c:pt idx="48">
                  <c:v>0.64196763502552201</c:v>
                </c:pt>
                <c:pt idx="49">
                  <c:v>0.65382896067211704</c:v>
                </c:pt>
                <c:pt idx="50">
                  <c:v>0.6686589436165663</c:v>
                </c:pt>
                <c:pt idx="51">
                  <c:v>0.67799912935717543</c:v>
                </c:pt>
                <c:pt idx="52">
                  <c:v>0.67083214161452265</c:v>
                </c:pt>
                <c:pt idx="53">
                  <c:v>0.66570684667684121</c:v>
                </c:pt>
                <c:pt idx="54">
                  <c:v>0.67077389089940098</c:v>
                </c:pt>
                <c:pt idx="55">
                  <c:v>0.67055739340584064</c:v>
                </c:pt>
                <c:pt idx="56">
                  <c:v>0.67124360995280385</c:v>
                </c:pt>
                <c:pt idx="57">
                  <c:v>0.69349534727413864</c:v>
                </c:pt>
                <c:pt idx="58">
                  <c:v>0.69304948818004763</c:v>
                </c:pt>
                <c:pt idx="59">
                  <c:v>0.67052633892581015</c:v>
                </c:pt>
              </c:numCache>
            </c:numRef>
          </c:val>
        </c:ser>
        <c:marker val="1"/>
        <c:axId val="63957248"/>
        <c:axId val="63315968"/>
      </c:lineChart>
      <c:catAx>
        <c:axId val="63957248"/>
        <c:scaling>
          <c:orientation val="minMax"/>
        </c:scaling>
        <c:axPos val="b"/>
        <c:numFmt formatCode="General" sourceLinked="1"/>
        <c:tickLblPos val="nextTo"/>
        <c:txPr>
          <a:bodyPr rot="0"/>
          <a:lstStyle/>
          <a:p>
            <a:pPr>
              <a:defRPr sz="1400"/>
            </a:pPr>
            <a:endParaRPr lang="zh-TW"/>
          </a:p>
        </c:txPr>
        <c:crossAx val="63315968"/>
        <c:crosses val="autoZero"/>
        <c:auto val="1"/>
        <c:lblAlgn val="ctr"/>
        <c:lblOffset val="100"/>
        <c:tickLblSkip val="1"/>
      </c:catAx>
      <c:valAx>
        <c:axId val="63315968"/>
        <c:scaling>
          <c:orientation val="minMax"/>
        </c:scaling>
        <c:axPos val="l"/>
        <c:majorGridlines/>
        <c:numFmt formatCode="0.0%" sourceLinked="1"/>
        <c:tickLblPos val="nextTo"/>
        <c:txPr>
          <a:bodyPr/>
          <a:lstStyle/>
          <a:p>
            <a:pPr>
              <a:defRPr sz="1400"/>
            </a:pPr>
            <a:endParaRPr lang="zh-TW"/>
          </a:p>
        </c:txPr>
        <c:crossAx val="63957248"/>
        <c:crosses val="autoZero"/>
        <c:crossBetween val="between"/>
        <c:majorUnit val="0.2"/>
      </c:valAx>
      <c:spPr>
        <a:ln>
          <a:solidFill>
            <a:schemeClr val="tx1">
              <a:lumMod val="50000"/>
              <a:lumOff val="50000"/>
            </a:schemeClr>
          </a:solidFill>
        </a:ln>
      </c:spPr>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TW"/>
  <c:chart>
    <c:autoTitleDeleted val="1"/>
    <c:plotArea>
      <c:layout>
        <c:manualLayout>
          <c:layoutTarget val="inner"/>
          <c:xMode val="edge"/>
          <c:yMode val="edge"/>
          <c:x val="6.1765724799982193E-2"/>
          <c:y val="0.10440678546850017"/>
          <c:w val="0.84863523573200994"/>
          <c:h val="0.77705122028372142"/>
        </c:manualLayout>
      </c:layout>
      <c:lineChart>
        <c:grouping val="standard"/>
        <c:ser>
          <c:idx val="0"/>
          <c:order val="0"/>
          <c:tx>
            <c:strRef>
              <c:f>Sheet1!$A$2</c:f>
              <c:strCache>
                <c:ptCount val="1"/>
                <c:pt idx="0">
                  <c:v>資訊科技類留學生比例 %</c:v>
                </c:pt>
              </c:strCache>
            </c:strRef>
          </c:tx>
          <c:spPr>
            <a:ln w="63500"/>
          </c:spPr>
          <c:marker>
            <c:symbol val="diamond"/>
            <c:size val="12"/>
          </c:marker>
          <c:cat>
            <c:numRef>
              <c:f>Sheet1!$B$1:$I$1</c:f>
              <c:numCache>
                <c:formatCode>General</c:formatCode>
                <c:ptCount val="8"/>
                <c:pt idx="0">
                  <c:v>1950</c:v>
                </c:pt>
                <c:pt idx="1">
                  <c:v>1955</c:v>
                </c:pt>
                <c:pt idx="2">
                  <c:v>1960</c:v>
                </c:pt>
                <c:pt idx="3">
                  <c:v>1965</c:v>
                </c:pt>
                <c:pt idx="4">
                  <c:v>1970</c:v>
                </c:pt>
                <c:pt idx="5">
                  <c:v>1975</c:v>
                </c:pt>
                <c:pt idx="6">
                  <c:v>1980</c:v>
                </c:pt>
                <c:pt idx="7">
                  <c:v>1985</c:v>
                </c:pt>
              </c:numCache>
            </c:numRef>
          </c:cat>
          <c:val>
            <c:numRef>
              <c:f>Sheet1!$B$2:$I$2</c:f>
              <c:numCache>
                <c:formatCode>General</c:formatCode>
                <c:ptCount val="8"/>
                <c:pt idx="0">
                  <c:v>20.830000000000005</c:v>
                </c:pt>
                <c:pt idx="1">
                  <c:v>22.89</c:v>
                </c:pt>
                <c:pt idx="2">
                  <c:v>46.5</c:v>
                </c:pt>
                <c:pt idx="3">
                  <c:v>37.11</c:v>
                </c:pt>
                <c:pt idx="4">
                  <c:v>51.95</c:v>
                </c:pt>
                <c:pt idx="5">
                  <c:v>46.28</c:v>
                </c:pt>
                <c:pt idx="6">
                  <c:v>38.21</c:v>
                </c:pt>
                <c:pt idx="7">
                  <c:v>42.83</c:v>
                </c:pt>
              </c:numCache>
            </c:numRef>
          </c:val>
        </c:ser>
        <c:marker val="1"/>
        <c:axId val="80267520"/>
        <c:axId val="80805888"/>
      </c:lineChart>
      <c:lineChart>
        <c:grouping val="standard"/>
        <c:ser>
          <c:idx val="1"/>
          <c:order val="1"/>
          <c:tx>
            <c:strRef>
              <c:f>Sheet1!$A$3</c:f>
              <c:strCache>
                <c:ptCount val="1"/>
                <c:pt idx="0">
                  <c:v>出國留學生總人數</c:v>
                </c:pt>
              </c:strCache>
            </c:strRef>
          </c:tx>
          <c:spPr>
            <a:ln w="63500"/>
          </c:spPr>
          <c:marker>
            <c:symbol val="square"/>
            <c:size val="10"/>
          </c:marker>
          <c:cat>
            <c:numRef>
              <c:f>Sheet1!$B$1:$I$1</c:f>
              <c:numCache>
                <c:formatCode>General</c:formatCode>
                <c:ptCount val="8"/>
                <c:pt idx="0">
                  <c:v>1950</c:v>
                </c:pt>
                <c:pt idx="1">
                  <c:v>1955</c:v>
                </c:pt>
                <c:pt idx="2">
                  <c:v>1960</c:v>
                </c:pt>
                <c:pt idx="3">
                  <c:v>1965</c:v>
                </c:pt>
                <c:pt idx="4">
                  <c:v>1970</c:v>
                </c:pt>
                <c:pt idx="5">
                  <c:v>1975</c:v>
                </c:pt>
                <c:pt idx="6">
                  <c:v>1980</c:v>
                </c:pt>
                <c:pt idx="7">
                  <c:v>1985</c:v>
                </c:pt>
              </c:numCache>
            </c:numRef>
          </c:cat>
          <c:val>
            <c:numRef>
              <c:f>Sheet1!$B$3:$I$3</c:f>
              <c:numCache>
                <c:formatCode>General</c:formatCode>
                <c:ptCount val="8"/>
                <c:pt idx="0">
                  <c:v>216</c:v>
                </c:pt>
                <c:pt idx="1">
                  <c:v>760</c:v>
                </c:pt>
                <c:pt idx="2">
                  <c:v>643</c:v>
                </c:pt>
                <c:pt idx="3">
                  <c:v>2339</c:v>
                </c:pt>
                <c:pt idx="4">
                  <c:v>2056</c:v>
                </c:pt>
                <c:pt idx="5">
                  <c:v>2301</c:v>
                </c:pt>
                <c:pt idx="6">
                  <c:v>5933</c:v>
                </c:pt>
                <c:pt idx="7">
                  <c:v>5979</c:v>
                </c:pt>
              </c:numCache>
            </c:numRef>
          </c:val>
        </c:ser>
        <c:marker val="1"/>
        <c:axId val="80807808"/>
        <c:axId val="80809344"/>
      </c:lineChart>
      <c:catAx>
        <c:axId val="80267520"/>
        <c:scaling>
          <c:orientation val="minMax"/>
        </c:scaling>
        <c:axPos val="b"/>
        <c:numFmt formatCode="General" sourceLinked="1"/>
        <c:majorTickMark val="in"/>
        <c:tickLblPos val="nextTo"/>
        <c:txPr>
          <a:bodyPr rot="0" vert="horz"/>
          <a:lstStyle/>
          <a:p>
            <a:pPr>
              <a:defRPr>
                <a:latin typeface="Calibri" pitchFamily="34" charset="0"/>
              </a:defRPr>
            </a:pPr>
            <a:endParaRPr lang="zh-TW"/>
          </a:p>
        </c:txPr>
        <c:crossAx val="80805888"/>
        <c:crosses val="autoZero"/>
        <c:lblAlgn val="ctr"/>
        <c:lblOffset val="100"/>
        <c:tickLblSkip val="1"/>
        <c:tickMarkSkip val="1"/>
      </c:catAx>
      <c:valAx>
        <c:axId val="80805888"/>
        <c:scaling>
          <c:orientation val="minMax"/>
        </c:scaling>
        <c:axPos val="l"/>
        <c:majorGridlines>
          <c:spPr>
            <a:ln w="12700">
              <a:solidFill>
                <a:schemeClr val="tx1"/>
              </a:solidFill>
              <a:prstDash val="sysDot"/>
            </a:ln>
          </c:spPr>
        </c:majorGridlines>
        <c:title>
          <c:tx>
            <c:rich>
              <a:bodyPr rot="0" vert="horz"/>
              <a:lstStyle/>
              <a:p>
                <a:pPr>
                  <a:defRPr/>
                </a:pPr>
                <a:r>
                  <a:rPr lang="en-US" altLang="zh-TW" dirty="0" smtClean="0"/>
                  <a:t>%</a:t>
                </a:r>
                <a:endParaRPr lang="zh-TW" altLang="en-US" dirty="0"/>
              </a:p>
            </c:rich>
          </c:tx>
          <c:layout>
            <c:manualLayout>
              <c:xMode val="edge"/>
              <c:yMode val="edge"/>
              <c:x val="9.0497490357327268E-3"/>
              <c:y val="1.4255133247784535E-3"/>
            </c:manualLayout>
          </c:layout>
        </c:title>
        <c:numFmt formatCode="General" sourceLinked="1"/>
        <c:majorTickMark val="in"/>
        <c:tickLblPos val="nextTo"/>
        <c:txPr>
          <a:bodyPr rot="0" vert="horz"/>
          <a:lstStyle/>
          <a:p>
            <a:pPr>
              <a:defRPr>
                <a:latin typeface="Calibri" pitchFamily="34" charset="0"/>
              </a:defRPr>
            </a:pPr>
            <a:endParaRPr lang="zh-TW"/>
          </a:p>
        </c:txPr>
        <c:crossAx val="80267520"/>
        <c:crosses val="autoZero"/>
        <c:crossBetween val="between"/>
      </c:valAx>
      <c:catAx>
        <c:axId val="80807808"/>
        <c:scaling>
          <c:orientation val="minMax"/>
        </c:scaling>
        <c:delete val="1"/>
        <c:axPos val="b"/>
        <c:numFmt formatCode="General" sourceLinked="1"/>
        <c:tickLblPos val="none"/>
        <c:crossAx val="80809344"/>
        <c:crosses val="autoZero"/>
        <c:lblAlgn val="ctr"/>
        <c:lblOffset val="100"/>
      </c:catAx>
      <c:valAx>
        <c:axId val="80809344"/>
        <c:scaling>
          <c:orientation val="minMax"/>
        </c:scaling>
        <c:axPos val="r"/>
        <c:numFmt formatCode="#,##0;[Red]\-#,##0" sourceLinked="0"/>
        <c:majorTickMark val="in"/>
        <c:tickLblPos val="nextTo"/>
        <c:txPr>
          <a:bodyPr rot="0" vert="horz"/>
          <a:lstStyle/>
          <a:p>
            <a:pPr>
              <a:defRPr>
                <a:latin typeface="Calibri" pitchFamily="34" charset="0"/>
              </a:defRPr>
            </a:pPr>
            <a:endParaRPr lang="zh-TW"/>
          </a:p>
        </c:txPr>
        <c:crossAx val="80807808"/>
        <c:crosses val="max"/>
        <c:crossBetween val="between"/>
      </c:valAx>
      <c:spPr>
        <a:gradFill>
          <a:gsLst>
            <a:gs pos="0">
              <a:srgbClr val="F79646">
                <a:lumMod val="20000"/>
                <a:lumOff val="80000"/>
              </a:srgbClr>
            </a:gs>
            <a:gs pos="50000">
              <a:prstClr val="white"/>
            </a:gs>
            <a:gs pos="100000">
              <a:schemeClr val="accent6">
                <a:lumMod val="20000"/>
                <a:lumOff val="80000"/>
              </a:schemeClr>
            </a:gs>
          </a:gsLst>
          <a:lin ang="5400000" scaled="0"/>
        </a:gradFill>
      </c:spPr>
    </c:plotArea>
    <c:legend>
      <c:legendPos val="t"/>
      <c:layout>
        <c:manualLayout>
          <c:xMode val="edge"/>
          <c:yMode val="edge"/>
          <c:x val="0.13509006934934323"/>
          <c:y val="1.6829836432605536E-2"/>
          <c:w val="0.69675894283254924"/>
          <c:h val="6.6350710900473994E-2"/>
        </c:manualLayout>
      </c:layout>
      <c:txPr>
        <a:bodyPr/>
        <a:lstStyle/>
        <a:p>
          <a:pPr>
            <a:defRPr>
              <a:latin typeface="+mn-lt"/>
              <a:ea typeface="標楷體" pitchFamily="65" charset="-120"/>
            </a:defRPr>
          </a:pPr>
          <a:endParaRPr lang="zh-TW"/>
        </a:p>
      </c:txPr>
    </c:legend>
    <c:plotVisOnly val="1"/>
    <c:dispBlanksAs val="gap"/>
  </c:chart>
  <c:txPr>
    <a:bodyPr/>
    <a:lstStyle/>
    <a:p>
      <a:pPr>
        <a:defRPr sz="1800"/>
      </a:pPr>
      <a:endParaRPr lang="zh-TW"/>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plotArea>
      <c:layout>
        <c:manualLayout>
          <c:layoutTarget val="inner"/>
          <c:xMode val="edge"/>
          <c:yMode val="edge"/>
          <c:x val="7.4706036745406948E-2"/>
          <c:y val="4.401430775843506E-2"/>
          <c:w val="0.8041439195100617"/>
          <c:h val="0.78189273133593429"/>
        </c:manualLayout>
      </c:layout>
      <c:lineChart>
        <c:grouping val="standard"/>
        <c:ser>
          <c:idx val="0"/>
          <c:order val="0"/>
          <c:tx>
            <c:strRef>
              <c:f>Sheet1!$B$1</c:f>
              <c:strCache>
                <c:ptCount val="1"/>
                <c:pt idx="0">
                  <c:v>臺灣TAIEX</c:v>
                </c:pt>
              </c:strCache>
            </c:strRef>
          </c:tx>
          <c:spPr>
            <a:ln w="38100">
              <a:solidFill>
                <a:srgbClr val="FF0000"/>
              </a:solidFill>
            </a:ln>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Sheet1!$B$2:$B$709</c:f>
              <c:numCache>
                <c:formatCode>0.00_ </c:formatCode>
                <c:ptCount val="708"/>
                <c:pt idx="0">
                  <c:v>100</c:v>
                </c:pt>
                <c:pt idx="1">
                  <c:v>97.383419413721796</c:v>
                </c:pt>
                <c:pt idx="2">
                  <c:v>95.78355426709166</c:v>
                </c:pt>
                <c:pt idx="3">
                  <c:v>101.12013339549537</c:v>
                </c:pt>
                <c:pt idx="4">
                  <c:v>97.567779763793979</c:v>
                </c:pt>
                <c:pt idx="5">
                  <c:v>98.072568728900649</c:v>
                </c:pt>
                <c:pt idx="6">
                  <c:v>94.943302358567209</c:v>
                </c:pt>
                <c:pt idx="7">
                  <c:v>95.835187314063944</c:v>
                </c:pt>
                <c:pt idx="8">
                  <c:v>91.913657396509848</c:v>
                </c:pt>
                <c:pt idx="9">
                  <c:v>87.420671138493347</c:v>
                </c:pt>
                <c:pt idx="10">
                  <c:v>88.093115644357781</c:v>
                </c:pt>
                <c:pt idx="11">
                  <c:v>85.67972628410628</c:v>
                </c:pt>
                <c:pt idx="12">
                  <c:v>90.667326759737762</c:v>
                </c:pt>
                <c:pt idx="13">
                  <c:v>92.796734361640901</c:v>
                </c:pt>
                <c:pt idx="14">
                  <c:v>93.884217448021474</c:v>
                </c:pt>
                <c:pt idx="15">
                  <c:v>93.130830547932888</c:v>
                </c:pt>
                <c:pt idx="16">
                  <c:v>92.040917671106627</c:v>
                </c:pt>
                <c:pt idx="17">
                  <c:v>90.048489505583149</c:v>
                </c:pt>
                <c:pt idx="18">
                  <c:v>86.854074378922718</c:v>
                </c:pt>
                <c:pt idx="19">
                  <c:v>87.533352670415638</c:v>
                </c:pt>
                <c:pt idx="20">
                  <c:v>86.617777258072579</c:v>
                </c:pt>
                <c:pt idx="21">
                  <c:v>87.202597445986513</c:v>
                </c:pt>
                <c:pt idx="22">
                  <c:v>83.61060785763847</c:v>
                </c:pt>
                <c:pt idx="23">
                  <c:v>83.898538025461008</c:v>
                </c:pt>
                <c:pt idx="24">
                  <c:v>79.065381105038227</c:v>
                </c:pt>
                <c:pt idx="25">
                  <c:v>77.915938362290859</c:v>
                </c:pt>
                <c:pt idx="26">
                  <c:v>76.241357159453386</c:v>
                </c:pt>
                <c:pt idx="27">
                  <c:v>80.358637069794128</c:v>
                </c:pt>
                <c:pt idx="28">
                  <c:v>79.670702649838319</c:v>
                </c:pt>
                <c:pt idx="29">
                  <c:v>77.08464630603514</c:v>
                </c:pt>
                <c:pt idx="30">
                  <c:v>75.329578294681724</c:v>
                </c:pt>
                <c:pt idx="31">
                  <c:v>74.895860700113744</c:v>
                </c:pt>
                <c:pt idx="32">
                  <c:v>75.061086450425378</c:v>
                </c:pt>
                <c:pt idx="33">
                  <c:v>73.844217022808166</c:v>
                </c:pt>
                <c:pt idx="34">
                  <c:v>71.83842500983306</c:v>
                </c:pt>
                <c:pt idx="35">
                  <c:v>69.546980757578282</c:v>
                </c:pt>
                <c:pt idx="36">
                  <c:v>66.316118774231455</c:v>
                </c:pt>
                <c:pt idx="37">
                  <c:v>66.818781672697966</c:v>
                </c:pt>
                <c:pt idx="38">
                  <c:v>66.918251219071436</c:v>
                </c:pt>
                <c:pt idx="39">
                  <c:v>71.126648271128118</c:v>
                </c:pt>
                <c:pt idx="40">
                  <c:v>73.966769578416177</c:v>
                </c:pt>
                <c:pt idx="41">
                  <c:v>75.855931649994758</c:v>
                </c:pt>
                <c:pt idx="42">
                  <c:v>75.819029207599769</c:v>
                </c:pt>
                <c:pt idx="43">
                  <c:v>75.600803653189843</c:v>
                </c:pt>
                <c:pt idx="44">
                  <c:v>71.28579954532546</c:v>
                </c:pt>
                <c:pt idx="45">
                  <c:v>72.017925779013737</c:v>
                </c:pt>
                <c:pt idx="46">
                  <c:v>71.986642227024419</c:v>
                </c:pt>
                <c:pt idx="47">
                  <c:v>70.442206674938177</c:v>
                </c:pt>
                <c:pt idx="48">
                  <c:v>70.092924298360131</c:v>
                </c:pt>
                <c:pt idx="49">
                  <c:v>67.393730836925926</c:v>
                </c:pt>
                <c:pt idx="50">
                  <c:v>67.619549486478974</c:v>
                </c:pt>
                <c:pt idx="51">
                  <c:v>67.423647631789549</c:v>
                </c:pt>
                <c:pt idx="52">
                  <c:v>65.379282695487959</c:v>
                </c:pt>
                <c:pt idx="53">
                  <c:v>65.059005942356251</c:v>
                </c:pt>
                <c:pt idx="54">
                  <c:v>62.110455236426212</c:v>
                </c:pt>
                <c:pt idx="55">
                  <c:v>63.343118301940962</c:v>
                </c:pt>
                <c:pt idx="56">
                  <c:v>63.182752132520868</c:v>
                </c:pt>
                <c:pt idx="57">
                  <c:v>64.791728993322621</c:v>
                </c:pt>
                <c:pt idx="58">
                  <c:v>64.872367663741258</c:v>
                </c:pt>
                <c:pt idx="59">
                  <c:v>67.635494986279269</c:v>
                </c:pt>
                <c:pt idx="60">
                  <c:v>67.737849908806922</c:v>
                </c:pt>
                <c:pt idx="61">
                  <c:v>68.617737773977851</c:v>
                </c:pt>
                <c:pt idx="62">
                  <c:v>66.165927352302859</c:v>
                </c:pt>
                <c:pt idx="63">
                  <c:v>65.410869971283034</c:v>
                </c:pt>
                <c:pt idx="64">
                  <c:v>64.616632219325012</c:v>
                </c:pt>
                <c:pt idx="65">
                  <c:v>64.162716991676419</c:v>
                </c:pt>
                <c:pt idx="66">
                  <c:v>67.097600126349093</c:v>
                </c:pt>
                <c:pt idx="67">
                  <c:v>67.922665844587556</c:v>
                </c:pt>
                <c:pt idx="68">
                  <c:v>70.750486337743737</c:v>
                </c:pt>
                <c:pt idx="69">
                  <c:v>70.700371909800083</c:v>
                </c:pt>
                <c:pt idx="70">
                  <c:v>68.053418942949989</c:v>
                </c:pt>
                <c:pt idx="71">
                  <c:v>70.064829846330966</c:v>
                </c:pt>
                <c:pt idx="72">
                  <c:v>70.112970069537553</c:v>
                </c:pt>
                <c:pt idx="73">
                  <c:v>70.585716173140653</c:v>
                </c:pt>
                <c:pt idx="74">
                  <c:v>71.296278016622665</c:v>
                </c:pt>
                <c:pt idx="75">
                  <c:v>71.291874021439853</c:v>
                </c:pt>
                <c:pt idx="76">
                  <c:v>68.877573489771336</c:v>
                </c:pt>
                <c:pt idx="77">
                  <c:v>66.908228333482541</c:v>
                </c:pt>
                <c:pt idx="78">
                  <c:v>67.169886392110385</c:v>
                </c:pt>
                <c:pt idx="79">
                  <c:v>67.023491517753243</c:v>
                </c:pt>
                <c:pt idx="80">
                  <c:v>67.20010691077961</c:v>
                </c:pt>
                <c:pt idx="81">
                  <c:v>67.064646093428451</c:v>
                </c:pt>
                <c:pt idx="82">
                  <c:v>69.690034670072421</c:v>
                </c:pt>
                <c:pt idx="83">
                  <c:v>69.7231405648959</c:v>
                </c:pt>
                <c:pt idx="84">
                  <c:v>71.349429682623807</c:v>
                </c:pt>
                <c:pt idx="85">
                  <c:v>71.789069891403557</c:v>
                </c:pt>
                <c:pt idx="86">
                  <c:v>72.739421679501532</c:v>
                </c:pt>
                <c:pt idx="87">
                  <c:v>68.881370037342819</c:v>
                </c:pt>
                <c:pt idx="88">
                  <c:v>68.379466448390474</c:v>
                </c:pt>
                <c:pt idx="89">
                  <c:v>67.844760688420365</c:v>
                </c:pt>
                <c:pt idx="90">
                  <c:v>67.637772914822008</c:v>
                </c:pt>
                <c:pt idx="91">
                  <c:v>68.829281404661756</c:v>
                </c:pt>
                <c:pt idx="92">
                  <c:v>68.6639037924473</c:v>
                </c:pt>
                <c:pt idx="93">
                  <c:v>65.616035402046748</c:v>
                </c:pt>
                <c:pt idx="94">
                  <c:v>66.116116648164834</c:v>
                </c:pt>
                <c:pt idx="95">
                  <c:v>66.304425407711264</c:v>
                </c:pt>
                <c:pt idx="96">
                  <c:v>66.314448293300003</c:v>
                </c:pt>
                <c:pt idx="97">
                  <c:v>64.429082769292904</c:v>
                </c:pt>
                <c:pt idx="98">
                  <c:v>64.510480749225891</c:v>
                </c:pt>
                <c:pt idx="99">
                  <c:v>64.692866894560623</c:v>
                </c:pt>
                <c:pt idx="100">
                  <c:v>66.406324744530323</c:v>
                </c:pt>
                <c:pt idx="101">
                  <c:v>66.666919769838216</c:v>
                </c:pt>
                <c:pt idx="102">
                  <c:v>66.261144765396281</c:v>
                </c:pt>
                <c:pt idx="103">
                  <c:v>67.901253316284311</c:v>
                </c:pt>
                <c:pt idx="104">
                  <c:v>68.255698997559435</c:v>
                </c:pt>
                <c:pt idx="105">
                  <c:v>68.734215853471483</c:v>
                </c:pt>
                <c:pt idx="106">
                  <c:v>69.491247439228758</c:v>
                </c:pt>
                <c:pt idx="107">
                  <c:v>67.827904017202911</c:v>
                </c:pt>
                <c:pt idx="108">
                  <c:v>69.742578888461836</c:v>
                </c:pt>
                <c:pt idx="109">
                  <c:v>69.723748012507187</c:v>
                </c:pt>
                <c:pt idx="110">
                  <c:v>68.21302580285591</c:v>
                </c:pt>
                <c:pt idx="111">
                  <c:v>68.313102796840653</c:v>
                </c:pt>
                <c:pt idx="112">
                  <c:v>68.776281600563678</c:v>
                </c:pt>
                <c:pt idx="113">
                  <c:v>67.380215127571589</c:v>
                </c:pt>
                <c:pt idx="114">
                  <c:v>68.000419138851768</c:v>
                </c:pt>
                <c:pt idx="115">
                  <c:v>67.277556481238335</c:v>
                </c:pt>
                <c:pt idx="116">
                  <c:v>68.24279073581647</c:v>
                </c:pt>
                <c:pt idx="117">
                  <c:v>68.619711978715031</c:v>
                </c:pt>
                <c:pt idx="118">
                  <c:v>69.205747061851667</c:v>
                </c:pt>
                <c:pt idx="119">
                  <c:v>67.211496553494058</c:v>
                </c:pt>
                <c:pt idx="120">
                  <c:v>67.355917223113948</c:v>
                </c:pt>
                <c:pt idx="121">
                  <c:v>68.966868288653032</c:v>
                </c:pt>
                <c:pt idx="122">
                  <c:v>70.421401594246262</c:v>
                </c:pt>
                <c:pt idx="123">
                  <c:v>70.670910700645251</c:v>
                </c:pt>
                <c:pt idx="124">
                  <c:v>70.285333329283588</c:v>
                </c:pt>
                <c:pt idx="125">
                  <c:v>70.934998549718827</c:v>
                </c:pt>
                <c:pt idx="126">
                  <c:v>72.285658313755647</c:v>
                </c:pt>
                <c:pt idx="127">
                  <c:v>72.20501964333728</c:v>
                </c:pt>
                <c:pt idx="128">
                  <c:v>74.372696444760948</c:v>
                </c:pt>
                <c:pt idx="129">
                  <c:v>75.495411492605086</c:v>
                </c:pt>
                <c:pt idx="130">
                  <c:v>76.55950784594522</c:v>
                </c:pt>
                <c:pt idx="131">
                  <c:v>76.652902916203928</c:v>
                </c:pt>
                <c:pt idx="132">
                  <c:v>76.476591246983588</c:v>
                </c:pt>
                <c:pt idx="133">
                  <c:v>75.348105446830857</c:v>
                </c:pt>
                <c:pt idx="134">
                  <c:v>77.816772539723118</c:v>
                </c:pt>
                <c:pt idx="135">
                  <c:v>79.608742993471253</c:v>
                </c:pt>
                <c:pt idx="136">
                  <c:v>81.191144021272919</c:v>
                </c:pt>
                <c:pt idx="137">
                  <c:v>81.801325146964359</c:v>
                </c:pt>
                <c:pt idx="138">
                  <c:v>81.864195974748426</c:v>
                </c:pt>
                <c:pt idx="139">
                  <c:v>79.060065938438214</c:v>
                </c:pt>
                <c:pt idx="140">
                  <c:v>79.132807789908171</c:v>
                </c:pt>
                <c:pt idx="141">
                  <c:v>80.706248965440793</c:v>
                </c:pt>
                <c:pt idx="142">
                  <c:v>83.125864663709379</c:v>
                </c:pt>
                <c:pt idx="143">
                  <c:v>83.974013391182595</c:v>
                </c:pt>
                <c:pt idx="144">
                  <c:v>84.377814190887378</c:v>
                </c:pt>
                <c:pt idx="145">
                  <c:v>84.691105296487578</c:v>
                </c:pt>
                <c:pt idx="146">
                  <c:v>82.666937993266359</c:v>
                </c:pt>
                <c:pt idx="147">
                  <c:v>86.072289302999266</c:v>
                </c:pt>
                <c:pt idx="148">
                  <c:v>87.805944786049352</c:v>
                </c:pt>
                <c:pt idx="149">
                  <c:v>88.955235666893955</c:v>
                </c:pt>
                <c:pt idx="150">
                  <c:v>89.487359774515497</c:v>
                </c:pt>
                <c:pt idx="151">
                  <c:v>89.221753306413248</c:v>
                </c:pt>
                <c:pt idx="152">
                  <c:v>91.074164797499748</c:v>
                </c:pt>
                <c:pt idx="153">
                  <c:v>87.402295848247547</c:v>
                </c:pt>
                <c:pt idx="154">
                  <c:v>87.801388928963519</c:v>
                </c:pt>
                <c:pt idx="155">
                  <c:v>89.316211409992306</c:v>
                </c:pt>
                <c:pt idx="156">
                  <c:v>89.387586504336383</c:v>
                </c:pt>
                <c:pt idx="157">
                  <c:v>89.22251261592757</c:v>
                </c:pt>
                <c:pt idx="158">
                  <c:v>89.306492248209153</c:v>
                </c:pt>
                <c:pt idx="159">
                  <c:v>86.637974891152979</c:v>
                </c:pt>
                <c:pt idx="160">
                  <c:v>84.993006759373387</c:v>
                </c:pt>
                <c:pt idx="161">
                  <c:v>85.256183437029648</c:v>
                </c:pt>
                <c:pt idx="162">
                  <c:v>91.004308322183974</c:v>
                </c:pt>
                <c:pt idx="163">
                  <c:v>96.134658986503979</c:v>
                </c:pt>
                <c:pt idx="164">
                  <c:v>96.886982853272457</c:v>
                </c:pt>
                <c:pt idx="165">
                  <c:v>99.723155751086182</c:v>
                </c:pt>
                <c:pt idx="166">
                  <c:v>99.816854545150832</c:v>
                </c:pt>
                <c:pt idx="167">
                  <c:v>99.983902638296811</c:v>
                </c:pt>
                <c:pt idx="168">
                  <c:v>100.9501999261952</c:v>
                </c:pt>
                <c:pt idx="169">
                  <c:v>97.685928324219049</c:v>
                </c:pt>
                <c:pt idx="170">
                  <c:v>98.484570071359911</c:v>
                </c:pt>
                <c:pt idx="171">
                  <c:v>96.647496632462278</c:v>
                </c:pt>
                <c:pt idx="172">
                  <c:v>98.544555522989612</c:v>
                </c:pt>
                <c:pt idx="173">
                  <c:v>99.89187432516367</c:v>
                </c:pt>
                <c:pt idx="174">
                  <c:v>101.07305620560885</c:v>
                </c:pt>
                <c:pt idx="175">
                  <c:v>101.80244892504551</c:v>
                </c:pt>
                <c:pt idx="176">
                  <c:v>102.03312715548975</c:v>
                </c:pt>
                <c:pt idx="177">
                  <c:v>102.31376795197519</c:v>
                </c:pt>
                <c:pt idx="178">
                  <c:v>102.27079103346564</c:v>
                </c:pt>
                <c:pt idx="179">
                  <c:v>101.49098016227963</c:v>
                </c:pt>
                <c:pt idx="180">
                  <c:v>104.63953299427631</c:v>
                </c:pt>
                <c:pt idx="181">
                  <c:v>105.6062858678831</c:v>
                </c:pt>
                <c:pt idx="182">
                  <c:v>105.53005119264745</c:v>
                </c:pt>
                <c:pt idx="183">
                  <c:v>104.68053570804854</c:v>
                </c:pt>
                <c:pt idx="184">
                  <c:v>103.05439845222338</c:v>
                </c:pt>
                <c:pt idx="185">
                  <c:v>102.7664682844009</c:v>
                </c:pt>
                <c:pt idx="186">
                  <c:v>104.12775838163805</c:v>
                </c:pt>
                <c:pt idx="187">
                  <c:v>100.65437293942362</c:v>
                </c:pt>
                <c:pt idx="188">
                  <c:v>97.410147108625281</c:v>
                </c:pt>
                <c:pt idx="189">
                  <c:v>98.137261899519061</c:v>
                </c:pt>
                <c:pt idx="190">
                  <c:v>99.733330498577814</c:v>
                </c:pt>
                <c:pt idx="191">
                  <c:v>97.924047787903575</c:v>
                </c:pt>
                <c:pt idx="192">
                  <c:v>94.542538796919558</c:v>
                </c:pt>
                <c:pt idx="193">
                  <c:v>94.470404393061088</c:v>
                </c:pt>
                <c:pt idx="194">
                  <c:v>94.092268254939682</c:v>
                </c:pt>
                <c:pt idx="195">
                  <c:v>93.312001798044918</c:v>
                </c:pt>
                <c:pt idx="196">
                  <c:v>94.627429600618427</c:v>
                </c:pt>
                <c:pt idx="197">
                  <c:v>96.298821703495648</c:v>
                </c:pt>
                <c:pt idx="198">
                  <c:v>94.115958711785709</c:v>
                </c:pt>
                <c:pt idx="199">
                  <c:v>96.889108919912587</c:v>
                </c:pt>
                <c:pt idx="200">
                  <c:v>98.066494252786185</c:v>
                </c:pt>
                <c:pt idx="201">
                  <c:v>98.156852084987989</c:v>
                </c:pt>
                <c:pt idx="202">
                  <c:v>97.057220046378717</c:v>
                </c:pt>
                <c:pt idx="203">
                  <c:v>97.680005710007549</c:v>
                </c:pt>
                <c:pt idx="204">
                  <c:v>99.909490305895432</c:v>
                </c:pt>
                <c:pt idx="205">
                  <c:v>101.25437931762355</c:v>
                </c:pt>
                <c:pt idx="206">
                  <c:v>101.22203273231437</c:v>
                </c:pt>
                <c:pt idx="207">
                  <c:v>100.98679864478429</c:v>
                </c:pt>
                <c:pt idx="208">
                  <c:v>101.97860873236304</c:v>
                </c:pt>
                <c:pt idx="209">
                  <c:v>101.26364289369818</c:v>
                </c:pt>
                <c:pt idx="210">
                  <c:v>102.47914556418975</c:v>
                </c:pt>
                <c:pt idx="211">
                  <c:v>102.8083821695901</c:v>
                </c:pt>
                <c:pt idx="212">
                  <c:v>99.178275243624256</c:v>
                </c:pt>
                <c:pt idx="213">
                  <c:v>100.82734364678127</c:v>
                </c:pt>
                <c:pt idx="214">
                  <c:v>102.33366186124989</c:v>
                </c:pt>
                <c:pt idx="215">
                  <c:v>102.9669259961762</c:v>
                </c:pt>
                <c:pt idx="216">
                  <c:v>104.04043778749349</c:v>
                </c:pt>
                <c:pt idx="217">
                  <c:v>105.37484832792434</c:v>
                </c:pt>
                <c:pt idx="218">
                  <c:v>105.59474436326582</c:v>
                </c:pt>
                <c:pt idx="219">
                  <c:v>106.08039872861215</c:v>
                </c:pt>
                <c:pt idx="220">
                  <c:v>106.01297204374228</c:v>
                </c:pt>
                <c:pt idx="221">
                  <c:v>105.89755699756869</c:v>
                </c:pt>
                <c:pt idx="222">
                  <c:v>106.73507539184168</c:v>
                </c:pt>
                <c:pt idx="223">
                  <c:v>108.46933832250292</c:v>
                </c:pt>
                <c:pt idx="224">
                  <c:v>107.57335309562895</c:v>
                </c:pt>
                <c:pt idx="225">
                  <c:v>106.71502962066424</c:v>
                </c:pt>
                <c:pt idx="226">
                  <c:v>107.48345084913582</c:v>
                </c:pt>
                <c:pt idx="227">
                  <c:v>107.16454085312965</c:v>
                </c:pt>
                <c:pt idx="228">
                  <c:v>105.63316542468938</c:v>
                </c:pt>
                <c:pt idx="229">
                  <c:v>103.99867576420721</c:v>
                </c:pt>
                <c:pt idx="230">
                  <c:v>104.30862590794436</c:v>
                </c:pt>
                <c:pt idx="231">
                  <c:v>104.52457353381128</c:v>
                </c:pt>
                <c:pt idx="232">
                  <c:v>104.92169240979032</c:v>
                </c:pt>
                <c:pt idx="233">
                  <c:v>104.76800816409585</c:v>
                </c:pt>
                <c:pt idx="234">
                  <c:v>106.83424121440925</c:v>
                </c:pt>
                <c:pt idx="235">
                  <c:v>107.35892408879062</c:v>
                </c:pt>
                <c:pt idx="236">
                  <c:v>105.26763382450542</c:v>
                </c:pt>
                <c:pt idx="237">
                  <c:v>103.11073921818441</c:v>
                </c:pt>
                <c:pt idx="238">
                  <c:v>103.09266765174422</c:v>
                </c:pt>
                <c:pt idx="239">
                  <c:v>102.25211201941394</c:v>
                </c:pt>
                <c:pt idx="240">
                  <c:v>101.06105911528292</c:v>
                </c:pt>
                <c:pt idx="241">
                  <c:v>103.84696572324989</c:v>
                </c:pt>
                <c:pt idx="242">
                  <c:v>103.40899599540161</c:v>
                </c:pt>
                <c:pt idx="243">
                  <c:v>102.03920163160427</c:v>
                </c:pt>
                <c:pt idx="244">
                  <c:v>101.60700265606457</c:v>
                </c:pt>
                <c:pt idx="245">
                  <c:v>103.4158297810305</c:v>
                </c:pt>
                <c:pt idx="246">
                  <c:v>103.66017558273208</c:v>
                </c:pt>
                <c:pt idx="247">
                  <c:v>106.60325926015916</c:v>
                </c:pt>
                <c:pt idx="248">
                  <c:v>106.90728678968493</c:v>
                </c:pt>
                <c:pt idx="249">
                  <c:v>107.89256681544065</c:v>
                </c:pt>
                <c:pt idx="250">
                  <c:v>108.62879332050591</c:v>
                </c:pt>
                <c:pt idx="251">
                  <c:v>109.71399847834383</c:v>
                </c:pt>
                <c:pt idx="252">
                  <c:v>111.07164388991241</c:v>
                </c:pt>
                <c:pt idx="253">
                  <c:v>110.11081363051696</c:v>
                </c:pt>
                <c:pt idx="254">
                  <c:v>111.34636207218594</c:v>
                </c:pt>
                <c:pt idx="255">
                  <c:v>111.42320419503319</c:v>
                </c:pt>
                <c:pt idx="256">
                  <c:v>110.20542359599879</c:v>
                </c:pt>
                <c:pt idx="257">
                  <c:v>111.56170225044144</c:v>
                </c:pt>
                <c:pt idx="258">
                  <c:v>112.98890041351986</c:v>
                </c:pt>
                <c:pt idx="259">
                  <c:v>113.55170062551917</c:v>
                </c:pt>
                <c:pt idx="260">
                  <c:v>114.29962049710484</c:v>
                </c:pt>
                <c:pt idx="261">
                  <c:v>113.93378517311488</c:v>
                </c:pt>
                <c:pt idx="262">
                  <c:v>113.42611083185395</c:v>
                </c:pt>
                <c:pt idx="263">
                  <c:v>112.0248810541645</c:v>
                </c:pt>
                <c:pt idx="264">
                  <c:v>111.22699861653798</c:v>
                </c:pt>
                <c:pt idx="265">
                  <c:v>111.54590861254401</c:v>
                </c:pt>
                <c:pt idx="266">
                  <c:v>110.62547361930955</c:v>
                </c:pt>
                <c:pt idx="267">
                  <c:v>112.83309010118558</c:v>
                </c:pt>
                <c:pt idx="268">
                  <c:v>114.03568450993404</c:v>
                </c:pt>
                <c:pt idx="269">
                  <c:v>114.58420970306442</c:v>
                </c:pt>
                <c:pt idx="270">
                  <c:v>112.55822005700895</c:v>
                </c:pt>
                <c:pt idx="271">
                  <c:v>112.95457962347359</c:v>
                </c:pt>
                <c:pt idx="272">
                  <c:v>114.44388930482177</c:v>
                </c:pt>
                <c:pt idx="273">
                  <c:v>115.54655858148833</c:v>
                </c:pt>
                <c:pt idx="274">
                  <c:v>113.9466934348582</c:v>
                </c:pt>
                <c:pt idx="275">
                  <c:v>114.98922539799216</c:v>
                </c:pt>
                <c:pt idx="276">
                  <c:v>115.41322383077741</c:v>
                </c:pt>
                <c:pt idx="277">
                  <c:v>115.36341312663907</c:v>
                </c:pt>
                <c:pt idx="278">
                  <c:v>116.86912389349618</c:v>
                </c:pt>
                <c:pt idx="279">
                  <c:v>117.09160158118621</c:v>
                </c:pt>
                <c:pt idx="280">
                  <c:v>117.16297667553035</c:v>
                </c:pt>
                <c:pt idx="281">
                  <c:v>117.71302048768932</c:v>
                </c:pt>
                <c:pt idx="282">
                  <c:v>117.74643010631851</c:v>
                </c:pt>
                <c:pt idx="283">
                  <c:v>116.95644448764072</c:v>
                </c:pt>
                <c:pt idx="284">
                  <c:v>115.53547266257944</c:v>
                </c:pt>
                <c:pt idx="285">
                  <c:v>116.16342163090572</c:v>
                </c:pt>
                <c:pt idx="286">
                  <c:v>116.45378158917406</c:v>
                </c:pt>
                <c:pt idx="287">
                  <c:v>116.28582232461088</c:v>
                </c:pt>
                <c:pt idx="288">
                  <c:v>114.41199830522116</c:v>
                </c:pt>
                <c:pt idx="289">
                  <c:v>111.70490802483852</c:v>
                </c:pt>
                <c:pt idx="290">
                  <c:v>111.46785159447403</c:v>
                </c:pt>
                <c:pt idx="291">
                  <c:v>111.39343926207263</c:v>
                </c:pt>
                <c:pt idx="292">
                  <c:v>111.20740843106913</c:v>
                </c:pt>
                <c:pt idx="293">
                  <c:v>113.39589031318458</c:v>
                </c:pt>
                <c:pt idx="294">
                  <c:v>112.64295899880474</c:v>
                </c:pt>
                <c:pt idx="295">
                  <c:v>113.33529741394365</c:v>
                </c:pt>
                <c:pt idx="296">
                  <c:v>114.45376032850767</c:v>
                </c:pt>
                <c:pt idx="297">
                  <c:v>115.31618407484969</c:v>
                </c:pt>
                <c:pt idx="298">
                  <c:v>116.44861828447686</c:v>
                </c:pt>
                <c:pt idx="299">
                  <c:v>116.49220265059766</c:v>
                </c:pt>
                <c:pt idx="300">
                  <c:v>116.41171584208178</c:v>
                </c:pt>
                <c:pt idx="301">
                  <c:v>118.34112131791836</c:v>
                </c:pt>
                <c:pt idx="302">
                  <c:v>117.43799858160982</c:v>
                </c:pt>
                <c:pt idx="303">
                  <c:v>117.94643223238515</c:v>
                </c:pt>
                <c:pt idx="304">
                  <c:v>117.84453289556605</c:v>
                </c:pt>
                <c:pt idx="305">
                  <c:v>116.67504438164103</c:v>
                </c:pt>
                <c:pt idx="306">
                  <c:v>116.7385226570366</c:v>
                </c:pt>
                <c:pt idx="307">
                  <c:v>117.15477613277568</c:v>
                </c:pt>
                <c:pt idx="308">
                  <c:v>117.78879957721647</c:v>
                </c:pt>
                <c:pt idx="309">
                  <c:v>117.52835641381139</c:v>
                </c:pt>
                <c:pt idx="310">
                  <c:v>113.75838467531166</c:v>
                </c:pt>
                <c:pt idx="311">
                  <c:v>115.14488384842358</c:v>
                </c:pt>
                <c:pt idx="312">
                  <c:v>116.16266232139141</c:v>
                </c:pt>
                <c:pt idx="313">
                  <c:v>116.59379826361101</c:v>
                </c:pt>
                <c:pt idx="314">
                  <c:v>116.70086090512739</c:v>
                </c:pt>
                <c:pt idx="315">
                  <c:v>116.18817512107175</c:v>
                </c:pt>
                <c:pt idx="316">
                  <c:v>118.0823486354447</c:v>
                </c:pt>
                <c:pt idx="317">
                  <c:v>117.97710833676278</c:v>
                </c:pt>
                <c:pt idx="318">
                  <c:v>118.41310385987407</c:v>
                </c:pt>
                <c:pt idx="319">
                  <c:v>116.59820225879388</c:v>
                </c:pt>
                <c:pt idx="320">
                  <c:v>118.3774163127017</c:v>
                </c:pt>
                <c:pt idx="321">
                  <c:v>118.74279605098305</c:v>
                </c:pt>
                <c:pt idx="322">
                  <c:v>118.56800300079118</c:v>
                </c:pt>
                <c:pt idx="323">
                  <c:v>117.71727262096942</c:v>
                </c:pt>
                <c:pt idx="324">
                  <c:v>117.57406684657238</c:v>
                </c:pt>
                <c:pt idx="325">
                  <c:v>117.74810058724999</c:v>
                </c:pt>
                <c:pt idx="326">
                  <c:v>118.25896402847107</c:v>
                </c:pt>
                <c:pt idx="327">
                  <c:v>119.30271088682785</c:v>
                </c:pt>
                <c:pt idx="328">
                  <c:v>119.99368254484102</c:v>
                </c:pt>
                <c:pt idx="329">
                  <c:v>120.93583379018455</c:v>
                </c:pt>
                <c:pt idx="330">
                  <c:v>121.07326881227279</c:v>
                </c:pt>
                <c:pt idx="331">
                  <c:v>122.36257636755421</c:v>
                </c:pt>
                <c:pt idx="332">
                  <c:v>122.30699491110769</c:v>
                </c:pt>
                <c:pt idx="333">
                  <c:v>123.19462773332441</c:v>
                </c:pt>
                <c:pt idx="334">
                  <c:v>124.34619654271191</c:v>
                </c:pt>
                <c:pt idx="335">
                  <c:v>124.6459719389575</c:v>
                </c:pt>
                <c:pt idx="336">
                  <c:v>124.69988291447277</c:v>
                </c:pt>
                <c:pt idx="337">
                  <c:v>126.46482194951219</c:v>
                </c:pt>
                <c:pt idx="338">
                  <c:v>125.09502758571466</c:v>
                </c:pt>
                <c:pt idx="339">
                  <c:v>125.75532313934998</c:v>
                </c:pt>
                <c:pt idx="340">
                  <c:v>126.40711442642522</c:v>
                </c:pt>
                <c:pt idx="341">
                  <c:v>126.18767397679247</c:v>
                </c:pt>
                <c:pt idx="342">
                  <c:v>124.47451985062861</c:v>
                </c:pt>
                <c:pt idx="343">
                  <c:v>125.89321374714697</c:v>
                </c:pt>
                <c:pt idx="344">
                  <c:v>126.90932173918324</c:v>
                </c:pt>
                <c:pt idx="345">
                  <c:v>126.6197210904291</c:v>
                </c:pt>
                <c:pt idx="346">
                  <c:v>125.27088366922656</c:v>
                </c:pt>
                <c:pt idx="347">
                  <c:v>124.84460730789849</c:v>
                </c:pt>
                <c:pt idx="348">
                  <c:v>123.43138043988317</c:v>
                </c:pt>
                <c:pt idx="349">
                  <c:v>120.38563811612252</c:v>
                </c:pt>
                <c:pt idx="350">
                  <c:v>119.56072425978712</c:v>
                </c:pt>
                <c:pt idx="351">
                  <c:v>115.39697460717122</c:v>
                </c:pt>
                <c:pt idx="352">
                  <c:v>114.80805414787999</c:v>
                </c:pt>
                <c:pt idx="353">
                  <c:v>116.8513560508615</c:v>
                </c:pt>
                <c:pt idx="354">
                  <c:v>116.02917570877747</c:v>
                </c:pt>
                <c:pt idx="355">
                  <c:v>114.27107045936712</c:v>
                </c:pt>
                <c:pt idx="356">
                  <c:v>112.82747121077961</c:v>
                </c:pt>
                <c:pt idx="357">
                  <c:v>114.62506055493367</c:v>
                </c:pt>
                <c:pt idx="358">
                  <c:v>114.5348545846349</c:v>
                </c:pt>
                <c:pt idx="359">
                  <c:v>109.61133983201026</c:v>
                </c:pt>
                <c:pt idx="360">
                  <c:v>109.53601632819178</c:v>
                </c:pt>
                <c:pt idx="361">
                  <c:v>109.58172676095266</c:v>
                </c:pt>
                <c:pt idx="362">
                  <c:v>111.78615414286864</c:v>
                </c:pt>
                <c:pt idx="363">
                  <c:v>113.01319831797755</c:v>
                </c:pt>
                <c:pt idx="364">
                  <c:v>114.80820600978294</c:v>
                </c:pt>
                <c:pt idx="365">
                  <c:v>115.37616952647932</c:v>
                </c:pt>
                <c:pt idx="366">
                  <c:v>114.34700141079709</c:v>
                </c:pt>
                <c:pt idx="367">
                  <c:v>112.78722780652177</c:v>
                </c:pt>
                <c:pt idx="368">
                  <c:v>112.92602958573603</c:v>
                </c:pt>
                <c:pt idx="369">
                  <c:v>115.07715343974813</c:v>
                </c:pt>
                <c:pt idx="370">
                  <c:v>115.37890304073088</c:v>
                </c:pt>
                <c:pt idx="371">
                  <c:v>115.86334251085412</c:v>
                </c:pt>
                <c:pt idx="372">
                  <c:v>114.95642322697432</c:v>
                </c:pt>
                <c:pt idx="373">
                  <c:v>116.42128314196216</c:v>
                </c:pt>
                <c:pt idx="374">
                  <c:v>117.87930927132105</c:v>
                </c:pt>
                <c:pt idx="375">
                  <c:v>118.00565837450048</c:v>
                </c:pt>
                <c:pt idx="376">
                  <c:v>118.13458913002862</c:v>
                </c:pt>
                <c:pt idx="377">
                  <c:v>117.68781141181455</c:v>
                </c:pt>
                <c:pt idx="378">
                  <c:v>117.66761377873416</c:v>
                </c:pt>
                <c:pt idx="379">
                  <c:v>115.94534793839873</c:v>
                </c:pt>
                <c:pt idx="380">
                  <c:v>116.86730155066174</c:v>
                </c:pt>
                <c:pt idx="381">
                  <c:v>119.17879157409398</c:v>
                </c:pt>
                <c:pt idx="382">
                  <c:v>119.76345990010535</c:v>
                </c:pt>
                <c:pt idx="383">
                  <c:v>119.93916412171437</c:v>
                </c:pt>
                <c:pt idx="384">
                  <c:v>118.99868335730228</c:v>
                </c:pt>
                <c:pt idx="385">
                  <c:v>118.63254430950661</c:v>
                </c:pt>
                <c:pt idx="386">
                  <c:v>118.79716261220696</c:v>
                </c:pt>
                <c:pt idx="387">
                  <c:v>119.03087808070848</c:v>
                </c:pt>
                <c:pt idx="388">
                  <c:v>119.61949481619379</c:v>
                </c:pt>
                <c:pt idx="389">
                  <c:v>120.69148798848278</c:v>
                </c:pt>
                <c:pt idx="390">
                  <c:v>120.91578801900704</c:v>
                </c:pt>
                <c:pt idx="391">
                  <c:v>120.27553823654902</c:v>
                </c:pt>
                <c:pt idx="392">
                  <c:v>121.68830951885575</c:v>
                </c:pt>
                <c:pt idx="393">
                  <c:v>121.8833002021281</c:v>
                </c:pt>
                <c:pt idx="394">
                  <c:v>122.85096424715222</c:v>
                </c:pt>
                <c:pt idx="395">
                  <c:v>123.33889654104141</c:v>
                </c:pt>
                <c:pt idx="396">
                  <c:v>122.36424684848585</c:v>
                </c:pt>
                <c:pt idx="397">
                  <c:v>122.88710738003287</c:v>
                </c:pt>
                <c:pt idx="398">
                  <c:v>123.27769619418885</c:v>
                </c:pt>
                <c:pt idx="399">
                  <c:v>121.94100772521514</c:v>
                </c:pt>
                <c:pt idx="400">
                  <c:v>122.96455695049148</c:v>
                </c:pt>
                <c:pt idx="401">
                  <c:v>124.10063584578725</c:v>
                </c:pt>
                <c:pt idx="402">
                  <c:v>123.18384553822121</c:v>
                </c:pt>
                <c:pt idx="403">
                  <c:v>119.27567946811889</c:v>
                </c:pt>
                <c:pt idx="404">
                  <c:v>119.97728145933225</c:v>
                </c:pt>
                <c:pt idx="405">
                  <c:v>121.34570906600371</c:v>
                </c:pt>
                <c:pt idx="406">
                  <c:v>121.16590457301749</c:v>
                </c:pt>
                <c:pt idx="407">
                  <c:v>121.56378275851063</c:v>
                </c:pt>
                <c:pt idx="408">
                  <c:v>123.89106641984053</c:v>
                </c:pt>
                <c:pt idx="409">
                  <c:v>123.71338799349409</c:v>
                </c:pt>
                <c:pt idx="410">
                  <c:v>122.7279561058356</c:v>
                </c:pt>
                <c:pt idx="411">
                  <c:v>122.31033587297047</c:v>
                </c:pt>
                <c:pt idx="412">
                  <c:v>121.55406359672767</c:v>
                </c:pt>
                <c:pt idx="413">
                  <c:v>120.76316680663273</c:v>
                </c:pt>
                <c:pt idx="414">
                  <c:v>120.43818233451228</c:v>
                </c:pt>
                <c:pt idx="415">
                  <c:v>116.88658801232492</c:v>
                </c:pt>
                <c:pt idx="416">
                  <c:v>115.10342554894279</c:v>
                </c:pt>
                <c:pt idx="417">
                  <c:v>114.91542051320212</c:v>
                </c:pt>
                <c:pt idx="418">
                  <c:v>116.39804827082428</c:v>
                </c:pt>
                <c:pt idx="419">
                  <c:v>115.54321761962542</c:v>
                </c:pt>
                <c:pt idx="420">
                  <c:v>115.45604888738369</c:v>
                </c:pt>
                <c:pt idx="421">
                  <c:v>118.00535465069476</c:v>
                </c:pt>
                <c:pt idx="422">
                  <c:v>118.02904510754088</c:v>
                </c:pt>
                <c:pt idx="423">
                  <c:v>115.39560785004548</c:v>
                </c:pt>
                <c:pt idx="424">
                  <c:v>115.19180917640735</c:v>
                </c:pt>
                <c:pt idx="425">
                  <c:v>114.79484216233125</c:v>
                </c:pt>
                <c:pt idx="426">
                  <c:v>112.74880674509829</c:v>
                </c:pt>
                <c:pt idx="427">
                  <c:v>109.91324129489612</c:v>
                </c:pt>
                <c:pt idx="428">
                  <c:v>111.2043711930118</c:v>
                </c:pt>
                <c:pt idx="429">
                  <c:v>107.6149632570127</c:v>
                </c:pt>
                <c:pt idx="430">
                  <c:v>108.84474094637299</c:v>
                </c:pt>
                <c:pt idx="431">
                  <c:v>109.99600603195478</c:v>
                </c:pt>
                <c:pt idx="432">
                  <c:v>110.78811771727261</c:v>
                </c:pt>
                <c:pt idx="433">
                  <c:v>111.98266344516963</c:v>
                </c:pt>
                <c:pt idx="434">
                  <c:v>110.69715243745934</c:v>
                </c:pt>
                <c:pt idx="435">
                  <c:v>109.27542130288384</c:v>
                </c:pt>
                <c:pt idx="436">
                  <c:v>111.77461263825128</c:v>
                </c:pt>
                <c:pt idx="437">
                  <c:v>111.53634131266372</c:v>
                </c:pt>
                <c:pt idx="438">
                  <c:v>108.70016841485027</c:v>
                </c:pt>
                <c:pt idx="439">
                  <c:v>108.61148106357992</c:v>
                </c:pt>
                <c:pt idx="440">
                  <c:v>107.39172625980839</c:v>
                </c:pt>
                <c:pt idx="441">
                  <c:v>109.06372581029716</c:v>
                </c:pt>
                <c:pt idx="442">
                  <c:v>110.85144413076516</c:v>
                </c:pt>
                <c:pt idx="443">
                  <c:v>112.18646211880754</c:v>
                </c:pt>
                <c:pt idx="444">
                  <c:v>113.19877356327251</c:v>
                </c:pt>
                <c:pt idx="445">
                  <c:v>114.13606522772442</c:v>
                </c:pt>
                <c:pt idx="446">
                  <c:v>113.79179429394092</c:v>
                </c:pt>
                <c:pt idx="447">
                  <c:v>115.95506710018165</c:v>
                </c:pt>
                <c:pt idx="448">
                  <c:v>115.60760706643805</c:v>
                </c:pt>
                <c:pt idx="449">
                  <c:v>115.14397267700635</c:v>
                </c:pt>
                <c:pt idx="450">
                  <c:v>115.26151378982026</c:v>
                </c:pt>
                <c:pt idx="451">
                  <c:v>113.51236839267834</c:v>
                </c:pt>
                <c:pt idx="452">
                  <c:v>113.90842423533751</c:v>
                </c:pt>
                <c:pt idx="453">
                  <c:v>112.73574662145231</c:v>
                </c:pt>
                <c:pt idx="454">
                  <c:v>111.30520749651095</c:v>
                </c:pt>
                <c:pt idx="455">
                  <c:v>110.1615355060722</c:v>
                </c:pt>
                <c:pt idx="456">
                  <c:v>111.32601257720275</c:v>
                </c:pt>
                <c:pt idx="457">
                  <c:v>112.98464828023992</c:v>
                </c:pt>
                <c:pt idx="458">
                  <c:v>114.63265365007676</c:v>
                </c:pt>
                <c:pt idx="459">
                  <c:v>114.41974326226713</c:v>
                </c:pt>
                <c:pt idx="460">
                  <c:v>115.54944395764269</c:v>
                </c:pt>
                <c:pt idx="461">
                  <c:v>116.13259366462513</c:v>
                </c:pt>
                <c:pt idx="462">
                  <c:v>116.01565999942292</c:v>
                </c:pt>
                <c:pt idx="463">
                  <c:v>115.3758658026735</c:v>
                </c:pt>
                <c:pt idx="464">
                  <c:v>117.1540168232615</c:v>
                </c:pt>
                <c:pt idx="465">
                  <c:v>117.00230678230437</c:v>
                </c:pt>
                <c:pt idx="466">
                  <c:v>116.39561848037876</c:v>
                </c:pt>
                <c:pt idx="467">
                  <c:v>116.17177403556286</c:v>
                </c:pt>
                <c:pt idx="468">
                  <c:v>117.1163550713523</c:v>
                </c:pt>
                <c:pt idx="469">
                  <c:v>116.95325538768064</c:v>
                </c:pt>
                <c:pt idx="470">
                  <c:v>116.42249803718468</c:v>
                </c:pt>
                <c:pt idx="471">
                  <c:v>117.86336377152074</c:v>
                </c:pt>
                <c:pt idx="472">
                  <c:v>118.26169754272253</c:v>
                </c:pt>
                <c:pt idx="473">
                  <c:v>117.66275419784256</c:v>
                </c:pt>
                <c:pt idx="474">
                  <c:v>118.22160600036759</c:v>
                </c:pt>
                <c:pt idx="475">
                  <c:v>118.43694617862295</c:v>
                </c:pt>
                <c:pt idx="476">
                  <c:v>117.85440391925198</c:v>
                </c:pt>
                <c:pt idx="477">
                  <c:v>120.14827796195252</c:v>
                </c:pt>
                <c:pt idx="478">
                  <c:v>120.84456478656577</c:v>
                </c:pt>
                <c:pt idx="479">
                  <c:v>121.07433184559277</c:v>
                </c:pt>
                <c:pt idx="480">
                  <c:v>120.53051437145118</c:v>
                </c:pt>
                <c:pt idx="481">
                  <c:v>120.93218910451591</c:v>
                </c:pt>
                <c:pt idx="482">
                  <c:v>122.01329399097651</c:v>
                </c:pt>
                <c:pt idx="483">
                  <c:v>121.13629150195978</c:v>
                </c:pt>
                <c:pt idx="484">
                  <c:v>119.89542789369048</c:v>
                </c:pt>
                <c:pt idx="485">
                  <c:v>118.90468083943185</c:v>
                </c:pt>
                <c:pt idx="486">
                  <c:v>119.84303553720385</c:v>
                </c:pt>
                <c:pt idx="487">
                  <c:v>120.59687802300093</c:v>
                </c:pt>
                <c:pt idx="488">
                  <c:v>120.4430419154038</c:v>
                </c:pt>
                <c:pt idx="489">
                  <c:v>120.33689044530466</c:v>
                </c:pt>
                <c:pt idx="490">
                  <c:v>120.4103916062889</c:v>
                </c:pt>
                <c:pt idx="491">
                  <c:v>120.38563811612252</c:v>
                </c:pt>
                <c:pt idx="492">
                  <c:v>121.12399068782811</c:v>
                </c:pt>
                <c:pt idx="493">
                  <c:v>120.58807003263493</c:v>
                </c:pt>
                <c:pt idx="494">
                  <c:v>117.49525051898803</c:v>
                </c:pt>
                <c:pt idx="495">
                  <c:v>116.77785488987743</c:v>
                </c:pt>
                <c:pt idx="496">
                  <c:v>117.28158082166398</c:v>
                </c:pt>
                <c:pt idx="497">
                  <c:v>117.55933624199488</c:v>
                </c:pt>
                <c:pt idx="498">
                  <c:v>115.66227735146754</c:v>
                </c:pt>
                <c:pt idx="499">
                  <c:v>116.45150366063129</c:v>
                </c:pt>
                <c:pt idx="500">
                  <c:v>117.24984168396632</c:v>
                </c:pt>
                <c:pt idx="501">
                  <c:v>118.91105903935211</c:v>
                </c:pt>
                <c:pt idx="502">
                  <c:v>119.83346823732361</c:v>
                </c:pt>
                <c:pt idx="503">
                  <c:v>119.73399869095039</c:v>
                </c:pt>
                <c:pt idx="504">
                  <c:v>119.2314876543866</c:v>
                </c:pt>
                <c:pt idx="505">
                  <c:v>118.99200143357635</c:v>
                </c:pt>
                <c:pt idx="506">
                  <c:v>119.8207118374832</c:v>
                </c:pt>
                <c:pt idx="507">
                  <c:v>122.87602146112411</c:v>
                </c:pt>
                <c:pt idx="508">
                  <c:v>123.50321111993598</c:v>
                </c:pt>
                <c:pt idx="509">
                  <c:v>123.97732398066492</c:v>
                </c:pt>
                <c:pt idx="510">
                  <c:v>123.00434476904091</c:v>
                </c:pt>
                <c:pt idx="511">
                  <c:v>123.89395179599478</c:v>
                </c:pt>
                <c:pt idx="512">
                  <c:v>124.32873242388283</c:v>
                </c:pt>
                <c:pt idx="513">
                  <c:v>124.47209006018285</c:v>
                </c:pt>
                <c:pt idx="514">
                  <c:v>124.56533326853894</c:v>
                </c:pt>
                <c:pt idx="515">
                  <c:v>124.01984531346564</c:v>
                </c:pt>
                <c:pt idx="516">
                  <c:v>124.39828517539291</c:v>
                </c:pt>
                <c:pt idx="517">
                  <c:v>124.36639417579228</c:v>
                </c:pt>
                <c:pt idx="518">
                  <c:v>125.14772366600722</c:v>
                </c:pt>
                <c:pt idx="519">
                  <c:v>125.10049461421762</c:v>
                </c:pt>
                <c:pt idx="520">
                  <c:v>125.19768623204803</c:v>
                </c:pt>
                <c:pt idx="521">
                  <c:v>125.22684371739714</c:v>
                </c:pt>
                <c:pt idx="522">
                  <c:v>124.53329040703549</c:v>
                </c:pt>
                <c:pt idx="523">
                  <c:v>125.8028559149452</c:v>
                </c:pt>
                <c:pt idx="524">
                  <c:v>125.80118543401373</c:v>
                </c:pt>
                <c:pt idx="525">
                  <c:v>125.19783809395074</c:v>
                </c:pt>
                <c:pt idx="526">
                  <c:v>124.17383328296575</c:v>
                </c:pt>
                <c:pt idx="527">
                  <c:v>122.85962037561522</c:v>
                </c:pt>
                <c:pt idx="528">
                  <c:v>123.1092813439171</c:v>
                </c:pt>
                <c:pt idx="529">
                  <c:v>124.76138698513122</c:v>
                </c:pt>
                <c:pt idx="530">
                  <c:v>124.60724715372817</c:v>
                </c:pt>
                <c:pt idx="531">
                  <c:v>122.4088942479267</c:v>
                </c:pt>
                <c:pt idx="532">
                  <c:v>122.19157986493401</c:v>
                </c:pt>
                <c:pt idx="533">
                  <c:v>123.3820253214536</c:v>
                </c:pt>
                <c:pt idx="534">
                  <c:v>123.48240603924414</c:v>
                </c:pt>
                <c:pt idx="535">
                  <c:v>124.04171342747769</c:v>
                </c:pt>
                <c:pt idx="536">
                  <c:v>126.15137898200875</c:v>
                </c:pt>
                <c:pt idx="537">
                  <c:v>126.70187837987645</c:v>
                </c:pt>
                <c:pt idx="538">
                  <c:v>125.90931110885005</c:v>
                </c:pt>
                <c:pt idx="539">
                  <c:v>126.86619295877098</c:v>
                </c:pt>
                <c:pt idx="540">
                  <c:v>125.84932565722036</c:v>
                </c:pt>
                <c:pt idx="541">
                  <c:v>127.25647804912116</c:v>
                </c:pt>
                <c:pt idx="542">
                  <c:v>126.72511325101406</c:v>
                </c:pt>
                <c:pt idx="543">
                  <c:v>125.95274361306801</c:v>
                </c:pt>
                <c:pt idx="544">
                  <c:v>126.92390048185791</c:v>
                </c:pt>
                <c:pt idx="545">
                  <c:v>128.31328503112391</c:v>
                </c:pt>
                <c:pt idx="546">
                  <c:v>128.02839210135858</c:v>
                </c:pt>
                <c:pt idx="547">
                  <c:v>128.25694426516282</c:v>
                </c:pt>
                <c:pt idx="548">
                  <c:v>128.33287521659301</c:v>
                </c:pt>
                <c:pt idx="549">
                  <c:v>128.12512813348064</c:v>
                </c:pt>
                <c:pt idx="550">
                  <c:v>126.28911772790296</c:v>
                </c:pt>
                <c:pt idx="551">
                  <c:v>125.14407898033843</c:v>
                </c:pt>
                <c:pt idx="552">
                  <c:v>126.2308027572046</c:v>
                </c:pt>
                <c:pt idx="553">
                  <c:v>125.37020135369687</c:v>
                </c:pt>
                <c:pt idx="554">
                  <c:v>125.79404792457932</c:v>
                </c:pt>
                <c:pt idx="555">
                  <c:v>126.13831885836285</c:v>
                </c:pt>
                <c:pt idx="556">
                  <c:v>127.18297688813701</c:v>
                </c:pt>
                <c:pt idx="557">
                  <c:v>126.48016000170092</c:v>
                </c:pt>
                <c:pt idx="558">
                  <c:v>126.00058011246873</c:v>
                </c:pt>
                <c:pt idx="559">
                  <c:v>126.80453702620976</c:v>
                </c:pt>
                <c:pt idx="560">
                  <c:v>126.22989158578754</c:v>
                </c:pt>
                <c:pt idx="561">
                  <c:v>127.06543577532334</c:v>
                </c:pt>
                <c:pt idx="562">
                  <c:v>127.14607444574209</c:v>
                </c:pt>
                <c:pt idx="563">
                  <c:v>129.38801171766477</c:v>
                </c:pt>
                <c:pt idx="564">
                  <c:v>130.38513697184345</c:v>
                </c:pt>
                <c:pt idx="565">
                  <c:v>130.96585688838007</c:v>
                </c:pt>
                <c:pt idx="566">
                  <c:v>132.15372069255082</c:v>
                </c:pt>
                <c:pt idx="567">
                  <c:v>132.1865228635686</c:v>
                </c:pt>
                <c:pt idx="568">
                  <c:v>132.17741114939719</c:v>
                </c:pt>
                <c:pt idx="569">
                  <c:v>132.93747997321171</c:v>
                </c:pt>
                <c:pt idx="570">
                  <c:v>132.40581145129863</c:v>
                </c:pt>
                <c:pt idx="571">
                  <c:v>132.67551819077778</c:v>
                </c:pt>
                <c:pt idx="572">
                  <c:v>132.73383316147607</c:v>
                </c:pt>
                <c:pt idx="573">
                  <c:v>132.98106433933236</c:v>
                </c:pt>
                <c:pt idx="574">
                  <c:v>133.36816032972257</c:v>
                </c:pt>
                <c:pt idx="575">
                  <c:v>133.91030732293297</c:v>
                </c:pt>
                <c:pt idx="576">
                  <c:v>133.16345048466718</c:v>
                </c:pt>
                <c:pt idx="577">
                  <c:v>134.06049874486138</c:v>
                </c:pt>
                <c:pt idx="578">
                  <c:v>134.55708716721384</c:v>
                </c:pt>
                <c:pt idx="579">
                  <c:v>135.13993315039036</c:v>
                </c:pt>
                <c:pt idx="580">
                  <c:v>134.5663507432881</c:v>
                </c:pt>
                <c:pt idx="581">
                  <c:v>135.04031174211417</c:v>
                </c:pt>
                <c:pt idx="582">
                  <c:v>134.71304934145078</c:v>
                </c:pt>
                <c:pt idx="583">
                  <c:v>134.6460782422896</c:v>
                </c:pt>
                <c:pt idx="584">
                  <c:v>135.27721631057597</c:v>
                </c:pt>
                <c:pt idx="585">
                  <c:v>136.25809234114848</c:v>
                </c:pt>
                <c:pt idx="586">
                  <c:v>137.05992318824951</c:v>
                </c:pt>
                <c:pt idx="587">
                  <c:v>136.63303937931005</c:v>
                </c:pt>
                <c:pt idx="588">
                  <c:v>134.34174698895828</c:v>
                </c:pt>
                <c:pt idx="589">
                  <c:v>134.90211741051183</c:v>
                </c:pt>
                <c:pt idx="590">
                  <c:v>133.37605714867126</c:v>
                </c:pt>
                <c:pt idx="591">
                  <c:v>133.91000359912687</c:v>
                </c:pt>
                <c:pt idx="592">
                  <c:v>135.63333247278254</c:v>
                </c:pt>
                <c:pt idx="593">
                  <c:v>136.14419591400355</c:v>
                </c:pt>
                <c:pt idx="594">
                  <c:v>136.30486580722967</c:v>
                </c:pt>
                <c:pt idx="595">
                  <c:v>136.2582442030515</c:v>
                </c:pt>
                <c:pt idx="596">
                  <c:v>135.53811505968952</c:v>
                </c:pt>
                <c:pt idx="597">
                  <c:v>136.49347829058158</c:v>
                </c:pt>
                <c:pt idx="598">
                  <c:v>137.98202866241584</c:v>
                </c:pt>
                <c:pt idx="599">
                  <c:v>137.01239041265461</c:v>
                </c:pt>
                <c:pt idx="600">
                  <c:v>135.98291857316644</c:v>
                </c:pt>
                <c:pt idx="601">
                  <c:v>135.88284157918164</c:v>
                </c:pt>
                <c:pt idx="602">
                  <c:v>136.54495947565118</c:v>
                </c:pt>
                <c:pt idx="603">
                  <c:v>137.51991289201234</c:v>
                </c:pt>
                <c:pt idx="604">
                  <c:v>138.22971542598015</c:v>
                </c:pt>
                <c:pt idx="605">
                  <c:v>138.8830253320842</c:v>
                </c:pt>
                <c:pt idx="606">
                  <c:v>138.3683653432916</c:v>
                </c:pt>
                <c:pt idx="607">
                  <c:v>136.77928239176396</c:v>
                </c:pt>
                <c:pt idx="608">
                  <c:v>134.1936816336694</c:v>
                </c:pt>
                <c:pt idx="609">
                  <c:v>130.7509722958329</c:v>
                </c:pt>
                <c:pt idx="610">
                  <c:v>131.89920014335758</c:v>
                </c:pt>
                <c:pt idx="611">
                  <c:v>132.45288864118524</c:v>
                </c:pt>
                <c:pt idx="612">
                  <c:v>132.31666851431982</c:v>
                </c:pt>
                <c:pt idx="613">
                  <c:v>131.87505410080252</c:v>
                </c:pt>
                <c:pt idx="614">
                  <c:v>134.30423709895169</c:v>
                </c:pt>
                <c:pt idx="615">
                  <c:v>134.2340768998302</c:v>
                </c:pt>
                <c:pt idx="616">
                  <c:v>131.72000309798278</c:v>
                </c:pt>
                <c:pt idx="617">
                  <c:v>129.52210577788983</c:v>
                </c:pt>
                <c:pt idx="618">
                  <c:v>129.71497039452169</c:v>
                </c:pt>
                <c:pt idx="619">
                  <c:v>130.59592129301282</c:v>
                </c:pt>
                <c:pt idx="620">
                  <c:v>132.53838689249577</c:v>
                </c:pt>
                <c:pt idx="621">
                  <c:v>130.90344164630449</c:v>
                </c:pt>
                <c:pt idx="622">
                  <c:v>132.70254960948714</c:v>
                </c:pt>
                <c:pt idx="623">
                  <c:v>133.40156994835175</c:v>
                </c:pt>
                <c:pt idx="624">
                  <c:v>132.32927305225721</c:v>
                </c:pt>
                <c:pt idx="625">
                  <c:v>132.84499607436982</c:v>
                </c:pt>
                <c:pt idx="626">
                  <c:v>132.87946872631883</c:v>
                </c:pt>
                <c:pt idx="627">
                  <c:v>131.25272402288255</c:v>
                </c:pt>
                <c:pt idx="628">
                  <c:v>130.11254485620961</c:v>
                </c:pt>
                <c:pt idx="629">
                  <c:v>129.38664496053869</c:v>
                </c:pt>
                <c:pt idx="630">
                  <c:v>125.05493604335958</c:v>
                </c:pt>
                <c:pt idx="631">
                  <c:v>126.41865593104268</c:v>
                </c:pt>
                <c:pt idx="632">
                  <c:v>125.78250641996188</c:v>
                </c:pt>
                <c:pt idx="633">
                  <c:v>127.48427090341127</c:v>
                </c:pt>
                <c:pt idx="634">
                  <c:v>128.59225534667794</c:v>
                </c:pt>
                <c:pt idx="635">
                  <c:v>129.20471440091222</c:v>
                </c:pt>
                <c:pt idx="636">
                  <c:v>129.76721088910588</c:v>
                </c:pt>
                <c:pt idx="637">
                  <c:v>130.24284236886342</c:v>
                </c:pt>
                <c:pt idx="638">
                  <c:v>130.75902097668464</c:v>
                </c:pt>
                <c:pt idx="639">
                  <c:v>129.88839668758851</c:v>
                </c:pt>
                <c:pt idx="640">
                  <c:v>130.54914782693209</c:v>
                </c:pt>
                <c:pt idx="641">
                  <c:v>131.30450893175762</c:v>
                </c:pt>
                <c:pt idx="642">
                  <c:v>131.8662461104374</c:v>
                </c:pt>
                <c:pt idx="643">
                  <c:v>132.19776064438022</c:v>
                </c:pt>
                <c:pt idx="644">
                  <c:v>134.42785268787981</c:v>
                </c:pt>
                <c:pt idx="645">
                  <c:v>135.18321379270535</c:v>
                </c:pt>
                <c:pt idx="646">
                  <c:v>135.07417694645198</c:v>
                </c:pt>
                <c:pt idx="647">
                  <c:v>134.85747001107097</c:v>
                </c:pt>
                <c:pt idx="648">
                  <c:v>132.61477342963386</c:v>
                </c:pt>
                <c:pt idx="649">
                  <c:v>133.33778794915057</c:v>
                </c:pt>
                <c:pt idx="650">
                  <c:v>133.67993281629421</c:v>
                </c:pt>
                <c:pt idx="651">
                  <c:v>132.39502925619561</c:v>
                </c:pt>
                <c:pt idx="652">
                  <c:v>132.3397515235543</c:v>
                </c:pt>
                <c:pt idx="653">
                  <c:v>131.18666409513821</c:v>
                </c:pt>
                <c:pt idx="654">
                  <c:v>133.84014712381151</c:v>
                </c:pt>
                <c:pt idx="655">
                  <c:v>136.03257741540168</c:v>
                </c:pt>
                <c:pt idx="656">
                  <c:v>136.21147073697045</c:v>
                </c:pt>
                <c:pt idx="657">
                  <c:v>135.92779270242821</c:v>
                </c:pt>
                <c:pt idx="658">
                  <c:v>135.88815674578183</c:v>
                </c:pt>
                <c:pt idx="659">
                  <c:v>137.42363244559942</c:v>
                </c:pt>
                <c:pt idx="660">
                  <c:v>137.29485355197392</c:v>
                </c:pt>
                <c:pt idx="661">
                  <c:v>136.79522789156454</c:v>
                </c:pt>
                <c:pt idx="662">
                  <c:v>135.8568731937925</c:v>
                </c:pt>
                <c:pt idx="663">
                  <c:v>135.87615965545581</c:v>
                </c:pt>
                <c:pt idx="664">
                  <c:v>136.95832757523661</c:v>
                </c:pt>
                <c:pt idx="665">
                  <c:v>136.32992302120138</c:v>
                </c:pt>
                <c:pt idx="666">
                  <c:v>137.21451860536078</c:v>
                </c:pt>
                <c:pt idx="667">
                  <c:v>137.02924708387181</c:v>
                </c:pt>
                <c:pt idx="668">
                  <c:v>136.9855108558481</c:v>
                </c:pt>
                <c:pt idx="669">
                  <c:v>137.18718346284618</c:v>
                </c:pt>
                <c:pt idx="670">
                  <c:v>136.77609329180379</c:v>
                </c:pt>
                <c:pt idx="671">
                  <c:v>135.3349238336626</c:v>
                </c:pt>
                <c:pt idx="672">
                  <c:v>134.91548125796345</c:v>
                </c:pt>
                <c:pt idx="673">
                  <c:v>135.83804231783816</c:v>
                </c:pt>
                <c:pt idx="674">
                  <c:v>135.04896787057717</c:v>
                </c:pt>
                <c:pt idx="675">
                  <c:v>134.20081914310398</c:v>
                </c:pt>
                <c:pt idx="676">
                  <c:v>132.84135138870121</c:v>
                </c:pt>
                <c:pt idx="677">
                  <c:v>132.97954572030355</c:v>
                </c:pt>
                <c:pt idx="678">
                  <c:v>132.53124938306124</c:v>
                </c:pt>
                <c:pt idx="679">
                  <c:v>133.46231470949581</c:v>
                </c:pt>
                <c:pt idx="680">
                  <c:v>133.79033641967374</c:v>
                </c:pt>
                <c:pt idx="681">
                  <c:v>133.99808350278607</c:v>
                </c:pt>
                <c:pt idx="682">
                  <c:v>136.50623469042191</c:v>
                </c:pt>
                <c:pt idx="683">
                  <c:v>137.62257153834571</c:v>
                </c:pt>
                <c:pt idx="684">
                  <c:v>136.54450388994238</c:v>
                </c:pt>
                <c:pt idx="685">
                  <c:v>137.37852946044984</c:v>
                </c:pt>
                <c:pt idx="686">
                  <c:v>137.54284403934435</c:v>
                </c:pt>
                <c:pt idx="687">
                  <c:v>136.79006458686698</c:v>
                </c:pt>
                <c:pt idx="688">
                  <c:v>136.68998759288255</c:v>
                </c:pt>
                <c:pt idx="689">
                  <c:v>134.21281623343</c:v>
                </c:pt>
                <c:pt idx="690">
                  <c:v>132.31651665241714</c:v>
                </c:pt>
                <c:pt idx="691">
                  <c:v>134.08206313506739</c:v>
                </c:pt>
                <c:pt idx="692">
                  <c:v>134.1160802013078</c:v>
                </c:pt>
                <c:pt idx="693">
                  <c:v>131.42782079688016</c:v>
                </c:pt>
                <c:pt idx="694">
                  <c:v>131.14945792893775</c:v>
                </c:pt>
                <c:pt idx="695">
                  <c:v>129.54852974898745</c:v>
                </c:pt>
                <c:pt idx="696">
                  <c:v>130.56509332673238</c:v>
                </c:pt>
                <c:pt idx="697">
                  <c:v>130.9207539032306</c:v>
                </c:pt>
                <c:pt idx="698">
                  <c:v>130.10434431345521</c:v>
                </c:pt>
                <c:pt idx="699">
                  <c:v>129.5811800581024</c:v>
                </c:pt>
                <c:pt idx="700">
                  <c:v>129.08504722145858</c:v>
                </c:pt>
                <c:pt idx="701">
                  <c:v>128.76158136836671</c:v>
                </c:pt>
                <c:pt idx="702">
                  <c:v>130.1969800741997</c:v>
                </c:pt>
                <c:pt idx="703">
                  <c:v>131.3998782067539</c:v>
                </c:pt>
                <c:pt idx="704">
                  <c:v>132.72456958540178</c:v>
                </c:pt>
                <c:pt idx="705">
                  <c:v>133.25456762638308</c:v>
                </c:pt>
                <c:pt idx="706">
                  <c:v>133.40217739596343</c:v>
                </c:pt>
                <c:pt idx="707">
                  <c:v>134.00962500740329</c:v>
                </c:pt>
              </c:numCache>
            </c:numRef>
          </c:val>
        </c:ser>
        <c:ser>
          <c:idx val="1"/>
          <c:order val="1"/>
          <c:tx>
            <c:strRef>
              <c:f>Sheet1!$C$1</c:f>
              <c:strCache>
                <c:ptCount val="1"/>
                <c:pt idx="0">
                  <c:v>日經225</c:v>
                </c:pt>
              </c:strCache>
            </c:strRef>
          </c:tx>
          <c:spPr>
            <a:ln w="34925"/>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Sheet1!$C$2:$C$709</c:f>
              <c:numCache>
                <c:formatCode>0.00_ </c:formatCode>
                <c:ptCount val="708"/>
                <c:pt idx="0">
                  <c:v>100</c:v>
                </c:pt>
                <c:pt idx="1">
                  <c:v>98.960328899515275</c:v>
                </c:pt>
                <c:pt idx="2">
                  <c:v>96.238176331938178</c:v>
                </c:pt>
                <c:pt idx="3">
                  <c:v>99.486744646596108</c:v>
                </c:pt>
                <c:pt idx="4">
                  <c:v>97.723015479617629</c:v>
                </c:pt>
                <c:pt idx="5">
                  <c:v>97.297312206304511</c:v>
                </c:pt>
                <c:pt idx="6">
                  <c:v>95.373451782130019</c:v>
                </c:pt>
                <c:pt idx="7">
                  <c:v>96.258113934335242</c:v>
                </c:pt>
                <c:pt idx="8">
                  <c:v>#N/A</c:v>
                </c:pt>
                <c:pt idx="9">
                  <c:v>91.490111185625395</c:v>
                </c:pt>
                <c:pt idx="10">
                  <c:v>92.593929354691511</c:v>
                </c:pt>
                <c:pt idx="11">
                  <c:v>90.541144355333827</c:v>
                </c:pt>
                <c:pt idx="12">
                  <c:v>93.942042256684275</c:v>
                </c:pt>
                <c:pt idx="13">
                  <c:v>95.279595321834648</c:v>
                </c:pt>
                <c:pt idx="14">
                  <c:v>#N/A</c:v>
                </c:pt>
                <c:pt idx="15">
                  <c:v>95.472194137083875</c:v>
                </c:pt>
                <c:pt idx="16">
                  <c:v>94.617162571840396</c:v>
                </c:pt>
                <c:pt idx="17">
                  <c:v>93.723753092101418</c:v>
                </c:pt>
                <c:pt idx="18">
                  <c:v>88.733048112665415</c:v>
                </c:pt>
                <c:pt idx="19">
                  <c:v>89.587291630383646</c:v>
                </c:pt>
                <c:pt idx="20">
                  <c:v>87.90481016329133</c:v>
                </c:pt>
                <c:pt idx="21">
                  <c:v>86.197741613401064</c:v>
                </c:pt>
                <c:pt idx="22">
                  <c:v>82.532926595737166</c:v>
                </c:pt>
                <c:pt idx="23">
                  <c:v>80.033318649381101</c:v>
                </c:pt>
                <c:pt idx="24">
                  <c:v>72.526535530304656</c:v>
                </c:pt>
                <c:pt idx="25">
                  <c:v>72.165373349335951</c:v>
                </c:pt>
                <c:pt idx="26">
                  <c:v>#N/A</c:v>
                </c:pt>
                <c:pt idx="27">
                  <c:v>74.451341611509889</c:v>
                </c:pt>
                <c:pt idx="28">
                  <c:v>75.238601089554479</c:v>
                </c:pt>
                <c:pt idx="29">
                  <c:v>66.656605926590188</c:v>
                </c:pt>
                <c:pt idx="30">
                  <c:v>68.511433387524718</c:v>
                </c:pt>
                <c:pt idx="31">
                  <c:v>70.968329157994859</c:v>
                </c:pt>
                <c:pt idx="32">
                  <c:v>73.33767284837414</c:v>
                </c:pt>
                <c:pt idx="33">
                  <c:v>68.360679895883152</c:v>
                </c:pt>
                <c:pt idx="34">
                  <c:v>66.676543528987139</c:v>
                </c:pt>
                <c:pt idx="35">
                  <c:v>60.278385668882919</c:v>
                </c:pt>
                <c:pt idx="36">
                  <c:v>56.447056209065849</c:v>
                </c:pt>
                <c:pt idx="37">
                  <c:v>60.064351960938062</c:v>
                </c:pt>
                <c:pt idx="38">
                  <c:v>64.713674752296953</c:v>
                </c:pt>
                <c:pt idx="39">
                  <c:v>71.158800244925118</c:v>
                </c:pt>
                <c:pt idx="40">
                  <c:v>67.590678658648542</c:v>
                </c:pt>
                <c:pt idx="41">
                  <c:v>#N/A</c:v>
                </c:pt>
                <c:pt idx="42">
                  <c:v>71.8273797656189</c:v>
                </c:pt>
                <c:pt idx="43">
                  <c:v>75.031896223597442</c:v>
                </c:pt>
                <c:pt idx="44">
                  <c:v>70.129452567025297</c:v>
                </c:pt>
                <c:pt idx="45">
                  <c:v>67.638119119687858</c:v>
                </c:pt>
                <c:pt idx="46">
                  <c:v>71.565984401387297</c:v>
                </c:pt>
                <c:pt idx="47">
                  <c:v>69.421470670053168</c:v>
                </c:pt>
                <c:pt idx="48">
                  <c:v>68.524751390706754</c:v>
                </c:pt>
                <c:pt idx="49">
                  <c:v>64.924398660634409</c:v>
                </c:pt>
                <c:pt idx="50">
                  <c:v>66.687654999097788</c:v>
                </c:pt>
                <c:pt idx="51">
                  <c:v>67.161980804738349</c:v>
                </c:pt>
                <c:pt idx="52">
                  <c:v>65.631828924338762</c:v>
                </c:pt>
                <c:pt idx="53">
                  <c:v>65.19690549497659</c:v>
                </c:pt>
                <c:pt idx="54">
                  <c:v>60.703616113680575</c:v>
                </c:pt>
                <c:pt idx="55">
                  <c:v>62.340784848052564</c:v>
                </c:pt>
                <c:pt idx="56">
                  <c:v>#N/A</c:v>
                </c:pt>
                <c:pt idx="57">
                  <c:v>65.596524395193313</c:v>
                </c:pt>
                <c:pt idx="58">
                  <c:v>64.724076979634418</c:v>
                </c:pt>
                <c:pt idx="59">
                  <c:v>65.986292701340318</c:v>
                </c:pt>
                <c:pt idx="60">
                  <c:v>67.080733104852058</c:v>
                </c:pt>
                <c:pt idx="61">
                  <c:v>66.174084426683464</c:v>
                </c:pt>
                <c:pt idx="62">
                  <c:v>61.969614463509046</c:v>
                </c:pt>
                <c:pt idx="63">
                  <c:v>63.076111994162162</c:v>
                </c:pt>
                <c:pt idx="64">
                  <c:v>62.446777240241801</c:v>
                </c:pt>
                <c:pt idx="65">
                  <c:v>62.39374164177093</c:v>
                </c:pt>
                <c:pt idx="66">
                  <c:v>65.636872428502329</c:v>
                </c:pt>
                <c:pt idx="67">
                  <c:v>66.163445785088413</c:v>
                </c:pt>
                <c:pt idx="68">
                  <c:v>68.246807028438269</c:v>
                </c:pt>
                <c:pt idx="69">
                  <c:v>68.722078491109542</c:v>
                </c:pt>
                <c:pt idx="70">
                  <c:v>64.902569744176262</c:v>
                </c:pt>
                <c:pt idx="71">
                  <c:v>68.281638729068476</c:v>
                </c:pt>
                <c:pt idx="72">
                  <c:v>67.520069600357587</c:v>
                </c:pt>
                <c:pt idx="73">
                  <c:v>67.87075074923618</c:v>
                </c:pt>
                <c:pt idx="74">
                  <c:v>68.301891550475588</c:v>
                </c:pt>
                <c:pt idx="75">
                  <c:v>67.681619343099342</c:v>
                </c:pt>
                <c:pt idx="76">
                  <c:v>68.747532426185572</c:v>
                </c:pt>
                <c:pt idx="77">
                  <c:v>#N/A</c:v>
                </c:pt>
                <c:pt idx="78">
                  <c:v>67.118795800337111</c:v>
                </c:pt>
                <c:pt idx="79">
                  <c:v>67.768146961406956</c:v>
                </c:pt>
                <c:pt idx="80">
                  <c:v>68.871571106710164</c:v>
                </c:pt>
                <c:pt idx="81">
                  <c:v>68.931856742416414</c:v>
                </c:pt>
                <c:pt idx="82">
                  <c:v>69.817543356404627</c:v>
                </c:pt>
                <c:pt idx="83">
                  <c:v>#N/A</c:v>
                </c:pt>
                <c:pt idx="84">
                  <c:v>71.264083394341426</c:v>
                </c:pt>
                <c:pt idx="85">
                  <c:v>71.561334920986411</c:v>
                </c:pt>
                <c:pt idx="86">
                  <c:v>72.809602201489454</c:v>
                </c:pt>
                <c:pt idx="87">
                  <c:v>69.950408169215876</c:v>
                </c:pt>
                <c:pt idx="88">
                  <c:v>69.638183739584804</c:v>
                </c:pt>
                <c:pt idx="89">
                  <c:v>#N/A</c:v>
                </c:pt>
                <c:pt idx="90">
                  <c:v>#N/A</c:v>
                </c:pt>
                <c:pt idx="91">
                  <c:v>66.305609558701249</c:v>
                </c:pt>
                <c:pt idx="92">
                  <c:v>66.498996421476193</c:v>
                </c:pt>
                <c:pt idx="93">
                  <c:v>63.227495923824215</c:v>
                </c:pt>
                <c:pt idx="94">
                  <c:v>64.857493425713599</c:v>
                </c:pt>
                <c:pt idx="95">
                  <c:v>#N/A</c:v>
                </c:pt>
                <c:pt idx="96">
                  <c:v>65.067902115040752</c:v>
                </c:pt>
                <c:pt idx="97">
                  <c:v>63.562258512686384</c:v>
                </c:pt>
                <c:pt idx="98">
                  <c:v>62.268678499462951</c:v>
                </c:pt>
                <c:pt idx="99">
                  <c:v>62.050704553890149</c:v>
                </c:pt>
                <c:pt idx="100">
                  <c:v>61.668737918246372</c:v>
                </c:pt>
                <c:pt idx="101">
                  <c:v>63.350667752070741</c:v>
                </c:pt>
                <c:pt idx="102">
                  <c:v>62.64702011648918</c:v>
                </c:pt>
                <c:pt idx="103">
                  <c:v>63.647604059705543</c:v>
                </c:pt>
                <c:pt idx="104">
                  <c:v>62.799743726944683</c:v>
                </c:pt>
                <c:pt idx="105">
                  <c:v>62.617783553290408</c:v>
                </c:pt>
                <c:pt idx="106">
                  <c:v>#N/A</c:v>
                </c:pt>
                <c:pt idx="107">
                  <c:v>60.721898816273857</c:v>
                </c:pt>
                <c:pt idx="108">
                  <c:v>61.305369204205959</c:v>
                </c:pt>
                <c:pt idx="109">
                  <c:v>61.07502291248187</c:v>
                </c:pt>
                <c:pt idx="110">
                  <c:v>60.250252372220068</c:v>
                </c:pt>
                <c:pt idx="111">
                  <c:v>59.374967985569221</c:v>
                </c:pt>
                <c:pt idx="112">
                  <c:v>59.557873816254094</c:v>
                </c:pt>
                <c:pt idx="113">
                  <c:v>58.444599076881126</c:v>
                </c:pt>
                <c:pt idx="114">
                  <c:v>58.127646362096804</c:v>
                </c:pt>
                <c:pt idx="115">
                  <c:v>57.279707224583312</c:v>
                </c:pt>
                <c:pt idx="116">
                  <c:v>58.797959587346796</c:v>
                </c:pt>
                <c:pt idx="117">
                  <c:v>58.772032823755588</c:v>
                </c:pt>
                <c:pt idx="118">
                  <c:v>59.642746534758018</c:v>
                </c:pt>
                <c:pt idx="119">
                  <c:v>57.371041932796842</c:v>
                </c:pt>
                <c:pt idx="120">
                  <c:v>56.973629565651798</c:v>
                </c:pt>
                <c:pt idx="121">
                  <c:v>57.456229870310963</c:v>
                </c:pt>
                <c:pt idx="122">
                  <c:v>58.579434008506176</c:v>
                </c:pt>
                <c:pt idx="123">
                  <c:v>56.527437056673996</c:v>
                </c:pt>
                <c:pt idx="124">
                  <c:v>55.841284076159994</c:v>
                </c:pt>
                <c:pt idx="125">
                  <c:v>55.59659531947058</c:v>
                </c:pt>
                <c:pt idx="126">
                  <c:v>58.127331143086579</c:v>
                </c:pt>
                <c:pt idx="127">
                  <c:v>56.725631009354913</c:v>
                </c:pt>
                <c:pt idx="128">
                  <c:v>59.649523743477957</c:v>
                </c:pt>
                <c:pt idx="129">
                  <c:v>60.712363441214372</c:v>
                </c:pt>
                <c:pt idx="130">
                  <c:v>62.64292226935622</c:v>
                </c:pt>
                <c:pt idx="131">
                  <c:v>62.82448841924748</c:v>
                </c:pt>
                <c:pt idx="132">
                  <c:v>62.617941162795574</c:v>
                </c:pt>
                <c:pt idx="133">
                  <c:v>#N/A</c:v>
                </c:pt>
                <c:pt idx="134">
                  <c:v>64.742280877475153</c:v>
                </c:pt>
                <c:pt idx="135">
                  <c:v>66.891838112972763</c:v>
                </c:pt>
                <c:pt idx="136">
                  <c:v>66.826351363597894</c:v>
                </c:pt>
                <c:pt idx="137">
                  <c:v>68.058384865074359</c:v>
                </c:pt>
                <c:pt idx="138">
                  <c:v>67.984623616681077</c:v>
                </c:pt>
                <c:pt idx="139">
                  <c:v>64.904224643980029</c:v>
                </c:pt>
                <c:pt idx="140">
                  <c:v>63.906950500370783</c:v>
                </c:pt>
                <c:pt idx="141">
                  <c:v>65.817020092847827</c:v>
                </c:pt>
                <c:pt idx="142">
                  <c:v>68.716010525162858</c:v>
                </c:pt>
                <c:pt idx="143">
                  <c:v>68.952897611349172</c:v>
                </c:pt>
                <c:pt idx="144">
                  <c:v>69.804698181737947</c:v>
                </c:pt>
                <c:pt idx="145">
                  <c:v>69.607055862324856</c:v>
                </c:pt>
                <c:pt idx="146">
                  <c:v>67.732763627508845</c:v>
                </c:pt>
                <c:pt idx="147">
                  <c:v>70.262790208351859</c:v>
                </c:pt>
                <c:pt idx="148">
                  <c:v>70.641447044388357</c:v>
                </c:pt>
                <c:pt idx="149">
                  <c:v>70.328749786242099</c:v>
                </c:pt>
                <c:pt idx="150">
                  <c:v>69.684520934088482</c:v>
                </c:pt>
                <c:pt idx="151">
                  <c:v>68.898679941589918</c:v>
                </c:pt>
                <c:pt idx="152">
                  <c:v>68.995609787235196</c:v>
                </c:pt>
                <c:pt idx="153">
                  <c:v>70.19596377818354</c:v>
                </c:pt>
                <c:pt idx="154">
                  <c:v>70.331271538323918</c:v>
                </c:pt>
                <c:pt idx="155">
                  <c:v>68.649420509252067</c:v>
                </c:pt>
                <c:pt idx="156">
                  <c:v>68.775271699085579</c:v>
                </c:pt>
                <c:pt idx="157">
                  <c:v>69.718643391945776</c:v>
                </c:pt>
                <c:pt idx="158">
                  <c:v>68.623099721898029</c:v>
                </c:pt>
                <c:pt idx="159">
                  <c:v>68.767706442840165</c:v>
                </c:pt>
                <c:pt idx="160">
                  <c:v>66.934944312621496</c:v>
                </c:pt>
                <c:pt idx="161">
                  <c:v>#N/A</c:v>
                </c:pt>
                <c:pt idx="162">
                  <c:v>69.57088448090127</c:v>
                </c:pt>
                <c:pt idx="163">
                  <c:v>#N/A</c:v>
                </c:pt>
                <c:pt idx="164">
                  <c:v>#N/A</c:v>
                </c:pt>
                <c:pt idx="165">
                  <c:v>#N/A</c:v>
                </c:pt>
                <c:pt idx="166">
                  <c:v>73.963776607439542</c:v>
                </c:pt>
                <c:pt idx="167">
                  <c:v>74.335183406240873</c:v>
                </c:pt>
                <c:pt idx="168">
                  <c:v>74.486094507387563</c:v>
                </c:pt>
                <c:pt idx="169">
                  <c:v>73.277466017420437</c:v>
                </c:pt>
                <c:pt idx="170">
                  <c:v>73.607500321129351</c:v>
                </c:pt>
                <c:pt idx="171">
                  <c:v>71.662914247032404</c:v>
                </c:pt>
                <c:pt idx="172">
                  <c:v>73.012760853581355</c:v>
                </c:pt>
                <c:pt idx="173">
                  <c:v>71.229172888958558</c:v>
                </c:pt>
                <c:pt idx="174">
                  <c:v>73.211900463293262</c:v>
                </c:pt>
                <c:pt idx="175">
                  <c:v>73.640204293440533</c:v>
                </c:pt>
                <c:pt idx="176">
                  <c:v>73.005904840109082</c:v>
                </c:pt>
                <c:pt idx="177">
                  <c:v>72.703767418805484</c:v>
                </c:pt>
                <c:pt idx="178">
                  <c:v>73.658802215043835</c:v>
                </c:pt>
                <c:pt idx="179">
                  <c:v>73.373607815539998</c:v>
                </c:pt>
                <c:pt idx="180">
                  <c:v>74.381993429259722</c:v>
                </c:pt>
                <c:pt idx="181">
                  <c:v>76.2652694058675</c:v>
                </c:pt>
                <c:pt idx="182">
                  <c:v>76.474574828658689</c:v>
                </c:pt>
                <c:pt idx="183">
                  <c:v>76.768989384211793</c:v>
                </c:pt>
                <c:pt idx="184">
                  <c:v>76.19600002836971</c:v>
                </c:pt>
                <c:pt idx="185">
                  <c:v>76.976561102446809</c:v>
                </c:pt>
                <c:pt idx="186">
                  <c:v>#N/A</c:v>
                </c:pt>
                <c:pt idx="187">
                  <c:v>77.745853096908561</c:v>
                </c:pt>
                <c:pt idx="188">
                  <c:v>77.124792842006528</c:v>
                </c:pt>
                <c:pt idx="189">
                  <c:v>78.737689712591148</c:v>
                </c:pt>
                <c:pt idx="190">
                  <c:v>78.657624083993326</c:v>
                </c:pt>
                <c:pt idx="191">
                  <c:v>79.875078706246427</c:v>
                </c:pt>
                <c:pt idx="192">
                  <c:v>79.117371010410736</c:v>
                </c:pt>
                <c:pt idx="193">
                  <c:v>76.857329511828183</c:v>
                </c:pt>
                <c:pt idx="194">
                  <c:v>77.550574920072293</c:v>
                </c:pt>
                <c:pt idx="195">
                  <c:v>76.469925348258016</c:v>
                </c:pt>
                <c:pt idx="196">
                  <c:v>77.120379775863427</c:v>
                </c:pt>
                <c:pt idx="197">
                  <c:v>77.435677590844151</c:v>
                </c:pt>
                <c:pt idx="198">
                  <c:v>75.255465306601565</c:v>
                </c:pt>
                <c:pt idx="199">
                  <c:v>75.576279454261311</c:v>
                </c:pt>
                <c:pt idx="200">
                  <c:v>77.197766042874449</c:v>
                </c:pt>
                <c:pt idx="201">
                  <c:v>77.838527485915719</c:v>
                </c:pt>
                <c:pt idx="202">
                  <c:v>77.098393249900127</c:v>
                </c:pt>
                <c:pt idx="203">
                  <c:v>78.477240005390328</c:v>
                </c:pt>
                <c:pt idx="204">
                  <c:v>78.331372408407148</c:v>
                </c:pt>
                <c:pt idx="205">
                  <c:v>77.828755696598407</c:v>
                </c:pt>
                <c:pt idx="206">
                  <c:v>77.355296743235982</c:v>
                </c:pt>
                <c:pt idx="207">
                  <c:v>76.289856488665123</c:v>
                </c:pt>
                <c:pt idx="208">
                  <c:v>76.029170367206518</c:v>
                </c:pt>
                <c:pt idx="209">
                  <c:v>74.239987265151981</c:v>
                </c:pt>
                <c:pt idx="210">
                  <c:v>73.217968429240202</c:v>
                </c:pt>
                <c:pt idx="211">
                  <c:v>73.188180232773334</c:v>
                </c:pt>
                <c:pt idx="212">
                  <c:v>71.320901620934919</c:v>
                </c:pt>
                <c:pt idx="213">
                  <c:v>72.987464528010847</c:v>
                </c:pt>
                <c:pt idx="214">
                  <c:v>73.046095263913287</c:v>
                </c:pt>
                <c:pt idx="215">
                  <c:v>73.63642166531794</c:v>
                </c:pt>
                <c:pt idx="216">
                  <c:v>74.039586779399485</c:v>
                </c:pt>
                <c:pt idx="217">
                  <c:v>#N/A</c:v>
                </c:pt>
                <c:pt idx="218">
                  <c:v>76.062504777538138</c:v>
                </c:pt>
                <c:pt idx="219">
                  <c:v>76.62312178722874</c:v>
                </c:pt>
                <c:pt idx="220">
                  <c:v>77.173021350571474</c:v>
                </c:pt>
                <c:pt idx="221">
                  <c:v>78.367780204088518</c:v>
                </c:pt>
                <c:pt idx="222">
                  <c:v>79.503435493187709</c:v>
                </c:pt>
                <c:pt idx="223">
                  <c:v>79.492402827829608</c:v>
                </c:pt>
                <c:pt idx="224">
                  <c:v>79.697137574972871</c:v>
                </c:pt>
                <c:pt idx="225">
                  <c:v>80.106685874011688</c:v>
                </c:pt>
                <c:pt idx="226">
                  <c:v>81.616742542509087</c:v>
                </c:pt>
                <c:pt idx="227">
                  <c:v>81.582383670394378</c:v>
                </c:pt>
                <c:pt idx="228">
                  <c:v>81.760009582657915</c:v>
                </c:pt>
                <c:pt idx="229">
                  <c:v>80.79480897333957</c:v>
                </c:pt>
                <c:pt idx="230">
                  <c:v>81.863086199002481</c:v>
                </c:pt>
                <c:pt idx="231">
                  <c:v>82.936170514571359</c:v>
                </c:pt>
                <c:pt idx="232">
                  <c:v>83.418455600220327</c:v>
                </c:pt>
                <c:pt idx="233">
                  <c:v>82.232759293247497</c:v>
                </c:pt>
                <c:pt idx="234">
                  <c:v>82.880455554513588</c:v>
                </c:pt>
                <c:pt idx="235">
                  <c:v>83.511996841505521</c:v>
                </c:pt>
                <c:pt idx="236">
                  <c:v>80.921527015451218</c:v>
                </c:pt>
                <c:pt idx="237">
                  <c:v>81.050372785881805</c:v>
                </c:pt>
                <c:pt idx="238">
                  <c:v>80.412369509180365</c:v>
                </c:pt>
                <c:pt idx="239">
                  <c:v>81.826205574805783</c:v>
                </c:pt>
                <c:pt idx="240">
                  <c:v>80.681881762925286</c:v>
                </c:pt>
                <c:pt idx="241">
                  <c:v>83.383702704342681</c:v>
                </c:pt>
                <c:pt idx="242">
                  <c:v>82.724185730193028</c:v>
                </c:pt>
                <c:pt idx="243">
                  <c:v>83.845971382842109</c:v>
                </c:pt>
                <c:pt idx="244">
                  <c:v>82.539861413962143</c:v>
                </c:pt>
                <c:pt idx="245">
                  <c:v>83.01402961009785</c:v>
                </c:pt>
                <c:pt idx="246">
                  <c:v>82.686123034707975</c:v>
                </c:pt>
                <c:pt idx="247">
                  <c:v>82.981877271054458</c:v>
                </c:pt>
                <c:pt idx="248">
                  <c:v>81.014910647231417</c:v>
                </c:pt>
                <c:pt idx="249">
                  <c:v>80.49621776590115</c:v>
                </c:pt>
                <c:pt idx="250">
                  <c:v>80.279268282111573</c:v>
                </c:pt>
                <c:pt idx="251">
                  <c:v>81.333912285582116</c:v>
                </c:pt>
                <c:pt idx="252">
                  <c:v>81.903591841816791</c:v>
                </c:pt>
                <c:pt idx="253">
                  <c:v>81.264564103331935</c:v>
                </c:pt>
                <c:pt idx="254">
                  <c:v>82.85271628161351</c:v>
                </c:pt>
                <c:pt idx="255">
                  <c:v>82.306284127383151</c:v>
                </c:pt>
                <c:pt idx="256">
                  <c:v>80.397081387184258</c:v>
                </c:pt>
                <c:pt idx="257">
                  <c:v>80.519701582163009</c:v>
                </c:pt>
                <c:pt idx="258">
                  <c:v>80.93854884200347</c:v>
                </c:pt>
                <c:pt idx="259">
                  <c:v>82.302107475497579</c:v>
                </c:pt>
                <c:pt idx="260">
                  <c:v>81.724783858264843</c:v>
                </c:pt>
                <c:pt idx="261">
                  <c:v>#N/A</c:v>
                </c:pt>
                <c:pt idx="262">
                  <c:v>#N/A</c:v>
                </c:pt>
                <c:pt idx="263">
                  <c:v>#N/A</c:v>
                </c:pt>
                <c:pt idx="264">
                  <c:v>83.093464800675193</c:v>
                </c:pt>
                <c:pt idx="265">
                  <c:v>80.90080136552875</c:v>
                </c:pt>
                <c:pt idx="266">
                  <c:v>78.879774681451337</c:v>
                </c:pt>
                <c:pt idx="267">
                  <c:v>79.594376177638367</c:v>
                </c:pt>
                <c:pt idx="268">
                  <c:v>79.854668275334333</c:v>
                </c:pt>
                <c:pt idx="269">
                  <c:v>78.636425605555416</c:v>
                </c:pt>
                <c:pt idx="270">
                  <c:v>76.691760726705908</c:v>
                </c:pt>
                <c:pt idx="271">
                  <c:v>76.239579056533643</c:v>
                </c:pt>
                <c:pt idx="272">
                  <c:v>76.375990083209842</c:v>
                </c:pt>
                <c:pt idx="273">
                  <c:v>77.225505315774484</c:v>
                </c:pt>
                <c:pt idx="274">
                  <c:v>77.484536537429335</c:v>
                </c:pt>
                <c:pt idx="275">
                  <c:v>78.933913546458157</c:v>
                </c:pt>
                <c:pt idx="276">
                  <c:v>#N/A</c:v>
                </c:pt>
                <c:pt idx="277">
                  <c:v>79.408081742593566</c:v>
                </c:pt>
                <c:pt idx="278">
                  <c:v>79.279235972162979</c:v>
                </c:pt>
                <c:pt idx="279">
                  <c:v>80.685427976790265</c:v>
                </c:pt>
                <c:pt idx="280">
                  <c:v>80.834447763875744</c:v>
                </c:pt>
                <c:pt idx="281">
                  <c:v>80.668563759743222</c:v>
                </c:pt>
                <c:pt idx="282">
                  <c:v>81.459211842147766</c:v>
                </c:pt>
                <c:pt idx="283">
                  <c:v>81.432024202515592</c:v>
                </c:pt>
                <c:pt idx="284">
                  <c:v>80.910179131083041</c:v>
                </c:pt>
                <c:pt idx="285">
                  <c:v>81.034848249628212</c:v>
                </c:pt>
                <c:pt idx="286">
                  <c:v>81.662370494239624</c:v>
                </c:pt>
                <c:pt idx="287">
                  <c:v>80.479038329843519</c:v>
                </c:pt>
                <c:pt idx="288">
                  <c:v>79.396182224957613</c:v>
                </c:pt>
                <c:pt idx="289">
                  <c:v>77.94656880167129</c:v>
                </c:pt>
                <c:pt idx="290">
                  <c:v>79.078520267400279</c:v>
                </c:pt>
                <c:pt idx="291">
                  <c:v>77.251904907881183</c:v>
                </c:pt>
                <c:pt idx="292">
                  <c:v>#N/A</c:v>
                </c:pt>
                <c:pt idx="293">
                  <c:v>77.577841364456859</c:v>
                </c:pt>
                <c:pt idx="294">
                  <c:v>76.578045468766078</c:v>
                </c:pt>
                <c:pt idx="295">
                  <c:v>77.144730444403649</c:v>
                </c:pt>
                <c:pt idx="296">
                  <c:v>77.299502978425608</c:v>
                </c:pt>
                <c:pt idx="297">
                  <c:v>77.786043520712667</c:v>
                </c:pt>
                <c:pt idx="298">
                  <c:v>77.793529972205661</c:v>
                </c:pt>
                <c:pt idx="299">
                  <c:v>77.26404083977495</c:v>
                </c:pt>
                <c:pt idx="300">
                  <c:v>76.994686195535095</c:v>
                </c:pt>
                <c:pt idx="301">
                  <c:v>77.159151714121435</c:v>
                </c:pt>
                <c:pt idx="302">
                  <c:v>76.676472604709687</c:v>
                </c:pt>
                <c:pt idx="303">
                  <c:v>76.257782954374349</c:v>
                </c:pt>
                <c:pt idx="304">
                  <c:v>75.254362040065899</c:v>
                </c:pt>
                <c:pt idx="305">
                  <c:v>74.846232226573079</c:v>
                </c:pt>
                <c:pt idx="306">
                  <c:v>#N/A</c:v>
                </c:pt>
                <c:pt idx="307">
                  <c:v>74.088918554500069</c:v>
                </c:pt>
                <c:pt idx="308">
                  <c:v>74.404610393243686</c:v>
                </c:pt>
                <c:pt idx="309">
                  <c:v>73.94439063831075</c:v>
                </c:pt>
                <c:pt idx="310">
                  <c:v>71.566693644160438</c:v>
                </c:pt>
                <c:pt idx="311">
                  <c:v>73.647375525923209</c:v>
                </c:pt>
                <c:pt idx="312">
                  <c:v>75.433485242628009</c:v>
                </c:pt>
                <c:pt idx="313">
                  <c:v>75.723013903522499</c:v>
                </c:pt>
                <c:pt idx="314">
                  <c:v>78.628781544557228</c:v>
                </c:pt>
                <c:pt idx="315">
                  <c:v>78.982772493043427</c:v>
                </c:pt>
                <c:pt idx="316">
                  <c:v>80.125520209872832</c:v>
                </c:pt>
                <c:pt idx="317">
                  <c:v>79.91172291618561</c:v>
                </c:pt>
                <c:pt idx="318">
                  <c:v>78.841948400224112</c:v>
                </c:pt>
                <c:pt idx="319">
                  <c:v>77.723708961440039</c:v>
                </c:pt>
                <c:pt idx="320">
                  <c:v>79.654819422849755</c:v>
                </c:pt>
                <c:pt idx="321">
                  <c:v>79.637561182039718</c:v>
                </c:pt>
                <c:pt idx="322">
                  <c:v>79.462614631363337</c:v>
                </c:pt>
                <c:pt idx="323">
                  <c:v>80.202827672131249</c:v>
                </c:pt>
                <c:pt idx="324">
                  <c:v>80.095574403901153</c:v>
                </c:pt>
                <c:pt idx="325">
                  <c:v>79.924174067089609</c:v>
                </c:pt>
                <c:pt idx="326">
                  <c:v>80.250583352180684</c:v>
                </c:pt>
                <c:pt idx="327">
                  <c:v>81.783808617930049</c:v>
                </c:pt>
                <c:pt idx="328">
                  <c:v>#N/A</c:v>
                </c:pt>
                <c:pt idx="329">
                  <c:v>83.035937331308489</c:v>
                </c:pt>
                <c:pt idx="330">
                  <c:v>82.703302470765379</c:v>
                </c:pt>
                <c:pt idx="331">
                  <c:v>83.802786378440743</c:v>
                </c:pt>
                <c:pt idx="332">
                  <c:v>83.832968598670249</c:v>
                </c:pt>
                <c:pt idx="333">
                  <c:v>83.110959455742957</c:v>
                </c:pt>
                <c:pt idx="334">
                  <c:v>#N/A</c:v>
                </c:pt>
                <c:pt idx="335">
                  <c:v>83.964808949698167</c:v>
                </c:pt>
                <c:pt idx="336">
                  <c:v>84.177897000612319</c:v>
                </c:pt>
                <c:pt idx="337">
                  <c:v>84.56892618280024</c:v>
                </c:pt>
                <c:pt idx="338">
                  <c:v>84.176557319818741</c:v>
                </c:pt>
                <c:pt idx="339">
                  <c:v>85.095893563149005</c:v>
                </c:pt>
                <c:pt idx="340">
                  <c:v>#N/A</c:v>
                </c:pt>
                <c:pt idx="341">
                  <c:v>85.732793573314808</c:v>
                </c:pt>
                <c:pt idx="342">
                  <c:v>84.597138284215745</c:v>
                </c:pt>
                <c:pt idx="343">
                  <c:v>85.957702337112551</c:v>
                </c:pt>
                <c:pt idx="344">
                  <c:v>86.544167305641892</c:v>
                </c:pt>
                <c:pt idx="345">
                  <c:v>85.543189338662643</c:v>
                </c:pt>
                <c:pt idx="346">
                  <c:v>84.832528080103472</c:v>
                </c:pt>
                <c:pt idx="347">
                  <c:v>84.616760667602335</c:v>
                </c:pt>
                <c:pt idx="348">
                  <c:v>85.648236073820996</c:v>
                </c:pt>
                <c:pt idx="349">
                  <c:v>83.458567219271856</c:v>
                </c:pt>
                <c:pt idx="350">
                  <c:v>82.844993415863016</c:v>
                </c:pt>
                <c:pt idx="351">
                  <c:v>81.368113548191872</c:v>
                </c:pt>
                <c:pt idx="352">
                  <c:v>80.791262759474492</c:v>
                </c:pt>
                <c:pt idx="353">
                  <c:v>82.069554650701875</c:v>
                </c:pt>
                <c:pt idx="354">
                  <c:v>80.365401876656179</c:v>
                </c:pt>
                <c:pt idx="355">
                  <c:v>80.420407593941178</c:v>
                </c:pt>
                <c:pt idx="356">
                  <c:v>81.729118119655425</c:v>
                </c:pt>
                <c:pt idx="357">
                  <c:v>81.991065117155102</c:v>
                </c:pt>
                <c:pt idx="358">
                  <c:v>81.610044138541767</c:v>
                </c:pt>
                <c:pt idx="359">
                  <c:v>79.254648889365299</c:v>
                </c:pt>
                <c:pt idx="360">
                  <c:v>#N/A</c:v>
                </c:pt>
                <c:pt idx="361">
                  <c:v>78.42507125919748</c:v>
                </c:pt>
                <c:pt idx="362">
                  <c:v>78.275972667359497</c:v>
                </c:pt>
                <c:pt idx="363">
                  <c:v>78.520976643059313</c:v>
                </c:pt>
                <c:pt idx="364">
                  <c:v>81.960646482668096</c:v>
                </c:pt>
                <c:pt idx="365">
                  <c:v>81.579467894549637</c:v>
                </c:pt>
                <c:pt idx="366">
                  <c:v>80.371627452108385</c:v>
                </c:pt>
                <c:pt idx="367">
                  <c:v>79.608245814088406</c:v>
                </c:pt>
                <c:pt idx="368">
                  <c:v>79.797928853493289</c:v>
                </c:pt>
                <c:pt idx="369">
                  <c:v>80.160667129513243</c:v>
                </c:pt>
                <c:pt idx="370">
                  <c:v>80.552957187742081</c:v>
                </c:pt>
                <c:pt idx="371">
                  <c:v>80.799616063245679</c:v>
                </c:pt>
                <c:pt idx="372">
                  <c:v>79.953095411278127</c:v>
                </c:pt>
                <c:pt idx="373">
                  <c:v>81.712332707360858</c:v>
                </c:pt>
                <c:pt idx="374">
                  <c:v>83.422080618837953</c:v>
                </c:pt>
                <c:pt idx="375">
                  <c:v>83.278104335916282</c:v>
                </c:pt>
                <c:pt idx="376">
                  <c:v>83.248710163212522</c:v>
                </c:pt>
                <c:pt idx="377">
                  <c:v>84.044874578296074</c:v>
                </c:pt>
                <c:pt idx="378">
                  <c:v>84.725038397615535</c:v>
                </c:pt>
                <c:pt idx="379">
                  <c:v>84.730712339799638</c:v>
                </c:pt>
                <c:pt idx="380">
                  <c:v>84.492170353809598</c:v>
                </c:pt>
                <c:pt idx="381">
                  <c:v>85.479357489091441</c:v>
                </c:pt>
                <c:pt idx="382">
                  <c:v>84.668062561516948</c:v>
                </c:pt>
                <c:pt idx="383">
                  <c:v>85.303938109899377</c:v>
                </c:pt>
                <c:pt idx="384">
                  <c:v>#N/A</c:v>
                </c:pt>
                <c:pt idx="385">
                  <c:v>84.905422476218703</c:v>
                </c:pt>
                <c:pt idx="386">
                  <c:v>85.2275763046717</c:v>
                </c:pt>
                <c:pt idx="387">
                  <c:v>85.336484472705578</c:v>
                </c:pt>
                <c:pt idx="388">
                  <c:v>86.656621687540735</c:v>
                </c:pt>
                <c:pt idx="389">
                  <c:v>86.578604982509248</c:v>
                </c:pt>
                <c:pt idx="390">
                  <c:v>87.450737179057668</c:v>
                </c:pt>
                <c:pt idx="391">
                  <c:v>87.393997757216752</c:v>
                </c:pt>
                <c:pt idx="392">
                  <c:v>88.611215965212651</c:v>
                </c:pt>
                <c:pt idx="393">
                  <c:v>88.939752978622579</c:v>
                </c:pt>
                <c:pt idx="394">
                  <c:v>88.910043586908728</c:v>
                </c:pt>
                <c:pt idx="395">
                  <c:v>88.992867381846096</c:v>
                </c:pt>
                <c:pt idx="396">
                  <c:v>88.010723750727962</c:v>
                </c:pt>
                <c:pt idx="397">
                  <c:v>88.295524126469019</c:v>
                </c:pt>
                <c:pt idx="398">
                  <c:v>88.670319529630149</c:v>
                </c:pt>
                <c:pt idx="399">
                  <c:v>87.955796838195567</c:v>
                </c:pt>
                <c:pt idx="400">
                  <c:v>88.299937192612148</c:v>
                </c:pt>
                <c:pt idx="401">
                  <c:v>88.842823132977514</c:v>
                </c:pt>
                <c:pt idx="402">
                  <c:v>87.490454774346631</c:v>
                </c:pt>
                <c:pt idx="403">
                  <c:v>85.966292055141267</c:v>
                </c:pt>
                <c:pt idx="404">
                  <c:v>85.902539010322613</c:v>
                </c:pt>
                <c:pt idx="405">
                  <c:v>87.39486460949486</c:v>
                </c:pt>
                <c:pt idx="406">
                  <c:v>86.284032817450921</c:v>
                </c:pt>
                <c:pt idx="407">
                  <c:v>86.011131959346301</c:v>
                </c:pt>
                <c:pt idx="408">
                  <c:v>87.991731805361709</c:v>
                </c:pt>
                <c:pt idx="409">
                  <c:v>88.361089680596464</c:v>
                </c:pt>
                <c:pt idx="410">
                  <c:v>86.092537268737615</c:v>
                </c:pt>
                <c:pt idx="411">
                  <c:v>#N/A</c:v>
                </c:pt>
                <c:pt idx="412">
                  <c:v>87.13756709239621</c:v>
                </c:pt>
                <c:pt idx="413">
                  <c:v>#N/A</c:v>
                </c:pt>
                <c:pt idx="414">
                  <c:v>#N/A</c:v>
                </c:pt>
                <c:pt idx="415">
                  <c:v>#N/A</c:v>
                </c:pt>
                <c:pt idx="416">
                  <c:v>84.287120387656344</c:v>
                </c:pt>
                <c:pt idx="417">
                  <c:v>81.677895030493346</c:v>
                </c:pt>
                <c:pt idx="418">
                  <c:v>82.986920775218266</c:v>
                </c:pt>
                <c:pt idx="419">
                  <c:v>82.044415934636177</c:v>
                </c:pt>
                <c:pt idx="420">
                  <c:v>81.909896222021359</c:v>
                </c:pt>
                <c:pt idx="421">
                  <c:v>83.694981476942914</c:v>
                </c:pt>
                <c:pt idx="422">
                  <c:v>82.449551167531808</c:v>
                </c:pt>
                <c:pt idx="423">
                  <c:v>80.662653403301462</c:v>
                </c:pt>
                <c:pt idx="424">
                  <c:v>80.716871073060659</c:v>
                </c:pt>
                <c:pt idx="425">
                  <c:v>80.277140553792478</c:v>
                </c:pt>
                <c:pt idx="426">
                  <c:v>79.043609762017667</c:v>
                </c:pt>
                <c:pt idx="427">
                  <c:v>77.106825358423563</c:v>
                </c:pt>
                <c:pt idx="428">
                  <c:v>76.900829735239697</c:v>
                </c:pt>
                <c:pt idx="429">
                  <c:v>74.548429066660162</c:v>
                </c:pt>
                <c:pt idx="430">
                  <c:v>75.043086498460539</c:v>
                </c:pt>
                <c:pt idx="431">
                  <c:v>75.965574931893002</c:v>
                </c:pt>
                <c:pt idx="432">
                  <c:v>76.936922311910777</c:v>
                </c:pt>
                <c:pt idx="433">
                  <c:v>76.981998630373425</c:v>
                </c:pt>
                <c:pt idx="434">
                  <c:v>76.533836002581452</c:v>
                </c:pt>
                <c:pt idx="435">
                  <c:v>75.67809519456479</c:v>
                </c:pt>
                <c:pt idx="436">
                  <c:v>78.128528975325452</c:v>
                </c:pt>
                <c:pt idx="437">
                  <c:v>78.026082797001166</c:v>
                </c:pt>
                <c:pt idx="438">
                  <c:v>75.02842881448467</c:v>
                </c:pt>
                <c:pt idx="439">
                  <c:v>75.163500160367676</c:v>
                </c:pt>
                <c:pt idx="440">
                  <c:v>74.384830400351689</c:v>
                </c:pt>
                <c:pt idx="441">
                  <c:v>75.200617198822016</c:v>
                </c:pt>
                <c:pt idx="442">
                  <c:v>76.481982475399121</c:v>
                </c:pt>
                <c:pt idx="443">
                  <c:v>77.857913455044667</c:v>
                </c:pt>
                <c:pt idx="444">
                  <c:v>77.921272476100484</c:v>
                </c:pt>
                <c:pt idx="445">
                  <c:v>78.800024271863791</c:v>
                </c:pt>
                <c:pt idx="446">
                  <c:v>78.765507790243817</c:v>
                </c:pt>
                <c:pt idx="447">
                  <c:v>80.680384472626599</c:v>
                </c:pt>
                <c:pt idx="448">
                  <c:v>79.694379408633381</c:v>
                </c:pt>
                <c:pt idx="449">
                  <c:v>78.203472295007174</c:v>
                </c:pt>
                <c:pt idx="450">
                  <c:v>78.240037700193611</c:v>
                </c:pt>
                <c:pt idx="451">
                  <c:v>76.735970192890235</c:v>
                </c:pt>
                <c:pt idx="452">
                  <c:v>76.392854300257142</c:v>
                </c:pt>
                <c:pt idx="453">
                  <c:v>75.421428115486634</c:v>
                </c:pt>
                <c:pt idx="454">
                  <c:v>73.939662353157203</c:v>
                </c:pt>
                <c:pt idx="455">
                  <c:v>72.434176360308044</c:v>
                </c:pt>
                <c:pt idx="456">
                  <c:v>72.529608915654336</c:v>
                </c:pt>
                <c:pt idx="457">
                  <c:v>73.026630490031579</c:v>
                </c:pt>
                <c:pt idx="458">
                  <c:v>73.588193156752766</c:v>
                </c:pt>
                <c:pt idx="459">
                  <c:v>73.128052206572306</c:v>
                </c:pt>
                <c:pt idx="460">
                  <c:v>75.14616311480512</c:v>
                </c:pt>
                <c:pt idx="461">
                  <c:v>75.536877077982666</c:v>
                </c:pt>
                <c:pt idx="462">
                  <c:v>75.243644593718258</c:v>
                </c:pt>
                <c:pt idx="463">
                  <c:v>75.157905022936049</c:v>
                </c:pt>
                <c:pt idx="464">
                  <c:v>77.191146443659719</c:v>
                </c:pt>
                <c:pt idx="465">
                  <c:v>76.326579503356584</c:v>
                </c:pt>
                <c:pt idx="466">
                  <c:v>74.14234817673362</c:v>
                </c:pt>
                <c:pt idx="467">
                  <c:v>#N/A</c:v>
                </c:pt>
                <c:pt idx="468">
                  <c:v>73.292044896643588</c:v>
                </c:pt>
                <c:pt idx="469">
                  <c:v>73.121590216862714</c:v>
                </c:pt>
                <c:pt idx="470">
                  <c:v>72.664916675794871</c:v>
                </c:pt>
                <c:pt idx="471">
                  <c:v>74.320446917512584</c:v>
                </c:pt>
                <c:pt idx="472">
                  <c:v>74.893357468602233</c:v>
                </c:pt>
                <c:pt idx="473">
                  <c:v>74.839691432110882</c:v>
                </c:pt>
                <c:pt idx="474">
                  <c:v>76.860402897177849</c:v>
                </c:pt>
                <c:pt idx="475">
                  <c:v>76.409245688789099</c:v>
                </c:pt>
                <c:pt idx="476">
                  <c:v>75.158456656203867</c:v>
                </c:pt>
                <c:pt idx="477">
                  <c:v>75.418591144394711</c:v>
                </c:pt>
                <c:pt idx="478">
                  <c:v>76.393405933524917</c:v>
                </c:pt>
                <c:pt idx="479">
                  <c:v>74.780509062940567</c:v>
                </c:pt>
                <c:pt idx="480">
                  <c:v>76.077477680523856</c:v>
                </c:pt>
                <c:pt idx="481">
                  <c:v>75.984488072506537</c:v>
                </c:pt>
                <c:pt idx="482">
                  <c:v>75.435770580452086</c:v>
                </c:pt>
                <c:pt idx="483">
                  <c:v>75.266813190969913</c:v>
                </c:pt>
                <c:pt idx="484">
                  <c:v>73.232074479947826</c:v>
                </c:pt>
                <c:pt idx="485">
                  <c:v>72.59958753592511</c:v>
                </c:pt>
                <c:pt idx="486">
                  <c:v>72.921662559625631</c:v>
                </c:pt>
                <c:pt idx="487">
                  <c:v>72.47413036985435</c:v>
                </c:pt>
                <c:pt idx="488">
                  <c:v>72.198392540657196</c:v>
                </c:pt>
                <c:pt idx="489">
                  <c:v>72.819846819321839</c:v>
                </c:pt>
                <c:pt idx="490">
                  <c:v>73.782368067053284</c:v>
                </c:pt>
                <c:pt idx="491">
                  <c:v>72.337876952683104</c:v>
                </c:pt>
                <c:pt idx="492">
                  <c:v>71.843849958903334</c:v>
                </c:pt>
                <c:pt idx="493">
                  <c:v>70.885978191572619</c:v>
                </c:pt>
                <c:pt idx="494">
                  <c:v>69.705877022031288</c:v>
                </c:pt>
                <c:pt idx="495">
                  <c:v>70.187295255402262</c:v>
                </c:pt>
                <c:pt idx="496">
                  <c:v>70.853825852529326</c:v>
                </c:pt>
                <c:pt idx="497">
                  <c:v>72.100517037981376</c:v>
                </c:pt>
                <c:pt idx="498">
                  <c:v>69.537786484827322</c:v>
                </c:pt>
                <c:pt idx="499">
                  <c:v>70.349160217154378</c:v>
                </c:pt>
                <c:pt idx="500">
                  <c:v>71.419486366383779</c:v>
                </c:pt>
                <c:pt idx="501">
                  <c:v>71.823675942248713</c:v>
                </c:pt>
                <c:pt idx="502">
                  <c:v>73.298822105363513</c:v>
                </c:pt>
                <c:pt idx="503">
                  <c:v>72.705264709104171</c:v>
                </c:pt>
                <c:pt idx="504">
                  <c:v>71.118136992605656</c:v>
                </c:pt>
                <c:pt idx="505">
                  <c:v>71.69963726172395</c:v>
                </c:pt>
                <c:pt idx="506">
                  <c:v>72.80905056822165</c:v>
                </c:pt>
                <c:pt idx="507">
                  <c:v>73.46037184810541</c:v>
                </c:pt>
                <c:pt idx="508">
                  <c:v>73.282982350099417</c:v>
                </c:pt>
                <c:pt idx="509">
                  <c:v>74.995015599400773</c:v>
                </c:pt>
                <c:pt idx="510">
                  <c:v>74.939379444095522</c:v>
                </c:pt>
                <c:pt idx="511">
                  <c:v>75.858164054157783</c:v>
                </c:pt>
                <c:pt idx="512">
                  <c:v>#N/A</c:v>
                </c:pt>
                <c:pt idx="513">
                  <c:v>75.669190257525941</c:v>
                </c:pt>
                <c:pt idx="514">
                  <c:v>#N/A</c:v>
                </c:pt>
                <c:pt idx="515">
                  <c:v>74.6412610651725</c:v>
                </c:pt>
                <c:pt idx="516">
                  <c:v>75.677307147039244</c:v>
                </c:pt>
                <c:pt idx="517">
                  <c:v>74.831101714082152</c:v>
                </c:pt>
                <c:pt idx="518">
                  <c:v>75.332457549849849</c:v>
                </c:pt>
                <c:pt idx="519">
                  <c:v>73.834930837008827</c:v>
                </c:pt>
                <c:pt idx="520">
                  <c:v>74.109801813927646</c:v>
                </c:pt>
                <c:pt idx="521">
                  <c:v>73.92721120225319</c:v>
                </c:pt>
                <c:pt idx="522">
                  <c:v>75.012352644963315</c:v>
                </c:pt>
                <c:pt idx="523">
                  <c:v>76.373074307365258</c:v>
                </c:pt>
                <c:pt idx="524">
                  <c:v>76.320905561172594</c:v>
                </c:pt>
                <c:pt idx="525">
                  <c:v>75.564931569893133</c:v>
                </c:pt>
                <c:pt idx="526">
                  <c:v>#N/A</c:v>
                </c:pt>
                <c:pt idx="527">
                  <c:v>73.986945204691381</c:v>
                </c:pt>
                <c:pt idx="528">
                  <c:v>74.104127871743685</c:v>
                </c:pt>
                <c:pt idx="529">
                  <c:v>75.522613417770003</c:v>
                </c:pt>
                <c:pt idx="530">
                  <c:v>74.866485047980248</c:v>
                </c:pt>
                <c:pt idx="531">
                  <c:v>74.852615411530238</c:v>
                </c:pt>
                <c:pt idx="532">
                  <c:v>75.1753996780037</c:v>
                </c:pt>
                <c:pt idx="533">
                  <c:v>73.931466658891267</c:v>
                </c:pt>
                <c:pt idx="534">
                  <c:v>73.891118625582067</c:v>
                </c:pt>
                <c:pt idx="535">
                  <c:v>74.286954897675955</c:v>
                </c:pt>
                <c:pt idx="536">
                  <c:v>74.085608754892789</c:v>
                </c:pt>
                <c:pt idx="537">
                  <c:v>73.898211053312195</c:v>
                </c:pt>
                <c:pt idx="538">
                  <c:v>73.974257639529711</c:v>
                </c:pt>
                <c:pt idx="539">
                  <c:v>73.808767659159884</c:v>
                </c:pt>
                <c:pt idx="540">
                  <c:v>72.519679516832298</c:v>
                </c:pt>
                <c:pt idx="541">
                  <c:v>72.143544432877647</c:v>
                </c:pt>
                <c:pt idx="542">
                  <c:v>72.184995732722541</c:v>
                </c:pt>
                <c:pt idx="543">
                  <c:v>#N/A</c:v>
                </c:pt>
                <c:pt idx="544">
                  <c:v>73.751634213556159</c:v>
                </c:pt>
                <c:pt idx="545">
                  <c:v>75.857376006632066</c:v>
                </c:pt>
                <c:pt idx="546">
                  <c:v>76.700035225724378</c:v>
                </c:pt>
                <c:pt idx="547">
                  <c:v>76.397188561647795</c:v>
                </c:pt>
                <c:pt idx="548">
                  <c:v>77.469169610680893</c:v>
                </c:pt>
                <c:pt idx="549">
                  <c:v>77.712991515092284</c:v>
                </c:pt>
                <c:pt idx="550">
                  <c:v>76.636124571400643</c:v>
                </c:pt>
                <c:pt idx="551">
                  <c:v>77.445449380161222</c:v>
                </c:pt>
                <c:pt idx="552">
                  <c:v>77.205804127635318</c:v>
                </c:pt>
                <c:pt idx="553">
                  <c:v>77.320543847358351</c:v>
                </c:pt>
                <c:pt idx="554">
                  <c:v>78.912163434752514</c:v>
                </c:pt>
                <c:pt idx="555">
                  <c:v>78.981196397992363</c:v>
                </c:pt>
                <c:pt idx="556">
                  <c:v>79.712504501721483</c:v>
                </c:pt>
                <c:pt idx="557">
                  <c:v>#N/A</c:v>
                </c:pt>
                <c:pt idx="558">
                  <c:v>79.04203366696639</c:v>
                </c:pt>
                <c:pt idx="559">
                  <c:v>79.433299263411996</c:v>
                </c:pt>
                <c:pt idx="560">
                  <c:v>79.116504158132756</c:v>
                </c:pt>
                <c:pt idx="561">
                  <c:v>79.797613634483127</c:v>
                </c:pt>
                <c:pt idx="562">
                  <c:v>78.308597834918189</c:v>
                </c:pt>
                <c:pt idx="563">
                  <c:v>78.71058087771155</c:v>
                </c:pt>
                <c:pt idx="564">
                  <c:v>80.13277024710797</c:v>
                </c:pt>
                <c:pt idx="565">
                  <c:v>80.20999890461394</c:v>
                </c:pt>
                <c:pt idx="566">
                  <c:v>80.122604434028148</c:v>
                </c:pt>
                <c:pt idx="567">
                  <c:v>79.916687615596729</c:v>
                </c:pt>
                <c:pt idx="568">
                  <c:v>80.635623373174383</c:v>
                </c:pt>
                <c:pt idx="569">
                  <c:v>81.057622823117299</c:v>
                </c:pt>
                <c:pt idx="570">
                  <c:v>80.475019287463184</c:v>
                </c:pt>
                <c:pt idx="571">
                  <c:v>81.120745429915402</c:v>
                </c:pt>
                <c:pt idx="572">
                  <c:v>81.301050703765839</c:v>
                </c:pt>
                <c:pt idx="573">
                  <c:v>81.245966181728491</c:v>
                </c:pt>
                <c:pt idx="574">
                  <c:v>81.2578656993647</c:v>
                </c:pt>
                <c:pt idx="575">
                  <c:v>81.199077353956881</c:v>
                </c:pt>
                <c:pt idx="576">
                  <c:v>80.510166207103623</c:v>
                </c:pt>
                <c:pt idx="577">
                  <c:v>81.724705053512352</c:v>
                </c:pt>
                <c:pt idx="578">
                  <c:v>81.535179623612763</c:v>
                </c:pt>
                <c:pt idx="579">
                  <c:v>#N/A</c:v>
                </c:pt>
                <c:pt idx="580">
                  <c:v>81.004902443656519</c:v>
                </c:pt>
                <c:pt idx="581">
                  <c:v>81.610122943294456</c:v>
                </c:pt>
                <c:pt idx="582">
                  <c:v>81.110816031093179</c:v>
                </c:pt>
                <c:pt idx="583">
                  <c:v>81.519891501616684</c:v>
                </c:pt>
                <c:pt idx="584">
                  <c:v>80.608750952552256</c:v>
                </c:pt>
                <c:pt idx="585">
                  <c:v>#N/A</c:v>
                </c:pt>
                <c:pt idx="586">
                  <c:v>#N/A</c:v>
                </c:pt>
                <c:pt idx="587">
                  <c:v>81.941969756312261</c:v>
                </c:pt>
                <c:pt idx="588">
                  <c:v>81.805401120130639</c:v>
                </c:pt>
                <c:pt idx="589">
                  <c:v>82.979513128477763</c:v>
                </c:pt>
                <c:pt idx="590">
                  <c:v>83.068404889362156</c:v>
                </c:pt>
                <c:pt idx="591">
                  <c:v>#N/A</c:v>
                </c:pt>
                <c:pt idx="592">
                  <c:v>82.829153660598962</c:v>
                </c:pt>
                <c:pt idx="593">
                  <c:v>82.845860268141067</c:v>
                </c:pt>
                <c:pt idx="594">
                  <c:v>83.45234164381985</c:v>
                </c:pt>
                <c:pt idx="595">
                  <c:v>82.737424928622701</c:v>
                </c:pt>
                <c:pt idx="596">
                  <c:v>82.767528344099404</c:v>
                </c:pt>
                <c:pt idx="597">
                  <c:v>82.894561605221327</c:v>
                </c:pt>
                <c:pt idx="598">
                  <c:v>83.194965321968667</c:v>
                </c:pt>
                <c:pt idx="599">
                  <c:v>82.250963191088132</c:v>
                </c:pt>
                <c:pt idx="600">
                  <c:v>80.968100624212596</c:v>
                </c:pt>
                <c:pt idx="601">
                  <c:v>81.524383372512418</c:v>
                </c:pt>
                <c:pt idx="602">
                  <c:v>82.464602875270316</c:v>
                </c:pt>
                <c:pt idx="603">
                  <c:v>81.971915562283712</c:v>
                </c:pt>
                <c:pt idx="604">
                  <c:v>82.576820842911388</c:v>
                </c:pt>
                <c:pt idx="605">
                  <c:v>81.644403010656688</c:v>
                </c:pt>
                <c:pt idx="606">
                  <c:v>83.816577210138348</c:v>
                </c:pt>
                <c:pt idx="607">
                  <c:v>83.673546584247404</c:v>
                </c:pt>
                <c:pt idx="608">
                  <c:v>83.577562395632953</c:v>
                </c:pt>
                <c:pt idx="609">
                  <c:v>#N/A</c:v>
                </c:pt>
                <c:pt idx="610">
                  <c:v>84.522352574038877</c:v>
                </c:pt>
                <c:pt idx="611">
                  <c:v>84.688867016191821</c:v>
                </c:pt>
                <c:pt idx="612">
                  <c:v>85.174461901448353</c:v>
                </c:pt>
                <c:pt idx="613">
                  <c:v>85.397873374947494</c:v>
                </c:pt>
                <c:pt idx="614">
                  <c:v>85.446417102522588</c:v>
                </c:pt>
                <c:pt idx="615">
                  <c:v>85.562496503039029</c:v>
                </c:pt>
                <c:pt idx="616">
                  <c:v>84.042904459482145</c:v>
                </c:pt>
                <c:pt idx="617">
                  <c:v>83.368335777593884</c:v>
                </c:pt>
                <c:pt idx="618">
                  <c:v>82.372322510025725</c:v>
                </c:pt>
                <c:pt idx="619">
                  <c:v>82.955871702710525</c:v>
                </c:pt>
                <c:pt idx="620">
                  <c:v>84.746867314073981</c:v>
                </c:pt>
                <c:pt idx="621">
                  <c:v>82.684940963419578</c:v>
                </c:pt>
                <c:pt idx="622">
                  <c:v>83.422868666363541</c:v>
                </c:pt>
                <c:pt idx="623">
                  <c:v>84.271123022887267</c:v>
                </c:pt>
                <c:pt idx="624">
                  <c:v>82.784550170651599</c:v>
                </c:pt>
                <c:pt idx="625">
                  <c:v>82.943499356559158</c:v>
                </c:pt>
                <c:pt idx="626">
                  <c:v>83.450292720253373</c:v>
                </c:pt>
                <c:pt idx="627">
                  <c:v>82.227873398588827</c:v>
                </c:pt>
                <c:pt idx="628">
                  <c:v>80.809781876325246</c:v>
                </c:pt>
                <c:pt idx="629">
                  <c:v>75.814033392725818</c:v>
                </c:pt>
                <c:pt idx="630">
                  <c:v>67.812671646601572</c:v>
                </c:pt>
                <c:pt idx="631">
                  <c:v>71.662835442279757</c:v>
                </c:pt>
                <c:pt idx="632">
                  <c:v>70.630099160020109</c:v>
                </c:pt>
                <c:pt idx="633">
                  <c:v>72.553565560431778</c:v>
                </c:pt>
                <c:pt idx="634">
                  <c:v>#N/A</c:v>
                </c:pt>
                <c:pt idx="635">
                  <c:v>75.718128008863957</c:v>
                </c:pt>
                <c:pt idx="636">
                  <c:v>74.466314514495679</c:v>
                </c:pt>
                <c:pt idx="637">
                  <c:v>74.352362842298135</c:v>
                </c:pt>
                <c:pt idx="638">
                  <c:v>75.149236500154757</c:v>
                </c:pt>
                <c:pt idx="639">
                  <c:v>74.695321125426304</c:v>
                </c:pt>
                <c:pt idx="640">
                  <c:v>74.542045881703032</c:v>
                </c:pt>
                <c:pt idx="641">
                  <c:v>76.509879357804166</c:v>
                </c:pt>
                <c:pt idx="642">
                  <c:v>76.874824166895849</c:v>
                </c:pt>
                <c:pt idx="643">
                  <c:v>76.50672716770201</c:v>
                </c:pt>
                <c:pt idx="644">
                  <c:v>75.529390626489743</c:v>
                </c:pt>
                <c:pt idx="645">
                  <c:v>75.581086544167306</c:v>
                </c:pt>
                <c:pt idx="646">
                  <c:v>76.977112735714854</c:v>
                </c:pt>
                <c:pt idx="647">
                  <c:v>76.595855342844018</c:v>
                </c:pt>
                <c:pt idx="648">
                  <c:v>75.299989991796423</c:v>
                </c:pt>
                <c:pt idx="649">
                  <c:v>75.977080425766317</c:v>
                </c:pt>
                <c:pt idx="650">
                  <c:v>76.077477680523856</c:v>
                </c:pt>
                <c:pt idx="651">
                  <c:v>75.585736024568035</c:v>
                </c:pt>
                <c:pt idx="652">
                  <c:v>75.310943852401707</c:v>
                </c:pt>
                <c:pt idx="653">
                  <c:v>74.39980330333762</c:v>
                </c:pt>
                <c:pt idx="654">
                  <c:v>75.70630729598038</c:v>
                </c:pt>
                <c:pt idx="655">
                  <c:v>76.328470817417852</c:v>
                </c:pt>
                <c:pt idx="656">
                  <c:v>76.30041632550774</c:v>
                </c:pt>
                <c:pt idx="657">
                  <c:v>76.219641454136806</c:v>
                </c:pt>
                <c:pt idx="658">
                  <c:v>75.327020021923502</c:v>
                </c:pt>
                <c:pt idx="659">
                  <c:v>76.376305302220018</c:v>
                </c:pt>
                <c:pt idx="660">
                  <c:v>77.620632345095459</c:v>
                </c:pt>
                <c:pt idx="661">
                  <c:v>#N/A</c:v>
                </c:pt>
                <c:pt idx="662">
                  <c:v>#N/A</c:v>
                </c:pt>
                <c:pt idx="663">
                  <c:v>#N/A</c:v>
                </c:pt>
                <c:pt idx="664">
                  <c:v>#N/A</c:v>
                </c:pt>
                <c:pt idx="665">
                  <c:v>77.695181641014415</c:v>
                </c:pt>
                <c:pt idx="666">
                  <c:v>77.184369234939808</c:v>
                </c:pt>
                <c:pt idx="667">
                  <c:v>77.376495221673778</c:v>
                </c:pt>
                <c:pt idx="668">
                  <c:v>77.735056845808273</c:v>
                </c:pt>
                <c:pt idx="669">
                  <c:v>76.571819893314114</c:v>
                </c:pt>
                <c:pt idx="670">
                  <c:v>76.036893232957098</c:v>
                </c:pt>
                <c:pt idx="671">
                  <c:v>75.323946636573623</c:v>
                </c:pt>
                <c:pt idx="672">
                  <c:v>75.392664380803495</c:v>
                </c:pt>
                <c:pt idx="673">
                  <c:v>76.141782358610385</c:v>
                </c:pt>
                <c:pt idx="674">
                  <c:v>75.816633949560227</c:v>
                </c:pt>
                <c:pt idx="675">
                  <c:v>75.708356219546801</c:v>
                </c:pt>
                <c:pt idx="676">
                  <c:v>74.55426061834946</c:v>
                </c:pt>
                <c:pt idx="677">
                  <c:v>74.684603679078776</c:v>
                </c:pt>
                <c:pt idx="678">
                  <c:v>74.256772677446477</c:v>
                </c:pt>
                <c:pt idx="679">
                  <c:v>75.353498418782479</c:v>
                </c:pt>
                <c:pt idx="680">
                  <c:v>75.03741255627645</c:v>
                </c:pt>
                <c:pt idx="681">
                  <c:v>74.903680891187193</c:v>
                </c:pt>
                <c:pt idx="682">
                  <c:v>76.391199400453431</c:v>
                </c:pt>
                <c:pt idx="683">
                  <c:v>76.595146100070949</c:v>
                </c:pt>
                <c:pt idx="684">
                  <c:v>75.298256287240307</c:v>
                </c:pt>
                <c:pt idx="685">
                  <c:v>74.803126026924389</c:v>
                </c:pt>
                <c:pt idx="686">
                  <c:v>74.414933815828562</c:v>
                </c:pt>
                <c:pt idx="687">
                  <c:v>74.466235709743287</c:v>
                </c:pt>
                <c:pt idx="688">
                  <c:v>74.605641317016406</c:v>
                </c:pt>
                <c:pt idx="689">
                  <c:v>74.978308991858569</c:v>
                </c:pt>
                <c:pt idx="690">
                  <c:v>74.456385115673456</c:v>
                </c:pt>
                <c:pt idx="691">
                  <c:v>75.241122841636397</c:v>
                </c:pt>
                <c:pt idx="692">
                  <c:v>75.4501918501701</c:v>
                </c:pt>
                <c:pt idx="693">
                  <c:v>74.165359164480336</c:v>
                </c:pt>
                <c:pt idx="694">
                  <c:v>73.693476306168918</c:v>
                </c:pt>
                <c:pt idx="695">
                  <c:v>73.716487293915733</c:v>
                </c:pt>
                <c:pt idx="696">
                  <c:v>74.546616557351342</c:v>
                </c:pt>
                <c:pt idx="697">
                  <c:v>75.884484841511778</c:v>
                </c:pt>
                <c:pt idx="698">
                  <c:v>75.626872105402725</c:v>
                </c:pt>
                <c:pt idx="699">
                  <c:v>76.2728346621128</c:v>
                </c:pt>
                <c:pt idx="700">
                  <c:v>75.481634946440366</c:v>
                </c:pt>
                <c:pt idx="701">
                  <c:v>76.038548132760582</c:v>
                </c:pt>
                <c:pt idx="702">
                  <c:v>77.207065003676263</c:v>
                </c:pt>
                <c:pt idx="703">
                  <c:v>77.355454352740963</c:v>
                </c:pt>
                <c:pt idx="704">
                  <c:v>77.7650814565324</c:v>
                </c:pt>
                <c:pt idx="705">
                  <c:v>78.529645165840662</c:v>
                </c:pt>
                <c:pt idx="706">
                  <c:v>78.58772426847527</c:v>
                </c:pt>
                <c:pt idx="707">
                  <c:v>79.454734156107449</c:v>
                </c:pt>
              </c:numCache>
            </c:numRef>
          </c:val>
        </c:ser>
        <c:ser>
          <c:idx val="2"/>
          <c:order val="2"/>
          <c:tx>
            <c:strRef>
              <c:f>Sheet1!$D$1</c:f>
              <c:strCache>
                <c:ptCount val="1"/>
                <c:pt idx="0">
                  <c:v>S&amp;P 500</c:v>
                </c:pt>
              </c:strCache>
            </c:strRef>
          </c:tx>
          <c:spPr>
            <a:ln w="34925"/>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Sheet1!$D$2:$D$709</c:f>
              <c:numCache>
                <c:formatCode>0.00_ </c:formatCode>
                <c:ptCount val="708"/>
                <c:pt idx="0">
                  <c:v>100</c:v>
                </c:pt>
                <c:pt idx="1">
                  <c:v>96.810375866873258</c:v>
                </c:pt>
                <c:pt idx="2">
                  <c:v>97.239311823917092</c:v>
                </c:pt>
                <c:pt idx="3">
                  <c:v>99.233707478200969</c:v>
                </c:pt>
                <c:pt idx="4">
                  <c:v>95.846052693373423</c:v>
                </c:pt>
                <c:pt idx="5">
                  <c:v>96.43544826938431</c:v>
                </c:pt>
                <c:pt idx="6">
                  <c:v>97.766871741887002</c:v>
                </c:pt>
                <c:pt idx="7">
                  <c:v>97.974295151771329</c:v>
                </c:pt>
                <c:pt idx="8">
                  <c:v>93.356189044913066</c:v>
                </c:pt>
                <c:pt idx="9">
                  <c:v>94.99131169868032</c:v>
                </c:pt>
                <c:pt idx="10">
                  <c:v>90.514096964573667</c:v>
                </c:pt>
                <c:pt idx="11">
                  <c:v>94.437138965857429</c:v>
                </c:pt>
                <c:pt idx="12">
                  <c:v>98.238857840604737</c:v>
                </c:pt>
                <c:pt idx="13">
                  <c:v>94.482537297077286</c:v>
                </c:pt>
                <c:pt idx="14">
                  <c:v>93.005526072731186</c:v>
                </c:pt>
                <c:pt idx="15">
                  <c:v>92.821584558305545</c:v>
                </c:pt>
                <c:pt idx="16">
                  <c:v>94.646127835438818</c:v>
                </c:pt>
                <c:pt idx="17">
                  <c:v>94.945913367460363</c:v>
                </c:pt>
                <c:pt idx="18">
                  <c:v>91.294478623647834</c:v>
                </c:pt>
                <c:pt idx="19">
                  <c:v>90.879631803879064</c:v>
                </c:pt>
                <c:pt idx="20">
                  <c:v>87.218021572034559</c:v>
                </c:pt>
                <c:pt idx="21">
                  <c:v>86.040013149861466</c:v>
                </c:pt>
                <c:pt idx="22">
                  <c:v>82.725934970804119</c:v>
                </c:pt>
                <c:pt idx="23">
                  <c:v>77.977895709074971</c:v>
                </c:pt>
                <c:pt idx="24">
                  <c:v>77.094193709983045</c:v>
                </c:pt>
                <c:pt idx="25">
                  <c:v>71.222154385635335</c:v>
                </c:pt>
                <c:pt idx="26">
                  <c:v>78.535199361292527</c:v>
                </c:pt>
                <c:pt idx="27">
                  <c:v>78.117221622129335</c:v>
                </c:pt>
                <c:pt idx="28">
                  <c:v>71.05934657712227</c:v>
                </c:pt>
                <c:pt idx="29">
                  <c:v>74.079901062947144</c:v>
                </c:pt>
                <c:pt idx="30">
                  <c:v>73.619655911958546</c:v>
                </c:pt>
                <c:pt idx="31">
                  <c:v>77.130199283019465</c:v>
                </c:pt>
                <c:pt idx="32">
                  <c:v>74.754614192457609</c:v>
                </c:pt>
                <c:pt idx="33">
                  <c:v>70.19364736454861</c:v>
                </c:pt>
                <c:pt idx="34">
                  <c:v>71.080480283035115</c:v>
                </c:pt>
                <c:pt idx="35">
                  <c:v>68.627404937459744</c:v>
                </c:pt>
                <c:pt idx="36">
                  <c:v>66.447502309053064</c:v>
                </c:pt>
                <c:pt idx="37">
                  <c:v>73.616524992564052</c:v>
                </c:pt>
                <c:pt idx="38">
                  <c:v>72.800920490301976</c:v>
                </c:pt>
                <c:pt idx="39">
                  <c:v>74.679472126989836</c:v>
                </c:pt>
                <c:pt idx="40">
                  <c:v>75.826954085067186</c:v>
                </c:pt>
                <c:pt idx="41">
                  <c:v>75.63518527215507</c:v>
                </c:pt>
                <c:pt idx="42">
                  <c:v>78.723054524961256</c:v>
                </c:pt>
                <c:pt idx="43">
                  <c:v>74.576151786972247</c:v>
                </c:pt>
                <c:pt idx="44">
                  <c:v>70.827658541930845</c:v>
                </c:pt>
                <c:pt idx="45">
                  <c:v>72.871366176677668</c:v>
                </c:pt>
                <c:pt idx="46">
                  <c:v>71.949310415003396</c:v>
                </c:pt>
                <c:pt idx="47">
                  <c:v>70.363499741699172</c:v>
                </c:pt>
                <c:pt idx="48">
                  <c:v>66.712064997886628</c:v>
                </c:pt>
                <c:pt idx="49">
                  <c:v>71.329388374896084</c:v>
                </c:pt>
                <c:pt idx="50">
                  <c:v>68.355014950140117</c:v>
                </c:pt>
                <c:pt idx="51">
                  <c:v>66.590741871350488</c:v>
                </c:pt>
                <c:pt idx="52">
                  <c:v>67.245886754645483</c:v>
                </c:pt>
                <c:pt idx="53">
                  <c:v>63.133424129995788</c:v>
                </c:pt>
                <c:pt idx="54">
                  <c:v>58.895724729566851</c:v>
                </c:pt>
                <c:pt idx="55">
                  <c:v>62.620736079149651</c:v>
                </c:pt>
                <c:pt idx="56">
                  <c:v>66.673711235304125</c:v>
                </c:pt>
                <c:pt idx="57">
                  <c:v>67.110474490834179</c:v>
                </c:pt>
                <c:pt idx="58">
                  <c:v>69.481363202304365</c:v>
                </c:pt>
                <c:pt idx="59">
                  <c:v>#N/A</c:v>
                </c:pt>
                <c:pt idx="60">
                  <c:v>70.151379952722976</c:v>
                </c:pt>
                <c:pt idx="61">
                  <c:v>63.887192974216845</c:v>
                </c:pt>
                <c:pt idx="62">
                  <c:v>66.438892280718235</c:v>
                </c:pt>
                <c:pt idx="63">
                  <c:v>68.155418838741781</c:v>
                </c:pt>
                <c:pt idx="64">
                  <c:v>66.157892265063651</c:v>
                </c:pt>
                <c:pt idx="65">
                  <c:v>68.572613848056449</c:v>
                </c:pt>
                <c:pt idx="66">
                  <c:v>71.204934328965706</c:v>
                </c:pt>
                <c:pt idx="67">
                  <c:v>69.558853457317767</c:v>
                </c:pt>
                <c:pt idx="68">
                  <c:v>70.386198907309108</c:v>
                </c:pt>
                <c:pt idx="69">
                  <c:v>68.378496845598576</c:v>
                </c:pt>
                <c:pt idx="70">
                  <c:v>68.859092972651226</c:v>
                </c:pt>
                <c:pt idx="71">
                  <c:v>67.985566461591446</c:v>
                </c:pt>
                <c:pt idx="72">
                  <c:v>71.477324316285419</c:v>
                </c:pt>
                <c:pt idx="73">
                  <c:v>70.791652968894326</c:v>
                </c:pt>
                <c:pt idx="74">
                  <c:v>69.293508038635508</c:v>
                </c:pt>
                <c:pt idx="75">
                  <c:v>69.497017799276861</c:v>
                </c:pt>
                <c:pt idx="76">
                  <c:v>68.225081795269148</c:v>
                </c:pt>
                <c:pt idx="77">
                  <c:v>67.562109613487948</c:v>
                </c:pt>
                <c:pt idx="78">
                  <c:v>67.952691807949378</c:v>
                </c:pt>
                <c:pt idx="79">
                  <c:v>#N/A</c:v>
                </c:pt>
                <c:pt idx="80">
                  <c:v>68.316661187557713</c:v>
                </c:pt>
                <c:pt idx="81">
                  <c:v>68.052098498724007</c:v>
                </c:pt>
                <c:pt idx="82">
                  <c:v>69.713051237495819</c:v>
                </c:pt>
                <c:pt idx="83">
                  <c:v>70.700073576605718</c:v>
                </c:pt>
                <c:pt idx="84">
                  <c:v>72.594279810266301</c:v>
                </c:pt>
                <c:pt idx="85">
                  <c:v>73.161758950515818</c:v>
                </c:pt>
                <c:pt idx="86">
                  <c:v>70.966201725136671</c:v>
                </c:pt>
                <c:pt idx="87">
                  <c:v>71.207282518511548</c:v>
                </c:pt>
                <c:pt idx="88">
                  <c:v>69.690352071885798</c:v>
                </c:pt>
                <c:pt idx="89">
                  <c:v>#N/A</c:v>
                </c:pt>
                <c:pt idx="90">
                  <c:v>68.117847806008157</c:v>
                </c:pt>
                <c:pt idx="91">
                  <c:v>68.237605472847235</c:v>
                </c:pt>
                <c:pt idx="92">
                  <c:v>65.954382504422327</c:v>
                </c:pt>
                <c:pt idx="93">
                  <c:v>66.042048247467818</c:v>
                </c:pt>
                <c:pt idx="94">
                  <c:v>66.541429890887542</c:v>
                </c:pt>
                <c:pt idx="95">
                  <c:v>#N/A</c:v>
                </c:pt>
                <c:pt idx="96">
                  <c:v>#N/A</c:v>
                </c:pt>
                <c:pt idx="97">
                  <c:v>63.026972870583492</c:v>
                </c:pt>
                <c:pt idx="98">
                  <c:v>65.768092800450717</c:v>
                </c:pt>
                <c:pt idx="99">
                  <c:v>64.609652624493179</c:v>
                </c:pt>
                <c:pt idx="100">
                  <c:v>65.632680536639384</c:v>
                </c:pt>
                <c:pt idx="101">
                  <c:v>65.141126191706206</c:v>
                </c:pt>
                <c:pt idx="102">
                  <c:v>66.207204245526725</c:v>
                </c:pt>
                <c:pt idx="103">
                  <c:v>67.987914651137501</c:v>
                </c:pt>
                <c:pt idx="104">
                  <c:v>68.088886801609135</c:v>
                </c:pt>
                <c:pt idx="105">
                  <c:v>64.744282158455789</c:v>
                </c:pt>
                <c:pt idx="106">
                  <c:v>65.25931839884781</c:v>
                </c:pt>
                <c:pt idx="107">
                  <c:v>65.372814226897688</c:v>
                </c:pt>
                <c:pt idx="108">
                  <c:v>64.719234803299983</c:v>
                </c:pt>
                <c:pt idx="109">
                  <c:v>#N/A</c:v>
                </c:pt>
                <c:pt idx="110">
                  <c:v>61.770691463548197</c:v>
                </c:pt>
                <c:pt idx="111">
                  <c:v>61.711986724901813</c:v>
                </c:pt>
                <c:pt idx="112">
                  <c:v>60.969958828410036</c:v>
                </c:pt>
                <c:pt idx="113">
                  <c:v>60.274111992986811</c:v>
                </c:pt>
                <c:pt idx="114">
                  <c:v>58.182657837473982</c:v>
                </c:pt>
                <c:pt idx="115">
                  <c:v>60.515975516210325</c:v>
                </c:pt>
                <c:pt idx="116">
                  <c:v>59.871006120947371</c:v>
                </c:pt>
                <c:pt idx="117">
                  <c:v>58.926251193662978</c:v>
                </c:pt>
                <c:pt idx="118">
                  <c:v>57.537688442211014</c:v>
                </c:pt>
                <c:pt idx="119">
                  <c:v>54.855273250990145</c:v>
                </c:pt>
                <c:pt idx="120">
                  <c:v>54.503827548959762</c:v>
                </c:pt>
                <c:pt idx="121">
                  <c:v>55.798462718577376</c:v>
                </c:pt>
                <c:pt idx="122">
                  <c:v>53.425225817561333</c:v>
                </c:pt>
                <c:pt idx="123">
                  <c:v>53.490192394996861</c:v>
                </c:pt>
                <c:pt idx="124">
                  <c:v>52.954022448691994</c:v>
                </c:pt>
                <c:pt idx="125">
                  <c:v>56.325239906698606</c:v>
                </c:pt>
                <c:pt idx="126">
                  <c:v>56.463000360055787</c:v>
                </c:pt>
                <c:pt idx="127">
                  <c:v>58.762660655301424</c:v>
                </c:pt>
                <c:pt idx="128">
                  <c:v>59.217426697349595</c:v>
                </c:pt>
                <c:pt idx="129">
                  <c:v>59.009220557616651</c:v>
                </c:pt>
                <c:pt idx="130">
                  <c:v>60.905774980823132</c:v>
                </c:pt>
                <c:pt idx="131">
                  <c:v>62.176145525133464</c:v>
                </c:pt>
                <c:pt idx="132">
                  <c:v>61.369151051206103</c:v>
                </c:pt>
                <c:pt idx="133">
                  <c:v>60.155919785845114</c:v>
                </c:pt>
                <c:pt idx="134">
                  <c:v>64.412404702640941</c:v>
                </c:pt>
                <c:pt idx="135">
                  <c:v>63.097418556959262</c:v>
                </c:pt>
                <c:pt idx="136">
                  <c:v>63.704816919488415</c:v>
                </c:pt>
                <c:pt idx="137">
                  <c:v>65.190438172169053</c:v>
                </c:pt>
                <c:pt idx="138">
                  <c:v>63.866059268304141</c:v>
                </c:pt>
                <c:pt idx="139">
                  <c:v>61.642323768374588</c:v>
                </c:pt>
                <c:pt idx="140">
                  <c:v>62.451666431847606</c:v>
                </c:pt>
                <c:pt idx="141">
                  <c:v>63.485652561874808</c:v>
                </c:pt>
                <c:pt idx="142">
                  <c:v>65.309413109159479</c:v>
                </c:pt>
                <c:pt idx="143">
                  <c:v>65.944989746239088</c:v>
                </c:pt>
                <c:pt idx="144">
                  <c:v>65.395513392507709</c:v>
                </c:pt>
                <c:pt idx="145">
                  <c:v>63.835532804207993</c:v>
                </c:pt>
                <c:pt idx="146">
                  <c:v>64.587736188731697</c:v>
                </c:pt>
                <c:pt idx="147">
                  <c:v>67.045507913398751</c:v>
                </c:pt>
                <c:pt idx="148">
                  <c:v>#N/A</c:v>
                </c:pt>
                <c:pt idx="149">
                  <c:v>67.215360290549313</c:v>
                </c:pt>
                <c:pt idx="150">
                  <c:v>65.866716761376992</c:v>
                </c:pt>
                <c:pt idx="151">
                  <c:v>66.693279481519767</c:v>
                </c:pt>
                <c:pt idx="152">
                  <c:v>67.729613801092697</c:v>
                </c:pt>
                <c:pt idx="153">
                  <c:v>68.066187635999313</c:v>
                </c:pt>
                <c:pt idx="154">
                  <c:v>65.153649869284109</c:v>
                </c:pt>
                <c:pt idx="155">
                  <c:v>66.538298971492978</c:v>
                </c:pt>
                <c:pt idx="156">
                  <c:v>66.027176380344102</c:v>
                </c:pt>
                <c:pt idx="157">
                  <c:v>66.682321263638954</c:v>
                </c:pt>
                <c:pt idx="158">
                  <c:v>67.802407677014358</c:v>
                </c:pt>
                <c:pt idx="159">
                  <c:v>67.119867249017787</c:v>
                </c:pt>
                <c:pt idx="160">
                  <c:v>66.935925734591919</c:v>
                </c:pt>
                <c:pt idx="161">
                  <c:v>68.382410494841778</c:v>
                </c:pt>
                <c:pt idx="162">
                  <c:v>68.317443917406351</c:v>
                </c:pt>
                <c:pt idx="163">
                  <c:v>71.01238278620518</c:v>
                </c:pt>
                <c:pt idx="164">
                  <c:v>70.743123718279975</c:v>
                </c:pt>
                <c:pt idx="165">
                  <c:v>71.974357770159159</c:v>
                </c:pt>
                <c:pt idx="166">
                  <c:v>71.024123733934474</c:v>
                </c:pt>
                <c:pt idx="167">
                  <c:v>72.733605723320665</c:v>
                </c:pt>
                <c:pt idx="168">
                  <c:v>71.168928755929159</c:v>
                </c:pt>
                <c:pt idx="169">
                  <c:v>71.099265799402119</c:v>
                </c:pt>
                <c:pt idx="170">
                  <c:v>69.187056779223212</c:v>
                </c:pt>
                <c:pt idx="171">
                  <c:v>69.903254590710688</c:v>
                </c:pt>
                <c:pt idx="172">
                  <c:v>69.105652874966594</c:v>
                </c:pt>
                <c:pt idx="173">
                  <c:v>71.205717058814258</c:v>
                </c:pt>
                <c:pt idx="174">
                  <c:v>71.082045742732348</c:v>
                </c:pt>
                <c:pt idx="175">
                  <c:v>70.717293633275631</c:v>
                </c:pt>
                <c:pt idx="176">
                  <c:v>69.532240642464586</c:v>
                </c:pt>
                <c:pt idx="177">
                  <c:v>69.428137572598047</c:v>
                </c:pt>
                <c:pt idx="178">
                  <c:v>#N/A</c:v>
                </c:pt>
                <c:pt idx="179">
                  <c:v>71.254246309428751</c:v>
                </c:pt>
                <c:pt idx="180">
                  <c:v>69.902471860861795</c:v>
                </c:pt>
                <c:pt idx="181">
                  <c:v>73.801249236838402</c:v>
                </c:pt>
                <c:pt idx="182">
                  <c:v>73.947619718530461</c:v>
                </c:pt>
                <c:pt idx="183">
                  <c:v>72.931636375021512</c:v>
                </c:pt>
                <c:pt idx="184">
                  <c:v>73.7691573130449</c:v>
                </c:pt>
                <c:pt idx="185">
                  <c:v>73.583650338922041</c:v>
                </c:pt>
                <c:pt idx="186">
                  <c:v>#N/A</c:v>
                </c:pt>
                <c:pt idx="187">
                  <c:v>73.509291003303133</c:v>
                </c:pt>
                <c:pt idx="188">
                  <c:v>73.766809123499058</c:v>
                </c:pt>
                <c:pt idx="189">
                  <c:v>73.510073733151657</c:v>
                </c:pt>
                <c:pt idx="190">
                  <c:v>73.959360666259656</c:v>
                </c:pt>
                <c:pt idx="191">
                  <c:v>74.062681006277501</c:v>
                </c:pt>
                <c:pt idx="192">
                  <c:v>72.302321576730847</c:v>
                </c:pt>
                <c:pt idx="193">
                  <c:v>71.382614004602473</c:v>
                </c:pt>
                <c:pt idx="194">
                  <c:v>71.28399004367634</c:v>
                </c:pt>
                <c:pt idx="195">
                  <c:v>71.883561107719288</c:v>
                </c:pt>
                <c:pt idx="196">
                  <c:v>72.107421844424465</c:v>
                </c:pt>
                <c:pt idx="197">
                  <c:v>69.900906401164704</c:v>
                </c:pt>
                <c:pt idx="198">
                  <c:v>70.062148749980409</c:v>
                </c:pt>
                <c:pt idx="199">
                  <c:v>70.519262981574627</c:v>
                </c:pt>
                <c:pt idx="200">
                  <c:v>72.031497049108467</c:v>
                </c:pt>
                <c:pt idx="201">
                  <c:v>71.925045789696156</c:v>
                </c:pt>
                <c:pt idx="202">
                  <c:v>72.577059753596572</c:v>
                </c:pt>
                <c:pt idx="203">
                  <c:v>71.957920443338338</c:v>
                </c:pt>
                <c:pt idx="204">
                  <c:v>72.271795112634621</c:v>
                </c:pt>
                <c:pt idx="205">
                  <c:v>70.165469089998297</c:v>
                </c:pt>
                <c:pt idx="206">
                  <c:v>#N/A</c:v>
                </c:pt>
                <c:pt idx="207">
                  <c:v>70.345496955180849</c:v>
                </c:pt>
                <c:pt idx="208">
                  <c:v>68.960847852972009</c:v>
                </c:pt>
                <c:pt idx="209">
                  <c:v>68.84578656522477</c:v>
                </c:pt>
                <c:pt idx="210">
                  <c:v>69.089998277994226</c:v>
                </c:pt>
                <c:pt idx="211">
                  <c:v>68.812129181734221</c:v>
                </c:pt>
                <c:pt idx="212">
                  <c:v>70.527873009909356</c:v>
                </c:pt>
                <c:pt idx="213">
                  <c:v>70.902800607398362</c:v>
                </c:pt>
                <c:pt idx="214">
                  <c:v>73.003647521094578</c:v>
                </c:pt>
                <c:pt idx="215">
                  <c:v>73.634527779082333</c:v>
                </c:pt>
                <c:pt idx="216">
                  <c:v>73.606349504531849</c:v>
                </c:pt>
                <c:pt idx="217">
                  <c:v>74.447784091798567</c:v>
                </c:pt>
                <c:pt idx="218">
                  <c:v>74.717825889572637</c:v>
                </c:pt>
                <c:pt idx="219">
                  <c:v>74.677906667292874</c:v>
                </c:pt>
                <c:pt idx="220">
                  <c:v>76.417132390926582</c:v>
                </c:pt>
                <c:pt idx="221">
                  <c:v>76.649603155966744</c:v>
                </c:pt>
                <c:pt idx="222">
                  <c:v>76.878160271763718</c:v>
                </c:pt>
                <c:pt idx="223">
                  <c:v>76.677781430517058</c:v>
                </c:pt>
                <c:pt idx="224">
                  <c:v>76.327901188183858</c:v>
                </c:pt>
                <c:pt idx="225">
                  <c:v>77.235867812582953</c:v>
                </c:pt>
                <c:pt idx="226">
                  <c:v>77.293007091532445</c:v>
                </c:pt>
                <c:pt idx="227">
                  <c:v>78.478842812191559</c:v>
                </c:pt>
                <c:pt idx="228">
                  <c:v>78.715227226475065</c:v>
                </c:pt>
                <c:pt idx="229">
                  <c:v>78.485887380829269</c:v>
                </c:pt>
                <c:pt idx="230">
                  <c:v>78.044427746207788</c:v>
                </c:pt>
                <c:pt idx="231">
                  <c:v>78.828723054524787</c:v>
                </c:pt>
                <c:pt idx="232">
                  <c:v>77.830742497534274</c:v>
                </c:pt>
                <c:pt idx="233">
                  <c:v>78.727750904052968</c:v>
                </c:pt>
                <c:pt idx="234">
                  <c:v>79.269399959298127</c:v>
                </c:pt>
                <c:pt idx="235">
                  <c:v>78.59312137009033</c:v>
                </c:pt>
                <c:pt idx="236">
                  <c:v>76.686391458851745</c:v>
                </c:pt>
                <c:pt idx="237">
                  <c:v>77.464424928380367</c:v>
                </c:pt>
                <c:pt idx="238">
                  <c:v>77.995898495593238</c:v>
                </c:pt>
                <c:pt idx="239">
                  <c:v>78.849856760437703</c:v>
                </c:pt>
                <c:pt idx="240">
                  <c:v>80.318257956448889</c:v>
                </c:pt>
                <c:pt idx="241">
                  <c:v>80.274425084926193</c:v>
                </c:pt>
                <c:pt idx="242">
                  <c:v>80.464628438140977</c:v>
                </c:pt>
                <c:pt idx="243">
                  <c:v>80.474021196324259</c:v>
                </c:pt>
                <c:pt idx="244">
                  <c:v>80.697881933029478</c:v>
                </c:pt>
                <c:pt idx="245">
                  <c:v>80.537422314062539</c:v>
                </c:pt>
                <c:pt idx="246">
                  <c:v>79.886973809859185</c:v>
                </c:pt>
                <c:pt idx="247">
                  <c:v>78.119569811675206</c:v>
                </c:pt>
                <c:pt idx="248">
                  <c:v>77.862051691479209</c:v>
                </c:pt>
                <c:pt idx="249">
                  <c:v>78.526589332957528</c:v>
                </c:pt>
                <c:pt idx="250">
                  <c:v>79.556661813741513</c:v>
                </c:pt>
                <c:pt idx="251">
                  <c:v>#N/A</c:v>
                </c:pt>
                <c:pt idx="252">
                  <c:v>80.260335947650958</c:v>
                </c:pt>
                <c:pt idx="253">
                  <c:v>80.884954366849811</c:v>
                </c:pt>
                <c:pt idx="254">
                  <c:v>81.727954413813634</c:v>
                </c:pt>
                <c:pt idx="255">
                  <c:v>81.617589505158193</c:v>
                </c:pt>
                <c:pt idx="256">
                  <c:v>82.134973935096028</c:v>
                </c:pt>
                <c:pt idx="257">
                  <c:v>82.392492055292053</c:v>
                </c:pt>
                <c:pt idx="258">
                  <c:v>83.655035301116158</c:v>
                </c:pt>
                <c:pt idx="259">
                  <c:v>83.399082640617422</c:v>
                </c:pt>
                <c:pt idx="260">
                  <c:v>83.619029728079667</c:v>
                </c:pt>
                <c:pt idx="261">
                  <c:v>83.334116063181952</c:v>
                </c:pt>
                <c:pt idx="262">
                  <c:v>83.882026957215999</c:v>
                </c:pt>
                <c:pt idx="263">
                  <c:v>83.037461450554872</c:v>
                </c:pt>
                <c:pt idx="264">
                  <c:v>82.247687033297396</c:v>
                </c:pt>
                <c:pt idx="265">
                  <c:v>81.74673993018051</c:v>
                </c:pt>
                <c:pt idx="266">
                  <c:v>83.202617448613793</c:v>
                </c:pt>
                <c:pt idx="267">
                  <c:v>83.017110474490835</c:v>
                </c:pt>
                <c:pt idx="268">
                  <c:v>82.740806837927948</c:v>
                </c:pt>
                <c:pt idx="269">
                  <c:v>80.609433460135577</c:v>
                </c:pt>
                <c:pt idx="270">
                  <c:v>80.246246810375894</c:v>
                </c:pt>
                <c:pt idx="271">
                  <c:v>81.439909829521454</c:v>
                </c:pt>
                <c:pt idx="272">
                  <c:v>82.556082593653457</c:v>
                </c:pt>
                <c:pt idx="273">
                  <c:v>82.779943330358918</c:v>
                </c:pt>
                <c:pt idx="274">
                  <c:v>83.398299910768799</c:v>
                </c:pt>
                <c:pt idx="275">
                  <c:v>83.868720549789458</c:v>
                </c:pt>
                <c:pt idx="276">
                  <c:v>84.236603578640896</c:v>
                </c:pt>
                <c:pt idx="277">
                  <c:v>84.001784624054849</c:v>
                </c:pt>
                <c:pt idx="278">
                  <c:v>85.475664929006427</c:v>
                </c:pt>
                <c:pt idx="279">
                  <c:v>85.831024280280019</c:v>
                </c:pt>
                <c:pt idx="280">
                  <c:v>85.135960174705318</c:v>
                </c:pt>
                <c:pt idx="281">
                  <c:v>85.93669280984362</c:v>
                </c:pt>
                <c:pt idx="282">
                  <c:v>85.400522863538868</c:v>
                </c:pt>
                <c:pt idx="283">
                  <c:v>84.644405829771912</c:v>
                </c:pt>
                <c:pt idx="284">
                  <c:v>85.545327885533581</c:v>
                </c:pt>
                <c:pt idx="285">
                  <c:v>84.503514457020302</c:v>
                </c:pt>
                <c:pt idx="286">
                  <c:v>83.513361198515952</c:v>
                </c:pt>
                <c:pt idx="287">
                  <c:v>83.236274832104371</c:v>
                </c:pt>
                <c:pt idx="288">
                  <c:v>81.609762206671874</c:v>
                </c:pt>
                <c:pt idx="289">
                  <c:v>83.447611891231958</c:v>
                </c:pt>
                <c:pt idx="290">
                  <c:v>81.10568418416068</c:v>
                </c:pt>
                <c:pt idx="291">
                  <c:v>81.629330452887345</c:v>
                </c:pt>
                <c:pt idx="292">
                  <c:v>81.827361104588206</c:v>
                </c:pt>
                <c:pt idx="293">
                  <c:v>81.912678658087955</c:v>
                </c:pt>
                <c:pt idx="294">
                  <c:v>83.488313843360132</c:v>
                </c:pt>
                <c:pt idx="295">
                  <c:v>83.697302712941507</c:v>
                </c:pt>
                <c:pt idx="296">
                  <c:v>85.558634292960079</c:v>
                </c:pt>
                <c:pt idx="297">
                  <c:v>85.553155184019786</c:v>
                </c:pt>
                <c:pt idx="298">
                  <c:v>85.983656600760824</c:v>
                </c:pt>
                <c:pt idx="299">
                  <c:v>85.101520061366116</c:v>
                </c:pt>
                <c:pt idx="300">
                  <c:v>85.589943486904943</c:v>
                </c:pt>
                <c:pt idx="301">
                  <c:v>86.828222107421652</c:v>
                </c:pt>
                <c:pt idx="302">
                  <c:v>86.90806055198108</c:v>
                </c:pt>
                <c:pt idx="303">
                  <c:v>86.867358599852849</c:v>
                </c:pt>
                <c:pt idx="304">
                  <c:v>85.701091125408979</c:v>
                </c:pt>
                <c:pt idx="305">
                  <c:v>85.425570218694574</c:v>
                </c:pt>
                <c:pt idx="306">
                  <c:v>86.588706773743965</c:v>
                </c:pt>
                <c:pt idx="307">
                  <c:v>86.542525712675541</c:v>
                </c:pt>
                <c:pt idx="308">
                  <c:v>86.932325177288249</c:v>
                </c:pt>
                <c:pt idx="309">
                  <c:v>#N/A</c:v>
                </c:pt>
                <c:pt idx="310">
                  <c:v>85.434180247029545</c:v>
                </c:pt>
                <c:pt idx="311">
                  <c:v>85.758230404358244</c:v>
                </c:pt>
                <c:pt idx="312">
                  <c:v>86.793781994082551</c:v>
                </c:pt>
                <c:pt idx="313">
                  <c:v>86.823525728330125</c:v>
                </c:pt>
                <c:pt idx="314">
                  <c:v>86.094021509416265</c:v>
                </c:pt>
                <c:pt idx="315">
                  <c:v>86.568355797679914</c:v>
                </c:pt>
                <c:pt idx="316">
                  <c:v>86.354670549006713</c:v>
                </c:pt>
                <c:pt idx="317">
                  <c:v>85.469403090217611</c:v>
                </c:pt>
                <c:pt idx="318">
                  <c:v>85.783277759514078</c:v>
                </c:pt>
                <c:pt idx="319">
                  <c:v>86.284224862630907</c:v>
                </c:pt>
                <c:pt idx="320">
                  <c:v>86.602013181170662</c:v>
                </c:pt>
                <c:pt idx="321">
                  <c:v>87.204715164608075</c:v>
                </c:pt>
                <c:pt idx="322">
                  <c:v>86.720988118160776</c:v>
                </c:pt>
                <c:pt idx="323">
                  <c:v>86.818829349238499</c:v>
                </c:pt>
                <c:pt idx="324">
                  <c:v>85.793453247546196</c:v>
                </c:pt>
                <c:pt idx="325">
                  <c:v>86.293617620814487</c:v>
                </c:pt>
                <c:pt idx="326">
                  <c:v>87.200018785516363</c:v>
                </c:pt>
                <c:pt idx="327">
                  <c:v>87.510762535418479</c:v>
                </c:pt>
                <c:pt idx="328">
                  <c:v>87.711924106513877</c:v>
                </c:pt>
                <c:pt idx="329">
                  <c:v>88.172951987350984</c:v>
                </c:pt>
                <c:pt idx="330">
                  <c:v>#N/A</c:v>
                </c:pt>
                <c:pt idx="331">
                  <c:v>88.274706867671568</c:v>
                </c:pt>
                <c:pt idx="332">
                  <c:v>88.151035551589558</c:v>
                </c:pt>
                <c:pt idx="333">
                  <c:v>88.168255608259372</c:v>
                </c:pt>
                <c:pt idx="334">
                  <c:v>87.282205419621448</c:v>
                </c:pt>
                <c:pt idx="335">
                  <c:v>88.682509118802642</c:v>
                </c:pt>
                <c:pt idx="336">
                  <c:v>88.958812755365614</c:v>
                </c:pt>
                <c:pt idx="337">
                  <c:v>89.007342005980078</c:v>
                </c:pt>
                <c:pt idx="338">
                  <c:v>89.363484087102194</c:v>
                </c:pt>
                <c:pt idx="339">
                  <c:v>89.621002207298119</c:v>
                </c:pt>
                <c:pt idx="340">
                  <c:v>89.777548177022084</c:v>
                </c:pt>
                <c:pt idx="341">
                  <c:v>88.935330859907012</c:v>
                </c:pt>
                <c:pt idx="342">
                  <c:v>89.675793296701414</c:v>
                </c:pt>
                <c:pt idx="343">
                  <c:v>89.893392194617959</c:v>
                </c:pt>
                <c:pt idx="344">
                  <c:v>88.920458992783125</c:v>
                </c:pt>
                <c:pt idx="345">
                  <c:v>#N/A</c:v>
                </c:pt>
                <c:pt idx="346">
                  <c:v>90.031935377823658</c:v>
                </c:pt>
                <c:pt idx="347">
                  <c:v>89.077787692355756</c:v>
                </c:pt>
                <c:pt idx="348">
                  <c:v>87.390222138731048</c:v>
                </c:pt>
                <c:pt idx="349">
                  <c:v>85.455313952942291</c:v>
                </c:pt>
                <c:pt idx="350">
                  <c:v>85.848244336949548</c:v>
                </c:pt>
                <c:pt idx="351">
                  <c:v>85.487405876735679</c:v>
                </c:pt>
                <c:pt idx="352">
                  <c:v>85.904600886050204</c:v>
                </c:pt>
                <c:pt idx="353">
                  <c:v>84.889400272389835</c:v>
                </c:pt>
                <c:pt idx="354">
                  <c:v>84.055010253760898</c:v>
                </c:pt>
                <c:pt idx="355">
                  <c:v>85.254152381846936</c:v>
                </c:pt>
                <c:pt idx="356">
                  <c:v>86.360149657947161</c:v>
                </c:pt>
                <c:pt idx="357">
                  <c:v>85.887380829380518</c:v>
                </c:pt>
                <c:pt idx="358">
                  <c:v>83.212792936645741</c:v>
                </c:pt>
                <c:pt idx="359">
                  <c:v>83.453873730020788</c:v>
                </c:pt>
                <c:pt idx="360">
                  <c:v>#N/A</c:v>
                </c:pt>
                <c:pt idx="361">
                  <c:v>82.714194023074896</c:v>
                </c:pt>
                <c:pt idx="362">
                  <c:v>83.792795754473289</c:v>
                </c:pt>
                <c:pt idx="363">
                  <c:v>83.605723320653027</c:v>
                </c:pt>
                <c:pt idx="364">
                  <c:v>86.727249956949862</c:v>
                </c:pt>
                <c:pt idx="365">
                  <c:v>85.677609229950363</c:v>
                </c:pt>
                <c:pt idx="366">
                  <c:v>86.510433788882125</c:v>
                </c:pt>
                <c:pt idx="367">
                  <c:v>86.330405923699459</c:v>
                </c:pt>
                <c:pt idx="368">
                  <c:v>86.451729050235627</c:v>
                </c:pt>
                <c:pt idx="369">
                  <c:v>87.329951940387303</c:v>
                </c:pt>
                <c:pt idx="370">
                  <c:v>87.5334617010285</c:v>
                </c:pt>
                <c:pt idx="371">
                  <c:v>87.571032733762124</c:v>
                </c:pt>
                <c:pt idx="372">
                  <c:v>87.898213810485458</c:v>
                </c:pt>
                <c:pt idx="373">
                  <c:v>89.129447862364628</c:v>
                </c:pt>
                <c:pt idx="374">
                  <c:v>89.113793265392516</c:v>
                </c:pt>
                <c:pt idx="375">
                  <c:v>89.266425585873407</c:v>
                </c:pt>
                <c:pt idx="376">
                  <c:v>89.670314187761079</c:v>
                </c:pt>
                <c:pt idx="377">
                  <c:v>90.032718107672167</c:v>
                </c:pt>
                <c:pt idx="378">
                  <c:v>90.01314986145681</c:v>
                </c:pt>
                <c:pt idx="379">
                  <c:v>90.053851813584814</c:v>
                </c:pt>
                <c:pt idx="380">
                  <c:v>90.754395028100006</c:v>
                </c:pt>
                <c:pt idx="381">
                  <c:v>91.28273767591854</c:v>
                </c:pt>
                <c:pt idx="382">
                  <c:v>91.252993941670965</c:v>
                </c:pt>
                <c:pt idx="383">
                  <c:v>90.788835141439137</c:v>
                </c:pt>
                <c:pt idx="384">
                  <c:v>91.251428481973818</c:v>
                </c:pt>
                <c:pt idx="385">
                  <c:v>91.905790635420018</c:v>
                </c:pt>
                <c:pt idx="386">
                  <c:v>91.400929883060257</c:v>
                </c:pt>
                <c:pt idx="387">
                  <c:v>91.245166643184803</c:v>
                </c:pt>
                <c:pt idx="388">
                  <c:v>91.312481410166058</c:v>
                </c:pt>
                <c:pt idx="389">
                  <c:v>91.831431299801181</c:v>
                </c:pt>
                <c:pt idx="390">
                  <c:v>91.835344949044298</c:v>
                </c:pt>
                <c:pt idx="391">
                  <c:v>91.534776687174201</c:v>
                </c:pt>
                <c:pt idx="392">
                  <c:v>92.213403465927911</c:v>
                </c:pt>
                <c:pt idx="393">
                  <c:v>#N/A</c:v>
                </c:pt>
                <c:pt idx="394">
                  <c:v>93.101019114262911</c:v>
                </c:pt>
                <c:pt idx="395">
                  <c:v>92.553890950077502</c:v>
                </c:pt>
                <c:pt idx="396">
                  <c:v>92.866200159676879</c:v>
                </c:pt>
                <c:pt idx="397">
                  <c:v>93.486904929632686</c:v>
                </c:pt>
                <c:pt idx="398">
                  <c:v>93.652060927691267</c:v>
                </c:pt>
                <c:pt idx="399">
                  <c:v>93.716244775278426</c:v>
                </c:pt>
                <c:pt idx="400">
                  <c:v>94.761189123186043</c:v>
                </c:pt>
                <c:pt idx="401">
                  <c:v>94.841027567745371</c:v>
                </c:pt>
                <c:pt idx="402">
                  <c:v>93.311573443541704</c:v>
                </c:pt>
                <c:pt idx="403">
                  <c:v>93.733464831947927</c:v>
                </c:pt>
                <c:pt idx="404">
                  <c:v>94.488799135866259</c:v>
                </c:pt>
                <c:pt idx="405">
                  <c:v>94.392523364485982</c:v>
                </c:pt>
                <c:pt idx="406">
                  <c:v>94.606208613159154</c:v>
                </c:pt>
                <c:pt idx="407">
                  <c:v>95.280139012820968</c:v>
                </c:pt>
                <c:pt idx="408">
                  <c:v>94.870771301992676</c:v>
                </c:pt>
                <c:pt idx="409">
                  <c:v>92.652514911003578</c:v>
                </c:pt>
                <c:pt idx="410">
                  <c:v>93.251303245198045</c:v>
                </c:pt>
                <c:pt idx="411">
                  <c:v>94.458272671770075</c:v>
                </c:pt>
                <c:pt idx="412">
                  <c:v>92.885768405892378</c:v>
                </c:pt>
                <c:pt idx="413">
                  <c:v>94.104478780193759</c:v>
                </c:pt>
                <c:pt idx="414">
                  <c:v>91.861175034048742</c:v>
                </c:pt>
                <c:pt idx="415">
                  <c:v>91.258473050611258</c:v>
                </c:pt>
                <c:pt idx="416">
                  <c:v>88.303667872070648</c:v>
                </c:pt>
                <c:pt idx="417">
                  <c:v>86.951893423503833</c:v>
                </c:pt>
                <c:pt idx="418">
                  <c:v>90.775528734012738</c:v>
                </c:pt>
                <c:pt idx="419">
                  <c:v>90.46713317365645</c:v>
                </c:pt>
                <c:pt idx="420">
                  <c:v>91.710108173265098</c:v>
                </c:pt>
                <c:pt idx="421">
                  <c:v>90.596283598678767</c:v>
                </c:pt>
                <c:pt idx="422">
                  <c:v>88.893063448081563</c:v>
                </c:pt>
                <c:pt idx="423">
                  <c:v>88.99168740900781</c:v>
                </c:pt>
                <c:pt idx="424">
                  <c:v>87.728361433334769</c:v>
                </c:pt>
                <c:pt idx="425">
                  <c:v>87.278291770378374</c:v>
                </c:pt>
                <c:pt idx="426">
                  <c:v>83.876547848275578</c:v>
                </c:pt>
                <c:pt idx="427">
                  <c:v>85.136742904553728</c:v>
                </c:pt>
                <c:pt idx="428">
                  <c:v>84.037790197091269</c:v>
                </c:pt>
                <c:pt idx="429">
                  <c:v>84.067533931339028</c:v>
                </c:pt>
                <c:pt idx="430">
                  <c:v>83.591634183378076</c:v>
                </c:pt>
                <c:pt idx="431">
                  <c:v>86.339798681882939</c:v>
                </c:pt>
                <c:pt idx="432">
                  <c:v>85.271372438516437</c:v>
                </c:pt>
                <c:pt idx="433">
                  <c:v>#N/A</c:v>
                </c:pt>
                <c:pt idx="434">
                  <c:v>83.80766762159719</c:v>
                </c:pt>
                <c:pt idx="435">
                  <c:v>85.97348111272855</c:v>
                </c:pt>
                <c:pt idx="436">
                  <c:v>86.321795895364659</c:v>
                </c:pt>
                <c:pt idx="437">
                  <c:v>83.351336119851425</c:v>
                </c:pt>
                <c:pt idx="438">
                  <c:v>82.223422407990114</c:v>
                </c:pt>
                <c:pt idx="439">
                  <c:v>83.125909923448958</c:v>
                </c:pt>
                <c:pt idx="440">
                  <c:v>82.632007388969654</c:v>
                </c:pt>
                <c:pt idx="441">
                  <c:v>85.070210867421068</c:v>
                </c:pt>
                <c:pt idx="442">
                  <c:v>85.442790275364374</c:v>
                </c:pt>
                <c:pt idx="443">
                  <c:v>85.288592495186208</c:v>
                </c:pt>
                <c:pt idx="444">
                  <c:v>87.292380907653396</c:v>
                </c:pt>
                <c:pt idx="445">
                  <c:v>87.355782025391605</c:v>
                </c:pt>
                <c:pt idx="446">
                  <c:v>87.470843313138829</c:v>
                </c:pt>
                <c:pt idx="447">
                  <c:v>87.133486748383618</c:v>
                </c:pt>
                <c:pt idx="448">
                  <c:v>85.733183049202538</c:v>
                </c:pt>
                <c:pt idx="449">
                  <c:v>85.477230388703646</c:v>
                </c:pt>
                <c:pt idx="450">
                  <c:v>84.040921116485706</c:v>
                </c:pt>
                <c:pt idx="451">
                  <c:v>84.281219180012386</c:v>
                </c:pt>
                <c:pt idx="452">
                  <c:v>84.109801343164264</c:v>
                </c:pt>
                <c:pt idx="453">
                  <c:v>81.500962757713808</c:v>
                </c:pt>
                <c:pt idx="454">
                  <c:v>80.676748227116747</c:v>
                </c:pt>
                <c:pt idx="455">
                  <c:v>80.41531645767779</c:v>
                </c:pt>
                <c:pt idx="456">
                  <c:v>80.040388860188699</c:v>
                </c:pt>
                <c:pt idx="457">
                  <c:v>#N/A</c:v>
                </c:pt>
                <c:pt idx="458">
                  <c:v>80.469324817232575</c:v>
                </c:pt>
                <c:pt idx="459">
                  <c:v>82.990497659637796</c:v>
                </c:pt>
                <c:pt idx="460">
                  <c:v>83.771662048560572</c:v>
                </c:pt>
                <c:pt idx="461">
                  <c:v>84.375146761846608</c:v>
                </c:pt>
                <c:pt idx="462">
                  <c:v>84.436982419887613</c:v>
                </c:pt>
                <c:pt idx="463">
                  <c:v>85.735531238748251</c:v>
                </c:pt>
                <c:pt idx="464">
                  <c:v>85.722224831321711</c:v>
                </c:pt>
                <c:pt idx="465">
                  <c:v>85.824762441490918</c:v>
                </c:pt>
                <c:pt idx="466">
                  <c:v>83.351336119851425</c:v>
                </c:pt>
                <c:pt idx="467">
                  <c:v>83.849935033422454</c:v>
                </c:pt>
                <c:pt idx="468">
                  <c:v>84.807213638284892</c:v>
                </c:pt>
                <c:pt idx="469">
                  <c:v>83.720001878551457</c:v>
                </c:pt>
                <c:pt idx="470">
                  <c:v>85.604815354028688</c:v>
                </c:pt>
                <c:pt idx="471">
                  <c:v>86.308489487938147</c:v>
                </c:pt>
                <c:pt idx="472">
                  <c:v>87.275160850983738</c:v>
                </c:pt>
                <c:pt idx="473">
                  <c:v>87.183581458695258</c:v>
                </c:pt>
                <c:pt idx="474">
                  <c:v>86.580096745409278</c:v>
                </c:pt>
                <c:pt idx="475">
                  <c:v>86.220041015044018</c:v>
                </c:pt>
                <c:pt idx="476">
                  <c:v>86.225520123984253</c:v>
                </c:pt>
                <c:pt idx="477">
                  <c:v>88.124422736736506</c:v>
                </c:pt>
                <c:pt idx="478">
                  <c:v>87.701748618481659</c:v>
                </c:pt>
                <c:pt idx="479">
                  <c:v>88.232439455846233</c:v>
                </c:pt>
                <c:pt idx="480">
                  <c:v>88.120509087493488</c:v>
                </c:pt>
                <c:pt idx="481">
                  <c:v>87.794110740619089</c:v>
                </c:pt>
                <c:pt idx="482">
                  <c:v>88.275489597520163</c:v>
                </c:pt>
                <c:pt idx="483">
                  <c:v>87.748712409399033</c:v>
                </c:pt>
                <c:pt idx="484">
                  <c:v>85.276068817608135</c:v>
                </c:pt>
                <c:pt idx="485">
                  <c:v>84.817389126316939</c:v>
                </c:pt>
                <c:pt idx="486">
                  <c:v>84.476118912318611</c:v>
                </c:pt>
                <c:pt idx="487">
                  <c:v>84.486294400350786</c:v>
                </c:pt>
                <c:pt idx="488">
                  <c:v>85.516366881134644</c:v>
                </c:pt>
                <c:pt idx="489">
                  <c:v>85.643169116611048</c:v>
                </c:pt>
                <c:pt idx="490">
                  <c:v>84.192770707118072</c:v>
                </c:pt>
                <c:pt idx="491">
                  <c:v>83.884375146761656</c:v>
                </c:pt>
                <c:pt idx="492">
                  <c:v>83.545453122309368</c:v>
                </c:pt>
                <c:pt idx="493">
                  <c:v>82.333004586796889</c:v>
                </c:pt>
                <c:pt idx="494">
                  <c:v>82.603829114419341</c:v>
                </c:pt>
                <c:pt idx="495">
                  <c:v>81.969035207188583</c:v>
                </c:pt>
                <c:pt idx="496">
                  <c:v>83.328636954241588</c:v>
                </c:pt>
                <c:pt idx="497">
                  <c:v>82.102099281453988</c:v>
                </c:pt>
                <c:pt idx="498">
                  <c:v>82.134191205247518</c:v>
                </c:pt>
                <c:pt idx="499">
                  <c:v>84.557522816575059</c:v>
                </c:pt>
                <c:pt idx="500">
                  <c:v>85.325380798071208</c:v>
                </c:pt>
                <c:pt idx="501">
                  <c:v>86.453294509932945</c:v>
                </c:pt>
                <c:pt idx="502">
                  <c:v>#N/A</c:v>
                </c:pt>
                <c:pt idx="503">
                  <c:v>85.461575791731235</c:v>
                </c:pt>
                <c:pt idx="504">
                  <c:v>86.011834875311166</c:v>
                </c:pt>
                <c:pt idx="505">
                  <c:v>86.427464424928516</c:v>
                </c:pt>
                <c:pt idx="506">
                  <c:v>86.84779035363735</c:v>
                </c:pt>
                <c:pt idx="507">
                  <c:v>87.814461716683027</c:v>
                </c:pt>
                <c:pt idx="508">
                  <c:v>87.751843328793498</c:v>
                </c:pt>
                <c:pt idx="509">
                  <c:v>88.062587078695586</c:v>
                </c:pt>
                <c:pt idx="510">
                  <c:v>88.030495154902241</c:v>
                </c:pt>
                <c:pt idx="511">
                  <c:v>88.103289030823888</c:v>
                </c:pt>
                <c:pt idx="512">
                  <c:v>89.443322531661408</c:v>
                </c:pt>
                <c:pt idx="513">
                  <c:v>89.213982686015797</c:v>
                </c:pt>
                <c:pt idx="514">
                  <c:v>88.043801562328753</c:v>
                </c:pt>
                <c:pt idx="515">
                  <c:v>89.909829521438994</c:v>
                </c:pt>
                <c:pt idx="516">
                  <c:v>89.400272389987336</c:v>
                </c:pt>
                <c:pt idx="517">
                  <c:v>89.833904726122839</c:v>
                </c:pt>
                <c:pt idx="518">
                  <c:v>89.601433961082677</c:v>
                </c:pt>
                <c:pt idx="519">
                  <c:v>89.325130324519648</c:v>
                </c:pt>
                <c:pt idx="520">
                  <c:v>89.719626168224323</c:v>
                </c:pt>
                <c:pt idx="521">
                  <c:v>88.998731977645178</c:v>
                </c:pt>
                <c:pt idx="522">
                  <c:v>90.855367178571782</c:v>
                </c:pt>
                <c:pt idx="523">
                  <c:v>90.794314250379713</c:v>
                </c:pt>
                <c:pt idx="524">
                  <c:v>90.644812849293203</c:v>
                </c:pt>
                <c:pt idx="525">
                  <c:v>91.199768311964675</c:v>
                </c:pt>
                <c:pt idx="526">
                  <c:v>91.213074719391372</c:v>
                </c:pt>
                <c:pt idx="527">
                  <c:v>91.561389502027282</c:v>
                </c:pt>
                <c:pt idx="528">
                  <c:v>92.213403465927911</c:v>
                </c:pt>
                <c:pt idx="529">
                  <c:v>91.877612360869719</c:v>
                </c:pt>
                <c:pt idx="530">
                  <c:v>92.063902064841372</c:v>
                </c:pt>
                <c:pt idx="531">
                  <c:v>92.730787895865618</c:v>
                </c:pt>
                <c:pt idx="532">
                  <c:v>91.258473050611258</c:v>
                </c:pt>
                <c:pt idx="533">
                  <c:v>92.218882574868118</c:v>
                </c:pt>
                <c:pt idx="534">
                  <c:v>92.38247311322948</c:v>
                </c:pt>
                <c:pt idx="535">
                  <c:v>92.603202930540519</c:v>
                </c:pt>
                <c:pt idx="536">
                  <c:v>92.802016312089847</c:v>
                </c:pt>
                <c:pt idx="537">
                  <c:v>92.803581771787279</c:v>
                </c:pt>
                <c:pt idx="538">
                  <c:v>92.553890950077502</c:v>
                </c:pt>
                <c:pt idx="539">
                  <c:v>92.657994019943956</c:v>
                </c:pt>
                <c:pt idx="540">
                  <c:v>92.617292067815725</c:v>
                </c:pt>
                <c:pt idx="541">
                  <c:v>92.704957810861089</c:v>
                </c:pt>
                <c:pt idx="542">
                  <c:v>93.424286541743086</c:v>
                </c:pt>
                <c:pt idx="543">
                  <c:v>93.76790494528737</c:v>
                </c:pt>
                <c:pt idx="544">
                  <c:v>95.576010895599339</c:v>
                </c:pt>
                <c:pt idx="545">
                  <c:v>95.950938493088458</c:v>
                </c:pt>
                <c:pt idx="546">
                  <c:v>95.74742873244729</c:v>
                </c:pt>
                <c:pt idx="547">
                  <c:v>94.976439831556405</c:v>
                </c:pt>
                <c:pt idx="548">
                  <c:v>95.392069381173826</c:v>
                </c:pt>
                <c:pt idx="549">
                  <c:v>94.987398049437232</c:v>
                </c:pt>
                <c:pt idx="550">
                  <c:v>93.865746176364482</c:v>
                </c:pt>
                <c:pt idx="551">
                  <c:v>93.751467618466151</c:v>
                </c:pt>
                <c:pt idx="552">
                  <c:v>92.232188982294588</c:v>
                </c:pt>
                <c:pt idx="553">
                  <c:v>92.251757228510172</c:v>
                </c:pt>
                <c:pt idx="554">
                  <c:v>93.668498254512357</c:v>
                </c:pt>
                <c:pt idx="555">
                  <c:v>93.906448128492826</c:v>
                </c:pt>
                <c:pt idx="556">
                  <c:v>93.758512187103719</c:v>
                </c:pt>
                <c:pt idx="557">
                  <c:v>92.419261416114864</c:v>
                </c:pt>
                <c:pt idx="558">
                  <c:v>93.798431409383369</c:v>
                </c:pt>
                <c:pt idx="559">
                  <c:v>#N/A</c:v>
                </c:pt>
                <c:pt idx="560">
                  <c:v>93.097888194868418</c:v>
                </c:pt>
                <c:pt idx="561">
                  <c:v>92.969520499694767</c:v>
                </c:pt>
                <c:pt idx="562">
                  <c:v>92.405172278839601</c:v>
                </c:pt>
                <c:pt idx="563">
                  <c:v>94.402698852517958</c:v>
                </c:pt>
                <c:pt idx="564">
                  <c:v>95.612799198484424</c:v>
                </c:pt>
                <c:pt idx="565">
                  <c:v>95.861707290345834</c:v>
                </c:pt>
                <c:pt idx="566">
                  <c:v>95.737253244415399</c:v>
                </c:pt>
                <c:pt idx="567">
                  <c:v>95.786565224878402</c:v>
                </c:pt>
                <c:pt idx="568">
                  <c:v>96.141141846303171</c:v>
                </c:pt>
                <c:pt idx="569">
                  <c:v>96.510590334851727</c:v>
                </c:pt>
                <c:pt idx="570">
                  <c:v>97.089810422830681</c:v>
                </c:pt>
                <c:pt idx="571">
                  <c:v>97.094506801922392</c:v>
                </c:pt>
                <c:pt idx="572">
                  <c:v>97.18295527481645</c:v>
                </c:pt>
                <c:pt idx="573">
                  <c:v>96.685139091094058</c:v>
                </c:pt>
                <c:pt idx="574">
                  <c:v>97.283144695439816</c:v>
                </c:pt>
                <c:pt idx="575">
                  <c:v>97.364548599696278</c:v>
                </c:pt>
                <c:pt idx="576">
                  <c:v>97.612673961708865</c:v>
                </c:pt>
                <c:pt idx="577">
                  <c:v>98.201286807871128</c:v>
                </c:pt>
                <c:pt idx="578">
                  <c:v>98.533164263686032</c:v>
                </c:pt>
                <c:pt idx="579">
                  <c:v>98.371139185021619</c:v>
                </c:pt>
                <c:pt idx="580">
                  <c:v>#N/A</c:v>
                </c:pt>
                <c:pt idx="581">
                  <c:v>98.431409383365548</c:v>
                </c:pt>
                <c:pt idx="582">
                  <c:v>98.507334178681418</c:v>
                </c:pt>
                <c:pt idx="583">
                  <c:v>98.606740869456175</c:v>
                </c:pt>
                <c:pt idx="584">
                  <c:v>98.458022198218515</c:v>
                </c:pt>
                <c:pt idx="585">
                  <c:v>98.439236681851696</c:v>
                </c:pt>
                <c:pt idx="586">
                  <c:v>99.553061256437857</c:v>
                </c:pt>
                <c:pt idx="587">
                  <c:v>99.422345371718379</c:v>
                </c:pt>
                <c:pt idx="588">
                  <c:v>99.920161555440757</c:v>
                </c:pt>
                <c:pt idx="589">
                  <c:v>99.708041766464575</c:v>
                </c:pt>
                <c:pt idx="590">
                  <c:v>99.524100252038949</c:v>
                </c:pt>
                <c:pt idx="591">
                  <c:v>99.387122528530512</c:v>
                </c:pt>
                <c:pt idx="592">
                  <c:v>99.757353746927791</c:v>
                </c:pt>
                <c:pt idx="593">
                  <c:v>100.65592761314358</c:v>
                </c:pt>
                <c:pt idx="594">
                  <c:v>100.48372704644719</c:v>
                </c:pt>
                <c:pt idx="595">
                  <c:v>101.22575494293898</c:v>
                </c:pt>
                <c:pt idx="596">
                  <c:v>#N/A</c:v>
                </c:pt>
                <c:pt idx="597">
                  <c:v>101.36508085599327</c:v>
                </c:pt>
                <c:pt idx="598">
                  <c:v>100.33970475430111</c:v>
                </c:pt>
                <c:pt idx="599">
                  <c:v>100.2097715994301</c:v>
                </c:pt>
                <c:pt idx="600">
                  <c:v>100.45163512265367</c:v>
                </c:pt>
                <c:pt idx="601">
                  <c:v>101.03789977927032</c:v>
                </c:pt>
                <c:pt idx="602">
                  <c:v>101.06451259412327</c:v>
                </c:pt>
                <c:pt idx="603">
                  <c:v>101.49110036162122</c:v>
                </c:pt>
                <c:pt idx="604">
                  <c:v>101.71887474756953</c:v>
                </c:pt>
                <c:pt idx="605">
                  <c:v>99.902941498771114</c:v>
                </c:pt>
                <c:pt idx="606">
                  <c:v>103.67804755866544</c:v>
                </c:pt>
                <c:pt idx="607">
                  <c:v>103.38922024452481</c:v>
                </c:pt>
                <c:pt idx="608">
                  <c:v>103.46671049953819</c:v>
                </c:pt>
                <c:pt idx="609">
                  <c:v>104.0365378293336</c:v>
                </c:pt>
                <c:pt idx="610">
                  <c:v>104.28466319134633</c:v>
                </c:pt>
                <c:pt idx="611">
                  <c:v>103.9473066265909</c:v>
                </c:pt>
                <c:pt idx="612">
                  <c:v>104.59775513079408</c:v>
                </c:pt>
                <c:pt idx="613">
                  <c:v>104.9194570985771</c:v>
                </c:pt>
                <c:pt idx="614">
                  <c:v>105.12140139952083</c:v>
                </c:pt>
                <c:pt idx="615">
                  <c:v>#N/A</c:v>
                </c:pt>
                <c:pt idx="616">
                  <c:v>102.96341520687552</c:v>
                </c:pt>
                <c:pt idx="617">
                  <c:v>102.3341004085849</c:v>
                </c:pt>
                <c:pt idx="618">
                  <c:v>102.23234552826435</c:v>
                </c:pt>
                <c:pt idx="619">
                  <c:v>103.31094725966281</c:v>
                </c:pt>
                <c:pt idx="620">
                  <c:v>102.25034831478247</c:v>
                </c:pt>
                <c:pt idx="621">
                  <c:v>102.41550431284148</c:v>
                </c:pt>
                <c:pt idx="622">
                  <c:v>104.17899466178244</c:v>
                </c:pt>
                <c:pt idx="623">
                  <c:v>103.41035395043762</c:v>
                </c:pt>
                <c:pt idx="624">
                  <c:v>102.54778565725826</c:v>
                </c:pt>
                <c:pt idx="625">
                  <c:v>103.46279685029508</c:v>
                </c:pt>
                <c:pt idx="626">
                  <c:v>103.32190547754348</c:v>
                </c:pt>
                <c:pt idx="627">
                  <c:v>101.37212542463094</c:v>
                </c:pt>
                <c:pt idx="628">
                  <c:v>102.08988869581552</c:v>
                </c:pt>
                <c:pt idx="629">
                  <c:v>101.47231484525425</c:v>
                </c:pt>
                <c:pt idx="630">
                  <c:v>100.33579110505785</c:v>
                </c:pt>
                <c:pt idx="631">
                  <c:v>98.379749213356376</c:v>
                </c:pt>
                <c:pt idx="632">
                  <c:v>99.69786627843267</c:v>
                </c:pt>
                <c:pt idx="633">
                  <c:v>100.1268022354763</c:v>
                </c:pt>
                <c:pt idx="634">
                  <c:v>101.62807808512953</c:v>
                </c:pt>
                <c:pt idx="635">
                  <c:v>101.26723962491603</c:v>
                </c:pt>
                <c:pt idx="636">
                  <c:v>101.56232877784561</c:v>
                </c:pt>
                <c:pt idx="637">
                  <c:v>102.51099735437312</c:v>
                </c:pt>
                <c:pt idx="638">
                  <c:v>102.83504751170165</c:v>
                </c:pt>
                <c:pt idx="639">
                  <c:v>102.55248203634982</c:v>
                </c:pt>
                <c:pt idx="640">
                  <c:v>103.27650714632342</c:v>
                </c:pt>
                <c:pt idx="641">
                  <c:v>103.96687487280632</c:v>
                </c:pt>
                <c:pt idx="642">
                  <c:v>103.77667151959156</c:v>
                </c:pt>
                <c:pt idx="643">
                  <c:v>104.29170775998374</c:v>
                </c:pt>
                <c:pt idx="644">
                  <c:v>104.53670220260165</c:v>
                </c:pt>
                <c:pt idx="645">
                  <c:v>104.37780804333183</c:v>
                </c:pt>
                <c:pt idx="646">
                  <c:v>103.95983030416878</c:v>
                </c:pt>
                <c:pt idx="647">
                  <c:v>103.66943753033071</c:v>
                </c:pt>
                <c:pt idx="648">
                  <c:v>102.86322578625224</c:v>
                </c:pt>
                <c:pt idx="649">
                  <c:v>102.88279403246747</c:v>
                </c:pt>
                <c:pt idx="650">
                  <c:v>102.89140406080254</c:v>
                </c:pt>
                <c:pt idx="651">
                  <c:v>103.29529266269041</c:v>
                </c:pt>
                <c:pt idx="652">
                  <c:v>102.15720346279686</c:v>
                </c:pt>
                <c:pt idx="653">
                  <c:v>102.74268538956464</c:v>
                </c:pt>
                <c:pt idx="654">
                  <c:v>104.1312481410166</c:v>
                </c:pt>
                <c:pt idx="655">
                  <c:v>104.68072449474792</c:v>
                </c:pt>
                <c:pt idx="656">
                  <c:v>#N/A</c:v>
                </c:pt>
                <c:pt idx="657">
                  <c:v>104.51400303699181</c:v>
                </c:pt>
                <c:pt idx="658">
                  <c:v>105.45249612548717</c:v>
                </c:pt>
                <c:pt idx="659">
                  <c:v>106.11155465802541</c:v>
                </c:pt>
                <c:pt idx="660">
                  <c:v>106.48883044506019</c:v>
                </c:pt>
                <c:pt idx="661">
                  <c:v>106.73382488767832</c:v>
                </c:pt>
                <c:pt idx="662">
                  <c:v>106.18669672349277</c:v>
                </c:pt>
                <c:pt idx="663">
                  <c:v>105.45875796427622</c:v>
                </c:pt>
                <c:pt idx="664">
                  <c:v>104.5022620892626</c:v>
                </c:pt>
                <c:pt idx="665">
                  <c:v>104.90145431205875</c:v>
                </c:pt>
                <c:pt idx="666">
                  <c:v>105.37813678986834</c:v>
                </c:pt>
                <c:pt idx="667">
                  <c:v>106.22896413531836</c:v>
                </c:pt>
                <c:pt idx="668">
                  <c:v>105.04860752359922</c:v>
                </c:pt>
                <c:pt idx="669">
                  <c:v>105.5628610341427</c:v>
                </c:pt>
                <c:pt idx="670">
                  <c:v>104.71125095884418</c:v>
                </c:pt>
                <c:pt idx="671">
                  <c:v>104.06158518448935</c:v>
                </c:pt>
                <c:pt idx="672">
                  <c:v>104.02323142190714</c:v>
                </c:pt>
                <c:pt idx="673">
                  <c:v>104.9390253447926</c:v>
                </c:pt>
                <c:pt idx="674">
                  <c:v>105.16758246058946</c:v>
                </c:pt>
                <c:pt idx="675">
                  <c:v>104.35902252696505</c:v>
                </c:pt>
                <c:pt idx="676">
                  <c:v>103.11448206765908</c:v>
                </c:pt>
                <c:pt idx="677">
                  <c:v>103.02916451415958</c:v>
                </c:pt>
                <c:pt idx="678">
                  <c:v>103.35712832073138</c:v>
                </c:pt>
                <c:pt idx="679">
                  <c:v>103.76571330171106</c:v>
                </c:pt>
                <c:pt idx="680">
                  <c:v>104.18917014981442</c:v>
                </c:pt>
                <c:pt idx="681">
                  <c:v>#N/A</c:v>
                </c:pt>
                <c:pt idx="682">
                  <c:v>105.29281923636877</c:v>
                </c:pt>
                <c:pt idx="683">
                  <c:v>102.89375225034831</c:v>
                </c:pt>
                <c:pt idx="684">
                  <c:v>102.76773274472048</c:v>
                </c:pt>
                <c:pt idx="685">
                  <c:v>101.76740399818409</c:v>
                </c:pt>
                <c:pt idx="686">
                  <c:v>100.5760891685842</c:v>
                </c:pt>
                <c:pt idx="687">
                  <c:v>100.15498051002663</c:v>
                </c:pt>
                <c:pt idx="688">
                  <c:v>100.89387748712402</c:v>
                </c:pt>
                <c:pt idx="689">
                  <c:v>99.483398299910775</c:v>
                </c:pt>
                <c:pt idx="690">
                  <c:v>99.549930337043449</c:v>
                </c:pt>
                <c:pt idx="691">
                  <c:v>100.80542901423001</c:v>
                </c:pt>
                <c:pt idx="692">
                  <c:v>99.048200504078096</c:v>
                </c:pt>
                <c:pt idx="693">
                  <c:v>99.221966530471619</c:v>
                </c:pt>
                <c:pt idx="694">
                  <c:v>99.524100252038949</c:v>
                </c:pt>
                <c:pt idx="695">
                  <c:v>100.06105292819242</c:v>
                </c:pt>
                <c:pt idx="696">
                  <c:v>101.40421734842437</c:v>
                </c:pt>
                <c:pt idx="697">
                  <c:v>100.74828973528079</c:v>
                </c:pt>
                <c:pt idx="698">
                  <c:v>100.46337607038308</c:v>
                </c:pt>
                <c:pt idx="699">
                  <c:v>99.285367648209913</c:v>
                </c:pt>
                <c:pt idx="700">
                  <c:v>100.19724792185229</c:v>
                </c:pt>
                <c:pt idx="701">
                  <c:v>101.49423128101586</c:v>
                </c:pt>
                <c:pt idx="702">
                  <c:v>102.33488313843354</c:v>
                </c:pt>
                <c:pt idx="703">
                  <c:v>103.37043472815795</c:v>
                </c:pt>
                <c:pt idx="704">
                  <c:v>104.85996963008188</c:v>
                </c:pt>
                <c:pt idx="705">
                  <c:v>#N/A</c:v>
                </c:pt>
                <c:pt idx="706">
                  <c:v>104.719860987179</c:v>
                </c:pt>
                <c:pt idx="707">
                  <c:v>104.82474678689388</c:v>
                </c:pt>
              </c:numCache>
            </c:numRef>
          </c:val>
        </c:ser>
        <c:ser>
          <c:idx val="3"/>
          <c:order val="3"/>
          <c:tx>
            <c:strRef>
              <c:f>Sheet1!$E$1</c:f>
              <c:strCache>
                <c:ptCount val="1"/>
                <c:pt idx="0">
                  <c:v>韓國KOSPI</c:v>
                </c:pt>
              </c:strCache>
            </c:strRef>
          </c:tx>
          <c:spPr>
            <a:ln w="34925">
              <a:solidFill>
                <a:srgbClr val="4F81BD"/>
              </a:solidFill>
            </a:ln>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Sheet1!$E$2:$E$709</c:f>
              <c:numCache>
                <c:formatCode>0.00_ </c:formatCode>
                <c:ptCount val="708"/>
                <c:pt idx="0">
                  <c:v>100</c:v>
                </c:pt>
                <c:pt idx="1">
                  <c:v>99.967762055939829</c:v>
                </c:pt>
                <c:pt idx="2">
                  <c:v>98.422443215664742</c:v>
                </c:pt>
                <c:pt idx="3">
                  <c:v>103.48730455746404</c:v>
                </c:pt>
                <c:pt idx="4">
                  <c:v>101.9349774684804</c:v>
                </c:pt>
                <c:pt idx="5">
                  <c:v>102.66944193315524</c:v>
                </c:pt>
                <c:pt idx="6">
                  <c:v>101.14584866387737</c:v>
                </c:pt>
                <c:pt idx="7">
                  <c:v>103.57630931606482</c:v>
                </c:pt>
                <c:pt idx="8">
                  <c:v>#N/A</c:v>
                </c:pt>
                <c:pt idx="9">
                  <c:v>97.256971455402919</c:v>
                </c:pt>
                <c:pt idx="10">
                  <c:v>99.885765546047679</c:v>
                </c:pt>
                <c:pt idx="11">
                  <c:v>97.5842566701008</c:v>
                </c:pt>
                <c:pt idx="12">
                  <c:v>102.02468305195222</c:v>
                </c:pt>
                <c:pt idx="13">
                  <c:v>102.34425919307033</c:v>
                </c:pt>
                <c:pt idx="14">
                  <c:v>103.81809389651615</c:v>
                </c:pt>
                <c:pt idx="15">
                  <c:v>104.84199903286165</c:v>
                </c:pt>
                <c:pt idx="16">
                  <c:v>105.23796508490503</c:v>
                </c:pt>
                <c:pt idx="17">
                  <c:v>103.46487816159618</c:v>
                </c:pt>
                <c:pt idx="18">
                  <c:v>101.48364625163819</c:v>
                </c:pt>
                <c:pt idx="19">
                  <c:v>100.89565418497581</c:v>
                </c:pt>
                <c:pt idx="20">
                  <c:v>99.492602793487919</c:v>
                </c:pt>
                <c:pt idx="21">
                  <c:v>#N/A</c:v>
                </c:pt>
                <c:pt idx="22">
                  <c:v>95.224579329871247</c:v>
                </c:pt>
                <c:pt idx="23">
                  <c:v>95.739685609963004</c:v>
                </c:pt>
                <c:pt idx="24">
                  <c:v>90.174435310360138</c:v>
                </c:pt>
                <c:pt idx="25">
                  <c:v>90.749111704476192</c:v>
                </c:pt>
                <c:pt idx="26">
                  <c:v>90.303387086600765</c:v>
                </c:pt>
                <c:pt idx="27">
                  <c:v>95.851116764431708</c:v>
                </c:pt>
                <c:pt idx="28">
                  <c:v>93.930155793368797</c:v>
                </c:pt>
                <c:pt idx="29">
                  <c:v>85.064721176825088</c:v>
                </c:pt>
                <c:pt idx="30">
                  <c:v>82.744290029364677</c:v>
                </c:pt>
                <c:pt idx="31">
                  <c:v>84.633713881238222</c:v>
                </c:pt>
                <c:pt idx="32">
                  <c:v>83.825662805121468</c:v>
                </c:pt>
                <c:pt idx="33">
                  <c:v>79.514889024381702</c:v>
                </c:pt>
                <c:pt idx="34">
                  <c:v>73.566287520411478</c:v>
                </c:pt>
                <c:pt idx="35">
                  <c:v>65.789934753204449</c:v>
                </c:pt>
                <c:pt idx="36">
                  <c:v>66.329569903776743</c:v>
                </c:pt>
                <c:pt idx="37">
                  <c:v>70.023617798148422</c:v>
                </c:pt>
                <c:pt idx="38">
                  <c:v>67.907827512982749</c:v>
                </c:pt>
                <c:pt idx="39">
                  <c:v>76.019875393337955</c:v>
                </c:pt>
                <c:pt idx="40">
                  <c:v>78.006013077392097</c:v>
                </c:pt>
                <c:pt idx="41">
                  <c:v>79.128734520530486</c:v>
                </c:pt>
                <c:pt idx="42">
                  <c:v>80.829636482139449</c:v>
                </c:pt>
                <c:pt idx="43">
                  <c:v>82.802458493647009</c:v>
                </c:pt>
                <c:pt idx="44">
                  <c:v>76.545494046492678</c:v>
                </c:pt>
                <c:pt idx="45">
                  <c:v>79.507880775672973</c:v>
                </c:pt>
                <c:pt idx="46">
                  <c:v>80.767263068631877</c:v>
                </c:pt>
                <c:pt idx="47">
                  <c:v>79.104205650050105</c:v>
                </c:pt>
                <c:pt idx="48">
                  <c:v>78.762903937934908</c:v>
                </c:pt>
                <c:pt idx="49">
                  <c:v>76.280582245302725</c:v>
                </c:pt>
                <c:pt idx="50">
                  <c:v>76.267967397627004</c:v>
                </c:pt>
                <c:pt idx="51">
                  <c:v>75.571347475979209</c:v>
                </c:pt>
                <c:pt idx="52">
                  <c:v>72.616669820378689</c:v>
                </c:pt>
                <c:pt idx="53">
                  <c:v>71.261274520110248</c:v>
                </c:pt>
                <c:pt idx="54">
                  <c:v>66.486554674852385</c:v>
                </c:pt>
                <c:pt idx="55">
                  <c:v>70.343894764137488</c:v>
                </c:pt>
                <c:pt idx="56">
                  <c:v>67.989824022874913</c:v>
                </c:pt>
                <c:pt idx="57">
                  <c:v>68.913511202685555</c:v>
                </c:pt>
                <c:pt idx="58">
                  <c:v>72.169543552761453</c:v>
                </c:pt>
                <c:pt idx="59">
                  <c:v>74.531323367603662</c:v>
                </c:pt>
                <c:pt idx="60">
                  <c:v>75.413661880032905</c:v>
                </c:pt>
                <c:pt idx="61">
                  <c:v>74.190722480359369</c:v>
                </c:pt>
                <c:pt idx="62">
                  <c:v>71.708400787727157</c:v>
                </c:pt>
                <c:pt idx="63">
                  <c:v>71.671257069570885</c:v>
                </c:pt>
                <c:pt idx="64">
                  <c:v>70.540826552852678</c:v>
                </c:pt>
                <c:pt idx="65">
                  <c:v>72.053907449067566</c:v>
                </c:pt>
                <c:pt idx="66">
                  <c:v>77.444652355822797</c:v>
                </c:pt>
                <c:pt idx="67">
                  <c:v>77.50001752062164</c:v>
                </c:pt>
                <c:pt idx="68">
                  <c:v>80.305419478726449</c:v>
                </c:pt>
                <c:pt idx="69">
                  <c:v>80.90532556819376</c:v>
                </c:pt>
                <c:pt idx="70">
                  <c:v>77.358450896705264</c:v>
                </c:pt>
                <c:pt idx="71">
                  <c:v>81.168835719642018</c:v>
                </c:pt>
                <c:pt idx="72">
                  <c:v>81.405013701126222</c:v>
                </c:pt>
                <c:pt idx="73">
                  <c:v>81.978989270371216</c:v>
                </c:pt>
                <c:pt idx="74">
                  <c:v>82.410697390829</c:v>
                </c:pt>
                <c:pt idx="75">
                  <c:v>82.765314775490751</c:v>
                </c:pt>
                <c:pt idx="76">
                  <c:v>82.670002593051791</c:v>
                </c:pt>
                <c:pt idx="77">
                  <c:v>80.196090798870273</c:v>
                </c:pt>
                <c:pt idx="78">
                  <c:v>79.088787502890682</c:v>
                </c:pt>
                <c:pt idx="79">
                  <c:v>#N/A</c:v>
                </c:pt>
                <c:pt idx="80">
                  <c:v>78.342409015411079</c:v>
                </c:pt>
                <c:pt idx="81">
                  <c:v>78.323486743897519</c:v>
                </c:pt>
                <c:pt idx="82">
                  <c:v>78.805654255058201</c:v>
                </c:pt>
                <c:pt idx="83">
                  <c:v>#N/A</c:v>
                </c:pt>
                <c:pt idx="84">
                  <c:v>82.246704371044714</c:v>
                </c:pt>
                <c:pt idx="85">
                  <c:v>83.698112678622678</c:v>
                </c:pt>
                <c:pt idx="86">
                  <c:v>86.073208166011298</c:v>
                </c:pt>
                <c:pt idx="87">
                  <c:v>84.498454681159799</c:v>
                </c:pt>
                <c:pt idx="88">
                  <c:v>82.764613950619989</c:v>
                </c:pt>
                <c:pt idx="89">
                  <c:v>#N/A</c:v>
                </c:pt>
                <c:pt idx="90">
                  <c:v>81.067916938236294</c:v>
                </c:pt>
                <c:pt idx="91">
                  <c:v>81.836020996713131</c:v>
                </c:pt>
                <c:pt idx="92">
                  <c:v>82.885155828409907</c:v>
                </c:pt>
                <c:pt idx="93">
                  <c:v>77.885471199601724</c:v>
                </c:pt>
                <c:pt idx="94">
                  <c:v>79.557639341504952</c:v>
                </c:pt>
                <c:pt idx="95">
                  <c:v>#N/A</c:v>
                </c:pt>
                <c:pt idx="96">
                  <c:v>80.640413767003764</c:v>
                </c:pt>
                <c:pt idx="97">
                  <c:v>78.969647274842586</c:v>
                </c:pt>
                <c:pt idx="98">
                  <c:v>77.343733574417072</c:v>
                </c:pt>
                <c:pt idx="99">
                  <c:v>80.381108564780718</c:v>
                </c:pt>
                <c:pt idx="100">
                  <c:v>81.51994897994939</c:v>
                </c:pt>
                <c:pt idx="101">
                  <c:v>83.774502589547893</c:v>
                </c:pt>
                <c:pt idx="102">
                  <c:v>82.548759890390983</c:v>
                </c:pt>
                <c:pt idx="103">
                  <c:v>84.818030822277819</c:v>
                </c:pt>
                <c:pt idx="104">
                  <c:v>84.287506395026952</c:v>
                </c:pt>
                <c:pt idx="105">
                  <c:v>84.019791294353439</c:v>
                </c:pt>
                <c:pt idx="106">
                  <c:v>83.4107744815648</c:v>
                </c:pt>
                <c:pt idx="107">
                  <c:v>82.68612156508209</c:v>
                </c:pt>
                <c:pt idx="108">
                  <c:v>83.569160902382094</c:v>
                </c:pt>
                <c:pt idx="109">
                  <c:v>82.379861096510439</c:v>
                </c:pt>
                <c:pt idx="110">
                  <c:v>78.996278619935666</c:v>
                </c:pt>
                <c:pt idx="111">
                  <c:v>78.015123800713496</c:v>
                </c:pt>
                <c:pt idx="112">
                  <c:v>77.588321454351671</c:v>
                </c:pt>
                <c:pt idx="113">
                  <c:v>74.704427110709219</c:v>
                </c:pt>
                <c:pt idx="114">
                  <c:v>77.059198676842612</c:v>
                </c:pt>
                <c:pt idx="115">
                  <c:v>74.559356362438436</c:v>
                </c:pt>
                <c:pt idx="116">
                  <c:v>74.783620321118107</c:v>
                </c:pt>
                <c:pt idx="117">
                  <c:v>73.922306554815009</c:v>
                </c:pt>
                <c:pt idx="118">
                  <c:v>74.499786248414381</c:v>
                </c:pt>
                <c:pt idx="119">
                  <c:v>71.400738669413883</c:v>
                </c:pt>
                <c:pt idx="120">
                  <c:v>71.874496282123957</c:v>
                </c:pt>
                <c:pt idx="121">
                  <c:v>74.235575272095218</c:v>
                </c:pt>
                <c:pt idx="122">
                  <c:v>74.159886186040808</c:v>
                </c:pt>
                <c:pt idx="123">
                  <c:v>73.939126351716027</c:v>
                </c:pt>
                <c:pt idx="124">
                  <c:v>75.109503886073909</c:v>
                </c:pt>
                <c:pt idx="125">
                  <c:v>76.54409239675087</c:v>
                </c:pt>
                <c:pt idx="126">
                  <c:v>79.018705015803548</c:v>
                </c:pt>
                <c:pt idx="127">
                  <c:v>79.080377604440358</c:v>
                </c:pt>
                <c:pt idx="128">
                  <c:v>78.914982934914391</c:v>
                </c:pt>
                <c:pt idx="129">
                  <c:v>78.875035917274474</c:v>
                </c:pt>
                <c:pt idx="130">
                  <c:v>81.567605071168856</c:v>
                </c:pt>
                <c:pt idx="131">
                  <c:v>81.993005767788702</c:v>
                </c:pt>
                <c:pt idx="132">
                  <c:v>81.422534322897988</c:v>
                </c:pt>
                <c:pt idx="133">
                  <c:v>82.062387430005089</c:v>
                </c:pt>
                <c:pt idx="134">
                  <c:v>84.063943261218597</c:v>
                </c:pt>
                <c:pt idx="135">
                  <c:v>85.619774474556408</c:v>
                </c:pt>
                <c:pt idx="136">
                  <c:v>86.132778280035438</c:v>
                </c:pt>
                <c:pt idx="137">
                  <c:v>87.168597439185888</c:v>
                </c:pt>
                <c:pt idx="138">
                  <c:v>86.727778595406647</c:v>
                </c:pt>
                <c:pt idx="139">
                  <c:v>83.920974987560356</c:v>
                </c:pt>
                <c:pt idx="140">
                  <c:v>84.537700873928529</c:v>
                </c:pt>
                <c:pt idx="141">
                  <c:v>86.436936273994448</c:v>
                </c:pt>
                <c:pt idx="142">
                  <c:v>89.493233535871724</c:v>
                </c:pt>
                <c:pt idx="143">
                  <c:v>89.968392798323578</c:v>
                </c:pt>
                <c:pt idx="144">
                  <c:v>90.956555866254519</c:v>
                </c:pt>
                <c:pt idx="145">
                  <c:v>91.114241462200994</c:v>
                </c:pt>
                <c:pt idx="146">
                  <c:v>88.449004478271036</c:v>
                </c:pt>
                <c:pt idx="147">
                  <c:v>92.253081877369524</c:v>
                </c:pt>
                <c:pt idx="148">
                  <c:v>93.633006048118631</c:v>
                </c:pt>
                <c:pt idx="149">
                  <c:v>93.788589169452408</c:v>
                </c:pt>
                <c:pt idx="150">
                  <c:v>94.094849638023973</c:v>
                </c:pt>
                <c:pt idx="151">
                  <c:v>93.426262711211095</c:v>
                </c:pt>
                <c:pt idx="152">
                  <c:v>93.680662139337983</c:v>
                </c:pt>
                <c:pt idx="153">
                  <c:v>93.139625339024008</c:v>
                </c:pt>
                <c:pt idx="154">
                  <c:v>93.657534918599069</c:v>
                </c:pt>
                <c:pt idx="155">
                  <c:v>93.686969563175865</c:v>
                </c:pt>
                <c:pt idx="156">
                  <c:v>95.033254140122921</c:v>
                </c:pt>
                <c:pt idx="157">
                  <c:v>95.928908325098618</c:v>
                </c:pt>
                <c:pt idx="158">
                  <c:v>94.898695764915388</c:v>
                </c:pt>
                <c:pt idx="159">
                  <c:v>93.898618674179502</c:v>
                </c:pt>
                <c:pt idx="160">
                  <c:v>91.124053010393212</c:v>
                </c:pt>
                <c:pt idx="161">
                  <c:v>93.799802367386349</c:v>
                </c:pt>
                <c:pt idx="162">
                  <c:v>95.968154517867532</c:v>
                </c:pt>
                <c:pt idx="163">
                  <c:v>97.969710349080856</c:v>
                </c:pt>
                <c:pt idx="164">
                  <c:v>#N/A</c:v>
                </c:pt>
                <c:pt idx="165">
                  <c:v>97.656441631800618</c:v>
                </c:pt>
                <c:pt idx="166">
                  <c:v>98.19117100827674</c:v>
                </c:pt>
                <c:pt idx="167">
                  <c:v>98.965582490591359</c:v>
                </c:pt>
                <c:pt idx="168">
                  <c:v>99.177932426465816</c:v>
                </c:pt>
                <c:pt idx="169">
                  <c:v>98.361471451898879</c:v>
                </c:pt>
                <c:pt idx="170">
                  <c:v>99.133079634730052</c:v>
                </c:pt>
                <c:pt idx="171">
                  <c:v>96.780410543209356</c:v>
                </c:pt>
                <c:pt idx="172">
                  <c:v>97.535899754010472</c:v>
                </c:pt>
                <c:pt idx="173">
                  <c:v>97.181983194219583</c:v>
                </c:pt>
                <c:pt idx="174">
                  <c:v>100.09250888295516</c:v>
                </c:pt>
                <c:pt idx="175">
                  <c:v>100.61742671123912</c:v>
                </c:pt>
                <c:pt idx="176">
                  <c:v>99.632767767662443</c:v>
                </c:pt>
                <c:pt idx="177">
                  <c:v>98.378291248799727</c:v>
                </c:pt>
                <c:pt idx="178">
                  <c:v>98.178556160600877</c:v>
                </c:pt>
                <c:pt idx="179">
                  <c:v>96.155975583261338</c:v>
                </c:pt>
                <c:pt idx="180">
                  <c:v>95.453749062646708</c:v>
                </c:pt>
                <c:pt idx="181">
                  <c:v>99.173727477240689</c:v>
                </c:pt>
                <c:pt idx="182">
                  <c:v>99.016041881294271</c:v>
                </c:pt>
                <c:pt idx="183">
                  <c:v>99.15901015495227</c:v>
                </c:pt>
                <c:pt idx="184">
                  <c:v>96.583478754493854</c:v>
                </c:pt>
                <c:pt idx="185">
                  <c:v>97.744745565530621</c:v>
                </c:pt>
                <c:pt idx="186">
                  <c:v>#N/A</c:v>
                </c:pt>
                <c:pt idx="187">
                  <c:v>97.645929258737524</c:v>
                </c:pt>
                <c:pt idx="188">
                  <c:v>96.14195908584415</c:v>
                </c:pt>
                <c:pt idx="189">
                  <c:v>99.158309330081323</c:v>
                </c:pt>
                <c:pt idx="190">
                  <c:v>99.474381346845249</c:v>
                </c:pt>
                <c:pt idx="191">
                  <c:v>100.11914022804839</c:v>
                </c:pt>
                <c:pt idx="192">
                  <c:v>98.985906411846742</c:v>
                </c:pt>
                <c:pt idx="193">
                  <c:v>98.055911808198218</c:v>
                </c:pt>
                <c:pt idx="194">
                  <c:v>97.496653561241757</c:v>
                </c:pt>
                <c:pt idx="195">
                  <c:v>96.416682435226264</c:v>
                </c:pt>
                <c:pt idx="196">
                  <c:v>96.947907687348192</c:v>
                </c:pt>
                <c:pt idx="197">
                  <c:v>98.095158000967132</c:v>
                </c:pt>
                <c:pt idx="198">
                  <c:v>95.350026981757523</c:v>
                </c:pt>
                <c:pt idx="199">
                  <c:v>95.577795064791218</c:v>
                </c:pt>
                <c:pt idx="200">
                  <c:v>97.605982241097749</c:v>
                </c:pt>
                <c:pt idx="201">
                  <c:v>97.732130717854744</c:v>
                </c:pt>
                <c:pt idx="202">
                  <c:v>97.306029196364108</c:v>
                </c:pt>
                <c:pt idx="203">
                  <c:v>97.419562825445567</c:v>
                </c:pt>
                <c:pt idx="204">
                  <c:v>98.932643721660426</c:v>
                </c:pt>
                <c:pt idx="205">
                  <c:v>98.920028873984535</c:v>
                </c:pt>
                <c:pt idx="206">
                  <c:v>99.519934963451959</c:v>
                </c:pt>
                <c:pt idx="207">
                  <c:v>100.14366909852896</c:v>
                </c:pt>
                <c:pt idx="208">
                  <c:v>100.51230298060818</c:v>
                </c:pt>
                <c:pt idx="209">
                  <c:v>100.28944067167053</c:v>
                </c:pt>
                <c:pt idx="210">
                  <c:v>100.28032994834933</c:v>
                </c:pt>
                <c:pt idx="211">
                  <c:v>100.12124270266087</c:v>
                </c:pt>
                <c:pt idx="212">
                  <c:v>96.582077104752145</c:v>
                </c:pt>
                <c:pt idx="213">
                  <c:v>97.103490808681627</c:v>
                </c:pt>
                <c:pt idx="214">
                  <c:v>99.577402602863472</c:v>
                </c:pt>
                <c:pt idx="215">
                  <c:v>100.3735396561753</c:v>
                </c:pt>
                <c:pt idx="216">
                  <c:v>100.92578965442317</c:v>
                </c:pt>
                <c:pt idx="217">
                  <c:v>103.61765798344652</c:v>
                </c:pt>
                <c:pt idx="218">
                  <c:v>104.35212244812145</c:v>
                </c:pt>
                <c:pt idx="219">
                  <c:v>104.70603900791232</c:v>
                </c:pt>
                <c:pt idx="220">
                  <c:v>104.8777411012761</c:v>
                </c:pt>
                <c:pt idx="221">
                  <c:v>105.30524427250865</c:v>
                </c:pt>
                <c:pt idx="222">
                  <c:v>106.80921444540235</c:v>
                </c:pt>
                <c:pt idx="223">
                  <c:v>106.94797776983523</c:v>
                </c:pt>
                <c:pt idx="224">
                  <c:v>106.82813671691565</c:v>
                </c:pt>
                <c:pt idx="225">
                  <c:v>107.5583962323654</c:v>
                </c:pt>
                <c:pt idx="226">
                  <c:v>109.13875631618389</c:v>
                </c:pt>
                <c:pt idx="227">
                  <c:v>109.67769064188549</c:v>
                </c:pt>
                <c:pt idx="228">
                  <c:v>109.77510529893684</c:v>
                </c:pt>
                <c:pt idx="229">
                  <c:v>109.29153613803445</c:v>
                </c:pt>
                <c:pt idx="230">
                  <c:v>109.68189559111072</c:v>
                </c:pt>
                <c:pt idx="231">
                  <c:v>110.45770872316716</c:v>
                </c:pt>
                <c:pt idx="232">
                  <c:v>110.6749644331378</c:v>
                </c:pt>
                <c:pt idx="233">
                  <c:v>109.70362116210779</c:v>
                </c:pt>
                <c:pt idx="234">
                  <c:v>109.65386259627573</c:v>
                </c:pt>
                <c:pt idx="235">
                  <c:v>111.52997077560288</c:v>
                </c:pt>
                <c:pt idx="236">
                  <c:v>108.42181247328104</c:v>
                </c:pt>
                <c:pt idx="237">
                  <c:v>108.64467478221874</c:v>
                </c:pt>
                <c:pt idx="238">
                  <c:v>108.34472173748487</c:v>
                </c:pt>
                <c:pt idx="239">
                  <c:v>110.47733181955142</c:v>
                </c:pt>
                <c:pt idx="240">
                  <c:v>110.79901043528241</c:v>
                </c:pt>
                <c:pt idx="241">
                  <c:v>112.98838733188946</c:v>
                </c:pt>
                <c:pt idx="242">
                  <c:v>112.22869317186328</c:v>
                </c:pt>
                <c:pt idx="243">
                  <c:v>113.12154405735548</c:v>
                </c:pt>
                <c:pt idx="244">
                  <c:v>112.0850240733343</c:v>
                </c:pt>
                <c:pt idx="245">
                  <c:v>112.6884342871559</c:v>
                </c:pt>
                <c:pt idx="246">
                  <c:v>111.56080706992128</c:v>
                </c:pt>
                <c:pt idx="247">
                  <c:v>113.74808149191605</c:v>
                </c:pt>
                <c:pt idx="248">
                  <c:v>113.05426486975169</c:v>
                </c:pt>
                <c:pt idx="249">
                  <c:v>113.08019538997399</c:v>
                </c:pt>
                <c:pt idx="250">
                  <c:v>112.7557134747597</c:v>
                </c:pt>
                <c:pt idx="251">
                  <c:v>112.73258625402087</c:v>
                </c:pt>
                <c:pt idx="252">
                  <c:v>113.51190351043175</c:v>
                </c:pt>
                <c:pt idx="253">
                  <c:v>112.67652026435113</c:v>
                </c:pt>
                <c:pt idx="254">
                  <c:v>115.26326486274354</c:v>
                </c:pt>
                <c:pt idx="255">
                  <c:v>115.75524392209631</c:v>
                </c:pt>
                <c:pt idx="256">
                  <c:v>114.57855896390051</c:v>
                </c:pt>
                <c:pt idx="257">
                  <c:v>115.87438415014456</c:v>
                </c:pt>
                <c:pt idx="258">
                  <c:v>117.97195298866772</c:v>
                </c:pt>
                <c:pt idx="259">
                  <c:v>118.8227543819075</c:v>
                </c:pt>
                <c:pt idx="260">
                  <c:v>119.11990412715765</c:v>
                </c:pt>
                <c:pt idx="261">
                  <c:v>118.82485685651994</c:v>
                </c:pt>
                <c:pt idx="262">
                  <c:v>120.46338540462125</c:v>
                </c:pt>
                <c:pt idx="263">
                  <c:v>119.94407417530432</c:v>
                </c:pt>
                <c:pt idx="264">
                  <c:v>118.71132322743878</c:v>
                </c:pt>
                <c:pt idx="265">
                  <c:v>118.54312525842916</c:v>
                </c:pt>
                <c:pt idx="266">
                  <c:v>117.42671123912845</c:v>
                </c:pt>
                <c:pt idx="267">
                  <c:v>118.44290730189431</c:v>
                </c:pt>
                <c:pt idx="268">
                  <c:v>117.25781244524821</c:v>
                </c:pt>
                <c:pt idx="269">
                  <c:v>115.25976073838908</c:v>
                </c:pt>
                <c:pt idx="270">
                  <c:v>#N/A</c:v>
                </c:pt>
                <c:pt idx="271">
                  <c:v>112.61554850058504</c:v>
                </c:pt>
                <c:pt idx="272">
                  <c:v>112.02265065982661</c:v>
                </c:pt>
                <c:pt idx="273">
                  <c:v>111.99181436550832</c:v>
                </c:pt>
                <c:pt idx="274">
                  <c:v>113.21545459005249</c:v>
                </c:pt>
                <c:pt idx="275">
                  <c:v>115.41113891049764</c:v>
                </c:pt>
                <c:pt idx="276">
                  <c:v>114.92196315062829</c:v>
                </c:pt>
                <c:pt idx="277">
                  <c:v>114.15946569111851</c:v>
                </c:pt>
                <c:pt idx="278">
                  <c:v>115.57232863079832</c:v>
                </c:pt>
                <c:pt idx="279">
                  <c:v>116.26614525296273</c:v>
                </c:pt>
                <c:pt idx="280">
                  <c:v>114.9605085185262</c:v>
                </c:pt>
                <c:pt idx="281">
                  <c:v>115.57092698105669</c:v>
                </c:pt>
                <c:pt idx="282">
                  <c:v>116.27735845089663</c:v>
                </c:pt>
                <c:pt idx="283">
                  <c:v>115.90662209420486</c:v>
                </c:pt>
                <c:pt idx="284">
                  <c:v>114.25758117304065</c:v>
                </c:pt>
                <c:pt idx="285">
                  <c:v>114.9471928459798</c:v>
                </c:pt>
                <c:pt idx="286">
                  <c:v>116.1343901772385</c:v>
                </c:pt>
                <c:pt idx="287">
                  <c:v>115.60316492511694</c:v>
                </c:pt>
                <c:pt idx="288">
                  <c:v>112.81248028930052</c:v>
                </c:pt>
                <c:pt idx="289">
                  <c:v>111.14031214739748</c:v>
                </c:pt>
                <c:pt idx="290">
                  <c:v>110.77868651402684</c:v>
                </c:pt>
                <c:pt idx="291">
                  <c:v>109.26490479294129</c:v>
                </c:pt>
                <c:pt idx="292">
                  <c:v>108.62224838635059</c:v>
                </c:pt>
                <c:pt idx="293">
                  <c:v>110.72542382384066</c:v>
                </c:pt>
                <c:pt idx="294">
                  <c:v>108.78483975639325</c:v>
                </c:pt>
                <c:pt idx="295">
                  <c:v>110.20190764529863</c:v>
                </c:pt>
                <c:pt idx="296">
                  <c:v>110.50536481438643</c:v>
                </c:pt>
                <c:pt idx="297">
                  <c:v>110.89151931823764</c:v>
                </c:pt>
                <c:pt idx="298">
                  <c:v>111.7689520565705</c:v>
                </c:pt>
                <c:pt idx="299">
                  <c:v>110.22082991681209</c:v>
                </c:pt>
                <c:pt idx="300">
                  <c:v>110.16896887636739</c:v>
                </c:pt>
                <c:pt idx="301">
                  <c:v>111.60425821191542</c:v>
                </c:pt>
                <c:pt idx="302">
                  <c:v>111.14942287071881</c:v>
                </c:pt>
                <c:pt idx="303">
                  <c:v>112.41020681341938</c:v>
                </c:pt>
                <c:pt idx="304">
                  <c:v>113.57147362445595</c:v>
                </c:pt>
                <c:pt idx="305">
                  <c:v>113.57567857368095</c:v>
                </c:pt>
                <c:pt idx="306">
                  <c:v>113.4670507186959</c:v>
                </c:pt>
                <c:pt idx="307">
                  <c:v>112.5819089067832</c:v>
                </c:pt>
                <c:pt idx="308">
                  <c:v>112.96455928628011</c:v>
                </c:pt>
                <c:pt idx="309">
                  <c:v>112.09833974588088</c:v>
                </c:pt>
                <c:pt idx="310">
                  <c:v>106.84075156459143</c:v>
                </c:pt>
                <c:pt idx="311">
                  <c:v>109.0203169130065</c:v>
                </c:pt>
                <c:pt idx="312">
                  <c:v>110.00988163067925</c:v>
                </c:pt>
                <c:pt idx="313">
                  <c:v>111.545388922762</c:v>
                </c:pt>
                <c:pt idx="314">
                  <c:v>113.18321664599243</c:v>
                </c:pt>
                <c:pt idx="315">
                  <c:v>113.86722171996439</c:v>
                </c:pt>
                <c:pt idx="316">
                  <c:v>114.42017254308313</c:v>
                </c:pt>
                <c:pt idx="317">
                  <c:v>114.07887083096787</c:v>
                </c:pt>
                <c:pt idx="318">
                  <c:v>114.52669792345583</c:v>
                </c:pt>
                <c:pt idx="319">
                  <c:v>115.82742888379614</c:v>
                </c:pt>
                <c:pt idx="320">
                  <c:v>116.11967285495018</c:v>
                </c:pt>
                <c:pt idx="321">
                  <c:v>116.67122202832736</c:v>
                </c:pt>
                <c:pt idx="322">
                  <c:v>116.74691111438158</c:v>
                </c:pt>
                <c:pt idx="323">
                  <c:v>116.63407831017093</c:v>
                </c:pt>
                <c:pt idx="324">
                  <c:v>115.48472552193932</c:v>
                </c:pt>
                <c:pt idx="325">
                  <c:v>115.42865953226945</c:v>
                </c:pt>
                <c:pt idx="326">
                  <c:v>115.23172774355415</c:v>
                </c:pt>
                <c:pt idx="327">
                  <c:v>116.02436067251151</c:v>
                </c:pt>
                <c:pt idx="328">
                  <c:v>116.43153992248875</c:v>
                </c:pt>
                <c:pt idx="329">
                  <c:v>117.90257132645102</c:v>
                </c:pt>
                <c:pt idx="330">
                  <c:v>#N/A</c:v>
                </c:pt>
                <c:pt idx="331">
                  <c:v>118.1303394094848</c:v>
                </c:pt>
                <c:pt idx="332">
                  <c:v>117.21155800377043</c:v>
                </c:pt>
                <c:pt idx="333">
                  <c:v>117.93270679589875</c:v>
                </c:pt>
                <c:pt idx="334">
                  <c:v>#N/A</c:v>
                </c:pt>
                <c:pt idx="335">
                  <c:v>118.86970964825602</c:v>
                </c:pt>
                <c:pt idx="336">
                  <c:v>118.48285431953398</c:v>
                </c:pt>
                <c:pt idx="337">
                  <c:v>119.5130668797175</c:v>
                </c:pt>
                <c:pt idx="338">
                  <c:v>117.98036288711813</c:v>
                </c:pt>
                <c:pt idx="339">
                  <c:v>118.80803705961905</c:v>
                </c:pt>
                <c:pt idx="340">
                  <c:v>118.72814302433963</c:v>
                </c:pt>
                <c:pt idx="341">
                  <c:v>119.04491586597435</c:v>
                </c:pt>
                <c:pt idx="342">
                  <c:v>117.13656974258701</c:v>
                </c:pt>
                <c:pt idx="343">
                  <c:v>118.14295425716065</c:v>
                </c:pt>
                <c:pt idx="344">
                  <c:v>119.26637652517012</c:v>
                </c:pt>
                <c:pt idx="345">
                  <c:v>119.9657997463014</c:v>
                </c:pt>
                <c:pt idx="346">
                  <c:v>119.8564710664451</c:v>
                </c:pt>
                <c:pt idx="347">
                  <c:v>120.1480142127283</c:v>
                </c:pt>
                <c:pt idx="348">
                  <c:v>120.68274358920448</c:v>
                </c:pt>
                <c:pt idx="349">
                  <c:v>118.04343712549658</c:v>
                </c:pt>
                <c:pt idx="350">
                  <c:v>117.05176993321139</c:v>
                </c:pt>
                <c:pt idx="351">
                  <c:v>114.74885940752264</c:v>
                </c:pt>
                <c:pt idx="352">
                  <c:v>113.91768111066726</c:v>
                </c:pt>
                <c:pt idx="353">
                  <c:v>115.10557926679701</c:v>
                </c:pt>
                <c:pt idx="354">
                  <c:v>112.30227978330494</c:v>
                </c:pt>
                <c:pt idx="355">
                  <c:v>112.58331055652482</c:v>
                </c:pt>
                <c:pt idx="356">
                  <c:v>111.83833371878684</c:v>
                </c:pt>
                <c:pt idx="357">
                  <c:v>113.18461829573407</c:v>
                </c:pt>
                <c:pt idx="358">
                  <c:v>113.28273377765613</c:v>
                </c:pt>
                <c:pt idx="359">
                  <c:v>109.82766716425232</c:v>
                </c:pt>
                <c:pt idx="360">
                  <c:v>#N/A</c:v>
                </c:pt>
                <c:pt idx="361">
                  <c:v>108.82338512429114</c:v>
                </c:pt>
                <c:pt idx="362">
                  <c:v>110.06384514573651</c:v>
                </c:pt>
                <c:pt idx="363">
                  <c:v>110.03791462551433</c:v>
                </c:pt>
                <c:pt idx="364">
                  <c:v>114.0312147397488</c:v>
                </c:pt>
                <c:pt idx="365">
                  <c:v>114.15736321650574</c:v>
                </c:pt>
                <c:pt idx="366">
                  <c:v>113.03113764901298</c:v>
                </c:pt>
                <c:pt idx="367">
                  <c:v>111.25664907596249</c:v>
                </c:pt>
                <c:pt idx="368">
                  <c:v>111.75213225966949</c:v>
                </c:pt>
                <c:pt idx="369">
                  <c:v>#N/A</c:v>
                </c:pt>
                <c:pt idx="370">
                  <c:v>113.19162654444288</c:v>
                </c:pt>
                <c:pt idx="371">
                  <c:v>113.70463034992187</c:v>
                </c:pt>
                <c:pt idx="372">
                  <c:v>113.40748060467169</c:v>
                </c:pt>
                <c:pt idx="373">
                  <c:v>114.55473091829074</c:v>
                </c:pt>
                <c:pt idx="374">
                  <c:v>116.33973186440421</c:v>
                </c:pt>
                <c:pt idx="375">
                  <c:v>116.39509702920337</c:v>
                </c:pt>
                <c:pt idx="376">
                  <c:v>116.49391333599652</c:v>
                </c:pt>
                <c:pt idx="377">
                  <c:v>116.10004975856575</c:v>
                </c:pt>
                <c:pt idx="378">
                  <c:v>116.52895457954011</c:v>
                </c:pt>
                <c:pt idx="379">
                  <c:v>115.60106245050414</c:v>
                </c:pt>
                <c:pt idx="380">
                  <c:v>115.49663954474424</c:v>
                </c:pt>
                <c:pt idx="381">
                  <c:v>117.93901421973662</c:v>
                </c:pt>
                <c:pt idx="382">
                  <c:v>117.40007989403527</c:v>
                </c:pt>
                <c:pt idx="383">
                  <c:v>118.16678230277016</c:v>
                </c:pt>
                <c:pt idx="384">
                  <c:v>117.22487367631712</c:v>
                </c:pt>
                <c:pt idx="385">
                  <c:v>117.86612843316581</c:v>
                </c:pt>
                <c:pt idx="386">
                  <c:v>117.80936161862508</c:v>
                </c:pt>
                <c:pt idx="387">
                  <c:v>118.32657037332926</c:v>
                </c:pt>
                <c:pt idx="388">
                  <c:v>118.98043997785391</c:v>
                </c:pt>
                <c:pt idx="389">
                  <c:v>118.57886732684354</c:v>
                </c:pt>
                <c:pt idx="390">
                  <c:v>119.15354372095955</c:v>
                </c:pt>
                <c:pt idx="391">
                  <c:v>118.63913826573875</c:v>
                </c:pt>
                <c:pt idx="392">
                  <c:v>120.48370932587656</c:v>
                </c:pt>
                <c:pt idx="393">
                  <c:v>120.7864656700937</c:v>
                </c:pt>
                <c:pt idx="394">
                  <c:v>120.96868013652053</c:v>
                </c:pt>
                <c:pt idx="395">
                  <c:v>121.00442220493522</c:v>
                </c:pt>
                <c:pt idx="396">
                  <c:v>121.50761446222216</c:v>
                </c:pt>
                <c:pt idx="397">
                  <c:v>120.85514650743907</c:v>
                </c:pt>
                <c:pt idx="398">
                  <c:v>119.86207766541217</c:v>
                </c:pt>
                <c:pt idx="399">
                  <c:v>119.88240158666741</c:v>
                </c:pt>
                <c:pt idx="400">
                  <c:v>121.61624231720734</c:v>
                </c:pt>
                <c:pt idx="401">
                  <c:v>122.21755005641639</c:v>
                </c:pt>
                <c:pt idx="402">
                  <c:v>121.55737302805395</c:v>
                </c:pt>
                <c:pt idx="403">
                  <c:v>119.51166522997589</c:v>
                </c:pt>
                <c:pt idx="404">
                  <c:v>120.40381529059702</c:v>
                </c:pt>
                <c:pt idx="405">
                  <c:v>122.47475278402678</c:v>
                </c:pt>
                <c:pt idx="406">
                  <c:v>121.90988793810314</c:v>
                </c:pt>
                <c:pt idx="407">
                  <c:v>121.73538254525575</c:v>
                </c:pt>
                <c:pt idx="408">
                  <c:v>122.79853387437012</c:v>
                </c:pt>
                <c:pt idx="409">
                  <c:v>122.6128152835887</c:v>
                </c:pt>
                <c:pt idx="410">
                  <c:v>121.51672518554339</c:v>
                </c:pt>
                <c:pt idx="411">
                  <c:v>121.13197233143391</c:v>
                </c:pt>
                <c:pt idx="412">
                  <c:v>122.05285621176112</c:v>
                </c:pt>
                <c:pt idx="413">
                  <c:v>120.62667759953447</c:v>
                </c:pt>
                <c:pt idx="414">
                  <c:v>120.45427468130005</c:v>
                </c:pt>
                <c:pt idx="415">
                  <c:v>#N/A</c:v>
                </c:pt>
                <c:pt idx="416">
                  <c:v>118.06866682084816</c:v>
                </c:pt>
                <c:pt idx="417">
                  <c:v>115.46089747632961</c:v>
                </c:pt>
                <c:pt idx="418">
                  <c:v>117.57248281226981</c:v>
                </c:pt>
                <c:pt idx="419">
                  <c:v>117.05457323269474</c:v>
                </c:pt>
                <c:pt idx="420">
                  <c:v>116.54927850079541</c:v>
                </c:pt>
                <c:pt idx="421">
                  <c:v>118.7603809683998</c:v>
                </c:pt>
                <c:pt idx="422">
                  <c:v>118.83396757984148</c:v>
                </c:pt>
                <c:pt idx="423">
                  <c:v>115.7419282495498</c:v>
                </c:pt>
                <c:pt idx="424">
                  <c:v>115.16234608133773</c:v>
                </c:pt>
                <c:pt idx="425">
                  <c:v>114.24006055126891</c:v>
                </c:pt>
                <c:pt idx="426">
                  <c:v>112.14459418735852</c:v>
                </c:pt>
                <c:pt idx="427">
                  <c:v>#N/A</c:v>
                </c:pt>
                <c:pt idx="428">
                  <c:v>112.47748600102321</c:v>
                </c:pt>
                <c:pt idx="429">
                  <c:v>109.38684832047304</c:v>
                </c:pt>
                <c:pt idx="430">
                  <c:v>110.87890447056169</c:v>
                </c:pt>
                <c:pt idx="431">
                  <c:v>112.65759799283757</c:v>
                </c:pt>
                <c:pt idx="432">
                  <c:v>113.72845839553138</c:v>
                </c:pt>
                <c:pt idx="433">
                  <c:v>115.02288193203384</c:v>
                </c:pt>
                <c:pt idx="434">
                  <c:v>114.26248694713678</c:v>
                </c:pt>
                <c:pt idx="435">
                  <c:v>#N/A</c:v>
                </c:pt>
                <c:pt idx="436">
                  <c:v>116.46588034116154</c:v>
                </c:pt>
                <c:pt idx="437">
                  <c:v>116.6263692365913</c:v>
                </c:pt>
                <c:pt idx="438">
                  <c:v>114.79301137438766</c:v>
                </c:pt>
                <c:pt idx="439">
                  <c:v>115.73982577493719</c:v>
                </c:pt>
                <c:pt idx="440">
                  <c:v>115.44127437994536</c:v>
                </c:pt>
                <c:pt idx="441">
                  <c:v>115.75524392209631</c:v>
                </c:pt>
                <c:pt idx="442">
                  <c:v>117.41199391684019</c:v>
                </c:pt>
                <c:pt idx="443">
                  <c:v>118.48145266979245</c:v>
                </c:pt>
                <c:pt idx="444">
                  <c:v>118.44150565215266</c:v>
                </c:pt>
                <c:pt idx="445">
                  <c:v>119.69528134614431</c:v>
                </c:pt>
                <c:pt idx="446">
                  <c:v>119.97771376910633</c:v>
                </c:pt>
                <c:pt idx="447">
                  <c:v>121.92110113603711</c:v>
                </c:pt>
                <c:pt idx="448">
                  <c:v>121.34642474192131</c:v>
                </c:pt>
                <c:pt idx="449">
                  <c:v>120.94975786500719</c:v>
                </c:pt>
                <c:pt idx="450">
                  <c:v>121.93441680858368</c:v>
                </c:pt>
                <c:pt idx="451">
                  <c:v>121.23148946309814</c:v>
                </c:pt>
                <c:pt idx="452">
                  <c:v>121.38497010981925</c:v>
                </c:pt>
                <c:pt idx="453">
                  <c:v>119.68406814821044</c:v>
                </c:pt>
                <c:pt idx="454">
                  <c:v>119.02038699549358</c:v>
                </c:pt>
                <c:pt idx="455">
                  <c:v>118.17589302609153</c:v>
                </c:pt>
                <c:pt idx="456">
                  <c:v>117.16530356229281</c:v>
                </c:pt>
                <c:pt idx="457">
                  <c:v>117.41409639145273</c:v>
                </c:pt>
                <c:pt idx="458">
                  <c:v>118.08478579287821</c:v>
                </c:pt>
                <c:pt idx="459">
                  <c:v>117.43371948783734</c:v>
                </c:pt>
                <c:pt idx="460">
                  <c:v>119.04491586597435</c:v>
                </c:pt>
                <c:pt idx="461">
                  <c:v>120.7528260762917</c:v>
                </c:pt>
                <c:pt idx="462">
                  <c:v>121.52653673373551</c:v>
                </c:pt>
                <c:pt idx="463">
                  <c:v>121.5987216954355</c:v>
                </c:pt>
                <c:pt idx="464">
                  <c:v>123.20571312434743</c:v>
                </c:pt>
                <c:pt idx="465">
                  <c:v>122.7347588111206</c:v>
                </c:pt>
                <c:pt idx="466">
                  <c:v>121.83489967691973</c:v>
                </c:pt>
                <c:pt idx="467">
                  <c:v>121.37936351085219</c:v>
                </c:pt>
                <c:pt idx="468">
                  <c:v>121.71716109861318</c:v>
                </c:pt>
                <c:pt idx="469">
                  <c:v>122.55885176853145</c:v>
                </c:pt>
                <c:pt idx="470">
                  <c:v>121.63025881462463</c:v>
                </c:pt>
                <c:pt idx="471">
                  <c:v>123.20921724870172</c:v>
                </c:pt>
                <c:pt idx="472">
                  <c:v>123.98082543153292</c:v>
                </c:pt>
                <c:pt idx="473">
                  <c:v>123.9275627413467</c:v>
                </c:pt>
                <c:pt idx="474">
                  <c:v>124.28918837471703</c:v>
                </c:pt>
                <c:pt idx="475">
                  <c:v>124.10767473316091</c:v>
                </c:pt>
                <c:pt idx="476">
                  <c:v>123.29822200730267</c:v>
                </c:pt>
                <c:pt idx="477">
                  <c:v>124.90591426108537</c:v>
                </c:pt>
                <c:pt idx="478">
                  <c:v>125.48970137852243</c:v>
                </c:pt>
                <c:pt idx="479">
                  <c:v>125.39579084582545</c:v>
                </c:pt>
                <c:pt idx="480">
                  <c:v>125.01734541555408</c:v>
                </c:pt>
                <c:pt idx="481">
                  <c:v>125.01524294094149</c:v>
                </c:pt>
                <c:pt idx="482">
                  <c:v>125.45956590907512</c:v>
                </c:pt>
                <c:pt idx="483">
                  <c:v>124.82602022580579</c:v>
                </c:pt>
                <c:pt idx="484">
                  <c:v>123.21832797202305</c:v>
                </c:pt>
                <c:pt idx="485">
                  <c:v>120.66452214256165</c:v>
                </c:pt>
                <c:pt idx="486">
                  <c:v>122.38084225132972</c:v>
                </c:pt>
                <c:pt idx="487">
                  <c:v>122.17550056416394</c:v>
                </c:pt>
                <c:pt idx="488">
                  <c:v>122.99686731282718</c:v>
                </c:pt>
                <c:pt idx="489">
                  <c:v>123.48464142295481</c:v>
                </c:pt>
                <c:pt idx="490">
                  <c:v>124.72159732004569</c:v>
                </c:pt>
                <c:pt idx="491">
                  <c:v>124.43425912298784</c:v>
                </c:pt>
                <c:pt idx="492">
                  <c:v>123.88551324909417</c:v>
                </c:pt>
                <c:pt idx="493">
                  <c:v>123.38232099180736</c:v>
                </c:pt>
                <c:pt idx="494">
                  <c:v>121.57839777418006</c:v>
                </c:pt>
                <c:pt idx="495">
                  <c:v>121.22588286413097</c:v>
                </c:pt>
                <c:pt idx="496">
                  <c:v>121.21186636671362</c:v>
                </c:pt>
                <c:pt idx="497">
                  <c:v>123.35428799697243</c:v>
                </c:pt>
                <c:pt idx="498">
                  <c:v>122.13625437139521</c:v>
                </c:pt>
                <c:pt idx="499">
                  <c:v>123.67386413809039</c:v>
                </c:pt>
                <c:pt idx="500">
                  <c:v>124.44757479553436</c:v>
                </c:pt>
                <c:pt idx="501">
                  <c:v>124.74822866513902</c:v>
                </c:pt>
                <c:pt idx="502">
                  <c:v>125.61725150502141</c:v>
                </c:pt>
                <c:pt idx="503">
                  <c:v>125.28926546545291</c:v>
                </c:pt>
                <c:pt idx="504">
                  <c:v>124.69216267546901</c:v>
                </c:pt>
                <c:pt idx="505">
                  <c:v>125.05238665909775</c:v>
                </c:pt>
                <c:pt idx="506">
                  <c:v>126.32928957382838</c:v>
                </c:pt>
                <c:pt idx="507">
                  <c:v>127.47023246360965</c:v>
                </c:pt>
                <c:pt idx="508">
                  <c:v>127.21723468522467</c:v>
                </c:pt>
                <c:pt idx="509">
                  <c:v>127.82204654878782</c:v>
                </c:pt>
                <c:pt idx="510">
                  <c:v>126.97895422912769</c:v>
                </c:pt>
                <c:pt idx="511">
                  <c:v>128.06523277898086</c:v>
                </c:pt>
                <c:pt idx="512">
                  <c:v>128.4352683108018</c:v>
                </c:pt>
                <c:pt idx="513">
                  <c:v>#N/A</c:v>
                </c:pt>
                <c:pt idx="514">
                  <c:v>#N/A</c:v>
                </c:pt>
                <c:pt idx="515">
                  <c:v>129.41432065541144</c:v>
                </c:pt>
                <c:pt idx="516">
                  <c:v>130.41159444666371</c:v>
                </c:pt>
                <c:pt idx="517">
                  <c:v>130.07099355941943</c:v>
                </c:pt>
                <c:pt idx="518">
                  <c:v>130.80545802409441</c:v>
                </c:pt>
                <c:pt idx="519">
                  <c:v>131.25118264196956</c:v>
                </c:pt>
                <c:pt idx="520">
                  <c:v>131.52590599135155</c:v>
                </c:pt>
                <c:pt idx="521">
                  <c:v>131.70531715829549</c:v>
                </c:pt>
                <c:pt idx="522">
                  <c:v>131.68078828781481</c:v>
                </c:pt>
                <c:pt idx="523">
                  <c:v>133.43355128986778</c:v>
                </c:pt>
                <c:pt idx="524">
                  <c:v>133.21629557989729</c:v>
                </c:pt>
                <c:pt idx="525">
                  <c:v>132.95138377870751</c:v>
                </c:pt>
                <c:pt idx="526">
                  <c:v>132.44959317116206</c:v>
                </c:pt>
                <c:pt idx="527">
                  <c:v>130.91688917856317</c:v>
                </c:pt>
                <c:pt idx="528">
                  <c:v>131.48525814884118</c:v>
                </c:pt>
                <c:pt idx="529">
                  <c:v>133.13990566897212</c:v>
                </c:pt>
                <c:pt idx="530">
                  <c:v>133.31721436130323</c:v>
                </c:pt>
                <c:pt idx="531">
                  <c:v>131.43409793326745</c:v>
                </c:pt>
                <c:pt idx="532">
                  <c:v>130.16560491698718</c:v>
                </c:pt>
                <c:pt idx="533">
                  <c:v>131.08508714757269</c:v>
                </c:pt>
                <c:pt idx="534">
                  <c:v>131.38293771769432</c:v>
                </c:pt>
                <c:pt idx="535">
                  <c:v>132.96820357560847</c:v>
                </c:pt>
                <c:pt idx="536">
                  <c:v>134.25772133801487</c:v>
                </c:pt>
                <c:pt idx="537">
                  <c:v>134.51702654023802</c:v>
                </c:pt>
                <c:pt idx="538">
                  <c:v>133.82531239268644</c:v>
                </c:pt>
                <c:pt idx="539">
                  <c:v>133.70827463925022</c:v>
                </c:pt>
                <c:pt idx="540">
                  <c:v>131.96181906103484</c:v>
                </c:pt>
                <c:pt idx="541">
                  <c:v>134.18974132554015</c:v>
                </c:pt>
                <c:pt idx="542">
                  <c:v>134.42101353292824</c:v>
                </c:pt>
                <c:pt idx="543">
                  <c:v>135.67759252640352</c:v>
                </c:pt>
                <c:pt idx="544">
                  <c:v>136.13523116708367</c:v>
                </c:pt>
                <c:pt idx="545">
                  <c:v>135.88713916279494</c:v>
                </c:pt>
                <c:pt idx="546">
                  <c:v>136.12892374324579</c:v>
                </c:pt>
                <c:pt idx="547">
                  <c:v>136.48284030303699</c:v>
                </c:pt>
                <c:pt idx="548">
                  <c:v>137.91182221474656</c:v>
                </c:pt>
                <c:pt idx="549">
                  <c:v>134.18904050066945</c:v>
                </c:pt>
                <c:pt idx="550">
                  <c:v>134.07620769645854</c:v>
                </c:pt>
                <c:pt idx="551">
                  <c:v>134.12456461254862</c:v>
                </c:pt>
                <c:pt idx="552">
                  <c:v>133.09575370210709</c:v>
                </c:pt>
                <c:pt idx="553">
                  <c:v>132.95418707819101</c:v>
                </c:pt>
                <c:pt idx="554">
                  <c:v>135.10922355612553</c:v>
                </c:pt>
                <c:pt idx="555">
                  <c:v>136.02730413696921</c:v>
                </c:pt>
                <c:pt idx="556">
                  <c:v>136.26418294332422</c:v>
                </c:pt>
                <c:pt idx="557">
                  <c:v>135.18491264217985</c:v>
                </c:pt>
                <c:pt idx="558">
                  <c:v>134.9774684804016</c:v>
                </c:pt>
                <c:pt idx="559">
                  <c:v>135.09660870844985</c:v>
                </c:pt>
                <c:pt idx="560">
                  <c:v>133.28287394263066</c:v>
                </c:pt>
                <c:pt idx="561">
                  <c:v>132.84415757346397</c:v>
                </c:pt>
                <c:pt idx="562">
                  <c:v>133.48120738108781</c:v>
                </c:pt>
                <c:pt idx="563">
                  <c:v>135.21154398727299</c:v>
                </c:pt>
                <c:pt idx="564">
                  <c:v>136.6790712668807</c:v>
                </c:pt>
                <c:pt idx="565">
                  <c:v>137.16964867649222</c:v>
                </c:pt>
                <c:pt idx="566">
                  <c:v>136.91595007323622</c:v>
                </c:pt>
                <c:pt idx="567">
                  <c:v>137.53828255857144</c:v>
                </c:pt>
                <c:pt idx="568">
                  <c:v>137.06172164637778</c:v>
                </c:pt>
                <c:pt idx="569">
                  <c:v>139.39126351715981</c:v>
                </c:pt>
                <c:pt idx="570">
                  <c:v>139.19363090357351</c:v>
                </c:pt>
                <c:pt idx="571">
                  <c:v>139.92599289363596</c:v>
                </c:pt>
                <c:pt idx="572">
                  <c:v>140.79922068274357</c:v>
                </c:pt>
                <c:pt idx="573">
                  <c:v>141.39001604888978</c:v>
                </c:pt>
                <c:pt idx="574">
                  <c:v>140.81253635529055</c:v>
                </c:pt>
                <c:pt idx="575">
                  <c:v>142.00814358499971</c:v>
                </c:pt>
                <c:pt idx="576">
                  <c:v>141.58624701273447</c:v>
                </c:pt>
                <c:pt idx="577">
                  <c:v>142.76433362067152</c:v>
                </c:pt>
                <c:pt idx="578">
                  <c:v>142.83581775750073</c:v>
                </c:pt>
                <c:pt idx="579">
                  <c:v>142.79516991498994</c:v>
                </c:pt>
                <c:pt idx="580">
                  <c:v>142.23941579238735</c:v>
                </c:pt>
                <c:pt idx="581">
                  <c:v>141.72010456307075</c:v>
                </c:pt>
                <c:pt idx="582">
                  <c:v>142.50012264435219</c:v>
                </c:pt>
                <c:pt idx="583">
                  <c:v>143.21286153803018</c:v>
                </c:pt>
                <c:pt idx="584">
                  <c:v>143.73918101605574</c:v>
                </c:pt>
                <c:pt idx="585">
                  <c:v>#N/A</c:v>
                </c:pt>
                <c:pt idx="586">
                  <c:v>145.07635486968158</c:v>
                </c:pt>
                <c:pt idx="587">
                  <c:v>146.13179712521637</c:v>
                </c:pt>
                <c:pt idx="588">
                  <c:v>145.95028348366046</c:v>
                </c:pt>
                <c:pt idx="589">
                  <c:v>145.60407599744872</c:v>
                </c:pt>
                <c:pt idx="590">
                  <c:v>146.20608456152857</c:v>
                </c:pt>
                <c:pt idx="591">
                  <c:v>145.82833995612867</c:v>
                </c:pt>
                <c:pt idx="592">
                  <c:v>146.35465943415392</c:v>
                </c:pt>
                <c:pt idx="593">
                  <c:v>146.81930632354278</c:v>
                </c:pt>
                <c:pt idx="594">
                  <c:v>146.43595511917511</c:v>
                </c:pt>
                <c:pt idx="595">
                  <c:v>147.74579680283694</c:v>
                </c:pt>
                <c:pt idx="596">
                  <c:v>147.16271051027061</c:v>
                </c:pt>
                <c:pt idx="597">
                  <c:v>146.92653252878637</c:v>
                </c:pt>
                <c:pt idx="598">
                  <c:v>148.27281710573359</c:v>
                </c:pt>
                <c:pt idx="599">
                  <c:v>147.63997224733498</c:v>
                </c:pt>
                <c:pt idx="600">
                  <c:v>145.06514167174748</c:v>
                </c:pt>
                <c:pt idx="601">
                  <c:v>145.9229513136965</c:v>
                </c:pt>
                <c:pt idx="602">
                  <c:v>146.23902333045996</c:v>
                </c:pt>
                <c:pt idx="603">
                  <c:v>147.90628569826669</c:v>
                </c:pt>
                <c:pt idx="604">
                  <c:v>148.22516101451399</c:v>
                </c:pt>
                <c:pt idx="605">
                  <c:v>147.72477205671072</c:v>
                </c:pt>
                <c:pt idx="606">
                  <c:v>145.04972352458807</c:v>
                </c:pt>
                <c:pt idx="607">
                  <c:v>143.3593339360427</c:v>
                </c:pt>
                <c:pt idx="608">
                  <c:v>140.76067531484523</c:v>
                </c:pt>
                <c:pt idx="609">
                  <c:v>138.56639264414193</c:v>
                </c:pt>
                <c:pt idx="610">
                  <c:v>141.18747766120723</c:v>
                </c:pt>
                <c:pt idx="611">
                  <c:v>140.90224193876207</c:v>
                </c:pt>
                <c:pt idx="612">
                  <c:v>139.40177589022278</c:v>
                </c:pt>
                <c:pt idx="613">
                  <c:v>138.56849511875481</c:v>
                </c:pt>
                <c:pt idx="614">
                  <c:v>141.08585805493067</c:v>
                </c:pt>
                <c:pt idx="615">
                  <c:v>140.53641135616621</c:v>
                </c:pt>
                <c:pt idx="616">
                  <c:v>138.05689296301748</c:v>
                </c:pt>
                <c:pt idx="617">
                  <c:v>137.47590914506381</c:v>
                </c:pt>
                <c:pt idx="618">
                  <c:v>136.65243992178804</c:v>
                </c:pt>
                <c:pt idx="619">
                  <c:v>137.60205762182071</c:v>
                </c:pt>
                <c:pt idx="620">
                  <c:v>#N/A</c:v>
                </c:pt>
                <c:pt idx="621">
                  <c:v>135.13585490121849</c:v>
                </c:pt>
                <c:pt idx="622">
                  <c:v>138.10875400346191</c:v>
                </c:pt>
                <c:pt idx="623">
                  <c:v>140.49296021417192</c:v>
                </c:pt>
                <c:pt idx="624">
                  <c:v>138.78224670437103</c:v>
                </c:pt>
                <c:pt idx="625">
                  <c:v>139.90707062212218</c:v>
                </c:pt>
                <c:pt idx="626">
                  <c:v>140.26799543062182</c:v>
                </c:pt>
                <c:pt idx="627">
                  <c:v>138.87405476245519</c:v>
                </c:pt>
                <c:pt idx="628">
                  <c:v>137.04910679870181</c:v>
                </c:pt>
                <c:pt idx="629">
                  <c:v>138.14870102110152</c:v>
                </c:pt>
                <c:pt idx="630">
                  <c:v>134.83309855700176</c:v>
                </c:pt>
                <c:pt idx="631">
                  <c:v>137.21940724232419</c:v>
                </c:pt>
                <c:pt idx="632">
                  <c:v>137.29369467863657</c:v>
                </c:pt>
                <c:pt idx="633">
                  <c:v>138.84251764326621</c:v>
                </c:pt>
                <c:pt idx="634">
                  <c:v>140.40465628044191</c:v>
                </c:pt>
                <c:pt idx="635">
                  <c:v>141.12230094821626</c:v>
                </c:pt>
                <c:pt idx="636">
                  <c:v>141.01857886732685</c:v>
                </c:pt>
                <c:pt idx="637">
                  <c:v>142.74260804967446</c:v>
                </c:pt>
                <c:pt idx="638">
                  <c:v>143.95223177680128</c:v>
                </c:pt>
                <c:pt idx="639">
                  <c:v>144.11692562145615</c:v>
                </c:pt>
                <c:pt idx="640">
                  <c:v>145.2200239682106</c:v>
                </c:pt>
                <c:pt idx="641">
                  <c:v>146.56911184464116</c:v>
                </c:pt>
                <c:pt idx="642">
                  <c:v>147.64277554681823</c:v>
                </c:pt>
                <c:pt idx="643">
                  <c:v>148.6456559370377</c:v>
                </c:pt>
                <c:pt idx="644">
                  <c:v>149.04512611343566</c:v>
                </c:pt>
                <c:pt idx="645">
                  <c:v>148.72484914744661</c:v>
                </c:pt>
                <c:pt idx="646">
                  <c:v>149.13343004716549</c:v>
                </c:pt>
                <c:pt idx="647">
                  <c:v>148.74236976921813</c:v>
                </c:pt>
                <c:pt idx="648">
                  <c:v>146.43034852020841</c:v>
                </c:pt>
                <c:pt idx="649">
                  <c:v>148.70943100028734</c:v>
                </c:pt>
                <c:pt idx="650">
                  <c:v>150.05080980313826</c:v>
                </c:pt>
                <c:pt idx="651">
                  <c:v>150.01156361036922</c:v>
                </c:pt>
                <c:pt idx="652">
                  <c:v>149.81673429626647</c:v>
                </c:pt>
                <c:pt idx="653">
                  <c:v>148.76269369047358</c:v>
                </c:pt>
                <c:pt idx="654">
                  <c:v>152.07268955560701</c:v>
                </c:pt>
                <c:pt idx="655">
                  <c:v>154.07915116091615</c:v>
                </c:pt>
                <c:pt idx="656">
                  <c:v>154.02869177021361</c:v>
                </c:pt>
                <c:pt idx="657">
                  <c:v>155.30279138546092</c:v>
                </c:pt>
                <c:pt idx="658">
                  <c:v>154.62299126071386</c:v>
                </c:pt>
                <c:pt idx="659">
                  <c:v>154.65102425554875</c:v>
                </c:pt>
                <c:pt idx="660">
                  <c:v>154.76666035924262</c:v>
                </c:pt>
                <c:pt idx="661">
                  <c:v>153.64604139071685</c:v>
                </c:pt>
                <c:pt idx="662">
                  <c:v>154.23263180763777</c:v>
                </c:pt>
                <c:pt idx="663">
                  <c:v>152.82467464205368</c:v>
                </c:pt>
                <c:pt idx="664">
                  <c:v>#N/A</c:v>
                </c:pt>
                <c:pt idx="665">
                  <c:v>150.49863689562648</c:v>
                </c:pt>
                <c:pt idx="666">
                  <c:v>149.91835390254329</c:v>
                </c:pt>
                <c:pt idx="667">
                  <c:v>#N/A</c:v>
                </c:pt>
                <c:pt idx="668">
                  <c:v>151.84281899796076</c:v>
                </c:pt>
                <c:pt idx="669">
                  <c:v>148.76059121586081</c:v>
                </c:pt>
                <c:pt idx="670">
                  <c:v>148.58047922404651</c:v>
                </c:pt>
                <c:pt idx="671">
                  <c:v>147.46616767935842</c:v>
                </c:pt>
                <c:pt idx="672">
                  <c:v>147.34212167721429</c:v>
                </c:pt>
                <c:pt idx="673">
                  <c:v>149.68077427131712</c:v>
                </c:pt>
                <c:pt idx="674">
                  <c:v>146.8585525163117</c:v>
                </c:pt>
                <c:pt idx="675">
                  <c:v>147.97917148483745</c:v>
                </c:pt>
                <c:pt idx="676">
                  <c:v>144.06926953023708</c:v>
                </c:pt>
                <c:pt idx="677">
                  <c:v>144.49326857711526</c:v>
                </c:pt>
                <c:pt idx="678">
                  <c:v>142.67883298642519</c:v>
                </c:pt>
                <c:pt idx="679">
                  <c:v>146.60625556279732</c:v>
                </c:pt>
                <c:pt idx="680">
                  <c:v>147.1900426802348</c:v>
                </c:pt>
                <c:pt idx="681">
                  <c:v>146.73801063852153</c:v>
                </c:pt>
                <c:pt idx="682">
                  <c:v>150.14962610993138</c:v>
                </c:pt>
                <c:pt idx="683">
                  <c:v>150.07043289952273</c:v>
                </c:pt>
                <c:pt idx="684">
                  <c:v>148.16839419997333</c:v>
                </c:pt>
                <c:pt idx="685">
                  <c:v>148.11723398439963</c:v>
                </c:pt>
                <c:pt idx="686">
                  <c:v>147.15289896207841</c:v>
                </c:pt>
                <c:pt idx="687">
                  <c:v>146.00634947333032</c:v>
                </c:pt>
                <c:pt idx="688">
                  <c:v>145.17026540237842</c:v>
                </c:pt>
                <c:pt idx="689">
                  <c:v>143.43572384696785</c:v>
                </c:pt>
                <c:pt idx="690">
                  <c:v>143.58079459523859</c:v>
                </c:pt>
                <c:pt idx="691">
                  <c:v>145.54941165752089</c:v>
                </c:pt>
                <c:pt idx="692">
                  <c:v>146.22921178226773</c:v>
                </c:pt>
                <c:pt idx="693">
                  <c:v>143.43292054748471</c:v>
                </c:pt>
                <c:pt idx="694">
                  <c:v>142.40270798730123</c:v>
                </c:pt>
                <c:pt idx="695">
                  <c:v>141.54209504586882</c:v>
                </c:pt>
                <c:pt idx="696">
                  <c:v>143.54084757759881</c:v>
                </c:pt>
                <c:pt idx="697">
                  <c:v>144.64324509948187</c:v>
                </c:pt>
                <c:pt idx="698">
                  <c:v>144.07978190329999</c:v>
                </c:pt>
                <c:pt idx="699">
                  <c:v>146.52916482700135</c:v>
                </c:pt>
                <c:pt idx="700">
                  <c:v>145.09107219196974</c:v>
                </c:pt>
                <c:pt idx="701">
                  <c:v>144.57386343726552</c:v>
                </c:pt>
                <c:pt idx="702">
                  <c:v>146.78216260538653</c:v>
                </c:pt>
                <c:pt idx="703">
                  <c:v>147.22157979942392</c:v>
                </c:pt>
                <c:pt idx="704">
                  <c:v>148.97714610096097</c:v>
                </c:pt>
                <c:pt idx="705">
                  <c:v>150.34795954838845</c:v>
                </c:pt>
                <c:pt idx="706">
                  <c:v>151.50081646097473</c:v>
                </c:pt>
                <c:pt idx="707">
                  <c:v>152.16239513907854</c:v>
                </c:pt>
              </c:numCache>
            </c:numRef>
          </c:val>
        </c:ser>
        <c:ser>
          <c:idx val="4"/>
          <c:order val="4"/>
          <c:tx>
            <c:strRef>
              <c:f>Sheet1!$F$1</c:f>
              <c:strCache>
                <c:ptCount val="1"/>
                <c:pt idx="0">
                  <c:v>英國FTSE100</c:v>
                </c:pt>
              </c:strCache>
            </c:strRef>
          </c:tx>
          <c:spPr>
            <a:ln w="31750"/>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Sheet1!$F$2:$F$709</c:f>
              <c:numCache>
                <c:formatCode>0.00_ </c:formatCode>
                <c:ptCount val="708"/>
                <c:pt idx="0">
                  <c:v>100</c:v>
                </c:pt>
                <c:pt idx="1">
                  <c:v>97.49804534792807</c:v>
                </c:pt>
                <c:pt idx="2">
                  <c:v>95.290652217393685</c:v>
                </c:pt>
                <c:pt idx="3">
                  <c:v>99.029037947524259</c:v>
                </c:pt>
                <c:pt idx="4">
                  <c:v>98.470825681400825</c:v>
                </c:pt>
                <c:pt idx="5">
                  <c:v>97.572594868811009</c:v>
                </c:pt>
                <c:pt idx="6">
                  <c:v>96.703456552175552</c:v>
                </c:pt>
                <c:pt idx="7">
                  <c:v>98.490826772369402</c:v>
                </c:pt>
                <c:pt idx="8">
                  <c:v>94.626979653435541</c:v>
                </c:pt>
                <c:pt idx="9">
                  <c:v>91.379529792534072</c:v>
                </c:pt>
                <c:pt idx="10">
                  <c:v>89.321235703765652</c:v>
                </c:pt>
                <c:pt idx="11">
                  <c:v>88.732112660690603</c:v>
                </c:pt>
                <c:pt idx="12">
                  <c:v>96.574358601378265</c:v>
                </c:pt>
                <c:pt idx="13">
                  <c:v>95.209920541120425</c:v>
                </c:pt>
                <c:pt idx="14">
                  <c:v>93.38909395057911</c:v>
                </c:pt>
                <c:pt idx="15">
                  <c:v>92.651781006236547</c:v>
                </c:pt>
                <c:pt idx="16">
                  <c:v>94.496427077840622</c:v>
                </c:pt>
                <c:pt idx="17">
                  <c:v>92.522683055439359</c:v>
                </c:pt>
                <c:pt idx="18">
                  <c:v>89.140316744549679</c:v>
                </c:pt>
                <c:pt idx="19">
                  <c:v>90.179282506318458</c:v>
                </c:pt>
                <c:pt idx="20">
                  <c:v>88.556466716366359</c:v>
                </c:pt>
                <c:pt idx="21">
                  <c:v>90.554939360328746</c:v>
                </c:pt>
                <c:pt idx="22">
                  <c:v>83.444369692892479</c:v>
                </c:pt>
                <c:pt idx="23">
                  <c:v>83.735840136734524</c:v>
                </c:pt>
                <c:pt idx="24">
                  <c:v>79.398694474244067</c:v>
                </c:pt>
                <c:pt idx="25">
                  <c:v>78.437005654853905</c:v>
                </c:pt>
                <c:pt idx="26">
                  <c:v>77.402403767478233</c:v>
                </c:pt>
                <c:pt idx="27">
                  <c:v>79.89908540465845</c:v>
                </c:pt>
                <c:pt idx="28">
                  <c:v>74.178409731439729</c:v>
                </c:pt>
                <c:pt idx="29">
                  <c:v>70.210920595668867</c:v>
                </c:pt>
                <c:pt idx="30">
                  <c:v>73.876938742113097</c:v>
                </c:pt>
                <c:pt idx="31">
                  <c:v>77.870974780442552</c:v>
                </c:pt>
                <c:pt idx="32">
                  <c:v>76.908376820553656</c:v>
                </c:pt>
                <c:pt idx="33">
                  <c:v>73.474734985544671</c:v>
                </c:pt>
                <c:pt idx="34">
                  <c:v>74.328236085604658</c:v>
                </c:pt>
                <c:pt idx="35">
                  <c:v>70.610396930741658</c:v>
                </c:pt>
                <c:pt idx="36">
                  <c:v>70.050911867920078</c:v>
                </c:pt>
                <c:pt idx="37">
                  <c:v>71.392621415713592</c:v>
                </c:pt>
                <c:pt idx="38">
                  <c:v>77.141298616288168</c:v>
                </c:pt>
                <c:pt idx="39">
                  <c:v>78.034256413986213</c:v>
                </c:pt>
                <c:pt idx="40">
                  <c:v>79.592341400439878</c:v>
                </c:pt>
                <c:pt idx="41">
                  <c:v>80.79131588995773</c:v>
                </c:pt>
                <c:pt idx="42">
                  <c:v>84.359146862555988</c:v>
                </c:pt>
                <c:pt idx="43">
                  <c:v>82.3814026219612</c:v>
                </c:pt>
                <c:pt idx="44">
                  <c:v>77.684419150135469</c:v>
                </c:pt>
                <c:pt idx="45">
                  <c:v>79.367238212993357</c:v>
                </c:pt>
                <c:pt idx="46">
                  <c:v>80.075640489481188</c:v>
                </c:pt>
                <c:pt idx="47">
                  <c:v>77.216757277669601</c:v>
                </c:pt>
                <c:pt idx="48">
                  <c:v>76.040874956815841</c:v>
                </c:pt>
                <c:pt idx="49">
                  <c:v>75.807953161081514</c:v>
                </c:pt>
                <c:pt idx="50">
                  <c:v>76.967289124861367</c:v>
                </c:pt>
                <c:pt idx="51">
                  <c:v>75.13428005163918</c:v>
                </c:pt>
                <c:pt idx="52">
                  <c:v>76.523264905358587</c:v>
                </c:pt>
                <c:pt idx="53">
                  <c:v>72.834518246449719</c:v>
                </c:pt>
                <c:pt idx="54">
                  <c:v>70.458206811280519</c:v>
                </c:pt>
                <c:pt idx="55">
                  <c:v>68.748477189664769</c:v>
                </c:pt>
                <c:pt idx="56">
                  <c:v>75.512482499045404</c:v>
                </c:pt>
                <c:pt idx="57">
                  <c:v>75.845046093423136</c:v>
                </c:pt>
                <c:pt idx="58">
                  <c:v>75.507573140353102</c:v>
                </c:pt>
                <c:pt idx="59">
                  <c:v>76.842373220357487</c:v>
                </c:pt>
                <c:pt idx="60">
                  <c:v>77.968070985690133</c:v>
                </c:pt>
                <c:pt idx="61">
                  <c:v>73.922032110842267</c:v>
                </c:pt>
                <c:pt idx="62">
                  <c:v>74.965179918904653</c:v>
                </c:pt>
                <c:pt idx="63">
                  <c:v>75.821590268560101</c:v>
                </c:pt>
                <c:pt idx="64">
                  <c:v>75.706129425241542</c:v>
                </c:pt>
                <c:pt idx="65">
                  <c:v>73.62892521410258</c:v>
                </c:pt>
                <c:pt idx="66">
                  <c:v>78.187173845846146</c:v>
                </c:pt>
                <c:pt idx="67">
                  <c:v>79.663618015528058</c:v>
                </c:pt>
                <c:pt idx="68">
                  <c:v>79.409422332127178</c:v>
                </c:pt>
                <c:pt idx="69">
                  <c:v>79.79871629361601</c:v>
                </c:pt>
                <c:pt idx="70">
                  <c:v>77.828790661308815</c:v>
                </c:pt>
                <c:pt idx="71">
                  <c:v>77.77806062148845</c:v>
                </c:pt>
                <c:pt idx="72">
                  <c:v>78.351182791788588</c:v>
                </c:pt>
                <c:pt idx="73">
                  <c:v>78.625925050457184</c:v>
                </c:pt>
                <c:pt idx="74">
                  <c:v>78.743567830972594</c:v>
                </c:pt>
                <c:pt idx="75">
                  <c:v>77.948433550920953</c:v>
                </c:pt>
                <c:pt idx="76">
                  <c:v>77.261668818299185</c:v>
                </c:pt>
                <c:pt idx="77">
                  <c:v>77.385675582304458</c:v>
                </c:pt>
                <c:pt idx="78">
                  <c:v>76.669454697528948</c:v>
                </c:pt>
                <c:pt idx="79">
                  <c:v>#N/A</c:v>
                </c:pt>
                <c:pt idx="80">
                  <c:v>#N/A</c:v>
                </c:pt>
                <c:pt idx="81">
                  <c:v>78.537920250195526</c:v>
                </c:pt>
                <c:pt idx="82">
                  <c:v>79.871265705402124</c:v>
                </c:pt>
                <c:pt idx="83">
                  <c:v>80.625670491117702</c:v>
                </c:pt>
                <c:pt idx="84">
                  <c:v>83.270723857664834</c:v>
                </c:pt>
                <c:pt idx="85">
                  <c:v>84.348600832772689</c:v>
                </c:pt>
                <c:pt idx="86">
                  <c:v>81.95919777442397</c:v>
                </c:pt>
                <c:pt idx="87">
                  <c:v>81.920286561085163</c:v>
                </c:pt>
                <c:pt idx="88">
                  <c:v>80.886957470407481</c:v>
                </c:pt>
                <c:pt idx="89">
                  <c:v>#N/A</c:v>
                </c:pt>
                <c:pt idx="90">
                  <c:v>80.48057166754549</c:v>
                </c:pt>
                <c:pt idx="91">
                  <c:v>79.988908485917506</c:v>
                </c:pt>
                <c:pt idx="92">
                  <c:v>76.015782679055178</c:v>
                </c:pt>
                <c:pt idx="93">
                  <c:v>74.933360001454588</c:v>
                </c:pt>
                <c:pt idx="94">
                  <c:v>75.40520392021395</c:v>
                </c:pt>
                <c:pt idx="95">
                  <c:v>#N/A</c:v>
                </c:pt>
                <c:pt idx="96">
                  <c:v>74.703529283415577</c:v>
                </c:pt>
                <c:pt idx="97">
                  <c:v>74.393148717202749</c:v>
                </c:pt>
                <c:pt idx="98">
                  <c:v>73.820026546902568</c:v>
                </c:pt>
                <c:pt idx="99">
                  <c:v>74.145498845391558</c:v>
                </c:pt>
                <c:pt idx="100">
                  <c:v>75.721584813717115</c:v>
                </c:pt>
                <c:pt idx="101">
                  <c:v>76.887830245286111</c:v>
                </c:pt>
                <c:pt idx="102">
                  <c:v>76.893830572576519</c:v>
                </c:pt>
                <c:pt idx="103">
                  <c:v>78.038256632179909</c:v>
                </c:pt>
                <c:pt idx="104">
                  <c:v>78.324454061130595</c:v>
                </c:pt>
                <c:pt idx="105">
                  <c:v>76.605633034529006</c:v>
                </c:pt>
                <c:pt idx="106">
                  <c:v>76.99074494972453</c:v>
                </c:pt>
                <c:pt idx="107">
                  <c:v>76.408531374438468</c:v>
                </c:pt>
                <c:pt idx="108">
                  <c:v>76.178518828299573</c:v>
                </c:pt>
                <c:pt idx="109">
                  <c:v>75.181373529465219</c:v>
                </c:pt>
                <c:pt idx="110">
                  <c:v>73.351819190137647</c:v>
                </c:pt>
                <c:pt idx="111">
                  <c:v>72.855428477916988</c:v>
                </c:pt>
                <c:pt idx="112">
                  <c:v>73.065258104987478</c:v>
                </c:pt>
                <c:pt idx="113">
                  <c:v>70.714038947578956</c:v>
                </c:pt>
                <c:pt idx="114">
                  <c:v>70.017091841373258</c:v>
                </c:pt>
                <c:pt idx="115">
                  <c:v>69.393603287452066</c:v>
                </c:pt>
                <c:pt idx="116">
                  <c:v>69.985271923923108</c:v>
                </c:pt>
                <c:pt idx="117">
                  <c:v>71.197338036619982</c:v>
                </c:pt>
                <c:pt idx="118">
                  <c:v>69.641798643562382</c:v>
                </c:pt>
                <c:pt idx="119">
                  <c:v>65.927777878793236</c:v>
                </c:pt>
                <c:pt idx="120">
                  <c:v>63.859665072640226</c:v>
                </c:pt>
                <c:pt idx="121">
                  <c:v>66.292161390621288</c:v>
                </c:pt>
                <c:pt idx="122">
                  <c:v>64.182773605833049</c:v>
                </c:pt>
                <c:pt idx="123">
                  <c:v>64.198592650508218</c:v>
                </c:pt>
                <c:pt idx="124">
                  <c:v>64.410786042875074</c:v>
                </c:pt>
                <c:pt idx="125">
                  <c:v>67.553321090241283</c:v>
                </c:pt>
                <c:pt idx="126">
                  <c:v>67.163845300652625</c:v>
                </c:pt>
                <c:pt idx="127">
                  <c:v>67.495681582631789</c:v>
                </c:pt>
                <c:pt idx="128">
                  <c:v>68.252450133643507</c:v>
                </c:pt>
                <c:pt idx="129">
                  <c:v>70.258195901594618</c:v>
                </c:pt>
                <c:pt idx="130">
                  <c:v>70.132916340891228</c:v>
                </c:pt>
                <c:pt idx="131">
                  <c:v>69.185410113278763</c:v>
                </c:pt>
                <c:pt idx="132">
                  <c:v>69.402512864338064</c:v>
                </c:pt>
                <c:pt idx="133">
                  <c:v>69.873811298798088</c:v>
                </c:pt>
                <c:pt idx="134">
                  <c:v>71.873193083259082</c:v>
                </c:pt>
                <c:pt idx="135">
                  <c:v>71.121333890939397</c:v>
                </c:pt>
                <c:pt idx="136">
                  <c:v>70.917504591159599</c:v>
                </c:pt>
                <c:pt idx="137">
                  <c:v>71.371165699947412</c:v>
                </c:pt>
                <c:pt idx="138">
                  <c:v>70.892048657199354</c:v>
                </c:pt>
                <c:pt idx="139">
                  <c:v>68.420277469680173</c:v>
                </c:pt>
                <c:pt idx="140">
                  <c:v>71.388257541320428</c:v>
                </c:pt>
                <c:pt idx="141">
                  <c:v>71.92410495117926</c:v>
                </c:pt>
                <c:pt idx="142">
                  <c:v>75.003545647944435</c:v>
                </c:pt>
                <c:pt idx="143">
                  <c:v>73.270723857664805</c:v>
                </c:pt>
                <c:pt idx="144">
                  <c:v>72.613778933396205</c:v>
                </c:pt>
                <c:pt idx="145">
                  <c:v>71.467898248995397</c:v>
                </c:pt>
                <c:pt idx="146">
                  <c:v>71.376984199138079</c:v>
                </c:pt>
                <c:pt idx="147">
                  <c:v>72.435041911376985</c:v>
                </c:pt>
                <c:pt idx="148">
                  <c:v>#N/A</c:v>
                </c:pt>
                <c:pt idx="149">
                  <c:v>#N/A</c:v>
                </c:pt>
                <c:pt idx="150">
                  <c:v>72.531047148026218</c:v>
                </c:pt>
                <c:pt idx="151">
                  <c:v>72.156663090714062</c:v>
                </c:pt>
                <c:pt idx="152">
                  <c:v>73.694565158099508</c:v>
                </c:pt>
                <c:pt idx="153">
                  <c:v>74.418604651162937</c:v>
                </c:pt>
                <c:pt idx="154">
                  <c:v>72.565049002672879</c:v>
                </c:pt>
                <c:pt idx="155">
                  <c:v>72.503227448769934</c:v>
                </c:pt>
                <c:pt idx="156">
                  <c:v>73.288724839536599</c:v>
                </c:pt>
                <c:pt idx="157">
                  <c:v>73.062712511591371</c:v>
                </c:pt>
                <c:pt idx="158">
                  <c:v>75.567576413258848</c:v>
                </c:pt>
                <c:pt idx="159">
                  <c:v>75.767950979144445</c:v>
                </c:pt>
                <c:pt idx="160">
                  <c:v>74.484062767060024</c:v>
                </c:pt>
                <c:pt idx="161">
                  <c:v>76.178518828299573</c:v>
                </c:pt>
                <c:pt idx="162">
                  <c:v>77.16257250395455</c:v>
                </c:pt>
                <c:pt idx="163">
                  <c:v>#N/A</c:v>
                </c:pt>
                <c:pt idx="164">
                  <c:v>78.857755877593164</c:v>
                </c:pt>
                <c:pt idx="165">
                  <c:v>79.940542211393364</c:v>
                </c:pt>
                <c:pt idx="166">
                  <c:v>79.980362565230834</c:v>
                </c:pt>
                <c:pt idx="167">
                  <c:v>81.133334545520555</c:v>
                </c:pt>
                <c:pt idx="168">
                  <c:v>80.649853628379844</c:v>
                </c:pt>
                <c:pt idx="169">
                  <c:v>80.468752841063989</c:v>
                </c:pt>
                <c:pt idx="170">
                  <c:v>78.756477626052288</c:v>
                </c:pt>
                <c:pt idx="171">
                  <c:v>79.323963125261372</c:v>
                </c:pt>
                <c:pt idx="172">
                  <c:v>79.060857864974452</c:v>
                </c:pt>
                <c:pt idx="173">
                  <c:v>80.848955397567138</c:v>
                </c:pt>
                <c:pt idx="174">
                  <c:v>81.49989999454526</c:v>
                </c:pt>
                <c:pt idx="175">
                  <c:v>81.248249904540359</c:v>
                </c:pt>
                <c:pt idx="176">
                  <c:v>79.012855246649778</c:v>
                </c:pt>
                <c:pt idx="177">
                  <c:v>79.373238540283864</c:v>
                </c:pt>
                <c:pt idx="178">
                  <c:v>#N/A</c:v>
                </c:pt>
                <c:pt idx="179">
                  <c:v>80.217466407258627</c:v>
                </c:pt>
                <c:pt idx="180">
                  <c:v>80.299470880229819</c:v>
                </c:pt>
                <c:pt idx="181">
                  <c:v>81.935196465261797</c:v>
                </c:pt>
                <c:pt idx="182">
                  <c:v>81.404803898394476</c:v>
                </c:pt>
                <c:pt idx="183">
                  <c:v>79.702892885066419</c:v>
                </c:pt>
                <c:pt idx="184">
                  <c:v>79.766896376165889</c:v>
                </c:pt>
                <c:pt idx="185">
                  <c:v>80.705493026892384</c:v>
                </c:pt>
                <c:pt idx="186">
                  <c:v>#N/A</c:v>
                </c:pt>
                <c:pt idx="187">
                  <c:v>80.099278142443978</c:v>
                </c:pt>
                <c:pt idx="188">
                  <c:v>80.0914595341564</c:v>
                </c:pt>
                <c:pt idx="189">
                  <c:v>80.672582140843886</c:v>
                </c:pt>
                <c:pt idx="190">
                  <c:v>81.129334327326788</c:v>
                </c:pt>
                <c:pt idx="191">
                  <c:v>80.767132752695588</c:v>
                </c:pt>
                <c:pt idx="192">
                  <c:v>78.659017764605338</c:v>
                </c:pt>
                <c:pt idx="193">
                  <c:v>78.705565758132266</c:v>
                </c:pt>
                <c:pt idx="194">
                  <c:v>77.794425150462757</c:v>
                </c:pt>
                <c:pt idx="195">
                  <c:v>77.838063894394239</c:v>
                </c:pt>
                <c:pt idx="196">
                  <c:v>79.021219339236694</c:v>
                </c:pt>
                <c:pt idx="197">
                  <c:v>76.986926559630533</c:v>
                </c:pt>
                <c:pt idx="198">
                  <c:v>76.913649835445597</c:v>
                </c:pt>
                <c:pt idx="199">
                  <c:v>77.822063021619357</c:v>
                </c:pt>
                <c:pt idx="200">
                  <c:v>77.323672200301758</c:v>
                </c:pt>
                <c:pt idx="201">
                  <c:v>77.113478917031671</c:v>
                </c:pt>
                <c:pt idx="202">
                  <c:v>78.077531501718283</c:v>
                </c:pt>
                <c:pt idx="203">
                  <c:v>77.262577958797749</c:v>
                </c:pt>
                <c:pt idx="204">
                  <c:v>78.926305071185709</c:v>
                </c:pt>
                <c:pt idx="205">
                  <c:v>76.990926777824257</c:v>
                </c:pt>
                <c:pt idx="206">
                  <c:v>77.027474225866868</c:v>
                </c:pt>
                <c:pt idx="207">
                  <c:v>76.275251377347857</c:v>
                </c:pt>
                <c:pt idx="208">
                  <c:v>76.131425350473648</c:v>
                </c:pt>
                <c:pt idx="209">
                  <c:v>75.281015328108822</c:v>
                </c:pt>
                <c:pt idx="210">
                  <c:v>75.616124515882703</c:v>
                </c:pt>
                <c:pt idx="211">
                  <c:v>75.043547829881618</c:v>
                </c:pt>
                <c:pt idx="212">
                  <c:v>76.406531265341826</c:v>
                </c:pt>
                <c:pt idx="213">
                  <c:v>77.052930159826744</c:v>
                </c:pt>
                <c:pt idx="214">
                  <c:v>79.030856228521472</c:v>
                </c:pt>
                <c:pt idx="215">
                  <c:v>79.310507845882512</c:v>
                </c:pt>
                <c:pt idx="216">
                  <c:v>79.799807262214301</c:v>
                </c:pt>
                <c:pt idx="217">
                  <c:v>80.797498045348036</c:v>
                </c:pt>
                <c:pt idx="218">
                  <c:v>81.480262559775994</c:v>
                </c:pt>
                <c:pt idx="219">
                  <c:v>81.708638653017431</c:v>
                </c:pt>
                <c:pt idx="220">
                  <c:v>82.909976907831279</c:v>
                </c:pt>
                <c:pt idx="221">
                  <c:v>83.215629943451447</c:v>
                </c:pt>
                <c:pt idx="222">
                  <c:v>83.388730294379599</c:v>
                </c:pt>
                <c:pt idx="223">
                  <c:v>82.347037111115156</c:v>
                </c:pt>
                <c:pt idx="224">
                  <c:v>82.686873829481428</c:v>
                </c:pt>
                <c:pt idx="225">
                  <c:v>84.215684491881376</c:v>
                </c:pt>
                <c:pt idx="226">
                  <c:v>83.792934160045093</c:v>
                </c:pt>
                <c:pt idx="227">
                  <c:v>85.140280378929759</c:v>
                </c:pt>
                <c:pt idx="228">
                  <c:v>84.938633016346344</c:v>
                </c:pt>
                <c:pt idx="229">
                  <c:v>84.497881702638338</c:v>
                </c:pt>
                <c:pt idx="230">
                  <c:v>85.287015655399458</c:v>
                </c:pt>
                <c:pt idx="231">
                  <c:v>85.862865247195302</c:v>
                </c:pt>
                <c:pt idx="232">
                  <c:v>84.938087532047149</c:v>
                </c:pt>
                <c:pt idx="233">
                  <c:v>85.763950760950607</c:v>
                </c:pt>
                <c:pt idx="234">
                  <c:v>86.467625506845934</c:v>
                </c:pt>
                <c:pt idx="235">
                  <c:v>85.713220721130398</c:v>
                </c:pt>
                <c:pt idx="236">
                  <c:v>84.459334145498858</c:v>
                </c:pt>
                <c:pt idx="237">
                  <c:v>85.200647308034988</c:v>
                </c:pt>
                <c:pt idx="238">
                  <c:v>85.271378438823788</c:v>
                </c:pt>
                <c:pt idx="239">
                  <c:v>86.487990254013866</c:v>
                </c:pt>
                <c:pt idx="240">
                  <c:v>88.202811062421446</c:v>
                </c:pt>
                <c:pt idx="241">
                  <c:v>89.027219666527358</c:v>
                </c:pt>
                <c:pt idx="242">
                  <c:v>89.40124006764016</c:v>
                </c:pt>
                <c:pt idx="243">
                  <c:v>88.924486790188553</c:v>
                </c:pt>
                <c:pt idx="244">
                  <c:v>88.538465734494466</c:v>
                </c:pt>
                <c:pt idx="245">
                  <c:v>89.257595868865565</c:v>
                </c:pt>
                <c:pt idx="246">
                  <c:v>#N/A</c:v>
                </c:pt>
                <c:pt idx="247">
                  <c:v>87.635689219411958</c:v>
                </c:pt>
                <c:pt idx="248">
                  <c:v>87.596596177973353</c:v>
                </c:pt>
                <c:pt idx="249">
                  <c:v>87.218393730567129</c:v>
                </c:pt>
                <c:pt idx="250">
                  <c:v>88.217539138498452</c:v>
                </c:pt>
                <c:pt idx="251">
                  <c:v>89.699074494972464</c:v>
                </c:pt>
                <c:pt idx="252">
                  <c:v>89.956543084168331</c:v>
                </c:pt>
                <c:pt idx="253">
                  <c:v>90.992235940142336</c:v>
                </c:pt>
                <c:pt idx="254">
                  <c:v>90.690037638416555</c:v>
                </c:pt>
                <c:pt idx="255">
                  <c:v>91.122606687637514</c:v>
                </c:pt>
                <c:pt idx="256">
                  <c:v>91.256795825226789</c:v>
                </c:pt>
                <c:pt idx="257">
                  <c:v>91.680091641362267</c:v>
                </c:pt>
                <c:pt idx="258">
                  <c:v>93.171082059021245</c:v>
                </c:pt>
                <c:pt idx="259">
                  <c:v>93.895121552084504</c:v>
                </c:pt>
                <c:pt idx="260">
                  <c:v>94.057675873229371</c:v>
                </c:pt>
                <c:pt idx="261">
                  <c:v>93.357092205029318</c:v>
                </c:pt>
                <c:pt idx="262">
                  <c:v>93.506918559194148</c:v>
                </c:pt>
                <c:pt idx="263">
                  <c:v>93.448188082986348</c:v>
                </c:pt>
                <c:pt idx="264">
                  <c:v>92.355401203701916</c:v>
                </c:pt>
                <c:pt idx="265">
                  <c:v>92.408676836918318</c:v>
                </c:pt>
                <c:pt idx="266">
                  <c:v>93.926941469534682</c:v>
                </c:pt>
                <c:pt idx="267">
                  <c:v>93.818208265905426</c:v>
                </c:pt>
                <c:pt idx="268">
                  <c:v>93.348728112442345</c:v>
                </c:pt>
                <c:pt idx="269">
                  <c:v>91.783370002000026</c:v>
                </c:pt>
                <c:pt idx="270">
                  <c:v>90.708584104587459</c:v>
                </c:pt>
                <c:pt idx="271">
                  <c:v>91.356437623870349</c:v>
                </c:pt>
                <c:pt idx="272">
                  <c:v>93.422913977126015</c:v>
                </c:pt>
                <c:pt idx="273">
                  <c:v>92.894157863156153</c:v>
                </c:pt>
                <c:pt idx="274">
                  <c:v>93.725839591250349</c:v>
                </c:pt>
                <c:pt idx="275">
                  <c:v>93.857301307343988</c:v>
                </c:pt>
                <c:pt idx="276">
                  <c:v>94.735531028965212</c:v>
                </c:pt>
                <c:pt idx="277">
                  <c:v>93.716930014364408</c:v>
                </c:pt>
                <c:pt idx="278">
                  <c:v>95.570667490954051</c:v>
                </c:pt>
                <c:pt idx="279">
                  <c:v>94.967907340400387</c:v>
                </c:pt>
                <c:pt idx="280">
                  <c:v>94.373147626234072</c:v>
                </c:pt>
                <c:pt idx="281">
                  <c:v>96.033238176627677</c:v>
                </c:pt>
                <c:pt idx="282">
                  <c:v>95.339745804316578</c:v>
                </c:pt>
                <c:pt idx="283">
                  <c:v>95.602487408403945</c:v>
                </c:pt>
                <c:pt idx="284">
                  <c:v>94.684437332945265</c:v>
                </c:pt>
                <c:pt idx="285">
                  <c:v>95.324654072040303</c:v>
                </c:pt>
                <c:pt idx="286">
                  <c:v>94.400421841191346</c:v>
                </c:pt>
                <c:pt idx="287">
                  <c:v>94.568249177227855</c:v>
                </c:pt>
                <c:pt idx="288">
                  <c:v>92.376311435169114</c:v>
                </c:pt>
                <c:pt idx="289">
                  <c:v>93.418186446533454</c:v>
                </c:pt>
                <c:pt idx="290">
                  <c:v>91.724094041493174</c:v>
                </c:pt>
                <c:pt idx="291">
                  <c:v>92.814153499281886</c:v>
                </c:pt>
                <c:pt idx="292">
                  <c:v>91.590632216302708</c:v>
                </c:pt>
                <c:pt idx="293">
                  <c:v>92.875793225085019</c:v>
                </c:pt>
                <c:pt idx="294">
                  <c:v>93.198538102078146</c:v>
                </c:pt>
                <c:pt idx="295">
                  <c:v>93.509100496390715</c:v>
                </c:pt>
                <c:pt idx="296">
                  <c:v>95.190283106351259</c:v>
                </c:pt>
                <c:pt idx="297">
                  <c:v>95.106096696183357</c:v>
                </c:pt>
                <c:pt idx="298">
                  <c:v>95.764314417150032</c:v>
                </c:pt>
                <c:pt idx="299">
                  <c:v>95.941596814371692</c:v>
                </c:pt>
                <c:pt idx="300">
                  <c:v>96.303071076603985</c:v>
                </c:pt>
                <c:pt idx="301">
                  <c:v>97.872065749040857</c:v>
                </c:pt>
                <c:pt idx="302">
                  <c:v>97.204029310689648</c:v>
                </c:pt>
                <c:pt idx="303">
                  <c:v>97.134934632798149</c:v>
                </c:pt>
                <c:pt idx="304">
                  <c:v>95.781588086622889</c:v>
                </c:pt>
                <c:pt idx="305">
                  <c:v>95.485390112187787</c:v>
                </c:pt>
                <c:pt idx="306">
                  <c:v>97.378038802116279</c:v>
                </c:pt>
                <c:pt idx="307">
                  <c:v>96.804552975616872</c:v>
                </c:pt>
                <c:pt idx="308">
                  <c:v>97.547320762950733</c:v>
                </c:pt>
                <c:pt idx="309">
                  <c:v>94.443878757023029</c:v>
                </c:pt>
                <c:pt idx="310">
                  <c:v>95.382111751549999</c:v>
                </c:pt>
                <c:pt idx="311">
                  <c:v>94.381148062621449</c:v>
                </c:pt>
                <c:pt idx="312">
                  <c:v>96.590177646053419</c:v>
                </c:pt>
                <c:pt idx="313">
                  <c:v>96.866920013818941</c:v>
                </c:pt>
                <c:pt idx="314">
                  <c:v>96.605269378329709</c:v>
                </c:pt>
                <c:pt idx="315">
                  <c:v>96.775460479662513</c:v>
                </c:pt>
                <c:pt idx="316">
                  <c:v>96.562721602996518</c:v>
                </c:pt>
                <c:pt idx="317">
                  <c:v>94.971180246195246</c:v>
                </c:pt>
                <c:pt idx="318">
                  <c:v>94.621342982344459</c:v>
                </c:pt>
                <c:pt idx="319">
                  <c:v>95.357383129988918</c:v>
                </c:pt>
                <c:pt idx="320">
                  <c:v>95.670127461497898</c:v>
                </c:pt>
                <c:pt idx="321">
                  <c:v>96.647817153662842</c:v>
                </c:pt>
                <c:pt idx="322">
                  <c:v>96.110151462807067</c:v>
                </c:pt>
                <c:pt idx="323">
                  <c:v>96.737276578722486</c:v>
                </c:pt>
                <c:pt idx="324">
                  <c:v>94.870811135152664</c:v>
                </c:pt>
                <c:pt idx="325">
                  <c:v>94.492608687746625</c:v>
                </c:pt>
                <c:pt idx="326">
                  <c:v>96.2596141607725</c:v>
                </c:pt>
                <c:pt idx="327">
                  <c:v>96.890012182482536</c:v>
                </c:pt>
                <c:pt idx="328">
                  <c:v>97.684964634434579</c:v>
                </c:pt>
                <c:pt idx="329">
                  <c:v>98.230994417877397</c:v>
                </c:pt>
                <c:pt idx="330">
                  <c:v>#N/A</c:v>
                </c:pt>
                <c:pt idx="331">
                  <c:v>#N/A</c:v>
                </c:pt>
                <c:pt idx="332">
                  <c:v>98.871029328872496</c:v>
                </c:pt>
                <c:pt idx="333">
                  <c:v>98.148262632507212</c:v>
                </c:pt>
                <c:pt idx="334">
                  <c:v>98.421368438278463</c:v>
                </c:pt>
                <c:pt idx="335">
                  <c:v>100.01163699838173</c:v>
                </c:pt>
                <c:pt idx="336">
                  <c:v>100.41456806734928</c:v>
                </c:pt>
                <c:pt idx="337">
                  <c:v>100.55166645453389</c:v>
                </c:pt>
                <c:pt idx="338">
                  <c:v>100.49129952542874</c:v>
                </c:pt>
                <c:pt idx="339">
                  <c:v>100.62803425641381</c:v>
                </c:pt>
                <c:pt idx="340">
                  <c:v>100.69767441860465</c:v>
                </c:pt>
                <c:pt idx="341">
                  <c:v>99.981999018128263</c:v>
                </c:pt>
                <c:pt idx="342">
                  <c:v>99.523246722548478</c:v>
                </c:pt>
                <c:pt idx="343">
                  <c:v>99.972725785042826</c:v>
                </c:pt>
                <c:pt idx="344">
                  <c:v>99.193956033965478</c:v>
                </c:pt>
                <c:pt idx="345">
                  <c:v>99.903449279051586</c:v>
                </c:pt>
                <c:pt idx="346">
                  <c:v>100.24437696601633</c:v>
                </c:pt>
                <c:pt idx="347">
                  <c:v>98.565376293252271</c:v>
                </c:pt>
                <c:pt idx="348">
                  <c:v>97.007109478698865</c:v>
                </c:pt>
                <c:pt idx="349">
                  <c:v>96.423259450515602</c:v>
                </c:pt>
                <c:pt idx="350">
                  <c:v>95.647217120933874</c:v>
                </c:pt>
                <c:pt idx="351">
                  <c:v>95.947960797861725</c:v>
                </c:pt>
                <c:pt idx="352">
                  <c:v>94.868265541756841</c:v>
                </c:pt>
                <c:pt idx="353">
                  <c:v>93.564012582504489</c:v>
                </c:pt>
                <c:pt idx="354">
                  <c:v>94.341873193083259</c:v>
                </c:pt>
                <c:pt idx="355">
                  <c:v>95.412658872302131</c:v>
                </c:pt>
                <c:pt idx="356">
                  <c:v>96.065421750277295</c:v>
                </c:pt>
                <c:pt idx="357">
                  <c:v>95.517028201538267</c:v>
                </c:pt>
                <c:pt idx="358">
                  <c:v>93.447097114388072</c:v>
                </c:pt>
                <c:pt idx="359">
                  <c:v>92.021746640725851</c:v>
                </c:pt>
                <c:pt idx="360">
                  <c:v>#N/A</c:v>
                </c:pt>
                <c:pt idx="361">
                  <c:v>92.592868701929149</c:v>
                </c:pt>
                <c:pt idx="362">
                  <c:v>92.947615324472409</c:v>
                </c:pt>
                <c:pt idx="363">
                  <c:v>93.313998945397131</c:v>
                </c:pt>
                <c:pt idx="364">
                  <c:v>97.315671763914381</c:v>
                </c:pt>
                <c:pt idx="365">
                  <c:v>96.643271451170065</c:v>
                </c:pt>
                <c:pt idx="366">
                  <c:v>97.149299052675602</c:v>
                </c:pt>
                <c:pt idx="367">
                  <c:v>95.972871247522434</c:v>
                </c:pt>
                <c:pt idx="368">
                  <c:v>97.360219648344611</c:v>
                </c:pt>
                <c:pt idx="369">
                  <c:v>98.295179737076552</c:v>
                </c:pt>
                <c:pt idx="370">
                  <c:v>99.715620852046484</c:v>
                </c:pt>
                <c:pt idx="371">
                  <c:v>100.6093059621434</c:v>
                </c:pt>
                <c:pt idx="372">
                  <c:v>100.49929996181632</c:v>
                </c:pt>
                <c:pt idx="373">
                  <c:v>101.8193719657436</c:v>
                </c:pt>
                <c:pt idx="374">
                  <c:v>101.94592432314492</c:v>
                </c:pt>
                <c:pt idx="375">
                  <c:v>101.86555630307105</c:v>
                </c:pt>
                <c:pt idx="376">
                  <c:v>102.56141244067859</c:v>
                </c:pt>
                <c:pt idx="377">
                  <c:v>102.13757114024401</c:v>
                </c:pt>
                <c:pt idx="378">
                  <c:v>102.29012491590458</c:v>
                </c:pt>
                <c:pt idx="379">
                  <c:v>101.71191155881242</c:v>
                </c:pt>
                <c:pt idx="380">
                  <c:v>102.19521064785353</c:v>
                </c:pt>
                <c:pt idx="381">
                  <c:v>102.63523464916277</c:v>
                </c:pt>
                <c:pt idx="382">
                  <c:v>102.59868720112007</c:v>
                </c:pt>
                <c:pt idx="383">
                  <c:v>102.73505827590597</c:v>
                </c:pt>
                <c:pt idx="384">
                  <c:v>102.63359819626517</c:v>
                </c:pt>
                <c:pt idx="385">
                  <c:v>103.16253613833464</c:v>
                </c:pt>
                <c:pt idx="386">
                  <c:v>103.2398130807136</c:v>
                </c:pt>
                <c:pt idx="387">
                  <c:v>104.14477153299256</c:v>
                </c:pt>
                <c:pt idx="388">
                  <c:v>103.69692892339583</c:v>
                </c:pt>
                <c:pt idx="389">
                  <c:v>103.83584559157771</c:v>
                </c:pt>
                <c:pt idx="390">
                  <c:v>103.13871665727221</c:v>
                </c:pt>
                <c:pt idx="391">
                  <c:v>103.27181482626327</c:v>
                </c:pt>
                <c:pt idx="392">
                  <c:v>104.45824317690058</c:v>
                </c:pt>
                <c:pt idx="393">
                  <c:v>#N/A</c:v>
                </c:pt>
                <c:pt idx="394">
                  <c:v>105.1030056184882</c:v>
                </c:pt>
                <c:pt idx="395">
                  <c:v>104.77044202411041</c:v>
                </c:pt>
                <c:pt idx="396">
                  <c:v>103.8729385239193</c:v>
                </c:pt>
                <c:pt idx="397">
                  <c:v>104.93263268905579</c:v>
                </c:pt>
                <c:pt idx="398">
                  <c:v>105.05391203156535</c:v>
                </c:pt>
                <c:pt idx="399">
                  <c:v>104.76316890012183</c:v>
                </c:pt>
                <c:pt idx="400">
                  <c:v>105.39211229703429</c:v>
                </c:pt>
                <c:pt idx="401">
                  <c:v>105.91504991181345</c:v>
                </c:pt>
                <c:pt idx="402">
                  <c:v>104.44133316362712</c:v>
                </c:pt>
                <c:pt idx="403">
                  <c:v>104.14949906358528</c:v>
                </c:pt>
                <c:pt idx="404">
                  <c:v>105.16373620379282</c:v>
                </c:pt>
                <c:pt idx="405">
                  <c:v>104.0680400749132</c:v>
                </c:pt>
                <c:pt idx="406">
                  <c:v>103.01161881557177</c:v>
                </c:pt>
                <c:pt idx="407">
                  <c:v>104.0720402931068</c:v>
                </c:pt>
                <c:pt idx="408">
                  <c:v>104.62116115424475</c:v>
                </c:pt>
                <c:pt idx="409">
                  <c:v>101.88773933123628</c:v>
                </c:pt>
                <c:pt idx="410">
                  <c:v>101.58026801461897</c:v>
                </c:pt>
                <c:pt idx="411">
                  <c:v>102.14811717002745</c:v>
                </c:pt>
                <c:pt idx="412">
                  <c:v>100.97441678637024</c:v>
                </c:pt>
                <c:pt idx="413">
                  <c:v>#N/A</c:v>
                </c:pt>
                <c:pt idx="414">
                  <c:v>98.389184864628959</c:v>
                </c:pt>
                <c:pt idx="415">
                  <c:v>97.131298070803879</c:v>
                </c:pt>
                <c:pt idx="416">
                  <c:v>95.659581431714372</c:v>
                </c:pt>
                <c:pt idx="417">
                  <c:v>93.150899139952983</c:v>
                </c:pt>
                <c:pt idx="418">
                  <c:v>97.958434096405171</c:v>
                </c:pt>
                <c:pt idx="419">
                  <c:v>96.990926777824242</c:v>
                </c:pt>
                <c:pt idx="420">
                  <c:v>97.886248340818582</c:v>
                </c:pt>
                <c:pt idx="421">
                  <c:v>98.800480026183124</c:v>
                </c:pt>
                <c:pt idx="422">
                  <c:v>95.693401458261349</c:v>
                </c:pt>
                <c:pt idx="423">
                  <c:v>95.687764787170224</c:v>
                </c:pt>
                <c:pt idx="424">
                  <c:v>96.502354673891219</c:v>
                </c:pt>
                <c:pt idx="425">
                  <c:v>93.788388457552074</c:v>
                </c:pt>
                <c:pt idx="426">
                  <c:v>92.243758750477298</c:v>
                </c:pt>
                <c:pt idx="427">
                  <c:v>92.058294088768491</c:v>
                </c:pt>
                <c:pt idx="428">
                  <c:v>92.179755259377785</c:v>
                </c:pt>
                <c:pt idx="429">
                  <c:v>89.835445569758349</c:v>
                </c:pt>
                <c:pt idx="430">
                  <c:v>91.606451260977877</c:v>
                </c:pt>
                <c:pt idx="431">
                  <c:v>94.462788879393358</c:v>
                </c:pt>
                <c:pt idx="432">
                  <c:v>94.34023674018583</c:v>
                </c:pt>
                <c:pt idx="433">
                  <c:v>#N/A</c:v>
                </c:pt>
                <c:pt idx="434">
                  <c:v>93.883302725603158</c:v>
                </c:pt>
                <c:pt idx="435">
                  <c:v>93.665472662145149</c:v>
                </c:pt>
                <c:pt idx="436">
                  <c:v>94.753895667036403</c:v>
                </c:pt>
                <c:pt idx="437">
                  <c:v>93.205083913667949</c:v>
                </c:pt>
                <c:pt idx="438">
                  <c:v>92.169754713893369</c:v>
                </c:pt>
                <c:pt idx="439">
                  <c:v>91.425895957961288</c:v>
                </c:pt>
                <c:pt idx="440">
                  <c:v>92.475225921413895</c:v>
                </c:pt>
                <c:pt idx="441">
                  <c:v>93.323272178482284</c:v>
                </c:pt>
                <c:pt idx="442">
                  <c:v>93.890212193392372</c:v>
                </c:pt>
                <c:pt idx="443">
                  <c:v>94.589341236794553</c:v>
                </c:pt>
                <c:pt idx="444">
                  <c:v>94.874629525246931</c:v>
                </c:pt>
                <c:pt idx="445">
                  <c:v>95.530483480917312</c:v>
                </c:pt>
                <c:pt idx="446">
                  <c:v>95.475025910504158</c:v>
                </c:pt>
                <c:pt idx="447">
                  <c:v>96.352710147826087</c:v>
                </c:pt>
                <c:pt idx="448">
                  <c:v>95.404840264014396</c:v>
                </c:pt>
                <c:pt idx="449">
                  <c:v>94.160045093368709</c:v>
                </c:pt>
                <c:pt idx="450">
                  <c:v>92.736512900703673</c:v>
                </c:pt>
                <c:pt idx="451">
                  <c:v>91.759005036638285</c:v>
                </c:pt>
                <c:pt idx="452">
                  <c:v>92.217393676018801</c:v>
                </c:pt>
                <c:pt idx="453">
                  <c:v>89.354328417913678</c:v>
                </c:pt>
                <c:pt idx="454">
                  <c:v>89.402512864338064</c:v>
                </c:pt>
                <c:pt idx="455">
                  <c:v>87.382039020310202</c:v>
                </c:pt>
                <c:pt idx="456">
                  <c:v>87.970071094786846</c:v>
                </c:pt>
                <c:pt idx="457">
                  <c:v>87.705329381602624</c:v>
                </c:pt>
                <c:pt idx="458">
                  <c:v>90.277651508264086</c:v>
                </c:pt>
                <c:pt idx="459">
                  <c:v>91.183519101041881</c:v>
                </c:pt>
                <c:pt idx="460">
                  <c:v>92.831427168754658</c:v>
                </c:pt>
                <c:pt idx="461">
                  <c:v>93.331272614869889</c:v>
                </c:pt>
                <c:pt idx="462">
                  <c:v>93.950942778697012</c:v>
                </c:pt>
                <c:pt idx="463">
                  <c:v>95.841955015728146</c:v>
                </c:pt>
                <c:pt idx="464">
                  <c:v>95.523755841227711</c:v>
                </c:pt>
                <c:pt idx="465">
                  <c:v>94.755895776133158</c:v>
                </c:pt>
                <c:pt idx="466">
                  <c:v>93.802389221230257</c:v>
                </c:pt>
                <c:pt idx="467">
                  <c:v>93.610196919831978</c:v>
                </c:pt>
                <c:pt idx="468">
                  <c:v>93.449824535883792</c:v>
                </c:pt>
                <c:pt idx="469">
                  <c:v>94.81680818953761</c:v>
                </c:pt>
                <c:pt idx="470">
                  <c:v>96.619997454406558</c:v>
                </c:pt>
                <c:pt idx="471">
                  <c:v>96.59835991054058</c:v>
                </c:pt>
                <c:pt idx="472">
                  <c:v>97.298398094441367</c:v>
                </c:pt>
                <c:pt idx="473">
                  <c:v>97.562957979526118</c:v>
                </c:pt>
                <c:pt idx="474">
                  <c:v>96.726730548938988</c:v>
                </c:pt>
                <c:pt idx="475">
                  <c:v>96.622543047802608</c:v>
                </c:pt>
                <c:pt idx="476">
                  <c:v>95.605578486099105</c:v>
                </c:pt>
                <c:pt idx="477">
                  <c:v>98.134625525028667</c:v>
                </c:pt>
                <c:pt idx="478">
                  <c:v>98.123170354746463</c:v>
                </c:pt>
                <c:pt idx="479">
                  <c:v>97.935523755841331</c:v>
                </c:pt>
                <c:pt idx="480">
                  <c:v>97.564958088623015</c:v>
                </c:pt>
                <c:pt idx="481">
                  <c:v>96.957834063676202</c:v>
                </c:pt>
                <c:pt idx="482">
                  <c:v>98.378457006745677</c:v>
                </c:pt>
                <c:pt idx="483">
                  <c:v>97.758241358619472</c:v>
                </c:pt>
                <c:pt idx="484">
                  <c:v>95.372656690364849</c:v>
                </c:pt>
                <c:pt idx="485">
                  <c:v>95.751768278269708</c:v>
                </c:pt>
                <c:pt idx="486">
                  <c:v>95.922323035801952</c:v>
                </c:pt>
                <c:pt idx="487">
                  <c:v>95.934323690383266</c:v>
                </c:pt>
                <c:pt idx="488">
                  <c:v>97.288033892757639</c:v>
                </c:pt>
                <c:pt idx="489">
                  <c:v>96.421077513318878</c:v>
                </c:pt>
                <c:pt idx="490">
                  <c:v>94.755895776133158</c:v>
                </c:pt>
                <c:pt idx="491">
                  <c:v>94.464788988490284</c:v>
                </c:pt>
                <c:pt idx="492">
                  <c:v>95.184100950960968</c:v>
                </c:pt>
                <c:pt idx="493">
                  <c:v>93.74965907231315</c:v>
                </c:pt>
                <c:pt idx="494">
                  <c:v>92.903249268141991</c:v>
                </c:pt>
                <c:pt idx="495">
                  <c:v>93.747658963216338</c:v>
                </c:pt>
                <c:pt idx="496">
                  <c:v>94.578977035110867</c:v>
                </c:pt>
                <c:pt idx="497">
                  <c:v>#N/A</c:v>
                </c:pt>
                <c:pt idx="498">
                  <c:v>95.009182319035588</c:v>
                </c:pt>
                <c:pt idx="499">
                  <c:v>97.576413258905035</c:v>
                </c:pt>
                <c:pt idx="500">
                  <c:v>97.660599669073008</c:v>
                </c:pt>
                <c:pt idx="501">
                  <c:v>98.699019946542535</c:v>
                </c:pt>
                <c:pt idx="502">
                  <c:v>98.899758168627358</c:v>
                </c:pt>
                <c:pt idx="503">
                  <c:v>98.329363419822883</c:v>
                </c:pt>
                <c:pt idx="504">
                  <c:v>98.727930614397167</c:v>
                </c:pt>
                <c:pt idx="505">
                  <c:v>99.899267232758149</c:v>
                </c:pt>
                <c:pt idx="506">
                  <c:v>100.03527465134466</c:v>
                </c:pt>
                <c:pt idx="507">
                  <c:v>101.19697438042066</c:v>
                </c:pt>
                <c:pt idx="508">
                  <c:v>101.23115806316717</c:v>
                </c:pt>
                <c:pt idx="509">
                  <c:v>101.01569176500546</c:v>
                </c:pt>
                <c:pt idx="510">
                  <c:v>100.73531283524557</c:v>
                </c:pt>
                <c:pt idx="511">
                  <c:v>100.15909958725021</c:v>
                </c:pt>
                <c:pt idx="512">
                  <c:v>101.86992017746412</c:v>
                </c:pt>
                <c:pt idx="513">
                  <c:v>101.39080313471645</c:v>
                </c:pt>
                <c:pt idx="514">
                  <c:v>100.86150153644741</c:v>
                </c:pt>
                <c:pt idx="515">
                  <c:v>101.79609796898012</c:v>
                </c:pt>
                <c:pt idx="516">
                  <c:v>101.34043675109551</c:v>
                </c:pt>
                <c:pt idx="517">
                  <c:v>101.43171445715222</c:v>
                </c:pt>
                <c:pt idx="518">
                  <c:v>101.26497808971399</c:v>
                </c:pt>
                <c:pt idx="519">
                  <c:v>100.88950306380349</c:v>
                </c:pt>
                <c:pt idx="520">
                  <c:v>101.69463788933942</c:v>
                </c:pt>
                <c:pt idx="521">
                  <c:v>101.02314671709357</c:v>
                </c:pt>
                <c:pt idx="522">
                  <c:v>102.47395312471592</c:v>
                </c:pt>
                <c:pt idx="523">
                  <c:v>103.30363474371332</c:v>
                </c:pt>
                <c:pt idx="524">
                  <c:v>102.95343382366308</c:v>
                </c:pt>
                <c:pt idx="525">
                  <c:v>102.87124752259206</c:v>
                </c:pt>
                <c:pt idx="526">
                  <c:v>103.14017128206986</c:v>
                </c:pt>
                <c:pt idx="527">
                  <c:v>102.94361510627863</c:v>
                </c:pt>
                <c:pt idx="528">
                  <c:v>104.50297288943024</c:v>
                </c:pt>
                <c:pt idx="529">
                  <c:v>104.13677109660509</c:v>
                </c:pt>
                <c:pt idx="530">
                  <c:v>103.70329290688581</c:v>
                </c:pt>
                <c:pt idx="531">
                  <c:v>104.41514991726829</c:v>
                </c:pt>
                <c:pt idx="532">
                  <c:v>103.712747968071</c:v>
                </c:pt>
                <c:pt idx="533">
                  <c:v>104.1680455297561</c:v>
                </c:pt>
                <c:pt idx="534">
                  <c:v>104.6940742222303</c:v>
                </c:pt>
                <c:pt idx="535">
                  <c:v>104.39423968580121</c:v>
                </c:pt>
                <c:pt idx="536">
                  <c:v>104.58715929959826</c:v>
                </c:pt>
                <c:pt idx="537">
                  <c:v>103.77475135007357</c:v>
                </c:pt>
                <c:pt idx="538">
                  <c:v>102.66050875502295</c:v>
                </c:pt>
                <c:pt idx="539">
                  <c:v>103.2399949088133</c:v>
                </c:pt>
                <c:pt idx="540">
                  <c:v>103.19035583759099</c:v>
                </c:pt>
                <c:pt idx="541">
                  <c:v>103.54419331963562</c:v>
                </c:pt>
                <c:pt idx="542">
                  <c:v>104.68625561394259</c:v>
                </c:pt>
                <c:pt idx="543">
                  <c:v>104.53242904158408</c:v>
                </c:pt>
                <c:pt idx="544">
                  <c:v>106.60199647253474</c:v>
                </c:pt>
                <c:pt idx="545">
                  <c:v>106.83037256577623</c:v>
                </c:pt>
                <c:pt idx="546">
                  <c:v>106.36871102060104</c:v>
                </c:pt>
                <c:pt idx="547">
                  <c:v>106.82746331618078</c:v>
                </c:pt>
                <c:pt idx="548">
                  <c:v>105.76831463534384</c:v>
                </c:pt>
                <c:pt idx="549">
                  <c:v>105.73722203029266</c:v>
                </c:pt>
                <c:pt idx="550">
                  <c:v>105.40338563921669</c:v>
                </c:pt>
                <c:pt idx="551">
                  <c:v>105.83140898594469</c:v>
                </c:pt>
                <c:pt idx="552">
                  <c:v>103.31290797679864</c:v>
                </c:pt>
                <c:pt idx="553">
                  <c:v>103.50673673109429</c:v>
                </c:pt>
                <c:pt idx="554">
                  <c:v>104.89135771042044</c:v>
                </c:pt>
                <c:pt idx="555">
                  <c:v>104.23895848864484</c:v>
                </c:pt>
                <c:pt idx="556">
                  <c:v>103.29345237012919</c:v>
                </c:pt>
                <c:pt idx="557">
                  <c:v>101.48335363747114</c:v>
                </c:pt>
                <c:pt idx="558">
                  <c:v>102.86197428950672</c:v>
                </c:pt>
                <c:pt idx="559">
                  <c:v>103.62256123061258</c:v>
                </c:pt>
                <c:pt idx="560">
                  <c:v>103.07289488517554</c:v>
                </c:pt>
                <c:pt idx="561">
                  <c:v>100.93186901103699</c:v>
                </c:pt>
                <c:pt idx="562">
                  <c:v>100.51948288088433</c:v>
                </c:pt>
                <c:pt idx="563">
                  <c:v>102.5965052639235</c:v>
                </c:pt>
                <c:pt idx="564">
                  <c:v>104.87044747895328</c:v>
                </c:pt>
                <c:pt idx="565">
                  <c:v>104.46606178518837</c:v>
                </c:pt>
                <c:pt idx="566">
                  <c:v>104.91990472207584</c:v>
                </c:pt>
                <c:pt idx="567">
                  <c:v>105.61394257868596</c:v>
                </c:pt>
                <c:pt idx="568">
                  <c:v>105.36083786388333</c:v>
                </c:pt>
                <c:pt idx="569">
                  <c:v>105.60503300180011</c:v>
                </c:pt>
                <c:pt idx="570">
                  <c:v>105.69576522355757</c:v>
                </c:pt>
                <c:pt idx="571">
                  <c:v>106.56490354019319</c:v>
                </c:pt>
                <c:pt idx="572">
                  <c:v>107.11875193192348</c:v>
                </c:pt>
                <c:pt idx="573">
                  <c:v>106.95456115788127</c:v>
                </c:pt>
                <c:pt idx="574">
                  <c:v>106.93528737931159</c:v>
                </c:pt>
                <c:pt idx="575">
                  <c:v>106.76491444987924</c:v>
                </c:pt>
                <c:pt idx="576">
                  <c:v>107.12602505591219</c:v>
                </c:pt>
                <c:pt idx="577">
                  <c:v>108.22044838809381</c:v>
                </c:pt>
                <c:pt idx="578">
                  <c:v>108.79666163608923</c:v>
                </c:pt>
                <c:pt idx="579">
                  <c:v>109.02540138553005</c:v>
                </c:pt>
                <c:pt idx="580">
                  <c:v>109.2590504936633</c:v>
                </c:pt>
                <c:pt idx="581">
                  <c:v>#N/A</c:v>
                </c:pt>
                <c:pt idx="582">
                  <c:v>#N/A</c:v>
                </c:pt>
                <c:pt idx="583">
                  <c:v>109.03067440042176</c:v>
                </c:pt>
                <c:pt idx="584">
                  <c:v>108.56974016764551</c:v>
                </c:pt>
                <c:pt idx="585">
                  <c:v>107.27748786297424</c:v>
                </c:pt>
                <c:pt idx="586">
                  <c:v>#N/A</c:v>
                </c:pt>
                <c:pt idx="587">
                  <c:v>109.34905540302198</c:v>
                </c:pt>
                <c:pt idx="588">
                  <c:v>109.89435787406585</c:v>
                </c:pt>
                <c:pt idx="589">
                  <c:v>109.45160645126109</c:v>
                </c:pt>
                <c:pt idx="590">
                  <c:v>108.81193519646517</c:v>
                </c:pt>
                <c:pt idx="591">
                  <c:v>108.30227103296529</c:v>
                </c:pt>
                <c:pt idx="592">
                  <c:v>109.3519646526175</c:v>
                </c:pt>
                <c:pt idx="593">
                  <c:v>110.01909195047004</c:v>
                </c:pt>
                <c:pt idx="594">
                  <c:v>109.53106533083623</c:v>
                </c:pt>
                <c:pt idx="595">
                  <c:v>109.13449824535884</c:v>
                </c:pt>
                <c:pt idx="596">
                  <c:v>108.83684564612615</c:v>
                </c:pt>
                <c:pt idx="597">
                  <c:v>110.12291579540701</c:v>
                </c:pt>
                <c:pt idx="598">
                  <c:v>108.67320035638294</c:v>
                </c:pt>
                <c:pt idx="599">
                  <c:v>106.69509245958857</c:v>
                </c:pt>
                <c:pt idx="600">
                  <c:v>107.21039329417972</c:v>
                </c:pt>
                <c:pt idx="601">
                  <c:v>108.07589504882077</c:v>
                </c:pt>
                <c:pt idx="602">
                  <c:v>107.60059639616705</c:v>
                </c:pt>
                <c:pt idx="603">
                  <c:v>108.53701110969688</c:v>
                </c:pt>
                <c:pt idx="604">
                  <c:v>108.46191610451478</c:v>
                </c:pt>
                <c:pt idx="605">
                  <c:v>106.93983308180449</c:v>
                </c:pt>
                <c:pt idx="606">
                  <c:v>110.75749586341071</c:v>
                </c:pt>
                <c:pt idx="607">
                  <c:v>110.04763896212522</c:v>
                </c:pt>
                <c:pt idx="608">
                  <c:v>109.4606978562467</c:v>
                </c:pt>
                <c:pt idx="609">
                  <c:v>110.24055857592232</c:v>
                </c:pt>
                <c:pt idx="610">
                  <c:v>110.18946487990256</c:v>
                </c:pt>
                <c:pt idx="611">
                  <c:v>109.77107842245924</c:v>
                </c:pt>
                <c:pt idx="612">
                  <c:v>110.64730803498364</c:v>
                </c:pt>
                <c:pt idx="613">
                  <c:v>110.68567376402348</c:v>
                </c:pt>
                <c:pt idx="614">
                  <c:v>110.60585122824881</c:v>
                </c:pt>
                <c:pt idx="615">
                  <c:v>109.36596541629544</c:v>
                </c:pt>
                <c:pt idx="616">
                  <c:v>109.03794752441043</c:v>
                </c:pt>
                <c:pt idx="617">
                  <c:v>107.70642035020093</c:v>
                </c:pt>
                <c:pt idx="618">
                  <c:v>107.64187137480225</c:v>
                </c:pt>
                <c:pt idx="619">
                  <c:v>109.11867920068359</c:v>
                </c:pt>
                <c:pt idx="620">
                  <c:v>107.92879611615155</c:v>
                </c:pt>
                <c:pt idx="621">
                  <c:v>107.54932087204759</c:v>
                </c:pt>
                <c:pt idx="622">
                  <c:v>109.18941033147254</c:v>
                </c:pt>
                <c:pt idx="623">
                  <c:v>108.92212302489237</c:v>
                </c:pt>
                <c:pt idx="624">
                  <c:v>108.62010655126635</c:v>
                </c:pt>
                <c:pt idx="625">
                  <c:v>108.63792570503855</c:v>
                </c:pt>
                <c:pt idx="626">
                  <c:v>107.95679764350783</c:v>
                </c:pt>
                <c:pt idx="627">
                  <c:v>106.28379729803434</c:v>
                </c:pt>
                <c:pt idx="628">
                  <c:v>105.9815989963089</c:v>
                </c:pt>
                <c:pt idx="629">
                  <c:v>105.01009145953415</c:v>
                </c:pt>
                <c:pt idx="630">
                  <c:v>103.55619397421682</c:v>
                </c:pt>
                <c:pt idx="631">
                  <c:v>101.79155226648726</c:v>
                </c:pt>
                <c:pt idx="632">
                  <c:v>103.57128570649299</c:v>
                </c:pt>
                <c:pt idx="633">
                  <c:v>103.97167118206438</c:v>
                </c:pt>
                <c:pt idx="634">
                  <c:v>105.20737494772438</c:v>
                </c:pt>
                <c:pt idx="635">
                  <c:v>104.78226085059177</c:v>
                </c:pt>
                <c:pt idx="636">
                  <c:v>105.38538465734486</c:v>
                </c:pt>
                <c:pt idx="637">
                  <c:v>106.93074167681873</c:v>
                </c:pt>
                <c:pt idx="638">
                  <c:v>107.29239776715085</c:v>
                </c:pt>
                <c:pt idx="639">
                  <c:v>107.36021964834462</c:v>
                </c:pt>
                <c:pt idx="640">
                  <c:v>107.86351982835427</c:v>
                </c:pt>
                <c:pt idx="641">
                  <c:v>108.15680855319366</c:v>
                </c:pt>
                <c:pt idx="642">
                  <c:v>107.43786024692265</c:v>
                </c:pt>
                <c:pt idx="643">
                  <c:v>109.27723330363466</c:v>
                </c:pt>
                <c:pt idx="644">
                  <c:v>109.8447188028437</c:v>
                </c:pt>
                <c:pt idx="645">
                  <c:v>109.23086713820753</c:v>
                </c:pt>
                <c:pt idx="646">
                  <c:v>110.11055148462643</c:v>
                </c:pt>
                <c:pt idx="647">
                  <c:v>110.06854919359235</c:v>
                </c:pt>
                <c:pt idx="648">
                  <c:v>108.45082459043222</c:v>
                </c:pt>
                <c:pt idx="649">
                  <c:v>109.2866883648199</c:v>
                </c:pt>
                <c:pt idx="650">
                  <c:v>108.43864210775119</c:v>
                </c:pt>
                <c:pt idx="651">
                  <c:v>109.02431041693175</c:v>
                </c:pt>
                <c:pt idx="652">
                  <c:v>106.73454915722675</c:v>
                </c:pt>
                <c:pt idx="653">
                  <c:v>107.22166663636199</c:v>
                </c:pt>
                <c:pt idx="654">
                  <c:v>109.50160917868249</c:v>
                </c:pt>
                <c:pt idx="655">
                  <c:v>109.4296052511956</c:v>
                </c:pt>
                <c:pt idx="656">
                  <c:v>#N/A</c:v>
                </c:pt>
                <c:pt idx="657">
                  <c:v>#N/A</c:v>
                </c:pt>
                <c:pt idx="658">
                  <c:v>110.35801952833792</c:v>
                </c:pt>
                <c:pt idx="659">
                  <c:v>110.33620015637217</c:v>
                </c:pt>
                <c:pt idx="660">
                  <c:v>110.3678382457225</c:v>
                </c:pt>
                <c:pt idx="661">
                  <c:v>#N/A</c:v>
                </c:pt>
                <c:pt idx="662">
                  <c:v>110.6038511191518</c:v>
                </c:pt>
                <c:pt idx="663">
                  <c:v>108.80720766587284</c:v>
                </c:pt>
                <c:pt idx="664">
                  <c:v>107.64187137480225</c:v>
                </c:pt>
                <c:pt idx="665">
                  <c:v>108.67447315308092</c:v>
                </c:pt>
                <c:pt idx="666">
                  <c:v>108.05480298925396</c:v>
                </c:pt>
                <c:pt idx="667">
                  <c:v>109.44033310907869</c:v>
                </c:pt>
                <c:pt idx="668">
                  <c:v>108.66047238940298</c:v>
                </c:pt>
                <c:pt idx="669">
                  <c:v>108.09607796788907</c:v>
                </c:pt>
                <c:pt idx="670">
                  <c:v>107.74896812553411</c:v>
                </c:pt>
                <c:pt idx="671">
                  <c:v>107.70932959979636</c:v>
                </c:pt>
                <c:pt idx="672">
                  <c:v>106.56944924268595</c:v>
                </c:pt>
                <c:pt idx="673">
                  <c:v>107.70569303780206</c:v>
                </c:pt>
                <c:pt idx="674">
                  <c:v>108.29663436187437</c:v>
                </c:pt>
                <c:pt idx="675">
                  <c:v>108.16026328708847</c:v>
                </c:pt>
                <c:pt idx="676">
                  <c:v>106.11287888430275</c:v>
                </c:pt>
                <c:pt idx="677">
                  <c:v>106.52235576485982</c:v>
                </c:pt>
                <c:pt idx="678">
                  <c:v>106.73564012582506</c:v>
                </c:pt>
                <c:pt idx="679">
                  <c:v>106.93292361401546</c:v>
                </c:pt>
                <c:pt idx="680">
                  <c:v>107.985344655163</c:v>
                </c:pt>
                <c:pt idx="681">
                  <c:v>#N/A</c:v>
                </c:pt>
                <c:pt idx="682">
                  <c:v>108.91484990090379</c:v>
                </c:pt>
                <c:pt idx="683">
                  <c:v>107.79878902485588</c:v>
                </c:pt>
                <c:pt idx="684">
                  <c:v>106.33161808825939</c:v>
                </c:pt>
                <c:pt idx="685">
                  <c:v>106.46053421095695</c:v>
                </c:pt>
                <c:pt idx="686">
                  <c:v>106.63581649908167</c:v>
                </c:pt>
                <c:pt idx="687">
                  <c:v>105.62194301507355</c:v>
                </c:pt>
                <c:pt idx="688">
                  <c:v>106.48471734821902</c:v>
                </c:pt>
                <c:pt idx="689">
                  <c:v>104.8384457334035</c:v>
                </c:pt>
                <c:pt idx="690">
                  <c:v>104.97772605778482</c:v>
                </c:pt>
                <c:pt idx="691">
                  <c:v>105.51721002963814</c:v>
                </c:pt>
                <c:pt idx="692">
                  <c:v>104.41569540156748</c:v>
                </c:pt>
                <c:pt idx="693">
                  <c:v>103.62037929341589</c:v>
                </c:pt>
                <c:pt idx="694">
                  <c:v>103.91366801825556</c:v>
                </c:pt>
                <c:pt idx="695">
                  <c:v>103.52182846337082</c:v>
                </c:pt>
                <c:pt idx="696">
                  <c:v>105.01136425623226</c:v>
                </c:pt>
                <c:pt idx="697">
                  <c:v>104.96918013709838</c:v>
                </c:pt>
                <c:pt idx="698">
                  <c:v>103.1761732458134</c:v>
                </c:pt>
                <c:pt idx="699">
                  <c:v>103.60056003054714</c:v>
                </c:pt>
                <c:pt idx="700">
                  <c:v>104.04822081204431</c:v>
                </c:pt>
                <c:pt idx="701">
                  <c:v>104.85808316817283</c:v>
                </c:pt>
                <c:pt idx="702">
                  <c:v>106.47762605233019</c:v>
                </c:pt>
                <c:pt idx="703">
                  <c:v>108.10971507536776</c:v>
                </c:pt>
                <c:pt idx="704">
                  <c:v>108.91066785461032</c:v>
                </c:pt>
                <c:pt idx="705">
                  <c:v>109.41578631561721</c:v>
                </c:pt>
                <c:pt idx="706">
                  <c:v>109.53379275233181</c:v>
                </c:pt>
                <c:pt idx="707">
                  <c:v>109.14995363383457</c:v>
                </c:pt>
              </c:numCache>
            </c:numRef>
          </c:val>
        </c:ser>
        <c:ser>
          <c:idx val="5"/>
          <c:order val="5"/>
          <c:tx>
            <c:strRef>
              <c:f>Sheet1!$G$1</c:f>
              <c:strCache>
                <c:ptCount val="1"/>
                <c:pt idx="0">
                  <c:v>香港恆生</c:v>
                </c:pt>
              </c:strCache>
            </c:strRef>
          </c:tx>
          <c:spPr>
            <a:ln w="34925"/>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Sheet1!$G$2:$G$709</c:f>
              <c:numCache>
                <c:formatCode>0.00_ </c:formatCode>
                <c:ptCount val="708"/>
                <c:pt idx="0">
                  <c:v>100</c:v>
                </c:pt>
                <c:pt idx="1">
                  <c:v>99.04989346642661</c:v>
                </c:pt>
                <c:pt idx="2">
                  <c:v>96.833723098208097</c:v>
                </c:pt>
                <c:pt idx="3">
                  <c:v>101.01631960266329</c:v>
                </c:pt>
                <c:pt idx="4">
                  <c:v>99.54360103881163</c:v>
                </c:pt>
                <c:pt idx="5">
                  <c:v>97.156772921720744</c:v>
                </c:pt>
                <c:pt idx="6">
                  <c:v>94.188309385544585</c:v>
                </c:pt>
                <c:pt idx="7">
                  <c:v>94.01429969113542</c:v>
                </c:pt>
                <c:pt idx="8">
                  <c:v>#N/A</c:v>
                </c:pt>
                <c:pt idx="9">
                  <c:v>88.902388431221368</c:v>
                </c:pt>
                <c:pt idx="10">
                  <c:v>85.679565665584619</c:v>
                </c:pt>
                <c:pt idx="11">
                  <c:v>85.656587836032358</c:v>
                </c:pt>
                <c:pt idx="12">
                  <c:v>93.892026547408648</c:v>
                </c:pt>
                <c:pt idx="13">
                  <c:v>95.371108949888878</c:v>
                </c:pt>
                <c:pt idx="14">
                  <c:v>91.682268596739434</c:v>
                </c:pt>
                <c:pt idx="15">
                  <c:v>92.115301097009038</c:v>
                </c:pt>
                <c:pt idx="16">
                  <c:v>91.98141759120449</c:v>
                </c:pt>
                <c:pt idx="17">
                  <c:v>90.755577103005606</c:v>
                </c:pt>
                <c:pt idx="18">
                  <c:v>87.520803922845005</c:v>
                </c:pt>
                <c:pt idx="19">
                  <c:v>#N/A</c:v>
                </c:pt>
                <c:pt idx="20">
                  <c:v>88.4676070898022</c:v>
                </c:pt>
                <c:pt idx="21">
                  <c:v>85.899190966652512</c:v>
                </c:pt>
                <c:pt idx="22">
                  <c:v>81.630852666934118</c:v>
                </c:pt>
                <c:pt idx="23">
                  <c:v>#N/A</c:v>
                </c:pt>
                <c:pt idx="24">
                  <c:v>74.965678992434164</c:v>
                </c:pt>
                <c:pt idx="25">
                  <c:v>77.450539371757955</c:v>
                </c:pt>
                <c:pt idx="26">
                  <c:v>79.242712918980942</c:v>
                </c:pt>
                <c:pt idx="27">
                  <c:v>81.77231448438819</c:v>
                </c:pt>
                <c:pt idx="28">
                  <c:v>77.718014909842509</c:v>
                </c:pt>
                <c:pt idx="29">
                  <c:v>73.988222526434143</c:v>
                </c:pt>
                <c:pt idx="30">
                  <c:v>70.702781531848728</c:v>
                </c:pt>
                <c:pt idx="31">
                  <c:v>74.437528965181627</c:v>
                </c:pt>
                <c:pt idx="32">
                  <c:v>73.068380660537301</c:v>
                </c:pt>
                <c:pt idx="33">
                  <c:v>69.305603189886256</c:v>
                </c:pt>
                <c:pt idx="34">
                  <c:v>66.846975427810264</c:v>
                </c:pt>
                <c:pt idx="35">
                  <c:v>61.298728301010563</c:v>
                </c:pt>
                <c:pt idx="36">
                  <c:v>53.513761922481642</c:v>
                </c:pt>
                <c:pt idx="37">
                  <c:v>61.191417464899295</c:v>
                </c:pt>
                <c:pt idx="38">
                  <c:v>61.705285289428353</c:v>
                </c:pt>
                <c:pt idx="39">
                  <c:v>69.612864864129548</c:v>
                </c:pt>
                <c:pt idx="40">
                  <c:v>67.858291401628151</c:v>
                </c:pt>
                <c:pt idx="41">
                  <c:v>69.683401457173318</c:v>
                </c:pt>
                <c:pt idx="42">
                  <c:v>69.877571403726634</c:v>
                </c:pt>
                <c:pt idx="43">
                  <c:v>72.091895772953748</c:v>
                </c:pt>
                <c:pt idx="44">
                  <c:v>66.990526138859849</c:v>
                </c:pt>
                <c:pt idx="45">
                  <c:v>69.193045830325488</c:v>
                </c:pt>
                <c:pt idx="46">
                  <c:v>71.627821342274359</c:v>
                </c:pt>
                <c:pt idx="47">
                  <c:v>68.209176946775955</c:v>
                </c:pt>
                <c:pt idx="48">
                  <c:v>67.714594953816146</c:v>
                </c:pt>
                <c:pt idx="49">
                  <c:v>64.227891490236132</c:v>
                </c:pt>
                <c:pt idx="50">
                  <c:v>65.78878079539237</c:v>
                </c:pt>
                <c:pt idx="51">
                  <c:v>65.724996672343934</c:v>
                </c:pt>
                <c:pt idx="52">
                  <c:v>62.743999774593803</c:v>
                </c:pt>
                <c:pt idx="53">
                  <c:v>62.257773356016401</c:v>
                </c:pt>
                <c:pt idx="54">
                  <c:v>59.745077255057787</c:v>
                </c:pt>
                <c:pt idx="55">
                  <c:v>61.497027455834377</c:v>
                </c:pt>
                <c:pt idx="56">
                  <c:v>60.519328095230186</c:v>
                </c:pt>
                <c:pt idx="57">
                  <c:v>62.562848978822508</c:v>
                </c:pt>
                <c:pt idx="58">
                  <c:v>64.947345307713462</c:v>
                </c:pt>
                <c:pt idx="59">
                  <c:v>65.834444980971625</c:v>
                </c:pt>
                <c:pt idx="60">
                  <c:v>67.467571141400612</c:v>
                </c:pt>
                <c:pt idx="61">
                  <c:v>68.539222134888078</c:v>
                </c:pt>
                <c:pt idx="62">
                  <c:v>65.124172579530835</c:v>
                </c:pt>
                <c:pt idx="63">
                  <c:v>66.012243831205737</c:v>
                </c:pt>
                <c:pt idx="64">
                  <c:v>65.62905330370657</c:v>
                </c:pt>
                <c:pt idx="65">
                  <c:v>67.262810990106416</c:v>
                </c:pt>
                <c:pt idx="66">
                  <c:v>73.086354861244033</c:v>
                </c:pt>
                <c:pt idx="67">
                  <c:v>71.669550635266546</c:v>
                </c:pt>
                <c:pt idx="68">
                  <c:v>75.674979815458215</c:v>
                </c:pt>
                <c:pt idx="69">
                  <c:v>75.850641193175989</c:v>
                </c:pt>
                <c:pt idx="70">
                  <c:v>71.69466593733523</c:v>
                </c:pt>
                <c:pt idx="71">
                  <c:v>73.096459276776457</c:v>
                </c:pt>
                <c:pt idx="72">
                  <c:v>73.500927371598578</c:v>
                </c:pt>
                <c:pt idx="73">
                  <c:v>75.105537705500836</c:v>
                </c:pt>
                <c:pt idx="74">
                  <c:v>75.286688501272266</c:v>
                </c:pt>
                <c:pt idx="75">
                  <c:v>73.487811062974799</c:v>
                </c:pt>
                <c:pt idx="76">
                  <c:v>71.03399261406085</c:v>
                </c:pt>
                <c:pt idx="77">
                  <c:v>69.083063153568659</c:v>
                </c:pt>
                <c:pt idx="78">
                  <c:v>68.905021408730406</c:v>
                </c:pt>
                <c:pt idx="79">
                  <c:v>#N/A</c:v>
                </c:pt>
                <c:pt idx="80">
                  <c:v>#N/A</c:v>
                </c:pt>
                <c:pt idx="81">
                  <c:v>69.606209551976036</c:v>
                </c:pt>
                <c:pt idx="82">
                  <c:v>69.1545227461081</c:v>
                </c:pt>
                <c:pt idx="83">
                  <c:v>69.892825184867093</c:v>
                </c:pt>
                <c:pt idx="84">
                  <c:v>75.604880432702089</c:v>
                </c:pt>
                <c:pt idx="85">
                  <c:v>75.343525838642194</c:v>
                </c:pt>
                <c:pt idx="86">
                  <c:v>72.807463276764778</c:v>
                </c:pt>
                <c:pt idx="87">
                  <c:v>70.030935056783747</c:v>
                </c:pt>
                <c:pt idx="88">
                  <c:v>69.844051948354775</c:v>
                </c:pt>
                <c:pt idx="89">
                  <c:v>#N/A</c:v>
                </c:pt>
                <c:pt idx="90">
                  <c:v>67.869610290181328</c:v>
                </c:pt>
                <c:pt idx="91">
                  <c:v>66.397911883667092</c:v>
                </c:pt>
                <c:pt idx="92">
                  <c:v>66.575516418217873</c:v>
                </c:pt>
                <c:pt idx="93">
                  <c:v>64.332870538147489</c:v>
                </c:pt>
                <c:pt idx="94">
                  <c:v>64.393837083787872</c:v>
                </c:pt>
                <c:pt idx="95">
                  <c:v>#N/A</c:v>
                </c:pt>
                <c:pt idx="96">
                  <c:v>64.804231806951108</c:v>
                </c:pt>
                <c:pt idx="97">
                  <c:v>62.957164079191337</c:v>
                </c:pt>
                <c:pt idx="98">
                  <c:v>61.12991655112986</c:v>
                </c:pt>
                <c:pt idx="99">
                  <c:v>62.479730445284098</c:v>
                </c:pt>
                <c:pt idx="100">
                  <c:v>62.068752775070919</c:v>
                </c:pt>
                <c:pt idx="101">
                  <c:v>63.462967802862849</c:v>
                </c:pt>
                <c:pt idx="102">
                  <c:v>64.021673971317227</c:v>
                </c:pt>
                <c:pt idx="103">
                  <c:v>66.334710707668549</c:v>
                </c:pt>
                <c:pt idx="104">
                  <c:v>66.888607562960658</c:v>
                </c:pt>
                <c:pt idx="105">
                  <c:v>67.430651161570566</c:v>
                </c:pt>
                <c:pt idx="106">
                  <c:v>65.772021067706348</c:v>
                </c:pt>
                <c:pt idx="107">
                  <c:v>64.26165384021246</c:v>
                </c:pt>
                <c:pt idx="108">
                  <c:v>65.847124079308202</c:v>
                </c:pt>
                <c:pt idx="109">
                  <c:v>65.367212920438405</c:v>
                </c:pt>
                <c:pt idx="110">
                  <c:v>62.887356169960107</c:v>
                </c:pt>
                <c:pt idx="111">
                  <c:v>63.230323351012821</c:v>
                </c:pt>
                <c:pt idx="112">
                  <c:v>63.266077436742954</c:v>
                </c:pt>
                <c:pt idx="113">
                  <c:v>61.691197402387942</c:v>
                </c:pt>
                <c:pt idx="114">
                  <c:v>64.003213981402197</c:v>
                </c:pt>
                <c:pt idx="115">
                  <c:v>62.173828980823963</c:v>
                </c:pt>
                <c:pt idx="116">
                  <c:v>63.177275169467514</c:v>
                </c:pt>
                <c:pt idx="117">
                  <c:v>62.642226935457067</c:v>
                </c:pt>
                <c:pt idx="118">
                  <c:v>62.23722447250578</c:v>
                </c:pt>
                <c:pt idx="119">
                  <c:v>59.836891415424503</c:v>
                </c:pt>
                <c:pt idx="120">
                  <c:v>58.459290378556098</c:v>
                </c:pt>
                <c:pt idx="121">
                  <c:v>59.903395958039461</c:v>
                </c:pt>
                <c:pt idx="122">
                  <c:v>59.320886118379057</c:v>
                </c:pt>
                <c:pt idx="123">
                  <c:v>57.91345762412157</c:v>
                </c:pt>
                <c:pt idx="124">
                  <c:v>55.110745365813841</c:v>
                </c:pt>
                <c:pt idx="125">
                  <c:v>56.808432912024585</c:v>
                </c:pt>
                <c:pt idx="126">
                  <c:v>57.957858757759197</c:v>
                </c:pt>
                <c:pt idx="127">
                  <c:v>58.302137569674294</c:v>
                </c:pt>
                <c:pt idx="128">
                  <c:v>60.848984651975748</c:v>
                </c:pt>
                <c:pt idx="129">
                  <c:v>63.039456771075713</c:v>
                </c:pt>
                <c:pt idx="130">
                  <c:v>62.560371453860171</c:v>
                </c:pt>
                <c:pt idx="131">
                  <c:v>63.721796293039745</c:v>
                </c:pt>
                <c:pt idx="132">
                  <c:v>63.788592309179649</c:v>
                </c:pt>
                <c:pt idx="133">
                  <c:v>62.343806624804543</c:v>
                </c:pt>
                <c:pt idx="134">
                  <c:v>65.326115153417078</c:v>
                </c:pt>
                <c:pt idx="135">
                  <c:v>67.574930556432506</c:v>
                </c:pt>
                <c:pt idx="136">
                  <c:v>66.174740321378678</c:v>
                </c:pt>
                <c:pt idx="137">
                  <c:v>68.539902239779678</c:v>
                </c:pt>
                <c:pt idx="138">
                  <c:v>68.591007264491779</c:v>
                </c:pt>
                <c:pt idx="139">
                  <c:v>65.369398971875711</c:v>
                </c:pt>
                <c:pt idx="140">
                  <c:v>65.950840075277895</c:v>
                </c:pt>
                <c:pt idx="141">
                  <c:v>65.676466330435616</c:v>
                </c:pt>
                <c:pt idx="142">
                  <c:v>70.546163091096261</c:v>
                </c:pt>
                <c:pt idx="143">
                  <c:v>70.661392291302533</c:v>
                </c:pt>
                <c:pt idx="144">
                  <c:v>72.858859775001818</c:v>
                </c:pt>
                <c:pt idx="145">
                  <c:v>72.52332516883601</c:v>
                </c:pt>
                <c:pt idx="146">
                  <c:v>70.317307795070803</c:v>
                </c:pt>
                <c:pt idx="147">
                  <c:v>72.389441663031278</c:v>
                </c:pt>
                <c:pt idx="148">
                  <c:v>#N/A</c:v>
                </c:pt>
                <c:pt idx="149">
                  <c:v>#N/A</c:v>
                </c:pt>
                <c:pt idx="150">
                  <c:v>75.686735914298865</c:v>
                </c:pt>
                <c:pt idx="151">
                  <c:v>76.121322940035157</c:v>
                </c:pt>
                <c:pt idx="152">
                  <c:v>75.700483748893603</c:v>
                </c:pt>
                <c:pt idx="153">
                  <c:v>75.789286016168958</c:v>
                </c:pt>
                <c:pt idx="154">
                  <c:v>76.516220987453991</c:v>
                </c:pt>
                <c:pt idx="155">
                  <c:v>74.257204011064331</c:v>
                </c:pt>
                <c:pt idx="156">
                  <c:v>72.277904460808088</c:v>
                </c:pt>
                <c:pt idx="157">
                  <c:v>73.910204779582926</c:v>
                </c:pt>
                <c:pt idx="158">
                  <c:v>74.125846609142741</c:v>
                </c:pt>
                <c:pt idx="159">
                  <c:v>72.093158824895312</c:v>
                </c:pt>
                <c:pt idx="160">
                  <c:v>70.707153634723426</c:v>
                </c:pt>
                <c:pt idx="161">
                  <c:v>72.659248989315643</c:v>
                </c:pt>
                <c:pt idx="162">
                  <c:v>75.399294439753874</c:v>
                </c:pt>
                <c:pt idx="163">
                  <c:v>79.577373104571805</c:v>
                </c:pt>
                <c:pt idx="164">
                  <c:v>79.815555553396479</c:v>
                </c:pt>
                <c:pt idx="165">
                  <c:v>81.78052432200829</c:v>
                </c:pt>
                <c:pt idx="166">
                  <c:v>83.642651515225111</c:v>
                </c:pt>
                <c:pt idx="167">
                  <c:v>84.478111795642093</c:v>
                </c:pt>
                <c:pt idx="168">
                  <c:v>83.01141701797323</c:v>
                </c:pt>
                <c:pt idx="169">
                  <c:v>83.330531948898852</c:v>
                </c:pt>
                <c:pt idx="170">
                  <c:v>82.873792935264547</c:v>
                </c:pt>
                <c:pt idx="171">
                  <c:v>80.357744888768778</c:v>
                </c:pt>
                <c:pt idx="172">
                  <c:v>81.567408596331518</c:v>
                </c:pt>
                <c:pt idx="173">
                  <c:v>82.695459716901368</c:v>
                </c:pt>
                <c:pt idx="174">
                  <c:v>85.227004439141794</c:v>
                </c:pt>
                <c:pt idx="175">
                  <c:v>84.895744778008819</c:v>
                </c:pt>
                <c:pt idx="176">
                  <c:v>83.553266300899779</c:v>
                </c:pt>
                <c:pt idx="177">
                  <c:v>82.887880822305078</c:v>
                </c:pt>
                <c:pt idx="178">
                  <c:v>83.175953822820858</c:v>
                </c:pt>
                <c:pt idx="179">
                  <c:v>82.543164800102701</c:v>
                </c:pt>
                <c:pt idx="180">
                  <c:v>86.884711533510128</c:v>
                </c:pt>
                <c:pt idx="181">
                  <c:v>91.75873181812419</c:v>
                </c:pt>
                <c:pt idx="182">
                  <c:v>89.332166143795519</c:v>
                </c:pt>
                <c:pt idx="183">
                  <c:v>90.242486541209985</c:v>
                </c:pt>
                <c:pt idx="184">
                  <c:v>89.884459894700328</c:v>
                </c:pt>
                <c:pt idx="185">
                  <c:v>90.743140899273627</c:v>
                </c:pt>
                <c:pt idx="186">
                  <c:v>#N/A</c:v>
                </c:pt>
                <c:pt idx="187">
                  <c:v>88.672998767066815</c:v>
                </c:pt>
                <c:pt idx="188">
                  <c:v>87.726195600109975</c:v>
                </c:pt>
                <c:pt idx="189">
                  <c:v>91.258708986031465</c:v>
                </c:pt>
                <c:pt idx="190">
                  <c:v>91.284795866516689</c:v>
                </c:pt>
                <c:pt idx="191">
                  <c:v>91.764026920494757</c:v>
                </c:pt>
                <c:pt idx="192">
                  <c:v>89.865951325864458</c:v>
                </c:pt>
                <c:pt idx="193">
                  <c:v>88.246038631900987</c:v>
                </c:pt>
                <c:pt idx="194">
                  <c:v>87.853035162394306</c:v>
                </c:pt>
                <c:pt idx="195">
                  <c:v>86.357095874386559</c:v>
                </c:pt>
                <c:pt idx="196">
                  <c:v>87.057943965186396</c:v>
                </c:pt>
                <c:pt idx="197">
                  <c:v>87.731344965718009</c:v>
                </c:pt>
                <c:pt idx="198">
                  <c:v>85.199508769952573</c:v>
                </c:pt>
                <c:pt idx="199">
                  <c:v>86.918133831040564</c:v>
                </c:pt>
                <c:pt idx="200">
                  <c:v>88.778123551740904</c:v>
                </c:pt>
                <c:pt idx="201">
                  <c:v>90.358055793862079</c:v>
                </c:pt>
                <c:pt idx="202">
                  <c:v>90.009502036914057</c:v>
                </c:pt>
                <c:pt idx="203">
                  <c:v>89.281886960737566</c:v>
                </c:pt>
                <c:pt idx="204">
                  <c:v>#N/A</c:v>
                </c:pt>
                <c:pt idx="205">
                  <c:v>88.307005177541285</c:v>
                </c:pt>
                <c:pt idx="206">
                  <c:v>88.430152741842974</c:v>
                </c:pt>
                <c:pt idx="207">
                  <c:v>87.342033494194311</c:v>
                </c:pt>
                <c:pt idx="208">
                  <c:v>86.772980015603409</c:v>
                </c:pt>
                <c:pt idx="209">
                  <c:v>86.087045653498208</c:v>
                </c:pt>
                <c:pt idx="210">
                  <c:v>86.424766311101308</c:v>
                </c:pt>
                <c:pt idx="211">
                  <c:v>86.025593318649427</c:v>
                </c:pt>
                <c:pt idx="212">
                  <c:v>83.821130470350809</c:v>
                </c:pt>
                <c:pt idx="213">
                  <c:v>86.886946163868288</c:v>
                </c:pt>
                <c:pt idx="214">
                  <c:v>88.698599858343869</c:v>
                </c:pt>
                <c:pt idx="215">
                  <c:v>89.199982900219851</c:v>
                </c:pt>
                <c:pt idx="216">
                  <c:v>91.355866827689383</c:v>
                </c:pt>
                <c:pt idx="217">
                  <c:v>94.740408820766078</c:v>
                </c:pt>
                <c:pt idx="218">
                  <c:v>94.737299769833243</c:v>
                </c:pt>
                <c:pt idx="219">
                  <c:v>93.505532653293159</c:v>
                </c:pt>
                <c:pt idx="220">
                  <c:v>96.272247931266648</c:v>
                </c:pt>
                <c:pt idx="221">
                  <c:v>97.074237335232439</c:v>
                </c:pt>
                <c:pt idx="222">
                  <c:v>98.380184463878166</c:v>
                </c:pt>
                <c:pt idx="223">
                  <c:v>100.19178957943285</c:v>
                </c:pt>
                <c:pt idx="224">
                  <c:v>97.816086035211939</c:v>
                </c:pt>
                <c:pt idx="225">
                  <c:v>98.294977036744058</c:v>
                </c:pt>
                <c:pt idx="226">
                  <c:v>99.943016925867738</c:v>
                </c:pt>
                <c:pt idx="227">
                  <c:v>101.07942362082019</c:v>
                </c:pt>
                <c:pt idx="228">
                  <c:v>101.02681264956234</c:v>
                </c:pt>
                <c:pt idx="229">
                  <c:v>99.561380923835046</c:v>
                </c:pt>
                <c:pt idx="230">
                  <c:v>101.52625253460518</c:v>
                </c:pt>
                <c:pt idx="231">
                  <c:v>101.67334950687528</c:v>
                </c:pt>
                <c:pt idx="232">
                  <c:v>102.37623791234986</c:v>
                </c:pt>
                <c:pt idx="233">
                  <c:v>99.272190608140093</c:v>
                </c:pt>
                <c:pt idx="234">
                  <c:v>101.34194410898002</c:v>
                </c:pt>
                <c:pt idx="235">
                  <c:v>101.49754239239526</c:v>
                </c:pt>
                <c:pt idx="236">
                  <c:v>97.826530503190099</c:v>
                </c:pt>
                <c:pt idx="237">
                  <c:v>98.645668266208602</c:v>
                </c:pt>
                <c:pt idx="238">
                  <c:v>96.935495937344839</c:v>
                </c:pt>
                <c:pt idx="239">
                  <c:v>98.755408048361218</c:v>
                </c:pt>
                <c:pt idx="240">
                  <c:v>98.124659340317791</c:v>
                </c:pt>
                <c:pt idx="241">
                  <c:v>99.761380340887982</c:v>
                </c:pt>
                <c:pt idx="242">
                  <c:v>99.272190608140093</c:v>
                </c:pt>
                <c:pt idx="243">
                  <c:v>99.374594973247596</c:v>
                </c:pt>
                <c:pt idx="244">
                  <c:v>98.337094961102977</c:v>
                </c:pt>
                <c:pt idx="245">
                  <c:v>97.636926975194612</c:v>
                </c:pt>
                <c:pt idx="246">
                  <c:v>95.817986442594759</c:v>
                </c:pt>
                <c:pt idx="247">
                  <c:v>96.537488838992857</c:v>
                </c:pt>
                <c:pt idx="248">
                  <c:v>94.835769242353408</c:v>
                </c:pt>
                <c:pt idx="249">
                  <c:v>96.000108816782472</c:v>
                </c:pt>
                <c:pt idx="250">
                  <c:v>98.705663233432404</c:v>
                </c:pt>
                <c:pt idx="251">
                  <c:v>100.21496172466837</c:v>
                </c:pt>
                <c:pt idx="252">
                  <c:v>102.35486318718527</c:v>
                </c:pt>
                <c:pt idx="253">
                  <c:v>101.29210213620935</c:v>
                </c:pt>
                <c:pt idx="254">
                  <c:v>102.35364871416442</c:v>
                </c:pt>
                <c:pt idx="255">
                  <c:v>102.79989468089971</c:v>
                </c:pt>
                <c:pt idx="256">
                  <c:v>101.68636865765744</c:v>
                </c:pt>
                <c:pt idx="257">
                  <c:v>101.36657362184039</c:v>
                </c:pt>
                <c:pt idx="258">
                  <c:v>103.97307561891974</c:v>
                </c:pt>
                <c:pt idx="259">
                  <c:v>105.74907238550675</c:v>
                </c:pt>
                <c:pt idx="260">
                  <c:v>105.04438655996144</c:v>
                </c:pt>
                <c:pt idx="261">
                  <c:v>104.31278801227668</c:v>
                </c:pt>
                <c:pt idx="262">
                  <c:v>105.42179619588177</c:v>
                </c:pt>
                <c:pt idx="263">
                  <c:v>104.90870563408608</c:v>
                </c:pt>
                <c:pt idx="264">
                  <c:v>102.26217460624353</c:v>
                </c:pt>
                <c:pt idx="265">
                  <c:v>102.13426630770084</c:v>
                </c:pt>
                <c:pt idx="266">
                  <c:v>100.01627393847772</c:v>
                </c:pt>
                <c:pt idx="267">
                  <c:v>102.07971217960969</c:v>
                </c:pt>
                <c:pt idx="268">
                  <c:v>101.79834307016836</c:v>
                </c:pt>
                <c:pt idx="269">
                  <c:v>#N/A</c:v>
                </c:pt>
                <c:pt idx="270">
                  <c:v>98.981931556186709</c:v>
                </c:pt>
                <c:pt idx="271">
                  <c:v>99.242217413988584</c:v>
                </c:pt>
                <c:pt idx="272">
                  <c:v>101.10016682001411</c:v>
                </c:pt>
                <c:pt idx="273">
                  <c:v>103.18935188918557</c:v>
                </c:pt>
                <c:pt idx="274">
                  <c:v>104.41018874853899</c:v>
                </c:pt>
                <c:pt idx="275">
                  <c:v>104.44195936276112</c:v>
                </c:pt>
                <c:pt idx="276">
                  <c:v>103.46994373589389</c:v>
                </c:pt>
                <c:pt idx="277">
                  <c:v>104.28611818474174</c:v>
                </c:pt>
                <c:pt idx="278">
                  <c:v>106.32215791452617</c:v>
                </c:pt>
                <c:pt idx="279">
                  <c:v>106.86915656306077</c:v>
                </c:pt>
                <c:pt idx="280">
                  <c:v>106.53308758876581</c:v>
                </c:pt>
                <c:pt idx="281">
                  <c:v>107.84743887071487</c:v>
                </c:pt>
                <c:pt idx="282">
                  <c:v>108.74371996000991</c:v>
                </c:pt>
                <c:pt idx="283">
                  <c:v>108.41896987426811</c:v>
                </c:pt>
                <c:pt idx="284">
                  <c:v>107.89630926506892</c:v>
                </c:pt>
                <c:pt idx="285">
                  <c:v>109.73847052182504</c:v>
                </c:pt>
                <c:pt idx="286">
                  <c:v>#N/A</c:v>
                </c:pt>
                <c:pt idx="287">
                  <c:v>107.69747574211588</c:v>
                </c:pt>
                <c:pt idx="288">
                  <c:v>105.71540719337229</c:v>
                </c:pt>
                <c:pt idx="289">
                  <c:v>103.3030265639255</c:v>
                </c:pt>
                <c:pt idx="290">
                  <c:v>105.67309495333021</c:v>
                </c:pt>
                <c:pt idx="291">
                  <c:v>105.0285498317711</c:v>
                </c:pt>
                <c:pt idx="292">
                  <c:v>103.18191931429881</c:v>
                </c:pt>
                <c:pt idx="293">
                  <c:v>105.00222005668174</c:v>
                </c:pt>
                <c:pt idx="294">
                  <c:v>104.34305267995332</c:v>
                </c:pt>
                <c:pt idx="295">
                  <c:v>106.04642395990115</c:v>
                </c:pt>
                <c:pt idx="296">
                  <c:v>107.88188132558264</c:v>
                </c:pt>
                <c:pt idx="297">
                  <c:v>108.17631816472709</c:v>
                </c:pt>
                <c:pt idx="298">
                  <c:v>109.92054431709208</c:v>
                </c:pt>
                <c:pt idx="299">
                  <c:v>108.80497797917519</c:v>
                </c:pt>
                <c:pt idx="300">
                  <c:v>109.56310061763239</c:v>
                </c:pt>
                <c:pt idx="301">
                  <c:v>111.45937879219181</c:v>
                </c:pt>
                <c:pt idx="302">
                  <c:v>111.31446787135913</c:v>
                </c:pt>
                <c:pt idx="303">
                  <c:v>110.95585827779936</c:v>
                </c:pt>
                <c:pt idx="304">
                  <c:v>109.99802769581441</c:v>
                </c:pt>
                <c:pt idx="305">
                  <c:v>109.08804735084561</c:v>
                </c:pt>
                <c:pt idx="306">
                  <c:v>110.6209551976043</c:v>
                </c:pt>
                <c:pt idx="307">
                  <c:v>108.92919427973492</c:v>
                </c:pt>
                <c:pt idx="308">
                  <c:v>109.84568420009461</c:v>
                </c:pt>
                <c:pt idx="309">
                  <c:v>107.89577489693966</c:v>
                </c:pt>
                <c:pt idx="310">
                  <c:v>102.66912022602799</c:v>
                </c:pt>
                <c:pt idx="311">
                  <c:v>106.00649208697958</c:v>
                </c:pt>
                <c:pt idx="312">
                  <c:v>107.42329631295705</c:v>
                </c:pt>
                <c:pt idx="313">
                  <c:v>108.28032563422209</c:v>
                </c:pt>
                <c:pt idx="314">
                  <c:v>109.56426651173237</c:v>
                </c:pt>
                <c:pt idx="315">
                  <c:v>109.29358476487324</c:v>
                </c:pt>
                <c:pt idx="316">
                  <c:v>108.45224643503587</c:v>
                </c:pt>
                <c:pt idx="317">
                  <c:v>107.1676254526341</c:v>
                </c:pt>
                <c:pt idx="318">
                  <c:v>105.61912377228921</c:v>
                </c:pt>
                <c:pt idx="319">
                  <c:v>105.41645251459065</c:v>
                </c:pt>
                <c:pt idx="320">
                  <c:v>106.39808676778205</c:v>
                </c:pt>
                <c:pt idx="321">
                  <c:v>107.29019006988571</c:v>
                </c:pt>
                <c:pt idx="322">
                  <c:v>105.96966926499137</c:v>
                </c:pt>
                <c:pt idx="323">
                  <c:v>104.98750064367078</c:v>
                </c:pt>
                <c:pt idx="324">
                  <c:v>103.70448276565625</c:v>
                </c:pt>
                <c:pt idx="325">
                  <c:v>102.87013980041829</c:v>
                </c:pt>
                <c:pt idx="326">
                  <c:v>101.76360914177572</c:v>
                </c:pt>
                <c:pt idx="327">
                  <c:v>102.46285412818811</c:v>
                </c:pt>
                <c:pt idx="328">
                  <c:v>103.6127171842103</c:v>
                </c:pt>
                <c:pt idx="329">
                  <c:v>104.52726394773693</c:v>
                </c:pt>
                <c:pt idx="330">
                  <c:v>#N/A</c:v>
                </c:pt>
                <c:pt idx="331">
                  <c:v>104.34859067692783</c:v>
                </c:pt>
                <c:pt idx="332">
                  <c:v>104.44195936276112</c:v>
                </c:pt>
                <c:pt idx="333">
                  <c:v>104.42826010708737</c:v>
                </c:pt>
                <c:pt idx="334">
                  <c:v>106.25424458320757</c:v>
                </c:pt>
                <c:pt idx="335">
                  <c:v>106.01513913488714</c:v>
                </c:pt>
                <c:pt idx="336">
                  <c:v>108.23179529231396</c:v>
                </c:pt>
                <c:pt idx="337">
                  <c:v>108.89776371795854</c:v>
                </c:pt>
                <c:pt idx="338">
                  <c:v>108.18258484551409</c:v>
                </c:pt>
                <c:pt idx="339">
                  <c:v>108.31520529937747</c:v>
                </c:pt>
                <c:pt idx="340">
                  <c:v>108.87274557373142</c:v>
                </c:pt>
                <c:pt idx="341">
                  <c:v>108.46040769373516</c:v>
                </c:pt>
                <c:pt idx="342">
                  <c:v>105.65235175413609</c:v>
                </c:pt>
                <c:pt idx="343">
                  <c:v>105.49859946971267</c:v>
                </c:pt>
                <c:pt idx="344">
                  <c:v>105.19357242582727</c:v>
                </c:pt>
                <c:pt idx="345">
                  <c:v>104.25041267793243</c:v>
                </c:pt>
                <c:pt idx="346">
                  <c:v>105.30928741524193</c:v>
                </c:pt>
                <c:pt idx="347">
                  <c:v>103.40591671824126</c:v>
                </c:pt>
                <c:pt idx="348">
                  <c:v>101.34859942113366</c:v>
                </c:pt>
                <c:pt idx="349">
                  <c:v>100.6855457307386</c:v>
                </c:pt>
                <c:pt idx="350">
                  <c:v>100.06553296419828</c:v>
                </c:pt>
                <c:pt idx="351">
                  <c:v>97.688954999402483</c:v>
                </c:pt>
                <c:pt idx="352">
                  <c:v>97.318492149160548</c:v>
                </c:pt>
                <c:pt idx="353">
                  <c:v>98.889048659561666</c:v>
                </c:pt>
                <c:pt idx="354">
                  <c:v>97.750455913171919</c:v>
                </c:pt>
                <c:pt idx="355">
                  <c:v>98.341952853185759</c:v>
                </c:pt>
                <c:pt idx="356">
                  <c:v>98.480062725102627</c:v>
                </c:pt>
                <c:pt idx="357">
                  <c:v>100.66562837319873</c:v>
                </c:pt>
                <c:pt idx="358">
                  <c:v>98.817491909180717</c:v>
                </c:pt>
                <c:pt idx="359">
                  <c:v>95.530836441574579</c:v>
                </c:pt>
                <c:pt idx="360">
                  <c:v>#N/A</c:v>
                </c:pt>
                <c:pt idx="361">
                  <c:v>94.976113744628393</c:v>
                </c:pt>
                <c:pt idx="362">
                  <c:v>96.139044530353559</c:v>
                </c:pt>
                <c:pt idx="363">
                  <c:v>96.779994811771218</c:v>
                </c:pt>
                <c:pt idx="364">
                  <c:v>98.990578604094409</c:v>
                </c:pt>
                <c:pt idx="365">
                  <c:v>100.18430842562518</c:v>
                </c:pt>
                <c:pt idx="366">
                  <c:v>99.430072100834138</c:v>
                </c:pt>
                <c:pt idx="367">
                  <c:v>99.098909597543056</c:v>
                </c:pt>
                <c:pt idx="368">
                  <c:v>100.11484056883971</c:v>
                </c:pt>
                <c:pt idx="369">
                  <c:v>102.29229353715752</c:v>
                </c:pt>
                <c:pt idx="370">
                  <c:v>101.5596262532147</c:v>
                </c:pt>
                <c:pt idx="371">
                  <c:v>101.41719285734412</c:v>
                </c:pt>
                <c:pt idx="372">
                  <c:v>99.954918761470694</c:v>
                </c:pt>
                <c:pt idx="373">
                  <c:v>100.98571488254098</c:v>
                </c:pt>
                <c:pt idx="374">
                  <c:v>102.9721069552384</c:v>
                </c:pt>
                <c:pt idx="375">
                  <c:v>103.02398924268368</c:v>
                </c:pt>
                <c:pt idx="376">
                  <c:v>103.02758408282511</c:v>
                </c:pt>
                <c:pt idx="377">
                  <c:v>103.12430471419555</c:v>
                </c:pt>
                <c:pt idx="378">
                  <c:v>103.03462802634543</c:v>
                </c:pt>
                <c:pt idx="379">
                  <c:v>102.39999300463539</c:v>
                </c:pt>
                <c:pt idx="380">
                  <c:v>102.12712520633896</c:v>
                </c:pt>
                <c:pt idx="381">
                  <c:v>103.88354466783191</c:v>
                </c:pt>
                <c:pt idx="382">
                  <c:v>103.62209291593018</c:v>
                </c:pt>
                <c:pt idx="383">
                  <c:v>103.81713728305868</c:v>
                </c:pt>
                <c:pt idx="384">
                  <c:v>101.69146944434472</c:v>
                </c:pt>
                <c:pt idx="385">
                  <c:v>101.95637029962505</c:v>
                </c:pt>
                <c:pt idx="386">
                  <c:v>102.05760877063268</c:v>
                </c:pt>
                <c:pt idx="387">
                  <c:v>100.9399535391202</c:v>
                </c:pt>
                <c:pt idx="388">
                  <c:v>102.27373638940075</c:v>
                </c:pt>
                <c:pt idx="389">
                  <c:v>103.1691430581208</c:v>
                </c:pt>
                <c:pt idx="390">
                  <c:v>103.83642311462778</c:v>
                </c:pt>
                <c:pt idx="391">
                  <c:v>103.17847021091978</c:v>
                </c:pt>
                <c:pt idx="392">
                  <c:v>104.62442178939482</c:v>
                </c:pt>
                <c:pt idx="393">
                  <c:v>#N/A</c:v>
                </c:pt>
                <c:pt idx="394">
                  <c:v>#N/A</c:v>
                </c:pt>
                <c:pt idx="395">
                  <c:v>106.52759817071215</c:v>
                </c:pt>
                <c:pt idx="396">
                  <c:v>106.22772049243473</c:v>
                </c:pt>
                <c:pt idx="397">
                  <c:v>107.88649632306134</c:v>
                </c:pt>
                <c:pt idx="398">
                  <c:v>107.54484077287118</c:v>
                </c:pt>
                <c:pt idx="399">
                  <c:v>107.37656339111956</c:v>
                </c:pt>
                <c:pt idx="400">
                  <c:v>107.46351965940354</c:v>
                </c:pt>
                <c:pt idx="401">
                  <c:v>107.64029835230015</c:v>
                </c:pt>
                <c:pt idx="402">
                  <c:v>106.21907344452733</c:v>
                </c:pt>
                <c:pt idx="403">
                  <c:v>103.98400587610625</c:v>
                </c:pt>
                <c:pt idx="404">
                  <c:v>105.04404650751566</c:v>
                </c:pt>
                <c:pt idx="405">
                  <c:v>104.49777654279356</c:v>
                </c:pt>
                <c:pt idx="406">
                  <c:v>104.22578316507214</c:v>
                </c:pt>
                <c:pt idx="407">
                  <c:v>103.20343977622605</c:v>
                </c:pt>
                <c:pt idx="408">
                  <c:v>104.86760786706475</c:v>
                </c:pt>
                <c:pt idx="409">
                  <c:v>103.2874813092602</c:v>
                </c:pt>
                <c:pt idx="410">
                  <c:v>101.76992440148342</c:v>
                </c:pt>
                <c:pt idx="411">
                  <c:v>100.94175095919087</c:v>
                </c:pt>
                <c:pt idx="412">
                  <c:v>102.54325224216009</c:v>
                </c:pt>
                <c:pt idx="413">
                  <c:v>101.09934097836002</c:v>
                </c:pt>
                <c:pt idx="414">
                  <c:v>100.86465621183527</c:v>
                </c:pt>
                <c:pt idx="415">
                  <c:v>98.748995630811862</c:v>
                </c:pt>
                <c:pt idx="416">
                  <c:v>97.805933040758589</c:v>
                </c:pt>
                <c:pt idx="417">
                  <c:v>96.770619080051262</c:v>
                </c:pt>
                <c:pt idx="418">
                  <c:v>99.230412736227109</c:v>
                </c:pt>
                <c:pt idx="419">
                  <c:v>97.869571427044619</c:v>
                </c:pt>
                <c:pt idx="420">
                  <c:v>98.190095146674196</c:v>
                </c:pt>
                <c:pt idx="421">
                  <c:v>99.210106747320623</c:v>
                </c:pt>
                <c:pt idx="422">
                  <c:v>97.864324903595133</c:v>
                </c:pt>
                <c:pt idx="423">
                  <c:v>95.774313992769478</c:v>
                </c:pt>
                <c:pt idx="424">
                  <c:v>96.890366119894566</c:v>
                </c:pt>
                <c:pt idx="425">
                  <c:v>95.112571933236865</c:v>
                </c:pt>
                <c:pt idx="426">
                  <c:v>94.951532810688775</c:v>
                </c:pt>
                <c:pt idx="427">
                  <c:v>#N/A</c:v>
                </c:pt>
                <c:pt idx="428">
                  <c:v>95.543855592356778</c:v>
                </c:pt>
                <c:pt idx="429">
                  <c:v>92.22951013987813</c:v>
                </c:pt>
                <c:pt idx="430">
                  <c:v>93.254282474765702</c:v>
                </c:pt>
                <c:pt idx="431">
                  <c:v>94.3954984828802</c:v>
                </c:pt>
                <c:pt idx="432">
                  <c:v>96.024544013959527</c:v>
                </c:pt>
                <c:pt idx="433">
                  <c:v>96.017160017993632</c:v>
                </c:pt>
                <c:pt idx="434">
                  <c:v>94.714079045676826</c:v>
                </c:pt>
                <c:pt idx="435">
                  <c:v>94.591903059791903</c:v>
                </c:pt>
                <c:pt idx="436">
                  <c:v>96.121701855617559</c:v>
                </c:pt>
                <c:pt idx="437">
                  <c:v>96.089445452187149</c:v>
                </c:pt>
                <c:pt idx="438">
                  <c:v>94.136961466228414</c:v>
                </c:pt>
                <c:pt idx="439">
                  <c:v>94.66807480765155</c:v>
                </c:pt>
                <c:pt idx="440">
                  <c:v>95.317866452660311</c:v>
                </c:pt>
                <c:pt idx="441">
                  <c:v>95.373537895930255</c:v>
                </c:pt>
                <c:pt idx="442">
                  <c:v>96.537877470359518</c:v>
                </c:pt>
                <c:pt idx="443">
                  <c:v>97.410014836002432</c:v>
                </c:pt>
                <c:pt idx="444">
                  <c:v>97.459759650931304</c:v>
                </c:pt>
                <c:pt idx="445">
                  <c:v>97.830173922252357</c:v>
                </c:pt>
                <c:pt idx="446">
                  <c:v>98.55064789706708</c:v>
                </c:pt>
                <c:pt idx="447">
                  <c:v>101.58911365815798</c:v>
                </c:pt>
                <c:pt idx="448">
                  <c:v>101.13684390524011</c:v>
                </c:pt>
                <c:pt idx="449">
                  <c:v>101.3191605951113</c:v>
                </c:pt>
                <c:pt idx="450">
                  <c:v>100.7210569218647</c:v>
                </c:pt>
                <c:pt idx="451">
                  <c:v>100.51362492992499</c:v>
                </c:pt>
                <c:pt idx="452">
                  <c:v>100.68797467678006</c:v>
                </c:pt>
                <c:pt idx="453">
                  <c:v>98.366970997412679</c:v>
                </c:pt>
                <c:pt idx="454">
                  <c:v>97.784461157752219</c:v>
                </c:pt>
                <c:pt idx="455">
                  <c:v>#N/A</c:v>
                </c:pt>
                <c:pt idx="456">
                  <c:v>96.697896435570257</c:v>
                </c:pt>
                <c:pt idx="457">
                  <c:v>96.391266287297839</c:v>
                </c:pt>
                <c:pt idx="458">
                  <c:v>97.566487539992579</c:v>
                </c:pt>
                <c:pt idx="459">
                  <c:v>96.463503142570403</c:v>
                </c:pt>
                <c:pt idx="460">
                  <c:v>97.403456681690585</c:v>
                </c:pt>
                <c:pt idx="461">
                  <c:v>98.997331074089558</c:v>
                </c:pt>
                <c:pt idx="462">
                  <c:v>99.428566154288589</c:v>
                </c:pt>
                <c:pt idx="463">
                  <c:v>99.251884619233564</c:v>
                </c:pt>
                <c:pt idx="464">
                  <c:v>99.882196116989462</c:v>
                </c:pt>
                <c:pt idx="465">
                  <c:v>98.39961603220975</c:v>
                </c:pt>
                <c:pt idx="466">
                  <c:v>98.37309194143711</c:v>
                </c:pt>
                <c:pt idx="467">
                  <c:v>97.599666942918901</c:v>
                </c:pt>
                <c:pt idx="468">
                  <c:v>98.443191324193364</c:v>
                </c:pt>
                <c:pt idx="469">
                  <c:v>99.524752417529783</c:v>
                </c:pt>
                <c:pt idx="470">
                  <c:v>100.02254061926465</c:v>
                </c:pt>
                <c:pt idx="471">
                  <c:v>101.11862680992914</c:v>
                </c:pt>
                <c:pt idx="472">
                  <c:v>101.23803379732678</c:v>
                </c:pt>
                <c:pt idx="473">
                  <c:v>101.88646523255206</c:v>
                </c:pt>
                <c:pt idx="474">
                  <c:v>102.45867634099675</c:v>
                </c:pt>
                <c:pt idx="475">
                  <c:v>102.47150117609559</c:v>
                </c:pt>
                <c:pt idx="476">
                  <c:v>102.16054750386922</c:v>
                </c:pt>
                <c:pt idx="477">
                  <c:v>104.02102301377796</c:v>
                </c:pt>
                <c:pt idx="478">
                  <c:v>104.23899663153762</c:v>
                </c:pt>
                <c:pt idx="479">
                  <c:v>104.68699143942248</c:v>
                </c:pt>
                <c:pt idx="480">
                  <c:v>104.69592996085512</c:v>
                </c:pt>
                <c:pt idx="481">
                  <c:v>105.31327088674988</c:v>
                </c:pt>
                <c:pt idx="482">
                  <c:v>105.90977145560908</c:v>
                </c:pt>
                <c:pt idx="483">
                  <c:v>104.31643143133901</c:v>
                </c:pt>
                <c:pt idx="484">
                  <c:v>103.44657727497524</c:v>
                </c:pt>
                <c:pt idx="485">
                  <c:v>102.52926151296126</c:v>
                </c:pt>
                <c:pt idx="486">
                  <c:v>102.36341307725117</c:v>
                </c:pt>
                <c:pt idx="487">
                  <c:v>102.56040060121285</c:v>
                </c:pt>
                <c:pt idx="488">
                  <c:v>102.68335384983088</c:v>
                </c:pt>
                <c:pt idx="489">
                  <c:v>102.12615362792236</c:v>
                </c:pt>
                <c:pt idx="490">
                  <c:v>102.36773660120495</c:v>
                </c:pt>
                <c:pt idx="491">
                  <c:v>101.92741726281099</c:v>
                </c:pt>
                <c:pt idx="492">
                  <c:v>101.47655629859713</c:v>
                </c:pt>
                <c:pt idx="493">
                  <c:v>100.35778375190549</c:v>
                </c:pt>
                <c:pt idx="494">
                  <c:v>100.2425059727783</c:v>
                </c:pt>
                <c:pt idx="495">
                  <c:v>100.13116308623835</c:v>
                </c:pt>
                <c:pt idx="496">
                  <c:v>100.05970349369881</c:v>
                </c:pt>
                <c:pt idx="497">
                  <c:v>100.73917685933391</c:v>
                </c:pt>
                <c:pt idx="498">
                  <c:v>99.7640521815336</c:v>
                </c:pt>
                <c:pt idx="499">
                  <c:v>100.18834047605382</c:v>
                </c:pt>
                <c:pt idx="500">
                  <c:v>101.37896124665151</c:v>
                </c:pt>
                <c:pt idx="501">
                  <c:v>101.87728381651537</c:v>
                </c:pt>
                <c:pt idx="502">
                  <c:v>103.74402600721118</c:v>
                </c:pt>
                <c:pt idx="503">
                  <c:v>103.96758620086609</c:v>
                </c:pt>
                <c:pt idx="504">
                  <c:v>102.44740603136449</c:v>
                </c:pt>
                <c:pt idx="505">
                  <c:v>102.82831334958446</c:v>
                </c:pt>
                <c:pt idx="506">
                  <c:v>103.26610658409552</c:v>
                </c:pt>
                <c:pt idx="507">
                  <c:v>105.21392699365461</c:v>
                </c:pt>
                <c:pt idx="508">
                  <c:v>105.39702094625909</c:v>
                </c:pt>
                <c:pt idx="509">
                  <c:v>105.54081455191297</c:v>
                </c:pt>
                <c:pt idx="510">
                  <c:v>105.37472322159857</c:v>
                </c:pt>
                <c:pt idx="511">
                  <c:v>106.73206684848128</c:v>
                </c:pt>
                <c:pt idx="512">
                  <c:v>106.7635459891787</c:v>
                </c:pt>
                <c:pt idx="513">
                  <c:v>106.88620776427176</c:v>
                </c:pt>
                <c:pt idx="514">
                  <c:v>#N/A</c:v>
                </c:pt>
                <c:pt idx="515">
                  <c:v>107.45380387523772</c:v>
                </c:pt>
                <c:pt idx="516">
                  <c:v>108.5293897613124</c:v>
                </c:pt>
                <c:pt idx="517">
                  <c:v>107.40775105829178</c:v>
                </c:pt>
                <c:pt idx="518">
                  <c:v>108.71316381880847</c:v>
                </c:pt>
                <c:pt idx="519">
                  <c:v>108.61357703110895</c:v>
                </c:pt>
                <c:pt idx="520">
                  <c:v>#N/A</c:v>
                </c:pt>
                <c:pt idx="521">
                  <c:v>109.8790093397832</c:v>
                </c:pt>
                <c:pt idx="522">
                  <c:v>109.97849896964107</c:v>
                </c:pt>
                <c:pt idx="523">
                  <c:v>111.15056259248195</c:v>
                </c:pt>
                <c:pt idx="524">
                  <c:v>111.16955695052616</c:v>
                </c:pt>
                <c:pt idx="525">
                  <c:v>111.46035037060858</c:v>
                </c:pt>
                <c:pt idx="526">
                  <c:v>112.7386075143817</c:v>
                </c:pt>
                <c:pt idx="527">
                  <c:v>112.32272337316466</c:v>
                </c:pt>
                <c:pt idx="528">
                  <c:v>113.95492653409802</c:v>
                </c:pt>
                <c:pt idx="529">
                  <c:v>115.87126780296001</c:v>
                </c:pt>
                <c:pt idx="530">
                  <c:v>115.41200268544283</c:v>
                </c:pt>
                <c:pt idx="531">
                  <c:v>114.01171529254712</c:v>
                </c:pt>
                <c:pt idx="532">
                  <c:v>115.44163582714852</c:v>
                </c:pt>
                <c:pt idx="533">
                  <c:v>114.43493485080927</c:v>
                </c:pt>
                <c:pt idx="534">
                  <c:v>114.88662165667722</c:v>
                </c:pt>
                <c:pt idx="535">
                  <c:v>114.24567137525948</c:v>
                </c:pt>
                <c:pt idx="536">
                  <c:v>114.78183692444908</c:v>
                </c:pt>
                <c:pt idx="537">
                  <c:v>114.65227694259804</c:v>
                </c:pt>
                <c:pt idx="538">
                  <c:v>112.53102978567966</c:v>
                </c:pt>
                <c:pt idx="539">
                  <c:v>112.75585303127606</c:v>
                </c:pt>
                <c:pt idx="540">
                  <c:v>112.19943007210072</c:v>
                </c:pt>
                <c:pt idx="541">
                  <c:v>114.90342996328413</c:v>
                </c:pt>
                <c:pt idx="542">
                  <c:v>114.99320380897615</c:v>
                </c:pt>
                <c:pt idx="543">
                  <c:v>117.29220123720793</c:v>
                </c:pt>
                <c:pt idx="544">
                  <c:v>119.19144272593813</c:v>
                </c:pt>
                <c:pt idx="545">
                  <c:v>120.84890692570242</c:v>
                </c:pt>
                <c:pt idx="546">
                  <c:v>121.27421537756021</c:v>
                </c:pt>
                <c:pt idx="547">
                  <c:v>120.04142810368295</c:v>
                </c:pt>
                <c:pt idx="548">
                  <c:v>119.02131934519502</c:v>
                </c:pt>
                <c:pt idx="549">
                  <c:v>119.99139181522908</c:v>
                </c:pt>
                <c:pt idx="550">
                  <c:v>117.67067960938661</c:v>
                </c:pt>
                <c:pt idx="551">
                  <c:v>116.72144749638815</c:v>
                </c:pt>
                <c:pt idx="552">
                  <c:v>115.09813427796665</c:v>
                </c:pt>
                <c:pt idx="553">
                  <c:v>112.7733414427744</c:v>
                </c:pt>
                <c:pt idx="554">
                  <c:v>114.82788974139497</c:v>
                </c:pt>
                <c:pt idx="555">
                  <c:v>114.67399172020868</c:v>
                </c:pt>
                <c:pt idx="556">
                  <c:v>114.27715051595671</c:v>
                </c:pt>
                <c:pt idx="557">
                  <c:v>111.22697723494608</c:v>
                </c:pt>
                <c:pt idx="558">
                  <c:v>111.84742721177396</c:v>
                </c:pt>
                <c:pt idx="559">
                  <c:v>111.99714744576902</c:v>
                </c:pt>
                <c:pt idx="560">
                  <c:v>111.13521165350015</c:v>
                </c:pt>
                <c:pt idx="561">
                  <c:v>112.53899672869548</c:v>
                </c:pt>
                <c:pt idx="562">
                  <c:v>111.77033246441835</c:v>
                </c:pt>
                <c:pt idx="563">
                  <c:v>112.94501934898416</c:v>
                </c:pt>
                <c:pt idx="564">
                  <c:v>113.91164271563939</c:v>
                </c:pt>
                <c:pt idx="565">
                  <c:v>113.28856947708677</c:v>
                </c:pt>
                <c:pt idx="566">
                  <c:v>112.88619027586024</c:v>
                </c:pt>
                <c:pt idx="567">
                  <c:v>113.81142440196932</c:v>
                </c:pt>
                <c:pt idx="568">
                  <c:v>112.18097008218569</c:v>
                </c:pt>
                <c:pt idx="569">
                  <c:v>112.56610376651813</c:v>
                </c:pt>
                <c:pt idx="570">
                  <c:v>112.52291710590099</c:v>
                </c:pt>
                <c:pt idx="571">
                  <c:v>113.27443301112554</c:v>
                </c:pt>
                <c:pt idx="572">
                  <c:v>113.8261923939011</c:v>
                </c:pt>
                <c:pt idx="573">
                  <c:v>111.61177086683246</c:v>
                </c:pt>
                <c:pt idx="574">
                  <c:v>110.1224868909781</c:v>
                </c:pt>
                <c:pt idx="575">
                  <c:v>110.34628997923751</c:v>
                </c:pt>
                <c:pt idx="576">
                  <c:v>109.97820749611611</c:v>
                </c:pt>
                <c:pt idx="577">
                  <c:v>111.70169044928717</c:v>
                </c:pt>
                <c:pt idx="578">
                  <c:v>111.9510460499023</c:v>
                </c:pt>
                <c:pt idx="579">
                  <c:v>111.2601566378724</c:v>
                </c:pt>
                <c:pt idx="580">
                  <c:v>110.92413624249818</c:v>
                </c:pt>
                <c:pt idx="581">
                  <c:v>#N/A</c:v>
                </c:pt>
                <c:pt idx="582">
                  <c:v>109.8939230684779</c:v>
                </c:pt>
                <c:pt idx="583">
                  <c:v>111.58238061973091</c:v>
                </c:pt>
                <c:pt idx="584">
                  <c:v>111.72831169790128</c:v>
                </c:pt>
                <c:pt idx="585">
                  <c:v>111.90373018101478</c:v>
                </c:pt>
                <c:pt idx="586">
                  <c:v>113.84980174942405</c:v>
                </c:pt>
                <c:pt idx="587">
                  <c:v>114.9789216062523</c:v>
                </c:pt>
                <c:pt idx="588">
                  <c:v>115.41292568493866</c:v>
                </c:pt>
                <c:pt idx="589">
                  <c:v>115.55127845145935</c:v>
                </c:pt>
                <c:pt idx="590">
                  <c:v>115.06709234755679</c:v>
                </c:pt>
                <c:pt idx="591">
                  <c:v>114.29289008630532</c:v>
                </c:pt>
                <c:pt idx="592">
                  <c:v>115.42516757298738</c:v>
                </c:pt>
                <c:pt idx="593">
                  <c:v>117.1996098141079</c:v>
                </c:pt>
                <c:pt idx="594">
                  <c:v>117.75034903954615</c:v>
                </c:pt>
                <c:pt idx="595">
                  <c:v>117.96531076421442</c:v>
                </c:pt>
                <c:pt idx="596">
                  <c:v>117.35195330982762</c:v>
                </c:pt>
                <c:pt idx="597">
                  <c:v>117.33742821249957</c:v>
                </c:pt>
                <c:pt idx="598">
                  <c:v>118.62787866540093</c:v>
                </c:pt>
                <c:pt idx="599">
                  <c:v>116.60738419028154</c:v>
                </c:pt>
                <c:pt idx="600">
                  <c:v>115.99120915848677</c:v>
                </c:pt>
                <c:pt idx="601">
                  <c:v>115.62647862090265</c:v>
                </c:pt>
                <c:pt idx="602">
                  <c:v>115.5635689184291</c:v>
                </c:pt>
                <c:pt idx="603">
                  <c:v>115.82788682665952</c:v>
                </c:pt>
                <c:pt idx="604">
                  <c:v>115.51882773234567</c:v>
                </c:pt>
                <c:pt idx="605">
                  <c:v>114.72893447966631</c:v>
                </c:pt>
                <c:pt idx="606">
                  <c:v>114.08419504242387</c:v>
                </c:pt>
                <c:pt idx="607">
                  <c:v>112.52835794503385</c:v>
                </c:pt>
                <c:pt idx="608">
                  <c:v>110.31602531156091</c:v>
                </c:pt>
                <c:pt idx="609">
                  <c:v>110.90042972913378</c:v>
                </c:pt>
                <c:pt idx="610">
                  <c:v>112.31961432223176</c:v>
                </c:pt>
                <c:pt idx="611">
                  <c:v>111.24465996212804</c:v>
                </c:pt>
                <c:pt idx="612">
                  <c:v>112.49406122692866</c:v>
                </c:pt>
                <c:pt idx="613">
                  <c:v>113.19782405297822</c:v>
                </c:pt>
                <c:pt idx="614">
                  <c:v>114.62312959010079</c:v>
                </c:pt>
                <c:pt idx="615">
                  <c:v>114.08963588155675</c:v>
                </c:pt>
                <c:pt idx="616">
                  <c:v>111.686873878434</c:v>
                </c:pt>
                <c:pt idx="617">
                  <c:v>111.27924815375796</c:v>
                </c:pt>
                <c:pt idx="618">
                  <c:v>109.79341328128277</c:v>
                </c:pt>
                <c:pt idx="619">
                  <c:v>111.79161003174154</c:v>
                </c:pt>
                <c:pt idx="620">
                  <c:v>113.6572834861789</c:v>
                </c:pt>
                <c:pt idx="621">
                  <c:v>111.96790293542985</c:v>
                </c:pt>
                <c:pt idx="622">
                  <c:v>112.3262210554644</c:v>
                </c:pt>
                <c:pt idx="623">
                  <c:v>113.71771566369016</c:v>
                </c:pt>
                <c:pt idx="624">
                  <c:v>113.25296112811911</c:v>
                </c:pt>
                <c:pt idx="625">
                  <c:v>115.1888797020751</c:v>
                </c:pt>
                <c:pt idx="626">
                  <c:v>115.66694486195328</c:v>
                </c:pt>
                <c:pt idx="627">
                  <c:v>114.71858716952966</c:v>
                </c:pt>
                <c:pt idx="628">
                  <c:v>112.94492219114264</c:v>
                </c:pt>
                <c:pt idx="629">
                  <c:v>113.41176562030927</c:v>
                </c:pt>
                <c:pt idx="630">
                  <c:v>110.16849112900319</c:v>
                </c:pt>
                <c:pt idx="631">
                  <c:v>110.27842522683925</c:v>
                </c:pt>
                <c:pt idx="632">
                  <c:v>108.25535606891599</c:v>
                </c:pt>
                <c:pt idx="633">
                  <c:v>108.33211076382578</c:v>
                </c:pt>
                <c:pt idx="634">
                  <c:v>110.20235063682097</c:v>
                </c:pt>
                <c:pt idx="635">
                  <c:v>111.04121144169623</c:v>
                </c:pt>
                <c:pt idx="636">
                  <c:v>110.88332994900186</c:v>
                </c:pt>
                <c:pt idx="637">
                  <c:v>111.31995728941288</c:v>
                </c:pt>
                <c:pt idx="638">
                  <c:v>112.50231964346958</c:v>
                </c:pt>
                <c:pt idx="639">
                  <c:v>112.06277756780875</c:v>
                </c:pt>
                <c:pt idx="640">
                  <c:v>112.02474027279963</c:v>
                </c:pt>
                <c:pt idx="641">
                  <c:v>113.92451612965908</c:v>
                </c:pt>
                <c:pt idx="642">
                  <c:v>114.29415313824695</c:v>
                </c:pt>
                <c:pt idx="643">
                  <c:v>115.62706156795268</c:v>
                </c:pt>
                <c:pt idx="644">
                  <c:v>117.97415212780531</c:v>
                </c:pt>
                <c:pt idx="645">
                  <c:v>117.95836397853587</c:v>
                </c:pt>
                <c:pt idx="646">
                  <c:v>118.51347530684875</c:v>
                </c:pt>
                <c:pt idx="647">
                  <c:v>118.06169134313916</c:v>
                </c:pt>
                <c:pt idx="648">
                  <c:v>116.47461799965603</c:v>
                </c:pt>
                <c:pt idx="649">
                  <c:v>117.24537115752858</c:v>
                </c:pt>
                <c:pt idx="650">
                  <c:v>116.65742047873556</c:v>
                </c:pt>
                <c:pt idx="651">
                  <c:v>116.62861317868382</c:v>
                </c:pt>
                <c:pt idx="652">
                  <c:v>115.76507428202785</c:v>
                </c:pt>
                <c:pt idx="653">
                  <c:v>114.26063368287492</c:v>
                </c:pt>
                <c:pt idx="654">
                  <c:v>116.08467500216175</c:v>
                </c:pt>
                <c:pt idx="655">
                  <c:v>117.26130504356071</c:v>
                </c:pt>
                <c:pt idx="656">
                  <c:v>#N/A</c:v>
                </c:pt>
                <c:pt idx="657">
                  <c:v>#N/A</c:v>
                </c:pt>
                <c:pt idx="658">
                  <c:v>116.62526123314667</c:v>
                </c:pt>
                <c:pt idx="659">
                  <c:v>116.06883827397137</c:v>
                </c:pt>
                <c:pt idx="660">
                  <c:v>115.64518150542173</c:v>
                </c:pt>
                <c:pt idx="661">
                  <c:v>115.23313509895041</c:v>
                </c:pt>
                <c:pt idx="662">
                  <c:v>114.80777806817169</c:v>
                </c:pt>
                <c:pt idx="663">
                  <c:v>113.26291980688899</c:v>
                </c:pt>
                <c:pt idx="664">
                  <c:v>113.00239105448303</c:v>
                </c:pt>
                <c:pt idx="665">
                  <c:v>112.50460285274855</c:v>
                </c:pt>
                <c:pt idx="666">
                  <c:v>113.36376964653006</c:v>
                </c:pt>
                <c:pt idx="667">
                  <c:v>#N/A</c:v>
                </c:pt>
                <c:pt idx="668">
                  <c:v>113.14905081646575</c:v>
                </c:pt>
                <c:pt idx="669">
                  <c:v>112.08983602671053</c:v>
                </c:pt>
                <c:pt idx="670">
                  <c:v>113.07360775241841</c:v>
                </c:pt>
                <c:pt idx="671">
                  <c:v>111.54026269537249</c:v>
                </c:pt>
                <c:pt idx="672">
                  <c:v>111.25097522183566</c:v>
                </c:pt>
                <c:pt idx="673">
                  <c:v>111.78563482447942</c:v>
                </c:pt>
                <c:pt idx="674">
                  <c:v>112.52520031517994</c:v>
                </c:pt>
                <c:pt idx="675">
                  <c:v>112.70013300908522</c:v>
                </c:pt>
                <c:pt idx="676">
                  <c:v>110.32768425255971</c:v>
                </c:pt>
                <c:pt idx="677">
                  <c:v>110.42367620011792</c:v>
                </c:pt>
                <c:pt idx="678">
                  <c:v>110.50383141948562</c:v>
                </c:pt>
                <c:pt idx="679">
                  <c:v>111.24956643313159</c:v>
                </c:pt>
                <c:pt idx="680">
                  <c:v>112.30508922490388</c:v>
                </c:pt>
                <c:pt idx="681">
                  <c:v>112.62692457539593</c:v>
                </c:pt>
                <c:pt idx="682">
                  <c:v>115.05494761734967</c:v>
                </c:pt>
                <c:pt idx="683">
                  <c:v>114.77464724416639</c:v>
                </c:pt>
                <c:pt idx="684">
                  <c:v>112.96464523299909</c:v>
                </c:pt>
                <c:pt idx="685">
                  <c:v>111.4864858300145</c:v>
                </c:pt>
                <c:pt idx="686">
                  <c:v>111.09353093942885</c:v>
                </c:pt>
                <c:pt idx="687">
                  <c:v>110.0877529625854</c:v>
                </c:pt>
                <c:pt idx="688">
                  <c:v>109.8361141526912</c:v>
                </c:pt>
                <c:pt idx="689">
                  <c:v>108.91573791866519</c:v>
                </c:pt>
                <c:pt idx="690">
                  <c:v>109.34182363325642</c:v>
                </c:pt>
                <c:pt idx="691">
                  <c:v>109.28314029689483</c:v>
                </c:pt>
                <c:pt idx="692">
                  <c:v>108.54362338511548</c:v>
                </c:pt>
                <c:pt idx="693">
                  <c:v>106.64583926400991</c:v>
                </c:pt>
                <c:pt idx="694">
                  <c:v>105.39323179043431</c:v>
                </c:pt>
                <c:pt idx="695">
                  <c:v>104.92808862349669</c:v>
                </c:pt>
                <c:pt idx="696">
                  <c:v>106.14780816767103</c:v>
                </c:pt>
                <c:pt idx="697">
                  <c:v>106.19337519540856</c:v>
                </c:pt>
                <c:pt idx="698">
                  <c:v>105.70355393669</c:v>
                </c:pt>
                <c:pt idx="699">
                  <c:v>107.70894036743142</c:v>
                </c:pt>
                <c:pt idx="700">
                  <c:v>107.07653997607964</c:v>
                </c:pt>
                <c:pt idx="701">
                  <c:v>107.17374639665827</c:v>
                </c:pt>
                <c:pt idx="702">
                  <c:v>107.17083166140871</c:v>
                </c:pt>
                <c:pt idx="703">
                  <c:v>108.80755266197919</c:v>
                </c:pt>
                <c:pt idx="704">
                  <c:v>#N/A</c:v>
                </c:pt>
                <c:pt idx="705">
                  <c:v>110.61648593688811</c:v>
                </c:pt>
                <c:pt idx="706">
                  <c:v>110.50708620718125</c:v>
                </c:pt>
                <c:pt idx="707">
                  <c:v>109.38782787128135</c:v>
                </c:pt>
              </c:numCache>
            </c:numRef>
          </c:val>
        </c:ser>
        <c:ser>
          <c:idx val="6"/>
          <c:order val="6"/>
          <c:tx>
            <c:strRef>
              <c:f>Sheet1!$H$1</c:f>
              <c:strCache>
                <c:ptCount val="1"/>
                <c:pt idx="0">
                  <c:v>上海綜合</c:v>
                </c:pt>
              </c:strCache>
            </c:strRef>
          </c:tx>
          <c:spPr>
            <a:ln w="34925"/>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Sheet1!$H$2:$H$709</c:f>
              <c:numCache>
                <c:formatCode>0.00_ </c:formatCode>
                <c:ptCount val="708"/>
                <c:pt idx="0">
                  <c:v>100</c:v>
                </c:pt>
                <c:pt idx="1">
                  <c:v>100.03245966041662</c:v>
                </c:pt>
                <c:pt idx="2">
                  <c:v>96.739714811795452</c:v>
                </c:pt>
                <c:pt idx="3">
                  <c:v>94.147114735895286</c:v>
                </c:pt>
                <c:pt idx="4">
                  <c:v>94.250686967644</c:v>
                </c:pt>
                <c:pt idx="5">
                  <c:v>94.469427304416271</c:v>
                </c:pt>
                <c:pt idx="6">
                  <c:v>91.316667486576904</c:v>
                </c:pt>
                <c:pt idx="7">
                  <c:v>91.347062730160502</c:v>
                </c:pt>
                <c:pt idx="8">
                  <c:v>#N/A</c:v>
                </c:pt>
                <c:pt idx="9">
                  <c:v>87.260527647373166</c:v>
                </c:pt>
                <c:pt idx="10">
                  <c:v>84.731002094284989</c:v>
                </c:pt>
                <c:pt idx="11">
                  <c:v>83.272293944845899</c:v>
                </c:pt>
                <c:pt idx="12">
                  <c:v>91.145804050825049</c:v>
                </c:pt>
                <c:pt idx="13">
                  <c:v>98.231541478087323</c:v>
                </c:pt>
                <c:pt idx="14">
                  <c:v>96.698602170185154</c:v>
                </c:pt>
                <c:pt idx="15">
                  <c:v>97.370679658729841</c:v>
                </c:pt>
                <c:pt idx="16">
                  <c:v>100.91488804711439</c:v>
                </c:pt>
                <c:pt idx="17">
                  <c:v>100.75162342225858</c:v>
                </c:pt>
                <c:pt idx="18">
                  <c:v>#N/A</c:v>
                </c:pt>
                <c:pt idx="19">
                  <c:v>#N/A</c:v>
                </c:pt>
                <c:pt idx="20">
                  <c:v>#N/A</c:v>
                </c:pt>
                <c:pt idx="21">
                  <c:v>#N/A</c:v>
                </c:pt>
                <c:pt idx="22">
                  <c:v>95.478751440699298</c:v>
                </c:pt>
                <c:pt idx="23">
                  <c:v>94.780407542237086</c:v>
                </c:pt>
                <c:pt idx="24">
                  <c:v>91.898349872093874</c:v>
                </c:pt>
                <c:pt idx="25">
                  <c:v>91.123490779523635</c:v>
                </c:pt>
                <c:pt idx="26">
                  <c:v>91.078908160683454</c:v>
                </c:pt>
                <c:pt idx="27">
                  <c:v>88.608328296741774</c:v>
                </c:pt>
                <c:pt idx="28">
                  <c:v>87.613279383240126</c:v>
                </c:pt>
                <c:pt idx="29">
                  <c:v>83.891794689792931</c:v>
                </c:pt>
                <c:pt idx="30">
                  <c:v>84.801455809181078</c:v>
                </c:pt>
                <c:pt idx="31">
                  <c:v>86.705770528209499</c:v>
                </c:pt>
                <c:pt idx="32">
                  <c:v>86.025962457481583</c:v>
                </c:pt>
                <c:pt idx="33">
                  <c:v>83.271635088409752</c:v>
                </c:pt>
                <c:pt idx="34">
                  <c:v>82.381695738340895</c:v>
                </c:pt>
                <c:pt idx="35">
                  <c:v>80.803075717538434</c:v>
                </c:pt>
                <c:pt idx="36">
                  <c:v>75.696059862817307</c:v>
                </c:pt>
                <c:pt idx="37">
                  <c:v>77.825044626542578</c:v>
                </c:pt>
                <c:pt idx="38">
                  <c:v>75.540613667669419</c:v>
                </c:pt>
                <c:pt idx="39">
                  <c:v>77.464254842155597</c:v>
                </c:pt>
                <c:pt idx="40">
                  <c:v>75.934785511483327</c:v>
                </c:pt>
                <c:pt idx="41">
                  <c:v>75.538944564697942</c:v>
                </c:pt>
                <c:pt idx="42">
                  <c:v>74.964817066314367</c:v>
                </c:pt>
                <c:pt idx="43">
                  <c:v>77.332571402468005</c:v>
                </c:pt>
                <c:pt idx="44">
                  <c:v>75.448813004244826</c:v>
                </c:pt>
                <c:pt idx="45">
                  <c:v>76.766130562505268</c:v>
                </c:pt>
                <c:pt idx="46">
                  <c:v>82.348313678913797</c:v>
                </c:pt>
                <c:pt idx="47">
                  <c:v>80.978155834481043</c:v>
                </c:pt>
                <c:pt idx="48">
                  <c:v>81.659105923031419</c:v>
                </c:pt>
                <c:pt idx="49">
                  <c:v>84.668015418997555</c:v>
                </c:pt>
                <c:pt idx="50">
                  <c:v>87.251830742416914</c:v>
                </c:pt>
                <c:pt idx="51">
                  <c:v>89.186540705029088</c:v>
                </c:pt>
                <c:pt idx="52">
                  <c:v>83.561883310375862</c:v>
                </c:pt>
                <c:pt idx="53">
                  <c:v>88.615048632389573</c:v>
                </c:pt>
                <c:pt idx="54">
                  <c:v>87.134202906698889</c:v>
                </c:pt>
                <c:pt idx="55">
                  <c:v>86.502974517189827</c:v>
                </c:pt>
                <c:pt idx="56">
                  <c:v>83.3260127062659</c:v>
                </c:pt>
                <c:pt idx="57">
                  <c:v>82.959468909004016</c:v>
                </c:pt>
                <c:pt idx="58">
                  <c:v>83.362205886486777</c:v>
                </c:pt>
                <c:pt idx="59">
                  <c:v>84.239670888033061</c:v>
                </c:pt>
                <c:pt idx="60">
                  <c:v>82.188211564950919</c:v>
                </c:pt>
                <c:pt idx="61">
                  <c:v>83.218619107188033</c:v>
                </c:pt>
                <c:pt idx="62">
                  <c:v>83.000010541702977</c:v>
                </c:pt>
                <c:pt idx="63">
                  <c:v>86.328377561633658</c:v>
                </c:pt>
                <c:pt idx="64">
                  <c:v>87.913586146796689</c:v>
                </c:pt>
                <c:pt idx="65">
                  <c:v>88.666966519551195</c:v>
                </c:pt>
                <c:pt idx="66">
                  <c:v>91.834616492845697</c:v>
                </c:pt>
                <c:pt idx="67">
                  <c:v>89.505207601270627</c:v>
                </c:pt>
                <c:pt idx="68">
                  <c:v>91.322641118263704</c:v>
                </c:pt>
                <c:pt idx="69">
                  <c:v>89.239073524864352</c:v>
                </c:pt>
                <c:pt idx="70">
                  <c:v>85.836475346470479</c:v>
                </c:pt>
                <c:pt idx="71">
                  <c:v>86.282696848733579</c:v>
                </c:pt>
                <c:pt idx="72">
                  <c:v>86.749694290613775</c:v>
                </c:pt>
                <c:pt idx="73">
                  <c:v>86.829328071852188</c:v>
                </c:pt>
                <c:pt idx="74">
                  <c:v>88.536864335310497</c:v>
                </c:pt>
                <c:pt idx="75">
                  <c:v>88.658489233407224</c:v>
                </c:pt>
                <c:pt idx="76">
                  <c:v>87.309678337503016</c:v>
                </c:pt>
                <c:pt idx="77">
                  <c:v>83.333260127062672</c:v>
                </c:pt>
                <c:pt idx="78">
                  <c:v>81.865108368706558</c:v>
                </c:pt>
                <c:pt idx="79">
                  <c:v>81.365212028785848</c:v>
                </c:pt>
                <c:pt idx="80">
                  <c:v>81.325636718859627</c:v>
                </c:pt>
                <c:pt idx="81">
                  <c:v>81.280043853484244</c:v>
                </c:pt>
                <c:pt idx="82">
                  <c:v>80.508303348044848</c:v>
                </c:pt>
                <c:pt idx="83">
                  <c:v>79.976606204143593</c:v>
                </c:pt>
                <c:pt idx="84">
                  <c:v>82.608122733533705</c:v>
                </c:pt>
                <c:pt idx="85">
                  <c:v>85.086696722233157</c:v>
                </c:pt>
                <c:pt idx="86">
                  <c:v>84.509845950580399</c:v>
                </c:pt>
                <c:pt idx="87">
                  <c:v>82.496775995839542</c:v>
                </c:pt>
                <c:pt idx="88">
                  <c:v>83.668661976780058</c:v>
                </c:pt>
                <c:pt idx="89">
                  <c:v>#N/A</c:v>
                </c:pt>
                <c:pt idx="90">
                  <c:v>83.470390113288005</c:v>
                </c:pt>
                <c:pt idx="91">
                  <c:v>81.846089379585578</c:v>
                </c:pt>
                <c:pt idx="92">
                  <c:v>84.723183664577178</c:v>
                </c:pt>
                <c:pt idx="93">
                  <c:v>84.342672110870438</c:v>
                </c:pt>
                <c:pt idx="94">
                  <c:v>85.846270345486758</c:v>
                </c:pt>
                <c:pt idx="95">
                  <c:v>#N/A</c:v>
                </c:pt>
                <c:pt idx="96">
                  <c:v>87.262108902819548</c:v>
                </c:pt>
                <c:pt idx="97">
                  <c:v>87.588682076293665</c:v>
                </c:pt>
                <c:pt idx="98">
                  <c:v>87.189371152278227</c:v>
                </c:pt>
                <c:pt idx="99">
                  <c:v>88.360686124307762</c:v>
                </c:pt>
                <c:pt idx="100">
                  <c:v>90.518440952407659</c:v>
                </c:pt>
                <c:pt idx="101">
                  <c:v>92.580266283417316</c:v>
                </c:pt>
                <c:pt idx="102">
                  <c:v>92.152844151463015</c:v>
                </c:pt>
                <c:pt idx="103">
                  <c:v>95.808223582492332</c:v>
                </c:pt>
                <c:pt idx="104">
                  <c:v>97.717809153009298</c:v>
                </c:pt>
                <c:pt idx="105">
                  <c:v>99.494393570966764</c:v>
                </c:pt>
                <c:pt idx="106">
                  <c:v>99.303720518370682</c:v>
                </c:pt>
                <c:pt idx="107">
                  <c:v>98.744614946729342</c:v>
                </c:pt>
                <c:pt idx="108">
                  <c:v>101.93791639726767</c:v>
                </c:pt>
                <c:pt idx="109">
                  <c:v>104.9508668793748</c:v>
                </c:pt>
                <c:pt idx="110">
                  <c:v>101.87857539425951</c:v>
                </c:pt>
                <c:pt idx="111">
                  <c:v>97.065453433783972</c:v>
                </c:pt>
                <c:pt idx="112">
                  <c:v>97.823709344165508</c:v>
                </c:pt>
                <c:pt idx="113">
                  <c:v>99.332622354032551</c:v>
                </c:pt>
                <c:pt idx="114">
                  <c:v>101.27840110477037</c:v>
                </c:pt>
                <c:pt idx="115">
                  <c:v>96.661003429567458</c:v>
                </c:pt>
                <c:pt idx="116">
                  <c:v>96.921032102999334</c:v>
                </c:pt>
                <c:pt idx="117">
                  <c:v>93.173324923396919</c:v>
                </c:pt>
                <c:pt idx="118">
                  <c:v>91.486696370843063</c:v>
                </c:pt>
                <c:pt idx="119">
                  <c:v>91.952068633514159</c:v>
                </c:pt>
                <c:pt idx="120">
                  <c:v>90.985043080426152</c:v>
                </c:pt>
                <c:pt idx="121">
                  <c:v>96.549129606724193</c:v>
                </c:pt>
                <c:pt idx="122">
                  <c:v>97.558014505383298</c:v>
                </c:pt>
                <c:pt idx="123">
                  <c:v>96.325118418463305</c:v>
                </c:pt>
                <c:pt idx="124">
                  <c:v>93.063383746099518</c:v>
                </c:pt>
                <c:pt idx="125">
                  <c:v>94.81242796502967</c:v>
                </c:pt>
                <c:pt idx="126">
                  <c:v>93.954025876366913</c:v>
                </c:pt>
                <c:pt idx="127">
                  <c:v>93.728082042560217</c:v>
                </c:pt>
                <c:pt idx="128">
                  <c:v>93.507013746380693</c:v>
                </c:pt>
                <c:pt idx="129">
                  <c:v>94.580642270823319</c:v>
                </c:pt>
                <c:pt idx="130">
                  <c:v>97.437224158772267</c:v>
                </c:pt>
                <c:pt idx="131">
                  <c:v>97.674368551991535</c:v>
                </c:pt>
                <c:pt idx="132">
                  <c:v>99.520659980884375</c:v>
                </c:pt>
                <c:pt idx="133">
                  <c:v>100.19392341101405</c:v>
                </c:pt>
                <c:pt idx="134">
                  <c:v>102.14383099541789</c:v>
                </c:pt>
                <c:pt idx="135">
                  <c:v>102.71220448092663</c:v>
                </c:pt>
                <c:pt idx="136">
                  <c:v>100.6537173558596</c:v>
                </c:pt>
                <c:pt idx="137">
                  <c:v>103.73492536474308</c:v>
                </c:pt>
                <c:pt idx="138">
                  <c:v>104.29425055519646</c:v>
                </c:pt>
                <c:pt idx="139">
                  <c:v>103.57398869929438</c:v>
                </c:pt>
                <c:pt idx="140">
                  <c:v>104.24044394625139</c:v>
                </c:pt>
                <c:pt idx="141">
                  <c:v>105.76916657296263</c:v>
                </c:pt>
                <c:pt idx="142">
                  <c:v>106.52790564473059</c:v>
                </c:pt>
                <c:pt idx="143">
                  <c:v>106.28575394259681</c:v>
                </c:pt>
                <c:pt idx="144">
                  <c:v>#N/A</c:v>
                </c:pt>
                <c:pt idx="145">
                  <c:v>107.1380506282855</c:v>
                </c:pt>
                <c:pt idx="146">
                  <c:v>103.10598101087891</c:v>
                </c:pt>
                <c:pt idx="147">
                  <c:v>104.5331079751497</c:v>
                </c:pt>
                <c:pt idx="148">
                  <c:v>107.35960208585161</c:v>
                </c:pt>
                <c:pt idx="149">
                  <c:v>110.41120547887456</c:v>
                </c:pt>
                <c:pt idx="150">
                  <c:v>111.0032977960812</c:v>
                </c:pt>
                <c:pt idx="151">
                  <c:v>111.39312118741742</c:v>
                </c:pt>
                <c:pt idx="152">
                  <c:v>111.30869971607675</c:v>
                </c:pt>
                <c:pt idx="153">
                  <c:v>109.98224601523627</c:v>
                </c:pt>
                <c:pt idx="154">
                  <c:v>112.33308970286444</c:v>
                </c:pt>
                <c:pt idx="155">
                  <c:v>111.38310656958922</c:v>
                </c:pt>
                <c:pt idx="156">
                  <c:v>108.11157689820931</c:v>
                </c:pt>
                <c:pt idx="157">
                  <c:v>108.22613007055904</c:v>
                </c:pt>
                <c:pt idx="158">
                  <c:v>107.551505003795</c:v>
                </c:pt>
                <c:pt idx="159">
                  <c:v>105.65193405110618</c:v>
                </c:pt>
                <c:pt idx="160">
                  <c:v>105.48019214010627</c:v>
                </c:pt>
                <c:pt idx="161">
                  <c:v>108.41227897562757</c:v>
                </c:pt>
                <c:pt idx="162">
                  <c:v>108.82415209569054</c:v>
                </c:pt>
                <c:pt idx="163">
                  <c:v>112.44092253956653</c:v>
                </c:pt>
                <c:pt idx="164">
                  <c:v>112.76710039917923</c:v>
                </c:pt>
                <c:pt idx="165">
                  <c:v>113.87323250780072</c:v>
                </c:pt>
                <c:pt idx="166">
                  <c:v>114.0896448851658</c:v>
                </c:pt>
                <c:pt idx="167">
                  <c:v>115.32820713743553</c:v>
                </c:pt>
                <c:pt idx="168">
                  <c:v>113.31219429061366</c:v>
                </c:pt>
                <c:pt idx="169">
                  <c:v>114.99996486099018</c:v>
                </c:pt>
                <c:pt idx="170">
                  <c:v>117.00262488404132</c:v>
                </c:pt>
                <c:pt idx="171">
                  <c:v>115.95376936159447</c:v>
                </c:pt>
                <c:pt idx="172">
                  <c:v>116.18990350827873</c:v>
                </c:pt>
                <c:pt idx="173">
                  <c:v>116.52003450650766</c:v>
                </c:pt>
                <c:pt idx="174">
                  <c:v>117.56994419925223</c:v>
                </c:pt>
                <c:pt idx="175">
                  <c:v>116.4600785708261</c:v>
                </c:pt>
                <c:pt idx="176">
                  <c:v>114.66834045483924</c:v>
                </c:pt>
                <c:pt idx="177">
                  <c:v>114.09640914457594</c:v>
                </c:pt>
                <c:pt idx="178">
                  <c:v>114.64145911224806</c:v>
                </c:pt>
                <c:pt idx="179">
                  <c:v>113.69995326511689</c:v>
                </c:pt>
                <c:pt idx="180">
                  <c:v>115.64819174654926</c:v>
                </c:pt>
                <c:pt idx="181">
                  <c:v>119.52885615494891</c:v>
                </c:pt>
                <c:pt idx="182">
                  <c:v>119.66159376493412</c:v>
                </c:pt>
                <c:pt idx="183">
                  <c:v>122.04608305456387</c:v>
                </c:pt>
                <c:pt idx="184">
                  <c:v>121.54776797008968</c:v>
                </c:pt>
                <c:pt idx="185">
                  <c:v>120.96125397070828</c:v>
                </c:pt>
                <c:pt idx="186">
                  <c:v>#N/A</c:v>
                </c:pt>
                <c:pt idx="187">
                  <c:v>121.59573271863472</c:v>
                </c:pt>
                <c:pt idx="188">
                  <c:v>122.45448619739688</c:v>
                </c:pt>
                <c:pt idx="189">
                  <c:v>123.70016409917643</c:v>
                </c:pt>
                <c:pt idx="190">
                  <c:v>122.86881904815448</c:v>
                </c:pt>
                <c:pt idx="191">
                  <c:v>120.51635018131745</c:v>
                </c:pt>
                <c:pt idx="192">
                  <c:v>122.52748749051246</c:v>
                </c:pt>
                <c:pt idx="193">
                  <c:v>121.9333307564725</c:v>
                </c:pt>
                <c:pt idx="194">
                  <c:v>123.4311749782139</c:v>
                </c:pt>
                <c:pt idx="195">
                  <c:v>125.35415729626401</c:v>
                </c:pt>
                <c:pt idx="196">
                  <c:v>126.52204621482572</c:v>
                </c:pt>
                <c:pt idx="197">
                  <c:v>127.21648089843411</c:v>
                </c:pt>
                <c:pt idx="198">
                  <c:v>127.05813573496754</c:v>
                </c:pt>
                <c:pt idx="199">
                  <c:v>128.35836694965303</c:v>
                </c:pt>
                <c:pt idx="200">
                  <c:v>128.47902552497655</c:v>
                </c:pt>
                <c:pt idx="201">
                  <c:v>128.61804423298568</c:v>
                </c:pt>
                <c:pt idx="202">
                  <c:v>130.68698521350458</c:v>
                </c:pt>
                <c:pt idx="203">
                  <c:v>129.98631335563539</c:v>
                </c:pt>
                <c:pt idx="204">
                  <c:v>132.12926587580458</c:v>
                </c:pt>
                <c:pt idx="205">
                  <c:v>134.4178695921062</c:v>
                </c:pt>
                <c:pt idx="206">
                  <c:v>135.65269832457199</c:v>
                </c:pt>
                <c:pt idx="207">
                  <c:v>137.24713089983976</c:v>
                </c:pt>
                <c:pt idx="208">
                  <c:v>135.70026775925558</c:v>
                </c:pt>
                <c:pt idx="209">
                  <c:v>135.3191851966377</c:v>
                </c:pt>
                <c:pt idx="210">
                  <c:v>137.17544731959651</c:v>
                </c:pt>
                <c:pt idx="211">
                  <c:v>136.77560931043206</c:v>
                </c:pt>
                <c:pt idx="212">
                  <c:v>135.30960981643403</c:v>
                </c:pt>
                <c:pt idx="213">
                  <c:v>138.14712879149917</c:v>
                </c:pt>
                <c:pt idx="214">
                  <c:v>140.0531565372614</c:v>
                </c:pt>
                <c:pt idx="215">
                  <c:v>139.84192716386025</c:v>
                </c:pt>
                <c:pt idx="216">
                  <c:v>140.10542581452225</c:v>
                </c:pt>
                <c:pt idx="217">
                  <c:v>143.49541787310616</c:v>
                </c:pt>
                <c:pt idx="218">
                  <c:v>141.13609689933381</c:v>
                </c:pt>
                <c:pt idx="219">
                  <c:v>144.79973399769489</c:v>
                </c:pt>
                <c:pt idx="220">
                  <c:v>146.19980392432436</c:v>
                </c:pt>
                <c:pt idx="221">
                  <c:v>148.13741285525563</c:v>
                </c:pt>
                <c:pt idx="222">
                  <c:v>150.88743569561203</c:v>
                </c:pt>
                <c:pt idx="223">
                  <c:v>151.0261908610463</c:v>
                </c:pt>
                <c:pt idx="224">
                  <c:v>143.47398307705265</c:v>
                </c:pt>
                <c:pt idx="225">
                  <c:v>145.89541225086441</c:v>
                </c:pt>
                <c:pt idx="226">
                  <c:v>149.87060059595743</c:v>
                </c:pt>
                <c:pt idx="227">
                  <c:v>152.08998046271049</c:v>
                </c:pt>
                <c:pt idx="228">
                  <c:v>152.47879360751131</c:v>
                </c:pt>
                <c:pt idx="229">
                  <c:v>150.5926633261179</c:v>
                </c:pt>
                <c:pt idx="230">
                  <c:v>147.42264146965411</c:v>
                </c:pt>
                <c:pt idx="231">
                  <c:v>142.74168611025218</c:v>
                </c:pt>
                <c:pt idx="232">
                  <c:v>143.39904913839149</c:v>
                </c:pt>
                <c:pt idx="233">
                  <c:v>136.72232978663621</c:v>
                </c:pt>
                <c:pt idx="234">
                  <c:v>137.94521125572766</c:v>
                </c:pt>
                <c:pt idx="235">
                  <c:v>133.83447417985536</c:v>
                </c:pt>
                <c:pt idx="236">
                  <c:v>126.08887006999683</c:v>
                </c:pt>
                <c:pt idx="237">
                  <c:v>127.85697720181035</c:v>
                </c:pt>
                <c:pt idx="238">
                  <c:v>122.35332977258022</c:v>
                </c:pt>
                <c:pt idx="239">
                  <c:v>127.88763598796839</c:v>
                </c:pt>
                <c:pt idx="240">
                  <c:v>130.04820193686206</c:v>
                </c:pt>
                <c:pt idx="241">
                  <c:v>131.48266416945435</c:v>
                </c:pt>
                <c:pt idx="242">
                  <c:v>128.07303818907599</c:v>
                </c:pt>
                <c:pt idx="243">
                  <c:v>130.34793769150758</c:v>
                </c:pt>
                <c:pt idx="244">
                  <c:v>129.41675392854097</c:v>
                </c:pt>
                <c:pt idx="245">
                  <c:v>125.65218002417564</c:v>
                </c:pt>
                <c:pt idx="246">
                  <c:v>117.17739753464699</c:v>
                </c:pt>
                <c:pt idx="247">
                  <c:v>117.87925533410163</c:v>
                </c:pt>
                <c:pt idx="248">
                  <c:v>119.25187290922891</c:v>
                </c:pt>
                <c:pt idx="249">
                  <c:v>124.96415820987843</c:v>
                </c:pt>
                <c:pt idx="250">
                  <c:v>125.69263380934979</c:v>
                </c:pt>
                <c:pt idx="251">
                  <c:v>126.54945464256599</c:v>
                </c:pt>
                <c:pt idx="252">
                  <c:v>128.71748763106834</c:v>
                </c:pt>
                <c:pt idx="253">
                  <c:v>129.410780296854</c:v>
                </c:pt>
                <c:pt idx="254">
                  <c:v>128.47186595170496</c:v>
                </c:pt>
                <c:pt idx="255">
                  <c:v>131.32291344559101</c:v>
                </c:pt>
                <c:pt idx="256">
                  <c:v>132.9458525426586</c:v>
                </c:pt>
                <c:pt idx="257">
                  <c:v>133.2527478705762</c:v>
                </c:pt>
                <c:pt idx="258">
                  <c:v>131.75854932111434</c:v>
                </c:pt>
                <c:pt idx="259">
                  <c:v>134.4181331346808</c:v>
                </c:pt>
                <c:pt idx="260">
                  <c:v>130.13148139038034</c:v>
                </c:pt>
                <c:pt idx="261">
                  <c:v>130.32228621426384</c:v>
                </c:pt>
                <c:pt idx="262">
                  <c:v>127.27142952520178</c:v>
                </c:pt>
                <c:pt idx="263">
                  <c:v>124.86300178506171</c:v>
                </c:pt>
                <c:pt idx="264">
                  <c:v>125.33882790318501</c:v>
                </c:pt>
                <c:pt idx="265">
                  <c:v>124.69262151069623</c:v>
                </c:pt>
                <c:pt idx="266">
                  <c:v>121.38441549770893</c:v>
                </c:pt>
                <c:pt idx="267">
                  <c:v>120.98976049250835</c:v>
                </c:pt>
                <c:pt idx="268">
                  <c:v>122.08284724369594</c:v>
                </c:pt>
                <c:pt idx="269">
                  <c:v>#N/A</c:v>
                </c:pt>
                <c:pt idx="270">
                  <c:v>#N/A</c:v>
                </c:pt>
                <c:pt idx="271">
                  <c:v>#N/A</c:v>
                </c:pt>
                <c:pt idx="272">
                  <c:v>#N/A</c:v>
                </c:pt>
                <c:pt idx="273">
                  <c:v>#N/A</c:v>
                </c:pt>
                <c:pt idx="274">
                  <c:v>#N/A</c:v>
                </c:pt>
                <c:pt idx="275">
                  <c:v>127.89347784836815</c:v>
                </c:pt>
                <c:pt idx="276">
                  <c:v>127.13658357462113</c:v>
                </c:pt>
                <c:pt idx="277">
                  <c:v>128.96855585697017</c:v>
                </c:pt>
                <c:pt idx="278">
                  <c:v>130.47694178168837</c:v>
                </c:pt>
                <c:pt idx="279">
                  <c:v>130.88350012650025</c:v>
                </c:pt>
                <c:pt idx="280">
                  <c:v>130.74492065611543</c:v>
                </c:pt>
                <c:pt idx="281">
                  <c:v>133.45238137070268</c:v>
                </c:pt>
                <c:pt idx="282">
                  <c:v>135.48082464228509</c:v>
                </c:pt>
                <c:pt idx="283">
                  <c:v>134.87182167655232</c:v>
                </c:pt>
                <c:pt idx="284">
                  <c:v>134.02949568492957</c:v>
                </c:pt>
                <c:pt idx="285">
                  <c:v>136.50833321620348</c:v>
                </c:pt>
                <c:pt idx="286">
                  <c:v>136.58383816377588</c:v>
                </c:pt>
                <c:pt idx="287">
                  <c:v>132.71384722964018</c:v>
                </c:pt>
                <c:pt idx="288">
                  <c:v>133.14737476456824</c:v>
                </c:pt>
                <c:pt idx="289">
                  <c:v>130.03480518932875</c:v>
                </c:pt>
                <c:pt idx="290">
                  <c:v>131.58891575070984</c:v>
                </c:pt>
                <c:pt idx="291">
                  <c:v>135.13799967672111</c:v>
                </c:pt>
                <c:pt idx="292">
                  <c:v>136.78856682034115</c:v>
                </c:pt>
                <c:pt idx="293">
                  <c:v>137.4171158603435</c:v>
                </c:pt>
                <c:pt idx="294">
                  <c:v>138.58179834425002</c:v>
                </c:pt>
                <c:pt idx="295">
                  <c:v>138.97640942568819</c:v>
                </c:pt>
                <c:pt idx="296">
                  <c:v>139.48364103393024</c:v>
                </c:pt>
                <c:pt idx="297">
                  <c:v>139.61651041520255</c:v>
                </c:pt>
                <c:pt idx="298">
                  <c:v>139.46637899530543</c:v>
                </c:pt>
                <c:pt idx="299">
                  <c:v>139.36768230118349</c:v>
                </c:pt>
                <c:pt idx="300">
                  <c:v>140.01344945604814</c:v>
                </c:pt>
                <c:pt idx="301">
                  <c:v>143.85243021392662</c:v>
                </c:pt>
                <c:pt idx="302">
                  <c:v>144.19683643493661</c:v>
                </c:pt>
                <c:pt idx="303">
                  <c:v>145.09046538104738</c:v>
                </c:pt>
                <c:pt idx="304">
                  <c:v>145.85377252410512</c:v>
                </c:pt>
                <c:pt idx="305">
                  <c:v>145.31500365445692</c:v>
                </c:pt>
                <c:pt idx="306">
                  <c:v>146.64664035926123</c:v>
                </c:pt>
                <c:pt idx="307">
                  <c:v>141.58939012734376</c:v>
                </c:pt>
                <c:pt idx="308">
                  <c:v>144.51642573018842</c:v>
                </c:pt>
                <c:pt idx="309">
                  <c:v>139.28132818429722</c:v>
                </c:pt>
                <c:pt idx="310">
                  <c:v>135.9996082000394</c:v>
                </c:pt>
                <c:pt idx="311">
                  <c:v>140.34964193348878</c:v>
                </c:pt>
                <c:pt idx="312">
                  <c:v>142.10931570292072</c:v>
                </c:pt>
                <c:pt idx="313">
                  <c:v>143.61976604447173</c:v>
                </c:pt>
                <c:pt idx="314">
                  <c:v>143.39474460967588</c:v>
                </c:pt>
                <c:pt idx="315">
                  <c:v>145.69705253984731</c:v>
                </c:pt>
                <c:pt idx="316">
                  <c:v>146.34945218283528</c:v>
                </c:pt>
                <c:pt idx="317">
                  <c:v>144.80188626205268</c:v>
                </c:pt>
                <c:pt idx="318">
                  <c:v>142.29401512382964</c:v>
                </c:pt>
                <c:pt idx="319">
                  <c:v>142.93951873611994</c:v>
                </c:pt>
                <c:pt idx="320">
                  <c:v>142.63442428246142</c:v>
                </c:pt>
                <c:pt idx="321">
                  <c:v>145.07597053945398</c:v>
                </c:pt>
                <c:pt idx="322">
                  <c:v>143.82660304163269</c:v>
                </c:pt>
                <c:pt idx="323">
                  <c:v>142.98115846287934</c:v>
                </c:pt>
                <c:pt idx="324">
                  <c:v>139.63706673600748</c:v>
                </c:pt>
                <c:pt idx="325">
                  <c:v>136.77358881736131</c:v>
                </c:pt>
                <c:pt idx="326">
                  <c:v>137.17272404632718</c:v>
                </c:pt>
                <c:pt idx="327">
                  <c:v>133.99031568886514</c:v>
                </c:pt>
                <c:pt idx="328">
                  <c:v>135.01185063109645</c:v>
                </c:pt>
                <c:pt idx="329">
                  <c:v>138.50963160262</c:v>
                </c:pt>
                <c:pt idx="330">
                  <c:v>137.98004279931408</c:v>
                </c:pt>
                <c:pt idx="331">
                  <c:v>140.06343469766401</c:v>
                </c:pt>
                <c:pt idx="332">
                  <c:v>141.07262706266005</c:v>
                </c:pt>
                <c:pt idx="333">
                  <c:v>143.30566721952042</c:v>
                </c:pt>
                <c:pt idx="334">
                  <c:v>143.94427480111318</c:v>
                </c:pt>
                <c:pt idx="335">
                  <c:v>142.47814353582774</c:v>
                </c:pt>
                <c:pt idx="336">
                  <c:v>144.1656505636297</c:v>
                </c:pt>
                <c:pt idx="337">
                  <c:v>142.93736647176229</c:v>
                </c:pt>
                <c:pt idx="338">
                  <c:v>140.23873443341859</c:v>
                </c:pt>
                <c:pt idx="339">
                  <c:v>140.38025679588461</c:v>
                </c:pt>
                <c:pt idx="340">
                  <c:v>141.11606766367734</c:v>
                </c:pt>
                <c:pt idx="341">
                  <c:v>143.80490470300498</c:v>
                </c:pt>
                <c:pt idx="342">
                  <c:v>139.35507618137368</c:v>
                </c:pt>
                <c:pt idx="343">
                  <c:v>141.23905419840852</c:v>
                </c:pt>
                <c:pt idx="344">
                  <c:v>141.61688640260871</c:v>
                </c:pt>
                <c:pt idx="345">
                  <c:v>142.18552343069183</c:v>
                </c:pt>
                <c:pt idx="346">
                  <c:v>142.61492213195382</c:v>
                </c:pt>
                <c:pt idx="347">
                  <c:v>138.44111053326961</c:v>
                </c:pt>
                <c:pt idx="348">
                  <c:v>138.74914787900937</c:v>
                </c:pt>
                <c:pt idx="349">
                  <c:v>137.41935597222613</c:v>
                </c:pt>
                <c:pt idx="350">
                  <c:v>135.91821746830479</c:v>
                </c:pt>
                <c:pt idx="351">
                  <c:v>132.62314466027598</c:v>
                </c:pt>
                <c:pt idx="352">
                  <c:v>131.18301626233381</c:v>
                </c:pt>
                <c:pt idx="353">
                  <c:v>131.51402573581058</c:v>
                </c:pt>
                <c:pt idx="354">
                  <c:v>131.3009515643885</c:v>
                </c:pt>
                <c:pt idx="355">
                  <c:v>129.19559778483665</c:v>
                </c:pt>
                <c:pt idx="356">
                  <c:v>128.90363653613696</c:v>
                </c:pt>
                <c:pt idx="357">
                  <c:v>131.93969091726871</c:v>
                </c:pt>
                <c:pt idx="358">
                  <c:v>131.56519691901161</c:v>
                </c:pt>
                <c:pt idx="359">
                  <c:v>129.10959505804948</c:v>
                </c:pt>
                <c:pt idx="360">
                  <c:v>#N/A</c:v>
                </c:pt>
                <c:pt idx="361">
                  <c:v>128.92388539060525</c:v>
                </c:pt>
                <c:pt idx="362">
                  <c:v>129.52423537514409</c:v>
                </c:pt>
                <c:pt idx="363">
                  <c:v>131.00257744637779</c:v>
                </c:pt>
                <c:pt idx="364">
                  <c:v>131.92054015686054</c:v>
                </c:pt>
                <c:pt idx="365">
                  <c:v>131.0059156523206</c:v>
                </c:pt>
                <c:pt idx="366">
                  <c:v>132.74538449104625</c:v>
                </c:pt>
                <c:pt idx="367">
                  <c:v>134.43385784162146</c:v>
                </c:pt>
                <c:pt idx="368">
                  <c:v>134.05281920276624</c:v>
                </c:pt>
                <c:pt idx="369">
                  <c:v>135.62963834930989</c:v>
                </c:pt>
                <c:pt idx="370">
                  <c:v>134.98246563404814</c:v>
                </c:pt>
                <c:pt idx="371">
                  <c:v>136.03211178421836</c:v>
                </c:pt>
                <c:pt idx="372">
                  <c:v>132.79796123464408</c:v>
                </c:pt>
                <c:pt idx="373">
                  <c:v>133.13577889129397</c:v>
                </c:pt>
                <c:pt idx="374">
                  <c:v>134.10943693250516</c:v>
                </c:pt>
                <c:pt idx="375">
                  <c:v>134.80822006859151</c:v>
                </c:pt>
                <c:pt idx="376">
                  <c:v>133.92034513535546</c:v>
                </c:pt>
                <c:pt idx="377">
                  <c:v>134.02378559581678</c:v>
                </c:pt>
                <c:pt idx="378">
                  <c:v>132.36039271357501</c:v>
                </c:pt>
                <c:pt idx="379">
                  <c:v>130.75836132741139</c:v>
                </c:pt>
                <c:pt idx="380">
                  <c:v>131.45683699716093</c:v>
                </c:pt>
                <c:pt idx="381">
                  <c:v>133.98851481460667</c:v>
                </c:pt>
                <c:pt idx="382">
                  <c:v>133.79568949765272</c:v>
                </c:pt>
                <c:pt idx="383">
                  <c:v>134.74712211508728</c:v>
                </c:pt>
                <c:pt idx="384">
                  <c:v>135.04694571725742</c:v>
                </c:pt>
                <c:pt idx="385">
                  <c:v>134.10478101369017</c:v>
                </c:pt>
                <c:pt idx="386">
                  <c:v>134.26646438309967</c:v>
                </c:pt>
                <c:pt idx="387">
                  <c:v>132.6135253563094</c:v>
                </c:pt>
                <c:pt idx="388">
                  <c:v>134.39423860793335</c:v>
                </c:pt>
                <c:pt idx="389">
                  <c:v>137.20896115031059</c:v>
                </c:pt>
                <c:pt idx="390">
                  <c:v>137.41408512073741</c:v>
                </c:pt>
                <c:pt idx="391">
                  <c:v>136.56358930930742</c:v>
                </c:pt>
                <c:pt idx="392">
                  <c:v>138.24630864700757</c:v>
                </c:pt>
                <c:pt idx="393">
                  <c:v>138.70935295027118</c:v>
                </c:pt>
                <c:pt idx="394">
                  <c:v>138.74115375425148</c:v>
                </c:pt>
                <c:pt idx="395">
                  <c:v>138.28175512326732</c:v>
                </c:pt>
                <c:pt idx="396">
                  <c:v>136.98543312343648</c:v>
                </c:pt>
                <c:pt idx="397">
                  <c:v>138.15547430635596</c:v>
                </c:pt>
                <c:pt idx="398">
                  <c:v>137.44900451184847</c:v>
                </c:pt>
                <c:pt idx="399">
                  <c:v>138.85403782363062</c:v>
                </c:pt>
                <c:pt idx="400">
                  <c:v>139.07066981980699</c:v>
                </c:pt>
                <c:pt idx="401">
                  <c:v>139.01721460096138</c:v>
                </c:pt>
                <c:pt idx="402">
                  <c:v>137.49464130098681</c:v>
                </c:pt>
                <c:pt idx="403">
                  <c:v>130.9058573215641</c:v>
                </c:pt>
                <c:pt idx="404">
                  <c:v>130.87225564332502</c:v>
                </c:pt>
                <c:pt idx="405">
                  <c:v>133.23298217749434</c:v>
                </c:pt>
                <c:pt idx="406">
                  <c:v>131.74862255081098</c:v>
                </c:pt>
                <c:pt idx="407">
                  <c:v>131.04817031175341</c:v>
                </c:pt>
                <c:pt idx="408">
                  <c:v>130.43174423017459</c:v>
                </c:pt>
                <c:pt idx="409">
                  <c:v>127.72713856014393</c:v>
                </c:pt>
                <c:pt idx="410">
                  <c:v>127.3934497371602</c:v>
                </c:pt>
                <c:pt idx="411">
                  <c:v>125.99232564023291</c:v>
                </c:pt>
                <c:pt idx="412">
                  <c:v>126.08803551851106</c:v>
                </c:pt>
                <c:pt idx="413">
                  <c:v>#N/A</c:v>
                </c:pt>
                <c:pt idx="414">
                  <c:v>124.53603329772578</c:v>
                </c:pt>
                <c:pt idx="415">
                  <c:v>125.49682167655243</c:v>
                </c:pt>
                <c:pt idx="416">
                  <c:v>120.33801970595677</c:v>
                </c:pt>
                <c:pt idx="417">
                  <c:v>118.08385221937985</c:v>
                </c:pt>
                <c:pt idx="418">
                  <c:v>118.53956125432209</c:v>
                </c:pt>
                <c:pt idx="419">
                  <c:v>116.29136739943216</c:v>
                </c:pt>
                <c:pt idx="420">
                  <c:v>116.64895074916369</c:v>
                </c:pt>
                <c:pt idx="421">
                  <c:v>119.05570938633231</c:v>
                </c:pt>
                <c:pt idx="422">
                  <c:v>118.44609148792632</c:v>
                </c:pt>
                <c:pt idx="423">
                  <c:v>112.4418010148146</c:v>
                </c:pt>
                <c:pt idx="424">
                  <c:v>113.97263198212119</c:v>
                </c:pt>
                <c:pt idx="425">
                  <c:v>113.66621981559047</c:v>
                </c:pt>
                <c:pt idx="426">
                  <c:v>112.26650127905997</c:v>
                </c:pt>
                <c:pt idx="427">
                  <c:v>113.47800649368889</c:v>
                </c:pt>
                <c:pt idx="428">
                  <c:v>117.42679665757736</c:v>
                </c:pt>
                <c:pt idx="429">
                  <c:v>115.19577699378726</c:v>
                </c:pt>
                <c:pt idx="430">
                  <c:v>115.33470785427143</c:v>
                </c:pt>
                <c:pt idx="431">
                  <c:v>116.65791119669396</c:v>
                </c:pt>
                <c:pt idx="432">
                  <c:v>116.65127870857101</c:v>
                </c:pt>
                <c:pt idx="433">
                  <c:v>113.85680502066165</c:v>
                </c:pt>
                <c:pt idx="434">
                  <c:v>112.80865227841338</c:v>
                </c:pt>
                <c:pt idx="435">
                  <c:v>112.94657289236216</c:v>
                </c:pt>
                <c:pt idx="436">
                  <c:v>112.12225564332498</c:v>
                </c:pt>
                <c:pt idx="437">
                  <c:v>112.16341220869761</c:v>
                </c:pt>
                <c:pt idx="438">
                  <c:v>110.32458781941347</c:v>
                </c:pt>
                <c:pt idx="439">
                  <c:v>110.42201072442575</c:v>
                </c:pt>
                <c:pt idx="440">
                  <c:v>113.49329196300573</c:v>
                </c:pt>
                <c:pt idx="441">
                  <c:v>112.5581989851854</c:v>
                </c:pt>
                <c:pt idx="442">
                  <c:v>112.88147787647915</c:v>
                </c:pt>
                <c:pt idx="443">
                  <c:v>#N/A</c:v>
                </c:pt>
                <c:pt idx="444">
                  <c:v>#N/A</c:v>
                </c:pt>
                <c:pt idx="445">
                  <c:v>112.45559307620947</c:v>
                </c:pt>
                <c:pt idx="446">
                  <c:v>110.39016599668288</c:v>
                </c:pt>
                <c:pt idx="447">
                  <c:v>113.59602964326891</c:v>
                </c:pt>
                <c:pt idx="448">
                  <c:v>113.70535588789248</c:v>
                </c:pt>
                <c:pt idx="449">
                  <c:v>112.87844713687328</c:v>
                </c:pt>
                <c:pt idx="450">
                  <c:v>112.74109753183596</c:v>
                </c:pt>
                <c:pt idx="451">
                  <c:v>112.12932736907204</c:v>
                </c:pt>
                <c:pt idx="452">
                  <c:v>111.35894850026705</c:v>
                </c:pt>
                <c:pt idx="453">
                  <c:v>106.60529931408639</c:v>
                </c:pt>
                <c:pt idx="454">
                  <c:v>105.34543403705047</c:v>
                </c:pt>
                <c:pt idx="455">
                  <c:v>104.26587580468316</c:v>
                </c:pt>
                <c:pt idx="456">
                  <c:v>104.66597735642171</c:v>
                </c:pt>
                <c:pt idx="457">
                  <c:v>103.83344636381526</c:v>
                </c:pt>
                <c:pt idx="458">
                  <c:v>105.83096730666509</c:v>
                </c:pt>
                <c:pt idx="459">
                  <c:v>106.34456786045597</c:v>
                </c:pt>
                <c:pt idx="460">
                  <c:v>106.0824747701908</c:v>
                </c:pt>
                <c:pt idx="461">
                  <c:v>108.53223477075308</c:v>
                </c:pt>
                <c:pt idx="462">
                  <c:v>109.40170564754166</c:v>
                </c:pt>
                <c:pt idx="463">
                  <c:v>107.62573616225768</c:v>
                </c:pt>
                <c:pt idx="464">
                  <c:v>108.51101959351193</c:v>
                </c:pt>
                <c:pt idx="465">
                  <c:v>106.48455289123784</c:v>
                </c:pt>
                <c:pt idx="466">
                  <c:v>106.4831034070785</c:v>
                </c:pt>
                <c:pt idx="467">
                  <c:v>108.72980385404661</c:v>
                </c:pt>
                <c:pt idx="468">
                  <c:v>111.07129178028279</c:v>
                </c:pt>
                <c:pt idx="469">
                  <c:v>111.36404365670592</c:v>
                </c:pt>
                <c:pt idx="470">
                  <c:v>112.55051232676453</c:v>
                </c:pt>
                <c:pt idx="471">
                  <c:v>112.97314676861663</c:v>
                </c:pt>
                <c:pt idx="472">
                  <c:v>113.70469703145645</c:v>
                </c:pt>
                <c:pt idx="473">
                  <c:v>113.11985213504614</c:v>
                </c:pt>
                <c:pt idx="474">
                  <c:v>115.68038786439141</c:v>
                </c:pt>
                <c:pt idx="475">
                  <c:v>116.31521800241755</c:v>
                </c:pt>
                <c:pt idx="476">
                  <c:v>115.84901118826076</c:v>
                </c:pt>
                <c:pt idx="477">
                  <c:v>117.38695780507688</c:v>
                </c:pt>
                <c:pt idx="478">
                  <c:v>115.3878116830181</c:v>
                </c:pt>
                <c:pt idx="479">
                  <c:v>115.89381342591307</c:v>
                </c:pt>
                <c:pt idx="480">
                  <c:v>115.11350778680458</c:v>
                </c:pt>
                <c:pt idx="481">
                  <c:v>116.76657858488169</c:v>
                </c:pt>
                <c:pt idx="482">
                  <c:v>117.38766058527551</c:v>
                </c:pt>
                <c:pt idx="483">
                  <c:v>113.99415462569941</c:v>
                </c:pt>
                <c:pt idx="484">
                  <c:v>114.53107869732661</c:v>
                </c:pt>
                <c:pt idx="485">
                  <c:v>113.1245519776234</c:v>
                </c:pt>
                <c:pt idx="486">
                  <c:v>114.49607145869057</c:v>
                </c:pt>
                <c:pt idx="487">
                  <c:v>116.91222978101389</c:v>
                </c:pt>
                <c:pt idx="488">
                  <c:v>117.35959330109915</c:v>
                </c:pt>
                <c:pt idx="489">
                  <c:v>117.11397162173557</c:v>
                </c:pt>
                <c:pt idx="490">
                  <c:v>118.06615094313102</c:v>
                </c:pt>
                <c:pt idx="491">
                  <c:v>116.06006486661232</c:v>
                </c:pt>
                <c:pt idx="492">
                  <c:v>115.93088508138194</c:v>
                </c:pt>
                <c:pt idx="493">
                  <c:v>116.41145496584504</c:v>
                </c:pt>
                <c:pt idx="494">
                  <c:v>114.05156298316139</c:v>
                </c:pt>
                <c:pt idx="495">
                  <c:v>114.35468086751185</c:v>
                </c:pt>
                <c:pt idx="496">
                  <c:v>114.67361130632776</c:v>
                </c:pt>
                <c:pt idx="497">
                  <c:v>116.51498327383129</c:v>
                </c:pt>
                <c:pt idx="498">
                  <c:v>115.90593638433641</c:v>
                </c:pt>
                <c:pt idx="499">
                  <c:v>115.20684578191333</c:v>
                </c:pt>
                <c:pt idx="500">
                  <c:v>116.65167402243264</c:v>
                </c:pt>
                <c:pt idx="501">
                  <c:v>116.63489514519438</c:v>
                </c:pt>
                <c:pt idx="502">
                  <c:v>118.42944438197519</c:v>
                </c:pt>
                <c:pt idx="503">
                  <c:v>118.52225529193487</c:v>
                </c:pt>
                <c:pt idx="504">
                  <c:v>118.38732149382955</c:v>
                </c:pt>
                <c:pt idx="505">
                  <c:v>116.6769741095774</c:v>
                </c:pt>
                <c:pt idx="506">
                  <c:v>116.97815934838219</c:v>
                </c:pt>
                <c:pt idx="507">
                  <c:v>118.08112894611082</c:v>
                </c:pt>
                <c:pt idx="508">
                  <c:v>118.08995762235404</c:v>
                </c:pt>
                <c:pt idx="509">
                  <c:v>116.50791154808421</c:v>
                </c:pt>
                <c:pt idx="510">
                  <c:v>114.31005432490934</c:v>
                </c:pt>
                <c:pt idx="511">
                  <c:v>114.14419819807155</c:v>
                </c:pt>
                <c:pt idx="512">
                  <c:v>113.70601474432866</c:v>
                </c:pt>
                <c:pt idx="513">
                  <c:v>113.83062645826892</c:v>
                </c:pt>
                <c:pt idx="514">
                  <c:v>#N/A</c:v>
                </c:pt>
                <c:pt idx="515">
                  <c:v>#N/A</c:v>
                </c:pt>
                <c:pt idx="516">
                  <c:v>115.43019811373787</c:v>
                </c:pt>
                <c:pt idx="517">
                  <c:v>114.70049264891912</c:v>
                </c:pt>
                <c:pt idx="518">
                  <c:v>114.67080018553384</c:v>
                </c:pt>
                <c:pt idx="519">
                  <c:v>116.64649101846892</c:v>
                </c:pt>
                <c:pt idx="520">
                  <c:v>#N/A</c:v>
                </c:pt>
                <c:pt idx="521">
                  <c:v>#N/A</c:v>
                </c:pt>
                <c:pt idx="522">
                  <c:v>#N/A</c:v>
                </c:pt>
                <c:pt idx="523">
                  <c:v>#N/A</c:v>
                </c:pt>
                <c:pt idx="524">
                  <c:v>#N/A</c:v>
                </c:pt>
                <c:pt idx="525">
                  <c:v>120.29594074157366</c:v>
                </c:pt>
                <c:pt idx="526">
                  <c:v>123.29145349000659</c:v>
                </c:pt>
                <c:pt idx="527">
                  <c:v>124.80528596126285</c:v>
                </c:pt>
                <c:pt idx="528">
                  <c:v>125.68174071627348</c:v>
                </c:pt>
                <c:pt idx="529">
                  <c:v>126.48444747420805</c:v>
                </c:pt>
                <c:pt idx="530">
                  <c:v>130.5045259044779</c:v>
                </c:pt>
                <c:pt idx="531">
                  <c:v>129.80468859809403</c:v>
                </c:pt>
                <c:pt idx="532">
                  <c:v>131.85267794394645</c:v>
                </c:pt>
                <c:pt idx="533">
                  <c:v>131.94482999747001</c:v>
                </c:pt>
                <c:pt idx="534">
                  <c:v>131.04795069294101</c:v>
                </c:pt>
                <c:pt idx="535">
                  <c:v>130.67508187389311</c:v>
                </c:pt>
                <c:pt idx="536">
                  <c:v>134.02975922750392</c:v>
                </c:pt>
                <c:pt idx="537">
                  <c:v>133.5960120737638</c:v>
                </c:pt>
                <c:pt idx="538">
                  <c:v>131.64162426559452</c:v>
                </c:pt>
                <c:pt idx="539">
                  <c:v>131.44532897141104</c:v>
                </c:pt>
                <c:pt idx="540">
                  <c:v>130.84164078092951</c:v>
                </c:pt>
                <c:pt idx="541">
                  <c:v>134.14409278104145</c:v>
                </c:pt>
                <c:pt idx="542">
                  <c:v>133.76691943327805</c:v>
                </c:pt>
                <c:pt idx="543">
                  <c:v>133.13239676158878</c:v>
                </c:pt>
                <c:pt idx="544">
                  <c:v>135.58997519185846</c:v>
                </c:pt>
                <c:pt idx="545">
                  <c:v>137.45928267225142</c:v>
                </c:pt>
                <c:pt idx="546">
                  <c:v>138.77765440080935</c:v>
                </c:pt>
                <c:pt idx="547">
                  <c:v>137.70095121299858</c:v>
                </c:pt>
                <c:pt idx="548">
                  <c:v>136.83815674809566</c:v>
                </c:pt>
                <c:pt idx="549">
                  <c:v>138.26075956483817</c:v>
                </c:pt>
                <c:pt idx="550">
                  <c:v>131.13153761279639</c:v>
                </c:pt>
                <c:pt idx="551">
                  <c:v>132.40436039974119</c:v>
                </c:pt>
                <c:pt idx="552">
                  <c:v>127.13899938155338</c:v>
                </c:pt>
                <c:pt idx="553">
                  <c:v>124.69328036713236</c:v>
                </c:pt>
                <c:pt idx="554">
                  <c:v>125.86143282826865</c:v>
                </c:pt>
                <c:pt idx="555">
                  <c:v>126.87668667247623</c:v>
                </c:pt>
                <c:pt idx="556">
                  <c:v>126.69242648919123</c:v>
                </c:pt>
                <c:pt idx="557">
                  <c:v>124.22878657970917</c:v>
                </c:pt>
                <c:pt idx="558">
                  <c:v>125.61910543108536</c:v>
                </c:pt>
                <c:pt idx="559">
                  <c:v>127.30257147274608</c:v>
                </c:pt>
                <c:pt idx="560">
                  <c:v>126.13578064824445</c:v>
                </c:pt>
                <c:pt idx="561">
                  <c:v>125.90113990948193</c:v>
                </c:pt>
                <c:pt idx="562">
                  <c:v>123.87296018047385</c:v>
                </c:pt>
                <c:pt idx="563">
                  <c:v>124.01650303601046</c:v>
                </c:pt>
                <c:pt idx="564">
                  <c:v>124.90191823855162</c:v>
                </c:pt>
                <c:pt idx="565">
                  <c:v>124.85021997020223</c:v>
                </c:pt>
                <c:pt idx="566">
                  <c:v>125.49796369437519</c:v>
                </c:pt>
                <c:pt idx="567">
                  <c:v>126.31863527113259</c:v>
                </c:pt>
                <c:pt idx="568">
                  <c:v>125.11885770106541</c:v>
                </c:pt>
                <c:pt idx="569">
                  <c:v>123.46745600595959</c:v>
                </c:pt>
                <c:pt idx="570">
                  <c:v>124.78916594046046</c:v>
                </c:pt>
                <c:pt idx="571">
                  <c:v>128.38713701402781</c:v>
                </c:pt>
                <c:pt idx="572">
                  <c:v>128.56823468641969</c:v>
                </c:pt>
                <c:pt idx="573">
                  <c:v>127.88025679588451</c:v>
                </c:pt>
                <c:pt idx="574">
                  <c:v>127.29712492620826</c:v>
                </c:pt>
                <c:pt idx="575">
                  <c:v>127.10394821915479</c:v>
                </c:pt>
                <c:pt idx="576">
                  <c:v>125.31080454277121</c:v>
                </c:pt>
                <c:pt idx="577">
                  <c:v>127.55965725409719</c:v>
                </c:pt>
                <c:pt idx="578">
                  <c:v>126.40815189891212</c:v>
                </c:pt>
                <c:pt idx="579">
                  <c:v>125.41200489135019</c:v>
                </c:pt>
                <c:pt idx="580">
                  <c:v>124.53076244623733</c:v>
                </c:pt>
                <c:pt idx="581">
                  <c:v>122.1696405982065</c:v>
                </c:pt>
                <c:pt idx="582">
                  <c:v>120.04320341270062</c:v>
                </c:pt>
                <c:pt idx="583">
                  <c:v>120.85741819638471</c:v>
                </c:pt>
                <c:pt idx="584">
                  <c:v>121.21091663621293</c:v>
                </c:pt>
                <c:pt idx="585">
                  <c:v>123.34130696033519</c:v>
                </c:pt>
                <c:pt idx="586">
                  <c:v>#N/A</c:v>
                </c:pt>
                <c:pt idx="587">
                  <c:v>125.29903297444685</c:v>
                </c:pt>
                <c:pt idx="588">
                  <c:v>124.6816844938577</c:v>
                </c:pt>
                <c:pt idx="589">
                  <c:v>124.04935801028863</c:v>
                </c:pt>
                <c:pt idx="590">
                  <c:v>124.69082063643775</c:v>
                </c:pt>
                <c:pt idx="591">
                  <c:v>122.62675519354551</c:v>
                </c:pt>
                <c:pt idx="592">
                  <c:v>123.16429419784669</c:v>
                </c:pt>
                <c:pt idx="593">
                  <c:v>123.92233048941613</c:v>
                </c:pt>
                <c:pt idx="594">
                  <c:v>124.20379395890141</c:v>
                </c:pt>
                <c:pt idx="595">
                  <c:v>122.60633064402778</c:v>
                </c:pt>
                <c:pt idx="596">
                  <c:v>118.88669074860145</c:v>
                </c:pt>
                <c:pt idx="597">
                  <c:v>118.9885499536165</c:v>
                </c:pt>
                <c:pt idx="598">
                  <c:v>121.14599731537965</c:v>
                </c:pt>
                <c:pt idx="599">
                  <c:v>117.61259417254647</c:v>
                </c:pt>
                <c:pt idx="600">
                  <c:v>119.26592851319818</c:v>
                </c:pt>
                <c:pt idx="601">
                  <c:v>118.40616478790108</c:v>
                </c:pt>
                <c:pt idx="602">
                  <c:v>117.60288702105518</c:v>
                </c:pt>
                <c:pt idx="603">
                  <c:v>118.98130253281974</c:v>
                </c:pt>
                <c:pt idx="604">
                  <c:v>120.75301141315038</c:v>
                </c:pt>
                <c:pt idx="605">
                  <c:v>120.91109303404281</c:v>
                </c:pt>
                <c:pt idx="606">
                  <c:v>#N/A</c:v>
                </c:pt>
                <c:pt idx="607">
                  <c:v>121.84737195344781</c:v>
                </c:pt>
                <c:pt idx="608">
                  <c:v>123.78432202794259</c:v>
                </c:pt>
                <c:pt idx="609">
                  <c:v>124.18688331037578</c:v>
                </c:pt>
                <c:pt idx="610">
                  <c:v>127.34087299356246</c:v>
                </c:pt>
                <c:pt idx="611">
                  <c:v>127.34539714109015</c:v>
                </c:pt>
                <c:pt idx="612">
                  <c:v>128.42851319821213</c:v>
                </c:pt>
                <c:pt idx="613">
                  <c:v>128.56327130126778</c:v>
                </c:pt>
                <c:pt idx="614">
                  <c:v>127.36977482922431</c:v>
                </c:pt>
                <c:pt idx="615">
                  <c:v>128.79527661428611</c:v>
                </c:pt>
                <c:pt idx="616">
                  <c:v>125.4250063250217</c:v>
                </c:pt>
                <c:pt idx="617">
                  <c:v>125.73765566581415</c:v>
                </c:pt>
                <c:pt idx="618">
                  <c:v>126.43907422764455</c:v>
                </c:pt>
                <c:pt idx="619">
                  <c:v>126.43740512467322</c:v>
                </c:pt>
                <c:pt idx="620">
                  <c:v>128.20994855648965</c:v>
                </c:pt>
                <c:pt idx="621">
                  <c:v>127.98541028307986</c:v>
                </c:pt>
                <c:pt idx="622">
                  <c:v>127.50971593624378</c:v>
                </c:pt>
                <c:pt idx="623">
                  <c:v>129.23714966407098</c:v>
                </c:pt>
                <c:pt idx="624">
                  <c:v>131.60481615270007</c:v>
                </c:pt>
                <c:pt idx="625">
                  <c:v>131.76873963399208</c:v>
                </c:pt>
                <c:pt idx="626">
                  <c:v>131.86589899643005</c:v>
                </c:pt>
                <c:pt idx="627">
                  <c:v>129.88884652686042</c:v>
                </c:pt>
                <c:pt idx="628">
                  <c:v>128.86335844601243</c:v>
                </c:pt>
                <c:pt idx="629">
                  <c:v>129.03158645602019</c:v>
                </c:pt>
                <c:pt idx="630">
                  <c:v>127.21446040536377</c:v>
                </c:pt>
                <c:pt idx="631">
                  <c:v>128.73193854889962</c:v>
                </c:pt>
                <c:pt idx="632">
                  <c:v>127.26022896578874</c:v>
                </c:pt>
                <c:pt idx="633">
                  <c:v>127.68136999971892</c:v>
                </c:pt>
                <c:pt idx="634">
                  <c:v>127.78024238889046</c:v>
                </c:pt>
                <c:pt idx="635">
                  <c:v>128.21969963174277</c:v>
                </c:pt>
                <c:pt idx="636">
                  <c:v>129.50820320186642</c:v>
                </c:pt>
                <c:pt idx="637">
                  <c:v>129.43041421864899</c:v>
                </c:pt>
                <c:pt idx="638">
                  <c:v>130.79679461951463</c:v>
                </c:pt>
                <c:pt idx="639">
                  <c:v>131.06872663255839</c:v>
                </c:pt>
                <c:pt idx="640">
                  <c:v>129.92987132094558</c:v>
                </c:pt>
                <c:pt idx="641">
                  <c:v>129.82858312484154</c:v>
                </c:pt>
                <c:pt idx="642">
                  <c:v>128.61365185674498</c:v>
                </c:pt>
                <c:pt idx="643">
                  <c:v>130.33981179546265</c:v>
                </c:pt>
                <c:pt idx="644">
                  <c:v>131.83102352908105</c:v>
                </c:pt>
                <c:pt idx="645">
                  <c:v>132.11868024906514</c:v>
                </c:pt>
                <c:pt idx="646">
                  <c:v>133.08992248334414</c:v>
                </c:pt>
                <c:pt idx="647">
                  <c:v>132.77037711185434</c:v>
                </c:pt>
                <c:pt idx="648">
                  <c:v>132.70989409102387</c:v>
                </c:pt>
                <c:pt idx="649">
                  <c:v>133.98491306608943</c:v>
                </c:pt>
                <c:pt idx="650">
                  <c:v>133.6439768223089</c:v>
                </c:pt>
                <c:pt idx="651">
                  <c:v>133.99057923143957</c:v>
                </c:pt>
                <c:pt idx="652">
                  <c:v>134.28939258707447</c:v>
                </c:pt>
                <c:pt idx="653">
                  <c:v>131.72916432406575</c:v>
                </c:pt>
                <c:pt idx="654">
                  <c:v>132.08037872824895</c:v>
                </c:pt>
                <c:pt idx="655">
                  <c:v>132.94264610800346</c:v>
                </c:pt>
                <c:pt idx="656">
                  <c:v>132.23323342141512</c:v>
                </c:pt>
                <c:pt idx="657">
                  <c:v>130.23180326371102</c:v>
                </c:pt>
                <c:pt idx="658">
                  <c:v>129.09110315407756</c:v>
                </c:pt>
                <c:pt idx="659">
                  <c:v>128.49492592696691</c:v>
                </c:pt>
                <c:pt idx="660">
                  <c:v>126.80979078233483</c:v>
                </c:pt>
                <c:pt idx="661">
                  <c:v>127.88447347707532</c:v>
                </c:pt>
                <c:pt idx="662">
                  <c:v>128.7927290360667</c:v>
                </c:pt>
                <c:pt idx="663">
                  <c:v>125.88624975402691</c:v>
                </c:pt>
                <c:pt idx="664">
                  <c:v>126.16679082450158</c:v>
                </c:pt>
                <c:pt idx="665">
                  <c:v>125.79269214010627</c:v>
                </c:pt>
                <c:pt idx="666">
                  <c:v>126.16925055519637</c:v>
                </c:pt>
                <c:pt idx="667">
                  <c:v>126.96752101312796</c:v>
                </c:pt>
                <c:pt idx="668">
                  <c:v>126.65065499114496</c:v>
                </c:pt>
                <c:pt idx="669">
                  <c:v>124.92278202569352</c:v>
                </c:pt>
                <c:pt idx="670">
                  <c:v>126.10648349872091</c:v>
                </c:pt>
                <c:pt idx="671">
                  <c:v>125.14174198127805</c:v>
                </c:pt>
                <c:pt idx="672">
                  <c:v>125.30452344474762</c:v>
                </c:pt>
                <c:pt idx="673">
                  <c:v>126.18291084530401</c:v>
                </c:pt>
                <c:pt idx="674">
                  <c:v>125.60324895285741</c:v>
                </c:pt>
                <c:pt idx="675">
                  <c:v>125.55427395777696</c:v>
                </c:pt>
                <c:pt idx="676">
                  <c:v>121.86950952969949</c:v>
                </c:pt>
                <c:pt idx="677">
                  <c:v>121.53951030275771</c:v>
                </c:pt>
                <c:pt idx="678">
                  <c:v>120.42758025749865</c:v>
                </c:pt>
                <c:pt idx="679">
                  <c:v>120.19851783656125</c:v>
                </c:pt>
                <c:pt idx="680">
                  <c:v>119.03106815562357</c:v>
                </c:pt>
                <c:pt idx="681">
                  <c:v>118.87355754364258</c:v>
                </c:pt>
                <c:pt idx="682">
                  <c:v>120.5036122902201</c:v>
                </c:pt>
                <c:pt idx="683">
                  <c:v>120.50800466646051</c:v>
                </c:pt>
                <c:pt idx="684">
                  <c:v>118.82172750400585</c:v>
                </c:pt>
                <c:pt idx="685">
                  <c:v>119.82490231355223</c:v>
                </c:pt>
                <c:pt idx="686">
                  <c:v>120.54002508925323</c:v>
                </c:pt>
                <c:pt idx="687">
                  <c:v>120.80299665476625</c:v>
                </c:pt>
                <c:pt idx="688">
                  <c:v>118.74108347623196</c:v>
                </c:pt>
                <c:pt idx="689">
                  <c:v>118.8200584010344</c:v>
                </c:pt>
                <c:pt idx="690">
                  <c:v>118.61080559694145</c:v>
                </c:pt>
                <c:pt idx="691">
                  <c:v>119.91362831360863</c:v>
                </c:pt>
                <c:pt idx="692">
                  <c:v>118.83270844460675</c:v>
                </c:pt>
                <c:pt idx="693">
                  <c:v>117.02528954544178</c:v>
                </c:pt>
                <c:pt idx="694">
                  <c:v>116.08250990920082</c:v>
                </c:pt>
                <c:pt idx="695">
                  <c:v>115.13529397295703</c:v>
                </c:pt>
                <c:pt idx="696">
                  <c:v>116.24349049841172</c:v>
                </c:pt>
                <c:pt idx="697">
                  <c:v>116.36814613611431</c:v>
                </c:pt>
                <c:pt idx="698">
                  <c:v>118.07801035897999</c:v>
                </c:pt>
                <c:pt idx="699">
                  <c:v>120.62391947544484</c:v>
                </c:pt>
                <c:pt idx="700">
                  <c:v>121.15188309954178</c:v>
                </c:pt>
                <c:pt idx="701">
                  <c:v>121.19453307283614</c:v>
                </c:pt>
                <c:pt idx="702">
                  <c:v>119.84523901554552</c:v>
                </c:pt>
                <c:pt idx="703">
                  <c:v>121.32076996598546</c:v>
                </c:pt>
                <c:pt idx="704">
                  <c:v>121.20156087482079</c:v>
                </c:pt>
                <c:pt idx="705">
                  <c:v>123.54954951789279</c:v>
                </c:pt>
                <c:pt idx="706">
                  <c:v>123.70486394175366</c:v>
                </c:pt>
                <c:pt idx="707">
                  <c:v>123.44681183762954</c:v>
                </c:pt>
              </c:numCache>
            </c:numRef>
          </c:val>
        </c:ser>
        <c:ser>
          <c:idx val="7"/>
          <c:order val="7"/>
          <c:tx>
            <c:strRef>
              <c:f>Sheet1!$I$1</c:f>
              <c:strCache>
                <c:ptCount val="1"/>
                <c:pt idx="0">
                  <c:v>新加坡海峽</c:v>
                </c:pt>
              </c:strCache>
            </c:strRef>
          </c:tx>
          <c:spPr>
            <a:ln w="38100"/>
          </c:spPr>
          <c:marker>
            <c:symbol val="none"/>
          </c:marker>
          <c:cat>
            <c:numRef>
              <c:f>Sheet1!$A$2:$A$709</c:f>
              <c:numCache>
                <c:formatCode>yyyy/m/d</c:formatCode>
                <c:ptCount val="708"/>
                <c:pt idx="0">
                  <c:v>39694</c:v>
                </c:pt>
                <c:pt idx="1">
                  <c:v>39695</c:v>
                </c:pt>
                <c:pt idx="2">
                  <c:v>39696</c:v>
                </c:pt>
                <c:pt idx="3">
                  <c:v>39699</c:v>
                </c:pt>
                <c:pt idx="4">
                  <c:v>39700</c:v>
                </c:pt>
                <c:pt idx="5">
                  <c:v>39701</c:v>
                </c:pt>
                <c:pt idx="6">
                  <c:v>39702</c:v>
                </c:pt>
                <c:pt idx="7">
                  <c:v>39703</c:v>
                </c:pt>
                <c:pt idx="8">
                  <c:v>39706</c:v>
                </c:pt>
                <c:pt idx="9">
                  <c:v>39707</c:v>
                </c:pt>
                <c:pt idx="10">
                  <c:v>39708</c:v>
                </c:pt>
                <c:pt idx="11">
                  <c:v>39709</c:v>
                </c:pt>
                <c:pt idx="12">
                  <c:v>39710</c:v>
                </c:pt>
                <c:pt idx="13">
                  <c:v>39713</c:v>
                </c:pt>
                <c:pt idx="14">
                  <c:v>39714</c:v>
                </c:pt>
                <c:pt idx="15">
                  <c:v>39715</c:v>
                </c:pt>
                <c:pt idx="16">
                  <c:v>39716</c:v>
                </c:pt>
                <c:pt idx="17">
                  <c:v>39717</c:v>
                </c:pt>
                <c:pt idx="18">
                  <c:v>39721</c:v>
                </c:pt>
                <c:pt idx="19">
                  <c:v>39722</c:v>
                </c:pt>
                <c:pt idx="20">
                  <c:v>39723</c:v>
                </c:pt>
                <c:pt idx="21">
                  <c:v>39724</c:v>
                </c:pt>
                <c:pt idx="22">
                  <c:v>39727</c:v>
                </c:pt>
                <c:pt idx="23">
                  <c:v>39728</c:v>
                </c:pt>
                <c:pt idx="24">
                  <c:v>39729</c:v>
                </c:pt>
                <c:pt idx="25">
                  <c:v>39730</c:v>
                </c:pt>
                <c:pt idx="26">
                  <c:v>39734</c:v>
                </c:pt>
                <c:pt idx="27">
                  <c:v>39735</c:v>
                </c:pt>
                <c:pt idx="28">
                  <c:v>39736</c:v>
                </c:pt>
                <c:pt idx="29">
                  <c:v>39737</c:v>
                </c:pt>
                <c:pt idx="30">
                  <c:v>39738</c:v>
                </c:pt>
                <c:pt idx="31">
                  <c:v>39741</c:v>
                </c:pt>
                <c:pt idx="32">
                  <c:v>39742</c:v>
                </c:pt>
                <c:pt idx="33">
                  <c:v>39743</c:v>
                </c:pt>
                <c:pt idx="34">
                  <c:v>39744</c:v>
                </c:pt>
                <c:pt idx="35">
                  <c:v>39745</c:v>
                </c:pt>
                <c:pt idx="36">
                  <c:v>39748</c:v>
                </c:pt>
                <c:pt idx="37">
                  <c:v>39749</c:v>
                </c:pt>
                <c:pt idx="38">
                  <c:v>39750</c:v>
                </c:pt>
                <c:pt idx="39">
                  <c:v>39751</c:v>
                </c:pt>
                <c:pt idx="40">
                  <c:v>39752</c:v>
                </c:pt>
                <c:pt idx="41">
                  <c:v>39755</c:v>
                </c:pt>
                <c:pt idx="42">
                  <c:v>39756</c:v>
                </c:pt>
                <c:pt idx="43">
                  <c:v>39757</c:v>
                </c:pt>
                <c:pt idx="44">
                  <c:v>39758</c:v>
                </c:pt>
                <c:pt idx="45">
                  <c:v>39759</c:v>
                </c:pt>
                <c:pt idx="46">
                  <c:v>39762</c:v>
                </c:pt>
                <c:pt idx="47">
                  <c:v>39763</c:v>
                </c:pt>
                <c:pt idx="48">
                  <c:v>39764</c:v>
                </c:pt>
                <c:pt idx="49">
                  <c:v>39765</c:v>
                </c:pt>
                <c:pt idx="50">
                  <c:v>39766</c:v>
                </c:pt>
                <c:pt idx="51">
                  <c:v>39769</c:v>
                </c:pt>
                <c:pt idx="52">
                  <c:v>39770</c:v>
                </c:pt>
                <c:pt idx="53">
                  <c:v>39771</c:v>
                </c:pt>
                <c:pt idx="54">
                  <c:v>39772</c:v>
                </c:pt>
                <c:pt idx="55">
                  <c:v>39773</c:v>
                </c:pt>
                <c:pt idx="56">
                  <c:v>39776</c:v>
                </c:pt>
                <c:pt idx="57">
                  <c:v>39777</c:v>
                </c:pt>
                <c:pt idx="58">
                  <c:v>39778</c:v>
                </c:pt>
                <c:pt idx="59">
                  <c:v>39779</c:v>
                </c:pt>
                <c:pt idx="60">
                  <c:v>39780</c:v>
                </c:pt>
                <c:pt idx="61">
                  <c:v>39783</c:v>
                </c:pt>
                <c:pt idx="62">
                  <c:v>39784</c:v>
                </c:pt>
                <c:pt idx="63">
                  <c:v>39785</c:v>
                </c:pt>
                <c:pt idx="64">
                  <c:v>39786</c:v>
                </c:pt>
                <c:pt idx="65">
                  <c:v>39787</c:v>
                </c:pt>
                <c:pt idx="66">
                  <c:v>39790</c:v>
                </c:pt>
                <c:pt idx="67">
                  <c:v>39791</c:v>
                </c:pt>
                <c:pt idx="68">
                  <c:v>39792</c:v>
                </c:pt>
                <c:pt idx="69">
                  <c:v>39793</c:v>
                </c:pt>
                <c:pt idx="70">
                  <c:v>39794</c:v>
                </c:pt>
                <c:pt idx="71">
                  <c:v>39797</c:v>
                </c:pt>
                <c:pt idx="72">
                  <c:v>39798</c:v>
                </c:pt>
                <c:pt idx="73">
                  <c:v>39799</c:v>
                </c:pt>
                <c:pt idx="74">
                  <c:v>39800</c:v>
                </c:pt>
                <c:pt idx="75">
                  <c:v>39801</c:v>
                </c:pt>
                <c:pt idx="76">
                  <c:v>39804</c:v>
                </c:pt>
                <c:pt idx="77">
                  <c:v>39805</c:v>
                </c:pt>
                <c:pt idx="78">
                  <c:v>39806</c:v>
                </c:pt>
                <c:pt idx="79">
                  <c:v>39807</c:v>
                </c:pt>
                <c:pt idx="80">
                  <c:v>39808</c:v>
                </c:pt>
                <c:pt idx="81">
                  <c:v>39811</c:v>
                </c:pt>
                <c:pt idx="82">
                  <c:v>39812</c:v>
                </c:pt>
                <c:pt idx="83">
                  <c:v>39813</c:v>
                </c:pt>
                <c:pt idx="84">
                  <c:v>39818</c:v>
                </c:pt>
                <c:pt idx="85">
                  <c:v>39819</c:v>
                </c:pt>
                <c:pt idx="86">
                  <c:v>39820</c:v>
                </c:pt>
                <c:pt idx="87">
                  <c:v>39821</c:v>
                </c:pt>
                <c:pt idx="88">
                  <c:v>39822</c:v>
                </c:pt>
                <c:pt idx="89">
                  <c:v>39823</c:v>
                </c:pt>
                <c:pt idx="90">
                  <c:v>39825</c:v>
                </c:pt>
                <c:pt idx="91">
                  <c:v>39826</c:v>
                </c:pt>
                <c:pt idx="92">
                  <c:v>39827</c:v>
                </c:pt>
                <c:pt idx="93">
                  <c:v>39828</c:v>
                </c:pt>
                <c:pt idx="94">
                  <c:v>39829</c:v>
                </c:pt>
                <c:pt idx="95">
                  <c:v>39830</c:v>
                </c:pt>
                <c:pt idx="96">
                  <c:v>39832</c:v>
                </c:pt>
                <c:pt idx="97">
                  <c:v>39833</c:v>
                </c:pt>
                <c:pt idx="98">
                  <c:v>39834</c:v>
                </c:pt>
                <c:pt idx="99">
                  <c:v>39846</c:v>
                </c:pt>
                <c:pt idx="100">
                  <c:v>39847</c:v>
                </c:pt>
                <c:pt idx="101">
                  <c:v>39848</c:v>
                </c:pt>
                <c:pt idx="102">
                  <c:v>39849</c:v>
                </c:pt>
                <c:pt idx="103">
                  <c:v>39850</c:v>
                </c:pt>
                <c:pt idx="104">
                  <c:v>39853</c:v>
                </c:pt>
                <c:pt idx="105">
                  <c:v>39854</c:v>
                </c:pt>
                <c:pt idx="106">
                  <c:v>39855</c:v>
                </c:pt>
                <c:pt idx="107">
                  <c:v>39856</c:v>
                </c:pt>
                <c:pt idx="108">
                  <c:v>39857</c:v>
                </c:pt>
                <c:pt idx="109">
                  <c:v>39860</c:v>
                </c:pt>
                <c:pt idx="110">
                  <c:v>39861</c:v>
                </c:pt>
                <c:pt idx="111">
                  <c:v>39862</c:v>
                </c:pt>
                <c:pt idx="112">
                  <c:v>39863</c:v>
                </c:pt>
                <c:pt idx="113">
                  <c:v>39864</c:v>
                </c:pt>
                <c:pt idx="114">
                  <c:v>39867</c:v>
                </c:pt>
                <c:pt idx="115">
                  <c:v>39868</c:v>
                </c:pt>
                <c:pt idx="116">
                  <c:v>39869</c:v>
                </c:pt>
                <c:pt idx="117">
                  <c:v>39870</c:v>
                </c:pt>
                <c:pt idx="118">
                  <c:v>39871</c:v>
                </c:pt>
                <c:pt idx="119">
                  <c:v>39874</c:v>
                </c:pt>
                <c:pt idx="120">
                  <c:v>39875</c:v>
                </c:pt>
                <c:pt idx="121">
                  <c:v>39876</c:v>
                </c:pt>
                <c:pt idx="122">
                  <c:v>39877</c:v>
                </c:pt>
                <c:pt idx="123">
                  <c:v>39878</c:v>
                </c:pt>
                <c:pt idx="124">
                  <c:v>39881</c:v>
                </c:pt>
                <c:pt idx="125">
                  <c:v>39882</c:v>
                </c:pt>
                <c:pt idx="126">
                  <c:v>39883</c:v>
                </c:pt>
                <c:pt idx="127">
                  <c:v>39884</c:v>
                </c:pt>
                <c:pt idx="128">
                  <c:v>39885</c:v>
                </c:pt>
                <c:pt idx="129">
                  <c:v>39888</c:v>
                </c:pt>
                <c:pt idx="130">
                  <c:v>39889</c:v>
                </c:pt>
                <c:pt idx="131">
                  <c:v>39890</c:v>
                </c:pt>
                <c:pt idx="132">
                  <c:v>39891</c:v>
                </c:pt>
                <c:pt idx="133">
                  <c:v>39892</c:v>
                </c:pt>
                <c:pt idx="134">
                  <c:v>39895</c:v>
                </c:pt>
                <c:pt idx="135">
                  <c:v>39896</c:v>
                </c:pt>
                <c:pt idx="136">
                  <c:v>39897</c:v>
                </c:pt>
                <c:pt idx="137">
                  <c:v>39898</c:v>
                </c:pt>
                <c:pt idx="138">
                  <c:v>39899</c:v>
                </c:pt>
                <c:pt idx="139">
                  <c:v>39902</c:v>
                </c:pt>
                <c:pt idx="140">
                  <c:v>39903</c:v>
                </c:pt>
                <c:pt idx="141">
                  <c:v>39904</c:v>
                </c:pt>
                <c:pt idx="142">
                  <c:v>39905</c:v>
                </c:pt>
                <c:pt idx="143">
                  <c:v>39906</c:v>
                </c:pt>
                <c:pt idx="144">
                  <c:v>39909</c:v>
                </c:pt>
                <c:pt idx="145">
                  <c:v>39910</c:v>
                </c:pt>
                <c:pt idx="146">
                  <c:v>39911</c:v>
                </c:pt>
                <c:pt idx="147">
                  <c:v>39912</c:v>
                </c:pt>
                <c:pt idx="148">
                  <c:v>39913</c:v>
                </c:pt>
                <c:pt idx="149">
                  <c:v>39916</c:v>
                </c:pt>
                <c:pt idx="150">
                  <c:v>39917</c:v>
                </c:pt>
                <c:pt idx="151">
                  <c:v>39918</c:v>
                </c:pt>
                <c:pt idx="152">
                  <c:v>39919</c:v>
                </c:pt>
                <c:pt idx="153">
                  <c:v>39920</c:v>
                </c:pt>
                <c:pt idx="154">
                  <c:v>39923</c:v>
                </c:pt>
                <c:pt idx="155">
                  <c:v>39924</c:v>
                </c:pt>
                <c:pt idx="156">
                  <c:v>39925</c:v>
                </c:pt>
                <c:pt idx="157">
                  <c:v>39926</c:v>
                </c:pt>
                <c:pt idx="158">
                  <c:v>39927</c:v>
                </c:pt>
                <c:pt idx="159">
                  <c:v>39930</c:v>
                </c:pt>
                <c:pt idx="160">
                  <c:v>39931</c:v>
                </c:pt>
                <c:pt idx="161">
                  <c:v>39932</c:v>
                </c:pt>
                <c:pt idx="162">
                  <c:v>39933</c:v>
                </c:pt>
                <c:pt idx="163">
                  <c:v>39937</c:v>
                </c:pt>
                <c:pt idx="164">
                  <c:v>39938</c:v>
                </c:pt>
                <c:pt idx="165">
                  <c:v>39939</c:v>
                </c:pt>
                <c:pt idx="166">
                  <c:v>39940</c:v>
                </c:pt>
                <c:pt idx="167">
                  <c:v>39941</c:v>
                </c:pt>
                <c:pt idx="168">
                  <c:v>39944</c:v>
                </c:pt>
                <c:pt idx="169">
                  <c:v>39945</c:v>
                </c:pt>
                <c:pt idx="170">
                  <c:v>39946</c:v>
                </c:pt>
                <c:pt idx="171">
                  <c:v>39947</c:v>
                </c:pt>
                <c:pt idx="172">
                  <c:v>39948</c:v>
                </c:pt>
                <c:pt idx="173">
                  <c:v>39951</c:v>
                </c:pt>
                <c:pt idx="174">
                  <c:v>39952</c:v>
                </c:pt>
                <c:pt idx="175">
                  <c:v>39953</c:v>
                </c:pt>
                <c:pt idx="176">
                  <c:v>39954</c:v>
                </c:pt>
                <c:pt idx="177">
                  <c:v>39955</c:v>
                </c:pt>
                <c:pt idx="178">
                  <c:v>39958</c:v>
                </c:pt>
                <c:pt idx="179">
                  <c:v>39959</c:v>
                </c:pt>
                <c:pt idx="180">
                  <c:v>39960</c:v>
                </c:pt>
                <c:pt idx="181">
                  <c:v>39965</c:v>
                </c:pt>
                <c:pt idx="182">
                  <c:v>39966</c:v>
                </c:pt>
                <c:pt idx="183">
                  <c:v>39967</c:v>
                </c:pt>
                <c:pt idx="184">
                  <c:v>39968</c:v>
                </c:pt>
                <c:pt idx="185">
                  <c:v>39969</c:v>
                </c:pt>
                <c:pt idx="186">
                  <c:v>39970</c:v>
                </c:pt>
                <c:pt idx="187">
                  <c:v>39972</c:v>
                </c:pt>
                <c:pt idx="188">
                  <c:v>39973</c:v>
                </c:pt>
                <c:pt idx="189">
                  <c:v>39974</c:v>
                </c:pt>
                <c:pt idx="190">
                  <c:v>39975</c:v>
                </c:pt>
                <c:pt idx="191">
                  <c:v>39976</c:v>
                </c:pt>
                <c:pt idx="192">
                  <c:v>39979</c:v>
                </c:pt>
                <c:pt idx="193">
                  <c:v>39980</c:v>
                </c:pt>
                <c:pt idx="194">
                  <c:v>39981</c:v>
                </c:pt>
                <c:pt idx="195">
                  <c:v>39982</c:v>
                </c:pt>
                <c:pt idx="196">
                  <c:v>39983</c:v>
                </c:pt>
                <c:pt idx="197">
                  <c:v>39986</c:v>
                </c:pt>
                <c:pt idx="198">
                  <c:v>39987</c:v>
                </c:pt>
                <c:pt idx="199">
                  <c:v>39988</c:v>
                </c:pt>
                <c:pt idx="200">
                  <c:v>39989</c:v>
                </c:pt>
                <c:pt idx="201">
                  <c:v>39990</c:v>
                </c:pt>
                <c:pt idx="202">
                  <c:v>39993</c:v>
                </c:pt>
                <c:pt idx="203">
                  <c:v>39994</c:v>
                </c:pt>
                <c:pt idx="204">
                  <c:v>39995</c:v>
                </c:pt>
                <c:pt idx="205">
                  <c:v>39996</c:v>
                </c:pt>
                <c:pt idx="206">
                  <c:v>39997</c:v>
                </c:pt>
                <c:pt idx="207">
                  <c:v>40000</c:v>
                </c:pt>
                <c:pt idx="208">
                  <c:v>40001</c:v>
                </c:pt>
                <c:pt idx="209">
                  <c:v>40002</c:v>
                </c:pt>
                <c:pt idx="210">
                  <c:v>40003</c:v>
                </c:pt>
                <c:pt idx="211">
                  <c:v>40004</c:v>
                </c:pt>
                <c:pt idx="212">
                  <c:v>40007</c:v>
                </c:pt>
                <c:pt idx="213">
                  <c:v>40008</c:v>
                </c:pt>
                <c:pt idx="214">
                  <c:v>40009</c:v>
                </c:pt>
                <c:pt idx="215">
                  <c:v>40010</c:v>
                </c:pt>
                <c:pt idx="216">
                  <c:v>40011</c:v>
                </c:pt>
                <c:pt idx="217">
                  <c:v>40014</c:v>
                </c:pt>
                <c:pt idx="218">
                  <c:v>40015</c:v>
                </c:pt>
                <c:pt idx="219">
                  <c:v>40016</c:v>
                </c:pt>
                <c:pt idx="220">
                  <c:v>40017</c:v>
                </c:pt>
                <c:pt idx="221">
                  <c:v>40018</c:v>
                </c:pt>
                <c:pt idx="222">
                  <c:v>40021</c:v>
                </c:pt>
                <c:pt idx="223">
                  <c:v>40022</c:v>
                </c:pt>
                <c:pt idx="224">
                  <c:v>40023</c:v>
                </c:pt>
                <c:pt idx="225">
                  <c:v>40024</c:v>
                </c:pt>
                <c:pt idx="226">
                  <c:v>40025</c:v>
                </c:pt>
                <c:pt idx="227">
                  <c:v>40028</c:v>
                </c:pt>
                <c:pt idx="228">
                  <c:v>40029</c:v>
                </c:pt>
                <c:pt idx="229">
                  <c:v>40030</c:v>
                </c:pt>
                <c:pt idx="230">
                  <c:v>40031</c:v>
                </c:pt>
                <c:pt idx="231">
                  <c:v>40035</c:v>
                </c:pt>
                <c:pt idx="232">
                  <c:v>40036</c:v>
                </c:pt>
                <c:pt idx="233">
                  <c:v>40037</c:v>
                </c:pt>
                <c:pt idx="234">
                  <c:v>40038</c:v>
                </c:pt>
                <c:pt idx="235">
                  <c:v>40039</c:v>
                </c:pt>
                <c:pt idx="236">
                  <c:v>40042</c:v>
                </c:pt>
                <c:pt idx="237">
                  <c:v>40043</c:v>
                </c:pt>
                <c:pt idx="238">
                  <c:v>40044</c:v>
                </c:pt>
                <c:pt idx="239">
                  <c:v>40045</c:v>
                </c:pt>
                <c:pt idx="240">
                  <c:v>40046</c:v>
                </c:pt>
                <c:pt idx="241">
                  <c:v>40049</c:v>
                </c:pt>
                <c:pt idx="242">
                  <c:v>40050</c:v>
                </c:pt>
                <c:pt idx="243">
                  <c:v>40051</c:v>
                </c:pt>
                <c:pt idx="244">
                  <c:v>40052</c:v>
                </c:pt>
                <c:pt idx="245">
                  <c:v>40053</c:v>
                </c:pt>
                <c:pt idx="246">
                  <c:v>40056</c:v>
                </c:pt>
                <c:pt idx="247">
                  <c:v>40057</c:v>
                </c:pt>
                <c:pt idx="248">
                  <c:v>40058</c:v>
                </c:pt>
                <c:pt idx="249">
                  <c:v>40059</c:v>
                </c:pt>
                <c:pt idx="250">
                  <c:v>40060</c:v>
                </c:pt>
                <c:pt idx="251">
                  <c:v>40063</c:v>
                </c:pt>
                <c:pt idx="252">
                  <c:v>40064</c:v>
                </c:pt>
                <c:pt idx="253">
                  <c:v>40065</c:v>
                </c:pt>
                <c:pt idx="254">
                  <c:v>40066</c:v>
                </c:pt>
                <c:pt idx="255">
                  <c:v>40067</c:v>
                </c:pt>
                <c:pt idx="256">
                  <c:v>40070</c:v>
                </c:pt>
                <c:pt idx="257">
                  <c:v>40071</c:v>
                </c:pt>
                <c:pt idx="258">
                  <c:v>40072</c:v>
                </c:pt>
                <c:pt idx="259">
                  <c:v>40073</c:v>
                </c:pt>
                <c:pt idx="260">
                  <c:v>40074</c:v>
                </c:pt>
                <c:pt idx="261">
                  <c:v>40077</c:v>
                </c:pt>
                <c:pt idx="262">
                  <c:v>40078</c:v>
                </c:pt>
                <c:pt idx="263">
                  <c:v>40079</c:v>
                </c:pt>
                <c:pt idx="264">
                  <c:v>40080</c:v>
                </c:pt>
                <c:pt idx="265">
                  <c:v>40081</c:v>
                </c:pt>
                <c:pt idx="266">
                  <c:v>40084</c:v>
                </c:pt>
                <c:pt idx="267">
                  <c:v>40085</c:v>
                </c:pt>
                <c:pt idx="268">
                  <c:v>40086</c:v>
                </c:pt>
                <c:pt idx="269">
                  <c:v>40087</c:v>
                </c:pt>
                <c:pt idx="270">
                  <c:v>40088</c:v>
                </c:pt>
                <c:pt idx="271">
                  <c:v>40091</c:v>
                </c:pt>
                <c:pt idx="272">
                  <c:v>40092</c:v>
                </c:pt>
                <c:pt idx="273">
                  <c:v>40093</c:v>
                </c:pt>
                <c:pt idx="274">
                  <c:v>40094</c:v>
                </c:pt>
                <c:pt idx="275">
                  <c:v>40095</c:v>
                </c:pt>
                <c:pt idx="276">
                  <c:v>40098</c:v>
                </c:pt>
                <c:pt idx="277">
                  <c:v>40099</c:v>
                </c:pt>
                <c:pt idx="278">
                  <c:v>40100</c:v>
                </c:pt>
                <c:pt idx="279">
                  <c:v>40101</c:v>
                </c:pt>
                <c:pt idx="280">
                  <c:v>40102</c:v>
                </c:pt>
                <c:pt idx="281">
                  <c:v>40105</c:v>
                </c:pt>
                <c:pt idx="282">
                  <c:v>40106</c:v>
                </c:pt>
                <c:pt idx="283">
                  <c:v>40107</c:v>
                </c:pt>
                <c:pt idx="284">
                  <c:v>40108</c:v>
                </c:pt>
                <c:pt idx="285">
                  <c:v>40109</c:v>
                </c:pt>
                <c:pt idx="286">
                  <c:v>40112</c:v>
                </c:pt>
                <c:pt idx="287">
                  <c:v>40113</c:v>
                </c:pt>
                <c:pt idx="288">
                  <c:v>40114</c:v>
                </c:pt>
                <c:pt idx="289">
                  <c:v>40115</c:v>
                </c:pt>
                <c:pt idx="290">
                  <c:v>40116</c:v>
                </c:pt>
                <c:pt idx="291">
                  <c:v>40119</c:v>
                </c:pt>
                <c:pt idx="292">
                  <c:v>40120</c:v>
                </c:pt>
                <c:pt idx="293">
                  <c:v>40121</c:v>
                </c:pt>
                <c:pt idx="294">
                  <c:v>40122</c:v>
                </c:pt>
                <c:pt idx="295">
                  <c:v>40123</c:v>
                </c:pt>
                <c:pt idx="296">
                  <c:v>40126</c:v>
                </c:pt>
                <c:pt idx="297">
                  <c:v>40127</c:v>
                </c:pt>
                <c:pt idx="298">
                  <c:v>40128</c:v>
                </c:pt>
                <c:pt idx="299">
                  <c:v>40129</c:v>
                </c:pt>
                <c:pt idx="300">
                  <c:v>40130</c:v>
                </c:pt>
                <c:pt idx="301">
                  <c:v>40133</c:v>
                </c:pt>
                <c:pt idx="302">
                  <c:v>40134</c:v>
                </c:pt>
                <c:pt idx="303">
                  <c:v>40135</c:v>
                </c:pt>
                <c:pt idx="304">
                  <c:v>40136</c:v>
                </c:pt>
                <c:pt idx="305">
                  <c:v>40137</c:v>
                </c:pt>
                <c:pt idx="306">
                  <c:v>40140</c:v>
                </c:pt>
                <c:pt idx="307">
                  <c:v>40141</c:v>
                </c:pt>
                <c:pt idx="308">
                  <c:v>40142</c:v>
                </c:pt>
                <c:pt idx="309">
                  <c:v>40143</c:v>
                </c:pt>
                <c:pt idx="310">
                  <c:v>40144</c:v>
                </c:pt>
                <c:pt idx="311">
                  <c:v>40147</c:v>
                </c:pt>
                <c:pt idx="312">
                  <c:v>40148</c:v>
                </c:pt>
                <c:pt idx="313">
                  <c:v>40149</c:v>
                </c:pt>
                <c:pt idx="314">
                  <c:v>40150</c:v>
                </c:pt>
                <c:pt idx="315">
                  <c:v>40151</c:v>
                </c:pt>
                <c:pt idx="316">
                  <c:v>40154</c:v>
                </c:pt>
                <c:pt idx="317">
                  <c:v>40155</c:v>
                </c:pt>
                <c:pt idx="318">
                  <c:v>40156</c:v>
                </c:pt>
                <c:pt idx="319">
                  <c:v>40157</c:v>
                </c:pt>
                <c:pt idx="320">
                  <c:v>40158</c:v>
                </c:pt>
                <c:pt idx="321">
                  <c:v>40161</c:v>
                </c:pt>
                <c:pt idx="322">
                  <c:v>40162</c:v>
                </c:pt>
                <c:pt idx="323">
                  <c:v>40163</c:v>
                </c:pt>
                <c:pt idx="324">
                  <c:v>40164</c:v>
                </c:pt>
                <c:pt idx="325">
                  <c:v>40165</c:v>
                </c:pt>
                <c:pt idx="326">
                  <c:v>40168</c:v>
                </c:pt>
                <c:pt idx="327">
                  <c:v>40169</c:v>
                </c:pt>
                <c:pt idx="328">
                  <c:v>40170</c:v>
                </c:pt>
                <c:pt idx="329">
                  <c:v>40171</c:v>
                </c:pt>
                <c:pt idx="330">
                  <c:v>40172</c:v>
                </c:pt>
                <c:pt idx="331">
                  <c:v>40175</c:v>
                </c:pt>
                <c:pt idx="332">
                  <c:v>40176</c:v>
                </c:pt>
                <c:pt idx="333">
                  <c:v>40177</c:v>
                </c:pt>
                <c:pt idx="334">
                  <c:v>40178</c:v>
                </c:pt>
                <c:pt idx="335">
                  <c:v>40182</c:v>
                </c:pt>
                <c:pt idx="336">
                  <c:v>40183</c:v>
                </c:pt>
                <c:pt idx="337">
                  <c:v>40184</c:v>
                </c:pt>
                <c:pt idx="338">
                  <c:v>40185</c:v>
                </c:pt>
                <c:pt idx="339">
                  <c:v>40186</c:v>
                </c:pt>
                <c:pt idx="340">
                  <c:v>40189</c:v>
                </c:pt>
                <c:pt idx="341">
                  <c:v>40190</c:v>
                </c:pt>
                <c:pt idx="342">
                  <c:v>40191</c:v>
                </c:pt>
                <c:pt idx="343">
                  <c:v>40192</c:v>
                </c:pt>
                <c:pt idx="344">
                  <c:v>40193</c:v>
                </c:pt>
                <c:pt idx="345">
                  <c:v>40196</c:v>
                </c:pt>
                <c:pt idx="346">
                  <c:v>40197</c:v>
                </c:pt>
                <c:pt idx="347">
                  <c:v>40198</c:v>
                </c:pt>
                <c:pt idx="348">
                  <c:v>40199</c:v>
                </c:pt>
                <c:pt idx="349">
                  <c:v>40200</c:v>
                </c:pt>
                <c:pt idx="350">
                  <c:v>40203</c:v>
                </c:pt>
                <c:pt idx="351">
                  <c:v>40204</c:v>
                </c:pt>
                <c:pt idx="352">
                  <c:v>40205</c:v>
                </c:pt>
                <c:pt idx="353">
                  <c:v>40206</c:v>
                </c:pt>
                <c:pt idx="354">
                  <c:v>40207</c:v>
                </c:pt>
                <c:pt idx="355">
                  <c:v>40210</c:v>
                </c:pt>
                <c:pt idx="356">
                  <c:v>40211</c:v>
                </c:pt>
                <c:pt idx="357">
                  <c:v>40212</c:v>
                </c:pt>
                <c:pt idx="358">
                  <c:v>40213</c:v>
                </c:pt>
                <c:pt idx="359">
                  <c:v>40214</c:v>
                </c:pt>
                <c:pt idx="360">
                  <c:v>40215</c:v>
                </c:pt>
                <c:pt idx="361">
                  <c:v>40217</c:v>
                </c:pt>
                <c:pt idx="362">
                  <c:v>40218</c:v>
                </c:pt>
                <c:pt idx="363">
                  <c:v>40219</c:v>
                </c:pt>
                <c:pt idx="364">
                  <c:v>40231</c:v>
                </c:pt>
                <c:pt idx="365">
                  <c:v>40232</c:v>
                </c:pt>
                <c:pt idx="366">
                  <c:v>40233</c:v>
                </c:pt>
                <c:pt idx="367">
                  <c:v>40234</c:v>
                </c:pt>
                <c:pt idx="368">
                  <c:v>40235</c:v>
                </c:pt>
                <c:pt idx="369">
                  <c:v>40238</c:v>
                </c:pt>
                <c:pt idx="370">
                  <c:v>40239</c:v>
                </c:pt>
                <c:pt idx="371">
                  <c:v>40240</c:v>
                </c:pt>
                <c:pt idx="372">
                  <c:v>40241</c:v>
                </c:pt>
                <c:pt idx="373">
                  <c:v>40242</c:v>
                </c:pt>
                <c:pt idx="374">
                  <c:v>40245</c:v>
                </c:pt>
                <c:pt idx="375">
                  <c:v>40246</c:v>
                </c:pt>
                <c:pt idx="376">
                  <c:v>40247</c:v>
                </c:pt>
                <c:pt idx="377">
                  <c:v>40248</c:v>
                </c:pt>
                <c:pt idx="378">
                  <c:v>40249</c:v>
                </c:pt>
                <c:pt idx="379">
                  <c:v>40252</c:v>
                </c:pt>
                <c:pt idx="380">
                  <c:v>40253</c:v>
                </c:pt>
                <c:pt idx="381">
                  <c:v>40254</c:v>
                </c:pt>
                <c:pt idx="382">
                  <c:v>40255</c:v>
                </c:pt>
                <c:pt idx="383">
                  <c:v>40256</c:v>
                </c:pt>
                <c:pt idx="384">
                  <c:v>40259</c:v>
                </c:pt>
                <c:pt idx="385">
                  <c:v>40260</c:v>
                </c:pt>
                <c:pt idx="386">
                  <c:v>40261</c:v>
                </c:pt>
                <c:pt idx="387">
                  <c:v>40262</c:v>
                </c:pt>
                <c:pt idx="388">
                  <c:v>40263</c:v>
                </c:pt>
                <c:pt idx="389">
                  <c:v>40266</c:v>
                </c:pt>
                <c:pt idx="390">
                  <c:v>40267</c:v>
                </c:pt>
                <c:pt idx="391">
                  <c:v>40268</c:v>
                </c:pt>
                <c:pt idx="392">
                  <c:v>40269</c:v>
                </c:pt>
                <c:pt idx="393">
                  <c:v>40270</c:v>
                </c:pt>
                <c:pt idx="394">
                  <c:v>40274</c:v>
                </c:pt>
                <c:pt idx="395">
                  <c:v>40275</c:v>
                </c:pt>
                <c:pt idx="396">
                  <c:v>40276</c:v>
                </c:pt>
                <c:pt idx="397">
                  <c:v>40277</c:v>
                </c:pt>
                <c:pt idx="398">
                  <c:v>40280</c:v>
                </c:pt>
                <c:pt idx="399">
                  <c:v>40281</c:v>
                </c:pt>
                <c:pt idx="400">
                  <c:v>40282</c:v>
                </c:pt>
                <c:pt idx="401">
                  <c:v>40283</c:v>
                </c:pt>
                <c:pt idx="402">
                  <c:v>40284</c:v>
                </c:pt>
                <c:pt idx="403">
                  <c:v>40287</c:v>
                </c:pt>
                <c:pt idx="404">
                  <c:v>40288</c:v>
                </c:pt>
                <c:pt idx="405">
                  <c:v>40289</c:v>
                </c:pt>
                <c:pt idx="406">
                  <c:v>40290</c:v>
                </c:pt>
                <c:pt idx="407">
                  <c:v>40291</c:v>
                </c:pt>
                <c:pt idx="408">
                  <c:v>40294</c:v>
                </c:pt>
                <c:pt idx="409">
                  <c:v>40295</c:v>
                </c:pt>
                <c:pt idx="410">
                  <c:v>40296</c:v>
                </c:pt>
                <c:pt idx="411">
                  <c:v>40297</c:v>
                </c:pt>
                <c:pt idx="412">
                  <c:v>40298</c:v>
                </c:pt>
                <c:pt idx="413">
                  <c:v>40301</c:v>
                </c:pt>
                <c:pt idx="414">
                  <c:v>40302</c:v>
                </c:pt>
                <c:pt idx="415">
                  <c:v>40303</c:v>
                </c:pt>
                <c:pt idx="416">
                  <c:v>40304</c:v>
                </c:pt>
                <c:pt idx="417">
                  <c:v>40305</c:v>
                </c:pt>
                <c:pt idx="418">
                  <c:v>40308</c:v>
                </c:pt>
                <c:pt idx="419">
                  <c:v>40309</c:v>
                </c:pt>
                <c:pt idx="420">
                  <c:v>40310</c:v>
                </c:pt>
                <c:pt idx="421">
                  <c:v>40311</c:v>
                </c:pt>
                <c:pt idx="422">
                  <c:v>40312</c:v>
                </c:pt>
                <c:pt idx="423">
                  <c:v>40315</c:v>
                </c:pt>
                <c:pt idx="424">
                  <c:v>40316</c:v>
                </c:pt>
                <c:pt idx="425">
                  <c:v>40317</c:v>
                </c:pt>
                <c:pt idx="426">
                  <c:v>40318</c:v>
                </c:pt>
                <c:pt idx="427">
                  <c:v>40319</c:v>
                </c:pt>
                <c:pt idx="428">
                  <c:v>40322</c:v>
                </c:pt>
                <c:pt idx="429">
                  <c:v>40323</c:v>
                </c:pt>
                <c:pt idx="430">
                  <c:v>40324</c:v>
                </c:pt>
                <c:pt idx="431">
                  <c:v>40325</c:v>
                </c:pt>
                <c:pt idx="432">
                  <c:v>40326</c:v>
                </c:pt>
                <c:pt idx="433">
                  <c:v>40329</c:v>
                </c:pt>
                <c:pt idx="434">
                  <c:v>40330</c:v>
                </c:pt>
                <c:pt idx="435">
                  <c:v>40331</c:v>
                </c:pt>
                <c:pt idx="436">
                  <c:v>40332</c:v>
                </c:pt>
                <c:pt idx="437">
                  <c:v>40333</c:v>
                </c:pt>
                <c:pt idx="438">
                  <c:v>40336</c:v>
                </c:pt>
                <c:pt idx="439">
                  <c:v>40337</c:v>
                </c:pt>
                <c:pt idx="440">
                  <c:v>40338</c:v>
                </c:pt>
                <c:pt idx="441">
                  <c:v>40339</c:v>
                </c:pt>
                <c:pt idx="442">
                  <c:v>40340</c:v>
                </c:pt>
                <c:pt idx="443">
                  <c:v>40343</c:v>
                </c:pt>
                <c:pt idx="444">
                  <c:v>40344</c:v>
                </c:pt>
                <c:pt idx="445">
                  <c:v>40346</c:v>
                </c:pt>
                <c:pt idx="446">
                  <c:v>40347</c:v>
                </c:pt>
                <c:pt idx="447">
                  <c:v>40350</c:v>
                </c:pt>
                <c:pt idx="448">
                  <c:v>40351</c:v>
                </c:pt>
                <c:pt idx="449">
                  <c:v>40352</c:v>
                </c:pt>
                <c:pt idx="450">
                  <c:v>40353</c:v>
                </c:pt>
                <c:pt idx="451">
                  <c:v>40354</c:v>
                </c:pt>
                <c:pt idx="452">
                  <c:v>40357</c:v>
                </c:pt>
                <c:pt idx="453">
                  <c:v>40358</c:v>
                </c:pt>
                <c:pt idx="454">
                  <c:v>40359</c:v>
                </c:pt>
                <c:pt idx="455">
                  <c:v>40360</c:v>
                </c:pt>
                <c:pt idx="456">
                  <c:v>40361</c:v>
                </c:pt>
                <c:pt idx="457">
                  <c:v>40364</c:v>
                </c:pt>
                <c:pt idx="458">
                  <c:v>40365</c:v>
                </c:pt>
                <c:pt idx="459">
                  <c:v>40366</c:v>
                </c:pt>
                <c:pt idx="460">
                  <c:v>40367</c:v>
                </c:pt>
                <c:pt idx="461">
                  <c:v>40368</c:v>
                </c:pt>
                <c:pt idx="462">
                  <c:v>40371</c:v>
                </c:pt>
                <c:pt idx="463">
                  <c:v>40372</c:v>
                </c:pt>
                <c:pt idx="464">
                  <c:v>40373</c:v>
                </c:pt>
                <c:pt idx="465">
                  <c:v>40374</c:v>
                </c:pt>
                <c:pt idx="466">
                  <c:v>40375</c:v>
                </c:pt>
                <c:pt idx="467">
                  <c:v>40378</c:v>
                </c:pt>
                <c:pt idx="468">
                  <c:v>40379</c:v>
                </c:pt>
                <c:pt idx="469">
                  <c:v>40380</c:v>
                </c:pt>
                <c:pt idx="470">
                  <c:v>40381</c:v>
                </c:pt>
                <c:pt idx="471">
                  <c:v>40382</c:v>
                </c:pt>
                <c:pt idx="472">
                  <c:v>40385</c:v>
                </c:pt>
                <c:pt idx="473">
                  <c:v>40386</c:v>
                </c:pt>
                <c:pt idx="474">
                  <c:v>40387</c:v>
                </c:pt>
                <c:pt idx="475">
                  <c:v>40388</c:v>
                </c:pt>
                <c:pt idx="476">
                  <c:v>40389</c:v>
                </c:pt>
                <c:pt idx="477">
                  <c:v>40392</c:v>
                </c:pt>
                <c:pt idx="478">
                  <c:v>40393</c:v>
                </c:pt>
                <c:pt idx="479">
                  <c:v>40394</c:v>
                </c:pt>
                <c:pt idx="480">
                  <c:v>40395</c:v>
                </c:pt>
                <c:pt idx="481">
                  <c:v>40396</c:v>
                </c:pt>
                <c:pt idx="482">
                  <c:v>40399</c:v>
                </c:pt>
                <c:pt idx="483">
                  <c:v>40400</c:v>
                </c:pt>
                <c:pt idx="484">
                  <c:v>40401</c:v>
                </c:pt>
                <c:pt idx="485">
                  <c:v>40402</c:v>
                </c:pt>
                <c:pt idx="486">
                  <c:v>40403</c:v>
                </c:pt>
                <c:pt idx="487">
                  <c:v>40406</c:v>
                </c:pt>
                <c:pt idx="488">
                  <c:v>40407</c:v>
                </c:pt>
                <c:pt idx="489">
                  <c:v>40408</c:v>
                </c:pt>
                <c:pt idx="490">
                  <c:v>40409</c:v>
                </c:pt>
                <c:pt idx="491">
                  <c:v>40410</c:v>
                </c:pt>
                <c:pt idx="492">
                  <c:v>40413</c:v>
                </c:pt>
                <c:pt idx="493">
                  <c:v>40414</c:v>
                </c:pt>
                <c:pt idx="494">
                  <c:v>40415</c:v>
                </c:pt>
                <c:pt idx="495">
                  <c:v>40416</c:v>
                </c:pt>
                <c:pt idx="496">
                  <c:v>40417</c:v>
                </c:pt>
                <c:pt idx="497">
                  <c:v>40420</c:v>
                </c:pt>
                <c:pt idx="498">
                  <c:v>40421</c:v>
                </c:pt>
                <c:pt idx="499">
                  <c:v>40422</c:v>
                </c:pt>
                <c:pt idx="500">
                  <c:v>40423</c:v>
                </c:pt>
                <c:pt idx="501">
                  <c:v>40424</c:v>
                </c:pt>
                <c:pt idx="502">
                  <c:v>40427</c:v>
                </c:pt>
                <c:pt idx="503">
                  <c:v>40428</c:v>
                </c:pt>
                <c:pt idx="504">
                  <c:v>40429</c:v>
                </c:pt>
                <c:pt idx="505">
                  <c:v>40430</c:v>
                </c:pt>
                <c:pt idx="506">
                  <c:v>40431</c:v>
                </c:pt>
                <c:pt idx="507">
                  <c:v>40434</c:v>
                </c:pt>
                <c:pt idx="508">
                  <c:v>40435</c:v>
                </c:pt>
                <c:pt idx="509">
                  <c:v>40436</c:v>
                </c:pt>
                <c:pt idx="510">
                  <c:v>40437</c:v>
                </c:pt>
                <c:pt idx="511">
                  <c:v>40438</c:v>
                </c:pt>
                <c:pt idx="512">
                  <c:v>40441</c:v>
                </c:pt>
                <c:pt idx="513">
                  <c:v>40442</c:v>
                </c:pt>
                <c:pt idx="514">
                  <c:v>40444</c:v>
                </c:pt>
                <c:pt idx="515">
                  <c:v>40445</c:v>
                </c:pt>
                <c:pt idx="516">
                  <c:v>40448</c:v>
                </c:pt>
                <c:pt idx="517">
                  <c:v>40449</c:v>
                </c:pt>
                <c:pt idx="518">
                  <c:v>40450</c:v>
                </c:pt>
                <c:pt idx="519">
                  <c:v>40451</c:v>
                </c:pt>
                <c:pt idx="520">
                  <c:v>40452</c:v>
                </c:pt>
                <c:pt idx="521">
                  <c:v>40455</c:v>
                </c:pt>
                <c:pt idx="522">
                  <c:v>40456</c:v>
                </c:pt>
                <c:pt idx="523">
                  <c:v>40457</c:v>
                </c:pt>
                <c:pt idx="524">
                  <c:v>40458</c:v>
                </c:pt>
                <c:pt idx="525">
                  <c:v>40459</c:v>
                </c:pt>
                <c:pt idx="526">
                  <c:v>40462</c:v>
                </c:pt>
                <c:pt idx="527">
                  <c:v>40463</c:v>
                </c:pt>
                <c:pt idx="528">
                  <c:v>40464</c:v>
                </c:pt>
                <c:pt idx="529">
                  <c:v>40465</c:v>
                </c:pt>
                <c:pt idx="530">
                  <c:v>40466</c:v>
                </c:pt>
                <c:pt idx="531">
                  <c:v>40469</c:v>
                </c:pt>
                <c:pt idx="532">
                  <c:v>40470</c:v>
                </c:pt>
                <c:pt idx="533">
                  <c:v>40471</c:v>
                </c:pt>
                <c:pt idx="534">
                  <c:v>40472</c:v>
                </c:pt>
                <c:pt idx="535">
                  <c:v>40473</c:v>
                </c:pt>
                <c:pt idx="536">
                  <c:v>40476</c:v>
                </c:pt>
                <c:pt idx="537">
                  <c:v>40477</c:v>
                </c:pt>
                <c:pt idx="538">
                  <c:v>40478</c:v>
                </c:pt>
                <c:pt idx="539">
                  <c:v>40479</c:v>
                </c:pt>
                <c:pt idx="540">
                  <c:v>40480</c:v>
                </c:pt>
                <c:pt idx="541">
                  <c:v>40483</c:v>
                </c:pt>
                <c:pt idx="542">
                  <c:v>40484</c:v>
                </c:pt>
                <c:pt idx="543">
                  <c:v>40485</c:v>
                </c:pt>
                <c:pt idx="544">
                  <c:v>40486</c:v>
                </c:pt>
                <c:pt idx="545">
                  <c:v>40487</c:v>
                </c:pt>
                <c:pt idx="546">
                  <c:v>40490</c:v>
                </c:pt>
                <c:pt idx="547">
                  <c:v>40491</c:v>
                </c:pt>
                <c:pt idx="548">
                  <c:v>40492</c:v>
                </c:pt>
                <c:pt idx="549">
                  <c:v>40493</c:v>
                </c:pt>
                <c:pt idx="550">
                  <c:v>40494</c:v>
                </c:pt>
                <c:pt idx="551">
                  <c:v>40497</c:v>
                </c:pt>
                <c:pt idx="552">
                  <c:v>40498</c:v>
                </c:pt>
                <c:pt idx="553">
                  <c:v>40499</c:v>
                </c:pt>
                <c:pt idx="554">
                  <c:v>40500</c:v>
                </c:pt>
                <c:pt idx="555">
                  <c:v>40501</c:v>
                </c:pt>
                <c:pt idx="556">
                  <c:v>40504</c:v>
                </c:pt>
                <c:pt idx="557">
                  <c:v>40505</c:v>
                </c:pt>
                <c:pt idx="558">
                  <c:v>40506</c:v>
                </c:pt>
                <c:pt idx="559">
                  <c:v>40507</c:v>
                </c:pt>
                <c:pt idx="560">
                  <c:v>40508</c:v>
                </c:pt>
                <c:pt idx="561">
                  <c:v>40511</c:v>
                </c:pt>
                <c:pt idx="562">
                  <c:v>40512</c:v>
                </c:pt>
                <c:pt idx="563">
                  <c:v>40513</c:v>
                </c:pt>
                <c:pt idx="564">
                  <c:v>40514</c:v>
                </c:pt>
                <c:pt idx="565">
                  <c:v>40515</c:v>
                </c:pt>
                <c:pt idx="566">
                  <c:v>40518</c:v>
                </c:pt>
                <c:pt idx="567">
                  <c:v>40519</c:v>
                </c:pt>
                <c:pt idx="568">
                  <c:v>40520</c:v>
                </c:pt>
                <c:pt idx="569">
                  <c:v>40521</c:v>
                </c:pt>
                <c:pt idx="570">
                  <c:v>40522</c:v>
                </c:pt>
                <c:pt idx="571">
                  <c:v>40525</c:v>
                </c:pt>
                <c:pt idx="572">
                  <c:v>40526</c:v>
                </c:pt>
                <c:pt idx="573">
                  <c:v>40527</c:v>
                </c:pt>
                <c:pt idx="574">
                  <c:v>40528</c:v>
                </c:pt>
                <c:pt idx="575">
                  <c:v>40529</c:v>
                </c:pt>
                <c:pt idx="576">
                  <c:v>40532</c:v>
                </c:pt>
                <c:pt idx="577">
                  <c:v>40533</c:v>
                </c:pt>
                <c:pt idx="578">
                  <c:v>40534</c:v>
                </c:pt>
                <c:pt idx="579">
                  <c:v>40535</c:v>
                </c:pt>
                <c:pt idx="580">
                  <c:v>40536</c:v>
                </c:pt>
                <c:pt idx="581">
                  <c:v>40539</c:v>
                </c:pt>
                <c:pt idx="582">
                  <c:v>40540</c:v>
                </c:pt>
                <c:pt idx="583">
                  <c:v>40541</c:v>
                </c:pt>
                <c:pt idx="584">
                  <c:v>40542</c:v>
                </c:pt>
                <c:pt idx="585">
                  <c:v>40543</c:v>
                </c:pt>
                <c:pt idx="586">
                  <c:v>40546</c:v>
                </c:pt>
                <c:pt idx="587">
                  <c:v>40547</c:v>
                </c:pt>
                <c:pt idx="588">
                  <c:v>40548</c:v>
                </c:pt>
                <c:pt idx="589">
                  <c:v>40549</c:v>
                </c:pt>
                <c:pt idx="590">
                  <c:v>40550</c:v>
                </c:pt>
                <c:pt idx="591">
                  <c:v>40553</c:v>
                </c:pt>
                <c:pt idx="592">
                  <c:v>40554</c:v>
                </c:pt>
                <c:pt idx="593">
                  <c:v>40555</c:v>
                </c:pt>
                <c:pt idx="594">
                  <c:v>40556</c:v>
                </c:pt>
                <c:pt idx="595">
                  <c:v>40557</c:v>
                </c:pt>
                <c:pt idx="596">
                  <c:v>40560</c:v>
                </c:pt>
                <c:pt idx="597">
                  <c:v>40561</c:v>
                </c:pt>
                <c:pt idx="598">
                  <c:v>40562</c:v>
                </c:pt>
                <c:pt idx="599">
                  <c:v>40563</c:v>
                </c:pt>
                <c:pt idx="600">
                  <c:v>40564</c:v>
                </c:pt>
                <c:pt idx="601">
                  <c:v>40567</c:v>
                </c:pt>
                <c:pt idx="602">
                  <c:v>40568</c:v>
                </c:pt>
                <c:pt idx="603">
                  <c:v>40569</c:v>
                </c:pt>
                <c:pt idx="604">
                  <c:v>40570</c:v>
                </c:pt>
                <c:pt idx="605">
                  <c:v>40571</c:v>
                </c:pt>
                <c:pt idx="606">
                  <c:v>40582</c:v>
                </c:pt>
                <c:pt idx="607">
                  <c:v>40583</c:v>
                </c:pt>
                <c:pt idx="608">
                  <c:v>40584</c:v>
                </c:pt>
                <c:pt idx="609">
                  <c:v>40585</c:v>
                </c:pt>
                <c:pt idx="610">
                  <c:v>40588</c:v>
                </c:pt>
                <c:pt idx="611">
                  <c:v>40589</c:v>
                </c:pt>
                <c:pt idx="612">
                  <c:v>40590</c:v>
                </c:pt>
                <c:pt idx="613">
                  <c:v>40591</c:v>
                </c:pt>
                <c:pt idx="614">
                  <c:v>40592</c:v>
                </c:pt>
                <c:pt idx="615">
                  <c:v>40595</c:v>
                </c:pt>
                <c:pt idx="616">
                  <c:v>40596</c:v>
                </c:pt>
                <c:pt idx="617">
                  <c:v>40597</c:v>
                </c:pt>
                <c:pt idx="618">
                  <c:v>40598</c:v>
                </c:pt>
                <c:pt idx="619">
                  <c:v>40599</c:v>
                </c:pt>
                <c:pt idx="620">
                  <c:v>40603</c:v>
                </c:pt>
                <c:pt idx="621">
                  <c:v>40604</c:v>
                </c:pt>
                <c:pt idx="622">
                  <c:v>40605</c:v>
                </c:pt>
                <c:pt idx="623">
                  <c:v>40606</c:v>
                </c:pt>
                <c:pt idx="624">
                  <c:v>40609</c:v>
                </c:pt>
                <c:pt idx="625">
                  <c:v>40610</c:v>
                </c:pt>
                <c:pt idx="626">
                  <c:v>40611</c:v>
                </c:pt>
                <c:pt idx="627">
                  <c:v>40612</c:v>
                </c:pt>
                <c:pt idx="628">
                  <c:v>40613</c:v>
                </c:pt>
                <c:pt idx="629">
                  <c:v>40616</c:v>
                </c:pt>
                <c:pt idx="630">
                  <c:v>40617</c:v>
                </c:pt>
                <c:pt idx="631">
                  <c:v>40618</c:v>
                </c:pt>
                <c:pt idx="632">
                  <c:v>40619</c:v>
                </c:pt>
                <c:pt idx="633">
                  <c:v>40620</c:v>
                </c:pt>
                <c:pt idx="634">
                  <c:v>40623</c:v>
                </c:pt>
                <c:pt idx="635">
                  <c:v>40624</c:v>
                </c:pt>
                <c:pt idx="636">
                  <c:v>40625</c:v>
                </c:pt>
                <c:pt idx="637">
                  <c:v>40626</c:v>
                </c:pt>
                <c:pt idx="638">
                  <c:v>40627</c:v>
                </c:pt>
                <c:pt idx="639">
                  <c:v>40630</c:v>
                </c:pt>
                <c:pt idx="640">
                  <c:v>40631</c:v>
                </c:pt>
                <c:pt idx="641">
                  <c:v>40632</c:v>
                </c:pt>
                <c:pt idx="642">
                  <c:v>40633</c:v>
                </c:pt>
                <c:pt idx="643">
                  <c:v>40634</c:v>
                </c:pt>
                <c:pt idx="644">
                  <c:v>40639</c:v>
                </c:pt>
                <c:pt idx="645">
                  <c:v>40640</c:v>
                </c:pt>
                <c:pt idx="646">
                  <c:v>40641</c:v>
                </c:pt>
                <c:pt idx="647">
                  <c:v>40644</c:v>
                </c:pt>
                <c:pt idx="648">
                  <c:v>40645</c:v>
                </c:pt>
                <c:pt idx="649">
                  <c:v>40646</c:v>
                </c:pt>
                <c:pt idx="650">
                  <c:v>40647</c:v>
                </c:pt>
                <c:pt idx="651">
                  <c:v>40648</c:v>
                </c:pt>
                <c:pt idx="652">
                  <c:v>40651</c:v>
                </c:pt>
                <c:pt idx="653">
                  <c:v>40652</c:v>
                </c:pt>
                <c:pt idx="654">
                  <c:v>40653</c:v>
                </c:pt>
                <c:pt idx="655">
                  <c:v>40654</c:v>
                </c:pt>
                <c:pt idx="656">
                  <c:v>40655</c:v>
                </c:pt>
                <c:pt idx="657">
                  <c:v>40658</c:v>
                </c:pt>
                <c:pt idx="658">
                  <c:v>40659</c:v>
                </c:pt>
                <c:pt idx="659">
                  <c:v>40660</c:v>
                </c:pt>
                <c:pt idx="660">
                  <c:v>40661</c:v>
                </c:pt>
                <c:pt idx="661">
                  <c:v>40662</c:v>
                </c:pt>
                <c:pt idx="662">
                  <c:v>40666</c:v>
                </c:pt>
                <c:pt idx="663">
                  <c:v>40667</c:v>
                </c:pt>
                <c:pt idx="664">
                  <c:v>40668</c:v>
                </c:pt>
                <c:pt idx="665">
                  <c:v>40669</c:v>
                </c:pt>
                <c:pt idx="666">
                  <c:v>40672</c:v>
                </c:pt>
                <c:pt idx="667">
                  <c:v>40673</c:v>
                </c:pt>
                <c:pt idx="668">
                  <c:v>40674</c:v>
                </c:pt>
                <c:pt idx="669">
                  <c:v>40675</c:v>
                </c:pt>
                <c:pt idx="670">
                  <c:v>40676</c:v>
                </c:pt>
                <c:pt idx="671">
                  <c:v>40679</c:v>
                </c:pt>
                <c:pt idx="672">
                  <c:v>40680</c:v>
                </c:pt>
                <c:pt idx="673">
                  <c:v>40681</c:v>
                </c:pt>
                <c:pt idx="674">
                  <c:v>40682</c:v>
                </c:pt>
                <c:pt idx="675">
                  <c:v>40683</c:v>
                </c:pt>
                <c:pt idx="676">
                  <c:v>40686</c:v>
                </c:pt>
                <c:pt idx="677">
                  <c:v>40687</c:v>
                </c:pt>
                <c:pt idx="678">
                  <c:v>40688</c:v>
                </c:pt>
                <c:pt idx="679">
                  <c:v>40689</c:v>
                </c:pt>
                <c:pt idx="680">
                  <c:v>40690</c:v>
                </c:pt>
                <c:pt idx="681">
                  <c:v>40693</c:v>
                </c:pt>
                <c:pt idx="682">
                  <c:v>40694</c:v>
                </c:pt>
                <c:pt idx="683">
                  <c:v>40695</c:v>
                </c:pt>
                <c:pt idx="684">
                  <c:v>40696</c:v>
                </c:pt>
                <c:pt idx="685">
                  <c:v>40697</c:v>
                </c:pt>
                <c:pt idx="686">
                  <c:v>40701</c:v>
                </c:pt>
                <c:pt idx="687">
                  <c:v>40702</c:v>
                </c:pt>
                <c:pt idx="688">
                  <c:v>40703</c:v>
                </c:pt>
                <c:pt idx="689">
                  <c:v>40704</c:v>
                </c:pt>
                <c:pt idx="690">
                  <c:v>40707</c:v>
                </c:pt>
                <c:pt idx="691">
                  <c:v>40708</c:v>
                </c:pt>
                <c:pt idx="692">
                  <c:v>40709</c:v>
                </c:pt>
                <c:pt idx="693">
                  <c:v>40710</c:v>
                </c:pt>
                <c:pt idx="694">
                  <c:v>40711</c:v>
                </c:pt>
                <c:pt idx="695">
                  <c:v>40714</c:v>
                </c:pt>
                <c:pt idx="696">
                  <c:v>40715</c:v>
                </c:pt>
                <c:pt idx="697">
                  <c:v>40716</c:v>
                </c:pt>
                <c:pt idx="698">
                  <c:v>40717</c:v>
                </c:pt>
                <c:pt idx="699">
                  <c:v>40718</c:v>
                </c:pt>
                <c:pt idx="700">
                  <c:v>40721</c:v>
                </c:pt>
                <c:pt idx="701">
                  <c:v>40722</c:v>
                </c:pt>
                <c:pt idx="702">
                  <c:v>40723</c:v>
                </c:pt>
                <c:pt idx="703">
                  <c:v>40724</c:v>
                </c:pt>
                <c:pt idx="704">
                  <c:v>40725</c:v>
                </c:pt>
                <c:pt idx="705">
                  <c:v>40728</c:v>
                </c:pt>
                <c:pt idx="706">
                  <c:v>40729</c:v>
                </c:pt>
                <c:pt idx="707">
                  <c:v>40730</c:v>
                </c:pt>
              </c:numCache>
            </c:numRef>
          </c:cat>
          <c:val>
            <c:numRef>
              <c:f>Sheet1!$I$2:$I$709</c:f>
              <c:numCache>
                <c:formatCode>0.00_ </c:formatCode>
                <c:ptCount val="708"/>
                <c:pt idx="0">
                  <c:v>100</c:v>
                </c:pt>
                <c:pt idx="1">
                  <c:v>97.026450842961168</c:v>
                </c:pt>
                <c:pt idx="2">
                  <c:v>95.111083195087431</c:v>
                </c:pt>
                <c:pt idx="3">
                  <c:v>99.64899705527003</c:v>
                </c:pt>
                <c:pt idx="4">
                  <c:v>98.768903355957633</c:v>
                </c:pt>
                <c:pt idx="5">
                  <c:v>96.891961293612127</c:v>
                </c:pt>
                <c:pt idx="6">
                  <c:v>93.889592947427118</c:v>
                </c:pt>
                <c:pt idx="7">
                  <c:v>94.980288413577512</c:v>
                </c:pt>
                <c:pt idx="8">
                  <c:v>91.872249707189525</c:v>
                </c:pt>
                <c:pt idx="9">
                  <c:v>90.944124025966985</c:v>
                </c:pt>
                <c:pt idx="10">
                  <c:v>89.387148858501305</c:v>
                </c:pt>
                <c:pt idx="11">
                  <c:v>89.384193044230187</c:v>
                </c:pt>
                <c:pt idx="12">
                  <c:v>94.551695344223035</c:v>
                </c:pt>
                <c:pt idx="13">
                  <c:v>93.999697029037321</c:v>
                </c:pt>
                <c:pt idx="14">
                  <c:v>91.501295016127656</c:v>
                </c:pt>
                <c:pt idx="15">
                  <c:v>91.541567985575767</c:v>
                </c:pt>
                <c:pt idx="16">
                  <c:v>90.308993434397536</c:v>
                </c:pt>
                <c:pt idx="17">
                  <c:v>89.097848536687039</c:v>
                </c:pt>
                <c:pt idx="18">
                  <c:v>87.156248037154384</c:v>
                </c:pt>
                <c:pt idx="19">
                  <c:v>#N/A</c:v>
                </c:pt>
                <c:pt idx="20">
                  <c:v>87.329532648815999</c:v>
                </c:pt>
                <c:pt idx="21">
                  <c:v>84.873250989274126</c:v>
                </c:pt>
                <c:pt idx="22">
                  <c:v>80.114390012303588</c:v>
                </c:pt>
                <c:pt idx="23">
                  <c:v>80.45541708386753</c:v>
                </c:pt>
                <c:pt idx="24">
                  <c:v>75.137168256032609</c:v>
                </c:pt>
                <c:pt idx="25">
                  <c:v>77.690252832963125</c:v>
                </c:pt>
                <c:pt idx="26">
                  <c:v>76.716312030533459</c:v>
                </c:pt>
                <c:pt idx="27">
                  <c:v>78.636113399814505</c:v>
                </c:pt>
                <c:pt idx="28">
                  <c:v>76.089679404994584</c:v>
                </c:pt>
                <c:pt idx="29">
                  <c:v>72.092310079696148</c:v>
                </c:pt>
                <c:pt idx="30">
                  <c:v>69.406583337336002</c:v>
                </c:pt>
                <c:pt idx="31">
                  <c:v>71.649676892552307</c:v>
                </c:pt>
                <c:pt idx="32">
                  <c:v>70.968731179776228</c:v>
                </c:pt>
                <c:pt idx="33">
                  <c:v>67.286525551167074</c:v>
                </c:pt>
                <c:pt idx="34">
                  <c:v>64.498453739659269</c:v>
                </c:pt>
                <c:pt idx="35">
                  <c:v>59.126630778155118</c:v>
                </c:pt>
                <c:pt idx="36">
                  <c:v>#N/A</c:v>
                </c:pt>
                <c:pt idx="37">
                  <c:v>61.572936564531012</c:v>
                </c:pt>
                <c:pt idx="38">
                  <c:v>61.74696012976024</c:v>
                </c:pt>
                <c:pt idx="39">
                  <c:v>66.576391172460447</c:v>
                </c:pt>
                <c:pt idx="40">
                  <c:v>66.291524572053532</c:v>
                </c:pt>
                <c:pt idx="41">
                  <c:v>69.600189172113318</c:v>
                </c:pt>
                <c:pt idx="42">
                  <c:v>67.602797678207878</c:v>
                </c:pt>
                <c:pt idx="43">
                  <c:v>69.048560333711379</c:v>
                </c:pt>
                <c:pt idx="44">
                  <c:v>67.215216531869217</c:v>
                </c:pt>
                <c:pt idx="45">
                  <c:v>68.851629207878815</c:v>
                </c:pt>
                <c:pt idx="46">
                  <c:v>69.647112723671981</c:v>
                </c:pt>
                <c:pt idx="47">
                  <c:v>66.762976948343464</c:v>
                </c:pt>
                <c:pt idx="48">
                  <c:v>65.915027729232747</c:v>
                </c:pt>
                <c:pt idx="49">
                  <c:v>64.860540987907129</c:v>
                </c:pt>
                <c:pt idx="50">
                  <c:v>64.996138967607962</c:v>
                </c:pt>
                <c:pt idx="51">
                  <c:v>64.646244453229784</c:v>
                </c:pt>
                <c:pt idx="52">
                  <c:v>62.535793063442846</c:v>
                </c:pt>
                <c:pt idx="53">
                  <c:v>61.539683653977541</c:v>
                </c:pt>
                <c:pt idx="54">
                  <c:v>59.631705541782274</c:v>
                </c:pt>
                <c:pt idx="55">
                  <c:v>61.410736256387324</c:v>
                </c:pt>
                <c:pt idx="56">
                  <c:v>59.865953822791539</c:v>
                </c:pt>
                <c:pt idx="57">
                  <c:v>61.083749302612489</c:v>
                </c:pt>
                <c:pt idx="58">
                  <c:v>63.22228092797797</c:v>
                </c:pt>
                <c:pt idx="59">
                  <c:v>63.199742844158465</c:v>
                </c:pt>
                <c:pt idx="60">
                  <c:v>64.014439152715809</c:v>
                </c:pt>
                <c:pt idx="61">
                  <c:v>62.450074449571957</c:v>
                </c:pt>
                <c:pt idx="62">
                  <c:v>60.563895467628249</c:v>
                </c:pt>
                <c:pt idx="63">
                  <c:v>60.615252740594087</c:v>
                </c:pt>
                <c:pt idx="64">
                  <c:v>60.730160020395118</c:v>
                </c:pt>
                <c:pt idx="65">
                  <c:v>61.302479558696852</c:v>
                </c:pt>
                <c:pt idx="66">
                  <c:v>#N/A</c:v>
                </c:pt>
                <c:pt idx="67">
                  <c:v>64.827657554137573</c:v>
                </c:pt>
                <c:pt idx="68">
                  <c:v>67.307585727850778</c:v>
                </c:pt>
                <c:pt idx="69">
                  <c:v>66.290046664917966</c:v>
                </c:pt>
                <c:pt idx="70">
                  <c:v>64.301522613826549</c:v>
                </c:pt>
                <c:pt idx="71">
                  <c:v>65.573261704100815</c:v>
                </c:pt>
                <c:pt idx="72">
                  <c:v>65.844088186718778</c:v>
                </c:pt>
                <c:pt idx="73">
                  <c:v>65.740634687219568</c:v>
                </c:pt>
                <c:pt idx="74">
                  <c:v>66.467026044418589</c:v>
                </c:pt>
                <c:pt idx="75">
                  <c:v>66.338448123612039</c:v>
                </c:pt>
                <c:pt idx="76">
                  <c:v>64.496975832523404</c:v>
                </c:pt>
                <c:pt idx="77">
                  <c:v>63.717749295222994</c:v>
                </c:pt>
                <c:pt idx="78">
                  <c:v>64.177747891211141</c:v>
                </c:pt>
                <c:pt idx="79">
                  <c:v>#N/A</c:v>
                </c:pt>
                <c:pt idx="80">
                  <c:v>63.757283311103144</c:v>
                </c:pt>
                <c:pt idx="81">
                  <c:v>65.787927715561949</c:v>
                </c:pt>
                <c:pt idx="82">
                  <c:v>65.42140674590722</c:v>
                </c:pt>
                <c:pt idx="83">
                  <c:v>65.085552349318121</c:v>
                </c:pt>
                <c:pt idx="84">
                  <c:v>71.119477707618188</c:v>
                </c:pt>
                <c:pt idx="85">
                  <c:v>70.705294232836849</c:v>
                </c:pt>
                <c:pt idx="86">
                  <c:v>69.483065031608731</c:v>
                </c:pt>
                <c:pt idx="87">
                  <c:v>67.525946507151076</c:v>
                </c:pt>
                <c:pt idx="88">
                  <c:v>66.728246130654185</c:v>
                </c:pt>
                <c:pt idx="89">
                  <c:v>#N/A</c:v>
                </c:pt>
                <c:pt idx="90">
                  <c:v>65.62831374490581</c:v>
                </c:pt>
                <c:pt idx="91">
                  <c:v>65.095158745700203</c:v>
                </c:pt>
                <c:pt idx="92">
                  <c:v>65.202307013038677</c:v>
                </c:pt>
                <c:pt idx="93">
                  <c:v>62.961060841741997</c:v>
                </c:pt>
                <c:pt idx="94">
                  <c:v>63.936110074523469</c:v>
                </c:pt>
                <c:pt idx="95">
                  <c:v>#N/A</c:v>
                </c:pt>
                <c:pt idx="96">
                  <c:v>64.547224675137798</c:v>
                </c:pt>
                <c:pt idx="97">
                  <c:v>63.674520511503644</c:v>
                </c:pt>
                <c:pt idx="98">
                  <c:v>62.978056773802571</c:v>
                </c:pt>
                <c:pt idx="99">
                  <c:v>63.006506486164938</c:v>
                </c:pt>
                <c:pt idx="100">
                  <c:v>63.251469593908013</c:v>
                </c:pt>
                <c:pt idx="101">
                  <c:v>63.084096610789445</c:v>
                </c:pt>
                <c:pt idx="102">
                  <c:v>62.981012588074023</c:v>
                </c:pt>
                <c:pt idx="103">
                  <c:v>63.378200130794781</c:v>
                </c:pt>
                <c:pt idx="104">
                  <c:v>62.158557267054114</c:v>
                </c:pt>
                <c:pt idx="105">
                  <c:v>62.93261112937968</c:v>
                </c:pt>
                <c:pt idx="106">
                  <c:v>63.622793761753982</c:v>
                </c:pt>
                <c:pt idx="107">
                  <c:v>62.255360184442807</c:v>
                </c:pt>
                <c:pt idx="108">
                  <c:v>63.019438173602289</c:v>
                </c:pt>
                <c:pt idx="109">
                  <c:v>62.097963074490195</c:v>
                </c:pt>
                <c:pt idx="110">
                  <c:v>60.517341392853574</c:v>
                </c:pt>
                <c:pt idx="111">
                  <c:v>61.002833886932713</c:v>
                </c:pt>
                <c:pt idx="112">
                  <c:v>60.200699789028761</c:v>
                </c:pt>
                <c:pt idx="113">
                  <c:v>58.929330175538418</c:v>
                </c:pt>
                <c:pt idx="114">
                  <c:v>60.250209678074881</c:v>
                </c:pt>
                <c:pt idx="115">
                  <c:v>59.649809904194676</c:v>
                </c:pt>
                <c:pt idx="116">
                  <c:v>59.736636948417363</c:v>
                </c:pt>
                <c:pt idx="117">
                  <c:v>59.760652939372562</c:v>
                </c:pt>
                <c:pt idx="118">
                  <c:v>58.926743838050989</c:v>
                </c:pt>
                <c:pt idx="119">
                  <c:v>56.655570047256077</c:v>
                </c:pt>
                <c:pt idx="120">
                  <c:v>56.474895899916071</c:v>
                </c:pt>
                <c:pt idx="121">
                  <c:v>57.059777648871432</c:v>
                </c:pt>
                <c:pt idx="122">
                  <c:v>56.110222314180938</c:v>
                </c:pt>
                <c:pt idx="123">
                  <c:v>55.906271129453536</c:v>
                </c:pt>
                <c:pt idx="124">
                  <c:v>53.830920034139652</c:v>
                </c:pt>
                <c:pt idx="125">
                  <c:v>54.895013171847324</c:v>
                </c:pt>
                <c:pt idx="126">
                  <c:v>55.625099296885729</c:v>
                </c:pt>
                <c:pt idx="127">
                  <c:v>55.182466109741974</c:v>
                </c:pt>
                <c:pt idx="128">
                  <c:v>58.285701617938862</c:v>
                </c:pt>
                <c:pt idx="129">
                  <c:v>58.610841187793888</c:v>
                </c:pt>
                <c:pt idx="130">
                  <c:v>57.60253904445922</c:v>
                </c:pt>
                <c:pt idx="131">
                  <c:v>58.227324286078513</c:v>
                </c:pt>
                <c:pt idx="132">
                  <c:v>58.556897577340585</c:v>
                </c:pt>
                <c:pt idx="133">
                  <c:v>59.002486578755821</c:v>
                </c:pt>
                <c:pt idx="134">
                  <c:v>61.483892659604642</c:v>
                </c:pt>
                <c:pt idx="135">
                  <c:v>63.045301548477212</c:v>
                </c:pt>
                <c:pt idx="136">
                  <c:v>62.503648583241187</c:v>
                </c:pt>
                <c:pt idx="137">
                  <c:v>64.98320728017066</c:v>
                </c:pt>
                <c:pt idx="138">
                  <c:v>64.498084262875366</c:v>
                </c:pt>
                <c:pt idx="139">
                  <c:v>61.818638625841949</c:v>
                </c:pt>
                <c:pt idx="140">
                  <c:v>62.810683790683939</c:v>
                </c:pt>
                <c:pt idx="141">
                  <c:v>62.894555020635281</c:v>
                </c:pt>
                <c:pt idx="142">
                  <c:v>66.629226352562043</c:v>
                </c:pt>
                <c:pt idx="143">
                  <c:v>67.276919154784736</c:v>
                </c:pt>
                <c:pt idx="144">
                  <c:v>68.278570716008886</c:v>
                </c:pt>
                <c:pt idx="145">
                  <c:v>66.594126058089145</c:v>
                </c:pt>
                <c:pt idx="146">
                  <c:v>65.913180345313137</c:v>
                </c:pt>
                <c:pt idx="147">
                  <c:v>67.559199417704548</c:v>
                </c:pt>
                <c:pt idx="148">
                  <c:v>#N/A</c:v>
                </c:pt>
                <c:pt idx="149">
                  <c:v>69.342294376932813</c:v>
                </c:pt>
                <c:pt idx="150">
                  <c:v>70.090484864383541</c:v>
                </c:pt>
                <c:pt idx="151">
                  <c:v>70.421905539565415</c:v>
                </c:pt>
                <c:pt idx="152">
                  <c:v>69.895770599254234</c:v>
                </c:pt>
                <c:pt idx="153">
                  <c:v>70.073488932322775</c:v>
                </c:pt>
                <c:pt idx="154">
                  <c:v>69.271354834418958</c:v>
                </c:pt>
                <c:pt idx="155">
                  <c:v>69.729506046487558</c:v>
                </c:pt>
                <c:pt idx="156">
                  <c:v>68.109719825754595</c:v>
                </c:pt>
                <c:pt idx="157">
                  <c:v>68.721942856720446</c:v>
                </c:pt>
                <c:pt idx="158">
                  <c:v>68.458505909781152</c:v>
                </c:pt>
                <c:pt idx="159">
                  <c:v>67.193417401617566</c:v>
                </c:pt>
                <c:pt idx="160">
                  <c:v>66.816551082012765</c:v>
                </c:pt>
                <c:pt idx="161">
                  <c:v>68.337317524653258</c:v>
                </c:pt>
                <c:pt idx="162">
                  <c:v>70.94988786379605</c:v>
                </c:pt>
                <c:pt idx="163">
                  <c:v>74.956124631908878</c:v>
                </c:pt>
                <c:pt idx="164">
                  <c:v>76.642416673748286</c:v>
                </c:pt>
                <c:pt idx="165">
                  <c:v>80.510099647888623</c:v>
                </c:pt>
                <c:pt idx="166">
                  <c:v>82.821915884915427</c:v>
                </c:pt>
                <c:pt idx="167">
                  <c:v>82.696663255164367</c:v>
                </c:pt>
                <c:pt idx="168">
                  <c:v>80.032366166271828</c:v>
                </c:pt>
                <c:pt idx="169">
                  <c:v>80.476846737335251</c:v>
                </c:pt>
                <c:pt idx="170">
                  <c:v>80.741392114626308</c:v>
                </c:pt>
                <c:pt idx="171">
                  <c:v>78.407037793780219</c:v>
                </c:pt>
                <c:pt idx="172">
                  <c:v>79.059903270978026</c:v>
                </c:pt>
                <c:pt idx="173">
                  <c:v>80.434356907183741</c:v>
                </c:pt>
                <c:pt idx="174">
                  <c:v>83.515054331561018</c:v>
                </c:pt>
                <c:pt idx="175">
                  <c:v>83.843149715687602</c:v>
                </c:pt>
                <c:pt idx="176">
                  <c:v>81.690208495749161</c:v>
                </c:pt>
                <c:pt idx="177">
                  <c:v>82.957513864616416</c:v>
                </c:pt>
                <c:pt idx="178">
                  <c:v>83.777382848148719</c:v>
                </c:pt>
                <c:pt idx="179">
                  <c:v>82.718092908632073</c:v>
                </c:pt>
                <c:pt idx="180">
                  <c:v>85.204302187672013</c:v>
                </c:pt>
                <c:pt idx="181">
                  <c:v>87.938060911942685</c:v>
                </c:pt>
                <c:pt idx="182">
                  <c:v>87.781033278773933</c:v>
                </c:pt>
                <c:pt idx="183">
                  <c:v>88.076614705914963</c:v>
                </c:pt>
                <c:pt idx="184">
                  <c:v>87.297757645398434</c:v>
                </c:pt>
                <c:pt idx="185">
                  <c:v>88.539569116174548</c:v>
                </c:pt>
                <c:pt idx="186">
                  <c:v>#N/A</c:v>
                </c:pt>
                <c:pt idx="187">
                  <c:v>86.224797064876412</c:v>
                </c:pt>
                <c:pt idx="188">
                  <c:v>86.822241024485066</c:v>
                </c:pt>
                <c:pt idx="189">
                  <c:v>88.350027526020298</c:v>
                </c:pt>
                <c:pt idx="190">
                  <c:v>88.002349872345718</c:v>
                </c:pt>
                <c:pt idx="191">
                  <c:v>87.827217876764564</c:v>
                </c:pt>
                <c:pt idx="192">
                  <c:v>85.591513857226772</c:v>
                </c:pt>
                <c:pt idx="193">
                  <c:v>84.542199790876126</c:v>
                </c:pt>
                <c:pt idx="194">
                  <c:v>83.924804084935417</c:v>
                </c:pt>
                <c:pt idx="195">
                  <c:v>82.659346099987758</c:v>
                </c:pt>
                <c:pt idx="196">
                  <c:v>83.988723568554548</c:v>
                </c:pt>
                <c:pt idx="197">
                  <c:v>83.757431101816678</c:v>
                </c:pt>
                <c:pt idx="198">
                  <c:v>82.249226869829627</c:v>
                </c:pt>
                <c:pt idx="199">
                  <c:v>84.202281149663918</c:v>
                </c:pt>
                <c:pt idx="200">
                  <c:v>85.070551591890649</c:v>
                </c:pt>
                <c:pt idx="201">
                  <c:v>85.642871130192376</c:v>
                </c:pt>
                <c:pt idx="202">
                  <c:v>85.614051941046327</c:v>
                </c:pt>
                <c:pt idx="203">
                  <c:v>86.204106364976596</c:v>
                </c:pt>
                <c:pt idx="204">
                  <c:v>86.921260802577493</c:v>
                </c:pt>
                <c:pt idx="205">
                  <c:v>85.748910967179427</c:v>
                </c:pt>
                <c:pt idx="206">
                  <c:v>84.970423383446686</c:v>
                </c:pt>
                <c:pt idx="207">
                  <c:v>83.726764528750778</c:v>
                </c:pt>
                <c:pt idx="208">
                  <c:v>83.954731704433271</c:v>
                </c:pt>
                <c:pt idx="209">
                  <c:v>83.493255201309552</c:v>
                </c:pt>
                <c:pt idx="210">
                  <c:v>85.260832135612759</c:v>
                </c:pt>
                <c:pt idx="211">
                  <c:v>85.274502776617979</c:v>
                </c:pt>
                <c:pt idx="212">
                  <c:v>83.747085751866763</c:v>
                </c:pt>
                <c:pt idx="213">
                  <c:v>85.369458310086969</c:v>
                </c:pt>
                <c:pt idx="214">
                  <c:v>88.283521704913667</c:v>
                </c:pt>
                <c:pt idx="215">
                  <c:v>88.712114774268244</c:v>
                </c:pt>
                <c:pt idx="216">
                  <c:v>89.818328265343467</c:v>
                </c:pt>
                <c:pt idx="217">
                  <c:v>90.749040284053763</c:v>
                </c:pt>
                <c:pt idx="218">
                  <c:v>90.681795509379157</c:v>
                </c:pt>
                <c:pt idx="219">
                  <c:v>90.552478635004789</c:v>
                </c:pt>
                <c:pt idx="220">
                  <c:v>91.811286037841811</c:v>
                </c:pt>
                <c:pt idx="221">
                  <c:v>93.604356870236018</c:v>
                </c:pt>
                <c:pt idx="222">
                  <c:v>95.201605007149396</c:v>
                </c:pt>
                <c:pt idx="223">
                  <c:v>96.952186009392094</c:v>
                </c:pt>
                <c:pt idx="224">
                  <c:v>96.213971395107393</c:v>
                </c:pt>
                <c:pt idx="225">
                  <c:v>97.401100301862527</c:v>
                </c:pt>
                <c:pt idx="226">
                  <c:v>98.251266381676984</c:v>
                </c:pt>
                <c:pt idx="227">
                  <c:v>99.080372284807453</c:v>
                </c:pt>
                <c:pt idx="228">
                  <c:v>97.865532619257849</c:v>
                </c:pt>
                <c:pt idx="229">
                  <c:v>96.316316464254953</c:v>
                </c:pt>
                <c:pt idx="230">
                  <c:v>96.119385338422106</c:v>
                </c:pt>
                <c:pt idx="231">
                  <c:v>#N/A</c:v>
                </c:pt>
                <c:pt idx="232">
                  <c:v>95.964205089173419</c:v>
                </c:pt>
                <c:pt idx="233">
                  <c:v>95.003934927748801</c:v>
                </c:pt>
                <c:pt idx="234">
                  <c:v>96.587881900440749</c:v>
                </c:pt>
                <c:pt idx="235">
                  <c:v>97.228185166984929</c:v>
                </c:pt>
                <c:pt idx="236">
                  <c:v>94.068050234063449</c:v>
                </c:pt>
                <c:pt idx="237">
                  <c:v>94.871292762319271</c:v>
                </c:pt>
                <c:pt idx="238">
                  <c:v>93.210864095354566</c:v>
                </c:pt>
                <c:pt idx="239">
                  <c:v>94.570169183419353</c:v>
                </c:pt>
                <c:pt idx="240">
                  <c:v>94.026668834263788</c:v>
                </c:pt>
                <c:pt idx="241">
                  <c:v>96.519528695414422</c:v>
                </c:pt>
                <c:pt idx="242">
                  <c:v>96.757102267479013</c:v>
                </c:pt>
                <c:pt idx="243">
                  <c:v>97.114386317535576</c:v>
                </c:pt>
                <c:pt idx="244">
                  <c:v>97.624264279353994</c:v>
                </c:pt>
                <c:pt idx="245">
                  <c:v>97.645324456037812</c:v>
                </c:pt>
                <c:pt idx="246">
                  <c:v>95.801635304245664</c:v>
                </c:pt>
                <c:pt idx="247">
                  <c:v>95.930582701835917</c:v>
                </c:pt>
                <c:pt idx="248">
                  <c:v>94.952947131566816</c:v>
                </c:pt>
                <c:pt idx="249">
                  <c:v>96.003369628269425</c:v>
                </c:pt>
                <c:pt idx="250">
                  <c:v>96.902306643562042</c:v>
                </c:pt>
                <c:pt idx="251">
                  <c:v>97.687814286189308</c:v>
                </c:pt>
                <c:pt idx="252">
                  <c:v>98.314446911728282</c:v>
                </c:pt>
                <c:pt idx="253">
                  <c:v>97.929082626093148</c:v>
                </c:pt>
                <c:pt idx="254">
                  <c:v>99.094412402596618</c:v>
                </c:pt>
                <c:pt idx="255">
                  <c:v>99.057834200987983</c:v>
                </c:pt>
                <c:pt idx="256">
                  <c:v>97.532264560156364</c:v>
                </c:pt>
                <c:pt idx="257">
                  <c:v>97.482754671110328</c:v>
                </c:pt>
                <c:pt idx="258">
                  <c:v>98.813610046812727</c:v>
                </c:pt>
                <c:pt idx="259">
                  <c:v>98.746365272138121</c:v>
                </c:pt>
                <c:pt idx="260">
                  <c:v>97.834127092624058</c:v>
                </c:pt>
                <c:pt idx="261">
                  <c:v>#N/A</c:v>
                </c:pt>
                <c:pt idx="262">
                  <c:v>99.227793521594052</c:v>
                </c:pt>
                <c:pt idx="263">
                  <c:v>99.239247301895787</c:v>
                </c:pt>
                <c:pt idx="264">
                  <c:v>98.555345774848178</c:v>
                </c:pt>
                <c:pt idx="265">
                  <c:v>98.385016977458065</c:v>
                </c:pt>
                <c:pt idx="266">
                  <c:v>97.144683413817816</c:v>
                </c:pt>
                <c:pt idx="267">
                  <c:v>98.403121339870623</c:v>
                </c:pt>
                <c:pt idx="268">
                  <c:v>98.745256841786343</c:v>
                </c:pt>
                <c:pt idx="269">
                  <c:v>98.186238467705849</c:v>
                </c:pt>
                <c:pt idx="270">
                  <c:v>96.231336803951777</c:v>
                </c:pt>
                <c:pt idx="271">
                  <c:v>95.462825093385263</c:v>
                </c:pt>
                <c:pt idx="272">
                  <c:v>96.503271716921503</c:v>
                </c:pt>
                <c:pt idx="273">
                  <c:v>97.343461923570032</c:v>
                </c:pt>
                <c:pt idx="274">
                  <c:v>97.946448034937703</c:v>
                </c:pt>
                <c:pt idx="275">
                  <c:v>98.004086413230212</c:v>
                </c:pt>
                <c:pt idx="276">
                  <c:v>99.037143501088096</c:v>
                </c:pt>
                <c:pt idx="277">
                  <c:v>98.591185022889078</c:v>
                </c:pt>
                <c:pt idx="278">
                  <c:v>100.07204797286546</c:v>
                </c:pt>
                <c:pt idx="279">
                  <c:v>100.20764595256657</c:v>
                </c:pt>
                <c:pt idx="280">
                  <c:v>100.05874680864409</c:v>
                </c:pt>
                <c:pt idx="281">
                  <c:v>100.19101949728989</c:v>
                </c:pt>
                <c:pt idx="282">
                  <c:v>100.16848141347023</c:v>
                </c:pt>
                <c:pt idx="283">
                  <c:v>99.483471456071058</c:v>
                </c:pt>
                <c:pt idx="284">
                  <c:v>99.092565018677035</c:v>
                </c:pt>
                <c:pt idx="285">
                  <c:v>100.32550904663897</c:v>
                </c:pt>
                <c:pt idx="286">
                  <c:v>100.37280207498142</c:v>
                </c:pt>
                <c:pt idx="287">
                  <c:v>99.555519428936677</c:v>
                </c:pt>
                <c:pt idx="288">
                  <c:v>97.873661108504095</c:v>
                </c:pt>
                <c:pt idx="289">
                  <c:v>97.257743309699109</c:v>
                </c:pt>
                <c:pt idx="290">
                  <c:v>97.953098617048383</c:v>
                </c:pt>
                <c:pt idx="291">
                  <c:v>97.742496850210401</c:v>
                </c:pt>
                <c:pt idx="292">
                  <c:v>96.860186290194449</c:v>
                </c:pt>
                <c:pt idx="293">
                  <c:v>97.861098897850596</c:v>
                </c:pt>
                <c:pt idx="294">
                  <c:v>97.148378181656753</c:v>
                </c:pt>
                <c:pt idx="295">
                  <c:v>98.214688180068194</c:v>
                </c:pt>
                <c:pt idx="296">
                  <c:v>99.51413802913693</c:v>
                </c:pt>
                <c:pt idx="297">
                  <c:v>100.03953401588011</c:v>
                </c:pt>
                <c:pt idx="298">
                  <c:v>101.25252629751009</c:v>
                </c:pt>
                <c:pt idx="299">
                  <c:v>100.72823874111869</c:v>
                </c:pt>
                <c:pt idx="300">
                  <c:v>100.76481694272739</c:v>
                </c:pt>
                <c:pt idx="301">
                  <c:v>102.85679449331799</c:v>
                </c:pt>
                <c:pt idx="302">
                  <c:v>102.15848337169724</c:v>
                </c:pt>
                <c:pt idx="303">
                  <c:v>101.4228550949001</c:v>
                </c:pt>
                <c:pt idx="304">
                  <c:v>101.93088567279874</c:v>
                </c:pt>
                <c:pt idx="305">
                  <c:v>102.03249178837849</c:v>
                </c:pt>
                <c:pt idx="306">
                  <c:v>103.37517042116649</c:v>
                </c:pt>
                <c:pt idx="307">
                  <c:v>102.71380697793853</c:v>
                </c:pt>
                <c:pt idx="308">
                  <c:v>103.18895412206766</c:v>
                </c:pt>
                <c:pt idx="309">
                  <c:v>102.05761620968546</c:v>
                </c:pt>
                <c:pt idx="310">
                  <c:v>#N/A</c:v>
                </c:pt>
                <c:pt idx="311">
                  <c:v>100.94549109006736</c:v>
                </c:pt>
                <c:pt idx="312">
                  <c:v>102.3801694420531</c:v>
                </c:pt>
                <c:pt idx="313">
                  <c:v>103.31827099644183</c:v>
                </c:pt>
                <c:pt idx="314">
                  <c:v>103.75573150861052</c:v>
                </c:pt>
                <c:pt idx="315">
                  <c:v>103.12133987060909</c:v>
                </c:pt>
                <c:pt idx="316">
                  <c:v>103.34191751061321</c:v>
                </c:pt>
                <c:pt idx="317">
                  <c:v>103.6567117305183</c:v>
                </c:pt>
                <c:pt idx="318">
                  <c:v>103.35041547664351</c:v>
                </c:pt>
                <c:pt idx="319">
                  <c:v>102.78326861331669</c:v>
                </c:pt>
                <c:pt idx="320">
                  <c:v>103.48121025815342</c:v>
                </c:pt>
                <c:pt idx="321">
                  <c:v>103.43650356729844</c:v>
                </c:pt>
                <c:pt idx="322">
                  <c:v>103.40546751744844</c:v>
                </c:pt>
                <c:pt idx="323">
                  <c:v>103.96818065936834</c:v>
                </c:pt>
                <c:pt idx="324">
                  <c:v>103.94379519162914</c:v>
                </c:pt>
                <c:pt idx="325">
                  <c:v>103.54919398639601</c:v>
                </c:pt>
                <c:pt idx="326">
                  <c:v>102.96615962136039</c:v>
                </c:pt>
                <c:pt idx="327">
                  <c:v>104.33359319867137</c:v>
                </c:pt>
                <c:pt idx="328">
                  <c:v>104.98904501335655</c:v>
                </c:pt>
                <c:pt idx="329">
                  <c:v>104.84642697476103</c:v>
                </c:pt>
                <c:pt idx="330">
                  <c:v>#N/A</c:v>
                </c:pt>
                <c:pt idx="331">
                  <c:v>105.5107462322604</c:v>
                </c:pt>
                <c:pt idx="332">
                  <c:v>106.03096954402872</c:v>
                </c:pt>
                <c:pt idx="333">
                  <c:v>106.40044632795488</c:v>
                </c:pt>
                <c:pt idx="334">
                  <c:v>107.06033186404731</c:v>
                </c:pt>
                <c:pt idx="335">
                  <c:v>106.94690249138196</c:v>
                </c:pt>
                <c:pt idx="336">
                  <c:v>107.8975662564242</c:v>
                </c:pt>
                <c:pt idx="337">
                  <c:v>108.2748020528129</c:v>
                </c:pt>
                <c:pt idx="338">
                  <c:v>107.6378240773241</c:v>
                </c:pt>
                <c:pt idx="339">
                  <c:v>107.98919649883808</c:v>
                </c:pt>
                <c:pt idx="340">
                  <c:v>108.3871229951266</c:v>
                </c:pt>
                <c:pt idx="341">
                  <c:v>107.74349443752702</c:v>
                </c:pt>
                <c:pt idx="342">
                  <c:v>106.71893531569934</c:v>
                </c:pt>
                <c:pt idx="343">
                  <c:v>107.50000923691958</c:v>
                </c:pt>
                <c:pt idx="344">
                  <c:v>107.45936679068771</c:v>
                </c:pt>
                <c:pt idx="345">
                  <c:v>107.592378432901</c:v>
                </c:pt>
                <c:pt idx="346">
                  <c:v>107.62563134345427</c:v>
                </c:pt>
                <c:pt idx="347">
                  <c:v>106.89443678806443</c:v>
                </c:pt>
                <c:pt idx="348">
                  <c:v>105.33709214381513</c:v>
                </c:pt>
                <c:pt idx="349">
                  <c:v>104.18173824047757</c:v>
                </c:pt>
                <c:pt idx="350">
                  <c:v>103.88615681333656</c:v>
                </c:pt>
                <c:pt idx="351">
                  <c:v>101.24883152967081</c:v>
                </c:pt>
                <c:pt idx="352">
                  <c:v>99.990024126833987</c:v>
                </c:pt>
                <c:pt idx="353">
                  <c:v>101.88987374978291</c:v>
                </c:pt>
                <c:pt idx="354">
                  <c:v>101.43430887520181</c:v>
                </c:pt>
                <c:pt idx="355">
                  <c:v>101.0951291875575</c:v>
                </c:pt>
                <c:pt idx="356">
                  <c:v>100.52982970815027</c:v>
                </c:pt>
                <c:pt idx="357">
                  <c:v>102.15441912707415</c:v>
                </c:pt>
                <c:pt idx="358">
                  <c:v>101.42063823419655</c:v>
                </c:pt>
                <c:pt idx="359">
                  <c:v>99.151311827321166</c:v>
                </c:pt>
                <c:pt idx="360">
                  <c:v>#N/A</c:v>
                </c:pt>
                <c:pt idx="361">
                  <c:v>99.523005471951151</c:v>
                </c:pt>
                <c:pt idx="362">
                  <c:v>101.42211614133232</c:v>
                </c:pt>
                <c:pt idx="363">
                  <c:v>101.02936232001861</c:v>
                </c:pt>
                <c:pt idx="364">
                  <c:v>101.88174526053655</c:v>
                </c:pt>
                <c:pt idx="365">
                  <c:v>102.80876251140747</c:v>
                </c:pt>
                <c:pt idx="366">
                  <c:v>102.05466039541406</c:v>
                </c:pt>
                <c:pt idx="367">
                  <c:v>101.57471005309372</c:v>
                </c:pt>
                <c:pt idx="368">
                  <c:v>101.63789058314522</c:v>
                </c:pt>
                <c:pt idx="369">
                  <c:v>102.49507672185418</c:v>
                </c:pt>
                <c:pt idx="370">
                  <c:v>102.42635404004389</c:v>
                </c:pt>
                <c:pt idx="371">
                  <c:v>102.8176299542219</c:v>
                </c:pt>
                <c:pt idx="372">
                  <c:v>102.29703716566968</c:v>
                </c:pt>
                <c:pt idx="373">
                  <c:v>103.09473754216646</c:v>
                </c:pt>
                <c:pt idx="374">
                  <c:v>104.73078074139212</c:v>
                </c:pt>
                <c:pt idx="375">
                  <c:v>104.91441070300355</c:v>
                </c:pt>
                <c:pt idx="376">
                  <c:v>105.75497038643567</c:v>
                </c:pt>
                <c:pt idx="377">
                  <c:v>106.1843024093581</c:v>
                </c:pt>
                <c:pt idx="378">
                  <c:v>106.45956261338318</c:v>
                </c:pt>
                <c:pt idx="379">
                  <c:v>106.199820434283</c:v>
                </c:pt>
                <c:pt idx="380">
                  <c:v>107.01636412676008</c:v>
                </c:pt>
                <c:pt idx="381">
                  <c:v>107.86135753159942</c:v>
                </c:pt>
                <c:pt idx="382">
                  <c:v>107.66331797541501</c:v>
                </c:pt>
                <c:pt idx="383">
                  <c:v>107.72834588938601</c:v>
                </c:pt>
                <c:pt idx="384">
                  <c:v>106.74849345841353</c:v>
                </c:pt>
                <c:pt idx="385">
                  <c:v>107.35739119832394</c:v>
                </c:pt>
                <c:pt idx="386">
                  <c:v>106.64430100534632</c:v>
                </c:pt>
                <c:pt idx="387">
                  <c:v>106.71856583891552</c:v>
                </c:pt>
                <c:pt idx="388">
                  <c:v>107.38029875892747</c:v>
                </c:pt>
                <c:pt idx="389">
                  <c:v>108.22492268698296</c:v>
                </c:pt>
                <c:pt idx="390">
                  <c:v>108.38195032015155</c:v>
                </c:pt>
                <c:pt idx="391">
                  <c:v>106.68494345157822</c:v>
                </c:pt>
                <c:pt idx="392">
                  <c:v>108.73775646307273</c:v>
                </c:pt>
                <c:pt idx="393">
                  <c:v>#N/A</c:v>
                </c:pt>
                <c:pt idx="394">
                  <c:v>109.93818653404914</c:v>
                </c:pt>
                <c:pt idx="395">
                  <c:v>110.40335780501232</c:v>
                </c:pt>
                <c:pt idx="396">
                  <c:v>109.48299113625178</c:v>
                </c:pt>
                <c:pt idx="397">
                  <c:v>109.80739175253906</c:v>
                </c:pt>
                <c:pt idx="398">
                  <c:v>109.99951968018104</c:v>
                </c:pt>
                <c:pt idx="399">
                  <c:v>109.79372111153386</c:v>
                </c:pt>
                <c:pt idx="400">
                  <c:v>111.57238234935495</c:v>
                </c:pt>
                <c:pt idx="401">
                  <c:v>111.46892884985571</c:v>
                </c:pt>
                <c:pt idx="402">
                  <c:v>111.10868898552758</c:v>
                </c:pt>
                <c:pt idx="403">
                  <c:v>109.3994893830845</c:v>
                </c:pt>
                <c:pt idx="404">
                  <c:v>110.15469992942991</c:v>
                </c:pt>
                <c:pt idx="405">
                  <c:v>109.64777778188305</c:v>
                </c:pt>
                <c:pt idx="406">
                  <c:v>110.12957550812285</c:v>
                </c:pt>
                <c:pt idx="407">
                  <c:v>110.41776739958541</c:v>
                </c:pt>
                <c:pt idx="408">
                  <c:v>110.93983809527327</c:v>
                </c:pt>
                <c:pt idx="409">
                  <c:v>110.53563049365791</c:v>
                </c:pt>
                <c:pt idx="410">
                  <c:v>108.33207095432147</c:v>
                </c:pt>
                <c:pt idx="411">
                  <c:v>109.32854984057067</c:v>
                </c:pt>
                <c:pt idx="412">
                  <c:v>109.90493362349579</c:v>
                </c:pt>
                <c:pt idx="413">
                  <c:v>108.78209367714379</c:v>
                </c:pt>
                <c:pt idx="414">
                  <c:v>107.19186559912509</c:v>
                </c:pt>
                <c:pt idx="415">
                  <c:v>105.68181398321848</c:v>
                </c:pt>
                <c:pt idx="416">
                  <c:v>104.91847494762668</c:v>
                </c:pt>
                <c:pt idx="417">
                  <c:v>104.23346499022747</c:v>
                </c:pt>
                <c:pt idx="418">
                  <c:v>106.42704865639767</c:v>
                </c:pt>
                <c:pt idx="419">
                  <c:v>105.58427211226166</c:v>
                </c:pt>
                <c:pt idx="420">
                  <c:v>106.42150650463877</c:v>
                </c:pt>
                <c:pt idx="421">
                  <c:v>105.96298581578618</c:v>
                </c:pt>
                <c:pt idx="422">
                  <c:v>105.49338082341595</c:v>
                </c:pt>
                <c:pt idx="423">
                  <c:v>104.69826678440658</c:v>
                </c:pt>
                <c:pt idx="424">
                  <c:v>105.09212903607202</c:v>
                </c:pt>
                <c:pt idx="425">
                  <c:v>102.51281160748265</c:v>
                </c:pt>
                <c:pt idx="426">
                  <c:v>101.73580193088559</c:v>
                </c:pt>
                <c:pt idx="427">
                  <c:v>99.80306887416728</c:v>
                </c:pt>
                <c:pt idx="428">
                  <c:v>100.64067274332815</c:v>
                </c:pt>
                <c:pt idx="429">
                  <c:v>97.933885824284218</c:v>
                </c:pt>
                <c:pt idx="430">
                  <c:v>99.611679900093492</c:v>
                </c:pt>
                <c:pt idx="431">
                  <c:v>101.22555449228345</c:v>
                </c:pt>
                <c:pt idx="432">
                  <c:v>#N/A</c:v>
                </c:pt>
                <c:pt idx="433">
                  <c:v>101.70217954354837</c:v>
                </c:pt>
                <c:pt idx="434">
                  <c:v>100.32920381447828</c:v>
                </c:pt>
                <c:pt idx="435">
                  <c:v>100.77737915338074</c:v>
                </c:pt>
                <c:pt idx="436">
                  <c:v>103.212231159455</c:v>
                </c:pt>
                <c:pt idx="437">
                  <c:v>103.69402888569495</c:v>
                </c:pt>
                <c:pt idx="438">
                  <c:v>101.67557721510553</c:v>
                </c:pt>
                <c:pt idx="439">
                  <c:v>101.48086294997663</c:v>
                </c:pt>
                <c:pt idx="440">
                  <c:v>101.45093533047843</c:v>
                </c:pt>
                <c:pt idx="441">
                  <c:v>102.69902790658134</c:v>
                </c:pt>
                <c:pt idx="442">
                  <c:v>103.31642361252229</c:v>
                </c:pt>
                <c:pt idx="443">
                  <c:v>104.12114404791376</c:v>
                </c:pt>
                <c:pt idx="444">
                  <c:v>104.12631672288855</c:v>
                </c:pt>
                <c:pt idx="445">
                  <c:v>105.07734996471495</c:v>
                </c:pt>
                <c:pt idx="446">
                  <c:v>104.68755195767274</c:v>
                </c:pt>
                <c:pt idx="447">
                  <c:v>106.61769867690363</c:v>
                </c:pt>
                <c:pt idx="448">
                  <c:v>106.12481664714596</c:v>
                </c:pt>
                <c:pt idx="449">
                  <c:v>106.07863204915515</c:v>
                </c:pt>
                <c:pt idx="450">
                  <c:v>105.2125784676319</c:v>
                </c:pt>
                <c:pt idx="451">
                  <c:v>105.36147761155412</c:v>
                </c:pt>
                <c:pt idx="452">
                  <c:v>106.03946751005891</c:v>
                </c:pt>
                <c:pt idx="453">
                  <c:v>104.57449206179128</c:v>
                </c:pt>
                <c:pt idx="454">
                  <c:v>104.76551155908118</c:v>
                </c:pt>
                <c:pt idx="455">
                  <c:v>104.20538475464888</c:v>
                </c:pt>
                <c:pt idx="456">
                  <c:v>105.08621740752918</c:v>
                </c:pt>
                <c:pt idx="457">
                  <c:v>105.07993630220236</c:v>
                </c:pt>
                <c:pt idx="458">
                  <c:v>105.96668058362553</c:v>
                </c:pt>
                <c:pt idx="459">
                  <c:v>105.70841631166097</c:v>
                </c:pt>
                <c:pt idx="460">
                  <c:v>107.04296645520287</c:v>
                </c:pt>
                <c:pt idx="461">
                  <c:v>107.78265897662311</c:v>
                </c:pt>
                <c:pt idx="462">
                  <c:v>108.08378255552294</c:v>
                </c:pt>
                <c:pt idx="463">
                  <c:v>108.20866570849019</c:v>
                </c:pt>
                <c:pt idx="464">
                  <c:v>109.09947423453637</c:v>
                </c:pt>
                <c:pt idx="465">
                  <c:v>108.75733873262055</c:v>
                </c:pt>
                <c:pt idx="466">
                  <c:v>109.28088733544411</c:v>
                </c:pt>
                <c:pt idx="467">
                  <c:v>108.82643089121487</c:v>
                </c:pt>
                <c:pt idx="468">
                  <c:v>108.94429398528767</c:v>
                </c:pt>
                <c:pt idx="469">
                  <c:v>108.11223226788545</c:v>
                </c:pt>
                <c:pt idx="470">
                  <c:v>109.20514459473938</c:v>
                </c:pt>
                <c:pt idx="471">
                  <c:v>109.86281327012814</c:v>
                </c:pt>
                <c:pt idx="472">
                  <c:v>109.62339231414376</c:v>
                </c:pt>
                <c:pt idx="473">
                  <c:v>110.08117404942861</c:v>
                </c:pt>
                <c:pt idx="474">
                  <c:v>110.30286011978419</c:v>
                </c:pt>
                <c:pt idx="475">
                  <c:v>110.75620813366174</c:v>
                </c:pt>
                <c:pt idx="476">
                  <c:v>110.38857873365508</c:v>
                </c:pt>
                <c:pt idx="477">
                  <c:v>111.76820504483599</c:v>
                </c:pt>
                <c:pt idx="478">
                  <c:v>111.38875238774357</c:v>
                </c:pt>
                <c:pt idx="479">
                  <c:v>110.91212733647878</c:v>
                </c:pt>
                <c:pt idx="480">
                  <c:v>111.09280148381877</c:v>
                </c:pt>
                <c:pt idx="481">
                  <c:v>110.66051364662502</c:v>
                </c:pt>
                <c:pt idx="482">
                  <c:v>#N/A</c:v>
                </c:pt>
                <c:pt idx="483">
                  <c:v>110.2625871503363</c:v>
                </c:pt>
                <c:pt idx="484">
                  <c:v>108.96830997624269</c:v>
                </c:pt>
                <c:pt idx="485">
                  <c:v>108.14733256235836</c:v>
                </c:pt>
                <c:pt idx="486">
                  <c:v>108.62506604397511</c:v>
                </c:pt>
                <c:pt idx="487">
                  <c:v>108.38638404155867</c:v>
                </c:pt>
                <c:pt idx="488">
                  <c:v>108.01136510587359</c:v>
                </c:pt>
                <c:pt idx="489">
                  <c:v>107.86394386908698</c:v>
                </c:pt>
                <c:pt idx="490">
                  <c:v>108.87631025704484</c:v>
                </c:pt>
                <c:pt idx="491">
                  <c:v>108.49611864638484</c:v>
                </c:pt>
                <c:pt idx="492">
                  <c:v>108.10853750004608</c:v>
                </c:pt>
                <c:pt idx="493">
                  <c:v>107.99252178989342</c:v>
                </c:pt>
                <c:pt idx="494">
                  <c:v>108.12922819994606</c:v>
                </c:pt>
                <c:pt idx="495">
                  <c:v>108.10410377863906</c:v>
                </c:pt>
                <c:pt idx="496">
                  <c:v>108.57962039955218</c:v>
                </c:pt>
                <c:pt idx="497">
                  <c:v>109.25650186770513</c:v>
                </c:pt>
                <c:pt idx="498">
                  <c:v>109.00784399212276</c:v>
                </c:pt>
                <c:pt idx="499">
                  <c:v>110.20864353988316</c:v>
                </c:pt>
                <c:pt idx="500">
                  <c:v>110.35015314812694</c:v>
                </c:pt>
                <c:pt idx="501">
                  <c:v>110.93762123456972</c:v>
                </c:pt>
                <c:pt idx="502">
                  <c:v>112.1206858967015</c:v>
                </c:pt>
                <c:pt idx="503">
                  <c:v>112.17647689107437</c:v>
                </c:pt>
                <c:pt idx="504">
                  <c:v>111.26497766512848</c:v>
                </c:pt>
                <c:pt idx="505">
                  <c:v>111.66622945247236</c:v>
                </c:pt>
                <c:pt idx="506">
                  <c:v>#N/A</c:v>
                </c:pt>
                <c:pt idx="507">
                  <c:v>113.31150957129616</c:v>
                </c:pt>
                <c:pt idx="508">
                  <c:v>112.64053973168595</c:v>
                </c:pt>
                <c:pt idx="509">
                  <c:v>113.46742877411307</c:v>
                </c:pt>
                <c:pt idx="510">
                  <c:v>113.32259387481388</c:v>
                </c:pt>
                <c:pt idx="511">
                  <c:v>113.66472937672951</c:v>
                </c:pt>
                <c:pt idx="512">
                  <c:v>113.83505817411952</c:v>
                </c:pt>
                <c:pt idx="513">
                  <c:v>114.3674742197574</c:v>
                </c:pt>
                <c:pt idx="514">
                  <c:v>113.91449568266387</c:v>
                </c:pt>
                <c:pt idx="515">
                  <c:v>114.26734601131336</c:v>
                </c:pt>
                <c:pt idx="516">
                  <c:v>115.03511876831227</c:v>
                </c:pt>
                <c:pt idx="517">
                  <c:v>114.43989166940693</c:v>
                </c:pt>
                <c:pt idx="518">
                  <c:v>114.76059751785481</c:v>
                </c:pt>
                <c:pt idx="519">
                  <c:v>114.45023701935688</c:v>
                </c:pt>
                <c:pt idx="520">
                  <c:v>115.67948627947946</c:v>
                </c:pt>
                <c:pt idx="521">
                  <c:v>116.66044714080381</c:v>
                </c:pt>
                <c:pt idx="522">
                  <c:v>116.84186024171179</c:v>
                </c:pt>
                <c:pt idx="523">
                  <c:v>117.86568040997143</c:v>
                </c:pt>
                <c:pt idx="524">
                  <c:v>117.00036578201609</c:v>
                </c:pt>
                <c:pt idx="525">
                  <c:v>116.50859218261012</c:v>
                </c:pt>
                <c:pt idx="526">
                  <c:v>116.88065530402395</c:v>
                </c:pt>
                <c:pt idx="527">
                  <c:v>116.36154042260753</c:v>
                </c:pt>
                <c:pt idx="528">
                  <c:v>118.31237784173821</c:v>
                </c:pt>
                <c:pt idx="529">
                  <c:v>118.04857141801486</c:v>
                </c:pt>
                <c:pt idx="530">
                  <c:v>118.39033744314675</c:v>
                </c:pt>
                <c:pt idx="531">
                  <c:v>117.54054084011629</c:v>
                </c:pt>
                <c:pt idx="532">
                  <c:v>117.94770425600309</c:v>
                </c:pt>
                <c:pt idx="533">
                  <c:v>117.46221176192392</c:v>
                </c:pt>
                <c:pt idx="534">
                  <c:v>116.885089025431</c:v>
                </c:pt>
                <c:pt idx="535">
                  <c:v>117.25604371649298</c:v>
                </c:pt>
                <c:pt idx="536">
                  <c:v>117.57046845961428</c:v>
                </c:pt>
                <c:pt idx="537">
                  <c:v>116.84740239347055</c:v>
                </c:pt>
                <c:pt idx="538">
                  <c:v>115.43858741635958</c:v>
                </c:pt>
                <c:pt idx="539">
                  <c:v>115.62775952972986</c:v>
                </c:pt>
                <c:pt idx="540">
                  <c:v>116.11251307024122</c:v>
                </c:pt>
                <c:pt idx="541">
                  <c:v>117.94364001137996</c:v>
                </c:pt>
                <c:pt idx="542">
                  <c:v>118.4276545983234</c:v>
                </c:pt>
                <c:pt idx="543">
                  <c:v>119.15515438587414</c:v>
                </c:pt>
                <c:pt idx="544">
                  <c:v>119.72193177241708</c:v>
                </c:pt>
                <c:pt idx="545">
                  <c:v>#N/A</c:v>
                </c:pt>
                <c:pt idx="546">
                  <c:v>121.94211776703018</c:v>
                </c:pt>
                <c:pt idx="547">
                  <c:v>122.43019659859671</c:v>
                </c:pt>
                <c:pt idx="548">
                  <c:v>121.52978167616828</c:v>
                </c:pt>
                <c:pt idx="549">
                  <c:v>121.68311454149776</c:v>
                </c:pt>
                <c:pt idx="550">
                  <c:v>120.15385013282668</c:v>
                </c:pt>
                <c:pt idx="551">
                  <c:v>119.59224542125899</c:v>
                </c:pt>
                <c:pt idx="552">
                  <c:v>118.67963776496093</c:v>
                </c:pt>
                <c:pt idx="553">
                  <c:v>#N/A</c:v>
                </c:pt>
                <c:pt idx="554">
                  <c:v>118.79491452154613</c:v>
                </c:pt>
                <c:pt idx="555">
                  <c:v>118.13539846223755</c:v>
                </c:pt>
                <c:pt idx="556">
                  <c:v>117.89708593660518</c:v>
                </c:pt>
                <c:pt idx="557">
                  <c:v>115.50952695887356</c:v>
                </c:pt>
                <c:pt idx="558">
                  <c:v>115.90523659445851</c:v>
                </c:pt>
                <c:pt idx="559">
                  <c:v>116.72621400834294</c:v>
                </c:pt>
                <c:pt idx="560">
                  <c:v>116.68372417819117</c:v>
                </c:pt>
                <c:pt idx="561">
                  <c:v>116.68852737638221</c:v>
                </c:pt>
                <c:pt idx="562">
                  <c:v>116.18936424129789</c:v>
                </c:pt>
                <c:pt idx="563">
                  <c:v>117.56529578463937</c:v>
                </c:pt>
                <c:pt idx="564">
                  <c:v>118.15719759248908</c:v>
                </c:pt>
                <c:pt idx="565">
                  <c:v>117.2142928399094</c:v>
                </c:pt>
                <c:pt idx="566">
                  <c:v>117.54571351509125</c:v>
                </c:pt>
                <c:pt idx="567">
                  <c:v>117.93255570786209</c:v>
                </c:pt>
                <c:pt idx="568">
                  <c:v>118.3360243559096</c:v>
                </c:pt>
                <c:pt idx="569">
                  <c:v>118.60943717601482</c:v>
                </c:pt>
                <c:pt idx="570">
                  <c:v>117.69387370544571</c:v>
                </c:pt>
                <c:pt idx="571">
                  <c:v>117.5793359024284</c:v>
                </c:pt>
                <c:pt idx="572">
                  <c:v>117.3794489623243</c:v>
                </c:pt>
                <c:pt idx="573">
                  <c:v>116.28173343727946</c:v>
                </c:pt>
                <c:pt idx="574">
                  <c:v>116.29909884612391</c:v>
                </c:pt>
                <c:pt idx="575">
                  <c:v>116.49639944874077</c:v>
                </c:pt>
                <c:pt idx="576">
                  <c:v>115.75559849696835</c:v>
                </c:pt>
                <c:pt idx="577">
                  <c:v>116.01016800109366</c:v>
                </c:pt>
                <c:pt idx="578">
                  <c:v>116.17495464672467</c:v>
                </c:pt>
                <c:pt idx="579">
                  <c:v>115.93368630682085</c:v>
                </c:pt>
                <c:pt idx="580">
                  <c:v>116.15611133074439</c:v>
                </c:pt>
                <c:pt idx="581">
                  <c:v>116.73101720653381</c:v>
                </c:pt>
                <c:pt idx="582">
                  <c:v>117.63032369861045</c:v>
                </c:pt>
                <c:pt idx="583">
                  <c:v>118.52482699249585</c:v>
                </c:pt>
                <c:pt idx="584">
                  <c:v>118.69293892918238</c:v>
                </c:pt>
                <c:pt idx="585">
                  <c:v>117.86457197961965</c:v>
                </c:pt>
                <c:pt idx="586">
                  <c:v>119.55418931251444</c:v>
                </c:pt>
                <c:pt idx="587">
                  <c:v>120.09066960277565</c:v>
                </c:pt>
                <c:pt idx="588">
                  <c:v>120.23698240921038</c:v>
                </c:pt>
                <c:pt idx="589">
                  <c:v>121.17730082430268</c:v>
                </c:pt>
                <c:pt idx="590">
                  <c:v>120.49931092579806</c:v>
                </c:pt>
                <c:pt idx="591">
                  <c:v>119.31402940296257</c:v>
                </c:pt>
                <c:pt idx="592">
                  <c:v>119.76553003292027</c:v>
                </c:pt>
                <c:pt idx="593">
                  <c:v>119.89299952337493</c:v>
                </c:pt>
                <c:pt idx="594">
                  <c:v>120.29683764820636</c:v>
                </c:pt>
                <c:pt idx="595">
                  <c:v>119.93068615533542</c:v>
                </c:pt>
                <c:pt idx="596">
                  <c:v>119.65985967271746</c:v>
                </c:pt>
                <c:pt idx="597">
                  <c:v>120.06443675111673</c:v>
                </c:pt>
                <c:pt idx="598">
                  <c:v>119.78289544176491</c:v>
                </c:pt>
                <c:pt idx="599">
                  <c:v>118.43504413400174</c:v>
                </c:pt>
                <c:pt idx="600">
                  <c:v>117.66357660916375</c:v>
                </c:pt>
                <c:pt idx="601">
                  <c:v>117.70643591609912</c:v>
                </c:pt>
                <c:pt idx="602">
                  <c:v>117.5361071187091</c:v>
                </c:pt>
                <c:pt idx="603">
                  <c:v>119.00034361340897</c:v>
                </c:pt>
                <c:pt idx="604">
                  <c:v>118.96524331893606</c:v>
                </c:pt>
                <c:pt idx="605">
                  <c:v>119.32954742788738</c:v>
                </c:pt>
                <c:pt idx="606">
                  <c:v>117.69165684474225</c:v>
                </c:pt>
                <c:pt idx="607">
                  <c:v>116.4058776366786</c:v>
                </c:pt>
                <c:pt idx="608">
                  <c:v>114.6630556468984</c:v>
                </c:pt>
                <c:pt idx="609">
                  <c:v>113.69798228728297</c:v>
                </c:pt>
                <c:pt idx="610">
                  <c:v>114.70111175564293</c:v>
                </c:pt>
                <c:pt idx="611">
                  <c:v>113.82323491703389</c:v>
                </c:pt>
                <c:pt idx="612">
                  <c:v>114.34271927523432</c:v>
                </c:pt>
                <c:pt idx="613">
                  <c:v>113.90341137914599</c:v>
                </c:pt>
                <c:pt idx="614">
                  <c:v>114.05452738377184</c:v>
                </c:pt>
                <c:pt idx="615">
                  <c:v>113.45154127240404</c:v>
                </c:pt>
                <c:pt idx="616">
                  <c:v>111.54947478875164</c:v>
                </c:pt>
                <c:pt idx="617">
                  <c:v>110.91138838291094</c:v>
                </c:pt>
                <c:pt idx="618">
                  <c:v>109.84840367555503</c:v>
                </c:pt>
                <c:pt idx="619">
                  <c:v>111.77263876624311</c:v>
                </c:pt>
                <c:pt idx="620">
                  <c:v>113.34069823722625</c:v>
                </c:pt>
                <c:pt idx="621">
                  <c:v>111.85946581046564</c:v>
                </c:pt>
                <c:pt idx="622">
                  <c:v>112.22303096584926</c:v>
                </c:pt>
                <c:pt idx="623">
                  <c:v>113.10829734013655</c:v>
                </c:pt>
                <c:pt idx="624">
                  <c:v>113.30079474456221</c:v>
                </c:pt>
                <c:pt idx="625">
                  <c:v>114.67968210217495</c:v>
                </c:pt>
                <c:pt idx="626">
                  <c:v>114.27547450055955</c:v>
                </c:pt>
                <c:pt idx="627">
                  <c:v>113.63036803582433</c:v>
                </c:pt>
                <c:pt idx="628">
                  <c:v>112.44988971117999</c:v>
                </c:pt>
                <c:pt idx="629">
                  <c:v>111.98324053308102</c:v>
                </c:pt>
                <c:pt idx="630">
                  <c:v>108.85081635895394</c:v>
                </c:pt>
                <c:pt idx="631">
                  <c:v>109.77155250449835</c:v>
                </c:pt>
                <c:pt idx="632">
                  <c:v>108.73258378809776</c:v>
                </c:pt>
                <c:pt idx="633">
                  <c:v>108.4702552715101</c:v>
                </c:pt>
                <c:pt idx="634">
                  <c:v>110.23376796119022</c:v>
                </c:pt>
                <c:pt idx="635">
                  <c:v>110.94464129346431</c:v>
                </c:pt>
                <c:pt idx="636">
                  <c:v>111.66290416141702</c:v>
                </c:pt>
                <c:pt idx="637">
                  <c:v>112.43289377911942</c:v>
                </c:pt>
                <c:pt idx="638">
                  <c:v>113.46040871521839</c:v>
                </c:pt>
                <c:pt idx="639">
                  <c:v>112.9630929640536</c:v>
                </c:pt>
                <c:pt idx="640">
                  <c:v>112.94720546234493</c:v>
                </c:pt>
                <c:pt idx="641">
                  <c:v>114.36488788226983</c:v>
                </c:pt>
                <c:pt idx="642">
                  <c:v>114.75394693574428</c:v>
                </c:pt>
                <c:pt idx="643">
                  <c:v>115.29412199384458</c:v>
                </c:pt>
                <c:pt idx="644">
                  <c:v>117.13633323850084</c:v>
                </c:pt>
                <c:pt idx="645">
                  <c:v>117.18510417397914</c:v>
                </c:pt>
                <c:pt idx="646">
                  <c:v>117.76370481760775</c:v>
                </c:pt>
                <c:pt idx="647">
                  <c:v>116.77092069919794</c:v>
                </c:pt>
                <c:pt idx="648">
                  <c:v>115.94181479606742</c:v>
                </c:pt>
                <c:pt idx="649">
                  <c:v>117.20099167568804</c:v>
                </c:pt>
                <c:pt idx="650">
                  <c:v>116.71476022804114</c:v>
                </c:pt>
                <c:pt idx="651">
                  <c:v>116.50711427547449</c:v>
                </c:pt>
                <c:pt idx="652">
                  <c:v>116.17754098421233</c:v>
                </c:pt>
                <c:pt idx="653">
                  <c:v>115.47516561796837</c:v>
                </c:pt>
                <c:pt idx="654">
                  <c:v>116.96896025538243</c:v>
                </c:pt>
                <c:pt idx="655">
                  <c:v>118.03785659128107</c:v>
                </c:pt>
                <c:pt idx="656">
                  <c:v>#N/A</c:v>
                </c:pt>
                <c:pt idx="657">
                  <c:v>117.77885336574873</c:v>
                </c:pt>
                <c:pt idx="658">
                  <c:v>117.19175475608974</c:v>
                </c:pt>
                <c:pt idx="659">
                  <c:v>117.59263706664983</c:v>
                </c:pt>
                <c:pt idx="660">
                  <c:v>117.67798620373672</c:v>
                </c:pt>
                <c:pt idx="661">
                  <c:v>117.48844461358262</c:v>
                </c:pt>
                <c:pt idx="662">
                  <c:v>116.51709014864052</c:v>
                </c:pt>
                <c:pt idx="663">
                  <c:v>115.04620307182999</c:v>
                </c:pt>
                <c:pt idx="664">
                  <c:v>114.90173764931482</c:v>
                </c:pt>
                <c:pt idx="665">
                  <c:v>114.52006813151885</c:v>
                </c:pt>
                <c:pt idx="666">
                  <c:v>115.9026502569711</c:v>
                </c:pt>
                <c:pt idx="667">
                  <c:v>116.61647940351668</c:v>
                </c:pt>
                <c:pt idx="668">
                  <c:v>117.38942483549036</c:v>
                </c:pt>
                <c:pt idx="669">
                  <c:v>115.66285982420293</c:v>
                </c:pt>
                <c:pt idx="670">
                  <c:v>116.8906311771898</c:v>
                </c:pt>
                <c:pt idx="671">
                  <c:v>115.88565432491049</c:v>
                </c:pt>
                <c:pt idx="672">
                  <c:v>#N/A</c:v>
                </c:pt>
                <c:pt idx="673">
                  <c:v>116.06041684370763</c:v>
                </c:pt>
                <c:pt idx="674">
                  <c:v>117.2187265613166</c:v>
                </c:pt>
                <c:pt idx="675">
                  <c:v>117.07019689417815</c:v>
                </c:pt>
                <c:pt idx="676">
                  <c:v>114.92501468670224</c:v>
                </c:pt>
                <c:pt idx="677">
                  <c:v>115.02144812730684</c:v>
                </c:pt>
                <c:pt idx="678">
                  <c:v>115.22687721916979</c:v>
                </c:pt>
                <c:pt idx="679">
                  <c:v>115.41346299505277</c:v>
                </c:pt>
                <c:pt idx="680">
                  <c:v>115.85018455365341</c:v>
                </c:pt>
                <c:pt idx="681">
                  <c:v>116.03787875988805</c:v>
                </c:pt>
                <c:pt idx="682">
                  <c:v>116.7520773832176</c:v>
                </c:pt>
                <c:pt idx="683">
                  <c:v>117.23018034161822</c:v>
                </c:pt>
                <c:pt idx="684">
                  <c:v>116.77683232774054</c:v>
                </c:pt>
                <c:pt idx="685">
                  <c:v>116.2252034893389</c:v>
                </c:pt>
                <c:pt idx="686">
                  <c:v>115.12711848750978</c:v>
                </c:pt>
                <c:pt idx="687">
                  <c:v>114.64790709875746</c:v>
                </c:pt>
                <c:pt idx="688">
                  <c:v>114.44802015865331</c:v>
                </c:pt>
                <c:pt idx="689">
                  <c:v>113.73788577994715</c:v>
                </c:pt>
                <c:pt idx="690">
                  <c:v>113.02442611018535</c:v>
                </c:pt>
                <c:pt idx="691">
                  <c:v>112.96346244083763</c:v>
                </c:pt>
                <c:pt idx="692">
                  <c:v>112.86850690736847</c:v>
                </c:pt>
                <c:pt idx="693">
                  <c:v>111.58679194392818</c:v>
                </c:pt>
                <c:pt idx="694">
                  <c:v>111.03811891979767</c:v>
                </c:pt>
                <c:pt idx="695">
                  <c:v>111.34552360402432</c:v>
                </c:pt>
                <c:pt idx="696">
                  <c:v>112.82010544867414</c:v>
                </c:pt>
                <c:pt idx="697">
                  <c:v>112.42550424344084</c:v>
                </c:pt>
                <c:pt idx="698">
                  <c:v>112.49533535560288</c:v>
                </c:pt>
                <c:pt idx="699">
                  <c:v>113.31298747843164</c:v>
                </c:pt>
                <c:pt idx="700">
                  <c:v>112.6268690906806</c:v>
                </c:pt>
                <c:pt idx="701">
                  <c:v>112.71960776344619</c:v>
                </c:pt>
                <c:pt idx="702">
                  <c:v>113.78924305291279</c:v>
                </c:pt>
                <c:pt idx="703">
                  <c:v>115.29301356349276</c:v>
                </c:pt>
                <c:pt idx="704">
                  <c:v>115.97913195124386</c:v>
                </c:pt>
                <c:pt idx="705">
                  <c:v>116.51228695044945</c:v>
                </c:pt>
                <c:pt idx="706">
                  <c:v>115.63477958862445</c:v>
                </c:pt>
                <c:pt idx="707">
                  <c:v>115.08130336630299</c:v>
                </c:pt>
              </c:numCache>
            </c:numRef>
          </c:val>
        </c:ser>
        <c:marker val="1"/>
        <c:axId val="84706816"/>
        <c:axId val="84708352"/>
      </c:lineChart>
      <c:dateAx>
        <c:axId val="84706816"/>
        <c:scaling>
          <c:orientation val="minMax"/>
        </c:scaling>
        <c:axPos val="b"/>
        <c:numFmt formatCode="yy/m/d" sourceLinked="0"/>
        <c:tickLblPos val="nextTo"/>
        <c:txPr>
          <a:bodyPr rot="-1560000"/>
          <a:lstStyle/>
          <a:p>
            <a:pPr>
              <a:defRPr sz="1600">
                <a:latin typeface="+mn-lt"/>
              </a:defRPr>
            </a:pPr>
            <a:endParaRPr lang="zh-TW"/>
          </a:p>
        </c:txPr>
        <c:crossAx val="84708352"/>
        <c:crosses val="autoZero"/>
        <c:auto val="1"/>
        <c:lblOffset val="100"/>
        <c:majorUnit val="3"/>
        <c:majorTimeUnit val="months"/>
      </c:dateAx>
      <c:valAx>
        <c:axId val="84708352"/>
        <c:scaling>
          <c:orientation val="minMax"/>
          <c:max val="160"/>
          <c:min val="40"/>
        </c:scaling>
        <c:axPos val="l"/>
        <c:majorGridlines/>
        <c:numFmt formatCode="0_ " sourceLinked="0"/>
        <c:tickLblPos val="nextTo"/>
        <c:txPr>
          <a:bodyPr/>
          <a:lstStyle/>
          <a:p>
            <a:pPr>
              <a:defRPr sz="1600">
                <a:latin typeface="+mn-lt"/>
              </a:defRPr>
            </a:pPr>
            <a:endParaRPr lang="zh-TW"/>
          </a:p>
        </c:txPr>
        <c:crossAx val="84706816"/>
        <c:crosses val="autoZero"/>
        <c:crossBetween val="between"/>
      </c:valAx>
      <c:spPr>
        <a:solidFill>
          <a:srgbClr val="F79646">
            <a:lumMod val="20000"/>
            <a:lumOff val="80000"/>
            <a:alpha val="30000"/>
          </a:srgbClr>
        </a:solidFill>
      </c:spPr>
    </c:plotArea>
    <c:legend>
      <c:legendPos val="r"/>
      <c:layout>
        <c:manualLayout>
          <c:xMode val="edge"/>
          <c:yMode val="edge"/>
          <c:x val="0.87373064304462611"/>
          <c:y val="2.9622766265441199E-2"/>
          <c:w val="0.12468055555555572"/>
          <c:h val="0.86580280226540418"/>
        </c:manualLayout>
      </c:layout>
      <c:txPr>
        <a:bodyPr/>
        <a:lstStyle/>
        <a:p>
          <a:pPr>
            <a:defRPr sz="1400">
              <a:latin typeface="+mn-lt"/>
              <a:ea typeface="標楷體" pitchFamily="65" charset="-120"/>
            </a:defRPr>
          </a:pPr>
          <a:endParaRPr lang="zh-TW"/>
        </a:p>
      </c:txPr>
    </c:legend>
    <c:plotVisOnly val="1"/>
  </c:chart>
  <c:txPr>
    <a:bodyPr/>
    <a:lstStyle/>
    <a:p>
      <a:pPr>
        <a:defRPr sz="1800"/>
      </a:pPr>
      <a:endParaRPr lang="zh-TW"/>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zh-TW"/>
  <c:chart>
    <c:plotArea>
      <c:layout>
        <c:manualLayout>
          <c:layoutTarget val="inner"/>
          <c:xMode val="edge"/>
          <c:yMode val="edge"/>
          <c:x val="7.7084548459220373E-2"/>
          <c:y val="2.9106957881559696E-2"/>
          <c:w val="0.90165390784485289"/>
          <c:h val="0.80544997472098379"/>
        </c:manualLayout>
      </c:layout>
      <c:barChart>
        <c:barDir val="col"/>
        <c:grouping val="stacked"/>
        <c:ser>
          <c:idx val="0"/>
          <c:order val="0"/>
          <c:tx>
            <c:strRef>
              <c:f>Sheet1!$B$1</c:f>
              <c:strCache>
                <c:ptCount val="1"/>
                <c:pt idx="0">
                  <c:v>本國企業</c:v>
                </c:pt>
              </c:strCache>
            </c:strRef>
          </c:tx>
          <c:dLbls>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Sheet1!$B$2:$B$11</c:f>
              <c:numCache>
                <c:formatCode>General</c:formatCode>
                <c:ptCount val="10"/>
                <c:pt idx="0">
                  <c:v>17</c:v>
                </c:pt>
                <c:pt idx="1">
                  <c:v>34</c:v>
                </c:pt>
                <c:pt idx="2">
                  <c:v>20</c:v>
                </c:pt>
                <c:pt idx="3">
                  <c:v>12</c:v>
                </c:pt>
                <c:pt idx="4">
                  <c:v>7</c:v>
                </c:pt>
                <c:pt idx="5">
                  <c:v>8</c:v>
                </c:pt>
                <c:pt idx="6">
                  <c:v>17</c:v>
                </c:pt>
                <c:pt idx="7">
                  <c:v>12</c:v>
                </c:pt>
                <c:pt idx="8">
                  <c:v>17</c:v>
                </c:pt>
                <c:pt idx="9">
                  <c:v>13</c:v>
                </c:pt>
              </c:numCache>
            </c:numRef>
          </c:val>
        </c:ser>
        <c:ser>
          <c:idx val="1"/>
          <c:order val="1"/>
          <c:tx>
            <c:strRef>
              <c:f>Sheet1!$C$1</c:f>
              <c:strCache>
                <c:ptCount val="1"/>
                <c:pt idx="0">
                  <c:v>櫃轉市</c:v>
                </c:pt>
              </c:strCache>
            </c:strRef>
          </c:tx>
          <c:dLbls>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Sheet1!$C$2:$C$11</c:f>
              <c:numCache>
                <c:formatCode>General</c:formatCode>
                <c:ptCount val="10"/>
                <c:pt idx="0">
                  <c:v>48</c:v>
                </c:pt>
                <c:pt idx="1">
                  <c:v>43</c:v>
                </c:pt>
                <c:pt idx="2">
                  <c:v>24</c:v>
                </c:pt>
                <c:pt idx="3">
                  <c:v>25</c:v>
                </c:pt>
                <c:pt idx="4">
                  <c:v>5</c:v>
                </c:pt>
                <c:pt idx="5">
                  <c:v>3</c:v>
                </c:pt>
                <c:pt idx="6">
                  <c:v>13</c:v>
                </c:pt>
                <c:pt idx="7">
                  <c:v>19</c:v>
                </c:pt>
                <c:pt idx="8">
                  <c:v>9</c:v>
                </c:pt>
                <c:pt idx="9">
                  <c:v>8</c:v>
                </c:pt>
              </c:numCache>
            </c:numRef>
          </c:val>
        </c:ser>
        <c:ser>
          <c:idx val="2"/>
          <c:order val="2"/>
          <c:tx>
            <c:strRef>
              <c:f>Sheet1!$D$1</c:f>
              <c:strCache>
                <c:ptCount val="1"/>
                <c:pt idx="0">
                  <c:v>外國</c:v>
                </c:pt>
              </c:strCache>
            </c:strRef>
          </c:tx>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6</c:v>
                </c:pt>
              </c:numCache>
            </c:numRef>
          </c:val>
        </c:ser>
        <c:ser>
          <c:idx val="3"/>
          <c:order val="3"/>
          <c:tx>
            <c:strRef>
              <c:f>Sheet1!$E$1</c:f>
              <c:strCache>
                <c:ptCount val="1"/>
                <c:pt idx="0">
                  <c:v>TDR</c:v>
                </c:pt>
              </c:strCache>
            </c:strRef>
          </c:tx>
          <c:dLbls>
            <c:dLbl>
              <c:idx val="3"/>
              <c:delete val="1"/>
            </c:dLbl>
            <c:dLbl>
              <c:idx val="4"/>
              <c:delete val="1"/>
            </c:dLbl>
            <c:dLbl>
              <c:idx val="5"/>
              <c:delete val="1"/>
            </c:dLbl>
            <c:dLbl>
              <c:idx val="6"/>
              <c:delete val="1"/>
            </c:dLbl>
            <c:dLbl>
              <c:idx val="7"/>
              <c:delete val="1"/>
            </c:dLbl>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Sheet1!$E$2:$E$11</c:f>
              <c:numCache>
                <c:formatCode>General</c:formatCode>
                <c:ptCount val="10"/>
                <c:pt idx="0">
                  <c:v>1</c:v>
                </c:pt>
                <c:pt idx="1">
                  <c:v>1</c:v>
                </c:pt>
                <c:pt idx="2">
                  <c:v>2</c:v>
                </c:pt>
                <c:pt idx="3">
                  <c:v>0</c:v>
                </c:pt>
                <c:pt idx="4">
                  <c:v>0</c:v>
                </c:pt>
                <c:pt idx="5">
                  <c:v>0</c:v>
                </c:pt>
                <c:pt idx="6">
                  <c:v>0</c:v>
                </c:pt>
                <c:pt idx="7">
                  <c:v>0</c:v>
                </c:pt>
                <c:pt idx="8">
                  <c:v>10</c:v>
                </c:pt>
                <c:pt idx="9">
                  <c:v>12</c:v>
                </c:pt>
              </c:numCache>
            </c:numRef>
          </c:val>
        </c:ser>
        <c:ser>
          <c:idx val="4"/>
          <c:order val="4"/>
          <c:tx>
            <c:strRef>
              <c:f>Sheet1!$F$1</c:f>
              <c:strCache>
                <c:ptCount val="1"/>
                <c:pt idx="0">
                  <c:v>總計</c:v>
                </c:pt>
              </c:strCache>
            </c:strRef>
          </c:tx>
          <c:spPr>
            <a:noFill/>
          </c:spPr>
          <c:dLbls>
            <c:numFmt formatCode="General" sourceLinked="0"/>
            <c:dLblPos val="inBase"/>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Sheet1!$F$2:$F$11</c:f>
              <c:numCache>
                <c:formatCode>General</c:formatCode>
                <c:ptCount val="10"/>
                <c:pt idx="0">
                  <c:v>66</c:v>
                </c:pt>
                <c:pt idx="1">
                  <c:v>78</c:v>
                </c:pt>
                <c:pt idx="2">
                  <c:v>46</c:v>
                </c:pt>
                <c:pt idx="3">
                  <c:v>37</c:v>
                </c:pt>
                <c:pt idx="4">
                  <c:v>12</c:v>
                </c:pt>
                <c:pt idx="5">
                  <c:v>11</c:v>
                </c:pt>
                <c:pt idx="6">
                  <c:v>30</c:v>
                </c:pt>
                <c:pt idx="7">
                  <c:v>31</c:v>
                </c:pt>
                <c:pt idx="8">
                  <c:v>36</c:v>
                </c:pt>
                <c:pt idx="9">
                  <c:v>39</c:v>
                </c:pt>
              </c:numCache>
            </c:numRef>
          </c:val>
        </c:ser>
        <c:gapWidth val="90"/>
        <c:overlap val="100"/>
        <c:axId val="85009920"/>
        <c:axId val="85011456"/>
      </c:barChart>
      <c:catAx>
        <c:axId val="85009920"/>
        <c:scaling>
          <c:orientation val="minMax"/>
        </c:scaling>
        <c:axPos val="b"/>
        <c:numFmt formatCode="General" sourceLinked="1"/>
        <c:tickLblPos val="nextTo"/>
        <c:txPr>
          <a:bodyPr/>
          <a:lstStyle/>
          <a:p>
            <a:pPr>
              <a:defRPr sz="1400">
                <a:latin typeface="+mn-lt"/>
              </a:defRPr>
            </a:pPr>
            <a:endParaRPr lang="zh-TW"/>
          </a:p>
        </c:txPr>
        <c:crossAx val="85011456"/>
        <c:crosses val="autoZero"/>
        <c:auto val="1"/>
        <c:lblAlgn val="ctr"/>
        <c:lblOffset val="100"/>
      </c:catAx>
      <c:valAx>
        <c:axId val="85011456"/>
        <c:scaling>
          <c:orientation val="minMax"/>
          <c:max val="90"/>
        </c:scaling>
        <c:axPos val="l"/>
        <c:majorGridlines>
          <c:spPr>
            <a:ln w="0">
              <a:solidFill>
                <a:schemeClr val="bg1"/>
              </a:solidFill>
              <a:prstDash val="sysDot"/>
            </a:ln>
          </c:spPr>
        </c:majorGridlines>
        <c:numFmt formatCode="General" sourceLinked="1"/>
        <c:tickLblPos val="nextTo"/>
        <c:txPr>
          <a:bodyPr/>
          <a:lstStyle/>
          <a:p>
            <a:pPr>
              <a:defRPr sz="1600">
                <a:latin typeface="+mn-lt"/>
              </a:defRPr>
            </a:pPr>
            <a:endParaRPr lang="zh-TW"/>
          </a:p>
        </c:txPr>
        <c:crossAx val="85009920"/>
        <c:crosses val="autoZero"/>
        <c:crossBetween val="between"/>
      </c:valAx>
      <c:spPr>
        <a:gradFill>
          <a:gsLst>
            <a:gs pos="0">
              <a:srgbClr val="F79646">
                <a:lumMod val="20000"/>
                <a:lumOff val="80000"/>
              </a:srgbClr>
            </a:gs>
            <a:gs pos="50000">
              <a:prstClr val="white"/>
            </a:gs>
            <a:gs pos="100000">
              <a:schemeClr val="accent6">
                <a:lumMod val="20000"/>
                <a:lumOff val="80000"/>
              </a:schemeClr>
            </a:gs>
          </a:gsLst>
          <a:lin ang="5400000" scaled="0"/>
        </a:gradFill>
        <a:ln>
          <a:noFill/>
        </a:ln>
      </c:spPr>
    </c:plotArea>
    <c:legend>
      <c:legendPos val="r"/>
      <c:legendEntry>
        <c:idx val="0"/>
        <c:delete val="1"/>
      </c:legendEntry>
      <c:layout>
        <c:manualLayout>
          <c:xMode val="edge"/>
          <c:yMode val="edge"/>
          <c:x val="4.3553271118887918E-2"/>
          <c:y val="0.91422378622833378"/>
          <c:w val="0.56292821036260265"/>
          <c:h val="8.5776213771666207E-2"/>
        </c:manualLayout>
      </c:layout>
      <c:txPr>
        <a:bodyPr/>
        <a:lstStyle/>
        <a:p>
          <a:pPr>
            <a:defRPr sz="1600">
              <a:latin typeface="+mn-lt"/>
              <a:ea typeface="標楷體" pitchFamily="65" charset="-120"/>
            </a:defRPr>
          </a:pPr>
          <a:endParaRPr lang="zh-TW"/>
        </a:p>
      </c:txPr>
    </c:legend>
    <c:plotVisOnly val="1"/>
  </c:chart>
  <c:txPr>
    <a:bodyPr/>
    <a:lstStyle/>
    <a:p>
      <a:pPr>
        <a:defRPr sz="1800"/>
      </a:pPr>
      <a:endParaRPr lang="zh-TW"/>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691358024691412E-2"/>
          <c:y val="1.4723997608786225E-2"/>
          <c:w val="0.96604938271604934"/>
          <c:h val="0.70480617685225733"/>
        </c:manualLayout>
      </c:layout>
      <c:barChart>
        <c:barDir val="col"/>
        <c:grouping val="stacked"/>
        <c:ser>
          <c:idx val="0"/>
          <c:order val="0"/>
          <c:tx>
            <c:strRef>
              <c:f>Sheet1!$B$1</c:f>
              <c:strCache>
                <c:ptCount val="1"/>
                <c:pt idx="0">
                  <c:v>本國(不含櫃轉市、轉投控/金控)</c:v>
                </c:pt>
              </c:strCache>
            </c:strRef>
          </c:tx>
          <c:dLbls>
            <c:dLbl>
              <c:idx val="0"/>
              <c:layout>
                <c:manualLayout>
                  <c:x val="-4.6296296296296805E-3"/>
                  <c:y val="-4.4444133374394575E-2"/>
                </c:manualLayout>
              </c:layout>
              <c:showVal val="1"/>
            </c:dLbl>
            <c:dLbl>
              <c:idx val="1"/>
              <c:layout>
                <c:manualLayout>
                  <c:x val="0"/>
                  <c:y val="-2.5396647642511212E-3"/>
                </c:manualLayout>
              </c:layout>
              <c:showVal val="1"/>
            </c:dLbl>
            <c:dLbl>
              <c:idx val="2"/>
              <c:layout>
                <c:manualLayout>
                  <c:x val="-1.2151258870418981E-7"/>
                  <c:y val="-5.9607425937424102E-2"/>
                </c:manualLayout>
              </c:layout>
              <c:showVal val="1"/>
            </c:dLbl>
            <c:dLbl>
              <c:idx val="3"/>
              <c:layout>
                <c:manualLayout>
                  <c:x val="0"/>
                  <c:y val="-2.5919431576208407E-2"/>
                </c:manualLayout>
              </c:layout>
              <c:showVal val="1"/>
            </c:dLbl>
            <c:dLbl>
              <c:idx val="4"/>
              <c:layout>
                <c:manualLayout>
                  <c:x val="-6.1728395061728392E-3"/>
                  <c:y val="-1.8300525507103843E-2"/>
                </c:manualLayout>
              </c:layout>
              <c:showVal val="1"/>
            </c:dLbl>
            <c:dLbl>
              <c:idx val="5"/>
              <c:layout>
                <c:manualLayout>
                  <c:x val="0"/>
                  <c:y val="-1.3071803933645465E-2"/>
                </c:manualLayout>
              </c:layout>
              <c:showVal val="1"/>
            </c:dLbl>
            <c:dLbl>
              <c:idx val="6"/>
              <c:layout>
                <c:manualLayout>
                  <c:x val="4.6296296296296805E-3"/>
                  <c:y val="-2.8757968654020052E-2"/>
                </c:manualLayout>
              </c:layout>
              <c:showVal val="1"/>
            </c:dLbl>
            <c:dLbl>
              <c:idx val="7"/>
              <c:layout>
                <c:manualLayout>
                  <c:x val="-3.0864197530864499E-3"/>
                  <c:y val="-2.3529247080561852E-2"/>
                </c:manualLayout>
              </c:layout>
              <c:showVal val="1"/>
            </c:dLbl>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Sheet1!$B$2:$B$11</c:f>
              <c:numCache>
                <c:formatCode>General</c:formatCode>
                <c:ptCount val="10"/>
                <c:pt idx="0">
                  <c:v>17</c:v>
                </c:pt>
                <c:pt idx="1">
                  <c:v>34</c:v>
                </c:pt>
                <c:pt idx="2">
                  <c:v>20</c:v>
                </c:pt>
                <c:pt idx="3">
                  <c:v>12</c:v>
                </c:pt>
                <c:pt idx="4">
                  <c:v>7</c:v>
                </c:pt>
                <c:pt idx="5">
                  <c:v>8</c:v>
                </c:pt>
                <c:pt idx="6">
                  <c:v>17</c:v>
                </c:pt>
                <c:pt idx="7">
                  <c:v>12</c:v>
                </c:pt>
                <c:pt idx="8">
                  <c:v>17</c:v>
                </c:pt>
                <c:pt idx="9">
                  <c:v>13</c:v>
                </c:pt>
              </c:numCache>
            </c:numRef>
          </c:val>
        </c:ser>
        <c:ser>
          <c:idx val="1"/>
          <c:order val="1"/>
          <c:tx>
            <c:strRef>
              <c:f>Sheet1!$C$1</c:f>
              <c:strCache>
                <c:ptCount val="1"/>
                <c:pt idx="0">
                  <c:v>TDR</c:v>
                </c:pt>
              </c:strCache>
            </c:strRef>
          </c:tx>
          <c:dLbls>
            <c:dLbl>
              <c:idx val="3"/>
              <c:delete val="1"/>
            </c:dLbl>
            <c:dLbl>
              <c:idx val="4"/>
              <c:delete val="1"/>
            </c:dLbl>
            <c:dLbl>
              <c:idx val="5"/>
              <c:delete val="1"/>
            </c:dLbl>
            <c:dLbl>
              <c:idx val="6"/>
              <c:delete val="1"/>
            </c:dLbl>
            <c:dLbl>
              <c:idx val="7"/>
              <c:delete val="1"/>
            </c:dLbl>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Sheet1!$C$2:$C$11</c:f>
              <c:numCache>
                <c:formatCode>General</c:formatCode>
                <c:ptCount val="10"/>
                <c:pt idx="0">
                  <c:v>1</c:v>
                </c:pt>
                <c:pt idx="1">
                  <c:v>1</c:v>
                </c:pt>
                <c:pt idx="2">
                  <c:v>2</c:v>
                </c:pt>
                <c:pt idx="3">
                  <c:v>0</c:v>
                </c:pt>
                <c:pt idx="4">
                  <c:v>0</c:v>
                </c:pt>
                <c:pt idx="5">
                  <c:v>0</c:v>
                </c:pt>
                <c:pt idx="6">
                  <c:v>0</c:v>
                </c:pt>
                <c:pt idx="7">
                  <c:v>0</c:v>
                </c:pt>
                <c:pt idx="8">
                  <c:v>10</c:v>
                </c:pt>
                <c:pt idx="9">
                  <c:v>12</c:v>
                </c:pt>
              </c:numCache>
            </c:numRef>
          </c:val>
        </c:ser>
        <c:ser>
          <c:idx val="2"/>
          <c:order val="2"/>
          <c:tx>
            <c:strRef>
              <c:f>Sheet1!$D$1</c:f>
              <c:strCache>
                <c:ptCount val="1"/>
                <c:pt idx="0">
                  <c:v>外國公司</c:v>
                </c:pt>
              </c:strCache>
            </c:strRef>
          </c:tx>
          <c:spPr>
            <a:solidFill>
              <a:srgbClr val="8064A2"/>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delete val="1"/>
            </c:dLbl>
            <c:dLbl>
              <c:idx val="8"/>
              <c:delete val="1"/>
            </c:dLbl>
            <c:txPr>
              <a:bodyPr/>
              <a:lstStyle/>
              <a:p>
                <a:pPr>
                  <a:defRPr sz="16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Sheet1!$D$2:$D$11</c:f>
              <c:numCache>
                <c:formatCode>General</c:formatCode>
                <c:ptCount val="10"/>
                <c:pt idx="0">
                  <c:v>0</c:v>
                </c:pt>
                <c:pt idx="1">
                  <c:v>0</c:v>
                </c:pt>
                <c:pt idx="2">
                  <c:v>0</c:v>
                </c:pt>
                <c:pt idx="3">
                  <c:v>0</c:v>
                </c:pt>
                <c:pt idx="4">
                  <c:v>0</c:v>
                </c:pt>
                <c:pt idx="5">
                  <c:v>0</c:v>
                </c:pt>
                <c:pt idx="6">
                  <c:v>0</c:v>
                </c:pt>
                <c:pt idx="7">
                  <c:v>0</c:v>
                </c:pt>
                <c:pt idx="8">
                  <c:v>0</c:v>
                </c:pt>
                <c:pt idx="9">
                  <c:v>6</c:v>
                </c:pt>
              </c:numCache>
            </c:numRef>
          </c:val>
        </c:ser>
        <c:ser>
          <c:idx val="3"/>
          <c:order val="3"/>
          <c:tx>
            <c:strRef>
              <c:f>Sheet1!$E$1</c:f>
              <c:strCache>
                <c:ptCount val="1"/>
                <c:pt idx="0">
                  <c:v>上市公司下市 (不含轉投控/金控）</c:v>
                </c:pt>
              </c:strCache>
            </c:strRef>
          </c:tx>
          <c:spPr>
            <a:solidFill>
              <a:srgbClr val="4BACC6">
                <a:lumMod val="60000"/>
                <a:lumOff val="40000"/>
              </a:srgbClr>
            </a:solidFill>
          </c:spPr>
          <c:dLbls>
            <c:dLbl>
              <c:idx val="0"/>
              <c:layout>
                <c:manualLayout>
                  <c:x val="0"/>
                  <c:y val="-5.5872424839922386E-2"/>
                </c:manualLayout>
              </c:layout>
              <c:showVal val="1"/>
            </c:dLbl>
            <c:dLbl>
              <c:idx val="1"/>
              <c:layout>
                <c:manualLayout>
                  <c:x val="-1.5432098765432261E-3"/>
                  <c:y val="-0.13460143261089541"/>
                </c:manualLayout>
              </c:layout>
              <c:showVal val="1"/>
            </c:dLbl>
            <c:dLbl>
              <c:idx val="2"/>
              <c:layout>
                <c:manualLayout>
                  <c:x val="3.0864197530864525E-3"/>
                  <c:y val="-7.3650278163282443E-2"/>
                </c:manualLayout>
              </c:layout>
              <c:showVal val="1"/>
            </c:dLbl>
            <c:dLbl>
              <c:idx val="3"/>
              <c:layout>
                <c:manualLayout>
                  <c:x val="-1.5432098765432261E-3"/>
                  <c:y val="-6.3491619106277972E-2"/>
                </c:manualLayout>
              </c:layout>
              <c:showVal val="1"/>
            </c:dLbl>
            <c:dLbl>
              <c:idx val="4"/>
              <c:layout>
                <c:manualLayout>
                  <c:x val="1.5432098765432261E-3"/>
                  <c:y val="-0.10666572012494427"/>
                </c:manualLayout>
              </c:layout>
              <c:showVal val="1"/>
            </c:dLbl>
            <c:dLbl>
              <c:idx val="5"/>
              <c:layout>
                <c:manualLayout>
                  <c:x val="0"/>
                  <c:y val="-8.3808937220287025E-2"/>
                </c:manualLayout>
              </c:layout>
              <c:showVal val="1"/>
            </c:dLbl>
            <c:dLbl>
              <c:idx val="6"/>
              <c:layout>
                <c:manualLayout>
                  <c:x val="0"/>
                  <c:y val="-0.1041262553342968"/>
                </c:manualLayout>
              </c:layout>
              <c:showVal val="1"/>
            </c:dLbl>
            <c:dLbl>
              <c:idx val="7"/>
              <c:layout>
                <c:manualLayout>
                  <c:x val="0"/>
                  <c:y val="-2.5396647642511191E-2"/>
                </c:manualLayout>
              </c:layout>
              <c:showVal val="1"/>
            </c:dLbl>
            <c:dLbl>
              <c:idx val="8"/>
              <c:layout>
                <c:manualLayout>
                  <c:x val="0"/>
                  <c:y val="-3.8094971463766801E-2"/>
                </c:manualLayout>
              </c:layout>
              <c:showVal val="1"/>
            </c:dLbl>
            <c:dLbl>
              <c:idx val="9"/>
              <c:layout>
                <c:manualLayout>
                  <c:x val="-3.0864197530864525E-3"/>
                  <c:y val="-6.6031083896925732E-2"/>
                </c:manualLayout>
              </c:layout>
              <c:showVal val="1"/>
            </c:dLbl>
            <c:txPr>
              <a:bodyPr/>
              <a:lstStyle/>
              <a:p>
                <a:pPr>
                  <a:defRPr sz="1400">
                    <a:latin typeface="+mn-lt"/>
                  </a:defRPr>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Sheet1!$E$2:$E$11</c:f>
              <c:numCache>
                <c:formatCode>General</c:formatCode>
                <c:ptCount val="10"/>
                <c:pt idx="0">
                  <c:v>-12</c:v>
                </c:pt>
                <c:pt idx="1">
                  <c:v>-23</c:v>
                </c:pt>
                <c:pt idx="2">
                  <c:v>-13</c:v>
                </c:pt>
                <c:pt idx="3">
                  <c:v>-9</c:v>
                </c:pt>
                <c:pt idx="4">
                  <c:v>-18</c:v>
                </c:pt>
                <c:pt idx="5">
                  <c:v>-14</c:v>
                </c:pt>
                <c:pt idx="6">
                  <c:v>-20</c:v>
                </c:pt>
                <c:pt idx="7">
                  <c:v>-11</c:v>
                </c:pt>
                <c:pt idx="8">
                  <c:v>-3</c:v>
                </c:pt>
                <c:pt idx="9">
                  <c:v>-10</c:v>
                </c:pt>
              </c:numCache>
            </c:numRef>
          </c:val>
        </c:ser>
        <c:ser>
          <c:idx val="4"/>
          <c:order val="4"/>
          <c:tx>
            <c:strRef>
              <c:f>Sheet1!$F$1</c:f>
              <c:strCache>
                <c:ptCount val="1"/>
                <c:pt idx="0">
                  <c:v>TDR下市</c:v>
                </c:pt>
              </c:strCache>
            </c:strRef>
          </c:tx>
          <c:spPr>
            <a:solidFill>
              <a:srgbClr val="C0504D">
                <a:lumMod val="60000"/>
                <a:lumOff val="40000"/>
              </a:srgbClr>
            </a:solidFill>
          </c:spPr>
          <c:dLbls>
            <c:dLbl>
              <c:idx val="0"/>
              <c:delete val="1"/>
            </c:dLbl>
            <c:dLbl>
              <c:idx val="1"/>
              <c:delete val="1"/>
            </c:dLbl>
            <c:dLbl>
              <c:idx val="2"/>
              <c:delete val="1"/>
            </c:dLbl>
            <c:dLbl>
              <c:idx val="3"/>
              <c:delete val="1"/>
            </c:dLbl>
            <c:dLbl>
              <c:idx val="4"/>
              <c:delete val="1"/>
            </c:dLbl>
            <c:dLbl>
              <c:idx val="5"/>
              <c:delete val="1"/>
            </c:dLbl>
            <c:dLbl>
              <c:idx val="6"/>
              <c:delete val="1"/>
            </c:dLbl>
            <c:dLbl>
              <c:idx val="7"/>
              <c:layout>
                <c:manualLayout>
                  <c:x val="0"/>
                  <c:y val="-3.3015641935264545E-2"/>
                </c:manualLayout>
              </c:layout>
              <c:showVal val="1"/>
            </c:dLbl>
            <c:dLbl>
              <c:idx val="8"/>
              <c:delete val="1"/>
            </c:dLbl>
            <c:dLbl>
              <c:idx val="9"/>
              <c:delete val="1"/>
            </c:dLbl>
            <c:txPr>
              <a:bodyPr/>
              <a:lstStyle/>
              <a:p>
                <a:pPr>
                  <a:defRPr sz="1400"/>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Sheet1!$F$2:$F$11</c:f>
              <c:numCache>
                <c:formatCode>General</c:formatCode>
                <c:ptCount val="10"/>
                <c:pt idx="0">
                  <c:v>0</c:v>
                </c:pt>
                <c:pt idx="1">
                  <c:v>0</c:v>
                </c:pt>
                <c:pt idx="2">
                  <c:v>0</c:v>
                </c:pt>
                <c:pt idx="3">
                  <c:v>0</c:v>
                </c:pt>
                <c:pt idx="4">
                  <c:v>0</c:v>
                </c:pt>
                <c:pt idx="5">
                  <c:v>0</c:v>
                </c:pt>
                <c:pt idx="6">
                  <c:v>0</c:v>
                </c:pt>
                <c:pt idx="7">
                  <c:v>-1</c:v>
                </c:pt>
                <c:pt idx="8">
                  <c:v>0</c:v>
                </c:pt>
                <c:pt idx="9">
                  <c:v>0</c:v>
                </c:pt>
              </c:numCache>
            </c:numRef>
          </c:val>
        </c:ser>
        <c:dLbls>
          <c:showVal val="1"/>
        </c:dLbls>
        <c:gapWidth val="200"/>
        <c:overlap val="100"/>
        <c:axId val="85697664"/>
        <c:axId val="85724544"/>
      </c:barChart>
      <c:lineChart>
        <c:grouping val="standard"/>
        <c:ser>
          <c:idx val="5"/>
          <c:order val="5"/>
          <c:tx>
            <c:strRef>
              <c:f>Sheet1!$G$1</c:f>
              <c:strCache>
                <c:ptCount val="1"/>
                <c:pt idx="0">
                  <c:v>淨變動家數</c:v>
                </c:pt>
              </c:strCache>
            </c:strRef>
          </c:tx>
          <c:dLbls>
            <c:dLbl>
              <c:idx val="0"/>
              <c:layout>
                <c:manualLayout>
                  <c:x val="-5.7098765432098832E-2"/>
                  <c:y val="7.8430823601872788E-3"/>
                </c:manualLayout>
              </c:layout>
              <c:showVal val="1"/>
            </c:dLbl>
            <c:dLbl>
              <c:idx val="1"/>
              <c:layout>
                <c:manualLayout>
                  <c:x val="-5.7098765432098832E-2"/>
                  <c:y val="-1.3445225230269732E-2"/>
                </c:manualLayout>
              </c:layout>
              <c:showVal val="1"/>
            </c:dLbl>
            <c:dLbl>
              <c:idx val="2"/>
              <c:layout>
                <c:manualLayout>
                  <c:x val="-4.9382716049383588E-2"/>
                  <c:y val="3.047597717101411E-2"/>
                </c:manualLayout>
              </c:layout>
              <c:showVal val="1"/>
            </c:dLbl>
            <c:dLbl>
              <c:idx val="3"/>
              <c:layout>
                <c:manualLayout>
                  <c:x val="-4.3209876543209756E-2"/>
                  <c:y val="1.0158659057004476E-2"/>
                </c:manualLayout>
              </c:layout>
              <c:showVal val="1"/>
            </c:dLbl>
            <c:dLbl>
              <c:idx val="4"/>
              <c:layout>
                <c:manualLayout>
                  <c:x val="-6.9444444444444503E-2"/>
                  <c:y val="-1.0158659057004476E-2"/>
                </c:manualLayout>
              </c:layout>
              <c:showVal val="1"/>
            </c:dLbl>
            <c:dLbl>
              <c:idx val="5"/>
              <c:layout>
                <c:manualLayout>
                  <c:x val="-5.4012345679012363E-2"/>
                  <c:y val="-1.7777653349757845E-2"/>
                </c:manualLayout>
              </c:layout>
              <c:showVal val="1"/>
            </c:dLbl>
            <c:dLbl>
              <c:idx val="6"/>
              <c:layout>
                <c:manualLayout>
                  <c:x val="-4.6296296296296523E-2"/>
                  <c:y val="3.3015641935264545E-2"/>
                </c:manualLayout>
              </c:layout>
              <c:showVal val="1"/>
            </c:dLbl>
            <c:dLbl>
              <c:idx val="7"/>
              <c:layout>
                <c:manualLayout>
                  <c:x val="1.2345679012345723E-2"/>
                  <c:y val="3.5256610833252371E-2"/>
                </c:manualLayout>
              </c:layout>
              <c:showVal val="1"/>
            </c:dLbl>
            <c:dLbl>
              <c:idx val="8"/>
              <c:layout>
                <c:manualLayout>
                  <c:x val="-6.6358024691358028E-2"/>
                  <c:y val="-1.2698323821255594E-2"/>
                </c:manualLayout>
              </c:layout>
              <c:showVal val="1"/>
            </c:dLbl>
            <c:dLbl>
              <c:idx val="9"/>
              <c:layout>
                <c:manualLayout>
                  <c:x val="-5.8641975308641861E-2"/>
                  <c:y val="1.5237988585506712E-2"/>
                </c:manualLayout>
              </c:layout>
              <c:showVal val="1"/>
            </c:dLbl>
            <c:txPr>
              <a:bodyPr/>
              <a:lstStyle/>
              <a:p>
                <a:pPr>
                  <a:defRPr sz="1700" b="1">
                    <a:solidFill>
                      <a:schemeClr val="accent6"/>
                    </a:solidFill>
                  </a:defRPr>
                </a:pPr>
                <a:endParaRPr lang="zh-TW"/>
              </a:p>
            </c:txPr>
            <c:showVal val="1"/>
          </c:dLbls>
          <c:cat>
            <c:numRef>
              <c:f>Sheet1!$A$2:$A$11</c:f>
              <c:numCache>
                <c:formatCode>General</c:formatCode>
                <c:ptCount val="10"/>
                <c:pt idx="0">
                  <c:v>2001</c:v>
                </c:pt>
                <c:pt idx="1">
                  <c:v>2002</c:v>
                </c:pt>
                <c:pt idx="2">
                  <c:v>2003</c:v>
                </c:pt>
                <c:pt idx="3">
                  <c:v>2004</c:v>
                </c:pt>
                <c:pt idx="4">
                  <c:v>2005</c:v>
                </c:pt>
                <c:pt idx="5">
                  <c:v>2006</c:v>
                </c:pt>
                <c:pt idx="6">
                  <c:v>2007</c:v>
                </c:pt>
                <c:pt idx="7">
                  <c:v>2008</c:v>
                </c:pt>
                <c:pt idx="8">
                  <c:v>2009</c:v>
                </c:pt>
                <c:pt idx="9">
                  <c:v>2010</c:v>
                </c:pt>
              </c:numCache>
            </c:numRef>
          </c:cat>
          <c:val>
            <c:numRef>
              <c:f>Sheet1!$G$2:$G$11</c:f>
              <c:numCache>
                <c:formatCode>General</c:formatCode>
                <c:ptCount val="10"/>
                <c:pt idx="0">
                  <c:v>6</c:v>
                </c:pt>
                <c:pt idx="1">
                  <c:v>12</c:v>
                </c:pt>
                <c:pt idx="2">
                  <c:v>9</c:v>
                </c:pt>
                <c:pt idx="3">
                  <c:v>3</c:v>
                </c:pt>
                <c:pt idx="4">
                  <c:v>-11</c:v>
                </c:pt>
                <c:pt idx="5">
                  <c:v>-6</c:v>
                </c:pt>
                <c:pt idx="6">
                  <c:v>-3</c:v>
                </c:pt>
                <c:pt idx="7">
                  <c:v>0</c:v>
                </c:pt>
                <c:pt idx="8">
                  <c:v>24</c:v>
                </c:pt>
                <c:pt idx="9">
                  <c:v>21</c:v>
                </c:pt>
              </c:numCache>
            </c:numRef>
          </c:val>
        </c:ser>
        <c:dLbls>
          <c:showVal val="1"/>
        </c:dLbls>
        <c:marker val="1"/>
        <c:axId val="85697664"/>
        <c:axId val="85724544"/>
      </c:lineChart>
      <c:valAx>
        <c:axId val="85724544"/>
        <c:scaling>
          <c:orientation val="minMax"/>
          <c:max val="40"/>
        </c:scaling>
        <c:delete val="1"/>
        <c:axPos val="l"/>
        <c:numFmt formatCode="General" sourceLinked="1"/>
        <c:tickLblPos val="none"/>
        <c:crossAx val="85697664"/>
        <c:crossesAt val="10"/>
        <c:crossBetween val="between"/>
      </c:valAx>
      <c:catAx>
        <c:axId val="85697664"/>
        <c:scaling>
          <c:orientation val="minMax"/>
        </c:scaling>
        <c:axPos val="b"/>
        <c:numFmt formatCode="General" sourceLinked="1"/>
        <c:majorTickMark val="none"/>
        <c:tickLblPos val="low"/>
        <c:txPr>
          <a:bodyPr/>
          <a:lstStyle/>
          <a:p>
            <a:pPr>
              <a:defRPr sz="1600"/>
            </a:pPr>
            <a:endParaRPr lang="zh-TW"/>
          </a:p>
        </c:txPr>
        <c:crossAx val="85724544"/>
        <c:crosses val="autoZero"/>
        <c:auto val="1"/>
        <c:lblAlgn val="ctr"/>
        <c:lblOffset val="100"/>
      </c:catAx>
      <c:spPr>
        <a:gradFill>
          <a:gsLst>
            <a:gs pos="0">
              <a:srgbClr val="F79646">
                <a:lumMod val="20000"/>
                <a:lumOff val="80000"/>
              </a:srgbClr>
            </a:gs>
            <a:gs pos="50000">
              <a:prstClr val="white"/>
            </a:gs>
            <a:gs pos="100000">
              <a:schemeClr val="accent6">
                <a:lumMod val="20000"/>
                <a:lumOff val="80000"/>
              </a:schemeClr>
            </a:gs>
          </a:gsLst>
          <a:lin ang="5400000" scaled="0"/>
        </a:gradFill>
        <a:ln>
          <a:solidFill>
            <a:sysClr val="windowText" lastClr="000000">
              <a:lumMod val="50000"/>
              <a:lumOff val="50000"/>
            </a:sysClr>
          </a:solidFill>
        </a:ln>
      </c:spPr>
    </c:plotArea>
    <c:legend>
      <c:legendPos val="t"/>
      <c:layout>
        <c:manualLayout>
          <c:xMode val="edge"/>
          <c:yMode val="edge"/>
          <c:x val="0"/>
          <c:y val="0.8397326846973846"/>
          <c:w val="0.99320987654321446"/>
          <c:h val="0.14616191250990171"/>
        </c:manualLayout>
      </c:layout>
      <c:txPr>
        <a:bodyPr/>
        <a:lstStyle/>
        <a:p>
          <a:pPr>
            <a:defRPr sz="1600">
              <a:latin typeface="+mn-lt"/>
              <a:ea typeface="標楷體" pitchFamily="65" charset="-120"/>
            </a:defRPr>
          </a:pPr>
          <a:endParaRPr lang="zh-TW"/>
        </a:p>
      </c:txPr>
    </c:legend>
    <c:plotVisOnly val="1"/>
    <c:dispBlanksAs val="gap"/>
  </c:chart>
  <c:txPr>
    <a:bodyPr/>
    <a:lstStyle/>
    <a:p>
      <a:pPr>
        <a:defRPr sz="1800"/>
      </a:pPr>
      <a:endParaRPr lang="zh-TW"/>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IPO</c:v>
                </c:pt>
              </c:strCache>
            </c:strRef>
          </c:tx>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Sheet1!$C$26:$K$26</c:f>
              <c:numCache>
                <c:formatCode>_-* #,##0_-;\-* #,##0_-;_-* "-"??_-;_-@_-</c:formatCode>
                <c:ptCount val="9"/>
                <c:pt idx="0">
                  <c:v>1316</c:v>
                </c:pt>
                <c:pt idx="1">
                  <c:v>5077</c:v>
                </c:pt>
                <c:pt idx="2">
                  <c:v>4525</c:v>
                </c:pt>
                <c:pt idx="3">
                  <c:v>170</c:v>
                </c:pt>
                <c:pt idx="4">
                  <c:v>751</c:v>
                </c:pt>
                <c:pt idx="5">
                  <c:v>566</c:v>
                </c:pt>
                <c:pt idx="6">
                  <c:v>240</c:v>
                </c:pt>
                <c:pt idx="7">
                  <c:v>237</c:v>
                </c:pt>
                <c:pt idx="8">
                  <c:v>1179.9768251442713</c:v>
                </c:pt>
              </c:numCache>
            </c:numRef>
          </c:val>
        </c:ser>
        <c:ser>
          <c:idx val="1"/>
          <c:order val="1"/>
          <c:tx>
            <c:strRef>
              <c:f>Sheet1!$B$27</c:f>
              <c:strCache>
                <c:ptCount val="1"/>
                <c:pt idx="0">
                  <c:v>SPO</c:v>
                </c:pt>
              </c:strCache>
            </c:strRef>
          </c:tx>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Sheet1!$C$27:$K$27</c:f>
              <c:numCache>
                <c:formatCode>_-* #,##0_-;\-* #,##0_-;_-* "-"??_-;_-@_-</c:formatCode>
                <c:ptCount val="9"/>
                <c:pt idx="0">
                  <c:v>11931</c:v>
                </c:pt>
                <c:pt idx="1">
                  <c:v>3456</c:v>
                </c:pt>
                <c:pt idx="2">
                  <c:v>1438</c:v>
                </c:pt>
                <c:pt idx="3">
                  <c:v>2053</c:v>
                </c:pt>
                <c:pt idx="4">
                  <c:v>1361</c:v>
                </c:pt>
                <c:pt idx="5">
                  <c:v>1550</c:v>
                </c:pt>
                <c:pt idx="6">
                  <c:v>600</c:v>
                </c:pt>
                <c:pt idx="7">
                  <c:v>2365</c:v>
                </c:pt>
                <c:pt idx="8">
                  <c:v>2698.7881771765801</c:v>
                </c:pt>
              </c:numCache>
            </c:numRef>
          </c:val>
        </c:ser>
        <c:axId val="64219008"/>
        <c:axId val="64220544"/>
      </c:barChart>
      <c:lineChart>
        <c:grouping val="standard"/>
        <c:ser>
          <c:idx val="2"/>
          <c:order val="2"/>
          <c:tx>
            <c:strRef>
              <c:f>Sheet1!$B$28</c:f>
              <c:strCache>
                <c:ptCount val="1"/>
                <c:pt idx="0">
                  <c:v>Total</c:v>
                </c:pt>
              </c:strCache>
            </c:strRef>
          </c:tx>
          <c:spPr>
            <a:ln w="38100"/>
          </c:spPr>
          <c:marker>
            <c:symbol val="none"/>
          </c:marker>
          <c:dLbls>
            <c:dLbl>
              <c:idx val="3"/>
              <c:layout>
                <c:manualLayout>
                  <c:x val="-6.2992125984252514E-3"/>
                  <c:y val="-5.9405940594059396E-2"/>
                </c:manualLayout>
              </c:layout>
              <c:showVal val="1"/>
            </c:dLbl>
            <c:dLbl>
              <c:idx val="4"/>
              <c:layout>
                <c:manualLayout>
                  <c:x val="-7.6989486813862985E-17"/>
                  <c:y val="-4.2904290429043763E-2"/>
                </c:manualLayout>
              </c:layout>
              <c:showVal val="1"/>
            </c:dLbl>
            <c:dLbl>
              <c:idx val="6"/>
              <c:layout>
                <c:manualLayout>
                  <c:x val="-1.7630730594801174E-2"/>
                  <c:y val="-5.6295902274233096E-2"/>
                </c:manualLayout>
              </c:layout>
              <c:showVal val="1"/>
            </c:dLbl>
            <c:dLbl>
              <c:idx val="7"/>
              <c:layout>
                <c:manualLayout>
                  <c:x val="-3.379223364003555E-2"/>
                  <c:y val="-5.0370017824314821E-2"/>
                </c:manualLayout>
              </c:layout>
              <c:showVal val="1"/>
            </c:dLbl>
            <c:dLbl>
              <c:idx val="8"/>
              <c:layout>
                <c:manualLayout>
                  <c:x val="0"/>
                  <c:y val="-6.8147671174071819E-2"/>
                </c:manualLayout>
              </c:layout>
              <c:showVal val="1"/>
            </c:dLbl>
            <c:txPr>
              <a:bodyPr/>
              <a:lstStyle/>
              <a:p>
                <a:pPr>
                  <a:defRPr sz="1600"/>
                </a:pPr>
                <a:endParaRPr lang="zh-TW"/>
              </a:p>
            </c:txPr>
            <c:showVal val="1"/>
          </c:dLbls>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Sheet1!$C$28:$K$28</c:f>
              <c:numCache>
                <c:formatCode>_-* #,##0_-;\-* #,##0_-;_-* "-"??_-;_-@_-</c:formatCode>
                <c:ptCount val="9"/>
                <c:pt idx="0">
                  <c:v>13247</c:v>
                </c:pt>
                <c:pt idx="1">
                  <c:v>8533</c:v>
                </c:pt>
                <c:pt idx="2">
                  <c:v>5964</c:v>
                </c:pt>
                <c:pt idx="3">
                  <c:v>2223</c:v>
                </c:pt>
                <c:pt idx="4">
                  <c:v>2113</c:v>
                </c:pt>
                <c:pt idx="5">
                  <c:v>2116</c:v>
                </c:pt>
                <c:pt idx="6">
                  <c:v>840</c:v>
                </c:pt>
                <c:pt idx="7">
                  <c:v>2602</c:v>
                </c:pt>
                <c:pt idx="8">
                  <c:v>3878.7650023208007</c:v>
                </c:pt>
              </c:numCache>
            </c:numRef>
          </c:val>
        </c:ser>
        <c:marker val="1"/>
        <c:axId val="64219008"/>
        <c:axId val="64220544"/>
      </c:lineChart>
      <c:catAx>
        <c:axId val="64219008"/>
        <c:scaling>
          <c:orientation val="minMax"/>
        </c:scaling>
        <c:axPos val="b"/>
        <c:numFmt formatCode="General" sourceLinked="1"/>
        <c:majorTickMark val="none"/>
        <c:tickLblPos val="nextTo"/>
        <c:crossAx val="64220544"/>
        <c:crosses val="autoZero"/>
        <c:auto val="1"/>
        <c:lblAlgn val="ctr"/>
        <c:lblOffset val="100"/>
      </c:catAx>
      <c:valAx>
        <c:axId val="64220544"/>
        <c:scaling>
          <c:orientation val="minMax"/>
        </c:scaling>
        <c:axPos val="l"/>
        <c:majorGridlines/>
        <c:numFmt formatCode="_-* #,##0_-;\-* #,##0_-;_-* &quot;-&quot;??_-;_-@_-" sourceLinked="1"/>
        <c:majorTickMark val="none"/>
        <c:tickLblPos val="nextTo"/>
        <c:crossAx val="64219008"/>
        <c:crosses val="autoZero"/>
        <c:crossBetween val="between"/>
      </c:valAx>
      <c:dTable>
        <c:showHorzBorder val="1"/>
        <c:showVertBorder val="1"/>
        <c:showOutline val="1"/>
        <c:showKeys val="1"/>
      </c:dTable>
      <c:spPr>
        <a:solidFill>
          <a:srgbClr val="C0504D">
            <a:lumMod val="20000"/>
            <a:lumOff val="80000"/>
            <a:alpha val="50000"/>
          </a:srgbClr>
        </a:solidFill>
        <a:ln>
          <a:noFill/>
        </a:ln>
      </c:spPr>
    </c:plotArea>
    <c:plotVisOnly val="1"/>
    <c:dispBlanksAs val="gap"/>
  </c:chart>
  <c:txPr>
    <a:bodyPr/>
    <a:lstStyle/>
    <a:p>
      <a:pPr>
        <a:defRPr sz="1200"/>
      </a:pPr>
      <a:endParaRPr lang="zh-TW"/>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zh-TW"/>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strRef>
              <c:f>Sheet1!$B$26</c:f>
              <c:strCache>
                <c:ptCount val="1"/>
                <c:pt idx="0">
                  <c:v>IPO</c:v>
                </c:pt>
              </c:strCache>
            </c:strRef>
          </c:tx>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Sheet1!$C$26:$K$26</c:f>
              <c:numCache>
                <c:formatCode>_-* #,##0_-;\-* #,##0_-;_-* "-"??_-;_-@_-</c:formatCode>
                <c:ptCount val="9"/>
                <c:pt idx="0">
                  <c:v>1316</c:v>
                </c:pt>
                <c:pt idx="1">
                  <c:v>5077</c:v>
                </c:pt>
                <c:pt idx="2">
                  <c:v>4525</c:v>
                </c:pt>
                <c:pt idx="3">
                  <c:v>170</c:v>
                </c:pt>
                <c:pt idx="4">
                  <c:v>751</c:v>
                </c:pt>
                <c:pt idx="5">
                  <c:v>566</c:v>
                </c:pt>
                <c:pt idx="6">
                  <c:v>240</c:v>
                </c:pt>
                <c:pt idx="7">
                  <c:v>237</c:v>
                </c:pt>
                <c:pt idx="8">
                  <c:v>1179.9768251442686</c:v>
                </c:pt>
              </c:numCache>
            </c:numRef>
          </c:val>
        </c:ser>
        <c:ser>
          <c:idx val="1"/>
          <c:order val="1"/>
          <c:tx>
            <c:strRef>
              <c:f>Sheet1!$B$27</c:f>
              <c:strCache>
                <c:ptCount val="1"/>
                <c:pt idx="0">
                  <c:v>SPO</c:v>
                </c:pt>
              </c:strCache>
            </c:strRef>
          </c:tx>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Sheet1!$C$27:$K$27</c:f>
              <c:numCache>
                <c:formatCode>_-* #,##0_-;\-* #,##0_-;_-* "-"??_-;_-@_-</c:formatCode>
                <c:ptCount val="9"/>
                <c:pt idx="0">
                  <c:v>11931</c:v>
                </c:pt>
                <c:pt idx="1">
                  <c:v>3456</c:v>
                </c:pt>
                <c:pt idx="2">
                  <c:v>1438</c:v>
                </c:pt>
                <c:pt idx="3">
                  <c:v>2053</c:v>
                </c:pt>
                <c:pt idx="4">
                  <c:v>1361</c:v>
                </c:pt>
                <c:pt idx="5">
                  <c:v>1550</c:v>
                </c:pt>
                <c:pt idx="6">
                  <c:v>600</c:v>
                </c:pt>
                <c:pt idx="7">
                  <c:v>2365</c:v>
                </c:pt>
                <c:pt idx="8">
                  <c:v>2698.7881771765801</c:v>
                </c:pt>
              </c:numCache>
            </c:numRef>
          </c:val>
        </c:ser>
        <c:axId val="64665856"/>
        <c:axId val="64684032"/>
      </c:barChart>
      <c:lineChart>
        <c:grouping val="standard"/>
        <c:ser>
          <c:idx val="2"/>
          <c:order val="2"/>
          <c:tx>
            <c:strRef>
              <c:f>Sheet1!$B$28</c:f>
              <c:strCache>
                <c:ptCount val="1"/>
                <c:pt idx="0">
                  <c:v>Total</c:v>
                </c:pt>
              </c:strCache>
            </c:strRef>
          </c:tx>
          <c:spPr>
            <a:ln w="38100"/>
          </c:spPr>
          <c:marker>
            <c:symbol val="none"/>
          </c:marker>
          <c:dLbls>
            <c:dLbl>
              <c:idx val="3"/>
              <c:layout>
                <c:manualLayout>
                  <c:x val="-6.2992125984252124E-3"/>
                  <c:y val="-5.9405940594059396E-2"/>
                </c:manualLayout>
              </c:layout>
              <c:showVal val="1"/>
            </c:dLbl>
            <c:dLbl>
              <c:idx val="4"/>
              <c:layout>
                <c:manualLayout>
                  <c:x val="-7.6989486813862578E-17"/>
                  <c:y val="-4.2904290429042924E-2"/>
                </c:manualLayout>
              </c:layout>
              <c:showVal val="1"/>
            </c:dLbl>
            <c:dLbl>
              <c:idx val="6"/>
              <c:layout>
                <c:manualLayout>
                  <c:x val="-1.7630730594801157E-2"/>
                  <c:y val="-5.6295902274233096E-2"/>
                </c:manualLayout>
              </c:layout>
              <c:showVal val="1"/>
            </c:dLbl>
            <c:dLbl>
              <c:idx val="7"/>
              <c:layout>
                <c:manualLayout>
                  <c:x val="-3.379223364003555E-2"/>
                  <c:y val="-5.0370017824314134E-2"/>
                </c:manualLayout>
              </c:layout>
              <c:showVal val="1"/>
            </c:dLbl>
            <c:dLbl>
              <c:idx val="8"/>
              <c:layout>
                <c:manualLayout>
                  <c:x val="0"/>
                  <c:y val="-6.8147671174071694E-2"/>
                </c:manualLayout>
              </c:layout>
              <c:showVal val="1"/>
            </c:dLbl>
            <c:txPr>
              <a:bodyPr/>
              <a:lstStyle/>
              <a:p>
                <a:pPr>
                  <a:defRPr sz="1600"/>
                </a:pPr>
                <a:endParaRPr lang="zh-TW"/>
              </a:p>
            </c:txPr>
            <c:showVal val="1"/>
          </c:dLbls>
          <c:cat>
            <c:numRef>
              <c:f>Sheet1!$C$25:$K$25</c:f>
              <c:numCache>
                <c:formatCode>General</c:formatCode>
                <c:ptCount val="9"/>
                <c:pt idx="0">
                  <c:v>2002</c:v>
                </c:pt>
                <c:pt idx="1">
                  <c:v>2003</c:v>
                </c:pt>
                <c:pt idx="2">
                  <c:v>2004</c:v>
                </c:pt>
                <c:pt idx="3">
                  <c:v>2005</c:v>
                </c:pt>
                <c:pt idx="4">
                  <c:v>2006</c:v>
                </c:pt>
                <c:pt idx="5">
                  <c:v>2007</c:v>
                </c:pt>
                <c:pt idx="6">
                  <c:v>2008</c:v>
                </c:pt>
                <c:pt idx="7">
                  <c:v>2009</c:v>
                </c:pt>
                <c:pt idx="8">
                  <c:v>2010</c:v>
                </c:pt>
              </c:numCache>
            </c:numRef>
          </c:cat>
          <c:val>
            <c:numRef>
              <c:f>Sheet1!$C$28:$K$28</c:f>
              <c:numCache>
                <c:formatCode>_-* #,##0_-;\-* #,##0_-;_-* "-"??_-;_-@_-</c:formatCode>
                <c:ptCount val="9"/>
                <c:pt idx="0">
                  <c:v>13247</c:v>
                </c:pt>
                <c:pt idx="1">
                  <c:v>8533</c:v>
                </c:pt>
                <c:pt idx="2">
                  <c:v>5964</c:v>
                </c:pt>
                <c:pt idx="3">
                  <c:v>2223</c:v>
                </c:pt>
                <c:pt idx="4">
                  <c:v>2113</c:v>
                </c:pt>
                <c:pt idx="5">
                  <c:v>2116</c:v>
                </c:pt>
                <c:pt idx="6">
                  <c:v>840</c:v>
                </c:pt>
                <c:pt idx="7">
                  <c:v>2602</c:v>
                </c:pt>
                <c:pt idx="8">
                  <c:v>3878.7650023208007</c:v>
                </c:pt>
              </c:numCache>
            </c:numRef>
          </c:val>
        </c:ser>
        <c:marker val="1"/>
        <c:axId val="64665856"/>
        <c:axId val="64684032"/>
      </c:lineChart>
      <c:catAx>
        <c:axId val="64665856"/>
        <c:scaling>
          <c:orientation val="minMax"/>
        </c:scaling>
        <c:axPos val="b"/>
        <c:numFmt formatCode="General" sourceLinked="1"/>
        <c:majorTickMark val="none"/>
        <c:tickLblPos val="nextTo"/>
        <c:crossAx val="64684032"/>
        <c:crosses val="autoZero"/>
        <c:auto val="1"/>
        <c:lblAlgn val="ctr"/>
        <c:lblOffset val="100"/>
      </c:catAx>
      <c:valAx>
        <c:axId val="64684032"/>
        <c:scaling>
          <c:orientation val="minMax"/>
        </c:scaling>
        <c:axPos val="l"/>
        <c:majorGridlines/>
        <c:numFmt formatCode="_-* #,##0_-;\-* #,##0_-;_-* &quot;-&quot;??_-;_-@_-" sourceLinked="1"/>
        <c:majorTickMark val="none"/>
        <c:tickLblPos val="nextTo"/>
        <c:crossAx val="64665856"/>
        <c:crosses val="autoZero"/>
        <c:crossBetween val="between"/>
      </c:valAx>
      <c:dTable>
        <c:showHorzBorder val="1"/>
        <c:showVertBorder val="1"/>
        <c:showOutline val="1"/>
        <c:showKeys val="1"/>
      </c:dTable>
      <c:spPr>
        <a:solidFill>
          <a:srgbClr val="C0504D">
            <a:lumMod val="20000"/>
            <a:lumOff val="80000"/>
            <a:alpha val="50000"/>
          </a:srgbClr>
        </a:solidFill>
        <a:ln>
          <a:noFill/>
        </a:ln>
      </c:spPr>
    </c:plotArea>
    <c:plotVisOnly val="1"/>
    <c:dispBlanksAs val="gap"/>
  </c:chart>
  <c:txPr>
    <a:bodyPr/>
    <a:lstStyle/>
    <a:p>
      <a:pPr>
        <a:defRPr sz="1200"/>
      </a:pPr>
      <a:endParaRPr lang="zh-TW"/>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zh-TW"/>
  <c:chart>
    <c:view3D>
      <c:rotX val="30"/>
      <c:perspective val="30"/>
    </c:view3D>
    <c:sideWall>
      <c:spPr>
        <a:noFill/>
        <a:ln w="25400">
          <a:noFill/>
        </a:ln>
      </c:spPr>
    </c:sideWall>
    <c:backWall>
      <c:spPr>
        <a:noFill/>
        <a:ln w="25400">
          <a:noFill/>
        </a:ln>
      </c:spPr>
    </c:backWall>
    <c:plotArea>
      <c:layout>
        <c:manualLayout>
          <c:layoutTarget val="inner"/>
          <c:xMode val="edge"/>
          <c:yMode val="edge"/>
          <c:x val="8.5415475430683743E-2"/>
          <c:y val="5.0878111465422871E-2"/>
          <c:w val="0.83526034557534556"/>
          <c:h val="0.94912180683059388"/>
        </c:manualLayout>
      </c:layout>
      <c:pie3DChart>
        <c:varyColors val="1"/>
        <c:ser>
          <c:idx val="0"/>
          <c:order val="0"/>
          <c:explosion val="3"/>
          <c:dLbls>
            <c:dLbl>
              <c:idx val="0"/>
              <c:layout>
                <c:manualLayout>
                  <c:x val="-0.24133638289745113"/>
                  <c:y val="0.1059335309088343"/>
                </c:manualLayout>
              </c:layout>
              <c:numFmt formatCode="0.00%" sourceLinked="0"/>
              <c:spPr>
                <a:noFill/>
                <a:ln w="25400">
                  <a:noFill/>
                </a:ln>
              </c:spPr>
              <c:txPr>
                <a:bodyPr/>
                <a:lstStyle/>
                <a:p>
                  <a:pPr>
                    <a:defRPr sz="1500" b="0" i="0" u="none" strike="noStrike" baseline="0">
                      <a:solidFill>
                        <a:schemeClr val="bg1"/>
                      </a:solidFill>
                      <a:latin typeface="+mn-lt"/>
                      <a:ea typeface="標楷體" pitchFamily="65" charset="-120"/>
                      <a:cs typeface="Calibri"/>
                    </a:defRPr>
                  </a:pPr>
                  <a:endParaRPr lang="zh-TW"/>
                </a:p>
              </c:txPr>
              <c:dLblPos val="bestFit"/>
              <c:showCatName val="1"/>
              <c:showPercent val="1"/>
            </c:dLbl>
            <c:dLbl>
              <c:idx val="1"/>
              <c:layout>
                <c:manualLayout>
                  <c:x val="5.0833608157900535E-2"/>
                  <c:y val="-1.1778539461106841E-2"/>
                </c:manualLayout>
              </c:layout>
              <c:dLblPos val="bestFit"/>
              <c:showCatName val="1"/>
              <c:showPercent val="1"/>
            </c:dLbl>
            <c:dLbl>
              <c:idx val="2"/>
              <c:layout>
                <c:manualLayout>
                  <c:x val="-8.6698332783684912E-2"/>
                  <c:y val="-8.4656169301674394E-4"/>
                </c:manualLayout>
              </c:layout>
              <c:dLblPos val="bestFit"/>
              <c:showCatName val="1"/>
              <c:showPercent val="1"/>
            </c:dLbl>
            <c:dLbl>
              <c:idx val="3"/>
              <c:layout>
                <c:manualLayout>
                  <c:x val="0.20477815132829241"/>
                  <c:y val="5.5728117572690916E-2"/>
                </c:manualLayout>
              </c:layout>
              <c:spPr>
                <a:noFill/>
                <a:ln w="25400">
                  <a:noFill/>
                </a:ln>
              </c:spPr>
              <c:txPr>
                <a:bodyPr/>
                <a:lstStyle/>
                <a:p>
                  <a:pPr>
                    <a:defRPr sz="1500" b="0" i="0" u="none" strike="noStrike" baseline="0">
                      <a:solidFill>
                        <a:schemeClr val="tx1"/>
                      </a:solidFill>
                      <a:latin typeface="+mn-lt"/>
                      <a:ea typeface="標楷體" pitchFamily="65" charset="-120"/>
                      <a:cs typeface="新細明體"/>
                    </a:defRPr>
                  </a:pPr>
                  <a:endParaRPr lang="zh-TW"/>
                </a:p>
              </c:txPr>
              <c:dLblPos val="bestFit"/>
              <c:showVal val="1"/>
              <c:showCatName val="1"/>
            </c:dLbl>
            <c:dLbl>
              <c:idx val="4"/>
              <c:layout>
                <c:manualLayout>
                  <c:x val="-3.5727058940327489E-2"/>
                  <c:y val="-2.6209256807439251E-2"/>
                </c:manualLayout>
              </c:layout>
              <c:spPr>
                <a:noFill/>
                <a:ln w="25400">
                  <a:noFill/>
                </a:ln>
              </c:spPr>
              <c:txPr>
                <a:bodyPr/>
                <a:lstStyle/>
                <a:p>
                  <a:pPr>
                    <a:defRPr sz="1500" b="0" i="0" u="none" strike="noStrike" baseline="0">
                      <a:solidFill>
                        <a:schemeClr val="tx1"/>
                      </a:solidFill>
                      <a:latin typeface="+mn-lt"/>
                      <a:ea typeface="標楷體" pitchFamily="65" charset="-120"/>
                      <a:cs typeface="新細明體"/>
                    </a:defRPr>
                  </a:pPr>
                  <a:endParaRPr lang="zh-TW"/>
                </a:p>
              </c:txPr>
              <c:dLblPos val="bestFit"/>
              <c:showVal val="1"/>
              <c:showCatName val="1"/>
            </c:dLbl>
            <c:dLbl>
              <c:idx val="5"/>
              <c:layout>
                <c:manualLayout>
                  <c:x val="-2.3403883025260381E-2"/>
                  <c:y val="-8.6256031683767234E-2"/>
                </c:manualLayout>
              </c:layout>
              <c:dLblPos val="bestFit"/>
              <c:showCatName val="1"/>
              <c:showPercent val="1"/>
            </c:dLbl>
            <c:dLbl>
              <c:idx val="6"/>
              <c:layout>
                <c:manualLayout>
                  <c:x val="2.8139461290742723E-2"/>
                  <c:y val="-0.14814227178174624"/>
                </c:manualLayout>
              </c:layout>
              <c:dLblPos val="bestFit"/>
              <c:showCatName val="1"/>
              <c:showPercent val="1"/>
            </c:dLbl>
            <c:dLbl>
              <c:idx val="7"/>
              <c:layout>
                <c:manualLayout>
                  <c:x val="0.10998916716519265"/>
                  <c:y val="0.15076718858418869"/>
                </c:manualLayout>
              </c:layout>
              <c:dLblPos val="bestFit"/>
              <c:showCatName val="1"/>
              <c:showPercent val="1"/>
            </c:dLbl>
            <c:numFmt formatCode="0.00%" sourceLinked="0"/>
            <c:spPr>
              <a:noFill/>
              <a:ln w="25400">
                <a:noFill/>
              </a:ln>
            </c:spPr>
            <c:txPr>
              <a:bodyPr/>
              <a:lstStyle/>
              <a:p>
                <a:pPr>
                  <a:defRPr sz="1500" b="0" i="0" u="none" strike="noStrike" baseline="0">
                    <a:solidFill>
                      <a:schemeClr val="tx1"/>
                    </a:solidFill>
                    <a:latin typeface="+mn-lt"/>
                    <a:ea typeface="標楷體" pitchFamily="65" charset="-120"/>
                    <a:cs typeface="Calibri"/>
                  </a:defRPr>
                </a:pPr>
                <a:endParaRPr lang="zh-TW"/>
              </a:p>
            </c:txPr>
            <c:showCatName val="1"/>
            <c:showPercent val="1"/>
            <c:showLeaderLines val="1"/>
          </c:dLbls>
          <c:cat>
            <c:strRef>
              <c:f>SSE!$B$6:$B$9</c:f>
              <c:strCache>
                <c:ptCount val="4"/>
                <c:pt idx="0">
                  <c:v>金融、保險業</c:v>
                </c:pt>
                <c:pt idx="1">
                  <c:v>採掘業</c:v>
                </c:pt>
                <c:pt idx="2">
                  <c:v>機械、設備、儀錶</c:v>
                </c:pt>
                <c:pt idx="3">
                  <c:v>其他</c:v>
                </c:pt>
              </c:strCache>
            </c:strRef>
          </c:cat>
          <c:val>
            <c:numRef>
              <c:f>SSE!$E$6:$E$9</c:f>
              <c:numCache>
                <c:formatCode>0.00%</c:formatCode>
                <c:ptCount val="4"/>
                <c:pt idx="0">
                  <c:v>0.29917345495672021</c:v>
                </c:pt>
                <c:pt idx="1">
                  <c:v>0.21586458598030991</c:v>
                </c:pt>
                <c:pt idx="2">
                  <c:v>9.4381343094031206E-2</c:v>
                </c:pt>
                <c:pt idx="3">
                  <c:v>0.39058061596894184</c:v>
                </c:pt>
              </c:numCache>
            </c:numRef>
          </c:val>
        </c:ser>
      </c:pie3DChart>
    </c:plotArea>
    <c:plotVisOnly val="1"/>
    <c:dispBlanksAs val="zero"/>
  </c:chart>
  <c:spPr>
    <a:solidFill>
      <a:srgbClr val="FFFFFF"/>
    </a:solidFill>
    <a:ln>
      <a:noFill/>
    </a:ln>
  </c:sp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DA5F6C-7CF9-46BE-B64B-5ACDA64442B0}" type="doc">
      <dgm:prSet loTypeId="urn:microsoft.com/office/officeart/2005/8/layout/hList1" loCatId="list" qsTypeId="urn:microsoft.com/office/officeart/2005/8/quickstyle/3d1" qsCatId="3D" csTypeId="urn:microsoft.com/office/officeart/2005/8/colors/accent1_2" csCatId="accent1" phldr="1"/>
      <dgm:spPr/>
      <dgm:t>
        <a:bodyPr/>
        <a:lstStyle/>
        <a:p>
          <a:endParaRPr lang="zh-TW" altLang="en-US"/>
        </a:p>
      </dgm:t>
    </dgm:pt>
    <dgm:pt modelId="{32AC6A7A-2F95-460E-B4EE-73A3850B4208}">
      <dgm:prSet phldrT="[文字]" custT="1"/>
      <dgm:spPr/>
      <dgm:t>
        <a:bodyPr/>
        <a:lstStyle/>
        <a:p>
          <a:r>
            <a:rPr lang="zh-TW" altLang="en-US" sz="2400" dirty="0" smtClean="0">
              <a:latin typeface="Times New Roman" pitchFamily="18" charset="0"/>
              <a:ea typeface="標楷體" pitchFamily="65" charset="-120"/>
              <a:cs typeface="Times New Roman" pitchFamily="18" charset="0"/>
            </a:rPr>
            <a:t>臺商：人親</a:t>
          </a:r>
          <a:r>
            <a:rPr lang="zh-TW" altLang="en-US" sz="2400" dirty="0" smtClean="0">
              <a:latin typeface="標楷體"/>
              <a:ea typeface="標楷體"/>
              <a:cs typeface="Times New Roman" pitchFamily="18" charset="0"/>
            </a:rPr>
            <a:t>，土親，鄉親</a:t>
          </a:r>
          <a:endParaRPr lang="zh-TW" altLang="en-US" sz="2400" dirty="0">
            <a:latin typeface="Times New Roman" pitchFamily="18" charset="0"/>
            <a:ea typeface="標楷體" pitchFamily="65" charset="-120"/>
            <a:cs typeface="Times New Roman" pitchFamily="18" charset="0"/>
          </a:endParaRPr>
        </a:p>
      </dgm:t>
    </dgm:pt>
    <dgm:pt modelId="{4877695D-B107-4AC2-880A-47216CEF6618}" type="parTrans" cxnId="{1A3D4E96-81BC-4A21-B208-DA2DB93ED341}">
      <dgm:prSet/>
      <dgm:spPr/>
      <dgm:t>
        <a:bodyPr/>
        <a:lstStyle/>
        <a:p>
          <a:endParaRPr lang="zh-TW" altLang="en-US">
            <a:latin typeface="Times New Roman" pitchFamily="18" charset="0"/>
            <a:ea typeface="標楷體" pitchFamily="65" charset="-120"/>
            <a:cs typeface="Times New Roman" pitchFamily="18" charset="0"/>
          </a:endParaRPr>
        </a:p>
      </dgm:t>
    </dgm:pt>
    <dgm:pt modelId="{E8603837-F369-4BB8-AAD8-CA606AC90DC3}" type="sibTrans" cxnId="{1A3D4E96-81BC-4A21-B208-DA2DB93ED341}">
      <dgm:prSet/>
      <dgm:spPr/>
      <dgm:t>
        <a:bodyPr/>
        <a:lstStyle/>
        <a:p>
          <a:endParaRPr lang="zh-TW" altLang="en-US">
            <a:latin typeface="Times New Roman" pitchFamily="18" charset="0"/>
            <a:ea typeface="標楷體" pitchFamily="65" charset="-120"/>
            <a:cs typeface="Times New Roman" pitchFamily="18" charset="0"/>
          </a:endParaRPr>
        </a:p>
      </dgm:t>
    </dgm:pt>
    <dgm:pt modelId="{E3ED8958-E586-4068-B48D-03926DBB9BF9}">
      <dgm:prSet phldrT="[文字]"/>
      <dgm:spPr/>
      <dgm:t>
        <a:bodyPr/>
        <a:lstStyle/>
        <a:p>
          <a:r>
            <a:rPr lang="zh-TW" altLang="en-US" dirty="0" smtClean="0">
              <a:latin typeface="Times New Roman" pitchFamily="18" charset="0"/>
              <a:ea typeface="標楷體" pitchFamily="65" charset="-120"/>
              <a:cs typeface="Times New Roman" pitchFamily="18" charset="0"/>
            </a:rPr>
            <a:t>有根　　　　</a:t>
          </a:r>
          <a:endParaRPr lang="zh-TW" altLang="en-US" dirty="0">
            <a:latin typeface="Times New Roman" pitchFamily="18" charset="0"/>
            <a:ea typeface="標楷體" pitchFamily="65" charset="-120"/>
            <a:cs typeface="Times New Roman" pitchFamily="18" charset="0"/>
          </a:endParaRPr>
        </a:p>
      </dgm:t>
    </dgm:pt>
    <dgm:pt modelId="{698FD767-4ED7-4E98-A3A8-A4BD752CD17E}" type="parTrans" cxnId="{34F3D2A3-FEFD-4CFB-9BA9-06C2EF89CEB4}">
      <dgm:prSet/>
      <dgm:spPr/>
      <dgm:t>
        <a:bodyPr/>
        <a:lstStyle/>
        <a:p>
          <a:endParaRPr lang="zh-TW" altLang="en-US">
            <a:latin typeface="Times New Roman" pitchFamily="18" charset="0"/>
            <a:ea typeface="標楷體" pitchFamily="65" charset="-120"/>
            <a:cs typeface="Times New Roman" pitchFamily="18" charset="0"/>
          </a:endParaRPr>
        </a:p>
      </dgm:t>
    </dgm:pt>
    <dgm:pt modelId="{6B886543-BFAA-4EE1-8D09-FBDFA25A745D}" type="sibTrans" cxnId="{34F3D2A3-FEFD-4CFB-9BA9-06C2EF89CEB4}">
      <dgm:prSet/>
      <dgm:spPr/>
      <dgm:t>
        <a:bodyPr/>
        <a:lstStyle/>
        <a:p>
          <a:endParaRPr lang="zh-TW" altLang="en-US">
            <a:latin typeface="Times New Roman" pitchFamily="18" charset="0"/>
            <a:ea typeface="標楷體" pitchFamily="65" charset="-120"/>
            <a:cs typeface="Times New Roman" pitchFamily="18" charset="0"/>
          </a:endParaRPr>
        </a:p>
      </dgm:t>
    </dgm:pt>
    <dgm:pt modelId="{6C29B8C7-A8F9-482C-AEFF-1F0A37359C6A}">
      <dgm:prSet phldrT="[文字]"/>
      <dgm:spPr/>
      <dgm:t>
        <a:bodyPr/>
        <a:lstStyle/>
        <a:p>
          <a:r>
            <a:rPr lang="zh-TW" altLang="en-US" dirty="0" smtClean="0">
              <a:latin typeface="Times New Roman" pitchFamily="18" charset="0"/>
              <a:ea typeface="標楷體" pitchFamily="65" charset="-120"/>
              <a:cs typeface="Times New Roman" pitchFamily="18" charset="0"/>
            </a:rPr>
            <a:t>無根</a:t>
          </a:r>
          <a:endParaRPr lang="zh-TW" altLang="en-US" dirty="0">
            <a:latin typeface="Times New Roman" pitchFamily="18" charset="0"/>
            <a:ea typeface="標楷體" pitchFamily="65" charset="-120"/>
            <a:cs typeface="Times New Roman" pitchFamily="18" charset="0"/>
          </a:endParaRPr>
        </a:p>
      </dgm:t>
    </dgm:pt>
    <dgm:pt modelId="{BC59F2BD-8BDD-4E5C-81CF-97D97D3FCA57}" type="parTrans" cxnId="{1535D13C-CF43-463E-A76A-4D0875863FFF}">
      <dgm:prSet/>
      <dgm:spPr/>
      <dgm:t>
        <a:bodyPr/>
        <a:lstStyle/>
        <a:p>
          <a:endParaRPr lang="zh-TW" altLang="en-US">
            <a:latin typeface="Times New Roman" pitchFamily="18" charset="0"/>
            <a:ea typeface="標楷體" pitchFamily="65" charset="-120"/>
            <a:cs typeface="Times New Roman" pitchFamily="18" charset="0"/>
          </a:endParaRPr>
        </a:p>
      </dgm:t>
    </dgm:pt>
    <dgm:pt modelId="{10B6FADB-92AB-4AAA-A08C-B747B82E8A22}" type="sibTrans" cxnId="{1535D13C-CF43-463E-A76A-4D0875863FFF}">
      <dgm:prSet/>
      <dgm:spPr/>
      <dgm:t>
        <a:bodyPr/>
        <a:lstStyle/>
        <a:p>
          <a:endParaRPr lang="zh-TW" altLang="en-US">
            <a:latin typeface="Times New Roman" pitchFamily="18" charset="0"/>
            <a:ea typeface="標楷體" pitchFamily="65" charset="-120"/>
            <a:cs typeface="Times New Roman" pitchFamily="18" charset="0"/>
          </a:endParaRPr>
        </a:p>
      </dgm:t>
    </dgm:pt>
    <dgm:pt modelId="{119D4D59-4F34-477A-9265-6FF937802592}">
      <dgm:prSet phldrT="[文字]" custT="1"/>
      <dgm:spPr/>
      <dgm:t>
        <a:bodyPr/>
        <a:lstStyle/>
        <a:p>
          <a:r>
            <a:rPr lang="zh-TW" altLang="en-US" sz="2400" dirty="0" smtClean="0">
              <a:latin typeface="Times New Roman" pitchFamily="18" charset="0"/>
              <a:ea typeface="標楷體" pitchFamily="65" charset="-120"/>
              <a:cs typeface="Times New Roman" pitchFamily="18" charset="0"/>
            </a:rPr>
            <a:t>外資企業</a:t>
          </a:r>
          <a:endParaRPr lang="zh-TW" altLang="en-US" sz="2400" dirty="0">
            <a:latin typeface="Times New Roman" pitchFamily="18" charset="0"/>
            <a:ea typeface="標楷體" pitchFamily="65" charset="-120"/>
            <a:cs typeface="Times New Roman" pitchFamily="18" charset="0"/>
          </a:endParaRPr>
        </a:p>
      </dgm:t>
    </dgm:pt>
    <dgm:pt modelId="{BD093F3F-4A59-443C-A31C-62437600FA7A}" type="parTrans" cxnId="{391AA02A-C253-4470-AF16-C86A8FE868C1}">
      <dgm:prSet/>
      <dgm:spPr/>
      <dgm:t>
        <a:bodyPr/>
        <a:lstStyle/>
        <a:p>
          <a:endParaRPr lang="zh-TW" altLang="en-US">
            <a:latin typeface="Times New Roman" pitchFamily="18" charset="0"/>
            <a:ea typeface="標楷體" pitchFamily="65" charset="-120"/>
            <a:cs typeface="Times New Roman" pitchFamily="18" charset="0"/>
          </a:endParaRPr>
        </a:p>
      </dgm:t>
    </dgm:pt>
    <dgm:pt modelId="{98776437-B26C-4132-8080-5382A75C8DCD}" type="sibTrans" cxnId="{391AA02A-C253-4470-AF16-C86A8FE868C1}">
      <dgm:prSet/>
      <dgm:spPr/>
      <dgm:t>
        <a:bodyPr/>
        <a:lstStyle/>
        <a:p>
          <a:endParaRPr lang="zh-TW" altLang="en-US">
            <a:latin typeface="Times New Roman" pitchFamily="18" charset="0"/>
            <a:ea typeface="標楷體" pitchFamily="65" charset="-120"/>
            <a:cs typeface="Times New Roman" pitchFamily="18" charset="0"/>
          </a:endParaRPr>
        </a:p>
      </dgm:t>
    </dgm:pt>
    <dgm:pt modelId="{42F1918A-B141-432A-B4D8-7F4A72DB9C7A}">
      <dgm:prSet phldrT="[文字]"/>
      <dgm:spPr/>
      <dgm:t>
        <a:bodyPr/>
        <a:lstStyle/>
        <a:p>
          <a:r>
            <a:rPr lang="zh-TW" altLang="en-US" dirty="0" smtClean="0">
              <a:latin typeface="Times New Roman" pitchFamily="18" charset="0"/>
              <a:ea typeface="標楷體" pitchFamily="65" charset="-120"/>
              <a:cs typeface="Times New Roman" pitchFamily="18" charset="0"/>
            </a:rPr>
            <a:t>在臺有據點</a:t>
          </a:r>
          <a:r>
            <a:rPr lang="zh-TW" altLang="en-US" dirty="0" smtClean="0">
              <a:latin typeface="標楷體"/>
              <a:ea typeface="標楷體"/>
              <a:cs typeface="Times New Roman" pitchFamily="18" charset="0"/>
            </a:rPr>
            <a:t>，開拓市場</a:t>
          </a:r>
          <a:endParaRPr lang="zh-TW" altLang="en-US" dirty="0">
            <a:latin typeface="Times New Roman" pitchFamily="18" charset="0"/>
            <a:ea typeface="標楷體" pitchFamily="65" charset="-120"/>
            <a:cs typeface="Times New Roman" pitchFamily="18" charset="0"/>
          </a:endParaRPr>
        </a:p>
      </dgm:t>
    </dgm:pt>
    <dgm:pt modelId="{9534D34C-49EA-44CA-9E21-F2500C066705}" type="parTrans" cxnId="{02EEBB70-34E9-4E84-839D-420496CA5EAC}">
      <dgm:prSet/>
      <dgm:spPr/>
      <dgm:t>
        <a:bodyPr/>
        <a:lstStyle/>
        <a:p>
          <a:endParaRPr lang="zh-TW" altLang="en-US">
            <a:latin typeface="Times New Roman" pitchFamily="18" charset="0"/>
            <a:ea typeface="標楷體" pitchFamily="65" charset="-120"/>
            <a:cs typeface="Times New Roman" pitchFamily="18" charset="0"/>
          </a:endParaRPr>
        </a:p>
      </dgm:t>
    </dgm:pt>
    <dgm:pt modelId="{08A8FC1A-26FD-4B55-AF3C-7C79CF395D30}" type="sibTrans" cxnId="{02EEBB70-34E9-4E84-839D-420496CA5EAC}">
      <dgm:prSet/>
      <dgm:spPr/>
      <dgm:t>
        <a:bodyPr/>
        <a:lstStyle/>
        <a:p>
          <a:endParaRPr lang="zh-TW" altLang="en-US">
            <a:latin typeface="Times New Roman" pitchFamily="18" charset="0"/>
            <a:ea typeface="標楷體" pitchFamily="65" charset="-120"/>
            <a:cs typeface="Times New Roman" pitchFamily="18" charset="0"/>
          </a:endParaRPr>
        </a:p>
      </dgm:t>
    </dgm:pt>
    <dgm:pt modelId="{22474FEB-B0A6-494B-A8D6-7875CC4FB4F5}">
      <dgm:prSet/>
      <dgm:spPr/>
      <dgm:t>
        <a:bodyPr/>
        <a:lstStyle/>
        <a:p>
          <a:r>
            <a:rPr lang="zh-TW" altLang="en-US" dirty="0" smtClean="0">
              <a:latin typeface="Times New Roman" pitchFamily="18" charset="0"/>
              <a:ea typeface="標楷體" pitchFamily="65" charset="-120"/>
              <a:cs typeface="Times New Roman" pitchFamily="18" charset="0"/>
            </a:rPr>
            <a:t>尋求策略聯盟、技術合作</a:t>
          </a:r>
          <a:r>
            <a:rPr lang="zh-TW" altLang="en-US" dirty="0" smtClean="0">
              <a:latin typeface="標楷體"/>
              <a:ea typeface="標楷體"/>
              <a:cs typeface="Times New Roman" pitchFamily="18" charset="0"/>
            </a:rPr>
            <a:t>，</a:t>
          </a:r>
          <a:r>
            <a:rPr lang="zh-TW" altLang="en-US" dirty="0" smtClean="0">
              <a:latin typeface="Times New Roman" pitchFamily="18" charset="0"/>
              <a:ea typeface="標楷體" pitchFamily="65" charset="-120"/>
              <a:cs typeface="Times New Roman" pitchFamily="18" charset="0"/>
            </a:rPr>
            <a:t>與在臺企業有供應鏈關係</a:t>
          </a:r>
          <a:endParaRPr lang="en-US" altLang="zh-TW" dirty="0">
            <a:latin typeface="Times New Roman" pitchFamily="18" charset="0"/>
            <a:ea typeface="標楷體" pitchFamily="65" charset="-120"/>
            <a:cs typeface="Times New Roman" pitchFamily="18" charset="0"/>
          </a:endParaRPr>
        </a:p>
      </dgm:t>
    </dgm:pt>
    <dgm:pt modelId="{EDE20E80-082C-4777-9438-C9CC766216AE}" type="parTrans" cxnId="{930A38E2-75D3-4A31-BCFE-E92CCCB37C07}">
      <dgm:prSet/>
      <dgm:spPr/>
      <dgm:t>
        <a:bodyPr/>
        <a:lstStyle/>
        <a:p>
          <a:endParaRPr lang="zh-TW" altLang="en-US">
            <a:latin typeface="Times New Roman" pitchFamily="18" charset="0"/>
            <a:ea typeface="標楷體" pitchFamily="65" charset="-120"/>
            <a:cs typeface="Times New Roman" pitchFamily="18" charset="0"/>
          </a:endParaRPr>
        </a:p>
      </dgm:t>
    </dgm:pt>
    <dgm:pt modelId="{325447B9-986B-48C4-8658-95BFFC2E9BC0}" type="sibTrans" cxnId="{930A38E2-75D3-4A31-BCFE-E92CCCB37C07}">
      <dgm:prSet/>
      <dgm:spPr/>
      <dgm:t>
        <a:bodyPr/>
        <a:lstStyle/>
        <a:p>
          <a:endParaRPr lang="zh-TW" altLang="en-US">
            <a:latin typeface="Times New Roman" pitchFamily="18" charset="0"/>
            <a:ea typeface="標楷體" pitchFamily="65" charset="-120"/>
            <a:cs typeface="Times New Roman" pitchFamily="18" charset="0"/>
          </a:endParaRPr>
        </a:p>
      </dgm:t>
    </dgm:pt>
    <dgm:pt modelId="{A9D7CCA3-22F2-4021-9E22-677C6743A10B}">
      <dgm:prSet/>
      <dgm:spPr/>
      <dgm:t>
        <a:bodyPr/>
        <a:lstStyle/>
        <a:p>
          <a:r>
            <a:rPr lang="zh-TW" altLang="en-US" dirty="0" smtClean="0">
              <a:latin typeface="Times New Roman" pitchFamily="18" charset="0"/>
              <a:ea typeface="標楷體" pitchFamily="65" charset="-120"/>
              <a:cs typeface="Times New Roman" pitchFamily="18" charset="0"/>
            </a:rPr>
            <a:t>進入大陸市場</a:t>
          </a:r>
          <a:endParaRPr lang="en-US" altLang="zh-TW" dirty="0">
            <a:latin typeface="Times New Roman" pitchFamily="18" charset="0"/>
            <a:ea typeface="標楷體" pitchFamily="65" charset="-120"/>
            <a:cs typeface="Times New Roman" pitchFamily="18" charset="0"/>
          </a:endParaRPr>
        </a:p>
      </dgm:t>
    </dgm:pt>
    <dgm:pt modelId="{1F42116C-DCBD-4874-982E-A64B218FDDAD}" type="parTrans" cxnId="{A64673FB-22E3-45D0-A0DE-966319A5FD7D}">
      <dgm:prSet/>
      <dgm:spPr/>
      <dgm:t>
        <a:bodyPr/>
        <a:lstStyle/>
        <a:p>
          <a:endParaRPr lang="zh-TW" altLang="en-US"/>
        </a:p>
      </dgm:t>
    </dgm:pt>
    <dgm:pt modelId="{7336CE63-DF52-4D49-AAF7-E3D19F80BBB3}" type="sibTrans" cxnId="{A64673FB-22E3-45D0-A0DE-966319A5FD7D}">
      <dgm:prSet/>
      <dgm:spPr/>
      <dgm:t>
        <a:bodyPr/>
        <a:lstStyle/>
        <a:p>
          <a:endParaRPr lang="zh-TW" altLang="en-US"/>
        </a:p>
      </dgm:t>
    </dgm:pt>
    <dgm:pt modelId="{F32D5CE4-57FE-40AB-B4FA-D65E3CF9B54F}" type="pres">
      <dgm:prSet presAssocID="{10DA5F6C-7CF9-46BE-B64B-5ACDA64442B0}" presName="Name0" presStyleCnt="0">
        <dgm:presLayoutVars>
          <dgm:dir/>
          <dgm:animLvl val="lvl"/>
          <dgm:resizeHandles val="exact"/>
        </dgm:presLayoutVars>
      </dgm:prSet>
      <dgm:spPr/>
      <dgm:t>
        <a:bodyPr/>
        <a:lstStyle/>
        <a:p>
          <a:endParaRPr lang="zh-TW" altLang="en-US"/>
        </a:p>
      </dgm:t>
    </dgm:pt>
    <dgm:pt modelId="{35758DB2-4F62-4F5F-A2E0-D075A76A712B}" type="pres">
      <dgm:prSet presAssocID="{32AC6A7A-2F95-460E-B4EE-73A3850B4208}" presName="composite" presStyleCnt="0"/>
      <dgm:spPr/>
    </dgm:pt>
    <dgm:pt modelId="{8F40E323-8604-48B2-863F-F4DF209DDC5F}" type="pres">
      <dgm:prSet presAssocID="{32AC6A7A-2F95-460E-B4EE-73A3850B4208}" presName="parTx" presStyleLbl="alignNode1" presStyleIdx="0" presStyleCnt="2">
        <dgm:presLayoutVars>
          <dgm:chMax val="0"/>
          <dgm:chPref val="0"/>
          <dgm:bulletEnabled val="1"/>
        </dgm:presLayoutVars>
      </dgm:prSet>
      <dgm:spPr/>
      <dgm:t>
        <a:bodyPr/>
        <a:lstStyle/>
        <a:p>
          <a:endParaRPr lang="zh-TW" altLang="en-US"/>
        </a:p>
      </dgm:t>
    </dgm:pt>
    <dgm:pt modelId="{F4248C44-BF01-4052-A97B-8A8AF54B56F7}" type="pres">
      <dgm:prSet presAssocID="{32AC6A7A-2F95-460E-B4EE-73A3850B4208}" presName="desTx" presStyleLbl="alignAccFollowNode1" presStyleIdx="0" presStyleCnt="2">
        <dgm:presLayoutVars>
          <dgm:bulletEnabled val="1"/>
        </dgm:presLayoutVars>
      </dgm:prSet>
      <dgm:spPr/>
      <dgm:t>
        <a:bodyPr/>
        <a:lstStyle/>
        <a:p>
          <a:endParaRPr lang="zh-TW" altLang="en-US"/>
        </a:p>
      </dgm:t>
    </dgm:pt>
    <dgm:pt modelId="{75ECD4CD-F448-4CB3-8303-40D6323E0FAA}" type="pres">
      <dgm:prSet presAssocID="{E8603837-F369-4BB8-AAD8-CA606AC90DC3}" presName="space" presStyleCnt="0"/>
      <dgm:spPr/>
    </dgm:pt>
    <dgm:pt modelId="{A49CF6EB-022F-406F-8E17-FCA76602838C}" type="pres">
      <dgm:prSet presAssocID="{119D4D59-4F34-477A-9265-6FF937802592}" presName="composite" presStyleCnt="0"/>
      <dgm:spPr/>
    </dgm:pt>
    <dgm:pt modelId="{5F52CFB1-6321-49D8-B08E-BD56D2658C7F}" type="pres">
      <dgm:prSet presAssocID="{119D4D59-4F34-477A-9265-6FF937802592}" presName="parTx" presStyleLbl="alignNode1" presStyleIdx="1" presStyleCnt="2">
        <dgm:presLayoutVars>
          <dgm:chMax val="0"/>
          <dgm:chPref val="0"/>
          <dgm:bulletEnabled val="1"/>
        </dgm:presLayoutVars>
      </dgm:prSet>
      <dgm:spPr/>
      <dgm:t>
        <a:bodyPr/>
        <a:lstStyle/>
        <a:p>
          <a:endParaRPr lang="zh-TW" altLang="en-US"/>
        </a:p>
      </dgm:t>
    </dgm:pt>
    <dgm:pt modelId="{83486A3D-976A-4626-9061-296B2CE56F7C}" type="pres">
      <dgm:prSet presAssocID="{119D4D59-4F34-477A-9265-6FF937802592}" presName="desTx" presStyleLbl="alignAccFollowNode1" presStyleIdx="1" presStyleCnt="2">
        <dgm:presLayoutVars>
          <dgm:bulletEnabled val="1"/>
        </dgm:presLayoutVars>
      </dgm:prSet>
      <dgm:spPr/>
      <dgm:t>
        <a:bodyPr/>
        <a:lstStyle/>
        <a:p>
          <a:endParaRPr lang="zh-TW" altLang="en-US"/>
        </a:p>
      </dgm:t>
    </dgm:pt>
  </dgm:ptLst>
  <dgm:cxnLst>
    <dgm:cxn modelId="{1A3D4E96-81BC-4A21-B208-DA2DB93ED341}" srcId="{10DA5F6C-7CF9-46BE-B64B-5ACDA64442B0}" destId="{32AC6A7A-2F95-460E-B4EE-73A3850B4208}" srcOrd="0" destOrd="0" parTransId="{4877695D-B107-4AC2-880A-47216CEF6618}" sibTransId="{E8603837-F369-4BB8-AAD8-CA606AC90DC3}"/>
    <dgm:cxn modelId="{5F4F6A59-20D2-4B05-B6D1-59A3D7CF067F}" type="presOf" srcId="{22474FEB-B0A6-494B-A8D6-7875CC4FB4F5}" destId="{83486A3D-976A-4626-9061-296B2CE56F7C}" srcOrd="0" destOrd="1" presId="urn:microsoft.com/office/officeart/2005/8/layout/hList1"/>
    <dgm:cxn modelId="{A64673FB-22E3-45D0-A0DE-966319A5FD7D}" srcId="{119D4D59-4F34-477A-9265-6FF937802592}" destId="{A9D7CCA3-22F2-4021-9E22-677C6743A10B}" srcOrd="2" destOrd="0" parTransId="{1F42116C-DCBD-4874-982E-A64B218FDDAD}" sibTransId="{7336CE63-DF52-4D49-AAF7-E3D19F80BBB3}"/>
    <dgm:cxn modelId="{1535D13C-CF43-463E-A76A-4D0875863FFF}" srcId="{32AC6A7A-2F95-460E-B4EE-73A3850B4208}" destId="{6C29B8C7-A8F9-482C-AEFF-1F0A37359C6A}" srcOrd="1" destOrd="0" parTransId="{BC59F2BD-8BDD-4E5C-81CF-97D97D3FCA57}" sibTransId="{10B6FADB-92AB-4AAA-A08C-B747B82E8A22}"/>
    <dgm:cxn modelId="{1C68528B-72F1-47A2-8409-CA1C4BB18285}" type="presOf" srcId="{42F1918A-B141-432A-B4D8-7F4A72DB9C7A}" destId="{83486A3D-976A-4626-9061-296B2CE56F7C}" srcOrd="0" destOrd="0" presId="urn:microsoft.com/office/officeart/2005/8/layout/hList1"/>
    <dgm:cxn modelId="{F22AE4D3-239A-469C-B573-D93522B51E4A}" type="presOf" srcId="{6C29B8C7-A8F9-482C-AEFF-1F0A37359C6A}" destId="{F4248C44-BF01-4052-A97B-8A8AF54B56F7}" srcOrd="0" destOrd="1" presId="urn:microsoft.com/office/officeart/2005/8/layout/hList1"/>
    <dgm:cxn modelId="{E992FE84-0913-4A2D-A58F-8054E2A2B18A}" type="presOf" srcId="{A9D7CCA3-22F2-4021-9E22-677C6743A10B}" destId="{83486A3D-976A-4626-9061-296B2CE56F7C}" srcOrd="0" destOrd="2" presId="urn:microsoft.com/office/officeart/2005/8/layout/hList1"/>
    <dgm:cxn modelId="{930A38E2-75D3-4A31-BCFE-E92CCCB37C07}" srcId="{119D4D59-4F34-477A-9265-6FF937802592}" destId="{22474FEB-B0A6-494B-A8D6-7875CC4FB4F5}" srcOrd="1" destOrd="0" parTransId="{EDE20E80-082C-4777-9438-C9CC766216AE}" sibTransId="{325447B9-986B-48C4-8658-95BFFC2E9BC0}"/>
    <dgm:cxn modelId="{34F3D2A3-FEFD-4CFB-9BA9-06C2EF89CEB4}" srcId="{32AC6A7A-2F95-460E-B4EE-73A3850B4208}" destId="{E3ED8958-E586-4068-B48D-03926DBB9BF9}" srcOrd="0" destOrd="0" parTransId="{698FD767-4ED7-4E98-A3A8-A4BD752CD17E}" sibTransId="{6B886543-BFAA-4EE1-8D09-FBDFA25A745D}"/>
    <dgm:cxn modelId="{6343B862-5978-4E99-9CD5-F7B59C9654A2}" type="presOf" srcId="{119D4D59-4F34-477A-9265-6FF937802592}" destId="{5F52CFB1-6321-49D8-B08E-BD56D2658C7F}" srcOrd="0" destOrd="0" presId="urn:microsoft.com/office/officeart/2005/8/layout/hList1"/>
    <dgm:cxn modelId="{02EEBB70-34E9-4E84-839D-420496CA5EAC}" srcId="{119D4D59-4F34-477A-9265-6FF937802592}" destId="{42F1918A-B141-432A-B4D8-7F4A72DB9C7A}" srcOrd="0" destOrd="0" parTransId="{9534D34C-49EA-44CA-9E21-F2500C066705}" sibTransId="{08A8FC1A-26FD-4B55-AF3C-7C79CF395D30}"/>
    <dgm:cxn modelId="{391AA02A-C253-4470-AF16-C86A8FE868C1}" srcId="{10DA5F6C-7CF9-46BE-B64B-5ACDA64442B0}" destId="{119D4D59-4F34-477A-9265-6FF937802592}" srcOrd="1" destOrd="0" parTransId="{BD093F3F-4A59-443C-A31C-62437600FA7A}" sibTransId="{98776437-B26C-4132-8080-5382A75C8DCD}"/>
    <dgm:cxn modelId="{6B85DBF7-9665-43B9-8068-0C978330315A}" type="presOf" srcId="{E3ED8958-E586-4068-B48D-03926DBB9BF9}" destId="{F4248C44-BF01-4052-A97B-8A8AF54B56F7}" srcOrd="0" destOrd="0" presId="urn:microsoft.com/office/officeart/2005/8/layout/hList1"/>
    <dgm:cxn modelId="{7CEB85A3-D3F6-48CD-87A8-96C6B10B15A6}" type="presOf" srcId="{10DA5F6C-7CF9-46BE-B64B-5ACDA64442B0}" destId="{F32D5CE4-57FE-40AB-B4FA-D65E3CF9B54F}" srcOrd="0" destOrd="0" presId="urn:microsoft.com/office/officeart/2005/8/layout/hList1"/>
    <dgm:cxn modelId="{0D8E6613-6F84-4A4D-AC84-83A0C90E32B5}" type="presOf" srcId="{32AC6A7A-2F95-460E-B4EE-73A3850B4208}" destId="{8F40E323-8604-48B2-863F-F4DF209DDC5F}" srcOrd="0" destOrd="0" presId="urn:microsoft.com/office/officeart/2005/8/layout/hList1"/>
    <dgm:cxn modelId="{30E3F859-1B84-4E8A-93DF-B1AE1DEF5702}" type="presParOf" srcId="{F32D5CE4-57FE-40AB-B4FA-D65E3CF9B54F}" destId="{35758DB2-4F62-4F5F-A2E0-D075A76A712B}" srcOrd="0" destOrd="0" presId="urn:microsoft.com/office/officeart/2005/8/layout/hList1"/>
    <dgm:cxn modelId="{F9FC2AC8-9444-4B79-A165-2F4838D34644}" type="presParOf" srcId="{35758DB2-4F62-4F5F-A2E0-D075A76A712B}" destId="{8F40E323-8604-48B2-863F-F4DF209DDC5F}" srcOrd="0" destOrd="0" presId="urn:microsoft.com/office/officeart/2005/8/layout/hList1"/>
    <dgm:cxn modelId="{3F1EC7DF-C030-4C8F-8A90-324C48A01834}" type="presParOf" srcId="{35758DB2-4F62-4F5F-A2E0-D075A76A712B}" destId="{F4248C44-BF01-4052-A97B-8A8AF54B56F7}" srcOrd="1" destOrd="0" presId="urn:microsoft.com/office/officeart/2005/8/layout/hList1"/>
    <dgm:cxn modelId="{39BE2587-9689-4E8E-ACC6-139ABEB6B664}" type="presParOf" srcId="{F32D5CE4-57FE-40AB-B4FA-D65E3CF9B54F}" destId="{75ECD4CD-F448-4CB3-8303-40D6323E0FAA}" srcOrd="1" destOrd="0" presId="urn:microsoft.com/office/officeart/2005/8/layout/hList1"/>
    <dgm:cxn modelId="{E5CA9B40-4ABF-4AE4-800C-06DD91A947AE}" type="presParOf" srcId="{F32D5CE4-57FE-40AB-B4FA-D65E3CF9B54F}" destId="{A49CF6EB-022F-406F-8E17-FCA76602838C}" srcOrd="2" destOrd="0" presId="urn:microsoft.com/office/officeart/2005/8/layout/hList1"/>
    <dgm:cxn modelId="{B1478DED-7C1E-47A6-AD94-ADB4BC73440F}" type="presParOf" srcId="{A49CF6EB-022F-406F-8E17-FCA76602838C}" destId="{5F52CFB1-6321-49D8-B08E-BD56D2658C7F}" srcOrd="0" destOrd="0" presId="urn:microsoft.com/office/officeart/2005/8/layout/hList1"/>
    <dgm:cxn modelId="{C21E69DB-CBF0-48BC-9652-57750F465406}" type="presParOf" srcId="{A49CF6EB-022F-406F-8E17-FCA76602838C}" destId="{83486A3D-976A-4626-9061-296B2CE56F7C}" srcOrd="1" destOrd="0" presId="urn:microsoft.com/office/officeart/2005/8/layout/hLis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6D8A1A-BF5C-4AAF-8374-FA2D077D6F72}" type="doc">
      <dgm:prSet loTypeId="urn:microsoft.com/office/officeart/2005/8/layout/arrow2" loCatId="process" qsTypeId="urn:microsoft.com/office/officeart/2005/8/quickstyle/simple1" qsCatId="simple" csTypeId="urn:microsoft.com/office/officeart/2005/8/colors/accent1_2" csCatId="accent1" phldr="1"/>
      <dgm:spPr/>
    </dgm:pt>
    <dgm:pt modelId="{FC1EBD74-5D62-416E-BF0C-F9C04389D9E9}">
      <dgm:prSet phldrT="[文字]" custT="1"/>
      <dgm:spPr/>
      <dgm:t>
        <a:bodyPr/>
        <a:lstStyle/>
        <a:p>
          <a:r>
            <a:rPr lang="zh-TW" altLang="en-US" sz="1800" b="1" dirty="0" smtClean="0">
              <a:effectLst>
                <a:outerShdw blurRad="38100" dist="38100" dir="2700000" algn="tl">
                  <a:srgbClr val="000000">
                    <a:alpha val="43137"/>
                  </a:srgbClr>
                </a:outerShdw>
              </a:effectLst>
              <a:latin typeface="+mj-lt"/>
              <a:ea typeface="標楷體" pitchFamily="65" charset="-120"/>
            </a:rPr>
            <a:t>吸引在海外上市台商回台發</a:t>
          </a:r>
          <a:r>
            <a:rPr lang="en-US" altLang="zh-TW" sz="1800" b="1" dirty="0" smtClean="0">
              <a:effectLst>
                <a:outerShdw blurRad="38100" dist="38100" dir="2700000" algn="tl">
                  <a:srgbClr val="000000">
                    <a:alpha val="43137"/>
                  </a:srgbClr>
                </a:outerShdw>
              </a:effectLst>
              <a:latin typeface="+mj-lt"/>
              <a:ea typeface="標楷體" pitchFamily="65" charset="-120"/>
            </a:rPr>
            <a:t>TDR</a:t>
          </a:r>
          <a:endParaRPr lang="zh-TW" altLang="en-US" sz="1800" b="1" dirty="0">
            <a:effectLst>
              <a:outerShdw blurRad="38100" dist="38100" dir="2700000" algn="tl">
                <a:srgbClr val="000000">
                  <a:alpha val="43137"/>
                </a:srgbClr>
              </a:outerShdw>
            </a:effectLst>
            <a:latin typeface="+mj-lt"/>
            <a:ea typeface="標楷體" pitchFamily="65" charset="-120"/>
          </a:endParaRPr>
        </a:p>
      </dgm:t>
    </dgm:pt>
    <dgm:pt modelId="{DB848FB5-B18A-482F-9322-5A2140B5A5F4}" type="parTrans" cxnId="{F474D456-F035-499C-911D-1A3B1BF4BEEA}">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BDDDA8E8-EDC9-4449-9E9C-141391F81B85}" type="sibTrans" cxnId="{F474D456-F035-499C-911D-1A3B1BF4BEEA}">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530F8F35-778A-4FB5-9F2E-C10969DFF5B2}">
      <dgm:prSet phldrT="[文字]" custT="1"/>
      <dgm:spPr/>
      <dgm:t>
        <a:bodyPr/>
        <a:lstStyle/>
        <a:p>
          <a:r>
            <a:rPr lang="zh-TW" altLang="en-US" sz="1800" b="1" dirty="0" smtClean="0">
              <a:effectLst>
                <a:outerShdw blurRad="38100" dist="38100" dir="2700000" algn="tl">
                  <a:srgbClr val="000000">
                    <a:alpha val="43137"/>
                  </a:srgbClr>
                </a:outerShdw>
              </a:effectLst>
              <a:latin typeface="+mj-lt"/>
              <a:ea typeface="標楷體" pitchFamily="65" charset="-120"/>
            </a:rPr>
            <a:t>鼓勵星、港商來台發</a:t>
          </a:r>
          <a:r>
            <a:rPr lang="en-US" altLang="zh-TW" sz="1800" b="1" dirty="0" smtClean="0">
              <a:effectLst>
                <a:outerShdw blurRad="38100" dist="38100" dir="2700000" algn="tl">
                  <a:srgbClr val="000000">
                    <a:alpha val="43137"/>
                  </a:srgbClr>
                </a:outerShdw>
              </a:effectLst>
              <a:latin typeface="+mj-lt"/>
              <a:ea typeface="標楷體" pitchFamily="65" charset="-120"/>
            </a:rPr>
            <a:t>TDR</a:t>
          </a:r>
          <a:r>
            <a:rPr lang="zh-TW" altLang="en-US" sz="1800" b="1" dirty="0" smtClean="0">
              <a:effectLst>
                <a:outerShdw blurRad="38100" dist="38100" dir="2700000" algn="tl">
                  <a:srgbClr val="000000">
                    <a:alpha val="43137"/>
                  </a:srgbClr>
                </a:outerShdw>
              </a:effectLst>
              <a:latin typeface="+mj-lt"/>
              <a:ea typeface="標楷體" pitchFamily="65" charset="-120"/>
            </a:rPr>
            <a:t>，台商回台</a:t>
          </a:r>
          <a:r>
            <a:rPr lang="en-US" altLang="zh-TW" sz="1800" b="1" dirty="0" smtClean="0">
              <a:effectLst>
                <a:outerShdw blurRad="38100" dist="38100" dir="2700000" algn="tl">
                  <a:srgbClr val="000000">
                    <a:alpha val="43137"/>
                  </a:srgbClr>
                </a:outerShdw>
              </a:effectLst>
              <a:latin typeface="+mj-lt"/>
              <a:ea typeface="標楷體" pitchFamily="65" charset="-120"/>
            </a:rPr>
            <a:t>IPO</a:t>
          </a:r>
          <a:endParaRPr lang="zh-TW" altLang="en-US" sz="1800" b="1" dirty="0">
            <a:effectLst>
              <a:outerShdw blurRad="38100" dist="38100" dir="2700000" algn="tl">
                <a:srgbClr val="000000">
                  <a:alpha val="43137"/>
                </a:srgbClr>
              </a:outerShdw>
            </a:effectLst>
            <a:latin typeface="+mj-lt"/>
            <a:ea typeface="標楷體" pitchFamily="65" charset="-120"/>
          </a:endParaRPr>
        </a:p>
      </dgm:t>
    </dgm:pt>
    <dgm:pt modelId="{ACDEBECF-F2C8-47E3-9E6D-2B8CA40D39F4}" type="parTrans" cxnId="{6128FBA7-39E8-4309-A0E7-9D30CC6941F0}">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DFC4961B-6E03-40D3-B29B-5E80532BCDB2}" type="sibTrans" cxnId="{6128FBA7-39E8-4309-A0E7-9D30CC6941F0}">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5465C325-C305-4561-80D1-01E9610E4B42}">
      <dgm:prSet phldrT="[文字]" custT="1"/>
      <dgm:spPr/>
      <dgm:t>
        <a:bodyPr/>
        <a:lstStyle/>
        <a:p>
          <a:r>
            <a:rPr lang="zh-TW" altLang="en-US" sz="1800" b="1" dirty="0" smtClean="0">
              <a:effectLst>
                <a:outerShdw blurRad="38100" dist="38100" dir="2700000" algn="tl">
                  <a:srgbClr val="000000">
                    <a:alpha val="43137"/>
                  </a:srgbClr>
                </a:outerShdw>
              </a:effectLst>
              <a:latin typeface="+mj-lt"/>
              <a:ea typeface="標楷體" pitchFamily="65" charset="-120"/>
            </a:rPr>
            <a:t>國際級企業來台發</a:t>
          </a:r>
          <a:r>
            <a:rPr lang="en-US" altLang="zh-TW" sz="1800" b="1" dirty="0" smtClean="0">
              <a:effectLst>
                <a:outerShdw blurRad="38100" dist="38100" dir="2700000" algn="tl">
                  <a:srgbClr val="000000">
                    <a:alpha val="43137"/>
                  </a:srgbClr>
                </a:outerShdw>
              </a:effectLst>
              <a:latin typeface="+mj-lt"/>
              <a:ea typeface="標楷體" pitchFamily="65" charset="-120"/>
            </a:rPr>
            <a:t>TDR</a:t>
          </a:r>
          <a:r>
            <a:rPr lang="zh-TW" altLang="en-US" sz="1800" b="1" dirty="0" smtClean="0">
              <a:effectLst>
                <a:outerShdw blurRad="38100" dist="38100" dir="2700000" algn="tl">
                  <a:srgbClr val="000000">
                    <a:alpha val="43137"/>
                  </a:srgbClr>
                </a:outerShdw>
              </a:effectLst>
              <a:latin typeface="+mj-lt"/>
              <a:ea typeface="標楷體" pitchFamily="65" charset="-120"/>
            </a:rPr>
            <a:t>及</a:t>
          </a:r>
          <a:r>
            <a:rPr lang="en-US" altLang="zh-TW" sz="1800" b="1" dirty="0" smtClean="0">
              <a:effectLst>
                <a:outerShdw blurRad="38100" dist="38100" dir="2700000" algn="tl">
                  <a:srgbClr val="000000">
                    <a:alpha val="43137"/>
                  </a:srgbClr>
                </a:outerShdw>
              </a:effectLst>
              <a:latin typeface="+mj-lt"/>
              <a:ea typeface="標楷體" pitchFamily="65" charset="-120"/>
            </a:rPr>
            <a:t>IPO</a:t>
          </a:r>
          <a:endParaRPr lang="zh-TW" altLang="en-US" sz="1800" b="1" dirty="0">
            <a:effectLst>
              <a:outerShdw blurRad="38100" dist="38100" dir="2700000" algn="tl">
                <a:srgbClr val="000000">
                  <a:alpha val="43137"/>
                </a:srgbClr>
              </a:outerShdw>
            </a:effectLst>
            <a:latin typeface="+mj-lt"/>
            <a:ea typeface="標楷體" pitchFamily="65" charset="-120"/>
          </a:endParaRPr>
        </a:p>
      </dgm:t>
    </dgm:pt>
    <dgm:pt modelId="{D4AD818C-90B7-401F-A299-76608FCE4BB0}" type="parTrans" cxnId="{B6F154D9-7F30-49BC-B677-19AC517545DD}">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2432A913-C30B-430A-8962-755AFBA24840}" type="sibTrans" cxnId="{B6F154D9-7F30-49BC-B677-19AC517545DD}">
      <dgm:prSet/>
      <dgm:spPr/>
      <dgm:t>
        <a:bodyPr/>
        <a:lstStyle/>
        <a:p>
          <a:endParaRPr lang="zh-TW" altLang="en-US" b="1">
            <a:effectLst>
              <a:outerShdw blurRad="38100" dist="38100" dir="2700000" algn="tl">
                <a:srgbClr val="000000">
                  <a:alpha val="43137"/>
                </a:srgbClr>
              </a:outerShdw>
            </a:effectLst>
            <a:latin typeface="標楷體" pitchFamily="65" charset="-120"/>
            <a:ea typeface="標楷體" pitchFamily="65" charset="-120"/>
          </a:endParaRPr>
        </a:p>
      </dgm:t>
    </dgm:pt>
    <dgm:pt modelId="{589AB67B-2A53-4A86-966C-3BB8F59D6126}">
      <dgm:prSet phldrT="[文字]" custT="1"/>
      <dgm:spPr/>
      <dgm:t>
        <a:bodyPr/>
        <a:lstStyle/>
        <a:p>
          <a:r>
            <a:rPr lang="zh-TW" altLang="en-US" sz="1800" b="1" dirty="0" smtClean="0">
              <a:effectLst>
                <a:outerShdw blurRad="38100" dist="38100" dir="2700000" algn="tl">
                  <a:srgbClr val="000000">
                    <a:alpha val="43137"/>
                  </a:srgbClr>
                </a:outerShdw>
              </a:effectLst>
              <a:latin typeface="+mj-lt"/>
              <a:ea typeface="標楷體" pitchFamily="65" charset="-120"/>
            </a:rPr>
            <a:t>吸引紅籌企業、日、美企業及中國企業來台發</a:t>
          </a:r>
          <a:r>
            <a:rPr lang="en-US" altLang="zh-TW" sz="1800" b="1" dirty="0" smtClean="0">
              <a:effectLst>
                <a:outerShdw blurRad="38100" dist="38100" dir="2700000" algn="tl">
                  <a:srgbClr val="000000">
                    <a:alpha val="43137"/>
                  </a:srgbClr>
                </a:outerShdw>
              </a:effectLst>
              <a:latin typeface="+mj-lt"/>
              <a:ea typeface="標楷體" pitchFamily="65" charset="-120"/>
            </a:rPr>
            <a:t>TDR</a:t>
          </a:r>
          <a:r>
            <a:rPr lang="zh-TW" altLang="en-US" sz="1800" b="1" dirty="0" smtClean="0">
              <a:effectLst>
                <a:outerShdw blurRad="38100" dist="38100" dir="2700000" algn="tl">
                  <a:srgbClr val="000000">
                    <a:alpha val="43137"/>
                  </a:srgbClr>
                </a:outerShdw>
              </a:effectLst>
              <a:latin typeface="+mj-lt"/>
              <a:ea typeface="標楷體" pitchFamily="65" charset="-120"/>
            </a:rPr>
            <a:t>及</a:t>
          </a:r>
          <a:r>
            <a:rPr lang="en-US" altLang="zh-TW" sz="1800" b="1" dirty="0" smtClean="0">
              <a:effectLst>
                <a:outerShdw blurRad="38100" dist="38100" dir="2700000" algn="tl">
                  <a:srgbClr val="000000">
                    <a:alpha val="43137"/>
                  </a:srgbClr>
                </a:outerShdw>
              </a:effectLst>
              <a:latin typeface="+mj-lt"/>
              <a:ea typeface="標楷體" pitchFamily="65" charset="-120"/>
            </a:rPr>
            <a:t>IPO</a:t>
          </a:r>
          <a:endParaRPr lang="zh-TW" altLang="en-US" sz="1800" b="1" dirty="0">
            <a:effectLst>
              <a:outerShdw blurRad="38100" dist="38100" dir="2700000" algn="tl">
                <a:srgbClr val="000000">
                  <a:alpha val="43137"/>
                </a:srgbClr>
              </a:outerShdw>
            </a:effectLst>
            <a:latin typeface="+mj-lt"/>
            <a:ea typeface="標楷體" pitchFamily="65" charset="-120"/>
          </a:endParaRPr>
        </a:p>
      </dgm:t>
    </dgm:pt>
    <dgm:pt modelId="{88F2CD64-A62D-4DD4-A171-F10AEC64C585}" type="parTrans" cxnId="{203D2B0A-CAE0-4088-A2DE-FE8E115220B8}">
      <dgm:prSet/>
      <dgm:spPr/>
      <dgm:t>
        <a:bodyPr/>
        <a:lstStyle/>
        <a:p>
          <a:endParaRPr lang="zh-TW" altLang="en-US"/>
        </a:p>
      </dgm:t>
    </dgm:pt>
    <dgm:pt modelId="{8FE4C4FA-413D-4C0D-8774-83128178EC00}" type="sibTrans" cxnId="{203D2B0A-CAE0-4088-A2DE-FE8E115220B8}">
      <dgm:prSet/>
      <dgm:spPr/>
      <dgm:t>
        <a:bodyPr/>
        <a:lstStyle/>
        <a:p>
          <a:endParaRPr lang="zh-TW" altLang="en-US"/>
        </a:p>
      </dgm:t>
    </dgm:pt>
    <dgm:pt modelId="{6927A6A1-B18F-46AC-8393-5E0804724E34}" type="pres">
      <dgm:prSet presAssocID="{E76D8A1A-BF5C-4AAF-8374-FA2D077D6F72}" presName="arrowDiagram" presStyleCnt="0">
        <dgm:presLayoutVars>
          <dgm:chMax val="5"/>
          <dgm:dir/>
          <dgm:resizeHandles val="exact"/>
        </dgm:presLayoutVars>
      </dgm:prSet>
      <dgm:spPr/>
    </dgm:pt>
    <dgm:pt modelId="{1AE69737-6C79-4A2C-BBA4-0E31A3E03246}" type="pres">
      <dgm:prSet presAssocID="{E76D8A1A-BF5C-4AAF-8374-FA2D077D6F72}" presName="arrow" presStyleLbl="bgShp" presStyleIdx="0" presStyleCnt="1"/>
      <dgm:spPr/>
    </dgm:pt>
    <dgm:pt modelId="{7D79C580-CFD8-4D37-B3B1-EC9FA0BB204D}" type="pres">
      <dgm:prSet presAssocID="{E76D8A1A-BF5C-4AAF-8374-FA2D077D6F72}" presName="arrowDiagram4" presStyleCnt="0"/>
      <dgm:spPr/>
    </dgm:pt>
    <dgm:pt modelId="{92CB9E92-F9BE-4838-873A-69A2244BAD46}" type="pres">
      <dgm:prSet presAssocID="{FC1EBD74-5D62-416E-BF0C-F9C04389D9E9}" presName="bullet4a" presStyleLbl="node1" presStyleIdx="0" presStyleCnt="4"/>
      <dgm:spPr/>
    </dgm:pt>
    <dgm:pt modelId="{CF1B7260-51E9-40FB-BBB5-90D37E30E07F}" type="pres">
      <dgm:prSet presAssocID="{FC1EBD74-5D62-416E-BF0C-F9C04389D9E9}" presName="textBox4a" presStyleLbl="revTx" presStyleIdx="0" presStyleCnt="4" custScaleX="137933" custLinFactNeighborX="21821">
        <dgm:presLayoutVars>
          <dgm:bulletEnabled val="1"/>
        </dgm:presLayoutVars>
      </dgm:prSet>
      <dgm:spPr/>
      <dgm:t>
        <a:bodyPr/>
        <a:lstStyle/>
        <a:p>
          <a:endParaRPr lang="zh-TW" altLang="en-US"/>
        </a:p>
      </dgm:t>
    </dgm:pt>
    <dgm:pt modelId="{B728F7E4-D91A-41FD-96FE-BB7677E11AA7}" type="pres">
      <dgm:prSet presAssocID="{530F8F35-778A-4FB5-9F2E-C10969DFF5B2}" presName="bullet4b" presStyleLbl="node1" presStyleIdx="1" presStyleCnt="4"/>
      <dgm:spPr/>
    </dgm:pt>
    <dgm:pt modelId="{E5C4D2FA-0461-4933-960F-95D38EC0F016}" type="pres">
      <dgm:prSet presAssocID="{530F8F35-778A-4FB5-9F2E-C10969DFF5B2}" presName="textBox4b" presStyleLbl="revTx" presStyleIdx="1" presStyleCnt="4" custScaleX="95959" custScaleY="43702" custLinFactNeighborX="4442" custLinFactNeighborY="-26127">
        <dgm:presLayoutVars>
          <dgm:bulletEnabled val="1"/>
        </dgm:presLayoutVars>
      </dgm:prSet>
      <dgm:spPr/>
      <dgm:t>
        <a:bodyPr/>
        <a:lstStyle/>
        <a:p>
          <a:endParaRPr lang="zh-TW" altLang="en-US"/>
        </a:p>
      </dgm:t>
    </dgm:pt>
    <dgm:pt modelId="{AA6E70DA-610A-47B2-AE9B-F102ACC77D1F}" type="pres">
      <dgm:prSet presAssocID="{589AB67B-2A53-4A86-966C-3BB8F59D6126}" presName="bullet4c" presStyleLbl="node1" presStyleIdx="2" presStyleCnt="4"/>
      <dgm:spPr/>
    </dgm:pt>
    <dgm:pt modelId="{4939E3E7-34C3-484B-B4C2-419F8C590E64}" type="pres">
      <dgm:prSet presAssocID="{589AB67B-2A53-4A86-966C-3BB8F59D6126}" presName="textBox4c" presStyleLbl="revTx" presStyleIdx="2" presStyleCnt="4">
        <dgm:presLayoutVars>
          <dgm:bulletEnabled val="1"/>
        </dgm:presLayoutVars>
      </dgm:prSet>
      <dgm:spPr/>
      <dgm:t>
        <a:bodyPr/>
        <a:lstStyle/>
        <a:p>
          <a:endParaRPr lang="zh-TW" altLang="en-US"/>
        </a:p>
      </dgm:t>
    </dgm:pt>
    <dgm:pt modelId="{8F9B971C-13E3-46DB-935F-BBA75FE64787}" type="pres">
      <dgm:prSet presAssocID="{5465C325-C305-4561-80D1-01E9610E4B42}" presName="bullet4d" presStyleLbl="node1" presStyleIdx="3" presStyleCnt="4"/>
      <dgm:spPr/>
    </dgm:pt>
    <dgm:pt modelId="{E575DC9B-A075-426F-B975-7C2FB367790E}" type="pres">
      <dgm:prSet presAssocID="{5465C325-C305-4561-80D1-01E9610E4B42}" presName="textBox4d" presStyleLbl="revTx" presStyleIdx="3" presStyleCnt="4" custScaleX="134044" custScaleY="20899" custLinFactNeighborX="18550" custLinFactNeighborY="-47878">
        <dgm:presLayoutVars>
          <dgm:bulletEnabled val="1"/>
        </dgm:presLayoutVars>
      </dgm:prSet>
      <dgm:spPr/>
      <dgm:t>
        <a:bodyPr/>
        <a:lstStyle/>
        <a:p>
          <a:endParaRPr lang="zh-TW" altLang="en-US"/>
        </a:p>
      </dgm:t>
    </dgm:pt>
  </dgm:ptLst>
  <dgm:cxnLst>
    <dgm:cxn modelId="{CD0BB3CA-56A5-4C69-8FE1-99F06CE273C0}" type="presOf" srcId="{FC1EBD74-5D62-416E-BF0C-F9C04389D9E9}" destId="{CF1B7260-51E9-40FB-BBB5-90D37E30E07F}" srcOrd="0" destOrd="0" presId="urn:microsoft.com/office/officeart/2005/8/layout/arrow2"/>
    <dgm:cxn modelId="{F3B4C70C-5663-46AA-9F2F-27D53586284A}" type="presOf" srcId="{589AB67B-2A53-4A86-966C-3BB8F59D6126}" destId="{4939E3E7-34C3-484B-B4C2-419F8C590E64}" srcOrd="0" destOrd="0" presId="urn:microsoft.com/office/officeart/2005/8/layout/arrow2"/>
    <dgm:cxn modelId="{F474D456-F035-499C-911D-1A3B1BF4BEEA}" srcId="{E76D8A1A-BF5C-4AAF-8374-FA2D077D6F72}" destId="{FC1EBD74-5D62-416E-BF0C-F9C04389D9E9}" srcOrd="0" destOrd="0" parTransId="{DB848FB5-B18A-482F-9322-5A2140B5A5F4}" sibTransId="{BDDDA8E8-EDC9-4449-9E9C-141391F81B85}"/>
    <dgm:cxn modelId="{D630B5C8-D58C-4238-992D-C5225E727DC0}" type="presOf" srcId="{530F8F35-778A-4FB5-9F2E-C10969DFF5B2}" destId="{E5C4D2FA-0461-4933-960F-95D38EC0F016}" srcOrd="0" destOrd="0" presId="urn:microsoft.com/office/officeart/2005/8/layout/arrow2"/>
    <dgm:cxn modelId="{163D4A5B-1B0F-4219-9409-A658843DF4DD}" type="presOf" srcId="{E76D8A1A-BF5C-4AAF-8374-FA2D077D6F72}" destId="{6927A6A1-B18F-46AC-8393-5E0804724E34}" srcOrd="0" destOrd="0" presId="urn:microsoft.com/office/officeart/2005/8/layout/arrow2"/>
    <dgm:cxn modelId="{B6F154D9-7F30-49BC-B677-19AC517545DD}" srcId="{E76D8A1A-BF5C-4AAF-8374-FA2D077D6F72}" destId="{5465C325-C305-4561-80D1-01E9610E4B42}" srcOrd="3" destOrd="0" parTransId="{D4AD818C-90B7-401F-A299-76608FCE4BB0}" sibTransId="{2432A913-C30B-430A-8962-755AFBA24840}"/>
    <dgm:cxn modelId="{203D2B0A-CAE0-4088-A2DE-FE8E115220B8}" srcId="{E76D8A1A-BF5C-4AAF-8374-FA2D077D6F72}" destId="{589AB67B-2A53-4A86-966C-3BB8F59D6126}" srcOrd="2" destOrd="0" parTransId="{88F2CD64-A62D-4DD4-A171-F10AEC64C585}" sibTransId="{8FE4C4FA-413D-4C0D-8774-83128178EC00}"/>
    <dgm:cxn modelId="{6128FBA7-39E8-4309-A0E7-9D30CC6941F0}" srcId="{E76D8A1A-BF5C-4AAF-8374-FA2D077D6F72}" destId="{530F8F35-778A-4FB5-9F2E-C10969DFF5B2}" srcOrd="1" destOrd="0" parTransId="{ACDEBECF-F2C8-47E3-9E6D-2B8CA40D39F4}" sibTransId="{DFC4961B-6E03-40D3-B29B-5E80532BCDB2}"/>
    <dgm:cxn modelId="{AD3D37AE-9BB5-4860-A107-FBCB84EC4AA1}" type="presOf" srcId="{5465C325-C305-4561-80D1-01E9610E4B42}" destId="{E575DC9B-A075-426F-B975-7C2FB367790E}" srcOrd="0" destOrd="0" presId="urn:microsoft.com/office/officeart/2005/8/layout/arrow2"/>
    <dgm:cxn modelId="{F2A83928-98A5-4FD8-922D-2FEE8C6FEBD4}" type="presParOf" srcId="{6927A6A1-B18F-46AC-8393-5E0804724E34}" destId="{1AE69737-6C79-4A2C-BBA4-0E31A3E03246}" srcOrd="0" destOrd="0" presId="urn:microsoft.com/office/officeart/2005/8/layout/arrow2"/>
    <dgm:cxn modelId="{5AB91AA4-BB5C-4731-8A08-42B6D1E0EB3C}" type="presParOf" srcId="{6927A6A1-B18F-46AC-8393-5E0804724E34}" destId="{7D79C580-CFD8-4D37-B3B1-EC9FA0BB204D}" srcOrd="1" destOrd="0" presId="urn:microsoft.com/office/officeart/2005/8/layout/arrow2"/>
    <dgm:cxn modelId="{548E9D23-1DC2-4EFD-AD60-6A0EB1564D17}" type="presParOf" srcId="{7D79C580-CFD8-4D37-B3B1-EC9FA0BB204D}" destId="{92CB9E92-F9BE-4838-873A-69A2244BAD46}" srcOrd="0" destOrd="0" presId="urn:microsoft.com/office/officeart/2005/8/layout/arrow2"/>
    <dgm:cxn modelId="{0ED24C0C-AF5B-4C80-9676-6C9C6F93E2F0}" type="presParOf" srcId="{7D79C580-CFD8-4D37-B3B1-EC9FA0BB204D}" destId="{CF1B7260-51E9-40FB-BBB5-90D37E30E07F}" srcOrd="1" destOrd="0" presId="urn:microsoft.com/office/officeart/2005/8/layout/arrow2"/>
    <dgm:cxn modelId="{29A50572-E83E-4715-9B1A-F5C02CBFA766}" type="presParOf" srcId="{7D79C580-CFD8-4D37-B3B1-EC9FA0BB204D}" destId="{B728F7E4-D91A-41FD-96FE-BB7677E11AA7}" srcOrd="2" destOrd="0" presId="urn:microsoft.com/office/officeart/2005/8/layout/arrow2"/>
    <dgm:cxn modelId="{426FB4E2-47BF-4600-AF39-8A43C94D22EA}" type="presParOf" srcId="{7D79C580-CFD8-4D37-B3B1-EC9FA0BB204D}" destId="{E5C4D2FA-0461-4933-960F-95D38EC0F016}" srcOrd="3" destOrd="0" presId="urn:microsoft.com/office/officeart/2005/8/layout/arrow2"/>
    <dgm:cxn modelId="{39B62AA3-97A8-4524-A6CE-38B96BE65D37}" type="presParOf" srcId="{7D79C580-CFD8-4D37-B3B1-EC9FA0BB204D}" destId="{AA6E70DA-610A-47B2-AE9B-F102ACC77D1F}" srcOrd="4" destOrd="0" presId="urn:microsoft.com/office/officeart/2005/8/layout/arrow2"/>
    <dgm:cxn modelId="{B75CC0B3-256F-4C23-99B4-6516234435FC}" type="presParOf" srcId="{7D79C580-CFD8-4D37-B3B1-EC9FA0BB204D}" destId="{4939E3E7-34C3-484B-B4C2-419F8C590E64}" srcOrd="5" destOrd="0" presId="urn:microsoft.com/office/officeart/2005/8/layout/arrow2"/>
    <dgm:cxn modelId="{618E0904-0A24-4B12-83D3-9DB03F79F573}" type="presParOf" srcId="{7D79C580-CFD8-4D37-B3B1-EC9FA0BB204D}" destId="{8F9B971C-13E3-46DB-935F-BBA75FE64787}" srcOrd="6" destOrd="0" presId="urn:microsoft.com/office/officeart/2005/8/layout/arrow2"/>
    <dgm:cxn modelId="{A8EB795B-FA51-4ABE-B26E-D3C2A118536F}" type="presParOf" srcId="{7D79C580-CFD8-4D37-B3B1-EC9FA0BB204D}" destId="{E575DC9B-A075-426F-B975-7C2FB367790E}" srcOrd="7" destOrd="0" presId="urn:microsoft.com/office/officeart/2005/8/layout/arrow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0.06779</cdr:x>
      <cdr:y>0.02632</cdr:y>
    </cdr:from>
    <cdr:to>
      <cdr:x>0.26402</cdr:x>
      <cdr:y>0.18421</cdr:y>
    </cdr:to>
    <cdr:sp macro="" textlink="">
      <cdr:nvSpPr>
        <cdr:cNvPr id="2" name="文字方塊 1"/>
        <cdr:cNvSpPr txBox="1">
          <a:spLocks xmlns:a="http://schemas.openxmlformats.org/drawingml/2006/main" noChangeArrowheads="1"/>
        </cdr:cNvSpPr>
      </cdr:nvSpPr>
      <cdr:spPr bwMode="auto">
        <a:xfrm xmlns:a="http://schemas.openxmlformats.org/drawingml/2006/main">
          <a:off x="285720" y="71438"/>
          <a:ext cx="827086" cy="42862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91440" tIns="45720" rIns="91440" bIns="45720" anchor="t" upright="1"/>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l" rtl="0">
            <a:defRPr sz="1000"/>
          </a:pPr>
          <a:r>
            <a:rPr lang="zh-TW" altLang="en-US" sz="1800" b="1" i="0" u="sng" strike="noStrike" dirty="0">
              <a:solidFill>
                <a:srgbClr val="000000"/>
              </a:solidFill>
              <a:latin typeface="Calibri"/>
              <a:ea typeface="標楷體"/>
            </a:rPr>
            <a:t>上海</a:t>
          </a:r>
        </a:p>
      </cdr:txBody>
    </cdr:sp>
  </cdr:relSizeAnchor>
</c:userShapes>
</file>

<file path=ppt/drawings/drawing2.xml><?xml version="1.0" encoding="utf-8"?>
<c:userShapes xmlns:c="http://schemas.openxmlformats.org/drawingml/2006/chart">
  <cdr:relSizeAnchor xmlns:cdr="http://schemas.openxmlformats.org/drawingml/2006/chartDrawing">
    <cdr:from>
      <cdr:x>0.04615</cdr:x>
      <cdr:y>0</cdr:y>
    </cdr:from>
    <cdr:to>
      <cdr:x>0.27673</cdr:x>
      <cdr:y>0.10486</cdr:y>
    </cdr:to>
    <cdr:sp macro="" textlink="">
      <cdr:nvSpPr>
        <cdr:cNvPr id="2" name="文字方塊 1"/>
        <cdr:cNvSpPr txBox="1"/>
      </cdr:nvSpPr>
      <cdr:spPr>
        <a:xfrm xmlns:a="http://schemas.openxmlformats.org/drawingml/2006/main">
          <a:off x="214314" y="0"/>
          <a:ext cx="1070684" cy="31462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zh-TW" altLang="en-US" sz="1800" b="1" u="sng" dirty="0">
              <a:latin typeface="Calibri"/>
              <a:ea typeface="標楷體" pitchFamily="65" charset="-120"/>
            </a:rPr>
            <a:t>香港</a:t>
          </a:r>
          <a:endParaRPr lang="en-US" altLang="zh-TW" sz="1800" b="1" u="sng" dirty="0">
            <a:latin typeface="Calibri"/>
            <a:ea typeface="標楷體" pitchFamily="65" charset="-12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6"/>
            <a:ext cx="2976563" cy="500063"/>
          </a:xfrm>
          <a:prstGeom prst="rect">
            <a:avLst/>
          </a:prstGeom>
        </p:spPr>
        <p:txBody>
          <a:bodyPr vert="horz" lIns="92451" tIns="46228" rIns="92451" bIns="46228" rtlCol="0"/>
          <a:lstStyle>
            <a:lvl1pPr algn="l">
              <a:defRPr sz="1200"/>
            </a:lvl1pPr>
          </a:lstStyle>
          <a:p>
            <a:pPr>
              <a:defRPr/>
            </a:pPr>
            <a:endParaRPr lang="zh-TW" altLang="en-US"/>
          </a:p>
        </p:txBody>
      </p:sp>
      <p:sp>
        <p:nvSpPr>
          <p:cNvPr id="3" name="日期版面配置區 2"/>
          <p:cNvSpPr>
            <a:spLocks noGrp="1"/>
          </p:cNvSpPr>
          <p:nvPr>
            <p:ph type="dt" sz="quarter" idx="1"/>
          </p:nvPr>
        </p:nvSpPr>
        <p:spPr>
          <a:xfrm>
            <a:off x="3889382" y="6"/>
            <a:ext cx="2976563" cy="500063"/>
          </a:xfrm>
          <a:prstGeom prst="rect">
            <a:avLst/>
          </a:prstGeom>
        </p:spPr>
        <p:txBody>
          <a:bodyPr vert="horz" lIns="92451" tIns="46228" rIns="92451" bIns="46228" rtlCol="0"/>
          <a:lstStyle>
            <a:lvl1pPr algn="r">
              <a:defRPr sz="1200"/>
            </a:lvl1pPr>
          </a:lstStyle>
          <a:p>
            <a:pPr>
              <a:defRPr/>
            </a:pPr>
            <a:fld id="{8FEA6706-82E5-4FC0-BF3C-D0C14768E7D5}" type="datetimeFigureOut">
              <a:rPr lang="zh-TW" altLang="en-US"/>
              <a:pPr>
                <a:defRPr/>
              </a:pPr>
              <a:t>2011/7/7</a:t>
            </a:fld>
            <a:endParaRPr lang="zh-TW" altLang="en-US"/>
          </a:p>
        </p:txBody>
      </p:sp>
      <p:sp>
        <p:nvSpPr>
          <p:cNvPr id="4" name="頁尾版面配置區 3"/>
          <p:cNvSpPr>
            <a:spLocks noGrp="1"/>
          </p:cNvSpPr>
          <p:nvPr>
            <p:ph type="ftr" sz="quarter" idx="2"/>
          </p:nvPr>
        </p:nvSpPr>
        <p:spPr>
          <a:xfrm>
            <a:off x="7" y="9491668"/>
            <a:ext cx="2976563" cy="500062"/>
          </a:xfrm>
          <a:prstGeom prst="rect">
            <a:avLst/>
          </a:prstGeom>
        </p:spPr>
        <p:txBody>
          <a:bodyPr vert="horz" lIns="92451" tIns="46228" rIns="92451" bIns="46228" rtlCol="0" anchor="b"/>
          <a:lstStyle>
            <a:lvl1pPr algn="l">
              <a:defRPr sz="1200"/>
            </a:lvl1pPr>
          </a:lstStyle>
          <a:p>
            <a:pPr>
              <a:defRPr/>
            </a:pPr>
            <a:endParaRPr lang="zh-TW" altLang="en-US"/>
          </a:p>
        </p:txBody>
      </p:sp>
      <p:sp>
        <p:nvSpPr>
          <p:cNvPr id="5" name="投影片編號版面配置區 4"/>
          <p:cNvSpPr>
            <a:spLocks noGrp="1"/>
          </p:cNvSpPr>
          <p:nvPr>
            <p:ph type="sldNum" sz="quarter" idx="3"/>
          </p:nvPr>
        </p:nvSpPr>
        <p:spPr>
          <a:xfrm>
            <a:off x="3889382" y="9491668"/>
            <a:ext cx="2976563" cy="500062"/>
          </a:xfrm>
          <a:prstGeom prst="rect">
            <a:avLst/>
          </a:prstGeom>
        </p:spPr>
        <p:txBody>
          <a:bodyPr vert="horz" lIns="92451" tIns="46228" rIns="92451" bIns="46228" rtlCol="0" anchor="b"/>
          <a:lstStyle>
            <a:lvl1pPr algn="r">
              <a:defRPr sz="1200"/>
            </a:lvl1pPr>
          </a:lstStyle>
          <a:p>
            <a:pPr>
              <a:defRPr/>
            </a:pPr>
            <a:fld id="{764698E3-BF57-4150-8FF6-E2F17BE23265}"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7" y="0"/>
            <a:ext cx="2976563" cy="496888"/>
          </a:xfrm>
          <a:prstGeom prst="rect">
            <a:avLst/>
          </a:prstGeom>
        </p:spPr>
        <p:txBody>
          <a:bodyPr vert="horz" lIns="92724" tIns="46366" rIns="92724" bIns="46366"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日期版面配置區 2"/>
          <p:cNvSpPr>
            <a:spLocks noGrp="1"/>
          </p:cNvSpPr>
          <p:nvPr>
            <p:ph type="dt" idx="1"/>
          </p:nvPr>
        </p:nvSpPr>
        <p:spPr>
          <a:xfrm>
            <a:off x="3889382" y="0"/>
            <a:ext cx="2976563" cy="496888"/>
          </a:xfrm>
          <a:prstGeom prst="rect">
            <a:avLst/>
          </a:prstGeom>
        </p:spPr>
        <p:txBody>
          <a:bodyPr vert="horz" lIns="92724" tIns="46366" rIns="92724" bIns="46366" rtlCol="0"/>
          <a:lstStyle>
            <a:lvl1pPr algn="r" fontAlgn="auto">
              <a:spcBef>
                <a:spcPts val="0"/>
              </a:spcBef>
              <a:spcAft>
                <a:spcPts val="0"/>
              </a:spcAft>
              <a:defRPr kumimoji="0" sz="1200">
                <a:latin typeface="+mn-lt"/>
                <a:ea typeface="+mn-ea"/>
              </a:defRPr>
            </a:lvl1pPr>
          </a:lstStyle>
          <a:p>
            <a:pPr>
              <a:defRPr/>
            </a:pPr>
            <a:fld id="{3E40C483-14BF-41B4-AB67-2B8938977CA6}" type="datetimeFigureOut">
              <a:rPr lang="zh-TW" altLang="en-US"/>
              <a:pPr>
                <a:defRPr/>
              </a:pPr>
              <a:t>2011/7/7</a:t>
            </a:fld>
            <a:endParaRPr lang="zh-TW" altLang="en-US"/>
          </a:p>
        </p:txBody>
      </p:sp>
      <p:sp>
        <p:nvSpPr>
          <p:cNvPr id="4" name="投影片圖像版面配置區 3"/>
          <p:cNvSpPr>
            <a:spLocks noGrp="1" noRot="1" noChangeAspect="1"/>
          </p:cNvSpPr>
          <p:nvPr>
            <p:ph type="sldImg" idx="2"/>
          </p:nvPr>
        </p:nvSpPr>
        <p:spPr>
          <a:xfrm>
            <a:off x="935038" y="749300"/>
            <a:ext cx="4997450" cy="3748088"/>
          </a:xfrm>
          <a:prstGeom prst="rect">
            <a:avLst/>
          </a:prstGeom>
          <a:noFill/>
          <a:ln w="12700">
            <a:solidFill>
              <a:prstClr val="black"/>
            </a:solidFill>
          </a:ln>
        </p:spPr>
        <p:txBody>
          <a:bodyPr vert="horz" lIns="92724" tIns="46366" rIns="92724" bIns="46366" rtlCol="0" anchor="ctr"/>
          <a:lstStyle/>
          <a:p>
            <a:pPr lvl="0"/>
            <a:endParaRPr lang="zh-TW" altLang="en-US" noProof="0" smtClean="0"/>
          </a:p>
        </p:txBody>
      </p:sp>
      <p:sp>
        <p:nvSpPr>
          <p:cNvPr id="5" name="備忘稿版面配置區 4"/>
          <p:cNvSpPr>
            <a:spLocks noGrp="1"/>
          </p:cNvSpPr>
          <p:nvPr>
            <p:ph type="body" sz="quarter" idx="3"/>
          </p:nvPr>
        </p:nvSpPr>
        <p:spPr>
          <a:xfrm>
            <a:off x="685802" y="4746625"/>
            <a:ext cx="5495925" cy="4498975"/>
          </a:xfrm>
          <a:prstGeom prst="rect">
            <a:avLst/>
          </a:prstGeom>
        </p:spPr>
        <p:txBody>
          <a:bodyPr vert="horz" lIns="92724" tIns="46366" rIns="92724" bIns="46366"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7" y="9494845"/>
            <a:ext cx="2976563" cy="496887"/>
          </a:xfrm>
          <a:prstGeom prst="rect">
            <a:avLst/>
          </a:prstGeom>
        </p:spPr>
        <p:txBody>
          <a:bodyPr vert="horz" lIns="92724" tIns="46366" rIns="92724" bIns="46366"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3889382" y="9494845"/>
            <a:ext cx="2976563" cy="496887"/>
          </a:xfrm>
          <a:prstGeom prst="rect">
            <a:avLst/>
          </a:prstGeom>
        </p:spPr>
        <p:txBody>
          <a:bodyPr vert="horz" lIns="92724" tIns="46366" rIns="92724" bIns="46366" rtlCol="0" anchor="b"/>
          <a:lstStyle>
            <a:lvl1pPr algn="r" fontAlgn="auto">
              <a:spcBef>
                <a:spcPts val="0"/>
              </a:spcBef>
              <a:spcAft>
                <a:spcPts val="0"/>
              </a:spcAft>
              <a:defRPr kumimoji="0" sz="1200">
                <a:latin typeface="+mn-lt"/>
                <a:ea typeface="+mn-ea"/>
              </a:defRPr>
            </a:lvl1pPr>
          </a:lstStyle>
          <a:p>
            <a:pPr>
              <a:defRPr/>
            </a:pPr>
            <a:fld id="{639A3814-A206-4AB6-9FB6-EE2F4A6B3108}"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34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考量歐美與亞洲市場時差，將歐美市場的日報酬向前調整一日。即抓取</a:t>
            </a:r>
            <a:r>
              <a:rPr lang="en-US" altLang="zh-TW" dirty="0" smtClean="0"/>
              <a:t>Bloomberg</a:t>
            </a:r>
            <a:r>
              <a:rPr lang="zh-TW" altLang="en-US" dirty="0" smtClean="0"/>
              <a:t>資料重新計算報酬率，以亞洲各市場</a:t>
            </a:r>
            <a:r>
              <a:rPr lang="en-US" altLang="zh-TW" dirty="0" smtClean="0"/>
              <a:t>T</a:t>
            </a:r>
            <a:r>
              <a:rPr lang="zh-TW" altLang="en-US" dirty="0" smtClean="0"/>
              <a:t>日報酬與歐美市場</a:t>
            </a:r>
            <a:r>
              <a:rPr lang="en-US" altLang="zh-TW" dirty="0" smtClean="0"/>
              <a:t>T-1</a:t>
            </a:r>
            <a:r>
              <a:rPr lang="zh-TW" altLang="en-US" dirty="0" smtClean="0"/>
              <a:t>日報酬再跑一次相關係數。</a:t>
            </a:r>
            <a:endParaRPr lang="zh-TW" altLang="en-US" dirty="0"/>
          </a:p>
        </p:txBody>
      </p:sp>
      <p:sp>
        <p:nvSpPr>
          <p:cNvPr id="4" name="投影片編號版面配置區 3"/>
          <p:cNvSpPr>
            <a:spLocks noGrp="1"/>
          </p:cNvSpPr>
          <p:nvPr>
            <p:ph type="sldNum" sz="quarter" idx="10"/>
          </p:nvPr>
        </p:nvSpPr>
        <p:spPr/>
        <p:txBody>
          <a:bodyPr/>
          <a:lstStyle/>
          <a:p>
            <a:fld id="{2AFAC5DE-D905-4146-A50C-19EBCEBDE8A3}" type="slidenum">
              <a:rPr lang="zh-TW" altLang="en-US" smtClean="0"/>
              <a:pPr/>
              <a:t>34</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639A3814-A206-4AB6-9FB6-EE2F4A6B3108}" type="slidenum">
              <a:rPr lang="zh-TW" altLang="en-US" smtClean="0"/>
              <a:pPr>
                <a:defRPr/>
              </a:pPr>
              <a:t>36</a:t>
            </a:fld>
            <a:endParaRPr lang="zh-TW"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ea typeface="BiauKai"/>
              <a:cs typeface="BiauKa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1923" name="備忘稿版面配置區 2"/>
          <p:cNvSpPr>
            <a:spLocks noGrp="1"/>
          </p:cNvSpPr>
          <p:nvPr>
            <p:ph type="body" idx="1"/>
          </p:nvPr>
        </p:nvSpPr>
        <p:spPr>
          <a:noFill/>
          <a:ln/>
        </p:spPr>
        <p:txBody>
          <a:bodyPr/>
          <a:lstStyle/>
          <a:p>
            <a:endParaRPr lang="zh-TW" altLang="en-US" smtClean="0"/>
          </a:p>
        </p:txBody>
      </p:sp>
      <p:sp>
        <p:nvSpPr>
          <p:cNvPr id="81924" name="投影片編號版面配置區 3"/>
          <p:cNvSpPr>
            <a:spLocks noGrp="1"/>
          </p:cNvSpPr>
          <p:nvPr>
            <p:ph type="sldNum" sz="quarter" idx="5"/>
          </p:nvPr>
        </p:nvSpPr>
        <p:spPr>
          <a:noFill/>
        </p:spPr>
        <p:txBody>
          <a:bodyPr/>
          <a:lstStyle/>
          <a:p>
            <a:pPr defTabSz="912691"/>
            <a:fld id="{AEEADBD9-BB4C-4ACD-A8AF-547E4EADBEE0}" type="slidenum">
              <a:rPr lang="zh-TW" altLang="en-US" smtClean="0">
                <a:latin typeface="Arial" pitchFamily="34" charset="0"/>
                <a:ea typeface="新細明體" pitchFamily="18" charset="-120"/>
              </a:rPr>
              <a:pPr defTabSz="912691"/>
              <a:t>40</a:t>
            </a:fld>
            <a:endParaRPr lang="zh-TW" altLang="en-US" dirty="0" smtClean="0">
              <a:latin typeface="Arial" pitchFamily="34" charset="0"/>
              <a:ea typeface="新細明體" pitchFamily="18" charset="-12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txBox="1">
            <a:spLocks noGrp="1" noChangeArrowheads="1"/>
          </p:cNvSpPr>
          <p:nvPr/>
        </p:nvSpPr>
        <p:spPr bwMode="auto">
          <a:xfrm>
            <a:off x="3890963" y="9496425"/>
            <a:ext cx="2976562" cy="496888"/>
          </a:xfrm>
          <a:prstGeom prst="rect">
            <a:avLst/>
          </a:prstGeom>
          <a:noFill/>
          <a:ln w="9525">
            <a:noFill/>
            <a:miter lim="800000"/>
            <a:headEnd/>
            <a:tailEnd/>
          </a:ln>
        </p:spPr>
        <p:txBody>
          <a:bodyPr lIns="94390" tIns="47193" rIns="94390" bIns="47193" anchor="b"/>
          <a:lstStyle/>
          <a:p>
            <a:pPr algn="r" defTabSz="934869"/>
            <a:fld id="{A004E368-7C08-40A1-ADF6-7DBD939A05FA}" type="slidenum">
              <a:rPr kumimoji="0" lang="en-US" altLang="zh-TW" sz="1200">
                <a:latin typeface="Calibri" pitchFamily="34" charset="0"/>
              </a:rPr>
              <a:pPr algn="r" defTabSz="934869"/>
              <a:t>42</a:t>
            </a:fld>
            <a:endParaRPr kumimoji="0" lang="en-US" altLang="zh-TW" sz="1200" dirty="0">
              <a:latin typeface="Calibri" pitchFamily="34" charset="0"/>
            </a:endParaRPr>
          </a:p>
        </p:txBody>
      </p:sp>
      <p:sp>
        <p:nvSpPr>
          <p:cNvPr id="74755" name="Rectangle 7"/>
          <p:cNvSpPr txBox="1">
            <a:spLocks noGrp="1" noChangeArrowheads="1"/>
          </p:cNvSpPr>
          <p:nvPr/>
        </p:nvSpPr>
        <p:spPr bwMode="auto">
          <a:xfrm>
            <a:off x="3892553" y="9496425"/>
            <a:ext cx="2974976" cy="496888"/>
          </a:xfrm>
          <a:prstGeom prst="rect">
            <a:avLst/>
          </a:prstGeom>
          <a:noFill/>
          <a:ln w="9525">
            <a:noFill/>
            <a:miter lim="800000"/>
            <a:headEnd/>
            <a:tailEnd/>
          </a:ln>
        </p:spPr>
        <p:txBody>
          <a:bodyPr lIns="91536" tIns="45779" rIns="91536" bIns="45779" anchor="b"/>
          <a:lstStyle/>
          <a:p>
            <a:pPr algn="r" defTabSz="907887"/>
            <a:fld id="{A9C58AD4-0611-4450-A64B-7F4B44450F2C}" type="slidenum">
              <a:rPr kumimoji="0" lang="en-US" altLang="zh-TW" sz="1200">
                <a:latin typeface="Calibri" pitchFamily="34" charset="0"/>
              </a:rPr>
              <a:pPr algn="r" defTabSz="907887"/>
              <a:t>42</a:t>
            </a:fld>
            <a:endParaRPr kumimoji="0" lang="en-US" altLang="zh-TW" sz="1200" dirty="0">
              <a:latin typeface="Calibri" pitchFamily="34" charset="0"/>
            </a:endParaRPr>
          </a:p>
        </p:txBody>
      </p:sp>
      <p:sp>
        <p:nvSpPr>
          <p:cNvPr id="74756" name="Rectangle 2"/>
          <p:cNvSpPr>
            <a:spLocks noGrp="1" noRot="1" noChangeAspect="1" noChangeArrowheads="1" noTextEdit="1"/>
          </p:cNvSpPr>
          <p:nvPr>
            <p:ph type="sldImg"/>
          </p:nvPr>
        </p:nvSpPr>
        <p:spPr bwMode="auto">
          <a:xfrm>
            <a:off x="952500" y="738188"/>
            <a:ext cx="5024438" cy="3768725"/>
          </a:xfrm>
          <a:noFill/>
          <a:ln>
            <a:solidFill>
              <a:srgbClr val="000000"/>
            </a:solidFill>
            <a:miter lim="800000"/>
            <a:headEnd/>
            <a:tailEnd/>
          </a:ln>
        </p:spPr>
      </p:sp>
      <p:sp>
        <p:nvSpPr>
          <p:cNvPr id="74757" name="Rectangle 3"/>
          <p:cNvSpPr>
            <a:spLocks noGrp="1" noChangeArrowheads="1"/>
          </p:cNvSpPr>
          <p:nvPr>
            <p:ph type="body" idx="1"/>
          </p:nvPr>
        </p:nvSpPr>
        <p:spPr bwMode="auto">
          <a:xfrm>
            <a:off x="917577" y="4743456"/>
            <a:ext cx="5032375" cy="4513263"/>
          </a:xfrm>
          <a:noFill/>
        </p:spPr>
        <p:txBody>
          <a:bodyPr wrap="square" lIns="91536" tIns="45779" rIns="91536" bIns="45779"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r>
              <a:rPr lang="zh-TW" altLang="en-US" dirty="0" smtClean="0"/>
              <a:t>臺灣屬於</a:t>
            </a:r>
            <a:r>
              <a:rPr lang="en-US" altLang="zh-TW" dirty="0" smtClean="0"/>
              <a:t>Advanced Economies</a:t>
            </a:r>
            <a:endParaRPr lang="zh-TW" altLang="en-US" dirty="0"/>
          </a:p>
        </p:txBody>
      </p:sp>
      <p:sp>
        <p:nvSpPr>
          <p:cNvPr id="4" name="投影片編號版面配置區 3"/>
          <p:cNvSpPr>
            <a:spLocks noGrp="1"/>
          </p:cNvSpPr>
          <p:nvPr>
            <p:ph type="sldNum" sz="quarter" idx="10"/>
          </p:nvPr>
        </p:nvSpPr>
        <p:spPr/>
        <p:txBody>
          <a:bodyPr/>
          <a:lstStyle/>
          <a:p>
            <a:fld id="{9086C1A9-7ADE-4595-A038-2058C422B138}" type="slidenum">
              <a:rPr lang="zh-TW" altLang="en-US" smtClean="0"/>
              <a:pPr/>
              <a:t>4</a:t>
            </a:fld>
            <a:endParaRPr lang="zh-TW"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9086C1A9-7ADE-4595-A038-2058C422B138}" type="slidenum">
              <a:rPr lang="zh-TW" altLang="en-US" smtClean="0"/>
              <a:pPr/>
              <a:t>6</a:t>
            </a:fld>
            <a:endParaRPr lang="zh-TW"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投影片圖像版面配置區 1"/>
          <p:cNvSpPr>
            <a:spLocks noGrp="1" noRot="1" noChangeAspect="1" noTextEdit="1"/>
          </p:cNvSpPr>
          <p:nvPr>
            <p:ph type="sldImg"/>
          </p:nvPr>
        </p:nvSpPr>
        <p:spPr>
          <a:ln/>
        </p:spPr>
      </p:sp>
      <p:sp>
        <p:nvSpPr>
          <p:cNvPr id="45059" name="備忘稿版面配置區 2"/>
          <p:cNvSpPr>
            <a:spLocks noGrp="1"/>
          </p:cNvSpPr>
          <p:nvPr>
            <p:ph type="body" idx="1"/>
          </p:nvPr>
        </p:nvSpPr>
        <p:spPr>
          <a:noFill/>
          <a:ln/>
        </p:spPr>
        <p:txBody>
          <a:bodyPr/>
          <a:lstStyle/>
          <a:p>
            <a:endParaRPr lang="zh-TW" altLang="en-US" smtClean="0">
              <a:ea typeface="BiauKai"/>
            </a:endParaRPr>
          </a:p>
        </p:txBody>
      </p:sp>
      <p:sp>
        <p:nvSpPr>
          <p:cNvPr id="45060" name="投影片編號版面配置區 3"/>
          <p:cNvSpPr>
            <a:spLocks noGrp="1"/>
          </p:cNvSpPr>
          <p:nvPr>
            <p:ph type="sldNum" sz="quarter" idx="5"/>
          </p:nvPr>
        </p:nvSpPr>
        <p:spPr>
          <a:noFill/>
        </p:spPr>
        <p:txBody>
          <a:bodyPr/>
          <a:lstStyle/>
          <a:p>
            <a:fld id="{21AC2F59-2DE9-4E70-9332-2C9C136109EA}" type="slidenum">
              <a:rPr lang="zh-TW" altLang="en-US" smtClean="0">
                <a:ea typeface="BiauKai"/>
                <a:cs typeface="BiauKai"/>
              </a:rPr>
              <a:pPr/>
              <a:t>7</a:t>
            </a:fld>
            <a:endParaRPr lang="en-US" altLang="zh-TW" smtClean="0">
              <a:ea typeface="BiauKai"/>
              <a:cs typeface="BiauKa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defTabSz="963276">
              <a:defRPr/>
            </a:pPr>
            <a:r>
              <a:rPr lang="en-US" altLang="zh-TW" sz="1300" b="1" dirty="0" smtClean="0">
                <a:effectLst>
                  <a:outerShdw blurRad="38100" dist="38100" dir="2700000" algn="tl">
                    <a:srgbClr val="C0C0C0"/>
                  </a:outerShdw>
                </a:effectLst>
                <a:ea typeface="標楷體" pitchFamily="65" charset="-120"/>
                <a:cs typeface="Times New Roman" pitchFamily="18" charset="0"/>
              </a:rPr>
              <a:t>2000-2009</a:t>
            </a:r>
            <a:r>
              <a:rPr lang="zh-TW" altLang="en-US" sz="1300" b="1" dirty="0" smtClean="0">
                <a:effectLst>
                  <a:outerShdw blurRad="38100" dist="38100" dir="2700000" algn="tl">
                    <a:srgbClr val="C0C0C0"/>
                  </a:outerShdw>
                </a:effectLst>
                <a:ea typeface="標楷體" pitchFamily="65" charset="-120"/>
                <a:cs typeface="Times New Roman" pitchFamily="18" charset="0"/>
              </a:rPr>
              <a:t>平均 </a:t>
            </a:r>
            <a:r>
              <a:rPr lang="en-US" altLang="zh-TW" sz="1500" b="1" dirty="0" smtClean="0">
                <a:effectLst>
                  <a:outerShdw blurRad="38100" dist="38100" dir="2700000" algn="tl">
                    <a:srgbClr val="C0C0C0"/>
                  </a:outerShdw>
                </a:effectLst>
                <a:ea typeface="標楷體" pitchFamily="65" charset="-120"/>
                <a:cs typeface="Times New Roman" pitchFamily="18" charset="0"/>
              </a:rPr>
              <a:t>I/</a:t>
            </a:r>
            <a:r>
              <a:rPr lang="en-US" altLang="zh-TW" sz="1500" b="1" dirty="0" smtClean="0">
                <a:effectLst>
                  <a:outerShdw blurRad="38100" dist="38100" dir="2700000" algn="tl">
                    <a:srgbClr val="C0C0C0"/>
                  </a:outerShdw>
                </a:effectLst>
                <a:latin typeface="Symbol" pitchFamily="18" charset="2"/>
                <a:ea typeface="標楷體" pitchFamily="65" charset="-120"/>
                <a:cs typeface="Times New Roman" pitchFamily="18" charset="0"/>
              </a:rPr>
              <a:t>D</a:t>
            </a:r>
            <a:r>
              <a:rPr lang="en-US" altLang="zh-TW" sz="1500" b="1" dirty="0" smtClean="0">
                <a:effectLst>
                  <a:outerShdw blurRad="38100" dist="38100" dir="2700000" algn="tl">
                    <a:srgbClr val="C0C0C0"/>
                  </a:outerShdw>
                </a:effectLst>
                <a:ea typeface="標楷體" pitchFamily="65" charset="-120"/>
                <a:cs typeface="Times New Roman" pitchFamily="18" charset="0"/>
              </a:rPr>
              <a:t>GDP</a:t>
            </a:r>
            <a:r>
              <a:rPr lang="zh-TW" altLang="en-US" sz="1500" b="1" dirty="0" smtClean="0">
                <a:effectLst>
                  <a:outerShdw blurRad="38100" dist="38100" dir="2700000" algn="tl">
                    <a:srgbClr val="C0C0C0"/>
                  </a:outerShdw>
                </a:effectLst>
                <a:ea typeface="標楷體" pitchFamily="65" charset="-120"/>
                <a:cs typeface="Times New Roman" pitchFamily="18" charset="0"/>
              </a:rPr>
              <a:t> </a:t>
            </a:r>
            <a:r>
              <a:rPr lang="en-US" altLang="zh-TW" sz="1500" b="1" dirty="0" smtClean="0">
                <a:effectLst>
                  <a:outerShdw blurRad="38100" dist="38100" dir="2700000" algn="tl">
                    <a:srgbClr val="C0C0C0"/>
                  </a:outerShdw>
                </a:effectLst>
                <a:ea typeface="標楷體" pitchFamily="65" charset="-120"/>
                <a:cs typeface="Times New Roman" pitchFamily="18" charset="0"/>
              </a:rPr>
              <a:t>=</a:t>
            </a:r>
            <a:r>
              <a:rPr lang="zh-TW" altLang="en-US" sz="1500" b="1" dirty="0" smtClean="0">
                <a:effectLst>
                  <a:outerShdw blurRad="38100" dist="38100" dir="2700000" algn="tl">
                    <a:srgbClr val="C0C0C0"/>
                  </a:outerShdw>
                </a:effectLst>
                <a:ea typeface="標楷體" pitchFamily="65" charset="-120"/>
                <a:cs typeface="Times New Roman" pitchFamily="18" charset="0"/>
              </a:rPr>
              <a:t> </a:t>
            </a:r>
            <a:r>
              <a:rPr lang="en-US" altLang="zh-TW" sz="1500" b="1" dirty="0" smtClean="0">
                <a:effectLst>
                  <a:outerShdw blurRad="38100" dist="38100" dir="2700000" algn="tl">
                    <a:srgbClr val="C0C0C0"/>
                  </a:outerShdw>
                </a:effectLst>
                <a:ea typeface="標楷體" pitchFamily="65" charset="-120"/>
                <a:cs typeface="Times New Roman" pitchFamily="18" charset="0"/>
              </a:rPr>
              <a:t>3.46</a:t>
            </a:r>
          </a:p>
        </p:txBody>
      </p:sp>
      <p:sp>
        <p:nvSpPr>
          <p:cNvPr id="4" name="投影片編號版面配置區 3"/>
          <p:cNvSpPr>
            <a:spLocks noGrp="1"/>
          </p:cNvSpPr>
          <p:nvPr>
            <p:ph type="sldNum" sz="quarter" idx="10"/>
          </p:nvPr>
        </p:nvSpPr>
        <p:spPr/>
        <p:txBody>
          <a:bodyPr/>
          <a:lstStyle/>
          <a:p>
            <a:pPr>
              <a:defRPr/>
            </a:pPr>
            <a:fld id="{639A3814-A206-4AB6-9FB6-EE2F4A6B3108}" type="slidenum">
              <a:rPr lang="zh-TW" altLang="en-US" smtClean="0"/>
              <a:pPr>
                <a:defRPr/>
              </a:pPr>
              <a:t>21</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zh-TW"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TW"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a:noFill/>
          <a:ln/>
        </p:spPr>
        <p:txBody>
          <a:bodyPr/>
          <a:lstStyle/>
          <a:p>
            <a:endParaRPr lang="zh-TW"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pPr>
              <a:defRPr/>
            </a:pPr>
            <a:fld id="{0E8817D5-1F04-4C62-9918-4495433EE0F7}" type="datetime1">
              <a:rPr lang="zh-TW" altLang="en-US"/>
              <a:pPr>
                <a:defRPr/>
              </a:pPr>
              <a:t>2011/7/7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sz="1400" b="1">
                <a:solidFill>
                  <a:schemeClr val="accent1">
                    <a:lumMod val="50000"/>
                  </a:schemeClr>
                </a:solidFill>
                <a:effectLst/>
                <a:latin typeface="+mn-lt"/>
              </a:defRPr>
            </a:lvl1pPr>
          </a:lstStyle>
          <a:p>
            <a:pPr>
              <a:defRPr/>
            </a:pPr>
            <a:fld id="{2D0AA2B4-C7A0-4682-AFDA-F2E90209F44F}" type="slidenum">
              <a:rPr/>
              <a:pPr>
                <a:defRPr/>
              </a:pPr>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65170FE4-ADE7-446B-8899-6FEB60DA8B9B}" type="datetime1">
              <a:rPr lang="zh-TW" altLang="en-US"/>
              <a:pPr>
                <a:defRPr/>
              </a:pPr>
              <a:t>2011/7/7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BF31764-F6F2-484C-961C-9498F6E9D799}" type="slidenum">
              <a:rPr/>
              <a:pPr>
                <a:defRPr/>
              </a:pPr>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pPr>
              <a:defRPr/>
            </a:pPr>
            <a:fld id="{2ED1BA63-80F4-48B6-8C07-0A2CEDBB1FCA}" type="datetime1">
              <a:rPr lang="zh-TW" altLang="en-US"/>
              <a:pPr>
                <a:defRPr/>
              </a:pPr>
              <a:t>2011/7/7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2441B302-5EDE-4EBD-8F7E-69AFA779125D}" type="slidenum">
              <a:rPr/>
              <a:pPr>
                <a:defRPr/>
              </a:pPr>
              <a:t>‹#›</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685800" y="1981200"/>
            <a:ext cx="7772400" cy="4114800"/>
          </a:xfrm>
        </p:spPr>
        <p:txBody>
          <a:bodyPr rtlCol="0">
            <a:normAutofit/>
          </a:bodyPr>
          <a:lstStyle/>
          <a:p>
            <a:pPr lvl="0"/>
            <a:endParaRPr lang="zh-TW" altLang="en-US" noProof="0" smtClean="0"/>
          </a:p>
        </p:txBody>
      </p:sp>
      <p:sp>
        <p:nvSpPr>
          <p:cNvPr id="4" name="Rectangle 4"/>
          <p:cNvSpPr>
            <a:spLocks noGrp="1" noChangeArrowheads="1"/>
          </p:cNvSpPr>
          <p:nvPr>
            <p:ph type="dt" sz="half" idx="10"/>
          </p:nvPr>
        </p:nvSpPr>
        <p:spPr/>
        <p:txBody>
          <a:bodyPr/>
          <a:lstStyle>
            <a:lvl1pPr>
              <a:defRPr/>
            </a:lvl1pPr>
          </a:lstStyle>
          <a:p>
            <a:pPr>
              <a:defRPr/>
            </a:pPr>
            <a:fld id="{71484395-2503-4253-AC92-208031AC48F7}" type="datetime1">
              <a:rPr lang="zh-TW" altLang="en-US"/>
              <a:pPr>
                <a:defRPr/>
              </a:pPr>
              <a:t>2011/7/7</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FDAB9F4-28ED-4F5B-9031-8F8F8CCE1259}" type="slidenum">
              <a:rPr lang="en-US" altLang="zh-TW"/>
              <a:pPr>
                <a:defRPr/>
              </a:pPr>
              <a:t>‹#›</a:t>
            </a:fld>
            <a:endParaRPr lang="en-US" altLang="zh-TW"/>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685800" y="1981200"/>
            <a:ext cx="3810000" cy="41148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9812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4114800"/>
            <a:ext cx="3810000" cy="198120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Rectangle 4"/>
          <p:cNvSpPr>
            <a:spLocks noGrp="1" noChangeArrowheads="1"/>
          </p:cNvSpPr>
          <p:nvPr>
            <p:ph type="dt" sz="half" idx="10"/>
          </p:nvPr>
        </p:nvSpPr>
        <p:spPr/>
        <p:txBody>
          <a:bodyPr/>
          <a:lstStyle>
            <a:lvl1pPr>
              <a:defRPr/>
            </a:lvl1pPr>
          </a:lstStyle>
          <a:p>
            <a:pPr>
              <a:defRPr/>
            </a:pPr>
            <a:fld id="{C4235DFE-F34E-4B13-B37C-F2A65200A842}" type="datetime1">
              <a:rPr lang="zh-TW" altLang="en-US"/>
              <a:pPr>
                <a:defRPr/>
              </a:pPr>
              <a:t>2011/7/7</a:t>
            </a:fld>
            <a:endParaRPr lang="en-US" altLang="zh-TW"/>
          </a:p>
        </p:txBody>
      </p:sp>
      <p:sp>
        <p:nvSpPr>
          <p:cNvPr id="7" name="Rectangle 5"/>
          <p:cNvSpPr>
            <a:spLocks noGrp="1" noChangeArrowheads="1"/>
          </p:cNvSpPr>
          <p:nvPr>
            <p:ph type="ftr" sz="quarter" idx="11"/>
          </p:nvPr>
        </p:nvSpPr>
        <p:spPr/>
        <p:txBody>
          <a:bodyPr/>
          <a:lstStyle>
            <a:lvl1pPr>
              <a:defRPr/>
            </a:lvl1pPr>
          </a:lstStyle>
          <a:p>
            <a:pPr>
              <a:defRPr/>
            </a:pPr>
            <a:endParaRPr lang="en-US" altLang="zh-TW"/>
          </a:p>
        </p:txBody>
      </p:sp>
      <p:sp>
        <p:nvSpPr>
          <p:cNvPr id="8" name="Rectangle 6"/>
          <p:cNvSpPr>
            <a:spLocks noGrp="1" noChangeArrowheads="1"/>
          </p:cNvSpPr>
          <p:nvPr>
            <p:ph type="sldNum" sz="quarter" idx="12"/>
          </p:nvPr>
        </p:nvSpPr>
        <p:spPr/>
        <p:txBody>
          <a:bodyPr/>
          <a:lstStyle>
            <a:lvl1pPr>
              <a:defRPr/>
            </a:lvl1pPr>
          </a:lstStyle>
          <a:p>
            <a:pPr>
              <a:defRPr/>
            </a:pPr>
            <a:fld id="{0ED2954D-8FA3-4D00-BFC2-7EECA722B1EC}" type="slidenum">
              <a:rPr lang="en-US" altLang="zh-TW"/>
              <a:pPr>
                <a:defRPr/>
              </a:pPr>
              <a:t>‹#›</a:t>
            </a:fld>
            <a:endParaRPr lang="en-US" altLang="zh-TW"/>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4" name="Line 11"/>
          <p:cNvSpPr>
            <a:spLocks noChangeShapeType="1"/>
          </p:cNvSpPr>
          <p:nvPr userDrawn="1"/>
        </p:nvSpPr>
        <p:spPr bwMode="auto">
          <a:xfrm>
            <a:off x="1014413" y="1285875"/>
            <a:ext cx="7200900" cy="0"/>
          </a:xfrm>
          <a:prstGeom prst="line">
            <a:avLst/>
          </a:prstGeom>
          <a:noFill/>
          <a:ln w="28575">
            <a:solidFill>
              <a:srgbClr val="CC3300"/>
            </a:solidFill>
            <a:round/>
            <a:headEnd/>
            <a:tailEnd/>
          </a:ln>
          <a:effectLst/>
        </p:spPr>
        <p:txBody>
          <a:bodyPr/>
          <a:lstStyle/>
          <a:p>
            <a:pPr fontAlgn="auto">
              <a:spcBef>
                <a:spcPts val="0"/>
              </a:spcBef>
              <a:spcAft>
                <a:spcPts val="0"/>
              </a:spcAft>
              <a:defRPr/>
            </a:pPr>
            <a:endParaRPr kumimoji="0" lang="zh-TW" altLang="en-US">
              <a:latin typeface="+mn-lt"/>
              <a:ea typeface="+mn-ea"/>
            </a:endParaRPr>
          </a:p>
        </p:txBody>
      </p:sp>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3"/>
          <p:cNvSpPr>
            <a:spLocks noGrp="1"/>
          </p:cNvSpPr>
          <p:nvPr>
            <p:ph type="dt" sz="half" idx="10"/>
          </p:nvPr>
        </p:nvSpPr>
        <p:spPr/>
        <p:txBody>
          <a:bodyPr/>
          <a:lstStyle>
            <a:lvl1pPr>
              <a:defRPr/>
            </a:lvl1pPr>
          </a:lstStyle>
          <a:p>
            <a:pPr>
              <a:defRPr/>
            </a:pPr>
            <a:fld id="{20A9268F-19D4-4ABB-98B2-E966BA0A6A8B}" type="datetime1">
              <a:rPr lang="zh-TW" altLang="en-US"/>
              <a:pPr>
                <a:defRPr/>
              </a:pPr>
              <a:t>2011/7/7</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E87DAB81-2A12-48E3-A5EE-16E887E75D0E}" type="slidenum">
              <a:rPr/>
              <a:pPr>
                <a:defRPr/>
              </a:pPr>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30780275-1060-4B6D-89C2-A16FDE2A78E2}" type="datetime1">
              <a:rPr lang="zh-TW" altLang="en-US"/>
              <a:pPr>
                <a:defRPr/>
              </a:pPr>
              <a:t>2011/7/7</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903BDA2B-57AE-4A5F-BCA5-1F92A6CB94F0}" type="slidenum">
              <a:rPr/>
              <a:pPr>
                <a:defRPr/>
              </a:pPr>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pPr>
              <a:defRPr/>
            </a:pPr>
            <a:fld id="{4634A1C7-9492-40B6-8231-1573CB7EB8DB}" type="datetime1">
              <a:rPr lang="zh-TW" altLang="en-US"/>
              <a:pPr>
                <a:defRPr/>
              </a:pPr>
              <a:t>2011/7/7</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EDA751B3-5F8A-4CA7-A8AC-C18BE3C2F12F}" type="slidenum">
              <a:rPr/>
              <a:pPr>
                <a:defRPr/>
              </a:pPr>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pPr>
              <a:defRPr/>
            </a:pPr>
            <a:fld id="{BF60FFB7-D3B9-40DD-A9A2-69916204F87C}" type="datetime1">
              <a:rPr lang="zh-TW" altLang="en-US"/>
              <a:pPr>
                <a:defRPr/>
              </a:pPr>
              <a:t>2011/7/7</a:t>
            </a:fld>
            <a:endParaRPr lang="zh-TW" altLang="en-US"/>
          </a:p>
        </p:txBody>
      </p:sp>
      <p:sp>
        <p:nvSpPr>
          <p:cNvPr id="8" name="頁尾版面配置區 7"/>
          <p:cNvSpPr>
            <a:spLocks noGrp="1"/>
          </p:cNvSpPr>
          <p:nvPr>
            <p:ph type="ftr" sz="quarter" idx="11"/>
          </p:nvPr>
        </p:nvSpPr>
        <p:spPr/>
        <p:txBody>
          <a:bodyPr/>
          <a:lstStyle>
            <a:lvl1pPr>
              <a:defRPr/>
            </a:lvl1pPr>
          </a:lstStyle>
          <a:p>
            <a:pPr>
              <a:defRPr/>
            </a:pPr>
            <a:endParaRPr lang="zh-TW" altLang="en-US"/>
          </a:p>
        </p:txBody>
      </p:sp>
      <p:sp>
        <p:nvSpPr>
          <p:cNvPr id="9" name="投影片編號版面配置區 8"/>
          <p:cNvSpPr>
            <a:spLocks noGrp="1"/>
          </p:cNvSpPr>
          <p:nvPr>
            <p:ph type="sldNum" sz="quarter" idx="12"/>
          </p:nvPr>
        </p:nvSpPr>
        <p:spPr/>
        <p:txBody>
          <a:bodyPr/>
          <a:lstStyle>
            <a:lvl1pPr>
              <a:defRPr/>
            </a:lvl1pPr>
          </a:lstStyle>
          <a:p>
            <a:pPr>
              <a:defRPr/>
            </a:pPr>
            <a:fld id="{17567004-A0AC-4A07-913D-6524926AD331}" type="slidenum">
              <a:rPr/>
              <a:pPr>
                <a:defRPr/>
              </a:pPr>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pPr>
              <a:defRPr/>
            </a:pPr>
            <a:fld id="{61018C89-6E8A-41F7-BDB9-FB3394E2C8F3}" type="datetime1">
              <a:rPr lang="zh-TW" altLang="en-US"/>
              <a:pPr>
                <a:defRPr/>
              </a:pPr>
              <a:t>2011/7/7</a:t>
            </a:fld>
            <a:endParaRPr lang="zh-TW" altLang="en-US"/>
          </a:p>
        </p:txBody>
      </p:sp>
      <p:sp>
        <p:nvSpPr>
          <p:cNvPr id="4" name="頁尾版面配置區 3"/>
          <p:cNvSpPr>
            <a:spLocks noGrp="1"/>
          </p:cNvSpPr>
          <p:nvPr>
            <p:ph type="ftr" sz="quarter" idx="11"/>
          </p:nvPr>
        </p:nvSpPr>
        <p:spPr/>
        <p:txBody>
          <a:bodyPr/>
          <a:lstStyle>
            <a:lvl1pPr>
              <a:defRPr/>
            </a:lvl1pPr>
          </a:lstStyle>
          <a:p>
            <a:pPr>
              <a:defRPr/>
            </a:pPr>
            <a:endParaRPr lang="zh-TW" altLang="en-US"/>
          </a:p>
        </p:txBody>
      </p:sp>
      <p:sp>
        <p:nvSpPr>
          <p:cNvPr id="5" name="投影片編號版面配置區 4"/>
          <p:cNvSpPr>
            <a:spLocks noGrp="1"/>
          </p:cNvSpPr>
          <p:nvPr>
            <p:ph type="sldNum" sz="quarter" idx="12"/>
          </p:nvPr>
        </p:nvSpPr>
        <p:spPr/>
        <p:txBody>
          <a:bodyPr/>
          <a:lstStyle>
            <a:lvl1pPr>
              <a:defRPr/>
            </a:lvl1pPr>
          </a:lstStyle>
          <a:p>
            <a:pPr>
              <a:defRPr/>
            </a:pPr>
            <a:fld id="{C16D6026-A206-4D0D-AFF9-7F73A07AF7C9}" type="slidenum">
              <a:rPr/>
              <a:pPr>
                <a:defRPr/>
              </a:pPr>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pPr>
              <a:defRPr/>
            </a:pPr>
            <a:fld id="{2A8B9189-7327-4DDD-B6C0-82F81B5E3955}" type="datetime1">
              <a:rPr lang="zh-TW" altLang="en-US"/>
              <a:pPr>
                <a:defRPr/>
              </a:pPr>
              <a:t>2011/7/7</a:t>
            </a:fld>
            <a:endParaRPr lang="zh-TW" altLang="en-US"/>
          </a:p>
        </p:txBody>
      </p:sp>
      <p:sp>
        <p:nvSpPr>
          <p:cNvPr id="3" name="頁尾版面配置區 2"/>
          <p:cNvSpPr>
            <a:spLocks noGrp="1"/>
          </p:cNvSpPr>
          <p:nvPr>
            <p:ph type="ftr" sz="quarter" idx="11"/>
          </p:nvPr>
        </p:nvSpPr>
        <p:spPr/>
        <p:txBody>
          <a:bodyPr/>
          <a:lstStyle>
            <a:lvl1pPr>
              <a:defRPr/>
            </a:lvl1pPr>
          </a:lstStyle>
          <a:p>
            <a:pPr>
              <a:defRPr/>
            </a:pPr>
            <a:endParaRPr lang="zh-TW" altLang="en-US"/>
          </a:p>
        </p:txBody>
      </p:sp>
      <p:sp>
        <p:nvSpPr>
          <p:cNvPr id="4" name="投影片編號版面配置區 3"/>
          <p:cNvSpPr>
            <a:spLocks noGrp="1"/>
          </p:cNvSpPr>
          <p:nvPr>
            <p:ph type="sldNum" sz="quarter" idx="12"/>
          </p:nvPr>
        </p:nvSpPr>
        <p:spPr/>
        <p:txBody>
          <a:bodyPr/>
          <a:lstStyle>
            <a:lvl1pPr>
              <a:defRPr/>
            </a:lvl1pPr>
          </a:lstStyle>
          <a:p>
            <a:pPr>
              <a:defRPr/>
            </a:pPr>
            <a:fld id="{BEA69949-CC1E-4793-9994-1C27DF2C689C}" type="slidenum">
              <a:rPr/>
              <a:pPr>
                <a:defRPr/>
              </a:pPr>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CC48EA08-F95B-4A8D-B223-CB560D4D86E6}" type="datetime1">
              <a:rPr lang="zh-TW" altLang="en-US"/>
              <a:pPr>
                <a:defRPr/>
              </a:pPr>
              <a:t>2011/7/7</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44393F34-0D66-4D32-91C8-03A698FF13EA}" type="slidenum">
              <a:rPr/>
              <a:pPr>
                <a:defRPr/>
              </a:pPr>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pPr>
              <a:defRPr/>
            </a:pPr>
            <a:fld id="{4ED47A23-7B5F-4920-A15B-37BADE3534B8}" type="datetime1">
              <a:rPr lang="zh-TW" altLang="en-US"/>
              <a:pPr>
                <a:defRPr/>
              </a:pPr>
              <a:t>2011/7/7</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p:txBody>
          <a:bodyPr/>
          <a:lstStyle>
            <a:lvl1pPr>
              <a:defRPr/>
            </a:lvl1pPr>
          </a:lstStyle>
          <a:p>
            <a:pPr>
              <a:defRPr/>
            </a:pPr>
            <a:fld id="{5E4805D7-DFF5-45B9-A9F2-734ACD6DD80B}" type="slidenum">
              <a:rPr/>
              <a:pPr>
                <a:defRPr/>
              </a:pPr>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標題版面配置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7171" name="文字版面配置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schemeClr val="tx1">
                    <a:tint val="75000"/>
                  </a:schemeClr>
                </a:solidFill>
                <a:latin typeface="+mn-lt"/>
                <a:ea typeface="+mn-ea"/>
              </a:defRPr>
            </a:lvl1pPr>
          </a:lstStyle>
          <a:p>
            <a:pPr>
              <a:defRPr/>
            </a:pPr>
            <a:fld id="{557E2320-D620-4D28-993C-0DEEFC838E00}" type="datetime1">
              <a:rPr lang="zh-TW" altLang="en-US"/>
              <a:pPr>
                <a:defRPr/>
              </a:pPr>
              <a:t>2011/7/7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schemeClr val="tx1">
                    <a:tint val="75000"/>
                  </a:schemeClr>
                </a:solidFill>
                <a:latin typeface="+mn-lt"/>
                <a:ea typeface="+mn-ea"/>
              </a:defRPr>
            </a:lvl1pPr>
          </a:lstStyle>
          <a:p>
            <a:pPr>
              <a:defRPr/>
            </a:pPr>
            <a:endParaRPr lang="zh-TW" altLang="en-US"/>
          </a:p>
        </p:txBody>
      </p:sp>
      <p:sp>
        <p:nvSpPr>
          <p:cNvPr id="6" name="投影片編號版面配置區 5"/>
          <p:cNvSpPr>
            <a:spLocks noGrp="1"/>
          </p:cNvSpPr>
          <p:nvPr>
            <p:ph type="sldNum" sz="quarter" idx="4"/>
          </p:nvPr>
        </p:nvSpPr>
        <p:spPr>
          <a:xfrm>
            <a:off x="6929438" y="6429375"/>
            <a:ext cx="2133600" cy="365125"/>
          </a:xfrm>
          <a:prstGeom prst="rect">
            <a:avLst/>
          </a:prstGeom>
        </p:spPr>
        <p:txBody>
          <a:bodyPr vert="horz" lIns="91440" tIns="45720" rIns="91440" bIns="45720" rtlCol="0" anchor="ctr"/>
          <a:lstStyle>
            <a:lvl1pPr marL="0" algn="r" defTabSz="914400" rtl="0" eaLnBrk="1" fontAlgn="auto" latinLnBrk="0" hangingPunct="1">
              <a:spcBef>
                <a:spcPts val="0"/>
              </a:spcBef>
              <a:spcAft>
                <a:spcPts val="0"/>
              </a:spcAft>
              <a:defRPr kumimoji="0" lang="zh-TW" altLang="en-US" sz="1400" b="1" kern="1200">
                <a:solidFill>
                  <a:schemeClr val="accent1">
                    <a:lumMod val="50000"/>
                  </a:schemeClr>
                </a:solidFill>
                <a:effectLst/>
                <a:latin typeface="+mn-lt"/>
                <a:ea typeface="+mn-ea"/>
                <a:cs typeface="+mn-cs"/>
              </a:defRPr>
            </a:lvl1pPr>
          </a:lstStyle>
          <a:p>
            <a:pPr>
              <a:defRPr/>
            </a:pPr>
            <a:fld id="{5926BA9B-45B0-4FEA-AB3B-88BCF85CD43E}" type="slidenum">
              <a:rPr lang="en-US" altLang="zh-TW"/>
              <a:pPr>
                <a:defRPr/>
              </a:pPr>
              <a:t>‹#›</a:t>
            </a:fld>
            <a:endParaRPr lang="en-US" altLang="zh-TW"/>
          </a:p>
        </p:txBody>
      </p:sp>
      <p:pic>
        <p:nvPicPr>
          <p:cNvPr id="7175" name="Picture 1026" descr="A0403標誌組合3"/>
          <p:cNvPicPr>
            <a:picLocks noChangeAspect="1" noChangeArrowheads="1"/>
          </p:cNvPicPr>
          <p:nvPr/>
        </p:nvPicPr>
        <p:blipFill>
          <a:blip r:embed="rId15" cstate="print"/>
          <a:srcRect/>
          <a:stretch>
            <a:fillRect/>
          </a:stretch>
        </p:blipFill>
        <p:spPr bwMode="auto">
          <a:xfrm>
            <a:off x="0" y="12700"/>
            <a:ext cx="2895600" cy="6286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495" r:id="rId1"/>
    <p:sldLayoutId id="2147485496" r:id="rId2"/>
    <p:sldLayoutId id="2147485497" r:id="rId3"/>
    <p:sldLayoutId id="2147485498" r:id="rId4"/>
    <p:sldLayoutId id="2147485499" r:id="rId5"/>
    <p:sldLayoutId id="2147485500" r:id="rId6"/>
    <p:sldLayoutId id="2147485501" r:id="rId7"/>
    <p:sldLayoutId id="2147485502" r:id="rId8"/>
    <p:sldLayoutId id="2147485503" r:id="rId9"/>
    <p:sldLayoutId id="2147485504" r:id="rId10"/>
    <p:sldLayoutId id="2147485505" r:id="rId11"/>
    <p:sldLayoutId id="2147485506" r:id="rId12"/>
    <p:sldLayoutId id="2147485507" r:id="rId13"/>
  </p:sldLayoutIdLst>
  <p:transition/>
  <p:hf hdr="0" ftr="0" dt="0"/>
  <p:txStyles>
    <p:titleStyle>
      <a:lvl1pPr algn="ctr" rtl="0" eaLnBrk="0" fontAlgn="base" hangingPunct="0">
        <a:spcBef>
          <a:spcPct val="0"/>
        </a:spcBef>
        <a:spcAft>
          <a:spcPct val="0"/>
        </a:spcAft>
        <a:defRPr sz="4000" kern="1200">
          <a:solidFill>
            <a:schemeClr val="tx1"/>
          </a:solidFill>
          <a:latin typeface="+mj-lt"/>
          <a:ea typeface="標楷體" pitchFamily="65" charset="-120"/>
          <a:cs typeface="+mj-cs"/>
        </a:defRPr>
      </a:lvl1pPr>
      <a:lvl2pPr algn="ctr" rtl="0" eaLnBrk="0" fontAlgn="base" hangingPunct="0">
        <a:spcBef>
          <a:spcPct val="0"/>
        </a:spcBef>
        <a:spcAft>
          <a:spcPct val="0"/>
        </a:spcAft>
        <a:defRPr sz="4000">
          <a:solidFill>
            <a:schemeClr val="tx1"/>
          </a:solidFill>
          <a:latin typeface="Calibri" pitchFamily="34" charset="0"/>
          <a:ea typeface="標楷體" pitchFamily="65" charset="-120"/>
        </a:defRPr>
      </a:lvl2pPr>
      <a:lvl3pPr algn="ctr" rtl="0" eaLnBrk="0" fontAlgn="base" hangingPunct="0">
        <a:spcBef>
          <a:spcPct val="0"/>
        </a:spcBef>
        <a:spcAft>
          <a:spcPct val="0"/>
        </a:spcAft>
        <a:defRPr sz="4000">
          <a:solidFill>
            <a:schemeClr val="tx1"/>
          </a:solidFill>
          <a:latin typeface="Calibri" pitchFamily="34" charset="0"/>
          <a:ea typeface="標楷體" pitchFamily="65" charset="-120"/>
        </a:defRPr>
      </a:lvl3pPr>
      <a:lvl4pPr algn="ctr" rtl="0" eaLnBrk="0" fontAlgn="base" hangingPunct="0">
        <a:spcBef>
          <a:spcPct val="0"/>
        </a:spcBef>
        <a:spcAft>
          <a:spcPct val="0"/>
        </a:spcAft>
        <a:defRPr sz="4000">
          <a:solidFill>
            <a:schemeClr val="tx1"/>
          </a:solidFill>
          <a:latin typeface="Calibri" pitchFamily="34" charset="0"/>
          <a:ea typeface="標楷體" pitchFamily="65" charset="-120"/>
        </a:defRPr>
      </a:lvl4pPr>
      <a:lvl5pPr algn="ctr" rtl="0" eaLnBrk="0" fontAlgn="base" hangingPunct="0">
        <a:spcBef>
          <a:spcPct val="0"/>
        </a:spcBef>
        <a:spcAft>
          <a:spcPct val="0"/>
        </a:spcAft>
        <a:defRPr sz="4000">
          <a:solidFill>
            <a:schemeClr val="tx1"/>
          </a:solidFill>
          <a:latin typeface="Calibri" pitchFamily="34" charset="0"/>
          <a:ea typeface="標楷體" pitchFamily="65" charset="-120"/>
        </a:defRPr>
      </a:lvl5pPr>
      <a:lvl6pPr marL="457200" algn="ctr" rtl="0" fontAlgn="base">
        <a:spcBef>
          <a:spcPct val="0"/>
        </a:spcBef>
        <a:spcAft>
          <a:spcPct val="0"/>
        </a:spcAft>
        <a:defRPr sz="4000">
          <a:solidFill>
            <a:schemeClr val="tx1"/>
          </a:solidFill>
          <a:latin typeface="Calibri" pitchFamily="34" charset="0"/>
          <a:ea typeface="標楷體" pitchFamily="65" charset="-120"/>
        </a:defRPr>
      </a:lvl6pPr>
      <a:lvl7pPr marL="914400" algn="ctr" rtl="0" fontAlgn="base">
        <a:spcBef>
          <a:spcPct val="0"/>
        </a:spcBef>
        <a:spcAft>
          <a:spcPct val="0"/>
        </a:spcAft>
        <a:defRPr sz="4000">
          <a:solidFill>
            <a:schemeClr val="tx1"/>
          </a:solidFill>
          <a:latin typeface="Calibri" pitchFamily="34" charset="0"/>
          <a:ea typeface="標楷體" pitchFamily="65" charset="-120"/>
        </a:defRPr>
      </a:lvl7pPr>
      <a:lvl8pPr marL="1371600" algn="ctr" rtl="0" fontAlgn="base">
        <a:spcBef>
          <a:spcPct val="0"/>
        </a:spcBef>
        <a:spcAft>
          <a:spcPct val="0"/>
        </a:spcAft>
        <a:defRPr sz="4000">
          <a:solidFill>
            <a:schemeClr val="tx1"/>
          </a:solidFill>
          <a:latin typeface="Calibri" pitchFamily="34" charset="0"/>
          <a:ea typeface="標楷體" pitchFamily="65" charset="-120"/>
        </a:defRPr>
      </a:lvl8pPr>
      <a:lvl9pPr marL="1828800" algn="ctr" rtl="0" fontAlgn="base">
        <a:spcBef>
          <a:spcPct val="0"/>
        </a:spcBef>
        <a:spcAft>
          <a:spcPct val="0"/>
        </a:spcAft>
        <a:defRPr sz="4000">
          <a:solidFill>
            <a:schemeClr val="tx1"/>
          </a:solidFill>
          <a:latin typeface="Calibri" pitchFamily="34" charset="0"/>
          <a:ea typeface="標楷體" pitchFamily="65" charset="-12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標楷體" pitchFamily="65" charset="-12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標楷體" pitchFamily="65" charset="-12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標楷體" pitchFamily="65" charset="-12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標楷體" pitchFamily="65" charset="-12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標楷體" pitchFamily="65" charset="-12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5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Microsoft_Office_Excel_97-2003____4.xls"/><Relationship Id="rId4" Type="http://schemas.openxmlformats.org/officeDocument/2006/relationships/oleObject" Target="../embeddings/Microsoft_Office_Excel_97-2003____3.xls"/></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3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oleObject" Target="../embeddings/Microsoft_Office_Excel_97-2003____5.xls"/><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image" Target="../media/image4.gi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___6.xls"/></Relationships>
</file>

<file path=ppt/slides/_rels/slide4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Office_Excel_97-2003____1.xls"/><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gif"/></Relationships>
</file>

<file path=ppt/slides/_rels/slide5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2.xml"/><Relationship Id="rId7" Type="http://schemas.openxmlformats.org/officeDocument/2006/relationships/image" Target="../media/image16.wmf"/><Relationship Id="rId12" Type="http://schemas.microsoft.com/office/2007/relationships/diagramDrawing" Target="../diagrams/drawing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openxmlformats.org/officeDocument/2006/relationships/image" Target="../media/image15.wmf"/><Relationship Id="rId11" Type="http://schemas.openxmlformats.org/officeDocument/2006/relationships/image" Target="../media/image19.jpeg"/><Relationship Id="rId5" Type="http://schemas.openxmlformats.org/officeDocument/2006/relationships/diagramColors" Target="../diagrams/colors2.xml"/><Relationship Id="rId10" Type="http://schemas.openxmlformats.org/officeDocument/2006/relationships/image" Target="../media/image18.jpeg"/><Relationship Id="rId4" Type="http://schemas.openxmlformats.org/officeDocument/2006/relationships/diagramQuickStyle" Target="../diagrams/quickStyle2.xml"/><Relationship Id="rId9" Type="http://schemas.openxmlformats.org/officeDocument/2006/relationships/hyperlink" Target="http://tw.wrs.yahoo.com/_ylt=A3eg8_nNtdtMnOIA0ARt1gt.;_ylu=X3oDMTBzcDVtZWdsBHBvcwMxMARzZWMDc3IEdnRpZANUV0MwMDJfMDI-/SIG=1l1s32pmq/EXP=1289553741/**http:/tw.image.search.yahoo.com/images/view?back=http://tw.image.search.yahoo.com/search/images?p=%E9%A6%99%E6%B8%AF&amp;js=1&amp;ei=utf-8&amp;y=%E6%90%9C%E5%B0%8B&amp;fr=yfp-s&amp;w=500&amp;h=333&amp;imgurl=farm4.static.flickr.com/3059/2973003366_035947c5e0.jpg&amp;rurl=http://www.flickr.com/photos/craydanceruk/2973003366/&amp;size=142k&amp;name=Farewell+Hong+Ko...&amp;p=%E9%A6%99%E6%B8%AF&amp;oid=e16546d481154ea2&amp;fr2=&amp;fusr=C+Ray+Dancer&amp;no=10&amp;tt=14632016&amp;sigr=11lu3r662&amp;sigi=11mdn1i52&amp;sigb=13fu13i0f&amp;type=JPG"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Microsoft_Office_Excel_97-2003____7.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Microsoft_Office_Excel_97-2003____2.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714348" y="1500174"/>
            <a:ext cx="7986714" cy="1287462"/>
          </a:xfrm>
        </p:spPr>
        <p:txBody>
          <a:bodyPr>
            <a:normAutofit/>
          </a:bodyPr>
          <a:lstStyle/>
          <a:p>
            <a:pPr eaLnBrk="1" hangingPunct="1">
              <a:defRPr/>
            </a:pPr>
            <a:r>
              <a:rPr kumimoji="1" lang="zh-TW" altLang="en-US" sz="4800" b="1" dirty="0" smtClean="0">
                <a:solidFill>
                  <a:schemeClr val="tx2"/>
                </a:solidFill>
                <a:effectLst>
                  <a:outerShdw blurRad="38100" dist="38100" dir="2700000" algn="tl">
                    <a:srgbClr val="C0C0C0"/>
                  </a:outerShdw>
                </a:effectLst>
                <a:latin typeface="+mn-lt"/>
              </a:rPr>
              <a:t>台灣資本市場展望</a:t>
            </a:r>
          </a:p>
        </p:txBody>
      </p:sp>
      <p:sp>
        <p:nvSpPr>
          <p:cNvPr id="91139" name="Rectangle 3"/>
          <p:cNvSpPr>
            <a:spLocks noGrp="1" noChangeArrowheads="1"/>
          </p:cNvSpPr>
          <p:nvPr>
            <p:ph type="subTitle" idx="1"/>
          </p:nvPr>
        </p:nvSpPr>
        <p:spPr>
          <a:xfrm>
            <a:off x="1000100" y="3571876"/>
            <a:ext cx="7143800" cy="3143272"/>
          </a:xfrm>
        </p:spPr>
        <p:txBody>
          <a:bodyPr>
            <a:noAutofit/>
          </a:bodyPr>
          <a:lstStyle/>
          <a:p>
            <a:pPr eaLnBrk="1" hangingPunct="1">
              <a:lnSpc>
                <a:spcPct val="80000"/>
              </a:lnSpc>
              <a:defRPr/>
            </a:pPr>
            <a:endParaRPr lang="en-US" altLang="zh-TW" sz="2400" b="1" dirty="0" smtClean="0">
              <a:solidFill>
                <a:schemeClr val="tx2"/>
              </a:solidFill>
              <a:cs typeface="Times New Roman" pitchFamily="18" charset="0"/>
            </a:endParaRPr>
          </a:p>
          <a:p>
            <a:pPr eaLnBrk="1" hangingPunct="1">
              <a:lnSpc>
                <a:spcPct val="80000"/>
              </a:lnSpc>
              <a:defRPr/>
            </a:pPr>
            <a:r>
              <a:rPr kumimoji="1" lang="zh-TW" altLang="en-US" sz="2400" b="1" dirty="0" smtClean="0">
                <a:solidFill>
                  <a:schemeClr val="tx2"/>
                </a:solidFill>
                <a:effectLst>
                  <a:outerShdw blurRad="38100" dist="38100" dir="2700000" algn="tl">
                    <a:srgbClr val="C0C0C0"/>
                  </a:outerShdw>
                </a:effectLst>
                <a:cs typeface="+mj-cs"/>
              </a:rPr>
              <a:t>薛 </a:t>
            </a:r>
            <a:r>
              <a:rPr kumimoji="1" lang="zh-TW" altLang="en-US" sz="2400" b="1" dirty="0" smtClean="0">
                <a:solidFill>
                  <a:schemeClr val="tx2"/>
                </a:solidFill>
                <a:effectLst>
                  <a:outerShdw blurRad="38100" dist="38100" dir="2700000" algn="tl">
                    <a:srgbClr val="C0C0C0"/>
                  </a:outerShdw>
                </a:effectLst>
                <a:cs typeface="+mj-cs"/>
              </a:rPr>
              <a:t>  琦</a:t>
            </a:r>
            <a:endParaRPr kumimoji="1" lang="en-US" altLang="zh-TW" sz="2400" b="1" dirty="0" smtClean="0">
              <a:solidFill>
                <a:schemeClr val="tx2"/>
              </a:solidFill>
              <a:effectLst>
                <a:outerShdw blurRad="38100" dist="38100" dir="2700000" algn="tl">
                  <a:srgbClr val="C0C0C0"/>
                </a:outerShdw>
              </a:effectLst>
              <a:cs typeface="+mj-cs"/>
            </a:endParaRPr>
          </a:p>
          <a:p>
            <a:pPr eaLnBrk="1" hangingPunct="1">
              <a:lnSpc>
                <a:spcPct val="80000"/>
              </a:lnSpc>
              <a:defRPr/>
            </a:pPr>
            <a:r>
              <a:rPr kumimoji="1" lang="zh-TW" altLang="en-US" sz="2400" b="1" dirty="0" smtClean="0">
                <a:solidFill>
                  <a:schemeClr val="tx2"/>
                </a:solidFill>
                <a:effectLst>
                  <a:outerShdw blurRad="38100" dist="38100" dir="2700000" algn="tl">
                    <a:srgbClr val="C0C0C0"/>
                  </a:outerShdw>
                </a:effectLst>
                <a:cs typeface="+mj-cs"/>
              </a:rPr>
              <a:t>台灣證券交易所董事長</a:t>
            </a:r>
            <a:endParaRPr kumimoji="1" lang="en-US" altLang="zh-TW" sz="2400" b="1" dirty="0" smtClean="0">
              <a:solidFill>
                <a:schemeClr val="tx2"/>
              </a:solidFill>
              <a:effectLst>
                <a:outerShdw blurRad="38100" dist="38100" dir="2700000" algn="tl">
                  <a:srgbClr val="C0C0C0"/>
                </a:outerShdw>
              </a:effectLst>
              <a:cs typeface="+mj-cs"/>
            </a:endParaRPr>
          </a:p>
          <a:p>
            <a:pPr eaLnBrk="1" hangingPunct="1">
              <a:lnSpc>
                <a:spcPct val="80000"/>
              </a:lnSpc>
              <a:defRPr/>
            </a:pPr>
            <a:endParaRPr lang="en-US" altLang="zh-TW" sz="2200" b="1" dirty="0" smtClean="0">
              <a:solidFill>
                <a:schemeClr val="tx2"/>
              </a:solidFill>
              <a:cs typeface="Times New Roman" pitchFamily="18" charset="0"/>
            </a:endParaRPr>
          </a:p>
          <a:p>
            <a:pPr eaLnBrk="1" hangingPunct="1">
              <a:lnSpc>
                <a:spcPct val="80000"/>
              </a:lnSpc>
              <a:defRPr/>
            </a:pPr>
            <a:endParaRPr lang="en-US" altLang="zh-TW" sz="2200" b="1" dirty="0" smtClean="0">
              <a:solidFill>
                <a:schemeClr val="tx2"/>
              </a:solidFill>
              <a:cs typeface="Times New Roman" pitchFamily="18" charset="0"/>
            </a:endParaRPr>
          </a:p>
          <a:p>
            <a:pPr eaLnBrk="1" hangingPunct="1">
              <a:lnSpc>
                <a:spcPct val="80000"/>
              </a:lnSpc>
              <a:defRPr/>
            </a:pPr>
            <a:endParaRPr lang="en-US" altLang="zh-TW" sz="2200" b="1" dirty="0" smtClean="0">
              <a:solidFill>
                <a:schemeClr val="tx2"/>
              </a:solidFill>
              <a:cs typeface="Times New Roman" pitchFamily="18" charset="0"/>
            </a:endParaRPr>
          </a:p>
          <a:p>
            <a:pPr eaLnBrk="1" hangingPunct="1">
              <a:lnSpc>
                <a:spcPct val="80000"/>
              </a:lnSpc>
              <a:defRPr/>
            </a:pPr>
            <a:endParaRPr lang="en-US" altLang="zh-TW" sz="2200" b="1" dirty="0" smtClean="0">
              <a:solidFill>
                <a:schemeClr val="tx2"/>
              </a:solidFill>
              <a:cs typeface="Times New Roman" pitchFamily="18" charset="0"/>
            </a:endParaRPr>
          </a:p>
          <a:p>
            <a:pPr eaLnBrk="1" hangingPunct="1">
              <a:lnSpc>
                <a:spcPct val="80000"/>
              </a:lnSpc>
              <a:defRPr/>
            </a:pPr>
            <a:r>
              <a:rPr lang="zh-TW" altLang="en-US" sz="2000" b="1" dirty="0" smtClean="0">
                <a:solidFill>
                  <a:schemeClr val="tx2"/>
                </a:solidFill>
                <a:cs typeface="Times New Roman" pitchFamily="18" charset="0"/>
              </a:rPr>
              <a:t>「第十九屆亞太財務經濟會計及管理會議」</a:t>
            </a:r>
            <a:endParaRPr lang="en-US" altLang="zh-TW" sz="2000" b="1" dirty="0" smtClean="0">
              <a:solidFill>
                <a:schemeClr val="tx2"/>
              </a:solidFill>
              <a:cs typeface="Times New Roman" pitchFamily="18" charset="0"/>
            </a:endParaRPr>
          </a:p>
          <a:p>
            <a:pPr eaLnBrk="1" hangingPunct="1">
              <a:lnSpc>
                <a:spcPct val="80000"/>
              </a:lnSpc>
              <a:defRPr/>
            </a:pPr>
            <a:r>
              <a:rPr kumimoji="1" lang="en-US" altLang="zh-TW" sz="1900" b="1" dirty="0" smtClean="0">
                <a:solidFill>
                  <a:schemeClr val="tx2"/>
                </a:solidFill>
                <a:effectLst>
                  <a:outerShdw blurRad="38100" dist="38100" dir="2700000" algn="tl">
                    <a:srgbClr val="C0C0C0"/>
                  </a:outerShdw>
                </a:effectLst>
                <a:cs typeface="+mj-cs"/>
              </a:rPr>
              <a:t>2011</a:t>
            </a:r>
            <a:r>
              <a:rPr kumimoji="1" lang="zh-TW" altLang="en-US" sz="1900" b="1" dirty="0" smtClean="0">
                <a:solidFill>
                  <a:schemeClr val="tx2"/>
                </a:solidFill>
                <a:effectLst>
                  <a:outerShdw blurRad="38100" dist="38100" dir="2700000" algn="tl">
                    <a:srgbClr val="C0C0C0"/>
                  </a:outerShdw>
                </a:effectLst>
                <a:cs typeface="+mj-cs"/>
              </a:rPr>
              <a:t>年</a:t>
            </a:r>
            <a:r>
              <a:rPr kumimoji="1" lang="en-US" altLang="zh-TW" sz="1900" b="1" dirty="0" smtClean="0">
                <a:solidFill>
                  <a:schemeClr val="tx2"/>
                </a:solidFill>
                <a:effectLst>
                  <a:outerShdw blurRad="38100" dist="38100" dir="2700000" algn="tl">
                    <a:srgbClr val="C0C0C0"/>
                  </a:outerShdw>
                </a:effectLst>
                <a:cs typeface="+mj-cs"/>
              </a:rPr>
              <a:t>7</a:t>
            </a:r>
            <a:r>
              <a:rPr kumimoji="1" lang="zh-TW" altLang="en-US" sz="1900" b="1" dirty="0" smtClean="0">
                <a:solidFill>
                  <a:schemeClr val="tx2"/>
                </a:solidFill>
                <a:effectLst>
                  <a:outerShdw blurRad="38100" dist="38100" dir="2700000" algn="tl">
                    <a:srgbClr val="C0C0C0"/>
                  </a:outerShdw>
                </a:effectLst>
                <a:cs typeface="+mj-cs"/>
              </a:rPr>
              <a:t>月</a:t>
            </a:r>
            <a:r>
              <a:rPr kumimoji="1" lang="en-US" altLang="zh-TW" sz="1900" b="1" dirty="0" smtClean="0">
                <a:solidFill>
                  <a:schemeClr val="tx2"/>
                </a:solidFill>
                <a:effectLst>
                  <a:outerShdw blurRad="38100" dist="38100" dir="2700000" algn="tl">
                    <a:srgbClr val="C0C0C0"/>
                  </a:outerShdw>
                </a:effectLst>
                <a:cs typeface="+mj-cs"/>
              </a:rPr>
              <a:t>8</a:t>
            </a:r>
            <a:r>
              <a:rPr kumimoji="1" lang="zh-TW" altLang="en-US" sz="1900" b="1" dirty="0" smtClean="0">
                <a:solidFill>
                  <a:schemeClr val="tx2"/>
                </a:solidFill>
                <a:effectLst>
                  <a:outerShdw blurRad="38100" dist="38100" dir="2700000" algn="tl">
                    <a:srgbClr val="C0C0C0"/>
                  </a:outerShdw>
                </a:effectLst>
                <a:cs typeface="+mj-cs"/>
              </a:rPr>
              <a:t>日 </a:t>
            </a:r>
            <a:endParaRPr kumimoji="1" lang="en-US" altLang="zh-TW" sz="1900" b="1" dirty="0" smtClean="0">
              <a:solidFill>
                <a:schemeClr val="tx2"/>
              </a:solidFill>
              <a:effectLst>
                <a:outerShdw blurRad="38100" dist="38100" dir="2700000" algn="tl">
                  <a:srgbClr val="C0C0C0"/>
                </a:outerShdw>
              </a:effectLst>
              <a:cs typeface="+mj-cs"/>
            </a:endParaRPr>
          </a:p>
        </p:txBody>
      </p:sp>
      <p:sp>
        <p:nvSpPr>
          <p:cNvPr id="4" name="投影片編號版面配置區 3"/>
          <p:cNvSpPr>
            <a:spLocks noGrp="1"/>
          </p:cNvSpPr>
          <p:nvPr>
            <p:ph type="sldNum" sz="quarter" idx="12"/>
          </p:nvPr>
        </p:nvSpPr>
        <p:spPr/>
        <p:txBody>
          <a:bodyPr/>
          <a:lstStyle/>
          <a:p>
            <a:pPr>
              <a:defRPr/>
            </a:pPr>
            <a:fld id="{8832068D-DC3A-4B75-A1A5-682CFB5C663E}" type="slidenum">
              <a:rPr/>
              <a:pPr>
                <a:defRPr/>
              </a:pPr>
              <a:t>1</a:t>
            </a:fld>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728690" y="2459041"/>
            <a:ext cx="7772400" cy="1470025"/>
          </a:xfrm>
        </p:spPr>
        <p:txBody>
          <a:bodyPr rtlCol="0">
            <a:normAutofit/>
          </a:bodyPr>
          <a:lstStyle/>
          <a:p>
            <a:pPr eaLnBrk="1" fontAlgn="auto" hangingPunct="1">
              <a:spcAft>
                <a:spcPts val="0"/>
              </a:spcAft>
              <a:defRPr/>
            </a:pPr>
            <a:r>
              <a:rPr kumimoji="1" lang="en-US" altLang="zh-TW" sz="3200" b="1" dirty="0" smtClean="0">
                <a:solidFill>
                  <a:srgbClr val="333399"/>
                </a:solidFill>
                <a:effectLst>
                  <a:outerShdw blurRad="38100" dist="38100" dir="2700000" algn="tl">
                    <a:srgbClr val="C0C0C0"/>
                  </a:outerShdw>
                </a:effectLst>
                <a:latin typeface="+mn-lt"/>
              </a:rPr>
              <a:t>1. </a:t>
            </a:r>
            <a:r>
              <a:rPr kumimoji="1" lang="zh-TW" altLang="en-US" sz="3200" b="1" dirty="0" smtClean="0">
                <a:solidFill>
                  <a:srgbClr val="333399"/>
                </a:solidFill>
                <a:effectLst>
                  <a:outerShdw blurRad="38100" dist="38100" dir="2700000" algn="tl">
                    <a:srgbClr val="C0C0C0"/>
                  </a:outerShdw>
                </a:effectLst>
                <a:latin typeface="+mn-lt"/>
              </a:rPr>
              <a:t> </a:t>
            </a:r>
            <a:r>
              <a:rPr kumimoji="1" lang="en-US" altLang="zh-TW" sz="3200" b="1" dirty="0" smtClean="0">
                <a:solidFill>
                  <a:srgbClr val="333399"/>
                </a:solidFill>
                <a:effectLst>
                  <a:outerShdw blurRad="38100" dist="38100" dir="2700000" algn="tl">
                    <a:srgbClr val="C0C0C0"/>
                  </a:outerShdw>
                </a:effectLst>
                <a:latin typeface="+mn-lt"/>
              </a:rPr>
              <a:t>ECFA</a:t>
            </a: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10</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52400" y="2500306"/>
            <a:ext cx="8777318" cy="2071702"/>
          </a:xfrm>
        </p:spPr>
        <p:txBody>
          <a:bodyPr rtlCol="0">
            <a:noAutofit/>
          </a:bodyPr>
          <a:lstStyle/>
          <a:p>
            <a:pPr eaLnBrk="1" fontAlgn="auto" hangingPunct="1">
              <a:lnSpc>
                <a:spcPct val="150000"/>
              </a:lnSpc>
              <a:spcBef>
                <a:spcPts val="600"/>
              </a:spcBef>
              <a:spcAft>
                <a:spcPts val="600"/>
              </a:spcAft>
              <a:defRPr/>
            </a:pPr>
            <a:r>
              <a:rPr kumimoji="1" lang="en-US" altLang="zh-TW" sz="3200" b="1" dirty="0" smtClean="0">
                <a:solidFill>
                  <a:srgbClr val="333399"/>
                </a:solidFill>
                <a:effectLst>
                  <a:outerShdw blurRad="38100" dist="38100" dir="2700000" algn="tl">
                    <a:srgbClr val="C0C0C0"/>
                  </a:outerShdw>
                </a:effectLst>
                <a:latin typeface="+mn-lt"/>
              </a:rPr>
              <a:t>ECFA</a:t>
            </a:r>
            <a:br>
              <a:rPr kumimoji="1" lang="en-US" altLang="zh-TW" sz="3200" b="1" dirty="0" smtClean="0">
                <a:solidFill>
                  <a:srgbClr val="333399"/>
                </a:solidFill>
                <a:effectLst>
                  <a:outerShdw blurRad="38100" dist="38100" dir="2700000" algn="tl">
                    <a:srgbClr val="C0C0C0"/>
                  </a:outerShdw>
                </a:effectLst>
                <a:latin typeface="+mn-lt"/>
              </a:rPr>
            </a:br>
            <a:r>
              <a:rPr kumimoji="1" lang="en-US" altLang="zh-TW" sz="3200" b="1" dirty="0" smtClean="0">
                <a:solidFill>
                  <a:srgbClr val="333399"/>
                </a:solidFill>
                <a:effectLst>
                  <a:outerShdw blurRad="38100" dist="38100" dir="2700000" algn="tl">
                    <a:srgbClr val="C0C0C0"/>
                  </a:outerShdw>
                </a:effectLst>
                <a:latin typeface="+mn-lt"/>
              </a:rPr>
              <a:t>=E</a:t>
            </a:r>
            <a:r>
              <a:rPr kumimoji="1" lang="en-US" altLang="zh-TW" sz="3200" b="1" dirty="0" smtClean="0">
                <a:solidFill>
                  <a:schemeClr val="tx2">
                    <a:lumMod val="60000"/>
                    <a:lumOff val="40000"/>
                  </a:schemeClr>
                </a:solidFill>
                <a:effectLst>
                  <a:outerShdw blurRad="38100" dist="38100" dir="2700000" algn="tl">
                    <a:srgbClr val="C0C0C0"/>
                  </a:outerShdw>
                </a:effectLst>
                <a:latin typeface="+mn-lt"/>
              </a:rPr>
              <a:t>verything</a:t>
            </a:r>
            <a:r>
              <a:rPr kumimoji="1" lang="zh-TW" altLang="en-US" sz="3200" b="1" dirty="0" smtClean="0">
                <a:solidFill>
                  <a:srgbClr val="333399"/>
                </a:solidFill>
                <a:effectLst>
                  <a:outerShdw blurRad="38100" dist="38100" dir="2700000" algn="tl">
                    <a:srgbClr val="C0C0C0"/>
                  </a:outerShdw>
                </a:effectLst>
                <a:latin typeface="+mn-lt"/>
              </a:rPr>
              <a:t> </a:t>
            </a:r>
            <a:r>
              <a:rPr kumimoji="1" lang="en-US" altLang="zh-TW" sz="3200" b="1" dirty="0" smtClean="0">
                <a:solidFill>
                  <a:srgbClr val="333399"/>
                </a:solidFill>
                <a:effectLst>
                  <a:outerShdw blurRad="38100" dist="38100" dir="2700000" algn="tl">
                    <a:srgbClr val="C0C0C0"/>
                  </a:outerShdw>
                </a:effectLst>
                <a:latin typeface="+mn-lt"/>
              </a:rPr>
              <a:t>C</a:t>
            </a:r>
            <a:r>
              <a:rPr kumimoji="1" lang="en-US" altLang="zh-TW" sz="3200" b="1" dirty="0" smtClean="0">
                <a:solidFill>
                  <a:schemeClr val="tx2">
                    <a:lumMod val="60000"/>
                    <a:lumOff val="40000"/>
                  </a:schemeClr>
                </a:solidFill>
                <a:effectLst>
                  <a:outerShdw blurRad="38100" dist="38100" dir="2700000" algn="tl">
                    <a:srgbClr val="C0C0C0"/>
                  </a:outerShdw>
                </a:effectLst>
                <a:latin typeface="+mn-lt"/>
              </a:rPr>
              <a:t>overed</a:t>
            </a:r>
            <a:r>
              <a:rPr kumimoji="1" lang="en-US" altLang="zh-TW" sz="3200" b="1" dirty="0" smtClean="0">
                <a:solidFill>
                  <a:srgbClr val="333399"/>
                </a:solidFill>
                <a:effectLst>
                  <a:outerShdw blurRad="38100" dist="38100" dir="2700000" algn="tl">
                    <a:srgbClr val="C0C0C0"/>
                  </a:outerShdw>
                </a:effectLst>
                <a:latin typeface="+mn-lt"/>
              </a:rPr>
              <a:t> F</a:t>
            </a:r>
            <a:r>
              <a:rPr kumimoji="1" lang="en-US" altLang="zh-TW" sz="3200" b="1" dirty="0" smtClean="0">
                <a:solidFill>
                  <a:schemeClr val="tx2">
                    <a:lumMod val="60000"/>
                    <a:lumOff val="40000"/>
                  </a:schemeClr>
                </a:solidFill>
                <a:effectLst>
                  <a:outerShdw blurRad="38100" dist="38100" dir="2700000" algn="tl">
                    <a:srgbClr val="C0C0C0"/>
                  </a:outerShdw>
                </a:effectLst>
                <a:latin typeface="+mn-lt"/>
              </a:rPr>
              <a:t>riendly</a:t>
            </a:r>
            <a:r>
              <a:rPr kumimoji="1" lang="en-US" altLang="zh-TW" sz="3200" b="1" dirty="0" smtClean="0">
                <a:solidFill>
                  <a:srgbClr val="333399"/>
                </a:solidFill>
                <a:effectLst>
                  <a:outerShdw blurRad="38100" dist="38100" dir="2700000" algn="tl">
                    <a:srgbClr val="C0C0C0"/>
                  </a:outerShdw>
                </a:effectLst>
                <a:latin typeface="+mn-lt"/>
              </a:rPr>
              <a:t> A</a:t>
            </a:r>
            <a:r>
              <a:rPr kumimoji="1" lang="en-US" altLang="zh-TW" sz="3200" b="1" dirty="0" smtClean="0">
                <a:solidFill>
                  <a:schemeClr val="tx2">
                    <a:lumMod val="60000"/>
                    <a:lumOff val="40000"/>
                  </a:schemeClr>
                </a:solidFill>
                <a:effectLst>
                  <a:outerShdw blurRad="38100" dist="38100" dir="2700000" algn="tl">
                    <a:srgbClr val="C0C0C0"/>
                  </a:outerShdw>
                </a:effectLst>
                <a:latin typeface="+mn-lt"/>
              </a:rPr>
              <a:t>genda</a:t>
            </a:r>
            <a:r>
              <a:rPr kumimoji="1" lang="en-US" altLang="zh-TW" sz="3200" b="1" dirty="0" smtClean="0">
                <a:solidFill>
                  <a:srgbClr val="333399"/>
                </a:solidFill>
                <a:effectLst>
                  <a:outerShdw blurRad="38100" dist="38100" dir="2700000" algn="tl">
                    <a:srgbClr val="C0C0C0"/>
                  </a:outerShdw>
                </a:effectLst>
                <a:latin typeface="+mn-lt"/>
              </a:rPr>
              <a:t/>
            </a:r>
            <a:br>
              <a:rPr kumimoji="1" lang="en-US" altLang="zh-TW" sz="3200" b="1" dirty="0" smtClean="0">
                <a:solidFill>
                  <a:srgbClr val="333399"/>
                </a:solidFill>
                <a:effectLst>
                  <a:outerShdw blurRad="38100" dist="38100" dir="2700000" algn="tl">
                    <a:srgbClr val="C0C0C0"/>
                  </a:outerShdw>
                </a:effectLst>
                <a:latin typeface="+mn-lt"/>
              </a:rPr>
            </a:br>
            <a:r>
              <a:rPr kumimoji="1" lang="en-US" altLang="zh-TW" sz="3200" b="1" dirty="0" smtClean="0">
                <a:solidFill>
                  <a:srgbClr val="333399"/>
                </a:solidFill>
                <a:effectLst>
                  <a:outerShdw blurRad="38100" dist="38100" dir="2700000" algn="tl">
                    <a:srgbClr val="C0C0C0"/>
                  </a:outerShdw>
                </a:effectLst>
                <a:latin typeface="+mn-lt"/>
              </a:rPr>
              <a:t>=WTO+ </a:t>
            </a:r>
            <a:endParaRPr kumimoji="1" lang="en-US" altLang="zh-TW" sz="3200" b="1" dirty="0" smtClean="0">
              <a:solidFill>
                <a:srgbClr val="333399"/>
              </a:solidFill>
              <a:effectLst>
                <a:outerShdw blurRad="38100" dist="38100" dir="2700000" algn="tl">
                  <a:srgbClr val="C0C0C0"/>
                </a:outerShdw>
              </a:effectLst>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76ADF84E-51C5-4A30-983D-DF915ECB2B44}" type="slidenum">
              <a:rPr/>
              <a:pPr>
                <a:defRPr/>
              </a:pPr>
              <a:t>11</a:t>
            </a:fld>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625" y="428625"/>
            <a:ext cx="8229600" cy="1143000"/>
          </a:xfrm>
        </p:spPr>
        <p:txBody>
          <a:bodyPr/>
          <a:lstStyle/>
          <a:p>
            <a:pPr>
              <a:defRPr/>
            </a:pPr>
            <a:r>
              <a:rPr lang="en-US" altLang="zh-TW" sz="2800" b="1" dirty="0" smtClean="0">
                <a:solidFill>
                  <a:srgbClr val="333399"/>
                </a:solidFill>
                <a:effectLst>
                  <a:outerShdw blurRad="38100" dist="38100" dir="2700000" algn="tl">
                    <a:srgbClr val="C0C0C0"/>
                  </a:outerShdw>
                </a:effectLst>
              </a:rPr>
              <a:t>ECFA: WTO+</a:t>
            </a:r>
            <a:endParaRPr lang="zh-TW" altLang="en-US" sz="2800" b="1" dirty="0" smtClean="0">
              <a:solidFill>
                <a:srgbClr val="333399"/>
              </a:solidFill>
              <a:effectLst>
                <a:outerShdw blurRad="38100" dist="38100" dir="2700000" algn="tl">
                  <a:srgbClr val="C0C0C0"/>
                </a:outerShdw>
              </a:effectLst>
            </a:endParaRP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12</a:t>
            </a:fld>
            <a:endParaRPr lang="en-US" altLang="zh-TW" dirty="0"/>
          </a:p>
        </p:txBody>
      </p:sp>
      <p:sp>
        <p:nvSpPr>
          <p:cNvPr id="5" name="內容版面配置區 2"/>
          <p:cNvSpPr txBox="1">
            <a:spLocks/>
          </p:cNvSpPr>
          <p:nvPr/>
        </p:nvSpPr>
        <p:spPr bwMode="auto">
          <a:xfrm>
            <a:off x="357188" y="1714501"/>
            <a:ext cx="8429625" cy="4643457"/>
          </a:xfrm>
          <a:prstGeom prst="rect">
            <a:avLst/>
          </a:prstGeom>
          <a:noFill/>
          <a:ln w="9525">
            <a:noFill/>
            <a:miter lim="800000"/>
            <a:headEnd/>
            <a:tailEnd/>
          </a:ln>
        </p:spPr>
        <p:txBody>
          <a:bodyPr/>
          <a:lstStyle/>
          <a:p>
            <a:pPr marL="342900" indent="-342900">
              <a:spcBef>
                <a:spcPct val="20000"/>
              </a:spcBef>
              <a:buFont typeface="Arial" charset="0"/>
              <a:buChar char="•"/>
              <a:defRPr/>
            </a:pPr>
            <a:r>
              <a:rPr kumimoji="0" lang="en-US" altLang="zh-TW" sz="2400" b="1" dirty="0">
                <a:solidFill>
                  <a:srgbClr val="0000CC"/>
                </a:solidFill>
                <a:effectLst>
                  <a:outerShdw blurRad="38100" dist="38100" dir="2700000" algn="tl">
                    <a:srgbClr val="C0C0C0"/>
                  </a:outerShdw>
                </a:effectLst>
                <a:latin typeface="+mn-lt"/>
                <a:ea typeface="標楷體" pitchFamily="65" charset="-120"/>
                <a:cs typeface="Times New Roman" pitchFamily="18" charset="0"/>
              </a:rPr>
              <a:t>ECFA(</a:t>
            </a:r>
            <a:r>
              <a:rPr kumimoji="0" lang="zh-TW" altLang="en-US" sz="2400" b="1" dirty="0">
                <a:solidFill>
                  <a:srgbClr val="0000CC"/>
                </a:solidFill>
                <a:effectLst>
                  <a:outerShdw blurRad="38100" dist="38100" dir="2700000" algn="tl">
                    <a:srgbClr val="C0C0C0"/>
                  </a:outerShdw>
                </a:effectLst>
                <a:latin typeface="+mn-lt"/>
                <a:ea typeface="標楷體" pitchFamily="65" charset="-120"/>
                <a:cs typeface="Times New Roman" pitchFamily="18" charset="0"/>
              </a:rPr>
              <a:t>兩岸經濟合作架構協議</a:t>
            </a:r>
            <a:r>
              <a:rPr kumimoji="0" lang="en-US" altLang="zh-TW"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 ，</a:t>
            </a:r>
            <a:r>
              <a:rPr kumimoji="0" lang="en-US" altLang="zh-TW"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2010.9.12</a:t>
            </a:r>
            <a:r>
              <a:rPr kumimoji="0" lang="zh-TW" altLang="en-US"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 正式生效</a:t>
            </a:r>
            <a:endParaRPr kumimoji="0" lang="en-US" altLang="zh-TW" sz="2000" b="1" dirty="0">
              <a:solidFill>
                <a:srgbClr val="0000CC"/>
              </a:solidFill>
              <a:effectLst>
                <a:outerShdw blurRad="38100" dist="38100" dir="2700000" algn="tl">
                  <a:srgbClr val="C0C0C0"/>
                </a:outerShdw>
              </a:effectLst>
              <a:latin typeface="+mn-lt"/>
              <a:ea typeface="標楷體" pitchFamily="65" charset="-120"/>
              <a:cs typeface="Times New Roman" pitchFamily="18" charset="0"/>
            </a:endParaRPr>
          </a:p>
          <a:p>
            <a:pPr marL="742950" lvl="1" indent="-285750">
              <a:spcBef>
                <a:spcPct val="20000"/>
              </a:spcBef>
              <a:buFont typeface="Arial" charset="0"/>
              <a:buChar char="–"/>
              <a:defRPr/>
            </a:pPr>
            <a:r>
              <a:rPr kumimoji="0" lang="zh-TW" altLang="en-US" sz="2000" b="1" dirty="0">
                <a:effectLst>
                  <a:outerShdw blurRad="38100" dist="38100" dir="2700000" algn="tl">
                    <a:srgbClr val="C0C0C0"/>
                  </a:outerShdw>
                </a:effectLst>
                <a:latin typeface="+mn-lt"/>
                <a:ea typeface="標楷體" pitchFamily="65" charset="-120"/>
                <a:cs typeface="Times New Roman" pitchFamily="18" charset="0"/>
              </a:rPr>
              <a:t>規範兩岸經濟合作活動之基本協議</a:t>
            </a:r>
            <a:r>
              <a:rPr kumimoji="0" lang="zh-TW" altLang="zh-TW" sz="2000" b="1" dirty="0">
                <a:effectLst>
                  <a:outerShdw blurRad="38100" dist="38100" dir="2700000" algn="tl">
                    <a:srgbClr val="C0C0C0"/>
                  </a:outerShdw>
                </a:effectLst>
                <a:latin typeface="+mn-lt"/>
                <a:ea typeface="標楷體" pitchFamily="65" charset="-120"/>
                <a:cs typeface="Times New Roman" pitchFamily="18" charset="0"/>
              </a:rPr>
              <a:t>，</a:t>
            </a:r>
            <a:r>
              <a:rPr kumimoji="0" lang="zh-TW" altLang="en-US" sz="2000" b="1" dirty="0">
                <a:effectLst>
                  <a:outerShdw blurRad="38100" dist="38100" dir="2700000" algn="tl">
                    <a:srgbClr val="C0C0C0"/>
                  </a:outerShdw>
                </a:effectLst>
                <a:latin typeface="+mn-lt"/>
                <a:ea typeface="標楷體" pitchFamily="65" charset="-120"/>
                <a:cs typeface="Times New Roman" pitchFamily="18" charset="0"/>
              </a:rPr>
              <a:t>推動兩岸經貿關係「正常化」</a:t>
            </a:r>
            <a:endParaRPr kumimoji="0" lang="en-US" altLang="zh-TW" sz="2200" b="1" dirty="0">
              <a:effectLst>
                <a:outerShdw blurRad="38100" dist="38100" dir="2700000" algn="tl">
                  <a:srgbClr val="C0C0C0"/>
                </a:outerShdw>
              </a:effectLst>
              <a:latin typeface="+mn-lt"/>
              <a:ea typeface="標楷體" pitchFamily="65" charset="-120"/>
              <a:cs typeface="Times New Roman" pitchFamily="18" charset="0"/>
            </a:endParaRPr>
          </a:p>
          <a:p>
            <a:pPr marL="342900" indent="-342900" eaLnBrk="0" hangingPunct="0">
              <a:spcBef>
                <a:spcPct val="20000"/>
              </a:spcBef>
              <a:buFont typeface="Arial" charset="0"/>
              <a:buChar char="•"/>
              <a:defRPr/>
            </a:pPr>
            <a:r>
              <a:rPr kumimoji="0" lang="en-US" altLang="zh-TW"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ECFA</a:t>
            </a:r>
            <a:r>
              <a:rPr kumimoji="0" lang="zh-TW" altLang="en-US"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生效前</a:t>
            </a:r>
            <a:endParaRPr kumimoji="0" lang="zh-TW" altLang="en-US" sz="2400" b="1" dirty="0">
              <a:solidFill>
                <a:srgbClr val="0000CC"/>
              </a:solidFill>
              <a:effectLst>
                <a:outerShdw blurRad="38100" dist="38100" dir="2700000" algn="tl">
                  <a:srgbClr val="C0C0C0"/>
                </a:outerShdw>
              </a:effectLst>
              <a:latin typeface="+mn-lt"/>
              <a:ea typeface="標楷體" pitchFamily="65" charset="-120"/>
              <a:cs typeface="Times New Roman" pitchFamily="18" charset="0"/>
            </a:endParaRPr>
          </a:p>
          <a:p>
            <a:pPr marL="742950" lvl="1" indent="-285750" eaLnBrk="0" hangingPunct="0">
              <a:spcBef>
                <a:spcPct val="20000"/>
              </a:spcBef>
              <a:buFont typeface="Arial" charset="0"/>
              <a:buChar char="–"/>
              <a:defRPr/>
            </a:pPr>
            <a:r>
              <a:rPr kumimoji="0" lang="zh-TW" altLang="en-US" sz="2000" b="1" dirty="0">
                <a:latin typeface="+mn-lt"/>
                <a:ea typeface="標楷體" pitchFamily="65" charset="-120"/>
              </a:rPr>
              <a:t>台灣：大陸企業在台無法適用國民待遇</a:t>
            </a:r>
          </a:p>
          <a:p>
            <a:pPr marL="742950" lvl="1" indent="-285750" eaLnBrk="0" hangingPunct="0">
              <a:spcBef>
                <a:spcPct val="20000"/>
              </a:spcBef>
              <a:buFont typeface="Arial" charset="0"/>
              <a:buChar char="–"/>
              <a:defRPr/>
            </a:pPr>
            <a:r>
              <a:rPr kumimoji="0" lang="zh-TW" altLang="en-US" sz="2000" b="1" dirty="0">
                <a:latin typeface="+mn-lt"/>
                <a:ea typeface="標楷體" pitchFamily="65" charset="-120"/>
              </a:rPr>
              <a:t>大陸：大部分市場均僅小幅開放</a:t>
            </a:r>
            <a:endParaRPr kumimoji="0" lang="zh-TW" altLang="en-US" b="1" dirty="0">
              <a:latin typeface="+mn-lt"/>
              <a:ea typeface="標楷體" pitchFamily="65" charset="-120"/>
            </a:endParaRPr>
          </a:p>
          <a:p>
            <a:pPr marL="342900" indent="-342900" eaLnBrk="0" hangingPunct="0">
              <a:spcBef>
                <a:spcPct val="20000"/>
              </a:spcBef>
              <a:buFont typeface="Arial" charset="0"/>
              <a:buChar char="•"/>
              <a:defRPr/>
            </a:pPr>
            <a:r>
              <a:rPr kumimoji="0" lang="en-US" altLang="zh-TW"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ECFA</a:t>
            </a:r>
            <a:r>
              <a:rPr kumimoji="0" lang="zh-TW" altLang="en-US" sz="2400" b="1" dirty="0" smtClean="0">
                <a:solidFill>
                  <a:srgbClr val="0000CC"/>
                </a:solidFill>
                <a:effectLst>
                  <a:outerShdw blurRad="38100" dist="38100" dir="2700000" algn="tl">
                    <a:srgbClr val="C0C0C0"/>
                  </a:outerShdw>
                </a:effectLst>
                <a:latin typeface="+mn-lt"/>
                <a:ea typeface="標楷體" pitchFamily="65" charset="-120"/>
                <a:cs typeface="Times New Roman" pitchFamily="18" charset="0"/>
              </a:rPr>
              <a:t>生效後</a:t>
            </a:r>
            <a:endParaRPr kumimoji="0" lang="zh-TW" altLang="en-US" sz="2400" b="1" dirty="0">
              <a:solidFill>
                <a:srgbClr val="0000CC"/>
              </a:solidFill>
              <a:effectLst>
                <a:outerShdw blurRad="38100" dist="38100" dir="2700000" algn="tl">
                  <a:srgbClr val="C0C0C0"/>
                </a:outerShdw>
              </a:effectLst>
              <a:latin typeface="+mn-lt"/>
              <a:ea typeface="標楷體" pitchFamily="65" charset="-120"/>
              <a:cs typeface="Times New Roman" pitchFamily="18" charset="0"/>
            </a:endParaRPr>
          </a:p>
          <a:p>
            <a:pPr marL="742950" lvl="1" indent="-285750" eaLnBrk="0" hangingPunct="0">
              <a:spcBef>
                <a:spcPct val="20000"/>
              </a:spcBef>
              <a:buFont typeface="Arial" charset="0"/>
              <a:buChar char="–"/>
              <a:defRPr/>
            </a:pPr>
            <a:r>
              <a:rPr kumimoji="0" lang="zh-TW" altLang="en-US" sz="2000" b="1" dirty="0">
                <a:latin typeface="+mn-lt"/>
                <a:ea typeface="標楷體" pitchFamily="65" charset="-120"/>
              </a:rPr>
              <a:t>兩岸市場准入的擴大與區域自由貿易協定（</a:t>
            </a:r>
            <a:r>
              <a:rPr kumimoji="0" lang="en-US" altLang="zh-TW" sz="2000" b="1" dirty="0">
                <a:latin typeface="+mn-lt"/>
                <a:ea typeface="標楷體" pitchFamily="65" charset="-120"/>
              </a:rPr>
              <a:t>FTA</a:t>
            </a:r>
            <a:r>
              <a:rPr kumimoji="0" lang="zh-TW" altLang="en-US" sz="2000" b="1" dirty="0">
                <a:latin typeface="+mn-lt"/>
                <a:ea typeface="標楷體" pitchFamily="65" charset="-120"/>
              </a:rPr>
              <a:t>）</a:t>
            </a:r>
          </a:p>
          <a:p>
            <a:pPr marL="742950" lvl="1" indent="-285750" eaLnBrk="0" hangingPunct="0">
              <a:spcBef>
                <a:spcPct val="20000"/>
              </a:spcBef>
              <a:buFont typeface="Arial" charset="0"/>
              <a:buChar char="–"/>
              <a:defRPr/>
            </a:pPr>
            <a:r>
              <a:rPr kumimoji="0" lang="en-US" altLang="zh-TW" sz="2000" b="1" dirty="0">
                <a:latin typeface="+mn-lt"/>
                <a:ea typeface="標楷體" pitchFamily="65" charset="-120"/>
              </a:rPr>
              <a:t>ECFA</a:t>
            </a:r>
            <a:r>
              <a:rPr kumimoji="0" lang="zh-TW" altLang="en-US" sz="2000" b="1" dirty="0">
                <a:latin typeface="+mn-lt"/>
                <a:ea typeface="標楷體" pitchFamily="65" charset="-120"/>
              </a:rPr>
              <a:t> </a:t>
            </a:r>
            <a:r>
              <a:rPr kumimoji="0" lang="en-US" altLang="zh-TW" sz="2000" b="1" dirty="0" smtClean="0">
                <a:latin typeface="+mj-lt"/>
                <a:ea typeface="標楷體" pitchFamily="65" charset="-120"/>
              </a:rPr>
              <a:t>After : WTO++ </a:t>
            </a:r>
            <a:r>
              <a:rPr kumimoji="0" lang="zh-TW" altLang="en-US" sz="2000" b="1" dirty="0" smtClean="0">
                <a:latin typeface="+mn-lt"/>
                <a:ea typeface="標楷體" pitchFamily="65" charset="-120"/>
              </a:rPr>
              <a:t>，</a:t>
            </a:r>
            <a:r>
              <a:rPr kumimoji="0" lang="zh-TW" altLang="en-US" sz="2000" b="1" dirty="0">
                <a:latin typeface="+mn-lt"/>
                <a:ea typeface="標楷體" pitchFamily="65" charset="-120"/>
              </a:rPr>
              <a:t>更多的商機與</a:t>
            </a:r>
            <a:r>
              <a:rPr kumimoji="0" lang="zh-TW" altLang="en-US" sz="2000" b="1" dirty="0" smtClean="0">
                <a:latin typeface="+mn-lt"/>
                <a:ea typeface="標楷體" pitchFamily="65" charset="-120"/>
              </a:rPr>
              <a:t>合作</a:t>
            </a:r>
            <a:endParaRPr kumimoji="0" lang="zh-TW" altLang="en-US" sz="2000" b="1" dirty="0">
              <a:latin typeface="+mn-lt"/>
              <a:ea typeface="標楷體" pitchFamily="65" charset="-12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BB2FBF98-34C1-4B2D-B9D1-62B67D3FF424}" type="slidenum">
              <a:rPr lang="en-US" altLang="zh-TW" smtClean="0"/>
              <a:pPr>
                <a:defRPr/>
              </a:pPr>
              <a:t>13</a:t>
            </a:fld>
            <a:endParaRPr lang="en-US" altLang="zh-TW"/>
          </a:p>
        </p:txBody>
      </p:sp>
      <p:graphicFrame>
        <p:nvGraphicFramePr>
          <p:cNvPr id="5" name="表格 4"/>
          <p:cNvGraphicFramePr>
            <a:graphicFrameLocks noGrp="1"/>
          </p:cNvGraphicFramePr>
          <p:nvPr/>
        </p:nvGraphicFramePr>
        <p:xfrm>
          <a:off x="285720" y="1928802"/>
          <a:ext cx="8572558" cy="3598967"/>
        </p:xfrm>
        <a:graphic>
          <a:graphicData uri="http://schemas.openxmlformats.org/drawingml/2006/table">
            <a:tbl>
              <a:tblPr firstRow="1" bandRow="1">
                <a:tableStyleId>{5C22544A-7EE6-4342-B048-85BDC9FD1C3A}</a:tableStyleId>
              </a:tblPr>
              <a:tblGrid>
                <a:gridCol w="1857387"/>
                <a:gridCol w="928665"/>
                <a:gridCol w="2357483"/>
                <a:gridCol w="928665"/>
                <a:gridCol w="2500358"/>
              </a:tblGrid>
              <a:tr h="502908">
                <a:tc rowSpan="2">
                  <a:txBody>
                    <a:bodyPr/>
                    <a:lstStyle/>
                    <a:p>
                      <a:r>
                        <a:rPr lang="zh-TW" altLang="en-US" sz="2400" b="1" dirty="0" smtClean="0">
                          <a:latin typeface="+mn-lt"/>
                          <a:ea typeface="標楷體" pitchFamily="65" charset="-120"/>
                        </a:rPr>
                        <a:t>產業</a:t>
                      </a:r>
                      <a:endParaRPr lang="zh-TW" altLang="en-US" sz="2400" b="1" dirty="0">
                        <a:latin typeface="+mn-lt"/>
                        <a:ea typeface="標楷體" pitchFamily="65" charset="-120"/>
                      </a:endParaRPr>
                    </a:p>
                  </a:txBody>
                  <a:tcPr anchor="ctr"/>
                </a:tc>
                <a:tc gridSpan="2">
                  <a:txBody>
                    <a:bodyPr/>
                    <a:lstStyle/>
                    <a:p>
                      <a:pPr algn="ctr"/>
                      <a:r>
                        <a:rPr lang="zh-TW" altLang="en-US" sz="2000" b="1" dirty="0" smtClean="0">
                          <a:latin typeface="+mn-lt"/>
                          <a:ea typeface="標楷體" pitchFamily="65" charset="-120"/>
                        </a:rPr>
                        <a:t>臺灣准入</a:t>
                      </a:r>
                      <a:endParaRPr lang="zh-TW" altLang="en-US" sz="2000" b="1" dirty="0">
                        <a:latin typeface="+mn-lt"/>
                        <a:ea typeface="標楷體" pitchFamily="65" charset="-120"/>
                      </a:endParaRPr>
                    </a:p>
                  </a:txBody>
                  <a:tcPr/>
                </a:tc>
                <a:tc hMerge="1">
                  <a:txBody>
                    <a:bodyPr/>
                    <a:lstStyle/>
                    <a:p>
                      <a:endParaRPr lang="zh-TW" altLang="en-US" dirty="0"/>
                    </a:p>
                  </a:txBody>
                  <a:tcPr/>
                </a:tc>
                <a:tc gridSpan="2">
                  <a:txBody>
                    <a:bodyPr/>
                    <a:lstStyle/>
                    <a:p>
                      <a:pPr algn="ctr"/>
                      <a:r>
                        <a:rPr lang="zh-TW" altLang="en-US" sz="2000" b="1" dirty="0" smtClean="0">
                          <a:latin typeface="+mn-lt"/>
                          <a:ea typeface="標楷體" pitchFamily="65" charset="-120"/>
                        </a:rPr>
                        <a:t>中國准入</a:t>
                      </a:r>
                      <a:endParaRPr lang="zh-TW" altLang="en-US" sz="2000" b="1" dirty="0">
                        <a:latin typeface="+mn-lt"/>
                        <a:ea typeface="標楷體" pitchFamily="65" charset="-120"/>
                      </a:endParaRPr>
                    </a:p>
                  </a:txBody>
                  <a:tcPr/>
                </a:tc>
                <a:tc hMerge="1">
                  <a:txBody>
                    <a:bodyPr/>
                    <a:lstStyle/>
                    <a:p>
                      <a:pPr algn="ctr"/>
                      <a:endParaRPr lang="zh-TW" altLang="en-US" b="1" dirty="0"/>
                    </a:p>
                  </a:txBody>
                  <a:tcPr/>
                </a:tc>
              </a:tr>
              <a:tr h="884287">
                <a:tc vMerge="1">
                  <a:txBody>
                    <a:bodyPr/>
                    <a:lstStyle/>
                    <a:p>
                      <a:endParaRPr lang="zh-TW" altLang="en-US" dirty="0"/>
                    </a:p>
                  </a:txBody>
                  <a:tcPr/>
                </a:tc>
                <a:tc>
                  <a:txBody>
                    <a:bodyPr/>
                    <a:lstStyle/>
                    <a:p>
                      <a:pPr algn="ctr"/>
                      <a:r>
                        <a:rPr lang="zh-TW" altLang="en-US" sz="2000" dirty="0" smtClean="0">
                          <a:latin typeface="+mn-lt"/>
                          <a:ea typeface="標楷體" pitchFamily="65" charset="-120"/>
                        </a:rPr>
                        <a:t>項目</a:t>
                      </a:r>
                      <a:endParaRPr lang="zh-TW" altLang="en-US" sz="2000" dirty="0">
                        <a:latin typeface="+mn-lt"/>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aseline="0" dirty="0" smtClean="0">
                          <a:latin typeface="+mn-lt"/>
                          <a:ea typeface="標楷體" pitchFamily="65" charset="-120"/>
                        </a:rPr>
                        <a:t>金額（十億美元）</a:t>
                      </a:r>
                      <a:endParaRPr lang="en-US" altLang="zh-TW" sz="2000" baseline="0" dirty="0" smtClean="0">
                        <a:latin typeface="+mn-lt"/>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aseline="0" dirty="0" smtClean="0">
                          <a:latin typeface="+mn-lt"/>
                          <a:ea typeface="標楷體" pitchFamily="65" charset="-120"/>
                        </a:rPr>
                        <a:t>(% </a:t>
                      </a:r>
                      <a:r>
                        <a:rPr lang="zh-TW" altLang="en-US" sz="1800" baseline="0" dirty="0" smtClean="0">
                          <a:latin typeface="+mn-lt"/>
                          <a:ea typeface="標楷體" pitchFamily="65" charset="-120"/>
                        </a:rPr>
                        <a:t>表示</a:t>
                      </a:r>
                      <a:r>
                        <a:rPr lang="en-US" altLang="zh-TW" sz="1800" baseline="0" dirty="0" smtClean="0">
                          <a:latin typeface="+mn-lt"/>
                          <a:ea typeface="標楷體" pitchFamily="65" charset="-120"/>
                        </a:rPr>
                        <a:t>2009</a:t>
                      </a:r>
                      <a:r>
                        <a:rPr lang="zh-TW" altLang="en-US" sz="1800" baseline="0" dirty="0" smtClean="0">
                          <a:latin typeface="+mn-lt"/>
                          <a:ea typeface="標楷體" pitchFamily="65" charset="-120"/>
                        </a:rPr>
                        <a:t>年自中國進口占總進口比例</a:t>
                      </a:r>
                      <a:r>
                        <a:rPr lang="en-US" altLang="zh-TW" sz="1800" baseline="0" dirty="0" smtClean="0">
                          <a:latin typeface="+mn-lt"/>
                          <a:ea typeface="標楷體" pitchFamily="65" charset="-120"/>
                        </a:rPr>
                        <a:t>)</a:t>
                      </a:r>
                      <a:endParaRPr lang="zh-TW" altLang="en-US" sz="1800" dirty="0" smtClean="0">
                        <a:latin typeface="+mn-lt"/>
                        <a:ea typeface="標楷體" pitchFamily="65" charset="-120"/>
                      </a:endParaRPr>
                    </a:p>
                  </a:txBody>
                  <a:tcPr/>
                </a:tc>
                <a:tc>
                  <a:txBody>
                    <a:bodyPr/>
                    <a:lstStyle/>
                    <a:p>
                      <a:pPr algn="ctr"/>
                      <a:r>
                        <a:rPr lang="zh-TW" altLang="en-US" sz="2000" dirty="0" smtClean="0">
                          <a:latin typeface="+mn-lt"/>
                          <a:ea typeface="標楷體" pitchFamily="65" charset="-120"/>
                        </a:rPr>
                        <a:t>項目</a:t>
                      </a:r>
                      <a:endParaRPr lang="zh-TW" altLang="en-US" sz="2000" dirty="0">
                        <a:latin typeface="+mn-lt"/>
                        <a:ea typeface="標楷體" pitchFamily="65" charset="-12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2000" baseline="0" dirty="0" smtClean="0">
                          <a:latin typeface="+mn-lt"/>
                          <a:ea typeface="標楷體" pitchFamily="65" charset="-120"/>
                        </a:rPr>
                        <a:t>金額（十億美元）</a:t>
                      </a:r>
                      <a:endParaRPr lang="en-US" altLang="zh-TW" sz="2000" baseline="0" dirty="0" smtClean="0">
                        <a:latin typeface="+mn-lt"/>
                        <a:ea typeface="標楷體" pitchFamily="65" charset="-12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800" baseline="0" dirty="0" smtClean="0">
                          <a:latin typeface="+mn-lt"/>
                          <a:ea typeface="標楷體" pitchFamily="65" charset="-120"/>
                        </a:rPr>
                        <a:t>(% </a:t>
                      </a:r>
                      <a:r>
                        <a:rPr lang="zh-TW" altLang="en-US" sz="1800" baseline="0" dirty="0" smtClean="0">
                          <a:latin typeface="+mn-lt"/>
                          <a:ea typeface="標楷體" pitchFamily="65" charset="-120"/>
                        </a:rPr>
                        <a:t>表示</a:t>
                      </a:r>
                      <a:r>
                        <a:rPr lang="en-US" altLang="zh-TW" sz="1800" baseline="0" dirty="0" smtClean="0">
                          <a:latin typeface="+mn-lt"/>
                          <a:ea typeface="標楷體" pitchFamily="65" charset="-120"/>
                        </a:rPr>
                        <a:t>2009</a:t>
                      </a:r>
                      <a:r>
                        <a:rPr lang="zh-TW" altLang="en-US" sz="1800" baseline="0" dirty="0" smtClean="0">
                          <a:latin typeface="+mn-lt"/>
                          <a:ea typeface="標楷體" pitchFamily="65" charset="-120"/>
                        </a:rPr>
                        <a:t>年自臺灣進口占總進口比例</a:t>
                      </a:r>
                      <a:r>
                        <a:rPr lang="en-US" altLang="zh-TW" sz="1800" baseline="0" dirty="0" smtClean="0">
                          <a:latin typeface="+mn-lt"/>
                          <a:ea typeface="標楷體" pitchFamily="65" charset="-120"/>
                        </a:rPr>
                        <a:t>)</a:t>
                      </a:r>
                      <a:endParaRPr lang="zh-TW" altLang="en-US" sz="1800" dirty="0" smtClean="0">
                        <a:latin typeface="+mn-lt"/>
                        <a:ea typeface="標楷體" pitchFamily="65" charset="-120"/>
                      </a:endParaRPr>
                    </a:p>
                  </a:txBody>
                  <a:tcPr/>
                </a:tc>
              </a:tr>
              <a:tr h="828970">
                <a:tc>
                  <a:txBody>
                    <a:bodyPr/>
                    <a:lstStyle/>
                    <a:p>
                      <a:r>
                        <a:rPr lang="zh-TW" altLang="en-US" sz="2400" b="1" dirty="0" smtClean="0">
                          <a:latin typeface="+mn-lt"/>
                          <a:ea typeface="標楷體" pitchFamily="65" charset="-120"/>
                        </a:rPr>
                        <a:t>製造業</a:t>
                      </a:r>
                      <a:endParaRPr lang="zh-TW" altLang="en-US" sz="2400" b="1" dirty="0">
                        <a:latin typeface="+mn-lt"/>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mn-lt"/>
                          <a:ea typeface="標楷體" pitchFamily="65" charset="-120"/>
                        </a:rPr>
                        <a:t>267</a:t>
                      </a:r>
                      <a:endParaRPr lang="zh-TW" altLang="en-US" sz="2000" dirty="0" smtClean="0">
                        <a:latin typeface="+mn-lt"/>
                        <a:ea typeface="標楷體" pitchFamily="65" charset="-120"/>
                      </a:endParaRPr>
                    </a:p>
                  </a:txBody>
                  <a:tcPr anchor="ctr"/>
                </a:tc>
                <a:tc>
                  <a:txBody>
                    <a:bodyPr/>
                    <a:lstStyle/>
                    <a:p>
                      <a:pPr algn="ctr"/>
                      <a:r>
                        <a:rPr lang="en-US" altLang="zh-TW" sz="2000" dirty="0" smtClean="0">
                          <a:latin typeface="+mn-lt"/>
                          <a:ea typeface="標楷體" pitchFamily="65" charset="-120"/>
                        </a:rPr>
                        <a:t>$2.86 (10.5%)</a:t>
                      </a:r>
                      <a:endParaRPr lang="zh-TW" altLang="en-US" sz="2000" dirty="0">
                        <a:latin typeface="+mn-lt"/>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mn-lt"/>
                          <a:ea typeface="標楷體" pitchFamily="65" charset="-120"/>
                        </a:rPr>
                        <a:t>539</a:t>
                      </a:r>
                      <a:endParaRPr lang="zh-TW" altLang="en-US" sz="2000" dirty="0" smtClean="0">
                        <a:latin typeface="+mn-lt"/>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mn-lt"/>
                          <a:ea typeface="標楷體" pitchFamily="65" charset="-120"/>
                        </a:rPr>
                        <a:t>$13.84 (16.1%)</a:t>
                      </a:r>
                      <a:endParaRPr lang="zh-TW" altLang="en-US" sz="2000" dirty="0" smtClean="0">
                        <a:latin typeface="+mn-lt"/>
                        <a:ea typeface="標楷體" pitchFamily="65" charset="-120"/>
                      </a:endParaRPr>
                    </a:p>
                  </a:txBody>
                  <a:tcPr anchor="ctr"/>
                </a:tc>
              </a:tr>
              <a:tr h="709153">
                <a:tc>
                  <a:txBody>
                    <a:bodyPr/>
                    <a:lstStyle/>
                    <a:p>
                      <a:r>
                        <a:rPr lang="zh-TW" altLang="en-US" sz="2400" b="1" dirty="0" smtClean="0">
                          <a:latin typeface="+mn-lt"/>
                          <a:ea typeface="標楷體" pitchFamily="65" charset="-120"/>
                        </a:rPr>
                        <a:t>農業</a:t>
                      </a:r>
                      <a:endParaRPr lang="zh-TW" altLang="en-US" sz="2400" b="1" dirty="0">
                        <a:latin typeface="+mn-lt"/>
                        <a:ea typeface="標楷體" pitchFamily="65" charset="-120"/>
                      </a:endParaRPr>
                    </a:p>
                  </a:txBody>
                  <a:tcPr anchor="ctr"/>
                </a:tc>
                <a:tc>
                  <a:txBody>
                    <a:bodyPr/>
                    <a:lstStyle/>
                    <a:p>
                      <a:pPr algn="ctr"/>
                      <a:r>
                        <a:rPr lang="en-US" altLang="zh-TW" sz="2000" dirty="0" smtClean="0">
                          <a:latin typeface="+mn-lt"/>
                          <a:ea typeface="標楷體" pitchFamily="65" charset="-120"/>
                        </a:rPr>
                        <a:t>None</a:t>
                      </a:r>
                      <a:endParaRPr lang="zh-TW" altLang="en-US" sz="2000" dirty="0">
                        <a:latin typeface="+mn-lt"/>
                        <a:ea typeface="標楷體" pitchFamily="65" charset="-120"/>
                      </a:endParaRPr>
                    </a:p>
                  </a:txBody>
                  <a:tcPr anchor="ctr"/>
                </a:tc>
                <a:tc>
                  <a:txBody>
                    <a:bodyPr/>
                    <a:lstStyle/>
                    <a:p>
                      <a:pPr marL="0" algn="ctr" defTabSz="914400" rtl="0" eaLnBrk="1" latinLnBrk="0" hangingPunct="1"/>
                      <a:r>
                        <a:rPr lang="en-US" altLang="zh-TW" sz="2000" kern="1200" dirty="0" smtClean="0">
                          <a:solidFill>
                            <a:schemeClr val="dk1"/>
                          </a:solidFill>
                          <a:latin typeface="+mn-lt"/>
                          <a:ea typeface="標楷體" pitchFamily="65" charset="-120"/>
                          <a:cs typeface="+mn-cs"/>
                        </a:rPr>
                        <a:t>N/A</a:t>
                      </a:r>
                      <a:endParaRPr lang="zh-TW" altLang="en-US" sz="2000" kern="1200" dirty="0" smtClean="0">
                        <a:solidFill>
                          <a:schemeClr val="dk1"/>
                        </a:solidFill>
                        <a:latin typeface="+mn-lt"/>
                        <a:ea typeface="標楷體" pitchFamily="65" charset="-120"/>
                        <a:cs typeface="+mn-cs"/>
                      </a:endParaRPr>
                    </a:p>
                  </a:txBody>
                  <a:tcPr anchor="ctr"/>
                </a:tc>
                <a:tc>
                  <a:txBody>
                    <a:bodyPr/>
                    <a:lstStyle/>
                    <a:p>
                      <a:pPr algn="ctr"/>
                      <a:r>
                        <a:rPr lang="en-US" altLang="zh-TW" sz="2000" dirty="0" smtClean="0">
                          <a:latin typeface="+mn-lt"/>
                          <a:ea typeface="標楷體" pitchFamily="65" charset="-120"/>
                        </a:rPr>
                        <a:t>18</a:t>
                      </a:r>
                      <a:endParaRPr lang="zh-TW" altLang="en-US" sz="2000" dirty="0">
                        <a:latin typeface="+mn-lt"/>
                        <a:ea typeface="標楷體" pitchFamily="65" charset="-120"/>
                      </a:endParaRPr>
                    </a:p>
                  </a:txBody>
                  <a:tcPr anchor="ctr"/>
                </a:tc>
                <a:tc>
                  <a:txBody>
                    <a:bodyPr/>
                    <a:lstStyle/>
                    <a:p>
                      <a:pPr algn="ctr"/>
                      <a:r>
                        <a:rPr lang="en-US" altLang="zh-TW" sz="2000" dirty="0" smtClean="0">
                          <a:latin typeface="+mn-lt"/>
                          <a:ea typeface="標楷體" pitchFamily="65" charset="-120"/>
                        </a:rPr>
                        <a:t>N/A</a:t>
                      </a:r>
                      <a:endParaRPr lang="zh-TW" altLang="en-US" sz="2000" dirty="0">
                        <a:latin typeface="+mn-lt"/>
                        <a:ea typeface="標楷體" pitchFamily="65" charset="-120"/>
                      </a:endParaRPr>
                    </a:p>
                  </a:txBody>
                  <a:tcPr anchor="ctr"/>
                </a:tc>
              </a:tr>
              <a:tr h="613056">
                <a:tc>
                  <a:txBody>
                    <a:bodyPr/>
                    <a:lstStyle/>
                    <a:p>
                      <a:r>
                        <a:rPr lang="zh-TW" altLang="en-US" sz="2400" b="1" dirty="0" smtClean="0">
                          <a:latin typeface="+mn-lt"/>
                          <a:ea typeface="標楷體" pitchFamily="65" charset="-120"/>
                        </a:rPr>
                        <a:t>服務業</a:t>
                      </a:r>
                      <a:endParaRPr lang="zh-TW" altLang="en-US" sz="2400" b="1" dirty="0">
                        <a:latin typeface="+mn-lt"/>
                        <a:ea typeface="標楷體" pitchFamily="65" charset="-120"/>
                      </a:endParaRPr>
                    </a:p>
                  </a:txBody>
                  <a:tcPr anchor="ctr"/>
                </a:tc>
                <a:tc>
                  <a:txBody>
                    <a:bodyPr/>
                    <a:lstStyle/>
                    <a:p>
                      <a:pPr algn="ctr"/>
                      <a:r>
                        <a:rPr lang="en-US" altLang="zh-TW" sz="2000" dirty="0" smtClean="0">
                          <a:latin typeface="+mn-lt"/>
                          <a:ea typeface="標楷體" pitchFamily="65" charset="-120"/>
                        </a:rPr>
                        <a:t>9</a:t>
                      </a:r>
                      <a:endParaRPr lang="zh-TW" altLang="en-US" sz="2000" dirty="0">
                        <a:latin typeface="+mn-lt"/>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mn-lt"/>
                          <a:ea typeface="標楷體" pitchFamily="65" charset="-120"/>
                          <a:cs typeface="+mn-cs"/>
                        </a:rPr>
                        <a:t>N/A</a:t>
                      </a:r>
                      <a:endParaRPr lang="zh-TW" altLang="en-US" sz="2000" kern="1200" dirty="0" smtClean="0">
                        <a:solidFill>
                          <a:schemeClr val="dk1"/>
                        </a:solidFill>
                        <a:latin typeface="+mn-lt"/>
                        <a:ea typeface="標楷體" pitchFamily="65" charset="-120"/>
                        <a:cs typeface="+mn-cs"/>
                      </a:endParaRPr>
                    </a:p>
                  </a:txBody>
                  <a:tcPr anchor="ctr"/>
                </a:tc>
                <a:tc>
                  <a:txBody>
                    <a:bodyPr/>
                    <a:lstStyle/>
                    <a:p>
                      <a:pPr algn="ctr"/>
                      <a:r>
                        <a:rPr lang="en-US" altLang="zh-TW" sz="2000" dirty="0" smtClean="0">
                          <a:latin typeface="+mn-lt"/>
                          <a:ea typeface="標楷體" pitchFamily="65" charset="-120"/>
                        </a:rPr>
                        <a:t>11</a:t>
                      </a:r>
                      <a:endParaRPr lang="zh-TW" altLang="en-US" sz="2000" dirty="0">
                        <a:latin typeface="+mn-lt"/>
                        <a:ea typeface="標楷體" pitchFamily="65" charset="-12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kern="1200" dirty="0" smtClean="0">
                          <a:solidFill>
                            <a:schemeClr val="dk1"/>
                          </a:solidFill>
                          <a:latin typeface="+mn-lt"/>
                          <a:ea typeface="標楷體" pitchFamily="65" charset="-120"/>
                          <a:cs typeface="+mn-cs"/>
                        </a:rPr>
                        <a:t>N/A</a:t>
                      </a:r>
                      <a:endParaRPr lang="zh-TW" altLang="en-US" sz="2000" kern="1200" dirty="0" smtClean="0">
                        <a:solidFill>
                          <a:schemeClr val="dk1"/>
                        </a:solidFill>
                        <a:latin typeface="+mn-lt"/>
                        <a:ea typeface="標楷體" pitchFamily="65" charset="-120"/>
                        <a:cs typeface="+mn-cs"/>
                      </a:endParaRPr>
                    </a:p>
                  </a:txBody>
                  <a:tcPr anchor="ctr"/>
                </a:tc>
              </a:tr>
            </a:tbl>
          </a:graphicData>
        </a:graphic>
      </p:graphicFrame>
      <p:sp>
        <p:nvSpPr>
          <p:cNvPr id="6" name="矩形 5"/>
          <p:cNvSpPr/>
          <p:nvPr/>
        </p:nvSpPr>
        <p:spPr>
          <a:xfrm>
            <a:off x="2768739" y="642938"/>
            <a:ext cx="3244863" cy="609398"/>
          </a:xfrm>
          <a:prstGeom prst="rect">
            <a:avLst/>
          </a:prstGeom>
        </p:spPr>
        <p:txBody>
          <a:bodyPr wrap="none">
            <a:spAutoFit/>
          </a:bodyPr>
          <a:lstStyle/>
          <a:p>
            <a:pPr algn="ctr" eaLnBrk="0" hangingPunct="0">
              <a:lnSpc>
                <a:spcPct val="120000"/>
              </a:lnSpc>
              <a:defRPr/>
            </a:pPr>
            <a:r>
              <a:rPr lang="zh-TW" altLang="en-US" sz="2800" b="1" dirty="0" smtClean="0">
                <a:solidFill>
                  <a:srgbClr val="333399"/>
                </a:solidFill>
                <a:effectLst>
                  <a:outerShdw blurRad="38100" dist="38100" dir="2700000" algn="tl">
                    <a:srgbClr val="C0C0C0"/>
                  </a:outerShdw>
                </a:effectLst>
                <a:latin typeface="+mj-lt"/>
                <a:ea typeface="標楷體" pitchFamily="65" charset="-120"/>
                <a:cs typeface="+mj-cs"/>
              </a:rPr>
              <a:t>表</a:t>
            </a:r>
            <a:r>
              <a:rPr lang="en-US" altLang="zh-TW" sz="2800" b="1" dirty="0" smtClean="0">
                <a:solidFill>
                  <a:srgbClr val="333399"/>
                </a:solidFill>
                <a:effectLst>
                  <a:outerShdw blurRad="38100" dist="38100" dir="2700000" algn="tl">
                    <a:srgbClr val="C0C0C0"/>
                  </a:outerShdw>
                </a:effectLst>
                <a:latin typeface="+mj-lt"/>
                <a:ea typeface="標楷體" pitchFamily="65" charset="-120"/>
                <a:cs typeface="+mj-cs"/>
              </a:rPr>
              <a:t>5</a:t>
            </a:r>
            <a:r>
              <a:rPr lang="zh-TW" altLang="en-US" sz="2800" b="1" dirty="0" smtClean="0">
                <a:solidFill>
                  <a:srgbClr val="333399"/>
                </a:solidFill>
                <a:effectLst>
                  <a:outerShdw blurRad="38100" dist="38100" dir="2700000" algn="tl">
                    <a:srgbClr val="C0C0C0"/>
                  </a:outerShdw>
                </a:effectLst>
                <a:latin typeface="+mj-lt"/>
                <a:ea typeface="標楷體" pitchFamily="65" charset="-120"/>
                <a:cs typeface="+mj-cs"/>
              </a:rPr>
              <a:t>：</a:t>
            </a:r>
            <a:r>
              <a:rPr lang="en-US" altLang="zh-TW" sz="2800" b="1" dirty="0" smtClean="0">
                <a:solidFill>
                  <a:srgbClr val="333399"/>
                </a:solidFill>
                <a:effectLst>
                  <a:outerShdw blurRad="38100" dist="38100" dir="2700000" algn="tl">
                    <a:srgbClr val="C0C0C0"/>
                  </a:outerShdw>
                </a:effectLst>
                <a:latin typeface="+mj-lt"/>
                <a:ea typeface="標楷體" pitchFamily="65" charset="-120"/>
                <a:cs typeface="+mj-cs"/>
              </a:rPr>
              <a:t>ECFA</a:t>
            </a:r>
            <a:r>
              <a:rPr lang="zh-TW" altLang="en-US" sz="2800" b="1" dirty="0" smtClean="0">
                <a:solidFill>
                  <a:srgbClr val="333399"/>
                </a:solidFill>
                <a:effectLst>
                  <a:outerShdw blurRad="38100" dist="38100" dir="2700000" algn="tl">
                    <a:srgbClr val="C0C0C0"/>
                  </a:outerShdw>
                </a:effectLst>
                <a:latin typeface="+mj-lt"/>
                <a:ea typeface="標楷體" pitchFamily="65" charset="-120"/>
                <a:cs typeface="+mj-cs"/>
              </a:rPr>
              <a:t>早收清單</a:t>
            </a:r>
          </a:p>
        </p:txBody>
      </p:sp>
      <p:sp>
        <p:nvSpPr>
          <p:cNvPr id="7" name="矩形 6"/>
          <p:cNvSpPr/>
          <p:nvPr/>
        </p:nvSpPr>
        <p:spPr>
          <a:xfrm>
            <a:off x="142844" y="6143644"/>
            <a:ext cx="3286116" cy="307777"/>
          </a:xfrm>
          <a:prstGeom prst="rect">
            <a:avLst/>
          </a:prstGeom>
        </p:spPr>
        <p:txBody>
          <a:bodyPr wrap="square">
            <a:spAutoFit/>
          </a:bodyPr>
          <a:lstStyle/>
          <a:p>
            <a:pPr marL="900113" indent="-900113" defTabSz="812800"/>
            <a:r>
              <a:rPr kumimoji="0" lang="zh-TW" altLang="en-US" sz="1400" dirty="0" smtClean="0">
                <a:ea typeface="標楷體" pitchFamily="65" charset="-120"/>
                <a:cs typeface="Times New Roman" pitchFamily="18" charset="0"/>
              </a:rPr>
              <a:t>資料來源</a:t>
            </a:r>
            <a:r>
              <a:rPr kumimoji="0" lang="en-US" altLang="zh-TW" sz="1400" dirty="0" smtClean="0">
                <a:ea typeface="標楷體" pitchFamily="65" charset="-120"/>
                <a:cs typeface="Times New Roman" pitchFamily="18" charset="0"/>
              </a:rPr>
              <a:t>: </a:t>
            </a:r>
            <a:r>
              <a:rPr kumimoji="0" lang="zh-TW" altLang="en-US" sz="1400" dirty="0" smtClean="0">
                <a:ea typeface="標楷體" pitchFamily="65" charset="-120"/>
                <a:cs typeface="Times New Roman" pitchFamily="18" charset="0"/>
              </a:rPr>
              <a:t>經濟部國際貿易局</a:t>
            </a:r>
            <a:endParaRPr kumimoji="0" lang="en-US" altLang="zh-TW" sz="1400" dirty="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58" y="285728"/>
            <a:ext cx="8472518" cy="1143000"/>
          </a:xfrm>
        </p:spPr>
        <p:txBody>
          <a:bodyPr/>
          <a:lstStyle/>
          <a:p>
            <a:r>
              <a:rPr lang="zh-TW" altLang="en-US" sz="2800" b="1" dirty="0" smtClean="0">
                <a:solidFill>
                  <a:srgbClr val="333399"/>
                </a:solidFill>
                <a:effectLst>
                  <a:outerShdw blurRad="38100" dist="38100" dir="2700000" algn="tl">
                    <a:srgbClr val="C0C0C0"/>
                  </a:outerShdw>
                </a:effectLst>
              </a:rPr>
              <a:t>表</a:t>
            </a:r>
            <a:r>
              <a:rPr lang="en-US" altLang="zh-TW" sz="2800" b="1" dirty="0" smtClean="0">
                <a:solidFill>
                  <a:srgbClr val="333399"/>
                </a:solidFill>
                <a:effectLst>
                  <a:outerShdw blurRad="38100" dist="38100" dir="2700000" algn="tl">
                    <a:srgbClr val="C0C0C0"/>
                  </a:outerShdw>
                </a:effectLst>
              </a:rPr>
              <a:t>6</a:t>
            </a:r>
            <a:r>
              <a:rPr lang="zh-TW" altLang="en-US" sz="2800" b="1" dirty="0" smtClean="0">
                <a:solidFill>
                  <a:srgbClr val="333399"/>
                </a:solidFill>
                <a:effectLst>
                  <a:outerShdw blurRad="38100" dist="38100" dir="2700000" algn="tl">
                    <a:srgbClr val="C0C0C0"/>
                  </a:outerShdw>
                </a:effectLst>
              </a:rPr>
              <a:t>：</a:t>
            </a:r>
            <a:r>
              <a:rPr lang="en-US" altLang="zh-TW" sz="2800" b="1" dirty="0" smtClean="0">
                <a:solidFill>
                  <a:srgbClr val="333399"/>
                </a:solidFill>
                <a:effectLst>
                  <a:outerShdw blurRad="38100" dist="38100" dir="2700000" algn="tl">
                    <a:srgbClr val="C0C0C0"/>
                  </a:outerShdw>
                </a:effectLst>
              </a:rPr>
              <a:t>ECFA</a:t>
            </a:r>
            <a:r>
              <a:rPr lang="zh-TW" altLang="en-US" sz="2800" b="1" dirty="0" smtClean="0">
                <a:solidFill>
                  <a:srgbClr val="333399"/>
                </a:solidFill>
                <a:effectLst>
                  <a:outerShdw blurRad="38100" dist="38100" dir="2700000" algn="tl">
                    <a:srgbClr val="C0C0C0"/>
                  </a:outerShdw>
                </a:effectLst>
              </a:rPr>
              <a:t>早收清單項目出口成長顯著</a:t>
            </a:r>
          </a:p>
        </p:txBody>
      </p:sp>
      <p:graphicFrame>
        <p:nvGraphicFramePr>
          <p:cNvPr id="5" name="內容版面配置區 4"/>
          <p:cNvGraphicFramePr>
            <a:graphicFrameLocks noGrp="1"/>
          </p:cNvGraphicFramePr>
          <p:nvPr>
            <p:ph idx="1"/>
          </p:nvPr>
        </p:nvGraphicFramePr>
        <p:xfrm>
          <a:off x="428596" y="1785926"/>
          <a:ext cx="8286808" cy="3709893"/>
        </p:xfrm>
        <a:graphic>
          <a:graphicData uri="http://schemas.openxmlformats.org/drawingml/2006/table">
            <a:tbl>
              <a:tblPr firstRow="1" bandRow="1">
                <a:tableStyleId>{5C22544A-7EE6-4342-B048-85BDC9FD1C3A}</a:tableStyleId>
              </a:tblPr>
              <a:tblGrid>
                <a:gridCol w="1071570"/>
                <a:gridCol w="1214446"/>
                <a:gridCol w="1500198"/>
                <a:gridCol w="1357322"/>
                <a:gridCol w="1643074"/>
                <a:gridCol w="1500198"/>
              </a:tblGrid>
              <a:tr h="958333">
                <a:tc>
                  <a:txBody>
                    <a:bodyPr/>
                    <a:lstStyle/>
                    <a:p>
                      <a:endParaRPr lang="zh-TW" alt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lt1"/>
                          </a:solidFill>
                          <a:latin typeface="+mn-lt"/>
                          <a:ea typeface="標楷體" pitchFamily="65" charset="-120"/>
                          <a:cs typeface="+mn-cs"/>
                        </a:rPr>
                        <a:t>ECFA</a:t>
                      </a:r>
                      <a:r>
                        <a:rPr lang="zh-TW" altLang="en-US" sz="2000" b="1" kern="1200" dirty="0" smtClean="0">
                          <a:solidFill>
                            <a:schemeClr val="lt1"/>
                          </a:solidFill>
                          <a:latin typeface="+mn-lt"/>
                          <a:ea typeface="標楷體" pitchFamily="65" charset="-120"/>
                          <a:cs typeface="+mn-cs"/>
                        </a:rPr>
                        <a:t>早收清單項目</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出口中國總額</a:t>
                      </a:r>
                      <a:endParaRPr lang="en-US" altLang="zh-TW" sz="2000" b="1" kern="1200" dirty="0" smtClean="0">
                        <a:solidFill>
                          <a:schemeClr val="lt1"/>
                        </a:solidFill>
                        <a:latin typeface="+mn-lt"/>
                        <a:ea typeface="標楷體" pitchFamily="65" charset="-120"/>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lt1"/>
                          </a:solidFill>
                          <a:latin typeface="+mn-lt"/>
                          <a:ea typeface="標楷體" pitchFamily="65" charset="-120"/>
                          <a:cs typeface="+mn-cs"/>
                        </a:rPr>
                        <a:t>ECFA</a:t>
                      </a:r>
                      <a:r>
                        <a:rPr lang="zh-TW" altLang="en-US" sz="2000" b="1" kern="1200" dirty="0" smtClean="0">
                          <a:solidFill>
                            <a:schemeClr val="lt1"/>
                          </a:solidFill>
                          <a:latin typeface="+mn-lt"/>
                          <a:ea typeface="標楷體" pitchFamily="65" charset="-120"/>
                          <a:cs typeface="+mn-cs"/>
                        </a:rPr>
                        <a:t>早收清單中工具機</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出口中國</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總額</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出口中國總額</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扣除</a:t>
                      </a:r>
                      <a:r>
                        <a:rPr lang="en-US" altLang="zh-TW" sz="2000" b="1" kern="1200" dirty="0" smtClean="0">
                          <a:solidFill>
                            <a:schemeClr val="lt1"/>
                          </a:solidFill>
                          <a:latin typeface="+mn-lt"/>
                          <a:ea typeface="標楷體" pitchFamily="65" charset="-120"/>
                          <a:cs typeface="+mn-cs"/>
                        </a:rPr>
                        <a:t>ECFA</a:t>
                      </a:r>
                      <a:r>
                        <a:rPr lang="zh-TW" altLang="en-US" sz="2000" b="1" kern="1200" dirty="0" smtClean="0">
                          <a:solidFill>
                            <a:schemeClr val="lt1"/>
                          </a:solidFill>
                          <a:latin typeface="+mn-lt"/>
                          <a:ea typeface="標楷體" pitchFamily="65" charset="-120"/>
                          <a:cs typeface="+mn-cs"/>
                        </a:rPr>
                        <a:t>早收清單項目</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出口中國</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總額</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出口全球</a:t>
                      </a:r>
                      <a:endParaRPr lang="en-US" altLang="zh-TW" sz="2000" b="1" kern="1200" dirty="0" smtClean="0">
                        <a:solidFill>
                          <a:schemeClr val="lt1"/>
                        </a:solidFill>
                        <a:latin typeface="+mn-lt"/>
                        <a:ea typeface="標楷體" pitchFamily="65" charset="-120"/>
                        <a:cs typeface="+mn-cs"/>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smtClean="0">
                          <a:solidFill>
                            <a:schemeClr val="lt1"/>
                          </a:solidFill>
                          <a:latin typeface="+mn-lt"/>
                          <a:ea typeface="標楷體" pitchFamily="65" charset="-120"/>
                          <a:cs typeface="+mn-cs"/>
                        </a:rPr>
                        <a:t>總額</a:t>
                      </a:r>
                    </a:p>
                  </a:txBody>
                  <a:tcPr anchor="ctr"/>
                </a:tc>
              </a:tr>
              <a:tr h="799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mn-lt"/>
                          <a:ea typeface="標楷體" pitchFamily="65" charset="-120"/>
                          <a:cs typeface="+mn-cs"/>
                        </a:rPr>
                        <a:t>2010</a:t>
                      </a:r>
                      <a:r>
                        <a:rPr lang="zh-TW" altLang="en-US" sz="2000" b="1" kern="1200" dirty="0" smtClean="0">
                          <a:solidFill>
                            <a:schemeClr val="dk1"/>
                          </a:solidFill>
                          <a:latin typeface="+mn-lt"/>
                          <a:ea typeface="標楷體" pitchFamily="65" charset="-120"/>
                          <a:cs typeface="+mn-cs"/>
                        </a:rPr>
                        <a:t>年</a:t>
                      </a:r>
                      <a:endParaRPr lang="en-US" altLang="zh-TW" sz="2000" b="1" kern="1200" dirty="0" smtClean="0">
                        <a:solidFill>
                          <a:schemeClr val="dk1"/>
                        </a:solidFill>
                        <a:latin typeface="+mn-lt"/>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mn-lt"/>
                          <a:ea typeface="標楷體" pitchFamily="65" charset="-120"/>
                          <a:cs typeface="+mn-cs"/>
                        </a:rPr>
                        <a:t>1</a:t>
                      </a:r>
                      <a:r>
                        <a:rPr lang="zh-TW" altLang="en-US" sz="2000" b="1" kern="1200" dirty="0" smtClean="0">
                          <a:solidFill>
                            <a:schemeClr val="dk1"/>
                          </a:solidFill>
                          <a:latin typeface="+mn-lt"/>
                          <a:ea typeface="標楷體" pitchFamily="65" charset="-120"/>
                          <a:cs typeface="+mn-cs"/>
                        </a:rPr>
                        <a:t>月</a:t>
                      </a:r>
                      <a:r>
                        <a:rPr lang="en-US" altLang="zh-TW" sz="2000" b="1" kern="1200" dirty="0" smtClean="0">
                          <a:solidFill>
                            <a:schemeClr val="dk1"/>
                          </a:solidFill>
                          <a:latin typeface="+mn-lt"/>
                          <a:ea typeface="標楷體" pitchFamily="65" charset="-120"/>
                          <a:cs typeface="+mn-cs"/>
                        </a:rPr>
                        <a:t>-6</a:t>
                      </a:r>
                      <a:r>
                        <a:rPr lang="zh-TW" altLang="en-US" sz="2000" b="1" kern="1200" dirty="0" smtClean="0">
                          <a:solidFill>
                            <a:schemeClr val="dk1"/>
                          </a:solidFill>
                          <a:latin typeface="+mn-lt"/>
                          <a:ea typeface="標楷體" pitchFamily="65" charset="-120"/>
                          <a:cs typeface="+mn-cs"/>
                        </a:rPr>
                        <a:t>月</a:t>
                      </a:r>
                      <a:endParaRPr lang="en-US" altLang="zh-TW" sz="2000" b="1" kern="1200" dirty="0" smtClean="0">
                        <a:solidFill>
                          <a:schemeClr val="dk1"/>
                        </a:solidFill>
                        <a:latin typeface="+mn-lt"/>
                        <a:ea typeface="標楷體" pitchFamily="65" charset="-120"/>
                        <a:cs typeface="+mn-cs"/>
                      </a:endParaRPr>
                    </a:p>
                  </a:txBody>
                  <a:tcPr anchor="ctr"/>
                </a:tc>
                <a:tc>
                  <a:txBody>
                    <a:bodyPr/>
                    <a:lstStyle/>
                    <a:p>
                      <a:pPr algn="ctr" fontAlgn="ctr"/>
                      <a:r>
                        <a:rPr lang="en-US" altLang="zh-TW" sz="2000" kern="1200" dirty="0" smtClean="0">
                          <a:solidFill>
                            <a:schemeClr val="dk1"/>
                          </a:solidFill>
                          <a:latin typeface="+mn-lt"/>
                          <a:ea typeface="標楷體" pitchFamily="65" charset="-120"/>
                          <a:cs typeface="+mn-cs"/>
                        </a:rPr>
                        <a:t>4,033,405</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376,187</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38,157,690</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34,124,285 </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131,883,270</a:t>
                      </a:r>
                    </a:p>
                  </a:txBody>
                  <a:tcPr marL="9525" marR="9525" marT="9525" marB="0" anchor="ctr"/>
                </a:tc>
              </a:tr>
              <a:tr h="79975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mn-lt"/>
                          <a:ea typeface="標楷體" pitchFamily="65" charset="-120"/>
                          <a:cs typeface="+mn-cs"/>
                        </a:rPr>
                        <a:t>2011</a:t>
                      </a:r>
                      <a:r>
                        <a:rPr lang="zh-TW" altLang="en-US" sz="2000" b="1" kern="1200" dirty="0" smtClean="0">
                          <a:solidFill>
                            <a:schemeClr val="dk1"/>
                          </a:solidFill>
                          <a:latin typeface="+mn-lt"/>
                          <a:ea typeface="標楷體" pitchFamily="65" charset="-120"/>
                          <a:cs typeface="+mn-cs"/>
                        </a:rPr>
                        <a:t>年</a:t>
                      </a:r>
                      <a:endParaRPr lang="en-US" altLang="zh-TW" sz="2000" b="1" kern="1200" dirty="0" smtClean="0">
                        <a:solidFill>
                          <a:schemeClr val="dk1"/>
                        </a:solidFill>
                        <a:latin typeface="+mn-lt"/>
                        <a:ea typeface="標楷體" pitchFamily="65" charset="-120"/>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2000" b="1" kern="1200" dirty="0" smtClean="0">
                          <a:solidFill>
                            <a:schemeClr val="dk1"/>
                          </a:solidFill>
                          <a:latin typeface="+mn-lt"/>
                          <a:ea typeface="標楷體" pitchFamily="65" charset="-120"/>
                          <a:cs typeface="+mn-cs"/>
                        </a:rPr>
                        <a:t>1</a:t>
                      </a:r>
                      <a:r>
                        <a:rPr lang="zh-TW" altLang="en-US" sz="2000" b="1" kern="1200" dirty="0" smtClean="0">
                          <a:solidFill>
                            <a:schemeClr val="dk1"/>
                          </a:solidFill>
                          <a:latin typeface="+mn-lt"/>
                          <a:ea typeface="標楷體" pitchFamily="65" charset="-120"/>
                          <a:cs typeface="+mn-cs"/>
                        </a:rPr>
                        <a:t>月</a:t>
                      </a:r>
                      <a:r>
                        <a:rPr lang="en-US" altLang="zh-TW" sz="2000" b="1" kern="1200" dirty="0" smtClean="0">
                          <a:solidFill>
                            <a:schemeClr val="dk1"/>
                          </a:solidFill>
                          <a:latin typeface="+mn-lt"/>
                          <a:ea typeface="標楷體" pitchFamily="65" charset="-120"/>
                          <a:cs typeface="+mn-cs"/>
                        </a:rPr>
                        <a:t>-6</a:t>
                      </a:r>
                      <a:r>
                        <a:rPr lang="zh-TW" altLang="en-US" sz="2000" b="1" kern="1200" dirty="0" smtClean="0">
                          <a:solidFill>
                            <a:schemeClr val="dk1"/>
                          </a:solidFill>
                          <a:latin typeface="+mn-lt"/>
                          <a:ea typeface="標楷體" pitchFamily="65" charset="-120"/>
                          <a:cs typeface="+mn-cs"/>
                        </a:rPr>
                        <a:t>月</a:t>
                      </a:r>
                    </a:p>
                  </a:txBody>
                  <a:tcPr anchor="ctr"/>
                </a:tc>
                <a:tc>
                  <a:txBody>
                    <a:bodyPr/>
                    <a:lstStyle/>
                    <a:p>
                      <a:pPr algn="ctr" fontAlgn="ctr"/>
                      <a:r>
                        <a:rPr lang="en-US" altLang="zh-TW" sz="2000" kern="1200" dirty="0" smtClean="0">
                          <a:solidFill>
                            <a:schemeClr val="dk1"/>
                          </a:solidFill>
                          <a:latin typeface="+mn-lt"/>
                          <a:ea typeface="標楷體" pitchFamily="65" charset="-120"/>
                          <a:cs typeface="+mn-cs"/>
                        </a:rPr>
                        <a:t>4,930,550</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655,863</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42,816,903</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37,886,353 </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154,143,595</a:t>
                      </a:r>
                    </a:p>
                  </a:txBody>
                  <a:tcPr marL="9525" marR="9525" marT="9525" marB="0" anchor="ctr"/>
                </a:tc>
              </a:tr>
              <a:tr h="799751">
                <a:tc>
                  <a:txBody>
                    <a:bodyPr/>
                    <a:lstStyle/>
                    <a:p>
                      <a:r>
                        <a:rPr lang="zh-TW" altLang="en-US" sz="2000" b="1" kern="1200" dirty="0" smtClean="0">
                          <a:solidFill>
                            <a:schemeClr val="dk1"/>
                          </a:solidFill>
                          <a:latin typeface="+mn-lt"/>
                          <a:ea typeface="標楷體" pitchFamily="65" charset="-120"/>
                          <a:cs typeface="+mn-cs"/>
                        </a:rPr>
                        <a:t>成長</a:t>
                      </a:r>
                      <a:endParaRPr lang="en-US" altLang="zh-TW" sz="2000" b="1" kern="1200" dirty="0" smtClean="0">
                        <a:solidFill>
                          <a:schemeClr val="dk1"/>
                        </a:solidFill>
                        <a:latin typeface="+mn-lt"/>
                        <a:ea typeface="標楷體" pitchFamily="65" charset="-120"/>
                        <a:cs typeface="+mn-cs"/>
                      </a:endParaRPr>
                    </a:p>
                    <a:p>
                      <a:pPr marL="0" indent="0"/>
                      <a:r>
                        <a:rPr lang="zh-TW" altLang="en-US" sz="2000" b="1" kern="1200" dirty="0" smtClean="0">
                          <a:solidFill>
                            <a:schemeClr val="dk1"/>
                          </a:solidFill>
                          <a:latin typeface="+mn-lt"/>
                          <a:ea typeface="標楷體" pitchFamily="65" charset="-120"/>
                          <a:cs typeface="+mn-cs"/>
                        </a:rPr>
                        <a:t>幅度</a:t>
                      </a:r>
                    </a:p>
                  </a:txBody>
                  <a:tcPr anchor="ctr"/>
                </a:tc>
                <a:tc>
                  <a:txBody>
                    <a:bodyPr/>
                    <a:lstStyle/>
                    <a:p>
                      <a:pPr algn="ctr" fontAlgn="ctr"/>
                      <a:r>
                        <a:rPr lang="en-US" altLang="zh-TW" sz="2000" kern="1200" dirty="0" smtClean="0">
                          <a:solidFill>
                            <a:schemeClr val="dk1"/>
                          </a:solidFill>
                          <a:latin typeface="+mn-lt"/>
                          <a:ea typeface="標楷體" pitchFamily="65" charset="-120"/>
                          <a:cs typeface="+mn-cs"/>
                        </a:rPr>
                        <a:t>22%</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74%</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12%</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11%</a:t>
                      </a:r>
                    </a:p>
                  </a:txBody>
                  <a:tcPr marL="9525" marR="9525" marT="9525" marB="0" anchor="ctr"/>
                </a:tc>
                <a:tc>
                  <a:txBody>
                    <a:bodyPr/>
                    <a:lstStyle/>
                    <a:p>
                      <a:pPr algn="ctr" fontAlgn="ctr"/>
                      <a:r>
                        <a:rPr lang="en-US" altLang="zh-TW" sz="2000" kern="1200" dirty="0" smtClean="0">
                          <a:solidFill>
                            <a:schemeClr val="dk1"/>
                          </a:solidFill>
                          <a:latin typeface="+mn-lt"/>
                          <a:ea typeface="標楷體" pitchFamily="65" charset="-120"/>
                          <a:cs typeface="+mn-cs"/>
                        </a:rPr>
                        <a:t>17%</a:t>
                      </a:r>
                    </a:p>
                  </a:txBody>
                  <a:tcPr marL="9525" marR="9525" marT="9525" marB="0" anchor="ctr"/>
                </a:tc>
              </a:tr>
            </a:tbl>
          </a:graphicData>
        </a:graphic>
      </p:graphicFrame>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14</a:t>
            </a:fld>
            <a:endParaRPr lang="en-US" altLang="zh-TW"/>
          </a:p>
        </p:txBody>
      </p:sp>
      <p:sp>
        <p:nvSpPr>
          <p:cNvPr id="6" name="矩形 5"/>
          <p:cNvSpPr/>
          <p:nvPr/>
        </p:nvSpPr>
        <p:spPr>
          <a:xfrm>
            <a:off x="500034" y="5500702"/>
            <a:ext cx="8286808" cy="1077218"/>
          </a:xfrm>
          <a:prstGeom prst="rect">
            <a:avLst/>
          </a:prstGeom>
        </p:spPr>
        <p:txBody>
          <a:bodyPr wrap="square">
            <a:spAutoFit/>
          </a:bodyPr>
          <a:lstStyle/>
          <a:p>
            <a:pPr marL="900113" indent="-900113" defTabSz="812800"/>
            <a:r>
              <a:rPr kumimoji="0" lang="zh-TW" altLang="en-US" sz="1600" dirty="0" smtClean="0">
                <a:ea typeface="標楷體" pitchFamily="65" charset="-120"/>
                <a:cs typeface="Times New Roman" pitchFamily="18" charset="0"/>
              </a:rPr>
              <a:t>註</a:t>
            </a:r>
            <a:r>
              <a:rPr kumimoji="0" lang="en-US" altLang="zh-TW" sz="1600" dirty="0" smtClean="0">
                <a:ea typeface="標楷體" pitchFamily="65" charset="-120"/>
                <a:cs typeface="Times New Roman" pitchFamily="18" charset="0"/>
              </a:rPr>
              <a:t>1.</a:t>
            </a:r>
            <a:r>
              <a:rPr kumimoji="0" lang="zh-TW" altLang="en-US" sz="1600" dirty="0" smtClean="0">
                <a:ea typeface="標楷體" pitchFamily="65" charset="-120"/>
                <a:cs typeface="Times New Roman" pitchFamily="18" charset="0"/>
              </a:rPr>
              <a:t>出口金額係以出口總值（含復出口）計算</a:t>
            </a:r>
            <a:endParaRPr kumimoji="0" lang="en-US" altLang="zh-TW" sz="1600" dirty="0" smtClean="0">
              <a:ea typeface="標楷體" pitchFamily="65" charset="-120"/>
              <a:cs typeface="Times New Roman" pitchFamily="18" charset="0"/>
            </a:endParaRPr>
          </a:p>
          <a:p>
            <a:pPr marL="900113" indent="-900113" defTabSz="812800"/>
            <a:r>
              <a:rPr kumimoji="0" lang="zh-TW" altLang="en-US" sz="1600" dirty="0" smtClean="0">
                <a:ea typeface="標楷體" pitchFamily="65" charset="-120"/>
                <a:cs typeface="Times New Roman" pitchFamily="18" charset="0"/>
              </a:rPr>
              <a:t>    </a:t>
            </a:r>
            <a:r>
              <a:rPr kumimoji="0" lang="en-US" altLang="zh-TW" sz="1600" dirty="0" smtClean="0">
                <a:ea typeface="標楷體" pitchFamily="65" charset="-120"/>
                <a:cs typeface="Times New Roman" pitchFamily="18" charset="0"/>
              </a:rPr>
              <a:t>2.</a:t>
            </a:r>
            <a:r>
              <a:rPr kumimoji="0" lang="zh-TW" altLang="en-US" sz="1600" dirty="0" smtClean="0">
                <a:ea typeface="標楷體" pitchFamily="65" charset="-120"/>
                <a:cs typeface="Times New Roman" pitchFamily="18" charset="0"/>
              </a:rPr>
              <a:t> </a:t>
            </a:r>
            <a:r>
              <a:rPr kumimoji="0" lang="en-US" altLang="zh-TW" sz="1600" dirty="0" smtClean="0">
                <a:ea typeface="標楷體" pitchFamily="65" charset="-120"/>
                <a:cs typeface="Times New Roman" pitchFamily="18" charset="0"/>
              </a:rPr>
              <a:t>2011</a:t>
            </a:r>
            <a:r>
              <a:rPr kumimoji="0" lang="zh-TW" altLang="en-US" sz="1600" dirty="0" smtClean="0">
                <a:ea typeface="標楷體" pitchFamily="65" charset="-120"/>
                <a:cs typeface="Times New Roman" pitchFamily="18" charset="0"/>
              </a:rPr>
              <a:t>年</a:t>
            </a:r>
            <a:r>
              <a:rPr kumimoji="0" lang="en-US" altLang="zh-TW" sz="1600" dirty="0" smtClean="0">
                <a:ea typeface="標楷體" pitchFamily="65" charset="-120"/>
                <a:cs typeface="Times New Roman" pitchFamily="18" charset="0"/>
              </a:rPr>
              <a:t>5</a:t>
            </a:r>
            <a:r>
              <a:rPr kumimoji="0" lang="zh-TW" altLang="en-US" sz="1600" dirty="0" smtClean="0">
                <a:ea typeface="標楷體" pitchFamily="65" charset="-120"/>
                <a:cs typeface="Times New Roman" pitchFamily="18" charset="0"/>
              </a:rPr>
              <a:t>月及</a:t>
            </a:r>
            <a:r>
              <a:rPr kumimoji="0" lang="en-US" altLang="zh-TW" sz="1600" dirty="0" smtClean="0">
                <a:ea typeface="標楷體" pitchFamily="65" charset="-120"/>
                <a:cs typeface="Times New Roman" pitchFamily="18" charset="0"/>
              </a:rPr>
              <a:t>6</a:t>
            </a:r>
            <a:r>
              <a:rPr kumimoji="0" lang="zh-TW" altLang="en-US" sz="1600" dirty="0" smtClean="0">
                <a:ea typeface="標楷體" pitchFamily="65" charset="-120"/>
                <a:cs typeface="Times New Roman" pitchFamily="18" charset="0"/>
              </a:rPr>
              <a:t>月數據為海關總局公布之初步值</a:t>
            </a:r>
            <a:endParaRPr kumimoji="0" lang="en-US" altLang="zh-TW" sz="1600" dirty="0" smtClean="0">
              <a:ea typeface="標楷體" pitchFamily="65" charset="-120"/>
              <a:cs typeface="Times New Roman" pitchFamily="18" charset="0"/>
            </a:endParaRPr>
          </a:p>
          <a:p>
            <a:pPr marL="900113" indent="-900113" defTabSz="812800"/>
            <a:r>
              <a:rPr kumimoji="0" lang="zh-TW" altLang="en-US" sz="1600" dirty="0" smtClean="0">
                <a:ea typeface="標楷體" pitchFamily="65" charset="-120"/>
                <a:cs typeface="Times New Roman" pitchFamily="18" charset="0"/>
              </a:rPr>
              <a:t>    </a:t>
            </a:r>
            <a:r>
              <a:rPr kumimoji="0" lang="en-US" altLang="zh-TW" sz="1600" dirty="0" smtClean="0">
                <a:ea typeface="標楷體" pitchFamily="65" charset="-120"/>
                <a:cs typeface="Times New Roman" pitchFamily="18" charset="0"/>
              </a:rPr>
              <a:t>3.</a:t>
            </a:r>
            <a:r>
              <a:rPr kumimoji="0" lang="zh-TW" altLang="en-US" sz="1600" dirty="0" smtClean="0">
                <a:ea typeface="標楷體" pitchFamily="65" charset="-120"/>
                <a:cs typeface="Times New Roman" pitchFamily="18" charset="0"/>
              </a:rPr>
              <a:t> </a:t>
            </a:r>
            <a:r>
              <a:rPr kumimoji="0" lang="en-US" altLang="zh-TW" sz="1600" dirty="0" smtClean="0">
                <a:ea typeface="標楷體" pitchFamily="65" charset="-120"/>
                <a:cs typeface="Times New Roman" pitchFamily="18" charset="0"/>
              </a:rPr>
              <a:t>ECFA</a:t>
            </a:r>
            <a:r>
              <a:rPr kumimoji="0" lang="zh-TW" altLang="en-US" sz="1600" dirty="0" smtClean="0">
                <a:ea typeface="標楷體" pitchFamily="65" charset="-120"/>
                <a:cs typeface="Times New Roman" pitchFamily="18" charset="0"/>
              </a:rPr>
              <a:t>早收清單之工具機包含</a:t>
            </a:r>
            <a:r>
              <a:rPr kumimoji="0" lang="en-US" altLang="zh-TW" sz="1600" dirty="0" smtClean="0">
                <a:ea typeface="標楷體" pitchFamily="65" charset="-120"/>
                <a:cs typeface="Times New Roman" pitchFamily="18" charset="0"/>
              </a:rPr>
              <a:t>ECFA</a:t>
            </a:r>
            <a:r>
              <a:rPr kumimoji="0" lang="zh-TW" altLang="en-US" sz="1600" dirty="0" smtClean="0">
                <a:ea typeface="標楷體" pitchFamily="65" charset="-120"/>
                <a:cs typeface="Times New Roman" pitchFamily="18" charset="0"/>
              </a:rPr>
              <a:t>早收清單中海關分類稅則第</a:t>
            </a:r>
            <a:r>
              <a:rPr kumimoji="0" lang="en-US" altLang="zh-TW" sz="1600" dirty="0" smtClean="0">
                <a:ea typeface="標楷體" pitchFamily="65" charset="-120"/>
                <a:cs typeface="Times New Roman" pitchFamily="18" charset="0"/>
              </a:rPr>
              <a:t>84 </a:t>
            </a:r>
            <a:r>
              <a:rPr kumimoji="0" lang="zh-TW" altLang="en-US" sz="1600" dirty="0" smtClean="0">
                <a:ea typeface="標楷體" pitchFamily="65" charset="-120"/>
                <a:cs typeface="Times New Roman" pitchFamily="18" charset="0"/>
              </a:rPr>
              <a:t>章機械產品所有項目</a:t>
            </a:r>
            <a:endParaRPr kumimoji="0" lang="en-US" altLang="zh-TW" sz="1600" dirty="0" smtClean="0">
              <a:ea typeface="標楷體" pitchFamily="65" charset="-120"/>
              <a:cs typeface="Times New Roman" pitchFamily="18" charset="0"/>
            </a:endParaRPr>
          </a:p>
          <a:p>
            <a:pPr marL="900113" indent="-900113" defTabSz="812800"/>
            <a:r>
              <a:rPr kumimoji="0" lang="zh-TW" altLang="en-US" sz="1600" dirty="0" smtClean="0">
                <a:ea typeface="標楷體" pitchFamily="65" charset="-120"/>
                <a:cs typeface="Times New Roman" pitchFamily="18" charset="0"/>
              </a:rPr>
              <a:t>資料來源</a:t>
            </a:r>
            <a:r>
              <a:rPr kumimoji="0" lang="en-US" altLang="zh-TW" sz="1600" dirty="0" smtClean="0">
                <a:ea typeface="標楷體" pitchFamily="65" charset="-120"/>
                <a:cs typeface="Times New Roman" pitchFamily="18" charset="0"/>
              </a:rPr>
              <a:t>: </a:t>
            </a:r>
            <a:r>
              <a:rPr kumimoji="0" lang="zh-TW" altLang="en-US" sz="1600" dirty="0" smtClean="0">
                <a:ea typeface="標楷體" pitchFamily="65" charset="-120"/>
                <a:cs typeface="Times New Roman" pitchFamily="18" charset="0"/>
              </a:rPr>
              <a:t>關稅總局</a:t>
            </a:r>
            <a:endParaRPr kumimoji="0" lang="en-US" altLang="zh-TW" sz="1600" dirty="0">
              <a:ea typeface="標楷體" pitchFamily="65" charset="-120"/>
              <a:cs typeface="Times New Roman" pitchFamily="18" charset="0"/>
            </a:endParaRPr>
          </a:p>
        </p:txBody>
      </p:sp>
      <p:sp>
        <p:nvSpPr>
          <p:cNvPr id="7" name="矩形 6"/>
          <p:cNvSpPr/>
          <p:nvPr/>
        </p:nvSpPr>
        <p:spPr>
          <a:xfrm>
            <a:off x="7143768" y="1357298"/>
            <a:ext cx="1518364" cy="338554"/>
          </a:xfrm>
          <a:prstGeom prst="rect">
            <a:avLst/>
          </a:prstGeom>
        </p:spPr>
        <p:txBody>
          <a:bodyPr wrap="none">
            <a:spAutoFit/>
          </a:bodyPr>
          <a:lstStyle/>
          <a:p>
            <a:r>
              <a:rPr lang="zh-TW" altLang="en-US" sz="1600" b="1" dirty="0" smtClean="0">
                <a:solidFill>
                  <a:srgbClr val="333399"/>
                </a:solidFill>
                <a:effectLst>
                  <a:outerShdw blurRad="38100" dist="38100" dir="2700000" algn="tl">
                    <a:srgbClr val="C0C0C0"/>
                  </a:outerShdw>
                </a:effectLst>
                <a:latin typeface="標楷體" pitchFamily="65" charset="-120"/>
                <a:ea typeface="標楷體" pitchFamily="65" charset="-120"/>
              </a:rPr>
              <a:t>單位</a:t>
            </a:r>
            <a:r>
              <a:rPr lang="en-US" altLang="zh-TW" sz="1600" b="1" dirty="0" smtClean="0">
                <a:solidFill>
                  <a:srgbClr val="333399"/>
                </a:solidFill>
                <a:effectLst>
                  <a:outerShdw blurRad="38100" dist="38100" dir="2700000" algn="tl">
                    <a:srgbClr val="C0C0C0"/>
                  </a:outerShdw>
                </a:effectLst>
                <a:latin typeface="標楷體" pitchFamily="65" charset="-120"/>
                <a:ea typeface="標楷體" pitchFamily="65" charset="-120"/>
              </a:rPr>
              <a:t>:</a:t>
            </a:r>
            <a:r>
              <a:rPr lang="zh-TW" altLang="en-US" sz="1600" b="1" dirty="0" smtClean="0">
                <a:solidFill>
                  <a:srgbClr val="333399"/>
                </a:solidFill>
                <a:effectLst>
                  <a:outerShdw blurRad="38100" dist="38100" dir="2700000" algn="tl">
                    <a:srgbClr val="C0C0C0"/>
                  </a:outerShdw>
                </a:effectLst>
                <a:latin typeface="標楷體" pitchFamily="65" charset="-120"/>
                <a:ea typeface="標楷體" pitchFamily="65" charset="-120"/>
              </a:rPr>
              <a:t>千元美金</a:t>
            </a:r>
            <a:endParaRPr lang="zh-TW" altLang="en-US" sz="1600" dirty="0">
              <a:latin typeface="標楷體" pitchFamily="65" charset="-120"/>
              <a:ea typeface="標楷體" pitchFamily="65" charset="-12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625" y="428625"/>
            <a:ext cx="8229600" cy="1143000"/>
          </a:xfrm>
        </p:spPr>
        <p:txBody>
          <a:bodyPr/>
          <a:lstStyle/>
          <a:p>
            <a:pPr eaLnBrk="1" fontAlgn="auto" hangingPunct="1">
              <a:spcAft>
                <a:spcPts val="0"/>
              </a:spcAft>
              <a:defRPr/>
            </a:pPr>
            <a:r>
              <a:rPr lang="zh-TW" altLang="en-US" sz="2800" b="1" dirty="0" smtClean="0">
                <a:solidFill>
                  <a:srgbClr val="333399"/>
                </a:solidFill>
                <a:effectLst>
                  <a:outerShdw blurRad="38100" dist="38100" dir="2700000" algn="tl">
                    <a:srgbClr val="C0C0C0"/>
                  </a:outerShdw>
                </a:effectLst>
              </a:rPr>
              <a:t>表</a:t>
            </a:r>
            <a:r>
              <a:rPr lang="en-US" altLang="zh-TW" sz="2800" b="1" dirty="0" smtClean="0">
                <a:solidFill>
                  <a:srgbClr val="333399"/>
                </a:solidFill>
                <a:effectLst>
                  <a:outerShdw blurRad="38100" dist="38100" dir="2700000" algn="tl">
                    <a:srgbClr val="C0C0C0"/>
                  </a:outerShdw>
                </a:effectLst>
              </a:rPr>
              <a:t>7</a:t>
            </a:r>
            <a:r>
              <a:rPr lang="zh-TW" altLang="en-US" sz="2800" b="1" dirty="0" smtClean="0">
                <a:solidFill>
                  <a:srgbClr val="333399"/>
                </a:solidFill>
                <a:effectLst>
                  <a:outerShdw blurRad="38100" dist="38100" dir="2700000" algn="tl">
                    <a:srgbClr val="C0C0C0"/>
                  </a:outerShdw>
                </a:effectLst>
              </a:rPr>
              <a:t>：服務貿易早期收穫清單特色</a:t>
            </a: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15</a:t>
            </a:fld>
            <a:endParaRPr lang="en-US" altLang="zh-TW" dirty="0"/>
          </a:p>
        </p:txBody>
      </p:sp>
      <p:graphicFrame>
        <p:nvGraphicFramePr>
          <p:cNvPr id="6" name="表格 5"/>
          <p:cNvGraphicFramePr>
            <a:graphicFrameLocks noGrp="1"/>
          </p:cNvGraphicFramePr>
          <p:nvPr/>
        </p:nvGraphicFramePr>
        <p:xfrm>
          <a:off x="142844" y="1443037"/>
          <a:ext cx="4071966" cy="5146459"/>
        </p:xfrm>
        <a:graphic>
          <a:graphicData uri="http://schemas.openxmlformats.org/drawingml/2006/table">
            <a:tbl>
              <a:tblPr firstRow="1" bandRow="1">
                <a:tableStyleId>{3B4B98B0-60AC-42C2-AFA5-B58CD77FA1E5}</a:tableStyleId>
              </a:tblPr>
              <a:tblGrid>
                <a:gridCol w="4071966"/>
              </a:tblGrid>
              <a:tr h="700079">
                <a:tc>
                  <a:txBody>
                    <a:bodyPr/>
                    <a:lstStyle/>
                    <a:p>
                      <a:pPr algn="ctr"/>
                      <a:r>
                        <a:rPr lang="zh-TW" altLang="en-US" sz="2000" dirty="0" smtClean="0">
                          <a:solidFill>
                            <a:schemeClr val="bg1"/>
                          </a:solidFill>
                          <a:latin typeface="Calibri" pitchFamily="34" charset="0"/>
                          <a:ea typeface="標楷體" pitchFamily="65" charset="-120"/>
                        </a:rPr>
                        <a:t>大陸方面給予台灣服務貿易</a:t>
                      </a:r>
                      <a:endParaRPr lang="en-US" altLang="zh-TW" sz="2000" dirty="0" smtClean="0">
                        <a:solidFill>
                          <a:schemeClr val="bg1"/>
                        </a:solidFill>
                        <a:latin typeface="Calibri" pitchFamily="34" charset="0"/>
                        <a:ea typeface="標楷體" pitchFamily="65" charset="-120"/>
                      </a:endParaRPr>
                    </a:p>
                    <a:p>
                      <a:pPr algn="ctr"/>
                      <a:r>
                        <a:rPr lang="zh-TW" altLang="en-US" sz="2000" dirty="0" smtClean="0">
                          <a:solidFill>
                            <a:schemeClr val="bg1"/>
                          </a:solidFill>
                          <a:latin typeface="Calibri" pitchFamily="34" charset="0"/>
                          <a:ea typeface="標楷體" pitchFamily="65" charset="-120"/>
                        </a:rPr>
                        <a:t>早期收穫清單（</a:t>
                      </a:r>
                      <a:r>
                        <a:rPr lang="en-US" altLang="zh-TW" sz="2000" dirty="0" smtClean="0">
                          <a:solidFill>
                            <a:schemeClr val="bg1"/>
                          </a:solidFill>
                          <a:latin typeface="Calibri" pitchFamily="34" charset="0"/>
                          <a:ea typeface="標楷體" pitchFamily="65" charset="-120"/>
                        </a:rPr>
                        <a:t>11</a:t>
                      </a:r>
                      <a:r>
                        <a:rPr lang="zh-TW" altLang="en-US" sz="2000" dirty="0" smtClean="0">
                          <a:solidFill>
                            <a:schemeClr val="bg1"/>
                          </a:solidFill>
                          <a:latin typeface="Calibri" pitchFamily="34" charset="0"/>
                          <a:ea typeface="標楷體" pitchFamily="65" charset="-120"/>
                        </a:rPr>
                        <a:t>項）</a:t>
                      </a:r>
                      <a:endParaRPr lang="en-US" altLang="zh-TW" sz="2000" dirty="0" smtClean="0">
                        <a:solidFill>
                          <a:schemeClr val="bg1"/>
                        </a:solidFill>
                        <a:latin typeface="Calibri" pitchFamily="34" charset="0"/>
                        <a:ea typeface="標楷體" pitchFamily="65" charset="-120"/>
                      </a:endParaRPr>
                    </a:p>
                  </a:txBody>
                  <a:tcPr>
                    <a:solidFill>
                      <a:schemeClr val="tx2">
                        <a:lumMod val="60000"/>
                        <a:lumOff val="40000"/>
                      </a:schemeClr>
                    </a:solidFill>
                  </a:tcPr>
                </a:tc>
              </a:tr>
              <a:tr h="404129">
                <a:tc>
                  <a:txBody>
                    <a:bodyPr/>
                    <a:lstStyle/>
                    <a:p>
                      <a:r>
                        <a:rPr lang="en-US" altLang="zh-TW" sz="1900" dirty="0" smtClean="0">
                          <a:latin typeface="Calibri" pitchFamily="34" charset="0"/>
                          <a:ea typeface="標楷體" pitchFamily="65" charset="-120"/>
                        </a:rPr>
                        <a:t>1.</a:t>
                      </a:r>
                      <a:r>
                        <a:rPr lang="zh-TW" altLang="en-US" sz="1900" dirty="0" smtClean="0">
                          <a:latin typeface="Calibri" pitchFamily="34" charset="0"/>
                          <a:ea typeface="標楷體" pitchFamily="65" charset="-120"/>
                        </a:rPr>
                        <a:t>會計審計簿記服務業</a:t>
                      </a:r>
                      <a:endParaRPr lang="zh-TW" altLang="en-US" sz="1900" dirty="0">
                        <a:latin typeface="Calibri" pitchFamily="34" charset="0"/>
                        <a:ea typeface="標楷體" pitchFamily="65" charset="-120"/>
                      </a:endParaRPr>
                    </a:p>
                  </a:txBody>
                  <a:tcPr>
                    <a:noFill/>
                  </a:tcPr>
                </a:tc>
              </a:tr>
              <a:tr h="404129">
                <a:tc>
                  <a:txBody>
                    <a:bodyPr/>
                    <a:lstStyle/>
                    <a:p>
                      <a:r>
                        <a:rPr lang="en-US" altLang="zh-TW" sz="1900" dirty="0" smtClean="0">
                          <a:latin typeface="Calibri" pitchFamily="34" charset="0"/>
                          <a:ea typeface="標楷體" pitchFamily="65" charset="-120"/>
                        </a:rPr>
                        <a:t>2.</a:t>
                      </a:r>
                      <a:r>
                        <a:rPr lang="zh-TW" altLang="en-US" sz="1900" dirty="0" smtClean="0">
                          <a:latin typeface="Calibri" pitchFamily="34" charset="0"/>
                          <a:ea typeface="標楷體" pitchFamily="65" charset="-120"/>
                        </a:rPr>
                        <a:t>電腦服務業</a:t>
                      </a:r>
                      <a:endParaRPr lang="zh-TW" altLang="en-US" sz="1900" dirty="0">
                        <a:latin typeface="Calibri" pitchFamily="34" charset="0"/>
                        <a:ea typeface="標楷體" pitchFamily="65" charset="-120"/>
                      </a:endParaRPr>
                    </a:p>
                  </a:txBody>
                  <a:tcPr/>
                </a:tc>
              </a:tr>
              <a:tr h="404129">
                <a:tc>
                  <a:txBody>
                    <a:bodyPr/>
                    <a:lstStyle/>
                    <a:p>
                      <a:r>
                        <a:rPr lang="en-US" altLang="zh-TW" sz="1900" b="1" dirty="0" smtClean="0">
                          <a:solidFill>
                            <a:srgbClr val="FF0000"/>
                          </a:solidFill>
                          <a:latin typeface="Calibri" pitchFamily="34" charset="0"/>
                          <a:ea typeface="標楷體" pitchFamily="65" charset="-120"/>
                        </a:rPr>
                        <a:t>3.</a:t>
                      </a:r>
                      <a:r>
                        <a:rPr lang="zh-TW" altLang="en-US" sz="1900" b="1" dirty="0" smtClean="0">
                          <a:solidFill>
                            <a:srgbClr val="FF0000"/>
                          </a:solidFill>
                          <a:latin typeface="Calibri" pitchFamily="34" charset="0"/>
                          <a:ea typeface="標楷體" pitchFamily="65" charset="-120"/>
                        </a:rPr>
                        <a:t>自然科學與工程學研發</a:t>
                      </a:r>
                      <a:endParaRPr lang="zh-TW" altLang="en-US" sz="1900" b="1" dirty="0">
                        <a:solidFill>
                          <a:srgbClr val="FF0000"/>
                        </a:solidFill>
                        <a:latin typeface="Calibri" pitchFamily="34" charset="0"/>
                        <a:ea typeface="標楷體" pitchFamily="65" charset="-120"/>
                      </a:endParaRPr>
                    </a:p>
                  </a:txBody>
                  <a:tcPr>
                    <a:noFill/>
                  </a:tcPr>
                </a:tc>
              </a:tr>
              <a:tr h="404129">
                <a:tc>
                  <a:txBody>
                    <a:bodyPr/>
                    <a:lstStyle/>
                    <a:p>
                      <a:r>
                        <a:rPr lang="en-US" altLang="zh-TW" sz="1900" b="1" dirty="0" smtClean="0">
                          <a:solidFill>
                            <a:srgbClr val="3333FF"/>
                          </a:solidFill>
                          <a:latin typeface="Calibri" pitchFamily="34" charset="0"/>
                          <a:ea typeface="標楷體" pitchFamily="65" charset="-120"/>
                        </a:rPr>
                        <a:t>4.</a:t>
                      </a:r>
                      <a:r>
                        <a:rPr lang="zh-TW" altLang="en-US" sz="1900" b="1" dirty="0" smtClean="0">
                          <a:solidFill>
                            <a:srgbClr val="3333FF"/>
                          </a:solidFill>
                          <a:latin typeface="Calibri" pitchFamily="34" charset="0"/>
                          <a:ea typeface="標楷體" pitchFamily="65" charset="-120"/>
                        </a:rPr>
                        <a:t>會議服務業</a:t>
                      </a:r>
                      <a:endParaRPr lang="zh-TW" altLang="en-US" sz="1900" b="1" dirty="0">
                        <a:solidFill>
                          <a:srgbClr val="3333FF"/>
                        </a:solidFill>
                        <a:latin typeface="Calibri" pitchFamily="34" charset="0"/>
                        <a:ea typeface="標楷體" pitchFamily="65" charset="-120"/>
                      </a:endParaRPr>
                    </a:p>
                  </a:txBody>
                  <a:tcPr/>
                </a:tc>
              </a:tr>
              <a:tr h="404129">
                <a:tc>
                  <a:txBody>
                    <a:bodyPr/>
                    <a:lstStyle/>
                    <a:p>
                      <a:r>
                        <a:rPr lang="en-US" altLang="zh-TW" sz="1900" b="1" dirty="0" smtClean="0">
                          <a:solidFill>
                            <a:srgbClr val="00B050"/>
                          </a:solidFill>
                          <a:latin typeface="Calibri" pitchFamily="34" charset="0"/>
                          <a:ea typeface="標楷體" pitchFamily="65" charset="-120"/>
                        </a:rPr>
                        <a:t>5.</a:t>
                      </a:r>
                      <a:r>
                        <a:rPr lang="zh-TW" altLang="en-US" sz="1900" b="1" dirty="0" smtClean="0">
                          <a:solidFill>
                            <a:srgbClr val="00B050"/>
                          </a:solidFill>
                          <a:latin typeface="Calibri" pitchFamily="34" charset="0"/>
                          <a:ea typeface="標楷體" pitchFamily="65" charset="-120"/>
                        </a:rPr>
                        <a:t>專業設計服務業</a:t>
                      </a:r>
                      <a:endParaRPr lang="zh-TW" altLang="en-US" sz="1900" b="1" dirty="0">
                        <a:solidFill>
                          <a:srgbClr val="00B050"/>
                        </a:solidFill>
                        <a:latin typeface="Calibri" pitchFamily="34" charset="0"/>
                        <a:ea typeface="標楷體" pitchFamily="65" charset="-120"/>
                      </a:endParaRPr>
                    </a:p>
                  </a:txBody>
                  <a:tcPr>
                    <a:noFill/>
                  </a:tcPr>
                </a:tc>
              </a:tr>
              <a:tr h="404129">
                <a:tc>
                  <a:txBody>
                    <a:bodyPr/>
                    <a:lstStyle/>
                    <a:p>
                      <a:r>
                        <a:rPr lang="en-US" altLang="zh-TW" sz="1900" b="1" dirty="0" smtClean="0">
                          <a:solidFill>
                            <a:srgbClr val="7030A0"/>
                          </a:solidFill>
                          <a:latin typeface="Calibri" pitchFamily="34" charset="0"/>
                          <a:ea typeface="標楷體" pitchFamily="65" charset="-120"/>
                        </a:rPr>
                        <a:t>6.</a:t>
                      </a:r>
                      <a:r>
                        <a:rPr lang="zh-TW" altLang="en-US" sz="1900" b="1" dirty="0" smtClean="0">
                          <a:solidFill>
                            <a:srgbClr val="7030A0"/>
                          </a:solidFill>
                          <a:latin typeface="Calibri" pitchFamily="34" charset="0"/>
                          <a:ea typeface="標楷體" pitchFamily="65" charset="-120"/>
                        </a:rPr>
                        <a:t>取消臺灣華語電影片進口配額限制</a:t>
                      </a:r>
                      <a:endParaRPr lang="zh-TW" altLang="en-US" sz="1900" b="1" dirty="0">
                        <a:solidFill>
                          <a:srgbClr val="7030A0"/>
                        </a:solidFill>
                        <a:latin typeface="Calibri" pitchFamily="34" charset="0"/>
                        <a:ea typeface="標楷體" pitchFamily="65" charset="-120"/>
                      </a:endParaRPr>
                    </a:p>
                  </a:txBody>
                  <a:tcPr/>
                </a:tc>
              </a:tr>
              <a:tr h="404129">
                <a:tc>
                  <a:txBody>
                    <a:bodyPr/>
                    <a:lstStyle/>
                    <a:p>
                      <a:r>
                        <a:rPr lang="en-US" altLang="zh-TW" sz="1900" dirty="0" smtClean="0">
                          <a:latin typeface="Calibri" pitchFamily="34" charset="0"/>
                          <a:ea typeface="標楷體" pitchFamily="65" charset="-120"/>
                        </a:rPr>
                        <a:t>7.</a:t>
                      </a:r>
                      <a:r>
                        <a:rPr lang="zh-TW" altLang="en-US" sz="1900" dirty="0" smtClean="0">
                          <a:latin typeface="Calibri" pitchFamily="34" charset="0"/>
                          <a:ea typeface="標楷體" pitchFamily="65" charset="-120"/>
                        </a:rPr>
                        <a:t>醫院服務業</a:t>
                      </a:r>
                      <a:endParaRPr lang="zh-TW" altLang="en-US" sz="1900" dirty="0">
                        <a:latin typeface="Calibri" pitchFamily="34" charset="0"/>
                        <a:ea typeface="標楷體" pitchFamily="65" charset="-120"/>
                      </a:endParaRPr>
                    </a:p>
                  </a:txBody>
                  <a:tcPr>
                    <a:noFill/>
                  </a:tcPr>
                </a:tc>
              </a:tr>
              <a:tr h="404129">
                <a:tc>
                  <a:txBody>
                    <a:bodyPr/>
                    <a:lstStyle/>
                    <a:p>
                      <a:r>
                        <a:rPr lang="en-US" altLang="zh-TW" sz="1900" dirty="0" smtClean="0">
                          <a:latin typeface="Calibri" pitchFamily="34" charset="0"/>
                          <a:ea typeface="標楷體" pitchFamily="65" charset="-120"/>
                        </a:rPr>
                        <a:t>8.</a:t>
                      </a:r>
                      <a:r>
                        <a:rPr lang="zh-TW" altLang="en-US" sz="1900" dirty="0" smtClean="0">
                          <a:latin typeface="Calibri" pitchFamily="34" charset="0"/>
                          <a:ea typeface="標楷體" pitchFamily="65" charset="-120"/>
                        </a:rPr>
                        <a:t>飛機維修保養業</a:t>
                      </a:r>
                      <a:endParaRPr lang="zh-TW" altLang="en-US" sz="1900" dirty="0">
                        <a:latin typeface="Calibri" pitchFamily="34" charset="0"/>
                        <a:ea typeface="標楷體" pitchFamily="65" charset="-120"/>
                      </a:endParaRPr>
                    </a:p>
                  </a:txBody>
                  <a:tcPr/>
                </a:tc>
              </a:tr>
              <a:tr h="404129">
                <a:tc>
                  <a:txBody>
                    <a:bodyPr/>
                    <a:lstStyle/>
                    <a:p>
                      <a:r>
                        <a:rPr lang="en-US" altLang="zh-TW" sz="1900" dirty="0" smtClean="0">
                          <a:latin typeface="Calibri" pitchFamily="34" charset="0"/>
                          <a:ea typeface="標楷體" pitchFamily="65" charset="-120"/>
                        </a:rPr>
                        <a:t>9.</a:t>
                      </a:r>
                      <a:r>
                        <a:rPr lang="zh-TW" altLang="en-US" sz="1900" dirty="0" smtClean="0">
                          <a:latin typeface="Calibri" pitchFamily="34" charset="0"/>
                          <a:ea typeface="標楷體" pitchFamily="65" charset="-120"/>
                        </a:rPr>
                        <a:t>保險業</a:t>
                      </a:r>
                      <a:endParaRPr lang="zh-TW" altLang="en-US" sz="1900" dirty="0">
                        <a:latin typeface="Calibri" pitchFamily="34" charset="0"/>
                        <a:ea typeface="標楷體" pitchFamily="65" charset="-120"/>
                      </a:endParaRPr>
                    </a:p>
                  </a:txBody>
                  <a:tcPr>
                    <a:noFill/>
                  </a:tcPr>
                </a:tc>
              </a:tr>
              <a:tr h="404129">
                <a:tc>
                  <a:txBody>
                    <a:bodyPr/>
                    <a:lstStyle/>
                    <a:p>
                      <a:r>
                        <a:rPr lang="en-US" altLang="zh-TW" sz="1900" dirty="0" smtClean="0">
                          <a:latin typeface="Calibri" pitchFamily="34" charset="0"/>
                          <a:ea typeface="標楷體" pitchFamily="65" charset="-120"/>
                        </a:rPr>
                        <a:t>10.</a:t>
                      </a:r>
                      <a:r>
                        <a:rPr lang="zh-TW" altLang="en-US" sz="1900" dirty="0" smtClean="0">
                          <a:latin typeface="Calibri" pitchFamily="34" charset="0"/>
                          <a:ea typeface="標楷體" pitchFamily="65" charset="-120"/>
                        </a:rPr>
                        <a:t>銀行業</a:t>
                      </a:r>
                      <a:endParaRPr lang="zh-TW" altLang="en-US" sz="1900" dirty="0">
                        <a:latin typeface="Calibri" pitchFamily="34" charset="0"/>
                        <a:ea typeface="標楷體" pitchFamily="65" charset="-120"/>
                      </a:endParaRPr>
                    </a:p>
                  </a:txBody>
                  <a:tcPr/>
                </a:tc>
              </a:tr>
              <a:tr h="404129">
                <a:tc>
                  <a:txBody>
                    <a:bodyPr/>
                    <a:lstStyle/>
                    <a:p>
                      <a:r>
                        <a:rPr lang="en-US" altLang="zh-TW" sz="1900" dirty="0" smtClean="0">
                          <a:latin typeface="Calibri" pitchFamily="34" charset="0"/>
                          <a:ea typeface="標楷體" pitchFamily="65" charset="-120"/>
                        </a:rPr>
                        <a:t>11.</a:t>
                      </a:r>
                      <a:r>
                        <a:rPr lang="zh-TW" altLang="en-US" sz="1900" dirty="0" smtClean="0">
                          <a:latin typeface="Calibri" pitchFamily="34" charset="0"/>
                          <a:ea typeface="標楷體" pitchFamily="65" charset="-120"/>
                        </a:rPr>
                        <a:t>證券期貨業</a:t>
                      </a:r>
                      <a:endParaRPr lang="zh-TW" altLang="en-US" sz="1900" dirty="0">
                        <a:latin typeface="Calibri" pitchFamily="34" charset="0"/>
                        <a:ea typeface="標楷體" pitchFamily="65" charset="-120"/>
                      </a:endParaRPr>
                    </a:p>
                  </a:txBody>
                  <a:tcPr>
                    <a:noFill/>
                  </a:tcPr>
                </a:tc>
              </a:tr>
            </a:tbl>
          </a:graphicData>
        </a:graphic>
      </p:graphicFrame>
      <p:graphicFrame>
        <p:nvGraphicFramePr>
          <p:cNvPr id="7" name="表格 6"/>
          <p:cNvGraphicFramePr>
            <a:graphicFrameLocks noGrp="1"/>
          </p:cNvGraphicFramePr>
          <p:nvPr/>
        </p:nvGraphicFramePr>
        <p:xfrm>
          <a:off x="4786314" y="1428736"/>
          <a:ext cx="4071966" cy="5159021"/>
        </p:xfrm>
        <a:graphic>
          <a:graphicData uri="http://schemas.openxmlformats.org/drawingml/2006/table">
            <a:tbl>
              <a:tblPr firstRow="1" bandRow="1">
                <a:tableStyleId>{0E3FDE45-AF77-4B5C-9715-49D594BDF05E}</a:tableStyleId>
              </a:tblPr>
              <a:tblGrid>
                <a:gridCol w="4071966"/>
              </a:tblGrid>
              <a:tr h="614113">
                <a:tc>
                  <a:txBody>
                    <a:bodyPr/>
                    <a:lstStyle/>
                    <a:p>
                      <a:pPr algn="ctr"/>
                      <a:r>
                        <a:rPr lang="zh-TW" altLang="en-US" sz="2000" dirty="0" smtClean="0">
                          <a:solidFill>
                            <a:schemeClr val="bg1"/>
                          </a:solidFill>
                          <a:latin typeface="Calibri" pitchFamily="34" charset="0"/>
                          <a:ea typeface="標楷體" pitchFamily="65" charset="-120"/>
                        </a:rPr>
                        <a:t>台灣方面給予大陸服務貿易</a:t>
                      </a:r>
                      <a:endParaRPr lang="en-US" altLang="zh-TW" sz="2000" dirty="0" smtClean="0">
                        <a:solidFill>
                          <a:schemeClr val="bg1"/>
                        </a:solidFill>
                        <a:latin typeface="Calibri" pitchFamily="34" charset="0"/>
                        <a:ea typeface="標楷體" pitchFamily="65" charset="-120"/>
                      </a:endParaRPr>
                    </a:p>
                    <a:p>
                      <a:pPr algn="ctr"/>
                      <a:r>
                        <a:rPr lang="zh-TW" altLang="en-US" sz="2000" dirty="0" smtClean="0">
                          <a:solidFill>
                            <a:schemeClr val="bg1"/>
                          </a:solidFill>
                          <a:latin typeface="Calibri" pitchFamily="34" charset="0"/>
                          <a:ea typeface="標楷體" pitchFamily="65" charset="-120"/>
                        </a:rPr>
                        <a:t>早期收穫清單（</a:t>
                      </a:r>
                      <a:r>
                        <a:rPr lang="en-US" altLang="zh-TW" sz="2000" dirty="0" smtClean="0">
                          <a:solidFill>
                            <a:schemeClr val="bg1"/>
                          </a:solidFill>
                          <a:latin typeface="Calibri" pitchFamily="34" charset="0"/>
                          <a:ea typeface="標楷體" pitchFamily="65" charset="-120"/>
                        </a:rPr>
                        <a:t>9</a:t>
                      </a:r>
                      <a:r>
                        <a:rPr lang="zh-TW" altLang="en-US" sz="2000" dirty="0" smtClean="0">
                          <a:solidFill>
                            <a:schemeClr val="bg1"/>
                          </a:solidFill>
                          <a:latin typeface="Calibri" pitchFamily="34" charset="0"/>
                          <a:ea typeface="標楷體" pitchFamily="65" charset="-120"/>
                        </a:rPr>
                        <a:t>項）</a:t>
                      </a:r>
                      <a:endParaRPr lang="zh-TW" altLang="en-US" sz="2000" dirty="0">
                        <a:solidFill>
                          <a:schemeClr val="bg1"/>
                        </a:solidFill>
                        <a:latin typeface="Calibri" pitchFamily="34" charset="0"/>
                        <a:ea typeface="標楷體" pitchFamily="65" charset="-120"/>
                      </a:endParaRPr>
                    </a:p>
                  </a:txBody>
                  <a:tcPr>
                    <a:solidFill>
                      <a:schemeClr val="accent2">
                        <a:lumMod val="60000"/>
                        <a:lumOff val="40000"/>
                      </a:schemeClr>
                    </a:solidFill>
                  </a:tcPr>
                </a:tc>
              </a:tr>
              <a:tr h="405271">
                <a:tc>
                  <a:txBody>
                    <a:bodyPr/>
                    <a:lstStyle/>
                    <a:p>
                      <a:r>
                        <a:rPr lang="en-US" altLang="zh-TW" sz="1900" b="1" dirty="0" smtClean="0">
                          <a:solidFill>
                            <a:srgbClr val="FF0000"/>
                          </a:solidFill>
                          <a:latin typeface="Calibri" pitchFamily="34" charset="0"/>
                          <a:ea typeface="標楷體" pitchFamily="65" charset="-120"/>
                        </a:rPr>
                        <a:t>1.</a:t>
                      </a:r>
                      <a:r>
                        <a:rPr lang="zh-TW" altLang="en-US" sz="1900" b="1" dirty="0" smtClean="0">
                          <a:solidFill>
                            <a:srgbClr val="FF0000"/>
                          </a:solidFill>
                          <a:latin typeface="Calibri" pitchFamily="34" charset="0"/>
                          <a:ea typeface="標楷體" pitchFamily="65" charset="-120"/>
                        </a:rPr>
                        <a:t>研發服務業</a:t>
                      </a:r>
                      <a:endParaRPr lang="zh-TW" altLang="en-US" sz="1900" b="1" dirty="0">
                        <a:solidFill>
                          <a:srgbClr val="FF0000"/>
                        </a:solidFill>
                        <a:latin typeface="Calibri" pitchFamily="34" charset="0"/>
                        <a:ea typeface="標楷體" pitchFamily="65" charset="-120"/>
                      </a:endParaRPr>
                    </a:p>
                  </a:txBody>
                  <a:tcPr>
                    <a:noFill/>
                  </a:tcPr>
                </a:tc>
              </a:tr>
              <a:tr h="405271">
                <a:tc>
                  <a:txBody>
                    <a:bodyPr/>
                    <a:lstStyle/>
                    <a:p>
                      <a:r>
                        <a:rPr lang="en-US" altLang="zh-TW" sz="1900" b="1" dirty="0" smtClean="0">
                          <a:solidFill>
                            <a:srgbClr val="3333FF"/>
                          </a:solidFill>
                          <a:latin typeface="Calibri" pitchFamily="34" charset="0"/>
                          <a:ea typeface="標楷體" pitchFamily="65" charset="-120"/>
                        </a:rPr>
                        <a:t>2.</a:t>
                      </a:r>
                      <a:r>
                        <a:rPr lang="zh-TW" altLang="en-US" sz="1900" b="1" dirty="0" smtClean="0">
                          <a:solidFill>
                            <a:srgbClr val="3333FF"/>
                          </a:solidFill>
                          <a:latin typeface="Calibri" pitchFamily="34" charset="0"/>
                          <a:ea typeface="標楷體" pitchFamily="65" charset="-120"/>
                        </a:rPr>
                        <a:t>會議服務業</a:t>
                      </a:r>
                      <a:endParaRPr lang="zh-TW" altLang="en-US" sz="1900" b="1" dirty="0">
                        <a:solidFill>
                          <a:srgbClr val="3333FF"/>
                        </a:solidFill>
                        <a:latin typeface="Calibri" pitchFamily="34" charset="0"/>
                        <a:ea typeface="標楷體" pitchFamily="65" charset="-120"/>
                      </a:endParaRPr>
                    </a:p>
                  </a:txBody>
                  <a:tcPr/>
                </a:tc>
              </a:tr>
              <a:tr h="405271">
                <a:tc>
                  <a:txBody>
                    <a:bodyPr/>
                    <a:lstStyle/>
                    <a:p>
                      <a:r>
                        <a:rPr lang="en-US" altLang="zh-TW" sz="1900" b="1" dirty="0" smtClean="0">
                          <a:solidFill>
                            <a:srgbClr val="3333FF"/>
                          </a:solidFill>
                          <a:latin typeface="Calibri" pitchFamily="34" charset="0"/>
                          <a:ea typeface="標楷體" pitchFamily="65" charset="-120"/>
                        </a:rPr>
                        <a:t>3.</a:t>
                      </a:r>
                      <a:r>
                        <a:rPr lang="zh-TW" altLang="en-US" sz="1900" b="1" dirty="0" smtClean="0">
                          <a:solidFill>
                            <a:srgbClr val="3333FF"/>
                          </a:solidFill>
                          <a:latin typeface="Calibri" pitchFamily="34" charset="0"/>
                          <a:ea typeface="標楷體" pitchFamily="65" charset="-120"/>
                        </a:rPr>
                        <a:t>展覽服務業</a:t>
                      </a:r>
                      <a:endParaRPr lang="zh-TW" altLang="en-US" sz="1900" b="1" dirty="0">
                        <a:solidFill>
                          <a:srgbClr val="3333FF"/>
                        </a:solidFill>
                        <a:latin typeface="Calibri" pitchFamily="34" charset="0"/>
                        <a:ea typeface="標楷體" pitchFamily="65" charset="-120"/>
                      </a:endParaRPr>
                    </a:p>
                  </a:txBody>
                  <a:tcPr>
                    <a:noFill/>
                  </a:tcPr>
                </a:tc>
              </a:tr>
              <a:tr h="405271">
                <a:tc>
                  <a:txBody>
                    <a:bodyPr/>
                    <a:lstStyle/>
                    <a:p>
                      <a:r>
                        <a:rPr lang="en-US" altLang="zh-TW" sz="1900" b="1" dirty="0" smtClean="0">
                          <a:solidFill>
                            <a:srgbClr val="00B050"/>
                          </a:solidFill>
                          <a:latin typeface="Calibri" pitchFamily="34" charset="0"/>
                          <a:ea typeface="標楷體" pitchFamily="65" charset="-120"/>
                        </a:rPr>
                        <a:t>4.</a:t>
                      </a:r>
                      <a:r>
                        <a:rPr lang="zh-TW" altLang="en-US" sz="1900" b="1" dirty="0" smtClean="0">
                          <a:solidFill>
                            <a:srgbClr val="00B050"/>
                          </a:solidFill>
                          <a:latin typeface="Calibri" pitchFamily="34" charset="0"/>
                          <a:ea typeface="標楷體" pitchFamily="65" charset="-120"/>
                        </a:rPr>
                        <a:t>特製品設計服務業，室內設計除外</a:t>
                      </a:r>
                      <a:endParaRPr lang="zh-TW" altLang="en-US" sz="1900" b="1" dirty="0">
                        <a:solidFill>
                          <a:srgbClr val="00B050"/>
                        </a:solidFill>
                        <a:latin typeface="Calibri" pitchFamily="34" charset="0"/>
                        <a:ea typeface="標楷體" pitchFamily="65" charset="-120"/>
                      </a:endParaRPr>
                    </a:p>
                  </a:txBody>
                  <a:tcPr/>
                </a:tc>
              </a:tr>
              <a:tr h="405271">
                <a:tc>
                  <a:txBody>
                    <a:bodyPr/>
                    <a:lstStyle/>
                    <a:p>
                      <a:r>
                        <a:rPr lang="en-US" altLang="zh-TW" sz="1900" b="1" dirty="0" smtClean="0">
                          <a:solidFill>
                            <a:srgbClr val="7030A0"/>
                          </a:solidFill>
                          <a:latin typeface="Calibri" pitchFamily="34" charset="0"/>
                          <a:ea typeface="標楷體" pitchFamily="65" charset="-120"/>
                        </a:rPr>
                        <a:t>5.</a:t>
                      </a:r>
                      <a:r>
                        <a:rPr lang="zh-TW" altLang="en-US" sz="1900" b="1" dirty="0" smtClean="0">
                          <a:solidFill>
                            <a:srgbClr val="7030A0"/>
                          </a:solidFill>
                          <a:latin typeface="Calibri" pitchFamily="34" charset="0"/>
                          <a:ea typeface="標楷體" pitchFamily="65" charset="-120"/>
                        </a:rPr>
                        <a:t>大陸華語與合拍電影片</a:t>
                      </a:r>
                      <a:endParaRPr lang="zh-TW" altLang="en-US" sz="1900" b="1" dirty="0">
                        <a:solidFill>
                          <a:srgbClr val="7030A0"/>
                        </a:solidFill>
                        <a:latin typeface="Calibri" pitchFamily="34" charset="0"/>
                        <a:ea typeface="標楷體" pitchFamily="65" charset="-120"/>
                      </a:endParaRPr>
                    </a:p>
                  </a:txBody>
                  <a:tcPr>
                    <a:noFill/>
                  </a:tcPr>
                </a:tc>
              </a:tr>
              <a:tr h="405271">
                <a:tc>
                  <a:txBody>
                    <a:bodyPr/>
                    <a:lstStyle/>
                    <a:p>
                      <a:r>
                        <a:rPr lang="en-US" altLang="zh-TW" sz="1900" dirty="0" smtClean="0">
                          <a:latin typeface="Calibri" pitchFamily="34" charset="0"/>
                          <a:ea typeface="標楷體" pitchFamily="65" charset="-120"/>
                        </a:rPr>
                        <a:t>6.</a:t>
                      </a:r>
                      <a:r>
                        <a:rPr lang="zh-TW" altLang="en-US" sz="1900" dirty="0" smtClean="0">
                          <a:latin typeface="Calibri" pitchFamily="34" charset="0"/>
                          <a:ea typeface="標楷體" pitchFamily="65" charset="-120"/>
                        </a:rPr>
                        <a:t>經紀商服務業，活體動物除外</a:t>
                      </a:r>
                      <a:endParaRPr lang="zh-TW" altLang="en-US" sz="1900" dirty="0">
                        <a:latin typeface="Calibri" pitchFamily="34" charset="0"/>
                        <a:ea typeface="標楷體" pitchFamily="65" charset="-120"/>
                      </a:endParaRPr>
                    </a:p>
                  </a:txBody>
                  <a:tcPr/>
                </a:tc>
              </a:tr>
              <a:tr h="405271">
                <a:tc>
                  <a:txBody>
                    <a:bodyPr/>
                    <a:lstStyle/>
                    <a:p>
                      <a:r>
                        <a:rPr lang="en-US" altLang="zh-TW" sz="1900" dirty="0" smtClean="0">
                          <a:latin typeface="Calibri" pitchFamily="34" charset="0"/>
                          <a:ea typeface="標楷體" pitchFamily="65" charset="-120"/>
                        </a:rPr>
                        <a:t>7.</a:t>
                      </a:r>
                      <a:r>
                        <a:rPr lang="zh-TW" altLang="en-US" sz="1900" dirty="0" smtClean="0">
                          <a:latin typeface="Calibri" pitchFamily="34" charset="0"/>
                          <a:ea typeface="標楷體" pitchFamily="65" charset="-120"/>
                        </a:rPr>
                        <a:t>運動休閒服務業</a:t>
                      </a:r>
                      <a:endParaRPr lang="zh-TW" altLang="en-US" sz="1900" dirty="0">
                        <a:latin typeface="Calibri" pitchFamily="34" charset="0"/>
                        <a:ea typeface="標楷體" pitchFamily="65" charset="-120"/>
                      </a:endParaRPr>
                    </a:p>
                  </a:txBody>
                  <a:tcPr>
                    <a:noFill/>
                  </a:tcPr>
                </a:tc>
              </a:tr>
              <a:tr h="405271">
                <a:tc>
                  <a:txBody>
                    <a:bodyPr/>
                    <a:lstStyle/>
                    <a:p>
                      <a:r>
                        <a:rPr lang="en-US" altLang="zh-TW" sz="1900" dirty="0" smtClean="0">
                          <a:latin typeface="Calibri" pitchFamily="34" charset="0"/>
                          <a:ea typeface="標楷體" pitchFamily="65" charset="-120"/>
                        </a:rPr>
                        <a:t>8.</a:t>
                      </a:r>
                      <a:r>
                        <a:rPr lang="zh-TW" altLang="en-US" sz="1900" dirty="0" smtClean="0">
                          <a:latin typeface="Calibri" pitchFamily="34" charset="0"/>
                          <a:ea typeface="標楷體" pitchFamily="65" charset="-120"/>
                        </a:rPr>
                        <a:t>空運服務業電腦訂位系統</a:t>
                      </a:r>
                      <a:endParaRPr lang="zh-TW" altLang="en-US" sz="1900" dirty="0">
                        <a:latin typeface="Calibri" pitchFamily="34" charset="0"/>
                        <a:ea typeface="標楷體" pitchFamily="65" charset="-120"/>
                      </a:endParaRPr>
                    </a:p>
                  </a:txBody>
                  <a:tcPr/>
                </a:tc>
              </a:tr>
              <a:tr h="40527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900" dirty="0" smtClean="0">
                          <a:latin typeface="Calibri" pitchFamily="34" charset="0"/>
                          <a:ea typeface="標楷體" pitchFamily="65" charset="-120"/>
                        </a:rPr>
                        <a:t>9.</a:t>
                      </a:r>
                      <a:r>
                        <a:rPr lang="zh-TW" altLang="en-US" sz="1900" dirty="0" smtClean="0">
                          <a:latin typeface="Calibri" pitchFamily="34" charset="0"/>
                          <a:ea typeface="標楷體" pitchFamily="65" charset="-120"/>
                        </a:rPr>
                        <a:t>銀行業</a:t>
                      </a:r>
                      <a:endParaRPr lang="zh-TW" altLang="en-US" sz="1900" dirty="0">
                        <a:latin typeface="Calibri" pitchFamily="34" charset="0"/>
                        <a:ea typeface="標楷體" pitchFamily="65" charset="-120"/>
                      </a:endParaRPr>
                    </a:p>
                  </a:txBody>
                  <a:tcPr>
                    <a:noFill/>
                  </a:tcPr>
                </a:tc>
              </a:tr>
              <a:tr h="405271">
                <a:tc>
                  <a:txBody>
                    <a:bodyPr/>
                    <a:lstStyle/>
                    <a:p>
                      <a:endParaRPr lang="zh-TW" altLang="en-US" sz="1900" dirty="0">
                        <a:latin typeface="Calibri" pitchFamily="34" charset="0"/>
                        <a:ea typeface="標楷體" pitchFamily="65" charset="-120"/>
                      </a:endParaRPr>
                    </a:p>
                  </a:txBody>
                  <a:tcPr/>
                </a:tc>
              </a:tr>
              <a:tr h="405271">
                <a:tc>
                  <a:txBody>
                    <a:bodyPr/>
                    <a:lstStyle/>
                    <a:p>
                      <a:endParaRPr lang="zh-TW" altLang="en-US" sz="1900" dirty="0">
                        <a:latin typeface="Calibri" pitchFamily="34" charset="0"/>
                        <a:ea typeface="標楷體" pitchFamily="65" charset="-120"/>
                      </a:endParaRPr>
                    </a:p>
                  </a:txBody>
                  <a:tcPr>
                    <a:noFill/>
                  </a:tcPr>
                </a:tc>
              </a:tr>
            </a:tbl>
          </a:graphicData>
        </a:graphic>
      </p:graphicFrame>
      <p:sp>
        <p:nvSpPr>
          <p:cNvPr id="9" name="矩形 8"/>
          <p:cNvSpPr/>
          <p:nvPr/>
        </p:nvSpPr>
        <p:spPr>
          <a:xfrm>
            <a:off x="142876" y="5357826"/>
            <a:ext cx="8715404" cy="1214446"/>
          </a:xfrm>
          <a:prstGeom prst="rect">
            <a:avLst/>
          </a:prstGeom>
          <a:noFill/>
          <a:ln>
            <a:solidFill>
              <a:schemeClr val="accent3">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4286248" y="2143116"/>
            <a:ext cx="428628" cy="31432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latin typeface="標楷體" pitchFamily="65" charset="-120"/>
                <a:ea typeface="標楷體" pitchFamily="65" charset="-120"/>
              </a:rPr>
              <a:t>非金融服務業</a:t>
            </a:r>
            <a:endParaRPr lang="zh-TW" altLang="en-US" sz="1600" b="1" dirty="0">
              <a:solidFill>
                <a:schemeClr val="tx1"/>
              </a:solidFill>
              <a:latin typeface="標楷體" pitchFamily="65" charset="-120"/>
              <a:ea typeface="標楷體" pitchFamily="65" charset="-120"/>
            </a:endParaRPr>
          </a:p>
        </p:txBody>
      </p:sp>
      <p:sp>
        <p:nvSpPr>
          <p:cNvPr id="11" name="矩形 10"/>
          <p:cNvSpPr/>
          <p:nvPr/>
        </p:nvSpPr>
        <p:spPr>
          <a:xfrm>
            <a:off x="4357686" y="5286388"/>
            <a:ext cx="357190" cy="1357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00" b="1" dirty="0" smtClean="0">
                <a:solidFill>
                  <a:schemeClr val="tx1"/>
                </a:solidFill>
                <a:latin typeface="標楷體" pitchFamily="65" charset="-120"/>
                <a:ea typeface="標楷體" pitchFamily="65" charset="-120"/>
              </a:rPr>
              <a:t>金融服務業</a:t>
            </a:r>
            <a:endParaRPr lang="zh-TW" altLang="en-US" sz="1600" b="1" dirty="0">
              <a:solidFill>
                <a:schemeClr val="tx1"/>
              </a:solidFill>
              <a:latin typeface="標楷體" pitchFamily="65" charset="-120"/>
              <a:ea typeface="標楷體" pitchFamily="65" charset="-120"/>
            </a:endParaRPr>
          </a:p>
        </p:txBody>
      </p:sp>
      <p:sp>
        <p:nvSpPr>
          <p:cNvPr id="12" name="矩形 11"/>
          <p:cNvSpPr/>
          <p:nvPr/>
        </p:nvSpPr>
        <p:spPr>
          <a:xfrm>
            <a:off x="71438" y="6550247"/>
            <a:ext cx="3286116" cy="307777"/>
          </a:xfrm>
          <a:prstGeom prst="rect">
            <a:avLst/>
          </a:prstGeom>
        </p:spPr>
        <p:txBody>
          <a:bodyPr wrap="square">
            <a:spAutoFit/>
          </a:bodyPr>
          <a:lstStyle/>
          <a:p>
            <a:pPr marL="900113" indent="-900113" defTabSz="812800"/>
            <a:r>
              <a:rPr kumimoji="0" lang="zh-TW" altLang="en-US" sz="1400" dirty="0" smtClean="0">
                <a:ea typeface="標楷體" pitchFamily="65" charset="-120"/>
                <a:cs typeface="Times New Roman" pitchFamily="18" charset="0"/>
              </a:rPr>
              <a:t>資料來源</a:t>
            </a:r>
            <a:r>
              <a:rPr kumimoji="0" lang="en-US" altLang="zh-TW" sz="1400" dirty="0" smtClean="0">
                <a:ea typeface="標楷體" pitchFamily="65" charset="-120"/>
                <a:cs typeface="Times New Roman" pitchFamily="18" charset="0"/>
              </a:rPr>
              <a:t>: </a:t>
            </a:r>
            <a:r>
              <a:rPr kumimoji="0" lang="zh-TW" altLang="en-US" sz="1400" dirty="0" smtClean="0">
                <a:ea typeface="標楷體" pitchFamily="65" charset="-120"/>
                <a:cs typeface="Times New Roman" pitchFamily="18" charset="0"/>
              </a:rPr>
              <a:t>經濟部國際貿易局</a:t>
            </a:r>
            <a:endParaRPr kumimoji="0" lang="en-US" altLang="zh-TW" sz="1400" dirty="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圓角矩形 5"/>
          <p:cNvSpPr/>
          <p:nvPr/>
        </p:nvSpPr>
        <p:spPr>
          <a:xfrm>
            <a:off x="214313" y="1500188"/>
            <a:ext cx="5572125" cy="22860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zh-TW" altLang="en-US"/>
          </a:p>
        </p:txBody>
      </p:sp>
      <p:sp>
        <p:nvSpPr>
          <p:cNvPr id="2" name="標題 1"/>
          <p:cNvSpPr>
            <a:spLocks noGrp="1"/>
          </p:cNvSpPr>
          <p:nvPr>
            <p:ph type="title"/>
          </p:nvPr>
        </p:nvSpPr>
        <p:spPr/>
        <p:txBody>
          <a:bodyPr/>
          <a:lstStyle/>
          <a:p>
            <a:pPr>
              <a:lnSpc>
                <a:spcPct val="120000"/>
              </a:lnSpc>
              <a:defRPr/>
            </a:pPr>
            <a:r>
              <a:rPr lang="en-US" altLang="zh-TW" sz="2800" b="1" dirty="0" smtClean="0">
                <a:solidFill>
                  <a:srgbClr val="333399"/>
                </a:solidFill>
                <a:effectLst>
                  <a:outerShdw blurRad="38100" dist="38100" dir="2700000" algn="tl">
                    <a:srgbClr val="C0C0C0"/>
                  </a:outerShdw>
                </a:effectLst>
              </a:rPr>
              <a:t>ECFA After = WTO++</a:t>
            </a:r>
            <a:endParaRPr kumimoji="1" lang="zh-TW" altLang="en-US" sz="2800" b="1" dirty="0">
              <a:solidFill>
                <a:srgbClr val="333399"/>
              </a:solidFill>
              <a:effectLst>
                <a:outerShdw blurRad="38100" dist="38100" dir="2700000" algn="tl">
                  <a:srgbClr val="C0C0C0"/>
                </a:outerShdw>
              </a:effectLst>
            </a:endParaRPr>
          </a:p>
        </p:txBody>
      </p:sp>
      <p:sp>
        <p:nvSpPr>
          <p:cNvPr id="49156" name="內容版面配置區 2"/>
          <p:cNvSpPr>
            <a:spLocks noGrp="1"/>
          </p:cNvSpPr>
          <p:nvPr>
            <p:ph idx="1"/>
          </p:nvPr>
        </p:nvSpPr>
        <p:spPr>
          <a:xfrm>
            <a:off x="357188" y="1571625"/>
            <a:ext cx="6500812" cy="2500313"/>
          </a:xfrm>
        </p:spPr>
        <p:txBody>
          <a:bodyPr/>
          <a:lstStyle/>
          <a:p>
            <a:pPr marL="719138" lvl="2" indent="-358775">
              <a:spcBef>
                <a:spcPts val="0"/>
              </a:spcBef>
              <a:spcAft>
                <a:spcPts val="600"/>
              </a:spcAft>
              <a:buFont typeface="Arial" charset="0"/>
              <a:buChar char="•"/>
              <a:defRPr/>
            </a:pPr>
            <a:r>
              <a:rPr lang="zh-TW" altLang="en-US" u="sng" dirty="0" smtClean="0"/>
              <a:t>跨越</a:t>
            </a:r>
            <a:r>
              <a:rPr lang="en-US" altLang="zh-TW" u="sng" dirty="0" smtClean="0"/>
              <a:t>WTO</a:t>
            </a:r>
            <a:r>
              <a:rPr lang="zh-TW" altLang="en-US" u="sng" dirty="0" smtClean="0"/>
              <a:t>的合作領域</a:t>
            </a:r>
            <a:endParaRPr lang="en-US" altLang="zh-TW" u="sng" dirty="0" smtClean="0"/>
          </a:p>
          <a:p>
            <a:pPr marL="1176338" lvl="4" indent="-358775">
              <a:spcBef>
                <a:spcPts val="0"/>
              </a:spcBef>
              <a:buFont typeface="Arial" charset="0"/>
              <a:buChar char="•"/>
              <a:defRPr/>
            </a:pPr>
            <a:r>
              <a:rPr lang="zh-TW" altLang="en-US" sz="2200" dirty="0" smtClean="0"/>
              <a:t>優先採購</a:t>
            </a:r>
            <a:endParaRPr lang="en-US" altLang="zh-TW" sz="2200" dirty="0" smtClean="0"/>
          </a:p>
          <a:p>
            <a:pPr marL="1176338" lvl="4" indent="-358775">
              <a:spcBef>
                <a:spcPts val="0"/>
              </a:spcBef>
              <a:buFont typeface="Arial" charset="0"/>
              <a:buChar char="•"/>
              <a:defRPr/>
            </a:pPr>
            <a:r>
              <a:rPr lang="zh-TW" altLang="en-US" sz="2200" dirty="0" smtClean="0"/>
              <a:t>產品規格標準化</a:t>
            </a:r>
            <a:r>
              <a:rPr lang="en-US" altLang="zh-TW" sz="2200" dirty="0" smtClean="0"/>
              <a:t>/</a:t>
            </a:r>
            <a:r>
              <a:rPr lang="zh-TW" altLang="en-US" sz="2200" dirty="0" smtClean="0"/>
              <a:t>調和化</a:t>
            </a:r>
          </a:p>
          <a:p>
            <a:pPr marL="1176338" lvl="4" indent="-358775">
              <a:spcBef>
                <a:spcPts val="0"/>
              </a:spcBef>
              <a:buFont typeface="Arial" charset="0"/>
              <a:buChar char="•"/>
              <a:defRPr/>
            </a:pPr>
            <a:r>
              <a:rPr lang="zh-TW" altLang="en-US" sz="2200" dirty="0" smtClean="0"/>
              <a:t>技術共同研發</a:t>
            </a:r>
          </a:p>
          <a:p>
            <a:pPr marL="1176338" lvl="4" indent="-358775">
              <a:spcBef>
                <a:spcPts val="0"/>
              </a:spcBef>
              <a:buFont typeface="Arial" charset="0"/>
              <a:buChar char="•"/>
              <a:defRPr/>
            </a:pPr>
            <a:r>
              <a:rPr lang="zh-TW" altLang="en-US" sz="2200" dirty="0" smtClean="0"/>
              <a:t>高等教育交流</a:t>
            </a:r>
            <a:endParaRPr lang="en-US" altLang="zh-TW" sz="2200" dirty="0" smtClean="0"/>
          </a:p>
          <a:p>
            <a:pPr marL="1176338" lvl="4" indent="-358775">
              <a:spcBef>
                <a:spcPts val="0"/>
              </a:spcBef>
              <a:buFont typeface="Arial" charset="0"/>
              <a:buChar char="•"/>
              <a:defRPr/>
            </a:pPr>
            <a:r>
              <a:rPr lang="zh-TW" altLang="en-US" sz="2200" dirty="0" smtClean="0"/>
              <a:t>文化創意合作</a:t>
            </a:r>
            <a:endParaRPr lang="en-US" altLang="zh-TW" sz="2200" dirty="0" smtClean="0"/>
          </a:p>
          <a:p>
            <a:endParaRPr lang="zh-TW" altLang="en-US" sz="2000" dirty="0" smtClean="0"/>
          </a:p>
        </p:txBody>
      </p:sp>
      <p:sp>
        <p:nvSpPr>
          <p:cNvPr id="4" name="投影片編號版面配置區 3"/>
          <p:cNvSpPr>
            <a:spLocks noGrp="1"/>
          </p:cNvSpPr>
          <p:nvPr>
            <p:ph type="sldNum" sz="quarter" idx="12"/>
          </p:nvPr>
        </p:nvSpPr>
        <p:spPr/>
        <p:txBody>
          <a:bodyPr/>
          <a:lstStyle/>
          <a:p>
            <a:pPr>
              <a:defRPr/>
            </a:pPr>
            <a:fld id="{CCC2D7A7-8E98-43FB-A558-D0B5429082F5}" type="slidenum">
              <a:rPr lang="en-US" altLang="zh-TW" smtClean="0"/>
              <a:pPr>
                <a:defRPr/>
              </a:pPr>
              <a:t>16</a:t>
            </a:fld>
            <a:endParaRPr lang="en-US" altLang="zh-TW" dirty="0"/>
          </a:p>
        </p:txBody>
      </p:sp>
      <p:grpSp>
        <p:nvGrpSpPr>
          <p:cNvPr id="3" name="群組 7"/>
          <p:cNvGrpSpPr>
            <a:grpSpLocks/>
          </p:cNvGrpSpPr>
          <p:nvPr/>
        </p:nvGrpSpPr>
        <p:grpSpPr bwMode="auto">
          <a:xfrm>
            <a:off x="2643188" y="4071938"/>
            <a:ext cx="6500812" cy="2428875"/>
            <a:chOff x="2643174" y="4071942"/>
            <a:chExt cx="6500826" cy="2428892"/>
          </a:xfrm>
        </p:grpSpPr>
        <p:sp>
          <p:nvSpPr>
            <p:cNvPr id="7" name="圓角矩形 6"/>
            <p:cNvSpPr/>
            <p:nvPr/>
          </p:nvSpPr>
          <p:spPr>
            <a:xfrm>
              <a:off x="2643174" y="4071942"/>
              <a:ext cx="6143638" cy="235745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TW" altLang="en-US"/>
            </a:p>
          </p:txBody>
        </p:sp>
        <p:sp>
          <p:nvSpPr>
            <p:cNvPr id="5" name="內容版面配置區 2"/>
            <p:cNvSpPr txBox="1">
              <a:spLocks/>
            </p:cNvSpPr>
            <p:nvPr/>
          </p:nvSpPr>
          <p:spPr bwMode="auto">
            <a:xfrm>
              <a:off x="2857486" y="4214818"/>
              <a:ext cx="6286514" cy="2286016"/>
            </a:xfrm>
            <a:prstGeom prst="rect">
              <a:avLst/>
            </a:prstGeom>
            <a:noFill/>
            <a:ln w="9525">
              <a:noFill/>
              <a:miter lim="800000"/>
              <a:headEnd/>
              <a:tailEnd/>
            </a:ln>
          </p:spPr>
          <p:txBody>
            <a:bodyPr/>
            <a:lstStyle/>
            <a:p>
              <a:pPr marL="342900" indent="-342900" eaLnBrk="0" hangingPunct="0">
                <a:spcBef>
                  <a:spcPts val="0"/>
                </a:spcBef>
                <a:spcAft>
                  <a:spcPts val="600"/>
                </a:spcAft>
                <a:buFont typeface="Arial" charset="0"/>
                <a:buChar char="•"/>
                <a:defRPr/>
              </a:pPr>
              <a:r>
                <a:rPr kumimoji="0" lang="zh-TW" altLang="en-US" sz="2400" u="sng" dirty="0" smtClean="0">
                  <a:ea typeface="標楷體" pitchFamily="65" charset="-120"/>
                </a:rPr>
                <a:t>產業發展</a:t>
              </a:r>
              <a:endParaRPr kumimoji="0" lang="en-US" altLang="zh-TW" sz="2400" u="sng" dirty="0" smtClean="0">
                <a:ea typeface="標楷體" pitchFamily="65" charset="-120"/>
              </a:endParaRPr>
            </a:p>
            <a:p>
              <a:pPr marL="800100" lvl="1" indent="-342900" eaLnBrk="0" hangingPunct="0">
                <a:spcBef>
                  <a:spcPts val="0"/>
                </a:spcBef>
                <a:buFont typeface="Arial" charset="0"/>
                <a:buChar char="•"/>
                <a:defRPr/>
              </a:pPr>
              <a:r>
                <a:rPr kumimoji="0" lang="zh-TW" altLang="en-US" sz="2200" dirty="0" smtClean="0">
                  <a:ea typeface="標楷體" pitchFamily="65" charset="-120"/>
                </a:rPr>
                <a:t>共同對外投資</a:t>
              </a:r>
            </a:p>
            <a:p>
              <a:pPr marL="800100" lvl="1" indent="-342900" eaLnBrk="0" hangingPunct="0">
                <a:spcBef>
                  <a:spcPts val="0"/>
                </a:spcBef>
                <a:buFont typeface="Arial" charset="0"/>
                <a:buChar char="•"/>
                <a:defRPr/>
              </a:pPr>
              <a:r>
                <a:rPr kumimoji="0" lang="zh-TW" altLang="en-US" sz="2200" dirty="0" smtClean="0">
                  <a:ea typeface="標楷體" pitchFamily="65" charset="-120"/>
                </a:rPr>
                <a:t>產業合作</a:t>
              </a:r>
              <a:r>
                <a:rPr kumimoji="0" lang="en-US" altLang="zh-TW" sz="2200" dirty="0" smtClean="0">
                  <a:ea typeface="標楷體" pitchFamily="65" charset="-120"/>
                </a:rPr>
                <a:t>: </a:t>
              </a:r>
              <a:r>
                <a:rPr kumimoji="0" lang="zh-TW" altLang="en-US" sz="2200" dirty="0" smtClean="0">
                  <a:ea typeface="標楷體" pitchFamily="65" charset="-120"/>
                </a:rPr>
                <a:t>搭橋計畫</a:t>
              </a:r>
            </a:p>
            <a:p>
              <a:pPr marL="800100" lvl="1" indent="-342900" eaLnBrk="0" hangingPunct="0">
                <a:spcBef>
                  <a:spcPts val="0"/>
                </a:spcBef>
                <a:buFont typeface="Arial" charset="0"/>
                <a:buChar char="•"/>
                <a:defRPr/>
              </a:pPr>
              <a:r>
                <a:rPr kumimoji="0" lang="zh-TW" altLang="en-US" sz="2200" dirty="0" smtClean="0">
                  <a:ea typeface="標楷體" pitchFamily="65" charset="-120"/>
                </a:rPr>
                <a:t>直接投資</a:t>
              </a:r>
            </a:p>
            <a:p>
              <a:pPr marL="800100" lvl="1" indent="-342900" eaLnBrk="0" hangingPunct="0">
                <a:spcBef>
                  <a:spcPts val="0"/>
                </a:spcBef>
                <a:buFont typeface="Arial" charset="0"/>
                <a:buChar char="•"/>
                <a:defRPr/>
              </a:pPr>
              <a:r>
                <a:rPr kumimoji="0" lang="zh-TW" altLang="en-US" sz="2200" dirty="0" smtClean="0">
                  <a:ea typeface="標楷體" pitchFamily="65" charset="-120"/>
                </a:rPr>
                <a:t>金融投資</a:t>
              </a:r>
              <a:endParaRPr kumimoji="0" lang="zh-TW" altLang="en-US" sz="2000" dirty="0">
                <a:latin typeface="+mn-lt"/>
                <a:ea typeface="標楷體" pitchFamily="65" charset="-120"/>
              </a:endParaRPr>
            </a:p>
          </p:txBody>
        </p:sp>
      </p:grpSp>
      <p:sp>
        <p:nvSpPr>
          <p:cNvPr id="9" name="動作按鈕: 文件 8">
            <a:hlinkClick r:id="rId2" action="ppaction://hlinksldjump" highlightClick="1"/>
          </p:cNvPr>
          <p:cNvSpPr/>
          <p:nvPr/>
        </p:nvSpPr>
        <p:spPr>
          <a:xfrm>
            <a:off x="7786710" y="5643578"/>
            <a:ext cx="642942" cy="500066"/>
          </a:xfrm>
          <a:prstGeom prst="actionButton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標題 1"/>
          <p:cNvSpPr>
            <a:spLocks noGrp="1"/>
          </p:cNvSpPr>
          <p:nvPr>
            <p:ph type="title"/>
          </p:nvPr>
        </p:nvSpPr>
        <p:spPr>
          <a:xfrm>
            <a:off x="428596" y="571480"/>
            <a:ext cx="8229600" cy="571500"/>
          </a:xfrm>
        </p:spPr>
        <p:txBody>
          <a:bodyPr/>
          <a:lstStyle/>
          <a:p>
            <a:pPr>
              <a:defRPr/>
            </a:pPr>
            <a:r>
              <a:rPr lang="zh-TW" altLang="en-US" sz="2800" b="1" dirty="0" smtClean="0">
                <a:solidFill>
                  <a:srgbClr val="333399"/>
                </a:solidFill>
                <a:effectLst>
                  <a:outerShdw blurRad="38100" dist="38100" dir="2700000" algn="tl">
                    <a:srgbClr val="C0C0C0"/>
                  </a:outerShdw>
                </a:effectLst>
              </a:rPr>
              <a:t>兩岸產業合作</a:t>
            </a:r>
            <a:r>
              <a:rPr lang="en-US" altLang="zh-TW" sz="2800" b="1" dirty="0" smtClean="0">
                <a:solidFill>
                  <a:srgbClr val="333399"/>
                </a:solidFill>
                <a:effectLst>
                  <a:outerShdw blurRad="38100" dist="38100" dir="2700000" algn="tl">
                    <a:srgbClr val="C0C0C0"/>
                  </a:outerShdw>
                </a:effectLst>
              </a:rPr>
              <a:t> :</a:t>
            </a:r>
            <a:r>
              <a:rPr lang="zh-TW" altLang="en-US" sz="2800" b="1" dirty="0" smtClean="0">
                <a:solidFill>
                  <a:srgbClr val="333399"/>
                </a:solidFill>
                <a:effectLst>
                  <a:outerShdw blurRad="38100" dist="38100" dir="2700000" algn="tl">
                    <a:srgbClr val="C0C0C0"/>
                  </a:outerShdw>
                </a:effectLst>
              </a:rPr>
              <a:t> 搭橋計畫</a:t>
            </a:r>
          </a:p>
        </p:txBody>
      </p:sp>
      <p:sp>
        <p:nvSpPr>
          <p:cNvPr id="4" name="投影片編號版面配置區 3"/>
          <p:cNvSpPr>
            <a:spLocks noGrp="1"/>
          </p:cNvSpPr>
          <p:nvPr>
            <p:ph type="sldNum" sz="quarter" idx="12"/>
          </p:nvPr>
        </p:nvSpPr>
        <p:spPr/>
        <p:txBody>
          <a:bodyPr/>
          <a:lstStyle/>
          <a:p>
            <a:pPr>
              <a:defRPr/>
            </a:pPr>
            <a:fld id="{7FBB2FAE-4CA3-42F6-AE27-63F5FB86F0F6}" type="slidenum">
              <a:rPr lang="en-US" altLang="zh-TW" smtClean="0"/>
              <a:pPr>
                <a:defRPr/>
              </a:pPr>
              <a:t>17</a:t>
            </a:fld>
            <a:endParaRPr lang="en-US" altLang="zh-TW"/>
          </a:p>
        </p:txBody>
      </p:sp>
      <p:sp>
        <p:nvSpPr>
          <p:cNvPr id="54276" name="矩形 4"/>
          <p:cNvSpPr>
            <a:spLocks noChangeArrowheads="1"/>
          </p:cNvSpPr>
          <p:nvPr/>
        </p:nvSpPr>
        <p:spPr bwMode="auto">
          <a:xfrm>
            <a:off x="357188" y="1506538"/>
            <a:ext cx="8358187" cy="708025"/>
          </a:xfrm>
          <a:prstGeom prst="rect">
            <a:avLst/>
          </a:prstGeom>
          <a:noFill/>
          <a:ln w="9525">
            <a:noFill/>
            <a:miter lim="800000"/>
            <a:headEnd/>
            <a:tailEnd/>
          </a:ln>
        </p:spPr>
        <p:txBody>
          <a:bodyPr>
            <a:spAutoFit/>
          </a:bodyPr>
          <a:lstStyle/>
          <a:p>
            <a:pPr marL="342900" lvl="1" indent="-342900">
              <a:spcBef>
                <a:spcPct val="20000"/>
              </a:spcBef>
              <a:spcAft>
                <a:spcPts val="600"/>
              </a:spcAft>
              <a:buFont typeface="Arial" charset="0"/>
              <a:buChar char="•"/>
              <a:defRPr/>
            </a:pPr>
            <a:r>
              <a:rPr lang="zh-TW" altLang="en-US" sz="2000" b="1" dirty="0">
                <a:solidFill>
                  <a:srgbClr val="0000CC"/>
                </a:solidFill>
                <a:effectLst>
                  <a:outerShdw blurRad="38100" dist="38100" dir="2700000" algn="tl">
                    <a:srgbClr val="C0C0C0"/>
                  </a:outerShdw>
                </a:effectLst>
                <a:latin typeface="+mn-lt"/>
                <a:ea typeface="標楷體" pitchFamily="65" charset="-120"/>
                <a:cs typeface="Times New Roman" pitchFamily="18" charset="0"/>
              </a:rPr>
              <a:t>在市場、法規、通路、技術與標準等方面，建立兩岸合作可能模式，進而創造兩岸商機並共同進軍國際市場。</a:t>
            </a:r>
            <a:endParaRPr lang="en-US" altLang="zh-TW" sz="2000" b="1" dirty="0">
              <a:solidFill>
                <a:srgbClr val="0000CC"/>
              </a:solidFill>
              <a:effectLst>
                <a:outerShdw blurRad="38100" dist="38100" dir="2700000" algn="tl">
                  <a:srgbClr val="C0C0C0"/>
                </a:outerShdw>
              </a:effectLst>
              <a:latin typeface="+mn-lt"/>
              <a:ea typeface="標楷體" pitchFamily="65" charset="-120"/>
              <a:cs typeface="Times New Roman" pitchFamily="18" charset="0"/>
            </a:endParaRPr>
          </a:p>
        </p:txBody>
      </p:sp>
      <p:sp>
        <p:nvSpPr>
          <p:cNvPr id="23" name="矩形 22"/>
          <p:cNvSpPr/>
          <p:nvPr/>
        </p:nvSpPr>
        <p:spPr>
          <a:xfrm>
            <a:off x="0" y="3357563"/>
            <a:ext cx="4643438" cy="400050"/>
          </a:xfrm>
          <a:prstGeom prst="rect">
            <a:avLst/>
          </a:prstGeom>
          <a:ln>
            <a:noFill/>
          </a:ln>
        </p:spPr>
        <p:style>
          <a:lnRef idx="2">
            <a:schemeClr val="accent2"/>
          </a:lnRef>
          <a:fillRef idx="1">
            <a:schemeClr val="lt1"/>
          </a:fillRef>
          <a:effectRef idx="0">
            <a:schemeClr val="accent2"/>
          </a:effectRef>
          <a:fontRef idx="minor">
            <a:schemeClr val="dk1"/>
          </a:fontRef>
        </p:style>
        <p:txBody>
          <a:bodyPr>
            <a:spAutoFit/>
          </a:bodyPr>
          <a:lstStyle/>
          <a:p>
            <a:pPr lvl="1">
              <a:defRPr/>
            </a:pPr>
            <a:endParaRPr lang="en-US" altLang="zh-TW" sz="2000" dirty="0"/>
          </a:p>
        </p:txBody>
      </p:sp>
      <p:sp>
        <p:nvSpPr>
          <p:cNvPr id="54278" name="矩形 23"/>
          <p:cNvSpPr>
            <a:spLocks noChangeArrowheads="1"/>
          </p:cNvSpPr>
          <p:nvPr/>
        </p:nvSpPr>
        <p:spPr bwMode="auto">
          <a:xfrm>
            <a:off x="357188" y="3319463"/>
            <a:ext cx="4000500" cy="3324225"/>
          </a:xfrm>
          <a:prstGeom prst="rect">
            <a:avLst/>
          </a:prstGeom>
          <a:noFill/>
          <a:ln w="9525">
            <a:noFill/>
            <a:miter lim="800000"/>
            <a:headEnd/>
            <a:tailEnd/>
          </a:ln>
        </p:spPr>
        <p:txBody>
          <a:bodyPr>
            <a:spAutoFit/>
          </a:bodyPr>
          <a:lstStyle/>
          <a:p>
            <a:pPr marL="179388" lvl="1">
              <a:buFont typeface="Wingdings" pitchFamily="2" charset="2"/>
              <a:buChar char="Ø"/>
              <a:defRPr/>
            </a:pP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六大新興產業</a:t>
            </a:r>
            <a:r>
              <a:rPr lang="en-US" altLang="zh-TW" sz="2000" b="1" dirty="0">
                <a:latin typeface="標楷體" pitchFamily="65" charset="-120"/>
                <a:ea typeface="標楷體" pitchFamily="65" charset="-120"/>
              </a:rPr>
              <a:t>: </a:t>
            </a:r>
          </a:p>
          <a:p>
            <a:pPr marL="533400" lvl="1">
              <a:defRPr/>
            </a:pPr>
            <a:r>
              <a:rPr lang="zh-TW" altLang="en-US" sz="2000" b="1" dirty="0">
                <a:solidFill>
                  <a:srgbClr val="0099FF"/>
                </a:solidFill>
                <a:latin typeface="標楷體" pitchFamily="65" charset="-120"/>
                <a:ea typeface="標楷體" pitchFamily="65" charset="-120"/>
              </a:rPr>
              <a:t>生物科技</a:t>
            </a:r>
            <a:r>
              <a:rPr lang="zh-TW" altLang="en-US" sz="2000" dirty="0">
                <a:latin typeface="標楷體" pitchFamily="65" charset="-120"/>
                <a:ea typeface="標楷體" pitchFamily="65" charset="-120"/>
              </a:rPr>
              <a:t>、觀光旅遊、</a:t>
            </a:r>
            <a:endParaRPr lang="en-US" altLang="zh-TW" sz="2000" dirty="0">
              <a:latin typeface="標楷體" pitchFamily="65" charset="-120"/>
              <a:ea typeface="標楷體" pitchFamily="65" charset="-120"/>
            </a:endParaRPr>
          </a:p>
          <a:p>
            <a:pPr marL="533400" lvl="1">
              <a:defRPr/>
            </a:pPr>
            <a:r>
              <a:rPr lang="zh-TW" altLang="en-US" sz="2000" b="1" dirty="0">
                <a:solidFill>
                  <a:srgbClr val="FF0066"/>
                </a:solidFill>
                <a:latin typeface="標楷體" pitchFamily="65" charset="-120"/>
                <a:ea typeface="標楷體" pitchFamily="65" charset="-120"/>
              </a:rPr>
              <a:t>綠色能源</a:t>
            </a:r>
            <a:r>
              <a:rPr lang="zh-TW" altLang="en-US" sz="2000" b="1" dirty="0">
                <a:latin typeface="標楷體" pitchFamily="65" charset="-120"/>
                <a:ea typeface="標楷體" pitchFamily="65" charset="-120"/>
              </a:rPr>
              <a:t>、</a:t>
            </a:r>
            <a:r>
              <a:rPr lang="zh-TW" altLang="en-US" sz="2000" b="1" dirty="0">
                <a:solidFill>
                  <a:srgbClr val="00B050"/>
                </a:solidFill>
                <a:latin typeface="標楷體" pitchFamily="65" charset="-120"/>
                <a:ea typeface="標楷體" pitchFamily="65" charset="-120"/>
              </a:rPr>
              <a:t>醫療照護</a:t>
            </a:r>
            <a:r>
              <a:rPr lang="zh-TW" altLang="en-US" sz="2000" dirty="0">
                <a:latin typeface="標楷體" pitchFamily="65" charset="-120"/>
                <a:ea typeface="標楷體" pitchFamily="65" charset="-120"/>
              </a:rPr>
              <a:t>、</a:t>
            </a:r>
            <a:endParaRPr lang="en-US" altLang="zh-TW" sz="2000" dirty="0">
              <a:latin typeface="標楷體" pitchFamily="65" charset="-120"/>
              <a:ea typeface="標楷體" pitchFamily="65" charset="-120"/>
            </a:endParaRPr>
          </a:p>
          <a:p>
            <a:pPr marL="533400" lvl="1">
              <a:spcAft>
                <a:spcPts val="600"/>
              </a:spcAft>
              <a:defRPr/>
            </a:pPr>
            <a:r>
              <a:rPr lang="zh-TW" altLang="en-US" sz="2000" b="1" dirty="0">
                <a:solidFill>
                  <a:srgbClr val="0099FF"/>
                </a:solidFill>
                <a:latin typeface="標楷體" pitchFamily="65" charset="-120"/>
                <a:ea typeface="標楷體" pitchFamily="65" charset="-120"/>
              </a:rPr>
              <a:t>精緻農業</a:t>
            </a:r>
            <a:r>
              <a:rPr lang="zh-TW" altLang="en-US" sz="2000" dirty="0">
                <a:latin typeface="標楷體" pitchFamily="65" charset="-120"/>
                <a:ea typeface="標楷體" pitchFamily="65" charset="-120"/>
              </a:rPr>
              <a:t>、文化創意</a:t>
            </a:r>
            <a:endParaRPr lang="en-US" altLang="zh-TW" sz="2000" dirty="0">
              <a:latin typeface="標楷體" pitchFamily="65" charset="-120"/>
              <a:ea typeface="標楷體" pitchFamily="65" charset="-120"/>
            </a:endParaRPr>
          </a:p>
          <a:p>
            <a:pPr marL="185738" lvl="1">
              <a:buFont typeface="Wingdings" pitchFamily="2" charset="2"/>
              <a:buChar char="Ø"/>
              <a:defRPr/>
            </a:pP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十大重點服務業：</a:t>
            </a:r>
            <a:endParaRPr lang="en-US" altLang="zh-TW" sz="2000" b="1" dirty="0">
              <a:latin typeface="標楷體" pitchFamily="65" charset="-120"/>
              <a:ea typeface="標楷體" pitchFamily="65" charset="-120"/>
            </a:endParaRPr>
          </a:p>
          <a:p>
            <a:pPr marL="539750" lvl="1" indent="6350">
              <a:spcAft>
                <a:spcPts val="600"/>
              </a:spcAft>
              <a:defRPr/>
            </a:pPr>
            <a:r>
              <a:rPr lang="zh-TW" altLang="en-US" sz="2000" dirty="0">
                <a:latin typeface="標楷體" pitchFamily="65" charset="-120"/>
                <a:ea typeface="標楷體" pitchFamily="65" charset="-120"/>
              </a:rPr>
              <a:t>國際物流、流行音樂、電子商務等</a:t>
            </a:r>
            <a:endParaRPr lang="en-US" altLang="zh-TW" sz="2000" dirty="0">
              <a:latin typeface="標楷體" pitchFamily="65" charset="-120"/>
              <a:ea typeface="標楷體" pitchFamily="65" charset="-120"/>
            </a:endParaRPr>
          </a:p>
          <a:p>
            <a:pPr marL="185738" lvl="1">
              <a:buFont typeface="Wingdings" pitchFamily="2" charset="2"/>
              <a:buChar char="Ø"/>
              <a:defRPr/>
            </a:pPr>
            <a:r>
              <a:rPr lang="zh-TW" altLang="en-US" sz="2000" dirty="0">
                <a:latin typeface="標楷體" pitchFamily="65" charset="-120"/>
                <a:ea typeface="標楷體" pitchFamily="65" charset="-120"/>
              </a:rPr>
              <a:t> </a:t>
            </a:r>
            <a:r>
              <a:rPr lang="zh-TW" altLang="en-US" sz="2000" b="1" dirty="0">
                <a:latin typeface="標楷體" pitchFamily="65" charset="-120"/>
                <a:ea typeface="標楷體" pitchFamily="65" charset="-120"/>
              </a:rPr>
              <a:t>四項新興智慧型產業：</a:t>
            </a:r>
            <a:endParaRPr lang="en-US" altLang="zh-TW" sz="2000" b="1" dirty="0">
              <a:latin typeface="標楷體" pitchFamily="65" charset="-120"/>
              <a:ea typeface="標楷體" pitchFamily="65" charset="-120"/>
            </a:endParaRPr>
          </a:p>
          <a:p>
            <a:pPr marL="539750" lvl="1">
              <a:defRPr/>
            </a:pPr>
            <a:r>
              <a:rPr lang="zh-TW" altLang="en-US" sz="2000" b="1" dirty="0">
                <a:solidFill>
                  <a:srgbClr val="7030A0"/>
                </a:solidFill>
                <a:latin typeface="標楷體" pitchFamily="65" charset="-120"/>
                <a:ea typeface="標楷體" pitchFamily="65" charset="-120"/>
              </a:rPr>
              <a:t>雲端運算</a:t>
            </a:r>
            <a:r>
              <a:rPr lang="zh-TW" altLang="en-US" sz="2000" b="1" dirty="0">
                <a:latin typeface="標楷體" pitchFamily="65" charset="-120"/>
                <a:ea typeface="標楷體" pitchFamily="65" charset="-120"/>
              </a:rPr>
              <a:t>、</a:t>
            </a:r>
            <a:r>
              <a:rPr lang="zh-TW" altLang="en-US" sz="2000" b="1" dirty="0">
                <a:solidFill>
                  <a:schemeClr val="accent6">
                    <a:lumMod val="50000"/>
                  </a:schemeClr>
                </a:solidFill>
                <a:latin typeface="標楷體" pitchFamily="65" charset="-120"/>
                <a:ea typeface="標楷體" pitchFamily="65" charset="-120"/>
              </a:rPr>
              <a:t>智慧電動車</a:t>
            </a:r>
            <a:r>
              <a:rPr lang="zh-TW" altLang="en-US" sz="2000" dirty="0">
                <a:latin typeface="標楷體" pitchFamily="65" charset="-120"/>
                <a:ea typeface="標楷體" pitchFamily="65" charset="-120"/>
              </a:rPr>
              <a:t>、智慧綠建築、發明專利產業化</a:t>
            </a:r>
            <a:endParaRPr lang="en-US" altLang="zh-TW" sz="2000" dirty="0">
              <a:latin typeface="標楷體" pitchFamily="65" charset="-120"/>
              <a:ea typeface="標楷體" pitchFamily="65" charset="-120"/>
            </a:endParaRPr>
          </a:p>
        </p:txBody>
      </p:sp>
      <p:sp>
        <p:nvSpPr>
          <p:cNvPr id="54279" name="矩形 24"/>
          <p:cNvSpPr>
            <a:spLocks noChangeArrowheads="1"/>
          </p:cNvSpPr>
          <p:nvPr/>
        </p:nvSpPr>
        <p:spPr bwMode="auto">
          <a:xfrm>
            <a:off x="5572125" y="3214688"/>
            <a:ext cx="3429000" cy="3478212"/>
          </a:xfrm>
          <a:prstGeom prst="rect">
            <a:avLst/>
          </a:prstGeom>
          <a:noFill/>
          <a:ln w="9525">
            <a:noFill/>
            <a:miter lim="800000"/>
            <a:headEnd/>
            <a:tailEnd/>
          </a:ln>
        </p:spPr>
        <p:txBody>
          <a:bodyPr>
            <a:spAutoFit/>
          </a:bodyPr>
          <a:lstStyle/>
          <a:p>
            <a:pPr>
              <a:defRPr/>
            </a:pPr>
            <a:r>
              <a:rPr lang="zh-TW" altLang="en-US" sz="2000" b="1" dirty="0">
                <a:latin typeface="標楷體" pitchFamily="65" charset="-120"/>
                <a:ea typeface="標楷體" pitchFamily="65" charset="-120"/>
              </a:rPr>
              <a:t>    </a:t>
            </a:r>
            <a:r>
              <a:rPr lang="zh-TW" altLang="en-US" sz="2000" b="1" u="sng" dirty="0">
                <a:latin typeface="標楷體" pitchFamily="65" charset="-120"/>
                <a:ea typeface="標楷體" pitchFamily="65" charset="-120"/>
              </a:rPr>
              <a:t>十二五規劃</a:t>
            </a:r>
            <a:endParaRPr lang="en-US" altLang="zh-TW" sz="2000" b="1" u="sng" dirty="0">
              <a:latin typeface="標楷體" pitchFamily="65" charset="-120"/>
              <a:ea typeface="標楷體" pitchFamily="65" charset="-120"/>
            </a:endParaRPr>
          </a:p>
          <a:p>
            <a:pPr>
              <a:defRPr/>
            </a:pPr>
            <a:endParaRPr lang="en-US" altLang="zh-TW" sz="2000" b="1" dirty="0">
              <a:latin typeface="標楷體" pitchFamily="65" charset="-120"/>
              <a:ea typeface="標楷體" pitchFamily="65" charset="-120"/>
            </a:endParaRPr>
          </a:p>
          <a:p>
            <a:pPr>
              <a:buFont typeface="Wingdings" pitchFamily="2" charset="2"/>
              <a:buChar char="Ø"/>
              <a:defRPr/>
            </a:pPr>
            <a:r>
              <a:rPr lang="zh-TW" altLang="en-US" sz="2000" b="1" dirty="0">
                <a:solidFill>
                  <a:srgbClr val="7030A0"/>
                </a:solidFill>
                <a:latin typeface="標楷體" pitchFamily="65" charset="-120"/>
                <a:ea typeface="標楷體" pitchFamily="65" charset="-120"/>
              </a:rPr>
              <a:t>信息產業</a:t>
            </a:r>
            <a:endParaRPr lang="en-US" altLang="zh-TW" sz="2000" b="1" dirty="0">
              <a:solidFill>
                <a:srgbClr val="7030A0"/>
              </a:solidFill>
              <a:latin typeface="標楷體" pitchFamily="65" charset="-120"/>
              <a:ea typeface="標楷體" pitchFamily="65" charset="-120"/>
            </a:endParaRPr>
          </a:p>
          <a:p>
            <a:pPr>
              <a:buFont typeface="Wingdings" pitchFamily="2" charset="2"/>
              <a:buChar char="Ø"/>
              <a:defRPr/>
            </a:pPr>
            <a:endParaRPr lang="en-US" altLang="zh-TW" sz="2000" b="1" dirty="0">
              <a:latin typeface="標楷體" pitchFamily="65" charset="-120"/>
              <a:ea typeface="標楷體" pitchFamily="65" charset="-120"/>
            </a:endParaRPr>
          </a:p>
          <a:p>
            <a:pPr>
              <a:buFont typeface="Wingdings" pitchFamily="2" charset="2"/>
              <a:buChar char="Ø"/>
              <a:defRPr/>
            </a:pPr>
            <a:r>
              <a:rPr lang="zh-TW" altLang="en-US" sz="2000" b="1" dirty="0">
                <a:solidFill>
                  <a:srgbClr val="FF0066"/>
                </a:solidFill>
                <a:latin typeface="標楷體" pitchFamily="65" charset="-120"/>
                <a:ea typeface="標楷體" pitchFamily="65" charset="-120"/>
              </a:rPr>
              <a:t>新能源產業</a:t>
            </a:r>
            <a:endParaRPr lang="en-US" altLang="zh-TW" sz="2000" b="1" dirty="0">
              <a:solidFill>
                <a:srgbClr val="FF0066"/>
              </a:solidFill>
              <a:latin typeface="標楷體" pitchFamily="65" charset="-120"/>
              <a:ea typeface="標楷體" pitchFamily="65" charset="-120"/>
            </a:endParaRPr>
          </a:p>
          <a:p>
            <a:pPr>
              <a:buFont typeface="Wingdings" pitchFamily="2" charset="2"/>
              <a:buChar char="Ø"/>
              <a:defRPr/>
            </a:pPr>
            <a:endParaRPr lang="en-US" altLang="zh-TW" sz="2000" b="1" dirty="0">
              <a:latin typeface="標楷體" pitchFamily="65" charset="-120"/>
              <a:ea typeface="標楷體" pitchFamily="65" charset="-120"/>
            </a:endParaRPr>
          </a:p>
          <a:p>
            <a:pPr>
              <a:buFont typeface="Wingdings" pitchFamily="2" charset="2"/>
              <a:buChar char="Ø"/>
              <a:defRPr/>
            </a:pPr>
            <a:r>
              <a:rPr lang="zh-TW" altLang="en-US" sz="2000" b="1" dirty="0">
                <a:solidFill>
                  <a:schemeClr val="accent6">
                    <a:lumMod val="50000"/>
                  </a:schemeClr>
                </a:solidFill>
                <a:latin typeface="標楷體" pitchFamily="65" charset="-120"/>
                <a:ea typeface="標楷體" pitchFamily="65" charset="-120"/>
              </a:rPr>
              <a:t>清潔能源汽車</a:t>
            </a:r>
            <a:endParaRPr lang="en-US" altLang="zh-TW" sz="2000" b="1" dirty="0">
              <a:solidFill>
                <a:schemeClr val="accent6">
                  <a:lumMod val="50000"/>
                </a:schemeClr>
              </a:solidFill>
              <a:latin typeface="標楷體" pitchFamily="65" charset="-120"/>
              <a:ea typeface="標楷體" pitchFamily="65" charset="-120"/>
            </a:endParaRPr>
          </a:p>
          <a:p>
            <a:pPr>
              <a:buFont typeface="Wingdings" pitchFamily="2" charset="2"/>
              <a:buChar char="Ø"/>
              <a:defRPr/>
            </a:pPr>
            <a:endParaRPr lang="en-US" altLang="zh-TW" sz="2000" b="1" dirty="0">
              <a:latin typeface="標楷體" pitchFamily="65" charset="-120"/>
              <a:ea typeface="標楷體" pitchFamily="65" charset="-120"/>
            </a:endParaRPr>
          </a:p>
          <a:p>
            <a:pPr>
              <a:buFont typeface="Wingdings" pitchFamily="2" charset="2"/>
              <a:buChar char="Ø"/>
              <a:defRPr/>
            </a:pPr>
            <a:r>
              <a:rPr lang="zh-TW" altLang="en-US" sz="2000" b="1" dirty="0">
                <a:solidFill>
                  <a:srgbClr val="0099FF"/>
                </a:solidFill>
                <a:latin typeface="標楷體" pitchFamily="65" charset="-120"/>
                <a:ea typeface="標楷體" pitchFamily="65" charset="-120"/>
              </a:rPr>
              <a:t>生物農業</a:t>
            </a:r>
            <a:endParaRPr lang="en-US" altLang="zh-TW" sz="2000" b="1" dirty="0">
              <a:solidFill>
                <a:srgbClr val="0099FF"/>
              </a:solidFill>
              <a:latin typeface="標楷體" pitchFamily="65" charset="-120"/>
              <a:ea typeface="標楷體" pitchFamily="65" charset="-120"/>
            </a:endParaRPr>
          </a:p>
          <a:p>
            <a:pPr>
              <a:buFont typeface="Wingdings" pitchFamily="2" charset="2"/>
              <a:buChar char="Ø"/>
              <a:defRPr/>
            </a:pPr>
            <a:endParaRPr lang="en-US" altLang="zh-TW" sz="2000" b="1" dirty="0">
              <a:latin typeface="標楷體" pitchFamily="65" charset="-120"/>
              <a:ea typeface="標楷體" pitchFamily="65" charset="-120"/>
            </a:endParaRPr>
          </a:p>
          <a:p>
            <a:pPr>
              <a:buFont typeface="Wingdings" pitchFamily="2" charset="2"/>
              <a:buChar char="Ø"/>
              <a:defRPr/>
            </a:pPr>
            <a:r>
              <a:rPr lang="zh-TW" altLang="en-US" sz="2000" b="1" dirty="0">
                <a:solidFill>
                  <a:srgbClr val="00B050"/>
                </a:solidFill>
                <a:latin typeface="標楷體" pitchFamily="65" charset="-120"/>
                <a:ea typeface="標楷體" pitchFamily="65" charset="-120"/>
              </a:rPr>
              <a:t>生醫產業</a:t>
            </a:r>
            <a:endParaRPr lang="en-US" altLang="zh-TW" sz="2000" b="1" dirty="0">
              <a:solidFill>
                <a:srgbClr val="00B050"/>
              </a:solidFill>
              <a:latin typeface="標楷體" pitchFamily="65" charset="-120"/>
              <a:ea typeface="標楷體" pitchFamily="65" charset="-120"/>
            </a:endParaRPr>
          </a:p>
        </p:txBody>
      </p:sp>
      <p:pic>
        <p:nvPicPr>
          <p:cNvPr id="57352" name="Picture 4"/>
          <p:cNvPicPr>
            <a:picLocks noChangeAspect="1" noChangeArrowheads="1"/>
          </p:cNvPicPr>
          <p:nvPr/>
        </p:nvPicPr>
        <p:blipFill>
          <a:blip r:embed="rId2" cstate="print"/>
          <a:srcRect/>
          <a:stretch>
            <a:fillRect/>
          </a:stretch>
        </p:blipFill>
        <p:spPr bwMode="auto">
          <a:xfrm>
            <a:off x="4562475" y="3419475"/>
            <a:ext cx="19050" cy="19050"/>
          </a:xfrm>
          <a:prstGeom prst="rect">
            <a:avLst/>
          </a:prstGeom>
          <a:noFill/>
          <a:ln w="9525">
            <a:noFill/>
            <a:miter lim="800000"/>
            <a:headEnd/>
            <a:tailEnd/>
          </a:ln>
        </p:spPr>
      </p:pic>
      <p:sp>
        <p:nvSpPr>
          <p:cNvPr id="26" name="圓角矩形 25"/>
          <p:cNvSpPr/>
          <p:nvPr/>
        </p:nvSpPr>
        <p:spPr>
          <a:xfrm>
            <a:off x="5429250" y="2428875"/>
            <a:ext cx="2571750" cy="857250"/>
          </a:xfrm>
          <a:prstGeom prst="roundRect">
            <a:avLst/>
          </a:prstGeom>
          <a:ln>
            <a:noFill/>
            <a:prstDash val="dash"/>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TW" altLang="en-US" sz="2800" b="1" dirty="0">
                <a:solidFill>
                  <a:srgbClr val="C00000"/>
                </a:solidFill>
                <a:latin typeface="標楷體" pitchFamily="65" charset="-120"/>
                <a:ea typeface="標楷體" pitchFamily="65" charset="-120"/>
              </a:rPr>
              <a:t>中國</a:t>
            </a:r>
          </a:p>
        </p:txBody>
      </p:sp>
      <p:sp>
        <p:nvSpPr>
          <p:cNvPr id="10" name="圓角矩形 9"/>
          <p:cNvSpPr/>
          <p:nvPr/>
        </p:nvSpPr>
        <p:spPr>
          <a:xfrm>
            <a:off x="1143000" y="2571750"/>
            <a:ext cx="1714500" cy="714375"/>
          </a:xfrm>
          <a:prstGeom prst="roundRect">
            <a:avLst/>
          </a:prstGeom>
          <a:ln>
            <a:noFill/>
            <a:prstDash val="dash"/>
          </a:ln>
        </p:spPr>
        <p:style>
          <a:lnRef idx="2">
            <a:schemeClr val="accent2"/>
          </a:lnRef>
          <a:fillRef idx="1">
            <a:schemeClr val="lt1"/>
          </a:fillRef>
          <a:effectRef idx="0">
            <a:schemeClr val="accent2"/>
          </a:effectRef>
          <a:fontRef idx="minor">
            <a:schemeClr val="dk1"/>
          </a:fontRef>
        </p:style>
        <p:txBody>
          <a:bodyPr anchor="ctr"/>
          <a:lstStyle/>
          <a:p>
            <a:pPr algn="ctr">
              <a:defRPr/>
            </a:pPr>
            <a:r>
              <a:rPr lang="zh-TW" altLang="en-US" sz="2800" b="1" dirty="0">
                <a:solidFill>
                  <a:srgbClr val="C00000"/>
                </a:solidFill>
                <a:latin typeface="標楷體" pitchFamily="65" charset="-120"/>
                <a:ea typeface="標楷體" pitchFamily="65" charset="-120"/>
              </a:rPr>
              <a:t>台灣</a:t>
            </a:r>
          </a:p>
        </p:txBody>
      </p:sp>
      <p:pic>
        <p:nvPicPr>
          <p:cNvPr id="57355" name="Picture 7"/>
          <p:cNvPicPr>
            <a:picLocks noChangeAspect="1" noChangeArrowheads="1"/>
          </p:cNvPicPr>
          <p:nvPr/>
        </p:nvPicPr>
        <p:blipFill>
          <a:blip r:embed="rId3" cstate="print"/>
          <a:srcRect/>
          <a:stretch>
            <a:fillRect/>
          </a:stretch>
        </p:blipFill>
        <p:spPr bwMode="auto">
          <a:xfrm>
            <a:off x="3071813" y="2571750"/>
            <a:ext cx="2643187" cy="714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728690" y="2459041"/>
            <a:ext cx="7772400" cy="1470025"/>
          </a:xfrm>
        </p:spPr>
        <p:txBody>
          <a:bodyPr rtlCol="0">
            <a:normAutofit/>
          </a:bodyPr>
          <a:lstStyle/>
          <a:p>
            <a:pPr eaLnBrk="1" fontAlgn="auto" hangingPunct="1">
              <a:spcAft>
                <a:spcPts val="0"/>
              </a:spcAft>
              <a:defRPr/>
            </a:pPr>
            <a:r>
              <a:rPr kumimoji="1" lang="en-US" altLang="zh-TW" sz="3200" b="1" dirty="0" smtClean="0">
                <a:solidFill>
                  <a:srgbClr val="333399"/>
                </a:solidFill>
                <a:effectLst>
                  <a:outerShdw blurRad="38100" dist="38100" dir="2700000" algn="tl">
                    <a:srgbClr val="C0C0C0"/>
                  </a:outerShdw>
                </a:effectLst>
                <a:latin typeface="+mn-lt"/>
              </a:rPr>
              <a:t>2.</a:t>
            </a:r>
            <a:r>
              <a:rPr lang="zh-TW" altLang="en-US" sz="3200" b="1" dirty="0" smtClean="0">
                <a:solidFill>
                  <a:srgbClr val="333399"/>
                </a:solidFill>
                <a:effectLst>
                  <a:outerShdw blurRad="38100" dist="38100" dir="2700000" algn="tl">
                    <a:srgbClr val="C0C0C0"/>
                  </a:outerShdw>
                </a:effectLst>
              </a:rPr>
              <a:t>十二五</a:t>
            </a:r>
            <a:r>
              <a:rPr kumimoji="1" lang="zh-TW" altLang="en-US" sz="3200" b="1" dirty="0" smtClean="0">
                <a:solidFill>
                  <a:srgbClr val="333399"/>
                </a:solidFill>
                <a:effectLst>
                  <a:outerShdw blurRad="38100" dist="38100" dir="2700000" algn="tl">
                    <a:srgbClr val="C0C0C0"/>
                  </a:outerShdw>
                </a:effectLst>
                <a:latin typeface="+mn-lt"/>
              </a:rPr>
              <a:t>計畫：後工業化時期的發展</a:t>
            </a:r>
            <a:endParaRPr kumimoji="1" lang="en-US" altLang="zh-TW" sz="3200" b="1" dirty="0" smtClean="0">
              <a:solidFill>
                <a:srgbClr val="333399"/>
              </a:solidFill>
              <a:effectLst>
                <a:outerShdw blurRad="38100" dist="38100" dir="2700000" algn="tl">
                  <a:srgbClr val="C0C0C0"/>
                </a:outerShdw>
              </a:effectLst>
              <a:latin typeface="+mn-lt"/>
            </a:endParaRP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18</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85786" y="428604"/>
            <a:ext cx="7572428" cy="1000132"/>
          </a:xfrm>
          <a:solidFill>
            <a:schemeClr val="bg1"/>
          </a:solidFill>
        </p:spPr>
        <p:txBody>
          <a:bodyPr tIns="0" anchor="t"/>
          <a:lstStyle/>
          <a:p>
            <a:r>
              <a:rPr lang="zh-TW" altLang="en-US" sz="2800" b="1" dirty="0" smtClean="0">
                <a:solidFill>
                  <a:srgbClr val="333399"/>
                </a:solidFill>
                <a:effectLst>
                  <a:outerShdw blurRad="38100" dist="38100" dir="2700000" algn="tl">
                    <a:srgbClr val="000000">
                      <a:alpha val="43137"/>
                    </a:srgbClr>
                  </a:outerShdw>
                </a:effectLst>
              </a:rPr>
              <a:t>圖</a:t>
            </a:r>
            <a:r>
              <a:rPr lang="en-US" altLang="zh-TW" sz="2800" b="1" dirty="0" smtClean="0">
                <a:solidFill>
                  <a:srgbClr val="333399"/>
                </a:solidFill>
                <a:effectLst>
                  <a:outerShdw blurRad="38100" dist="38100" dir="2700000" algn="tl">
                    <a:srgbClr val="000000">
                      <a:alpha val="43137"/>
                    </a:srgbClr>
                  </a:outerShdw>
                </a:effectLst>
              </a:rPr>
              <a:t>3</a:t>
            </a:r>
            <a:r>
              <a:rPr lang="zh-TW" altLang="en-US" sz="2800" b="1" dirty="0" smtClean="0">
                <a:solidFill>
                  <a:srgbClr val="333399"/>
                </a:solidFill>
                <a:effectLst>
                  <a:outerShdw blurRad="38100" dist="38100" dir="2700000" algn="tl">
                    <a:srgbClr val="000000">
                      <a:alpha val="43137"/>
                    </a:srgbClr>
                  </a:outerShdw>
                </a:effectLst>
              </a:rPr>
              <a:t>：兩岸三級產業發展的軌跡</a:t>
            </a:r>
            <a:endParaRPr lang="zh-TW" altLang="en-US" sz="2800" b="1" dirty="0">
              <a:solidFill>
                <a:srgbClr val="333399"/>
              </a:solidFill>
              <a:effectLst>
                <a:outerShdw blurRad="38100" dist="38100" dir="2700000" algn="tl">
                  <a:srgbClr val="000000">
                    <a:alpha val="43137"/>
                  </a:srgbClr>
                </a:outerShdw>
              </a:effectLst>
            </a:endParaRPr>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19</a:t>
            </a:fld>
            <a:endParaRPr lang="en-US" altLang="zh-TW"/>
          </a:p>
        </p:txBody>
      </p:sp>
      <p:cxnSp>
        <p:nvCxnSpPr>
          <p:cNvPr id="9" name="直線接點 8"/>
          <p:cNvCxnSpPr/>
          <p:nvPr/>
        </p:nvCxnSpPr>
        <p:spPr>
          <a:xfrm>
            <a:off x="1000100" y="928670"/>
            <a:ext cx="7215238"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文字方塊 9"/>
          <p:cNvSpPr txBox="1"/>
          <p:nvPr/>
        </p:nvSpPr>
        <p:spPr>
          <a:xfrm>
            <a:off x="0" y="6581025"/>
            <a:ext cx="5214942" cy="276999"/>
          </a:xfrm>
          <a:prstGeom prst="rect">
            <a:avLst/>
          </a:prstGeom>
          <a:noFill/>
        </p:spPr>
        <p:txBody>
          <a:bodyPr wrap="square" rtlCol="0">
            <a:spAutoFit/>
          </a:bodyPr>
          <a:lstStyle/>
          <a:p>
            <a:r>
              <a:rPr lang="zh-TW" altLang="en-US" sz="1200" dirty="0" smtClean="0">
                <a:latin typeface="+mn-lt"/>
                <a:ea typeface="標楷體" pitchFamily="65" charset="-120"/>
              </a:rPr>
              <a:t>資料來源：台灣行政院主計處、中國國家統計局</a:t>
            </a:r>
            <a:endParaRPr lang="zh-TW" altLang="en-US" sz="1200" dirty="0">
              <a:latin typeface="+mn-lt"/>
              <a:ea typeface="標楷體" pitchFamily="65" charset="-120"/>
            </a:endParaRPr>
          </a:p>
        </p:txBody>
      </p:sp>
      <p:cxnSp>
        <p:nvCxnSpPr>
          <p:cNvPr id="13" name="直線接點 12"/>
          <p:cNvCxnSpPr>
            <a:cxnSpLocks noChangeAspect="1"/>
          </p:cNvCxnSpPr>
          <p:nvPr/>
        </p:nvCxnSpPr>
        <p:spPr>
          <a:xfrm rot="16200000" flipH="1">
            <a:off x="4492458" y="2605072"/>
            <a:ext cx="1637982" cy="987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4429124" y="1488032"/>
            <a:ext cx="2000264" cy="369332"/>
          </a:xfrm>
          <a:prstGeom prst="rect">
            <a:avLst/>
          </a:prstGeom>
          <a:noFill/>
        </p:spPr>
        <p:txBody>
          <a:bodyPr wrap="square" rtlCol="0">
            <a:spAutoFit/>
          </a:bodyPr>
          <a:lstStyle/>
          <a:p>
            <a:r>
              <a:rPr lang="zh-TW" altLang="en-US" b="1" dirty="0" smtClean="0">
                <a:solidFill>
                  <a:srgbClr val="FF0000"/>
                </a:solidFill>
                <a:latin typeface="+mn-lt"/>
                <a:ea typeface="標楷體" pitchFamily="65" charset="-120"/>
              </a:rPr>
              <a:t>新台幣大幅升值</a:t>
            </a:r>
            <a:endParaRPr lang="zh-TW" altLang="en-US" b="1" dirty="0">
              <a:solidFill>
                <a:srgbClr val="FF0000"/>
              </a:solidFill>
              <a:latin typeface="+mn-lt"/>
              <a:ea typeface="標楷體" pitchFamily="65" charset="-120"/>
            </a:endParaRPr>
          </a:p>
        </p:txBody>
      </p:sp>
      <p:sp>
        <p:nvSpPr>
          <p:cNvPr id="15" name="文字方塊 14"/>
          <p:cNvSpPr txBox="1"/>
          <p:nvPr/>
        </p:nvSpPr>
        <p:spPr>
          <a:xfrm>
            <a:off x="4929190" y="3357562"/>
            <a:ext cx="857256" cy="369332"/>
          </a:xfrm>
          <a:prstGeom prst="rect">
            <a:avLst/>
          </a:prstGeom>
          <a:noFill/>
        </p:spPr>
        <p:txBody>
          <a:bodyPr wrap="square" rtlCol="0">
            <a:spAutoFit/>
          </a:bodyPr>
          <a:lstStyle/>
          <a:p>
            <a:r>
              <a:rPr lang="en-US" altLang="zh-TW" b="1" dirty="0" smtClean="0">
                <a:solidFill>
                  <a:srgbClr val="FF0000"/>
                </a:solidFill>
                <a:latin typeface="+mn-lt"/>
                <a:ea typeface="標楷體" pitchFamily="65" charset="-120"/>
              </a:rPr>
              <a:t>1986</a:t>
            </a:r>
            <a:endParaRPr lang="zh-TW" altLang="en-US" b="1" dirty="0">
              <a:solidFill>
                <a:srgbClr val="FF0000"/>
              </a:solidFill>
              <a:latin typeface="+mn-lt"/>
              <a:ea typeface="標楷體" pitchFamily="65" charset="-120"/>
            </a:endParaRPr>
          </a:p>
        </p:txBody>
      </p:sp>
      <p:graphicFrame>
        <p:nvGraphicFramePr>
          <p:cNvPr id="19" name="圖表 18"/>
          <p:cNvGraphicFramePr/>
          <p:nvPr/>
        </p:nvGraphicFramePr>
        <p:xfrm>
          <a:off x="214282" y="3500438"/>
          <a:ext cx="8929718" cy="3171828"/>
        </p:xfrm>
        <a:graphic>
          <a:graphicData uri="http://schemas.openxmlformats.org/drawingml/2006/chart">
            <c:chart xmlns:c="http://schemas.openxmlformats.org/drawingml/2006/chart" xmlns:r="http://schemas.openxmlformats.org/officeDocument/2006/relationships" r:id="rId2"/>
          </a:graphicData>
        </a:graphic>
      </p:graphicFrame>
      <p:sp>
        <p:nvSpPr>
          <p:cNvPr id="20" name="文字方塊 19"/>
          <p:cNvSpPr txBox="1"/>
          <p:nvPr/>
        </p:nvSpPr>
        <p:spPr>
          <a:xfrm>
            <a:off x="6286480" y="4929198"/>
            <a:ext cx="2500362" cy="127727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179388" indent="-179388">
              <a:buFont typeface="Arial" pitchFamily="34" charset="0"/>
              <a:buChar char="•"/>
            </a:pPr>
            <a:r>
              <a:rPr lang="en-US" altLang="zh-TW" b="1" dirty="0" smtClean="0">
                <a:solidFill>
                  <a:srgbClr val="333399"/>
                </a:solidFill>
                <a:latin typeface="+mn-lt"/>
                <a:ea typeface="標楷體" pitchFamily="65" charset="-120"/>
              </a:rPr>
              <a:t>1986</a:t>
            </a:r>
            <a:r>
              <a:rPr lang="zh-TW" altLang="en-US" b="1" dirty="0" smtClean="0">
                <a:solidFill>
                  <a:srgbClr val="333399"/>
                </a:solidFill>
                <a:latin typeface="+mn-lt"/>
                <a:ea typeface="標楷體" pitchFamily="65" charset="-120"/>
              </a:rPr>
              <a:t>年台灣人均</a:t>
            </a:r>
            <a:r>
              <a:rPr lang="en-US" altLang="zh-TW" b="1" dirty="0" smtClean="0">
                <a:solidFill>
                  <a:srgbClr val="333399"/>
                </a:solidFill>
                <a:latin typeface="+mn-lt"/>
                <a:ea typeface="標楷體" pitchFamily="65" charset="-120"/>
              </a:rPr>
              <a:t>GDP</a:t>
            </a:r>
            <a:br>
              <a:rPr lang="en-US" altLang="zh-TW" b="1" dirty="0" smtClean="0">
                <a:solidFill>
                  <a:srgbClr val="333399"/>
                </a:solidFill>
                <a:latin typeface="+mn-lt"/>
                <a:ea typeface="標楷體" pitchFamily="65" charset="-120"/>
              </a:rPr>
            </a:br>
            <a:r>
              <a:rPr lang="zh-TW" altLang="en-US" b="1" dirty="0" smtClean="0">
                <a:solidFill>
                  <a:srgbClr val="333399"/>
                </a:solidFill>
                <a:latin typeface="+mn-lt"/>
                <a:ea typeface="標楷體" pitchFamily="65" charset="-120"/>
              </a:rPr>
              <a:t>為</a:t>
            </a:r>
            <a:r>
              <a:rPr lang="en-US" altLang="zh-TW" b="1" dirty="0" smtClean="0">
                <a:solidFill>
                  <a:srgbClr val="C00000"/>
                </a:solidFill>
                <a:latin typeface="+mn-lt"/>
                <a:ea typeface="標楷體" pitchFamily="65" charset="-120"/>
              </a:rPr>
              <a:t>4,007</a:t>
            </a:r>
            <a:r>
              <a:rPr lang="zh-TW" altLang="en-US" b="1" dirty="0" smtClean="0">
                <a:solidFill>
                  <a:srgbClr val="C00000"/>
                </a:solidFill>
                <a:latin typeface="+mn-lt"/>
                <a:ea typeface="標楷體" pitchFamily="65" charset="-120"/>
              </a:rPr>
              <a:t>美元</a:t>
            </a:r>
            <a:endParaRPr lang="en-US" altLang="zh-TW" b="1" dirty="0" smtClean="0">
              <a:solidFill>
                <a:srgbClr val="C00000"/>
              </a:solidFill>
              <a:latin typeface="+mn-lt"/>
              <a:ea typeface="標楷體" pitchFamily="65" charset="-120"/>
            </a:endParaRPr>
          </a:p>
          <a:p>
            <a:pPr marL="179388" indent="-179388">
              <a:spcBef>
                <a:spcPts val="600"/>
              </a:spcBef>
              <a:buFont typeface="Arial" pitchFamily="34" charset="0"/>
              <a:buChar char="•"/>
            </a:pPr>
            <a:r>
              <a:rPr lang="en-US" altLang="zh-TW" b="1" dirty="0" smtClean="0">
                <a:solidFill>
                  <a:srgbClr val="333399"/>
                </a:solidFill>
                <a:latin typeface="+mn-lt"/>
                <a:ea typeface="標楷體" pitchFamily="65" charset="-120"/>
              </a:rPr>
              <a:t>2010</a:t>
            </a:r>
            <a:r>
              <a:rPr lang="zh-TW" altLang="en-US" b="1" dirty="0" smtClean="0">
                <a:solidFill>
                  <a:srgbClr val="333399"/>
                </a:solidFill>
                <a:latin typeface="+mn-lt"/>
                <a:ea typeface="標楷體" pitchFamily="65" charset="-120"/>
              </a:rPr>
              <a:t>年中國人均</a:t>
            </a:r>
            <a:r>
              <a:rPr lang="en-US" altLang="zh-TW" b="1" dirty="0" smtClean="0">
                <a:solidFill>
                  <a:srgbClr val="333399"/>
                </a:solidFill>
                <a:latin typeface="+mn-lt"/>
                <a:ea typeface="標楷體" pitchFamily="65" charset="-120"/>
              </a:rPr>
              <a:t>GDP</a:t>
            </a:r>
            <a:br>
              <a:rPr lang="en-US" altLang="zh-TW" b="1" dirty="0" smtClean="0">
                <a:solidFill>
                  <a:srgbClr val="333399"/>
                </a:solidFill>
                <a:latin typeface="+mn-lt"/>
                <a:ea typeface="標楷體" pitchFamily="65" charset="-120"/>
              </a:rPr>
            </a:br>
            <a:r>
              <a:rPr lang="zh-TW" altLang="en-US" b="1" dirty="0" smtClean="0">
                <a:solidFill>
                  <a:srgbClr val="333399"/>
                </a:solidFill>
                <a:latin typeface="+mn-lt"/>
                <a:ea typeface="標楷體" pitchFamily="65" charset="-120"/>
              </a:rPr>
              <a:t>為</a:t>
            </a:r>
            <a:r>
              <a:rPr lang="en-US" altLang="zh-TW" b="1" dirty="0" smtClean="0">
                <a:solidFill>
                  <a:srgbClr val="C00000"/>
                </a:solidFill>
                <a:ea typeface="標楷體" pitchFamily="65" charset="-120"/>
              </a:rPr>
              <a:t>4,394</a:t>
            </a:r>
            <a:r>
              <a:rPr lang="zh-TW" altLang="en-US" b="1" dirty="0" smtClean="0">
                <a:solidFill>
                  <a:srgbClr val="C00000"/>
                </a:solidFill>
                <a:latin typeface="+mn-lt"/>
                <a:ea typeface="標楷體" pitchFamily="65" charset="-120"/>
              </a:rPr>
              <a:t>美元</a:t>
            </a:r>
            <a:endParaRPr lang="zh-TW" altLang="en-US" b="1" dirty="0">
              <a:solidFill>
                <a:srgbClr val="C00000"/>
              </a:solidFill>
              <a:latin typeface="+mn-lt"/>
              <a:ea typeface="標楷體" pitchFamily="65" charset="-120"/>
            </a:endParaRPr>
          </a:p>
        </p:txBody>
      </p:sp>
      <p:graphicFrame>
        <p:nvGraphicFramePr>
          <p:cNvPr id="12" name="圖表 11"/>
          <p:cNvGraphicFramePr/>
          <p:nvPr/>
        </p:nvGraphicFramePr>
        <p:xfrm>
          <a:off x="0" y="1071546"/>
          <a:ext cx="9501222" cy="2743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投影片編號版面配置區 5"/>
          <p:cNvSpPr>
            <a:spLocks noGrp="1"/>
          </p:cNvSpPr>
          <p:nvPr>
            <p:ph type="sldNum" sz="quarter" idx="12"/>
          </p:nvPr>
        </p:nvSpPr>
        <p:spPr/>
        <p:txBody>
          <a:bodyPr/>
          <a:lstStyle/>
          <a:p>
            <a:pPr>
              <a:defRPr/>
            </a:pPr>
            <a:fld id="{FD84225C-7966-4002-B40A-AD52477E57CC}" type="slidenum">
              <a:rPr lang="en-US" altLang="zh-TW"/>
              <a:pPr>
                <a:defRPr/>
              </a:pPr>
              <a:t>2</a:t>
            </a:fld>
            <a:endParaRPr lang="en-US" altLang="zh-TW"/>
          </a:p>
        </p:txBody>
      </p:sp>
      <p:sp>
        <p:nvSpPr>
          <p:cNvPr id="59395" name="Rectangle 3"/>
          <p:cNvSpPr>
            <a:spLocks noGrp="1" noChangeArrowheads="1"/>
          </p:cNvSpPr>
          <p:nvPr>
            <p:ph type="body" idx="1"/>
          </p:nvPr>
        </p:nvSpPr>
        <p:spPr>
          <a:xfrm>
            <a:off x="1428728" y="1643050"/>
            <a:ext cx="6715172" cy="3686172"/>
          </a:xfrm>
        </p:spPr>
        <p:txBody>
          <a:bodyPr>
            <a:normAutofit/>
          </a:bodyPr>
          <a:lstStyle/>
          <a:p>
            <a:pPr eaLnBrk="1" hangingPunct="1">
              <a:spcAft>
                <a:spcPct val="20000"/>
              </a:spcAft>
              <a:buNone/>
              <a:defRPr/>
            </a:pPr>
            <a:r>
              <a:rPr lang="zh-TW" altLang="en-US" sz="2600" b="1" dirty="0" smtClean="0">
                <a:solidFill>
                  <a:srgbClr val="333399"/>
                </a:solidFill>
                <a:effectLst>
                  <a:outerShdw blurRad="38100" dist="38100" dir="2700000" algn="tl">
                    <a:srgbClr val="C0C0C0"/>
                  </a:outerShdw>
                </a:effectLst>
                <a:latin typeface="標楷體" pitchFamily="65" charset="-120"/>
              </a:rPr>
              <a:t>一、台灣總體經濟展望</a:t>
            </a:r>
            <a:endParaRPr lang="en-US" altLang="zh-TW" sz="2600" b="1" dirty="0" smtClean="0">
              <a:solidFill>
                <a:srgbClr val="333399"/>
              </a:solidFill>
              <a:effectLst>
                <a:outerShdw blurRad="38100" dist="38100" dir="2700000" algn="tl">
                  <a:srgbClr val="C0C0C0"/>
                </a:outerShdw>
              </a:effectLst>
              <a:latin typeface="標楷體" pitchFamily="65" charset="-120"/>
            </a:endParaRPr>
          </a:p>
          <a:p>
            <a:pPr eaLnBrk="1" hangingPunct="1">
              <a:spcAft>
                <a:spcPct val="20000"/>
              </a:spcAft>
              <a:buNone/>
              <a:defRPr/>
            </a:pPr>
            <a:r>
              <a:rPr lang="zh-TW" altLang="en-US" sz="2600" b="1" dirty="0" smtClean="0">
                <a:solidFill>
                  <a:srgbClr val="333399"/>
                </a:solidFill>
                <a:effectLst>
                  <a:outerShdw blurRad="38100" dist="38100" dir="2700000" algn="tl">
                    <a:srgbClr val="C0C0C0"/>
                  </a:outerShdw>
                </a:effectLst>
                <a:latin typeface="標楷體" pitchFamily="65" charset="-120"/>
              </a:rPr>
              <a:t>二、</a:t>
            </a:r>
            <a:r>
              <a:rPr lang="en-US" altLang="zh-TW" sz="2600" b="1" dirty="0" smtClean="0">
                <a:solidFill>
                  <a:srgbClr val="333399"/>
                </a:solidFill>
                <a:effectLst>
                  <a:outerShdw blurRad="38100" dist="38100" dir="2700000" algn="tl">
                    <a:srgbClr val="C0C0C0"/>
                  </a:outerShdw>
                </a:effectLst>
                <a:latin typeface="+mj-lt"/>
              </a:rPr>
              <a:t>ECFA</a:t>
            </a:r>
            <a:r>
              <a:rPr lang="zh-TW" altLang="en-US" sz="2600" b="1" dirty="0" smtClean="0">
                <a:solidFill>
                  <a:srgbClr val="333399"/>
                </a:solidFill>
                <a:effectLst>
                  <a:outerShdw blurRad="38100" dist="38100" dir="2700000" algn="tl">
                    <a:srgbClr val="C0C0C0"/>
                  </a:outerShdw>
                </a:effectLst>
                <a:latin typeface="+mj-lt"/>
              </a:rPr>
              <a:t>與十二五計畫</a:t>
            </a:r>
            <a:endParaRPr lang="en-US" altLang="zh-TW" sz="2600" b="1" dirty="0" smtClean="0">
              <a:solidFill>
                <a:srgbClr val="333399"/>
              </a:solidFill>
              <a:effectLst>
                <a:outerShdw blurRad="38100" dist="38100" dir="2700000" algn="tl">
                  <a:srgbClr val="C0C0C0"/>
                </a:outerShdw>
              </a:effectLst>
              <a:latin typeface="+mj-lt"/>
            </a:endParaRPr>
          </a:p>
          <a:p>
            <a:pPr eaLnBrk="1" hangingPunct="1">
              <a:spcAft>
                <a:spcPct val="20000"/>
              </a:spcAft>
              <a:buNone/>
              <a:defRPr/>
            </a:pPr>
            <a:r>
              <a:rPr lang="zh-TW" altLang="en-US" sz="2600" b="1" dirty="0" smtClean="0">
                <a:solidFill>
                  <a:srgbClr val="333399"/>
                </a:solidFill>
                <a:effectLst>
                  <a:outerShdw blurRad="38100" dist="38100" dir="2700000" algn="tl">
                    <a:srgbClr val="C0C0C0"/>
                  </a:outerShdw>
                </a:effectLst>
                <a:latin typeface="標楷體" pitchFamily="65" charset="-120"/>
              </a:rPr>
              <a:t>三、台灣資本市場競爭力</a:t>
            </a:r>
          </a:p>
          <a:p>
            <a:pPr eaLnBrk="1" hangingPunct="1">
              <a:spcAft>
                <a:spcPct val="20000"/>
              </a:spcAft>
              <a:buNone/>
              <a:defRPr/>
            </a:pPr>
            <a:r>
              <a:rPr lang="zh-TW" altLang="en-US" sz="2600" b="1" dirty="0" smtClean="0">
                <a:solidFill>
                  <a:srgbClr val="333399"/>
                </a:solidFill>
                <a:effectLst>
                  <a:outerShdw blurRad="38100" dist="38100" dir="2700000" algn="tl">
                    <a:srgbClr val="C0C0C0"/>
                  </a:outerShdw>
                </a:effectLst>
                <a:latin typeface="標楷體" pitchFamily="65" charset="-120"/>
              </a:rPr>
              <a:t>四、推動外國企業來台上市</a:t>
            </a:r>
            <a:endParaRPr lang="en-US" altLang="zh-TW" sz="2600" b="1" dirty="0" smtClean="0">
              <a:solidFill>
                <a:srgbClr val="333399"/>
              </a:solidFill>
              <a:effectLst>
                <a:outerShdw blurRad="38100" dist="38100" dir="2700000" algn="tl">
                  <a:srgbClr val="C0C0C0"/>
                </a:outerShdw>
              </a:effectLst>
            </a:endParaRPr>
          </a:p>
          <a:p>
            <a:pPr eaLnBrk="1" hangingPunct="1">
              <a:spcAft>
                <a:spcPct val="20000"/>
              </a:spcAft>
              <a:buNone/>
              <a:defRPr/>
            </a:pPr>
            <a:r>
              <a:rPr lang="zh-TW" altLang="en-US" sz="2600" b="1" dirty="0" smtClean="0">
                <a:solidFill>
                  <a:srgbClr val="333399"/>
                </a:solidFill>
                <a:effectLst>
                  <a:outerShdw blurRad="38100" dist="38100" dir="2700000" algn="tl">
                    <a:srgbClr val="C0C0C0"/>
                  </a:outerShdw>
                </a:effectLst>
                <a:latin typeface="標楷體" pitchFamily="65" charset="-120"/>
              </a:rPr>
              <a:t>五</a:t>
            </a:r>
            <a:r>
              <a:rPr lang="zh-TW" altLang="en-US" sz="2600" b="1" dirty="0" smtClean="0">
                <a:solidFill>
                  <a:srgbClr val="333399"/>
                </a:solidFill>
                <a:effectLst>
                  <a:outerShdw blurRad="38100" dist="38100" dir="2700000" algn="tl">
                    <a:srgbClr val="C0C0C0"/>
                  </a:outerShdw>
                </a:effectLst>
                <a:latin typeface="標楷體"/>
                <a:ea typeface="標楷體"/>
              </a:rPr>
              <a:t>、結語</a:t>
            </a:r>
            <a:endParaRPr lang="en-US" altLang="zh-TW" sz="2600" b="1" dirty="0" smtClean="0">
              <a:solidFill>
                <a:srgbClr val="333399"/>
              </a:solidFill>
              <a:effectLst>
                <a:outerShdw blurRad="38100" dist="38100" dir="2700000" algn="tl">
                  <a:srgbClr val="C0C0C0"/>
                </a:outerShdw>
              </a:effectLst>
              <a:latin typeface="標楷體" pitchFamily="65" charset="-120"/>
            </a:endParaRPr>
          </a:p>
        </p:txBody>
      </p:sp>
      <p:sp>
        <p:nvSpPr>
          <p:cNvPr id="59401" name="Rectangle 9"/>
          <p:cNvSpPr>
            <a:spLocks noGrp="1" noChangeArrowheads="1"/>
          </p:cNvSpPr>
          <p:nvPr>
            <p:ph type="title"/>
          </p:nvPr>
        </p:nvSpPr>
        <p:spPr/>
        <p:txBody>
          <a:bodyPr rtlCol="0">
            <a:normAutofit/>
          </a:bodyPr>
          <a:lstStyle/>
          <a:p>
            <a:pPr eaLnBrk="1" hangingPunct="1">
              <a:defRPr/>
            </a:pPr>
            <a:r>
              <a:rPr kumimoji="1" lang="zh-TW" altLang="en-US" sz="3600" b="1" dirty="0" smtClean="0">
                <a:solidFill>
                  <a:srgbClr val="333399"/>
                </a:solidFill>
                <a:effectLst>
                  <a:outerShdw blurRad="38100" dist="38100" dir="2700000" algn="tl">
                    <a:srgbClr val="C0C0C0"/>
                  </a:outerShdw>
                </a:effectLst>
                <a:latin typeface="標楷體" pitchFamily="65" charset="-120"/>
              </a:rPr>
              <a:t>大 綱</a:t>
            </a:r>
            <a:endParaRPr kumimoji="1" lang="en-US" altLang="zh-TW" sz="3600" b="1" dirty="0">
              <a:solidFill>
                <a:srgbClr val="333399"/>
              </a:solidFill>
              <a:effectLst>
                <a:outerShdw blurRad="38100" dist="38100" dir="2700000" algn="tl">
                  <a:srgbClr val="C0C0C0"/>
                </a:outerShdw>
              </a:effectLst>
              <a:latin typeface="標楷體" pitchFamily="65" charset="-12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596" y="285728"/>
            <a:ext cx="8229600" cy="1143000"/>
          </a:xfrm>
        </p:spPr>
        <p:txBody>
          <a:bodyPr/>
          <a:lstStyle/>
          <a:p>
            <a:pPr>
              <a:defRPr/>
            </a:pPr>
            <a:r>
              <a:rPr lang="zh-TW" altLang="en-US" sz="3200" b="1" dirty="0" smtClean="0">
                <a:solidFill>
                  <a:srgbClr val="333399"/>
                </a:solidFill>
                <a:effectLst>
                  <a:outerShdw blurRad="38100" dist="38100" dir="2700000" algn="tl">
                    <a:srgbClr val="C0C0C0"/>
                  </a:outerShdw>
                </a:effectLst>
              </a:rPr>
              <a:t>發現與預測</a:t>
            </a: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20</a:t>
            </a:fld>
            <a:endParaRPr lang="en-US" altLang="zh-TW" dirty="0"/>
          </a:p>
        </p:txBody>
      </p:sp>
      <p:sp>
        <p:nvSpPr>
          <p:cNvPr id="5" name="內容版面配置區 2"/>
          <p:cNvSpPr txBox="1">
            <a:spLocks/>
          </p:cNvSpPr>
          <p:nvPr/>
        </p:nvSpPr>
        <p:spPr bwMode="auto">
          <a:xfrm>
            <a:off x="357188" y="1428736"/>
            <a:ext cx="8786812" cy="4643457"/>
          </a:xfrm>
          <a:prstGeom prst="rect">
            <a:avLst/>
          </a:prstGeom>
          <a:noFill/>
          <a:ln w="9525">
            <a:noFill/>
            <a:miter lim="800000"/>
            <a:headEnd/>
            <a:tailEnd/>
          </a:ln>
        </p:spPr>
        <p:txBody>
          <a:bodyPr/>
          <a:lstStyle/>
          <a:p>
            <a:pPr marL="342900" indent="-342900">
              <a:spcBef>
                <a:spcPct val="20000"/>
              </a:spcBef>
              <a:buBlip>
                <a:blip r:embed="rId2"/>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發現</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539750" lvl="1" indent="-269875">
              <a:spcBef>
                <a:spcPts val="0"/>
              </a:spcBef>
              <a:buFont typeface="Arial" charset="0"/>
              <a:buChar char="•"/>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台灣</a:t>
            </a: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(1952-2010)</a:t>
            </a:r>
          </a:p>
          <a:p>
            <a:pPr marL="809625" indent="-269875">
              <a:spcBef>
                <a:spcPts val="0"/>
              </a:spcBef>
              <a:buFont typeface="Symbol" pitchFamily="18" charset="2"/>
              <a:buChar char="-"/>
              <a:defRPr/>
            </a:pP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1952-1986:</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 快速工業化，工業興起，農業退位，服務業發展未見突出</a:t>
            </a:r>
            <a:endPar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endParaRPr>
          </a:p>
          <a:p>
            <a:pPr marL="809625" indent="-269875">
              <a:spcBef>
                <a:spcPts val="0"/>
              </a:spcBef>
              <a:buFont typeface="Symbol" pitchFamily="18" charset="2"/>
              <a:buChar char="-"/>
              <a:defRPr/>
            </a:pP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1986</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以後</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 進入以服務業為主的發展，製造業大幅轉型升級</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539750" lvl="1" indent="-269875">
              <a:spcBef>
                <a:spcPts val="0"/>
              </a:spcBef>
              <a:buFont typeface="Arial" charset="0"/>
              <a:buChar char="•"/>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中國大陸</a:t>
            </a: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(1978-2010)</a:t>
            </a: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農業釋出資源給非農業</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工業</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服務業</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工業快速成長，是成長主要來源</a:t>
            </a:r>
            <a:endPar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endParaRP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服務業成長更快，但比重仍低</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ct val="20000"/>
              </a:spcBef>
              <a:buBlip>
                <a:blip r:embed="rId2"/>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未來：中國大陸</a:t>
            </a: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(2010</a:t>
            </a: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以後</a:t>
            </a: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服務業比重穩步上升</a:t>
            </a:r>
            <a:endPar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endParaRP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農業比重緩步下降</a:t>
            </a:r>
            <a:endPar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endParaRPr>
          </a:p>
          <a:p>
            <a:pPr marL="809625" lvl="3" indent="-269875">
              <a:spcBef>
                <a:spcPts val="0"/>
              </a:spcBef>
              <a:buFont typeface="Symbol" pitchFamily="18" charset="2"/>
              <a:buChar char="-"/>
              <a:tabLst>
                <a:tab pos="809625"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工業比重開始下降，進入後工業化時期</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ct val="20000"/>
              </a:spcBef>
              <a:defRPr/>
            </a:pP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ct val="20000"/>
              </a:spcBef>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596" y="285728"/>
            <a:ext cx="8229600" cy="1143000"/>
          </a:xfrm>
        </p:spPr>
        <p:txBody>
          <a:bodyPr/>
          <a:lstStyle/>
          <a:p>
            <a:pPr>
              <a:defRPr/>
            </a:pPr>
            <a:r>
              <a:rPr lang="zh-TW" altLang="en-US" sz="3200" b="1" dirty="0" smtClean="0">
                <a:solidFill>
                  <a:srgbClr val="333399"/>
                </a:solidFill>
                <a:effectLst>
                  <a:outerShdw blurRad="38100" dist="38100" dir="2700000" algn="tl">
                    <a:srgbClr val="C0C0C0"/>
                  </a:outerShdw>
                </a:effectLst>
              </a:rPr>
              <a:t>中國經濟的轉軌</a:t>
            </a:r>
            <a:r>
              <a:rPr lang="en-US" altLang="zh-TW" sz="3200" b="1" dirty="0" smtClean="0">
                <a:solidFill>
                  <a:srgbClr val="333399"/>
                </a:solidFill>
                <a:effectLst>
                  <a:outerShdw blurRad="38100" dist="38100" dir="2700000" algn="tl">
                    <a:srgbClr val="C0C0C0"/>
                  </a:outerShdw>
                </a:effectLst>
              </a:rPr>
              <a:t>—</a:t>
            </a:r>
            <a:r>
              <a:rPr lang="zh-TW" altLang="en-US" sz="3200" b="1" dirty="0" smtClean="0">
                <a:solidFill>
                  <a:srgbClr val="333399"/>
                </a:solidFill>
                <a:effectLst>
                  <a:outerShdw blurRad="38100" dist="38100" dir="2700000" algn="tl">
                    <a:srgbClr val="C0C0C0"/>
                  </a:outerShdw>
                </a:effectLst>
              </a:rPr>
              <a:t>從失衡走向平衡</a:t>
            </a: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21</a:t>
            </a:fld>
            <a:endParaRPr lang="en-US" altLang="zh-TW" dirty="0"/>
          </a:p>
        </p:txBody>
      </p:sp>
      <p:sp>
        <p:nvSpPr>
          <p:cNvPr id="5" name="內容版面配置區 2"/>
          <p:cNvSpPr txBox="1">
            <a:spLocks/>
          </p:cNvSpPr>
          <p:nvPr/>
        </p:nvSpPr>
        <p:spPr bwMode="auto">
          <a:xfrm>
            <a:off x="714348" y="1428736"/>
            <a:ext cx="7715306" cy="4929223"/>
          </a:xfrm>
          <a:prstGeom prst="rect">
            <a:avLst/>
          </a:prstGeom>
          <a:noFill/>
          <a:ln w="9525">
            <a:noFill/>
            <a:miter lim="800000"/>
            <a:headEnd/>
            <a:tailEnd/>
          </a:ln>
        </p:spPr>
        <p:txBody>
          <a:bodyPr/>
          <a:lstStyle/>
          <a:p>
            <a:pPr marL="342900" indent="-342900">
              <a:lnSpc>
                <a:spcPts val="2400"/>
              </a:lnSpc>
              <a:spcBef>
                <a:spcPts val="600"/>
              </a:spcBef>
              <a:buBlip>
                <a:blip r:embed="rId3"/>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外部失衡的調整：</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lnSpc>
                <a:spcPts val="2400"/>
              </a:lnSpc>
              <a:spcBef>
                <a:spcPts val="600"/>
              </a:spcBef>
              <a:defRPr/>
            </a:pP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zh-TW" altLang="en-US" sz="2400" b="1" dirty="0" smtClean="0">
                <a:effectLst>
                  <a:outerShdw blurRad="38100" dist="38100" dir="2700000" algn="tl">
                    <a:srgbClr val="C0C0C0"/>
                  </a:outerShdw>
                </a:effectLst>
                <a:ea typeface="標楷體" pitchFamily="65" charset="-120"/>
                <a:cs typeface="Times New Roman" pitchFamily="18" charset="0"/>
              </a:rPr>
              <a:t>從</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國外需求</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出口</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sym typeface="Wingdings" pitchFamily="2" charset="2"/>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國內需求</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消費</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p>
          <a:p>
            <a:pPr marL="342900" indent="-342900">
              <a:lnSpc>
                <a:spcPts val="2400"/>
              </a:lnSpc>
              <a:spcBef>
                <a:spcPts val="1200"/>
              </a:spcBef>
              <a:buBlip>
                <a:blip r:embed="rId3"/>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內部資源配置的調整：</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60363" indent="-360363">
              <a:lnSpc>
                <a:spcPts val="2400"/>
              </a:lnSpc>
              <a:spcBef>
                <a:spcPts val="600"/>
              </a:spcBef>
              <a:defRPr/>
            </a:pP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從大量投資</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sym typeface="Wingdings" pitchFamily="2" charset="2"/>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有效率的投資</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630238" indent="-180975">
              <a:lnSpc>
                <a:spcPts val="2400"/>
              </a:lnSpc>
              <a:spcBef>
                <a:spcPts val="600"/>
              </a:spcBef>
              <a:buFont typeface="Symbol" pitchFamily="18" charset="2"/>
              <a:buChar char="-"/>
              <a:tabLst>
                <a:tab pos="630238" algn="l"/>
              </a:tabLst>
              <a:defRPr/>
            </a:pPr>
            <a:r>
              <a:rPr kumimoji="0" lang="zh-TW" altLang="en-US" sz="2000" b="1" dirty="0" smtClean="0">
                <a:effectLst>
                  <a:outerShdw blurRad="38100" dist="38100" dir="2700000" algn="tl">
                    <a:srgbClr val="C0C0C0"/>
                  </a:outerShdw>
                </a:effectLst>
                <a:ea typeface="標楷體" pitchFamily="65" charset="-120"/>
                <a:cs typeface="Times New Roman" pitchFamily="18" charset="0"/>
              </a:rPr>
              <a:t>中國</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2000-2009</a:t>
            </a:r>
            <a:r>
              <a:rPr kumimoji="0" lang="zh-TW" altLang="en-US" sz="2000" b="1" dirty="0" smtClean="0">
                <a:effectLst>
                  <a:outerShdw blurRad="38100" dist="38100" dir="2700000" algn="tl">
                    <a:srgbClr val="C0C0C0"/>
                  </a:outerShdw>
                </a:effectLst>
                <a:ea typeface="標楷體" pitchFamily="65" charset="-120"/>
                <a:cs typeface="Times New Roman" pitchFamily="18" charset="0"/>
              </a:rPr>
              <a:t>平均</a:t>
            </a:r>
            <a:r>
              <a:rPr kumimoji="0" lang="en-US" altLang="zh-TW" sz="2000" b="1" dirty="0" smtClean="0">
                <a:effectLst>
                  <a:outerShdw blurRad="38100" dist="38100" dir="2700000" algn="tl">
                    <a:srgbClr val="C0C0C0"/>
                  </a:outerShdw>
                </a:effectLst>
                <a:ea typeface="標楷體" pitchFamily="65" charset="-120"/>
                <a:cs typeface="Times New Roman" pitchFamily="18" charset="0"/>
              </a:rPr>
              <a:t>I/</a:t>
            </a:r>
            <a:r>
              <a:rPr kumimoji="0" lang="en-US" altLang="zh-TW" sz="2000" b="1" dirty="0" smtClean="0">
                <a:effectLst>
                  <a:outerShdw blurRad="38100" dist="38100" dir="2700000" algn="tl">
                    <a:srgbClr val="C0C0C0"/>
                  </a:outerShdw>
                </a:effectLst>
                <a:latin typeface="Symbol" pitchFamily="18" charset="2"/>
                <a:ea typeface="標楷體" pitchFamily="65" charset="-120"/>
                <a:cs typeface="Times New Roman" pitchFamily="18" charset="0"/>
              </a:rPr>
              <a:t>D</a:t>
            </a:r>
            <a:r>
              <a:rPr kumimoji="0" lang="en-US" altLang="zh-TW" sz="2000" b="1" dirty="0" smtClean="0">
                <a:effectLst>
                  <a:outerShdw blurRad="38100" dist="38100" dir="2700000" algn="tl">
                    <a:srgbClr val="C0C0C0"/>
                  </a:outerShdw>
                </a:effectLst>
                <a:ea typeface="標楷體" pitchFamily="65" charset="-120"/>
                <a:cs typeface="Times New Roman" pitchFamily="18" charset="0"/>
              </a:rPr>
              <a:t>GDP(GDP</a:t>
            </a:r>
            <a:r>
              <a:rPr kumimoji="0" lang="zh-TW" altLang="en-US" sz="2000" b="1" dirty="0" smtClean="0">
                <a:effectLst>
                  <a:outerShdw blurRad="38100" dist="38100" dir="2700000" algn="tl">
                    <a:srgbClr val="C0C0C0"/>
                  </a:outerShdw>
                </a:effectLst>
                <a:ea typeface="標楷體" pitchFamily="65" charset="-120"/>
                <a:cs typeface="Times New Roman" pitchFamily="18" charset="0"/>
              </a:rPr>
              <a:t>每成長</a:t>
            </a:r>
            <a:r>
              <a:rPr kumimoji="0" lang="en-US" altLang="zh-TW" sz="2000" b="1" dirty="0" smtClean="0">
                <a:effectLst>
                  <a:outerShdw blurRad="38100" dist="38100" dir="2700000" algn="tl">
                    <a:srgbClr val="C0C0C0"/>
                  </a:outerShdw>
                </a:effectLst>
                <a:ea typeface="標楷體" pitchFamily="65" charset="-120"/>
                <a:cs typeface="Times New Roman" pitchFamily="18" charset="0"/>
              </a:rPr>
              <a:t>1</a:t>
            </a:r>
            <a:r>
              <a:rPr kumimoji="0" lang="zh-TW" altLang="en-US" sz="2000" b="1" dirty="0" smtClean="0">
                <a:effectLst>
                  <a:outerShdw blurRad="38100" dist="38100" dir="2700000" algn="tl">
                    <a:srgbClr val="C0C0C0"/>
                  </a:outerShdw>
                </a:effectLst>
                <a:ea typeface="標楷體" pitchFamily="65" charset="-120"/>
                <a:cs typeface="Times New Roman" pitchFamily="18" charset="0"/>
              </a:rPr>
              <a:t>元所需投資</a:t>
            </a:r>
            <a:r>
              <a:rPr kumimoji="0" lang="en-US" altLang="zh-TW" sz="2000" b="1" dirty="0" smtClean="0">
                <a:effectLst>
                  <a:outerShdw blurRad="38100" dist="38100" dir="2700000" algn="tl">
                    <a:srgbClr val="C0C0C0"/>
                  </a:outerShdw>
                </a:effectLst>
                <a:ea typeface="標楷體" pitchFamily="65" charset="-120"/>
                <a:cs typeface="Times New Roman" pitchFamily="18" charset="0"/>
              </a:rPr>
              <a:t>)</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 </a:t>
            </a:r>
            <a:r>
              <a:rPr kumimoji="0" lang="en-US" altLang="zh-TW" sz="20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 </a:t>
            </a:r>
            <a:r>
              <a:rPr kumimoji="0" lang="en-US" altLang="zh-TW" sz="2000" b="1" dirty="0" smtClean="0">
                <a:solidFill>
                  <a:srgbClr val="C00000"/>
                </a:solidFill>
                <a:effectLst>
                  <a:outerShdw blurRad="38100" dist="38100" dir="2700000" algn="tl">
                    <a:srgbClr val="C0C0C0"/>
                  </a:outerShdw>
                </a:effectLst>
                <a:latin typeface="+mn-lt"/>
                <a:ea typeface="標楷體" pitchFamily="65" charset="-120"/>
                <a:cs typeface="Times New Roman" pitchFamily="18" charset="0"/>
              </a:rPr>
              <a:t>5.18</a:t>
            </a:r>
            <a:r>
              <a:rPr kumimoji="0" lang="zh-TW" altLang="en-US" sz="2000" b="1" dirty="0" smtClean="0">
                <a:solidFill>
                  <a:srgbClr val="C00000"/>
                </a:solidFill>
                <a:effectLst>
                  <a:outerShdw blurRad="38100" dist="38100" dir="2700000" algn="tl">
                    <a:srgbClr val="C0C0C0"/>
                  </a:outerShdw>
                </a:effectLst>
                <a:latin typeface="+mn-lt"/>
                <a:ea typeface="標楷體" pitchFamily="65" charset="-120"/>
                <a:cs typeface="Times New Roman" pitchFamily="18" charset="0"/>
              </a:rPr>
              <a:t>元</a:t>
            </a:r>
            <a:endParaRPr kumimoji="0" lang="en-US" altLang="zh-TW" sz="2400" b="1" dirty="0" smtClean="0">
              <a:solidFill>
                <a:srgbClr val="C00000"/>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lnSpc>
                <a:spcPts val="2400"/>
              </a:lnSpc>
              <a:spcBef>
                <a:spcPts val="1200"/>
              </a:spcBef>
              <a:buBlip>
                <a:blip r:embed="rId3"/>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經濟發展目的的調整：</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457200" indent="-457200">
              <a:lnSpc>
                <a:spcPts val="2400"/>
              </a:lnSpc>
              <a:spcBef>
                <a:spcPts val="600"/>
              </a:spcBef>
              <a:tabLst>
                <a:tab pos="360363" algn="l"/>
              </a:tabLst>
              <a:defRPr/>
            </a:pP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從增加生產</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sym typeface="Wingdings" pitchFamily="2" charset="2"/>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提昇</a:t>
            </a:r>
            <a:r>
              <a:rPr kumimoji="0" lang="zh-TW" altLang="en-US" sz="2400" b="1" dirty="0" smtClean="0">
                <a:effectLst>
                  <a:outerShdw blurRad="38100" dist="38100" dir="2700000" algn="tl">
                    <a:srgbClr val="C0C0C0"/>
                  </a:outerShdw>
                </a:effectLst>
                <a:ea typeface="標楷體" pitchFamily="65" charset="-120"/>
                <a:cs typeface="Times New Roman" pitchFamily="18" charset="0"/>
              </a:rPr>
              <a:t>生活</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水準</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sym typeface="Wingdings" pitchFamily="2" charset="2"/>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生態保育</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342900" indent="-342900">
              <a:lnSpc>
                <a:spcPts val="2400"/>
              </a:lnSpc>
              <a:spcBef>
                <a:spcPts val="1200"/>
              </a:spcBef>
              <a:buBlip>
                <a:blip r:embed="rId3"/>
              </a:buBlip>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發展方式的調整：</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60363" indent="-360363">
              <a:lnSpc>
                <a:spcPts val="2400"/>
              </a:lnSpc>
              <a:spcBef>
                <a:spcPts val="600"/>
              </a:spcBef>
              <a:defRPr/>
            </a:pP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從凸顯差距</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不平衡成長</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sym typeface="Wingdings" pitchFamily="2" charset="2"/>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縮小差距</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平衡成長</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p>
          <a:p>
            <a:pPr marL="630238" indent="-180975">
              <a:lnSpc>
                <a:spcPts val="2400"/>
              </a:lnSpc>
              <a:spcBef>
                <a:spcPts val="600"/>
              </a:spcBef>
              <a:buFont typeface="Symbol" pitchFamily="18" charset="2"/>
              <a:buChar char="-"/>
              <a:tabLst>
                <a:tab pos="630238" algn="l"/>
              </a:tabLst>
              <a:defRPr/>
            </a:pPr>
            <a:r>
              <a:rPr kumimoji="0" lang="zh-TW" altLang="en-US" sz="2000" b="1" dirty="0" smtClean="0">
                <a:effectLst>
                  <a:outerShdw blurRad="38100" dist="38100" dir="2700000" algn="tl">
                    <a:srgbClr val="C0C0C0"/>
                  </a:outerShdw>
                </a:effectLst>
                <a:latin typeface="+mn-lt"/>
                <a:ea typeface="標楷體" pitchFamily="65" charset="-120"/>
                <a:cs typeface="Times New Roman" pitchFamily="18" charset="0"/>
              </a:rPr>
              <a:t>縮小人的差距：所得、城鄉、區域、教育、醫療</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457200" indent="-457200">
              <a:lnSpc>
                <a:spcPts val="2400"/>
              </a:lnSpc>
              <a:spcBef>
                <a:spcPts val="600"/>
              </a:spcBef>
              <a:defRPr/>
            </a:pP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lnSpc>
                <a:spcPts val="2400"/>
              </a:lnSpc>
              <a:spcBef>
                <a:spcPct val="20000"/>
              </a:spcBef>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p:txBody>
      </p:sp>
      <p:sp>
        <p:nvSpPr>
          <p:cNvPr id="215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
        <p:nvSpPr>
          <p:cNvPr id="215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TW" alt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1214414" y="2316165"/>
            <a:ext cx="6843706" cy="1827215"/>
          </a:xfrm>
        </p:spPr>
        <p:txBody>
          <a:bodyPr rtlCol="0">
            <a:normAutofit/>
          </a:bodyPr>
          <a:lstStyle/>
          <a:p>
            <a:pPr eaLnBrk="1" fontAlgn="auto" hangingPunct="1">
              <a:spcAft>
                <a:spcPts val="0"/>
              </a:spcAft>
              <a:defRPr/>
            </a:pPr>
            <a:r>
              <a:rPr kumimoji="1" lang="en-US" altLang="zh-TW" sz="3200" b="1" dirty="0" smtClean="0">
                <a:solidFill>
                  <a:srgbClr val="333399"/>
                </a:solidFill>
                <a:effectLst>
                  <a:outerShdw blurRad="38100" dist="38100" dir="2700000" algn="tl">
                    <a:srgbClr val="C0C0C0"/>
                  </a:outerShdw>
                </a:effectLst>
                <a:latin typeface="+mn-lt"/>
              </a:rPr>
              <a:t>3. </a:t>
            </a:r>
            <a:r>
              <a:rPr kumimoji="1" lang="zh-TW" altLang="en-US" sz="3200" b="1" dirty="0" smtClean="0">
                <a:solidFill>
                  <a:srgbClr val="333399"/>
                </a:solidFill>
                <a:effectLst>
                  <a:outerShdw blurRad="38100" dist="38100" dir="2700000" algn="tl">
                    <a:srgbClr val="C0C0C0"/>
                  </a:outerShdw>
                </a:effectLst>
                <a:latin typeface="+mn-lt"/>
              </a:rPr>
              <a:t>台灣經濟轉軌的經驗</a:t>
            </a:r>
            <a:r>
              <a:rPr lang="zh-TW" altLang="en-US" sz="3600" b="1" dirty="0" smtClean="0">
                <a:solidFill>
                  <a:schemeClr val="tx2"/>
                </a:solidFill>
                <a:effectLst>
                  <a:outerShdw blurRad="38100" dist="38100" dir="2700000" algn="tl">
                    <a:srgbClr val="C0C0C0"/>
                  </a:outerShdw>
                </a:effectLst>
                <a:latin typeface="+mn-lt"/>
              </a:rPr>
              <a:t/>
            </a:r>
            <a:br>
              <a:rPr lang="zh-TW" altLang="en-US" sz="3600" b="1" dirty="0" smtClean="0">
                <a:solidFill>
                  <a:schemeClr val="tx2"/>
                </a:solidFill>
                <a:effectLst>
                  <a:outerShdw blurRad="38100" dist="38100" dir="2700000" algn="tl">
                    <a:srgbClr val="C0C0C0"/>
                  </a:outerShdw>
                </a:effectLst>
                <a:latin typeface="+mn-lt"/>
              </a:rPr>
            </a:br>
            <a:endParaRPr kumimoji="1" lang="en-US" altLang="zh-TW" sz="3600" b="1" dirty="0" smtClean="0">
              <a:solidFill>
                <a:schemeClr val="tx2"/>
              </a:solidFill>
              <a:effectLst>
                <a:outerShdw blurRad="38100" dist="38100" dir="2700000" algn="tl">
                  <a:srgbClr val="C0C0C0"/>
                </a:outerShdw>
              </a:effectLst>
              <a:latin typeface="+mn-lt"/>
            </a:endParaRPr>
          </a:p>
        </p:txBody>
      </p:sp>
      <p:sp>
        <p:nvSpPr>
          <p:cNvPr id="4" name="投影片編號版面配置區 3"/>
          <p:cNvSpPr>
            <a:spLocks noGrp="1"/>
          </p:cNvSpPr>
          <p:nvPr>
            <p:ph type="sldNum" sz="quarter" idx="12"/>
          </p:nvPr>
        </p:nvSpPr>
        <p:spPr/>
        <p:txBody>
          <a:bodyPr/>
          <a:lstStyle/>
          <a:p>
            <a:pPr>
              <a:defRPr/>
            </a:pPr>
            <a:fld id="{0A365B69-8FF2-4719-A531-7B1BEB93CDA9}" type="slidenum">
              <a:rPr/>
              <a:pPr>
                <a:defRPr/>
              </a:pPr>
              <a:t>22</a:t>
            </a:fld>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596" y="285728"/>
            <a:ext cx="8229600" cy="1143000"/>
          </a:xfrm>
        </p:spPr>
        <p:txBody>
          <a:bodyPr/>
          <a:lstStyle/>
          <a:p>
            <a:pPr>
              <a:defRPr/>
            </a:pPr>
            <a:r>
              <a:rPr lang="zh-TW" altLang="en-US" sz="2800" b="1" dirty="0" smtClean="0">
                <a:solidFill>
                  <a:srgbClr val="333399"/>
                </a:solidFill>
                <a:effectLst>
                  <a:outerShdw blurRad="38100" dist="38100" dir="2700000" algn="tl">
                    <a:srgbClr val="C0C0C0"/>
                  </a:outerShdw>
                </a:effectLst>
              </a:rPr>
              <a:t>台灣經濟轉軌的經驗</a:t>
            </a:r>
            <a:r>
              <a:rPr lang="en-US" altLang="zh-TW" sz="2800" b="1" dirty="0" smtClean="0">
                <a:solidFill>
                  <a:srgbClr val="333399"/>
                </a:solidFill>
                <a:effectLst>
                  <a:outerShdw blurRad="38100" dist="38100" dir="2700000" algn="tl">
                    <a:srgbClr val="C0C0C0"/>
                  </a:outerShdw>
                </a:effectLst>
              </a:rPr>
              <a:t>(1)</a:t>
            </a:r>
            <a:endParaRPr lang="zh-TW" altLang="en-US" sz="2800" b="1" dirty="0" smtClean="0">
              <a:solidFill>
                <a:srgbClr val="333399"/>
              </a:solidFill>
              <a:effectLst>
                <a:outerShdw blurRad="38100" dist="38100" dir="2700000" algn="tl">
                  <a:srgbClr val="C0C0C0"/>
                </a:outerShdw>
              </a:effectLst>
            </a:endParaRP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23</a:t>
            </a:fld>
            <a:endParaRPr lang="en-US" altLang="zh-TW" dirty="0"/>
          </a:p>
        </p:txBody>
      </p:sp>
      <p:sp>
        <p:nvSpPr>
          <p:cNvPr id="5" name="內容版面配置區 2"/>
          <p:cNvSpPr txBox="1">
            <a:spLocks/>
          </p:cNvSpPr>
          <p:nvPr/>
        </p:nvSpPr>
        <p:spPr bwMode="auto">
          <a:xfrm>
            <a:off x="857225" y="1714501"/>
            <a:ext cx="7429552" cy="4643457"/>
          </a:xfrm>
          <a:prstGeom prst="rect">
            <a:avLst/>
          </a:prstGeom>
          <a:noFill/>
          <a:ln w="9525">
            <a:noFill/>
            <a:miter lim="800000"/>
            <a:headEnd/>
            <a:tailEnd/>
          </a:ln>
        </p:spPr>
        <p:txBody>
          <a:bodyPr/>
          <a:lstStyle/>
          <a:p>
            <a:pPr marL="342900" indent="-342900">
              <a:spcBef>
                <a:spcPts val="0"/>
              </a:spcBef>
              <a:buBlip>
                <a:blip r:embed="rId2"/>
              </a:buBlip>
              <a:defRPr/>
            </a:pP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1980-1986</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：總體經濟嚴重失衡</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荷蘭病</a:t>
            </a: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a:t>
            </a:r>
          </a:p>
          <a:p>
            <a:pPr marL="342900" indent="-342900">
              <a:spcBef>
                <a:spcPts val="0"/>
              </a:spcBef>
              <a:buBlip>
                <a:blip r:embed="rId2"/>
              </a:buBlip>
              <a:defRPr/>
            </a:pPr>
            <a:r>
              <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rPr>
              <a:t>1986-1990</a:t>
            </a:r>
            <a:r>
              <a:rPr kumimoji="0" lang="zh-TW" altLang="en-US" sz="2400" b="1" dirty="0" smtClean="0">
                <a:effectLst>
                  <a:outerShdw blurRad="38100" dist="38100" dir="2700000" algn="tl">
                    <a:srgbClr val="C0C0C0"/>
                  </a:outerShdw>
                </a:effectLst>
                <a:latin typeface="+mn-lt"/>
                <a:ea typeface="標楷體" pitchFamily="65" charset="-120"/>
                <a:cs typeface="Times New Roman" pitchFamily="18" charset="0"/>
              </a:rPr>
              <a:t>：</a:t>
            </a:r>
            <a:endParaRPr kumimoji="0" lang="en-US" altLang="zh-TW" sz="2400" b="1" dirty="0" smtClean="0">
              <a:effectLst>
                <a:outerShdw blurRad="38100" dist="38100" dir="2700000" algn="tl">
                  <a:srgbClr val="C0C0C0"/>
                </a:outerShdw>
              </a:effectLst>
              <a:latin typeface="+mn-lt"/>
              <a:ea typeface="標楷體" pitchFamily="65" charset="-120"/>
              <a:cs typeface="Times New Roman" pitchFamily="18" charset="0"/>
            </a:endParaRPr>
          </a:p>
          <a:p>
            <a:pPr marL="539750" indent="-179388">
              <a:spcBef>
                <a:spcPts val="0"/>
              </a:spcBef>
              <a:buFont typeface="Symbol" pitchFamily="18" charset="2"/>
              <a:buChar char="-"/>
              <a:tabLst>
                <a:tab pos="630238" algn="l"/>
              </a:tabLst>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新台幣升值</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539750" indent="-179388">
              <a:spcBef>
                <a:spcPts val="0"/>
              </a:spcBef>
              <a:buFont typeface="Symbol" pitchFamily="18" charset="2"/>
              <a:buChar char="-"/>
              <a:tabLst>
                <a:tab pos="630238" algn="l"/>
              </a:tabLst>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工資上漲</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539750" indent="-179388">
              <a:spcBef>
                <a:spcPts val="0"/>
              </a:spcBef>
              <a:buFont typeface="Symbol" pitchFamily="18" charset="2"/>
              <a:buChar char="-"/>
              <a:tabLst>
                <a:tab pos="630238" algn="l"/>
              </a:tabLst>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製造業升級</a:t>
            </a:r>
            <a:r>
              <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轉型</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1258888" indent="-358775">
              <a:spcBef>
                <a:spcPts val="0"/>
              </a:spcBef>
              <a:buFont typeface="Wingdings" pitchFamily="2" charset="2"/>
              <a:buChar char="ü"/>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高品質</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1258888" indent="-358775">
              <a:spcBef>
                <a:spcPts val="0"/>
              </a:spcBef>
              <a:buFont typeface="Wingdings" pitchFamily="2" charset="2"/>
              <a:buChar char="ü"/>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新興產業</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1258888" indent="-358775">
              <a:spcBef>
                <a:spcPts val="0"/>
              </a:spcBef>
              <a:buFont typeface="Wingdings" pitchFamily="2" charset="2"/>
              <a:buChar char="ü"/>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生產自動化</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1258888" indent="-358775">
              <a:spcBef>
                <a:spcPts val="0"/>
              </a:spcBef>
              <a:buFont typeface="Wingdings" pitchFamily="2" charset="2"/>
              <a:buChar char="ü"/>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產業外移</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0"/>
              </a:spcBef>
              <a:defRPr/>
            </a:pP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ct val="20000"/>
              </a:spcBef>
              <a:defRPr/>
            </a:pPr>
            <a:r>
              <a:rPr kumimoji="0" lang="zh-TW" altLang="en-US"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endParaRPr kumimoji="0" lang="en-US" altLang="zh-TW" sz="24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標題 1"/>
          <p:cNvSpPr>
            <a:spLocks noGrp="1"/>
          </p:cNvSpPr>
          <p:nvPr>
            <p:ph type="title"/>
          </p:nvPr>
        </p:nvSpPr>
        <p:spPr>
          <a:xfrm>
            <a:off x="428596" y="285728"/>
            <a:ext cx="8229600" cy="1143000"/>
          </a:xfrm>
        </p:spPr>
        <p:txBody>
          <a:bodyPr/>
          <a:lstStyle/>
          <a:p>
            <a:pPr>
              <a:defRPr/>
            </a:pPr>
            <a:r>
              <a:rPr lang="zh-TW" altLang="en-US" sz="2800" b="1" dirty="0" smtClean="0">
                <a:solidFill>
                  <a:srgbClr val="333399"/>
                </a:solidFill>
                <a:effectLst>
                  <a:outerShdw blurRad="38100" dist="38100" dir="2700000" algn="tl">
                    <a:srgbClr val="C0C0C0"/>
                  </a:outerShdw>
                </a:effectLst>
              </a:rPr>
              <a:t>台灣經濟轉軌的經驗</a:t>
            </a:r>
            <a:r>
              <a:rPr lang="en-US" altLang="zh-TW" sz="2800" b="1" dirty="0" smtClean="0">
                <a:solidFill>
                  <a:srgbClr val="333399"/>
                </a:solidFill>
                <a:effectLst>
                  <a:outerShdw blurRad="38100" dist="38100" dir="2700000" algn="tl">
                    <a:srgbClr val="C0C0C0"/>
                  </a:outerShdw>
                </a:effectLst>
              </a:rPr>
              <a:t>(2)</a:t>
            </a:r>
            <a:endParaRPr lang="zh-TW" altLang="en-US" sz="2800" b="1" dirty="0" smtClean="0">
              <a:solidFill>
                <a:srgbClr val="333399"/>
              </a:solidFill>
              <a:effectLst>
                <a:outerShdw blurRad="38100" dist="38100" dir="2700000" algn="tl">
                  <a:srgbClr val="C0C0C0"/>
                </a:outerShdw>
              </a:effectLst>
            </a:endParaRP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24</a:t>
            </a:fld>
            <a:endParaRPr lang="en-US" altLang="zh-TW" dirty="0"/>
          </a:p>
        </p:txBody>
      </p:sp>
      <p:sp>
        <p:nvSpPr>
          <p:cNvPr id="6" name="內容版面配置區 2"/>
          <p:cNvSpPr txBox="1">
            <a:spLocks/>
          </p:cNvSpPr>
          <p:nvPr/>
        </p:nvSpPr>
        <p:spPr bwMode="auto">
          <a:xfrm>
            <a:off x="857224" y="1643050"/>
            <a:ext cx="7929559" cy="4643457"/>
          </a:xfrm>
          <a:prstGeom prst="rect">
            <a:avLst/>
          </a:prstGeom>
          <a:noFill/>
          <a:ln w="9525">
            <a:noFill/>
            <a:miter lim="800000"/>
            <a:headEnd/>
            <a:tailEnd/>
          </a:ln>
        </p:spPr>
        <p:txBody>
          <a:bodyPr/>
          <a:lstStyle/>
          <a:p>
            <a:pPr marL="342000" indent="-342000">
              <a:spcBef>
                <a:spcPts val="1200"/>
              </a:spcBef>
              <a:buFont typeface="Arial" pitchFamily="34" charset="0"/>
              <a:buChar char="•"/>
              <a:tabLst>
                <a:tab pos="0" algn="l"/>
              </a:tabLst>
              <a:defRPr/>
            </a:pP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亞太營運中心強調人流、物流、金流、資訊流，是一個制度化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建立制度</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制度改革</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與國際化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r>
            <a:b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b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市場開放</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的歷程</a:t>
            </a: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1200"/>
              </a:spcBef>
              <a:buFont typeface="Arial" pitchFamily="34" charset="0"/>
              <a:buChar char="•"/>
              <a:defRPr/>
            </a:pP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亞太營運中心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(Asia-Pacific</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Regional</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Operations</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Centre,</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r>
              <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APROC)</a:t>
            </a: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需兩岸一起打造</a:t>
            </a: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1200"/>
              </a:spcBef>
              <a:buFont typeface="Arial" pitchFamily="34" charset="0"/>
              <a:buChar char="•"/>
              <a:defRPr/>
            </a:pP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台灣缺了大陸，必然影響中心的格局</a:t>
            </a: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1200"/>
              </a:spcBef>
              <a:buFont typeface="Arial" pitchFamily="34" charset="0"/>
              <a:buChar char="•"/>
              <a:defRPr/>
            </a:pP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兩岸可以各自建立多個營運中心</a:t>
            </a: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1200"/>
              </a:spcBef>
              <a:defRPr/>
            </a:pP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a:p>
            <a:pPr marL="342900" indent="-342900">
              <a:spcBef>
                <a:spcPts val="1200"/>
              </a:spcBef>
              <a:defRPr/>
            </a:pPr>
            <a:r>
              <a:rPr kumimoji="0" lang="zh-TW" altLang="en-US"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rPr>
              <a:t>  </a:t>
            </a:r>
            <a:endParaRPr kumimoji="0" lang="en-US" altLang="zh-TW" sz="2800" b="1" dirty="0" smtClean="0">
              <a:solidFill>
                <a:srgbClr val="333399"/>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530479"/>
            <a:ext cx="7772400" cy="1470025"/>
          </a:xfrm>
        </p:spPr>
        <p:txBody>
          <a:bodyPr rtlCol="0">
            <a:normAutofit/>
          </a:bodyPr>
          <a:lstStyle/>
          <a:p>
            <a:pPr eaLnBrk="1" fontAlgn="auto" hangingPunct="1">
              <a:spcAft>
                <a:spcPts val="0"/>
              </a:spcAft>
              <a:defRPr/>
            </a:pPr>
            <a:r>
              <a:rPr kumimoji="1" lang="zh-TW" altLang="en-US" sz="3600" b="1" dirty="0" smtClean="0">
                <a:solidFill>
                  <a:srgbClr val="333399"/>
                </a:solidFill>
                <a:effectLst>
                  <a:outerShdw blurRad="38100" dist="38100" dir="2700000" algn="tl">
                    <a:srgbClr val="C0C0C0"/>
                  </a:outerShdw>
                </a:effectLst>
                <a:latin typeface="標楷體" pitchFamily="65" charset="-120"/>
              </a:rPr>
              <a:t>三、台灣資本市場競爭力</a:t>
            </a:r>
            <a:r>
              <a:rPr kumimoji="1" lang="en-US" altLang="zh-TW" sz="3600" b="1" dirty="0" smtClean="0">
                <a:solidFill>
                  <a:schemeClr val="tx2"/>
                </a:solidFill>
                <a:effectLst>
                  <a:outerShdw blurRad="38100" dist="38100" dir="2700000" algn="tl">
                    <a:srgbClr val="C0C0C0"/>
                  </a:outerShdw>
                </a:effectLst>
                <a:latin typeface="標楷體" pitchFamily="65" charset="-120"/>
              </a:rPr>
              <a:t/>
            </a:r>
            <a:br>
              <a:rPr kumimoji="1" lang="en-US" altLang="zh-TW" sz="3600" b="1" dirty="0" smtClean="0">
                <a:solidFill>
                  <a:schemeClr val="tx2"/>
                </a:solidFill>
                <a:effectLst>
                  <a:outerShdw blurRad="38100" dist="38100" dir="2700000" algn="tl">
                    <a:srgbClr val="C0C0C0"/>
                  </a:outerShdw>
                </a:effectLst>
                <a:latin typeface="標楷體" pitchFamily="65" charset="-120"/>
              </a:rPr>
            </a:br>
            <a:endParaRPr kumimoji="1" lang="en-US" altLang="zh-TW" sz="3600" b="1" dirty="0" smtClean="0">
              <a:solidFill>
                <a:schemeClr val="tx2"/>
              </a:solidFill>
              <a:effectLst>
                <a:outerShdw blurRad="38100" dist="38100" dir="2700000" algn="tl">
                  <a:srgbClr val="C0C0C0"/>
                </a:outerShdw>
              </a:effectLst>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25</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755650" y="2786063"/>
            <a:ext cx="7993063" cy="1255712"/>
          </a:xfrm>
        </p:spPr>
        <p:txBody>
          <a:bodyPr rtlCol="0">
            <a:normAutofit/>
          </a:bodyPr>
          <a:lstStyle/>
          <a:p>
            <a:pPr lvl="1" eaLnBrk="1" fontAlgn="auto" hangingPunct="1">
              <a:spcAft>
                <a:spcPts val="0"/>
              </a:spcAft>
              <a:defRPr/>
            </a:pPr>
            <a:r>
              <a:rPr kumimoji="1" lang="en-US" altLang="zh-TW" sz="3200" b="1" kern="1200" dirty="0" smtClean="0">
                <a:solidFill>
                  <a:srgbClr val="333399"/>
                </a:solidFill>
                <a:effectLst>
                  <a:outerShdw blurRad="38100" dist="38100" dir="2700000" algn="tl">
                    <a:srgbClr val="C0C0C0"/>
                  </a:outerShdw>
                </a:effectLst>
                <a:latin typeface="+mn-lt"/>
                <a:cs typeface="+mj-cs"/>
              </a:rPr>
              <a:t>1. </a:t>
            </a:r>
            <a:r>
              <a:rPr kumimoji="1" lang="zh-TW" altLang="en-US" sz="3200" b="1" kern="1200" dirty="0" smtClean="0">
                <a:solidFill>
                  <a:srgbClr val="333399"/>
                </a:solidFill>
                <a:effectLst>
                  <a:outerShdw blurRad="38100" dist="38100" dir="2700000" algn="tl">
                    <a:srgbClr val="C0C0C0"/>
                  </a:outerShdw>
                </a:effectLst>
                <a:latin typeface="+mn-lt"/>
                <a:cs typeface="+mj-cs"/>
              </a:rPr>
              <a:t>資本市場之發展貢獻與台灣的</a:t>
            </a:r>
            <a:r>
              <a:rPr kumimoji="1" lang="en-US" altLang="zh-TW" sz="3200" b="1" kern="1200" dirty="0" smtClean="0">
                <a:solidFill>
                  <a:srgbClr val="333399"/>
                </a:solidFill>
                <a:effectLst>
                  <a:outerShdw blurRad="38100" dist="38100" dir="2700000" algn="tl">
                    <a:srgbClr val="C0C0C0"/>
                  </a:outerShdw>
                </a:effectLst>
                <a:latin typeface="+mn-lt"/>
                <a:cs typeface="+mj-cs"/>
              </a:rPr>
              <a:t>IT</a:t>
            </a:r>
            <a:r>
              <a:rPr kumimoji="1" lang="zh-TW" altLang="en-US" sz="3200" b="1" kern="1200" dirty="0" smtClean="0">
                <a:solidFill>
                  <a:srgbClr val="333399"/>
                </a:solidFill>
                <a:effectLst>
                  <a:outerShdw blurRad="38100" dist="38100" dir="2700000" algn="tl">
                    <a:srgbClr val="C0C0C0"/>
                  </a:outerShdw>
                </a:effectLst>
                <a:latin typeface="+mn-lt"/>
                <a:cs typeface="+mj-cs"/>
              </a:rPr>
              <a:t>產業</a:t>
            </a:r>
            <a:endParaRPr kumimoji="1" lang="en-US" altLang="zh-TW" sz="3200" b="1" kern="1200" dirty="0" smtClean="0">
              <a:solidFill>
                <a:srgbClr val="333399"/>
              </a:solidFill>
              <a:effectLst>
                <a:outerShdw blurRad="38100" dist="38100" dir="2700000" algn="tl">
                  <a:srgbClr val="C0C0C0"/>
                </a:outerShdw>
              </a:effectLst>
              <a:latin typeface="+mn-lt"/>
              <a:cs typeface="+mj-cs"/>
            </a:endParaRPr>
          </a:p>
        </p:txBody>
      </p:sp>
      <p:sp>
        <p:nvSpPr>
          <p:cNvPr id="4" name="投影片編號版面配置區 3"/>
          <p:cNvSpPr>
            <a:spLocks noGrp="1"/>
          </p:cNvSpPr>
          <p:nvPr>
            <p:ph type="sldNum" sz="quarter" idx="12"/>
          </p:nvPr>
        </p:nvSpPr>
        <p:spPr/>
        <p:txBody>
          <a:bodyPr/>
          <a:lstStyle/>
          <a:p>
            <a:pPr>
              <a:defRPr/>
            </a:pPr>
            <a:fld id="{CEE346C5-D59E-40D1-995B-92E7546A4C96}" type="slidenum">
              <a:rPr/>
              <a:pPr>
                <a:defRPr/>
              </a:pPr>
              <a:t>26</a:t>
            </a:fld>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215930" y="285736"/>
            <a:ext cx="8713788" cy="1143000"/>
          </a:xfrm>
          <a:prstGeom prst="rect">
            <a:avLst/>
          </a:prstGeom>
          <a:noFill/>
          <a:ln w="9525">
            <a:noFill/>
            <a:miter lim="800000"/>
            <a:headEnd/>
            <a:tailEnd/>
          </a:ln>
        </p:spPr>
        <p:txBody>
          <a:bodyPr anchor="ctr"/>
          <a:lstStyle/>
          <a:p>
            <a:pPr algn="ctr">
              <a:defRPr/>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表</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8</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：各國</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IT</a:t>
            </a:r>
            <a:r>
              <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產業佔證券市場市值比重</a:t>
            </a:r>
          </a:p>
        </p:txBody>
      </p:sp>
      <p:sp>
        <p:nvSpPr>
          <p:cNvPr id="34819" name="Rectangle 103"/>
          <p:cNvSpPr>
            <a:spLocks noChangeArrowheads="1"/>
          </p:cNvSpPr>
          <p:nvPr/>
        </p:nvSpPr>
        <p:spPr bwMode="auto">
          <a:xfrm>
            <a:off x="857250" y="5832998"/>
            <a:ext cx="7643813" cy="739274"/>
          </a:xfrm>
          <a:prstGeom prst="rect">
            <a:avLst/>
          </a:prstGeom>
          <a:noFill/>
          <a:ln w="9525">
            <a:noFill/>
            <a:miter lim="800000"/>
            <a:headEnd/>
            <a:tailEnd/>
          </a:ln>
        </p:spPr>
        <p:txBody>
          <a:bodyPr wrap="square" lIns="92044" tIns="46022" rIns="92044" bIns="46022">
            <a:spAutoFit/>
          </a:bodyPr>
          <a:lstStyle/>
          <a:p>
            <a:pPr marL="900113" indent="-900113" defTabSz="812800"/>
            <a:r>
              <a:rPr kumimoji="0" lang="zh-TW" altLang="en-US" sz="1400" dirty="0" smtClean="0">
                <a:latin typeface="Calibri" pitchFamily="34" charset="0"/>
                <a:ea typeface="標楷體" pitchFamily="65" charset="-120"/>
                <a:cs typeface="Times New Roman" pitchFamily="18" charset="0"/>
              </a:rPr>
              <a:t>資料</a:t>
            </a:r>
            <a:r>
              <a:rPr kumimoji="0" lang="zh-TW" altLang="en-US" sz="1400" dirty="0">
                <a:latin typeface="Calibri" pitchFamily="34" charset="0"/>
                <a:ea typeface="標楷體" pitchFamily="65" charset="-120"/>
                <a:cs typeface="Times New Roman" pitchFamily="18" charset="0"/>
              </a:rPr>
              <a:t>來源</a:t>
            </a:r>
            <a:r>
              <a:rPr kumimoji="0" lang="en-US" altLang="zh-TW" sz="1400" dirty="0">
                <a:latin typeface="Calibri" pitchFamily="34" charset="0"/>
                <a:ea typeface="標楷體" pitchFamily="65" charset="-120"/>
                <a:cs typeface="Times New Roman" pitchFamily="18" charset="0"/>
              </a:rPr>
              <a:t>: 1.</a:t>
            </a:r>
            <a:r>
              <a:rPr kumimoji="0" lang="zh-TW" altLang="en-US" sz="1400" dirty="0">
                <a:latin typeface="Calibri" pitchFamily="34" charset="0"/>
                <a:ea typeface="標楷體" pitchFamily="65" charset="-120"/>
                <a:cs typeface="Times New Roman" pitchFamily="18" charset="0"/>
              </a:rPr>
              <a:t> </a:t>
            </a:r>
            <a:r>
              <a:rPr kumimoji="0" lang="en-US" altLang="zh-TW" sz="1400" dirty="0" smtClean="0">
                <a:latin typeface="Calibri" pitchFamily="34" charset="0"/>
                <a:ea typeface="標楷體" pitchFamily="65" charset="-120"/>
                <a:cs typeface="Times New Roman" pitchFamily="18" charset="0"/>
              </a:rPr>
              <a:t>1990-1999</a:t>
            </a:r>
            <a:r>
              <a:rPr kumimoji="0" lang="zh-TW" altLang="en-US" sz="1400" dirty="0" smtClean="0">
                <a:latin typeface="Calibri" pitchFamily="34" charset="0"/>
                <a:ea typeface="標楷體" pitchFamily="65" charset="-120"/>
                <a:cs typeface="Times New Roman" pitchFamily="18" charset="0"/>
              </a:rPr>
              <a:t>年資料取自</a:t>
            </a:r>
            <a:r>
              <a:rPr kumimoji="0" lang="en-US" altLang="zh-TW" sz="1400" dirty="0" smtClean="0">
                <a:latin typeface="Calibri" pitchFamily="34" charset="0"/>
                <a:ea typeface="標楷體" pitchFamily="65" charset="-120"/>
                <a:cs typeface="Times New Roman" pitchFamily="18" charset="0"/>
              </a:rPr>
              <a:t>World </a:t>
            </a:r>
            <a:r>
              <a:rPr kumimoji="0" lang="en-US" altLang="zh-TW" sz="1400" dirty="0">
                <a:latin typeface="Calibri" pitchFamily="34" charset="0"/>
                <a:ea typeface="標楷體" pitchFamily="65" charset="-120"/>
                <a:cs typeface="Times New Roman" pitchFamily="18" charset="0"/>
              </a:rPr>
              <a:t>Economic Outlook</a:t>
            </a:r>
            <a:r>
              <a:rPr kumimoji="0" lang="zh-TW" altLang="en-US" sz="1400" dirty="0">
                <a:latin typeface="Calibri" pitchFamily="34" charset="0"/>
                <a:ea typeface="標楷體" pitchFamily="65" charset="-120"/>
                <a:cs typeface="Times New Roman" pitchFamily="18" charset="0"/>
              </a:rPr>
              <a:t>，國際貨幣基金</a:t>
            </a:r>
            <a:r>
              <a:rPr kumimoji="0" lang="en-US" altLang="zh-TW" sz="1400" dirty="0">
                <a:latin typeface="Calibri" pitchFamily="34" charset="0"/>
                <a:ea typeface="標楷體" pitchFamily="65" charset="-120"/>
                <a:cs typeface="Times New Roman" pitchFamily="18" charset="0"/>
              </a:rPr>
              <a:t>(IMF)</a:t>
            </a:r>
            <a:r>
              <a:rPr kumimoji="0" lang="zh-TW" altLang="en-US" sz="1400" dirty="0">
                <a:latin typeface="Calibri" pitchFamily="34" charset="0"/>
                <a:ea typeface="標楷體" pitchFamily="65" charset="-120"/>
                <a:cs typeface="Times New Roman" pitchFamily="18" charset="0"/>
              </a:rPr>
              <a:t>，</a:t>
            </a:r>
            <a:r>
              <a:rPr kumimoji="0" lang="en-US" altLang="zh-TW" sz="1400" dirty="0">
                <a:latin typeface="Calibri" pitchFamily="34" charset="0"/>
                <a:ea typeface="標楷體" pitchFamily="65" charset="-120"/>
                <a:cs typeface="Times New Roman" pitchFamily="18" charset="0"/>
              </a:rPr>
              <a:t>2000</a:t>
            </a:r>
            <a:r>
              <a:rPr kumimoji="0" lang="zh-TW" altLang="en-US" sz="1400" dirty="0">
                <a:latin typeface="Calibri" pitchFamily="34" charset="0"/>
                <a:ea typeface="標楷體" pitchFamily="65" charset="-120"/>
                <a:cs typeface="Times New Roman" pitchFamily="18" charset="0"/>
              </a:rPr>
              <a:t>年</a:t>
            </a:r>
            <a:r>
              <a:rPr kumimoji="0" lang="en-US" altLang="zh-TW" sz="1400" dirty="0">
                <a:latin typeface="Calibri" pitchFamily="34" charset="0"/>
                <a:ea typeface="標楷體" pitchFamily="65" charset="-120"/>
                <a:cs typeface="Times New Roman" pitchFamily="18" charset="0"/>
              </a:rPr>
              <a:t>9</a:t>
            </a:r>
            <a:r>
              <a:rPr kumimoji="0" lang="zh-TW" altLang="en-US" sz="1400" dirty="0">
                <a:latin typeface="Calibri" pitchFamily="34" charset="0"/>
                <a:ea typeface="標楷體" pitchFamily="65" charset="-120"/>
                <a:cs typeface="Times New Roman" pitchFamily="18" charset="0"/>
              </a:rPr>
              <a:t>月</a:t>
            </a:r>
            <a:endParaRPr kumimoji="0" lang="en-US" altLang="zh-TW" sz="1400" dirty="0">
              <a:latin typeface="Calibri" pitchFamily="34" charset="0"/>
              <a:ea typeface="標楷體" pitchFamily="65" charset="-120"/>
              <a:cs typeface="Times New Roman" pitchFamily="18" charset="0"/>
            </a:endParaRPr>
          </a:p>
          <a:p>
            <a:pPr marL="900113" indent="-900113" defTabSz="812800"/>
            <a:r>
              <a:rPr kumimoji="0" lang="en-US" altLang="zh-TW" sz="1400" dirty="0">
                <a:latin typeface="Calibri" pitchFamily="34" charset="0"/>
                <a:ea typeface="標楷體" pitchFamily="65" charset="-120"/>
                <a:cs typeface="Times New Roman" pitchFamily="18" charset="0"/>
              </a:rPr>
              <a:t>             </a:t>
            </a:r>
            <a:r>
              <a:rPr kumimoji="0" lang="zh-TW" altLang="en-US" sz="1400" dirty="0">
                <a:latin typeface="Calibri" pitchFamily="34" charset="0"/>
                <a:ea typeface="標楷體" pitchFamily="65" charset="-120"/>
                <a:cs typeface="Times New Roman" pitchFamily="18" charset="0"/>
              </a:rPr>
              <a:t>        </a:t>
            </a:r>
            <a:r>
              <a:rPr kumimoji="0" lang="en-US" altLang="zh-TW" sz="1400" dirty="0">
                <a:latin typeface="Calibri" pitchFamily="34" charset="0"/>
                <a:ea typeface="標楷體" pitchFamily="65" charset="-120"/>
                <a:cs typeface="Times New Roman" pitchFamily="18" charset="0"/>
              </a:rPr>
              <a:t>2.</a:t>
            </a:r>
            <a:r>
              <a:rPr kumimoji="0" lang="zh-TW" altLang="en-US" sz="1400" dirty="0">
                <a:latin typeface="Calibri" pitchFamily="34" charset="0"/>
                <a:ea typeface="標楷體" pitchFamily="65" charset="-120"/>
                <a:cs typeface="Times New Roman" pitchFamily="18" charset="0"/>
              </a:rPr>
              <a:t> </a:t>
            </a:r>
            <a:r>
              <a:rPr kumimoji="0" lang="en-US" altLang="zh-TW" sz="1400" dirty="0" smtClean="0">
                <a:latin typeface="Calibri" pitchFamily="34" charset="0"/>
                <a:ea typeface="標楷體" pitchFamily="65" charset="-120"/>
                <a:cs typeface="Times New Roman" pitchFamily="18" charset="0"/>
              </a:rPr>
              <a:t>2011</a:t>
            </a:r>
            <a:r>
              <a:rPr kumimoji="0" lang="zh-TW" altLang="en-US" sz="1400" dirty="0" smtClean="0">
                <a:latin typeface="Calibri" pitchFamily="34" charset="0"/>
                <a:ea typeface="標楷體" pitchFamily="65" charset="-120"/>
                <a:cs typeface="Times New Roman" pitchFamily="18" charset="0"/>
              </a:rPr>
              <a:t>年資料取自</a:t>
            </a:r>
            <a:r>
              <a:rPr lang="zh-TW" altLang="en-US" sz="1400" dirty="0" smtClean="0">
                <a:latin typeface="Calibri" pitchFamily="34" charset="0"/>
                <a:ea typeface="標楷體" pitchFamily="65" charset="-120"/>
                <a:cs typeface="Times New Roman" pitchFamily="18" charset="0"/>
              </a:rPr>
              <a:t>各交易所網站及</a:t>
            </a:r>
            <a:r>
              <a:rPr kumimoji="0" lang="en-US" altLang="zh-TW" sz="1400" dirty="0" smtClean="0">
                <a:latin typeface="Calibri" pitchFamily="34" charset="0"/>
                <a:ea typeface="標楷體" pitchFamily="65" charset="-120"/>
                <a:cs typeface="Times New Roman" pitchFamily="18" charset="0"/>
              </a:rPr>
              <a:t>Bloomberg</a:t>
            </a:r>
          </a:p>
          <a:p>
            <a:pPr marL="900113" indent="-900113" defTabSz="812800"/>
            <a:r>
              <a:rPr lang="zh-TW" altLang="en-US" sz="1400" dirty="0" smtClean="0">
                <a:latin typeface="Calibri" pitchFamily="34" charset="0"/>
                <a:ea typeface="標楷體" pitchFamily="65" charset="-120"/>
                <a:cs typeface="Times New Roman" pitchFamily="18" charset="0"/>
              </a:rPr>
              <a:t>註</a:t>
            </a:r>
            <a:r>
              <a:rPr lang="en-US" altLang="zh-TW" sz="1400" dirty="0" smtClean="0">
                <a:latin typeface="Calibri" pitchFamily="34" charset="0"/>
                <a:ea typeface="標楷體" pitchFamily="65" charset="-120"/>
                <a:cs typeface="Times New Roman" pitchFamily="18" charset="0"/>
              </a:rPr>
              <a:t>:</a:t>
            </a:r>
            <a:r>
              <a:rPr lang="zh-TW" altLang="en-US" sz="1400" dirty="0" smtClean="0">
                <a:latin typeface="Calibri" pitchFamily="34" charset="0"/>
                <a:ea typeface="標楷體" pitchFamily="65" charset="-120"/>
                <a:cs typeface="Times New Roman" pitchFamily="18" charset="0"/>
              </a:rPr>
              <a:t> </a:t>
            </a:r>
            <a:r>
              <a:rPr lang="en-US" altLang="zh-TW" sz="1400" dirty="0" smtClean="0">
                <a:latin typeface="Calibri" pitchFamily="34" charset="0"/>
                <a:ea typeface="標楷體" pitchFamily="65" charset="-120"/>
                <a:cs typeface="Times New Roman" pitchFamily="18" charset="0"/>
              </a:rPr>
              <a:t>2011</a:t>
            </a:r>
            <a:r>
              <a:rPr lang="zh-TW" altLang="en-US" sz="1400" dirty="0" smtClean="0">
                <a:latin typeface="Calibri" pitchFamily="34" charset="0"/>
                <a:ea typeface="標楷體" pitchFamily="65" charset="-120"/>
                <a:cs typeface="Times New Roman" pitchFamily="18" charset="0"/>
              </a:rPr>
              <a:t>年資料法國及德國資料日期為</a:t>
            </a:r>
            <a:r>
              <a:rPr lang="en-US" altLang="zh-TW" sz="1400" dirty="0" smtClean="0">
                <a:latin typeface="Calibri" pitchFamily="34" charset="0"/>
                <a:ea typeface="標楷體" pitchFamily="65" charset="-120"/>
                <a:cs typeface="Times New Roman" pitchFamily="18" charset="0"/>
              </a:rPr>
              <a:t>2011</a:t>
            </a:r>
            <a:r>
              <a:rPr lang="zh-TW" altLang="en-US" sz="1400" dirty="0" smtClean="0">
                <a:latin typeface="Calibri" pitchFamily="34" charset="0"/>
                <a:ea typeface="標楷體" pitchFamily="65" charset="-120"/>
                <a:cs typeface="Times New Roman" pitchFamily="18" charset="0"/>
              </a:rPr>
              <a:t>年</a:t>
            </a:r>
            <a:r>
              <a:rPr lang="en-US" altLang="zh-TW" sz="1400" dirty="0" smtClean="0">
                <a:latin typeface="Calibri" pitchFamily="34" charset="0"/>
                <a:ea typeface="標楷體" pitchFamily="65" charset="-120"/>
                <a:cs typeface="Times New Roman" pitchFamily="18" charset="0"/>
              </a:rPr>
              <a:t>4</a:t>
            </a:r>
            <a:r>
              <a:rPr lang="zh-TW" altLang="en-US" sz="1400" dirty="0" smtClean="0">
                <a:latin typeface="Calibri" pitchFamily="34" charset="0"/>
                <a:ea typeface="標楷體" pitchFamily="65" charset="-120"/>
                <a:cs typeface="Times New Roman" pitchFamily="18" charset="0"/>
              </a:rPr>
              <a:t>月</a:t>
            </a:r>
            <a:r>
              <a:rPr lang="en-US" altLang="zh-TW" sz="1400" dirty="0" smtClean="0">
                <a:latin typeface="Calibri" pitchFamily="34" charset="0"/>
                <a:ea typeface="標楷體" pitchFamily="65" charset="-120"/>
                <a:cs typeface="Times New Roman" pitchFamily="18" charset="0"/>
              </a:rPr>
              <a:t>22</a:t>
            </a:r>
            <a:r>
              <a:rPr lang="zh-TW" altLang="en-US" sz="1400" dirty="0" smtClean="0">
                <a:latin typeface="Calibri" pitchFamily="34" charset="0"/>
                <a:ea typeface="標楷體" pitchFamily="65" charset="-120"/>
                <a:cs typeface="Times New Roman" pitchFamily="18" charset="0"/>
              </a:rPr>
              <a:t>日，其餘為</a:t>
            </a:r>
            <a:r>
              <a:rPr lang="en-US" altLang="zh-TW" sz="1400" dirty="0" smtClean="0">
                <a:latin typeface="Calibri" pitchFamily="34" charset="0"/>
                <a:ea typeface="標楷體" pitchFamily="65" charset="-120"/>
                <a:cs typeface="Times New Roman" pitchFamily="18" charset="0"/>
              </a:rPr>
              <a:t>2011</a:t>
            </a:r>
            <a:r>
              <a:rPr lang="zh-TW" altLang="en-US" sz="1400" dirty="0" smtClean="0">
                <a:latin typeface="Calibri" pitchFamily="34" charset="0"/>
                <a:ea typeface="標楷體" pitchFamily="65" charset="-120"/>
                <a:cs typeface="Times New Roman" pitchFamily="18" charset="0"/>
              </a:rPr>
              <a:t>年</a:t>
            </a:r>
            <a:r>
              <a:rPr lang="en-US" altLang="zh-TW" sz="1400" dirty="0" smtClean="0">
                <a:latin typeface="Calibri" pitchFamily="34" charset="0"/>
                <a:ea typeface="標楷體" pitchFamily="65" charset="-120"/>
                <a:cs typeface="Times New Roman" pitchFamily="18" charset="0"/>
              </a:rPr>
              <a:t>3</a:t>
            </a:r>
            <a:r>
              <a:rPr lang="zh-TW" altLang="en-US" sz="1400" dirty="0" smtClean="0">
                <a:latin typeface="Calibri" pitchFamily="34" charset="0"/>
                <a:ea typeface="標楷體" pitchFamily="65" charset="-120"/>
                <a:cs typeface="Times New Roman" pitchFamily="18" charset="0"/>
              </a:rPr>
              <a:t>月底資料</a:t>
            </a:r>
            <a:endParaRPr lang="en-US" altLang="zh-TW" sz="1400" dirty="0" smtClean="0">
              <a:latin typeface="Calibri" pitchFamily="34" charset="0"/>
              <a:ea typeface="標楷體" pitchFamily="65" charset="-120"/>
              <a:cs typeface="Times New Roman" pitchFamily="18" charset="0"/>
            </a:endParaRPr>
          </a:p>
        </p:txBody>
      </p:sp>
      <p:graphicFrame>
        <p:nvGraphicFramePr>
          <p:cNvPr id="79953" name="Group 81"/>
          <p:cNvGraphicFramePr>
            <a:graphicFrameLocks noGrp="1"/>
          </p:cNvGraphicFramePr>
          <p:nvPr/>
        </p:nvGraphicFramePr>
        <p:xfrm>
          <a:off x="1000125" y="1371624"/>
          <a:ext cx="6929488" cy="4414830"/>
        </p:xfrm>
        <a:graphic>
          <a:graphicData uri="http://schemas.openxmlformats.org/drawingml/2006/table">
            <a:tbl>
              <a:tblPr/>
              <a:tblGrid>
                <a:gridCol w="1192761"/>
                <a:gridCol w="1363178"/>
                <a:gridCol w="1533595"/>
                <a:gridCol w="1419977"/>
                <a:gridCol w="1419977"/>
              </a:tblGrid>
              <a:tr h="309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800" b="1" i="0" u="none" strike="noStrike" cap="none" normalizeH="0" baseline="0" dirty="0" smtClean="0">
                        <a:ln>
                          <a:noFill/>
                        </a:ln>
                        <a:solidFill>
                          <a:schemeClr val="accent2"/>
                        </a:solidFill>
                        <a:effectLst/>
                        <a:latin typeface="Calibri" pitchFamily="34" charset="0"/>
                        <a:ea typeface="新細明體" pitchFamily="18"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Calibri" pitchFamily="34" charset="0"/>
                          <a:ea typeface="新細明體" pitchFamily="18" charset="-120"/>
                          <a:cs typeface="Arial" pitchFamily="34" charset="0"/>
                        </a:rPr>
                        <a:t>1990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Calibri" pitchFamily="34" charset="0"/>
                          <a:ea typeface="新細明體" pitchFamily="18" charset="-120"/>
                          <a:cs typeface="Arial" pitchFamily="34" charset="0"/>
                        </a:rPr>
                        <a:t>1995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Calibri" pitchFamily="34" charset="0"/>
                          <a:ea typeface="新細明體" pitchFamily="18" charset="-120"/>
                          <a:cs typeface="Arial" pitchFamily="34" charset="0"/>
                        </a:rPr>
                        <a:t>1999</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800" b="1" i="0" u="none" strike="noStrike" cap="none" normalizeH="0" baseline="0" dirty="0" smtClean="0">
                          <a:ln>
                            <a:noFill/>
                          </a:ln>
                          <a:solidFill>
                            <a:srgbClr val="0000CC"/>
                          </a:solidFill>
                          <a:effectLst/>
                          <a:latin typeface="Calibri" pitchFamily="34" charset="0"/>
                          <a:ea typeface="新細明體" pitchFamily="18" charset="-120"/>
                          <a:cs typeface="Arial" pitchFamily="34" charset="0"/>
                        </a:rPr>
                        <a:t>2011/3</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美國</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  </a:t>
                      </a: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18.3</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21.8</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33.3</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23.3</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加拿大</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18.3</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17.9</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27.9</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11.8</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法國</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10.7</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8.8</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19.8</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7.7</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德國</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3.5</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6.2</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22.9</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9.8</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英國</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12.0</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12.9</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18.8</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10.0</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芬蘭</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8.7</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40.2</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71.3</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22.9</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95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日本</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11.1</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12.4</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23.9</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21.4</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147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韓國</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0.4</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5.1</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18.2</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19.0</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365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香港</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16.0</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10.9</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18.0</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12.9</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新加坡</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3.9</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smtClean="0">
                          <a:ln>
                            <a:noFill/>
                          </a:ln>
                          <a:solidFill>
                            <a:schemeClr val="tx1"/>
                          </a:solidFill>
                          <a:effectLst/>
                          <a:latin typeface="Calibri" pitchFamily="34" charset="0"/>
                          <a:ea typeface="標楷體" pitchFamily="65" charset="-120"/>
                          <a:cs typeface="Times New Roman" pitchFamily="18" charset="0"/>
                        </a:rPr>
                        <a:t>28.9</a:t>
                      </a:r>
                      <a:endParaRPr kumimoji="0" lang="zh-TW" altLang="zh-TW" sz="1800" b="0" i="0" u="none" strike="noStrike" cap="none" normalizeH="0" baseline="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27.0</a:t>
                      </a:r>
                      <a:endParaRPr kumimoji="0" lang="zh-TW" altLang="zh-TW" sz="1800" b="0"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rPr>
                        <a:t>10.7</a:t>
                      </a:r>
                      <a:endParaRPr kumimoji="0" lang="zh-TW" altLang="zh-TW" sz="1800" b="1" i="0" u="none" strike="noStrike" cap="none" normalizeH="0" baseline="0" dirty="0" smtClean="0">
                        <a:ln>
                          <a:noFill/>
                        </a:ln>
                        <a:solidFill>
                          <a:schemeClr val="tx1"/>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2619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台灣</a:t>
                      </a:r>
                      <a:endParaRPr kumimoji="1" lang="en-US" altLang="zh-TW" sz="18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rPr>
                        <a:t>2.7</a:t>
                      </a:r>
                      <a:endParaRPr kumimoji="0" lang="zh-TW"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rPr>
                        <a:t>13.4</a:t>
                      </a:r>
                      <a:endParaRPr kumimoji="0" lang="zh-TW"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rPr>
                        <a:t>54.2</a:t>
                      </a:r>
                      <a:endParaRPr kumimoji="0" lang="zh-TW"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rPr>
                        <a:t>51.0</a:t>
                      </a:r>
                      <a:endParaRPr kumimoji="0" lang="zh-TW" altLang="zh-TW" sz="1800" b="1" i="0" u="none" strike="noStrike" cap="none" normalizeH="0" baseline="0" dirty="0" smtClean="0">
                        <a:ln>
                          <a:noFill/>
                        </a:ln>
                        <a:solidFill>
                          <a:srgbClr val="C00000"/>
                        </a:solidFill>
                        <a:effectLst/>
                        <a:latin typeface="Calibri" pitchFamily="34" charset="0"/>
                        <a:ea typeface="標楷體" pitchFamily="65" charset="-120"/>
                        <a:cs typeface="Times New Roman" pitchFamily="18" charset="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bl>
          </a:graphicData>
        </a:graphic>
      </p:graphicFrame>
      <p:sp>
        <p:nvSpPr>
          <p:cNvPr id="9" name="投影片編號版面配置區 8"/>
          <p:cNvSpPr>
            <a:spLocks noGrp="1"/>
          </p:cNvSpPr>
          <p:nvPr>
            <p:ph type="sldNum" sz="quarter" idx="12"/>
          </p:nvPr>
        </p:nvSpPr>
        <p:spPr/>
        <p:txBody>
          <a:bodyPr/>
          <a:lstStyle/>
          <a:p>
            <a:pPr>
              <a:defRPr/>
            </a:pPr>
            <a:fld id="{77CC0E06-70F4-4833-9BBA-C1C13675E5E3}" type="slidenum">
              <a:rPr/>
              <a:pPr>
                <a:defRPr/>
              </a:pPr>
              <a:t>27</a:t>
            </a:fld>
            <a:endParaRPr dirty="0"/>
          </a:p>
        </p:txBody>
      </p:sp>
      <p:sp>
        <p:nvSpPr>
          <p:cNvPr id="34888" name="Rectangle 104"/>
          <p:cNvSpPr>
            <a:spLocks noChangeArrowheads="1"/>
          </p:cNvSpPr>
          <p:nvPr/>
        </p:nvSpPr>
        <p:spPr bwMode="auto">
          <a:xfrm>
            <a:off x="7064375" y="1000108"/>
            <a:ext cx="1079500" cy="360363"/>
          </a:xfrm>
          <a:prstGeom prst="rect">
            <a:avLst/>
          </a:prstGeom>
          <a:noFill/>
          <a:ln w="9525">
            <a:noFill/>
            <a:miter lim="800000"/>
            <a:headEnd/>
            <a:tailEnd/>
          </a:ln>
        </p:spPr>
        <p:txBody>
          <a:bodyPr wrap="none" lIns="92044" tIns="46022" rIns="92044" bIns="46022" anchor="ctr"/>
          <a:lstStyle/>
          <a:p>
            <a:pPr algn="ctr"/>
            <a:r>
              <a:rPr kumimoji="0" lang="zh-TW" altLang="en-US" sz="1400" b="1" dirty="0">
                <a:latin typeface="Calibri" pitchFamily="34" charset="0"/>
                <a:ea typeface="標楷體" pitchFamily="65" charset="-120"/>
                <a:cs typeface="Times New Roman" pitchFamily="18" charset="0"/>
              </a:rPr>
              <a:t>單位</a:t>
            </a:r>
            <a:r>
              <a:rPr kumimoji="0" lang="en-US" altLang="zh-TW" sz="1400" b="1" dirty="0">
                <a:latin typeface="Calibri" pitchFamily="34" charset="0"/>
                <a:ea typeface="標楷體" pitchFamily="65" charset="-120"/>
                <a:cs typeface="Times New Roman" pitchFamily="18" charset="0"/>
              </a:rPr>
              <a:t>:%</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215900" y="428625"/>
            <a:ext cx="8713788" cy="1143000"/>
          </a:xfrm>
          <a:prstGeom prst="rect">
            <a:avLst/>
          </a:prstGeom>
          <a:noFill/>
          <a:ln w="9525">
            <a:noFill/>
            <a:miter lim="800000"/>
            <a:headEnd/>
            <a:tailEnd/>
          </a:ln>
        </p:spPr>
        <p:txBody>
          <a:bodyPr anchor="ctr"/>
          <a:lstStyle/>
          <a:p>
            <a:pPr algn="ctr">
              <a:defRPr/>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4</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a:t>
            </a:r>
            <a:r>
              <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台灣資訊科技類出國留學生比例（</a:t>
            </a:r>
            <a:r>
              <a:rPr kumimoji="0" lang="en-US" altLang="zh-TW" sz="2800" b="1" dirty="0">
                <a:solidFill>
                  <a:srgbClr val="333399"/>
                </a:solidFill>
                <a:effectLst>
                  <a:outerShdw blurRad="38100" dist="38100" dir="2700000" algn="tl">
                    <a:srgbClr val="C0C0C0"/>
                  </a:outerShdw>
                </a:effectLst>
                <a:latin typeface="Calibri" pitchFamily="34" charset="0"/>
                <a:ea typeface="標楷體" pitchFamily="65" charset="-120"/>
              </a:rPr>
              <a:t>1950-1985</a:t>
            </a:r>
            <a:r>
              <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a:t>
            </a:r>
          </a:p>
        </p:txBody>
      </p:sp>
      <p:sp>
        <p:nvSpPr>
          <p:cNvPr id="16" name="投影片編號版面配置區 15"/>
          <p:cNvSpPr>
            <a:spLocks noGrp="1"/>
          </p:cNvSpPr>
          <p:nvPr>
            <p:ph type="sldNum" sz="quarter" idx="12"/>
          </p:nvPr>
        </p:nvSpPr>
        <p:spPr/>
        <p:txBody>
          <a:bodyPr/>
          <a:lstStyle/>
          <a:p>
            <a:pPr>
              <a:defRPr/>
            </a:pPr>
            <a:fld id="{3C6A91E6-409B-44F9-A020-0731A4D12FB2}" type="slidenum">
              <a:rPr/>
              <a:pPr>
                <a:defRPr/>
              </a:pPr>
              <a:t>28</a:t>
            </a:fld>
            <a:endParaRPr/>
          </a:p>
        </p:txBody>
      </p:sp>
      <p:graphicFrame>
        <p:nvGraphicFramePr>
          <p:cNvPr id="5" name="Object 2"/>
          <p:cNvGraphicFramePr>
            <a:graphicFrameLocks noChangeAspect="1"/>
          </p:cNvGraphicFramePr>
          <p:nvPr/>
        </p:nvGraphicFramePr>
        <p:xfrm>
          <a:off x="285720" y="1428736"/>
          <a:ext cx="8420123"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01" name="Rectangle 9"/>
          <p:cNvSpPr>
            <a:spLocks noChangeArrowheads="1"/>
          </p:cNvSpPr>
          <p:nvPr/>
        </p:nvSpPr>
        <p:spPr bwMode="auto">
          <a:xfrm>
            <a:off x="179388" y="428625"/>
            <a:ext cx="8713787" cy="1143000"/>
          </a:xfrm>
          <a:prstGeom prst="rect">
            <a:avLst/>
          </a:prstGeom>
          <a:noFill/>
          <a:ln w="9525">
            <a:noFill/>
            <a:miter lim="800000"/>
            <a:headEnd/>
            <a:tailEnd/>
          </a:ln>
        </p:spPr>
        <p:txBody>
          <a:bodyPr anchor="ctr"/>
          <a:lstStyle/>
          <a:p>
            <a:pPr algn="ctr" fontAlgn="auto">
              <a:spcBef>
                <a:spcPts val="0"/>
              </a:spcBef>
              <a:spcAft>
                <a:spcPts val="0"/>
              </a:spcAft>
              <a:defRPr/>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5</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：台灣電子業市值及占總市值比重</a:t>
            </a:r>
            <a:endPar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endParaRPr>
          </a:p>
        </p:txBody>
      </p:sp>
      <p:sp>
        <p:nvSpPr>
          <p:cNvPr id="10" name="投影片編號版面配置區 9"/>
          <p:cNvSpPr txBox="1">
            <a:spLocks noGrp="1"/>
          </p:cNvSpPr>
          <p:nvPr/>
        </p:nvSpPr>
        <p:spPr>
          <a:xfrm>
            <a:off x="6929438" y="6429375"/>
            <a:ext cx="2133600" cy="365125"/>
          </a:xfrm>
          <a:prstGeom prst="rect">
            <a:avLst/>
          </a:prstGeom>
          <a:noFill/>
        </p:spPr>
        <p:txBody>
          <a:bodyPr anchor="ctr"/>
          <a:lstStyle/>
          <a:p>
            <a:pPr algn="r" fontAlgn="auto">
              <a:spcBef>
                <a:spcPts val="0"/>
              </a:spcBef>
              <a:spcAft>
                <a:spcPts val="0"/>
              </a:spcAft>
              <a:defRPr/>
            </a:pPr>
            <a:fld id="{88D02F1E-E4D8-4DAC-B1EA-02B4E0473E4F}" type="slidenum">
              <a:rPr kumimoji="0" lang="zh-TW" altLang="en-US" sz="1400" b="1">
                <a:solidFill>
                  <a:schemeClr val="accent1">
                    <a:lumMod val="50000"/>
                  </a:schemeClr>
                </a:solidFill>
                <a:latin typeface="+mn-lt"/>
                <a:ea typeface="+mn-ea"/>
              </a:rPr>
              <a:pPr algn="r" fontAlgn="auto">
                <a:spcBef>
                  <a:spcPts val="0"/>
                </a:spcBef>
                <a:spcAft>
                  <a:spcPts val="0"/>
                </a:spcAft>
                <a:defRPr/>
              </a:pPr>
              <a:t>29</a:t>
            </a:fld>
            <a:endParaRPr kumimoji="0" lang="zh-TW" altLang="en-US" sz="1400" b="1">
              <a:solidFill>
                <a:schemeClr val="accent1">
                  <a:lumMod val="50000"/>
                </a:schemeClr>
              </a:solidFill>
              <a:latin typeface="+mn-lt"/>
              <a:ea typeface="+mn-ea"/>
            </a:endParaRPr>
          </a:p>
        </p:txBody>
      </p:sp>
      <p:graphicFrame>
        <p:nvGraphicFramePr>
          <p:cNvPr id="2050" name="物件 4"/>
          <p:cNvGraphicFramePr>
            <a:graphicFrameLocks/>
          </p:cNvGraphicFramePr>
          <p:nvPr/>
        </p:nvGraphicFramePr>
        <p:xfrm>
          <a:off x="0" y="1357313"/>
          <a:ext cx="9144000" cy="4989512"/>
        </p:xfrm>
        <a:graphic>
          <a:graphicData uri="http://schemas.openxmlformats.org/presentationml/2006/ole">
            <p:oleObj spid="_x0000_s533506" name="Worksheet" r:id="rId4" imgW="6219749" imgH="2485949" progId="Excel.Sheet.8">
              <p:embed/>
            </p:oleObj>
          </a:graphicData>
        </a:graphic>
      </p:graphicFrame>
      <p:sp>
        <p:nvSpPr>
          <p:cNvPr id="2053" name="Rectangle 103"/>
          <p:cNvSpPr>
            <a:spLocks noChangeArrowheads="1"/>
          </p:cNvSpPr>
          <p:nvPr/>
        </p:nvSpPr>
        <p:spPr bwMode="auto">
          <a:xfrm>
            <a:off x="214282" y="6334170"/>
            <a:ext cx="7643813" cy="523830"/>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smtClean="0">
                <a:ea typeface="標楷體" pitchFamily="65" charset="-120"/>
                <a:cs typeface="Times New Roman" pitchFamily="18" charset="0"/>
              </a:rPr>
              <a:t>資料來源</a:t>
            </a:r>
            <a:r>
              <a:rPr kumimoji="0" lang="en-US" altLang="zh-TW" sz="1400" dirty="0" smtClean="0">
                <a:ea typeface="標楷體" pitchFamily="65" charset="-120"/>
                <a:cs typeface="Times New Roman" pitchFamily="18" charset="0"/>
              </a:rPr>
              <a:t>:</a:t>
            </a:r>
            <a:r>
              <a:rPr kumimoji="0" lang="zh-TW" altLang="en-US" sz="1400" dirty="0" smtClean="0">
                <a:ea typeface="標楷體" pitchFamily="65" charset="-120"/>
                <a:cs typeface="Times New Roman" pitchFamily="18" charset="0"/>
              </a:rPr>
              <a:t>臺灣證券交易所統計</a:t>
            </a:r>
            <a:endParaRPr kumimoji="0" lang="en-US" altLang="zh-TW" sz="1400" dirty="0" smtClean="0">
              <a:ea typeface="標楷體" pitchFamily="65" charset="-120"/>
              <a:cs typeface="Times New Roman" pitchFamily="18" charset="0"/>
            </a:endParaRPr>
          </a:p>
          <a:p>
            <a:pPr marL="900113" indent="-900113" defTabSz="812800"/>
            <a:r>
              <a:rPr kumimoji="0" lang="zh-TW" altLang="en-US" sz="1400" dirty="0" smtClean="0">
                <a:ea typeface="標楷體" pitchFamily="65" charset="-120"/>
                <a:cs typeface="Times New Roman" pitchFamily="18" charset="0"/>
              </a:rPr>
              <a:t> </a:t>
            </a:r>
            <a:r>
              <a:rPr kumimoji="0" lang="en-US" altLang="zh-TW" sz="1400" dirty="0" smtClean="0">
                <a:ea typeface="標楷體" pitchFamily="65" charset="-120"/>
                <a:cs typeface="Times New Roman" pitchFamily="18" charset="0"/>
              </a:rPr>
              <a:t>                 </a:t>
            </a:r>
            <a:endParaRPr kumimoji="0" lang="en-US" altLang="zh-TW" sz="1400" dirty="0">
              <a:ea typeface="標楷體" pitchFamily="65" charset="-120"/>
              <a:cs typeface="Times New Roman" pitchFamily="18" charset="0"/>
            </a:endParaRPr>
          </a:p>
        </p:txBody>
      </p:sp>
      <p:graphicFrame>
        <p:nvGraphicFramePr>
          <p:cNvPr id="101379" name="物件 4"/>
          <p:cNvGraphicFramePr>
            <a:graphicFrameLocks/>
          </p:cNvGraphicFramePr>
          <p:nvPr/>
        </p:nvGraphicFramePr>
        <p:xfrm>
          <a:off x="0" y="1500188"/>
          <a:ext cx="9129713" cy="4857750"/>
        </p:xfrm>
        <a:graphic>
          <a:graphicData uri="http://schemas.openxmlformats.org/presentationml/2006/ole">
            <p:oleObj spid="_x0000_s533507" name="Worksheet" r:id="rId5" imgW="6305702" imgH="3162300" progId="Excel.Sheet.8">
              <p:embed/>
            </p:oleObj>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585814" y="2673355"/>
            <a:ext cx="7772400" cy="1470025"/>
          </a:xfrm>
        </p:spPr>
        <p:txBody>
          <a:bodyPr rtlCol="0">
            <a:normAutofit/>
          </a:bodyPr>
          <a:lstStyle/>
          <a:p>
            <a:pPr eaLnBrk="1" fontAlgn="auto" hangingPunct="1">
              <a:spcAft>
                <a:spcPts val="0"/>
              </a:spcAft>
              <a:defRPr/>
            </a:pPr>
            <a:r>
              <a:rPr kumimoji="1" lang="zh-TW" altLang="en-US" sz="3600" b="1" dirty="0" smtClean="0">
                <a:solidFill>
                  <a:srgbClr val="333399"/>
                </a:solidFill>
                <a:effectLst>
                  <a:outerShdw blurRad="38100" dist="38100" dir="2700000" algn="tl">
                    <a:srgbClr val="C0C0C0"/>
                  </a:outerShdw>
                </a:effectLst>
                <a:latin typeface="標楷體" pitchFamily="65" charset="-120"/>
              </a:rPr>
              <a:t>一、台灣總體經濟展望</a:t>
            </a:r>
            <a:r>
              <a:rPr kumimoji="1" lang="en-US" altLang="zh-TW" sz="3600" b="1" dirty="0" smtClean="0">
                <a:solidFill>
                  <a:srgbClr val="333399"/>
                </a:solidFill>
                <a:effectLst>
                  <a:outerShdw blurRad="38100" dist="38100" dir="2700000" algn="tl">
                    <a:srgbClr val="C0C0C0"/>
                  </a:outerShdw>
                </a:effectLst>
                <a:latin typeface="標楷體" pitchFamily="65" charset="-120"/>
              </a:rPr>
              <a:t/>
            </a:r>
            <a:br>
              <a:rPr kumimoji="1" lang="en-US" altLang="zh-TW" sz="3600" b="1" dirty="0" smtClean="0">
                <a:solidFill>
                  <a:srgbClr val="333399"/>
                </a:solidFill>
                <a:effectLst>
                  <a:outerShdw blurRad="38100" dist="38100" dir="2700000" algn="tl">
                    <a:srgbClr val="C0C0C0"/>
                  </a:outerShdw>
                </a:effectLst>
                <a:latin typeface="標楷體" pitchFamily="65" charset="-120"/>
              </a:rPr>
            </a:br>
            <a:endParaRPr kumimoji="1" lang="en-US" altLang="zh-TW" sz="3600" b="1" dirty="0" smtClean="0">
              <a:solidFill>
                <a:srgbClr val="333399"/>
              </a:solidFill>
              <a:effectLst>
                <a:outerShdw blurRad="38100" dist="38100" dir="2700000" algn="tl">
                  <a:srgbClr val="C0C0C0"/>
                </a:outerShdw>
              </a:effectLst>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3</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42910" y="2571744"/>
            <a:ext cx="7993063" cy="1255712"/>
          </a:xfrm>
        </p:spPr>
        <p:txBody>
          <a:bodyPr rtlCol="0">
            <a:normAutofit/>
          </a:bodyPr>
          <a:lstStyle/>
          <a:p>
            <a:pPr lvl="1" eaLnBrk="1" fontAlgn="auto" hangingPunct="1">
              <a:spcAft>
                <a:spcPts val="0"/>
              </a:spcAft>
              <a:defRPr/>
            </a:pPr>
            <a:r>
              <a:rPr kumimoji="1" lang="en-US" altLang="zh-TW" sz="3200" b="1" kern="1200" dirty="0" smtClean="0">
                <a:solidFill>
                  <a:srgbClr val="333399"/>
                </a:solidFill>
                <a:effectLst>
                  <a:outerShdw blurRad="38100" dist="38100" dir="2700000" algn="tl">
                    <a:srgbClr val="C0C0C0"/>
                  </a:outerShdw>
                </a:effectLst>
                <a:latin typeface="+mn-lt"/>
                <a:cs typeface="+mj-cs"/>
              </a:rPr>
              <a:t>2. </a:t>
            </a:r>
            <a:r>
              <a:rPr kumimoji="1" lang="zh-TW" altLang="en-US" sz="3200" b="1" kern="1200" dirty="0" smtClean="0">
                <a:solidFill>
                  <a:srgbClr val="333399"/>
                </a:solidFill>
                <a:effectLst>
                  <a:outerShdw blurRad="38100" dist="38100" dir="2700000" algn="tl">
                    <a:srgbClr val="C0C0C0"/>
                  </a:outerShdw>
                </a:effectLst>
                <a:latin typeface="+mn-lt"/>
                <a:cs typeface="+mj-cs"/>
              </a:rPr>
              <a:t> 臺灣證券市場之利基</a:t>
            </a:r>
            <a:endParaRPr kumimoji="1" lang="en-US" altLang="zh-TW" sz="3200" b="1" kern="1200" dirty="0" smtClean="0">
              <a:solidFill>
                <a:srgbClr val="333399"/>
              </a:solidFill>
              <a:effectLst>
                <a:outerShdw blurRad="38100" dist="38100" dir="2700000" algn="tl">
                  <a:srgbClr val="C0C0C0"/>
                </a:outerShdw>
              </a:effectLst>
              <a:latin typeface="+mn-lt"/>
              <a:cs typeface="+mj-cs"/>
            </a:endParaRPr>
          </a:p>
        </p:txBody>
      </p:sp>
      <p:sp>
        <p:nvSpPr>
          <p:cNvPr id="4" name="投影片編號版面配置區 3"/>
          <p:cNvSpPr>
            <a:spLocks noGrp="1"/>
          </p:cNvSpPr>
          <p:nvPr>
            <p:ph type="sldNum" sz="quarter" idx="12"/>
          </p:nvPr>
        </p:nvSpPr>
        <p:spPr/>
        <p:txBody>
          <a:bodyPr/>
          <a:lstStyle/>
          <a:p>
            <a:pPr>
              <a:defRPr/>
            </a:pPr>
            <a:fld id="{CEE346C5-D59E-40D1-995B-92E7546A4C96}" type="slidenum">
              <a:rPr/>
              <a:pPr>
                <a:defRPr/>
              </a:pPr>
              <a:t>30</a:t>
            </a:fld>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2918" y="428612"/>
            <a:ext cx="8686800" cy="1143000"/>
          </a:xfrm>
        </p:spPr>
        <p:txBody>
          <a:bodyPr>
            <a:normAutofit/>
          </a:bodyPr>
          <a:lstStyle/>
          <a:p>
            <a:pPr>
              <a:defRPr/>
            </a:pPr>
            <a:r>
              <a:rPr lang="zh-TW" altLang="en-US" sz="2600" b="1" dirty="0" smtClean="0">
                <a:solidFill>
                  <a:srgbClr val="333399"/>
                </a:solidFill>
                <a:effectLst>
                  <a:outerShdw blurRad="38100" dist="38100" dir="2700000" algn="tl">
                    <a:srgbClr val="C0C0C0"/>
                  </a:outerShdw>
                </a:effectLst>
                <a:cs typeface="+mn-cs"/>
              </a:rPr>
              <a:t>表</a:t>
            </a:r>
            <a:r>
              <a:rPr lang="en-US" altLang="zh-TW" sz="2600" b="1" dirty="0" smtClean="0">
                <a:solidFill>
                  <a:srgbClr val="333399"/>
                </a:solidFill>
                <a:effectLst>
                  <a:outerShdw blurRad="38100" dist="38100" dir="2700000" algn="tl">
                    <a:srgbClr val="C0C0C0"/>
                  </a:outerShdw>
                </a:effectLst>
                <a:cs typeface="+mn-cs"/>
              </a:rPr>
              <a:t>9 : </a:t>
            </a:r>
            <a:r>
              <a:rPr lang="zh-TW" altLang="en-US" sz="2600" b="1" dirty="0" smtClean="0">
                <a:solidFill>
                  <a:srgbClr val="333399"/>
                </a:solidFill>
                <a:effectLst>
                  <a:outerShdw blurRad="38100" dist="38100" dir="2700000" algn="tl">
                    <a:srgbClr val="C0C0C0"/>
                  </a:outerShdw>
                </a:effectLst>
                <a:cs typeface="+mn-cs"/>
              </a:rPr>
              <a:t>台灣名列新興市場前矛</a:t>
            </a:r>
            <a:r>
              <a:rPr lang="en-US" altLang="zh-TW" sz="2600" b="1" dirty="0" smtClean="0">
                <a:solidFill>
                  <a:srgbClr val="333399"/>
                </a:solidFill>
                <a:effectLst>
                  <a:outerShdw blurRad="38100" dist="38100" dir="2700000" algn="tl">
                    <a:srgbClr val="C0C0C0"/>
                  </a:outerShdw>
                </a:effectLst>
                <a:cs typeface="+mn-cs"/>
              </a:rPr>
              <a:t> </a:t>
            </a:r>
            <a:endParaRPr lang="zh-TW" altLang="en-US" sz="2600" b="1" dirty="0" smtClean="0">
              <a:solidFill>
                <a:srgbClr val="333399"/>
              </a:solidFill>
              <a:effectLst>
                <a:outerShdw blurRad="38100" dist="38100" dir="2700000" algn="tl">
                  <a:srgbClr val="C0C0C0"/>
                </a:outerShdw>
              </a:effectLst>
              <a:cs typeface="+mn-cs"/>
            </a:endParaRPr>
          </a:p>
        </p:txBody>
      </p:sp>
      <p:sp>
        <p:nvSpPr>
          <p:cNvPr id="4" name="投影片編號版面配置區 3"/>
          <p:cNvSpPr>
            <a:spLocks noGrp="1"/>
          </p:cNvSpPr>
          <p:nvPr>
            <p:ph type="sldNum" sz="quarter" idx="12"/>
          </p:nvPr>
        </p:nvSpPr>
        <p:spPr/>
        <p:txBody>
          <a:bodyPr/>
          <a:lstStyle/>
          <a:p>
            <a:fld id="{1D4AFBF8-DF0C-4EB5-8498-91B71EFD4534}" type="slidenum">
              <a:rPr lang="zh-TW" altLang="en-US" smtClean="0"/>
              <a:pPr/>
              <a:t>31</a:t>
            </a:fld>
            <a:endParaRPr lang="zh-TW" altLang="en-US"/>
          </a:p>
        </p:txBody>
      </p:sp>
      <p:graphicFrame>
        <p:nvGraphicFramePr>
          <p:cNvPr id="5" name="表格 4"/>
          <p:cNvGraphicFramePr>
            <a:graphicFrameLocks noGrp="1"/>
          </p:cNvGraphicFramePr>
          <p:nvPr/>
        </p:nvGraphicFramePr>
        <p:xfrm>
          <a:off x="4786314" y="1714488"/>
          <a:ext cx="3786214" cy="4729480"/>
        </p:xfrm>
        <a:graphic>
          <a:graphicData uri="http://schemas.openxmlformats.org/drawingml/2006/table">
            <a:tbl>
              <a:tblPr firstRow="1" bandRow="1">
                <a:tableStyleId>{7DF18680-E054-41AD-8BC1-D1AEF772440D}</a:tableStyleId>
              </a:tblPr>
              <a:tblGrid>
                <a:gridCol w="849966"/>
                <a:gridCol w="2936248"/>
              </a:tblGrid>
              <a:tr h="502855">
                <a:tc gridSpan="2">
                  <a:txBody>
                    <a:bodyPr/>
                    <a:lstStyle/>
                    <a:p>
                      <a:pPr>
                        <a:lnSpc>
                          <a:spcPts val="2200"/>
                        </a:lnSpc>
                      </a:pPr>
                      <a:r>
                        <a:rPr lang="en-US" altLang="zh-TW" sz="2000" dirty="0" smtClean="0"/>
                        <a:t>MSCI</a:t>
                      </a:r>
                      <a:r>
                        <a:rPr lang="en-US" altLang="zh-TW" sz="2000" baseline="0" dirty="0" smtClean="0"/>
                        <a:t> Emerging Markets Index</a:t>
                      </a:r>
                    </a:p>
                    <a:p>
                      <a:pPr>
                        <a:lnSpc>
                          <a:spcPts val="2200"/>
                        </a:lnSpc>
                      </a:pPr>
                      <a:r>
                        <a:rPr lang="en-US" altLang="zh-TW" sz="1800" baseline="0" dirty="0" smtClean="0"/>
                        <a:t>(Total  21 countries)</a:t>
                      </a:r>
                      <a:endParaRPr lang="zh-TW" altLang="en-US" sz="1800" dirty="0"/>
                    </a:p>
                  </a:txBody>
                  <a:tcPr anchor="ctr"/>
                </a:tc>
                <a:tc hMerge="1">
                  <a:txBody>
                    <a:bodyPr/>
                    <a:lstStyle/>
                    <a:p>
                      <a:endParaRPr lang="zh-TW" altLang="en-US" dirty="0"/>
                    </a:p>
                  </a:txBody>
                  <a:tcPr/>
                </a:tc>
              </a:tr>
              <a:tr h="306827">
                <a:tc>
                  <a:txBody>
                    <a:bodyPr/>
                    <a:lstStyle/>
                    <a:p>
                      <a:pPr>
                        <a:lnSpc>
                          <a:spcPts val="2200"/>
                        </a:lnSpc>
                      </a:pPr>
                      <a:r>
                        <a:rPr lang="en-US" altLang="zh-TW" sz="1800" dirty="0" smtClean="0"/>
                        <a:t>Rank</a:t>
                      </a:r>
                      <a:endParaRPr lang="zh-TW" altLang="en-US" sz="1800" dirty="0"/>
                    </a:p>
                  </a:txBody>
                  <a:tcPr anchor="ctr"/>
                </a:tc>
                <a:tc>
                  <a:txBody>
                    <a:bodyPr/>
                    <a:lstStyle/>
                    <a:p>
                      <a:pPr>
                        <a:lnSpc>
                          <a:spcPts val="2200"/>
                        </a:lnSpc>
                      </a:pPr>
                      <a:r>
                        <a:rPr lang="en-US" altLang="zh-TW" sz="1800" dirty="0" smtClean="0"/>
                        <a:t>Country</a:t>
                      </a:r>
                      <a:endParaRPr lang="zh-TW" altLang="en-US" sz="1800" dirty="0"/>
                    </a:p>
                  </a:txBody>
                  <a:tcPr anchor="ctr"/>
                </a:tc>
              </a:tr>
              <a:tr h="306827">
                <a:tc>
                  <a:txBody>
                    <a:bodyPr/>
                    <a:lstStyle/>
                    <a:p>
                      <a:pPr>
                        <a:lnSpc>
                          <a:spcPts val="2200"/>
                        </a:lnSpc>
                      </a:pPr>
                      <a:r>
                        <a:rPr lang="en-US" altLang="zh-TW" sz="1800" dirty="0" smtClean="0"/>
                        <a:t>1</a:t>
                      </a:r>
                      <a:endParaRPr lang="zh-TW" altLang="en-US" sz="1800" dirty="0"/>
                    </a:p>
                  </a:txBody>
                  <a:tcPr anchor="ctr"/>
                </a:tc>
                <a:tc>
                  <a:txBody>
                    <a:bodyPr/>
                    <a:lstStyle/>
                    <a:p>
                      <a:pPr>
                        <a:lnSpc>
                          <a:spcPts val="2200"/>
                        </a:lnSpc>
                      </a:pPr>
                      <a:r>
                        <a:rPr lang="en-US" altLang="zh-TW" sz="1800" dirty="0" smtClean="0"/>
                        <a:t>China</a:t>
                      </a:r>
                      <a:endParaRPr lang="zh-TW" altLang="en-US" sz="1800" dirty="0"/>
                    </a:p>
                  </a:txBody>
                  <a:tcPr anchor="ctr"/>
                </a:tc>
              </a:tr>
              <a:tr h="306827">
                <a:tc>
                  <a:txBody>
                    <a:bodyPr/>
                    <a:lstStyle/>
                    <a:p>
                      <a:pPr>
                        <a:lnSpc>
                          <a:spcPts val="2200"/>
                        </a:lnSpc>
                      </a:pPr>
                      <a:r>
                        <a:rPr lang="en-US" altLang="zh-TW" sz="1800" dirty="0" smtClean="0"/>
                        <a:t>2</a:t>
                      </a:r>
                      <a:endParaRPr lang="zh-TW" altLang="en-US" sz="1800" dirty="0"/>
                    </a:p>
                  </a:txBody>
                  <a:tcPr anchor="ctr"/>
                </a:tc>
                <a:tc>
                  <a:txBody>
                    <a:bodyPr/>
                    <a:lstStyle/>
                    <a:p>
                      <a:pPr>
                        <a:lnSpc>
                          <a:spcPts val="2200"/>
                        </a:lnSpc>
                      </a:pPr>
                      <a:r>
                        <a:rPr lang="en-US" altLang="zh-TW" sz="1800" dirty="0" smtClean="0"/>
                        <a:t>Brazil</a:t>
                      </a:r>
                      <a:endParaRPr lang="zh-TW" altLang="en-US" sz="1800" dirty="0"/>
                    </a:p>
                  </a:txBody>
                  <a:tcPr anchor="ctr"/>
                </a:tc>
              </a:tr>
              <a:tr h="306827">
                <a:tc>
                  <a:txBody>
                    <a:bodyPr/>
                    <a:lstStyle/>
                    <a:p>
                      <a:pPr>
                        <a:lnSpc>
                          <a:spcPts val="2200"/>
                        </a:lnSpc>
                      </a:pPr>
                      <a:r>
                        <a:rPr lang="en-US" altLang="zh-TW" sz="1800" dirty="0" smtClean="0"/>
                        <a:t>3</a:t>
                      </a:r>
                      <a:endParaRPr lang="zh-TW" altLang="en-US" sz="1800" dirty="0"/>
                    </a:p>
                  </a:txBody>
                  <a:tcPr anchor="ctr"/>
                </a:tc>
                <a:tc>
                  <a:txBody>
                    <a:bodyPr/>
                    <a:lstStyle/>
                    <a:p>
                      <a:pPr>
                        <a:lnSpc>
                          <a:spcPts val="2200"/>
                        </a:lnSpc>
                      </a:pPr>
                      <a:r>
                        <a:rPr lang="en-US" altLang="zh-TW" sz="1800" dirty="0" smtClean="0"/>
                        <a:t>Korea</a:t>
                      </a:r>
                      <a:endParaRPr lang="zh-TW" altLang="en-US" sz="1800" dirty="0"/>
                    </a:p>
                  </a:txBody>
                  <a:tcPr anchor="ctr"/>
                </a:tc>
              </a:tr>
              <a:tr h="357965">
                <a:tc>
                  <a:txBody>
                    <a:bodyPr/>
                    <a:lstStyle/>
                    <a:p>
                      <a:pPr>
                        <a:lnSpc>
                          <a:spcPts val="2200"/>
                        </a:lnSpc>
                      </a:pPr>
                      <a:r>
                        <a:rPr lang="en-US" altLang="zh-TW" sz="2200" b="1" dirty="0" smtClean="0">
                          <a:solidFill>
                            <a:schemeClr val="accent2"/>
                          </a:solidFill>
                        </a:rPr>
                        <a:t>4</a:t>
                      </a:r>
                      <a:endParaRPr lang="zh-TW" altLang="en-US" sz="2200" b="1" dirty="0">
                        <a:solidFill>
                          <a:schemeClr val="accent2"/>
                        </a:solidFill>
                      </a:endParaRPr>
                    </a:p>
                  </a:txBody>
                  <a:tcPr anchor="ctr"/>
                </a:tc>
                <a:tc>
                  <a:txBody>
                    <a:bodyPr/>
                    <a:lstStyle/>
                    <a:p>
                      <a:pPr>
                        <a:lnSpc>
                          <a:spcPts val="2200"/>
                        </a:lnSpc>
                      </a:pPr>
                      <a:r>
                        <a:rPr lang="en-US" altLang="zh-TW" sz="2200" b="1" dirty="0" smtClean="0">
                          <a:solidFill>
                            <a:schemeClr val="accent2"/>
                          </a:solidFill>
                        </a:rPr>
                        <a:t>Taiwan</a:t>
                      </a:r>
                      <a:endParaRPr lang="zh-TW" altLang="en-US" sz="2200" b="1" dirty="0">
                        <a:solidFill>
                          <a:schemeClr val="accent2"/>
                        </a:solidFill>
                      </a:endParaRPr>
                    </a:p>
                  </a:txBody>
                  <a:tcPr anchor="ctr"/>
                </a:tc>
              </a:tr>
              <a:tr h="306827">
                <a:tc>
                  <a:txBody>
                    <a:bodyPr/>
                    <a:lstStyle/>
                    <a:p>
                      <a:pPr>
                        <a:lnSpc>
                          <a:spcPts val="2200"/>
                        </a:lnSpc>
                      </a:pPr>
                      <a:r>
                        <a:rPr lang="en-US" altLang="zh-TW" sz="1800" b="0" dirty="0" smtClean="0">
                          <a:solidFill>
                            <a:schemeClr val="tx1"/>
                          </a:solidFill>
                        </a:rPr>
                        <a:t>5</a:t>
                      </a:r>
                      <a:endParaRPr lang="zh-TW" altLang="en-US" sz="1800" b="0" dirty="0">
                        <a:solidFill>
                          <a:schemeClr val="tx1"/>
                        </a:solidFill>
                      </a:endParaRPr>
                    </a:p>
                  </a:txBody>
                  <a:tcPr anchor="ct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en-US" altLang="zh-TW" sz="1800" kern="1200" dirty="0" smtClean="0">
                          <a:solidFill>
                            <a:schemeClr val="dk1"/>
                          </a:solidFill>
                          <a:latin typeface="+mn-lt"/>
                          <a:ea typeface="+mn-ea"/>
                          <a:cs typeface="+mn-cs"/>
                        </a:rPr>
                        <a:t>India</a:t>
                      </a:r>
                      <a:endParaRPr lang="zh-TW" altLang="en-US" sz="1800" b="0" dirty="0">
                        <a:solidFill>
                          <a:schemeClr val="tx1"/>
                        </a:solidFill>
                      </a:endParaRPr>
                    </a:p>
                  </a:txBody>
                  <a:tcPr anchor="ctr"/>
                </a:tc>
              </a:tr>
              <a:tr h="306827">
                <a:tc>
                  <a:txBody>
                    <a:bodyPr/>
                    <a:lstStyle/>
                    <a:p>
                      <a:pPr>
                        <a:lnSpc>
                          <a:spcPts val="2200"/>
                        </a:lnSpc>
                      </a:pPr>
                      <a:r>
                        <a:rPr lang="en-US" altLang="zh-TW" sz="1800" b="0" dirty="0" smtClean="0">
                          <a:solidFill>
                            <a:schemeClr val="tx1"/>
                          </a:solidFill>
                        </a:rPr>
                        <a:t>6</a:t>
                      </a:r>
                      <a:endParaRPr lang="zh-TW" altLang="en-US" sz="1800" b="0" dirty="0">
                        <a:solidFill>
                          <a:schemeClr val="tx1"/>
                        </a:solidFill>
                      </a:endParaRPr>
                    </a:p>
                  </a:txBody>
                  <a:tcPr anchor="ct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en-US" altLang="zh-TW" sz="1800" kern="1200" dirty="0" smtClean="0">
                          <a:solidFill>
                            <a:schemeClr val="dk1"/>
                          </a:solidFill>
                          <a:latin typeface="+mn-lt"/>
                          <a:ea typeface="+mn-ea"/>
                          <a:cs typeface="+mn-cs"/>
                        </a:rPr>
                        <a:t>South Africa</a:t>
                      </a:r>
                      <a:endParaRPr lang="zh-TW" altLang="en-US" sz="1800" b="0" dirty="0">
                        <a:solidFill>
                          <a:schemeClr val="tx1"/>
                        </a:solidFill>
                      </a:endParaRPr>
                    </a:p>
                  </a:txBody>
                  <a:tcPr anchor="ctr"/>
                </a:tc>
              </a:tr>
              <a:tr h="306827">
                <a:tc>
                  <a:txBody>
                    <a:bodyPr/>
                    <a:lstStyle/>
                    <a:p>
                      <a:pPr>
                        <a:lnSpc>
                          <a:spcPts val="2200"/>
                        </a:lnSpc>
                      </a:pPr>
                      <a:r>
                        <a:rPr lang="en-US" altLang="zh-TW" sz="1800" b="0" dirty="0" smtClean="0">
                          <a:solidFill>
                            <a:schemeClr val="tx1"/>
                          </a:solidFill>
                        </a:rPr>
                        <a:t>7</a:t>
                      </a:r>
                      <a:endParaRPr lang="zh-TW" altLang="en-US" sz="1800" b="0"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Russia</a:t>
                      </a:r>
                      <a:endParaRPr lang="zh-TW" altLang="zh-TW" sz="1800" kern="1200" dirty="0" smtClean="0">
                        <a:solidFill>
                          <a:schemeClr val="dk1"/>
                        </a:solidFill>
                        <a:latin typeface="+mn-lt"/>
                        <a:ea typeface="+mn-ea"/>
                        <a:cs typeface="+mn-cs"/>
                      </a:endParaRPr>
                    </a:p>
                  </a:txBody>
                  <a:tcPr anchor="ctr"/>
                </a:tc>
              </a:tr>
              <a:tr h="306827">
                <a:tc>
                  <a:txBody>
                    <a:bodyPr/>
                    <a:lstStyle/>
                    <a:p>
                      <a:pPr>
                        <a:lnSpc>
                          <a:spcPts val="2200"/>
                        </a:lnSpc>
                      </a:pPr>
                      <a:r>
                        <a:rPr lang="en-US" altLang="zh-TW" sz="1800" b="0" dirty="0" smtClean="0">
                          <a:solidFill>
                            <a:schemeClr val="tx1"/>
                          </a:solidFill>
                        </a:rPr>
                        <a:t>8</a:t>
                      </a:r>
                      <a:endParaRPr lang="zh-TW" altLang="en-US" sz="1800" b="0" dirty="0">
                        <a:solidFill>
                          <a:schemeClr val="tx1"/>
                        </a:solidFill>
                      </a:endParaRPr>
                    </a:p>
                  </a:txBody>
                  <a:tcPr anchor="ctr"/>
                </a:tc>
                <a:tc>
                  <a:txBody>
                    <a:bodyPr/>
                    <a:lstStyle/>
                    <a:p>
                      <a:pPr marL="0" marR="0" indent="0" algn="l" defTabSz="914400" rtl="0" eaLnBrk="1" fontAlgn="auto" latinLnBrk="0" hangingPunct="1">
                        <a:lnSpc>
                          <a:spcPts val="2200"/>
                        </a:lnSpc>
                        <a:spcBef>
                          <a:spcPts val="0"/>
                        </a:spcBef>
                        <a:spcAft>
                          <a:spcPts val="0"/>
                        </a:spcAft>
                        <a:buClrTx/>
                        <a:buSzTx/>
                        <a:buFontTx/>
                        <a:buNone/>
                        <a:tabLst/>
                        <a:defRPr/>
                      </a:pPr>
                      <a:r>
                        <a:rPr lang="en-US" altLang="zh-TW" sz="1800" kern="1200" dirty="0" smtClean="0">
                          <a:solidFill>
                            <a:schemeClr val="dk1"/>
                          </a:solidFill>
                          <a:latin typeface="+mn-lt"/>
                          <a:ea typeface="+mn-ea"/>
                          <a:cs typeface="+mn-cs"/>
                        </a:rPr>
                        <a:t>Mexico</a:t>
                      </a:r>
                      <a:endParaRPr lang="zh-TW" altLang="en-US" sz="1800" b="0" dirty="0">
                        <a:solidFill>
                          <a:schemeClr val="tx1"/>
                        </a:solidFill>
                      </a:endParaRPr>
                    </a:p>
                  </a:txBody>
                  <a:tcPr anchor="ctr"/>
                </a:tc>
              </a:tr>
              <a:tr h="306827">
                <a:tc>
                  <a:txBody>
                    <a:bodyPr/>
                    <a:lstStyle/>
                    <a:p>
                      <a:pPr>
                        <a:lnSpc>
                          <a:spcPts val="2200"/>
                        </a:lnSpc>
                      </a:pPr>
                      <a:r>
                        <a:rPr lang="en-US" altLang="zh-TW" sz="1800" b="0" dirty="0" smtClean="0">
                          <a:solidFill>
                            <a:schemeClr val="tx1"/>
                          </a:solidFill>
                        </a:rPr>
                        <a:t>9</a:t>
                      </a:r>
                      <a:endParaRPr lang="zh-TW" altLang="en-US" sz="1800" b="0"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Malaysia</a:t>
                      </a:r>
                      <a:endParaRPr lang="zh-TW" altLang="zh-TW" sz="1800" kern="1200" dirty="0" smtClean="0">
                        <a:solidFill>
                          <a:schemeClr val="dk1"/>
                        </a:solidFill>
                        <a:latin typeface="+mn-lt"/>
                        <a:ea typeface="+mn-ea"/>
                        <a:cs typeface="+mn-cs"/>
                      </a:endParaRPr>
                    </a:p>
                  </a:txBody>
                  <a:tcPr marL="68580" marR="68580" marT="0" marB="0" anchor="ctr"/>
                </a:tc>
              </a:tr>
              <a:tr h="306827">
                <a:tc>
                  <a:txBody>
                    <a:bodyPr/>
                    <a:lstStyle/>
                    <a:p>
                      <a:pPr>
                        <a:lnSpc>
                          <a:spcPts val="2200"/>
                        </a:lnSpc>
                      </a:pPr>
                      <a:r>
                        <a:rPr lang="en-US" altLang="zh-TW" sz="1800" b="0" dirty="0" smtClean="0">
                          <a:solidFill>
                            <a:schemeClr val="tx1"/>
                          </a:solidFill>
                        </a:rPr>
                        <a:t>10</a:t>
                      </a:r>
                      <a:endParaRPr lang="zh-TW" altLang="en-US" sz="1800" b="0"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Indonesia</a:t>
                      </a:r>
                      <a:endParaRPr lang="zh-TW" altLang="zh-TW" sz="1800" kern="1200" dirty="0" smtClean="0">
                        <a:solidFill>
                          <a:schemeClr val="dk1"/>
                        </a:solidFill>
                        <a:latin typeface="+mn-lt"/>
                        <a:ea typeface="+mn-ea"/>
                        <a:cs typeface="+mn-cs"/>
                      </a:endParaRPr>
                    </a:p>
                  </a:txBody>
                  <a:tcPr marL="68580" marR="68580" marT="0" marB="0" anchor="ctr"/>
                </a:tc>
              </a:tr>
            </a:tbl>
          </a:graphicData>
        </a:graphic>
      </p:graphicFrame>
      <p:graphicFrame>
        <p:nvGraphicFramePr>
          <p:cNvPr id="6" name="表格 5"/>
          <p:cNvGraphicFramePr>
            <a:graphicFrameLocks noGrp="1"/>
          </p:cNvGraphicFramePr>
          <p:nvPr/>
        </p:nvGraphicFramePr>
        <p:xfrm>
          <a:off x="571472" y="1714488"/>
          <a:ext cx="3857652" cy="4740254"/>
        </p:xfrm>
        <a:graphic>
          <a:graphicData uri="http://schemas.openxmlformats.org/drawingml/2006/table">
            <a:tbl>
              <a:tblPr firstRow="1" bandRow="1">
                <a:tableStyleId>{F5AB1C69-6EDB-4FF4-983F-18BD219EF322}</a:tableStyleId>
              </a:tblPr>
              <a:tblGrid>
                <a:gridCol w="785818"/>
                <a:gridCol w="3071834"/>
              </a:tblGrid>
              <a:tr h="645967">
                <a:tc gridSpan="2">
                  <a:txBody>
                    <a:bodyPr/>
                    <a:lstStyle/>
                    <a:p>
                      <a:pPr>
                        <a:lnSpc>
                          <a:spcPts val="2200"/>
                        </a:lnSpc>
                      </a:pPr>
                      <a:r>
                        <a:rPr lang="en-US" altLang="zh-TW" sz="2000" dirty="0" smtClean="0"/>
                        <a:t>FTSE Emerging All Cap Index</a:t>
                      </a:r>
                    </a:p>
                    <a:p>
                      <a:pPr>
                        <a:lnSpc>
                          <a:spcPts val="2200"/>
                        </a:lnSpc>
                      </a:pPr>
                      <a:r>
                        <a:rPr lang="en-US" altLang="zh-TW" sz="1800" dirty="0" smtClean="0"/>
                        <a:t>(Total  22 countries)</a:t>
                      </a:r>
                      <a:endParaRPr lang="zh-TW" altLang="en-US" sz="1800" dirty="0"/>
                    </a:p>
                  </a:txBody>
                  <a:tcPr/>
                </a:tc>
                <a:tc hMerge="1">
                  <a:txBody>
                    <a:bodyPr/>
                    <a:lstStyle/>
                    <a:p>
                      <a:endParaRPr lang="zh-TW" altLang="en-US" dirty="0"/>
                    </a:p>
                  </a:txBody>
                  <a:tcPr/>
                </a:tc>
              </a:tr>
              <a:tr h="368403">
                <a:tc>
                  <a:txBody>
                    <a:bodyPr/>
                    <a:lstStyle/>
                    <a:p>
                      <a:pPr>
                        <a:lnSpc>
                          <a:spcPts val="2200"/>
                        </a:lnSpc>
                      </a:pPr>
                      <a:r>
                        <a:rPr lang="en-US" altLang="zh-TW" sz="1800" dirty="0" smtClean="0"/>
                        <a:t>Rank</a:t>
                      </a:r>
                      <a:endParaRPr lang="zh-TW" altLang="en-US" sz="1800" dirty="0"/>
                    </a:p>
                  </a:txBody>
                  <a:tcPr anchor="ctr"/>
                </a:tc>
                <a:tc>
                  <a:txBody>
                    <a:bodyPr/>
                    <a:lstStyle/>
                    <a:p>
                      <a:pPr>
                        <a:lnSpc>
                          <a:spcPts val="2200"/>
                        </a:lnSpc>
                      </a:pPr>
                      <a:r>
                        <a:rPr lang="en-US" altLang="zh-TW" sz="1800" dirty="0" smtClean="0"/>
                        <a:t>Country</a:t>
                      </a:r>
                      <a:endParaRPr lang="zh-TW" altLang="en-US" sz="1800" dirty="0"/>
                    </a:p>
                  </a:txBody>
                  <a:tcPr anchor="ctr"/>
                </a:tc>
              </a:tr>
              <a:tr h="368403">
                <a:tc>
                  <a:txBody>
                    <a:bodyPr/>
                    <a:lstStyle/>
                    <a:p>
                      <a:pPr>
                        <a:lnSpc>
                          <a:spcPts val="2200"/>
                        </a:lnSpc>
                      </a:pPr>
                      <a:r>
                        <a:rPr lang="en-US" altLang="zh-TW" sz="1800" dirty="0" smtClean="0"/>
                        <a:t>1</a:t>
                      </a:r>
                      <a:endParaRPr lang="zh-TW" altLang="en-US" sz="1800" dirty="0"/>
                    </a:p>
                  </a:txBody>
                  <a:tcPr anchor="ctr"/>
                </a:tc>
                <a:tc>
                  <a:txBody>
                    <a:bodyPr/>
                    <a:lstStyle/>
                    <a:p>
                      <a:pPr>
                        <a:lnSpc>
                          <a:spcPts val="2200"/>
                        </a:lnSpc>
                      </a:pPr>
                      <a:r>
                        <a:rPr lang="en-US" altLang="zh-TW" sz="1800" dirty="0" smtClean="0"/>
                        <a:t>Brazil</a:t>
                      </a:r>
                      <a:endParaRPr lang="zh-TW" altLang="en-US" sz="1800" dirty="0"/>
                    </a:p>
                  </a:txBody>
                  <a:tcPr anchor="ctr"/>
                </a:tc>
              </a:tr>
              <a:tr h="368403">
                <a:tc>
                  <a:txBody>
                    <a:bodyPr/>
                    <a:lstStyle/>
                    <a:p>
                      <a:pPr>
                        <a:lnSpc>
                          <a:spcPts val="2200"/>
                        </a:lnSpc>
                      </a:pPr>
                      <a:r>
                        <a:rPr lang="en-US" altLang="zh-TW" sz="1800" dirty="0" smtClean="0"/>
                        <a:t>2</a:t>
                      </a:r>
                      <a:endParaRPr lang="zh-TW" altLang="en-US" sz="1800" dirty="0"/>
                    </a:p>
                  </a:txBody>
                  <a:tcPr anchor="ctr"/>
                </a:tc>
                <a:tc>
                  <a:txBody>
                    <a:bodyPr/>
                    <a:lstStyle/>
                    <a:p>
                      <a:pPr>
                        <a:lnSpc>
                          <a:spcPts val="2200"/>
                        </a:lnSpc>
                      </a:pPr>
                      <a:r>
                        <a:rPr lang="en-US" altLang="zh-TW" sz="1800" dirty="0" smtClean="0"/>
                        <a:t>China</a:t>
                      </a:r>
                      <a:endParaRPr lang="zh-TW" altLang="en-US" sz="1800" dirty="0"/>
                    </a:p>
                  </a:txBody>
                  <a:tcPr anchor="ctr"/>
                </a:tc>
              </a:tr>
              <a:tr h="377592">
                <a:tc>
                  <a:txBody>
                    <a:bodyPr/>
                    <a:lstStyle/>
                    <a:p>
                      <a:pPr>
                        <a:lnSpc>
                          <a:spcPts val="2200"/>
                        </a:lnSpc>
                      </a:pPr>
                      <a:r>
                        <a:rPr lang="en-US" altLang="zh-TW" sz="2200" b="1" i="0" u="none" dirty="0" smtClean="0">
                          <a:solidFill>
                            <a:schemeClr val="accent2"/>
                          </a:solidFill>
                        </a:rPr>
                        <a:t>3</a:t>
                      </a:r>
                      <a:endParaRPr lang="zh-TW" altLang="en-US" sz="2200" b="1" i="0" u="none" dirty="0">
                        <a:solidFill>
                          <a:schemeClr val="accent2"/>
                        </a:solidFill>
                      </a:endParaRPr>
                    </a:p>
                  </a:txBody>
                  <a:tcPr anchor="ctr"/>
                </a:tc>
                <a:tc>
                  <a:txBody>
                    <a:bodyPr/>
                    <a:lstStyle/>
                    <a:p>
                      <a:pPr>
                        <a:lnSpc>
                          <a:spcPts val="2200"/>
                        </a:lnSpc>
                      </a:pPr>
                      <a:r>
                        <a:rPr lang="en-US" altLang="zh-TW" sz="2200" b="1" i="0" u="none" dirty="0" smtClean="0">
                          <a:solidFill>
                            <a:schemeClr val="accent2"/>
                          </a:solidFill>
                        </a:rPr>
                        <a:t>Taiwan</a:t>
                      </a:r>
                      <a:endParaRPr lang="zh-TW" altLang="en-US" sz="2200" b="1" i="0" u="none" dirty="0">
                        <a:solidFill>
                          <a:schemeClr val="accent2"/>
                        </a:solidFill>
                      </a:endParaRPr>
                    </a:p>
                  </a:txBody>
                  <a:tcPr anchor="ctr"/>
                </a:tc>
              </a:tr>
              <a:tr h="368403">
                <a:tc>
                  <a:txBody>
                    <a:bodyPr/>
                    <a:lstStyle/>
                    <a:p>
                      <a:pPr>
                        <a:lnSpc>
                          <a:spcPts val="2200"/>
                        </a:lnSpc>
                      </a:pPr>
                      <a:r>
                        <a:rPr lang="en-US" altLang="zh-TW" sz="1800" b="0" i="0" u="none" dirty="0" smtClean="0">
                          <a:solidFill>
                            <a:schemeClr val="tx1"/>
                          </a:solidFill>
                        </a:rPr>
                        <a:t>4</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India</a:t>
                      </a:r>
                      <a:endParaRPr lang="zh-TW" altLang="zh-TW" sz="1800" kern="1200" dirty="0" smtClean="0">
                        <a:solidFill>
                          <a:schemeClr val="dk1"/>
                        </a:solidFill>
                        <a:latin typeface="+mn-lt"/>
                        <a:ea typeface="+mn-ea"/>
                        <a:cs typeface="+mn-cs"/>
                      </a:endParaRPr>
                    </a:p>
                  </a:txBody>
                  <a:tcPr marL="68580" marR="68580" marT="0" marB="0" anchor="ctr"/>
                </a:tc>
              </a:tr>
              <a:tr h="368403">
                <a:tc>
                  <a:txBody>
                    <a:bodyPr/>
                    <a:lstStyle/>
                    <a:p>
                      <a:pPr>
                        <a:lnSpc>
                          <a:spcPts val="2200"/>
                        </a:lnSpc>
                      </a:pPr>
                      <a:r>
                        <a:rPr lang="en-US" altLang="zh-TW" sz="1800" b="0" i="0" u="none" dirty="0" smtClean="0">
                          <a:solidFill>
                            <a:schemeClr val="tx1"/>
                          </a:solidFill>
                        </a:rPr>
                        <a:t>5</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South Africa</a:t>
                      </a:r>
                      <a:endParaRPr lang="zh-TW" altLang="zh-TW" sz="1800" kern="1200" dirty="0" smtClean="0">
                        <a:solidFill>
                          <a:schemeClr val="dk1"/>
                        </a:solidFill>
                        <a:latin typeface="+mn-lt"/>
                        <a:ea typeface="+mn-ea"/>
                        <a:cs typeface="+mn-cs"/>
                      </a:endParaRPr>
                    </a:p>
                  </a:txBody>
                  <a:tcPr marL="68580" marR="68580" marT="0" marB="0" anchor="ctr"/>
                </a:tc>
              </a:tr>
              <a:tr h="368403">
                <a:tc>
                  <a:txBody>
                    <a:bodyPr/>
                    <a:lstStyle/>
                    <a:p>
                      <a:pPr>
                        <a:lnSpc>
                          <a:spcPts val="2200"/>
                        </a:lnSpc>
                      </a:pPr>
                      <a:r>
                        <a:rPr lang="en-US" altLang="zh-TW" sz="1800" b="0" i="0" u="none" dirty="0" smtClean="0">
                          <a:solidFill>
                            <a:schemeClr val="tx1"/>
                          </a:solidFill>
                        </a:rPr>
                        <a:t>6</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Russia</a:t>
                      </a:r>
                      <a:endParaRPr lang="zh-TW" altLang="zh-TW" sz="1800" kern="1200" dirty="0" smtClean="0">
                        <a:solidFill>
                          <a:schemeClr val="dk1"/>
                        </a:solidFill>
                        <a:latin typeface="+mn-lt"/>
                        <a:ea typeface="+mn-ea"/>
                        <a:cs typeface="+mn-cs"/>
                      </a:endParaRPr>
                    </a:p>
                  </a:txBody>
                  <a:tcPr marL="68580" marR="68580" marT="0" marB="0" anchor="ctr"/>
                </a:tc>
              </a:tr>
              <a:tr h="368403">
                <a:tc>
                  <a:txBody>
                    <a:bodyPr/>
                    <a:lstStyle/>
                    <a:p>
                      <a:pPr>
                        <a:lnSpc>
                          <a:spcPts val="2200"/>
                        </a:lnSpc>
                      </a:pPr>
                      <a:r>
                        <a:rPr lang="en-US" altLang="zh-TW" sz="1800" b="0" i="0" u="none" dirty="0" smtClean="0">
                          <a:solidFill>
                            <a:schemeClr val="tx1"/>
                          </a:solidFill>
                        </a:rPr>
                        <a:t>7</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Mexico</a:t>
                      </a:r>
                      <a:endParaRPr lang="zh-TW" altLang="zh-TW" sz="1800" kern="1200" dirty="0" smtClean="0">
                        <a:solidFill>
                          <a:schemeClr val="dk1"/>
                        </a:solidFill>
                        <a:latin typeface="+mn-lt"/>
                        <a:ea typeface="+mn-ea"/>
                        <a:cs typeface="+mn-cs"/>
                      </a:endParaRPr>
                    </a:p>
                  </a:txBody>
                  <a:tcPr marL="68580" marR="68580" marT="0" marB="0" anchor="ctr"/>
                </a:tc>
              </a:tr>
              <a:tr h="368403">
                <a:tc>
                  <a:txBody>
                    <a:bodyPr/>
                    <a:lstStyle/>
                    <a:p>
                      <a:pPr>
                        <a:lnSpc>
                          <a:spcPts val="2200"/>
                        </a:lnSpc>
                      </a:pPr>
                      <a:r>
                        <a:rPr lang="en-US" altLang="zh-TW" sz="1800" b="0" i="0" u="none" dirty="0" smtClean="0">
                          <a:solidFill>
                            <a:schemeClr val="tx1"/>
                          </a:solidFill>
                        </a:rPr>
                        <a:t>8</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Malaysia</a:t>
                      </a:r>
                      <a:endParaRPr lang="zh-TW" altLang="zh-TW" sz="1800" kern="1200" dirty="0" smtClean="0">
                        <a:solidFill>
                          <a:schemeClr val="dk1"/>
                        </a:solidFill>
                        <a:latin typeface="+mn-lt"/>
                        <a:ea typeface="+mn-ea"/>
                        <a:cs typeface="+mn-cs"/>
                      </a:endParaRPr>
                    </a:p>
                  </a:txBody>
                  <a:tcPr marL="68580" marR="68580" marT="0" marB="0" anchor="ctr"/>
                </a:tc>
              </a:tr>
              <a:tr h="374862">
                <a:tc>
                  <a:txBody>
                    <a:bodyPr/>
                    <a:lstStyle/>
                    <a:p>
                      <a:pPr>
                        <a:lnSpc>
                          <a:spcPts val="2200"/>
                        </a:lnSpc>
                      </a:pPr>
                      <a:r>
                        <a:rPr lang="en-US" altLang="zh-TW" sz="1800" b="0" i="0" u="none" dirty="0" smtClean="0">
                          <a:solidFill>
                            <a:schemeClr val="tx1"/>
                          </a:solidFill>
                        </a:rPr>
                        <a:t>9</a:t>
                      </a:r>
                      <a:endParaRPr lang="zh-TW" altLang="en-US" sz="1800" b="0" i="0" u="none" dirty="0">
                        <a:solidFill>
                          <a:schemeClr val="tx1"/>
                        </a:solidFill>
                      </a:endParaRPr>
                    </a:p>
                  </a:txBody>
                  <a:tcPr anchor="ctr"/>
                </a:tc>
                <a:tc>
                  <a:txBody>
                    <a:bodyPr/>
                    <a:lstStyle/>
                    <a:p>
                      <a:pPr marL="0" algn="l" defTabSz="914400" rtl="0" eaLnBrk="1" latinLnBrk="0" hangingPunct="1">
                        <a:lnSpc>
                          <a:spcPts val="2200"/>
                        </a:lnSpc>
                        <a:spcAft>
                          <a:spcPts val="0"/>
                        </a:spcAft>
                      </a:pPr>
                      <a:r>
                        <a:rPr lang="en-US" altLang="zh-TW" sz="1800" kern="1200" dirty="0" smtClean="0">
                          <a:solidFill>
                            <a:schemeClr val="dk1"/>
                          </a:solidFill>
                          <a:latin typeface="+mn-lt"/>
                          <a:ea typeface="+mn-ea"/>
                          <a:cs typeface="+mn-cs"/>
                        </a:rPr>
                        <a:t>Indonesia</a:t>
                      </a:r>
                      <a:endParaRPr lang="zh-TW" altLang="zh-TW" sz="1800" kern="1200" dirty="0" smtClean="0">
                        <a:solidFill>
                          <a:schemeClr val="dk1"/>
                        </a:solidFill>
                        <a:latin typeface="+mn-lt"/>
                        <a:ea typeface="+mn-ea"/>
                        <a:cs typeface="+mn-cs"/>
                      </a:endParaRPr>
                    </a:p>
                  </a:txBody>
                  <a:tcPr marL="68580" marR="68580" marT="0" marB="0" anchor="ctr"/>
                </a:tc>
              </a:tr>
              <a:tr h="368403">
                <a:tc>
                  <a:txBody>
                    <a:bodyPr/>
                    <a:lstStyle/>
                    <a:p>
                      <a:pPr>
                        <a:lnSpc>
                          <a:spcPts val="2200"/>
                        </a:lnSpc>
                      </a:pPr>
                      <a:r>
                        <a:rPr lang="en-US" altLang="zh-TW" sz="1800" b="0" i="0" u="none" dirty="0" smtClean="0">
                          <a:solidFill>
                            <a:schemeClr val="tx1"/>
                          </a:solidFill>
                        </a:rPr>
                        <a:t>10</a:t>
                      </a:r>
                      <a:endParaRPr lang="zh-TW" altLang="en-US" sz="1800" b="0" i="0" u="none" dirty="0">
                        <a:solidFill>
                          <a:schemeClr val="tx1"/>
                        </a:solidFill>
                      </a:endParaRPr>
                    </a:p>
                  </a:txBody>
                  <a:tcPr anchor="ctr"/>
                </a:tc>
                <a:tc>
                  <a:txBody>
                    <a:bodyPr/>
                    <a:lstStyle/>
                    <a:p>
                      <a:pPr>
                        <a:lnSpc>
                          <a:spcPts val="2200"/>
                        </a:lnSpc>
                        <a:spcAft>
                          <a:spcPts val="0"/>
                        </a:spcAft>
                      </a:pPr>
                      <a:r>
                        <a:rPr lang="en-US" altLang="zh-TW" sz="1800" kern="1200" dirty="0" smtClean="0">
                          <a:solidFill>
                            <a:schemeClr val="dk1"/>
                          </a:solidFill>
                          <a:latin typeface="+mn-lt"/>
                          <a:ea typeface="+mn-ea"/>
                          <a:cs typeface="+mn-cs"/>
                        </a:rPr>
                        <a:t>Thailand</a:t>
                      </a:r>
                      <a:endParaRPr lang="zh-TW" sz="1200" kern="100" dirty="0">
                        <a:latin typeface="Times New Roman"/>
                        <a:ea typeface="MS PGothic"/>
                        <a:cs typeface="Times New Roman"/>
                      </a:endParaRPr>
                    </a:p>
                  </a:txBody>
                  <a:tcPr marL="68580" marR="68580" marT="0" marB="0" anchor="ctr"/>
                </a:tc>
              </a:tr>
            </a:tbl>
          </a:graphicData>
        </a:graphic>
      </p:graphicFrame>
      <p:sp>
        <p:nvSpPr>
          <p:cNvPr id="7" name="Rectangle 103"/>
          <p:cNvSpPr>
            <a:spLocks noChangeArrowheads="1"/>
          </p:cNvSpPr>
          <p:nvPr/>
        </p:nvSpPr>
        <p:spPr bwMode="auto">
          <a:xfrm>
            <a:off x="571472" y="6549638"/>
            <a:ext cx="7215238" cy="308386"/>
          </a:xfrm>
          <a:prstGeom prst="rect">
            <a:avLst/>
          </a:prstGeom>
          <a:noFill/>
          <a:ln w="9525">
            <a:noFill/>
            <a:miter lim="800000"/>
            <a:headEnd/>
            <a:tailEnd/>
          </a:ln>
        </p:spPr>
        <p:txBody>
          <a:bodyPr wrap="square" lIns="92044" tIns="46022" rIns="92044" bIns="46022">
            <a:spAutoFit/>
          </a:bodyPr>
          <a:lstStyle/>
          <a:p>
            <a:pPr marL="900113" indent="-900113" defTabSz="812800">
              <a:defRPr/>
            </a:pPr>
            <a:r>
              <a:rPr kumimoji="0" lang="zh-TW" altLang="en-US" sz="1400" dirty="0" smtClean="0">
                <a:latin typeface="+mn-lt"/>
                <a:ea typeface="標楷體" pitchFamily="65" charset="-120"/>
                <a:cs typeface="Times New Roman" pitchFamily="18" charset="0"/>
              </a:rPr>
              <a:t>資料來源</a:t>
            </a:r>
            <a:r>
              <a:rPr kumimoji="0" lang="en-US" altLang="zh-TW" sz="1400" dirty="0" smtClean="0">
                <a:latin typeface="+mn-lt"/>
                <a:ea typeface="標楷體" pitchFamily="65" charset="-120"/>
                <a:cs typeface="Times New Roman" pitchFamily="18" charset="0"/>
              </a:rPr>
              <a:t>: </a:t>
            </a:r>
            <a:r>
              <a:rPr lang="en-US" altLang="zh-TW" sz="1400" dirty="0" smtClean="0">
                <a:latin typeface="+mn-lt"/>
                <a:ea typeface="標楷體" pitchFamily="65" charset="-120"/>
                <a:cs typeface="Times New Roman" pitchFamily="18" charset="0"/>
              </a:rPr>
              <a:t>FTSE (April 2011) &amp; MSCI (Feb. 2011), ranks by weight of index</a:t>
            </a:r>
            <a:endParaRPr kumimoji="0" lang="en-US" altLang="zh-TW" sz="1400" dirty="0">
              <a:latin typeface="+mn-lt"/>
              <a:ea typeface="標楷體" pitchFamily="65" charset="-120"/>
              <a:cs typeface="Times New Roman" pitchFamily="18" charset="0"/>
            </a:endParaRPr>
          </a:p>
        </p:txBody>
      </p:sp>
      <p:sp>
        <p:nvSpPr>
          <p:cNvPr id="8" name="Rectangle 4"/>
          <p:cNvSpPr>
            <a:spLocks noChangeArrowheads="1"/>
          </p:cNvSpPr>
          <p:nvPr/>
        </p:nvSpPr>
        <p:spPr bwMode="auto">
          <a:xfrm>
            <a:off x="1357290" y="1357298"/>
            <a:ext cx="7429552" cy="571504"/>
          </a:xfrm>
          <a:prstGeom prst="rect">
            <a:avLst/>
          </a:prstGeom>
          <a:noFill/>
          <a:ln w="9525">
            <a:noFill/>
            <a:miter lim="800000"/>
            <a:headEnd/>
            <a:tailEnd/>
          </a:ln>
        </p:spPr>
        <p:txBody>
          <a:bodyPr/>
          <a:lstStyle/>
          <a:p>
            <a:pPr>
              <a:lnSpc>
                <a:spcPct val="90000"/>
              </a:lnSpc>
              <a:buBlip>
                <a:blip r:embed="rId2"/>
              </a:buBlip>
            </a:pPr>
            <a:r>
              <a:rPr lang="en-US" altLang="zh-TW" b="1" dirty="0" smtClean="0">
                <a:latin typeface="Calibri" pitchFamily="34" charset="0"/>
                <a:ea typeface="標楷體" pitchFamily="65" charset="-120"/>
              </a:rPr>
              <a:t> </a:t>
            </a:r>
            <a:r>
              <a:rPr lang="zh-TW" altLang="en-US" b="1" dirty="0" smtClean="0">
                <a:latin typeface="Calibri" pitchFamily="34" charset="0"/>
                <a:ea typeface="標楷體" pitchFamily="65" charset="-120"/>
              </a:rPr>
              <a:t>台灣分別在</a:t>
            </a:r>
            <a:r>
              <a:rPr lang="en-US" altLang="zh-TW" b="1" dirty="0" smtClean="0">
                <a:latin typeface="Calibri" pitchFamily="34" charset="0"/>
                <a:ea typeface="標楷體" pitchFamily="65" charset="-120"/>
              </a:rPr>
              <a:t>FTSE</a:t>
            </a:r>
            <a:r>
              <a:rPr lang="zh-TW" altLang="en-US" b="1" dirty="0" smtClean="0">
                <a:latin typeface="Calibri" pitchFamily="34" charset="0"/>
                <a:ea typeface="標楷體" pitchFamily="65" charset="-120"/>
              </a:rPr>
              <a:t>及</a:t>
            </a:r>
            <a:r>
              <a:rPr lang="en-US" altLang="zh-TW" b="1" dirty="0" smtClean="0">
                <a:latin typeface="Calibri" pitchFamily="34" charset="0"/>
                <a:ea typeface="標楷體" pitchFamily="65" charset="-120"/>
              </a:rPr>
              <a:t>MSCI</a:t>
            </a:r>
            <a:r>
              <a:rPr lang="zh-TW" altLang="en-US" b="1" dirty="0" smtClean="0">
                <a:latin typeface="Calibri" pitchFamily="34" charset="0"/>
                <a:ea typeface="標楷體" pitchFamily="65" charset="-120"/>
              </a:rPr>
              <a:t>新興市場指數權重排名第</a:t>
            </a:r>
            <a:r>
              <a:rPr lang="en-US" altLang="zh-TW" b="1" dirty="0" smtClean="0">
                <a:latin typeface="Calibri" pitchFamily="34" charset="0"/>
                <a:ea typeface="標楷體" pitchFamily="65" charset="-120"/>
              </a:rPr>
              <a:t>3</a:t>
            </a:r>
            <a:r>
              <a:rPr lang="zh-TW" altLang="en-US" b="1" dirty="0" smtClean="0">
                <a:latin typeface="Calibri" pitchFamily="34" charset="0"/>
                <a:ea typeface="標楷體" pitchFamily="65" charset="-120"/>
              </a:rPr>
              <a:t>名及第</a:t>
            </a:r>
            <a:r>
              <a:rPr lang="en-US" altLang="zh-TW" b="1" dirty="0" smtClean="0">
                <a:latin typeface="Calibri" pitchFamily="34" charset="0"/>
                <a:ea typeface="標楷體" pitchFamily="65" charset="-120"/>
              </a:rPr>
              <a:t>4</a:t>
            </a:r>
            <a:r>
              <a:rPr lang="zh-TW" altLang="en-US" b="1" dirty="0" smtClean="0">
                <a:latin typeface="Calibri" pitchFamily="34" charset="0"/>
                <a:ea typeface="標楷體" pitchFamily="65" charset="-120"/>
              </a:rPr>
              <a:t>名</a:t>
            </a:r>
            <a:endParaRPr kumimoji="0" lang="en-US" altLang="zh-TW" b="1" dirty="0" smtClean="0">
              <a:latin typeface="Calibri" pitchFamily="34" charset="0"/>
              <a:ea typeface="標楷體" pitchFamily="65" charset="-12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p:cNvSpPr>
            <a:spLocks noGrp="1"/>
          </p:cNvSpPr>
          <p:nvPr>
            <p:ph type="sldNum" sz="quarter" idx="12"/>
          </p:nvPr>
        </p:nvSpPr>
        <p:spPr>
          <a:xfrm>
            <a:off x="6858000" y="6492875"/>
            <a:ext cx="2133600" cy="365125"/>
          </a:xfrm>
        </p:spPr>
        <p:txBody>
          <a:bodyPr/>
          <a:lstStyle/>
          <a:p>
            <a:pPr>
              <a:defRPr/>
            </a:pPr>
            <a:fld id="{4F452A78-3F8C-4CBE-B11E-1CDE8E47C498}" type="slidenum">
              <a:rPr lang="en-US" altLang="zh-TW"/>
              <a:pPr>
                <a:defRPr/>
              </a:pPr>
              <a:t>32</a:t>
            </a:fld>
            <a:endParaRPr lang="en-US" altLang="zh-TW"/>
          </a:p>
        </p:txBody>
      </p:sp>
      <p:graphicFrame>
        <p:nvGraphicFramePr>
          <p:cNvPr id="9" name="圖表 8"/>
          <p:cNvGraphicFramePr/>
          <p:nvPr/>
        </p:nvGraphicFramePr>
        <p:xfrm>
          <a:off x="0" y="1643050"/>
          <a:ext cx="9144000" cy="4857784"/>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4"/>
          <p:cNvSpPr>
            <a:spLocks noChangeArrowheads="1"/>
          </p:cNvSpPr>
          <p:nvPr/>
        </p:nvSpPr>
        <p:spPr bwMode="auto">
          <a:xfrm>
            <a:off x="785786" y="1357298"/>
            <a:ext cx="7785100" cy="571504"/>
          </a:xfrm>
          <a:prstGeom prst="rect">
            <a:avLst/>
          </a:prstGeom>
          <a:noFill/>
          <a:ln w="9525">
            <a:noFill/>
            <a:miter lim="800000"/>
            <a:headEnd/>
            <a:tailEnd/>
          </a:ln>
        </p:spPr>
        <p:txBody>
          <a:bodyPr/>
          <a:lstStyle/>
          <a:p>
            <a:pPr marL="342900" indent="-342900" algn="ctr" fontAlgn="auto">
              <a:spcBef>
                <a:spcPct val="45000"/>
              </a:spcBef>
              <a:spcAft>
                <a:spcPts val="0"/>
              </a:spcAft>
              <a:buBlip>
                <a:blip r:embed="rId4"/>
              </a:buBlip>
              <a:tabLst>
                <a:tab pos="1262063" algn="l"/>
              </a:tabLst>
              <a:defRPr/>
            </a:pPr>
            <a:r>
              <a:rPr kumimoji="0" lang="zh-TW" altLang="en-US" sz="2000" b="1" dirty="0" smtClean="0">
                <a:ea typeface="標楷體" pitchFamily="65" charset="-120"/>
              </a:rPr>
              <a:t>臺灣加權股價指數表現優於國際主要市場</a:t>
            </a:r>
            <a:endParaRPr kumimoji="0" lang="zh-TW" altLang="en-US" sz="2000" b="1" dirty="0">
              <a:ea typeface="標楷體" pitchFamily="65" charset="-120"/>
            </a:endParaRPr>
          </a:p>
        </p:txBody>
      </p:sp>
      <p:sp>
        <p:nvSpPr>
          <p:cNvPr id="14" name="Rectangle 103"/>
          <p:cNvSpPr>
            <a:spLocks noChangeArrowheads="1"/>
          </p:cNvSpPr>
          <p:nvPr/>
        </p:nvSpPr>
        <p:spPr bwMode="auto">
          <a:xfrm>
            <a:off x="214282" y="6334149"/>
            <a:ext cx="7643813" cy="5238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a:latin typeface="Calibri" pitchFamily="34" charset="0"/>
                <a:ea typeface="標楷體" pitchFamily="65" charset="-120"/>
                <a:cs typeface="Times New Roman" pitchFamily="18" charset="0"/>
              </a:rPr>
              <a:t>資料來源</a:t>
            </a:r>
            <a:r>
              <a:rPr kumimoji="0" lang="en-US" altLang="zh-TW" sz="1400" dirty="0">
                <a:latin typeface="Calibri" pitchFamily="34" charset="0"/>
                <a:ea typeface="標楷體" pitchFamily="65" charset="-120"/>
                <a:cs typeface="Times New Roman" pitchFamily="18" charset="0"/>
              </a:rPr>
              <a:t>: Bloomberg</a:t>
            </a:r>
            <a:r>
              <a:rPr kumimoji="0" lang="zh-TW" altLang="en-US" sz="1400" dirty="0">
                <a:latin typeface="Calibri" pitchFamily="34" charset="0"/>
                <a:ea typeface="標楷體" pitchFamily="65" charset="-120"/>
                <a:cs typeface="Times New Roman" pitchFamily="18" charset="0"/>
              </a:rPr>
              <a:t>，截至</a:t>
            </a:r>
            <a:r>
              <a:rPr kumimoji="0" lang="en-US" altLang="zh-TW" sz="1400" dirty="0" smtClean="0">
                <a:latin typeface="Calibri" pitchFamily="34" charset="0"/>
                <a:ea typeface="標楷體" pitchFamily="65" charset="-120"/>
                <a:cs typeface="Times New Roman" pitchFamily="18" charset="0"/>
              </a:rPr>
              <a:t>2011/7/6</a:t>
            </a:r>
            <a:r>
              <a:rPr kumimoji="0" lang="zh-TW" altLang="en-US" sz="1400" dirty="0" smtClean="0">
                <a:latin typeface="Calibri" pitchFamily="34" charset="0"/>
                <a:ea typeface="標楷體" pitchFamily="65" charset="-120"/>
                <a:cs typeface="Times New Roman" pitchFamily="18" charset="0"/>
              </a:rPr>
              <a:t>。</a:t>
            </a:r>
            <a:endParaRPr kumimoji="0" lang="en-US" altLang="zh-TW" sz="1400" dirty="0">
              <a:latin typeface="Calibri" pitchFamily="34" charset="0"/>
              <a:ea typeface="標楷體" pitchFamily="65" charset="-120"/>
              <a:cs typeface="Times New Roman" pitchFamily="18" charset="0"/>
            </a:endParaRPr>
          </a:p>
          <a:p>
            <a:pPr marL="900113" indent="-900113" defTabSz="812800"/>
            <a:r>
              <a:rPr kumimoji="0" lang="zh-TW" altLang="en-US" sz="1400" dirty="0">
                <a:latin typeface="Calibri" pitchFamily="34" charset="0"/>
                <a:ea typeface="標楷體" pitchFamily="65" charset="-120"/>
                <a:cs typeface="Times New Roman" pitchFamily="18" charset="0"/>
              </a:rPr>
              <a:t>註：基期設定為</a:t>
            </a:r>
            <a:r>
              <a:rPr kumimoji="0" lang="en-US" altLang="zh-TW" sz="1400" dirty="0">
                <a:latin typeface="Calibri" pitchFamily="34" charset="0"/>
                <a:ea typeface="標楷體" pitchFamily="65" charset="-120"/>
                <a:cs typeface="Times New Roman" pitchFamily="18" charset="0"/>
              </a:rPr>
              <a:t>2008/9/3</a:t>
            </a:r>
            <a:r>
              <a:rPr kumimoji="0" lang="zh-TW" altLang="en-US" sz="1400" dirty="0">
                <a:latin typeface="Calibri" pitchFamily="34" charset="0"/>
                <a:ea typeface="標楷體" pitchFamily="65" charset="-120"/>
                <a:cs typeface="Times New Roman" pitchFamily="18" charset="0"/>
              </a:rPr>
              <a:t>＝</a:t>
            </a:r>
            <a:r>
              <a:rPr kumimoji="0" lang="en-US" altLang="zh-TW" sz="1400" dirty="0">
                <a:latin typeface="Calibri" pitchFamily="34" charset="0"/>
                <a:ea typeface="標楷體" pitchFamily="65" charset="-120"/>
                <a:cs typeface="Times New Roman" pitchFamily="18" charset="0"/>
              </a:rPr>
              <a:t>100             </a:t>
            </a:r>
            <a:r>
              <a:rPr kumimoji="0" lang="zh-TW" altLang="en-US" sz="1400" dirty="0">
                <a:latin typeface="Calibri" pitchFamily="34" charset="0"/>
                <a:ea typeface="標楷體" pitchFamily="65" charset="-120"/>
                <a:cs typeface="Times New Roman" pitchFamily="18" charset="0"/>
              </a:rPr>
              <a:t>        </a:t>
            </a:r>
            <a:endParaRPr kumimoji="0" lang="en-US" altLang="zh-TW" sz="1400" dirty="0">
              <a:latin typeface="Calibri" pitchFamily="34" charset="0"/>
              <a:ea typeface="標楷體" pitchFamily="65" charset="-120"/>
              <a:cs typeface="Times New Roman" pitchFamily="18" charset="0"/>
            </a:endParaRPr>
          </a:p>
        </p:txBody>
      </p:sp>
      <p:sp>
        <p:nvSpPr>
          <p:cNvPr id="7" name="矩形 6"/>
          <p:cNvSpPr/>
          <p:nvPr/>
        </p:nvSpPr>
        <p:spPr>
          <a:xfrm>
            <a:off x="142877" y="714375"/>
            <a:ext cx="8929717" cy="480131"/>
          </a:xfrm>
          <a:prstGeom prst="rect">
            <a:avLst/>
          </a:prstGeom>
        </p:spPr>
        <p:txBody>
          <a:bodyPr wrap="square">
            <a:spAutoFit/>
          </a:bodyPr>
          <a:lstStyle/>
          <a:p>
            <a:pPr algn="ctr">
              <a:lnSpc>
                <a:spcPct val="90000"/>
              </a:lnSpc>
            </a:pPr>
            <a:r>
              <a:rPr kumimoji="0" lang="zh-TW"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8</a:t>
            </a:r>
            <a:r>
              <a:rPr kumimoji="0" lang="zh-TW"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國際主要股價指數漲跌比較</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714375" y="417499"/>
            <a:ext cx="7929563" cy="1082675"/>
          </a:xfrm>
        </p:spPr>
        <p:txBody>
          <a:bodyPr>
            <a:normAutofit/>
          </a:bodyPr>
          <a:lstStyle/>
          <a:p>
            <a:pPr marL="342900" indent="-342900">
              <a:spcBef>
                <a:spcPct val="45000"/>
              </a:spcBef>
              <a:tabLst>
                <a:tab pos="1262063" algn="l"/>
              </a:tabLst>
              <a:defRPr/>
            </a:pPr>
            <a:r>
              <a:rPr lang="zh-TW" altLang="en-US" sz="2800" b="1" dirty="0" smtClean="0">
                <a:solidFill>
                  <a:srgbClr val="333399"/>
                </a:solidFill>
                <a:effectLst>
                  <a:outerShdw blurRad="38100" dist="38100" dir="2700000" algn="tl">
                    <a:srgbClr val="C0C0C0"/>
                  </a:outerShdw>
                </a:effectLst>
                <a:cs typeface="+mn-cs"/>
              </a:rPr>
              <a:t>表</a:t>
            </a:r>
            <a:r>
              <a:rPr lang="en-US" altLang="zh-TW" sz="2800" b="1" dirty="0" smtClean="0">
                <a:solidFill>
                  <a:srgbClr val="333399"/>
                </a:solidFill>
                <a:effectLst>
                  <a:outerShdw blurRad="38100" dist="38100" dir="2700000" algn="tl">
                    <a:srgbClr val="C0C0C0"/>
                  </a:outerShdw>
                </a:effectLst>
                <a:cs typeface="+mn-cs"/>
              </a:rPr>
              <a:t>10</a:t>
            </a:r>
            <a:r>
              <a:rPr lang="zh-TW" altLang="en-US" sz="2800" b="1" dirty="0" smtClean="0">
                <a:solidFill>
                  <a:srgbClr val="333399"/>
                </a:solidFill>
                <a:effectLst>
                  <a:outerShdw blurRad="38100" dist="38100" dir="2700000" algn="tl">
                    <a:srgbClr val="C0C0C0"/>
                  </a:outerShdw>
                </a:effectLst>
                <a:cs typeface="+mn-cs"/>
              </a:rPr>
              <a:t>：</a:t>
            </a:r>
            <a:r>
              <a:rPr lang="en-US" altLang="zh-TW" sz="2800" b="1" dirty="0" smtClean="0">
                <a:solidFill>
                  <a:srgbClr val="333399"/>
                </a:solidFill>
                <a:effectLst>
                  <a:outerShdw blurRad="38100" dist="38100" dir="2700000" algn="tl">
                    <a:srgbClr val="C0C0C0"/>
                  </a:outerShdw>
                </a:effectLst>
                <a:cs typeface="+mn-cs"/>
              </a:rPr>
              <a:t>2008</a:t>
            </a:r>
            <a:r>
              <a:rPr lang="zh-TW" altLang="en-US" sz="2800" b="1" dirty="0" smtClean="0">
                <a:solidFill>
                  <a:srgbClr val="333399"/>
                </a:solidFill>
                <a:effectLst>
                  <a:outerShdw blurRad="38100" dist="38100" dir="2700000" algn="tl">
                    <a:srgbClr val="C0C0C0"/>
                  </a:outerShdw>
                </a:effectLst>
                <a:cs typeface="+mn-cs"/>
              </a:rPr>
              <a:t>年及</a:t>
            </a:r>
            <a:r>
              <a:rPr lang="en-US" altLang="zh-TW" sz="2800" b="1" dirty="0" smtClean="0">
                <a:solidFill>
                  <a:srgbClr val="333399"/>
                </a:solidFill>
                <a:effectLst>
                  <a:outerShdw blurRad="38100" dist="38100" dir="2700000" algn="tl">
                    <a:srgbClr val="C0C0C0"/>
                  </a:outerShdw>
                </a:effectLst>
                <a:cs typeface="+mn-cs"/>
              </a:rPr>
              <a:t>2010</a:t>
            </a:r>
            <a:r>
              <a:rPr lang="zh-TW" altLang="en-US" sz="2800" b="1" dirty="0" smtClean="0">
                <a:solidFill>
                  <a:srgbClr val="333399"/>
                </a:solidFill>
                <a:effectLst>
                  <a:outerShdw blurRad="38100" dist="38100" dir="2700000" algn="tl">
                    <a:srgbClr val="C0C0C0"/>
                  </a:outerShdw>
                </a:effectLst>
                <a:cs typeface="+mn-cs"/>
              </a:rPr>
              <a:t>年全球主要股價指數水準</a:t>
            </a:r>
          </a:p>
        </p:txBody>
      </p:sp>
      <p:sp>
        <p:nvSpPr>
          <p:cNvPr id="4" name="投影片編號版面配置區 3"/>
          <p:cNvSpPr>
            <a:spLocks noGrp="1"/>
          </p:cNvSpPr>
          <p:nvPr>
            <p:ph type="sldNum" sz="quarter" idx="12"/>
          </p:nvPr>
        </p:nvSpPr>
        <p:spPr/>
        <p:txBody>
          <a:bodyPr/>
          <a:lstStyle/>
          <a:p>
            <a:pPr>
              <a:defRPr/>
            </a:pPr>
            <a:fld id="{326EE690-5E82-4ADD-8E35-AAE9BBE1E768}" type="slidenum">
              <a:rPr lang="zh-TW" altLang="en-US" smtClean="0"/>
              <a:pPr>
                <a:defRPr/>
              </a:pPr>
              <a:t>33</a:t>
            </a:fld>
            <a:endParaRPr lang="zh-TW" altLang="en-US" dirty="0"/>
          </a:p>
        </p:txBody>
      </p:sp>
      <p:graphicFrame>
        <p:nvGraphicFramePr>
          <p:cNvPr id="9" name="表格 8"/>
          <p:cNvGraphicFramePr>
            <a:graphicFrameLocks noGrp="1"/>
          </p:cNvGraphicFramePr>
          <p:nvPr/>
        </p:nvGraphicFramePr>
        <p:xfrm>
          <a:off x="785786" y="1592716"/>
          <a:ext cx="7643866" cy="4765242"/>
        </p:xfrm>
        <a:graphic>
          <a:graphicData uri="http://schemas.openxmlformats.org/drawingml/2006/table">
            <a:tbl>
              <a:tblPr firstRow="1" bandRow="1">
                <a:tableStyleId>{5C22544A-7EE6-4342-B048-85BDC9FD1C3A}</a:tableStyleId>
              </a:tblPr>
              <a:tblGrid>
                <a:gridCol w="2000264"/>
                <a:gridCol w="1857388"/>
                <a:gridCol w="2000264"/>
                <a:gridCol w="1785950"/>
              </a:tblGrid>
              <a:tr h="612749">
                <a:tc>
                  <a:txBody>
                    <a:bodyPr/>
                    <a:lstStyle/>
                    <a:p>
                      <a:pPr algn="ctr"/>
                      <a:r>
                        <a:rPr lang="zh-TW" altLang="en-US" dirty="0" smtClean="0">
                          <a:latin typeface="標楷體" pitchFamily="65" charset="-120"/>
                          <a:ea typeface="標楷體" pitchFamily="65" charset="-120"/>
                        </a:rPr>
                        <a:t>股價指數</a:t>
                      </a:r>
                      <a:endParaRPr lang="zh-TW" altLang="en-US" dirty="0">
                        <a:latin typeface="標楷體" pitchFamily="65" charset="-120"/>
                        <a:ea typeface="標楷體" pitchFamily="65" charset="-120"/>
                      </a:endParaRPr>
                    </a:p>
                  </a:txBody>
                  <a:tcPr/>
                </a:tc>
                <a:tc>
                  <a:txBody>
                    <a:bodyPr/>
                    <a:lstStyle/>
                    <a:p>
                      <a:pPr algn="ctr"/>
                      <a:r>
                        <a:rPr lang="en-US" altLang="zh-TW" dirty="0" smtClean="0">
                          <a:latin typeface="+mn-lt"/>
                          <a:ea typeface="標楷體" pitchFamily="65" charset="-120"/>
                        </a:rPr>
                        <a:t>2008</a:t>
                      </a:r>
                      <a:r>
                        <a:rPr lang="zh-TW" altLang="en-US" dirty="0" smtClean="0">
                          <a:latin typeface="+mn-lt"/>
                          <a:ea typeface="標楷體" pitchFamily="65" charset="-120"/>
                        </a:rPr>
                        <a:t>年底</a:t>
                      </a:r>
                      <a:endParaRPr lang="en-US" altLang="zh-TW" dirty="0" smtClean="0">
                        <a:latin typeface="+mn-lt"/>
                        <a:ea typeface="標楷體" pitchFamily="65" charset="-120"/>
                      </a:endParaRPr>
                    </a:p>
                    <a:p>
                      <a:pPr algn="ctr"/>
                      <a:r>
                        <a:rPr lang="zh-TW" altLang="en-US" dirty="0" smtClean="0">
                          <a:latin typeface="+mn-lt"/>
                          <a:ea typeface="標楷體" pitchFamily="65" charset="-120"/>
                        </a:rPr>
                        <a:t>股價指數水準</a:t>
                      </a:r>
                      <a:endParaRPr lang="zh-TW" altLang="en-US" dirty="0">
                        <a:latin typeface="+mn-lt"/>
                        <a:ea typeface="標楷體" pitchFamily="65" charset="-120"/>
                      </a:endParaRPr>
                    </a:p>
                  </a:txBody>
                  <a:tcPr/>
                </a:tc>
                <a:tc>
                  <a:txBody>
                    <a:bodyPr/>
                    <a:lstStyle/>
                    <a:p>
                      <a:pPr algn="ctr"/>
                      <a:r>
                        <a:rPr lang="en-US" altLang="zh-TW" dirty="0" smtClean="0">
                          <a:latin typeface="+mn-lt"/>
                          <a:ea typeface="標楷體" pitchFamily="65" charset="-120"/>
                        </a:rPr>
                        <a:t>2010</a:t>
                      </a:r>
                      <a:r>
                        <a:rPr lang="zh-TW" altLang="en-US" dirty="0" smtClean="0">
                          <a:latin typeface="+mn-lt"/>
                          <a:ea typeface="標楷體" pitchFamily="65" charset="-120"/>
                        </a:rPr>
                        <a:t>年底</a:t>
                      </a:r>
                      <a:endParaRPr lang="en-US" altLang="zh-TW" dirty="0" smtClean="0">
                        <a:latin typeface="+mn-lt"/>
                        <a:ea typeface="標楷體" pitchFamily="65" charset="-120"/>
                      </a:endParaRPr>
                    </a:p>
                    <a:p>
                      <a:pPr algn="ctr"/>
                      <a:r>
                        <a:rPr lang="zh-TW" altLang="en-US" dirty="0" smtClean="0">
                          <a:latin typeface="+mn-lt"/>
                          <a:ea typeface="標楷體" pitchFamily="65" charset="-120"/>
                        </a:rPr>
                        <a:t>股價指數水準</a:t>
                      </a:r>
                      <a:endParaRPr lang="zh-TW" altLang="en-US" dirty="0">
                        <a:latin typeface="+mn-lt"/>
                        <a:ea typeface="標楷體" pitchFamily="65" charset="-120"/>
                      </a:endParaRPr>
                    </a:p>
                  </a:txBody>
                  <a:tcPr/>
                </a:tc>
                <a:tc>
                  <a:txBody>
                    <a:bodyPr/>
                    <a:lstStyle/>
                    <a:p>
                      <a:pPr algn="ctr"/>
                      <a:r>
                        <a:rPr lang="zh-TW" altLang="en-US" dirty="0" smtClean="0">
                          <a:latin typeface="標楷體" pitchFamily="65" charset="-120"/>
                          <a:ea typeface="標楷體" pitchFamily="65" charset="-120"/>
                        </a:rPr>
                        <a:t>股價指數報酬率</a:t>
                      </a:r>
                      <a:endParaRPr lang="zh-TW" altLang="en-US" dirty="0">
                        <a:latin typeface="標楷體" pitchFamily="65" charset="-120"/>
                        <a:ea typeface="標楷體" pitchFamily="65" charset="-120"/>
                      </a:endParaRPr>
                    </a:p>
                  </a:txBody>
                  <a:tcPr anchor="ctr"/>
                </a:tc>
              </a:tr>
              <a:tr h="438777">
                <a:tc>
                  <a:txBody>
                    <a:bodyPr/>
                    <a:lstStyle/>
                    <a:p>
                      <a:pPr algn="l" rtl="0" fontAlgn="t"/>
                      <a:r>
                        <a:rPr lang="en-US" sz="1800" b="1" i="0" u="none" strike="noStrike" dirty="0" smtClean="0">
                          <a:solidFill>
                            <a:srgbClr val="FF0000"/>
                          </a:solidFill>
                          <a:latin typeface="Calibri"/>
                        </a:rPr>
                        <a:t>Taiwan TAIEX </a:t>
                      </a:r>
                      <a:endParaRPr lang="en-US" sz="1800" b="1" i="0" u="none" strike="noStrike" dirty="0">
                        <a:solidFill>
                          <a:srgbClr val="FF0000"/>
                        </a:solidFill>
                        <a:latin typeface="Calibri"/>
                      </a:endParaRPr>
                    </a:p>
                  </a:txBody>
                  <a:tcPr marL="0" marR="0" marT="0" marB="0" anchor="ctr"/>
                </a:tc>
                <a:tc>
                  <a:txBody>
                    <a:bodyPr/>
                    <a:lstStyle/>
                    <a:p>
                      <a:pPr algn="r" fontAlgn="t"/>
                      <a:r>
                        <a:rPr lang="en-US" altLang="zh-TW" sz="1800" b="1" i="0" u="none" strike="noStrike" dirty="0">
                          <a:solidFill>
                            <a:srgbClr val="FF0000"/>
                          </a:solidFill>
                          <a:latin typeface="Calibri"/>
                        </a:rPr>
                        <a:t>4,591.22 </a:t>
                      </a:r>
                    </a:p>
                  </a:txBody>
                  <a:tcPr marL="0" marR="0" marT="0" marB="0" anchor="ctr"/>
                </a:tc>
                <a:tc>
                  <a:txBody>
                    <a:bodyPr/>
                    <a:lstStyle/>
                    <a:p>
                      <a:pPr algn="r" fontAlgn="t"/>
                      <a:r>
                        <a:rPr lang="en-US" altLang="zh-TW" sz="1800" b="1" i="0" u="none" strike="noStrike">
                          <a:solidFill>
                            <a:srgbClr val="FF0000"/>
                          </a:solidFill>
                          <a:latin typeface="Calibri"/>
                        </a:rPr>
                        <a:t>8,972.50 </a:t>
                      </a:r>
                    </a:p>
                  </a:txBody>
                  <a:tcPr marL="0" marR="0" marT="0" marB="0" anchor="ctr"/>
                </a:tc>
                <a:tc>
                  <a:txBody>
                    <a:bodyPr/>
                    <a:lstStyle/>
                    <a:p>
                      <a:pPr algn="r" fontAlgn="t"/>
                      <a:r>
                        <a:rPr lang="en-US" altLang="zh-TW" sz="1800" b="1" i="0" u="none" strike="noStrike" dirty="0">
                          <a:solidFill>
                            <a:srgbClr val="FF0000"/>
                          </a:solidFill>
                          <a:latin typeface="Calibri"/>
                        </a:rPr>
                        <a:t>95.43%</a:t>
                      </a:r>
                    </a:p>
                  </a:txBody>
                  <a:tcPr marL="0" marR="0" marT="0" marB="0" anchor="ctr"/>
                </a:tc>
              </a:tr>
              <a:tr h="435866">
                <a:tc>
                  <a:txBody>
                    <a:bodyPr/>
                    <a:lstStyle/>
                    <a:p>
                      <a:pPr algn="l" rtl="0" fontAlgn="t"/>
                      <a:r>
                        <a:rPr lang="en-US" sz="1800" b="0" i="0" u="none" strike="noStrike" dirty="0">
                          <a:solidFill>
                            <a:srgbClr val="000000"/>
                          </a:solidFill>
                          <a:latin typeface="Calibri"/>
                        </a:rPr>
                        <a:t>KOSPI Composite </a:t>
                      </a:r>
                    </a:p>
                  </a:txBody>
                  <a:tcPr marL="0" marR="0" marT="0" marB="0" anchor="ctr"/>
                </a:tc>
                <a:tc>
                  <a:txBody>
                    <a:bodyPr/>
                    <a:lstStyle/>
                    <a:p>
                      <a:pPr algn="r" fontAlgn="t"/>
                      <a:r>
                        <a:rPr lang="en-US" altLang="zh-TW" sz="1800" b="0" i="0" u="none" strike="noStrike">
                          <a:solidFill>
                            <a:srgbClr val="000000"/>
                          </a:solidFill>
                          <a:latin typeface="Calibri"/>
                        </a:rPr>
                        <a:t>1,124.47 </a:t>
                      </a:r>
                    </a:p>
                  </a:txBody>
                  <a:tcPr marL="0" marR="0" marT="0" marB="0" anchor="ctr"/>
                </a:tc>
                <a:tc>
                  <a:txBody>
                    <a:bodyPr/>
                    <a:lstStyle/>
                    <a:p>
                      <a:pPr algn="r" fontAlgn="t"/>
                      <a:r>
                        <a:rPr lang="en-US" altLang="zh-TW" sz="1800" b="0" i="0" u="none" strike="noStrike">
                          <a:solidFill>
                            <a:srgbClr val="000000"/>
                          </a:solidFill>
                          <a:latin typeface="Calibri"/>
                        </a:rPr>
                        <a:t>2,051.00 </a:t>
                      </a:r>
                    </a:p>
                  </a:txBody>
                  <a:tcPr marL="0" marR="0" marT="0" marB="0" anchor="ctr"/>
                </a:tc>
                <a:tc>
                  <a:txBody>
                    <a:bodyPr/>
                    <a:lstStyle/>
                    <a:p>
                      <a:pPr algn="r" fontAlgn="t"/>
                      <a:r>
                        <a:rPr lang="en-US" altLang="zh-TW" sz="1800" b="0" i="0" u="none" strike="noStrike">
                          <a:solidFill>
                            <a:srgbClr val="000000"/>
                          </a:solidFill>
                          <a:latin typeface="Calibri"/>
                        </a:rPr>
                        <a:t>82.40%</a:t>
                      </a:r>
                    </a:p>
                  </a:txBody>
                  <a:tcPr marL="0" marR="0" marT="0" marB="0" anchor="ctr"/>
                </a:tc>
              </a:tr>
              <a:tr h="508512">
                <a:tc>
                  <a:txBody>
                    <a:bodyPr/>
                    <a:lstStyle/>
                    <a:p>
                      <a:pPr algn="l" rtl="0" fontAlgn="t"/>
                      <a:r>
                        <a:rPr lang="en-US" sz="1800" b="0" i="0" u="none" strike="noStrike" dirty="0">
                          <a:solidFill>
                            <a:srgbClr val="000000"/>
                          </a:solidFill>
                          <a:latin typeface="Calibri"/>
                        </a:rPr>
                        <a:t>FTSE STRAITS </a:t>
                      </a:r>
                    </a:p>
                  </a:txBody>
                  <a:tcPr marL="0" marR="0" marT="0" marB="0" anchor="ctr"/>
                </a:tc>
                <a:tc>
                  <a:txBody>
                    <a:bodyPr/>
                    <a:lstStyle/>
                    <a:p>
                      <a:pPr algn="r" fontAlgn="t"/>
                      <a:r>
                        <a:rPr lang="en-US" altLang="zh-TW" sz="1800" b="0" i="0" u="none" strike="noStrike" dirty="0">
                          <a:solidFill>
                            <a:srgbClr val="000000"/>
                          </a:solidFill>
                          <a:latin typeface="Calibri"/>
                        </a:rPr>
                        <a:t>1,761.56 </a:t>
                      </a:r>
                    </a:p>
                  </a:txBody>
                  <a:tcPr marL="0" marR="0" marT="0" marB="0" anchor="ctr"/>
                </a:tc>
                <a:tc>
                  <a:txBody>
                    <a:bodyPr/>
                    <a:lstStyle/>
                    <a:p>
                      <a:pPr algn="r" fontAlgn="t"/>
                      <a:r>
                        <a:rPr lang="en-US" altLang="zh-TW" sz="1800" b="0" i="0" u="none" strike="noStrike">
                          <a:solidFill>
                            <a:srgbClr val="000000"/>
                          </a:solidFill>
                          <a:latin typeface="Calibri"/>
                        </a:rPr>
                        <a:t>3,190.04 </a:t>
                      </a:r>
                    </a:p>
                  </a:txBody>
                  <a:tcPr marL="0" marR="0" marT="0" marB="0" anchor="ctr"/>
                </a:tc>
                <a:tc>
                  <a:txBody>
                    <a:bodyPr/>
                    <a:lstStyle/>
                    <a:p>
                      <a:pPr algn="r" fontAlgn="t"/>
                      <a:r>
                        <a:rPr lang="en-US" altLang="zh-TW" sz="1800" b="0" i="0" u="none" strike="noStrike">
                          <a:solidFill>
                            <a:srgbClr val="000000"/>
                          </a:solidFill>
                          <a:latin typeface="Calibri"/>
                        </a:rPr>
                        <a:t>81.09%</a:t>
                      </a:r>
                    </a:p>
                  </a:txBody>
                  <a:tcPr marL="0" marR="0" marT="0" marB="0" anchor="ctr"/>
                </a:tc>
              </a:tr>
              <a:tr h="435146">
                <a:tc>
                  <a:txBody>
                    <a:bodyPr/>
                    <a:lstStyle/>
                    <a:p>
                      <a:pPr algn="l" rtl="0" fontAlgn="t"/>
                      <a:r>
                        <a:rPr lang="en-US" sz="1800" b="0" i="0" u="none" strike="noStrike">
                          <a:solidFill>
                            <a:srgbClr val="000000"/>
                          </a:solidFill>
                          <a:latin typeface="Calibri"/>
                        </a:rPr>
                        <a:t>NASDAQ Composite </a:t>
                      </a:r>
                    </a:p>
                  </a:txBody>
                  <a:tcPr marL="0" marR="0" marT="0" marB="0" anchor="ctr"/>
                </a:tc>
                <a:tc>
                  <a:txBody>
                    <a:bodyPr/>
                    <a:lstStyle/>
                    <a:p>
                      <a:pPr algn="r" fontAlgn="t"/>
                      <a:r>
                        <a:rPr lang="en-US" altLang="zh-TW" sz="1800" b="0" i="0" u="none" strike="noStrike" dirty="0">
                          <a:solidFill>
                            <a:srgbClr val="000000"/>
                          </a:solidFill>
                          <a:latin typeface="Calibri"/>
                        </a:rPr>
                        <a:t>1,577.03 </a:t>
                      </a:r>
                    </a:p>
                  </a:txBody>
                  <a:tcPr marL="0" marR="0" marT="0" marB="0" anchor="ctr"/>
                </a:tc>
                <a:tc>
                  <a:txBody>
                    <a:bodyPr/>
                    <a:lstStyle/>
                    <a:p>
                      <a:pPr algn="r" fontAlgn="t"/>
                      <a:r>
                        <a:rPr lang="en-US" altLang="zh-TW" sz="1800" b="0" i="0" u="none" strike="noStrike">
                          <a:solidFill>
                            <a:srgbClr val="000000"/>
                          </a:solidFill>
                          <a:latin typeface="Calibri"/>
                        </a:rPr>
                        <a:t>2,652.87 </a:t>
                      </a:r>
                    </a:p>
                  </a:txBody>
                  <a:tcPr marL="0" marR="0" marT="0" marB="0" anchor="ctr"/>
                </a:tc>
                <a:tc>
                  <a:txBody>
                    <a:bodyPr/>
                    <a:lstStyle/>
                    <a:p>
                      <a:pPr algn="r" fontAlgn="t"/>
                      <a:r>
                        <a:rPr lang="en-US" altLang="zh-TW" sz="1800" b="0" i="0" u="none" strike="noStrike">
                          <a:solidFill>
                            <a:srgbClr val="000000"/>
                          </a:solidFill>
                          <a:latin typeface="Calibri"/>
                        </a:rPr>
                        <a:t>68.22%</a:t>
                      </a:r>
                    </a:p>
                  </a:txBody>
                  <a:tcPr marL="0" marR="0" marT="0" marB="0" anchor="ctr"/>
                </a:tc>
              </a:tr>
              <a:tr h="473849">
                <a:tc>
                  <a:txBody>
                    <a:bodyPr/>
                    <a:lstStyle/>
                    <a:p>
                      <a:pPr algn="l" rtl="0" fontAlgn="t"/>
                      <a:r>
                        <a:rPr lang="en-US" sz="1800" b="0" i="0" u="none" strike="noStrike">
                          <a:solidFill>
                            <a:srgbClr val="000000"/>
                          </a:solidFill>
                          <a:latin typeface="Calibri"/>
                        </a:rPr>
                        <a:t>HANG SENG </a:t>
                      </a:r>
                    </a:p>
                  </a:txBody>
                  <a:tcPr marL="0" marR="0" marT="0" marB="0" anchor="ctr"/>
                </a:tc>
                <a:tc>
                  <a:txBody>
                    <a:bodyPr/>
                    <a:lstStyle/>
                    <a:p>
                      <a:pPr algn="r" fontAlgn="t"/>
                      <a:r>
                        <a:rPr lang="en-US" altLang="zh-TW" sz="1800" b="0" i="0" u="none" strike="noStrike" dirty="0">
                          <a:solidFill>
                            <a:srgbClr val="000000"/>
                          </a:solidFill>
                          <a:latin typeface="Calibri"/>
                        </a:rPr>
                        <a:t>14,387.48 </a:t>
                      </a:r>
                    </a:p>
                  </a:txBody>
                  <a:tcPr marL="0" marR="0" marT="0" marB="0" anchor="ctr"/>
                </a:tc>
                <a:tc>
                  <a:txBody>
                    <a:bodyPr/>
                    <a:lstStyle/>
                    <a:p>
                      <a:pPr algn="r" fontAlgn="t"/>
                      <a:r>
                        <a:rPr lang="en-US" altLang="zh-TW" sz="1800" b="0" i="0" u="none" strike="noStrike">
                          <a:solidFill>
                            <a:srgbClr val="000000"/>
                          </a:solidFill>
                          <a:latin typeface="Calibri"/>
                        </a:rPr>
                        <a:t>23,035.45 </a:t>
                      </a:r>
                    </a:p>
                  </a:txBody>
                  <a:tcPr marL="0" marR="0" marT="0" marB="0" anchor="ctr"/>
                </a:tc>
                <a:tc>
                  <a:txBody>
                    <a:bodyPr/>
                    <a:lstStyle/>
                    <a:p>
                      <a:pPr algn="r" fontAlgn="t"/>
                      <a:r>
                        <a:rPr lang="en-US" altLang="zh-TW" sz="1800" b="0" i="0" u="none" strike="noStrike">
                          <a:solidFill>
                            <a:srgbClr val="000000"/>
                          </a:solidFill>
                          <a:latin typeface="Calibri"/>
                        </a:rPr>
                        <a:t>60.11%</a:t>
                      </a:r>
                    </a:p>
                  </a:txBody>
                  <a:tcPr marL="0" marR="0" marT="0" marB="0" anchor="ctr"/>
                </a:tc>
              </a:tr>
              <a:tr h="428124">
                <a:tc>
                  <a:txBody>
                    <a:bodyPr/>
                    <a:lstStyle/>
                    <a:p>
                      <a:pPr algn="l" rtl="0" fontAlgn="t"/>
                      <a:r>
                        <a:rPr lang="en-US" sz="1800" b="0" i="0" u="none" strike="noStrike">
                          <a:solidFill>
                            <a:srgbClr val="000000"/>
                          </a:solidFill>
                          <a:latin typeface="Calibri"/>
                        </a:rPr>
                        <a:t>Shanghai Composite </a:t>
                      </a:r>
                    </a:p>
                  </a:txBody>
                  <a:tcPr marL="0" marR="0" marT="0" marB="0" anchor="ctr"/>
                </a:tc>
                <a:tc>
                  <a:txBody>
                    <a:bodyPr/>
                    <a:lstStyle/>
                    <a:p>
                      <a:pPr algn="r" fontAlgn="t"/>
                      <a:r>
                        <a:rPr lang="en-US" altLang="zh-TW" sz="1800" b="0" i="0" u="none" strike="noStrike" dirty="0">
                          <a:solidFill>
                            <a:srgbClr val="000000"/>
                          </a:solidFill>
                          <a:latin typeface="Calibri"/>
                        </a:rPr>
                        <a:t>1,820.81 </a:t>
                      </a:r>
                    </a:p>
                  </a:txBody>
                  <a:tcPr marL="0" marR="0" marT="0" marB="0" anchor="ctr"/>
                </a:tc>
                <a:tc>
                  <a:txBody>
                    <a:bodyPr/>
                    <a:lstStyle/>
                    <a:p>
                      <a:pPr algn="r" fontAlgn="t"/>
                      <a:r>
                        <a:rPr lang="en-US" altLang="zh-TW" sz="1800" b="0" i="0" u="none" strike="noStrike">
                          <a:solidFill>
                            <a:srgbClr val="000000"/>
                          </a:solidFill>
                          <a:latin typeface="Calibri"/>
                        </a:rPr>
                        <a:t>2,808.08 </a:t>
                      </a:r>
                    </a:p>
                  </a:txBody>
                  <a:tcPr marL="0" marR="0" marT="0" marB="0" anchor="ctr"/>
                </a:tc>
                <a:tc>
                  <a:txBody>
                    <a:bodyPr/>
                    <a:lstStyle/>
                    <a:p>
                      <a:pPr algn="r" fontAlgn="t"/>
                      <a:r>
                        <a:rPr lang="en-US" altLang="zh-TW" sz="1800" b="0" i="0" u="none" strike="noStrike">
                          <a:solidFill>
                            <a:srgbClr val="000000"/>
                          </a:solidFill>
                          <a:latin typeface="Calibri"/>
                        </a:rPr>
                        <a:t>54.22%</a:t>
                      </a:r>
                    </a:p>
                  </a:txBody>
                  <a:tcPr marL="0" marR="0" marT="0" marB="0" anchor="ctr"/>
                </a:tc>
              </a:tr>
              <a:tr h="428124">
                <a:tc>
                  <a:txBody>
                    <a:bodyPr/>
                    <a:lstStyle/>
                    <a:p>
                      <a:pPr algn="l" rtl="0" fontAlgn="t"/>
                      <a:r>
                        <a:rPr lang="en-US" sz="1800" b="0" i="0" u="none" strike="noStrike" dirty="0">
                          <a:solidFill>
                            <a:srgbClr val="000000"/>
                          </a:solidFill>
                          <a:latin typeface="Calibri"/>
                        </a:rPr>
                        <a:t>FTSE 100 </a:t>
                      </a:r>
                    </a:p>
                  </a:txBody>
                  <a:tcPr marL="0" marR="0" marT="0" marB="0" anchor="ctr"/>
                </a:tc>
                <a:tc>
                  <a:txBody>
                    <a:bodyPr/>
                    <a:lstStyle/>
                    <a:p>
                      <a:pPr algn="r" fontAlgn="t"/>
                      <a:r>
                        <a:rPr lang="en-US" altLang="zh-TW" sz="1800" b="0" i="0" u="none" strike="noStrike" dirty="0">
                          <a:solidFill>
                            <a:srgbClr val="000000"/>
                          </a:solidFill>
                          <a:latin typeface="Calibri"/>
                        </a:rPr>
                        <a:t>4,434.17 </a:t>
                      </a:r>
                    </a:p>
                  </a:txBody>
                  <a:tcPr marL="0" marR="0" marT="0" marB="0" anchor="ctr"/>
                </a:tc>
                <a:tc>
                  <a:txBody>
                    <a:bodyPr/>
                    <a:lstStyle/>
                    <a:p>
                      <a:pPr algn="r" fontAlgn="t"/>
                      <a:r>
                        <a:rPr lang="en-US" altLang="zh-TW" sz="1800" b="0" i="0" u="none" strike="noStrike">
                          <a:solidFill>
                            <a:srgbClr val="000000"/>
                          </a:solidFill>
                          <a:latin typeface="Calibri"/>
                        </a:rPr>
                        <a:t>5,899.94 </a:t>
                      </a:r>
                    </a:p>
                  </a:txBody>
                  <a:tcPr marL="0" marR="0" marT="0" marB="0" anchor="ctr"/>
                </a:tc>
                <a:tc>
                  <a:txBody>
                    <a:bodyPr/>
                    <a:lstStyle/>
                    <a:p>
                      <a:pPr algn="r" fontAlgn="t"/>
                      <a:r>
                        <a:rPr lang="en-US" altLang="zh-TW" sz="1800" b="0" i="0" u="none" strike="noStrike">
                          <a:solidFill>
                            <a:srgbClr val="000000"/>
                          </a:solidFill>
                          <a:latin typeface="Calibri"/>
                        </a:rPr>
                        <a:t>33.06%</a:t>
                      </a:r>
                    </a:p>
                  </a:txBody>
                  <a:tcPr marL="0" marR="0" marT="0" marB="0" anchor="ctr"/>
                </a:tc>
              </a:tr>
              <a:tr h="525638">
                <a:tc>
                  <a:txBody>
                    <a:bodyPr/>
                    <a:lstStyle/>
                    <a:p>
                      <a:pPr algn="l" rtl="0" fontAlgn="t"/>
                      <a:r>
                        <a:rPr lang="en-US" sz="1800" b="0" i="0" u="none" strike="noStrike">
                          <a:solidFill>
                            <a:srgbClr val="000000"/>
                          </a:solidFill>
                          <a:latin typeface="Calibri"/>
                        </a:rPr>
                        <a:t>Don Jones Industrial Average </a:t>
                      </a:r>
                    </a:p>
                  </a:txBody>
                  <a:tcPr marL="0" marR="0" marT="0" marB="0" anchor="ctr"/>
                </a:tc>
                <a:tc>
                  <a:txBody>
                    <a:bodyPr/>
                    <a:lstStyle/>
                    <a:p>
                      <a:pPr algn="r" fontAlgn="t"/>
                      <a:r>
                        <a:rPr lang="en-US" altLang="zh-TW" sz="1800" b="0" i="0" u="none" strike="noStrike" dirty="0">
                          <a:solidFill>
                            <a:srgbClr val="000000"/>
                          </a:solidFill>
                          <a:latin typeface="Calibri"/>
                        </a:rPr>
                        <a:t>8,776.39 </a:t>
                      </a:r>
                    </a:p>
                  </a:txBody>
                  <a:tcPr marL="0" marR="0" marT="0" marB="0" anchor="ctr"/>
                </a:tc>
                <a:tc>
                  <a:txBody>
                    <a:bodyPr/>
                    <a:lstStyle/>
                    <a:p>
                      <a:pPr algn="r" fontAlgn="t"/>
                      <a:r>
                        <a:rPr lang="en-US" altLang="zh-TW" sz="1800" b="0" i="0" u="none" strike="noStrike">
                          <a:solidFill>
                            <a:srgbClr val="000000"/>
                          </a:solidFill>
                          <a:latin typeface="Calibri"/>
                        </a:rPr>
                        <a:t>11,577.51 </a:t>
                      </a:r>
                    </a:p>
                  </a:txBody>
                  <a:tcPr marL="0" marR="0" marT="0" marB="0" anchor="ctr"/>
                </a:tc>
                <a:tc>
                  <a:txBody>
                    <a:bodyPr/>
                    <a:lstStyle/>
                    <a:p>
                      <a:pPr algn="r" fontAlgn="t"/>
                      <a:r>
                        <a:rPr lang="en-US" altLang="zh-TW" sz="1800" b="0" i="0" u="none" strike="noStrike">
                          <a:solidFill>
                            <a:srgbClr val="000000"/>
                          </a:solidFill>
                          <a:latin typeface="Calibri"/>
                        </a:rPr>
                        <a:t>31.92%</a:t>
                      </a:r>
                    </a:p>
                  </a:txBody>
                  <a:tcPr marL="0" marR="0" marT="0" marB="0" anchor="ctr"/>
                </a:tc>
              </a:tr>
              <a:tr h="428124">
                <a:tc>
                  <a:txBody>
                    <a:bodyPr/>
                    <a:lstStyle/>
                    <a:p>
                      <a:pPr algn="l" rtl="0" fontAlgn="t"/>
                      <a:r>
                        <a:rPr lang="en-US" sz="1800" b="0" i="0" u="none" strike="noStrike" dirty="0">
                          <a:solidFill>
                            <a:srgbClr val="000000"/>
                          </a:solidFill>
                          <a:latin typeface="Calibri"/>
                        </a:rPr>
                        <a:t>NIKKEI 225 </a:t>
                      </a:r>
                    </a:p>
                  </a:txBody>
                  <a:tcPr marL="0" marR="0" marT="0" marB="0" anchor="ctr"/>
                </a:tc>
                <a:tc>
                  <a:txBody>
                    <a:bodyPr/>
                    <a:lstStyle/>
                    <a:p>
                      <a:pPr algn="r" fontAlgn="t"/>
                      <a:r>
                        <a:rPr lang="en-US" altLang="zh-TW" sz="1800" b="0" i="0" u="none" strike="noStrike" dirty="0">
                          <a:solidFill>
                            <a:srgbClr val="000000"/>
                          </a:solidFill>
                          <a:latin typeface="Calibri"/>
                        </a:rPr>
                        <a:t>8,859.56 </a:t>
                      </a:r>
                    </a:p>
                  </a:txBody>
                  <a:tcPr marL="0" marR="0" marT="0" marB="0" anchor="ctr"/>
                </a:tc>
                <a:tc>
                  <a:txBody>
                    <a:bodyPr/>
                    <a:lstStyle/>
                    <a:p>
                      <a:pPr algn="r" fontAlgn="t"/>
                      <a:r>
                        <a:rPr lang="en-US" altLang="zh-TW" sz="1800" b="0" i="0" u="none" strike="noStrike" dirty="0">
                          <a:solidFill>
                            <a:srgbClr val="000000"/>
                          </a:solidFill>
                          <a:latin typeface="Calibri"/>
                        </a:rPr>
                        <a:t>10,228.92 </a:t>
                      </a:r>
                    </a:p>
                  </a:txBody>
                  <a:tcPr marL="0" marR="0" marT="0" marB="0" anchor="ctr"/>
                </a:tc>
                <a:tc>
                  <a:txBody>
                    <a:bodyPr/>
                    <a:lstStyle/>
                    <a:p>
                      <a:pPr algn="r" fontAlgn="t"/>
                      <a:r>
                        <a:rPr lang="en-US" altLang="zh-TW" sz="1800" b="0" i="0" u="none" strike="noStrike" dirty="0">
                          <a:solidFill>
                            <a:srgbClr val="000000"/>
                          </a:solidFill>
                          <a:latin typeface="Calibri"/>
                        </a:rPr>
                        <a:t>15.46%</a:t>
                      </a:r>
                    </a:p>
                  </a:txBody>
                  <a:tcPr marL="0" marR="0" marT="0" marB="0" anchor="ctr"/>
                </a:tc>
              </a:tr>
            </a:tbl>
          </a:graphicData>
        </a:graphic>
      </p:graphicFrame>
      <p:sp>
        <p:nvSpPr>
          <p:cNvPr id="10" name="文字方塊 1"/>
          <p:cNvSpPr txBox="1">
            <a:spLocks noChangeArrowheads="1"/>
          </p:cNvSpPr>
          <p:nvPr/>
        </p:nvSpPr>
        <p:spPr bwMode="auto">
          <a:xfrm>
            <a:off x="785786" y="1285860"/>
            <a:ext cx="1143000" cy="357187"/>
          </a:xfrm>
          <a:prstGeom prst="rect">
            <a:avLst/>
          </a:prstGeom>
          <a:noFill/>
          <a:ln w="9525">
            <a:noFill/>
            <a:miter lim="800000"/>
            <a:headEnd/>
            <a:tailEnd/>
          </a:ln>
        </p:spPr>
        <p:txBody>
          <a:bodyPr/>
          <a:lstStyle/>
          <a:p>
            <a:endParaRPr lang="zh-TW" altLang="en-US" sz="1600" b="1" dirty="0">
              <a:latin typeface="Calibri" pitchFamily="34" charset="0"/>
            </a:endParaRPr>
          </a:p>
        </p:txBody>
      </p:sp>
      <p:sp>
        <p:nvSpPr>
          <p:cNvPr id="7" name="向上箭號 6"/>
          <p:cNvSpPr/>
          <p:nvPr/>
        </p:nvSpPr>
        <p:spPr>
          <a:xfrm>
            <a:off x="7500958" y="2357430"/>
            <a:ext cx="142875" cy="214312"/>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zh-TW" altLang="en-US"/>
          </a:p>
        </p:txBody>
      </p:sp>
      <p:sp>
        <p:nvSpPr>
          <p:cNvPr id="8" name="Rectangle 103"/>
          <p:cNvSpPr>
            <a:spLocks noChangeArrowheads="1"/>
          </p:cNvSpPr>
          <p:nvPr/>
        </p:nvSpPr>
        <p:spPr bwMode="auto">
          <a:xfrm>
            <a:off x="714401" y="6334170"/>
            <a:ext cx="7643813" cy="523830"/>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smtClean="0">
                <a:ea typeface="標楷體" pitchFamily="65" charset="-120"/>
                <a:cs typeface="Times New Roman" pitchFamily="18" charset="0"/>
              </a:rPr>
              <a:t>資料來源</a:t>
            </a:r>
            <a:r>
              <a:rPr kumimoji="0" lang="en-US" altLang="zh-TW" sz="1400" dirty="0" smtClean="0">
                <a:ea typeface="標楷體" pitchFamily="65" charset="-120"/>
                <a:cs typeface="Times New Roman" pitchFamily="18" charset="0"/>
              </a:rPr>
              <a:t>:</a:t>
            </a:r>
            <a:r>
              <a:rPr kumimoji="0" lang="zh-TW" altLang="en-US" sz="1400" dirty="0" smtClean="0">
                <a:ea typeface="標楷體" pitchFamily="65" charset="-120"/>
                <a:cs typeface="Times New Roman" pitchFamily="18" charset="0"/>
              </a:rPr>
              <a:t>臺灣證券交易所統計</a:t>
            </a:r>
            <a:endParaRPr kumimoji="0" lang="en-US" altLang="zh-TW" sz="1400" dirty="0" smtClean="0">
              <a:ea typeface="標楷體" pitchFamily="65" charset="-120"/>
              <a:cs typeface="Times New Roman" pitchFamily="18" charset="0"/>
            </a:endParaRPr>
          </a:p>
          <a:p>
            <a:pPr marL="900113" indent="-900113" defTabSz="812800"/>
            <a:r>
              <a:rPr kumimoji="0" lang="zh-TW" altLang="en-US" sz="1400" dirty="0" smtClean="0">
                <a:ea typeface="標楷體" pitchFamily="65" charset="-120"/>
                <a:cs typeface="Times New Roman" pitchFamily="18" charset="0"/>
              </a:rPr>
              <a:t> </a:t>
            </a:r>
            <a:r>
              <a:rPr kumimoji="0" lang="en-US" altLang="zh-TW" sz="1400" dirty="0" smtClean="0">
                <a:ea typeface="標楷體" pitchFamily="65" charset="-120"/>
                <a:cs typeface="Times New Roman" pitchFamily="18" charset="0"/>
              </a:rPr>
              <a:t>                 </a:t>
            </a:r>
            <a:endParaRPr kumimoji="0" lang="en-US" altLang="zh-TW" sz="1400" dirty="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1406" y="500050"/>
            <a:ext cx="9072626" cy="928686"/>
          </a:xfrm>
        </p:spPr>
        <p:txBody>
          <a:bodyPr>
            <a:normAutofit/>
          </a:bodyPr>
          <a:lstStyle/>
          <a:p>
            <a:pPr>
              <a:defRPr/>
            </a:pPr>
            <a:r>
              <a:rPr lang="zh-TW" altLang="en-US" sz="2600" b="1" dirty="0" smtClean="0">
                <a:solidFill>
                  <a:srgbClr val="333399"/>
                </a:solidFill>
                <a:effectLst>
                  <a:outerShdw blurRad="38100" dist="38100" dir="2700000" algn="tl">
                    <a:srgbClr val="C0C0C0"/>
                  </a:outerShdw>
                </a:effectLst>
                <a:cs typeface="+mn-cs"/>
              </a:rPr>
              <a:t>表</a:t>
            </a:r>
            <a:r>
              <a:rPr lang="en-US" altLang="zh-TW" sz="2600" b="1" dirty="0" smtClean="0">
                <a:solidFill>
                  <a:srgbClr val="333399"/>
                </a:solidFill>
                <a:effectLst>
                  <a:outerShdw blurRad="38100" dist="38100" dir="2700000" algn="tl">
                    <a:srgbClr val="C0C0C0"/>
                  </a:outerShdw>
                </a:effectLst>
                <a:cs typeface="+mn-cs"/>
              </a:rPr>
              <a:t>11</a:t>
            </a:r>
            <a:r>
              <a:rPr lang="zh-TW" altLang="en-US" sz="2600" b="1" dirty="0" smtClean="0">
                <a:solidFill>
                  <a:srgbClr val="333399"/>
                </a:solidFill>
                <a:effectLst>
                  <a:outerShdw blurRad="38100" dist="38100" dir="2700000" algn="tl">
                    <a:srgbClr val="C0C0C0"/>
                  </a:outerShdw>
                </a:effectLst>
                <a:cs typeface="+mn-cs"/>
              </a:rPr>
              <a:t>：區域化趨勢日益顯著（臺灣與其他市場股市相關性）</a:t>
            </a:r>
          </a:p>
        </p:txBody>
      </p:sp>
      <p:graphicFrame>
        <p:nvGraphicFramePr>
          <p:cNvPr id="6" name="內容版面配置區 5"/>
          <p:cNvGraphicFramePr>
            <a:graphicFrameLocks noGrp="1"/>
          </p:cNvGraphicFramePr>
          <p:nvPr>
            <p:ph idx="1"/>
          </p:nvPr>
        </p:nvGraphicFramePr>
        <p:xfrm>
          <a:off x="142843" y="1714488"/>
          <a:ext cx="8858313" cy="4643470"/>
        </p:xfrm>
        <a:graphic>
          <a:graphicData uri="http://schemas.openxmlformats.org/drawingml/2006/table">
            <a:tbl>
              <a:tblPr firstRow="1" bandRow="1">
                <a:tableStyleId>{5C22544A-7EE6-4342-B048-85BDC9FD1C3A}</a:tableStyleId>
              </a:tblPr>
              <a:tblGrid>
                <a:gridCol w="1214446"/>
                <a:gridCol w="1000132"/>
                <a:gridCol w="928694"/>
                <a:gridCol w="1000132"/>
                <a:gridCol w="1000132"/>
                <a:gridCol w="785818"/>
                <a:gridCol w="1143008"/>
                <a:gridCol w="1000132"/>
                <a:gridCol w="785819"/>
              </a:tblGrid>
              <a:tr h="499212">
                <a:tc>
                  <a:txBody>
                    <a:bodyPr/>
                    <a:lstStyle/>
                    <a:p>
                      <a:pPr algn="ctr" fontAlgn="b"/>
                      <a:endParaRPr lang="zh-TW" altLang="en-US" sz="1200" b="1" i="0" u="none" strike="noStrike" dirty="0">
                        <a:solidFill>
                          <a:schemeClr val="bg1"/>
                        </a:solidFill>
                        <a:latin typeface="+mn-lt"/>
                      </a:endParaRPr>
                    </a:p>
                  </a:txBody>
                  <a:tcPr marL="9525" marR="9525" marT="9525" marB="0" anchor="b"/>
                </a:tc>
                <a:tc>
                  <a:txBody>
                    <a:bodyPr/>
                    <a:lstStyle/>
                    <a:p>
                      <a:pPr algn="ctr" fontAlgn="b"/>
                      <a:r>
                        <a:rPr lang="en-US" sz="1200" b="1" i="0" u="none" strike="noStrike" dirty="0" smtClean="0">
                          <a:solidFill>
                            <a:schemeClr val="bg1"/>
                          </a:solidFill>
                          <a:latin typeface="Arial"/>
                        </a:rPr>
                        <a:t>TAIWAN TAIEX INDEX</a:t>
                      </a:r>
                      <a:endParaRPr lang="en-US" sz="1200" b="1" i="0" u="none" strike="noStrike" dirty="0">
                        <a:solidFill>
                          <a:schemeClr val="bg1"/>
                        </a:solidFill>
                        <a:latin typeface="Arial"/>
                      </a:endParaRPr>
                    </a:p>
                  </a:txBody>
                  <a:tcPr marL="9525" marR="9525" marT="9525" marB="0" anchor="b"/>
                </a:tc>
                <a:tc>
                  <a:txBody>
                    <a:bodyPr/>
                    <a:lstStyle/>
                    <a:p>
                      <a:pPr algn="ctr" fontAlgn="b"/>
                      <a:r>
                        <a:rPr lang="en-US" sz="1200" b="1" i="0" u="none" strike="noStrike" dirty="0">
                          <a:solidFill>
                            <a:schemeClr val="bg1"/>
                          </a:solidFill>
                          <a:latin typeface="Arial"/>
                        </a:rPr>
                        <a:t>KOSPI INDEX</a:t>
                      </a:r>
                    </a:p>
                  </a:txBody>
                  <a:tcPr marL="9525" marR="9525" marT="9525" marB="0" anchor="b"/>
                </a:tc>
                <a:tc>
                  <a:txBody>
                    <a:bodyPr/>
                    <a:lstStyle/>
                    <a:p>
                      <a:pPr algn="ctr" fontAlgn="b"/>
                      <a:r>
                        <a:rPr lang="en-US" sz="1200" b="1" i="0" u="none" strike="noStrike" dirty="0">
                          <a:solidFill>
                            <a:schemeClr val="bg1"/>
                          </a:solidFill>
                          <a:latin typeface="Arial"/>
                        </a:rPr>
                        <a:t>FTSE STRAITS TIMES INDEX</a:t>
                      </a:r>
                    </a:p>
                  </a:txBody>
                  <a:tcPr marL="9525" marR="9525" marT="9525" marB="0" anchor="b"/>
                </a:tc>
                <a:tc>
                  <a:txBody>
                    <a:bodyPr/>
                    <a:lstStyle/>
                    <a:p>
                      <a:pPr algn="ctr" fontAlgn="b"/>
                      <a:r>
                        <a:rPr lang="en-US" sz="1200" b="1" i="0" u="none" strike="noStrike" dirty="0">
                          <a:solidFill>
                            <a:schemeClr val="bg1"/>
                          </a:solidFill>
                          <a:latin typeface="Arial"/>
                        </a:rPr>
                        <a:t>HANG SENG INDEX</a:t>
                      </a:r>
                    </a:p>
                  </a:txBody>
                  <a:tcPr marL="9525" marR="9525" marT="9525" marB="0" anchor="b"/>
                </a:tc>
                <a:tc>
                  <a:txBody>
                    <a:bodyPr/>
                    <a:lstStyle/>
                    <a:p>
                      <a:pPr algn="ctr" fontAlgn="b"/>
                      <a:r>
                        <a:rPr lang="en-US" sz="1200" b="1" i="0" u="none" strike="noStrike" dirty="0">
                          <a:solidFill>
                            <a:schemeClr val="bg1"/>
                          </a:solidFill>
                          <a:latin typeface="Arial"/>
                        </a:rPr>
                        <a:t>NIKKEI 225</a:t>
                      </a:r>
                    </a:p>
                  </a:txBody>
                  <a:tcPr marL="9525" marR="9525" marT="9525" marB="0" anchor="b"/>
                </a:tc>
                <a:tc>
                  <a:txBody>
                    <a:bodyPr/>
                    <a:lstStyle/>
                    <a:p>
                      <a:pPr algn="ctr" fontAlgn="b"/>
                      <a:r>
                        <a:rPr lang="en-US" sz="1200" b="1" i="0" u="none" strike="noStrike" dirty="0">
                          <a:solidFill>
                            <a:schemeClr val="bg1"/>
                          </a:solidFill>
                          <a:latin typeface="Arial"/>
                        </a:rPr>
                        <a:t>SHANGHAI SE COMPOSITE</a:t>
                      </a:r>
                    </a:p>
                  </a:txBody>
                  <a:tcPr marL="9525" marR="9525" marT="9525" marB="0" anchor="b"/>
                </a:tc>
                <a:tc>
                  <a:txBody>
                    <a:bodyPr/>
                    <a:lstStyle/>
                    <a:p>
                      <a:pPr algn="ctr" fontAlgn="b"/>
                      <a:r>
                        <a:rPr lang="en-US" sz="1200" b="1" i="0" u="none" strike="noStrike" dirty="0">
                          <a:solidFill>
                            <a:schemeClr val="bg1"/>
                          </a:solidFill>
                          <a:latin typeface="Arial"/>
                        </a:rPr>
                        <a:t>FTSE 100 INDEX</a:t>
                      </a:r>
                    </a:p>
                  </a:txBody>
                  <a:tcPr marL="9525" marR="9525" marT="9525" marB="0" anchor="b"/>
                </a:tc>
                <a:tc>
                  <a:txBody>
                    <a:bodyPr/>
                    <a:lstStyle/>
                    <a:p>
                      <a:pPr algn="ctr" fontAlgn="b"/>
                      <a:r>
                        <a:rPr lang="en-US" sz="1200" b="1" i="0" u="none" strike="noStrike" dirty="0">
                          <a:solidFill>
                            <a:schemeClr val="bg1"/>
                          </a:solidFill>
                          <a:latin typeface="Arial"/>
                        </a:rPr>
                        <a:t>S&amp;P 500 INDEX</a:t>
                      </a:r>
                    </a:p>
                  </a:txBody>
                  <a:tcPr marL="9525" marR="9525" marT="9525" marB="0" anchor="b"/>
                </a:tc>
              </a:tr>
              <a:tr h="499212">
                <a:tc>
                  <a:txBody>
                    <a:bodyPr/>
                    <a:lstStyle/>
                    <a:p>
                      <a:pPr algn="ctr" fontAlgn="b"/>
                      <a:r>
                        <a:rPr lang="en-US" sz="1200" b="1" i="0" u="none" strike="noStrike" dirty="0">
                          <a:solidFill>
                            <a:schemeClr val="bg1"/>
                          </a:solidFill>
                          <a:latin typeface="Arial"/>
                        </a:rPr>
                        <a:t>TAIWAN </a:t>
                      </a:r>
                      <a:r>
                        <a:rPr lang="en-US" sz="1200" b="1" i="0" u="none" strike="noStrike" dirty="0" smtClean="0">
                          <a:solidFill>
                            <a:schemeClr val="bg1"/>
                          </a:solidFill>
                          <a:latin typeface="Arial"/>
                        </a:rPr>
                        <a:t>TAIEX INDEX</a:t>
                      </a:r>
                      <a:endParaRPr lang="en-US" sz="1200" b="1" i="0" u="none" strike="noStrike" dirty="0">
                        <a:solidFill>
                          <a:schemeClr val="bg1"/>
                        </a:solidFill>
                        <a:latin typeface="Arial"/>
                      </a:endParaRPr>
                    </a:p>
                  </a:txBody>
                  <a:tcPr marL="9525" marR="9525" marT="9525" marB="0" anchor="b">
                    <a:solidFill>
                      <a:schemeClr val="accent1"/>
                    </a:solidFill>
                  </a:tcPr>
                </a:tc>
                <a:tc>
                  <a:txBody>
                    <a:bodyPr/>
                    <a:lstStyle/>
                    <a:p>
                      <a:pPr algn="r" fontAlgn="ctr"/>
                      <a:r>
                        <a:rPr lang="en-US" altLang="zh-TW" sz="1800" b="0" i="0" u="none" strike="noStrike" dirty="0">
                          <a:solidFill>
                            <a:srgbClr val="000000"/>
                          </a:solidFill>
                          <a:latin typeface="+mn-lt"/>
                        </a:rPr>
                        <a:t>1.000 </a:t>
                      </a:r>
                    </a:p>
                  </a:txBody>
                  <a:tcPr marL="9525" marR="9525" marT="9525" marB="0" anchor="b"/>
                </a:tc>
                <a:tc>
                  <a:txBody>
                    <a:bodyPr/>
                    <a:lstStyle/>
                    <a:p>
                      <a:pPr algn="r" fontAlgn="ctr"/>
                      <a:r>
                        <a:rPr lang="en-US" altLang="zh-TW" sz="1800" b="1" i="0" u="none" strike="noStrike" dirty="0">
                          <a:solidFill>
                            <a:srgbClr val="FF0000"/>
                          </a:solidFill>
                          <a:latin typeface="+mn-lt"/>
                        </a:rPr>
                        <a:t>0.653 </a:t>
                      </a:r>
                    </a:p>
                  </a:txBody>
                  <a:tcPr marL="9525" marR="9525" marT="9525" marB="0" anchor="b"/>
                </a:tc>
                <a:tc>
                  <a:txBody>
                    <a:bodyPr/>
                    <a:lstStyle/>
                    <a:p>
                      <a:pPr algn="r" fontAlgn="ctr"/>
                      <a:r>
                        <a:rPr lang="en-US" altLang="zh-TW" sz="1800" b="1" i="0" u="none" strike="noStrike" dirty="0">
                          <a:solidFill>
                            <a:srgbClr val="FF0000"/>
                          </a:solidFill>
                          <a:latin typeface="+mn-lt"/>
                        </a:rPr>
                        <a:t>0.619 </a:t>
                      </a:r>
                    </a:p>
                  </a:txBody>
                  <a:tcPr marL="9525" marR="9525" marT="9525" marB="0" anchor="b"/>
                </a:tc>
                <a:tc>
                  <a:txBody>
                    <a:bodyPr/>
                    <a:lstStyle/>
                    <a:p>
                      <a:pPr algn="r" fontAlgn="ctr"/>
                      <a:r>
                        <a:rPr lang="en-US" altLang="zh-TW" sz="1800" b="1" i="0" u="none" strike="noStrike" dirty="0">
                          <a:solidFill>
                            <a:srgbClr val="FF0000"/>
                          </a:solidFill>
                          <a:latin typeface="+mn-lt"/>
                        </a:rPr>
                        <a:t>0.611 </a:t>
                      </a:r>
                    </a:p>
                  </a:txBody>
                  <a:tcPr marL="9525" marR="9525" marT="9525" marB="0" anchor="b"/>
                </a:tc>
                <a:tc>
                  <a:txBody>
                    <a:bodyPr/>
                    <a:lstStyle/>
                    <a:p>
                      <a:pPr algn="r" fontAlgn="ctr"/>
                      <a:r>
                        <a:rPr lang="en-US" altLang="zh-TW" sz="1800" b="1" i="0" u="none" strike="noStrike" dirty="0">
                          <a:solidFill>
                            <a:srgbClr val="FF0000"/>
                          </a:solidFill>
                          <a:latin typeface="+mn-lt"/>
                        </a:rPr>
                        <a:t>0.568 </a:t>
                      </a:r>
                    </a:p>
                  </a:txBody>
                  <a:tcPr marL="9525" marR="9525" marT="9525" marB="0" anchor="b"/>
                </a:tc>
                <a:tc>
                  <a:txBody>
                    <a:bodyPr/>
                    <a:lstStyle/>
                    <a:p>
                      <a:pPr algn="r" fontAlgn="ctr"/>
                      <a:r>
                        <a:rPr lang="en-US" altLang="zh-TW" sz="1800" b="1" i="0" u="none" strike="noStrike" dirty="0">
                          <a:solidFill>
                            <a:srgbClr val="009900"/>
                          </a:solidFill>
                          <a:latin typeface="+mn-lt"/>
                        </a:rPr>
                        <a:t>0.333 </a:t>
                      </a:r>
                    </a:p>
                  </a:txBody>
                  <a:tcPr marL="9525" marR="9525" marT="9525" marB="0" anchor="b"/>
                </a:tc>
                <a:tc>
                  <a:txBody>
                    <a:bodyPr/>
                    <a:lstStyle/>
                    <a:p>
                      <a:pPr algn="r" fontAlgn="ctr"/>
                      <a:r>
                        <a:rPr lang="en-US" altLang="zh-TW" sz="1800" b="1" i="0" u="none" strike="noStrike" dirty="0">
                          <a:solidFill>
                            <a:srgbClr val="009900"/>
                          </a:solidFill>
                          <a:latin typeface="+mn-lt"/>
                        </a:rPr>
                        <a:t>0.323 </a:t>
                      </a:r>
                    </a:p>
                  </a:txBody>
                  <a:tcPr marL="9525" marR="9525" marT="9525" marB="0" anchor="b"/>
                </a:tc>
                <a:tc>
                  <a:txBody>
                    <a:bodyPr/>
                    <a:lstStyle/>
                    <a:p>
                      <a:pPr algn="r" fontAlgn="ctr"/>
                      <a:r>
                        <a:rPr lang="en-US" altLang="zh-TW" sz="1800" b="1" i="0" u="none" strike="noStrike" dirty="0">
                          <a:solidFill>
                            <a:srgbClr val="009900"/>
                          </a:solidFill>
                          <a:latin typeface="+mn-lt"/>
                        </a:rPr>
                        <a:t>0.342 </a:t>
                      </a:r>
                    </a:p>
                  </a:txBody>
                  <a:tcPr marL="9525" marR="9525" marT="9525" marB="0" anchor="b"/>
                </a:tc>
              </a:tr>
              <a:tr h="514259">
                <a:tc>
                  <a:txBody>
                    <a:bodyPr/>
                    <a:lstStyle/>
                    <a:p>
                      <a:pPr algn="ctr" fontAlgn="b"/>
                      <a:r>
                        <a:rPr lang="en-US" sz="1200" b="1" i="0" u="none" strike="noStrike" dirty="0" smtClean="0">
                          <a:solidFill>
                            <a:schemeClr val="bg1"/>
                          </a:solidFill>
                          <a:latin typeface="Arial"/>
                        </a:rPr>
                        <a:t>KOSPI INDEX</a:t>
                      </a:r>
                      <a:endParaRPr lang="en-US" sz="1200" b="1" i="0" u="none" strike="noStrike" dirty="0">
                        <a:solidFill>
                          <a:schemeClr val="bg1"/>
                        </a:solidFill>
                        <a:latin typeface="Arial"/>
                      </a:endParaRPr>
                    </a:p>
                  </a:txBody>
                  <a:tcPr marL="9525" marR="9525" marT="9525" marB="0" anchor="b">
                    <a:solidFill>
                      <a:schemeClr val="accent1"/>
                    </a:solidFill>
                  </a:tcPr>
                </a:tc>
                <a:tc>
                  <a:txBody>
                    <a:bodyPr/>
                    <a:lstStyle/>
                    <a:p>
                      <a:pPr algn="r" fontAlgn="ctr"/>
                      <a:r>
                        <a:rPr lang="en-US" altLang="zh-TW" sz="1800" b="1" i="0" u="none" strike="noStrike" dirty="0">
                          <a:solidFill>
                            <a:srgbClr val="FF0000"/>
                          </a:solidFill>
                          <a:latin typeface="+mn-lt"/>
                        </a:rPr>
                        <a:t>0.653 </a:t>
                      </a:r>
                    </a:p>
                  </a:txBody>
                  <a:tcPr marL="9525" marR="9525" marT="9525" marB="0" anchor="b"/>
                </a:tc>
                <a:tc>
                  <a:txBody>
                    <a:bodyPr/>
                    <a:lstStyle/>
                    <a:p>
                      <a:pPr algn="r" fontAlgn="ctr"/>
                      <a:r>
                        <a:rPr lang="en-US" altLang="zh-TW" sz="1800" b="0" i="0" u="none" strike="noStrike">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0.546 </a:t>
                      </a:r>
                    </a:p>
                  </a:txBody>
                  <a:tcPr marL="9525" marR="9525" marT="9525" marB="0" anchor="b"/>
                </a:tc>
                <a:tc>
                  <a:txBody>
                    <a:bodyPr/>
                    <a:lstStyle/>
                    <a:p>
                      <a:pPr algn="r" fontAlgn="ctr"/>
                      <a:r>
                        <a:rPr lang="en-US" altLang="zh-TW" sz="1800" b="0" i="0" u="none" strike="noStrike">
                          <a:solidFill>
                            <a:srgbClr val="000000"/>
                          </a:solidFill>
                          <a:latin typeface="+mn-lt"/>
                        </a:rPr>
                        <a:t>0.624 </a:t>
                      </a:r>
                    </a:p>
                  </a:txBody>
                  <a:tcPr marL="9525" marR="9525" marT="9525" marB="0" anchor="b"/>
                </a:tc>
                <a:tc>
                  <a:txBody>
                    <a:bodyPr/>
                    <a:lstStyle/>
                    <a:p>
                      <a:pPr algn="r" fontAlgn="ctr"/>
                      <a:r>
                        <a:rPr lang="en-US" altLang="zh-TW" sz="1800" b="0" i="0" u="none" strike="noStrike">
                          <a:solidFill>
                            <a:srgbClr val="000000"/>
                          </a:solidFill>
                          <a:latin typeface="+mn-lt"/>
                        </a:rPr>
                        <a:t>0.651 </a:t>
                      </a:r>
                    </a:p>
                  </a:txBody>
                  <a:tcPr marL="9525" marR="9525" marT="9525" marB="0" anchor="b"/>
                </a:tc>
                <a:tc>
                  <a:txBody>
                    <a:bodyPr/>
                    <a:lstStyle/>
                    <a:p>
                      <a:pPr algn="r" fontAlgn="ctr"/>
                      <a:r>
                        <a:rPr lang="en-US" altLang="zh-TW" sz="1800" b="0" i="0" u="none" strike="noStrike">
                          <a:solidFill>
                            <a:srgbClr val="000000"/>
                          </a:solidFill>
                          <a:latin typeface="+mn-lt"/>
                        </a:rPr>
                        <a:t>0.389 </a:t>
                      </a:r>
                    </a:p>
                  </a:txBody>
                  <a:tcPr marL="9525" marR="9525" marT="9525" marB="0" anchor="b"/>
                </a:tc>
                <a:tc>
                  <a:txBody>
                    <a:bodyPr/>
                    <a:lstStyle/>
                    <a:p>
                      <a:pPr algn="r" fontAlgn="ctr"/>
                      <a:r>
                        <a:rPr lang="en-US" altLang="zh-TW" sz="1800" b="0" i="0" u="none" strike="noStrike">
                          <a:solidFill>
                            <a:srgbClr val="000000"/>
                          </a:solidFill>
                          <a:latin typeface="+mn-lt"/>
                        </a:rPr>
                        <a:t>0.317 </a:t>
                      </a:r>
                    </a:p>
                  </a:txBody>
                  <a:tcPr marL="9525" marR="9525" marT="9525" marB="0" anchor="b"/>
                </a:tc>
                <a:tc>
                  <a:txBody>
                    <a:bodyPr/>
                    <a:lstStyle/>
                    <a:p>
                      <a:pPr algn="r" fontAlgn="ctr"/>
                      <a:r>
                        <a:rPr lang="en-US" altLang="zh-TW" sz="1800" b="0" i="0" u="none" strike="noStrike">
                          <a:solidFill>
                            <a:srgbClr val="000000"/>
                          </a:solidFill>
                          <a:latin typeface="+mn-lt"/>
                        </a:rPr>
                        <a:t>0.357 </a:t>
                      </a:r>
                    </a:p>
                  </a:txBody>
                  <a:tcPr marL="9525" marR="9525" marT="9525" marB="0" anchor="b"/>
                </a:tc>
              </a:tr>
              <a:tr h="506887">
                <a:tc>
                  <a:txBody>
                    <a:bodyPr/>
                    <a:lstStyle/>
                    <a:p>
                      <a:pPr algn="ctr" fontAlgn="b"/>
                      <a:r>
                        <a:rPr lang="en-US" sz="1200" b="1" i="0" u="none" strike="noStrike" dirty="0">
                          <a:solidFill>
                            <a:schemeClr val="bg1"/>
                          </a:solidFill>
                          <a:latin typeface="Arial"/>
                        </a:rPr>
                        <a:t>FTSE STRAITS </a:t>
                      </a:r>
                      <a:r>
                        <a:rPr lang="en-US" sz="1200" b="1" i="0" u="none" strike="noStrike" dirty="0" smtClean="0">
                          <a:solidFill>
                            <a:schemeClr val="bg1"/>
                          </a:solidFill>
                          <a:latin typeface="Arial"/>
                        </a:rPr>
                        <a:t>TIMES INDEX</a:t>
                      </a:r>
                      <a:endParaRPr lang="en-US" sz="1200" b="1" i="0" u="none" strike="noStrike" dirty="0">
                        <a:solidFill>
                          <a:schemeClr val="bg1"/>
                        </a:solidFill>
                        <a:latin typeface="Arial"/>
                      </a:endParaRPr>
                    </a:p>
                  </a:txBody>
                  <a:tcPr marL="9525" marR="9525" marT="9525" marB="0" anchor="b">
                    <a:solidFill>
                      <a:schemeClr val="accent1"/>
                    </a:solidFill>
                  </a:tcPr>
                </a:tc>
                <a:tc>
                  <a:txBody>
                    <a:bodyPr/>
                    <a:lstStyle/>
                    <a:p>
                      <a:pPr algn="r" fontAlgn="ctr"/>
                      <a:r>
                        <a:rPr lang="en-US" altLang="zh-TW" sz="1800" b="1" i="0" u="none" strike="noStrike" dirty="0">
                          <a:solidFill>
                            <a:srgbClr val="FF0000"/>
                          </a:solidFill>
                          <a:latin typeface="+mn-lt"/>
                        </a:rPr>
                        <a:t>0.619 </a:t>
                      </a:r>
                    </a:p>
                  </a:txBody>
                  <a:tcPr marL="9525" marR="9525" marT="9525" marB="0" anchor="b"/>
                </a:tc>
                <a:tc>
                  <a:txBody>
                    <a:bodyPr/>
                    <a:lstStyle/>
                    <a:p>
                      <a:pPr algn="r" fontAlgn="ctr"/>
                      <a:r>
                        <a:rPr lang="en-US" altLang="zh-TW" sz="1800" b="0" i="0" u="none" strike="noStrike">
                          <a:solidFill>
                            <a:srgbClr val="000000"/>
                          </a:solidFill>
                          <a:latin typeface="+mn-lt"/>
                        </a:rPr>
                        <a:t>0.546 </a:t>
                      </a:r>
                    </a:p>
                  </a:txBody>
                  <a:tcPr marL="9525" marR="9525" marT="9525" marB="0" anchor="b"/>
                </a:tc>
                <a:tc>
                  <a:txBody>
                    <a:bodyPr/>
                    <a:lstStyle/>
                    <a:p>
                      <a:pPr algn="r" fontAlgn="ctr"/>
                      <a:r>
                        <a:rPr lang="en-US" altLang="zh-TW" sz="1800" b="0" i="0" u="none" strike="noStrike">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0.771 </a:t>
                      </a:r>
                    </a:p>
                  </a:txBody>
                  <a:tcPr marL="9525" marR="9525" marT="9525" marB="0" anchor="b"/>
                </a:tc>
                <a:tc>
                  <a:txBody>
                    <a:bodyPr/>
                    <a:lstStyle/>
                    <a:p>
                      <a:pPr algn="r" fontAlgn="ctr"/>
                      <a:r>
                        <a:rPr lang="en-US" altLang="zh-TW" sz="1800" b="0" i="0" u="none" strike="noStrike">
                          <a:solidFill>
                            <a:srgbClr val="000000"/>
                          </a:solidFill>
                          <a:latin typeface="+mn-lt"/>
                        </a:rPr>
                        <a:t>0.533 </a:t>
                      </a:r>
                    </a:p>
                  </a:txBody>
                  <a:tcPr marL="9525" marR="9525" marT="9525" marB="0" anchor="b"/>
                </a:tc>
                <a:tc>
                  <a:txBody>
                    <a:bodyPr/>
                    <a:lstStyle/>
                    <a:p>
                      <a:pPr algn="r" fontAlgn="ctr"/>
                      <a:r>
                        <a:rPr lang="en-US" altLang="zh-TW" sz="1800" b="0" i="0" u="none" strike="noStrike">
                          <a:solidFill>
                            <a:srgbClr val="000000"/>
                          </a:solidFill>
                          <a:latin typeface="+mn-lt"/>
                        </a:rPr>
                        <a:t>0.360 </a:t>
                      </a:r>
                    </a:p>
                  </a:txBody>
                  <a:tcPr marL="9525" marR="9525" marT="9525" marB="0" anchor="b"/>
                </a:tc>
                <a:tc>
                  <a:txBody>
                    <a:bodyPr/>
                    <a:lstStyle/>
                    <a:p>
                      <a:pPr algn="r" fontAlgn="ctr"/>
                      <a:r>
                        <a:rPr lang="en-US" altLang="zh-TW" sz="1800" b="0" i="0" u="none" strike="noStrike">
                          <a:solidFill>
                            <a:srgbClr val="000000"/>
                          </a:solidFill>
                          <a:latin typeface="+mn-lt"/>
                        </a:rPr>
                        <a:t>0.178 </a:t>
                      </a:r>
                    </a:p>
                  </a:txBody>
                  <a:tcPr marL="9525" marR="9525" marT="9525" marB="0" anchor="b"/>
                </a:tc>
                <a:tc>
                  <a:txBody>
                    <a:bodyPr/>
                    <a:lstStyle/>
                    <a:p>
                      <a:pPr algn="r" fontAlgn="ctr"/>
                      <a:r>
                        <a:rPr lang="en-US" altLang="zh-TW" sz="1800" b="0" i="0" u="none" strike="noStrike">
                          <a:solidFill>
                            <a:srgbClr val="000000"/>
                          </a:solidFill>
                          <a:latin typeface="+mn-lt"/>
                        </a:rPr>
                        <a:t>0.289 </a:t>
                      </a:r>
                    </a:p>
                  </a:txBody>
                  <a:tcPr marL="9525" marR="9525" marT="9525" marB="0" anchor="b"/>
                </a:tc>
              </a:tr>
              <a:tr h="493245">
                <a:tc>
                  <a:txBody>
                    <a:bodyPr/>
                    <a:lstStyle/>
                    <a:p>
                      <a:pPr algn="ctr" fontAlgn="b"/>
                      <a:r>
                        <a:rPr lang="en-US" sz="1200" b="1" i="0" u="none" strike="noStrike" dirty="0">
                          <a:solidFill>
                            <a:schemeClr val="bg1"/>
                          </a:solidFill>
                          <a:latin typeface="Arial"/>
                        </a:rPr>
                        <a:t>HANG SENG INDEX</a:t>
                      </a:r>
                    </a:p>
                  </a:txBody>
                  <a:tcPr marL="9525" marR="9525" marT="9525" marB="0" anchor="b">
                    <a:solidFill>
                      <a:schemeClr val="accent1"/>
                    </a:solidFill>
                  </a:tcPr>
                </a:tc>
                <a:tc>
                  <a:txBody>
                    <a:bodyPr/>
                    <a:lstStyle/>
                    <a:p>
                      <a:pPr algn="r" fontAlgn="ctr"/>
                      <a:r>
                        <a:rPr lang="en-US" altLang="zh-TW" sz="1800" b="1" i="0" u="none" strike="noStrike" dirty="0">
                          <a:solidFill>
                            <a:srgbClr val="FF0000"/>
                          </a:solidFill>
                          <a:latin typeface="+mn-lt"/>
                        </a:rPr>
                        <a:t>0.611 </a:t>
                      </a:r>
                    </a:p>
                  </a:txBody>
                  <a:tcPr marL="9525" marR="9525" marT="9525" marB="0" anchor="b"/>
                </a:tc>
                <a:tc>
                  <a:txBody>
                    <a:bodyPr/>
                    <a:lstStyle/>
                    <a:p>
                      <a:pPr algn="r" fontAlgn="ctr"/>
                      <a:r>
                        <a:rPr lang="en-US" altLang="zh-TW" sz="1800" b="0" i="0" u="none" strike="noStrike">
                          <a:solidFill>
                            <a:srgbClr val="000000"/>
                          </a:solidFill>
                          <a:latin typeface="+mn-lt"/>
                        </a:rPr>
                        <a:t>0.624 </a:t>
                      </a:r>
                    </a:p>
                  </a:txBody>
                  <a:tcPr marL="9525" marR="9525" marT="9525" marB="0" anchor="b"/>
                </a:tc>
                <a:tc>
                  <a:txBody>
                    <a:bodyPr/>
                    <a:lstStyle/>
                    <a:p>
                      <a:pPr algn="r" fontAlgn="ctr"/>
                      <a:r>
                        <a:rPr lang="en-US" altLang="zh-TW" sz="1800" b="0" i="0" u="none" strike="noStrike">
                          <a:solidFill>
                            <a:srgbClr val="000000"/>
                          </a:solidFill>
                          <a:latin typeface="+mn-lt"/>
                        </a:rPr>
                        <a:t>0.771 </a:t>
                      </a:r>
                    </a:p>
                  </a:txBody>
                  <a:tcPr marL="9525" marR="9525" marT="9525" marB="0" anchor="b"/>
                </a:tc>
                <a:tc>
                  <a:txBody>
                    <a:bodyPr/>
                    <a:lstStyle/>
                    <a:p>
                      <a:pPr algn="r" fontAlgn="ctr"/>
                      <a:r>
                        <a:rPr lang="en-US" altLang="zh-TW" sz="1800" b="0" i="0" u="none" strike="noStrike">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0.595 </a:t>
                      </a:r>
                    </a:p>
                  </a:txBody>
                  <a:tcPr marL="9525" marR="9525" marT="9525" marB="0" anchor="b"/>
                </a:tc>
                <a:tc>
                  <a:txBody>
                    <a:bodyPr/>
                    <a:lstStyle/>
                    <a:p>
                      <a:pPr algn="r" fontAlgn="ctr"/>
                      <a:r>
                        <a:rPr lang="en-US" altLang="zh-TW" sz="1800" b="0" i="0" u="none" strike="noStrike">
                          <a:solidFill>
                            <a:srgbClr val="000000"/>
                          </a:solidFill>
                          <a:latin typeface="+mn-lt"/>
                        </a:rPr>
                        <a:t>0.513 </a:t>
                      </a:r>
                    </a:p>
                  </a:txBody>
                  <a:tcPr marL="9525" marR="9525" marT="9525" marB="0" anchor="b"/>
                </a:tc>
                <a:tc>
                  <a:txBody>
                    <a:bodyPr/>
                    <a:lstStyle/>
                    <a:p>
                      <a:pPr algn="r" fontAlgn="ctr"/>
                      <a:r>
                        <a:rPr lang="en-US" altLang="zh-TW" sz="1800" b="0" i="0" u="none" strike="noStrike">
                          <a:solidFill>
                            <a:srgbClr val="000000"/>
                          </a:solidFill>
                          <a:latin typeface="+mn-lt"/>
                        </a:rPr>
                        <a:t>0.279 </a:t>
                      </a:r>
                    </a:p>
                  </a:txBody>
                  <a:tcPr marL="9525" marR="9525" marT="9525" marB="0" anchor="b"/>
                </a:tc>
                <a:tc>
                  <a:txBody>
                    <a:bodyPr/>
                    <a:lstStyle/>
                    <a:p>
                      <a:pPr algn="r" fontAlgn="ctr"/>
                      <a:r>
                        <a:rPr lang="en-US" altLang="zh-TW" sz="1800" b="0" i="0" u="none" strike="noStrike">
                          <a:solidFill>
                            <a:srgbClr val="000000"/>
                          </a:solidFill>
                          <a:latin typeface="+mn-lt"/>
                        </a:rPr>
                        <a:t>0.392 </a:t>
                      </a:r>
                    </a:p>
                  </a:txBody>
                  <a:tcPr marL="9525" marR="9525" marT="9525" marB="0" anchor="b"/>
                </a:tc>
              </a:tr>
              <a:tr h="500066">
                <a:tc>
                  <a:txBody>
                    <a:bodyPr/>
                    <a:lstStyle/>
                    <a:p>
                      <a:pPr algn="ctr" fontAlgn="b"/>
                      <a:r>
                        <a:rPr lang="en-US" sz="1200" b="1" i="0" u="none" strike="noStrike" dirty="0">
                          <a:solidFill>
                            <a:schemeClr val="bg1"/>
                          </a:solidFill>
                          <a:latin typeface="Arial"/>
                        </a:rPr>
                        <a:t>NIKKEI 225</a:t>
                      </a:r>
                    </a:p>
                  </a:txBody>
                  <a:tcPr marL="9525" marR="9525" marT="9525" marB="0" anchor="b">
                    <a:solidFill>
                      <a:schemeClr val="accent1"/>
                    </a:solidFill>
                  </a:tcPr>
                </a:tc>
                <a:tc>
                  <a:txBody>
                    <a:bodyPr/>
                    <a:lstStyle/>
                    <a:p>
                      <a:pPr algn="r" fontAlgn="ctr"/>
                      <a:r>
                        <a:rPr lang="en-US" altLang="zh-TW" sz="1800" b="1" i="0" u="none" strike="noStrike" dirty="0">
                          <a:solidFill>
                            <a:srgbClr val="FF0000"/>
                          </a:solidFill>
                          <a:latin typeface="+mn-lt"/>
                        </a:rPr>
                        <a:t>0.568 </a:t>
                      </a:r>
                    </a:p>
                  </a:txBody>
                  <a:tcPr marL="9525" marR="9525" marT="9525" marB="0" anchor="b"/>
                </a:tc>
                <a:tc>
                  <a:txBody>
                    <a:bodyPr/>
                    <a:lstStyle/>
                    <a:p>
                      <a:pPr algn="r" fontAlgn="ctr"/>
                      <a:r>
                        <a:rPr lang="en-US" altLang="zh-TW" sz="1800" b="0" i="0" u="none" strike="noStrike">
                          <a:solidFill>
                            <a:srgbClr val="000000"/>
                          </a:solidFill>
                          <a:latin typeface="+mn-lt"/>
                        </a:rPr>
                        <a:t>0.651 </a:t>
                      </a:r>
                    </a:p>
                  </a:txBody>
                  <a:tcPr marL="9525" marR="9525" marT="9525" marB="0" anchor="b"/>
                </a:tc>
                <a:tc>
                  <a:txBody>
                    <a:bodyPr/>
                    <a:lstStyle/>
                    <a:p>
                      <a:pPr algn="r" fontAlgn="ctr"/>
                      <a:r>
                        <a:rPr lang="en-US" altLang="zh-TW" sz="1800" b="0" i="0" u="none" strike="noStrike">
                          <a:solidFill>
                            <a:srgbClr val="000000"/>
                          </a:solidFill>
                          <a:latin typeface="+mn-lt"/>
                        </a:rPr>
                        <a:t>0.533 </a:t>
                      </a:r>
                    </a:p>
                  </a:txBody>
                  <a:tcPr marL="9525" marR="9525" marT="9525" marB="0" anchor="b"/>
                </a:tc>
                <a:tc>
                  <a:txBody>
                    <a:bodyPr/>
                    <a:lstStyle/>
                    <a:p>
                      <a:pPr algn="r" fontAlgn="ctr"/>
                      <a:r>
                        <a:rPr lang="en-US" altLang="zh-TW" sz="1800" b="0" i="0" u="none" strike="noStrike">
                          <a:solidFill>
                            <a:srgbClr val="000000"/>
                          </a:solidFill>
                          <a:latin typeface="+mn-lt"/>
                        </a:rPr>
                        <a:t>0.595 </a:t>
                      </a:r>
                    </a:p>
                  </a:txBody>
                  <a:tcPr marL="9525" marR="9525" marT="9525" marB="0" anchor="b"/>
                </a:tc>
                <a:tc>
                  <a:txBody>
                    <a:bodyPr/>
                    <a:lstStyle/>
                    <a:p>
                      <a:pPr algn="r" fontAlgn="ctr"/>
                      <a:r>
                        <a:rPr lang="en-US" altLang="zh-TW" sz="1800" b="0" i="0" u="none" strike="noStrike" dirty="0">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0.301 </a:t>
                      </a:r>
                    </a:p>
                  </a:txBody>
                  <a:tcPr marL="9525" marR="9525" marT="9525" marB="0" anchor="b"/>
                </a:tc>
                <a:tc>
                  <a:txBody>
                    <a:bodyPr/>
                    <a:lstStyle/>
                    <a:p>
                      <a:pPr algn="r" fontAlgn="ctr"/>
                      <a:r>
                        <a:rPr lang="en-US" altLang="zh-TW" sz="1800" b="0" i="0" u="none" strike="noStrike">
                          <a:solidFill>
                            <a:srgbClr val="000000"/>
                          </a:solidFill>
                          <a:latin typeface="+mn-lt"/>
                        </a:rPr>
                        <a:t>0.472 </a:t>
                      </a:r>
                    </a:p>
                  </a:txBody>
                  <a:tcPr marL="9525" marR="9525" marT="9525" marB="0" anchor="b"/>
                </a:tc>
                <a:tc>
                  <a:txBody>
                    <a:bodyPr/>
                    <a:lstStyle/>
                    <a:p>
                      <a:pPr algn="r" fontAlgn="ctr"/>
                      <a:r>
                        <a:rPr lang="en-US" altLang="zh-TW" sz="1800" b="0" i="0" u="none" strike="noStrike">
                          <a:solidFill>
                            <a:srgbClr val="000000"/>
                          </a:solidFill>
                          <a:latin typeface="+mn-lt"/>
                        </a:rPr>
                        <a:t>0.534 </a:t>
                      </a:r>
                    </a:p>
                  </a:txBody>
                  <a:tcPr marL="9525" marR="9525" marT="9525" marB="0" anchor="b"/>
                </a:tc>
              </a:tr>
              <a:tr h="499212">
                <a:tc>
                  <a:txBody>
                    <a:bodyPr/>
                    <a:lstStyle/>
                    <a:p>
                      <a:pPr algn="ctr" fontAlgn="b"/>
                      <a:r>
                        <a:rPr lang="en-US" sz="1200" b="1" i="0" u="none" strike="noStrike" dirty="0">
                          <a:solidFill>
                            <a:schemeClr val="bg1"/>
                          </a:solidFill>
                          <a:latin typeface="Arial"/>
                        </a:rPr>
                        <a:t>SHANGHAI SE COMPOSITE</a:t>
                      </a:r>
                    </a:p>
                  </a:txBody>
                  <a:tcPr marL="9525" marR="9525" marT="9525" marB="0" anchor="b">
                    <a:solidFill>
                      <a:schemeClr val="accent1"/>
                    </a:solidFill>
                  </a:tcPr>
                </a:tc>
                <a:tc>
                  <a:txBody>
                    <a:bodyPr/>
                    <a:lstStyle/>
                    <a:p>
                      <a:pPr algn="r" fontAlgn="ctr"/>
                      <a:r>
                        <a:rPr lang="en-US" altLang="zh-TW" sz="1800" b="1" i="0" u="none" strike="noStrike" dirty="0">
                          <a:solidFill>
                            <a:srgbClr val="009900"/>
                          </a:solidFill>
                          <a:latin typeface="+mn-lt"/>
                        </a:rPr>
                        <a:t>0.333 </a:t>
                      </a:r>
                    </a:p>
                  </a:txBody>
                  <a:tcPr marL="9525" marR="9525" marT="9525" marB="0" anchor="b"/>
                </a:tc>
                <a:tc>
                  <a:txBody>
                    <a:bodyPr/>
                    <a:lstStyle/>
                    <a:p>
                      <a:pPr algn="r" fontAlgn="ctr"/>
                      <a:r>
                        <a:rPr lang="en-US" altLang="zh-TW" sz="1800" b="0" i="0" u="none" strike="noStrike">
                          <a:solidFill>
                            <a:srgbClr val="000000"/>
                          </a:solidFill>
                          <a:latin typeface="+mn-lt"/>
                        </a:rPr>
                        <a:t>0.389 </a:t>
                      </a:r>
                    </a:p>
                  </a:txBody>
                  <a:tcPr marL="9525" marR="9525" marT="9525" marB="0" anchor="b"/>
                </a:tc>
                <a:tc>
                  <a:txBody>
                    <a:bodyPr/>
                    <a:lstStyle/>
                    <a:p>
                      <a:pPr algn="r" fontAlgn="ctr"/>
                      <a:r>
                        <a:rPr lang="en-US" altLang="zh-TW" sz="1800" b="0" i="0" u="none" strike="noStrike">
                          <a:solidFill>
                            <a:srgbClr val="000000"/>
                          </a:solidFill>
                          <a:latin typeface="+mn-lt"/>
                        </a:rPr>
                        <a:t>0.360 </a:t>
                      </a:r>
                    </a:p>
                  </a:txBody>
                  <a:tcPr marL="9525" marR="9525" marT="9525" marB="0" anchor="b"/>
                </a:tc>
                <a:tc>
                  <a:txBody>
                    <a:bodyPr/>
                    <a:lstStyle/>
                    <a:p>
                      <a:pPr algn="r" fontAlgn="ctr"/>
                      <a:r>
                        <a:rPr lang="en-US" altLang="zh-TW" sz="1800" b="0" i="0" u="none" strike="noStrike">
                          <a:solidFill>
                            <a:srgbClr val="000000"/>
                          </a:solidFill>
                          <a:latin typeface="+mn-lt"/>
                        </a:rPr>
                        <a:t>0.513 </a:t>
                      </a:r>
                    </a:p>
                  </a:txBody>
                  <a:tcPr marL="9525" marR="9525" marT="9525" marB="0" anchor="b"/>
                </a:tc>
                <a:tc>
                  <a:txBody>
                    <a:bodyPr/>
                    <a:lstStyle/>
                    <a:p>
                      <a:pPr algn="r" fontAlgn="ctr"/>
                      <a:r>
                        <a:rPr lang="en-US" altLang="zh-TW" sz="1800" b="0" i="0" u="none" strike="noStrike">
                          <a:solidFill>
                            <a:srgbClr val="000000"/>
                          </a:solidFill>
                          <a:latin typeface="+mn-lt"/>
                        </a:rPr>
                        <a:t>0.301 </a:t>
                      </a:r>
                    </a:p>
                  </a:txBody>
                  <a:tcPr marL="9525" marR="9525" marT="9525" marB="0" anchor="b"/>
                </a:tc>
                <a:tc>
                  <a:txBody>
                    <a:bodyPr/>
                    <a:lstStyle/>
                    <a:p>
                      <a:pPr algn="r" fontAlgn="ctr"/>
                      <a:r>
                        <a:rPr lang="en-US" altLang="zh-TW" sz="1800" b="0" i="0" u="none" strike="noStrike">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0.119 </a:t>
                      </a:r>
                    </a:p>
                  </a:txBody>
                  <a:tcPr marL="9525" marR="9525" marT="9525" marB="0" anchor="b"/>
                </a:tc>
                <a:tc>
                  <a:txBody>
                    <a:bodyPr/>
                    <a:lstStyle/>
                    <a:p>
                      <a:pPr algn="r" fontAlgn="ctr"/>
                      <a:r>
                        <a:rPr lang="en-US" altLang="zh-TW" sz="1800" b="0" i="0" u="none" strike="noStrike">
                          <a:solidFill>
                            <a:srgbClr val="000000"/>
                          </a:solidFill>
                          <a:latin typeface="+mn-lt"/>
                        </a:rPr>
                        <a:t>0.174 </a:t>
                      </a:r>
                    </a:p>
                  </a:txBody>
                  <a:tcPr marL="9525" marR="9525" marT="9525" marB="0" anchor="b"/>
                </a:tc>
              </a:tr>
              <a:tr h="573212">
                <a:tc>
                  <a:txBody>
                    <a:bodyPr/>
                    <a:lstStyle/>
                    <a:p>
                      <a:pPr algn="ctr" fontAlgn="b"/>
                      <a:r>
                        <a:rPr lang="en-US" sz="1200" b="1" i="0" u="none" strike="noStrike" dirty="0">
                          <a:solidFill>
                            <a:schemeClr val="bg1"/>
                          </a:solidFill>
                          <a:latin typeface="Arial"/>
                        </a:rPr>
                        <a:t>FTSE 100 INDEX</a:t>
                      </a:r>
                    </a:p>
                  </a:txBody>
                  <a:tcPr marL="9525" marR="9525" marT="9525" marB="0" anchor="b">
                    <a:solidFill>
                      <a:schemeClr val="accent1"/>
                    </a:solidFill>
                  </a:tcPr>
                </a:tc>
                <a:tc>
                  <a:txBody>
                    <a:bodyPr/>
                    <a:lstStyle/>
                    <a:p>
                      <a:pPr algn="r" fontAlgn="ctr"/>
                      <a:r>
                        <a:rPr lang="en-US" altLang="zh-TW" sz="1800" b="1" i="0" u="none" strike="noStrike" dirty="0">
                          <a:solidFill>
                            <a:srgbClr val="009900"/>
                          </a:solidFill>
                          <a:latin typeface="+mn-lt"/>
                        </a:rPr>
                        <a:t>0.323 </a:t>
                      </a:r>
                    </a:p>
                  </a:txBody>
                  <a:tcPr marL="9525" marR="9525" marT="9525" marB="0" anchor="b"/>
                </a:tc>
                <a:tc>
                  <a:txBody>
                    <a:bodyPr/>
                    <a:lstStyle/>
                    <a:p>
                      <a:pPr algn="r" fontAlgn="ctr"/>
                      <a:r>
                        <a:rPr lang="en-US" altLang="zh-TW" sz="1800" b="0" i="0" u="none" strike="noStrike">
                          <a:solidFill>
                            <a:srgbClr val="000000"/>
                          </a:solidFill>
                          <a:latin typeface="+mn-lt"/>
                        </a:rPr>
                        <a:t>0.317 </a:t>
                      </a:r>
                    </a:p>
                  </a:txBody>
                  <a:tcPr marL="9525" marR="9525" marT="9525" marB="0" anchor="b"/>
                </a:tc>
                <a:tc>
                  <a:txBody>
                    <a:bodyPr/>
                    <a:lstStyle/>
                    <a:p>
                      <a:pPr algn="r" fontAlgn="ctr"/>
                      <a:r>
                        <a:rPr lang="en-US" altLang="zh-TW" sz="1800" b="0" i="0" u="none" strike="noStrike">
                          <a:solidFill>
                            <a:srgbClr val="000000"/>
                          </a:solidFill>
                          <a:latin typeface="+mn-lt"/>
                        </a:rPr>
                        <a:t>0.178 </a:t>
                      </a:r>
                    </a:p>
                  </a:txBody>
                  <a:tcPr marL="9525" marR="9525" marT="9525" marB="0" anchor="b"/>
                </a:tc>
                <a:tc>
                  <a:txBody>
                    <a:bodyPr/>
                    <a:lstStyle/>
                    <a:p>
                      <a:pPr algn="r" fontAlgn="ctr"/>
                      <a:r>
                        <a:rPr lang="en-US" altLang="zh-TW" sz="1800" b="0" i="0" u="none" strike="noStrike">
                          <a:solidFill>
                            <a:srgbClr val="000000"/>
                          </a:solidFill>
                          <a:latin typeface="+mn-lt"/>
                        </a:rPr>
                        <a:t>0.279 </a:t>
                      </a:r>
                    </a:p>
                  </a:txBody>
                  <a:tcPr marL="9525" marR="9525" marT="9525" marB="0" anchor="b"/>
                </a:tc>
                <a:tc>
                  <a:txBody>
                    <a:bodyPr/>
                    <a:lstStyle/>
                    <a:p>
                      <a:pPr algn="r" fontAlgn="ctr"/>
                      <a:r>
                        <a:rPr lang="en-US" altLang="zh-TW" sz="1800" b="0" i="0" u="none" strike="noStrike">
                          <a:solidFill>
                            <a:srgbClr val="000000"/>
                          </a:solidFill>
                          <a:latin typeface="+mn-lt"/>
                        </a:rPr>
                        <a:t>0.472 </a:t>
                      </a:r>
                    </a:p>
                  </a:txBody>
                  <a:tcPr marL="9525" marR="9525" marT="9525" marB="0" anchor="b"/>
                </a:tc>
                <a:tc>
                  <a:txBody>
                    <a:bodyPr/>
                    <a:lstStyle/>
                    <a:p>
                      <a:pPr algn="r" fontAlgn="ctr"/>
                      <a:r>
                        <a:rPr lang="en-US" altLang="zh-TW" sz="1800" b="0" i="0" u="none" strike="noStrike">
                          <a:solidFill>
                            <a:srgbClr val="000000"/>
                          </a:solidFill>
                          <a:latin typeface="+mn-lt"/>
                        </a:rPr>
                        <a:t>0.119 </a:t>
                      </a:r>
                    </a:p>
                  </a:txBody>
                  <a:tcPr marL="9525" marR="9525" marT="9525" marB="0" anchor="b"/>
                </a:tc>
                <a:tc>
                  <a:txBody>
                    <a:bodyPr/>
                    <a:lstStyle/>
                    <a:p>
                      <a:pPr algn="r" fontAlgn="ctr"/>
                      <a:r>
                        <a:rPr lang="en-US" altLang="zh-TW" sz="1800" b="0" i="0" u="none" strike="noStrike">
                          <a:solidFill>
                            <a:srgbClr val="000000"/>
                          </a:solidFill>
                          <a:latin typeface="+mn-lt"/>
                        </a:rPr>
                        <a:t>1.000 </a:t>
                      </a:r>
                    </a:p>
                  </a:txBody>
                  <a:tcPr marL="9525" marR="9525" marT="9525" marB="0" anchor="b"/>
                </a:tc>
                <a:tc>
                  <a:txBody>
                    <a:bodyPr/>
                    <a:lstStyle/>
                    <a:p>
                      <a:pPr algn="r" fontAlgn="ctr"/>
                      <a:r>
                        <a:rPr lang="en-US" altLang="zh-TW" sz="1800" b="0" i="0" u="none" strike="noStrike">
                          <a:solidFill>
                            <a:srgbClr val="000000"/>
                          </a:solidFill>
                          <a:latin typeface="+mn-lt"/>
                        </a:rPr>
                        <a:t>0.657 </a:t>
                      </a:r>
                    </a:p>
                  </a:txBody>
                  <a:tcPr marL="9525" marR="9525" marT="9525" marB="0" anchor="b"/>
                </a:tc>
              </a:tr>
              <a:tr h="499212">
                <a:tc>
                  <a:txBody>
                    <a:bodyPr/>
                    <a:lstStyle/>
                    <a:p>
                      <a:pPr algn="ctr" fontAlgn="b"/>
                      <a:r>
                        <a:rPr lang="en-US" sz="1200" b="1" i="0" u="none" strike="noStrike" dirty="0">
                          <a:solidFill>
                            <a:schemeClr val="bg1"/>
                          </a:solidFill>
                          <a:latin typeface="Arial"/>
                        </a:rPr>
                        <a:t>S&amp;P 500 INDEX</a:t>
                      </a:r>
                    </a:p>
                  </a:txBody>
                  <a:tcPr marL="9525" marR="9525" marT="9525" marB="0" anchor="b">
                    <a:solidFill>
                      <a:schemeClr val="accent1"/>
                    </a:solidFill>
                  </a:tcPr>
                </a:tc>
                <a:tc>
                  <a:txBody>
                    <a:bodyPr/>
                    <a:lstStyle/>
                    <a:p>
                      <a:pPr algn="r" fontAlgn="ctr"/>
                      <a:r>
                        <a:rPr lang="en-US" altLang="zh-TW" sz="1800" b="1" i="0" u="none" strike="noStrike" dirty="0">
                          <a:solidFill>
                            <a:srgbClr val="009900"/>
                          </a:solidFill>
                          <a:latin typeface="+mn-lt"/>
                        </a:rPr>
                        <a:t>0.342 </a:t>
                      </a:r>
                    </a:p>
                  </a:txBody>
                  <a:tcPr marL="9525" marR="9525" marT="9525" marB="0" anchor="b"/>
                </a:tc>
                <a:tc>
                  <a:txBody>
                    <a:bodyPr/>
                    <a:lstStyle/>
                    <a:p>
                      <a:pPr algn="r" fontAlgn="ctr"/>
                      <a:r>
                        <a:rPr lang="en-US" altLang="zh-TW" sz="1800" b="0" i="0" u="none" strike="noStrike">
                          <a:solidFill>
                            <a:srgbClr val="000000"/>
                          </a:solidFill>
                          <a:latin typeface="+mn-lt"/>
                        </a:rPr>
                        <a:t>0.357 </a:t>
                      </a:r>
                    </a:p>
                  </a:txBody>
                  <a:tcPr marL="9525" marR="9525" marT="9525" marB="0" anchor="b"/>
                </a:tc>
                <a:tc>
                  <a:txBody>
                    <a:bodyPr/>
                    <a:lstStyle/>
                    <a:p>
                      <a:pPr algn="r" fontAlgn="ctr"/>
                      <a:r>
                        <a:rPr lang="en-US" altLang="zh-TW" sz="1800" b="0" i="0" u="none" strike="noStrike">
                          <a:solidFill>
                            <a:srgbClr val="000000"/>
                          </a:solidFill>
                          <a:latin typeface="+mn-lt"/>
                        </a:rPr>
                        <a:t>0.289 </a:t>
                      </a:r>
                    </a:p>
                  </a:txBody>
                  <a:tcPr marL="9525" marR="9525" marT="9525" marB="0" anchor="b"/>
                </a:tc>
                <a:tc>
                  <a:txBody>
                    <a:bodyPr/>
                    <a:lstStyle/>
                    <a:p>
                      <a:pPr algn="r" fontAlgn="ctr"/>
                      <a:r>
                        <a:rPr lang="en-US" altLang="zh-TW" sz="1800" b="0" i="0" u="none" strike="noStrike">
                          <a:solidFill>
                            <a:srgbClr val="000000"/>
                          </a:solidFill>
                          <a:latin typeface="+mn-lt"/>
                        </a:rPr>
                        <a:t>0.392 </a:t>
                      </a:r>
                    </a:p>
                  </a:txBody>
                  <a:tcPr marL="9525" marR="9525" marT="9525" marB="0" anchor="b"/>
                </a:tc>
                <a:tc>
                  <a:txBody>
                    <a:bodyPr/>
                    <a:lstStyle/>
                    <a:p>
                      <a:pPr algn="r" fontAlgn="ctr"/>
                      <a:r>
                        <a:rPr lang="en-US" altLang="zh-TW" sz="1800" b="0" i="0" u="none" strike="noStrike">
                          <a:solidFill>
                            <a:srgbClr val="000000"/>
                          </a:solidFill>
                          <a:latin typeface="+mn-lt"/>
                        </a:rPr>
                        <a:t>0.534 </a:t>
                      </a:r>
                    </a:p>
                  </a:txBody>
                  <a:tcPr marL="9525" marR="9525" marT="9525" marB="0" anchor="b"/>
                </a:tc>
                <a:tc>
                  <a:txBody>
                    <a:bodyPr/>
                    <a:lstStyle/>
                    <a:p>
                      <a:pPr algn="r" fontAlgn="ctr"/>
                      <a:r>
                        <a:rPr lang="en-US" altLang="zh-TW" sz="1800" b="0" i="0" u="none" strike="noStrike">
                          <a:solidFill>
                            <a:srgbClr val="000000"/>
                          </a:solidFill>
                          <a:latin typeface="+mn-lt"/>
                        </a:rPr>
                        <a:t>0.174 </a:t>
                      </a:r>
                    </a:p>
                  </a:txBody>
                  <a:tcPr marL="9525" marR="9525" marT="9525" marB="0" anchor="b"/>
                </a:tc>
                <a:tc>
                  <a:txBody>
                    <a:bodyPr/>
                    <a:lstStyle/>
                    <a:p>
                      <a:pPr algn="r" fontAlgn="ctr"/>
                      <a:r>
                        <a:rPr lang="en-US" altLang="zh-TW" sz="1800" b="0" i="0" u="none" strike="noStrike">
                          <a:solidFill>
                            <a:srgbClr val="000000"/>
                          </a:solidFill>
                          <a:latin typeface="+mn-lt"/>
                        </a:rPr>
                        <a:t>0.657 </a:t>
                      </a:r>
                    </a:p>
                  </a:txBody>
                  <a:tcPr marL="9525" marR="9525" marT="9525" marB="0" anchor="b"/>
                </a:tc>
                <a:tc>
                  <a:txBody>
                    <a:bodyPr/>
                    <a:lstStyle/>
                    <a:p>
                      <a:pPr algn="r" fontAlgn="ctr"/>
                      <a:r>
                        <a:rPr lang="en-US" altLang="zh-TW" sz="1800" b="0" i="0" u="none" strike="noStrike" dirty="0">
                          <a:solidFill>
                            <a:srgbClr val="000000"/>
                          </a:solidFill>
                          <a:latin typeface="+mn-lt"/>
                        </a:rPr>
                        <a:t>1.000 </a:t>
                      </a:r>
                    </a:p>
                  </a:txBody>
                  <a:tcPr marL="9525" marR="9525" marT="9525" marB="0" anchor="b"/>
                </a:tc>
              </a:tr>
            </a:tbl>
          </a:graphicData>
        </a:graphic>
      </p:graphicFrame>
      <p:sp>
        <p:nvSpPr>
          <p:cNvPr id="4" name="投影片編號版面配置區 3"/>
          <p:cNvSpPr>
            <a:spLocks noGrp="1"/>
          </p:cNvSpPr>
          <p:nvPr>
            <p:ph type="sldNum" sz="quarter" idx="12"/>
          </p:nvPr>
        </p:nvSpPr>
        <p:spPr/>
        <p:txBody>
          <a:bodyPr/>
          <a:lstStyle/>
          <a:p>
            <a:fld id="{1D4AFBF8-DF0C-4EB5-8498-91B71EFD4534}" type="slidenum">
              <a:rPr lang="zh-TW" altLang="en-US" smtClean="0"/>
              <a:pPr/>
              <a:t>34</a:t>
            </a:fld>
            <a:endParaRPr lang="zh-TW" altLang="en-US"/>
          </a:p>
        </p:txBody>
      </p:sp>
      <p:sp>
        <p:nvSpPr>
          <p:cNvPr id="7" name="Rectangle 103"/>
          <p:cNvSpPr>
            <a:spLocks noChangeArrowheads="1"/>
          </p:cNvSpPr>
          <p:nvPr/>
        </p:nvSpPr>
        <p:spPr bwMode="auto">
          <a:xfrm>
            <a:off x="142898" y="6334194"/>
            <a:ext cx="7643812" cy="523830"/>
          </a:xfrm>
          <a:prstGeom prst="rect">
            <a:avLst/>
          </a:prstGeom>
          <a:noFill/>
          <a:ln w="9525">
            <a:noFill/>
            <a:miter lim="800000"/>
            <a:headEnd/>
            <a:tailEnd/>
          </a:ln>
        </p:spPr>
        <p:txBody>
          <a:bodyPr lIns="92044" tIns="46022" rIns="92044" bIns="46022">
            <a:spAutoFit/>
          </a:bodyPr>
          <a:lstStyle/>
          <a:p>
            <a:pPr marL="900113" indent="-900113" defTabSz="812800"/>
            <a:r>
              <a:rPr lang="zh-TW" altLang="en-US" sz="1400" dirty="0" smtClean="0">
                <a:latin typeface="Calibri" pitchFamily="34" charset="0"/>
                <a:ea typeface="標楷體" pitchFamily="65" charset="-120"/>
                <a:cs typeface="Times New Roman" pitchFamily="18" charset="0"/>
              </a:rPr>
              <a:t>資料來源</a:t>
            </a:r>
            <a:r>
              <a:rPr lang="en-US" altLang="zh-TW" sz="1400" dirty="0" smtClean="0">
                <a:latin typeface="Calibri" pitchFamily="34" charset="0"/>
                <a:ea typeface="標楷體" pitchFamily="65" charset="-120"/>
                <a:cs typeface="Times New Roman" pitchFamily="18" charset="0"/>
              </a:rPr>
              <a:t>: Bloomberg</a:t>
            </a:r>
          </a:p>
          <a:p>
            <a:pPr marL="900113" indent="-900113" defTabSz="812800"/>
            <a:r>
              <a:rPr lang="zh-TW" altLang="en-US" sz="1400" dirty="0" smtClean="0">
                <a:latin typeface="Calibri" pitchFamily="34" charset="0"/>
                <a:ea typeface="標楷體" pitchFamily="65" charset="-120"/>
                <a:cs typeface="Times New Roman" pitchFamily="18" charset="0"/>
              </a:rPr>
              <a:t>資料時間</a:t>
            </a:r>
            <a:r>
              <a:rPr lang="en-US" altLang="zh-TW" sz="1400" dirty="0" smtClean="0">
                <a:latin typeface="Calibri" pitchFamily="34" charset="0"/>
                <a:ea typeface="標楷體" pitchFamily="65" charset="-120"/>
                <a:cs typeface="Times New Roman" pitchFamily="18" charset="0"/>
              </a:rPr>
              <a:t>: 2009/01/01 to 2010/12/31</a:t>
            </a:r>
          </a:p>
        </p:txBody>
      </p:sp>
      <p:sp>
        <p:nvSpPr>
          <p:cNvPr id="8" name="Rectangle 4"/>
          <p:cNvSpPr>
            <a:spLocks noChangeArrowheads="1"/>
          </p:cNvSpPr>
          <p:nvPr/>
        </p:nvSpPr>
        <p:spPr bwMode="auto">
          <a:xfrm>
            <a:off x="142876" y="1285860"/>
            <a:ext cx="8858280" cy="571504"/>
          </a:xfrm>
          <a:prstGeom prst="rect">
            <a:avLst/>
          </a:prstGeom>
          <a:noFill/>
          <a:ln w="9525">
            <a:noFill/>
            <a:miter lim="800000"/>
            <a:headEnd/>
            <a:tailEnd/>
          </a:ln>
        </p:spPr>
        <p:txBody>
          <a:bodyPr/>
          <a:lstStyle/>
          <a:p>
            <a:pPr marL="342900" indent="-342900" algn="ctr" fontAlgn="auto">
              <a:spcBef>
                <a:spcPct val="45000"/>
              </a:spcBef>
              <a:spcAft>
                <a:spcPts val="0"/>
              </a:spcAft>
              <a:buBlip>
                <a:blip r:embed="rId3"/>
              </a:buBlip>
              <a:tabLst>
                <a:tab pos="1262063" algn="l"/>
              </a:tabLst>
              <a:defRPr/>
            </a:pPr>
            <a:r>
              <a:rPr lang="zh-TW" altLang="en-US" sz="2000" b="1" dirty="0" smtClean="0">
                <a:latin typeface="Calibri" pitchFamily="34" charset="0"/>
                <a:ea typeface="標楷體" pitchFamily="65" charset="-120"/>
              </a:rPr>
              <a:t>亞洲股市表現相關性較高，與歐美股市則無</a:t>
            </a:r>
            <a:r>
              <a:rPr lang="en-US" altLang="zh-TW" sz="2000" b="1" dirty="0" smtClean="0">
                <a:latin typeface="Calibri" pitchFamily="34" charset="0"/>
                <a:ea typeface="標楷體" pitchFamily="65" charset="-120"/>
              </a:rPr>
              <a:t> </a:t>
            </a:r>
            <a:endParaRPr lang="zh-TW" altLang="en-US" sz="2000" b="1" dirty="0">
              <a:latin typeface="Calibri" pitchFamily="34" charset="0"/>
              <a:ea typeface="標楷體" pitchFamily="65" charset="-120"/>
            </a:endParaRPr>
          </a:p>
        </p:txBody>
      </p:sp>
      <p:cxnSp>
        <p:nvCxnSpPr>
          <p:cNvPr id="10" name="直線接點 9"/>
          <p:cNvCxnSpPr/>
          <p:nvPr/>
        </p:nvCxnSpPr>
        <p:spPr>
          <a:xfrm>
            <a:off x="1285852" y="2285992"/>
            <a:ext cx="7643866" cy="3929090"/>
          </a:xfrm>
          <a:prstGeom prst="line">
            <a:avLst/>
          </a:prstGeom>
          <a:ln w="127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投影片編號版面配置區 5"/>
          <p:cNvSpPr>
            <a:spLocks noGrp="1"/>
          </p:cNvSpPr>
          <p:nvPr>
            <p:ph type="sldNum" sz="quarter" idx="12"/>
          </p:nvPr>
        </p:nvSpPr>
        <p:spPr/>
        <p:txBody>
          <a:bodyPr/>
          <a:lstStyle/>
          <a:p>
            <a:pPr>
              <a:defRPr/>
            </a:pPr>
            <a:fld id="{6BC796CC-2007-4B77-B8B0-0A04246E7F77}" type="slidenum">
              <a:rPr lang="en-US" altLang="zh-TW"/>
              <a:pPr>
                <a:defRPr/>
              </a:pPr>
              <a:t>35</a:t>
            </a:fld>
            <a:endParaRPr lang="en-US" altLang="zh-TW"/>
          </a:p>
        </p:txBody>
      </p:sp>
      <p:sp>
        <p:nvSpPr>
          <p:cNvPr id="59401" name="Rectangle 9"/>
          <p:cNvSpPr>
            <a:spLocks noChangeArrowheads="1"/>
          </p:cNvSpPr>
          <p:nvPr/>
        </p:nvSpPr>
        <p:spPr bwMode="auto">
          <a:xfrm>
            <a:off x="0" y="214313"/>
            <a:ext cx="9144000" cy="1143000"/>
          </a:xfrm>
          <a:prstGeom prst="rect">
            <a:avLst/>
          </a:prstGeom>
          <a:noFill/>
          <a:ln w="9525">
            <a:noFill/>
            <a:miter lim="800000"/>
            <a:headEnd/>
            <a:tailEnd/>
          </a:ln>
        </p:spPr>
        <p:txBody>
          <a:bodyPr anchor="ctr"/>
          <a:lstStyle/>
          <a:p>
            <a:pPr algn="ctr" fontAlgn="auto">
              <a:spcBef>
                <a:spcPts val="0"/>
              </a:spcBef>
              <a:spcAft>
                <a:spcPts val="0"/>
              </a:spcAft>
              <a:defRPr/>
            </a:pPr>
            <a:endParaRPr kumimoji="0" lang="zh-TW" altLang="en-US" sz="3600" b="1" dirty="0">
              <a:solidFill>
                <a:srgbClr val="333399"/>
              </a:solidFill>
              <a:effectLst>
                <a:outerShdw blurRad="38100" dist="38100" dir="2700000" algn="tl">
                  <a:srgbClr val="C0C0C0"/>
                </a:outerShdw>
              </a:effectLst>
              <a:latin typeface="標楷體" pitchFamily="65" charset="-120"/>
              <a:ea typeface="標楷體" pitchFamily="65" charset="-120"/>
            </a:endParaRPr>
          </a:p>
        </p:txBody>
      </p:sp>
      <p:sp>
        <p:nvSpPr>
          <p:cNvPr id="7" name="矩形 6"/>
          <p:cNvSpPr/>
          <p:nvPr/>
        </p:nvSpPr>
        <p:spPr>
          <a:xfrm>
            <a:off x="142908" y="714375"/>
            <a:ext cx="9144000" cy="480131"/>
          </a:xfrm>
          <a:prstGeom prst="rect">
            <a:avLst/>
          </a:prstGeom>
        </p:spPr>
        <p:txBody>
          <a:bodyPr>
            <a:spAutoFit/>
          </a:bodyPr>
          <a:lstStyle/>
          <a:p>
            <a:pPr algn="ctr">
              <a:lnSpc>
                <a:spcPct val="90000"/>
              </a:lnSpc>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9</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：近年新上市公司數量變化情形</a:t>
            </a:r>
          </a:p>
        </p:txBody>
      </p:sp>
      <p:graphicFrame>
        <p:nvGraphicFramePr>
          <p:cNvPr id="14" name="內容版面配置區 8"/>
          <p:cNvGraphicFramePr>
            <a:graphicFrameLocks noGrp="1"/>
          </p:cNvGraphicFramePr>
          <p:nvPr>
            <p:ph idx="1"/>
          </p:nvPr>
        </p:nvGraphicFramePr>
        <p:xfrm>
          <a:off x="428596" y="1428736"/>
          <a:ext cx="8229600" cy="492922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4"/>
          <p:cNvSpPr>
            <a:spLocks noChangeArrowheads="1"/>
          </p:cNvSpPr>
          <p:nvPr/>
        </p:nvSpPr>
        <p:spPr bwMode="auto">
          <a:xfrm>
            <a:off x="714348" y="1285860"/>
            <a:ext cx="7785100" cy="285750"/>
          </a:xfrm>
          <a:prstGeom prst="rect">
            <a:avLst/>
          </a:prstGeom>
          <a:noFill/>
          <a:ln w="9525">
            <a:noFill/>
            <a:miter lim="800000"/>
            <a:headEnd/>
            <a:tailEnd/>
          </a:ln>
        </p:spPr>
        <p:txBody>
          <a:bodyPr/>
          <a:lstStyle/>
          <a:p>
            <a:pPr marL="342900" indent="-342900" algn="ctr" fontAlgn="auto">
              <a:spcBef>
                <a:spcPct val="45000"/>
              </a:spcBef>
              <a:spcAft>
                <a:spcPts val="0"/>
              </a:spcAft>
              <a:buBlip>
                <a:blip r:embed="rId4"/>
              </a:buBlip>
              <a:tabLst>
                <a:tab pos="1262063" algn="l"/>
              </a:tabLst>
              <a:defRPr/>
            </a:pPr>
            <a:r>
              <a:rPr kumimoji="0" lang="zh-TW" altLang="en-US" b="1" dirty="0" smtClean="0">
                <a:ea typeface="標楷體" pitchFamily="65" charset="-120"/>
              </a:rPr>
              <a:t>政策開放後，上市公司家數逐年增加</a:t>
            </a:r>
            <a:endParaRPr kumimoji="0" lang="zh-TW" altLang="en-US" b="1" dirty="0">
              <a:ea typeface="標楷體" pitchFamily="65" charset="-120"/>
            </a:endParaRPr>
          </a:p>
        </p:txBody>
      </p:sp>
      <p:sp>
        <p:nvSpPr>
          <p:cNvPr id="9" name="Rectangle 103"/>
          <p:cNvSpPr>
            <a:spLocks noChangeArrowheads="1"/>
          </p:cNvSpPr>
          <p:nvPr/>
        </p:nvSpPr>
        <p:spPr bwMode="auto">
          <a:xfrm>
            <a:off x="785840" y="6286520"/>
            <a:ext cx="7643812" cy="308386"/>
          </a:xfrm>
          <a:prstGeom prst="rect">
            <a:avLst/>
          </a:prstGeom>
          <a:noFill/>
          <a:ln w="9525">
            <a:noFill/>
            <a:miter lim="800000"/>
            <a:headEnd/>
            <a:tailEnd/>
          </a:ln>
        </p:spPr>
        <p:txBody>
          <a:bodyPr wrap="square" lIns="92044" tIns="46022" rIns="92044" bIns="46022">
            <a:spAutoFit/>
          </a:bodyPr>
          <a:lstStyle/>
          <a:p>
            <a:pPr marL="900113" indent="-900113" defTabSz="812800"/>
            <a:r>
              <a:rPr kumimoji="0" lang="zh-TW" altLang="en-US" sz="1400" dirty="0" smtClean="0">
                <a:latin typeface="Calibri" pitchFamily="34" charset="0"/>
                <a:ea typeface="標楷體" pitchFamily="65" charset="-120"/>
                <a:cs typeface="Times New Roman" pitchFamily="18" charset="0"/>
              </a:rPr>
              <a:t>資料</a:t>
            </a:r>
            <a:r>
              <a:rPr kumimoji="0" lang="zh-TW" altLang="en-US" sz="1400" dirty="0">
                <a:latin typeface="Calibri" pitchFamily="34" charset="0"/>
                <a:ea typeface="標楷體" pitchFamily="65" charset="-120"/>
                <a:cs typeface="Times New Roman" pitchFamily="18" charset="0"/>
              </a:rPr>
              <a:t>來源</a:t>
            </a:r>
            <a:r>
              <a:rPr kumimoji="0" lang="en-US" altLang="zh-TW" sz="1400" dirty="0">
                <a:latin typeface="Calibri" pitchFamily="34" charset="0"/>
                <a:ea typeface="標楷體" pitchFamily="65" charset="-120"/>
                <a:cs typeface="Times New Roman" pitchFamily="18" charset="0"/>
              </a:rPr>
              <a:t>: </a:t>
            </a:r>
            <a:r>
              <a:rPr lang="zh-TW" altLang="en-US" sz="1400" dirty="0">
                <a:latin typeface="Calibri" pitchFamily="34" charset="0"/>
                <a:ea typeface="標楷體" pitchFamily="65" charset="-120"/>
                <a:cs typeface="Times New Roman" pitchFamily="18" charset="0"/>
              </a:rPr>
              <a:t>臺灣證券交易所</a:t>
            </a:r>
            <a:endParaRPr kumimoji="0" lang="zh-TW" altLang="en-US" sz="1400" dirty="0">
              <a:latin typeface="Calibri" pitchFamily="34" charset="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內容版面配置區 8"/>
          <p:cNvGraphicFramePr>
            <a:graphicFrameLocks noGrp="1"/>
          </p:cNvGraphicFramePr>
          <p:nvPr>
            <p:ph idx="1"/>
          </p:nvPr>
        </p:nvGraphicFramePr>
        <p:xfrm>
          <a:off x="428596" y="1500174"/>
          <a:ext cx="8229600" cy="5072098"/>
        </p:xfrm>
        <a:graphic>
          <a:graphicData uri="http://schemas.openxmlformats.org/drawingml/2006/chart">
            <c:chart xmlns:c="http://schemas.openxmlformats.org/drawingml/2006/chart" xmlns:r="http://schemas.openxmlformats.org/officeDocument/2006/relationships" r:id="rId3"/>
          </a:graphicData>
        </a:graphic>
      </p:graphicFrame>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36</a:t>
            </a:fld>
            <a:endParaRPr lang="en-US" altLang="zh-TW"/>
          </a:p>
        </p:txBody>
      </p:sp>
      <p:sp>
        <p:nvSpPr>
          <p:cNvPr id="6" name="矩形 5"/>
          <p:cNvSpPr/>
          <p:nvPr/>
        </p:nvSpPr>
        <p:spPr>
          <a:xfrm>
            <a:off x="500034" y="714356"/>
            <a:ext cx="8215370" cy="480131"/>
          </a:xfrm>
          <a:prstGeom prst="rect">
            <a:avLst/>
          </a:prstGeom>
        </p:spPr>
        <p:txBody>
          <a:bodyPr wrap="square">
            <a:spAutoFit/>
          </a:bodyPr>
          <a:lstStyle/>
          <a:p>
            <a:pPr algn="ctr">
              <a:lnSpc>
                <a:spcPct val="90000"/>
              </a:lnSpc>
            </a:pPr>
            <a:r>
              <a:rPr lang="zh-TW" altLang="en-US" sz="2800" b="1" dirty="0" smtClean="0">
                <a:solidFill>
                  <a:srgbClr val="333399"/>
                </a:solidFill>
                <a:effectLst>
                  <a:outerShdw blurRad="38100" dist="38100" dir="2700000" algn="tl">
                    <a:srgbClr val="C0C0C0"/>
                  </a:outerShdw>
                </a:effectLst>
                <a:latin typeface="+mj-lt"/>
                <a:ea typeface="標楷體" pitchFamily="65" charset="-120"/>
              </a:rPr>
              <a:t>圖</a:t>
            </a:r>
            <a:r>
              <a:rPr lang="en-US" altLang="zh-TW" sz="2800" b="1" dirty="0" smtClean="0">
                <a:solidFill>
                  <a:srgbClr val="333399"/>
                </a:solidFill>
                <a:effectLst>
                  <a:outerShdw blurRad="38100" dist="38100" dir="2700000" algn="tl">
                    <a:srgbClr val="C0C0C0"/>
                  </a:outerShdw>
                </a:effectLst>
                <a:latin typeface="+mj-lt"/>
                <a:ea typeface="標楷體" pitchFamily="65" charset="-120"/>
              </a:rPr>
              <a:t>10</a:t>
            </a:r>
            <a:r>
              <a:rPr lang="zh-TW" altLang="en-US" sz="2800" b="1" dirty="0" smtClean="0">
                <a:solidFill>
                  <a:srgbClr val="333399"/>
                </a:solidFill>
                <a:effectLst>
                  <a:outerShdw blurRad="38100" dist="38100" dir="2700000" algn="tl">
                    <a:srgbClr val="C0C0C0"/>
                  </a:outerShdw>
                </a:effectLst>
                <a:latin typeface="+mj-lt"/>
                <a:ea typeface="標楷體" pitchFamily="65" charset="-120"/>
              </a:rPr>
              <a:t>：近年新上市公司淨變動家數</a:t>
            </a:r>
            <a:endParaRPr lang="zh-TW" altLang="en-US" sz="2800" b="1" dirty="0">
              <a:solidFill>
                <a:srgbClr val="333399"/>
              </a:solidFill>
              <a:effectLst>
                <a:outerShdw blurRad="38100" dist="38100" dir="2700000" algn="tl">
                  <a:srgbClr val="C0C0C0"/>
                </a:outerShdw>
              </a:effectLst>
              <a:latin typeface="+mj-lt"/>
              <a:ea typeface="標楷體" pitchFamily="65" charset="-120"/>
            </a:endParaRPr>
          </a:p>
        </p:txBody>
      </p:sp>
      <p:sp>
        <p:nvSpPr>
          <p:cNvPr id="8" name="Rectangle 4"/>
          <p:cNvSpPr>
            <a:spLocks noChangeArrowheads="1"/>
          </p:cNvSpPr>
          <p:nvPr/>
        </p:nvSpPr>
        <p:spPr bwMode="auto">
          <a:xfrm>
            <a:off x="714348" y="1142984"/>
            <a:ext cx="7785100" cy="571504"/>
          </a:xfrm>
          <a:prstGeom prst="rect">
            <a:avLst/>
          </a:prstGeom>
          <a:noFill/>
          <a:ln w="9525">
            <a:noFill/>
            <a:miter lim="800000"/>
            <a:headEnd/>
            <a:tailEnd/>
          </a:ln>
        </p:spPr>
        <p:txBody>
          <a:bodyPr/>
          <a:lstStyle/>
          <a:p>
            <a:pPr algn="ctr">
              <a:lnSpc>
                <a:spcPct val="90000"/>
              </a:lnSpc>
            </a:pPr>
            <a:endParaRPr kumimoji="0" lang="zh-TW" altLang="en-US" sz="3600" b="1" dirty="0">
              <a:latin typeface="Segoe"/>
              <a:ea typeface="MS Mincho" pitchFamily="49" charset="-128"/>
            </a:endParaRPr>
          </a:p>
        </p:txBody>
      </p:sp>
      <p:sp>
        <p:nvSpPr>
          <p:cNvPr id="10" name="Rectangle 103"/>
          <p:cNvSpPr>
            <a:spLocks noChangeArrowheads="1"/>
          </p:cNvSpPr>
          <p:nvPr/>
        </p:nvSpPr>
        <p:spPr bwMode="auto">
          <a:xfrm>
            <a:off x="642910" y="6549614"/>
            <a:ext cx="7643812" cy="308386"/>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a:latin typeface="Calibri" pitchFamily="34" charset="0"/>
                <a:ea typeface="標楷體" pitchFamily="65" charset="-120"/>
                <a:cs typeface="Times New Roman" pitchFamily="18" charset="0"/>
              </a:rPr>
              <a:t>資料來源</a:t>
            </a:r>
            <a:r>
              <a:rPr kumimoji="0" lang="en-US" altLang="zh-TW" sz="1400" dirty="0">
                <a:latin typeface="Calibri" pitchFamily="34" charset="0"/>
                <a:ea typeface="標楷體" pitchFamily="65" charset="-120"/>
                <a:cs typeface="Times New Roman" pitchFamily="18" charset="0"/>
              </a:rPr>
              <a:t>: </a:t>
            </a:r>
            <a:r>
              <a:rPr lang="zh-TW" altLang="en-US" sz="1400" dirty="0">
                <a:latin typeface="Calibri" pitchFamily="34" charset="0"/>
                <a:ea typeface="標楷體" pitchFamily="65" charset="-120"/>
                <a:cs typeface="Times New Roman" pitchFamily="18" charset="0"/>
              </a:rPr>
              <a:t>臺灣</a:t>
            </a:r>
            <a:r>
              <a:rPr lang="zh-TW" altLang="en-US" sz="1400" dirty="0" smtClean="0">
                <a:latin typeface="Calibri" pitchFamily="34" charset="0"/>
                <a:ea typeface="標楷體" pitchFamily="65" charset="-120"/>
                <a:cs typeface="Times New Roman" pitchFamily="18" charset="0"/>
              </a:rPr>
              <a:t>證券交易所</a:t>
            </a:r>
            <a:endParaRPr lang="en-US" altLang="zh-TW" sz="1400" dirty="0" smtClean="0">
              <a:latin typeface="Calibri" pitchFamily="34" charset="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3"/>
          <p:cNvSpPr>
            <a:spLocks noChangeArrowheads="1"/>
          </p:cNvSpPr>
          <p:nvPr/>
        </p:nvSpPr>
        <p:spPr bwMode="auto">
          <a:xfrm>
            <a:off x="285750" y="6334125"/>
            <a:ext cx="7643813" cy="5238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b="1" dirty="0">
                <a:latin typeface="Calibri" pitchFamily="34" charset="0"/>
                <a:ea typeface="標楷體" pitchFamily="65" charset="-120"/>
                <a:cs typeface="Times New Roman" pitchFamily="18" charset="0"/>
              </a:rPr>
              <a:t>註</a:t>
            </a:r>
            <a:r>
              <a:rPr kumimoji="0" lang="en-US" altLang="zh-TW" sz="1400" b="1" dirty="0">
                <a:latin typeface="Calibri" pitchFamily="34" charset="0"/>
                <a:ea typeface="標楷體" pitchFamily="65" charset="-120"/>
                <a:cs typeface="Times New Roman" pitchFamily="18" charset="0"/>
              </a:rPr>
              <a:t>: IPO</a:t>
            </a:r>
            <a:r>
              <a:rPr kumimoji="0" lang="zh-TW" altLang="en-US" sz="1400" b="1" dirty="0">
                <a:latin typeface="Calibri" pitchFamily="34" charset="0"/>
                <a:ea typeface="標楷體" pitchFamily="65" charset="-120"/>
                <a:cs typeface="Times New Roman" pitchFamily="18" charset="0"/>
              </a:rPr>
              <a:t>指初次</a:t>
            </a:r>
            <a:r>
              <a:rPr kumimoji="0" lang="zh-TW" altLang="en-US" sz="1400" dirty="0">
                <a:latin typeface="Calibri" pitchFamily="34" charset="0"/>
                <a:ea typeface="標楷體" pitchFamily="65" charset="-120"/>
                <a:cs typeface="Times New Roman" pitchFamily="18" charset="0"/>
              </a:rPr>
              <a:t>上市公司</a:t>
            </a:r>
            <a:r>
              <a:rPr kumimoji="0" lang="zh-TW" altLang="en-US" sz="1400" b="1" dirty="0">
                <a:latin typeface="Calibri" pitchFamily="34" charset="0"/>
                <a:ea typeface="標楷體" pitchFamily="65" charset="-120"/>
                <a:cs typeface="Times New Roman" pitchFamily="18" charset="0"/>
              </a:rPr>
              <a:t>之募集金額</a:t>
            </a:r>
            <a:r>
              <a:rPr kumimoji="0" lang="en-US" altLang="zh-TW" sz="1400" b="1" dirty="0">
                <a:latin typeface="Calibri" pitchFamily="34" charset="0"/>
                <a:ea typeface="標楷體" pitchFamily="65" charset="-120"/>
                <a:cs typeface="Times New Roman" pitchFamily="18" charset="0"/>
              </a:rPr>
              <a:t>; SPO</a:t>
            </a:r>
            <a:r>
              <a:rPr kumimoji="0" lang="zh-TW" altLang="en-US" sz="1400" b="1" dirty="0">
                <a:latin typeface="Calibri" pitchFamily="34" charset="0"/>
                <a:ea typeface="標楷體" pitchFamily="65" charset="-120"/>
                <a:cs typeface="Times New Roman" pitchFamily="18" charset="0"/>
              </a:rPr>
              <a:t>指已上市公司現金增資募集金額</a:t>
            </a:r>
          </a:p>
          <a:p>
            <a:pPr marL="900113" indent="-900113" defTabSz="812800"/>
            <a:r>
              <a:rPr kumimoji="0" lang="zh-TW" altLang="en-US" sz="1400" b="1" dirty="0">
                <a:latin typeface="Calibri" pitchFamily="34" charset="0"/>
                <a:ea typeface="標楷體" pitchFamily="65" charset="-120"/>
                <a:cs typeface="Times New Roman" pitchFamily="18" charset="0"/>
              </a:rPr>
              <a:t>資料來源：</a:t>
            </a:r>
            <a:r>
              <a:rPr kumimoji="0" lang="en-US" altLang="zh-TW" sz="1400" b="1" dirty="0">
                <a:latin typeface="Calibri" pitchFamily="34" charset="0"/>
                <a:ea typeface="標楷體" pitchFamily="65" charset="-120"/>
                <a:cs typeface="Times New Roman" pitchFamily="18" charset="0"/>
              </a:rPr>
              <a:t>WFE Statistics</a:t>
            </a:r>
            <a:r>
              <a:rPr kumimoji="0" lang="zh-TW" altLang="en-US" sz="1400" b="1" dirty="0">
                <a:latin typeface="Calibri" pitchFamily="34" charset="0"/>
                <a:ea typeface="標楷體" pitchFamily="65" charset="-120"/>
                <a:cs typeface="Times New Roman" pitchFamily="18" charset="0"/>
              </a:rPr>
              <a:t>，臺灣證券交易所整理</a:t>
            </a:r>
          </a:p>
        </p:txBody>
      </p:sp>
      <p:sp>
        <p:nvSpPr>
          <p:cNvPr id="11266" name="投影片編號版面配置區 5"/>
          <p:cNvSpPr>
            <a:spLocks noGrp="1"/>
          </p:cNvSpPr>
          <p:nvPr>
            <p:ph type="sldNum" sz="quarter" idx="12"/>
          </p:nvPr>
        </p:nvSpPr>
        <p:spPr/>
        <p:txBody>
          <a:bodyPr/>
          <a:lstStyle/>
          <a:p>
            <a:pPr>
              <a:defRPr/>
            </a:pPr>
            <a:fld id="{8D0514A9-B854-4A43-80C4-1106D9EC08DA}" type="slidenum">
              <a:rPr lang="en-US" altLang="zh-TW"/>
              <a:pPr>
                <a:defRPr/>
              </a:pPr>
              <a:t>37</a:t>
            </a:fld>
            <a:endParaRPr lang="en-US" altLang="zh-TW" dirty="0"/>
          </a:p>
        </p:txBody>
      </p:sp>
      <p:sp>
        <p:nvSpPr>
          <p:cNvPr id="59401" name="Rectangle 9"/>
          <p:cNvSpPr>
            <a:spLocks noChangeArrowheads="1"/>
          </p:cNvSpPr>
          <p:nvPr/>
        </p:nvSpPr>
        <p:spPr bwMode="auto">
          <a:xfrm>
            <a:off x="642938" y="357188"/>
            <a:ext cx="7772400" cy="1143000"/>
          </a:xfrm>
          <a:prstGeom prst="rect">
            <a:avLst/>
          </a:prstGeom>
          <a:noFill/>
          <a:ln w="9525">
            <a:noFill/>
            <a:miter lim="800000"/>
            <a:headEnd/>
            <a:tailEnd/>
          </a:ln>
        </p:spPr>
        <p:txBody>
          <a:bodyPr anchor="ctr"/>
          <a:lstStyle/>
          <a:p>
            <a:pPr algn="ctr" fontAlgn="auto">
              <a:spcBef>
                <a:spcPts val="0"/>
              </a:spcBef>
              <a:spcAft>
                <a:spcPts val="0"/>
              </a:spcAft>
              <a:defRPr/>
            </a:pPr>
            <a:endParaRPr kumimoji="0" lang="zh-TW" altLang="en-US" sz="3600" dirty="0">
              <a:solidFill>
                <a:srgbClr val="333399"/>
              </a:solidFill>
              <a:effectLst>
                <a:outerShdw blurRad="38100" dist="38100" dir="2700000" algn="tl">
                  <a:srgbClr val="C0C0C0"/>
                </a:outerShdw>
              </a:effectLst>
              <a:latin typeface="標楷體" pitchFamily="65" charset="-120"/>
              <a:ea typeface="標楷體" pitchFamily="65" charset="-120"/>
            </a:endParaRPr>
          </a:p>
        </p:txBody>
      </p:sp>
      <p:sp>
        <p:nvSpPr>
          <p:cNvPr id="7" name="文字方塊 6"/>
          <p:cNvSpPr txBox="1"/>
          <p:nvPr/>
        </p:nvSpPr>
        <p:spPr>
          <a:xfrm>
            <a:off x="428625" y="1285875"/>
            <a:ext cx="8715375" cy="707886"/>
          </a:xfrm>
          <a:prstGeom prst="rect">
            <a:avLst/>
          </a:prstGeom>
          <a:noFill/>
        </p:spPr>
        <p:txBody>
          <a:bodyPr>
            <a:spAutoFit/>
          </a:bodyPr>
          <a:lstStyle/>
          <a:p>
            <a:pPr marL="342900" indent="-342900" algn="ctr" fontAlgn="auto">
              <a:spcBef>
                <a:spcPct val="45000"/>
              </a:spcBef>
              <a:spcAft>
                <a:spcPts val="0"/>
              </a:spcAft>
              <a:buBlip>
                <a:blip r:embed="rId4"/>
              </a:buBlip>
              <a:tabLst>
                <a:tab pos="1262063" algn="l"/>
              </a:tabLst>
              <a:defRPr/>
            </a:pPr>
            <a:r>
              <a:rPr kumimoji="0" lang="zh-TW" altLang="en-US" sz="2000" b="1" dirty="0">
                <a:ea typeface="標楷體" pitchFamily="65" charset="-120"/>
              </a:rPr>
              <a:t>臺灣資本市場籌資功能自</a:t>
            </a:r>
            <a:r>
              <a:rPr kumimoji="0" lang="en-US" altLang="zh-TW" sz="2000" b="1" dirty="0">
                <a:ea typeface="標楷體" pitchFamily="65" charset="-120"/>
              </a:rPr>
              <a:t>2002</a:t>
            </a:r>
            <a:r>
              <a:rPr kumimoji="0" lang="zh-TW" altLang="en-US" sz="2000" b="1" dirty="0">
                <a:ea typeface="標楷體" pitchFamily="65" charset="-120"/>
              </a:rPr>
              <a:t>年以來逐漸下滑</a:t>
            </a:r>
            <a:r>
              <a:rPr kumimoji="0" lang="zh-TW" altLang="en-US" sz="2000" b="1" dirty="0" smtClean="0">
                <a:ea typeface="標楷體" pitchFamily="65" charset="-120"/>
              </a:rPr>
              <a:t>。</a:t>
            </a:r>
            <a:endParaRPr kumimoji="0" lang="en-US" altLang="zh-TW" sz="2000" b="1" dirty="0" smtClean="0">
              <a:ea typeface="標楷體" pitchFamily="65" charset="-120"/>
            </a:endParaRPr>
          </a:p>
          <a:p>
            <a:pPr marL="342900" indent="-342900" algn="ctr" fontAlgn="auto">
              <a:spcBef>
                <a:spcPts val="0"/>
              </a:spcBef>
              <a:spcAft>
                <a:spcPts val="0"/>
              </a:spcAft>
              <a:tabLst>
                <a:tab pos="1262063" algn="l"/>
              </a:tabLst>
              <a:defRPr/>
            </a:pPr>
            <a:r>
              <a:rPr kumimoji="0" lang="en-US" altLang="zh-TW" sz="2000" b="1" dirty="0" smtClean="0">
                <a:ea typeface="標楷體" pitchFamily="65" charset="-120"/>
              </a:rPr>
              <a:t>2008</a:t>
            </a:r>
            <a:r>
              <a:rPr kumimoji="0" lang="zh-TW" altLang="en-US" sz="2000" b="1" dirty="0">
                <a:ea typeface="標楷體" pitchFamily="65" charset="-120"/>
              </a:rPr>
              <a:t>年推動外國企業來台上市後，籌資功能逐漸恢復。</a:t>
            </a:r>
          </a:p>
        </p:txBody>
      </p:sp>
      <p:graphicFrame>
        <p:nvGraphicFramePr>
          <p:cNvPr id="10" name="圖表 9"/>
          <p:cNvGraphicFramePr/>
          <p:nvPr/>
        </p:nvGraphicFramePr>
        <p:xfrm>
          <a:off x="0" y="0"/>
          <a:ext cx="0" cy="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圖表 7"/>
          <p:cNvGraphicFramePr/>
          <p:nvPr/>
        </p:nvGraphicFramePr>
        <p:xfrm>
          <a:off x="2147395375" y="2147438238"/>
          <a:ext cx="0" cy="0"/>
        </p:xfrm>
        <a:graphic>
          <a:graphicData uri="http://schemas.openxmlformats.org/drawingml/2006/chart">
            <c:chart xmlns:c="http://schemas.openxmlformats.org/drawingml/2006/chart" xmlns:r="http://schemas.openxmlformats.org/officeDocument/2006/relationships" r:id="rId6"/>
          </a:graphicData>
        </a:graphic>
      </p:graphicFrame>
      <p:sp>
        <p:nvSpPr>
          <p:cNvPr id="2057" name="Rectangle 103"/>
          <p:cNvSpPr>
            <a:spLocks noChangeArrowheads="1"/>
          </p:cNvSpPr>
          <p:nvPr/>
        </p:nvSpPr>
        <p:spPr bwMode="auto">
          <a:xfrm>
            <a:off x="0" y="1643063"/>
            <a:ext cx="1571625" cy="3079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a:latin typeface="Calibri" pitchFamily="34" charset="0"/>
                <a:ea typeface="標楷體" pitchFamily="65" charset="-120"/>
                <a:cs typeface="Times New Roman" pitchFamily="18" charset="0"/>
              </a:rPr>
              <a:t>單位：百萬美元</a:t>
            </a:r>
          </a:p>
        </p:txBody>
      </p:sp>
      <p:sp>
        <p:nvSpPr>
          <p:cNvPr id="14" name="Rectangle 9"/>
          <p:cNvSpPr>
            <a:spLocks noGrp="1" noChangeArrowheads="1"/>
          </p:cNvSpPr>
          <p:nvPr>
            <p:ph type="title"/>
          </p:nvPr>
        </p:nvSpPr>
        <p:spPr>
          <a:xfrm>
            <a:off x="785813" y="428625"/>
            <a:ext cx="8015287" cy="928688"/>
          </a:xfrm>
        </p:spPr>
        <p:txBody>
          <a:bodyPr/>
          <a:lstStyle/>
          <a:p>
            <a:pPr>
              <a:defRPr/>
            </a:pPr>
            <a:r>
              <a:rPr lang="zh-TW" altLang="en-US" sz="2800" b="1" dirty="0" smtClean="0">
                <a:solidFill>
                  <a:srgbClr val="333399"/>
                </a:solidFill>
                <a:effectLst>
                  <a:outerShdw blurRad="38100" dist="38100" dir="2700000" algn="tl">
                    <a:srgbClr val="C0C0C0"/>
                  </a:outerShdw>
                </a:effectLst>
                <a:cs typeface="+mn-cs"/>
              </a:rPr>
              <a:t>圖</a:t>
            </a:r>
            <a:r>
              <a:rPr lang="en-US" altLang="zh-TW" sz="2800" b="1" dirty="0" smtClean="0">
                <a:solidFill>
                  <a:srgbClr val="333399"/>
                </a:solidFill>
                <a:effectLst>
                  <a:outerShdw blurRad="38100" dist="38100" dir="2700000" algn="tl">
                    <a:srgbClr val="C0C0C0"/>
                  </a:outerShdw>
                </a:effectLst>
                <a:cs typeface="+mn-cs"/>
              </a:rPr>
              <a:t>11</a:t>
            </a:r>
            <a:r>
              <a:rPr lang="zh-TW" altLang="en-US" sz="2800" b="1" dirty="0" smtClean="0">
                <a:solidFill>
                  <a:srgbClr val="333399"/>
                </a:solidFill>
                <a:effectLst>
                  <a:outerShdw blurRad="38100" dist="38100" dir="2700000" algn="tl">
                    <a:srgbClr val="C0C0C0"/>
                  </a:outerShdw>
                </a:effectLst>
                <a:latin typeface="標楷體" pitchFamily="65" charset="-120"/>
                <a:cs typeface="+mn-cs"/>
              </a:rPr>
              <a:t>：近年資本市場籌資概況 （</a:t>
            </a:r>
            <a:r>
              <a:rPr lang="en-US" altLang="zh-TW" sz="2800" b="1" dirty="0" smtClean="0">
                <a:solidFill>
                  <a:srgbClr val="333399"/>
                </a:solidFill>
                <a:effectLst>
                  <a:outerShdw blurRad="38100" dist="38100" dir="2700000" algn="tl">
                    <a:srgbClr val="C0C0C0"/>
                  </a:outerShdw>
                </a:effectLst>
                <a:cs typeface="+mn-cs"/>
              </a:rPr>
              <a:t>2002-2010</a:t>
            </a:r>
            <a:r>
              <a:rPr lang="zh-TW" altLang="en-US" sz="2800" b="1" dirty="0" smtClean="0">
                <a:solidFill>
                  <a:srgbClr val="333399"/>
                </a:solidFill>
                <a:effectLst>
                  <a:outerShdw blurRad="38100" dist="38100" dir="2700000" algn="tl">
                    <a:srgbClr val="C0C0C0"/>
                  </a:outerShdw>
                </a:effectLst>
                <a:latin typeface="標楷體" pitchFamily="65" charset="-120"/>
                <a:cs typeface="+mn-cs"/>
              </a:rPr>
              <a:t>）</a:t>
            </a:r>
            <a:endParaRPr lang="zh-TW" altLang="en-US" sz="2800" b="1" dirty="0">
              <a:solidFill>
                <a:srgbClr val="333399"/>
              </a:solidFill>
              <a:effectLst>
                <a:outerShdw blurRad="38100" dist="38100" dir="2700000" algn="tl">
                  <a:srgbClr val="C0C0C0"/>
                </a:outerShdw>
              </a:effectLst>
              <a:latin typeface="標楷體" pitchFamily="65" charset="-120"/>
              <a:cs typeface="+mn-cs"/>
            </a:endParaRPr>
          </a:p>
        </p:txBody>
      </p:sp>
      <p:graphicFrame>
        <p:nvGraphicFramePr>
          <p:cNvPr id="2050" name="內容版面配置區 4"/>
          <p:cNvGraphicFramePr>
            <a:graphicFrameLocks noGrp="1"/>
          </p:cNvGraphicFramePr>
          <p:nvPr>
            <p:ph idx="1"/>
          </p:nvPr>
        </p:nvGraphicFramePr>
        <p:xfrm>
          <a:off x="457200" y="1928813"/>
          <a:ext cx="8229600" cy="4429125"/>
        </p:xfrm>
        <a:graphic>
          <a:graphicData uri="http://schemas.openxmlformats.org/presentationml/2006/ole">
            <p:oleObj spid="_x0000_s532482" name="圖表" r:id="rId7" imgW="8229600" imgH="4429049" progId="Excel.Sheet.8">
              <p:embed/>
            </p:oleObj>
          </a:graphicData>
        </a:graphic>
      </p:graphicFrame>
      <p:cxnSp>
        <p:nvCxnSpPr>
          <p:cNvPr id="2059" name="AutoShape 1"/>
          <p:cNvCxnSpPr>
            <a:cxnSpLocks noChangeShapeType="1"/>
          </p:cNvCxnSpPr>
          <p:nvPr/>
        </p:nvCxnSpPr>
        <p:spPr bwMode="auto">
          <a:xfrm flipV="1">
            <a:off x="6786563" y="3929063"/>
            <a:ext cx="1143000" cy="404812"/>
          </a:xfrm>
          <a:prstGeom prst="straightConnector1">
            <a:avLst/>
          </a:prstGeom>
          <a:noFill/>
          <a:ln w="9525">
            <a:solidFill>
              <a:srgbClr val="000000"/>
            </a:solidFill>
            <a:round/>
            <a:headEnd/>
            <a:tailEnd type="triangle" w="med" len="med"/>
          </a:ln>
        </p:spPr>
      </p:cxn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投影片編號版面配置區 7"/>
          <p:cNvSpPr>
            <a:spLocks noGrp="1"/>
          </p:cNvSpPr>
          <p:nvPr>
            <p:ph type="sldNum" sz="quarter" idx="12"/>
          </p:nvPr>
        </p:nvSpPr>
        <p:spPr>
          <a:xfrm>
            <a:off x="6553200" y="6421438"/>
            <a:ext cx="2133600" cy="365125"/>
          </a:xfrm>
        </p:spPr>
        <p:txBody>
          <a:bodyPr/>
          <a:lstStyle/>
          <a:p>
            <a:pPr>
              <a:defRPr/>
            </a:pPr>
            <a:fld id="{2891C323-F11E-425A-8B5F-97928D48CFD4}" type="slidenum">
              <a:rPr lang="en-US" altLang="zh-TW"/>
              <a:pPr>
                <a:defRPr/>
              </a:pPr>
              <a:t>38</a:t>
            </a:fld>
            <a:endParaRPr lang="en-US" altLang="zh-TW"/>
          </a:p>
        </p:txBody>
      </p:sp>
      <p:sp>
        <p:nvSpPr>
          <p:cNvPr id="62467" name="Rectangle 105"/>
          <p:cNvSpPr>
            <a:spLocks noChangeArrowheads="1"/>
          </p:cNvSpPr>
          <p:nvPr/>
        </p:nvSpPr>
        <p:spPr bwMode="auto">
          <a:xfrm>
            <a:off x="571500" y="642938"/>
            <a:ext cx="7993063" cy="609398"/>
          </a:xfrm>
          <a:prstGeom prst="rect">
            <a:avLst/>
          </a:prstGeom>
          <a:noFill/>
          <a:ln w="9525">
            <a:noFill/>
            <a:miter lim="800000"/>
            <a:headEnd/>
            <a:tailEnd/>
          </a:ln>
        </p:spPr>
        <p:txBody>
          <a:bodyPr>
            <a:spAutoFit/>
          </a:bodyPr>
          <a:lstStyle/>
          <a:p>
            <a:pPr algn="ctr" eaLnBrk="0" hangingPunct="0">
              <a:lnSpc>
                <a:spcPct val="120000"/>
              </a:lnSpc>
              <a:defRPr/>
            </a:pP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表</a:t>
            </a:r>
            <a:r>
              <a:rPr lang="en-US" altLang="zh-TW" sz="2800" b="1" dirty="0" smtClean="0">
                <a:solidFill>
                  <a:srgbClr val="333399"/>
                </a:solidFill>
                <a:effectLst>
                  <a:outerShdw blurRad="38100" dist="38100" dir="2700000" algn="tl">
                    <a:srgbClr val="C0C0C0"/>
                  </a:outerShdw>
                </a:effectLst>
                <a:latin typeface="+mn-lt"/>
                <a:ea typeface="標楷體" pitchFamily="65" charset="-120"/>
                <a:cs typeface="+mj-cs"/>
              </a:rPr>
              <a:t>12</a:t>
            </a: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a:t>
            </a:r>
            <a:r>
              <a:rPr lang="zh-TW" altLang="en-US" sz="2800" b="1" dirty="0">
                <a:solidFill>
                  <a:srgbClr val="333399"/>
                </a:solidFill>
                <a:effectLst>
                  <a:outerShdw blurRad="38100" dist="38100" dir="2700000" algn="tl">
                    <a:srgbClr val="C0C0C0"/>
                  </a:outerShdw>
                </a:effectLst>
                <a:latin typeface="+mn-lt"/>
                <a:ea typeface="標楷體" pitchFamily="65" charset="-120"/>
                <a:cs typeface="+mj-cs"/>
              </a:rPr>
              <a:t>台股具備高本益比優勢</a:t>
            </a:r>
            <a:endParaRPr lang="en-US" altLang="zh-TW" sz="2800" b="1" dirty="0">
              <a:solidFill>
                <a:srgbClr val="333399"/>
              </a:solidFill>
              <a:effectLst>
                <a:outerShdw blurRad="38100" dist="38100" dir="2700000" algn="tl">
                  <a:srgbClr val="C0C0C0"/>
                </a:outerShdw>
              </a:effectLst>
              <a:latin typeface="+mn-lt"/>
              <a:ea typeface="標楷體" pitchFamily="65" charset="-120"/>
              <a:cs typeface="+mj-cs"/>
            </a:endParaRPr>
          </a:p>
        </p:txBody>
      </p:sp>
      <p:sp>
        <p:nvSpPr>
          <p:cNvPr id="61444" name="Rectangle 103"/>
          <p:cNvSpPr>
            <a:spLocks noChangeArrowheads="1"/>
          </p:cNvSpPr>
          <p:nvPr/>
        </p:nvSpPr>
        <p:spPr bwMode="auto">
          <a:xfrm>
            <a:off x="73025" y="6262688"/>
            <a:ext cx="8678863" cy="5238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b="1">
                <a:ea typeface="標楷體" pitchFamily="65" charset="-120"/>
                <a:cs typeface="Times New Roman" pitchFamily="18" charset="0"/>
              </a:rPr>
              <a:t>資料來源：</a:t>
            </a:r>
            <a:r>
              <a:rPr kumimoji="0" lang="en-US" altLang="zh-TW" sz="1400" b="1">
                <a:ea typeface="標楷體" pitchFamily="65" charset="-120"/>
                <a:cs typeface="Times New Roman" pitchFamily="18" charset="0"/>
              </a:rPr>
              <a:t>1.</a:t>
            </a:r>
            <a:r>
              <a:rPr kumimoji="0" lang="zh-TW" altLang="en-US" sz="1400" b="1">
                <a:ea typeface="標楷體" pitchFamily="65" charset="-120"/>
                <a:cs typeface="Times New Roman" pitchFamily="18" charset="0"/>
              </a:rPr>
              <a:t> 證券暨期貨市場重要指標；</a:t>
            </a:r>
            <a:r>
              <a:rPr kumimoji="0" lang="en-US" altLang="zh-TW" sz="1400" b="1">
                <a:ea typeface="標楷體" pitchFamily="65" charset="-120"/>
                <a:cs typeface="Times New Roman" pitchFamily="18" charset="0"/>
              </a:rPr>
              <a:t>2.</a:t>
            </a:r>
            <a:r>
              <a:rPr kumimoji="0" lang="zh-TW" altLang="en-US" sz="1400" b="1">
                <a:ea typeface="標楷體" pitchFamily="65" charset="-120"/>
                <a:cs typeface="Times New Roman" pitchFamily="18" charset="0"/>
              </a:rPr>
              <a:t> 臺灣證券交易所；</a:t>
            </a:r>
            <a:r>
              <a:rPr kumimoji="0" lang="en-US" altLang="zh-TW" sz="1400" b="1">
                <a:ea typeface="標楷體" pitchFamily="65" charset="-120"/>
                <a:cs typeface="Times New Roman" pitchFamily="18" charset="0"/>
              </a:rPr>
              <a:t/>
            </a:r>
            <a:br>
              <a:rPr kumimoji="0" lang="en-US" altLang="zh-TW" sz="1400" b="1">
                <a:ea typeface="標楷體" pitchFamily="65" charset="-120"/>
                <a:cs typeface="Times New Roman" pitchFamily="18" charset="0"/>
              </a:rPr>
            </a:br>
            <a:r>
              <a:rPr kumimoji="0" lang="en-US" altLang="zh-TW" sz="1400" b="1">
                <a:ea typeface="標楷體" pitchFamily="65" charset="-120"/>
                <a:cs typeface="Times New Roman" pitchFamily="18" charset="0"/>
              </a:rPr>
              <a:t>3. </a:t>
            </a:r>
            <a:r>
              <a:rPr kumimoji="0" lang="zh-TW" altLang="en-US" sz="1400" b="1">
                <a:ea typeface="標楷體" pitchFamily="65" charset="-120"/>
                <a:cs typeface="Times New Roman" pitchFamily="18" charset="0"/>
              </a:rPr>
              <a:t>日本東證所</a:t>
            </a:r>
            <a:r>
              <a:rPr kumimoji="0" lang="en-US" altLang="zh-TW" sz="1400" b="1">
                <a:ea typeface="標楷體" pitchFamily="65" charset="-120"/>
                <a:cs typeface="Times New Roman" pitchFamily="18" charset="0"/>
              </a:rPr>
              <a:t>2002</a:t>
            </a:r>
            <a:r>
              <a:rPr kumimoji="0" lang="zh-TW" altLang="en-US" sz="1400" b="1">
                <a:ea typeface="標楷體" pitchFamily="65" charset="-120"/>
                <a:cs typeface="Times New Roman" pitchFamily="18" charset="0"/>
              </a:rPr>
              <a:t>年底、</a:t>
            </a:r>
            <a:r>
              <a:rPr kumimoji="0" lang="en-US" altLang="zh-TW" sz="1400" b="1">
                <a:ea typeface="標楷體" pitchFamily="65" charset="-120"/>
                <a:cs typeface="Times New Roman" pitchFamily="18" charset="0"/>
              </a:rPr>
              <a:t>2009</a:t>
            </a:r>
            <a:r>
              <a:rPr kumimoji="0" lang="zh-TW" altLang="en-US" sz="1400" b="1">
                <a:ea typeface="標楷體" pitchFamily="65" charset="-120"/>
                <a:cs typeface="Times New Roman" pitchFamily="18" charset="0"/>
              </a:rPr>
              <a:t>年底因上市公司</a:t>
            </a:r>
            <a:r>
              <a:rPr kumimoji="0" lang="en-US" altLang="zh-TW" sz="1400" b="1">
                <a:ea typeface="標楷體" pitchFamily="65" charset="-120"/>
                <a:cs typeface="Times New Roman" pitchFamily="18" charset="0"/>
              </a:rPr>
              <a:t>EPS</a:t>
            </a:r>
            <a:r>
              <a:rPr kumimoji="0" lang="zh-TW" altLang="en-US" sz="1400" b="1">
                <a:ea typeface="標楷體" pitchFamily="65" charset="-120"/>
                <a:cs typeface="Times New Roman" pitchFamily="18" charset="0"/>
              </a:rPr>
              <a:t>為負數，故無法計算本益比</a:t>
            </a:r>
          </a:p>
        </p:txBody>
      </p:sp>
      <p:graphicFrame>
        <p:nvGraphicFramePr>
          <p:cNvPr id="7" name="Group 188"/>
          <p:cNvGraphicFramePr>
            <a:graphicFrameLocks noGrp="1"/>
          </p:cNvGraphicFramePr>
          <p:nvPr/>
        </p:nvGraphicFramePr>
        <p:xfrm>
          <a:off x="714375" y="1500188"/>
          <a:ext cx="7999443" cy="4603645"/>
        </p:xfrm>
        <a:graphic>
          <a:graphicData uri="http://schemas.openxmlformats.org/drawingml/2006/table">
            <a:tbl>
              <a:tblPr/>
              <a:tblGrid>
                <a:gridCol w="785818"/>
                <a:gridCol w="1070000"/>
                <a:gridCol w="904875"/>
                <a:gridCol w="876300"/>
                <a:gridCol w="965200"/>
                <a:gridCol w="889000"/>
                <a:gridCol w="793750"/>
                <a:gridCol w="858838"/>
                <a:gridCol w="855662"/>
              </a:tblGrid>
              <a:tr h="318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600" b="1" i="0" u="none" strike="noStrike" cap="none" normalizeH="0" baseline="0" dirty="0" smtClean="0">
                        <a:ln>
                          <a:noFill/>
                        </a:ln>
                        <a:solidFill>
                          <a:schemeClr val="accent2"/>
                        </a:solidFill>
                        <a:effectLst>
                          <a:outerShdw blurRad="38100" dist="38100" dir="2700000" algn="tl">
                            <a:srgbClr val="000000"/>
                          </a:outerShdw>
                        </a:effectLst>
                        <a:latin typeface="Calibri" pitchFamily="34" charset="0"/>
                        <a:ea typeface="新細明體" pitchFamily="18"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台灣</a:t>
                      </a:r>
                      <a:endParaRPr kumimoji="1" lang="en-US" altLang="zh-TW" sz="16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日本</a:t>
                      </a:r>
                      <a:endParaRPr kumimoji="1" lang="en-US" altLang="zh-TW" sz="1600" b="1" i="0" u="none" strike="noStrike" cap="none" normalizeH="0" baseline="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香港</a:t>
                      </a:r>
                      <a:endParaRPr kumimoji="1" lang="en-US" altLang="zh-TW" sz="1600" b="1" i="0" u="none" strike="noStrike" cap="none" normalizeH="0" baseline="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rPr>
                        <a:t>韓國</a:t>
                      </a:r>
                      <a:endParaRPr kumimoji="1" lang="en-US" altLang="zh-TW" sz="1600" b="1" i="0" u="none" strike="noStrike" cap="none" normalizeH="0" baseline="0" dirty="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新加坡</a:t>
                      </a:r>
                      <a:endParaRPr kumimoji="1" lang="en-US" altLang="zh-TW" sz="1600" b="1" i="0" u="none" strike="noStrike" cap="none" normalizeH="0" baseline="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紐約</a:t>
                      </a:r>
                      <a:endParaRPr kumimoji="1" lang="en-US" altLang="zh-TW" sz="1600" b="1" i="0" u="none" strike="noStrike" cap="none" normalizeH="0" baseline="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倫敦</a:t>
                      </a:r>
                      <a:endParaRPr kumimoji="1" lang="en-US" altLang="zh-TW" sz="1600" b="1" i="0" u="none" strike="noStrike" cap="none" normalizeH="0" baseline="0" smtClean="0">
                        <a:ln>
                          <a:noFill/>
                        </a:ln>
                        <a:solidFill>
                          <a:srgbClr val="3333CC"/>
                        </a:solidFill>
                        <a:effectLst/>
                        <a:latin typeface="Calibri" pitchFamily="34" charset="0"/>
                        <a:ea typeface="標楷體" pitchFamily="65" charset="-120"/>
                        <a:cs typeface="Arial" pitchFamily="34" charset="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CC"/>
                          </a:solidFill>
                          <a:effectLst/>
                          <a:latin typeface="Calibri" pitchFamily="34" charset="0"/>
                          <a:ea typeface="標楷體" pitchFamily="65" charset="-120"/>
                          <a:cs typeface="Arial" pitchFamily="34" charset="0"/>
                        </a:rPr>
                        <a:t>上海</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r>
              <a:tr h="3545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pitchFamily="34" charset="0"/>
                        </a:rPr>
                        <a:t>2000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14.84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170.80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12.80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15.34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20.91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22.85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23.31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58.22</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6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41.57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240.90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12.18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29.29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16.75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31.06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20.29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37.71</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499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41.77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14.89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15.61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21.17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29.00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17.73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34.43</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6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pitchFamily="34" charset="0"/>
                        </a:rPr>
                        <a:t>2003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24.76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614.10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18.96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10.06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24.87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27.88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18.29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36.54</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601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12.58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39.00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18.73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15.84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16.60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20.44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14.69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24.23</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148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17.55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45.80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15.57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10.98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15.37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18.85</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13.97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16.33</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5450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18.98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36.00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17.37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11.40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13.92</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18.16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13.37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33.30</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186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15.31</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26.70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22.47</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16.84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14.74</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18.39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outerShdw blurRad="38100" dist="38100" dir="2700000" algn="tl">
                              <a:srgbClr val="FFFFFF"/>
                            </a:outerShdw>
                          </a:effectLst>
                          <a:latin typeface="Calibri" pitchFamily="34" charset="0"/>
                          <a:ea typeface="新細明體" pitchFamily="18" charset="-120"/>
                          <a:cs typeface="Arial" pitchFamily="34" charset="0"/>
                        </a:rPr>
                        <a:t>11.83</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59.24</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635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pitchFamily="34" charset="0"/>
                        </a:rPr>
                        <a:t>  9.80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20.00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7.26</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Calibri" pitchFamily="34" charset="0"/>
                          <a:ea typeface="新細明體" pitchFamily="18" charset="-120"/>
                          <a:cs typeface="Arial" pitchFamily="34" charset="0"/>
                        </a:rPr>
                        <a:t>8.99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Calibri" pitchFamily="34" charset="0"/>
                          <a:ea typeface="新細明體" pitchFamily="18" charset="-120"/>
                          <a:cs typeface="Arial" pitchFamily="34" charset="0"/>
                        </a:rPr>
                        <a:t>6.00</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chemeClr val="tx1"/>
                          </a:solidFill>
                          <a:effectLst/>
                          <a:latin typeface="Calibri" pitchFamily="34" charset="0"/>
                          <a:ea typeface="新細明體" pitchFamily="18" charset="-120"/>
                          <a:cs typeface="Arial" pitchFamily="34" charset="0"/>
                        </a:rPr>
                        <a:t>19.59</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8.88</a:t>
                      </a: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14.85</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60872">
                <a:tc>
                  <a:txBody>
                    <a:bodyPr/>
                    <a:lstStyle/>
                    <a:p>
                      <a:pPr algn="ctr" rtl="0" fontAlgn="ctr"/>
                      <a:r>
                        <a:rPr lang="en-US" altLang="zh-TW" sz="1600" b="1" i="0" u="none" strike="noStrike" dirty="0">
                          <a:solidFill>
                            <a:srgbClr val="3333CC"/>
                          </a:solidFill>
                          <a:latin typeface="+mn-lt"/>
                          <a:ea typeface="標楷體" pitchFamily="65" charset="-120"/>
                        </a:rPr>
                        <a:t>2009</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600" b="1" i="0" u="none" strike="noStrike" dirty="0">
                          <a:solidFill>
                            <a:srgbClr val="800000"/>
                          </a:solidFill>
                          <a:latin typeface="+mn-lt"/>
                          <a:ea typeface="標楷體" pitchFamily="65" charset="-120"/>
                        </a:rPr>
                        <a:t>110.54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18.13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23.68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26.12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86.91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17.78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0" i="0" u="none" strike="noStrike" dirty="0">
                          <a:solidFill>
                            <a:schemeClr val="tx1"/>
                          </a:solidFill>
                          <a:latin typeface="+mn-lt"/>
                          <a:ea typeface="標楷體" pitchFamily="65" charset="-120"/>
                        </a:rPr>
                        <a:t>28.73 </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65066">
                <a:tc>
                  <a:txBody>
                    <a:bodyPr/>
                    <a:lstStyle/>
                    <a:p>
                      <a:pPr algn="ctr" rtl="0" fontAlgn="ctr"/>
                      <a:r>
                        <a:rPr lang="en-US" altLang="zh-TW" sz="1600" b="1" i="0" u="none" strike="noStrike" dirty="0" smtClean="0">
                          <a:solidFill>
                            <a:srgbClr val="3333CC"/>
                          </a:solidFill>
                          <a:latin typeface="+mn-lt"/>
                          <a:ea typeface="標楷體" pitchFamily="65" charset="-120"/>
                        </a:rPr>
                        <a:t>2010</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600" b="1" i="0" u="none" strike="noStrike" dirty="0" smtClean="0">
                          <a:solidFill>
                            <a:srgbClr val="800000"/>
                          </a:solidFill>
                          <a:latin typeface="+mn-lt"/>
                          <a:ea typeface="標楷體" pitchFamily="65" charset="-120"/>
                        </a:rPr>
                        <a:t>16.04</a:t>
                      </a:r>
                      <a:endParaRPr lang="en-US" altLang="zh-TW" sz="1600" b="1" i="0" u="none" strike="noStrike" dirty="0">
                        <a:solidFill>
                          <a:srgbClr val="800000"/>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45.00</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16.67</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18.96</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12.70</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17.50</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12.14</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kern="1200" dirty="0" smtClean="0">
                          <a:solidFill>
                            <a:srgbClr val="3333CC"/>
                          </a:solidFill>
                          <a:latin typeface="+mn-lt"/>
                          <a:ea typeface="標楷體" pitchFamily="65" charset="-120"/>
                          <a:cs typeface="+mn-cs"/>
                        </a:rPr>
                        <a:t>21.62</a:t>
                      </a:r>
                      <a:endParaRPr lang="en-US" altLang="zh-TW" sz="1600" b="1" i="0" u="none" strike="noStrike" kern="1200" dirty="0">
                        <a:solidFill>
                          <a:srgbClr val="3333CC"/>
                        </a:solidFill>
                        <a:latin typeface="+mn-lt"/>
                        <a:ea typeface="標楷體" pitchFamily="65" charset="-120"/>
                        <a:cs typeface="+mn-cs"/>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r h="365066">
                <a:tc>
                  <a:txBody>
                    <a:bodyPr/>
                    <a:lstStyle/>
                    <a:p>
                      <a:pPr algn="ctr" rtl="0" fontAlgn="ctr"/>
                      <a:r>
                        <a:rPr lang="zh-TW" altLang="en-US" sz="1600" b="1" i="0" u="none" strike="noStrike" dirty="0" smtClean="0">
                          <a:solidFill>
                            <a:srgbClr val="3333CC"/>
                          </a:solidFill>
                          <a:latin typeface="+mn-lt"/>
                          <a:ea typeface="標楷體" pitchFamily="65" charset="-120"/>
                        </a:rPr>
                        <a:t>平均</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600" b="1" i="0" u="none" strike="noStrike" dirty="0" smtClean="0">
                          <a:solidFill>
                            <a:srgbClr val="800000"/>
                          </a:solidFill>
                          <a:latin typeface="+mn-lt"/>
                          <a:ea typeface="標楷體" pitchFamily="65" charset="-120"/>
                        </a:rPr>
                        <a:t>18.83</a:t>
                      </a:r>
                      <a:endParaRPr lang="en-US" altLang="zh-TW" sz="1600" b="1" i="0" u="none" strike="noStrike" dirty="0">
                        <a:solidFill>
                          <a:srgbClr val="800000"/>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50.03</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15.52</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14.53</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14.24</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22.48</a:t>
                      </a: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dirty="0" smtClean="0">
                          <a:solidFill>
                            <a:srgbClr val="3333CC"/>
                          </a:solidFill>
                          <a:latin typeface="+mn-lt"/>
                          <a:ea typeface="標楷體" pitchFamily="65" charset="-120"/>
                        </a:rPr>
                        <a:t>14.41</a:t>
                      </a:r>
                      <a:endParaRPr lang="en-US" altLang="zh-TW" sz="1600" b="1" i="0" u="none" strike="noStrike" dirty="0">
                        <a:solidFill>
                          <a:srgbClr val="3333CC"/>
                        </a:solidFill>
                        <a:latin typeface="+mn-lt"/>
                        <a:ea typeface="標楷體" pitchFamily="65" charset="-120"/>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c>
                  <a:txBody>
                    <a:bodyPr/>
                    <a:lstStyle/>
                    <a:p>
                      <a:pPr algn="ctr" rtl="0" fontAlgn="ctr"/>
                      <a:r>
                        <a:rPr lang="en-US" altLang="zh-TW" sz="1600" b="1" i="0" u="none" strike="noStrike" kern="1200" dirty="0" smtClean="0">
                          <a:solidFill>
                            <a:srgbClr val="3333CC"/>
                          </a:solidFill>
                          <a:latin typeface="+mn-lt"/>
                          <a:ea typeface="標楷體" pitchFamily="65" charset="-120"/>
                          <a:cs typeface="+mn-cs"/>
                        </a:rPr>
                        <a:t>27.97</a:t>
                      </a:r>
                      <a:endParaRPr lang="en-US" altLang="zh-TW" sz="1600" b="1" i="0" u="none" strike="noStrike" kern="1200" dirty="0">
                        <a:solidFill>
                          <a:srgbClr val="3333CC"/>
                        </a:solidFill>
                        <a:latin typeface="+mn-lt"/>
                        <a:ea typeface="標楷體" pitchFamily="65" charset="-120"/>
                        <a:cs typeface="+mn-cs"/>
                      </a:endParaRPr>
                    </a:p>
                  </a:txBody>
                  <a:tcPr marL="7398" marR="7398" marT="7398"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EAEAEA"/>
                    </a:solidFill>
                  </a:tcPr>
                </a:tc>
              </a:tr>
            </a:tbl>
          </a:graphicData>
        </a:graphic>
      </p:graphicFrame>
      <p:sp>
        <p:nvSpPr>
          <p:cNvPr id="61587" name="Rectangle 104"/>
          <p:cNvSpPr>
            <a:spLocks noChangeArrowheads="1"/>
          </p:cNvSpPr>
          <p:nvPr/>
        </p:nvSpPr>
        <p:spPr bwMode="auto">
          <a:xfrm>
            <a:off x="8064500" y="1143000"/>
            <a:ext cx="1079500" cy="360363"/>
          </a:xfrm>
          <a:prstGeom prst="rect">
            <a:avLst/>
          </a:prstGeom>
          <a:noFill/>
          <a:ln w="9525">
            <a:noFill/>
            <a:miter lim="800000"/>
            <a:headEnd/>
            <a:tailEnd/>
          </a:ln>
        </p:spPr>
        <p:txBody>
          <a:bodyPr wrap="none" lIns="92044" tIns="46022" rIns="92044" bIns="46022" anchor="ctr"/>
          <a:lstStyle/>
          <a:p>
            <a:pPr algn="ctr"/>
            <a:r>
              <a:rPr kumimoji="0" lang="zh-TW" altLang="en-US" sz="1400" b="1">
                <a:latin typeface="Calibri" pitchFamily="34" charset="0"/>
                <a:ea typeface="標楷體" pitchFamily="65" charset="-120"/>
                <a:cs typeface="Times New Roman" pitchFamily="18" charset="0"/>
              </a:rPr>
              <a:t>單位</a:t>
            </a:r>
            <a:r>
              <a:rPr kumimoji="0" lang="en-US" altLang="zh-TW" sz="1400" b="1">
                <a:latin typeface="Calibri" pitchFamily="34" charset="0"/>
                <a:ea typeface="標楷體" pitchFamily="65" charset="-120"/>
                <a:cs typeface="Times New Roman" pitchFamily="18" charset="0"/>
              </a:rPr>
              <a:t>:</a:t>
            </a:r>
            <a:r>
              <a:rPr kumimoji="0" lang="zh-TW" altLang="en-US" sz="1400" b="1">
                <a:latin typeface="Calibri" pitchFamily="34" charset="0"/>
                <a:ea typeface="標楷體" pitchFamily="65" charset="-120"/>
                <a:cs typeface="Times New Roman" pitchFamily="18" charset="0"/>
              </a:rPr>
              <a:t>倍</a:t>
            </a:r>
            <a:endParaRPr kumimoji="0" lang="en-US" altLang="zh-TW" sz="1400" b="1">
              <a:latin typeface="Calibri" pitchFamily="34" charset="0"/>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投影片編號版面配置區 6"/>
          <p:cNvSpPr>
            <a:spLocks noGrp="1"/>
          </p:cNvSpPr>
          <p:nvPr>
            <p:ph type="sldNum" sz="quarter" idx="12"/>
          </p:nvPr>
        </p:nvSpPr>
        <p:spPr/>
        <p:txBody>
          <a:bodyPr/>
          <a:lstStyle/>
          <a:p>
            <a:pPr>
              <a:defRPr/>
            </a:pPr>
            <a:fld id="{24A3FE25-77DB-4033-BDA9-48E8BC180CFE}" type="slidenum">
              <a:rPr lang="en-US" altLang="zh-TW"/>
              <a:pPr>
                <a:defRPr/>
              </a:pPr>
              <a:t>39</a:t>
            </a:fld>
            <a:endParaRPr lang="en-US" altLang="zh-TW"/>
          </a:p>
        </p:txBody>
      </p:sp>
      <p:sp>
        <p:nvSpPr>
          <p:cNvPr id="63491" name="Rectangle 104"/>
          <p:cNvSpPr>
            <a:spLocks noChangeArrowheads="1"/>
          </p:cNvSpPr>
          <p:nvPr/>
        </p:nvSpPr>
        <p:spPr bwMode="auto">
          <a:xfrm>
            <a:off x="8064500" y="1071563"/>
            <a:ext cx="1079500" cy="360362"/>
          </a:xfrm>
          <a:prstGeom prst="rect">
            <a:avLst/>
          </a:prstGeom>
          <a:noFill/>
          <a:ln w="9525">
            <a:noFill/>
            <a:miter lim="800000"/>
            <a:headEnd/>
            <a:tailEnd/>
          </a:ln>
        </p:spPr>
        <p:txBody>
          <a:bodyPr wrap="none" lIns="92044" tIns="46022" rIns="92044" bIns="46022" anchor="ctr"/>
          <a:lstStyle/>
          <a:p>
            <a:pPr algn="ctr"/>
            <a:r>
              <a:rPr kumimoji="0" lang="zh-TW" altLang="en-US" sz="1400" b="1">
                <a:latin typeface="Calibri" pitchFamily="34" charset="0"/>
                <a:ea typeface="標楷體" pitchFamily="65" charset="-120"/>
                <a:cs typeface="Times New Roman" pitchFamily="18" charset="0"/>
              </a:rPr>
              <a:t>單位</a:t>
            </a:r>
            <a:r>
              <a:rPr kumimoji="0" lang="en-US" altLang="zh-TW" sz="1400" b="1">
                <a:latin typeface="Calibri" pitchFamily="34" charset="0"/>
                <a:ea typeface="標楷體" pitchFamily="65" charset="-120"/>
                <a:cs typeface="Times New Roman" pitchFamily="18" charset="0"/>
              </a:rPr>
              <a:t>:%</a:t>
            </a:r>
          </a:p>
        </p:txBody>
      </p:sp>
      <p:sp>
        <p:nvSpPr>
          <p:cNvPr id="64516" name="Rectangle 104"/>
          <p:cNvSpPr>
            <a:spLocks noChangeArrowheads="1"/>
          </p:cNvSpPr>
          <p:nvPr/>
        </p:nvSpPr>
        <p:spPr bwMode="auto">
          <a:xfrm>
            <a:off x="1428750" y="642938"/>
            <a:ext cx="6429375" cy="523220"/>
          </a:xfrm>
          <a:prstGeom prst="rect">
            <a:avLst/>
          </a:prstGeom>
          <a:noFill/>
          <a:ln w="9525">
            <a:noFill/>
            <a:miter lim="800000"/>
            <a:headEnd/>
            <a:tailEnd/>
          </a:ln>
        </p:spPr>
        <p:txBody>
          <a:bodyPr>
            <a:spAutoFit/>
          </a:bodyPr>
          <a:lstStyle/>
          <a:p>
            <a:pPr algn="ctr">
              <a:defRPr/>
            </a:pP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表</a:t>
            </a:r>
            <a:r>
              <a:rPr lang="en-US" altLang="zh-TW" sz="2800" b="1" dirty="0" smtClean="0">
                <a:solidFill>
                  <a:srgbClr val="333399"/>
                </a:solidFill>
                <a:effectLst>
                  <a:outerShdw blurRad="38100" dist="38100" dir="2700000" algn="tl">
                    <a:srgbClr val="C0C0C0"/>
                  </a:outerShdw>
                </a:effectLst>
                <a:latin typeface="+mn-lt"/>
                <a:ea typeface="標楷體" pitchFamily="65" charset="-120"/>
                <a:cs typeface="+mj-cs"/>
              </a:rPr>
              <a:t>13</a:t>
            </a: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a:t>
            </a:r>
            <a:r>
              <a:rPr lang="zh-TW" altLang="en-US" sz="2800" b="1" dirty="0">
                <a:solidFill>
                  <a:srgbClr val="333399"/>
                </a:solidFill>
                <a:effectLst>
                  <a:outerShdw blurRad="38100" dist="38100" dir="2700000" algn="tl">
                    <a:srgbClr val="C0C0C0"/>
                  </a:outerShdw>
                </a:effectLst>
                <a:latin typeface="+mn-lt"/>
                <a:ea typeface="標楷體" pitchFamily="65" charset="-120"/>
                <a:cs typeface="+mj-cs"/>
              </a:rPr>
              <a:t>台股交易熱絡，成交值周轉率高</a:t>
            </a:r>
            <a:endParaRPr lang="en-US" altLang="zh-TW" sz="2800" b="1" dirty="0">
              <a:solidFill>
                <a:srgbClr val="333399"/>
              </a:solidFill>
              <a:effectLst>
                <a:outerShdw blurRad="38100" dist="38100" dir="2700000" algn="tl">
                  <a:srgbClr val="C0C0C0"/>
                </a:outerShdw>
              </a:effectLst>
              <a:latin typeface="+mn-lt"/>
              <a:ea typeface="標楷體" pitchFamily="65" charset="-120"/>
              <a:cs typeface="+mj-cs"/>
            </a:endParaRPr>
          </a:p>
        </p:txBody>
      </p:sp>
      <p:sp>
        <p:nvSpPr>
          <p:cNvPr id="63493" name="Rectangle 103"/>
          <p:cNvSpPr>
            <a:spLocks noChangeArrowheads="1"/>
          </p:cNvSpPr>
          <p:nvPr/>
        </p:nvSpPr>
        <p:spPr bwMode="auto">
          <a:xfrm>
            <a:off x="263525" y="6483350"/>
            <a:ext cx="7643813" cy="5238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b="1">
                <a:ea typeface="標楷體" pitchFamily="65" charset="-120"/>
                <a:cs typeface="Times New Roman" pitchFamily="18" charset="0"/>
              </a:rPr>
              <a:t>資料來源</a:t>
            </a:r>
            <a:r>
              <a:rPr kumimoji="0" lang="en-US" altLang="zh-TW" sz="1400" b="1">
                <a:ea typeface="標楷體" pitchFamily="65" charset="-120"/>
                <a:cs typeface="Times New Roman" pitchFamily="18" charset="0"/>
              </a:rPr>
              <a:t>: </a:t>
            </a:r>
            <a:r>
              <a:rPr kumimoji="0" lang="zh-TW" altLang="en-US" sz="1400" b="1">
                <a:ea typeface="標楷體" pitchFamily="65" charset="-120"/>
                <a:cs typeface="Times New Roman" pitchFamily="18" charset="0"/>
              </a:rPr>
              <a:t>證券暨期貨市場重要指標</a:t>
            </a:r>
            <a:r>
              <a:rPr kumimoji="0" lang="en-US" altLang="zh-TW" sz="1400" b="1">
                <a:ea typeface="標楷體" pitchFamily="65" charset="-120"/>
                <a:cs typeface="Times New Roman" pitchFamily="18" charset="0"/>
              </a:rPr>
              <a:t>; WFE</a:t>
            </a:r>
          </a:p>
          <a:p>
            <a:pPr marL="900113" indent="-900113" defTabSz="812800"/>
            <a:endParaRPr kumimoji="0" lang="en-US" altLang="zh-TW" sz="1400" b="1">
              <a:ea typeface="標楷體" pitchFamily="65" charset="-120"/>
              <a:cs typeface="Times New Roman" pitchFamily="18" charset="0"/>
            </a:endParaRPr>
          </a:p>
        </p:txBody>
      </p:sp>
      <p:graphicFrame>
        <p:nvGraphicFramePr>
          <p:cNvPr id="7" name="Group 170"/>
          <p:cNvGraphicFramePr>
            <a:graphicFrameLocks noGrp="1"/>
          </p:cNvGraphicFramePr>
          <p:nvPr/>
        </p:nvGraphicFramePr>
        <p:xfrm>
          <a:off x="642938" y="1357313"/>
          <a:ext cx="7920037" cy="5143536"/>
        </p:xfrm>
        <a:graphic>
          <a:graphicData uri="http://schemas.openxmlformats.org/drawingml/2006/table">
            <a:tbl>
              <a:tblPr/>
              <a:tblGrid>
                <a:gridCol w="792162"/>
                <a:gridCol w="936625"/>
                <a:gridCol w="935038"/>
                <a:gridCol w="936625"/>
                <a:gridCol w="950912"/>
                <a:gridCol w="855663"/>
                <a:gridCol w="841357"/>
                <a:gridCol w="841393"/>
                <a:gridCol w="830262"/>
              </a:tblGrid>
              <a:tr h="3524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pitchFamily="34" charset="0"/>
                        </a:rPr>
                        <a:t>台灣</a:t>
                      </a:r>
                      <a:endParaRPr kumimoji="1" lang="en-US" altLang="zh-TW" sz="1600" b="1" i="0" u="none" strike="noStrike" cap="none" normalizeH="0" baseline="0" dirty="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日本</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香港</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韓國</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新加坡</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紐約</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倫敦</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pitchFamily="34" charset="0"/>
                        </a:rPr>
                        <a:t>上海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r>
              <a:tr h="36197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2000</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kern="1200" cap="none" normalizeH="0" baseline="0" dirty="0" smtClean="0">
                          <a:ln>
                            <a:noFill/>
                          </a:ln>
                          <a:solidFill>
                            <a:srgbClr val="800000"/>
                          </a:solidFill>
                          <a:effectLst/>
                          <a:latin typeface="Calibri" pitchFamily="34" charset="0"/>
                          <a:ea typeface="新細明體" pitchFamily="18" charset="-120"/>
                          <a:cs typeface="Arial" pitchFamily="34" charset="0"/>
                        </a:rPr>
                        <a:t>259.16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58.80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60.90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243.00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58.50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87.70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69.30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smtClean="0">
                          <a:ln>
                            <a:noFill/>
                          </a:ln>
                          <a:solidFill>
                            <a:schemeClr val="tx1"/>
                          </a:solidFill>
                          <a:effectLst/>
                          <a:latin typeface="Calibri" pitchFamily="34" charset="0"/>
                          <a:ea typeface="標楷體" pitchFamily="65" charset="-120"/>
                        </a:rPr>
                        <a:t>185.29 </a:t>
                      </a:r>
                      <a:endParaRPr kumimoji="0" lang="zh-TW" altLang="en-US" sz="1600" b="1" i="0" u="none" strike="noStrike" cap="none" normalizeH="0" baseline="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80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2001</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206.95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60.00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43.90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218.70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58.70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86.90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83.80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77.98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6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2002</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217.41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67.90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39.70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254.40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53.80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94.80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97.30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60.33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6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2003</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190.82</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82.60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51.70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193.10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74.40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89.50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106.60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118.00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808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2004</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177.46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97.10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57.70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147.20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60.80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89.80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116.60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87.00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9651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2005</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131.36</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115.30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50.30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206.90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48.40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99.10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110.10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82.10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6987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2006</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142.20</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125.80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62.10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171.40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58.20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134.30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124.80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153.80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4304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2007</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153.28</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138.40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94.10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192.60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77.60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167.10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154.20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211.00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4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pitchFamily="34" charset="0"/>
                        </a:rPr>
                        <a:t>2008</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pitchFamily="34" charset="0"/>
                        </a:rPr>
                        <a:t>145.55</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151.20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86.04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196.27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63.67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240.16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chemeClr val="tx1"/>
                          </a:solidFill>
                          <a:effectLst/>
                          <a:latin typeface="Calibri" pitchFamily="34" charset="0"/>
                          <a:ea typeface="新細明體" pitchFamily="18" charset="-120"/>
                          <a:cs typeface="Arial" pitchFamily="34" charset="0"/>
                        </a:rPr>
                        <a:t>152.73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Arial" pitchFamily="34" charset="0"/>
                        <a:buNone/>
                        <a:tabLst/>
                      </a:pPr>
                      <a:r>
                        <a:rPr kumimoji="0" lang="en-US" altLang="zh-TW" sz="1600" b="1" i="0" u="none" strike="noStrike" cap="none" normalizeH="0" baseline="0" dirty="0" smtClean="0">
                          <a:ln>
                            <a:noFill/>
                          </a:ln>
                          <a:solidFill>
                            <a:schemeClr val="tx1"/>
                          </a:solidFill>
                          <a:effectLst/>
                          <a:latin typeface="Calibri" pitchFamily="34" charset="0"/>
                          <a:ea typeface="標楷體" pitchFamily="65" charset="-120"/>
                        </a:rPr>
                        <a:t>118.19 </a:t>
                      </a:r>
                      <a:endParaRPr kumimoji="0" lang="zh-TW" altLang="en-US" sz="1600" b="1" i="0" u="none" strike="noStrike" cap="none" normalizeH="0" baseline="0" dirty="0" smtClean="0">
                        <a:ln>
                          <a:noFill/>
                        </a:ln>
                        <a:solidFill>
                          <a:schemeClr val="tx1"/>
                        </a:solidFill>
                        <a:effectLst/>
                        <a:latin typeface="Calibri" pitchFamily="34" charset="0"/>
                        <a:ea typeface="標楷體" pitchFamily="65" charset="-12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5719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pitchFamily="34" charset="0"/>
                        </a:rPr>
                        <a:t>2009</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800000"/>
                          </a:solidFill>
                          <a:effectLst/>
                          <a:latin typeface="Calibri" pitchFamily="34" charset="0"/>
                          <a:ea typeface="新細明體" pitchFamily="18" charset="-120"/>
                          <a:cs typeface="Arial" pitchFamily="34" charset="0"/>
                        </a:rPr>
                        <a:t>178.27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128.84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83.73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242.87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67.31</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161.14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106.84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cap="none" normalizeH="0" baseline="0" dirty="0" smtClean="0">
                          <a:ln>
                            <a:noFill/>
                          </a:ln>
                          <a:solidFill>
                            <a:schemeClr val="tx1"/>
                          </a:solidFill>
                          <a:effectLst/>
                          <a:latin typeface="Calibri" pitchFamily="34" charset="0"/>
                          <a:ea typeface="新細明體" pitchFamily="18" charset="-120"/>
                          <a:cs typeface="Arial" pitchFamily="34" charset="0"/>
                        </a:rPr>
                        <a:t>229.06 </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4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pitchFamily="34" charset="0"/>
                        </a:rPr>
                        <a:t>2010</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800000"/>
                          </a:solidFill>
                          <a:effectLst/>
                          <a:latin typeface="Calibri" pitchFamily="34" charset="0"/>
                          <a:ea typeface="新細明體" pitchFamily="18" charset="-120"/>
                          <a:cs typeface="Arial" pitchFamily="34" charset="0"/>
                        </a:rPr>
                        <a:t>136.74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109.64</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62.17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176.31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53.30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130.19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76.13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178.47</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4286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CC"/>
                          </a:solidFill>
                          <a:effectLst/>
                          <a:latin typeface="標楷體" pitchFamily="65" charset="-120"/>
                          <a:ea typeface="標楷體" pitchFamily="65" charset="-120"/>
                          <a:cs typeface="Arial" pitchFamily="34" charset="0"/>
                        </a:rPr>
                        <a:t>平均</a:t>
                      </a:r>
                      <a:endParaRPr kumimoji="1" lang="en-US" altLang="zh-TW" sz="1600" b="1" i="0" u="none" strike="noStrike" cap="none" normalizeH="0" baseline="0" dirty="0" smtClean="0">
                        <a:ln>
                          <a:noFill/>
                        </a:ln>
                        <a:solidFill>
                          <a:srgbClr val="3333CC"/>
                        </a:solidFill>
                        <a:effectLst/>
                        <a:latin typeface="標楷體" pitchFamily="65" charset="-120"/>
                        <a:ea typeface="標楷體" pitchFamily="65" charset="-120"/>
                        <a:cs typeface="Arial" pitchFamily="34" charset="0"/>
                      </a:endParaRP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800000"/>
                          </a:solidFill>
                          <a:effectLst/>
                          <a:latin typeface="Calibri" pitchFamily="34" charset="0"/>
                          <a:ea typeface="新細明體" pitchFamily="18" charset="-120"/>
                          <a:cs typeface="Arial" pitchFamily="34" charset="0"/>
                        </a:rPr>
                        <a:t>166.33</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110.51</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69.58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196.68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62.19</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125.05</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109.98</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b" latinLnBrk="0" hangingPunct="1">
                        <a:lnSpc>
                          <a:spcPct val="100000"/>
                        </a:lnSpc>
                        <a:spcBef>
                          <a:spcPct val="20000"/>
                        </a:spcBef>
                        <a:spcAft>
                          <a:spcPct val="0"/>
                        </a:spcAft>
                        <a:buClrTx/>
                        <a:buSzTx/>
                        <a:buFontTx/>
                        <a:buNone/>
                        <a:tabLst/>
                      </a:pPr>
                      <a:r>
                        <a:rPr kumimoji="1" lang="en-US" altLang="zh-TW" sz="1600" b="1" i="0" u="none" strike="noStrike" kern="1200" cap="none" normalizeH="0" baseline="0" dirty="0" smtClean="0">
                          <a:ln>
                            <a:noFill/>
                          </a:ln>
                          <a:solidFill>
                            <a:srgbClr val="0000CC"/>
                          </a:solidFill>
                          <a:effectLst/>
                          <a:latin typeface="Calibri" pitchFamily="34" charset="0"/>
                          <a:ea typeface="新細明體" pitchFamily="18" charset="-120"/>
                          <a:cs typeface="Arial" pitchFamily="34" charset="0"/>
                        </a:rPr>
                        <a:t>178.70</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bl>
          </a:graphicData>
        </a:graphic>
      </p:graphicFrame>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8680" y="285728"/>
            <a:ext cx="8229600" cy="1143000"/>
          </a:xfrm>
        </p:spPr>
        <p:txBody>
          <a:bodyPr>
            <a:normAutofit/>
          </a:bodyPr>
          <a:lstStyle/>
          <a:p>
            <a:r>
              <a:rPr lang="en-US" altLang="zh-TW" sz="2800" b="1" dirty="0" smtClean="0">
                <a:solidFill>
                  <a:srgbClr val="333399"/>
                </a:solidFill>
                <a:effectLst>
                  <a:outerShdw blurRad="38100" dist="38100" dir="2700000" algn="tl">
                    <a:srgbClr val="C0C0C0"/>
                  </a:outerShdw>
                </a:effectLst>
                <a:cs typeface="+mn-cs"/>
              </a:rPr>
              <a:t>IMF</a:t>
            </a:r>
            <a:r>
              <a:rPr lang="zh-TW" altLang="en-US" sz="2800" b="1" dirty="0" smtClean="0">
                <a:solidFill>
                  <a:srgbClr val="333399"/>
                </a:solidFill>
                <a:effectLst>
                  <a:outerShdw blurRad="38100" dist="38100" dir="2700000" algn="tl">
                    <a:srgbClr val="C0C0C0"/>
                  </a:outerShdw>
                </a:effectLst>
                <a:cs typeface="+mn-cs"/>
              </a:rPr>
              <a:t>：全球經濟逐步復甦但不同步，</a:t>
            </a:r>
            <a:r>
              <a:rPr lang="en-US" altLang="zh-TW" sz="2800" b="1" dirty="0" smtClean="0">
                <a:solidFill>
                  <a:srgbClr val="333399"/>
                </a:solidFill>
                <a:effectLst>
                  <a:outerShdw blurRad="38100" dist="38100" dir="2700000" algn="tl">
                    <a:srgbClr val="C0C0C0"/>
                  </a:outerShdw>
                </a:effectLst>
                <a:cs typeface="+mn-cs"/>
              </a:rPr>
              <a:t/>
            </a:r>
            <a:br>
              <a:rPr lang="en-US" altLang="zh-TW" sz="2800" b="1" dirty="0" smtClean="0">
                <a:solidFill>
                  <a:srgbClr val="333399"/>
                </a:solidFill>
                <a:effectLst>
                  <a:outerShdw blurRad="38100" dist="38100" dir="2700000" algn="tl">
                    <a:srgbClr val="C0C0C0"/>
                  </a:outerShdw>
                </a:effectLst>
                <a:cs typeface="+mn-cs"/>
              </a:rPr>
            </a:br>
            <a:r>
              <a:rPr lang="zh-TW" altLang="en-US" sz="2800" b="1" dirty="0" smtClean="0">
                <a:solidFill>
                  <a:srgbClr val="333399"/>
                </a:solidFill>
                <a:effectLst>
                  <a:outerShdw blurRad="38100" dist="38100" dir="2700000" algn="tl">
                    <a:srgbClr val="C0C0C0"/>
                  </a:outerShdw>
                </a:effectLst>
                <a:cs typeface="+mn-cs"/>
              </a:rPr>
              <a:t>新興市場主導全球經濟成長</a:t>
            </a:r>
          </a:p>
        </p:txBody>
      </p:sp>
      <p:sp>
        <p:nvSpPr>
          <p:cNvPr id="9" name="投影片編號版面配置區 8"/>
          <p:cNvSpPr>
            <a:spLocks noGrp="1"/>
          </p:cNvSpPr>
          <p:nvPr>
            <p:ph type="sldNum" sz="quarter" idx="12"/>
          </p:nvPr>
        </p:nvSpPr>
        <p:spPr/>
        <p:txBody>
          <a:bodyPr/>
          <a:lstStyle/>
          <a:p>
            <a:fld id="{1D4AFBF8-DF0C-4EB5-8498-91B71EFD4534}" type="slidenum">
              <a:rPr lang="zh-TW" altLang="en-US" smtClean="0"/>
              <a:pPr/>
              <a:t>4</a:t>
            </a:fld>
            <a:endParaRPr lang="zh-TW" altLang="en-US"/>
          </a:p>
        </p:txBody>
      </p:sp>
      <p:sp>
        <p:nvSpPr>
          <p:cNvPr id="10" name="文字方塊 5"/>
          <p:cNvSpPr txBox="1">
            <a:spLocks noChangeArrowheads="1"/>
          </p:cNvSpPr>
          <p:nvPr/>
        </p:nvSpPr>
        <p:spPr bwMode="auto">
          <a:xfrm>
            <a:off x="71406" y="5236691"/>
            <a:ext cx="8889168" cy="1523494"/>
          </a:xfrm>
          <a:prstGeom prst="rect">
            <a:avLst/>
          </a:prstGeom>
          <a:noFill/>
          <a:ln w="9525">
            <a:noFill/>
            <a:miter lim="800000"/>
            <a:headEnd/>
            <a:tailEnd/>
          </a:ln>
        </p:spPr>
        <p:txBody>
          <a:bodyPr wrap="square">
            <a:spAutoFit/>
          </a:bodyPr>
          <a:lstStyle/>
          <a:p>
            <a:r>
              <a:rPr lang="zh-TW" altLang="en-US" sz="1400" dirty="0" smtClean="0">
                <a:ea typeface="標楷體" pitchFamily="65" charset="-120"/>
              </a:rPr>
              <a:t>資料來源</a:t>
            </a:r>
            <a:r>
              <a:rPr lang="en-US" altLang="zh-TW" sz="1400" dirty="0" smtClean="0">
                <a:ea typeface="標楷體" pitchFamily="65" charset="-120"/>
              </a:rPr>
              <a:t>:</a:t>
            </a:r>
            <a:r>
              <a:rPr lang="en-US" altLang="zh-TW" sz="1400" dirty="0" smtClean="0"/>
              <a:t> </a:t>
            </a:r>
            <a:r>
              <a:rPr lang="en-US" altLang="zh-TW" sz="1300" dirty="0" smtClean="0"/>
              <a:t>World Economic Outlook, IMF, April 2011</a:t>
            </a:r>
            <a:r>
              <a:rPr lang="zh-TW" altLang="en-US" sz="1300" dirty="0" smtClean="0"/>
              <a:t>、</a:t>
            </a:r>
            <a:r>
              <a:rPr lang="zh-TW" altLang="en-US" sz="1400" dirty="0" smtClean="0">
                <a:latin typeface="+mn-lt"/>
                <a:ea typeface="標楷體" pitchFamily="65" charset="-120"/>
              </a:rPr>
              <a:t>行政院主計處 </a:t>
            </a:r>
            <a:r>
              <a:rPr lang="en-US" altLang="zh-TW" sz="1400" dirty="0" smtClean="0">
                <a:latin typeface="+mn-lt"/>
                <a:ea typeface="標楷體" pitchFamily="65" charset="-120"/>
              </a:rPr>
              <a:t>2011</a:t>
            </a:r>
            <a:r>
              <a:rPr lang="zh-TW" altLang="en-US" sz="1400" dirty="0" smtClean="0">
                <a:latin typeface="+mn-lt"/>
                <a:ea typeface="標楷體" pitchFamily="65" charset="-120"/>
              </a:rPr>
              <a:t>年</a:t>
            </a:r>
            <a:r>
              <a:rPr lang="en-US" altLang="zh-TW" sz="1400" dirty="0" smtClean="0">
                <a:latin typeface="+mn-lt"/>
                <a:ea typeface="標楷體" pitchFamily="65" charset="-120"/>
              </a:rPr>
              <a:t>5</a:t>
            </a:r>
            <a:r>
              <a:rPr lang="zh-TW" altLang="en-US" sz="1400" dirty="0" smtClean="0">
                <a:latin typeface="+mn-lt"/>
                <a:ea typeface="標楷體" pitchFamily="65" charset="-120"/>
              </a:rPr>
              <a:t>月</a:t>
            </a:r>
            <a:endParaRPr lang="en-US" altLang="zh-TW" sz="1400" dirty="0" smtClean="0">
              <a:latin typeface="+mn-lt"/>
              <a:ea typeface="標楷體" pitchFamily="65" charset="-120"/>
            </a:endParaRPr>
          </a:p>
          <a:p>
            <a:pPr marL="674688" indent="-674688"/>
            <a:r>
              <a:rPr lang="zh-TW" altLang="en-US" sz="1300" dirty="0" smtClean="0"/>
              <a:t> </a:t>
            </a:r>
            <a:r>
              <a:rPr lang="zh-TW" altLang="en-US" sz="1400" dirty="0" smtClean="0">
                <a:ea typeface="標楷體" pitchFamily="65" charset="-120"/>
              </a:rPr>
              <a:t>附註</a:t>
            </a:r>
            <a:r>
              <a:rPr lang="en-US" altLang="zh-TW" sz="1400" dirty="0" smtClean="0">
                <a:ea typeface="標楷體" pitchFamily="65" charset="-120"/>
              </a:rPr>
              <a:t>:</a:t>
            </a:r>
            <a:r>
              <a:rPr lang="en-US" altLang="zh-TW" sz="1300" dirty="0" smtClean="0"/>
              <a:t> 1. Includes Argentina, Brazil, Bulgaria, Chile, China, Colombia, Hungary, India, Indonesia, Latvia, Lithuania, Malaysia, Mexico, Peru, Philippines, Poland, Russia, Singapore, South Africa, Taiwan, Thailand, Turkey, and Venezuela.</a:t>
            </a:r>
            <a:endParaRPr lang="zh-TW" altLang="zh-TW" sz="1300" dirty="0" smtClean="0"/>
          </a:p>
          <a:p>
            <a:pPr marL="674688" indent="-179388"/>
            <a:r>
              <a:rPr lang="zh-TW" altLang="en-US" sz="1300" dirty="0" smtClean="0"/>
              <a:t> </a:t>
            </a:r>
            <a:r>
              <a:rPr lang="en-US" altLang="zh-TW" sz="1300" dirty="0" smtClean="0"/>
              <a:t>2. Includes only economies that report quarterly data to the IMF.</a:t>
            </a:r>
          </a:p>
          <a:p>
            <a:pPr marL="674688" indent="-179388"/>
            <a:r>
              <a:rPr lang="zh-TW" altLang="en-US" sz="1300" dirty="0" smtClean="0"/>
              <a:t> </a:t>
            </a:r>
            <a:r>
              <a:rPr lang="en-US" altLang="zh-TW" sz="1300" dirty="0" smtClean="0"/>
              <a:t>3. Includes Australia, Canada, the Czech Republic, Denmark, Euro Area, Hong Kong SAR, Israel, Japan, Korea, New Zealand, Norway, Singapore, Sweden, Switzerland, Taiwan, the United Kingdom, and the United States.</a:t>
            </a:r>
          </a:p>
        </p:txBody>
      </p:sp>
      <p:pic>
        <p:nvPicPr>
          <p:cNvPr id="11" name="Picture 2"/>
          <p:cNvPicPr>
            <a:picLocks noChangeAspect="1" noChangeArrowheads="1"/>
          </p:cNvPicPr>
          <p:nvPr/>
        </p:nvPicPr>
        <p:blipFill>
          <a:blip r:embed="rId3" cstate="print"/>
          <a:srcRect/>
          <a:stretch>
            <a:fillRect/>
          </a:stretch>
        </p:blipFill>
        <p:spPr bwMode="auto">
          <a:xfrm>
            <a:off x="1" y="2116372"/>
            <a:ext cx="4572000" cy="3170016"/>
          </a:xfrm>
          <a:prstGeom prst="rect">
            <a:avLst/>
          </a:prstGeom>
          <a:noFill/>
          <a:ln w="9525">
            <a:noFill/>
            <a:miter lim="800000"/>
            <a:headEnd/>
            <a:tailEnd/>
          </a:ln>
        </p:spPr>
      </p:pic>
      <p:sp>
        <p:nvSpPr>
          <p:cNvPr id="14" name="Rectangle 4"/>
          <p:cNvSpPr>
            <a:spLocks noChangeArrowheads="1"/>
          </p:cNvSpPr>
          <p:nvPr/>
        </p:nvSpPr>
        <p:spPr bwMode="auto">
          <a:xfrm>
            <a:off x="0" y="1714486"/>
            <a:ext cx="4643438" cy="500066"/>
          </a:xfrm>
          <a:prstGeom prst="rect">
            <a:avLst/>
          </a:prstGeom>
          <a:noFill/>
          <a:ln w="9525">
            <a:noFill/>
            <a:miter lim="800000"/>
            <a:headEnd/>
            <a:tailEnd/>
          </a:ln>
        </p:spPr>
        <p:txBody>
          <a:bodyPr/>
          <a:lstStyle/>
          <a:p>
            <a:pPr algn="ctr">
              <a:lnSpc>
                <a:spcPct val="90000"/>
              </a:lnSpc>
            </a:pPr>
            <a:r>
              <a:rPr kumimoji="0" lang="zh-TW" altLang="en-US" b="1" dirty="0" smtClean="0">
                <a:latin typeface="Calibri" pitchFamily="34" charset="0"/>
                <a:ea typeface="標楷體" pitchFamily="65" charset="-120"/>
              </a:rPr>
              <a:t>圖</a:t>
            </a:r>
            <a:r>
              <a:rPr kumimoji="0" lang="en-US" altLang="zh-TW" b="1" dirty="0" smtClean="0">
                <a:latin typeface="Calibri" pitchFamily="34" charset="0"/>
                <a:ea typeface="標楷體" pitchFamily="65" charset="-120"/>
              </a:rPr>
              <a:t>1</a:t>
            </a:r>
            <a:r>
              <a:rPr kumimoji="0" lang="zh-TW" altLang="en-US" b="1" dirty="0" smtClean="0">
                <a:latin typeface="Calibri" pitchFamily="34" charset="0"/>
                <a:ea typeface="標楷體" pitchFamily="65" charset="-120"/>
              </a:rPr>
              <a:t>：全球</a:t>
            </a:r>
            <a:r>
              <a:rPr kumimoji="0" lang="en-US" altLang="zh-TW" b="1" dirty="0" smtClean="0">
                <a:latin typeface="Calibri" pitchFamily="34" charset="0"/>
                <a:ea typeface="標楷體" pitchFamily="65" charset="-120"/>
              </a:rPr>
              <a:t>GDP</a:t>
            </a:r>
            <a:r>
              <a:rPr kumimoji="0" lang="zh-TW" altLang="en-US" b="1" dirty="0" smtClean="0">
                <a:latin typeface="Calibri" pitchFamily="34" charset="0"/>
                <a:ea typeface="標楷體" pitchFamily="65" charset="-120"/>
              </a:rPr>
              <a:t>成長率</a:t>
            </a:r>
            <a:endParaRPr kumimoji="0" lang="en-US" altLang="zh-TW" b="1" dirty="0" smtClean="0">
              <a:latin typeface="Calibri" pitchFamily="34" charset="0"/>
              <a:ea typeface="標楷體" pitchFamily="65" charset="-120"/>
            </a:endParaRPr>
          </a:p>
          <a:p>
            <a:pPr algn="ctr">
              <a:lnSpc>
                <a:spcPct val="90000"/>
              </a:lnSpc>
            </a:pPr>
            <a:r>
              <a:rPr lang="en-US" altLang="zh-TW" sz="1600" b="1" dirty="0" smtClean="0">
                <a:latin typeface="Calibri" pitchFamily="34" charset="0"/>
                <a:ea typeface="標楷體" pitchFamily="65" charset="-120"/>
              </a:rPr>
              <a:t>( %; </a:t>
            </a:r>
            <a:r>
              <a:rPr lang="zh-TW" altLang="en-US" sz="1600" b="1" dirty="0" smtClean="0">
                <a:latin typeface="Calibri" pitchFamily="34" charset="0"/>
                <a:ea typeface="標楷體" pitchFamily="65" charset="-120"/>
              </a:rPr>
              <a:t>年化季增率</a:t>
            </a:r>
            <a:r>
              <a:rPr lang="en-US" altLang="zh-TW" sz="1600" b="1" dirty="0" smtClean="0">
                <a:latin typeface="Calibri" pitchFamily="34" charset="0"/>
                <a:ea typeface="標楷體" pitchFamily="65" charset="-120"/>
              </a:rPr>
              <a:t>)</a:t>
            </a:r>
            <a:endParaRPr kumimoji="0" lang="zh-TW" altLang="en-US" sz="1600" dirty="0">
              <a:latin typeface="Segoe"/>
              <a:ea typeface="MS Mincho" pitchFamily="49" charset="-128"/>
            </a:endParaRPr>
          </a:p>
        </p:txBody>
      </p:sp>
      <p:graphicFrame>
        <p:nvGraphicFramePr>
          <p:cNvPr id="15" name="表格 14"/>
          <p:cNvGraphicFramePr>
            <a:graphicFrameLocks noGrp="1"/>
          </p:cNvGraphicFramePr>
          <p:nvPr/>
        </p:nvGraphicFramePr>
        <p:xfrm>
          <a:off x="4500562" y="2357429"/>
          <a:ext cx="4429156" cy="2714645"/>
        </p:xfrm>
        <a:graphic>
          <a:graphicData uri="http://schemas.openxmlformats.org/drawingml/2006/table">
            <a:tbl>
              <a:tblPr firstRow="1" bandRow="1">
                <a:tableStyleId>{5C22544A-7EE6-4342-B048-85BDC9FD1C3A}</a:tableStyleId>
              </a:tblPr>
              <a:tblGrid>
                <a:gridCol w="1214446"/>
                <a:gridCol w="642942"/>
                <a:gridCol w="642942"/>
                <a:gridCol w="642942"/>
                <a:gridCol w="642942"/>
                <a:gridCol w="642942"/>
              </a:tblGrid>
              <a:tr h="345642">
                <a:tc rowSpan="2">
                  <a:txBody>
                    <a:bodyPr/>
                    <a:lstStyle/>
                    <a:p>
                      <a:pPr algn="ctr">
                        <a:lnSpc>
                          <a:spcPts val="1800"/>
                        </a:lnSpc>
                      </a:pPr>
                      <a:r>
                        <a:rPr lang="en-US" altLang="zh-TW" dirty="0" smtClean="0">
                          <a:latin typeface="+mn-lt"/>
                          <a:ea typeface="標楷體" pitchFamily="65" charset="-120"/>
                        </a:rPr>
                        <a:t>Year</a:t>
                      </a:r>
                      <a:endParaRPr lang="zh-TW" altLang="en-US" dirty="0">
                        <a:latin typeface="+mn-lt"/>
                        <a:ea typeface="標楷體" pitchFamily="65" charset="-120"/>
                      </a:endParaRPr>
                    </a:p>
                  </a:txBody>
                  <a:tcPr anchor="ctr"/>
                </a:tc>
                <a:tc rowSpan="2">
                  <a:txBody>
                    <a:bodyPr/>
                    <a:lstStyle/>
                    <a:p>
                      <a:pPr algn="ctr">
                        <a:lnSpc>
                          <a:spcPts val="1800"/>
                        </a:lnSpc>
                      </a:pPr>
                      <a:r>
                        <a:rPr lang="en-US" altLang="zh-TW" sz="1600" dirty="0" smtClean="0">
                          <a:latin typeface="+mn-lt"/>
                          <a:ea typeface="標楷體" pitchFamily="65" charset="-120"/>
                        </a:rPr>
                        <a:t>2008</a:t>
                      </a:r>
                      <a:endParaRPr lang="zh-TW" altLang="en-US" sz="1600" dirty="0">
                        <a:latin typeface="+mn-lt"/>
                        <a:ea typeface="標楷體" pitchFamily="65" charset="-120"/>
                      </a:endParaRPr>
                    </a:p>
                  </a:txBody>
                  <a:tcPr anchor="ctr"/>
                </a:tc>
                <a:tc rowSpan="2">
                  <a:txBody>
                    <a:bodyPr/>
                    <a:lstStyle/>
                    <a:p>
                      <a:pPr algn="ctr">
                        <a:lnSpc>
                          <a:spcPts val="1800"/>
                        </a:lnSpc>
                      </a:pPr>
                      <a:r>
                        <a:rPr lang="en-US" altLang="zh-TW" sz="1600" dirty="0" smtClean="0">
                          <a:latin typeface="+mn-lt"/>
                          <a:ea typeface="標楷體" pitchFamily="65" charset="-120"/>
                        </a:rPr>
                        <a:t>2009</a:t>
                      </a:r>
                      <a:endParaRPr lang="zh-TW" altLang="en-US" sz="1600" dirty="0">
                        <a:latin typeface="+mn-lt"/>
                        <a:ea typeface="標楷體" pitchFamily="65" charset="-120"/>
                      </a:endParaRPr>
                    </a:p>
                  </a:txBody>
                  <a:tcPr anchor="ctr"/>
                </a:tc>
                <a:tc rowSpan="2">
                  <a:txBody>
                    <a:bodyPr/>
                    <a:lstStyle/>
                    <a:p>
                      <a:pPr algn="ctr">
                        <a:lnSpc>
                          <a:spcPts val="1800"/>
                        </a:lnSpc>
                      </a:pPr>
                      <a:r>
                        <a:rPr lang="en-US" altLang="zh-TW" sz="1600" dirty="0" smtClean="0">
                          <a:latin typeface="+mn-lt"/>
                          <a:ea typeface="標楷體" pitchFamily="65" charset="-120"/>
                        </a:rPr>
                        <a:t>2010</a:t>
                      </a:r>
                      <a:endParaRPr lang="zh-TW" altLang="en-US" sz="1600" dirty="0">
                        <a:latin typeface="+mn-lt"/>
                        <a:ea typeface="標楷體" pitchFamily="65" charset="-120"/>
                      </a:endParaRPr>
                    </a:p>
                  </a:txBody>
                  <a:tcPr anchor="ctr"/>
                </a:tc>
                <a:tc gridSpan="2">
                  <a:txBody>
                    <a:bodyPr/>
                    <a:lstStyle/>
                    <a:p>
                      <a:pPr algn="ctr">
                        <a:lnSpc>
                          <a:spcPts val="1800"/>
                        </a:lnSpc>
                      </a:pPr>
                      <a:r>
                        <a:rPr lang="zh-TW" altLang="en-US" sz="1600" b="1" dirty="0" smtClean="0">
                          <a:solidFill>
                            <a:schemeClr val="bg1"/>
                          </a:solidFill>
                          <a:latin typeface="+mn-lt"/>
                          <a:ea typeface="標楷體" pitchFamily="65" charset="-120"/>
                        </a:rPr>
                        <a:t>預測值</a:t>
                      </a:r>
                      <a:endParaRPr lang="zh-TW" altLang="en-US" sz="1600" b="1" dirty="0">
                        <a:solidFill>
                          <a:schemeClr val="bg1"/>
                        </a:solidFill>
                        <a:latin typeface="+mn-lt"/>
                        <a:ea typeface="標楷體" pitchFamily="65" charset="-120"/>
                      </a:endParaRPr>
                    </a:p>
                  </a:txBody>
                  <a:tcPr anchor="ctr">
                    <a:lnB w="12700" cap="flat" cmpd="sng" algn="ctr">
                      <a:solidFill>
                        <a:schemeClr val="bg1"/>
                      </a:solidFill>
                      <a:prstDash val="solid"/>
                      <a:round/>
                      <a:headEnd type="none" w="med" len="med"/>
                      <a:tailEnd type="none" w="med" len="med"/>
                    </a:lnB>
                    <a:solidFill>
                      <a:schemeClr val="accent1"/>
                    </a:solidFill>
                  </a:tcPr>
                </a:tc>
                <a:tc hMerge="1">
                  <a:txBody>
                    <a:bodyPr/>
                    <a:lstStyle/>
                    <a:p>
                      <a:endParaRPr lang="zh-TW" altLang="en-US" dirty="0"/>
                    </a:p>
                  </a:txBody>
                  <a:tcPr/>
                </a:tc>
              </a:tr>
              <a:tr h="328984">
                <a:tc vMerge="1">
                  <a:txBody>
                    <a:bodyPr/>
                    <a:lstStyle/>
                    <a:p>
                      <a:pPr algn="ctr">
                        <a:lnSpc>
                          <a:spcPts val="1800"/>
                        </a:lnSpc>
                      </a:pPr>
                      <a:endParaRPr lang="zh-TW" altLang="en-US" dirty="0"/>
                    </a:p>
                  </a:txBody>
                  <a:tcPr anchor="ctr"/>
                </a:tc>
                <a:tc vMerge="1">
                  <a:txBody>
                    <a:bodyPr/>
                    <a:lstStyle/>
                    <a:p>
                      <a:pPr algn="ctr">
                        <a:lnSpc>
                          <a:spcPts val="1800"/>
                        </a:lnSpc>
                      </a:pPr>
                      <a:endParaRPr lang="zh-TW" altLang="en-US" sz="1600" dirty="0"/>
                    </a:p>
                  </a:txBody>
                  <a:tcPr anchor="ctr"/>
                </a:tc>
                <a:tc vMerge="1">
                  <a:txBody>
                    <a:bodyPr/>
                    <a:lstStyle/>
                    <a:p>
                      <a:pPr algn="ctr">
                        <a:lnSpc>
                          <a:spcPts val="1800"/>
                        </a:lnSpc>
                      </a:pPr>
                      <a:endParaRPr lang="zh-TW" altLang="en-US" sz="1600" dirty="0"/>
                    </a:p>
                  </a:txBody>
                  <a:tcPr anchor="ctr"/>
                </a:tc>
                <a:tc vMerge="1">
                  <a:txBody>
                    <a:bodyPr/>
                    <a:lstStyle/>
                    <a:p>
                      <a:pPr algn="ctr">
                        <a:lnSpc>
                          <a:spcPts val="1800"/>
                        </a:lnSpc>
                      </a:pPr>
                      <a:endParaRPr lang="zh-TW" altLang="en-US" sz="1600" dirty="0"/>
                    </a:p>
                  </a:txBody>
                  <a:tcPr anchor="ctr"/>
                </a:tc>
                <a:tc>
                  <a:txBody>
                    <a:bodyPr/>
                    <a:lstStyle/>
                    <a:p>
                      <a:pPr algn="ctr">
                        <a:lnSpc>
                          <a:spcPts val="1800"/>
                        </a:lnSpc>
                      </a:pPr>
                      <a:r>
                        <a:rPr lang="en-US" altLang="zh-TW" sz="1600" b="1" dirty="0" smtClean="0">
                          <a:solidFill>
                            <a:schemeClr val="bg1"/>
                          </a:solidFill>
                          <a:latin typeface="+mn-lt"/>
                          <a:ea typeface="標楷體" pitchFamily="65" charset="-120"/>
                        </a:rPr>
                        <a:t>2011</a:t>
                      </a:r>
                      <a:endParaRPr lang="zh-TW" altLang="en-US" sz="1600" b="1" dirty="0">
                        <a:solidFill>
                          <a:schemeClr val="bg1"/>
                        </a:solidFill>
                        <a:latin typeface="+mn-lt"/>
                        <a:ea typeface="標楷體" pitchFamily="65" charset="-12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a:txBody>
                    <a:bodyPr/>
                    <a:lstStyle/>
                    <a:p>
                      <a:pPr algn="ctr">
                        <a:lnSpc>
                          <a:spcPts val="1800"/>
                        </a:lnSpc>
                      </a:pPr>
                      <a:r>
                        <a:rPr lang="en-US" altLang="zh-TW" sz="1600" b="1" dirty="0" smtClean="0">
                          <a:solidFill>
                            <a:schemeClr val="bg1"/>
                          </a:solidFill>
                          <a:latin typeface="+mn-lt"/>
                          <a:ea typeface="標楷體" pitchFamily="65" charset="-120"/>
                        </a:rPr>
                        <a:t>2012</a:t>
                      </a:r>
                      <a:endParaRPr lang="zh-TW" altLang="en-US" sz="1600" b="1" dirty="0">
                        <a:solidFill>
                          <a:schemeClr val="bg1"/>
                        </a:solidFill>
                        <a:latin typeface="+mn-lt"/>
                        <a:ea typeface="標楷體" pitchFamily="65" charset="-120"/>
                      </a:endParaRPr>
                    </a:p>
                  </a:txBody>
                  <a:tcPr anchor="ctr">
                    <a:lnT w="12700" cap="flat" cmpd="sng" algn="ctr">
                      <a:solidFill>
                        <a:schemeClr val="bg1"/>
                      </a:solidFill>
                      <a:prstDash val="solid"/>
                      <a:round/>
                      <a:headEnd type="none" w="med" len="med"/>
                      <a:tailEnd type="none" w="med" len="med"/>
                    </a:lnT>
                    <a:solidFill>
                      <a:schemeClr val="accent1"/>
                    </a:solidFill>
                  </a:tcPr>
                </a:tc>
              </a:tr>
              <a:tr h="336009">
                <a:tc>
                  <a:txBody>
                    <a:bodyPr/>
                    <a:lstStyle/>
                    <a:p>
                      <a:pPr>
                        <a:lnSpc>
                          <a:spcPts val="1800"/>
                        </a:lnSpc>
                      </a:pPr>
                      <a:r>
                        <a:rPr lang="zh-TW" altLang="en-US" sz="1600" dirty="0" smtClean="0">
                          <a:latin typeface="+mn-lt"/>
                          <a:ea typeface="標楷體" pitchFamily="65" charset="-120"/>
                        </a:rPr>
                        <a:t>全球</a:t>
                      </a:r>
                      <a:endParaRPr lang="zh-TW" altLang="en-US" sz="1600" dirty="0">
                        <a:latin typeface="+mn-lt"/>
                        <a:ea typeface="標楷體" pitchFamily="65" charset="-120"/>
                      </a:endParaRPr>
                    </a:p>
                  </a:txBody>
                  <a:tcPr anchor="ctr"/>
                </a:tc>
                <a:tc>
                  <a:txBody>
                    <a:bodyPr/>
                    <a:lstStyle/>
                    <a:p>
                      <a:pPr algn="r">
                        <a:lnSpc>
                          <a:spcPts val="1800"/>
                        </a:lnSpc>
                      </a:pPr>
                      <a:r>
                        <a:rPr lang="en-US" altLang="zh-TW" dirty="0" smtClean="0"/>
                        <a:t>2.9</a:t>
                      </a:r>
                      <a:endParaRPr lang="zh-TW" altLang="en-US" dirty="0"/>
                    </a:p>
                  </a:txBody>
                  <a:tcPr anchor="ctr"/>
                </a:tc>
                <a:tc>
                  <a:txBody>
                    <a:bodyPr/>
                    <a:lstStyle/>
                    <a:p>
                      <a:pPr algn="r">
                        <a:lnSpc>
                          <a:spcPts val="1800"/>
                        </a:lnSpc>
                      </a:pPr>
                      <a:r>
                        <a:rPr lang="en-US" altLang="zh-TW" dirty="0" smtClean="0"/>
                        <a:t>-0.5</a:t>
                      </a:r>
                      <a:endParaRPr lang="zh-TW" altLang="en-US" dirty="0"/>
                    </a:p>
                  </a:txBody>
                  <a:tcPr anchor="ctr"/>
                </a:tc>
                <a:tc>
                  <a:txBody>
                    <a:bodyPr/>
                    <a:lstStyle/>
                    <a:p>
                      <a:pPr algn="r">
                        <a:lnSpc>
                          <a:spcPts val="1800"/>
                        </a:lnSpc>
                      </a:pPr>
                      <a:r>
                        <a:rPr lang="en-US" altLang="zh-TW" dirty="0" smtClean="0"/>
                        <a:t>5.0</a:t>
                      </a:r>
                      <a:endParaRPr lang="zh-TW" altLang="en-US" dirty="0"/>
                    </a:p>
                  </a:txBody>
                  <a:tcPr anchor="ctr"/>
                </a:tc>
                <a:tc>
                  <a:txBody>
                    <a:bodyPr/>
                    <a:lstStyle/>
                    <a:p>
                      <a:pPr algn="r">
                        <a:lnSpc>
                          <a:spcPts val="1800"/>
                        </a:lnSpc>
                      </a:pPr>
                      <a:r>
                        <a:rPr lang="en-US" altLang="zh-TW" b="1" dirty="0" smtClean="0"/>
                        <a:t>4.4</a:t>
                      </a:r>
                      <a:endParaRPr lang="zh-TW" altLang="en-US" b="1" dirty="0"/>
                    </a:p>
                  </a:txBody>
                  <a:tcPr anchor="ctr"/>
                </a:tc>
                <a:tc>
                  <a:txBody>
                    <a:bodyPr/>
                    <a:lstStyle/>
                    <a:p>
                      <a:pPr algn="r">
                        <a:lnSpc>
                          <a:spcPts val="1800"/>
                        </a:lnSpc>
                      </a:pPr>
                      <a:r>
                        <a:rPr lang="en-US" altLang="zh-TW" b="1" dirty="0" smtClean="0"/>
                        <a:t>4.5</a:t>
                      </a:r>
                      <a:endParaRPr lang="zh-TW" altLang="en-US" b="1" dirty="0"/>
                    </a:p>
                  </a:txBody>
                  <a:tcPr anchor="ctr"/>
                </a:tc>
              </a:tr>
              <a:tr h="558432">
                <a:tc>
                  <a:txBody>
                    <a:bodyPr/>
                    <a:lstStyle/>
                    <a:p>
                      <a:pPr>
                        <a:lnSpc>
                          <a:spcPts val="1800"/>
                        </a:lnSpc>
                      </a:pPr>
                      <a:r>
                        <a:rPr lang="zh-TW" altLang="en-US" sz="1600" dirty="0" smtClean="0">
                          <a:solidFill>
                            <a:schemeClr val="tx1"/>
                          </a:solidFill>
                          <a:latin typeface="+mn-lt"/>
                          <a:ea typeface="標楷體" pitchFamily="65" charset="-120"/>
                        </a:rPr>
                        <a:t>已開發國家</a:t>
                      </a:r>
                      <a:endParaRPr lang="zh-TW" altLang="en-US" sz="1600" dirty="0">
                        <a:solidFill>
                          <a:schemeClr val="tx1"/>
                        </a:solidFill>
                        <a:latin typeface="+mn-lt"/>
                        <a:ea typeface="標楷體" pitchFamily="65" charset="-120"/>
                      </a:endParaRPr>
                    </a:p>
                  </a:txBody>
                  <a:tcPr anchor="ctr"/>
                </a:tc>
                <a:tc>
                  <a:txBody>
                    <a:bodyPr/>
                    <a:lstStyle/>
                    <a:p>
                      <a:pPr algn="r">
                        <a:lnSpc>
                          <a:spcPts val="1800"/>
                        </a:lnSpc>
                      </a:pPr>
                      <a:r>
                        <a:rPr lang="en-US" altLang="zh-TW" dirty="0" smtClean="0"/>
                        <a:t>0.2</a:t>
                      </a:r>
                      <a:endParaRPr lang="zh-TW" altLang="en-US" dirty="0"/>
                    </a:p>
                  </a:txBody>
                  <a:tcPr anchor="ctr"/>
                </a:tc>
                <a:tc>
                  <a:txBody>
                    <a:bodyPr/>
                    <a:lstStyle/>
                    <a:p>
                      <a:pPr algn="r">
                        <a:lnSpc>
                          <a:spcPts val="1800"/>
                        </a:lnSpc>
                      </a:pPr>
                      <a:r>
                        <a:rPr lang="en-US" altLang="zh-TW" dirty="0" smtClean="0"/>
                        <a:t>-3.4</a:t>
                      </a:r>
                      <a:endParaRPr lang="zh-TW" altLang="en-US" dirty="0"/>
                    </a:p>
                  </a:txBody>
                  <a:tcPr anchor="ctr"/>
                </a:tc>
                <a:tc>
                  <a:txBody>
                    <a:bodyPr/>
                    <a:lstStyle/>
                    <a:p>
                      <a:pPr algn="r">
                        <a:lnSpc>
                          <a:spcPts val="1800"/>
                        </a:lnSpc>
                      </a:pPr>
                      <a:r>
                        <a:rPr lang="en-US" altLang="zh-TW" dirty="0" smtClean="0"/>
                        <a:t>3.0</a:t>
                      </a:r>
                      <a:endParaRPr lang="zh-TW" altLang="en-US" dirty="0"/>
                    </a:p>
                  </a:txBody>
                  <a:tcPr anchor="ctr"/>
                </a:tc>
                <a:tc>
                  <a:txBody>
                    <a:bodyPr/>
                    <a:lstStyle/>
                    <a:p>
                      <a:pPr algn="r">
                        <a:lnSpc>
                          <a:spcPts val="1800"/>
                        </a:lnSpc>
                      </a:pPr>
                      <a:r>
                        <a:rPr lang="en-US" altLang="zh-TW" b="1" dirty="0" smtClean="0"/>
                        <a:t>2.4</a:t>
                      </a:r>
                      <a:endParaRPr lang="zh-TW" altLang="en-US" b="1" dirty="0"/>
                    </a:p>
                  </a:txBody>
                  <a:tcPr anchor="ctr"/>
                </a:tc>
                <a:tc>
                  <a:txBody>
                    <a:bodyPr/>
                    <a:lstStyle/>
                    <a:p>
                      <a:pPr algn="r">
                        <a:lnSpc>
                          <a:spcPts val="1800"/>
                        </a:lnSpc>
                      </a:pPr>
                      <a:r>
                        <a:rPr lang="en-US" altLang="zh-TW" b="1" dirty="0" smtClean="0"/>
                        <a:t>2.6</a:t>
                      </a:r>
                      <a:endParaRPr lang="zh-TW" altLang="en-US" b="1" dirty="0"/>
                    </a:p>
                  </a:txBody>
                  <a:tcPr anchor="ctr"/>
                </a:tc>
              </a:tr>
              <a:tr h="328984">
                <a:tc>
                  <a:txBody>
                    <a:bodyPr/>
                    <a:lstStyle/>
                    <a:p>
                      <a:pPr>
                        <a:lnSpc>
                          <a:spcPts val="1800"/>
                        </a:lnSpc>
                      </a:pPr>
                      <a:r>
                        <a:rPr lang="zh-TW" altLang="en-US" sz="1600" dirty="0" smtClean="0">
                          <a:solidFill>
                            <a:srgbClr val="FF0000"/>
                          </a:solidFill>
                          <a:latin typeface="+mn-lt"/>
                          <a:ea typeface="標楷體" pitchFamily="65" charset="-120"/>
                        </a:rPr>
                        <a:t>臺灣</a:t>
                      </a:r>
                      <a:endParaRPr lang="zh-TW" altLang="en-US" sz="1600" dirty="0">
                        <a:solidFill>
                          <a:srgbClr val="FF0000"/>
                        </a:solidFill>
                        <a:latin typeface="+mn-lt"/>
                        <a:ea typeface="標楷體" pitchFamily="65" charset="-120"/>
                      </a:endParaRPr>
                    </a:p>
                  </a:txBody>
                  <a:tcPr anchor="ctr"/>
                </a:tc>
                <a:tc>
                  <a:txBody>
                    <a:bodyPr/>
                    <a:lstStyle/>
                    <a:p>
                      <a:pPr algn="r">
                        <a:lnSpc>
                          <a:spcPts val="1800"/>
                        </a:lnSpc>
                      </a:pPr>
                      <a:r>
                        <a:rPr lang="en-US" altLang="zh-TW" dirty="0" smtClean="0">
                          <a:solidFill>
                            <a:srgbClr val="FF0000"/>
                          </a:solidFill>
                          <a:latin typeface="+mn-lt"/>
                          <a:ea typeface="標楷體" pitchFamily="65" charset="-120"/>
                        </a:rPr>
                        <a:t>0.7</a:t>
                      </a:r>
                      <a:endParaRPr lang="zh-TW" altLang="en-US" dirty="0">
                        <a:solidFill>
                          <a:srgbClr val="FF0000"/>
                        </a:solidFill>
                        <a:latin typeface="+mn-lt"/>
                        <a:ea typeface="標楷體" pitchFamily="65" charset="-120"/>
                      </a:endParaRPr>
                    </a:p>
                  </a:txBody>
                  <a:tcPr anchor="ctr"/>
                </a:tc>
                <a:tc>
                  <a:txBody>
                    <a:bodyPr/>
                    <a:lstStyle/>
                    <a:p>
                      <a:pPr algn="r">
                        <a:lnSpc>
                          <a:spcPts val="1800"/>
                        </a:lnSpc>
                      </a:pPr>
                      <a:r>
                        <a:rPr lang="en-US" altLang="zh-TW" dirty="0" smtClean="0">
                          <a:solidFill>
                            <a:srgbClr val="FF0000"/>
                          </a:solidFill>
                          <a:latin typeface="+mn-lt"/>
                          <a:ea typeface="標楷體" pitchFamily="65" charset="-120"/>
                        </a:rPr>
                        <a:t>-1.9</a:t>
                      </a:r>
                      <a:endParaRPr lang="zh-TW" altLang="en-US" dirty="0">
                        <a:solidFill>
                          <a:srgbClr val="FF0000"/>
                        </a:solidFill>
                        <a:latin typeface="+mn-lt"/>
                        <a:ea typeface="標楷體" pitchFamily="65" charset="-120"/>
                      </a:endParaRPr>
                    </a:p>
                  </a:txBody>
                  <a:tcPr anchor="ctr"/>
                </a:tc>
                <a:tc>
                  <a:txBody>
                    <a:bodyPr/>
                    <a:lstStyle/>
                    <a:p>
                      <a:pPr algn="r">
                        <a:lnSpc>
                          <a:spcPts val="1800"/>
                        </a:lnSpc>
                      </a:pPr>
                      <a:r>
                        <a:rPr lang="en-US" altLang="zh-TW" dirty="0" smtClean="0">
                          <a:solidFill>
                            <a:srgbClr val="FF0000"/>
                          </a:solidFill>
                          <a:latin typeface="+mn-lt"/>
                          <a:ea typeface="標楷體" pitchFamily="65" charset="-120"/>
                        </a:rPr>
                        <a:t>10.9</a:t>
                      </a:r>
                      <a:endParaRPr lang="zh-TW" altLang="en-US" dirty="0">
                        <a:solidFill>
                          <a:srgbClr val="FF0000"/>
                        </a:solidFill>
                        <a:latin typeface="+mn-lt"/>
                        <a:ea typeface="標楷體" pitchFamily="65" charset="-120"/>
                      </a:endParaRPr>
                    </a:p>
                  </a:txBody>
                  <a:tcPr anchor="ctr"/>
                </a:tc>
                <a:tc>
                  <a:txBody>
                    <a:bodyPr/>
                    <a:lstStyle/>
                    <a:p>
                      <a:pPr algn="r">
                        <a:lnSpc>
                          <a:spcPts val="1800"/>
                        </a:lnSpc>
                      </a:pPr>
                      <a:r>
                        <a:rPr lang="en-US" altLang="zh-TW" b="1" dirty="0" smtClean="0">
                          <a:solidFill>
                            <a:srgbClr val="FF0000"/>
                          </a:solidFill>
                          <a:latin typeface="+mn-lt"/>
                          <a:ea typeface="標楷體" pitchFamily="65" charset="-120"/>
                        </a:rPr>
                        <a:t>5.1</a:t>
                      </a:r>
                      <a:endParaRPr lang="zh-TW" altLang="en-US" b="1" dirty="0">
                        <a:solidFill>
                          <a:srgbClr val="FF0000"/>
                        </a:solidFill>
                        <a:latin typeface="+mn-lt"/>
                        <a:ea typeface="標楷體" pitchFamily="65" charset="-120"/>
                      </a:endParaRPr>
                    </a:p>
                  </a:txBody>
                  <a:tcPr anchor="ctr"/>
                </a:tc>
                <a:tc>
                  <a:txBody>
                    <a:bodyPr/>
                    <a:lstStyle/>
                    <a:p>
                      <a:pPr algn="r">
                        <a:lnSpc>
                          <a:spcPts val="1800"/>
                        </a:lnSpc>
                      </a:pPr>
                      <a:r>
                        <a:rPr lang="en-US" altLang="zh-TW" b="1" dirty="0" smtClean="0">
                          <a:solidFill>
                            <a:srgbClr val="FF0000"/>
                          </a:solidFill>
                          <a:latin typeface="+mn-lt"/>
                          <a:ea typeface="標楷體" pitchFamily="65" charset="-120"/>
                        </a:rPr>
                        <a:t>-</a:t>
                      </a:r>
                      <a:endParaRPr lang="zh-TW" altLang="en-US" b="1" dirty="0">
                        <a:solidFill>
                          <a:srgbClr val="FF0000"/>
                        </a:solidFill>
                        <a:latin typeface="+mn-lt"/>
                        <a:ea typeface="標楷體" pitchFamily="65" charset="-120"/>
                      </a:endParaRPr>
                    </a:p>
                  </a:txBody>
                  <a:tcPr anchor="ctr"/>
                </a:tc>
              </a:tr>
              <a:tr h="816594">
                <a:tc>
                  <a:txBody>
                    <a:bodyPr/>
                    <a:lstStyle/>
                    <a:p>
                      <a:pPr>
                        <a:lnSpc>
                          <a:spcPts val="1800"/>
                        </a:lnSpc>
                      </a:pPr>
                      <a:r>
                        <a:rPr lang="zh-TW" altLang="en-US" sz="1600" dirty="0" smtClean="0">
                          <a:solidFill>
                            <a:schemeClr val="tx1"/>
                          </a:solidFill>
                          <a:latin typeface="+mn-lt"/>
                          <a:ea typeface="標楷體" pitchFamily="65" charset="-120"/>
                        </a:rPr>
                        <a:t>新興國家及開發中國家</a:t>
                      </a:r>
                      <a:endParaRPr lang="zh-TW" altLang="en-US" sz="1600" dirty="0">
                        <a:solidFill>
                          <a:schemeClr val="tx1"/>
                        </a:solidFill>
                        <a:latin typeface="+mn-lt"/>
                        <a:ea typeface="標楷體" pitchFamily="65" charset="-120"/>
                      </a:endParaRPr>
                    </a:p>
                  </a:txBody>
                  <a:tcPr anchor="ctr"/>
                </a:tc>
                <a:tc>
                  <a:txBody>
                    <a:bodyPr/>
                    <a:lstStyle/>
                    <a:p>
                      <a:pPr algn="r">
                        <a:lnSpc>
                          <a:spcPts val="1800"/>
                        </a:lnSpc>
                      </a:pPr>
                      <a:r>
                        <a:rPr lang="en-US" altLang="zh-TW" dirty="0" smtClean="0">
                          <a:solidFill>
                            <a:schemeClr val="tx1"/>
                          </a:solidFill>
                        </a:rPr>
                        <a:t>6.1</a:t>
                      </a:r>
                      <a:endParaRPr lang="zh-TW" altLang="en-US" dirty="0">
                        <a:solidFill>
                          <a:schemeClr val="tx1"/>
                        </a:solidFill>
                      </a:endParaRPr>
                    </a:p>
                  </a:txBody>
                  <a:tcPr anchor="ctr"/>
                </a:tc>
                <a:tc>
                  <a:txBody>
                    <a:bodyPr/>
                    <a:lstStyle/>
                    <a:p>
                      <a:pPr algn="r">
                        <a:lnSpc>
                          <a:spcPts val="1800"/>
                        </a:lnSpc>
                      </a:pPr>
                      <a:r>
                        <a:rPr lang="en-US" altLang="zh-TW" dirty="0" smtClean="0">
                          <a:solidFill>
                            <a:schemeClr val="tx1"/>
                          </a:solidFill>
                        </a:rPr>
                        <a:t>2.7</a:t>
                      </a:r>
                      <a:endParaRPr lang="zh-TW" altLang="en-US" dirty="0">
                        <a:solidFill>
                          <a:schemeClr val="tx1"/>
                        </a:solidFill>
                      </a:endParaRPr>
                    </a:p>
                  </a:txBody>
                  <a:tcPr anchor="ctr"/>
                </a:tc>
                <a:tc>
                  <a:txBody>
                    <a:bodyPr/>
                    <a:lstStyle/>
                    <a:p>
                      <a:pPr algn="r">
                        <a:lnSpc>
                          <a:spcPts val="1800"/>
                        </a:lnSpc>
                      </a:pPr>
                      <a:r>
                        <a:rPr lang="en-US" altLang="zh-TW" dirty="0" smtClean="0">
                          <a:solidFill>
                            <a:schemeClr val="tx1"/>
                          </a:solidFill>
                        </a:rPr>
                        <a:t>7.3</a:t>
                      </a:r>
                      <a:endParaRPr lang="zh-TW" altLang="en-US" dirty="0">
                        <a:solidFill>
                          <a:schemeClr val="tx1"/>
                        </a:solidFill>
                      </a:endParaRPr>
                    </a:p>
                  </a:txBody>
                  <a:tcPr anchor="ctr"/>
                </a:tc>
                <a:tc>
                  <a:txBody>
                    <a:bodyPr/>
                    <a:lstStyle/>
                    <a:p>
                      <a:pPr algn="r">
                        <a:lnSpc>
                          <a:spcPts val="1800"/>
                        </a:lnSpc>
                      </a:pPr>
                      <a:r>
                        <a:rPr lang="en-US" altLang="zh-TW" b="1" dirty="0" smtClean="0">
                          <a:solidFill>
                            <a:schemeClr val="tx1"/>
                          </a:solidFill>
                        </a:rPr>
                        <a:t>6.5</a:t>
                      </a:r>
                      <a:endParaRPr lang="zh-TW" altLang="en-US" b="1" dirty="0">
                        <a:solidFill>
                          <a:schemeClr val="tx1"/>
                        </a:solidFill>
                      </a:endParaRPr>
                    </a:p>
                  </a:txBody>
                  <a:tcPr anchor="ctr"/>
                </a:tc>
                <a:tc>
                  <a:txBody>
                    <a:bodyPr/>
                    <a:lstStyle/>
                    <a:p>
                      <a:pPr algn="r">
                        <a:lnSpc>
                          <a:spcPts val="1800"/>
                        </a:lnSpc>
                      </a:pPr>
                      <a:r>
                        <a:rPr lang="en-US" altLang="zh-TW" b="1" dirty="0" smtClean="0">
                          <a:solidFill>
                            <a:schemeClr val="tx1"/>
                          </a:solidFill>
                        </a:rPr>
                        <a:t>6.5</a:t>
                      </a:r>
                      <a:endParaRPr lang="zh-TW" altLang="en-US" b="1" dirty="0">
                        <a:solidFill>
                          <a:schemeClr val="tx1"/>
                        </a:solidFill>
                      </a:endParaRPr>
                    </a:p>
                  </a:txBody>
                  <a:tcPr anchor="ctr"/>
                </a:tc>
              </a:tr>
            </a:tbl>
          </a:graphicData>
        </a:graphic>
      </p:graphicFrame>
      <p:sp>
        <p:nvSpPr>
          <p:cNvPr id="16" name="Rectangle 4"/>
          <p:cNvSpPr>
            <a:spLocks noChangeArrowheads="1"/>
          </p:cNvSpPr>
          <p:nvPr/>
        </p:nvSpPr>
        <p:spPr bwMode="auto">
          <a:xfrm>
            <a:off x="4429124" y="1714486"/>
            <a:ext cx="4643438" cy="500066"/>
          </a:xfrm>
          <a:prstGeom prst="rect">
            <a:avLst/>
          </a:prstGeom>
          <a:noFill/>
          <a:ln w="9525">
            <a:noFill/>
            <a:miter lim="800000"/>
            <a:headEnd/>
            <a:tailEnd/>
          </a:ln>
        </p:spPr>
        <p:txBody>
          <a:bodyPr/>
          <a:lstStyle/>
          <a:p>
            <a:pPr algn="ctr">
              <a:lnSpc>
                <a:spcPct val="90000"/>
              </a:lnSpc>
            </a:pPr>
            <a:r>
              <a:rPr kumimoji="0" lang="zh-TW" altLang="en-US" b="1" dirty="0" smtClean="0">
                <a:latin typeface="Calibri" pitchFamily="34" charset="0"/>
                <a:ea typeface="標楷體" pitchFamily="65" charset="-120"/>
              </a:rPr>
              <a:t>表</a:t>
            </a:r>
            <a:r>
              <a:rPr kumimoji="0" lang="en-US" altLang="zh-TW" b="1" dirty="0" smtClean="0">
                <a:latin typeface="Calibri" pitchFamily="34" charset="0"/>
                <a:ea typeface="標楷體" pitchFamily="65" charset="-120"/>
              </a:rPr>
              <a:t>1</a:t>
            </a:r>
            <a:r>
              <a:rPr kumimoji="0" lang="zh-TW" altLang="en-US" b="1" dirty="0" smtClean="0">
                <a:latin typeface="Calibri" pitchFamily="34" charset="0"/>
                <a:ea typeface="標楷體" pitchFamily="65" charset="-120"/>
              </a:rPr>
              <a:t>：全球</a:t>
            </a:r>
            <a:r>
              <a:rPr kumimoji="0" lang="en-US" altLang="zh-TW" b="1" dirty="0" smtClean="0">
                <a:latin typeface="Calibri" pitchFamily="34" charset="0"/>
                <a:ea typeface="標楷體" pitchFamily="65" charset="-120"/>
              </a:rPr>
              <a:t>GDP</a:t>
            </a:r>
            <a:r>
              <a:rPr kumimoji="0" lang="zh-TW" altLang="en-US" b="1" dirty="0" smtClean="0">
                <a:latin typeface="Calibri" pitchFamily="34" charset="0"/>
                <a:ea typeface="標楷體" pitchFamily="65" charset="-120"/>
              </a:rPr>
              <a:t>成長率</a:t>
            </a:r>
            <a:r>
              <a:rPr kumimoji="0" lang="en-US" altLang="zh-TW" b="1" dirty="0" smtClean="0">
                <a:latin typeface="Calibri" pitchFamily="34" charset="0"/>
                <a:ea typeface="標楷體" pitchFamily="65" charset="-120"/>
              </a:rPr>
              <a:t> 2008-2012</a:t>
            </a:r>
          </a:p>
          <a:p>
            <a:pPr algn="ctr">
              <a:lnSpc>
                <a:spcPct val="90000"/>
              </a:lnSpc>
            </a:pPr>
            <a:r>
              <a:rPr lang="en-US" altLang="zh-TW" sz="1600" b="1" dirty="0" smtClean="0">
                <a:latin typeface="Calibri" pitchFamily="34" charset="0"/>
                <a:ea typeface="標楷體" pitchFamily="65" charset="-120"/>
              </a:rPr>
              <a:t>( %; </a:t>
            </a:r>
            <a:r>
              <a:rPr lang="zh-TW" altLang="en-US" sz="1600" b="1" dirty="0" smtClean="0">
                <a:latin typeface="Calibri" pitchFamily="34" charset="0"/>
                <a:ea typeface="標楷體" pitchFamily="65" charset="-120"/>
              </a:rPr>
              <a:t>年增率</a:t>
            </a:r>
            <a:r>
              <a:rPr lang="en-US" altLang="zh-TW" sz="1600" b="1" dirty="0" smtClean="0">
                <a:latin typeface="Calibri" pitchFamily="34" charset="0"/>
                <a:ea typeface="標楷體" pitchFamily="65" charset="-120"/>
              </a:rPr>
              <a:t>)</a:t>
            </a:r>
            <a:endParaRPr lang="zh-TW" altLang="en-US" sz="1600" dirty="0" smtClean="0">
              <a:latin typeface="Segoe"/>
              <a:ea typeface="MS Mincho" pitchFamily="49" charset="-128"/>
            </a:endParaRPr>
          </a:p>
          <a:p>
            <a:pPr algn="ctr">
              <a:lnSpc>
                <a:spcPct val="90000"/>
              </a:lnSpc>
            </a:pPr>
            <a:endParaRPr kumimoji="0" lang="en-US" altLang="zh-TW" b="1" dirty="0" smtClean="0">
              <a:latin typeface="Calibri" pitchFamily="34" charset="0"/>
              <a:ea typeface="標楷體" pitchFamily="65" charset="-120"/>
            </a:endParaRPr>
          </a:p>
          <a:p>
            <a:pPr algn="ctr">
              <a:lnSpc>
                <a:spcPct val="90000"/>
              </a:lnSpc>
            </a:pPr>
            <a:endParaRPr kumimoji="0" lang="en-US" altLang="zh-TW" sz="1600" b="1" dirty="0" smtClean="0">
              <a:latin typeface="Calibri" pitchFamily="34" charset="0"/>
              <a:ea typeface="標楷體" pitchFamily="65" charset="-12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群組 6"/>
          <p:cNvGrpSpPr/>
          <p:nvPr/>
        </p:nvGrpSpPr>
        <p:grpSpPr>
          <a:xfrm>
            <a:off x="1116013" y="2708275"/>
            <a:ext cx="6915150" cy="3778250"/>
            <a:chOff x="1116013" y="2708275"/>
            <a:chExt cx="6915150" cy="3778250"/>
          </a:xfrm>
        </p:grpSpPr>
        <p:pic>
          <p:nvPicPr>
            <p:cNvPr id="9" name="Picture 4"/>
            <p:cNvPicPr>
              <a:picLocks noChangeAspect="1" noChangeArrowheads="1"/>
            </p:cNvPicPr>
            <p:nvPr/>
          </p:nvPicPr>
          <p:blipFill>
            <a:blip r:embed="rId3" cstate="print"/>
            <a:srcRect/>
            <a:stretch>
              <a:fillRect/>
            </a:stretch>
          </p:blipFill>
          <p:spPr bwMode="auto">
            <a:xfrm>
              <a:off x="1116013" y="2708275"/>
              <a:ext cx="6915150" cy="3778250"/>
            </a:xfrm>
            <a:prstGeom prst="rect">
              <a:avLst/>
            </a:prstGeom>
            <a:noFill/>
            <a:ln w="9525">
              <a:noFill/>
              <a:miter lim="800000"/>
              <a:headEnd/>
              <a:tailEnd/>
            </a:ln>
          </p:spPr>
        </p:pic>
        <p:sp>
          <p:nvSpPr>
            <p:cNvPr id="10" name="矩形 9"/>
            <p:cNvSpPr/>
            <p:nvPr/>
          </p:nvSpPr>
          <p:spPr>
            <a:xfrm>
              <a:off x="6072198" y="4643446"/>
              <a:ext cx="1000132" cy="7143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603" name="投影片編號版面配置區 4"/>
          <p:cNvSpPr>
            <a:spLocks noGrp="1"/>
          </p:cNvSpPr>
          <p:nvPr>
            <p:ph type="sldNum" sz="quarter" idx="11"/>
          </p:nvPr>
        </p:nvSpPr>
        <p:spPr>
          <a:xfrm>
            <a:off x="6248400" y="6492875"/>
            <a:ext cx="2895600" cy="365125"/>
          </a:xfrm>
        </p:spPr>
        <p:txBody>
          <a:bodyPr/>
          <a:lstStyle/>
          <a:p>
            <a:pPr algn="r">
              <a:defRPr/>
            </a:pPr>
            <a:fld id="{FCF756B5-38F1-4423-9946-EF010AAE8F8C}" type="slidenum">
              <a:rPr lang="en-US" altLang="zh-TW" b="1" smtClean="0"/>
              <a:pPr algn="r">
                <a:defRPr/>
              </a:pPr>
              <a:t>40</a:t>
            </a:fld>
            <a:endParaRPr lang="en-US" altLang="zh-TW" b="1" dirty="0" smtClean="0"/>
          </a:p>
        </p:txBody>
      </p:sp>
      <p:sp>
        <p:nvSpPr>
          <p:cNvPr id="40963" name="AutoShape 8"/>
          <p:cNvSpPr>
            <a:spLocks noChangeArrowheads="1"/>
          </p:cNvSpPr>
          <p:nvPr/>
        </p:nvSpPr>
        <p:spPr bwMode="auto">
          <a:xfrm>
            <a:off x="971550" y="1628775"/>
            <a:ext cx="7286625" cy="857250"/>
          </a:xfrm>
          <a:prstGeom prst="roundRect">
            <a:avLst>
              <a:gd name="adj" fmla="val 31940"/>
            </a:avLst>
          </a:prstGeom>
          <a:solidFill>
            <a:srgbClr val="C0C0C0"/>
          </a:solidFill>
          <a:ln w="38100">
            <a:solidFill>
              <a:schemeClr val="bg1"/>
            </a:solidFill>
            <a:round/>
            <a:headEnd/>
            <a:tailEnd/>
          </a:ln>
        </p:spPr>
        <p:txBody>
          <a:bodyPr anchor="ctr"/>
          <a:lstStyle/>
          <a:p>
            <a:pPr algn="ctr">
              <a:buClr>
                <a:schemeClr val="accent2"/>
              </a:buClr>
            </a:pPr>
            <a:r>
              <a:rPr kumimoji="0" lang="zh-TW" altLang="en-US" sz="2200" dirty="0">
                <a:latin typeface="Calibri" pitchFamily="34" charset="0"/>
                <a:ea typeface="標楷體" pitchFamily="65" charset="-120"/>
                <a:cs typeface="Arial" pitchFamily="34" charset="0"/>
              </a:rPr>
              <a:t>臺灣市場股價淨值比</a:t>
            </a:r>
            <a:r>
              <a:rPr kumimoji="0" lang="en-US" altLang="zh-TW" sz="2200" dirty="0" smtClean="0">
                <a:latin typeface="Calibri" pitchFamily="34" charset="0"/>
                <a:ea typeface="標楷體" pitchFamily="65" charset="-120"/>
                <a:cs typeface="Arial" pitchFamily="34" charset="0"/>
              </a:rPr>
              <a:t>1.80</a:t>
            </a:r>
            <a:r>
              <a:rPr kumimoji="0" lang="zh-TW" altLang="en-US" sz="2200" dirty="0" smtClean="0">
                <a:latin typeface="Calibri" pitchFamily="34" charset="0"/>
                <a:ea typeface="標楷體" pitchFamily="65" charset="-120"/>
                <a:cs typeface="Arial" pitchFamily="34" charset="0"/>
              </a:rPr>
              <a:t>倍</a:t>
            </a:r>
            <a:r>
              <a:rPr kumimoji="0" lang="en-US" altLang="zh-TW" sz="1400" dirty="0" smtClean="0">
                <a:latin typeface="Calibri" pitchFamily="34" charset="0"/>
                <a:ea typeface="標楷體" pitchFamily="65" charset="-120"/>
                <a:cs typeface="Arial" pitchFamily="34" charset="0"/>
              </a:rPr>
              <a:t>(</a:t>
            </a:r>
            <a:r>
              <a:rPr kumimoji="0" lang="zh-TW" altLang="en-US" sz="1400" dirty="0" smtClean="0">
                <a:latin typeface="Calibri" pitchFamily="34" charset="0"/>
                <a:ea typeface="標楷體" pitchFamily="65" charset="-120"/>
                <a:cs typeface="Arial" pitchFamily="34" charset="0"/>
              </a:rPr>
              <a:t>註</a:t>
            </a:r>
            <a:r>
              <a:rPr kumimoji="0" lang="en-US" altLang="zh-TW" sz="1400" dirty="0" smtClean="0">
                <a:latin typeface="Calibri" pitchFamily="34" charset="0"/>
                <a:ea typeface="標楷體" pitchFamily="65" charset="-120"/>
                <a:cs typeface="Arial" pitchFamily="34" charset="0"/>
              </a:rPr>
              <a:t>)</a:t>
            </a:r>
            <a:r>
              <a:rPr kumimoji="0" lang="zh-TW" altLang="en-US" sz="2200" dirty="0" smtClean="0">
                <a:latin typeface="Calibri" pitchFamily="34" charset="0"/>
                <a:ea typeface="標楷體" pitchFamily="65" charset="-120"/>
                <a:cs typeface="Arial" pitchFamily="34" charset="0"/>
              </a:rPr>
              <a:t>，</a:t>
            </a:r>
            <a:r>
              <a:rPr kumimoji="0" lang="zh-TW" altLang="en-US" sz="2200" dirty="0">
                <a:latin typeface="Calibri" pitchFamily="34" charset="0"/>
                <a:ea typeface="標楷體" pitchFamily="65" charset="-120"/>
                <a:cs typeface="Arial" pitchFamily="34" charset="0"/>
              </a:rPr>
              <a:t>評價合理，</a:t>
            </a:r>
            <a:endParaRPr kumimoji="0" lang="en-US" altLang="zh-TW" sz="2200" dirty="0">
              <a:latin typeface="Calibri" pitchFamily="34" charset="0"/>
              <a:ea typeface="標楷體" pitchFamily="65" charset="-120"/>
              <a:cs typeface="Arial" pitchFamily="34" charset="0"/>
            </a:endParaRPr>
          </a:p>
          <a:p>
            <a:pPr algn="ctr">
              <a:buClr>
                <a:schemeClr val="accent2"/>
              </a:buClr>
            </a:pPr>
            <a:r>
              <a:rPr kumimoji="0" lang="zh-TW" altLang="en-US" sz="2200" dirty="0">
                <a:latin typeface="Calibri" pitchFamily="34" charset="0"/>
                <a:ea typeface="標楷體" pitchFamily="65" charset="-120"/>
                <a:cs typeface="Arial" pitchFamily="34" charset="0"/>
              </a:rPr>
              <a:t>且股利殖利率高達</a:t>
            </a:r>
            <a:r>
              <a:rPr kumimoji="0" lang="en-US" altLang="zh-TW" sz="2200" dirty="0" smtClean="0">
                <a:latin typeface="Calibri" pitchFamily="34" charset="0"/>
                <a:ea typeface="標楷體" pitchFamily="65" charset="-120"/>
                <a:cs typeface="Arial" pitchFamily="34" charset="0"/>
              </a:rPr>
              <a:t>4.51%</a:t>
            </a:r>
            <a:r>
              <a:rPr kumimoji="0" lang="zh-TW" altLang="en-US" sz="2200" dirty="0">
                <a:latin typeface="Calibri" pitchFamily="34" charset="0"/>
                <a:ea typeface="標楷體" pitchFamily="65" charset="-120"/>
                <a:cs typeface="Arial" pitchFamily="34" charset="0"/>
              </a:rPr>
              <a:t>，對國際投資人吸引力高</a:t>
            </a:r>
            <a:endParaRPr kumimoji="0" lang="en-US" altLang="zh-TW" sz="2200" dirty="0">
              <a:latin typeface="Calibri" pitchFamily="34" charset="0"/>
              <a:ea typeface="標楷體" pitchFamily="65" charset="-120"/>
              <a:cs typeface="Arial" pitchFamily="34" charset="0"/>
            </a:endParaRPr>
          </a:p>
        </p:txBody>
      </p:sp>
      <p:sp>
        <p:nvSpPr>
          <p:cNvPr id="8" name="矩形 7"/>
          <p:cNvSpPr/>
          <p:nvPr/>
        </p:nvSpPr>
        <p:spPr>
          <a:xfrm>
            <a:off x="1139140" y="714356"/>
            <a:ext cx="7007046" cy="523220"/>
          </a:xfrm>
          <a:prstGeom prst="rect">
            <a:avLst/>
          </a:prstGeom>
        </p:spPr>
        <p:txBody>
          <a:bodyPr wrap="square">
            <a:spAutoFit/>
          </a:bodyPr>
          <a:lstStyle/>
          <a:p>
            <a:pPr algn="ctr">
              <a:spcBef>
                <a:spcPct val="50000"/>
              </a:spcBef>
              <a:defRPr/>
            </a:pPr>
            <a:r>
              <a:rPr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12</a:t>
            </a:r>
            <a:r>
              <a:rPr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：亞洲各國股價淨值比與股利殖利率</a:t>
            </a:r>
          </a:p>
        </p:txBody>
      </p:sp>
      <p:sp>
        <p:nvSpPr>
          <p:cNvPr id="6" name="Rectangle 103"/>
          <p:cNvSpPr>
            <a:spLocks noChangeArrowheads="1"/>
          </p:cNvSpPr>
          <p:nvPr/>
        </p:nvSpPr>
        <p:spPr bwMode="auto">
          <a:xfrm>
            <a:off x="395536" y="6215082"/>
            <a:ext cx="4390778" cy="523830"/>
          </a:xfrm>
          <a:prstGeom prst="rect">
            <a:avLst/>
          </a:prstGeom>
          <a:solidFill>
            <a:schemeClr val="bg1"/>
          </a:solidFill>
          <a:ln w="9525">
            <a:noFill/>
            <a:miter lim="800000"/>
            <a:headEnd/>
            <a:tailEnd/>
          </a:ln>
        </p:spPr>
        <p:txBody>
          <a:bodyPr wrap="square" lIns="92044" tIns="46022" rIns="92044" bIns="46022">
            <a:spAutoFit/>
          </a:bodyPr>
          <a:lstStyle/>
          <a:p>
            <a:pPr marL="900113" indent="-900113" defTabSz="812800"/>
            <a:r>
              <a:rPr kumimoji="0" lang="zh-TW" altLang="en-US" sz="1400" dirty="0" smtClean="0">
                <a:ea typeface="標楷體" pitchFamily="65" charset="-120"/>
                <a:cs typeface="Times New Roman" pitchFamily="18" charset="0"/>
              </a:rPr>
              <a:t>資料來源：</a:t>
            </a:r>
            <a:r>
              <a:rPr kumimoji="0" lang="en-US" altLang="zh-TW" sz="1400" dirty="0" smtClean="0">
                <a:ea typeface="標楷體" pitchFamily="65" charset="-120"/>
                <a:cs typeface="Times New Roman" pitchFamily="18" charset="0"/>
              </a:rPr>
              <a:t>Bloomberg</a:t>
            </a:r>
            <a:r>
              <a:rPr kumimoji="0" lang="zh-TW" altLang="en-US" sz="1400" dirty="0" smtClean="0">
                <a:ea typeface="標楷體" pitchFamily="65" charset="-120"/>
                <a:cs typeface="Times New Roman" pitchFamily="18" charset="0"/>
              </a:rPr>
              <a:t>、富邦投顧、臺灣證券交易所</a:t>
            </a:r>
            <a:endParaRPr kumimoji="0" lang="en-US" altLang="zh-TW" sz="1400" dirty="0" smtClean="0">
              <a:ea typeface="標楷體" pitchFamily="65" charset="-120"/>
              <a:cs typeface="Times New Roman" pitchFamily="18" charset="0"/>
            </a:endParaRPr>
          </a:p>
          <a:p>
            <a:pPr marL="900113" indent="-900113" defTabSz="812800"/>
            <a:r>
              <a:rPr kumimoji="0" lang="zh-TW" altLang="en-US" sz="1400" dirty="0" smtClean="0">
                <a:ea typeface="標楷體" pitchFamily="65" charset="-120"/>
                <a:cs typeface="Times New Roman" pitchFamily="18" charset="0"/>
              </a:rPr>
              <a:t>註：</a:t>
            </a:r>
            <a:r>
              <a:rPr kumimoji="0" lang="en-US" altLang="zh-TW" sz="1400" dirty="0" smtClean="0">
                <a:ea typeface="標楷體" pitchFamily="65" charset="-120"/>
                <a:cs typeface="Times New Roman" pitchFamily="18" charset="0"/>
              </a:rPr>
              <a:t>2011</a:t>
            </a:r>
            <a:r>
              <a:rPr kumimoji="0" lang="zh-TW" altLang="en-US" sz="1400" dirty="0" smtClean="0">
                <a:ea typeface="標楷體" pitchFamily="65" charset="-120"/>
                <a:cs typeface="Times New Roman" pitchFamily="18" charset="0"/>
              </a:rPr>
              <a:t>年</a:t>
            </a:r>
            <a:r>
              <a:rPr kumimoji="0" lang="en-US" altLang="zh-TW" sz="1400" dirty="0" smtClean="0">
                <a:ea typeface="標楷體" pitchFamily="65" charset="-120"/>
                <a:cs typeface="Times New Roman" pitchFamily="18" charset="0"/>
              </a:rPr>
              <a:t>6</a:t>
            </a:r>
            <a:r>
              <a:rPr kumimoji="0" lang="zh-TW" altLang="en-US" sz="1400" dirty="0" smtClean="0">
                <a:ea typeface="標楷體" pitchFamily="65" charset="-120"/>
                <a:cs typeface="Times New Roman" pitchFamily="18" charset="0"/>
              </a:rPr>
              <a:t>月底數據。</a:t>
            </a:r>
            <a:endParaRPr kumimoji="0" lang="en-US" altLang="zh-TW" sz="1400" dirty="0">
              <a:ea typeface="標楷體" pitchFamily="65" charset="-120"/>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投影片編號版面配置區 3"/>
          <p:cNvSpPr txBox="1">
            <a:spLocks noGrp="1"/>
          </p:cNvSpPr>
          <p:nvPr/>
        </p:nvSpPr>
        <p:spPr>
          <a:xfrm>
            <a:off x="6929438" y="6429375"/>
            <a:ext cx="2133600" cy="365125"/>
          </a:xfrm>
          <a:prstGeom prst="rect">
            <a:avLst/>
          </a:prstGeom>
          <a:noFill/>
        </p:spPr>
        <p:txBody>
          <a:bodyPr anchor="ctr"/>
          <a:lstStyle/>
          <a:p>
            <a:pPr algn="r" fontAlgn="auto">
              <a:spcBef>
                <a:spcPts val="0"/>
              </a:spcBef>
              <a:spcAft>
                <a:spcPts val="0"/>
              </a:spcAft>
              <a:defRPr/>
            </a:pPr>
            <a:fld id="{CF670E00-3375-47E5-97D2-34F857B32196}" type="slidenum">
              <a:rPr kumimoji="0" lang="en-US" altLang="zh-TW" sz="1400" b="1">
                <a:solidFill>
                  <a:schemeClr val="accent1">
                    <a:lumMod val="50000"/>
                  </a:schemeClr>
                </a:solidFill>
                <a:latin typeface="+mn-lt"/>
                <a:ea typeface="+mn-ea"/>
              </a:rPr>
              <a:pPr algn="r" fontAlgn="auto">
                <a:spcBef>
                  <a:spcPts val="0"/>
                </a:spcBef>
                <a:spcAft>
                  <a:spcPts val="0"/>
                </a:spcAft>
                <a:defRPr/>
              </a:pPr>
              <a:t>41</a:t>
            </a:fld>
            <a:endParaRPr kumimoji="0" lang="en-US" altLang="zh-TW" sz="1400" b="1">
              <a:solidFill>
                <a:schemeClr val="accent1">
                  <a:lumMod val="50000"/>
                </a:schemeClr>
              </a:solidFill>
              <a:latin typeface="+mn-lt"/>
              <a:ea typeface="+mn-ea"/>
            </a:endParaRPr>
          </a:p>
        </p:txBody>
      </p:sp>
      <p:sp>
        <p:nvSpPr>
          <p:cNvPr id="77879" name="Text Box 55"/>
          <p:cNvSpPr txBox="1">
            <a:spLocks noChangeArrowheads="1"/>
          </p:cNvSpPr>
          <p:nvPr/>
        </p:nvSpPr>
        <p:spPr bwMode="auto">
          <a:xfrm>
            <a:off x="-71470" y="6595856"/>
            <a:ext cx="9144000" cy="308386"/>
          </a:xfrm>
          <a:prstGeom prst="rect">
            <a:avLst/>
          </a:prstGeom>
          <a:noFill/>
          <a:ln w="9525">
            <a:noFill/>
            <a:miter lim="800000"/>
            <a:headEnd/>
            <a:tailEnd/>
          </a:ln>
          <a:effectLst>
            <a:prstShdw prst="shdw17" dist="17961" dir="2700000">
              <a:schemeClr val="accent1">
                <a:gamma/>
                <a:shade val="60000"/>
                <a:invGamma/>
              </a:schemeClr>
            </a:prstShdw>
          </a:effectLst>
        </p:spPr>
        <p:txBody>
          <a:bodyPr wrap="square" lIns="92044" tIns="46022" rIns="92044" bIns="46022">
            <a:spAutoFit/>
          </a:bodyPr>
          <a:lstStyle/>
          <a:p>
            <a:pPr fontAlgn="auto">
              <a:spcBef>
                <a:spcPct val="50000"/>
              </a:spcBef>
              <a:spcAft>
                <a:spcPts val="0"/>
              </a:spcAft>
              <a:defRPr/>
            </a:pPr>
            <a:r>
              <a:rPr kumimoji="0" lang="zh-TW" altLang="en-US" sz="1400" b="1" dirty="0">
                <a:latin typeface="+mn-lt"/>
                <a:ea typeface="標楷體" pitchFamily="65" charset="-120"/>
                <a:cs typeface="Times New Roman" pitchFamily="18" charset="0"/>
              </a:rPr>
              <a:t>資料來源</a:t>
            </a:r>
            <a:r>
              <a:rPr kumimoji="0" lang="zh-TW" altLang="en-US" sz="1400" b="1" dirty="0" smtClean="0">
                <a:latin typeface="+mn-lt"/>
                <a:ea typeface="標楷體" pitchFamily="65" charset="-120"/>
                <a:cs typeface="Times New Roman" pitchFamily="18" charset="0"/>
              </a:rPr>
              <a:t>：</a:t>
            </a:r>
            <a:r>
              <a:rPr kumimoji="0" lang="zh-TW" altLang="en-US" sz="1400" b="1" dirty="0" smtClean="0">
                <a:latin typeface="Calibri" pitchFamily="34" charset="0"/>
                <a:ea typeface="標楷體" pitchFamily="65" charset="-120"/>
                <a:cs typeface="Times New Roman" pitchFamily="18" charset="0"/>
              </a:rPr>
              <a:t>臺灣證券交易所，</a:t>
            </a:r>
            <a:r>
              <a:rPr kumimoji="0" lang="en-US" altLang="zh-TW" sz="1400" b="1" dirty="0" smtClean="0">
                <a:latin typeface="+mn-lt"/>
                <a:ea typeface="標楷體" pitchFamily="65" charset="-120"/>
                <a:cs typeface="Times New Roman" pitchFamily="18" charset="0"/>
              </a:rPr>
              <a:t>WFE</a:t>
            </a:r>
            <a:r>
              <a:rPr kumimoji="0" lang="zh-TW" altLang="en-US" sz="1400" b="1" dirty="0" smtClean="0">
                <a:latin typeface="+mn-lt"/>
                <a:ea typeface="標楷體" pitchFamily="65" charset="-120"/>
                <a:cs typeface="Times New Roman" pitchFamily="18" charset="0"/>
              </a:rPr>
              <a:t>網站</a:t>
            </a:r>
            <a:r>
              <a:rPr kumimoji="0" lang="zh-TW" altLang="en-US" sz="1400" b="1" dirty="0">
                <a:latin typeface="+mn-lt"/>
                <a:ea typeface="標楷體" pitchFamily="65" charset="-120"/>
                <a:cs typeface="Times New Roman" pitchFamily="18" charset="0"/>
              </a:rPr>
              <a:t>，</a:t>
            </a:r>
            <a:r>
              <a:rPr kumimoji="0" lang="zh-TW" altLang="en-US" sz="1400" b="1" dirty="0" smtClean="0">
                <a:latin typeface="+mn-lt"/>
                <a:ea typeface="標楷體" pitchFamily="65" charset="-120"/>
                <a:cs typeface="Times New Roman" pitchFamily="18" charset="0"/>
              </a:rPr>
              <a:t>股利</a:t>
            </a:r>
            <a:r>
              <a:rPr kumimoji="0" lang="zh-TW" altLang="en-US" sz="1400" b="1" dirty="0" smtClean="0">
                <a:latin typeface="Calibri" pitchFamily="34" charset="0"/>
                <a:ea typeface="標楷體" pitchFamily="65" charset="-120"/>
                <a:cs typeface="Times New Roman" pitchFamily="18" charset="0"/>
              </a:rPr>
              <a:t>依上市公司申報數字計算，</a:t>
            </a:r>
            <a:r>
              <a:rPr kumimoji="0" lang="zh-TW" altLang="en-US" sz="1400" b="1" dirty="0" smtClean="0">
                <a:latin typeface="+mn-lt"/>
                <a:ea typeface="標楷體" pitchFamily="65" charset="-120"/>
                <a:cs typeface="Times New Roman" pitchFamily="18" charset="0"/>
              </a:rPr>
              <a:t>包含</a:t>
            </a:r>
            <a:r>
              <a:rPr kumimoji="0" lang="zh-TW" altLang="en-US" sz="1400" b="1" dirty="0">
                <a:latin typeface="+mn-lt"/>
                <a:ea typeface="標楷體" pitchFamily="65" charset="-120"/>
                <a:cs typeface="Times New Roman" pitchFamily="18" charset="0"/>
              </a:rPr>
              <a:t>現金、股票股利，總市值為年底</a:t>
            </a:r>
            <a:r>
              <a:rPr kumimoji="0" lang="zh-TW" altLang="en-US" sz="1400" b="1" dirty="0" smtClean="0">
                <a:latin typeface="+mn-lt"/>
                <a:ea typeface="標楷體" pitchFamily="65" charset="-120"/>
                <a:cs typeface="Times New Roman" pitchFamily="18" charset="0"/>
              </a:rPr>
              <a:t>資料</a:t>
            </a:r>
            <a:endParaRPr kumimoji="0" lang="en-US" altLang="zh-TW" sz="1400" b="1" dirty="0">
              <a:latin typeface="+mn-lt"/>
              <a:ea typeface="標楷體" pitchFamily="65" charset="-120"/>
              <a:cs typeface="Times New Roman" pitchFamily="18" charset="0"/>
            </a:endParaRPr>
          </a:p>
        </p:txBody>
      </p:sp>
      <p:sp>
        <p:nvSpPr>
          <p:cNvPr id="63492" name="Rectangle 53"/>
          <p:cNvSpPr>
            <a:spLocks noChangeArrowheads="1"/>
          </p:cNvSpPr>
          <p:nvPr/>
        </p:nvSpPr>
        <p:spPr bwMode="auto">
          <a:xfrm>
            <a:off x="1857356" y="357166"/>
            <a:ext cx="5924550" cy="523220"/>
          </a:xfrm>
          <a:prstGeom prst="rect">
            <a:avLst/>
          </a:prstGeom>
          <a:noFill/>
          <a:ln w="9525">
            <a:noFill/>
            <a:miter lim="800000"/>
            <a:headEnd/>
            <a:tailEnd/>
          </a:ln>
        </p:spPr>
        <p:txBody>
          <a:bodyPr>
            <a:spAutoFit/>
          </a:bodyPr>
          <a:lstStyle/>
          <a:p>
            <a:pPr algn="ctr">
              <a:defRPr/>
            </a:pP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表</a:t>
            </a:r>
            <a:r>
              <a:rPr lang="en-US" altLang="zh-TW" sz="2800" b="1" dirty="0" smtClean="0">
                <a:solidFill>
                  <a:srgbClr val="333399"/>
                </a:solidFill>
                <a:effectLst>
                  <a:outerShdw blurRad="38100" dist="38100" dir="2700000" algn="tl">
                    <a:srgbClr val="C0C0C0"/>
                  </a:outerShdw>
                </a:effectLst>
                <a:latin typeface="+mn-lt"/>
                <a:ea typeface="標楷體" pitchFamily="65" charset="-120"/>
                <a:cs typeface="+mj-cs"/>
              </a:rPr>
              <a:t>14</a:t>
            </a:r>
            <a:r>
              <a:rPr lang="zh-TW" altLang="en-US" sz="2800" b="1" dirty="0" smtClean="0">
                <a:solidFill>
                  <a:srgbClr val="333399"/>
                </a:solidFill>
                <a:effectLst>
                  <a:outerShdw blurRad="38100" dist="38100" dir="2700000" algn="tl">
                    <a:srgbClr val="C0C0C0"/>
                  </a:outerShdw>
                </a:effectLst>
                <a:latin typeface="+mn-lt"/>
                <a:ea typeface="標楷體" pitchFamily="65" charset="-120"/>
                <a:cs typeface="+mj-cs"/>
              </a:rPr>
              <a:t>：台股</a:t>
            </a:r>
            <a:r>
              <a:rPr lang="zh-TW" altLang="en-US" sz="2800" b="1" dirty="0">
                <a:solidFill>
                  <a:srgbClr val="333399"/>
                </a:solidFill>
                <a:effectLst>
                  <a:outerShdw blurRad="38100" dist="38100" dir="2700000" algn="tl">
                    <a:srgbClr val="C0C0C0"/>
                  </a:outerShdw>
                </a:effectLst>
                <a:latin typeface="+mn-lt"/>
                <a:ea typeface="標楷體" pitchFamily="65" charset="-120"/>
                <a:cs typeface="+mj-cs"/>
              </a:rPr>
              <a:t>股利率稱冠亞洲</a:t>
            </a:r>
            <a:endParaRPr lang="en-US" altLang="zh-TW" sz="2800" b="1" dirty="0">
              <a:solidFill>
                <a:srgbClr val="333399"/>
              </a:solidFill>
              <a:effectLst>
                <a:outerShdw blurRad="38100" dist="38100" dir="2700000" algn="tl">
                  <a:srgbClr val="C0C0C0"/>
                </a:outerShdw>
              </a:effectLst>
              <a:latin typeface="+mn-lt"/>
              <a:ea typeface="標楷體" pitchFamily="65" charset="-120"/>
              <a:cs typeface="+mj-cs"/>
            </a:endParaRPr>
          </a:p>
        </p:txBody>
      </p:sp>
      <p:sp>
        <p:nvSpPr>
          <p:cNvPr id="62591" name="Rectangle 104"/>
          <p:cNvSpPr>
            <a:spLocks noChangeArrowheads="1"/>
          </p:cNvSpPr>
          <p:nvPr/>
        </p:nvSpPr>
        <p:spPr bwMode="auto">
          <a:xfrm>
            <a:off x="7858125" y="500063"/>
            <a:ext cx="1079500" cy="360362"/>
          </a:xfrm>
          <a:prstGeom prst="rect">
            <a:avLst/>
          </a:prstGeom>
          <a:noFill/>
          <a:ln w="9525">
            <a:noFill/>
            <a:miter lim="800000"/>
            <a:headEnd/>
            <a:tailEnd/>
          </a:ln>
        </p:spPr>
        <p:txBody>
          <a:bodyPr wrap="none" lIns="92044" tIns="46022" rIns="92044" bIns="46022" anchor="ctr"/>
          <a:lstStyle/>
          <a:p>
            <a:pPr algn="ctr"/>
            <a:r>
              <a:rPr kumimoji="0" lang="zh-TW" altLang="en-US" sz="1400" b="1">
                <a:latin typeface="Calibri" pitchFamily="34" charset="0"/>
                <a:ea typeface="標楷體" pitchFamily="65" charset="-120"/>
                <a:cs typeface="Times New Roman" pitchFamily="18" charset="0"/>
              </a:rPr>
              <a:t>單位</a:t>
            </a:r>
            <a:r>
              <a:rPr kumimoji="0" lang="en-US" altLang="zh-TW" sz="1400" b="1">
                <a:latin typeface="Calibri" pitchFamily="34" charset="0"/>
                <a:ea typeface="標楷體" pitchFamily="65" charset="-120"/>
                <a:cs typeface="Times New Roman" pitchFamily="18" charset="0"/>
              </a:rPr>
              <a:t>:%</a:t>
            </a:r>
          </a:p>
        </p:txBody>
      </p:sp>
      <p:sp>
        <p:nvSpPr>
          <p:cNvPr id="9" name="投影片編號版面配置區 8"/>
          <p:cNvSpPr>
            <a:spLocks noGrp="1"/>
          </p:cNvSpPr>
          <p:nvPr>
            <p:ph type="sldNum" sz="quarter" idx="12"/>
          </p:nvPr>
        </p:nvSpPr>
        <p:spPr/>
        <p:txBody>
          <a:bodyPr/>
          <a:lstStyle/>
          <a:p>
            <a:pPr>
              <a:defRPr/>
            </a:pPr>
            <a:fld id="{EF67EBC2-F2C4-413E-A0C9-08F69054145D}" type="slidenum">
              <a:rPr lang="en-US" altLang="zh-TW" smtClean="0"/>
              <a:pPr>
                <a:defRPr/>
              </a:pPr>
              <a:t>41</a:t>
            </a:fld>
            <a:endParaRPr lang="en-US" altLang="zh-TW" dirty="0"/>
          </a:p>
        </p:txBody>
      </p:sp>
      <p:graphicFrame>
        <p:nvGraphicFramePr>
          <p:cNvPr id="12" name="表格 11"/>
          <p:cNvGraphicFramePr>
            <a:graphicFrameLocks noGrp="1"/>
          </p:cNvGraphicFramePr>
          <p:nvPr/>
        </p:nvGraphicFramePr>
        <p:xfrm>
          <a:off x="1" y="5231152"/>
          <a:ext cx="5572130" cy="1341120"/>
        </p:xfrm>
        <a:graphic>
          <a:graphicData uri="http://schemas.openxmlformats.org/drawingml/2006/table">
            <a:tbl>
              <a:tblPr firstRow="1">
                <a:tableStyleId>{F5AB1C69-6EDB-4FF4-983F-18BD219EF322}</a:tableStyleId>
              </a:tblPr>
              <a:tblGrid>
                <a:gridCol w="1462661"/>
                <a:gridCol w="835824"/>
                <a:gridCol w="766172"/>
                <a:gridCol w="696520"/>
                <a:gridCol w="815926"/>
                <a:gridCol w="995027"/>
              </a:tblGrid>
              <a:tr h="536287">
                <a:tc>
                  <a:txBody>
                    <a:bodyPr/>
                    <a:lstStyle/>
                    <a:p>
                      <a:r>
                        <a:rPr lang="zh-TW" altLang="en-US" sz="1400" dirty="0" smtClean="0">
                          <a:latin typeface="+mn-lt"/>
                          <a:ea typeface="標楷體" pitchFamily="65" charset="-120"/>
                        </a:rPr>
                        <a:t>臺灣全體上市公司發放股利總額 </a:t>
                      </a:r>
                      <a:r>
                        <a:rPr lang="en-US" altLang="zh-TW" sz="1400" dirty="0" smtClean="0">
                          <a:latin typeface="+mn-lt"/>
                          <a:ea typeface="標楷體" pitchFamily="65" charset="-120"/>
                        </a:rPr>
                        <a:t>(10</a:t>
                      </a:r>
                      <a:r>
                        <a:rPr lang="zh-TW" altLang="en-US" sz="1400" dirty="0" smtClean="0">
                          <a:latin typeface="+mn-lt"/>
                          <a:ea typeface="標楷體" pitchFamily="65" charset="-120"/>
                        </a:rPr>
                        <a:t>億臺幣</a:t>
                      </a:r>
                      <a:r>
                        <a:rPr lang="en-US" altLang="zh-TW" sz="1400" dirty="0" smtClean="0">
                          <a:latin typeface="+mn-lt"/>
                          <a:ea typeface="標楷體" pitchFamily="65" charset="-120"/>
                        </a:rPr>
                        <a:t>)</a:t>
                      </a:r>
                      <a:endParaRPr lang="zh-TW" altLang="en-US" sz="1400" b="0" dirty="0">
                        <a:solidFill>
                          <a:schemeClr val="tx1"/>
                        </a:solidFill>
                        <a:latin typeface="+mn-lt"/>
                        <a:ea typeface="標楷體" pitchFamily="65" charset="-120"/>
                      </a:endParaRPr>
                    </a:p>
                  </a:txBody>
                  <a:tcPr/>
                </a:tc>
                <a:tc>
                  <a:txBody>
                    <a:bodyPr/>
                    <a:lstStyle/>
                    <a:p>
                      <a:pPr algn="ctr"/>
                      <a:r>
                        <a:rPr lang="en-US" altLang="zh-TW" sz="1400" dirty="0" smtClean="0">
                          <a:latin typeface="+mn-lt"/>
                          <a:ea typeface="標楷體" pitchFamily="65" charset="-120"/>
                        </a:rPr>
                        <a:t>2007</a:t>
                      </a:r>
                      <a:endParaRPr lang="zh-TW" altLang="en-US" sz="1400" b="0" dirty="0">
                        <a:solidFill>
                          <a:schemeClr val="tx1"/>
                        </a:solidFill>
                        <a:latin typeface="+mn-lt"/>
                        <a:ea typeface="標楷體" pitchFamily="65" charset="-120"/>
                      </a:endParaRPr>
                    </a:p>
                  </a:txBody>
                  <a:tcPr anchor="ctr"/>
                </a:tc>
                <a:tc>
                  <a:txBody>
                    <a:bodyPr/>
                    <a:lstStyle/>
                    <a:p>
                      <a:pPr algn="ctr"/>
                      <a:r>
                        <a:rPr lang="en-US" altLang="zh-TW" sz="1400" dirty="0" smtClean="0">
                          <a:latin typeface="+mn-lt"/>
                          <a:ea typeface="標楷體" pitchFamily="65" charset="-120"/>
                        </a:rPr>
                        <a:t>2008</a:t>
                      </a:r>
                      <a:endParaRPr lang="zh-TW" altLang="en-US" sz="1400" b="0" dirty="0">
                        <a:solidFill>
                          <a:schemeClr val="tx1"/>
                        </a:solidFill>
                        <a:latin typeface="+mn-lt"/>
                        <a:ea typeface="標楷體" pitchFamily="65" charset="-120"/>
                      </a:endParaRPr>
                    </a:p>
                  </a:txBody>
                  <a:tcPr anchor="ctr"/>
                </a:tc>
                <a:tc>
                  <a:txBody>
                    <a:bodyPr/>
                    <a:lstStyle/>
                    <a:p>
                      <a:pPr algn="ctr"/>
                      <a:r>
                        <a:rPr lang="en-US" altLang="zh-TW" sz="1400" dirty="0" smtClean="0">
                          <a:latin typeface="+mn-lt"/>
                          <a:ea typeface="標楷體" pitchFamily="65" charset="-120"/>
                        </a:rPr>
                        <a:t>2009</a:t>
                      </a:r>
                      <a:endParaRPr lang="zh-TW" altLang="en-US" sz="1400" b="0" dirty="0">
                        <a:solidFill>
                          <a:schemeClr val="tx1"/>
                        </a:solidFill>
                        <a:latin typeface="+mn-lt"/>
                        <a:ea typeface="標楷體" pitchFamily="65" charset="-120"/>
                      </a:endParaRPr>
                    </a:p>
                  </a:txBody>
                  <a:tcPr anchor="ctr"/>
                </a:tc>
                <a:tc>
                  <a:txBody>
                    <a:bodyPr/>
                    <a:lstStyle/>
                    <a:p>
                      <a:pPr marL="0" algn="ctr" defTabSz="914400" rtl="0" eaLnBrk="1" latinLnBrk="0" hangingPunct="1"/>
                      <a:r>
                        <a:rPr lang="en-US" altLang="zh-TW" sz="1400" kern="1200" dirty="0" smtClean="0">
                          <a:solidFill>
                            <a:schemeClr val="bg1"/>
                          </a:solidFill>
                          <a:latin typeface="+mn-lt"/>
                          <a:ea typeface="標楷體" pitchFamily="65" charset="-120"/>
                          <a:cs typeface="+mn-cs"/>
                        </a:rPr>
                        <a:t>2010</a:t>
                      </a:r>
                      <a:endParaRPr lang="zh-TW" altLang="en-US" sz="1400" kern="1200" dirty="0">
                        <a:solidFill>
                          <a:schemeClr val="bg1"/>
                        </a:solidFill>
                        <a:latin typeface="+mn-lt"/>
                        <a:ea typeface="標楷體" pitchFamily="65" charset="-120"/>
                        <a:cs typeface="+mn-cs"/>
                      </a:endParaRPr>
                    </a:p>
                  </a:txBody>
                  <a:tcPr anchor="ctr"/>
                </a:tc>
                <a:tc>
                  <a:txBody>
                    <a:bodyPr/>
                    <a:lstStyle/>
                    <a:p>
                      <a:pPr marL="0" algn="ctr" defTabSz="914400" rtl="0" eaLnBrk="1" latinLnBrk="0" hangingPunct="1"/>
                      <a:r>
                        <a:rPr lang="en-US" altLang="zh-TW" sz="1400" kern="1200" dirty="0" smtClean="0">
                          <a:solidFill>
                            <a:srgbClr val="3333FF"/>
                          </a:solidFill>
                          <a:latin typeface="+mn-lt"/>
                          <a:ea typeface="標楷體" pitchFamily="65" charset="-120"/>
                          <a:cs typeface="+mn-cs"/>
                        </a:rPr>
                        <a:t>2011 </a:t>
                      </a:r>
                    </a:p>
                  </a:txBody>
                  <a:tcPr anchor="ctr">
                    <a:lnR w="12700" cap="flat" cmpd="sng" algn="ctr">
                      <a:noFill/>
                      <a:prstDash val="solid"/>
                      <a:round/>
                      <a:headEnd type="none" w="med" len="med"/>
                      <a:tailEnd type="none" w="med" len="med"/>
                    </a:lnR>
                  </a:tcPr>
                </a:tc>
              </a:tr>
              <a:tr h="245798">
                <a:tc>
                  <a:txBody>
                    <a:bodyPr/>
                    <a:lstStyle/>
                    <a:p>
                      <a:r>
                        <a:rPr lang="zh-TW" altLang="en-US" sz="1400" dirty="0" smtClean="0">
                          <a:latin typeface="+mn-lt"/>
                          <a:ea typeface="標楷體" pitchFamily="65" charset="-120"/>
                        </a:rPr>
                        <a:t>現金股利</a:t>
                      </a:r>
                      <a:endParaRPr lang="zh-TW" altLang="en-US" sz="1400" dirty="0">
                        <a:latin typeface="+mn-lt"/>
                        <a:ea typeface="標楷體" pitchFamily="65" charset="-120"/>
                      </a:endParaRPr>
                    </a:p>
                  </a:txBody>
                  <a:tcPr/>
                </a:tc>
                <a:tc>
                  <a:txBody>
                    <a:bodyPr/>
                    <a:lstStyle/>
                    <a:p>
                      <a:pPr algn="ctr"/>
                      <a:r>
                        <a:rPr lang="en-US" altLang="zh-TW" sz="1400" dirty="0" smtClean="0">
                          <a:latin typeface="+mn-lt"/>
                          <a:ea typeface="標楷體" pitchFamily="65" charset="-120"/>
                        </a:rPr>
                        <a:t>767.2</a:t>
                      </a:r>
                      <a:endParaRPr lang="zh-TW" altLang="en-US" sz="1400" dirty="0">
                        <a:latin typeface="+mn-lt"/>
                        <a:ea typeface="標楷體" pitchFamily="65" charset="-120"/>
                      </a:endParaRPr>
                    </a:p>
                  </a:txBody>
                  <a:tcPr anchor="ctr"/>
                </a:tc>
                <a:tc>
                  <a:txBody>
                    <a:bodyPr/>
                    <a:lstStyle/>
                    <a:p>
                      <a:pPr algn="ctr"/>
                      <a:r>
                        <a:rPr lang="zh-TW" altLang="en-US" sz="1400" dirty="0" smtClean="0">
                          <a:latin typeface="+mn-lt"/>
                          <a:ea typeface="標楷體" pitchFamily="65" charset="-120"/>
                        </a:rPr>
                        <a:t>   </a:t>
                      </a:r>
                      <a:r>
                        <a:rPr lang="en-US" altLang="zh-TW" sz="1400" dirty="0" smtClean="0">
                          <a:latin typeface="+mn-lt"/>
                          <a:ea typeface="標楷體" pitchFamily="65" charset="-120"/>
                        </a:rPr>
                        <a:t>950.7</a:t>
                      </a:r>
                      <a:endParaRPr lang="zh-TW" altLang="en-US" sz="1400" dirty="0">
                        <a:latin typeface="+mn-lt"/>
                        <a:ea typeface="標楷體" pitchFamily="65" charset="-120"/>
                      </a:endParaRPr>
                    </a:p>
                  </a:txBody>
                  <a:tcPr anchor="ctr">
                    <a:lnB w="19050" cap="flat" cmpd="sng" algn="ctr">
                      <a:solidFill>
                        <a:srgbClr val="C00000"/>
                      </a:solidFill>
                      <a:prstDash val="solid"/>
                      <a:round/>
                      <a:headEnd type="none" w="med" len="med"/>
                      <a:tailEnd type="none" w="med" len="med"/>
                    </a:lnB>
                  </a:tcPr>
                </a:tc>
                <a:tc>
                  <a:txBody>
                    <a:bodyPr/>
                    <a:lstStyle/>
                    <a:p>
                      <a:pPr algn="ctr"/>
                      <a:r>
                        <a:rPr lang="en-US" altLang="zh-TW" sz="1400" dirty="0" smtClean="0">
                          <a:latin typeface="+mn-lt"/>
                          <a:ea typeface="標楷體" pitchFamily="65" charset="-120"/>
                        </a:rPr>
                        <a:t>403.0</a:t>
                      </a:r>
                      <a:endParaRPr lang="zh-TW" altLang="en-US" sz="1400" dirty="0">
                        <a:latin typeface="+mn-lt"/>
                        <a:ea typeface="標楷體" pitchFamily="65" charset="-120"/>
                      </a:endParaRPr>
                    </a:p>
                  </a:txBody>
                  <a:tcPr anchor="ctr"/>
                </a:tc>
                <a:tc>
                  <a:txBody>
                    <a:bodyPr/>
                    <a:lstStyle/>
                    <a:p>
                      <a:pPr marL="0" algn="ctr" defTabSz="914400" rtl="0" eaLnBrk="1" latinLnBrk="0" hangingPunct="1"/>
                      <a:r>
                        <a:rPr lang="en-US" altLang="zh-TW" sz="1400" kern="1200" dirty="0" smtClean="0">
                          <a:solidFill>
                            <a:schemeClr val="dk1"/>
                          </a:solidFill>
                          <a:latin typeface="+mn-lt"/>
                          <a:ea typeface="標楷體" pitchFamily="65" charset="-120"/>
                          <a:cs typeface="+mn-cs"/>
                        </a:rPr>
                        <a:t>719.0</a:t>
                      </a:r>
                      <a:endParaRPr lang="zh-TW" altLang="en-US" sz="1400" kern="1200" dirty="0">
                        <a:solidFill>
                          <a:schemeClr val="dk1"/>
                        </a:solidFill>
                        <a:latin typeface="+mn-lt"/>
                        <a:ea typeface="標楷體" pitchFamily="65" charset="-120"/>
                        <a:cs typeface="+mn-cs"/>
                      </a:endParaRPr>
                    </a:p>
                  </a:txBody>
                  <a:tcPr anchor="ctr"/>
                </a:tc>
                <a:tc>
                  <a:txBody>
                    <a:bodyPr/>
                    <a:lstStyle/>
                    <a:p>
                      <a:pPr marL="0" indent="0" algn="ctr" defTabSz="914400" rtl="0" eaLnBrk="1" latinLnBrk="0" hangingPunct="1"/>
                      <a:r>
                        <a:rPr lang="en-US" altLang="zh-TW" sz="1400" kern="1200" dirty="0" smtClean="0">
                          <a:solidFill>
                            <a:srgbClr val="3333FF"/>
                          </a:solidFill>
                          <a:latin typeface="+mn-lt"/>
                          <a:ea typeface="標楷體" pitchFamily="65" charset="-120"/>
                          <a:cs typeface="+mn-cs"/>
                        </a:rPr>
                        <a:t>893.7</a:t>
                      </a:r>
                      <a:endParaRPr lang="zh-TW" altLang="en-US" sz="1400" kern="1200" dirty="0">
                        <a:solidFill>
                          <a:srgbClr val="3333FF"/>
                        </a:solidFill>
                        <a:latin typeface="+mn-lt"/>
                        <a:ea typeface="標楷體" pitchFamily="65" charset="-120"/>
                        <a:cs typeface="+mn-cs"/>
                      </a:endParaRPr>
                    </a:p>
                  </a:txBody>
                  <a:tcPr anchor="ctr">
                    <a:lnR w="12700" cap="flat" cmpd="sng" algn="ctr">
                      <a:noFill/>
                      <a:prstDash val="solid"/>
                      <a:round/>
                      <a:headEnd type="none" w="med" len="med"/>
                      <a:tailEnd type="none" w="med" len="med"/>
                    </a:lnR>
                  </a:tcPr>
                </a:tc>
              </a:tr>
              <a:tr h="245798">
                <a:tc>
                  <a:txBody>
                    <a:bodyPr/>
                    <a:lstStyle/>
                    <a:p>
                      <a:r>
                        <a:rPr lang="zh-TW" altLang="en-US" sz="1400" dirty="0" smtClean="0">
                          <a:latin typeface="+mn-lt"/>
                          <a:ea typeface="標楷體" pitchFamily="65" charset="-120"/>
                        </a:rPr>
                        <a:t>現金</a:t>
                      </a:r>
                      <a:r>
                        <a:rPr lang="en-US" altLang="zh-TW" sz="1400" dirty="0" smtClean="0">
                          <a:latin typeface="+mn-lt"/>
                          <a:ea typeface="標楷體" pitchFamily="65" charset="-120"/>
                        </a:rPr>
                        <a:t>+</a:t>
                      </a:r>
                      <a:r>
                        <a:rPr lang="zh-TW" altLang="en-US" sz="1400" dirty="0" smtClean="0">
                          <a:latin typeface="+mn-lt"/>
                          <a:ea typeface="標楷體" pitchFamily="65" charset="-120"/>
                        </a:rPr>
                        <a:t>股票股利*</a:t>
                      </a:r>
                      <a:endParaRPr lang="zh-TW" altLang="en-US" sz="1400" dirty="0">
                        <a:latin typeface="+mn-lt"/>
                        <a:ea typeface="標楷體" pitchFamily="65" charset="-120"/>
                      </a:endParaRPr>
                    </a:p>
                  </a:txBody>
                  <a:tcPr/>
                </a:tc>
                <a:tc>
                  <a:txBody>
                    <a:bodyPr/>
                    <a:lstStyle/>
                    <a:p>
                      <a:pPr algn="ctr"/>
                      <a:r>
                        <a:rPr lang="en-US" altLang="zh-TW" sz="1400" dirty="0" smtClean="0">
                          <a:latin typeface="+mn-lt"/>
                          <a:ea typeface="標楷體" pitchFamily="65" charset="-120"/>
                        </a:rPr>
                        <a:t>865.3</a:t>
                      </a:r>
                      <a:endParaRPr lang="zh-TW" altLang="en-US" sz="1400" dirty="0">
                        <a:latin typeface="+mn-lt"/>
                        <a:ea typeface="標楷體" pitchFamily="65" charset="-120"/>
                      </a:endParaRPr>
                    </a:p>
                  </a:txBody>
                  <a:tcPr anchor="ctr">
                    <a:lnR w="19050" cap="flat" cmpd="sng" algn="ctr">
                      <a:solidFill>
                        <a:srgbClr val="C00000"/>
                      </a:solidFill>
                      <a:prstDash val="solid"/>
                      <a:round/>
                      <a:headEnd type="none" w="med" len="med"/>
                      <a:tailEnd type="none" w="med" len="med"/>
                    </a:lnR>
                  </a:tcPr>
                </a:tc>
                <a:tc>
                  <a:txBody>
                    <a:bodyPr/>
                    <a:lstStyle/>
                    <a:p>
                      <a:pPr algn="ctr"/>
                      <a:r>
                        <a:rPr lang="en-US" altLang="zh-TW" sz="1400" dirty="0" smtClean="0">
                          <a:latin typeface="+mn-lt"/>
                          <a:ea typeface="標楷體" pitchFamily="65" charset="-120"/>
                        </a:rPr>
                        <a:t>1,084.9</a:t>
                      </a:r>
                      <a:endParaRPr lang="zh-TW" altLang="en-US" sz="1400" dirty="0">
                        <a:latin typeface="+mn-lt"/>
                        <a:ea typeface="標楷體" pitchFamily="65" charset="-120"/>
                      </a:endParaRPr>
                    </a:p>
                  </a:txBody>
                  <a:tcPr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9050" cap="flat" cmpd="sng" algn="ctr">
                      <a:solidFill>
                        <a:srgbClr val="C00000"/>
                      </a:solidFill>
                      <a:prstDash val="solid"/>
                      <a:round/>
                      <a:headEnd type="none" w="med" len="med"/>
                      <a:tailEnd type="none" w="med" len="med"/>
                    </a:lnB>
                  </a:tcPr>
                </a:tc>
                <a:tc>
                  <a:txBody>
                    <a:bodyPr/>
                    <a:lstStyle/>
                    <a:p>
                      <a:pPr algn="ctr"/>
                      <a:r>
                        <a:rPr lang="en-US" altLang="zh-TW" sz="1400" dirty="0" smtClean="0">
                          <a:latin typeface="+mn-lt"/>
                          <a:ea typeface="標楷體" pitchFamily="65" charset="-120"/>
                        </a:rPr>
                        <a:t>479.0</a:t>
                      </a:r>
                      <a:endParaRPr lang="zh-TW" altLang="en-US" sz="1400" dirty="0">
                        <a:latin typeface="+mn-lt"/>
                        <a:ea typeface="標楷體" pitchFamily="65" charset="-120"/>
                      </a:endParaRPr>
                    </a:p>
                  </a:txBody>
                  <a:tcPr anchor="ctr">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altLang="zh-TW" sz="1400" kern="1200" dirty="0" smtClean="0">
                          <a:solidFill>
                            <a:schemeClr val="dk1"/>
                          </a:solidFill>
                          <a:latin typeface="+mn-lt"/>
                          <a:ea typeface="標楷體" pitchFamily="65" charset="-120"/>
                          <a:cs typeface="+mn-cs"/>
                        </a:rPr>
                        <a:t>833.5</a:t>
                      </a:r>
                      <a:endParaRPr lang="zh-TW" altLang="en-US" sz="1400" kern="1200" dirty="0">
                        <a:solidFill>
                          <a:schemeClr val="dk1"/>
                        </a:solidFill>
                        <a:latin typeface="+mn-lt"/>
                        <a:ea typeface="標楷體" pitchFamily="65" charset="-120"/>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marL="0" algn="ctr" defTabSz="914400" rtl="0" eaLnBrk="1" latinLnBrk="0" hangingPunct="1"/>
                      <a:r>
                        <a:rPr lang="en-US" altLang="zh-TW" sz="1400" kern="1200" dirty="0" smtClean="0">
                          <a:solidFill>
                            <a:srgbClr val="3333FF"/>
                          </a:solidFill>
                          <a:latin typeface="+mn-lt"/>
                          <a:ea typeface="標楷體" pitchFamily="65" charset="-120"/>
                          <a:cs typeface="+mn-cs"/>
                        </a:rPr>
                        <a:t>1,056.1</a:t>
                      </a:r>
                      <a:endParaRPr lang="zh-TW" altLang="en-US" sz="1400" kern="1200" dirty="0">
                        <a:solidFill>
                          <a:srgbClr val="3333FF"/>
                        </a:solidFill>
                        <a:latin typeface="+mn-lt"/>
                        <a:ea typeface="標楷體" pitchFamily="65" charset="-120"/>
                        <a:cs typeface="+mn-cs"/>
                      </a:endParaRPr>
                    </a:p>
                  </a:txBody>
                  <a:tcPr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tcPr>
                </a:tc>
              </a:tr>
            </a:tbl>
          </a:graphicData>
        </a:graphic>
      </p:graphicFrame>
      <p:sp>
        <p:nvSpPr>
          <p:cNvPr id="14" name="文字方塊 13"/>
          <p:cNvSpPr txBox="1">
            <a:spLocks noChangeArrowheads="1"/>
          </p:cNvSpPr>
          <p:nvPr/>
        </p:nvSpPr>
        <p:spPr bwMode="auto">
          <a:xfrm>
            <a:off x="5500695" y="5186524"/>
            <a:ext cx="3587484" cy="1323439"/>
          </a:xfrm>
          <a:prstGeom prst="rect">
            <a:avLst/>
          </a:prstGeom>
          <a:noFill/>
          <a:ln w="9525">
            <a:noFill/>
            <a:miter lim="800000"/>
            <a:headEnd/>
            <a:tailEnd/>
          </a:ln>
        </p:spPr>
        <p:txBody>
          <a:bodyPr wrap="square">
            <a:spAutoFit/>
          </a:bodyPr>
          <a:lstStyle/>
          <a:p>
            <a:pPr marL="365125" indent="-365125">
              <a:lnSpc>
                <a:spcPts val="1600"/>
              </a:lnSpc>
              <a:defRPr/>
            </a:pPr>
            <a:r>
              <a:rPr kumimoji="0" lang="zh-TW" altLang="en-US" sz="1400" b="1" dirty="0" smtClean="0">
                <a:latin typeface="Calibri" pitchFamily="34" charset="0"/>
                <a:ea typeface="標楷體" pitchFamily="65" charset="-120"/>
                <a:cs typeface="Times New Roman" pitchFamily="18" charset="0"/>
              </a:rPr>
              <a:t>註</a:t>
            </a:r>
            <a:r>
              <a:rPr kumimoji="0" lang="en-US" altLang="zh-TW" sz="1400" b="1" dirty="0">
                <a:latin typeface="Calibri" pitchFamily="34" charset="0"/>
                <a:ea typeface="標楷體" pitchFamily="65" charset="-120"/>
                <a:cs typeface="Times New Roman" pitchFamily="18" charset="0"/>
              </a:rPr>
              <a:t>1</a:t>
            </a:r>
            <a:r>
              <a:rPr kumimoji="0" lang="en-US" altLang="zh-TW" sz="1400" b="1" dirty="0" smtClean="0">
                <a:latin typeface="Calibri" pitchFamily="34" charset="0"/>
                <a:ea typeface="標楷體" pitchFamily="65" charset="-120"/>
                <a:cs typeface="Times New Roman" pitchFamily="18" charset="0"/>
              </a:rPr>
              <a:t>.</a:t>
            </a:r>
            <a:r>
              <a:rPr kumimoji="0" lang="zh-TW" altLang="en-US" sz="1400" b="1" dirty="0" smtClean="0">
                <a:ea typeface="標楷體" pitchFamily="65" charset="-120"/>
                <a:cs typeface="Times New Roman" pitchFamily="18" charset="0"/>
              </a:rPr>
              <a:t>股利率</a:t>
            </a:r>
            <a:r>
              <a:rPr kumimoji="0" lang="en-US" altLang="zh-TW" sz="1400" b="1" dirty="0" smtClean="0">
                <a:ea typeface="標楷體" pitchFamily="65" charset="-120"/>
                <a:cs typeface="Times New Roman" pitchFamily="18" charset="0"/>
              </a:rPr>
              <a:t>=</a:t>
            </a:r>
            <a:r>
              <a:rPr kumimoji="0" lang="zh-TW" altLang="en-US" sz="1400" b="1" dirty="0" smtClean="0">
                <a:ea typeface="標楷體" pitchFamily="65" charset="-120"/>
                <a:cs typeface="Times New Roman" pitchFamily="18" charset="0"/>
              </a:rPr>
              <a:t>主要指數成分股公司發放股利</a:t>
            </a:r>
            <a:r>
              <a:rPr kumimoji="0" lang="en-US" altLang="zh-TW" sz="1400" b="1" dirty="0" smtClean="0">
                <a:ea typeface="標楷體" pitchFamily="65" charset="-120"/>
                <a:cs typeface="Times New Roman" pitchFamily="18" charset="0"/>
              </a:rPr>
              <a:t>/</a:t>
            </a:r>
            <a:r>
              <a:rPr kumimoji="0" lang="zh-TW" altLang="en-US" sz="1400" b="1" dirty="0" smtClean="0">
                <a:ea typeface="標楷體" pitchFamily="65" charset="-120"/>
                <a:cs typeface="Times New Roman" pitchFamily="18" charset="0"/>
              </a:rPr>
              <a:t>總市值</a:t>
            </a:r>
            <a:endParaRPr kumimoji="0" lang="en-US" altLang="zh-TW" sz="1400" b="1" dirty="0" smtClean="0">
              <a:ea typeface="標楷體" pitchFamily="65" charset="-120"/>
              <a:cs typeface="Times New Roman" pitchFamily="18" charset="0"/>
            </a:endParaRPr>
          </a:p>
          <a:p>
            <a:pPr marL="365125" indent="-365125">
              <a:lnSpc>
                <a:spcPts val="1600"/>
              </a:lnSpc>
              <a:defRPr/>
            </a:pPr>
            <a:r>
              <a:rPr kumimoji="0" lang="zh-TW" altLang="en-US" sz="1400" b="1" dirty="0" smtClean="0">
                <a:latin typeface="Calibri" pitchFamily="34" charset="0"/>
                <a:ea typeface="標楷體" pitchFamily="65" charset="-120"/>
                <a:cs typeface="Times New Roman" pitchFamily="18" charset="0"/>
              </a:rPr>
              <a:t>     </a:t>
            </a:r>
            <a:r>
              <a:rPr kumimoji="0" lang="en-US" altLang="zh-TW" sz="1400" b="1" dirty="0" smtClean="0">
                <a:latin typeface="Calibri" pitchFamily="34" charset="0"/>
                <a:ea typeface="標楷體" pitchFamily="65" charset="-120"/>
                <a:cs typeface="Times New Roman" pitchFamily="18" charset="0"/>
              </a:rPr>
              <a:t>2.</a:t>
            </a:r>
            <a:r>
              <a:rPr kumimoji="0" lang="zh-TW" altLang="en-US" sz="1400" b="1" dirty="0" smtClean="0">
                <a:latin typeface="Calibri" pitchFamily="34" charset="0"/>
                <a:ea typeface="標楷體" pitchFamily="65" charset="-120"/>
                <a:cs typeface="Times New Roman" pitchFamily="18" charset="0"/>
              </a:rPr>
              <a:t>股票</a:t>
            </a:r>
            <a:r>
              <a:rPr kumimoji="0" lang="zh-TW" altLang="en-US" sz="1400" b="1" dirty="0">
                <a:latin typeface="Calibri" pitchFamily="34" charset="0"/>
                <a:ea typeface="標楷體" pitchFamily="65" charset="-120"/>
                <a:cs typeface="Times New Roman" pitchFamily="18" charset="0"/>
              </a:rPr>
              <a:t>股利僅計盈餘轉增資股利，不含資本公積轉增資股利</a:t>
            </a:r>
            <a:endParaRPr kumimoji="0" lang="en-US" altLang="zh-TW" sz="1400" b="1" dirty="0">
              <a:latin typeface="Calibri" pitchFamily="34" charset="0"/>
              <a:ea typeface="標楷體" pitchFamily="65" charset="-120"/>
              <a:cs typeface="Times New Roman" pitchFamily="18" charset="0"/>
            </a:endParaRPr>
          </a:p>
          <a:p>
            <a:pPr marL="365125" indent="-182563">
              <a:lnSpc>
                <a:spcPts val="1600"/>
              </a:lnSpc>
              <a:defRPr/>
            </a:pPr>
            <a:r>
              <a:rPr kumimoji="0" lang="en-US" altLang="zh-TW" sz="1400" b="1" dirty="0" smtClean="0">
                <a:latin typeface="Calibri" pitchFamily="34" charset="0"/>
                <a:ea typeface="標楷體" pitchFamily="65" charset="-120"/>
                <a:cs typeface="Times New Roman" pitchFamily="18" charset="0"/>
              </a:rPr>
              <a:t>3.</a:t>
            </a:r>
            <a:r>
              <a:rPr kumimoji="0" lang="zh-TW" altLang="en-US" sz="1400" b="1" dirty="0" smtClean="0">
                <a:latin typeface="Calibri" pitchFamily="34" charset="0"/>
                <a:ea typeface="標楷體" pitchFamily="65" charset="-120"/>
                <a:cs typeface="Times New Roman" pitchFamily="18" charset="0"/>
              </a:rPr>
              <a:t> </a:t>
            </a:r>
            <a:r>
              <a:rPr kumimoji="0" lang="en-US" altLang="zh-TW" sz="1400" b="1" dirty="0" smtClean="0">
                <a:latin typeface="Calibri" pitchFamily="34" charset="0"/>
                <a:ea typeface="標楷體" pitchFamily="65" charset="-120"/>
                <a:cs typeface="Times New Roman" pitchFamily="18" charset="0"/>
              </a:rPr>
              <a:t>2010</a:t>
            </a:r>
            <a:r>
              <a:rPr kumimoji="0" lang="zh-TW" altLang="en-US" sz="1400" b="1" dirty="0" smtClean="0">
                <a:latin typeface="Calibri" pitchFamily="34" charset="0"/>
                <a:ea typeface="標楷體" pitchFamily="65" charset="-120"/>
                <a:cs typeface="Times New Roman" pitchFamily="18" charset="0"/>
              </a:rPr>
              <a:t>年上市公司總盈餘為</a:t>
            </a:r>
            <a:r>
              <a:rPr kumimoji="0" lang="en-US" altLang="zh-TW" sz="1400" b="1" dirty="0" smtClean="0">
                <a:latin typeface="Calibri" pitchFamily="34" charset="0"/>
                <a:ea typeface="標楷體" pitchFamily="65" charset="-120"/>
                <a:cs typeface="Times New Roman" pitchFamily="18" charset="0"/>
              </a:rPr>
              <a:t>1.45</a:t>
            </a:r>
            <a:r>
              <a:rPr kumimoji="0" lang="zh-TW" altLang="en-US" sz="1400" b="1" dirty="0" smtClean="0">
                <a:latin typeface="Calibri" pitchFamily="34" charset="0"/>
                <a:ea typeface="標楷體" pitchFamily="65" charset="-120"/>
                <a:cs typeface="Times New Roman" pitchFamily="18" charset="0"/>
              </a:rPr>
              <a:t>兆臺幣，</a:t>
            </a:r>
            <a:endParaRPr kumimoji="0" lang="en-US" altLang="zh-TW" sz="1400" b="1" dirty="0">
              <a:latin typeface="Calibri" pitchFamily="34" charset="0"/>
              <a:ea typeface="標楷體" pitchFamily="65" charset="-120"/>
              <a:cs typeface="Times New Roman" pitchFamily="18" charset="0"/>
            </a:endParaRPr>
          </a:p>
          <a:p>
            <a:pPr marL="450850" indent="-268288">
              <a:lnSpc>
                <a:spcPts val="1600"/>
              </a:lnSpc>
              <a:defRPr/>
            </a:pPr>
            <a:r>
              <a:rPr kumimoji="0" lang="en-US" altLang="zh-TW" sz="1400" b="1" dirty="0" smtClean="0">
                <a:latin typeface="Calibri" pitchFamily="34" charset="0"/>
                <a:ea typeface="標楷體" pitchFamily="65" charset="-120"/>
                <a:cs typeface="Times New Roman" pitchFamily="18" charset="0"/>
              </a:rPr>
              <a:t>4.</a:t>
            </a:r>
            <a:r>
              <a:rPr kumimoji="0" lang="zh-TW" altLang="en-US" sz="1400" b="1" dirty="0" smtClean="0">
                <a:latin typeface="Calibri" pitchFamily="34" charset="0"/>
                <a:ea typeface="標楷體" pitchFamily="65" charset="-120"/>
                <a:cs typeface="Times New Roman" pitchFamily="18" charset="0"/>
              </a:rPr>
              <a:t> </a:t>
            </a:r>
            <a:r>
              <a:rPr kumimoji="0" lang="zh-TW" altLang="en-US" sz="1400" b="1" dirty="0">
                <a:latin typeface="Calibri" pitchFamily="34" charset="0"/>
                <a:ea typeface="標楷體" pitchFamily="65" charset="-120"/>
                <a:cs typeface="Times New Roman" pitchFamily="18" charset="0"/>
              </a:rPr>
              <a:t>當年度股利係根據上年度盈餘發放</a:t>
            </a:r>
          </a:p>
        </p:txBody>
      </p:sp>
      <p:graphicFrame>
        <p:nvGraphicFramePr>
          <p:cNvPr id="10" name="表格 9"/>
          <p:cNvGraphicFramePr>
            <a:graphicFrameLocks noGrp="1"/>
          </p:cNvGraphicFramePr>
          <p:nvPr/>
        </p:nvGraphicFramePr>
        <p:xfrm>
          <a:off x="44674" y="930932"/>
          <a:ext cx="8929720" cy="4284018"/>
        </p:xfrm>
        <a:graphic>
          <a:graphicData uri="http://schemas.openxmlformats.org/drawingml/2006/table">
            <a:tbl>
              <a:tblPr/>
              <a:tblGrid>
                <a:gridCol w="1357291"/>
                <a:gridCol w="1131319"/>
                <a:gridCol w="1024722"/>
                <a:gridCol w="1244305"/>
                <a:gridCol w="1171111"/>
                <a:gridCol w="1024722"/>
                <a:gridCol w="1024722"/>
                <a:gridCol w="951528"/>
              </a:tblGrid>
              <a:tr h="41305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endParaRP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charset="0"/>
                        </a:rPr>
                        <a:t>台灣</a:t>
                      </a:r>
                      <a:endParaRPr kumimoji="1" lang="en-US" altLang="zh-TW" sz="1600" b="1" i="0" u="none" strike="noStrike" cap="none" normalizeH="0" baseline="0" dirty="0" smtClean="0">
                        <a:ln>
                          <a:noFill/>
                        </a:ln>
                        <a:solidFill>
                          <a:srgbClr val="3333FF"/>
                        </a:solidFill>
                        <a:effectLst/>
                        <a:latin typeface="Calibri" pitchFamily="34" charset="0"/>
                        <a:ea typeface="標楷體" pitchFamily="65" charset="-120"/>
                        <a:cs typeface="Arial" charset="0"/>
                      </a:endParaRPr>
                    </a:p>
                  </a:txBody>
                  <a:tcPr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9050" cap="flat" cmpd="sng" algn="ctr">
                      <a:solidFill>
                        <a:srgbClr val="C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charset="0"/>
                        </a:rPr>
                        <a:t>日本</a:t>
                      </a:r>
                      <a:endParaRPr kumimoji="1" lang="en-US" altLang="zh-TW" sz="1600" b="1" i="0" u="none" strike="noStrike" cap="none" normalizeH="0" baseline="0" dirty="0" smtClean="0">
                        <a:ln>
                          <a:noFill/>
                        </a:ln>
                        <a:solidFill>
                          <a:srgbClr val="3333FF"/>
                        </a:solidFill>
                        <a:effectLst/>
                        <a:latin typeface="Calibri" pitchFamily="34" charset="0"/>
                        <a:ea typeface="標楷體" pitchFamily="65" charset="-120"/>
                        <a:cs typeface="Arial" charset="0"/>
                      </a:endParaRPr>
                    </a:p>
                  </a:txBody>
                  <a:tcPr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charset="0"/>
                        </a:rPr>
                        <a:t>香港</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charset="0"/>
                        </a:rPr>
                        <a:t>韓國</a:t>
                      </a:r>
                      <a:endParaRPr kumimoji="1" lang="en-US" altLang="zh-TW" sz="1600" b="1" i="0" u="none" strike="noStrike" cap="none" normalizeH="0" baseline="0" dirty="0" smtClean="0">
                        <a:ln>
                          <a:noFill/>
                        </a:ln>
                        <a:solidFill>
                          <a:srgbClr val="3333FF"/>
                        </a:solidFill>
                        <a:effectLst/>
                        <a:latin typeface="Calibri" pitchFamily="34" charset="0"/>
                        <a:ea typeface="標楷體" pitchFamily="65"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smtClean="0">
                          <a:ln>
                            <a:noFill/>
                          </a:ln>
                          <a:solidFill>
                            <a:srgbClr val="3333FF"/>
                          </a:solidFill>
                          <a:effectLst/>
                          <a:latin typeface="Calibri" pitchFamily="34" charset="0"/>
                          <a:ea typeface="標楷體" pitchFamily="65" charset="-120"/>
                          <a:cs typeface="Arial" charset="0"/>
                        </a:rPr>
                        <a:t>新加坡</a:t>
                      </a:r>
                      <a:endParaRPr kumimoji="1" lang="en-US" altLang="zh-TW" sz="1600" b="1" i="0" u="none" strike="noStrike" cap="none" normalizeH="0" baseline="0" smtClean="0">
                        <a:ln>
                          <a:noFill/>
                        </a:ln>
                        <a:solidFill>
                          <a:srgbClr val="3333FF"/>
                        </a:solidFill>
                        <a:effectLst/>
                        <a:latin typeface="Calibri" pitchFamily="34" charset="0"/>
                        <a:ea typeface="標楷體" pitchFamily="65" charset="-120"/>
                        <a:cs typeface="Arial"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charset="0"/>
                        </a:rPr>
                        <a:t>上海</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600" b="1" i="0" u="none" strike="noStrike" cap="none" normalizeH="0" baseline="0" dirty="0" smtClean="0">
                          <a:ln>
                            <a:noFill/>
                          </a:ln>
                          <a:solidFill>
                            <a:srgbClr val="3333FF"/>
                          </a:solidFill>
                          <a:effectLst/>
                          <a:latin typeface="Calibri" pitchFamily="34" charset="0"/>
                          <a:ea typeface="標楷體" pitchFamily="65" charset="-120"/>
                          <a:cs typeface="Arial" charset="0"/>
                        </a:rPr>
                        <a:t>深圳</a:t>
                      </a:r>
                    </a:p>
                  </a:txBody>
                  <a:tcPr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rPr>
                        <a:t>2000</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5.4</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1.0</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2.0</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2.4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N/A</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kern="1200" cap="none" normalizeH="0" baseline="0" dirty="0" smtClean="0">
                          <a:ln>
                            <a:noFill/>
                          </a:ln>
                          <a:solidFill>
                            <a:srgbClr val="000000"/>
                          </a:solidFill>
                          <a:effectLst/>
                          <a:latin typeface="Calibri" pitchFamily="34" charset="0"/>
                          <a:ea typeface="新細明體" pitchFamily="18" charset="-120"/>
                          <a:cs typeface="+mn-cs"/>
                        </a:rPr>
                        <a:t>N/A</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rPr>
                        <a:t>2001</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800000"/>
                          </a:solidFill>
                          <a:effectLst/>
                          <a:latin typeface="Calibri" pitchFamily="34" charset="0"/>
                          <a:ea typeface="新細明體" pitchFamily="18" charset="-120"/>
                          <a:cs typeface="Arial" charset="0"/>
                        </a:rPr>
                        <a:t>4.9</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1.3</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0.8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charset="0"/>
                        </a:rPr>
                        <a:t>2002</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3.7</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1.4</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3.4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1.2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rPr>
                        <a:t>2003</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3.1</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0.9</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rPr>
                        <a:t>2004</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4.4</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2.1</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2.8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1.4</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charset="0"/>
                        </a:rPr>
                        <a:t>2005</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5.4</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0.8</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3.2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2.6</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2.2</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charset="0"/>
                        </a:rPr>
                        <a:t>2006</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4.2</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1.1</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1.7</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3.5</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0.8</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1.1</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charset="0"/>
                        </a:rPr>
                        <a:t>2007</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800000"/>
                          </a:solidFill>
                          <a:effectLst/>
                          <a:latin typeface="Calibri" pitchFamily="34" charset="0"/>
                          <a:ea typeface="新細明體" pitchFamily="18" charset="-120"/>
                          <a:cs typeface="Arial" charset="0"/>
                        </a:rPr>
                        <a:t>4.2</a:t>
                      </a:r>
                    </a:p>
                  </a:txBody>
                  <a:tcPr marL="0" marR="0" marT="0" marB="0" anchor="ctr" horzOverflow="overflow">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1.4</a:t>
                      </a:r>
                    </a:p>
                  </a:txBody>
                  <a:tcPr marL="0" marR="0" marT="0" marB="0" anchor="ctr" horzOverflow="overflow">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2.2</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1.4</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2.9</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dirty="0" smtClean="0">
                          <a:ln>
                            <a:noFill/>
                          </a:ln>
                          <a:solidFill>
                            <a:srgbClr val="000000"/>
                          </a:solidFill>
                          <a:effectLst/>
                          <a:latin typeface="Calibri" pitchFamily="34" charset="0"/>
                          <a:ea typeface="新細明體" pitchFamily="18" charset="-120"/>
                        </a:rPr>
                        <a:t>0.3</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600" b="1" i="0" u="none" strike="noStrike" cap="none" normalizeH="0" baseline="0" smtClean="0">
                          <a:ln>
                            <a:noFill/>
                          </a:ln>
                          <a:solidFill>
                            <a:srgbClr val="000000"/>
                          </a:solidFill>
                          <a:effectLst/>
                          <a:latin typeface="Calibri" pitchFamily="34" charset="0"/>
                          <a:ea typeface="新細明體" pitchFamily="18" charset="-120"/>
                        </a:rPr>
                        <a:t>0.5</a:t>
                      </a:r>
                    </a:p>
                  </a:txBody>
                  <a:tcPr marL="0" marR="0" marT="0" marB="0" anchor="ctr" horzOverflow="overflow">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smtClean="0">
                          <a:ln>
                            <a:noFill/>
                          </a:ln>
                          <a:solidFill>
                            <a:srgbClr val="3333CC"/>
                          </a:solidFill>
                          <a:effectLst/>
                          <a:latin typeface="Calibri" pitchFamily="34" charset="0"/>
                          <a:ea typeface="新細明體" pitchFamily="18" charset="-120"/>
                          <a:cs typeface="Arial" charset="0"/>
                        </a:rPr>
                        <a:t>2008</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800" b="1" i="0" u="none" strike="noStrike" dirty="0">
                          <a:solidFill>
                            <a:srgbClr val="800000"/>
                          </a:solidFill>
                          <a:latin typeface="Calibri"/>
                        </a:rPr>
                        <a:t>9.8</a:t>
                      </a:r>
                    </a:p>
                  </a:txBody>
                  <a:tcPr marL="9312" marR="9312" marT="931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2.7</a:t>
                      </a:r>
                    </a:p>
                  </a:txBody>
                  <a:tcPr marL="9312" marR="9312" marT="9312" marB="0" anchor="ctr">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5.1</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2.2</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6.2</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2.2</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chemeClr val="tx1"/>
                          </a:solidFill>
                          <a:latin typeface="Calibri"/>
                        </a:rPr>
                        <a:t>1.6</a:t>
                      </a:r>
                    </a:p>
                  </a:txBody>
                  <a:tcPr marL="9312" marR="9312" marT="9312"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32310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zh-TW" sz="1600" b="1" i="0" u="none" strike="noStrike" cap="none" normalizeH="0" baseline="0" dirty="0" smtClean="0">
                          <a:ln>
                            <a:noFill/>
                          </a:ln>
                          <a:solidFill>
                            <a:srgbClr val="3333CC"/>
                          </a:solidFill>
                          <a:effectLst/>
                          <a:latin typeface="Calibri" pitchFamily="34" charset="0"/>
                          <a:ea typeface="新細明體" pitchFamily="18" charset="-120"/>
                          <a:cs typeface="Arial" charset="0"/>
                        </a:rPr>
                        <a:t>2009</a:t>
                      </a: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800" b="1" i="0" u="none" strike="noStrike" dirty="0">
                          <a:solidFill>
                            <a:srgbClr val="800000"/>
                          </a:solidFill>
                          <a:latin typeface="Calibri"/>
                        </a:rPr>
                        <a:t>2.8</a:t>
                      </a:r>
                    </a:p>
                  </a:txBody>
                  <a:tcPr marL="9312" marR="9312" marT="931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rgbClr val="3333CC"/>
                          </a:solidFill>
                          <a:latin typeface="Calibri"/>
                        </a:rPr>
                        <a:t>2.2</a:t>
                      </a:r>
                    </a:p>
                  </a:txBody>
                  <a:tcPr marL="9312" marR="9312" marT="9312" marB="0" anchor="ctr">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rgbClr val="3333CC"/>
                          </a:solidFill>
                          <a:latin typeface="Calibri"/>
                        </a:rPr>
                        <a:t>2.1</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rgbClr val="3333CC"/>
                          </a:solidFill>
                          <a:latin typeface="Calibri"/>
                        </a:rPr>
                        <a:t>0.9</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sz="1800" b="1" i="0" u="none" strike="noStrike" dirty="0">
                          <a:solidFill>
                            <a:srgbClr val="3333CC"/>
                          </a:solidFill>
                          <a:latin typeface="Calibri"/>
                        </a:rPr>
                        <a:t>N/A</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rgbClr val="3333CC"/>
                          </a:solidFill>
                          <a:latin typeface="Calibri"/>
                        </a:rPr>
                        <a:t>1.2</a:t>
                      </a: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a:solidFill>
                            <a:srgbClr val="3333CC"/>
                          </a:solidFill>
                          <a:latin typeface="Calibri"/>
                        </a:rPr>
                        <a:t>0.4</a:t>
                      </a:r>
                    </a:p>
                  </a:txBody>
                  <a:tcPr marL="9312" marR="9312" marT="9312"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r h="4993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zh-TW" altLang="en-US" sz="1400" b="1" i="0" u="none" strike="noStrike" cap="none" normalizeH="0" baseline="0" dirty="0" smtClean="0">
                          <a:ln>
                            <a:noFill/>
                          </a:ln>
                          <a:solidFill>
                            <a:srgbClr val="3333CC"/>
                          </a:solidFill>
                          <a:effectLst/>
                          <a:latin typeface="標楷體" pitchFamily="65" charset="-120"/>
                          <a:ea typeface="標楷體" pitchFamily="65" charset="-120"/>
                          <a:cs typeface="Arial" charset="0"/>
                        </a:rPr>
                        <a:t>當年度發放股利公司數比重</a:t>
                      </a:r>
                      <a:endParaRPr kumimoji="1" lang="en-US" altLang="zh-TW" sz="1400" b="1" i="0" u="none" strike="noStrike" cap="none" normalizeH="0" baseline="0" dirty="0" smtClean="0">
                        <a:ln>
                          <a:noFill/>
                        </a:ln>
                        <a:solidFill>
                          <a:srgbClr val="3333CC"/>
                        </a:solidFill>
                        <a:effectLst/>
                        <a:latin typeface="標楷體" pitchFamily="65" charset="-120"/>
                        <a:ea typeface="標楷體" pitchFamily="65" charset="-120"/>
                        <a:cs typeface="Arial" charset="0"/>
                      </a:endParaRPr>
                    </a:p>
                  </a:txBody>
                  <a:tcPr anchor="ctr" horzOverflow="overflow">
                    <a:lnL w="28575" cap="flat" cmpd="sng" algn="ctr">
                      <a:solidFill>
                        <a:schemeClr val="bg1"/>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FF"/>
                    </a:solidFill>
                  </a:tcPr>
                </a:tc>
                <a:tc>
                  <a:txBody>
                    <a:bodyPr/>
                    <a:lstStyle/>
                    <a:p>
                      <a:pPr algn="ctr" rtl="0" fontAlgn="ctr"/>
                      <a:r>
                        <a:rPr lang="en-US" altLang="zh-TW" sz="1800" b="1" i="0" u="none" strike="noStrike" dirty="0" smtClean="0">
                          <a:solidFill>
                            <a:srgbClr val="FF5050"/>
                          </a:solidFill>
                          <a:latin typeface="Calibri"/>
                        </a:rPr>
                        <a:t>93.90</a:t>
                      </a:r>
                      <a:endParaRPr lang="en-US" altLang="zh-TW" sz="1800" b="1" i="0" u="none" strike="noStrike" dirty="0">
                        <a:solidFill>
                          <a:srgbClr val="FF5050"/>
                        </a:solidFill>
                        <a:latin typeface="Calibri"/>
                      </a:endParaRPr>
                    </a:p>
                  </a:txBody>
                  <a:tcPr marL="9312" marR="9312" marT="9312" marB="0" anchor="ctr">
                    <a:lnL w="19050" cap="flat" cmpd="sng" algn="ctr">
                      <a:solidFill>
                        <a:srgbClr val="C00000"/>
                      </a:solidFill>
                      <a:prstDash val="solid"/>
                      <a:round/>
                      <a:headEnd type="none" w="med" len="med"/>
                      <a:tailEnd type="none" w="med" len="med"/>
                    </a:lnL>
                    <a:lnR w="19050" cap="flat" cmpd="sng" algn="ctr">
                      <a:solidFill>
                        <a:srgbClr val="C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rgbClr val="C00000"/>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smtClean="0">
                          <a:solidFill>
                            <a:srgbClr val="538ED5"/>
                          </a:solidFill>
                          <a:latin typeface="Calibri"/>
                        </a:rPr>
                        <a:t>79.40</a:t>
                      </a:r>
                      <a:endParaRPr lang="en-US" altLang="zh-TW" sz="1800" b="1" i="0" u="none" strike="noStrike" dirty="0">
                        <a:solidFill>
                          <a:srgbClr val="538ED5"/>
                        </a:solidFill>
                        <a:latin typeface="Calibri"/>
                      </a:endParaRPr>
                    </a:p>
                  </a:txBody>
                  <a:tcPr marL="9312" marR="9312" marT="9312" marB="0" anchor="ctr">
                    <a:lnL w="19050" cap="flat" cmpd="sng" algn="ctr">
                      <a:solidFill>
                        <a:srgbClr val="C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smtClean="0">
                          <a:solidFill>
                            <a:srgbClr val="538ED5"/>
                          </a:solidFill>
                          <a:latin typeface="Calibri"/>
                        </a:rPr>
                        <a:t>86.80</a:t>
                      </a:r>
                      <a:endParaRPr lang="en-US" altLang="zh-TW" sz="1800" b="1" i="0" u="none" strike="noStrike" dirty="0">
                        <a:solidFill>
                          <a:srgbClr val="538ED5"/>
                        </a:solidFill>
                        <a:latin typeface="Calibri"/>
                      </a:endParaRP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smtClean="0">
                          <a:solidFill>
                            <a:srgbClr val="538ED5"/>
                          </a:solidFill>
                          <a:latin typeface="Calibri"/>
                        </a:rPr>
                        <a:t>26.40</a:t>
                      </a:r>
                      <a:endParaRPr lang="en-US" altLang="zh-TW" sz="1800" b="1" i="0" u="none" strike="noStrike" dirty="0">
                        <a:solidFill>
                          <a:srgbClr val="538ED5"/>
                        </a:solidFill>
                        <a:latin typeface="Calibri"/>
                      </a:endParaRP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sz="1800" b="1" i="0" u="none" strike="noStrike" dirty="0" smtClean="0">
                          <a:solidFill>
                            <a:srgbClr val="538ED5"/>
                          </a:solidFill>
                          <a:latin typeface="Calibri"/>
                        </a:rPr>
                        <a:t>N/A </a:t>
                      </a:r>
                      <a:endParaRPr lang="en-US" sz="1800" b="1" i="0" u="none" strike="noStrike" dirty="0">
                        <a:solidFill>
                          <a:srgbClr val="538ED5"/>
                        </a:solidFill>
                        <a:latin typeface="Calibri"/>
                      </a:endParaRP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smtClean="0">
                          <a:solidFill>
                            <a:srgbClr val="538ED5"/>
                          </a:solidFill>
                          <a:latin typeface="Calibri"/>
                        </a:rPr>
                        <a:t>51.80</a:t>
                      </a:r>
                      <a:endParaRPr lang="en-US" altLang="zh-TW" sz="1800" b="1" i="0" u="none" strike="noStrike" dirty="0">
                        <a:solidFill>
                          <a:srgbClr val="538ED5"/>
                        </a:solidFill>
                        <a:latin typeface="Calibri"/>
                      </a:endParaRPr>
                    </a:p>
                  </a:txBody>
                  <a:tcPr marL="9312" marR="9312" marT="9312"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c>
                  <a:txBody>
                    <a:bodyPr/>
                    <a:lstStyle/>
                    <a:p>
                      <a:pPr algn="ctr" rtl="0" fontAlgn="ctr"/>
                      <a:r>
                        <a:rPr lang="en-US" altLang="zh-TW" sz="1800" b="1" i="0" u="none" strike="noStrike" dirty="0" smtClean="0">
                          <a:solidFill>
                            <a:srgbClr val="538ED5"/>
                          </a:solidFill>
                          <a:latin typeface="Calibri"/>
                        </a:rPr>
                        <a:t>26.10</a:t>
                      </a:r>
                      <a:endParaRPr lang="en-US" altLang="zh-TW" sz="1800" b="1" i="0" u="none" strike="noStrike" dirty="0">
                        <a:solidFill>
                          <a:srgbClr val="538ED5"/>
                        </a:solidFill>
                        <a:latin typeface="Calibri"/>
                      </a:endParaRPr>
                    </a:p>
                  </a:txBody>
                  <a:tcPr marL="9312" marR="9312" marT="9312" marB="0" anchor="ctr">
                    <a:lnL w="12700"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AEA">
                        <a:alpha val="50195"/>
                      </a:srgbClr>
                    </a:solidFill>
                  </a:tcPr>
                </a:tc>
              </a:tr>
            </a:tbl>
          </a:graphicData>
        </a:graphic>
      </p:graphicFrame>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038" name="Text Box 54"/>
          <p:cNvSpPr txBox="1">
            <a:spLocks noChangeArrowheads="1"/>
          </p:cNvSpPr>
          <p:nvPr/>
        </p:nvSpPr>
        <p:spPr bwMode="auto">
          <a:xfrm>
            <a:off x="1000100" y="642918"/>
            <a:ext cx="7286625" cy="523830"/>
          </a:xfrm>
          <a:prstGeom prst="rect">
            <a:avLst/>
          </a:prstGeom>
          <a:noFill/>
          <a:ln w="9525">
            <a:noFill/>
            <a:miter lim="800000"/>
            <a:headEnd/>
            <a:tailEnd/>
          </a:ln>
          <a:effectLst/>
        </p:spPr>
        <p:txBody>
          <a:bodyPr lIns="92044" tIns="46022" rIns="92044" bIns="46022">
            <a:spAutoFit/>
          </a:bodyPr>
          <a:lstStyle/>
          <a:p>
            <a:pPr algn="ctr">
              <a:spcBef>
                <a:spcPct val="50000"/>
              </a:spcBef>
              <a:defRPr/>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圖</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13</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：外資</a:t>
            </a:r>
            <a:r>
              <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持股市值與交易比重逐年上升</a:t>
            </a:r>
            <a:endParaRPr kumimoji="0" lang="en-US" altLang="zh-TW" sz="2800" b="1" dirty="0">
              <a:solidFill>
                <a:srgbClr val="333399"/>
              </a:solidFill>
              <a:effectLst>
                <a:outerShdw blurRad="38100" dist="38100" dir="2700000" algn="tl">
                  <a:srgbClr val="C0C0C0"/>
                </a:outerShdw>
              </a:effectLst>
              <a:latin typeface="Calibri" pitchFamily="34" charset="0"/>
              <a:ea typeface="標楷體" pitchFamily="65" charset="-120"/>
            </a:endParaRPr>
          </a:p>
        </p:txBody>
      </p:sp>
      <p:sp>
        <p:nvSpPr>
          <p:cNvPr id="4100" name="Rectangle 103"/>
          <p:cNvSpPr>
            <a:spLocks noChangeArrowheads="1"/>
          </p:cNvSpPr>
          <p:nvPr/>
        </p:nvSpPr>
        <p:spPr bwMode="auto">
          <a:xfrm>
            <a:off x="214282" y="6072206"/>
            <a:ext cx="7643813" cy="307975"/>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a:ea typeface="標楷體" pitchFamily="65" charset="-120"/>
                <a:cs typeface="Times New Roman" pitchFamily="18" charset="0"/>
              </a:rPr>
              <a:t>資料來源</a:t>
            </a:r>
            <a:r>
              <a:rPr kumimoji="0" lang="en-US" altLang="zh-TW" sz="1400" dirty="0">
                <a:ea typeface="標楷體" pitchFamily="65" charset="-120"/>
                <a:cs typeface="Times New Roman" pitchFamily="18" charset="0"/>
              </a:rPr>
              <a:t>:</a:t>
            </a:r>
            <a:r>
              <a:rPr kumimoji="0" lang="zh-TW" altLang="en-US" sz="1400" dirty="0">
                <a:ea typeface="標楷體" pitchFamily="65" charset="-120"/>
                <a:cs typeface="Times New Roman" pitchFamily="18" charset="0"/>
              </a:rPr>
              <a:t>臺灣證券交易所</a:t>
            </a:r>
            <a:r>
              <a:rPr kumimoji="0" lang="zh-TW" altLang="en-US" sz="1400" dirty="0" smtClean="0">
                <a:ea typeface="標楷體" pitchFamily="65" charset="-120"/>
                <a:cs typeface="Times New Roman" pitchFamily="18" charset="0"/>
              </a:rPr>
              <a:t>統計，截至</a:t>
            </a:r>
            <a:r>
              <a:rPr kumimoji="0" lang="en-US" altLang="zh-TW" sz="1400" dirty="0" smtClean="0">
                <a:ea typeface="標楷體" pitchFamily="65" charset="-120"/>
                <a:cs typeface="Times New Roman" pitchFamily="18" charset="0"/>
              </a:rPr>
              <a:t>2011</a:t>
            </a:r>
            <a:r>
              <a:rPr kumimoji="0" lang="zh-TW" altLang="en-US" sz="1400" dirty="0" smtClean="0">
                <a:ea typeface="標楷體" pitchFamily="65" charset="-120"/>
                <a:cs typeface="Times New Roman" pitchFamily="18" charset="0"/>
              </a:rPr>
              <a:t>年至</a:t>
            </a:r>
            <a:r>
              <a:rPr kumimoji="0" lang="en-US" altLang="zh-TW" sz="1400" dirty="0" smtClean="0">
                <a:ea typeface="標楷體" pitchFamily="65" charset="-120"/>
                <a:cs typeface="Times New Roman" pitchFamily="18" charset="0"/>
              </a:rPr>
              <a:t>5</a:t>
            </a:r>
            <a:r>
              <a:rPr kumimoji="0" lang="zh-TW" altLang="en-US" sz="1400" dirty="0" smtClean="0">
                <a:ea typeface="標楷體" pitchFamily="65" charset="-120"/>
                <a:cs typeface="Times New Roman" pitchFamily="18" charset="0"/>
              </a:rPr>
              <a:t>月底止</a:t>
            </a:r>
            <a:endParaRPr kumimoji="0" lang="en-US" altLang="zh-TW" sz="1400" dirty="0">
              <a:ea typeface="標楷體" pitchFamily="65" charset="-120"/>
              <a:cs typeface="Times New Roman" pitchFamily="18" charset="0"/>
            </a:endParaRPr>
          </a:p>
        </p:txBody>
      </p:sp>
      <p:sp>
        <p:nvSpPr>
          <p:cNvPr id="11" name="投影片編號版面配置區 10"/>
          <p:cNvSpPr txBox="1">
            <a:spLocks noGrp="1"/>
          </p:cNvSpPr>
          <p:nvPr/>
        </p:nvSpPr>
        <p:spPr>
          <a:xfrm>
            <a:off x="6929438" y="6429375"/>
            <a:ext cx="2133600" cy="365125"/>
          </a:xfrm>
          <a:prstGeom prst="rect">
            <a:avLst/>
          </a:prstGeom>
          <a:noFill/>
        </p:spPr>
        <p:txBody>
          <a:bodyPr anchor="ctr"/>
          <a:lstStyle/>
          <a:p>
            <a:pPr algn="r" fontAlgn="auto">
              <a:spcBef>
                <a:spcPts val="0"/>
              </a:spcBef>
              <a:spcAft>
                <a:spcPts val="0"/>
              </a:spcAft>
              <a:defRPr/>
            </a:pPr>
            <a:fld id="{2B22DE4F-324F-480D-915D-06F842C0BF2A}" type="slidenum">
              <a:rPr kumimoji="0" lang="zh-TW" altLang="en-US" sz="1400" b="1">
                <a:solidFill>
                  <a:schemeClr val="accent1">
                    <a:lumMod val="50000"/>
                  </a:schemeClr>
                </a:solidFill>
                <a:latin typeface="+mn-lt"/>
                <a:ea typeface="+mn-ea"/>
              </a:rPr>
              <a:pPr algn="r" fontAlgn="auto">
                <a:spcBef>
                  <a:spcPts val="0"/>
                </a:spcBef>
                <a:spcAft>
                  <a:spcPts val="0"/>
                </a:spcAft>
                <a:defRPr/>
              </a:pPr>
              <a:t>42</a:t>
            </a:fld>
            <a:endParaRPr kumimoji="0" lang="zh-TW" altLang="en-US" sz="1400" b="1" dirty="0">
              <a:solidFill>
                <a:schemeClr val="accent1">
                  <a:lumMod val="50000"/>
                </a:schemeClr>
              </a:solidFill>
              <a:latin typeface="+mn-lt"/>
              <a:ea typeface="+mn-ea"/>
            </a:endParaRPr>
          </a:p>
        </p:txBody>
      </p:sp>
      <p:graphicFrame>
        <p:nvGraphicFramePr>
          <p:cNvPr id="4098" name="內容版面配置區 4"/>
          <p:cNvGraphicFramePr>
            <a:graphicFrameLocks noGrp="1"/>
          </p:cNvGraphicFramePr>
          <p:nvPr/>
        </p:nvGraphicFramePr>
        <p:xfrm>
          <a:off x="36544" y="2357430"/>
          <a:ext cx="9036050" cy="3643338"/>
        </p:xfrm>
        <a:graphic>
          <a:graphicData uri="http://schemas.openxmlformats.org/presentationml/2006/ole">
            <p:oleObj spid="_x0000_s402434" name="Worksheet" r:id="rId4" imgW="8601151" imgH="3314700" progId="Excel.Sheet.8">
              <p:embed/>
            </p:oleObj>
          </a:graphicData>
        </a:graphic>
      </p:graphicFrame>
      <p:sp>
        <p:nvSpPr>
          <p:cNvPr id="4102" name="AutoShape 2"/>
          <p:cNvSpPr>
            <a:spLocks noChangeArrowheads="1"/>
          </p:cNvSpPr>
          <p:nvPr/>
        </p:nvSpPr>
        <p:spPr bwMode="auto">
          <a:xfrm>
            <a:off x="1857399" y="1500177"/>
            <a:ext cx="6072187" cy="500063"/>
          </a:xfrm>
          <a:prstGeom prst="roundRect">
            <a:avLst>
              <a:gd name="adj" fmla="val 16667"/>
            </a:avLst>
          </a:prstGeom>
          <a:solidFill>
            <a:schemeClr val="bg1"/>
          </a:solidFill>
          <a:ln w="28575">
            <a:noFill/>
            <a:round/>
            <a:headEnd/>
            <a:tailEnd/>
          </a:ln>
        </p:spPr>
        <p:txBody>
          <a:bodyPr wrap="none" lIns="92044" tIns="46022" rIns="92044" bIns="46022" anchor="ctr"/>
          <a:lstStyle/>
          <a:p>
            <a:pPr>
              <a:spcBef>
                <a:spcPts val="600"/>
              </a:spcBef>
              <a:buFontTx/>
              <a:buChar char="•"/>
            </a:pPr>
            <a:r>
              <a:rPr kumimoji="0" lang="en-US" altLang="zh-TW" dirty="0">
                <a:latin typeface="Calibri" pitchFamily="34" charset="0"/>
                <a:ea typeface="標楷體" pitchFamily="65" charset="-120"/>
              </a:rPr>
              <a:t> </a:t>
            </a:r>
            <a:r>
              <a:rPr kumimoji="0" lang="en-US" altLang="zh-TW" dirty="0" smtClean="0">
                <a:latin typeface="Calibri" pitchFamily="34" charset="0"/>
                <a:ea typeface="標楷體" pitchFamily="65" charset="-120"/>
              </a:rPr>
              <a:t>2011</a:t>
            </a:r>
            <a:r>
              <a:rPr kumimoji="0" lang="zh-TW" altLang="en-US" dirty="0" smtClean="0">
                <a:latin typeface="Calibri" pitchFamily="34" charset="0"/>
                <a:ea typeface="標楷體" pitchFamily="65" charset="-120"/>
              </a:rPr>
              <a:t>年</a:t>
            </a:r>
            <a:r>
              <a:rPr kumimoji="0" lang="en-US" altLang="zh-TW" dirty="0" smtClean="0">
                <a:latin typeface="Calibri" pitchFamily="34" charset="0"/>
                <a:ea typeface="標楷體" pitchFamily="65" charset="-120"/>
              </a:rPr>
              <a:t>5</a:t>
            </a:r>
            <a:r>
              <a:rPr kumimoji="0" lang="zh-TW" altLang="en-US" dirty="0" smtClean="0">
                <a:latin typeface="Calibri" pitchFamily="34" charset="0"/>
                <a:ea typeface="標楷體" pitchFamily="65" charset="-120"/>
              </a:rPr>
              <a:t>月底</a:t>
            </a:r>
            <a:r>
              <a:rPr kumimoji="0" lang="en-US" altLang="zh-TW" dirty="0" smtClean="0">
                <a:latin typeface="Calibri" pitchFamily="34" charset="0"/>
                <a:ea typeface="標楷體" pitchFamily="65" charset="-120"/>
              </a:rPr>
              <a:t>TWSE</a:t>
            </a:r>
            <a:r>
              <a:rPr kumimoji="0" lang="zh-TW" altLang="en-US" dirty="0" smtClean="0">
                <a:latin typeface="Calibri" pitchFamily="34" charset="0"/>
                <a:ea typeface="標楷體" pitchFamily="65" charset="-120"/>
              </a:rPr>
              <a:t>外資</a:t>
            </a:r>
            <a:r>
              <a:rPr kumimoji="0" lang="zh-TW" altLang="en-US" dirty="0">
                <a:latin typeface="Calibri" pitchFamily="34" charset="0"/>
                <a:ea typeface="標楷體" pitchFamily="65" charset="-120"/>
              </a:rPr>
              <a:t>持股市值</a:t>
            </a:r>
            <a:r>
              <a:rPr kumimoji="0" lang="zh-TW" altLang="en-US" dirty="0" smtClean="0">
                <a:latin typeface="Calibri" pitchFamily="34" charset="0"/>
                <a:ea typeface="標楷體" pitchFamily="65" charset="-120"/>
              </a:rPr>
              <a:t>比重</a:t>
            </a:r>
            <a:r>
              <a:rPr kumimoji="0" lang="en-US" altLang="zh-TW" dirty="0" smtClean="0">
                <a:latin typeface="Calibri" pitchFamily="34" charset="0"/>
                <a:ea typeface="標楷體" pitchFamily="65" charset="-120"/>
              </a:rPr>
              <a:t>33.55%</a:t>
            </a:r>
            <a:endParaRPr kumimoji="0" lang="en-US" altLang="zh-TW" dirty="0">
              <a:latin typeface="Calibri" pitchFamily="34" charset="0"/>
              <a:ea typeface="標楷體" pitchFamily="65" charset="-120"/>
            </a:endParaRPr>
          </a:p>
          <a:p>
            <a:pPr>
              <a:spcBef>
                <a:spcPts val="600"/>
              </a:spcBef>
              <a:buFontTx/>
              <a:buChar char="•"/>
            </a:pPr>
            <a:r>
              <a:rPr kumimoji="0" lang="en-US" altLang="zh-TW" dirty="0">
                <a:latin typeface="Calibri" pitchFamily="34" charset="0"/>
                <a:ea typeface="標楷體" pitchFamily="65" charset="-120"/>
              </a:rPr>
              <a:t> </a:t>
            </a:r>
            <a:r>
              <a:rPr kumimoji="0" lang="en-US" altLang="zh-TW" dirty="0" smtClean="0">
                <a:latin typeface="Calibri" pitchFamily="34" charset="0"/>
                <a:ea typeface="標楷體" pitchFamily="65" charset="-120"/>
              </a:rPr>
              <a:t>2011</a:t>
            </a:r>
            <a:r>
              <a:rPr kumimoji="0" lang="zh-TW" altLang="en-US" dirty="0" smtClean="0">
                <a:latin typeface="Calibri" pitchFamily="34" charset="0"/>
                <a:ea typeface="標楷體" pitchFamily="65" charset="-120"/>
              </a:rPr>
              <a:t>年</a:t>
            </a:r>
            <a:r>
              <a:rPr kumimoji="0" lang="en-US" altLang="zh-TW" dirty="0" smtClean="0">
                <a:latin typeface="Calibri" pitchFamily="34" charset="0"/>
                <a:ea typeface="標楷體" pitchFamily="65" charset="-120"/>
              </a:rPr>
              <a:t>1</a:t>
            </a:r>
            <a:r>
              <a:rPr kumimoji="0" lang="zh-TW" altLang="en-US" dirty="0" smtClean="0">
                <a:latin typeface="Calibri" pitchFamily="34" charset="0"/>
                <a:ea typeface="標楷體" pitchFamily="65" charset="-120"/>
              </a:rPr>
              <a:t>至</a:t>
            </a:r>
            <a:r>
              <a:rPr kumimoji="0" lang="en-US" altLang="zh-TW" dirty="0" smtClean="0">
                <a:latin typeface="Calibri" pitchFamily="34" charset="0"/>
                <a:ea typeface="標楷體" pitchFamily="65" charset="-120"/>
              </a:rPr>
              <a:t>5</a:t>
            </a:r>
            <a:r>
              <a:rPr kumimoji="0" lang="zh-TW" altLang="en-US" dirty="0" smtClean="0">
                <a:latin typeface="Calibri" pitchFamily="34" charset="0"/>
                <a:ea typeface="標楷體" pitchFamily="65" charset="-120"/>
              </a:rPr>
              <a:t>月</a:t>
            </a:r>
            <a:r>
              <a:rPr kumimoji="0" lang="en-US" altLang="zh-TW" dirty="0" smtClean="0">
                <a:latin typeface="Calibri" pitchFamily="34" charset="0"/>
                <a:ea typeface="標楷體" pitchFamily="65" charset="-120"/>
              </a:rPr>
              <a:t>TWSE</a:t>
            </a:r>
            <a:r>
              <a:rPr kumimoji="0" lang="zh-TW" altLang="en-US" dirty="0" smtClean="0">
                <a:latin typeface="Calibri" pitchFamily="34" charset="0"/>
                <a:ea typeface="標楷體" pitchFamily="65" charset="-120"/>
              </a:rPr>
              <a:t>外資</a:t>
            </a:r>
            <a:r>
              <a:rPr kumimoji="0" lang="zh-TW" altLang="en-US" dirty="0">
                <a:latin typeface="Calibri" pitchFamily="34" charset="0"/>
                <a:ea typeface="標楷體" pitchFamily="65" charset="-120"/>
              </a:rPr>
              <a:t>交易金額</a:t>
            </a:r>
            <a:r>
              <a:rPr kumimoji="0" lang="zh-TW" altLang="en-US" dirty="0" smtClean="0">
                <a:latin typeface="Calibri" pitchFamily="34" charset="0"/>
                <a:ea typeface="標楷體" pitchFamily="65" charset="-120"/>
              </a:rPr>
              <a:t>比重</a:t>
            </a:r>
            <a:r>
              <a:rPr kumimoji="0" lang="en-US" altLang="zh-TW" dirty="0" smtClean="0">
                <a:latin typeface="Calibri" pitchFamily="34" charset="0"/>
                <a:ea typeface="標楷體" pitchFamily="65" charset="-120"/>
              </a:rPr>
              <a:t>20.5%</a:t>
            </a:r>
            <a:endParaRPr kumimoji="0" lang="en-US" altLang="zh-TW" dirty="0">
              <a:latin typeface="Calibri" pitchFamily="34" charset="0"/>
              <a:ea typeface="標楷體" pitchFamily="65" charset="-120"/>
            </a:endParaRPr>
          </a:p>
        </p:txBody>
      </p:sp>
      <p:sp>
        <p:nvSpPr>
          <p:cNvPr id="7" name="Rectangle 104"/>
          <p:cNvSpPr>
            <a:spLocks noChangeArrowheads="1"/>
          </p:cNvSpPr>
          <p:nvPr/>
        </p:nvSpPr>
        <p:spPr bwMode="auto">
          <a:xfrm>
            <a:off x="-142908" y="2000240"/>
            <a:ext cx="1285884" cy="428628"/>
          </a:xfrm>
          <a:prstGeom prst="rect">
            <a:avLst/>
          </a:prstGeom>
          <a:noFill/>
          <a:ln w="9525">
            <a:noFill/>
            <a:miter lim="800000"/>
            <a:headEnd/>
            <a:tailEnd/>
          </a:ln>
        </p:spPr>
        <p:txBody>
          <a:bodyPr wrap="none" lIns="92044" tIns="46022" rIns="92044" bIns="46022" anchor="ctr"/>
          <a:lstStyle/>
          <a:p>
            <a:pPr algn="ctr"/>
            <a:r>
              <a:rPr kumimoji="0" lang="zh-TW" altLang="en-US" sz="1400" dirty="0">
                <a:latin typeface="Calibri" pitchFamily="34" charset="0"/>
                <a:ea typeface="標楷體" pitchFamily="65" charset="-120"/>
                <a:cs typeface="Times New Roman" pitchFamily="18" charset="0"/>
              </a:rPr>
              <a:t>單位</a:t>
            </a:r>
            <a:r>
              <a:rPr kumimoji="0" lang="en-US" altLang="zh-TW" sz="1400" b="1" dirty="0">
                <a:latin typeface="Calibri" pitchFamily="34" charset="0"/>
                <a:ea typeface="標楷體" pitchFamily="65" charset="-120"/>
                <a:cs typeface="Times New Roman" pitchFamily="18" charset="0"/>
              </a:rPr>
              <a:t>:%</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2800" b="1" dirty="0" smtClean="0">
                <a:solidFill>
                  <a:srgbClr val="333399"/>
                </a:solidFill>
                <a:effectLst>
                  <a:outerShdw blurRad="38100" dist="38100" dir="2700000" algn="tl">
                    <a:srgbClr val="C0C0C0"/>
                  </a:outerShdw>
                </a:effectLst>
                <a:latin typeface="Calibri" pitchFamily="34" charset="0"/>
              </a:rPr>
              <a:t>表</a:t>
            </a:r>
            <a:r>
              <a:rPr lang="en-US" altLang="zh-TW" sz="2800" b="1" dirty="0" smtClean="0">
                <a:solidFill>
                  <a:srgbClr val="333399"/>
                </a:solidFill>
                <a:effectLst>
                  <a:outerShdw blurRad="38100" dist="38100" dir="2700000" algn="tl">
                    <a:srgbClr val="C0C0C0"/>
                  </a:outerShdw>
                </a:effectLst>
                <a:latin typeface="Calibri" pitchFamily="34" charset="0"/>
              </a:rPr>
              <a:t>15</a:t>
            </a:r>
            <a:r>
              <a:rPr lang="zh-TW" altLang="en-US" sz="2800" b="1" dirty="0" smtClean="0">
                <a:solidFill>
                  <a:srgbClr val="333399"/>
                </a:solidFill>
                <a:effectLst>
                  <a:outerShdw blurRad="38100" dist="38100" dir="2700000" algn="tl">
                    <a:srgbClr val="C0C0C0"/>
                  </a:outerShdw>
                </a:effectLst>
                <a:latin typeface="Calibri" pitchFamily="34" charset="0"/>
              </a:rPr>
              <a:t>：</a:t>
            </a:r>
            <a:r>
              <a:rPr lang="en-US" altLang="zh-TW" sz="2800" b="1" dirty="0" smtClean="0">
                <a:solidFill>
                  <a:srgbClr val="333399"/>
                </a:solidFill>
                <a:effectLst>
                  <a:outerShdw blurRad="38100" dist="38100" dir="2700000" algn="tl">
                    <a:srgbClr val="C0C0C0"/>
                  </a:outerShdw>
                </a:effectLst>
                <a:latin typeface="Calibri" pitchFamily="34" charset="0"/>
              </a:rPr>
              <a:t>2010</a:t>
            </a:r>
            <a:r>
              <a:rPr lang="zh-TW" altLang="en-US" sz="2800" b="1" dirty="0" smtClean="0">
                <a:solidFill>
                  <a:srgbClr val="333399"/>
                </a:solidFill>
                <a:effectLst>
                  <a:outerShdw blurRad="38100" dist="38100" dir="2700000" algn="tl">
                    <a:srgbClr val="C0C0C0"/>
                  </a:outerShdw>
                </a:effectLst>
                <a:latin typeface="Calibri" pitchFamily="34" charset="0"/>
              </a:rPr>
              <a:t>亞洲市場公司治理排名</a:t>
            </a:r>
            <a:endParaRPr lang="zh-TW" altLang="en-US" sz="2800" b="1" dirty="0" smtClean="0">
              <a:solidFill>
                <a:srgbClr val="333399"/>
              </a:solidFill>
              <a:effectLst>
                <a:outerShdw blurRad="38100" dist="38100" dir="2700000" algn="tl">
                  <a:srgbClr val="C0C0C0"/>
                </a:outerShdw>
              </a:effectLst>
              <a:latin typeface="Calibri" pitchFamily="34" charset="0"/>
              <a:cs typeface="+mn-cs"/>
            </a:endParaRPr>
          </a:p>
        </p:txBody>
      </p:sp>
      <p:sp>
        <p:nvSpPr>
          <p:cNvPr id="4" name="投影片編號版面配置區 3"/>
          <p:cNvSpPr>
            <a:spLocks noGrp="1"/>
          </p:cNvSpPr>
          <p:nvPr>
            <p:ph type="sldNum" sz="quarter" idx="12"/>
          </p:nvPr>
        </p:nvSpPr>
        <p:spPr/>
        <p:txBody>
          <a:bodyPr/>
          <a:lstStyle/>
          <a:p>
            <a:pPr>
              <a:defRPr/>
            </a:pPr>
            <a:fld id="{8BB196D9-8D3F-43FE-A92E-7E25413D4D0E}" type="slidenum">
              <a:rPr lang="en-US" altLang="zh-TW" smtClean="0"/>
              <a:pPr>
                <a:defRPr/>
              </a:pPr>
              <a:t>43</a:t>
            </a:fld>
            <a:endParaRPr lang="en-US" altLang="zh-TW"/>
          </a:p>
        </p:txBody>
      </p:sp>
      <p:pic>
        <p:nvPicPr>
          <p:cNvPr id="41988" name="Picture 2"/>
          <p:cNvPicPr>
            <a:picLocks noGrp="1" noChangeAspect="1" noChangeArrowheads="1"/>
          </p:cNvPicPr>
          <p:nvPr>
            <p:ph idx="1"/>
          </p:nvPr>
        </p:nvPicPr>
        <p:blipFill>
          <a:blip r:embed="rId2" cstate="print"/>
          <a:srcRect/>
          <a:stretch>
            <a:fillRect/>
          </a:stretch>
        </p:blipFill>
        <p:spPr>
          <a:xfrm>
            <a:off x="642938" y="1620858"/>
            <a:ext cx="7799387" cy="4525963"/>
          </a:xfrm>
          <a:noFill/>
        </p:spPr>
      </p:pic>
      <p:sp>
        <p:nvSpPr>
          <p:cNvPr id="7" name="Rectangle 103"/>
          <p:cNvSpPr>
            <a:spLocks noChangeArrowheads="1"/>
          </p:cNvSpPr>
          <p:nvPr/>
        </p:nvSpPr>
        <p:spPr bwMode="auto">
          <a:xfrm>
            <a:off x="714375" y="6121421"/>
            <a:ext cx="7643813" cy="307975"/>
          </a:xfrm>
          <a:prstGeom prst="rect">
            <a:avLst/>
          </a:prstGeom>
          <a:noFill/>
          <a:ln w="9525">
            <a:noFill/>
            <a:miter lim="800000"/>
            <a:headEnd/>
            <a:tailEnd/>
          </a:ln>
        </p:spPr>
        <p:txBody>
          <a:bodyPr lIns="92044" tIns="46022" rIns="92044" bIns="46022">
            <a:spAutoFit/>
          </a:bodyPr>
          <a:lstStyle/>
          <a:p>
            <a:pPr marL="900113" indent="-900113" defTabSz="812800">
              <a:defRPr/>
            </a:pPr>
            <a:r>
              <a:rPr kumimoji="0" lang="zh-TW" altLang="en-US" sz="1400" dirty="0" smtClean="0">
                <a:latin typeface="+mn-lt"/>
                <a:ea typeface="標楷體" pitchFamily="65" charset="-120"/>
                <a:cs typeface="Times New Roman" pitchFamily="18" charset="0"/>
              </a:rPr>
              <a:t>資料來源：亞洲公司治理協會，</a:t>
            </a:r>
            <a:r>
              <a:rPr kumimoji="0" lang="en-US" altLang="zh-TW" sz="1400" dirty="0" smtClean="0">
                <a:latin typeface="+mn-lt"/>
                <a:ea typeface="標楷體" pitchFamily="65" charset="-120"/>
                <a:cs typeface="Times New Roman" pitchFamily="18" charset="0"/>
              </a:rPr>
              <a:t>CLSA </a:t>
            </a:r>
            <a:r>
              <a:rPr kumimoji="0" lang="en-US" altLang="zh-TW" sz="1400" dirty="0">
                <a:latin typeface="+mn-lt"/>
                <a:ea typeface="標楷體" pitchFamily="65" charset="-120"/>
                <a:cs typeface="Times New Roman" pitchFamily="18" charset="0"/>
              </a:rPr>
              <a:t>Asia-Pacific Markets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728690" y="2530479"/>
            <a:ext cx="7772400" cy="1470025"/>
          </a:xfrm>
        </p:spPr>
        <p:txBody>
          <a:bodyPr rtlCol="0">
            <a:normAutofit/>
          </a:bodyPr>
          <a:lstStyle/>
          <a:p>
            <a:pPr eaLnBrk="1" fontAlgn="auto" hangingPunct="1">
              <a:spcAft>
                <a:spcPts val="0"/>
              </a:spcAft>
              <a:defRPr/>
            </a:pPr>
            <a:r>
              <a:rPr kumimoji="1" lang="zh-TW" altLang="en-US" sz="3600" b="1" dirty="0" smtClean="0">
                <a:solidFill>
                  <a:srgbClr val="333399"/>
                </a:solidFill>
                <a:effectLst>
                  <a:outerShdw blurRad="38100" dist="38100" dir="2700000" algn="tl">
                    <a:srgbClr val="C0C0C0"/>
                  </a:outerShdw>
                </a:effectLst>
                <a:latin typeface="標楷體" pitchFamily="65" charset="-120"/>
              </a:rPr>
              <a:t>四、推動外國企業來台上市</a:t>
            </a:r>
            <a:r>
              <a:rPr kumimoji="1" lang="en-US" altLang="zh-TW" sz="3600" b="1" dirty="0" smtClean="0">
                <a:solidFill>
                  <a:schemeClr val="tx2"/>
                </a:solidFill>
                <a:effectLst>
                  <a:outerShdw blurRad="38100" dist="38100" dir="2700000" algn="tl">
                    <a:srgbClr val="C0C0C0"/>
                  </a:outerShdw>
                </a:effectLst>
                <a:latin typeface="標楷體" pitchFamily="65" charset="-120"/>
              </a:rPr>
              <a:t/>
            </a:r>
            <a:br>
              <a:rPr kumimoji="1" lang="en-US" altLang="zh-TW" sz="3600" b="1" dirty="0" smtClean="0">
                <a:solidFill>
                  <a:schemeClr val="tx2"/>
                </a:solidFill>
                <a:effectLst>
                  <a:outerShdw blurRad="38100" dist="38100" dir="2700000" algn="tl">
                    <a:srgbClr val="C0C0C0"/>
                  </a:outerShdw>
                </a:effectLst>
                <a:latin typeface="標楷體" pitchFamily="65" charset="-120"/>
              </a:rPr>
            </a:br>
            <a:endParaRPr kumimoji="1" lang="en-US" altLang="zh-TW" sz="3600" b="1" dirty="0" smtClean="0">
              <a:solidFill>
                <a:schemeClr val="tx2"/>
              </a:solidFill>
              <a:effectLst>
                <a:outerShdw blurRad="38100" dist="38100" dir="2700000" algn="tl">
                  <a:srgbClr val="C0C0C0"/>
                </a:outerShdw>
              </a:effectLst>
              <a:latin typeface="標楷體" pitchFamily="65" charset="-120"/>
            </a:endParaRP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44</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群組 13"/>
          <p:cNvGrpSpPr/>
          <p:nvPr/>
        </p:nvGrpSpPr>
        <p:grpSpPr>
          <a:xfrm>
            <a:off x="428596" y="3007329"/>
            <a:ext cx="8651345" cy="1064612"/>
            <a:chOff x="428596" y="3007329"/>
            <a:chExt cx="8651345" cy="1064612"/>
          </a:xfrm>
        </p:grpSpPr>
        <p:sp>
          <p:nvSpPr>
            <p:cNvPr id="15" name="手繪多邊形 14"/>
            <p:cNvSpPr/>
            <p:nvPr/>
          </p:nvSpPr>
          <p:spPr>
            <a:xfrm>
              <a:off x="428596" y="3007329"/>
              <a:ext cx="1951615" cy="1064612"/>
            </a:xfrm>
            <a:custGeom>
              <a:avLst/>
              <a:gdLst>
                <a:gd name="connsiteX0" fmla="*/ 0 w 1951615"/>
                <a:gd name="connsiteY0" fmla="*/ 0 h 1064612"/>
                <a:gd name="connsiteX1" fmla="*/ 1419309 w 1951615"/>
                <a:gd name="connsiteY1" fmla="*/ 0 h 1064612"/>
                <a:gd name="connsiteX2" fmla="*/ 1951615 w 1951615"/>
                <a:gd name="connsiteY2" fmla="*/ 532306 h 1064612"/>
                <a:gd name="connsiteX3" fmla="*/ 1419309 w 1951615"/>
                <a:gd name="connsiteY3" fmla="*/ 1064612 h 1064612"/>
                <a:gd name="connsiteX4" fmla="*/ 0 w 1951615"/>
                <a:gd name="connsiteY4" fmla="*/ 1064612 h 1064612"/>
                <a:gd name="connsiteX5" fmla="*/ 532306 w 1951615"/>
                <a:gd name="connsiteY5" fmla="*/ 532306 h 1064612"/>
                <a:gd name="connsiteX6" fmla="*/ 0 w 1951615"/>
                <a:gd name="connsiteY6" fmla="*/ 0 h 10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1615" h="1064612">
                  <a:moveTo>
                    <a:pt x="0" y="0"/>
                  </a:moveTo>
                  <a:lnTo>
                    <a:pt x="1419309" y="0"/>
                  </a:lnTo>
                  <a:lnTo>
                    <a:pt x="1951615" y="532306"/>
                  </a:lnTo>
                  <a:lnTo>
                    <a:pt x="1419309" y="1064612"/>
                  </a:lnTo>
                  <a:lnTo>
                    <a:pt x="0" y="1064612"/>
                  </a:lnTo>
                  <a:lnTo>
                    <a:pt x="532306" y="53230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0"/>
                <a:satOff val="0"/>
                <a:lumOff val="0"/>
                <a:alphaOff val="0"/>
              </a:schemeClr>
            </a:fillRef>
            <a:effectRef idx="1">
              <a:schemeClr val="accent4">
                <a:hueOff val="0"/>
                <a:satOff val="0"/>
                <a:lumOff val="0"/>
                <a:alphaOff val="0"/>
              </a:schemeClr>
            </a:effectRef>
            <a:fontRef idx="minor">
              <a:schemeClr val="dk1"/>
            </a:fontRef>
          </p:style>
          <p:txBody>
            <a:bodyPr spcFirstLastPara="0" vert="horz" wrap="square" lIns="612316" tIns="26670" rIns="558976" bIns="26670" numCol="1" spcCol="1270" anchor="ctr" anchorCtr="0">
              <a:noAutofit/>
            </a:bodyPr>
            <a:lstStyle/>
            <a:p>
              <a:pPr lvl="0" algn="ctr" defTabSz="889000">
                <a:lnSpc>
                  <a:spcPct val="90000"/>
                </a:lnSpc>
                <a:spcBef>
                  <a:spcPct val="0"/>
                </a:spcBef>
                <a:spcAft>
                  <a:spcPct val="35000"/>
                </a:spcAft>
              </a:pPr>
              <a:r>
                <a:rPr lang="en-US" altLang="zh-TW" sz="2000" kern="1200" dirty="0" smtClean="0"/>
                <a:t>2008</a:t>
              </a:r>
            </a:p>
            <a:p>
              <a:pPr lvl="0" algn="ctr" defTabSz="889000">
                <a:lnSpc>
                  <a:spcPct val="90000"/>
                </a:lnSpc>
                <a:spcBef>
                  <a:spcPct val="0"/>
                </a:spcBef>
                <a:spcAft>
                  <a:spcPct val="35000"/>
                </a:spcAft>
              </a:pPr>
              <a:r>
                <a:rPr lang="zh-TW" altLang="en-US" sz="2000" kern="1200" dirty="0" smtClean="0"/>
                <a:t> </a:t>
              </a:r>
              <a:r>
                <a:rPr lang="en-US" altLang="zh-TW" sz="2000" kern="1200" dirty="0" smtClean="0"/>
                <a:t>3~6</a:t>
              </a:r>
              <a:r>
                <a:rPr lang="zh-TW" altLang="en-US" sz="2000" kern="1200" dirty="0" smtClean="0"/>
                <a:t>月</a:t>
              </a:r>
              <a:endParaRPr lang="zh-TW" altLang="en-US" sz="2000" kern="1200" dirty="0"/>
            </a:p>
          </p:txBody>
        </p:sp>
        <p:sp>
          <p:nvSpPr>
            <p:cNvPr id="19" name="手繪多邊形 18"/>
            <p:cNvSpPr/>
            <p:nvPr/>
          </p:nvSpPr>
          <p:spPr>
            <a:xfrm>
              <a:off x="2100318" y="3007329"/>
              <a:ext cx="1773990" cy="1064612"/>
            </a:xfrm>
            <a:custGeom>
              <a:avLst/>
              <a:gdLst>
                <a:gd name="connsiteX0" fmla="*/ 0 w 1773990"/>
                <a:gd name="connsiteY0" fmla="*/ 0 h 1064612"/>
                <a:gd name="connsiteX1" fmla="*/ 1241684 w 1773990"/>
                <a:gd name="connsiteY1" fmla="*/ 0 h 1064612"/>
                <a:gd name="connsiteX2" fmla="*/ 1773990 w 1773990"/>
                <a:gd name="connsiteY2" fmla="*/ 532306 h 1064612"/>
                <a:gd name="connsiteX3" fmla="*/ 1241684 w 1773990"/>
                <a:gd name="connsiteY3" fmla="*/ 1064612 h 1064612"/>
                <a:gd name="connsiteX4" fmla="*/ 0 w 1773990"/>
                <a:gd name="connsiteY4" fmla="*/ 1064612 h 1064612"/>
                <a:gd name="connsiteX5" fmla="*/ 532306 w 1773990"/>
                <a:gd name="connsiteY5" fmla="*/ 532306 h 1064612"/>
                <a:gd name="connsiteX6" fmla="*/ 0 w 1773990"/>
                <a:gd name="connsiteY6" fmla="*/ 0 h 10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3990" h="1064612">
                  <a:moveTo>
                    <a:pt x="0" y="0"/>
                  </a:moveTo>
                  <a:lnTo>
                    <a:pt x="1241684" y="0"/>
                  </a:lnTo>
                  <a:lnTo>
                    <a:pt x="1773990" y="532306"/>
                  </a:lnTo>
                  <a:lnTo>
                    <a:pt x="1241684" y="1064612"/>
                  </a:lnTo>
                  <a:lnTo>
                    <a:pt x="0" y="1064612"/>
                  </a:lnTo>
                  <a:lnTo>
                    <a:pt x="532306" y="53230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1116192"/>
                <a:satOff val="6725"/>
                <a:lumOff val="539"/>
                <a:alphaOff val="0"/>
              </a:schemeClr>
            </a:fillRef>
            <a:effectRef idx="1">
              <a:schemeClr val="accent4">
                <a:hueOff val="-1116192"/>
                <a:satOff val="6725"/>
                <a:lumOff val="539"/>
                <a:alphaOff val="0"/>
              </a:schemeClr>
            </a:effectRef>
            <a:fontRef idx="minor">
              <a:schemeClr val="dk1"/>
            </a:fontRef>
          </p:style>
          <p:txBody>
            <a:bodyPr spcFirstLastPara="0" vert="horz" wrap="square" lIns="612316" tIns="26670" rIns="558976" bIns="26670" numCol="1" spcCol="1270" anchor="ctr" anchorCtr="0">
              <a:noAutofit/>
            </a:bodyPr>
            <a:lstStyle/>
            <a:p>
              <a:pPr lvl="0" algn="ctr" defTabSz="889000">
                <a:lnSpc>
                  <a:spcPct val="90000"/>
                </a:lnSpc>
                <a:spcBef>
                  <a:spcPct val="0"/>
                </a:spcBef>
                <a:spcAft>
                  <a:spcPct val="35000"/>
                </a:spcAft>
              </a:pPr>
              <a:r>
                <a:rPr lang="en-US" altLang="zh-TW" sz="2000" kern="1200" dirty="0" smtClean="0"/>
                <a:t>2008</a:t>
              </a:r>
            </a:p>
            <a:p>
              <a:pPr lvl="0" algn="ctr" defTabSz="889000">
                <a:lnSpc>
                  <a:spcPct val="90000"/>
                </a:lnSpc>
                <a:spcBef>
                  <a:spcPct val="0"/>
                </a:spcBef>
                <a:spcAft>
                  <a:spcPct val="35000"/>
                </a:spcAft>
              </a:pPr>
              <a:r>
                <a:rPr lang="zh-TW" altLang="en-US" sz="2000" kern="1200" dirty="0" smtClean="0"/>
                <a:t> </a:t>
              </a:r>
              <a:r>
                <a:rPr lang="en-US" altLang="zh-TW" sz="2000" kern="1200" dirty="0" smtClean="0"/>
                <a:t>7</a:t>
              </a:r>
              <a:r>
                <a:rPr lang="zh-TW" altLang="en-US" sz="2000" kern="1200" dirty="0" smtClean="0"/>
                <a:t>月</a:t>
              </a:r>
              <a:endParaRPr lang="zh-TW" altLang="en-US" sz="2000" kern="1200" dirty="0"/>
            </a:p>
          </p:txBody>
        </p:sp>
        <p:sp>
          <p:nvSpPr>
            <p:cNvPr id="21" name="手繪多邊形 20"/>
            <p:cNvSpPr/>
            <p:nvPr/>
          </p:nvSpPr>
          <p:spPr>
            <a:xfrm>
              <a:off x="3741883" y="3007329"/>
              <a:ext cx="1856894" cy="1064612"/>
            </a:xfrm>
            <a:custGeom>
              <a:avLst/>
              <a:gdLst>
                <a:gd name="connsiteX0" fmla="*/ 0 w 1856894"/>
                <a:gd name="connsiteY0" fmla="*/ 0 h 1064612"/>
                <a:gd name="connsiteX1" fmla="*/ 1324588 w 1856894"/>
                <a:gd name="connsiteY1" fmla="*/ 0 h 1064612"/>
                <a:gd name="connsiteX2" fmla="*/ 1856894 w 1856894"/>
                <a:gd name="connsiteY2" fmla="*/ 532306 h 1064612"/>
                <a:gd name="connsiteX3" fmla="*/ 1324588 w 1856894"/>
                <a:gd name="connsiteY3" fmla="*/ 1064612 h 1064612"/>
                <a:gd name="connsiteX4" fmla="*/ 0 w 1856894"/>
                <a:gd name="connsiteY4" fmla="*/ 1064612 h 1064612"/>
                <a:gd name="connsiteX5" fmla="*/ 532306 w 1856894"/>
                <a:gd name="connsiteY5" fmla="*/ 532306 h 1064612"/>
                <a:gd name="connsiteX6" fmla="*/ 0 w 1856894"/>
                <a:gd name="connsiteY6" fmla="*/ 0 h 10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6894" h="1064612">
                  <a:moveTo>
                    <a:pt x="0" y="0"/>
                  </a:moveTo>
                  <a:lnTo>
                    <a:pt x="1324588" y="0"/>
                  </a:lnTo>
                  <a:lnTo>
                    <a:pt x="1856894" y="532306"/>
                  </a:lnTo>
                  <a:lnTo>
                    <a:pt x="1324588" y="1064612"/>
                  </a:lnTo>
                  <a:lnTo>
                    <a:pt x="0" y="1064612"/>
                  </a:lnTo>
                  <a:lnTo>
                    <a:pt x="532306" y="53230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2232385"/>
                <a:satOff val="13449"/>
                <a:lumOff val="1078"/>
                <a:alphaOff val="0"/>
              </a:schemeClr>
            </a:fillRef>
            <a:effectRef idx="1">
              <a:schemeClr val="accent4">
                <a:hueOff val="-2232385"/>
                <a:satOff val="13449"/>
                <a:lumOff val="1078"/>
                <a:alphaOff val="0"/>
              </a:schemeClr>
            </a:effectRef>
            <a:fontRef idx="minor">
              <a:schemeClr val="dk1"/>
            </a:fontRef>
          </p:style>
          <p:txBody>
            <a:bodyPr spcFirstLastPara="0" vert="horz" wrap="square" lIns="612316" tIns="26670" rIns="558976" bIns="26670" numCol="1" spcCol="1270" anchor="ctr" anchorCtr="0">
              <a:noAutofit/>
            </a:bodyPr>
            <a:lstStyle/>
            <a:p>
              <a:pPr lvl="0" algn="ctr" defTabSz="889000">
                <a:lnSpc>
                  <a:spcPct val="90000"/>
                </a:lnSpc>
                <a:spcBef>
                  <a:spcPct val="0"/>
                </a:spcBef>
                <a:spcAft>
                  <a:spcPct val="35000"/>
                </a:spcAft>
              </a:pPr>
              <a:r>
                <a:rPr lang="en-US" altLang="zh-TW" sz="2000" kern="1200" dirty="0" smtClean="0"/>
                <a:t>2009</a:t>
              </a:r>
            </a:p>
            <a:p>
              <a:pPr lvl="0" algn="ctr" defTabSz="889000">
                <a:lnSpc>
                  <a:spcPct val="90000"/>
                </a:lnSpc>
                <a:spcBef>
                  <a:spcPct val="0"/>
                </a:spcBef>
                <a:spcAft>
                  <a:spcPct val="35000"/>
                </a:spcAft>
              </a:pPr>
              <a:r>
                <a:rPr lang="zh-TW" altLang="en-US" sz="2000" kern="1200" dirty="0" smtClean="0"/>
                <a:t> </a:t>
              </a:r>
              <a:r>
                <a:rPr lang="en-US" altLang="zh-TW" sz="2000" kern="1200" dirty="0" smtClean="0"/>
                <a:t>1</a:t>
              </a:r>
              <a:r>
                <a:rPr lang="zh-TW" altLang="en-US" sz="2000" kern="1200" dirty="0" smtClean="0"/>
                <a:t>月</a:t>
              </a:r>
              <a:endParaRPr lang="zh-TW" altLang="en-US" sz="2000" kern="1200" dirty="0"/>
            </a:p>
          </p:txBody>
        </p:sp>
        <p:sp>
          <p:nvSpPr>
            <p:cNvPr id="24" name="手繪多邊形 23"/>
            <p:cNvSpPr/>
            <p:nvPr/>
          </p:nvSpPr>
          <p:spPr>
            <a:xfrm>
              <a:off x="5461619" y="3007329"/>
              <a:ext cx="1979267" cy="1064612"/>
            </a:xfrm>
            <a:custGeom>
              <a:avLst/>
              <a:gdLst>
                <a:gd name="connsiteX0" fmla="*/ 0 w 1979267"/>
                <a:gd name="connsiteY0" fmla="*/ 0 h 1064612"/>
                <a:gd name="connsiteX1" fmla="*/ 1446961 w 1979267"/>
                <a:gd name="connsiteY1" fmla="*/ 0 h 1064612"/>
                <a:gd name="connsiteX2" fmla="*/ 1979267 w 1979267"/>
                <a:gd name="connsiteY2" fmla="*/ 532306 h 1064612"/>
                <a:gd name="connsiteX3" fmla="*/ 1446961 w 1979267"/>
                <a:gd name="connsiteY3" fmla="*/ 1064612 h 1064612"/>
                <a:gd name="connsiteX4" fmla="*/ 0 w 1979267"/>
                <a:gd name="connsiteY4" fmla="*/ 1064612 h 1064612"/>
                <a:gd name="connsiteX5" fmla="*/ 532306 w 1979267"/>
                <a:gd name="connsiteY5" fmla="*/ 532306 h 1064612"/>
                <a:gd name="connsiteX6" fmla="*/ 0 w 1979267"/>
                <a:gd name="connsiteY6" fmla="*/ 0 h 10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9267" h="1064612">
                  <a:moveTo>
                    <a:pt x="0" y="0"/>
                  </a:moveTo>
                  <a:lnTo>
                    <a:pt x="1446961" y="0"/>
                  </a:lnTo>
                  <a:lnTo>
                    <a:pt x="1979267" y="532306"/>
                  </a:lnTo>
                  <a:lnTo>
                    <a:pt x="1446961" y="1064612"/>
                  </a:lnTo>
                  <a:lnTo>
                    <a:pt x="0" y="1064612"/>
                  </a:lnTo>
                  <a:lnTo>
                    <a:pt x="532306" y="53230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3348577"/>
                <a:satOff val="20174"/>
                <a:lumOff val="1617"/>
                <a:alphaOff val="0"/>
              </a:schemeClr>
            </a:fillRef>
            <a:effectRef idx="1">
              <a:schemeClr val="accent4">
                <a:hueOff val="-3348577"/>
                <a:satOff val="20174"/>
                <a:lumOff val="1617"/>
                <a:alphaOff val="0"/>
              </a:schemeClr>
            </a:effectRef>
            <a:fontRef idx="minor">
              <a:schemeClr val="dk1"/>
            </a:fontRef>
          </p:style>
          <p:txBody>
            <a:bodyPr spcFirstLastPara="0" vert="horz" wrap="square" lIns="612316" tIns="26670" rIns="558976" bIns="26670" numCol="1" spcCol="1270" anchor="ctr" anchorCtr="0">
              <a:noAutofit/>
            </a:bodyPr>
            <a:lstStyle/>
            <a:p>
              <a:pPr lvl="0" algn="ctr" defTabSz="889000">
                <a:lnSpc>
                  <a:spcPct val="90000"/>
                </a:lnSpc>
                <a:spcBef>
                  <a:spcPct val="0"/>
                </a:spcBef>
                <a:spcAft>
                  <a:spcPct val="35000"/>
                </a:spcAft>
              </a:pPr>
              <a:r>
                <a:rPr lang="en-US" altLang="zh-TW" sz="2000" kern="1200" dirty="0" smtClean="0"/>
                <a:t>2010</a:t>
              </a:r>
            </a:p>
            <a:p>
              <a:pPr lvl="0" algn="ctr" defTabSz="889000">
                <a:lnSpc>
                  <a:spcPct val="90000"/>
                </a:lnSpc>
                <a:spcBef>
                  <a:spcPct val="0"/>
                </a:spcBef>
                <a:spcAft>
                  <a:spcPct val="35000"/>
                </a:spcAft>
              </a:pPr>
              <a:r>
                <a:rPr lang="zh-TW" altLang="en-US" sz="2000" kern="1200" dirty="0" smtClean="0"/>
                <a:t> </a:t>
              </a:r>
              <a:r>
                <a:rPr lang="en-US" altLang="zh-TW" sz="2000" kern="1200" dirty="0" smtClean="0"/>
                <a:t>3</a:t>
              </a:r>
              <a:r>
                <a:rPr lang="zh-TW" altLang="en-US" sz="2000" kern="1200" dirty="0" smtClean="0"/>
                <a:t>月</a:t>
              </a:r>
              <a:endParaRPr lang="zh-TW" altLang="en-US" sz="2000" kern="1200" dirty="0"/>
            </a:p>
          </p:txBody>
        </p:sp>
        <p:sp>
          <p:nvSpPr>
            <p:cNvPr id="25" name="手繪多邊形 24"/>
            <p:cNvSpPr/>
            <p:nvPr/>
          </p:nvSpPr>
          <p:spPr>
            <a:xfrm>
              <a:off x="7259524" y="3007329"/>
              <a:ext cx="1820417" cy="1064612"/>
            </a:xfrm>
            <a:custGeom>
              <a:avLst/>
              <a:gdLst>
                <a:gd name="connsiteX0" fmla="*/ 0 w 1820417"/>
                <a:gd name="connsiteY0" fmla="*/ 0 h 1064612"/>
                <a:gd name="connsiteX1" fmla="*/ 1288111 w 1820417"/>
                <a:gd name="connsiteY1" fmla="*/ 0 h 1064612"/>
                <a:gd name="connsiteX2" fmla="*/ 1820417 w 1820417"/>
                <a:gd name="connsiteY2" fmla="*/ 532306 h 1064612"/>
                <a:gd name="connsiteX3" fmla="*/ 1288111 w 1820417"/>
                <a:gd name="connsiteY3" fmla="*/ 1064612 h 1064612"/>
                <a:gd name="connsiteX4" fmla="*/ 0 w 1820417"/>
                <a:gd name="connsiteY4" fmla="*/ 1064612 h 1064612"/>
                <a:gd name="connsiteX5" fmla="*/ 532306 w 1820417"/>
                <a:gd name="connsiteY5" fmla="*/ 532306 h 1064612"/>
                <a:gd name="connsiteX6" fmla="*/ 0 w 1820417"/>
                <a:gd name="connsiteY6" fmla="*/ 0 h 106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417" h="1064612">
                  <a:moveTo>
                    <a:pt x="0" y="0"/>
                  </a:moveTo>
                  <a:lnTo>
                    <a:pt x="1288111" y="0"/>
                  </a:lnTo>
                  <a:lnTo>
                    <a:pt x="1820417" y="532306"/>
                  </a:lnTo>
                  <a:lnTo>
                    <a:pt x="1288111" y="1064612"/>
                  </a:lnTo>
                  <a:lnTo>
                    <a:pt x="0" y="1064612"/>
                  </a:lnTo>
                  <a:lnTo>
                    <a:pt x="532306" y="532306"/>
                  </a:lnTo>
                  <a:lnTo>
                    <a:pt x="0" y="0"/>
                  </a:lnTo>
                  <a:close/>
                </a:path>
              </a:pathLst>
            </a:custGeom>
            <a:scene3d>
              <a:camera prst="orthographicFront"/>
              <a:lightRig rig="flat" dir="t"/>
            </a:scene3d>
            <a:sp3d prstMaterial="dkEdge">
              <a:bevelT w="8200" h="38100"/>
            </a:sp3d>
          </p:spPr>
          <p:style>
            <a:lnRef idx="0">
              <a:schemeClr val="lt1">
                <a:hueOff val="0"/>
                <a:satOff val="0"/>
                <a:lumOff val="0"/>
                <a:alphaOff val="0"/>
              </a:schemeClr>
            </a:lnRef>
            <a:fillRef idx="2">
              <a:schemeClr val="accent4">
                <a:hueOff val="-4464770"/>
                <a:satOff val="26899"/>
                <a:lumOff val="2156"/>
                <a:alphaOff val="0"/>
              </a:schemeClr>
            </a:fillRef>
            <a:effectRef idx="1">
              <a:schemeClr val="accent4">
                <a:hueOff val="-4464770"/>
                <a:satOff val="26899"/>
                <a:lumOff val="2156"/>
                <a:alphaOff val="0"/>
              </a:schemeClr>
            </a:effectRef>
            <a:fontRef idx="minor">
              <a:schemeClr val="dk1"/>
            </a:fontRef>
          </p:style>
          <p:txBody>
            <a:bodyPr spcFirstLastPara="0" vert="horz" wrap="square" lIns="612316" tIns="26670" rIns="558976" bIns="26670" numCol="1" spcCol="1270" anchor="ctr" anchorCtr="0">
              <a:noAutofit/>
            </a:bodyPr>
            <a:lstStyle/>
            <a:p>
              <a:pPr lvl="0" algn="ctr" defTabSz="889000">
                <a:lnSpc>
                  <a:spcPct val="90000"/>
                </a:lnSpc>
                <a:spcBef>
                  <a:spcPct val="0"/>
                </a:spcBef>
                <a:spcAft>
                  <a:spcPct val="35000"/>
                </a:spcAft>
              </a:pPr>
              <a:r>
                <a:rPr lang="en-US" altLang="zh-TW" sz="2000" kern="1200" dirty="0" smtClean="0"/>
                <a:t>2011</a:t>
              </a:r>
            </a:p>
            <a:p>
              <a:pPr lvl="0" algn="ctr" defTabSz="889000">
                <a:lnSpc>
                  <a:spcPct val="90000"/>
                </a:lnSpc>
                <a:spcBef>
                  <a:spcPct val="0"/>
                </a:spcBef>
                <a:spcAft>
                  <a:spcPct val="35000"/>
                </a:spcAft>
              </a:pPr>
              <a:r>
                <a:rPr lang="en-US" altLang="zh-TW" sz="2000" kern="1200" dirty="0" smtClean="0"/>
                <a:t>2</a:t>
              </a:r>
              <a:r>
                <a:rPr lang="zh-TW" altLang="en-US" sz="2000" kern="1200" dirty="0" smtClean="0"/>
                <a:t>月</a:t>
              </a:r>
              <a:endParaRPr lang="zh-TW" altLang="en-US" sz="2000" kern="1200" dirty="0"/>
            </a:p>
          </p:txBody>
        </p:sp>
      </p:grpSp>
      <p:sp>
        <p:nvSpPr>
          <p:cNvPr id="2051" name="投影片編號版面配置區 3"/>
          <p:cNvSpPr>
            <a:spLocks noGrp="1"/>
          </p:cNvSpPr>
          <p:nvPr>
            <p:ph type="sldNum" sz="quarter" idx="12"/>
          </p:nvPr>
        </p:nvSpPr>
        <p:spPr/>
        <p:txBody>
          <a:bodyPr/>
          <a:lstStyle/>
          <a:p>
            <a:pPr>
              <a:defRPr/>
            </a:pPr>
            <a:fld id="{7C6B3175-BB38-4390-BE52-3F5D8465F6A8}" type="slidenum">
              <a:rPr smtClean="0"/>
              <a:pPr>
                <a:defRPr/>
              </a:pPr>
              <a:t>45</a:t>
            </a:fld>
            <a:endParaRPr lang="en-US" altLang="zh-TW" smtClean="0"/>
          </a:p>
        </p:txBody>
      </p:sp>
      <p:sp>
        <p:nvSpPr>
          <p:cNvPr id="8" name="文字方塊 7"/>
          <p:cNvSpPr txBox="1"/>
          <p:nvPr/>
        </p:nvSpPr>
        <p:spPr>
          <a:xfrm>
            <a:off x="381000" y="1447800"/>
            <a:ext cx="1517650" cy="1077218"/>
          </a:xfrm>
          <a:prstGeom prst="rect">
            <a:avLst/>
          </a:prstGeom>
          <a:solidFill>
            <a:schemeClr val="bg1"/>
          </a:solidFill>
          <a:effectLst>
            <a:glow rad="63500">
              <a:schemeClr val="accent1">
                <a:satMod val="175000"/>
                <a:alpha val="40000"/>
              </a:schemeClr>
            </a:glow>
            <a:outerShdw blurRad="50800" dist="38100" dir="5400000" algn="t" rotWithShape="0">
              <a:prstClr val="black">
                <a:alpha val="40000"/>
              </a:prstClr>
            </a:outerShdw>
          </a:effectLst>
        </p:spPr>
        <p:txBody>
          <a:bodyPr>
            <a:spAutoFit/>
          </a:bodyPr>
          <a:lstStyle/>
          <a:p>
            <a:pPr>
              <a:buClr>
                <a:srgbClr val="C00000"/>
              </a:buClr>
              <a:buFont typeface="Wingdings" pitchFamily="2" charset="2"/>
              <a:buChar char="ü"/>
              <a:defRPr/>
            </a:pPr>
            <a:r>
              <a:rPr lang="en-US" altLang="zh-TW" sz="1600" dirty="0">
                <a:latin typeface="標楷體" pitchFamily="65" charset="-120"/>
                <a:ea typeface="標楷體" pitchFamily="65" charset="-120"/>
              </a:rPr>
              <a:t>3</a:t>
            </a:r>
            <a:r>
              <a:rPr lang="zh-TW" altLang="en-US" sz="1600" dirty="0">
                <a:latin typeface="標楷體" pitchFamily="65" charset="-120"/>
                <a:ea typeface="標楷體" pitchFamily="65" charset="-120"/>
              </a:rPr>
              <a:t>月政策通過</a:t>
            </a:r>
            <a:endParaRPr lang="en-US" altLang="zh-TW" sz="1600" dirty="0">
              <a:latin typeface="標楷體" pitchFamily="65" charset="-120"/>
              <a:ea typeface="標楷體" pitchFamily="65" charset="-120"/>
            </a:endParaRPr>
          </a:p>
          <a:p>
            <a:pPr>
              <a:buClr>
                <a:srgbClr val="C00000"/>
              </a:buClr>
              <a:buFont typeface="Wingdings" pitchFamily="2" charset="2"/>
              <a:buChar char="ü"/>
              <a:defRPr/>
            </a:pPr>
            <a:r>
              <a:rPr lang="en-US" altLang="zh-TW" sz="1600" dirty="0">
                <a:latin typeface="標楷體" pitchFamily="65" charset="-120"/>
                <a:ea typeface="標楷體" pitchFamily="65" charset="-120"/>
              </a:rPr>
              <a:t>5</a:t>
            </a:r>
            <a:r>
              <a:rPr lang="zh-TW" altLang="en-US" sz="1600" dirty="0">
                <a:latin typeface="標楷體" pitchFamily="65" charset="-120"/>
                <a:ea typeface="標楷體" pitchFamily="65" charset="-120"/>
              </a:rPr>
              <a:t>月規章公布</a:t>
            </a:r>
            <a:endParaRPr lang="en-US" altLang="zh-TW" sz="1600" dirty="0">
              <a:latin typeface="標楷體" pitchFamily="65" charset="-120"/>
              <a:ea typeface="標楷體" pitchFamily="65" charset="-120"/>
            </a:endParaRPr>
          </a:p>
          <a:p>
            <a:pPr marL="179388" indent="-179388">
              <a:buClr>
                <a:srgbClr val="C00000"/>
              </a:buClr>
              <a:buFont typeface="Wingdings" pitchFamily="2" charset="2"/>
              <a:buChar char="ü"/>
              <a:defRPr/>
            </a:pPr>
            <a:r>
              <a:rPr lang="en-US" altLang="zh-TW" sz="1600" dirty="0">
                <a:latin typeface="標楷體" pitchFamily="65" charset="-120"/>
                <a:ea typeface="標楷體" pitchFamily="65" charset="-120"/>
              </a:rPr>
              <a:t>6</a:t>
            </a:r>
            <a:r>
              <a:rPr lang="zh-TW" altLang="en-US" sz="1600" dirty="0">
                <a:latin typeface="標楷體" pitchFamily="65" charset="-120"/>
                <a:ea typeface="標楷體" pitchFamily="65" charset="-120"/>
              </a:rPr>
              <a:t>月將香港列   入核准市場</a:t>
            </a:r>
          </a:p>
        </p:txBody>
      </p:sp>
      <p:sp>
        <p:nvSpPr>
          <p:cNvPr id="9" name="文字方塊 8"/>
          <p:cNvSpPr txBox="1"/>
          <p:nvPr/>
        </p:nvSpPr>
        <p:spPr>
          <a:xfrm>
            <a:off x="2014590" y="1442140"/>
            <a:ext cx="1589088" cy="1077218"/>
          </a:xfrm>
          <a:prstGeom prst="rect">
            <a:avLst/>
          </a:prstGeom>
          <a:solidFill>
            <a:schemeClr val="bg1"/>
          </a:solidFill>
          <a:effectLst>
            <a:glow rad="63500">
              <a:schemeClr val="accent1">
                <a:satMod val="175000"/>
                <a:alpha val="40000"/>
              </a:schemeClr>
            </a:glow>
            <a:outerShdw blurRad="50800" dist="38100" dir="5400000" algn="t" rotWithShape="0">
              <a:prstClr val="black">
                <a:alpha val="40000"/>
              </a:prstClr>
            </a:outerShdw>
          </a:effectLst>
        </p:spPr>
        <p:txBody>
          <a:bodyPr wrap="square">
            <a:spAutoFit/>
          </a:bodyPr>
          <a:lstStyle/>
          <a:p>
            <a:pPr marL="179388" indent="-179388">
              <a:buClr>
                <a:srgbClr val="C00000"/>
              </a:buClr>
              <a:buFont typeface="Wingdings" pitchFamily="2" charset="2"/>
              <a:buChar char="ü"/>
              <a:defRPr/>
            </a:pPr>
            <a:r>
              <a:rPr lang="zh-TW" altLang="en-US" sz="1600" dirty="0">
                <a:latin typeface="標楷體" pitchFamily="65" charset="-120"/>
                <a:ea typeface="標楷體" pitchFamily="65" charset="-120"/>
              </a:rPr>
              <a:t>取消外國企業募資用途</a:t>
            </a:r>
            <a:r>
              <a:rPr lang="zh-TW" altLang="en-US" sz="1600" dirty="0" smtClean="0">
                <a:latin typeface="標楷體" pitchFamily="65" charset="-120"/>
                <a:ea typeface="標楷體" pitchFamily="65" charset="-120"/>
              </a:rPr>
              <a:t>限制</a:t>
            </a:r>
            <a:endParaRPr lang="en-US" altLang="zh-TW" sz="1600" dirty="0" smtClean="0">
              <a:latin typeface="標楷體" pitchFamily="65" charset="-120"/>
              <a:ea typeface="標楷體" pitchFamily="65" charset="-120"/>
            </a:endParaRPr>
          </a:p>
          <a:p>
            <a:pPr marL="179388" indent="-179388">
              <a:buClr>
                <a:srgbClr val="C00000"/>
              </a:buClr>
              <a:buFont typeface="Wingdings" pitchFamily="2" charset="2"/>
              <a:buChar char="ü"/>
              <a:defRPr/>
            </a:pPr>
            <a:endParaRPr lang="en-US" altLang="zh-TW" sz="1600" dirty="0" smtClean="0">
              <a:latin typeface="標楷體" pitchFamily="65" charset="-120"/>
              <a:ea typeface="標楷體" pitchFamily="65" charset="-120"/>
            </a:endParaRPr>
          </a:p>
          <a:p>
            <a:pPr marL="179388" indent="-179388">
              <a:buClr>
                <a:srgbClr val="C00000"/>
              </a:buClr>
              <a:defRPr/>
            </a:pPr>
            <a:endParaRPr lang="en-US" altLang="zh-TW" sz="1600" dirty="0">
              <a:latin typeface="標楷體" pitchFamily="65" charset="-120"/>
              <a:ea typeface="標楷體" pitchFamily="65" charset="-120"/>
            </a:endParaRPr>
          </a:p>
        </p:txBody>
      </p:sp>
      <p:sp>
        <p:nvSpPr>
          <p:cNvPr id="9222" name="文字方塊 9"/>
          <p:cNvSpPr txBox="1">
            <a:spLocks noChangeArrowheads="1"/>
          </p:cNvSpPr>
          <p:nvPr/>
        </p:nvSpPr>
        <p:spPr bwMode="auto">
          <a:xfrm>
            <a:off x="3735708" y="1445908"/>
            <a:ext cx="1517650" cy="1077218"/>
          </a:xfrm>
          <a:prstGeom prst="rect">
            <a:avLst/>
          </a:prstGeom>
          <a:solidFill>
            <a:schemeClr val="bg1"/>
          </a:solidFill>
          <a:effectLst>
            <a:glow rad="63500">
              <a:schemeClr val="accent1">
                <a:satMod val="175000"/>
                <a:alpha val="40000"/>
              </a:schemeClr>
            </a:glow>
            <a:outerShdw blurRad="50800" dist="38100" dir="5400000" algn="t" rotWithShape="0">
              <a:prstClr val="black">
                <a:alpha val="40000"/>
              </a:prstClr>
            </a:outerShdw>
          </a:effectLst>
        </p:spPr>
        <p:txBody>
          <a:bodyPr wrap="square">
            <a:spAutoFit/>
          </a:bodyPr>
          <a:lstStyle/>
          <a:p>
            <a:pPr marL="179388" indent="-179388">
              <a:buClr>
                <a:srgbClr val="C00000"/>
              </a:buClr>
              <a:buFont typeface="Wingdings" pitchFamily="2" charset="2"/>
              <a:buChar char="ü"/>
              <a:defRPr/>
            </a:pPr>
            <a:r>
              <a:rPr lang="zh-TW" altLang="en-US" sz="1600" dirty="0">
                <a:latin typeface="標楷體" pitchFamily="65" charset="-120"/>
                <a:ea typeface="標楷體" pitchFamily="65" charset="-120"/>
              </a:rPr>
              <a:t>開放外國科技事業申請第一</a:t>
            </a:r>
            <a:r>
              <a:rPr lang="zh-TW" altLang="en-US" sz="1600" dirty="0" smtClean="0">
                <a:latin typeface="標楷體" pitchFamily="65" charset="-120"/>
                <a:ea typeface="標楷體" pitchFamily="65" charset="-120"/>
              </a:rPr>
              <a:t>上市</a:t>
            </a:r>
            <a:endParaRPr lang="en-US" altLang="zh-TW" sz="1600" dirty="0" smtClean="0">
              <a:latin typeface="標楷體" pitchFamily="65" charset="-120"/>
              <a:ea typeface="標楷體" pitchFamily="65" charset="-120"/>
            </a:endParaRPr>
          </a:p>
          <a:p>
            <a:pPr marL="179388" indent="-179388">
              <a:buClr>
                <a:srgbClr val="C00000"/>
              </a:buClr>
              <a:defRPr/>
            </a:pPr>
            <a:endParaRPr lang="zh-TW" altLang="en-US" sz="1600" dirty="0">
              <a:latin typeface="標楷體" pitchFamily="65" charset="-120"/>
              <a:ea typeface="標楷體" pitchFamily="65" charset="-120"/>
            </a:endParaRPr>
          </a:p>
        </p:txBody>
      </p:sp>
      <p:sp>
        <p:nvSpPr>
          <p:cNvPr id="11" name="文字方塊 10"/>
          <p:cNvSpPr txBox="1"/>
          <p:nvPr/>
        </p:nvSpPr>
        <p:spPr>
          <a:xfrm>
            <a:off x="5445426" y="1444970"/>
            <a:ext cx="1731963" cy="1077218"/>
          </a:xfrm>
          <a:prstGeom prst="rect">
            <a:avLst/>
          </a:prstGeom>
          <a:solidFill>
            <a:schemeClr val="bg1"/>
          </a:solidFill>
          <a:effectLst>
            <a:glow rad="63500">
              <a:schemeClr val="accent1">
                <a:satMod val="175000"/>
                <a:alpha val="40000"/>
              </a:schemeClr>
            </a:glow>
            <a:outerShdw blurRad="50800" dist="38100" dir="5400000" algn="t" rotWithShape="0">
              <a:prstClr val="black">
                <a:alpha val="40000"/>
              </a:prstClr>
            </a:outerShdw>
          </a:effectLst>
        </p:spPr>
        <p:txBody>
          <a:bodyPr>
            <a:spAutoFit/>
          </a:bodyPr>
          <a:lstStyle/>
          <a:p>
            <a:pPr marL="179388" indent="-179388">
              <a:buClr>
                <a:srgbClr val="C00000"/>
              </a:buClr>
              <a:buFont typeface="Wingdings" pitchFamily="2" charset="2"/>
              <a:buChar char="ü"/>
              <a:defRPr/>
            </a:pPr>
            <a:r>
              <a:rPr lang="zh-TW" altLang="en-US" sz="1600" dirty="0">
                <a:latin typeface="標楷體" pitchFamily="65" charset="-120"/>
                <a:ea typeface="標楷體" pitchFamily="65" charset="-120"/>
              </a:rPr>
              <a:t>開放香港紅籌股發行</a:t>
            </a:r>
            <a:r>
              <a:rPr lang="en-US" altLang="zh-TW" sz="1600" dirty="0">
                <a:latin typeface="標楷體" pitchFamily="65" charset="-120"/>
                <a:ea typeface="標楷體" pitchFamily="65" charset="-120"/>
              </a:rPr>
              <a:t>TDR</a:t>
            </a:r>
            <a:r>
              <a:rPr lang="zh-TW" altLang="en-US" sz="1600" dirty="0" smtClean="0">
                <a:latin typeface="標楷體" pitchFamily="65" charset="-120"/>
                <a:ea typeface="標楷體" pitchFamily="65" charset="-120"/>
              </a:rPr>
              <a:t>上市</a:t>
            </a:r>
            <a:endParaRPr lang="en-US" altLang="zh-TW" sz="1600" dirty="0" smtClean="0">
              <a:latin typeface="標楷體" pitchFamily="65" charset="-120"/>
              <a:ea typeface="標楷體" pitchFamily="65" charset="-120"/>
            </a:endParaRPr>
          </a:p>
          <a:p>
            <a:pPr marL="179388" indent="-179388">
              <a:buClr>
                <a:srgbClr val="C00000"/>
              </a:buClr>
              <a:buFont typeface="Wingdings" pitchFamily="2" charset="2"/>
              <a:buChar char="ü"/>
              <a:defRPr/>
            </a:pPr>
            <a:endParaRPr lang="en-US" altLang="zh-TW" sz="1600" dirty="0" smtClean="0">
              <a:latin typeface="標楷體" pitchFamily="65" charset="-120"/>
              <a:ea typeface="標楷體" pitchFamily="65" charset="-120"/>
            </a:endParaRPr>
          </a:p>
          <a:p>
            <a:pPr marL="179388" indent="-179388">
              <a:buClr>
                <a:srgbClr val="C00000"/>
              </a:buClr>
              <a:buFont typeface="Wingdings" pitchFamily="2" charset="2"/>
              <a:buChar char="ü"/>
              <a:defRPr/>
            </a:pPr>
            <a:endParaRPr lang="zh-TW" altLang="en-US" sz="1600" dirty="0">
              <a:latin typeface="標楷體" pitchFamily="65" charset="-120"/>
              <a:ea typeface="標楷體" pitchFamily="65" charset="-120"/>
            </a:endParaRPr>
          </a:p>
        </p:txBody>
      </p:sp>
      <p:sp>
        <p:nvSpPr>
          <p:cNvPr id="20" name="Text Box 7"/>
          <p:cNvSpPr txBox="1">
            <a:spLocks noChangeArrowheads="1"/>
          </p:cNvSpPr>
          <p:nvPr/>
        </p:nvSpPr>
        <p:spPr bwMode="auto">
          <a:xfrm>
            <a:off x="1285875" y="642938"/>
            <a:ext cx="6805613" cy="523830"/>
          </a:xfrm>
          <a:prstGeom prst="rect">
            <a:avLst/>
          </a:prstGeom>
          <a:noFill/>
          <a:ln w="9525">
            <a:noFill/>
            <a:miter lim="800000"/>
            <a:headEnd/>
            <a:tailEnd/>
          </a:ln>
        </p:spPr>
        <p:txBody>
          <a:bodyPr lIns="92044" tIns="46022" rIns="92044" bIns="46022">
            <a:spAutoFit/>
          </a:bodyPr>
          <a:lstStyle/>
          <a:p>
            <a:pPr algn="ctr">
              <a:defRPr/>
            </a:pPr>
            <a:r>
              <a:rPr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法令鬆綁　推動外國企業來台上</a:t>
            </a:r>
            <a:r>
              <a:rPr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市進程</a:t>
            </a:r>
            <a:endParaRPr lang="zh-TW" altLang="en-US" sz="2800" b="1" dirty="0">
              <a:solidFill>
                <a:srgbClr val="333399"/>
              </a:solidFill>
              <a:effectLst>
                <a:outerShdw blurRad="38100" dist="38100" dir="2700000" algn="tl">
                  <a:srgbClr val="C0C0C0"/>
                </a:outerShdw>
              </a:effectLst>
              <a:latin typeface="Calibri" pitchFamily="34" charset="0"/>
              <a:ea typeface="標楷體" pitchFamily="65" charset="-120"/>
            </a:endParaRPr>
          </a:p>
        </p:txBody>
      </p:sp>
      <p:sp>
        <p:nvSpPr>
          <p:cNvPr id="16" name="文字方塊 15"/>
          <p:cNvSpPr txBox="1"/>
          <p:nvPr/>
        </p:nvSpPr>
        <p:spPr>
          <a:xfrm>
            <a:off x="381000" y="4343400"/>
            <a:ext cx="1517650" cy="1077218"/>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越馬泰</a:t>
            </a:r>
            <a:r>
              <a:rPr lang="en-US" altLang="zh-TW" sz="1600" dirty="0">
                <a:solidFill>
                  <a:srgbClr val="0000CC"/>
                </a:solidFill>
                <a:latin typeface="標楷體" pitchFamily="65" charset="-120"/>
                <a:ea typeface="標楷體" pitchFamily="65" charset="-120"/>
              </a:rPr>
              <a:t>..</a:t>
            </a:r>
            <a:r>
              <a:rPr lang="zh-TW" altLang="en-US" sz="1600" dirty="0">
                <a:solidFill>
                  <a:srgbClr val="0000CC"/>
                </a:solidFill>
                <a:latin typeface="標楷體" pitchFamily="65" charset="-120"/>
                <a:ea typeface="標楷體" pitchFamily="65" charset="-120"/>
              </a:rPr>
              <a:t>等地政策宣導，增加市場曝光</a:t>
            </a:r>
            <a:endParaRPr lang="en-US" altLang="zh-TW" sz="1600" dirty="0">
              <a:solidFill>
                <a:srgbClr val="0000CC"/>
              </a:solidFill>
              <a:latin typeface="標楷體" pitchFamily="65" charset="-120"/>
              <a:ea typeface="標楷體" pitchFamily="65" charset="-120"/>
            </a:endParaRPr>
          </a:p>
        </p:txBody>
      </p:sp>
      <p:sp>
        <p:nvSpPr>
          <p:cNvPr id="17" name="文字方塊 16"/>
          <p:cNvSpPr txBox="1"/>
          <p:nvPr/>
        </p:nvSpPr>
        <p:spPr>
          <a:xfrm>
            <a:off x="2133600" y="4343400"/>
            <a:ext cx="1517650" cy="1323439"/>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第</a:t>
            </a:r>
            <a:r>
              <a:rPr lang="en-US" altLang="zh-TW" sz="1600" dirty="0">
                <a:solidFill>
                  <a:srgbClr val="0000CC"/>
                </a:solidFill>
                <a:latin typeface="標楷體" pitchFamily="65" charset="-120"/>
                <a:ea typeface="標楷體" pitchFamily="65" charset="-120"/>
              </a:rPr>
              <a:t>4</a:t>
            </a:r>
            <a:r>
              <a:rPr lang="zh-TW" altLang="en-US" sz="1600" dirty="0">
                <a:solidFill>
                  <a:srgbClr val="0000CC"/>
                </a:solidFill>
                <a:latin typeface="標楷體" pitchFamily="65" charset="-120"/>
                <a:ea typeface="標楷體" pitchFamily="65" charset="-120"/>
              </a:rPr>
              <a:t>季</a:t>
            </a:r>
            <a:r>
              <a:rPr lang="en-US" altLang="zh-TW" sz="1600" dirty="0">
                <a:solidFill>
                  <a:srgbClr val="0000CC"/>
                </a:solidFill>
                <a:latin typeface="標楷體" pitchFamily="65" charset="-120"/>
                <a:ea typeface="標楷體" pitchFamily="65" charset="-120"/>
              </a:rPr>
              <a:t>3</a:t>
            </a:r>
            <a:r>
              <a:rPr lang="zh-TW" altLang="en-US" sz="1600" dirty="0">
                <a:solidFill>
                  <a:srgbClr val="0000CC"/>
                </a:solidFill>
                <a:latin typeface="標楷體" pitchFamily="65" charset="-120"/>
                <a:ea typeface="標楷體" pitchFamily="65" charset="-120"/>
              </a:rPr>
              <a:t>家大陸、越南企業申請輔導</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第</a:t>
            </a:r>
            <a:r>
              <a:rPr lang="en-US" altLang="zh-TW" sz="1600" dirty="0">
                <a:solidFill>
                  <a:srgbClr val="0000CC"/>
                </a:solidFill>
                <a:latin typeface="標楷體" pitchFamily="65" charset="-120"/>
                <a:ea typeface="標楷體" pitchFamily="65" charset="-120"/>
              </a:rPr>
              <a:t>4</a:t>
            </a:r>
            <a:r>
              <a:rPr lang="zh-TW" altLang="en-US" sz="1600" dirty="0">
                <a:solidFill>
                  <a:srgbClr val="0000CC"/>
                </a:solidFill>
                <a:latin typeface="標楷體" pitchFamily="65" charset="-120"/>
                <a:ea typeface="標楷體" pitchFamily="65" charset="-120"/>
              </a:rPr>
              <a:t>季旺旺、巨騰申請</a:t>
            </a:r>
            <a:r>
              <a:rPr lang="en-US" altLang="zh-TW" sz="1600" dirty="0">
                <a:solidFill>
                  <a:srgbClr val="0000CC"/>
                </a:solidFill>
                <a:latin typeface="標楷體" pitchFamily="65" charset="-120"/>
                <a:ea typeface="標楷體" pitchFamily="65" charset="-120"/>
              </a:rPr>
              <a:t>TDR</a:t>
            </a:r>
          </a:p>
        </p:txBody>
      </p:sp>
      <p:sp>
        <p:nvSpPr>
          <p:cNvPr id="18" name="文字方塊 17"/>
          <p:cNvSpPr txBox="1"/>
          <p:nvPr/>
        </p:nvSpPr>
        <p:spPr>
          <a:xfrm>
            <a:off x="3810000" y="4343400"/>
            <a:ext cx="1517650" cy="2308324"/>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矽谷科技公司申報輔導、</a:t>
            </a:r>
            <a:r>
              <a:rPr lang="en-US" altLang="zh-TW" sz="1600" dirty="0">
                <a:solidFill>
                  <a:srgbClr val="0000CC"/>
                </a:solidFill>
                <a:latin typeface="標楷體" pitchFamily="65" charset="-120"/>
                <a:ea typeface="標楷體" pitchFamily="65" charset="-120"/>
              </a:rPr>
              <a:t>8</a:t>
            </a:r>
            <a:r>
              <a:rPr lang="zh-TW" altLang="en-US" sz="1600" dirty="0">
                <a:solidFill>
                  <a:srgbClr val="0000CC"/>
                </a:solidFill>
                <a:latin typeface="標楷體" pitchFamily="65" charset="-120"/>
                <a:ea typeface="標楷體" pitchFamily="65" charset="-120"/>
              </a:rPr>
              <a:t>月矽谷公司</a:t>
            </a:r>
            <a:r>
              <a:rPr lang="en-US" altLang="zh-TW" sz="1600" dirty="0">
                <a:solidFill>
                  <a:srgbClr val="0000CC"/>
                </a:solidFill>
                <a:latin typeface="標楷體" pitchFamily="65" charset="-120"/>
                <a:ea typeface="標楷體" pitchFamily="65" charset="-120"/>
              </a:rPr>
              <a:t>IML</a:t>
            </a:r>
            <a:r>
              <a:rPr lang="zh-TW" altLang="en-US" sz="1600" dirty="0">
                <a:solidFill>
                  <a:srgbClr val="0000CC"/>
                </a:solidFill>
                <a:latin typeface="標楷體" pitchFamily="65" charset="-120"/>
                <a:ea typeface="標楷體" pitchFamily="65" charset="-120"/>
              </a:rPr>
              <a:t>申請第一上市</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生技醫療公司申報輔導</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第</a:t>
            </a:r>
            <a:r>
              <a:rPr lang="en-US" altLang="zh-TW" sz="1600" dirty="0">
                <a:solidFill>
                  <a:srgbClr val="0000CC"/>
                </a:solidFill>
                <a:latin typeface="標楷體" pitchFamily="65" charset="-120"/>
                <a:ea typeface="標楷體" pitchFamily="65" charset="-120"/>
              </a:rPr>
              <a:t>4</a:t>
            </a:r>
            <a:r>
              <a:rPr lang="zh-TW" altLang="en-US" sz="1600" dirty="0">
                <a:solidFill>
                  <a:srgbClr val="0000CC"/>
                </a:solidFill>
                <a:latin typeface="標楷體" pitchFamily="65" charset="-120"/>
                <a:ea typeface="標楷體" pitchFamily="65" charset="-120"/>
              </a:rPr>
              <a:t>季</a:t>
            </a:r>
            <a:r>
              <a:rPr lang="en-US" altLang="zh-TW" sz="1600" dirty="0">
                <a:solidFill>
                  <a:srgbClr val="0000CC"/>
                </a:solidFill>
                <a:latin typeface="標楷體" pitchFamily="65" charset="-120"/>
                <a:ea typeface="標楷體" pitchFamily="65" charset="-120"/>
              </a:rPr>
              <a:t>10</a:t>
            </a:r>
            <a:r>
              <a:rPr lang="zh-TW" altLang="en-US" sz="1600" dirty="0">
                <a:solidFill>
                  <a:srgbClr val="0000CC"/>
                </a:solidFill>
                <a:latin typeface="標楷體" pitchFamily="65" charset="-120"/>
                <a:ea typeface="標楷體" pitchFamily="65" charset="-120"/>
              </a:rPr>
              <a:t>家</a:t>
            </a:r>
            <a:r>
              <a:rPr lang="en-US" altLang="zh-TW" sz="1600" dirty="0">
                <a:solidFill>
                  <a:srgbClr val="0000CC"/>
                </a:solidFill>
                <a:latin typeface="標楷體" pitchFamily="65" charset="-120"/>
                <a:ea typeface="標楷體" pitchFamily="65" charset="-120"/>
              </a:rPr>
              <a:t>TDR</a:t>
            </a:r>
            <a:r>
              <a:rPr lang="zh-TW" altLang="en-US" sz="1600" dirty="0">
                <a:solidFill>
                  <a:srgbClr val="0000CC"/>
                </a:solidFill>
                <a:latin typeface="標楷體" pitchFamily="65" charset="-120"/>
                <a:ea typeface="標楷體" pitchFamily="65" charset="-120"/>
              </a:rPr>
              <a:t>上市</a:t>
            </a:r>
            <a:endParaRPr lang="en-US" altLang="zh-TW" sz="1600" dirty="0">
              <a:solidFill>
                <a:srgbClr val="0000CC"/>
              </a:solidFill>
              <a:latin typeface="標楷體" pitchFamily="65" charset="-120"/>
              <a:ea typeface="標楷體" pitchFamily="65" charset="-120"/>
            </a:endParaRPr>
          </a:p>
        </p:txBody>
      </p:sp>
      <p:sp>
        <p:nvSpPr>
          <p:cNvPr id="22" name="文字方塊 21"/>
          <p:cNvSpPr txBox="1"/>
          <p:nvPr/>
        </p:nvSpPr>
        <p:spPr>
          <a:xfrm>
            <a:off x="5562600" y="4303455"/>
            <a:ext cx="1517650" cy="2062103"/>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全年</a:t>
            </a:r>
            <a:r>
              <a:rPr lang="en-US" altLang="zh-TW" sz="1600" dirty="0">
                <a:solidFill>
                  <a:srgbClr val="0000CC"/>
                </a:solidFill>
                <a:latin typeface="標楷體" pitchFamily="65" charset="-120"/>
                <a:ea typeface="標楷體" pitchFamily="65" charset="-120"/>
              </a:rPr>
              <a:t>12</a:t>
            </a:r>
            <a:r>
              <a:rPr lang="zh-TW" altLang="en-US" sz="1600" dirty="0">
                <a:solidFill>
                  <a:srgbClr val="0000CC"/>
                </a:solidFill>
                <a:latin typeface="標楷體" pitchFamily="65" charset="-120"/>
                <a:ea typeface="標楷體" pitchFamily="65" charset="-120"/>
              </a:rPr>
              <a:t>家</a:t>
            </a:r>
            <a:r>
              <a:rPr lang="en-US" altLang="zh-TW" sz="1600" dirty="0">
                <a:solidFill>
                  <a:srgbClr val="0000CC"/>
                </a:solidFill>
                <a:latin typeface="標楷體" pitchFamily="65" charset="-120"/>
                <a:ea typeface="標楷體" pitchFamily="65" charset="-120"/>
              </a:rPr>
              <a:t>TDR</a:t>
            </a:r>
            <a:r>
              <a:rPr lang="zh-TW" altLang="en-US" sz="1600" dirty="0">
                <a:solidFill>
                  <a:srgbClr val="0000CC"/>
                </a:solidFill>
                <a:latin typeface="標楷體" pitchFamily="65" charset="-120"/>
                <a:ea typeface="標楷體" pitchFamily="65" charset="-120"/>
              </a:rPr>
              <a:t>上市、</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en-US" altLang="zh-TW" sz="1600" dirty="0">
                <a:solidFill>
                  <a:srgbClr val="0000CC"/>
                </a:solidFill>
                <a:latin typeface="標楷體" pitchFamily="65" charset="-120"/>
                <a:ea typeface="標楷體" pitchFamily="65" charset="-120"/>
              </a:rPr>
              <a:t>TDR</a:t>
            </a:r>
            <a:r>
              <a:rPr lang="zh-TW" altLang="en-US" sz="1600" dirty="0">
                <a:solidFill>
                  <a:srgbClr val="0000CC"/>
                </a:solidFill>
                <a:latin typeface="標楷體" pitchFamily="65" charset="-120"/>
                <a:ea typeface="標楷體" pitchFamily="65" charset="-120"/>
              </a:rPr>
              <a:t>多家來自新加坡、包括大陸航運公司揚子江</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全年</a:t>
            </a:r>
            <a:r>
              <a:rPr lang="en-US" altLang="zh-TW" sz="1600" dirty="0">
                <a:solidFill>
                  <a:srgbClr val="0000CC"/>
                </a:solidFill>
                <a:latin typeface="標楷體" pitchFamily="65" charset="-120"/>
                <a:ea typeface="標楷體" pitchFamily="65" charset="-120"/>
              </a:rPr>
              <a:t>6</a:t>
            </a:r>
            <a:r>
              <a:rPr lang="zh-TW" altLang="en-US" sz="1600" dirty="0">
                <a:solidFill>
                  <a:srgbClr val="0000CC"/>
                </a:solidFill>
                <a:latin typeface="標楷體" pitchFamily="65" charset="-120"/>
                <a:ea typeface="標楷體" pitchFamily="65" charset="-120"/>
              </a:rPr>
              <a:t>家第一上市</a:t>
            </a:r>
            <a:endParaRPr lang="en-US" altLang="zh-TW" sz="1600" dirty="0">
              <a:solidFill>
                <a:srgbClr val="0000CC"/>
              </a:solidFill>
              <a:latin typeface="標楷體" pitchFamily="65" charset="-120"/>
              <a:ea typeface="標楷體" pitchFamily="65" charset="-120"/>
            </a:endParaRPr>
          </a:p>
        </p:txBody>
      </p:sp>
      <p:sp>
        <p:nvSpPr>
          <p:cNvPr id="23" name="文字方塊 22"/>
          <p:cNvSpPr txBox="1"/>
          <p:nvPr/>
        </p:nvSpPr>
        <p:spPr>
          <a:xfrm>
            <a:off x="7239000" y="4343400"/>
            <a:ext cx="1517650" cy="1723549"/>
          </a:xfrm>
          <a:prstGeom prst="rect">
            <a:avLst/>
          </a:prstGeom>
          <a:solidFill>
            <a:srgbClr val="66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首家日本企業</a:t>
            </a:r>
            <a:r>
              <a:rPr lang="en-US" altLang="zh-TW" sz="1600" dirty="0" err="1">
                <a:solidFill>
                  <a:srgbClr val="0000CC"/>
                </a:solidFill>
                <a:latin typeface="標楷體" pitchFamily="65" charset="-120"/>
                <a:ea typeface="標楷體" pitchFamily="65" charset="-120"/>
              </a:rPr>
              <a:t>Elpida</a:t>
            </a:r>
            <a:r>
              <a:rPr lang="en-US" altLang="zh-TW" sz="1600" dirty="0">
                <a:solidFill>
                  <a:srgbClr val="0000CC"/>
                </a:solidFill>
                <a:latin typeface="標楷體" pitchFamily="65" charset="-120"/>
                <a:ea typeface="標楷體" pitchFamily="65" charset="-120"/>
              </a:rPr>
              <a:t> TDR</a:t>
            </a:r>
            <a:r>
              <a:rPr lang="zh-TW" altLang="en-US" sz="1600" dirty="0">
                <a:solidFill>
                  <a:srgbClr val="0000CC"/>
                </a:solidFill>
                <a:latin typeface="標楷體" pitchFamily="65" charset="-120"/>
                <a:ea typeface="標楷體" pitchFamily="65" charset="-120"/>
              </a:rPr>
              <a:t>上市</a:t>
            </a:r>
            <a:endParaRPr lang="en-US" altLang="zh-TW" sz="1600" dirty="0">
              <a:solidFill>
                <a:srgbClr val="0000CC"/>
              </a:solidFill>
              <a:latin typeface="標楷體" pitchFamily="65" charset="-120"/>
              <a:ea typeface="標楷體" pitchFamily="65" charset="-120"/>
            </a:endParaRPr>
          </a:p>
          <a:p>
            <a:pPr marL="179388" indent="-179388">
              <a:buClr>
                <a:srgbClr val="C00000"/>
              </a:buClr>
              <a:buFont typeface="Wingdings" pitchFamily="2" charset="2"/>
              <a:buChar char="ü"/>
              <a:defRPr/>
            </a:pPr>
            <a:r>
              <a:rPr lang="zh-TW" altLang="en-US" sz="1600" dirty="0">
                <a:solidFill>
                  <a:srgbClr val="0000CC"/>
                </a:solidFill>
                <a:latin typeface="標楷體" pitchFamily="65" charset="-120"/>
                <a:ea typeface="標楷體" pitchFamily="65" charset="-120"/>
              </a:rPr>
              <a:t>首家美國</a:t>
            </a:r>
            <a:r>
              <a:rPr lang="en-US" altLang="zh-TW" sz="1400" dirty="0">
                <a:solidFill>
                  <a:srgbClr val="0000CC"/>
                </a:solidFill>
                <a:latin typeface="標楷體" pitchFamily="65" charset="-120"/>
                <a:ea typeface="標楷體" pitchFamily="65" charset="-120"/>
              </a:rPr>
              <a:t>NYSE-AMEX</a:t>
            </a:r>
            <a:r>
              <a:rPr lang="zh-TW" altLang="en-US" sz="1400" dirty="0">
                <a:solidFill>
                  <a:srgbClr val="0000CC"/>
                </a:solidFill>
                <a:latin typeface="標楷體" pitchFamily="65" charset="-120"/>
                <a:ea typeface="標楷體" pitchFamily="65" charset="-120"/>
              </a:rPr>
              <a:t>上市公司申請</a:t>
            </a:r>
            <a:r>
              <a:rPr lang="en-US" altLang="zh-TW" sz="1400" dirty="0">
                <a:solidFill>
                  <a:srgbClr val="0000CC"/>
                </a:solidFill>
                <a:latin typeface="標楷體" pitchFamily="65" charset="-120"/>
                <a:ea typeface="標楷體" pitchFamily="65" charset="-120"/>
              </a:rPr>
              <a:t>TDR</a:t>
            </a:r>
            <a:endParaRPr lang="en-US" altLang="zh-TW" sz="1600" dirty="0">
              <a:solidFill>
                <a:srgbClr val="0000CC"/>
              </a:solidFill>
              <a:latin typeface="標楷體" pitchFamily="65" charset="-120"/>
              <a:ea typeface="標楷體" pitchFamily="65" charset="-12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85804" y="357166"/>
            <a:ext cx="8229600" cy="1143000"/>
          </a:xfrm>
        </p:spPr>
        <p:txBody>
          <a:bodyPr>
            <a:normAutofit/>
          </a:bodyPr>
          <a:lstStyle/>
          <a:p>
            <a:pPr>
              <a:defRPr/>
            </a:pPr>
            <a:r>
              <a:rPr kumimoji="1" lang="zh-TW" altLang="en-US" sz="2800" b="1" dirty="0" smtClean="0">
                <a:solidFill>
                  <a:srgbClr val="333399"/>
                </a:solidFill>
                <a:cs typeface="+mn-cs"/>
              </a:rPr>
              <a:t>表</a:t>
            </a:r>
            <a:r>
              <a:rPr kumimoji="1" lang="en-US" altLang="zh-TW" sz="2800" b="1" dirty="0" smtClean="0">
                <a:solidFill>
                  <a:srgbClr val="333399"/>
                </a:solidFill>
                <a:cs typeface="+mn-cs"/>
              </a:rPr>
              <a:t>16</a:t>
            </a:r>
            <a:r>
              <a:rPr kumimoji="1" lang="zh-TW" altLang="en-US" sz="2800" b="1" dirty="0" smtClean="0">
                <a:solidFill>
                  <a:srgbClr val="333399"/>
                </a:solidFill>
                <a:cs typeface="+mn-cs"/>
              </a:rPr>
              <a:t>：外國企業來台第一上市</a:t>
            </a:r>
            <a:endParaRPr kumimoji="1" lang="zh-TW" altLang="en-US" sz="2800" b="1" dirty="0">
              <a:solidFill>
                <a:srgbClr val="333399"/>
              </a:solidFill>
              <a:cs typeface="+mn-cs"/>
            </a:endParaRPr>
          </a:p>
        </p:txBody>
      </p:sp>
      <p:sp>
        <p:nvSpPr>
          <p:cNvPr id="4" name="投影片編號版面配置區 3"/>
          <p:cNvSpPr>
            <a:spLocks noGrp="1"/>
          </p:cNvSpPr>
          <p:nvPr>
            <p:ph type="sldNum" sz="quarter" idx="12"/>
          </p:nvPr>
        </p:nvSpPr>
        <p:spPr/>
        <p:txBody>
          <a:bodyPr/>
          <a:lstStyle/>
          <a:p>
            <a:pPr>
              <a:defRPr/>
            </a:pPr>
            <a:fld id="{D2CEAA97-2884-4F35-BA7C-7CCBCB1251B3}" type="slidenum">
              <a:rPr lang="en-US" altLang="zh-TW" smtClean="0"/>
              <a:pPr>
                <a:defRPr/>
              </a:pPr>
              <a:t>46</a:t>
            </a:fld>
            <a:endParaRPr lang="en-US" altLang="zh-TW"/>
          </a:p>
        </p:txBody>
      </p:sp>
      <p:sp>
        <p:nvSpPr>
          <p:cNvPr id="6" name="文字方塊 5"/>
          <p:cNvSpPr txBox="1"/>
          <p:nvPr/>
        </p:nvSpPr>
        <p:spPr>
          <a:xfrm>
            <a:off x="1142976" y="4748767"/>
            <a:ext cx="7000924" cy="1077218"/>
          </a:xfrm>
          <a:prstGeom prst="rect">
            <a:avLst/>
          </a:prstGeom>
          <a:noFill/>
        </p:spPr>
        <p:txBody>
          <a:bodyPr wrap="square">
            <a:spAutoFit/>
          </a:bodyPr>
          <a:lstStyle/>
          <a:p>
            <a:pPr marL="808038" indent="-808038">
              <a:defRPr/>
            </a:pPr>
            <a:r>
              <a:rPr lang="zh-TW" altLang="en-US" sz="1600" dirty="0" smtClean="0">
                <a:latin typeface="+mn-lt"/>
                <a:ea typeface="標楷體" pitchFamily="65" charset="-120"/>
              </a:rPr>
              <a:t>附註：</a:t>
            </a:r>
            <a:r>
              <a:rPr lang="en-US" altLang="zh-TW" sz="1600" dirty="0">
                <a:latin typeface="+mn-lt"/>
                <a:ea typeface="標楷體" pitchFamily="65" charset="-120"/>
              </a:rPr>
              <a:t>1</a:t>
            </a:r>
            <a:r>
              <a:rPr lang="en-US" altLang="zh-TW" sz="1600" dirty="0" smtClean="0">
                <a:latin typeface="+mn-lt"/>
                <a:ea typeface="標楷體" pitchFamily="65" charset="-120"/>
              </a:rPr>
              <a:t>.</a:t>
            </a:r>
            <a:r>
              <a:rPr lang="zh-TW" altLang="en-US" sz="1600" dirty="0" smtClean="0">
                <a:latin typeface="+mn-lt"/>
                <a:ea typeface="標楷體" pitchFamily="65" charset="-120"/>
              </a:rPr>
              <a:t>申報輔導係指已簽訂輔導契約</a:t>
            </a:r>
            <a:endParaRPr lang="en-US" altLang="zh-TW" sz="1600" dirty="0" smtClean="0">
              <a:ea typeface="標楷體" pitchFamily="65" charset="-120"/>
            </a:endParaRPr>
          </a:p>
          <a:p>
            <a:pPr marL="808038" indent="-808038">
              <a:defRPr/>
            </a:pPr>
            <a:r>
              <a:rPr lang="en-US" altLang="zh-TW" sz="1600" dirty="0" smtClean="0">
                <a:latin typeface="+mn-lt"/>
                <a:ea typeface="標楷體" pitchFamily="65" charset="-120"/>
              </a:rPr>
              <a:t>             </a:t>
            </a:r>
            <a:r>
              <a:rPr lang="zh-TW" altLang="en-US" sz="1600" dirty="0" smtClean="0">
                <a:latin typeface="+mn-lt"/>
                <a:ea typeface="標楷體" pitchFamily="65" charset="-120"/>
              </a:rPr>
              <a:t> </a:t>
            </a:r>
            <a:r>
              <a:rPr lang="en-US" altLang="zh-TW" sz="1600" dirty="0" smtClean="0">
                <a:latin typeface="+mn-lt"/>
                <a:ea typeface="標楷體" pitchFamily="65" charset="-120"/>
              </a:rPr>
              <a:t>2</a:t>
            </a:r>
            <a:r>
              <a:rPr lang="en-US" altLang="zh-TW" sz="1600" dirty="0" smtClean="0">
                <a:ea typeface="標楷體" pitchFamily="65" charset="-120"/>
              </a:rPr>
              <a:t>.</a:t>
            </a:r>
            <a:r>
              <a:rPr lang="zh-TW" altLang="en-US" sz="1600" dirty="0" smtClean="0">
                <a:ea typeface="標楷體" pitchFamily="65" charset="-120"/>
              </a:rPr>
              <a:t>已上市之外國企業含</a:t>
            </a:r>
            <a:r>
              <a:rPr lang="en-US" altLang="zh-TW" sz="1600" dirty="0" smtClean="0">
                <a:latin typeface="+mn-lt"/>
                <a:ea typeface="標楷體" pitchFamily="65" charset="-120"/>
              </a:rPr>
              <a:t>: </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IML</a:t>
            </a:r>
            <a:r>
              <a:rPr lang="zh-TW" altLang="en-US" sz="1600" dirty="0" smtClean="0">
                <a:effectLst>
                  <a:outerShdw blurRad="38100" dist="38100" dir="2700000" algn="tl">
                    <a:srgbClr val="C0C0C0"/>
                  </a:outerShdw>
                </a:effectLst>
                <a:latin typeface="標楷體"/>
                <a:ea typeface="標楷體"/>
                <a:cs typeface="Times New Roman" pitchFamily="18" charset="0"/>
              </a:rPr>
              <a:t>、</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TPK</a:t>
            </a:r>
            <a:r>
              <a:rPr lang="zh-TW" altLang="en-US" sz="1600" dirty="0" smtClean="0">
                <a:effectLst>
                  <a:outerShdw blurRad="38100" dist="38100" dir="2700000" algn="tl">
                    <a:srgbClr val="C0C0C0"/>
                  </a:outerShdw>
                </a:effectLst>
                <a:latin typeface="標楷體"/>
                <a:ea typeface="標楷體"/>
                <a:cs typeface="Times New Roman" pitchFamily="18" charset="0"/>
              </a:rPr>
              <a:t>、</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美食達人（</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85</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度</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C</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慧洋海運</a:t>
            </a:r>
            <a:r>
              <a:rPr lang="zh-TW" altLang="en-US" sz="1600" dirty="0" smtClean="0">
                <a:effectLst>
                  <a:outerShdw blurRad="38100" dist="38100" dir="2700000" algn="tl">
                    <a:srgbClr val="C0C0C0"/>
                  </a:outerShdw>
                </a:effectLst>
                <a:latin typeface="標楷體"/>
                <a:ea typeface="標楷體"/>
                <a:cs typeface="Times New Roman" pitchFamily="18" charset="0"/>
              </a:rPr>
              <a:t>、</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亞德克、晨星、貿聯及百和興業等</a:t>
            </a:r>
            <a:r>
              <a:rPr lang="en-US" altLang="zh-TW" sz="1600" dirty="0" smtClean="0">
                <a:effectLst>
                  <a:outerShdw blurRad="38100" dist="38100" dir="2700000" algn="tl">
                    <a:srgbClr val="C0C0C0"/>
                  </a:outerShdw>
                </a:effectLst>
                <a:latin typeface="+mn-lt"/>
                <a:ea typeface="標楷體" pitchFamily="65" charset="-120"/>
                <a:cs typeface="Times New Roman" pitchFamily="18" charset="0"/>
              </a:rPr>
              <a:t>8</a:t>
            </a:r>
            <a:r>
              <a:rPr lang="zh-TW" altLang="en-US" sz="1600" dirty="0" smtClean="0">
                <a:effectLst>
                  <a:outerShdw blurRad="38100" dist="38100" dir="2700000" algn="tl">
                    <a:srgbClr val="C0C0C0"/>
                  </a:outerShdw>
                </a:effectLst>
                <a:latin typeface="+mn-lt"/>
                <a:ea typeface="標楷體" pitchFamily="65" charset="-120"/>
                <a:cs typeface="Times New Roman" pitchFamily="18" charset="0"/>
              </a:rPr>
              <a:t>家。</a:t>
            </a:r>
            <a:endParaRPr lang="en-US" altLang="zh-TW" sz="1600" dirty="0" smtClean="0">
              <a:effectLst>
                <a:outerShdw blurRad="38100" dist="38100" dir="2700000" algn="tl">
                  <a:srgbClr val="C0C0C0"/>
                </a:outerShdw>
              </a:effectLst>
              <a:latin typeface="+mn-lt"/>
              <a:ea typeface="標楷體" pitchFamily="65" charset="-120"/>
              <a:cs typeface="Times New Roman" pitchFamily="18" charset="0"/>
            </a:endParaRPr>
          </a:p>
          <a:p>
            <a:pPr marL="442913" indent="-442913">
              <a:defRPr/>
            </a:pPr>
            <a:r>
              <a:rPr lang="zh-TW" altLang="en-US" sz="1600" dirty="0" smtClean="0">
                <a:latin typeface="+mn-lt"/>
                <a:ea typeface="標楷體" pitchFamily="65" charset="-120"/>
              </a:rPr>
              <a:t>資料來源</a:t>
            </a:r>
            <a:r>
              <a:rPr lang="en-US" altLang="zh-TW" sz="1600" dirty="0" smtClean="0">
                <a:latin typeface="+mn-lt"/>
                <a:ea typeface="標楷體" pitchFamily="65" charset="-120"/>
              </a:rPr>
              <a:t>:</a:t>
            </a:r>
            <a:r>
              <a:rPr lang="zh-TW" altLang="en-US" sz="1600" dirty="0" smtClean="0">
                <a:latin typeface="+mn-lt"/>
                <a:ea typeface="標楷體" pitchFamily="65" charset="-120"/>
              </a:rPr>
              <a:t>台灣證券交易所整理</a:t>
            </a:r>
            <a:r>
              <a:rPr lang="en-US" altLang="zh-TW" sz="1600" dirty="0" smtClean="0">
                <a:latin typeface="+mn-lt"/>
                <a:ea typeface="標楷體" pitchFamily="65" charset="-120"/>
              </a:rPr>
              <a:t>,</a:t>
            </a:r>
            <a:r>
              <a:rPr lang="zh-TW" altLang="en-US" sz="1600" dirty="0" smtClean="0">
                <a:latin typeface="+mn-lt"/>
                <a:ea typeface="標楷體" pitchFamily="65" charset="-120"/>
              </a:rPr>
              <a:t>截至</a:t>
            </a:r>
            <a:r>
              <a:rPr lang="en-US" altLang="zh-TW" sz="1600" dirty="0" smtClean="0">
                <a:latin typeface="+mn-lt"/>
                <a:ea typeface="標楷體" pitchFamily="65" charset="-120"/>
              </a:rPr>
              <a:t> 2011.07.06</a:t>
            </a:r>
            <a:endParaRPr lang="zh-TW" altLang="en-US" sz="1600" dirty="0">
              <a:latin typeface="標楷體" pitchFamily="65" charset="-120"/>
              <a:ea typeface="標楷體" pitchFamily="65" charset="-120"/>
            </a:endParaRPr>
          </a:p>
        </p:txBody>
      </p:sp>
      <p:graphicFrame>
        <p:nvGraphicFramePr>
          <p:cNvPr id="9" name="內容版面配置區 9"/>
          <p:cNvGraphicFramePr>
            <a:graphicFrameLocks noGrp="1"/>
          </p:cNvGraphicFramePr>
          <p:nvPr>
            <p:ph idx="1"/>
          </p:nvPr>
        </p:nvGraphicFramePr>
        <p:xfrm>
          <a:off x="1214414" y="1928802"/>
          <a:ext cx="6858048" cy="2481266"/>
        </p:xfrm>
        <a:graphic>
          <a:graphicData uri="http://schemas.openxmlformats.org/drawingml/2006/table">
            <a:tbl>
              <a:tblPr firstRow="1" lastRow="1" bandRow="1">
                <a:tableStyleId>{5C22544A-7EE6-4342-B048-85BDC9FD1C3A}</a:tableStyleId>
              </a:tblPr>
              <a:tblGrid>
                <a:gridCol w="1785950"/>
                <a:gridCol w="2643206"/>
                <a:gridCol w="2428892"/>
              </a:tblGrid>
              <a:tr h="500066">
                <a:tc>
                  <a:txBody>
                    <a:bodyPr/>
                    <a:lstStyle/>
                    <a:p>
                      <a:pPr algn="ctr"/>
                      <a:endParaRPr lang="zh-TW" altLang="en-US" sz="2000" dirty="0">
                        <a:latin typeface="+mn-lt"/>
                        <a:ea typeface="標楷體" pitchFamily="65" charset="-120"/>
                      </a:endParaRPr>
                    </a:p>
                  </a:txBody>
                  <a:tcPr/>
                </a:tc>
                <a:tc>
                  <a:txBody>
                    <a:bodyPr/>
                    <a:lstStyle/>
                    <a:p>
                      <a:pPr algn="ctr"/>
                      <a:r>
                        <a:rPr lang="zh-TW" altLang="en-US" sz="2000" dirty="0" smtClean="0">
                          <a:solidFill>
                            <a:schemeClr val="bg1"/>
                          </a:solidFill>
                          <a:latin typeface="+mn-lt"/>
                          <a:ea typeface="標楷體" pitchFamily="65" charset="-120"/>
                        </a:rPr>
                        <a:t>申報輔導家數</a:t>
                      </a:r>
                      <a:endParaRPr lang="zh-TW" altLang="en-US" sz="2000" dirty="0">
                        <a:solidFill>
                          <a:schemeClr val="bg1"/>
                        </a:solidFill>
                        <a:latin typeface="+mn-lt"/>
                        <a:ea typeface="標楷體" pitchFamily="65" charset="-120"/>
                      </a:endParaRPr>
                    </a:p>
                  </a:txBody>
                  <a:tcPr/>
                </a:tc>
                <a:tc>
                  <a:txBody>
                    <a:bodyPr/>
                    <a:lstStyle/>
                    <a:p>
                      <a:pPr algn="ctr"/>
                      <a:r>
                        <a:rPr lang="zh-TW" altLang="en-US" sz="2000" dirty="0" smtClean="0">
                          <a:latin typeface="+mn-lt"/>
                          <a:ea typeface="標楷體" pitchFamily="65" charset="-120"/>
                        </a:rPr>
                        <a:t>上市掛牌家數</a:t>
                      </a:r>
                      <a:endParaRPr lang="zh-TW" altLang="en-US" sz="2000" dirty="0">
                        <a:latin typeface="+mn-lt"/>
                        <a:ea typeface="標楷體" pitchFamily="65" charset="-120"/>
                      </a:endParaRPr>
                    </a:p>
                  </a:txBody>
                  <a:tcPr/>
                </a:tc>
              </a:tr>
              <a:tr h="377850">
                <a:tc>
                  <a:txBody>
                    <a:bodyPr/>
                    <a:lstStyle/>
                    <a:p>
                      <a:pPr algn="ctr"/>
                      <a:r>
                        <a:rPr lang="en-US" altLang="zh-TW" sz="2000" dirty="0" smtClean="0">
                          <a:latin typeface="+mn-lt"/>
                          <a:ea typeface="標楷體" pitchFamily="65" charset="-120"/>
                        </a:rPr>
                        <a:t>2008</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2</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0</a:t>
                      </a:r>
                      <a:endParaRPr lang="zh-TW" altLang="en-US" sz="2000" dirty="0">
                        <a:latin typeface="+mn-lt"/>
                        <a:ea typeface="標楷體" pitchFamily="65" charset="-120"/>
                      </a:endParaRPr>
                    </a:p>
                  </a:txBody>
                  <a:tcPr/>
                </a:tc>
              </a:tr>
              <a:tr h="377850">
                <a:tc>
                  <a:txBody>
                    <a:bodyPr/>
                    <a:lstStyle/>
                    <a:p>
                      <a:pPr algn="ctr"/>
                      <a:r>
                        <a:rPr lang="en-US" altLang="zh-TW" sz="2000" dirty="0" smtClean="0">
                          <a:latin typeface="+mn-lt"/>
                          <a:ea typeface="標楷體" pitchFamily="65" charset="-120"/>
                        </a:rPr>
                        <a:t>2009</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16</a:t>
                      </a:r>
                      <a:endParaRPr lang="zh-TW" altLang="en-US" sz="2000" dirty="0">
                        <a:latin typeface="+mn-lt"/>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mn-lt"/>
                          <a:ea typeface="標楷體" pitchFamily="65" charset="-120"/>
                        </a:rPr>
                        <a:t>0</a:t>
                      </a:r>
                      <a:endParaRPr lang="zh-TW" altLang="en-US" sz="2000" dirty="0">
                        <a:latin typeface="+mn-lt"/>
                        <a:ea typeface="標楷體" pitchFamily="65" charset="-120"/>
                      </a:endParaRPr>
                    </a:p>
                  </a:txBody>
                  <a:tcPr/>
                </a:tc>
              </a:tr>
              <a:tr h="377850">
                <a:tc>
                  <a:txBody>
                    <a:bodyPr/>
                    <a:lstStyle/>
                    <a:p>
                      <a:pPr algn="ctr"/>
                      <a:r>
                        <a:rPr lang="en-US" altLang="zh-TW" sz="2000" dirty="0" smtClean="0">
                          <a:latin typeface="+mn-lt"/>
                          <a:ea typeface="標楷體" pitchFamily="65" charset="-120"/>
                        </a:rPr>
                        <a:t>2010</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28</a:t>
                      </a:r>
                      <a:endParaRPr lang="zh-TW" altLang="en-US" sz="2000" dirty="0">
                        <a:latin typeface="+mn-lt"/>
                        <a:ea typeface="標楷體" pitchFamily="65" charset="-12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000" dirty="0" smtClean="0">
                          <a:latin typeface="+mn-lt"/>
                          <a:ea typeface="標楷體" pitchFamily="65" charset="-120"/>
                        </a:rPr>
                        <a:t>6</a:t>
                      </a:r>
                      <a:endParaRPr lang="zh-TW" altLang="en-US" sz="1400" dirty="0" smtClean="0">
                        <a:latin typeface="+mn-lt"/>
                        <a:ea typeface="標楷體" pitchFamily="65" charset="-120"/>
                      </a:endParaRPr>
                    </a:p>
                  </a:txBody>
                  <a:tcPr/>
                </a:tc>
              </a:tr>
              <a:tr h="377850">
                <a:tc>
                  <a:txBody>
                    <a:bodyPr/>
                    <a:lstStyle/>
                    <a:p>
                      <a:pPr algn="ctr"/>
                      <a:r>
                        <a:rPr lang="en-US" altLang="zh-TW" sz="2000" dirty="0" smtClean="0">
                          <a:latin typeface="+mn-lt"/>
                          <a:ea typeface="標楷體" pitchFamily="65" charset="-120"/>
                        </a:rPr>
                        <a:t>2011</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8</a:t>
                      </a:r>
                      <a:endParaRPr lang="zh-TW" altLang="en-US" sz="2000" dirty="0">
                        <a:latin typeface="+mn-lt"/>
                        <a:ea typeface="標楷體" pitchFamily="65" charset="-120"/>
                      </a:endParaRPr>
                    </a:p>
                  </a:txBody>
                  <a:tcPr/>
                </a:tc>
                <a:tc>
                  <a:txBody>
                    <a:bodyPr/>
                    <a:lstStyle/>
                    <a:p>
                      <a:pPr marL="0" algn="ctr" defTabSz="914400" rtl="0" eaLnBrk="1" latinLnBrk="0" hangingPunct="1"/>
                      <a:r>
                        <a:rPr lang="en-US" altLang="zh-TW" sz="2000" kern="1200" dirty="0" smtClean="0">
                          <a:solidFill>
                            <a:schemeClr val="dk1"/>
                          </a:solidFill>
                          <a:latin typeface="+mn-lt"/>
                          <a:ea typeface="標楷體" pitchFamily="65" charset="-120"/>
                          <a:cs typeface="+mn-cs"/>
                        </a:rPr>
                        <a:t>2</a:t>
                      </a:r>
                      <a:endParaRPr lang="zh-TW" altLang="en-US" sz="2000" kern="1200" dirty="0">
                        <a:solidFill>
                          <a:schemeClr val="dk1"/>
                        </a:solidFill>
                        <a:latin typeface="+mn-lt"/>
                        <a:ea typeface="標楷體" pitchFamily="65" charset="-120"/>
                        <a:cs typeface="+mn-cs"/>
                      </a:endParaRPr>
                    </a:p>
                  </a:txBody>
                  <a:tcPr/>
                </a:tc>
              </a:tr>
              <a:tr h="377850">
                <a:tc>
                  <a:txBody>
                    <a:bodyPr/>
                    <a:lstStyle/>
                    <a:p>
                      <a:pPr algn="ctr"/>
                      <a:r>
                        <a:rPr lang="zh-TW" altLang="en-US" sz="2000" dirty="0" smtClean="0">
                          <a:latin typeface="+mn-lt"/>
                          <a:ea typeface="標楷體" pitchFamily="65" charset="-120"/>
                        </a:rPr>
                        <a:t>合計</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54</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8</a:t>
                      </a:r>
                      <a:r>
                        <a:rPr lang="en-US" altLang="zh-TW" sz="1400" dirty="0" smtClean="0">
                          <a:latin typeface="+mn-lt"/>
                          <a:ea typeface="標楷體" pitchFamily="65" charset="-120"/>
                        </a:rPr>
                        <a:t>(</a:t>
                      </a:r>
                      <a:r>
                        <a:rPr lang="zh-TW" altLang="en-US" sz="1400" dirty="0" smtClean="0">
                          <a:latin typeface="+mn-lt"/>
                          <a:ea typeface="標楷體" pitchFamily="65" charset="-120"/>
                        </a:rPr>
                        <a:t>註</a:t>
                      </a:r>
                      <a:r>
                        <a:rPr lang="en-US" altLang="zh-TW" sz="1400" dirty="0" smtClean="0">
                          <a:latin typeface="+mn-lt"/>
                          <a:ea typeface="標楷體" pitchFamily="65" charset="-120"/>
                        </a:rPr>
                        <a:t>2)</a:t>
                      </a:r>
                      <a:endParaRPr lang="zh-TW" altLang="en-US" sz="1400" dirty="0">
                        <a:latin typeface="+mn-lt"/>
                        <a:ea typeface="標楷體" pitchFamily="65" charset="-120"/>
                      </a:endParaRPr>
                    </a:p>
                  </a:txBody>
                  <a:tcPr/>
                </a:tc>
              </a:tr>
            </a:tbl>
          </a:graphicData>
        </a:graphic>
      </p:graphicFrame>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28604"/>
            <a:ext cx="8229600" cy="928694"/>
          </a:xfrm>
        </p:spPr>
        <p:txBody>
          <a:bodyPr>
            <a:normAutofit/>
          </a:bodyPr>
          <a:lstStyle/>
          <a:p>
            <a:pPr>
              <a:defRPr/>
            </a:pPr>
            <a:r>
              <a:rPr kumimoji="1" lang="zh-TW" altLang="en-US" sz="2800" b="1" dirty="0" smtClean="0">
                <a:solidFill>
                  <a:srgbClr val="333399"/>
                </a:solidFill>
              </a:rPr>
              <a:t>表</a:t>
            </a:r>
            <a:r>
              <a:rPr kumimoji="1" lang="en-US" altLang="zh-TW" sz="2800" b="1" dirty="0" smtClean="0">
                <a:solidFill>
                  <a:srgbClr val="333399"/>
                </a:solidFill>
              </a:rPr>
              <a:t>17</a:t>
            </a:r>
            <a:r>
              <a:rPr kumimoji="1" lang="zh-TW" altLang="en-US" sz="2800" b="1" dirty="0" smtClean="0">
                <a:solidFill>
                  <a:srgbClr val="333399"/>
                </a:solidFill>
              </a:rPr>
              <a:t>：外國企業來台發行</a:t>
            </a:r>
            <a:r>
              <a:rPr kumimoji="1" lang="en-US" altLang="zh-TW" sz="2800" b="1" dirty="0" smtClean="0">
                <a:solidFill>
                  <a:srgbClr val="333399"/>
                </a:solidFill>
              </a:rPr>
              <a:t>TDR</a:t>
            </a:r>
            <a:endParaRPr kumimoji="1" lang="zh-TW" altLang="en-US" sz="2800" b="1" dirty="0">
              <a:solidFill>
                <a:srgbClr val="333399"/>
              </a:solidFill>
              <a:ea typeface="標楷體"/>
            </a:endParaRPr>
          </a:p>
        </p:txBody>
      </p:sp>
      <p:sp>
        <p:nvSpPr>
          <p:cNvPr id="4" name="投影片編號版面配置區 3"/>
          <p:cNvSpPr>
            <a:spLocks noGrp="1"/>
          </p:cNvSpPr>
          <p:nvPr>
            <p:ph type="sldNum" sz="quarter" idx="12"/>
          </p:nvPr>
        </p:nvSpPr>
        <p:spPr/>
        <p:txBody>
          <a:bodyPr/>
          <a:lstStyle/>
          <a:p>
            <a:pPr>
              <a:defRPr/>
            </a:pPr>
            <a:fld id="{FF687D14-63AA-4997-B4FA-01931137C4F1}" type="slidenum">
              <a:rPr lang="en-US" altLang="zh-TW" smtClean="0"/>
              <a:pPr>
                <a:defRPr/>
              </a:pPr>
              <a:t>47</a:t>
            </a:fld>
            <a:endParaRPr lang="en-US" altLang="zh-TW"/>
          </a:p>
        </p:txBody>
      </p:sp>
      <p:graphicFrame>
        <p:nvGraphicFramePr>
          <p:cNvPr id="7" name="內容版面配置區 9"/>
          <p:cNvGraphicFramePr>
            <a:graphicFrameLocks/>
          </p:cNvGraphicFramePr>
          <p:nvPr/>
        </p:nvGraphicFramePr>
        <p:xfrm>
          <a:off x="1428727" y="1928802"/>
          <a:ext cx="6286545" cy="2767020"/>
        </p:xfrm>
        <a:graphic>
          <a:graphicData uri="http://schemas.openxmlformats.org/drawingml/2006/table">
            <a:tbl>
              <a:tblPr firstRow="1" lastRow="1" bandRow="1">
                <a:tableStyleId>{5C22544A-7EE6-4342-B048-85BDC9FD1C3A}</a:tableStyleId>
              </a:tblPr>
              <a:tblGrid>
                <a:gridCol w="2095515"/>
                <a:gridCol w="2095515"/>
                <a:gridCol w="2095515"/>
              </a:tblGrid>
              <a:tr h="492160">
                <a:tc>
                  <a:txBody>
                    <a:bodyPr/>
                    <a:lstStyle/>
                    <a:p>
                      <a:pPr algn="ct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TDR</a:t>
                      </a:r>
                      <a:r>
                        <a:rPr lang="zh-TW" altLang="en-US" sz="2000" dirty="0" smtClean="0">
                          <a:latin typeface="+mn-lt"/>
                          <a:ea typeface="標楷體" pitchFamily="65" charset="-120"/>
                        </a:rPr>
                        <a:t>送件數</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TDR</a:t>
                      </a:r>
                      <a:r>
                        <a:rPr lang="zh-TW" altLang="en-US" sz="2000" dirty="0" smtClean="0">
                          <a:latin typeface="+mn-lt"/>
                          <a:ea typeface="標楷體" pitchFamily="65" charset="-120"/>
                        </a:rPr>
                        <a:t>掛牌數</a:t>
                      </a:r>
                      <a:endParaRPr lang="zh-TW" altLang="en-US" sz="2000" dirty="0">
                        <a:latin typeface="+mn-lt"/>
                        <a:ea typeface="標楷體" pitchFamily="65" charset="-120"/>
                      </a:endParaRPr>
                    </a:p>
                  </a:txBody>
                  <a:tcPr/>
                </a:tc>
              </a:tr>
              <a:tr h="454972">
                <a:tc>
                  <a:txBody>
                    <a:bodyPr/>
                    <a:lstStyle/>
                    <a:p>
                      <a:pPr algn="ctr"/>
                      <a:r>
                        <a:rPr lang="en-US" altLang="zh-TW" sz="2000" dirty="0" smtClean="0">
                          <a:latin typeface="+mn-lt"/>
                          <a:ea typeface="標楷體" pitchFamily="65" charset="-120"/>
                        </a:rPr>
                        <a:t>2008</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2</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0</a:t>
                      </a:r>
                      <a:endParaRPr lang="zh-TW" altLang="en-US" sz="2000" dirty="0">
                        <a:latin typeface="+mn-lt"/>
                        <a:ea typeface="標楷體" pitchFamily="65" charset="-120"/>
                      </a:endParaRPr>
                    </a:p>
                  </a:txBody>
                  <a:tcPr/>
                </a:tc>
              </a:tr>
              <a:tr h="454972">
                <a:tc>
                  <a:txBody>
                    <a:bodyPr/>
                    <a:lstStyle/>
                    <a:p>
                      <a:pPr algn="ctr"/>
                      <a:r>
                        <a:rPr lang="en-US" altLang="zh-TW" sz="2000" dirty="0" smtClean="0">
                          <a:latin typeface="+mn-lt"/>
                          <a:ea typeface="標楷體" pitchFamily="65" charset="-120"/>
                        </a:rPr>
                        <a:t>2009</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12</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10</a:t>
                      </a:r>
                      <a:endParaRPr lang="zh-TW" altLang="en-US" sz="2000" dirty="0">
                        <a:latin typeface="+mn-lt"/>
                        <a:ea typeface="標楷體" pitchFamily="65" charset="-120"/>
                      </a:endParaRPr>
                    </a:p>
                  </a:txBody>
                  <a:tcPr/>
                </a:tc>
              </a:tr>
              <a:tr h="454972">
                <a:tc>
                  <a:txBody>
                    <a:bodyPr/>
                    <a:lstStyle/>
                    <a:p>
                      <a:pPr algn="ctr"/>
                      <a:r>
                        <a:rPr lang="en-US" altLang="zh-TW" sz="2000" dirty="0" smtClean="0">
                          <a:latin typeface="+mn-lt"/>
                          <a:ea typeface="標楷體" pitchFamily="65" charset="-120"/>
                        </a:rPr>
                        <a:t>2010</a:t>
                      </a:r>
                      <a:endParaRPr lang="zh-TW" altLang="en-US" sz="2000" dirty="0">
                        <a:latin typeface="+mn-lt"/>
                        <a:ea typeface="標楷體" pitchFamily="65" charset="-120"/>
                      </a:endParaRPr>
                    </a:p>
                  </a:txBody>
                  <a:tcPr/>
                </a:tc>
                <a:tc>
                  <a:txBody>
                    <a:bodyPr/>
                    <a:lstStyle/>
                    <a:p>
                      <a:pPr algn="ctr"/>
                      <a:r>
                        <a:rPr lang="en-US" altLang="zh-TW" sz="2000" kern="1200" dirty="0" smtClean="0">
                          <a:solidFill>
                            <a:schemeClr val="dk1"/>
                          </a:solidFill>
                          <a:latin typeface="+mn-lt"/>
                          <a:ea typeface="標楷體" pitchFamily="65" charset="-120"/>
                          <a:cs typeface="+mn-cs"/>
                        </a:rPr>
                        <a:t>15</a:t>
                      </a:r>
                      <a:r>
                        <a:rPr lang="en-US" altLang="zh-TW" sz="1400" dirty="0" smtClean="0">
                          <a:latin typeface="+mn-lt"/>
                          <a:ea typeface="標楷體" pitchFamily="65" charset="-120"/>
                        </a:rPr>
                        <a:t>(</a:t>
                      </a:r>
                      <a:r>
                        <a:rPr lang="zh-TW" altLang="en-US" sz="1400" dirty="0" smtClean="0">
                          <a:latin typeface="+mn-lt"/>
                          <a:ea typeface="標楷體" pitchFamily="65" charset="-120"/>
                        </a:rPr>
                        <a:t>註</a:t>
                      </a:r>
                      <a:r>
                        <a:rPr lang="en-US" altLang="zh-TW" sz="1400" dirty="0" smtClean="0">
                          <a:latin typeface="+mn-lt"/>
                          <a:ea typeface="標楷體" pitchFamily="65" charset="-120"/>
                        </a:rPr>
                        <a:t>3)</a:t>
                      </a:r>
                      <a:endParaRPr lang="zh-TW" altLang="en-US" sz="14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12</a:t>
                      </a:r>
                      <a:endParaRPr lang="zh-TW" altLang="en-US" sz="2000" dirty="0">
                        <a:latin typeface="+mn-lt"/>
                        <a:ea typeface="標楷體" pitchFamily="65" charset="-120"/>
                      </a:endParaRPr>
                    </a:p>
                  </a:txBody>
                  <a:tcPr/>
                </a:tc>
              </a:tr>
              <a:tr h="454972">
                <a:tc>
                  <a:txBody>
                    <a:bodyPr/>
                    <a:lstStyle/>
                    <a:p>
                      <a:pPr algn="ctr"/>
                      <a:r>
                        <a:rPr lang="en-US" altLang="zh-TW" sz="2000" dirty="0" smtClean="0">
                          <a:latin typeface="+mn-lt"/>
                          <a:ea typeface="標楷體" pitchFamily="65" charset="-120"/>
                        </a:rPr>
                        <a:t>2011</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9</a:t>
                      </a:r>
                      <a:endParaRPr lang="zh-TW" altLang="en-US" sz="2000" dirty="0">
                        <a:latin typeface="+mn-lt"/>
                        <a:ea typeface="標楷體" pitchFamily="65" charset="-120"/>
                      </a:endParaRPr>
                    </a:p>
                  </a:txBody>
                  <a:tcPr/>
                </a:tc>
                <a:tc>
                  <a:txBody>
                    <a:bodyPr/>
                    <a:lstStyle/>
                    <a:p>
                      <a:pPr marL="0" algn="ctr" defTabSz="914400" rtl="0" eaLnBrk="1" latinLnBrk="0" hangingPunct="1"/>
                      <a:r>
                        <a:rPr lang="en-US" altLang="zh-TW" sz="2000" kern="1200" dirty="0" smtClean="0">
                          <a:solidFill>
                            <a:schemeClr val="dk1"/>
                          </a:solidFill>
                          <a:latin typeface="+mn-lt"/>
                          <a:ea typeface="標楷體" pitchFamily="65" charset="-120"/>
                          <a:cs typeface="+mn-cs"/>
                        </a:rPr>
                        <a:t>5</a:t>
                      </a:r>
                      <a:endParaRPr lang="zh-TW" altLang="en-US" sz="2000" kern="1200" dirty="0">
                        <a:solidFill>
                          <a:schemeClr val="dk1"/>
                        </a:solidFill>
                        <a:latin typeface="+mn-lt"/>
                        <a:ea typeface="標楷體" pitchFamily="65" charset="-120"/>
                        <a:cs typeface="+mn-cs"/>
                      </a:endParaRPr>
                    </a:p>
                  </a:txBody>
                  <a:tcPr/>
                </a:tc>
              </a:tr>
              <a:tr h="454972">
                <a:tc>
                  <a:txBody>
                    <a:bodyPr/>
                    <a:lstStyle/>
                    <a:p>
                      <a:pPr algn="ctr"/>
                      <a:r>
                        <a:rPr lang="zh-TW" altLang="en-US" sz="2000" dirty="0" smtClean="0">
                          <a:latin typeface="+mn-lt"/>
                          <a:ea typeface="標楷體" pitchFamily="65" charset="-120"/>
                        </a:rPr>
                        <a:t>累計</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38</a:t>
                      </a:r>
                      <a:endParaRPr lang="zh-TW" altLang="en-US" sz="2000" dirty="0">
                        <a:latin typeface="+mn-lt"/>
                        <a:ea typeface="標楷體" pitchFamily="65" charset="-120"/>
                      </a:endParaRPr>
                    </a:p>
                  </a:txBody>
                  <a:tcPr/>
                </a:tc>
                <a:tc>
                  <a:txBody>
                    <a:bodyPr/>
                    <a:lstStyle/>
                    <a:p>
                      <a:pPr algn="ctr"/>
                      <a:r>
                        <a:rPr lang="en-US" altLang="zh-TW" sz="2000" dirty="0" smtClean="0">
                          <a:latin typeface="+mn-lt"/>
                          <a:ea typeface="標楷體" pitchFamily="65" charset="-120"/>
                        </a:rPr>
                        <a:t>27</a:t>
                      </a:r>
                      <a:endParaRPr lang="zh-TW" altLang="en-US" sz="2000" dirty="0">
                        <a:latin typeface="+mn-lt"/>
                        <a:ea typeface="標楷體" pitchFamily="65" charset="-120"/>
                      </a:endParaRPr>
                    </a:p>
                  </a:txBody>
                  <a:tcPr/>
                </a:tc>
              </a:tr>
            </a:tbl>
          </a:graphicData>
        </a:graphic>
      </p:graphicFrame>
      <p:sp>
        <p:nvSpPr>
          <p:cNvPr id="10" name="矩形 9"/>
          <p:cNvSpPr/>
          <p:nvPr/>
        </p:nvSpPr>
        <p:spPr>
          <a:xfrm>
            <a:off x="1142976" y="5072074"/>
            <a:ext cx="7072362" cy="1569660"/>
          </a:xfrm>
          <a:prstGeom prst="rect">
            <a:avLst/>
          </a:prstGeom>
        </p:spPr>
        <p:txBody>
          <a:bodyPr wrap="square">
            <a:spAutoFit/>
          </a:bodyPr>
          <a:lstStyle/>
          <a:p>
            <a:pPr marL="720725" indent="-720725">
              <a:defRPr/>
            </a:pPr>
            <a:r>
              <a:rPr lang="zh-TW" altLang="en-US" sz="1600" dirty="0" smtClean="0">
                <a:ea typeface="標楷體" pitchFamily="65" charset="-120"/>
              </a:rPr>
              <a:t>註：</a:t>
            </a:r>
            <a:r>
              <a:rPr lang="en-US" altLang="zh-TW" sz="1600" dirty="0" smtClean="0">
                <a:ea typeface="標楷體" pitchFamily="65" charset="-120"/>
              </a:rPr>
              <a:t>1.</a:t>
            </a:r>
            <a:r>
              <a:rPr lang="zh-TW" altLang="en-US" sz="1600" dirty="0" smtClean="0">
                <a:ea typeface="標楷體" pitchFamily="65" charset="-120"/>
              </a:rPr>
              <a:t> 資料統計至</a:t>
            </a:r>
            <a:r>
              <a:rPr lang="en-US" altLang="zh-TW" sz="1600" dirty="0" smtClean="0">
                <a:ea typeface="標楷體" pitchFamily="65" charset="-120"/>
              </a:rPr>
              <a:t>2011.07.06</a:t>
            </a:r>
            <a:r>
              <a:rPr lang="zh-TW" altLang="en-US" sz="1600" dirty="0" smtClean="0">
                <a:ea typeface="標楷體" pitchFamily="65" charset="-120"/>
              </a:rPr>
              <a:t>，送件數包含已掛牌數。</a:t>
            </a:r>
            <a:endParaRPr lang="en-US" altLang="zh-TW" sz="1600" dirty="0" smtClean="0">
              <a:ea typeface="標楷體" pitchFamily="65" charset="-120"/>
            </a:endParaRPr>
          </a:p>
          <a:p>
            <a:pPr marL="623888" indent="-623888">
              <a:defRPr/>
            </a:pPr>
            <a:r>
              <a:rPr lang="zh-TW" altLang="en-US" sz="1600" dirty="0" smtClean="0">
                <a:ea typeface="標楷體" pitchFamily="65" charset="-120"/>
              </a:rPr>
              <a:t>        </a:t>
            </a:r>
            <a:r>
              <a:rPr lang="en-US" altLang="zh-TW" sz="1600" dirty="0" smtClean="0">
                <a:ea typeface="標楷體" pitchFamily="65" charset="-120"/>
              </a:rPr>
              <a:t>2.</a:t>
            </a:r>
            <a:r>
              <a:rPr lang="zh-TW" altLang="en-US" sz="1600" dirty="0" smtClean="0">
                <a:ea typeface="標楷體" pitchFamily="65" charset="-120"/>
              </a:rPr>
              <a:t> 政策開放前共</a:t>
            </a:r>
            <a:r>
              <a:rPr lang="en-US" altLang="zh-TW" sz="1600" dirty="0" smtClean="0">
                <a:ea typeface="標楷體" pitchFamily="65" charset="-120"/>
              </a:rPr>
              <a:t>5</a:t>
            </a:r>
            <a:r>
              <a:rPr lang="zh-TW" altLang="en-US" sz="1600" dirty="0" smtClean="0">
                <a:ea typeface="標楷體" pitchFamily="65" charset="-120"/>
              </a:rPr>
              <a:t>家</a:t>
            </a:r>
            <a:r>
              <a:rPr lang="en-US" altLang="zh-TW" sz="1600" dirty="0" smtClean="0">
                <a:ea typeface="標楷體" pitchFamily="65" charset="-120"/>
              </a:rPr>
              <a:t>TDR</a:t>
            </a:r>
            <a:r>
              <a:rPr lang="zh-TW" altLang="en-US" sz="1600" dirty="0" smtClean="0">
                <a:ea typeface="標楷體" pitchFamily="65" charset="-120"/>
              </a:rPr>
              <a:t>掛牌，其中</a:t>
            </a:r>
            <a:r>
              <a:rPr lang="en-US" altLang="zh-TW" sz="1600" dirty="0" smtClean="0">
                <a:ea typeface="標楷體" pitchFamily="65" charset="-120"/>
              </a:rPr>
              <a:t>2</a:t>
            </a:r>
            <a:r>
              <a:rPr lang="zh-TW" altLang="en-US" sz="1600" dirty="0" smtClean="0">
                <a:ea typeface="標楷體" pitchFamily="65" charset="-120"/>
              </a:rPr>
              <a:t>家已下市。</a:t>
            </a:r>
            <a:endParaRPr lang="en-US" altLang="zh-TW" sz="1600" dirty="0" smtClean="0">
              <a:ea typeface="標楷體" pitchFamily="65" charset="-120"/>
            </a:endParaRPr>
          </a:p>
          <a:p>
            <a:pPr marL="623888" indent="-623888">
              <a:defRPr/>
            </a:pPr>
            <a:r>
              <a:rPr lang="zh-TW" altLang="en-US" sz="1600" dirty="0" smtClean="0">
                <a:ea typeface="標楷體" pitchFamily="65" charset="-120"/>
              </a:rPr>
              <a:t>        </a:t>
            </a:r>
            <a:r>
              <a:rPr lang="en-US" altLang="zh-TW" sz="1600" dirty="0" smtClean="0">
                <a:ea typeface="標楷體" pitchFamily="65" charset="-120"/>
              </a:rPr>
              <a:t>3.</a:t>
            </a:r>
            <a:r>
              <a:rPr lang="zh-TW" altLang="en-US" sz="1600" dirty="0" smtClean="0">
                <a:ea typeface="標楷體" pitchFamily="65" charset="-120"/>
              </a:rPr>
              <a:t> </a:t>
            </a:r>
            <a:r>
              <a:rPr lang="en-US" altLang="zh-TW" sz="1600" dirty="0" smtClean="0">
                <a:ea typeface="標楷體" pitchFamily="65" charset="-120"/>
              </a:rPr>
              <a:t>OSIM</a:t>
            </a:r>
            <a:r>
              <a:rPr lang="zh-TW" altLang="en-US" sz="1600" dirty="0" smtClean="0">
                <a:ea typeface="標楷體" pitchFamily="65" charset="-120"/>
              </a:rPr>
              <a:t>原於</a:t>
            </a:r>
            <a:r>
              <a:rPr lang="en-US" altLang="zh-TW" sz="1600" dirty="0" smtClean="0">
                <a:ea typeface="標楷體" pitchFamily="65" charset="-120"/>
              </a:rPr>
              <a:t>2010/12/10</a:t>
            </a:r>
            <a:r>
              <a:rPr lang="zh-TW" altLang="en-US" sz="1600" dirty="0" smtClean="0">
                <a:ea typeface="標楷體" pitchFamily="65" charset="-120"/>
              </a:rPr>
              <a:t>送件，後於</a:t>
            </a:r>
            <a:r>
              <a:rPr lang="en-US" altLang="zh-TW" sz="1600" dirty="0" smtClean="0">
                <a:ea typeface="標楷體" pitchFamily="65" charset="-120"/>
              </a:rPr>
              <a:t>2011/2/22</a:t>
            </a:r>
            <a:r>
              <a:rPr lang="zh-TW" altLang="en-US" sz="1600" dirty="0" smtClean="0">
                <a:ea typeface="標楷體" pitchFamily="65" charset="-120"/>
              </a:rPr>
              <a:t>撤件隔日再行送件，送件年度仍歸屬於</a:t>
            </a:r>
            <a:r>
              <a:rPr lang="en-US" altLang="zh-TW" sz="1600" dirty="0" smtClean="0">
                <a:ea typeface="標楷體" pitchFamily="65" charset="-120"/>
              </a:rPr>
              <a:t>2010</a:t>
            </a:r>
            <a:r>
              <a:rPr lang="zh-TW" altLang="en-US" sz="1600" dirty="0" smtClean="0">
                <a:ea typeface="標楷體" pitchFamily="65" charset="-120"/>
              </a:rPr>
              <a:t>年。 </a:t>
            </a:r>
            <a:endParaRPr lang="en-US" altLang="zh-TW" sz="1600" dirty="0" smtClean="0">
              <a:ea typeface="標楷體" pitchFamily="65" charset="-120"/>
            </a:endParaRPr>
          </a:p>
          <a:p>
            <a:pPr marL="623888" indent="-623888">
              <a:defRPr/>
            </a:pPr>
            <a:r>
              <a:rPr lang="zh-TW" altLang="en-US" sz="1600" dirty="0" smtClean="0">
                <a:ea typeface="標楷體" pitchFamily="65" charset="-120"/>
              </a:rPr>
              <a:t>        </a:t>
            </a:r>
            <a:r>
              <a:rPr lang="en-US" altLang="zh-TW" sz="1600" dirty="0" smtClean="0">
                <a:ea typeface="標楷體" pitchFamily="65" charset="-120"/>
              </a:rPr>
              <a:t>4.</a:t>
            </a:r>
            <a:r>
              <a:rPr lang="zh-TW" altLang="en-US" sz="1600" dirty="0" smtClean="0">
                <a:ea typeface="標楷體" pitchFamily="65" charset="-120"/>
              </a:rPr>
              <a:t>不包含已退</a:t>
            </a:r>
            <a:r>
              <a:rPr lang="en-US" altLang="zh-TW" sz="1600" dirty="0" smtClean="0">
                <a:ea typeface="標楷體" pitchFamily="65" charset="-120"/>
              </a:rPr>
              <a:t>/</a:t>
            </a:r>
            <a:r>
              <a:rPr lang="zh-TW" altLang="en-US" sz="1600" dirty="0" smtClean="0">
                <a:ea typeface="標楷體" pitchFamily="65" charset="-120"/>
              </a:rPr>
              <a:t>撤件者</a:t>
            </a:r>
            <a:r>
              <a:rPr lang="en-US" altLang="zh-TW" sz="1600" dirty="0" smtClean="0">
                <a:ea typeface="標楷體" pitchFamily="65" charset="-120"/>
              </a:rPr>
              <a:t>9</a:t>
            </a:r>
            <a:r>
              <a:rPr lang="zh-TW" altLang="en-US" sz="1600" dirty="0" smtClean="0">
                <a:ea typeface="標楷體" pitchFamily="65" charset="-120"/>
              </a:rPr>
              <a:t>家及逾期失效者</a:t>
            </a:r>
            <a:r>
              <a:rPr lang="en-US" altLang="zh-TW" sz="1600" dirty="0" smtClean="0">
                <a:ea typeface="標楷體" pitchFamily="65" charset="-120"/>
              </a:rPr>
              <a:t>2</a:t>
            </a:r>
            <a:r>
              <a:rPr lang="zh-TW" altLang="en-US" sz="1600" dirty="0" smtClean="0">
                <a:ea typeface="標楷體" pitchFamily="65" charset="-120"/>
              </a:rPr>
              <a:t>家。</a:t>
            </a:r>
            <a:endParaRPr lang="en-US" altLang="zh-TW" sz="1600" dirty="0" smtClean="0">
              <a:ea typeface="標楷體" pitchFamily="65" charset="-120"/>
            </a:endParaRPr>
          </a:p>
          <a:p>
            <a:pPr marL="720725" indent="-720725">
              <a:defRPr/>
            </a:pPr>
            <a:r>
              <a:rPr lang="zh-TW" altLang="en-US" sz="1600" dirty="0" smtClean="0">
                <a:ea typeface="標楷體" pitchFamily="65" charset="-120"/>
              </a:rPr>
              <a:t>資料來源：臺灣證券交易所統計整理</a:t>
            </a:r>
            <a:endParaRPr lang="en-US" altLang="zh-TW" sz="1600" dirty="0" smtClean="0">
              <a:ea typeface="標楷體" pitchFamily="65" charset="-120"/>
            </a:endParaRP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57188" y="500063"/>
            <a:ext cx="8229600" cy="868362"/>
          </a:xfrm>
        </p:spPr>
        <p:txBody>
          <a:bodyPr/>
          <a:lstStyle/>
          <a:p>
            <a:pPr>
              <a:defRPr/>
            </a:pPr>
            <a:r>
              <a:rPr lang="zh-TW" altLang="en-US" sz="2800" b="1" dirty="0" smtClean="0">
                <a:solidFill>
                  <a:srgbClr val="333399"/>
                </a:solidFill>
                <a:effectLst>
                  <a:outerShdw blurRad="38100" dist="38100" dir="2700000" algn="tl">
                    <a:srgbClr val="C0C0C0"/>
                  </a:outerShdw>
                </a:effectLst>
              </a:rPr>
              <a:t>圖</a:t>
            </a:r>
            <a:r>
              <a:rPr lang="en-US" altLang="zh-TW" sz="2800" b="1" dirty="0" smtClean="0">
                <a:solidFill>
                  <a:srgbClr val="333399"/>
                </a:solidFill>
                <a:effectLst>
                  <a:outerShdw blurRad="38100" dist="38100" dir="2700000" algn="tl">
                    <a:srgbClr val="C0C0C0"/>
                  </a:outerShdw>
                </a:effectLst>
              </a:rPr>
              <a:t>14</a:t>
            </a:r>
            <a:r>
              <a:rPr lang="zh-TW" altLang="en-US" sz="2800" b="1" dirty="0" smtClean="0">
                <a:solidFill>
                  <a:srgbClr val="333399"/>
                </a:solidFill>
                <a:effectLst>
                  <a:outerShdw blurRad="38100" dist="38100" dir="2700000" algn="tl">
                    <a:srgbClr val="C0C0C0"/>
                  </a:outerShdw>
                </a:effectLst>
              </a:rPr>
              <a:t>：兩岸三地市場產業互補性高</a:t>
            </a:r>
            <a:endParaRPr lang="zh-TW" altLang="en-US" sz="2800" b="1" dirty="0">
              <a:solidFill>
                <a:srgbClr val="333399"/>
              </a:solidFill>
              <a:effectLst>
                <a:outerShdw blurRad="38100" dist="38100" dir="2700000" algn="tl">
                  <a:srgbClr val="C0C0C0"/>
                </a:outerShdw>
              </a:effectLst>
            </a:endParaRPr>
          </a:p>
        </p:txBody>
      </p:sp>
      <p:sp>
        <p:nvSpPr>
          <p:cNvPr id="4" name="投影片編號版面配置區 3"/>
          <p:cNvSpPr>
            <a:spLocks noGrp="1"/>
          </p:cNvSpPr>
          <p:nvPr>
            <p:ph type="sldNum" sz="quarter" idx="12"/>
          </p:nvPr>
        </p:nvSpPr>
        <p:spPr/>
        <p:txBody>
          <a:bodyPr/>
          <a:lstStyle/>
          <a:p>
            <a:pPr>
              <a:defRPr/>
            </a:pPr>
            <a:fld id="{11CD8DF7-63C4-4F3C-B4B2-44B430D9A990}" type="slidenum">
              <a:rPr lang="en-US" altLang="zh-TW" smtClean="0"/>
              <a:pPr>
                <a:defRPr/>
              </a:pPr>
              <a:t>48</a:t>
            </a:fld>
            <a:endParaRPr lang="en-US" altLang="zh-TW"/>
          </a:p>
        </p:txBody>
      </p:sp>
      <p:graphicFrame>
        <p:nvGraphicFramePr>
          <p:cNvPr id="5" name="Chart 24"/>
          <p:cNvGraphicFramePr>
            <a:graphicFrameLocks/>
          </p:cNvGraphicFramePr>
          <p:nvPr/>
        </p:nvGraphicFramePr>
        <p:xfrm>
          <a:off x="0" y="3857628"/>
          <a:ext cx="4214810" cy="30003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16"/>
          <p:cNvGraphicFramePr>
            <a:graphicFrameLocks/>
          </p:cNvGraphicFramePr>
          <p:nvPr/>
        </p:nvGraphicFramePr>
        <p:xfrm>
          <a:off x="4643439" y="3857628"/>
          <a:ext cx="4500562" cy="30003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24"/>
          <p:cNvGraphicFramePr>
            <a:graphicFrameLocks/>
          </p:cNvGraphicFramePr>
          <p:nvPr/>
        </p:nvGraphicFramePr>
        <p:xfrm>
          <a:off x="4500562" y="1357298"/>
          <a:ext cx="4643438" cy="28575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Chart 24"/>
          <p:cNvGraphicFramePr>
            <a:graphicFrameLocks/>
          </p:cNvGraphicFramePr>
          <p:nvPr/>
        </p:nvGraphicFramePr>
        <p:xfrm>
          <a:off x="0" y="1357298"/>
          <a:ext cx="4572000" cy="2857520"/>
        </p:xfrm>
        <a:graphic>
          <a:graphicData uri="http://schemas.openxmlformats.org/drawingml/2006/chart">
            <c:chart xmlns:c="http://schemas.openxmlformats.org/drawingml/2006/chart" xmlns:r="http://schemas.openxmlformats.org/officeDocument/2006/relationships" r:id="rId5"/>
          </a:graphicData>
        </a:graphic>
      </p:graphicFrame>
      <p:sp>
        <p:nvSpPr>
          <p:cNvPr id="9" name="文字方塊 8"/>
          <p:cNvSpPr txBox="1"/>
          <p:nvPr/>
        </p:nvSpPr>
        <p:spPr>
          <a:xfrm>
            <a:off x="928694" y="6621685"/>
            <a:ext cx="8715404" cy="307777"/>
          </a:xfrm>
          <a:prstGeom prst="rect">
            <a:avLst/>
          </a:prstGeom>
          <a:noFill/>
        </p:spPr>
        <p:txBody>
          <a:bodyPr wrap="square">
            <a:spAutoFit/>
          </a:bodyPr>
          <a:lstStyle/>
          <a:p>
            <a:pPr>
              <a:defRPr/>
            </a:pPr>
            <a:r>
              <a:rPr lang="zh-TW" altLang="en-US" sz="1400" b="1" dirty="0">
                <a:latin typeface="+mn-lt"/>
                <a:ea typeface="標楷體" pitchFamily="65" charset="-120"/>
              </a:rPr>
              <a:t>資料來源</a:t>
            </a:r>
            <a:r>
              <a:rPr lang="zh-TW" altLang="en-US" sz="1400" b="1" dirty="0" smtClean="0">
                <a:latin typeface="+mn-lt"/>
                <a:ea typeface="標楷體" pitchFamily="65" charset="-120"/>
              </a:rPr>
              <a:t>：各交易所，</a:t>
            </a:r>
            <a:r>
              <a:rPr lang="zh-TW" altLang="en-US" sz="1400" b="1" dirty="0">
                <a:latin typeface="+mn-lt"/>
                <a:ea typeface="標楷體" pitchFamily="65" charset="-120"/>
              </a:rPr>
              <a:t>截至</a:t>
            </a:r>
            <a:r>
              <a:rPr lang="en-US" altLang="zh-TW" sz="1400" b="1" dirty="0" smtClean="0">
                <a:latin typeface="+mn-lt"/>
                <a:ea typeface="標楷體" pitchFamily="65" charset="-120"/>
              </a:rPr>
              <a:t>2011</a:t>
            </a:r>
            <a:r>
              <a:rPr lang="zh-TW" altLang="en-US" sz="1400" b="1" dirty="0" smtClean="0">
                <a:latin typeface="+mn-lt"/>
                <a:ea typeface="標楷體" pitchFamily="65" charset="-120"/>
              </a:rPr>
              <a:t>年</a:t>
            </a:r>
            <a:r>
              <a:rPr lang="en-US" altLang="zh-TW" sz="1400" b="1" dirty="0" smtClean="0">
                <a:latin typeface="+mn-lt"/>
                <a:ea typeface="標楷體" pitchFamily="65" charset="-120"/>
              </a:rPr>
              <a:t>5</a:t>
            </a:r>
            <a:r>
              <a:rPr lang="zh-TW" altLang="en-US" sz="1400" b="1" dirty="0" smtClean="0">
                <a:latin typeface="+mn-lt"/>
                <a:ea typeface="標楷體" pitchFamily="65" charset="-120"/>
              </a:rPr>
              <a:t>月</a:t>
            </a:r>
            <a:r>
              <a:rPr lang="zh-TW" altLang="en-US" sz="1400" b="1" dirty="0">
                <a:latin typeface="+mn-lt"/>
                <a:ea typeface="標楷體" pitchFamily="65" charset="-120"/>
              </a:rPr>
              <a:t>底 </a:t>
            </a:r>
            <a:r>
              <a:rPr lang="zh-TW" altLang="en-US" sz="1400" b="1" dirty="0" smtClean="0">
                <a:latin typeface="+mn-lt"/>
                <a:ea typeface="標楷體" pitchFamily="65" charset="-120"/>
              </a:rPr>
              <a:t> </a:t>
            </a:r>
            <a:r>
              <a:rPr lang="zh-TW" altLang="en-US" sz="1400" b="1" dirty="0">
                <a:latin typeface="+mn-lt"/>
                <a:ea typeface="標楷體" pitchFamily="65" charset="-120"/>
              </a:rPr>
              <a:t>註</a:t>
            </a:r>
            <a:r>
              <a:rPr lang="zh-TW" altLang="en-US" sz="1400" b="1" dirty="0" smtClean="0">
                <a:latin typeface="+mn-lt"/>
                <a:ea typeface="標楷體" pitchFamily="65" charset="-120"/>
              </a:rPr>
              <a:t>：產業結構係</a:t>
            </a:r>
            <a:r>
              <a:rPr lang="zh-TW" altLang="en-US" sz="1400" b="1" dirty="0">
                <a:latin typeface="+mn-lt"/>
                <a:ea typeface="標楷體" pitchFamily="65" charset="-120"/>
              </a:rPr>
              <a:t>以上市公司市值比重表示</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58E42C55-D4C9-48B3-9B78-4F5EEE8FE704}" type="slidenum">
              <a:rPr lang="en-US" altLang="zh-TW" smtClean="0"/>
              <a:pPr>
                <a:defRPr/>
              </a:pPr>
              <a:t>49</a:t>
            </a:fld>
            <a:endParaRPr lang="en-US" altLang="zh-TW"/>
          </a:p>
        </p:txBody>
      </p:sp>
      <p:graphicFrame>
        <p:nvGraphicFramePr>
          <p:cNvPr id="9" name="內容版面配置區 8"/>
          <p:cNvGraphicFramePr>
            <a:graphicFrameLocks noGrp="1"/>
          </p:cNvGraphicFramePr>
          <p:nvPr>
            <p:ph idx="1"/>
          </p:nvPr>
        </p:nvGraphicFramePr>
        <p:xfrm>
          <a:off x="428597" y="1428736"/>
          <a:ext cx="7715303" cy="4998284"/>
        </p:xfrm>
        <a:graphic>
          <a:graphicData uri="http://schemas.openxmlformats.org/drawingml/2006/table">
            <a:tbl>
              <a:tblPr>
                <a:tableStyleId>{5C22544A-7EE6-4342-B048-85BDC9FD1C3A}</a:tableStyleId>
              </a:tblPr>
              <a:tblGrid>
                <a:gridCol w="2671229"/>
                <a:gridCol w="950333"/>
                <a:gridCol w="816444"/>
                <a:gridCol w="819324"/>
                <a:gridCol w="887601"/>
                <a:gridCol w="641678"/>
                <a:gridCol w="928694"/>
              </a:tblGrid>
              <a:tr h="221789">
                <a:tc rowSpan="2">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產業類別</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gridSpan="2">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國內企業</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hMerge="1">
                  <a:txBody>
                    <a:bodyPr/>
                    <a:lstStyle/>
                    <a:p>
                      <a:pPr algn="ctr" fontAlgn="ctr">
                        <a:lnSpc>
                          <a:spcPts val="1400"/>
                        </a:lnSpc>
                      </a:pPr>
                      <a:endParaRPr lang="zh-TW" altLang="en-US" sz="1400" b="1" i="0" u="none" strike="noStrike" dirty="0">
                        <a:solidFill>
                          <a:srgbClr val="000000"/>
                        </a:solidFill>
                        <a:latin typeface="+mn-lt"/>
                        <a:ea typeface="標楷體" pitchFamily="65" charset="-120"/>
                      </a:endParaRPr>
                    </a:p>
                  </a:txBody>
                  <a:tcPr marL="7913" marR="7913" marT="7913" marB="0" anchor="ctr">
                    <a:lnL>
                      <a:noFill/>
                    </a:lnL>
                    <a:lnR>
                      <a:noFill/>
                    </a:lnR>
                    <a:lnT>
                      <a:noFill/>
                    </a:lnT>
                    <a:lnB w="6350" cap="flat" cmpd="sng" algn="ctr">
                      <a:solidFill>
                        <a:srgbClr val="95B3D7"/>
                      </a:solidFill>
                      <a:prstDash val="solid"/>
                      <a:round/>
                      <a:headEnd type="none" w="med" len="med"/>
                      <a:tailEnd type="none" w="med" len="med"/>
                    </a:lnB>
                    <a:solidFill>
                      <a:srgbClr val="DBE5F1"/>
                    </a:solidFill>
                  </a:tcPr>
                </a:tc>
                <a:tc gridSpan="3">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外國企業</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hMerge="1">
                  <a:txBody>
                    <a:bodyPr/>
                    <a:lstStyle/>
                    <a:p>
                      <a:pPr algn="ctr" fontAlgn="ctr">
                        <a:lnSpc>
                          <a:spcPts val="1400"/>
                        </a:lnSpc>
                      </a:pPr>
                      <a:endParaRPr lang="zh-TW" altLang="en-US" sz="1400" b="1" i="0" u="none" strike="noStrike" dirty="0">
                        <a:solidFill>
                          <a:srgbClr val="000000"/>
                        </a:solidFill>
                        <a:latin typeface="+mn-lt"/>
                        <a:ea typeface="標楷體" pitchFamily="65" charset="-120"/>
                      </a:endParaRPr>
                    </a:p>
                  </a:txBody>
                  <a:tcPr marL="7913" marR="7913" marT="7913" marB="0" anchor="ctr">
                    <a:lnL>
                      <a:noFill/>
                    </a:lnL>
                    <a:lnR>
                      <a:noFill/>
                    </a:lnR>
                    <a:lnT>
                      <a:noFill/>
                    </a:lnT>
                    <a:lnB w="6350" cap="flat" cmpd="sng" algn="ctr">
                      <a:solidFill>
                        <a:srgbClr val="95B3D7"/>
                      </a:solidFill>
                      <a:prstDash val="solid"/>
                      <a:round/>
                      <a:headEnd type="none" w="med" len="med"/>
                      <a:tailEnd type="none" w="med" len="med"/>
                    </a:lnB>
                    <a:solidFill>
                      <a:srgbClr val="DBE5F1"/>
                    </a:solidFill>
                  </a:tcPr>
                </a:tc>
                <a:tc hMerge="1">
                  <a:txBody>
                    <a:bodyPr/>
                    <a:lstStyle/>
                    <a:p>
                      <a:pPr algn="ctr" fontAlgn="ctr">
                        <a:lnSpc>
                          <a:spcPts val="1400"/>
                        </a:lnSpc>
                      </a:pPr>
                      <a:endParaRPr lang="en-US" sz="1400" b="1" i="0" u="none" strike="noStrike" dirty="0">
                        <a:solidFill>
                          <a:srgbClr val="000000"/>
                        </a:solidFill>
                        <a:latin typeface="+mn-lt"/>
                        <a:ea typeface="標楷體" pitchFamily="65" charset="-120"/>
                      </a:endParaRPr>
                    </a:p>
                  </a:txBody>
                  <a:tcPr marL="7913" marR="7913" marT="7913" marB="0" anchor="ctr">
                    <a:lnL>
                      <a:noFill/>
                    </a:lnL>
                    <a:lnR>
                      <a:noFill/>
                    </a:lnR>
                    <a:lnT>
                      <a:noFill/>
                    </a:lnT>
                    <a:lnB w="6350" cap="flat" cmpd="sng" algn="ctr">
                      <a:solidFill>
                        <a:srgbClr val="95B3D7"/>
                      </a:solidFill>
                      <a:prstDash val="solid"/>
                      <a:round/>
                      <a:headEnd type="none" w="med" len="med"/>
                      <a:tailEnd type="none" w="med" len="med"/>
                    </a:lnB>
                    <a:solidFill>
                      <a:srgbClr val="DBE5F1"/>
                    </a:solidFill>
                  </a:tcPr>
                </a:tc>
                <a:tc rowSpan="2">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合計</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r>
              <a:tr h="175391">
                <a:tc vMerge="1">
                  <a:txBody>
                    <a:bodyPr/>
                    <a:lstStyle/>
                    <a:p>
                      <a:endParaRPr lang="zh-TW" altLang="en-US"/>
                    </a:p>
                  </a:txBody>
                  <a:tcPr/>
                </a:tc>
                <a:tc>
                  <a:txBody>
                    <a:bodyPr/>
                    <a:lstStyle/>
                    <a:p>
                      <a:pPr algn="ctr" fontAlgn="ctr">
                        <a:lnSpc>
                          <a:spcPts val="1300"/>
                        </a:lnSpc>
                      </a:pPr>
                      <a:r>
                        <a:rPr lang="zh-TW" altLang="en-US" sz="1400" b="1" i="0" u="none" strike="noStrike" dirty="0" smtClean="0">
                          <a:solidFill>
                            <a:schemeClr val="dk1"/>
                          </a:solidFill>
                          <a:latin typeface="+mn-lt"/>
                          <a:ea typeface="標楷體" pitchFamily="65" charset="-120"/>
                        </a:rPr>
                        <a:t>已上市</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申報輔導</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zh-TW" altLang="en-US" sz="1400" b="1" i="0" u="none" strike="noStrike" dirty="0" smtClean="0">
                          <a:solidFill>
                            <a:schemeClr val="dk1"/>
                          </a:solidFill>
                          <a:latin typeface="+mn-lt"/>
                          <a:ea typeface="標楷體" pitchFamily="65" charset="-120"/>
                        </a:rPr>
                        <a:t>已上市</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申報輔導</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sz="1400" b="1" u="none" strike="noStrike" dirty="0">
                          <a:latin typeface="+mn-lt"/>
                          <a:ea typeface="標楷體" pitchFamily="65" charset="-120"/>
                        </a:rPr>
                        <a:t>TDR</a:t>
                      </a:r>
                      <a:endParaRPr 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vMerge="1">
                  <a:txBody>
                    <a:bodyPr/>
                    <a:lstStyle/>
                    <a:p>
                      <a:endParaRPr lang="zh-TW" altLang="en-US"/>
                    </a:p>
                  </a:txBody>
                  <a:tcPr/>
                </a:tc>
              </a:tr>
              <a:tr h="175391">
                <a:tc>
                  <a:txBody>
                    <a:bodyPr/>
                    <a:lstStyle/>
                    <a:p>
                      <a:pPr algn="ctr" fontAlgn="ctr">
                        <a:lnSpc>
                          <a:spcPts val="1300"/>
                        </a:lnSpc>
                      </a:pPr>
                      <a:r>
                        <a:rPr lang="zh-TW" altLang="en-US" sz="1400" u="none" strike="noStrike" dirty="0" smtClean="0">
                          <a:latin typeface="標楷體" pitchFamily="65" charset="-120"/>
                          <a:ea typeface="標楷體" pitchFamily="65" charset="-120"/>
                        </a:rPr>
                        <a:t>半導體業</a:t>
                      </a:r>
                      <a:endParaRPr lang="zh-TW" altLang="en-US" sz="1400" b="0" i="0" u="none" strike="noStrike" dirty="0">
                        <a:solidFill>
                          <a:srgbClr val="000000"/>
                        </a:solidFill>
                        <a:latin typeface="標楷體" pitchFamily="65" charset="-120"/>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10</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29</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7</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48</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kern="1200" dirty="0" smtClean="0">
                          <a:solidFill>
                            <a:schemeClr val="dk1"/>
                          </a:solidFill>
                          <a:latin typeface="標楷體" pitchFamily="65" charset="-120"/>
                          <a:ea typeface="標楷體" pitchFamily="65" charset="-120"/>
                          <a:cs typeface="+mn-cs"/>
                        </a:rPr>
                        <a:t>光電業</a:t>
                      </a:r>
                      <a:endParaRPr lang="zh-TW" altLang="en-US" sz="1400" b="0" i="0" u="none" strike="noStrike" dirty="0">
                        <a:solidFill>
                          <a:srgbClr val="000000"/>
                        </a:solidFill>
                        <a:latin typeface="標楷體" pitchFamily="65" charset="-120"/>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6</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40</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8</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3</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58</a:t>
                      </a:r>
                      <a:endParaRPr lang="en-US" altLang="zh-TW" sz="1400" b="0" i="0" u="none" strike="noStrike">
                        <a:solidFill>
                          <a:srgbClr val="000000"/>
                        </a:solidFill>
                        <a:latin typeface="+mn-lt"/>
                        <a:ea typeface="標楷體" pitchFamily="65" charset="-120"/>
                      </a:endParaRPr>
                    </a:p>
                  </a:txBody>
                  <a:tcPr marL="7913" marR="7913" marT="7913" marB="0" anchor="ctr"/>
                </a:tc>
              </a:tr>
              <a:tr h="195415">
                <a:tc>
                  <a:txBody>
                    <a:bodyPr/>
                    <a:lstStyle/>
                    <a:p>
                      <a:pPr algn="ctr" fontAlgn="ctr">
                        <a:lnSpc>
                          <a:spcPts val="1300"/>
                        </a:lnSpc>
                      </a:pPr>
                      <a:r>
                        <a:rPr lang="zh-TW" altLang="en-US" sz="1400" kern="1200" dirty="0" smtClean="0">
                          <a:solidFill>
                            <a:schemeClr val="dk1"/>
                          </a:solidFill>
                          <a:latin typeface="標楷體" pitchFamily="65" charset="-120"/>
                          <a:ea typeface="標楷體" pitchFamily="65" charset="-120"/>
                          <a:cs typeface="+mn-cs"/>
                        </a:rPr>
                        <a:t>電腦及週邊設備業</a:t>
                      </a: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9</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14</a:t>
                      </a:r>
                      <a:endParaRPr lang="en-US" altLang="zh-TW" sz="1400" b="0" i="0" u="none" strike="noStrike">
                        <a:solidFill>
                          <a:srgbClr val="000000"/>
                        </a:solidFill>
                        <a:latin typeface="+mn-lt"/>
                        <a:ea typeface="標楷體" pitchFamily="65" charset="-120"/>
                      </a:endParaRPr>
                    </a:p>
                  </a:txBody>
                  <a:tcPr marL="7913" marR="7913" marT="7913" marB="0" anchor="ctr"/>
                </a:tc>
              </a:tr>
              <a:tr h="197155">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dirty="0" smtClean="0">
                          <a:ln>
                            <a:noFill/>
                          </a:ln>
                          <a:solidFill>
                            <a:srgbClr val="000000"/>
                          </a:solidFill>
                          <a:effectLst/>
                          <a:latin typeface="標楷體" pitchFamily="65" charset="-120"/>
                          <a:ea typeface="標楷體" pitchFamily="65" charset="-120"/>
                        </a:rPr>
                        <a:t>電子零組件業</a:t>
                      </a: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10</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33</a:t>
                      </a:r>
                      <a:endParaRPr lang="en-US" altLang="zh-TW" sz="1400" b="0" i="0" u="none" strike="noStrike">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u="none" strike="noStrike" kern="1200" dirty="0" smtClean="0">
                          <a:solidFill>
                            <a:schemeClr val="dk1"/>
                          </a:solidFill>
                          <a:latin typeface="標楷體" pitchFamily="65" charset="-120"/>
                          <a:ea typeface="標楷體" pitchFamily="65" charset="-120"/>
                          <a:cs typeface="+mn-cs"/>
                        </a:rPr>
                        <a:t>電子通路業</a:t>
                      </a:r>
                      <a:endParaRPr lang="zh-TW" altLang="en-US" sz="1400" u="none" strike="noStrike" kern="1200" dirty="0">
                        <a:solidFill>
                          <a:schemeClr val="dk1"/>
                        </a:solidFill>
                        <a:latin typeface="標楷體" pitchFamily="65" charset="-120"/>
                        <a:ea typeface="標楷體" pitchFamily="65" charset="-120"/>
                        <a:cs typeface="+mn-cs"/>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u="none" strike="noStrike" kern="1200" dirty="0" smtClean="0">
                          <a:solidFill>
                            <a:schemeClr val="dk1"/>
                          </a:solidFill>
                          <a:latin typeface="標楷體" pitchFamily="65" charset="-120"/>
                          <a:ea typeface="標楷體" pitchFamily="65" charset="-120"/>
                          <a:cs typeface="+mn-cs"/>
                        </a:rPr>
                        <a:t>資訊服務業</a:t>
                      </a:r>
                      <a:endParaRPr lang="zh-TW" altLang="en-US" sz="1400" u="none" strike="noStrike" kern="1200" dirty="0">
                        <a:solidFill>
                          <a:schemeClr val="dk1"/>
                        </a:solidFill>
                        <a:latin typeface="標楷體" pitchFamily="65" charset="-120"/>
                        <a:ea typeface="標楷體" pitchFamily="65" charset="-120"/>
                        <a:cs typeface="+mn-cs"/>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5</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7</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kern="1200" dirty="0" smtClean="0">
                          <a:solidFill>
                            <a:schemeClr val="dk1"/>
                          </a:solidFill>
                          <a:latin typeface="標楷體" pitchFamily="65" charset="-120"/>
                          <a:ea typeface="標楷體" pitchFamily="65" charset="-120"/>
                          <a:cs typeface="+mn-cs"/>
                        </a:rPr>
                        <a:t>通信網路業</a:t>
                      </a:r>
                      <a:endParaRPr lang="zh-TW" altLang="en-US" sz="1400" b="0" i="0" u="none" strike="noStrike" dirty="0">
                        <a:solidFill>
                          <a:srgbClr val="000000"/>
                        </a:solidFill>
                        <a:latin typeface="標楷體" pitchFamily="65" charset="-120"/>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8</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23</a:t>
                      </a:r>
                      <a:endParaRPr lang="en-US" altLang="zh-TW" sz="1400" b="0" i="0" u="none" strike="noStrike">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u="none" strike="noStrike" dirty="0" smtClean="0">
                          <a:latin typeface="標楷體" pitchFamily="65" charset="-120"/>
                          <a:ea typeface="標楷體" pitchFamily="65" charset="-120"/>
                        </a:rPr>
                        <a:t>其他電子業</a:t>
                      </a:r>
                      <a:endParaRPr lang="zh-TW" altLang="en-US" sz="1400" b="0" i="0" u="none" strike="noStrike" dirty="0">
                        <a:solidFill>
                          <a:srgbClr val="000000"/>
                        </a:solidFill>
                        <a:latin typeface="標楷體" pitchFamily="65" charset="-120"/>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6</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9</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zh-TW" altLang="en-US" sz="1400" u="none" strike="noStrike" dirty="0" smtClean="0">
                          <a:latin typeface="標楷體" pitchFamily="65" charset="-120"/>
                          <a:ea typeface="標楷體" pitchFamily="65" charset="-120"/>
                        </a:rPr>
                        <a:t>生技醫療</a:t>
                      </a:r>
                      <a:endParaRPr lang="zh-TW" altLang="en-US" sz="1400" b="0" i="0" u="none" strike="noStrike" dirty="0">
                        <a:solidFill>
                          <a:srgbClr val="000000"/>
                        </a:solidFill>
                        <a:latin typeface="標楷體" pitchFamily="65" charset="-120"/>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4</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19</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10</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34</a:t>
                      </a:r>
                      <a:endParaRPr lang="en-US" altLang="zh-TW" sz="1400" b="0" i="0" u="none" strike="noStrike" dirty="0">
                        <a:solidFill>
                          <a:srgbClr val="000000"/>
                        </a:solidFill>
                        <a:latin typeface="+mn-lt"/>
                        <a:ea typeface="標楷體" pitchFamily="65" charset="-120"/>
                      </a:endParaRPr>
                    </a:p>
                  </a:txBody>
                  <a:tcPr marL="7913" marR="7913" marT="7913" marB="0" anchor="ctr"/>
                </a:tc>
              </a:tr>
              <a:tr h="176919">
                <a:tc>
                  <a:txBody>
                    <a:bodyPr/>
                    <a:lstStyle/>
                    <a:p>
                      <a:pPr algn="ctr" fontAlgn="ctr">
                        <a:lnSpc>
                          <a:spcPts val="1300"/>
                        </a:lnSpc>
                      </a:pPr>
                      <a:r>
                        <a:rPr lang="zh-TW" altLang="en-US" sz="1400" b="1" i="0" u="none" strike="noStrike" dirty="0" smtClean="0">
                          <a:solidFill>
                            <a:srgbClr val="000000"/>
                          </a:solidFill>
                          <a:latin typeface="+mn-lt"/>
                          <a:ea typeface="標楷體" pitchFamily="65" charset="-120"/>
                        </a:rPr>
                        <a:t>小計</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37</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138</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3</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39</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11</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228</a:t>
                      </a:r>
                      <a:endParaRPr lang="en-US" altLang="zh-TW" sz="1400" b="1" i="0" u="none" strike="noStrike" dirty="0">
                        <a:solidFill>
                          <a:srgbClr val="000000"/>
                        </a:solidFill>
                        <a:latin typeface="+mn-lt"/>
                        <a:ea typeface="標楷體" pitchFamily="65" charset="-120"/>
                      </a:endParaRPr>
                    </a:p>
                  </a:txBody>
                  <a:tcPr marL="9525" marR="9525" marT="9525" marB="0" anchor="ctr">
                    <a:solidFill>
                      <a:schemeClr val="accent1">
                        <a:lumMod val="60000"/>
                        <a:lumOff val="40000"/>
                      </a:schemeClr>
                    </a:solidFill>
                  </a:tcP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化學工業</a:t>
                      </a:r>
                    </a:p>
                  </a:txBody>
                  <a:tcPr marL="9525" marR="9525" marT="9525" marB="0" anchor="ctr" horzOverflow="overflow"/>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6</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7</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dirty="0" smtClean="0">
                          <a:ln>
                            <a:noFill/>
                          </a:ln>
                          <a:solidFill>
                            <a:srgbClr val="000000"/>
                          </a:solidFill>
                          <a:effectLst/>
                          <a:latin typeface="Calibri" pitchFamily="34" charset="0"/>
                          <a:ea typeface="標楷體" pitchFamily="65" charset="-120"/>
                        </a:rPr>
                        <a:t>汽車工業</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3</a:t>
                      </a:r>
                      <a:endParaRPr lang="en-US" altLang="zh-TW" sz="1400" b="0" i="0" u="none" strike="noStrike">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dirty="0" smtClean="0">
                          <a:ln>
                            <a:noFill/>
                          </a:ln>
                          <a:solidFill>
                            <a:srgbClr val="000000"/>
                          </a:solidFill>
                          <a:effectLst/>
                          <a:latin typeface="Calibri" pitchFamily="34" charset="0"/>
                          <a:ea typeface="標楷體" pitchFamily="65" charset="-120"/>
                        </a:rPr>
                        <a:t>其他</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6</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20</a:t>
                      </a:r>
                      <a:endParaRPr lang="en-US" altLang="zh-TW" sz="1400" b="0" i="0" u="none" strike="noStrike">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油電燃氣業</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金融保險業</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建材營造 </a:t>
                      </a:r>
                    </a:p>
                  </a:txBody>
                  <a:tcPr marL="9525" marR="9525" marT="9525" marB="0" anchor="ctr" horzOverflow="overflow"/>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4</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食品工業  </a:t>
                      </a:r>
                    </a:p>
                  </a:txBody>
                  <a:tcPr marL="9525" marR="9525" marT="9525" marB="0" anchor="ctr" horzOverflow="overflow"/>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5</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6</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紡織纖維業</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航運業</a:t>
                      </a:r>
                    </a:p>
                  </a:txBody>
                  <a:tcPr marL="9525" marR="9525" marT="9525" marB="0" anchor="ctr" horzOverflow="overflow"/>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4</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8</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貿易百貨</a:t>
                      </a:r>
                    </a:p>
                  </a:txBody>
                  <a:tcPr marL="9525" marR="9525" marT="9525" marB="0" anchor="ctr" horzOverflow="overflow"/>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4</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5</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資訊服務業</a:t>
                      </a:r>
                    </a:p>
                  </a:txBody>
                  <a:tcPr marL="9525" marR="9525" marT="9525" marB="0" anchor="ctr" horzOverflow="overflow"/>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電器電纜</a:t>
                      </a:r>
                    </a:p>
                  </a:txBody>
                  <a:tcPr marL="9525" marR="9525" marT="9525" marB="0" anchor="ctr" horzOverflow="overflow"/>
                </a:tc>
                <a:tc>
                  <a:txBody>
                    <a:bodyPr/>
                    <a:lstStyle/>
                    <a:p>
                      <a:pPr algn="ctr" fontAlgn="ctr">
                        <a:lnSpc>
                          <a:spcPts val="1300"/>
                        </a:lnSpc>
                      </a:pPr>
                      <a:r>
                        <a:rPr lang="en-US" altLang="zh-TW" sz="1400" u="none" strike="noStrike" dirty="0">
                          <a:latin typeface="+mn-lt"/>
                          <a:ea typeface="標楷體" pitchFamily="65" charset="-120"/>
                        </a:rPr>
                        <a:t>4</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6</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4</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16</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電機機械</a:t>
                      </a:r>
                    </a:p>
                  </a:txBody>
                  <a:tcPr marL="9525" marR="9525" marT="9525" marB="0" anchor="ctr" horzOverflow="overflow"/>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1</a:t>
                      </a:r>
                      <a:endParaRPr lang="en-US" altLang="zh-TW"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2</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smtClean="0">
                          <a:ln>
                            <a:noFill/>
                          </a:ln>
                          <a:solidFill>
                            <a:srgbClr val="000000"/>
                          </a:solidFill>
                          <a:effectLst/>
                          <a:latin typeface="Calibri" pitchFamily="34" charset="0"/>
                          <a:ea typeface="標楷體" pitchFamily="65" charset="-120"/>
                        </a:rPr>
                        <a:t>橡膠工業</a:t>
                      </a:r>
                    </a:p>
                  </a:txBody>
                  <a:tcPr marL="9525" marR="9525" marT="9525" marB="0" anchor="ctr" horzOverflow="overflow"/>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3</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r>
              <a:tr h="84404">
                <a:tc>
                  <a:txBody>
                    <a:bodyPr/>
                    <a:lstStyle/>
                    <a:p>
                      <a:pPr marL="0" marR="0" lvl="0" indent="0" algn="ctr" defTabSz="914400" rtl="0" eaLnBrk="1" fontAlgn="ctr" latinLnBrk="0" hangingPunct="1">
                        <a:lnSpc>
                          <a:spcPts val="1100"/>
                        </a:lnSpc>
                        <a:spcBef>
                          <a:spcPct val="0"/>
                        </a:spcBef>
                        <a:spcAft>
                          <a:spcPct val="0"/>
                        </a:spcAft>
                        <a:buClrTx/>
                        <a:buSzTx/>
                        <a:buFontTx/>
                        <a:buNone/>
                        <a:tabLst/>
                      </a:pPr>
                      <a:r>
                        <a:rPr kumimoji="0" lang="zh-TW" altLang="en-US" sz="1400" b="0" i="0" u="none" strike="noStrike" cap="none" normalizeH="0" baseline="0" dirty="0" smtClean="0">
                          <a:ln>
                            <a:noFill/>
                          </a:ln>
                          <a:solidFill>
                            <a:srgbClr val="000000"/>
                          </a:solidFill>
                          <a:effectLst/>
                          <a:latin typeface="Calibri" pitchFamily="34" charset="0"/>
                          <a:ea typeface="標楷體" pitchFamily="65" charset="-120"/>
                        </a:rPr>
                        <a:t>鋼鐵工業</a:t>
                      </a:r>
                    </a:p>
                  </a:txBody>
                  <a:tcPr marL="9525" marR="9525" marT="9525" marB="0" anchor="ctr" horzOverflow="overflow"/>
                </a:tc>
                <a:tc>
                  <a:txBody>
                    <a:bodyPr/>
                    <a:lstStyle/>
                    <a:p>
                      <a:pPr algn="ctr" fontAlgn="ctr">
                        <a:lnSpc>
                          <a:spcPts val="1300"/>
                        </a:lnSpc>
                      </a:pPr>
                      <a:endParaRPr lang="zh-TW" altLang="en-US" sz="1400" b="0" i="0" u="none" strike="noStrike" dirty="0">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2</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a:latin typeface="+mn-lt"/>
                          <a:ea typeface="標楷體" pitchFamily="65" charset="-120"/>
                        </a:rPr>
                        <a:t>1</a:t>
                      </a:r>
                      <a:endParaRPr lang="en-US" altLang="zh-TW"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endParaRPr lang="zh-TW" altLang="en-US" sz="1400" b="0" i="0" u="none" strike="noStrike">
                        <a:solidFill>
                          <a:srgbClr val="000000"/>
                        </a:solidFill>
                        <a:latin typeface="+mn-lt"/>
                        <a:ea typeface="標楷體" pitchFamily="65" charset="-120"/>
                      </a:endParaRPr>
                    </a:p>
                  </a:txBody>
                  <a:tcPr marL="7913" marR="7913" marT="7913" marB="0" anchor="ctr"/>
                </a:tc>
                <a:tc>
                  <a:txBody>
                    <a:bodyPr/>
                    <a:lstStyle/>
                    <a:p>
                      <a:pPr algn="ctr" fontAlgn="ctr">
                        <a:lnSpc>
                          <a:spcPts val="1300"/>
                        </a:lnSpc>
                      </a:pPr>
                      <a:r>
                        <a:rPr lang="en-US" altLang="zh-TW" sz="1400" u="none" strike="noStrike" dirty="0">
                          <a:latin typeface="+mn-lt"/>
                          <a:ea typeface="標楷體" pitchFamily="65" charset="-120"/>
                        </a:rPr>
                        <a:t>3</a:t>
                      </a:r>
                      <a:endParaRPr lang="en-US" altLang="zh-TW" sz="1400" b="0" i="0" u="none" strike="noStrike" dirty="0">
                        <a:solidFill>
                          <a:srgbClr val="000000"/>
                        </a:solidFill>
                        <a:latin typeface="+mn-lt"/>
                        <a:ea typeface="標楷體" pitchFamily="65" charset="-120"/>
                      </a:endParaRPr>
                    </a:p>
                  </a:txBody>
                  <a:tcPr marL="7913" marR="7913" marT="7913" marB="0" anchor="ctr"/>
                </a:tc>
              </a:tr>
              <a:tr h="175391">
                <a:tc>
                  <a:txBody>
                    <a:bodyPr/>
                    <a:lstStyle/>
                    <a:p>
                      <a:pPr algn="ctr" fontAlgn="ctr">
                        <a:lnSpc>
                          <a:spcPts val="1300"/>
                        </a:lnSpc>
                      </a:pPr>
                      <a:r>
                        <a:rPr lang="en-US" altLang="zh-TW" sz="1400" b="1" i="0" u="none" strike="noStrike" dirty="0" smtClean="0">
                          <a:solidFill>
                            <a:srgbClr val="000000"/>
                          </a:solidFill>
                          <a:latin typeface="+mn-lt"/>
                          <a:ea typeface="標楷體" pitchFamily="65" charset="-120"/>
                        </a:rPr>
                        <a:t>24</a:t>
                      </a:r>
                      <a:r>
                        <a:rPr lang="zh-TW" altLang="en-US" sz="1400" b="1" i="0" u="none" strike="noStrike" dirty="0" smtClean="0">
                          <a:solidFill>
                            <a:srgbClr val="000000"/>
                          </a:solidFill>
                          <a:latin typeface="+mn-lt"/>
                          <a:ea typeface="標楷體" pitchFamily="65" charset="-120"/>
                        </a:rPr>
                        <a:t>個產業</a:t>
                      </a:r>
                      <a:endParaRPr lang="zh-TW" altLang="en-US"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47</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172</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6</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64</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26</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c>
                  <a:txBody>
                    <a:bodyPr/>
                    <a:lstStyle/>
                    <a:p>
                      <a:pPr algn="ctr" fontAlgn="ctr">
                        <a:lnSpc>
                          <a:spcPts val="1300"/>
                        </a:lnSpc>
                      </a:pPr>
                      <a:r>
                        <a:rPr lang="en-US" altLang="zh-TW" sz="1400" b="1" u="none" strike="noStrike" dirty="0">
                          <a:latin typeface="+mn-lt"/>
                          <a:ea typeface="標楷體" pitchFamily="65" charset="-120"/>
                        </a:rPr>
                        <a:t>315</a:t>
                      </a:r>
                      <a:endParaRPr lang="en-US" altLang="zh-TW" sz="1400" b="1" i="0" u="none" strike="noStrike" dirty="0">
                        <a:solidFill>
                          <a:srgbClr val="000000"/>
                        </a:solidFill>
                        <a:latin typeface="+mn-lt"/>
                        <a:ea typeface="標楷體" pitchFamily="65" charset="-120"/>
                      </a:endParaRPr>
                    </a:p>
                  </a:txBody>
                  <a:tcPr marL="7913" marR="7913" marT="7913" marB="0" anchor="ctr">
                    <a:solidFill>
                      <a:schemeClr val="accent1">
                        <a:lumMod val="60000"/>
                        <a:lumOff val="40000"/>
                      </a:schemeClr>
                    </a:solidFill>
                  </a:tcPr>
                </a:tc>
              </a:tr>
            </a:tbl>
          </a:graphicData>
        </a:graphic>
      </p:graphicFrame>
      <p:sp>
        <p:nvSpPr>
          <p:cNvPr id="15" name="標題 1"/>
          <p:cNvSpPr>
            <a:spLocks noGrp="1"/>
          </p:cNvSpPr>
          <p:nvPr>
            <p:ph type="title"/>
          </p:nvPr>
        </p:nvSpPr>
        <p:spPr>
          <a:xfrm>
            <a:off x="-71470" y="357166"/>
            <a:ext cx="9144000" cy="1143000"/>
          </a:xfrm>
        </p:spPr>
        <p:txBody>
          <a:bodyPr>
            <a:normAutofit/>
          </a:bodyPr>
          <a:lstStyle/>
          <a:p>
            <a:r>
              <a:rPr kumimoji="1" lang="zh-TW" altLang="en-US" sz="2800" b="1" dirty="0" smtClean="0">
                <a:solidFill>
                  <a:srgbClr val="333399"/>
                </a:solidFill>
                <a:effectLst>
                  <a:outerShdw blurRad="38100" dist="38100" dir="2700000" algn="tl">
                    <a:srgbClr val="C0C0C0"/>
                  </a:outerShdw>
                </a:effectLst>
              </a:rPr>
              <a:t>表</a:t>
            </a:r>
            <a:r>
              <a:rPr kumimoji="1" lang="en-US" altLang="zh-TW" sz="2800" b="1" dirty="0" smtClean="0">
                <a:solidFill>
                  <a:srgbClr val="333399"/>
                </a:solidFill>
                <a:effectLst>
                  <a:outerShdw blurRad="38100" dist="38100" dir="2700000" algn="tl">
                    <a:srgbClr val="C0C0C0"/>
                  </a:outerShdw>
                </a:effectLst>
              </a:rPr>
              <a:t>18</a:t>
            </a:r>
            <a:r>
              <a:rPr kumimoji="1" lang="zh-TW" altLang="en-US" sz="2800" b="1" dirty="0" smtClean="0">
                <a:solidFill>
                  <a:srgbClr val="333399"/>
                </a:solidFill>
                <a:effectLst>
                  <a:outerShdw blurRad="38100" dist="38100" dir="2700000" algn="tl">
                    <a:srgbClr val="C0C0C0"/>
                  </a:outerShdw>
                </a:effectLst>
              </a:rPr>
              <a:t>：</a:t>
            </a:r>
            <a:r>
              <a:rPr kumimoji="1" lang="en-US" altLang="zh-TW" sz="2800" b="1" dirty="0" smtClean="0">
                <a:solidFill>
                  <a:srgbClr val="333399"/>
                </a:solidFill>
                <a:effectLst>
                  <a:outerShdw blurRad="38100" dist="38100" dir="2700000" algn="tl">
                    <a:srgbClr val="C0C0C0"/>
                  </a:outerShdw>
                </a:effectLst>
              </a:rPr>
              <a:t> 2009</a:t>
            </a:r>
            <a:r>
              <a:rPr kumimoji="1" lang="zh-TW" altLang="en-US" sz="2800" b="1" dirty="0" smtClean="0">
                <a:solidFill>
                  <a:srgbClr val="333399"/>
                </a:solidFill>
                <a:effectLst>
                  <a:outerShdw blurRad="38100" dist="38100" dir="2700000" algn="tl">
                    <a:srgbClr val="C0C0C0"/>
                  </a:outerShdw>
                </a:effectLst>
              </a:rPr>
              <a:t>及</a:t>
            </a:r>
            <a:r>
              <a:rPr kumimoji="1" lang="en-US" altLang="zh-TW" sz="2800" b="1" dirty="0" smtClean="0">
                <a:solidFill>
                  <a:srgbClr val="333399"/>
                </a:solidFill>
                <a:effectLst>
                  <a:outerShdw blurRad="38100" dist="38100" dir="2700000" algn="tl">
                    <a:srgbClr val="C0C0C0"/>
                  </a:outerShdw>
                </a:effectLst>
              </a:rPr>
              <a:t>2010</a:t>
            </a:r>
            <a:r>
              <a:rPr kumimoji="1" lang="zh-TW" altLang="en-US" sz="2800" b="1" dirty="0" smtClean="0">
                <a:solidFill>
                  <a:srgbClr val="333399"/>
                </a:solidFill>
                <a:effectLst>
                  <a:outerShdw blurRad="38100" dist="38100" dir="2700000" algn="tl">
                    <a:srgbClr val="C0C0C0"/>
                  </a:outerShdw>
                </a:effectLst>
              </a:rPr>
              <a:t>年申報輔導的上市公司</a:t>
            </a:r>
            <a:endParaRPr lang="zh-TW" altLang="en-US" sz="2500" dirty="0"/>
          </a:p>
        </p:txBody>
      </p:sp>
      <p:sp>
        <p:nvSpPr>
          <p:cNvPr id="6" name="直線圖說文字 1 5"/>
          <p:cNvSpPr/>
          <p:nvPr/>
        </p:nvSpPr>
        <p:spPr>
          <a:xfrm>
            <a:off x="7919864" y="3789040"/>
            <a:ext cx="1224136" cy="792088"/>
          </a:xfrm>
          <a:prstGeom prst="borderCallout1">
            <a:avLst>
              <a:gd name="adj1" fmla="val 33858"/>
              <a:gd name="adj2" fmla="val -4298"/>
              <a:gd name="adj3" fmla="val -2852"/>
              <a:gd name="adj4" fmla="val -19497"/>
            </a:avLst>
          </a:prstGeom>
          <a:solidFill>
            <a:schemeClr val="accent5">
              <a:lumMod val="20000"/>
              <a:lumOff val="8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chemeClr val="tx1"/>
                </a:solidFill>
                <a:latin typeface="標楷體" pitchFamily="65" charset="-120"/>
                <a:ea typeface="標楷體" pitchFamily="65" charset="-120"/>
              </a:rPr>
              <a:t>逾七成為科技業</a:t>
            </a:r>
            <a:endParaRPr lang="zh-TW" altLang="en-US" dirty="0">
              <a:solidFill>
                <a:schemeClr val="tx1"/>
              </a:solidFill>
              <a:latin typeface="標楷體" pitchFamily="65" charset="-120"/>
              <a:ea typeface="標楷體" pitchFamily="65" charset="-120"/>
            </a:endParaRPr>
          </a:p>
        </p:txBody>
      </p:sp>
      <p:sp>
        <p:nvSpPr>
          <p:cNvPr id="7" name="矩形 6"/>
          <p:cNvSpPr/>
          <p:nvPr/>
        </p:nvSpPr>
        <p:spPr>
          <a:xfrm>
            <a:off x="428596" y="6572272"/>
            <a:ext cx="7072362" cy="307777"/>
          </a:xfrm>
          <a:prstGeom prst="rect">
            <a:avLst/>
          </a:prstGeom>
        </p:spPr>
        <p:txBody>
          <a:bodyPr wrap="square">
            <a:spAutoFit/>
          </a:bodyPr>
          <a:lstStyle/>
          <a:p>
            <a:pPr marL="720725" indent="-720725">
              <a:defRPr/>
            </a:pPr>
            <a:r>
              <a:rPr lang="zh-TW" altLang="en-US" sz="1400" dirty="0" smtClean="0">
                <a:ea typeface="標楷體" pitchFamily="65" charset="-120"/>
              </a:rPr>
              <a:t>資料來源：臺灣證券交易所統計整理</a:t>
            </a:r>
            <a:endParaRPr lang="en-US" altLang="zh-TW" sz="1400" dirty="0">
              <a:ea typeface="標楷體" pitchFamily="65" charset="-120"/>
            </a:endParaRPr>
          </a:p>
        </p:txBody>
      </p:sp>
      <p:sp>
        <p:nvSpPr>
          <p:cNvPr id="8" name="文字方塊 10"/>
          <p:cNvSpPr txBox="1">
            <a:spLocks noChangeArrowheads="1"/>
          </p:cNvSpPr>
          <p:nvPr/>
        </p:nvSpPr>
        <p:spPr bwMode="auto">
          <a:xfrm>
            <a:off x="7286650" y="1214422"/>
            <a:ext cx="857250" cy="276225"/>
          </a:xfrm>
          <a:prstGeom prst="rect">
            <a:avLst/>
          </a:prstGeom>
          <a:noFill/>
          <a:ln w="9525">
            <a:noFill/>
            <a:miter lim="800000"/>
            <a:headEnd/>
            <a:tailEnd/>
          </a:ln>
        </p:spPr>
        <p:txBody>
          <a:bodyPr>
            <a:spAutoFit/>
          </a:bodyPr>
          <a:lstStyle/>
          <a:p>
            <a:r>
              <a:rPr lang="zh-TW" altLang="en-US" sz="1200" dirty="0">
                <a:latin typeface="標楷體" pitchFamily="65" charset="-120"/>
                <a:ea typeface="標楷體" pitchFamily="65" charset="-120"/>
              </a:rPr>
              <a:t>單位：家</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688943"/>
            <a:ext cx="8258175" cy="954107"/>
          </a:xfrm>
        </p:spPr>
        <p:txBody>
          <a:bodyPr>
            <a:spAutoFit/>
          </a:bodyPr>
          <a:lstStyle/>
          <a:p>
            <a:pPr fontAlgn="auto">
              <a:spcBef>
                <a:spcPts val="0"/>
              </a:spcBef>
              <a:spcAft>
                <a:spcPts val="0"/>
              </a:spcAft>
              <a:defRPr/>
            </a:pPr>
            <a:r>
              <a:rPr lang="zh-TW" altLang="zh-TW" sz="2800" b="1" dirty="0" smtClean="0">
                <a:solidFill>
                  <a:srgbClr val="333399"/>
                </a:solidFill>
                <a:effectLst>
                  <a:outerShdw blurRad="38100" dist="38100" dir="2700000" algn="tl">
                    <a:srgbClr val="C0C0C0"/>
                  </a:outerShdw>
                </a:effectLst>
                <a:cs typeface="+mn-cs"/>
              </a:rPr>
              <a:t>圖</a:t>
            </a:r>
            <a:r>
              <a:rPr lang="en-US" altLang="zh-TW" sz="2800" b="1" dirty="0" smtClean="0">
                <a:solidFill>
                  <a:srgbClr val="333399"/>
                </a:solidFill>
                <a:effectLst>
                  <a:outerShdw blurRad="38100" dist="38100" dir="2700000" algn="tl">
                    <a:srgbClr val="C0C0C0"/>
                  </a:outerShdw>
                </a:effectLst>
                <a:cs typeface="+mn-cs"/>
              </a:rPr>
              <a:t>2</a:t>
            </a:r>
            <a:r>
              <a:rPr lang="zh-TW" altLang="zh-TW" sz="2800" b="1" dirty="0" smtClean="0">
                <a:solidFill>
                  <a:srgbClr val="333399"/>
                </a:solidFill>
                <a:effectLst>
                  <a:outerShdw blurRad="38100" dist="38100" dir="2700000" algn="tl">
                    <a:srgbClr val="C0C0C0"/>
                  </a:outerShdw>
                </a:effectLst>
                <a:cs typeface="+mn-cs"/>
              </a:rPr>
              <a:t>：</a:t>
            </a:r>
            <a:r>
              <a:rPr lang="zh-TW" altLang="en-US" sz="2800" b="1" dirty="0" smtClean="0">
                <a:solidFill>
                  <a:srgbClr val="333399"/>
                </a:solidFill>
                <a:effectLst>
                  <a:outerShdw blurRad="38100" dist="38100" dir="2700000" algn="tl">
                    <a:srgbClr val="C0C0C0"/>
                  </a:outerShdw>
                </a:effectLst>
                <a:cs typeface="+mn-cs"/>
              </a:rPr>
              <a:t>亞洲四小龍</a:t>
            </a:r>
            <a:r>
              <a:rPr lang="zh-TW" altLang="zh-TW" sz="2800" b="1" dirty="0" smtClean="0">
                <a:solidFill>
                  <a:srgbClr val="333399"/>
                </a:solidFill>
                <a:effectLst>
                  <a:outerShdw blurRad="38100" dist="38100" dir="2700000" algn="tl">
                    <a:srgbClr val="C0C0C0"/>
                  </a:outerShdw>
                </a:effectLst>
                <a:cs typeface="+mn-cs"/>
              </a:rPr>
              <a:t>實質</a:t>
            </a:r>
            <a:r>
              <a:rPr lang="en-US" altLang="zh-TW" sz="2800" b="1" dirty="0" smtClean="0">
                <a:solidFill>
                  <a:srgbClr val="333399"/>
                </a:solidFill>
                <a:effectLst>
                  <a:outerShdw blurRad="38100" dist="38100" dir="2700000" algn="tl">
                    <a:srgbClr val="C0C0C0"/>
                  </a:outerShdw>
                </a:effectLst>
                <a:cs typeface="+mn-cs"/>
              </a:rPr>
              <a:t>GDP</a:t>
            </a:r>
            <a:r>
              <a:rPr lang="zh-TW" altLang="zh-TW" sz="2800" b="1" dirty="0" smtClean="0">
                <a:solidFill>
                  <a:srgbClr val="333399"/>
                </a:solidFill>
                <a:effectLst>
                  <a:outerShdw blurRad="38100" dist="38100" dir="2700000" algn="tl">
                    <a:srgbClr val="C0C0C0"/>
                  </a:outerShdw>
                </a:effectLst>
                <a:cs typeface="+mn-cs"/>
              </a:rPr>
              <a:t>成長率</a:t>
            </a:r>
            <a:r>
              <a:rPr lang="zh-TW" altLang="zh-TW" sz="2800" b="1" dirty="0" smtClean="0"/>
              <a:t/>
            </a:r>
            <a:br>
              <a:rPr lang="zh-TW" altLang="zh-TW" sz="2800" b="1" dirty="0" smtClean="0"/>
            </a:br>
            <a:endParaRPr lang="zh-TW" altLang="en-US" sz="2800" b="1" dirty="0">
              <a:solidFill>
                <a:srgbClr val="333399"/>
              </a:solidFill>
              <a:cs typeface="+mn-cs"/>
            </a:endParaRPr>
          </a:p>
        </p:txBody>
      </p:sp>
      <p:sp>
        <p:nvSpPr>
          <p:cNvPr id="4" name="投影片編號版面配置區 3"/>
          <p:cNvSpPr>
            <a:spLocks noGrp="1"/>
          </p:cNvSpPr>
          <p:nvPr>
            <p:ph type="sldNum" sz="quarter" idx="12"/>
          </p:nvPr>
        </p:nvSpPr>
        <p:spPr/>
        <p:txBody>
          <a:bodyPr/>
          <a:lstStyle/>
          <a:p>
            <a:pPr>
              <a:defRPr/>
            </a:pPr>
            <a:fld id="{48F36CC1-B900-47E6-9AAC-FCF2659D2893}" type="slidenum">
              <a:rPr lang="en-US" altLang="zh-TW" smtClean="0"/>
              <a:pPr>
                <a:defRPr/>
              </a:pPr>
              <a:t>5</a:t>
            </a:fld>
            <a:endParaRPr lang="en-US" altLang="zh-TW" dirty="0"/>
          </a:p>
        </p:txBody>
      </p:sp>
      <p:sp>
        <p:nvSpPr>
          <p:cNvPr id="23557" name="文字方塊 5"/>
          <p:cNvSpPr txBox="1">
            <a:spLocks noChangeArrowheads="1"/>
          </p:cNvSpPr>
          <p:nvPr/>
        </p:nvSpPr>
        <p:spPr bwMode="auto">
          <a:xfrm>
            <a:off x="1285882" y="6357958"/>
            <a:ext cx="5715010" cy="523220"/>
          </a:xfrm>
          <a:prstGeom prst="rect">
            <a:avLst/>
          </a:prstGeom>
          <a:noFill/>
          <a:ln w="9525">
            <a:noFill/>
            <a:miter lim="800000"/>
            <a:headEnd/>
            <a:tailEnd/>
          </a:ln>
        </p:spPr>
        <p:txBody>
          <a:bodyPr wrap="square">
            <a:spAutoFit/>
          </a:bodyPr>
          <a:lstStyle/>
          <a:p>
            <a:r>
              <a:rPr lang="zh-TW" altLang="en-US" sz="1400" dirty="0" smtClean="0">
                <a:latin typeface="+mn-lt"/>
                <a:ea typeface="標楷體" pitchFamily="65" charset="-120"/>
              </a:rPr>
              <a:t>資料來源</a:t>
            </a:r>
            <a:r>
              <a:rPr lang="en-US" altLang="zh-TW" sz="1400" dirty="0" smtClean="0">
                <a:latin typeface="+mn-lt"/>
                <a:ea typeface="標楷體" pitchFamily="65" charset="-120"/>
              </a:rPr>
              <a:t>: World Economic Outlook, IMF, April 2011</a:t>
            </a:r>
          </a:p>
          <a:p>
            <a:r>
              <a:rPr lang="en-US" altLang="zh-TW" sz="1400" dirty="0" smtClean="0">
                <a:latin typeface="+mn-lt"/>
                <a:ea typeface="標楷體" pitchFamily="65" charset="-120"/>
              </a:rPr>
              <a:t>                     </a:t>
            </a:r>
            <a:r>
              <a:rPr lang="zh-TW" altLang="en-US" sz="1400" dirty="0" smtClean="0">
                <a:latin typeface="+mn-lt"/>
                <a:ea typeface="標楷體" pitchFamily="65" charset="-120"/>
              </a:rPr>
              <a:t>行政院主計處 </a:t>
            </a:r>
            <a:r>
              <a:rPr lang="en-US" altLang="zh-TW" sz="1400" dirty="0" smtClean="0">
                <a:latin typeface="+mn-lt"/>
                <a:ea typeface="標楷體" pitchFamily="65" charset="-120"/>
              </a:rPr>
              <a:t>2011</a:t>
            </a:r>
            <a:r>
              <a:rPr lang="zh-TW" altLang="en-US" sz="1400" dirty="0" smtClean="0">
                <a:latin typeface="+mn-lt"/>
                <a:ea typeface="標楷體" pitchFamily="65" charset="-120"/>
              </a:rPr>
              <a:t>年</a:t>
            </a:r>
            <a:r>
              <a:rPr lang="en-US" altLang="zh-TW" sz="1400" dirty="0" smtClean="0">
                <a:latin typeface="+mn-lt"/>
                <a:ea typeface="標楷體" pitchFamily="65" charset="-120"/>
              </a:rPr>
              <a:t>5</a:t>
            </a:r>
            <a:r>
              <a:rPr lang="zh-TW" altLang="en-US" sz="1400" dirty="0" smtClean="0">
                <a:latin typeface="+mn-lt"/>
                <a:ea typeface="標楷體" pitchFamily="65" charset="-120"/>
              </a:rPr>
              <a:t>月</a:t>
            </a:r>
          </a:p>
        </p:txBody>
      </p:sp>
      <p:graphicFrame>
        <p:nvGraphicFramePr>
          <p:cNvPr id="553986" name="圖表 6"/>
          <p:cNvGraphicFramePr>
            <a:graphicFrameLocks/>
          </p:cNvGraphicFramePr>
          <p:nvPr/>
        </p:nvGraphicFramePr>
        <p:xfrm>
          <a:off x="0" y="1690709"/>
          <a:ext cx="8286743" cy="4810125"/>
        </p:xfrm>
        <a:graphic>
          <a:graphicData uri="http://schemas.openxmlformats.org/presentationml/2006/ole">
            <p:oleObj spid="_x0000_s553986" name="Worksheet" r:id="rId3" imgW="8286902" imgH="4810049" progId="Excel.Sheet.8">
              <p:embed/>
            </p:oleObj>
          </a:graphicData>
        </a:graphic>
      </p:graphicFrame>
      <p:grpSp>
        <p:nvGrpSpPr>
          <p:cNvPr id="8" name="群組 7"/>
          <p:cNvGrpSpPr/>
          <p:nvPr/>
        </p:nvGrpSpPr>
        <p:grpSpPr>
          <a:xfrm>
            <a:off x="928662" y="1214422"/>
            <a:ext cx="4857784" cy="1071570"/>
            <a:chOff x="1285852" y="1285860"/>
            <a:chExt cx="4857784" cy="1071570"/>
          </a:xfrm>
        </p:grpSpPr>
        <p:sp>
          <p:nvSpPr>
            <p:cNvPr id="10" name="矩形 9"/>
            <p:cNvSpPr/>
            <p:nvPr/>
          </p:nvSpPr>
          <p:spPr>
            <a:xfrm>
              <a:off x="1285852" y="1285860"/>
              <a:ext cx="4786346" cy="42862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buBlip>
                  <a:blip r:embed="rId4"/>
                </a:buBlip>
              </a:pPr>
              <a:r>
                <a:rPr lang="zh-TW" altLang="en-US" sz="2200" b="1" dirty="0" smtClean="0">
                  <a:solidFill>
                    <a:schemeClr val="tx1"/>
                  </a:solidFill>
                  <a:latin typeface="標楷體" pitchFamily="65" charset="-120"/>
                  <a:ea typeface="標楷體" pitchFamily="65" charset="-120"/>
                </a:rPr>
                <a:t> 兩岸關係增溫，臺灣經濟恢復活力</a:t>
              </a:r>
              <a:endParaRPr lang="zh-TW" altLang="en-US" sz="2200" b="1" dirty="0">
                <a:solidFill>
                  <a:schemeClr val="tx1"/>
                </a:solidFill>
                <a:latin typeface="標楷體" pitchFamily="65" charset="-120"/>
                <a:ea typeface="標楷體" pitchFamily="65" charset="-120"/>
              </a:endParaRPr>
            </a:p>
          </p:txBody>
        </p:sp>
        <p:sp>
          <p:nvSpPr>
            <p:cNvPr id="7" name="矩形 6"/>
            <p:cNvSpPr/>
            <p:nvPr/>
          </p:nvSpPr>
          <p:spPr>
            <a:xfrm>
              <a:off x="1714480" y="1643050"/>
              <a:ext cx="4429156" cy="71438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buFont typeface="Arial" pitchFamily="34" charset="0"/>
                <a:buChar char="•"/>
              </a:pPr>
              <a:r>
                <a:rPr lang="zh-TW" altLang="en-US" b="1" dirty="0" smtClean="0">
                  <a:solidFill>
                    <a:schemeClr val="tx1"/>
                  </a:solidFill>
                  <a:ea typeface="標楷體" pitchFamily="65" charset="-120"/>
                </a:rPr>
                <a:t>  </a:t>
              </a:r>
              <a:r>
                <a:rPr lang="en-US" altLang="zh-TW" b="1" dirty="0" smtClean="0">
                  <a:solidFill>
                    <a:schemeClr val="tx1"/>
                  </a:solidFill>
                  <a:ea typeface="標楷體" pitchFamily="65" charset="-120"/>
                </a:rPr>
                <a:t>2000.7-2009.6</a:t>
              </a:r>
              <a:r>
                <a:rPr lang="zh-TW" altLang="en-US" b="1" dirty="0" smtClean="0">
                  <a:solidFill>
                    <a:schemeClr val="tx1"/>
                  </a:solidFill>
                  <a:ea typeface="標楷體" pitchFamily="65" charset="-120"/>
                </a:rPr>
                <a:t>   平均</a:t>
              </a:r>
              <a:r>
                <a:rPr lang="en-US" altLang="zh-TW" b="1" dirty="0" smtClean="0">
                  <a:solidFill>
                    <a:schemeClr val="tx1"/>
                  </a:solidFill>
                  <a:ea typeface="標楷體" pitchFamily="65" charset="-120"/>
                </a:rPr>
                <a:t>GDP</a:t>
              </a:r>
              <a:r>
                <a:rPr lang="zh-TW" altLang="en-US" b="1" dirty="0" smtClean="0">
                  <a:solidFill>
                    <a:schemeClr val="tx1"/>
                  </a:solidFill>
                  <a:ea typeface="標楷體" pitchFamily="65" charset="-120"/>
                </a:rPr>
                <a:t>成長率為 </a:t>
              </a:r>
              <a:r>
                <a:rPr lang="en-US" altLang="zh-TW" b="1" dirty="0" smtClean="0">
                  <a:solidFill>
                    <a:schemeClr val="tx1"/>
                  </a:solidFill>
                  <a:ea typeface="標楷體" pitchFamily="65" charset="-120"/>
                </a:rPr>
                <a:t>3.4%</a:t>
              </a:r>
            </a:p>
            <a:p>
              <a:pPr>
                <a:buFont typeface="Arial" pitchFamily="34" charset="0"/>
                <a:buChar char="•"/>
              </a:pPr>
              <a:r>
                <a:rPr lang="zh-TW" altLang="en-US" b="1" dirty="0" smtClean="0">
                  <a:solidFill>
                    <a:schemeClr val="tx1"/>
                  </a:solidFill>
                  <a:ea typeface="標楷體" pitchFamily="65" charset="-120"/>
                </a:rPr>
                <a:t>  </a:t>
              </a:r>
              <a:r>
                <a:rPr lang="en-US" altLang="zh-TW" b="1" dirty="0" smtClean="0">
                  <a:solidFill>
                    <a:schemeClr val="tx1"/>
                  </a:solidFill>
                  <a:ea typeface="標楷體" pitchFamily="65" charset="-120"/>
                </a:rPr>
                <a:t>2008.7-2010.12</a:t>
              </a:r>
              <a:r>
                <a:rPr lang="zh-TW" altLang="en-US" b="1" dirty="0" smtClean="0">
                  <a:solidFill>
                    <a:schemeClr val="tx1"/>
                  </a:solidFill>
                  <a:ea typeface="標楷體" pitchFamily="65" charset="-120"/>
                </a:rPr>
                <a:t> 平均</a:t>
              </a:r>
              <a:r>
                <a:rPr lang="en-US" altLang="zh-TW" b="1" dirty="0" smtClean="0">
                  <a:solidFill>
                    <a:schemeClr val="tx1"/>
                  </a:solidFill>
                  <a:ea typeface="標楷體" pitchFamily="65" charset="-120"/>
                </a:rPr>
                <a:t>GDP</a:t>
              </a:r>
              <a:r>
                <a:rPr lang="zh-TW" altLang="en-US" b="1" dirty="0" smtClean="0">
                  <a:solidFill>
                    <a:schemeClr val="tx1"/>
                  </a:solidFill>
                  <a:ea typeface="標楷體" pitchFamily="65" charset="-120"/>
                </a:rPr>
                <a:t>成長率為 </a:t>
              </a:r>
              <a:r>
                <a:rPr lang="en-US" altLang="zh-TW" b="1" dirty="0" smtClean="0">
                  <a:solidFill>
                    <a:schemeClr val="tx1"/>
                  </a:solidFill>
                  <a:ea typeface="標楷體" pitchFamily="65" charset="-120"/>
                </a:rPr>
                <a:t>4.0%</a:t>
              </a:r>
              <a:endParaRPr lang="zh-TW" altLang="en-US" b="1" dirty="0">
                <a:solidFill>
                  <a:schemeClr val="tx1"/>
                </a:solidFill>
                <a:ea typeface="標楷體" pitchFamily="65" charset="-120"/>
              </a:endParaRPr>
            </a:p>
          </p:txBody>
        </p:sp>
      </p:grpSp>
      <p:graphicFrame>
        <p:nvGraphicFramePr>
          <p:cNvPr id="9" name="表格 8"/>
          <p:cNvGraphicFramePr>
            <a:graphicFrameLocks noGrp="1"/>
          </p:cNvGraphicFramePr>
          <p:nvPr/>
        </p:nvGraphicFramePr>
        <p:xfrm>
          <a:off x="8072462" y="4714884"/>
          <a:ext cx="1000100" cy="1671650"/>
        </p:xfrm>
        <a:graphic>
          <a:graphicData uri="http://schemas.openxmlformats.org/drawingml/2006/table">
            <a:tbl>
              <a:tblPr firstRow="1" bandRow="1">
                <a:tableStyleId>{2D5ABB26-0587-4C30-8999-92F81FD0307C}</a:tableStyleId>
              </a:tblPr>
              <a:tblGrid>
                <a:gridCol w="1000100"/>
              </a:tblGrid>
              <a:tr h="357190">
                <a:tc>
                  <a:txBody>
                    <a:bodyPr/>
                    <a:lstStyle/>
                    <a:p>
                      <a:pPr algn="ctr">
                        <a:spcBef>
                          <a:spcPts val="100"/>
                        </a:spcBef>
                        <a:spcAft>
                          <a:spcPts val="0"/>
                        </a:spcAft>
                      </a:pPr>
                      <a:r>
                        <a:rPr lang="en-US" altLang="zh-TW" sz="1400" b="1" dirty="0" smtClean="0"/>
                        <a:t>09-11 Avg.</a:t>
                      </a:r>
                      <a:endParaRPr lang="zh-TW" altLang="en-US" sz="1400" b="1" dirty="0">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8615">
                <a:tc>
                  <a:txBody>
                    <a:bodyPr/>
                    <a:lstStyle/>
                    <a:p>
                      <a:pPr algn="ctr">
                        <a:spcBef>
                          <a:spcPts val="100"/>
                        </a:spcBef>
                        <a:spcAft>
                          <a:spcPts val="0"/>
                        </a:spcAft>
                      </a:pPr>
                      <a:r>
                        <a:rPr lang="en-US" altLang="zh-TW" sz="1400" b="1" dirty="0" smtClean="0">
                          <a:latin typeface="+mn-lt"/>
                        </a:rPr>
                        <a:t>3.2%</a:t>
                      </a:r>
                      <a:endParaRPr lang="zh-TW" altLang="en-US" sz="1400" b="1" dirty="0">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8615">
                <a:tc>
                  <a:txBody>
                    <a:bodyPr/>
                    <a:lstStyle/>
                    <a:p>
                      <a:pPr algn="ctr">
                        <a:spcBef>
                          <a:spcPts val="100"/>
                        </a:spcBef>
                        <a:spcAft>
                          <a:spcPts val="0"/>
                        </a:spcAft>
                      </a:pPr>
                      <a:r>
                        <a:rPr lang="en-US" altLang="zh-TW" sz="1400" b="1" dirty="0" smtClean="0">
                          <a:latin typeface="+mn-lt"/>
                        </a:rPr>
                        <a:t>3.6%</a:t>
                      </a:r>
                      <a:endParaRPr lang="zh-TW" altLang="en-US" sz="1400" b="1" dirty="0">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8615">
                <a:tc>
                  <a:txBody>
                    <a:bodyPr/>
                    <a:lstStyle/>
                    <a:p>
                      <a:pPr algn="ctr">
                        <a:spcBef>
                          <a:spcPts val="100"/>
                        </a:spcBef>
                        <a:spcAft>
                          <a:spcPts val="0"/>
                        </a:spcAft>
                      </a:pPr>
                      <a:r>
                        <a:rPr lang="en-US" altLang="zh-TW" sz="1400" b="1" dirty="0" smtClean="0">
                          <a:latin typeface="+mn-lt"/>
                        </a:rPr>
                        <a:t>6.3%</a:t>
                      </a:r>
                      <a:endParaRPr lang="zh-TW" altLang="en-US" sz="1400" b="1" dirty="0">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r h="328615">
                <a:tc>
                  <a:txBody>
                    <a:bodyPr/>
                    <a:lstStyle/>
                    <a:p>
                      <a:pPr algn="ctr">
                        <a:spcBef>
                          <a:spcPts val="100"/>
                        </a:spcBef>
                        <a:spcAft>
                          <a:spcPts val="0"/>
                        </a:spcAft>
                      </a:pPr>
                      <a:r>
                        <a:rPr lang="en-US" altLang="zh-TW" sz="1400" b="1" dirty="0" smtClean="0">
                          <a:latin typeface="+mn-lt"/>
                        </a:rPr>
                        <a:t>4.7%</a:t>
                      </a:r>
                      <a:endParaRPr lang="zh-TW" altLang="en-US" sz="1400" b="1" dirty="0">
                        <a:latin typeface="+mn-lt"/>
                      </a:endParaRPr>
                    </a:p>
                  </a:txBody>
                  <a:tcPr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標題 3"/>
          <p:cNvSpPr>
            <a:spLocks noGrp="1"/>
          </p:cNvSpPr>
          <p:nvPr>
            <p:ph type="title"/>
          </p:nvPr>
        </p:nvSpPr>
        <p:spPr>
          <a:xfrm>
            <a:off x="1000125" y="274638"/>
            <a:ext cx="7286625" cy="939800"/>
          </a:xfrm>
        </p:spPr>
        <p:txBody>
          <a:bodyPr/>
          <a:lstStyle/>
          <a:p>
            <a:pPr>
              <a:defRPr/>
            </a:pPr>
            <a:r>
              <a:rPr kumimoji="1" lang="zh-TW" altLang="en-US" sz="2800" b="1" dirty="0" smtClean="0">
                <a:solidFill>
                  <a:srgbClr val="333399"/>
                </a:solidFill>
                <a:effectLst>
                  <a:outerShdw blurRad="38100" dist="38100" dir="2700000" algn="tl">
                    <a:srgbClr val="C0C0C0"/>
                  </a:outerShdw>
                </a:effectLst>
                <a:cs typeface="+mn-cs"/>
              </a:rPr>
              <a:t>臺灣資本市場定位</a:t>
            </a:r>
          </a:p>
        </p:txBody>
      </p:sp>
      <p:sp>
        <p:nvSpPr>
          <p:cNvPr id="3" name="投影片編號版面配置區 2"/>
          <p:cNvSpPr>
            <a:spLocks noGrp="1"/>
          </p:cNvSpPr>
          <p:nvPr>
            <p:ph type="sldNum" sz="quarter" idx="12"/>
          </p:nvPr>
        </p:nvSpPr>
        <p:spPr/>
        <p:txBody>
          <a:bodyPr/>
          <a:lstStyle/>
          <a:p>
            <a:pPr>
              <a:defRPr/>
            </a:pPr>
            <a:fld id="{D87569F6-C42F-4558-BA81-72B8461DCA3C}" type="slidenum">
              <a:rPr lang="en-US" altLang="zh-TW" smtClean="0"/>
              <a:pPr>
                <a:defRPr/>
              </a:pPr>
              <a:t>50</a:t>
            </a:fld>
            <a:endParaRPr lang="en-US" altLang="zh-TW"/>
          </a:p>
        </p:txBody>
      </p:sp>
      <p:sp>
        <p:nvSpPr>
          <p:cNvPr id="11" name="圓角矩形 10"/>
          <p:cNvSpPr/>
          <p:nvPr/>
        </p:nvSpPr>
        <p:spPr>
          <a:xfrm>
            <a:off x="928688" y="1500188"/>
            <a:ext cx="7643812" cy="4929187"/>
          </a:xfrm>
          <a:prstGeom prst="roundRect">
            <a:avLst>
              <a:gd name="adj" fmla="val 8465"/>
            </a:avLst>
          </a:prstGeom>
          <a:ln w="38100">
            <a:solidFill>
              <a:schemeClr val="accent1">
                <a:lumMod val="60000"/>
                <a:lumOff val="40000"/>
              </a:schemeClr>
            </a:solidFill>
          </a:ln>
        </p:spPr>
        <p:txBody>
          <a:bodyPr lIns="144000" rIns="144000" anchor="ctr"/>
          <a:lstStyle/>
          <a:p>
            <a:pPr marL="268288" indent="-268288">
              <a:buBlip>
                <a:blip r:embed="rId2"/>
              </a:buBlip>
              <a:defRPr/>
            </a:pPr>
            <a:r>
              <a:rPr lang="zh-TW" altLang="en-US" sz="3200" b="1" dirty="0">
                <a:latin typeface="Calibri" pitchFamily="34" charset="0"/>
                <a:ea typeface="標楷體" pitchFamily="65" charset="-120"/>
              </a:rPr>
              <a:t>優勢</a:t>
            </a:r>
            <a:endParaRPr lang="en-US" altLang="zh-TW" sz="3200" b="1" dirty="0">
              <a:latin typeface="Calibri" pitchFamily="34" charset="0"/>
              <a:ea typeface="標楷體" pitchFamily="65" charset="-120"/>
            </a:endParaRPr>
          </a:p>
          <a:p>
            <a:pPr marL="720725" lvl="1" indent="-360363">
              <a:buFont typeface="Calibri" pitchFamily="34" charset="0"/>
              <a:buChar char="—"/>
              <a:defRPr/>
            </a:pPr>
            <a:r>
              <a:rPr lang="en-US" altLang="zh-TW" sz="2800" dirty="0" smtClean="0">
                <a:solidFill>
                  <a:srgbClr val="000066"/>
                </a:solidFill>
                <a:latin typeface="Calibri" pitchFamily="34" charset="0"/>
                <a:ea typeface="標楷體" pitchFamily="65" charset="-120"/>
              </a:rPr>
              <a:t>IT</a:t>
            </a:r>
            <a:r>
              <a:rPr lang="zh-TW" altLang="zh-TW" sz="2800" dirty="0" smtClean="0">
                <a:solidFill>
                  <a:srgbClr val="000066"/>
                </a:solidFill>
                <a:latin typeface="Calibri" pitchFamily="34" charset="0"/>
                <a:ea typeface="標楷體" pitchFamily="65" charset="-120"/>
              </a:rPr>
              <a:t>產業</a:t>
            </a:r>
            <a:r>
              <a:rPr lang="zh-TW" altLang="zh-TW" sz="2800" dirty="0">
                <a:solidFill>
                  <a:srgbClr val="000066"/>
                </a:solidFill>
                <a:latin typeface="Calibri" pitchFamily="34" charset="0"/>
                <a:ea typeface="標楷體" pitchFamily="65" charset="-120"/>
              </a:rPr>
              <a:t>供應鏈</a:t>
            </a:r>
            <a:r>
              <a:rPr lang="zh-TW" altLang="zh-TW" sz="2800" dirty="0" smtClean="0">
                <a:solidFill>
                  <a:srgbClr val="000066"/>
                </a:solidFill>
                <a:latin typeface="Calibri" pitchFamily="34" charset="0"/>
                <a:ea typeface="標楷體" pitchFamily="65" charset="-120"/>
              </a:rPr>
              <a:t>完整</a:t>
            </a:r>
            <a:r>
              <a:rPr lang="zh-TW" altLang="en-US" sz="2800" dirty="0" smtClean="0">
                <a:solidFill>
                  <a:srgbClr val="000066"/>
                </a:solidFill>
                <a:latin typeface="Calibri" pitchFamily="34" charset="0"/>
                <a:ea typeface="標楷體" pitchFamily="65" charset="-120"/>
              </a:rPr>
              <a:t>居全球</a:t>
            </a:r>
            <a:endParaRPr lang="en-US" altLang="zh-TW" sz="2800" dirty="0">
              <a:solidFill>
                <a:srgbClr val="000066"/>
              </a:solidFill>
              <a:latin typeface="Calibri" pitchFamily="34" charset="0"/>
              <a:ea typeface="標楷體" pitchFamily="65" charset="-120"/>
            </a:endParaRPr>
          </a:p>
          <a:p>
            <a:pPr marL="720725" lvl="1" indent="-360363">
              <a:defRPr/>
            </a:pPr>
            <a:r>
              <a:rPr lang="zh-TW" altLang="en-US" sz="2800" dirty="0">
                <a:solidFill>
                  <a:srgbClr val="000066"/>
                </a:solidFill>
                <a:latin typeface="Calibri" pitchFamily="34" charset="0"/>
                <a:ea typeface="標楷體" pitchFamily="65" charset="-120"/>
              </a:rPr>
              <a:t>     </a:t>
            </a:r>
            <a:r>
              <a:rPr lang="zh-TW" altLang="zh-TW" sz="2800" dirty="0" smtClean="0">
                <a:solidFill>
                  <a:srgbClr val="000066"/>
                </a:solidFill>
                <a:latin typeface="Calibri" pitchFamily="34" charset="0"/>
                <a:ea typeface="標楷體" pitchFamily="65" charset="-120"/>
              </a:rPr>
              <a:t>關鍵地位</a:t>
            </a:r>
            <a:endParaRPr lang="en-US" altLang="zh-TW" sz="2800" dirty="0" smtClean="0">
              <a:solidFill>
                <a:srgbClr val="000066"/>
              </a:solidFill>
              <a:latin typeface="Calibri" pitchFamily="34" charset="0"/>
              <a:ea typeface="標楷體" pitchFamily="65" charset="-120"/>
            </a:endParaRPr>
          </a:p>
          <a:p>
            <a:pPr marL="720725" lvl="1" indent="-360363">
              <a:defRPr/>
            </a:pPr>
            <a:r>
              <a:rPr lang="en-US" altLang="zh-TW" sz="2800" dirty="0" smtClean="0">
                <a:solidFill>
                  <a:srgbClr val="000066"/>
                </a:solidFill>
                <a:latin typeface="Calibri" pitchFamily="34" charset="0"/>
                <a:ea typeface="標楷體" pitchFamily="65" charset="-120"/>
              </a:rPr>
              <a:t>      </a:t>
            </a:r>
            <a:r>
              <a:rPr lang="zh-TW" altLang="en-US" sz="2400" dirty="0" smtClean="0">
                <a:solidFill>
                  <a:srgbClr val="000066"/>
                </a:solidFill>
                <a:latin typeface="Calibri" pitchFamily="34" charset="0"/>
                <a:ea typeface="標楷體" pitchFamily="65" charset="-120"/>
              </a:rPr>
              <a:t>臺</a:t>
            </a:r>
            <a:r>
              <a:rPr lang="zh-TW" altLang="zh-TW" sz="2400" dirty="0" smtClean="0">
                <a:solidFill>
                  <a:srgbClr val="000066"/>
                </a:solidFill>
                <a:latin typeface="Calibri" pitchFamily="34" charset="0"/>
                <a:ea typeface="標楷體" pitchFamily="65" charset="-120"/>
              </a:rPr>
              <a:t>灣</a:t>
            </a:r>
            <a:r>
              <a:rPr lang="zh-TW" altLang="zh-TW" sz="2400" dirty="0">
                <a:solidFill>
                  <a:srgbClr val="000066"/>
                </a:solidFill>
                <a:latin typeface="Calibri" pitchFamily="34" charset="0"/>
                <a:ea typeface="標楷體" pitchFamily="65" charset="-120"/>
              </a:rPr>
              <a:t>上市公司</a:t>
            </a:r>
            <a:r>
              <a:rPr lang="zh-TW" altLang="zh-TW" sz="2400" dirty="0">
                <a:solidFill>
                  <a:srgbClr val="000066"/>
                </a:solidFill>
                <a:ea typeface="標楷體" pitchFamily="65" charset="-120"/>
              </a:rPr>
              <a:t>集中</a:t>
            </a:r>
            <a:r>
              <a:rPr lang="zh-TW" altLang="zh-TW" sz="2400" dirty="0" smtClean="0">
                <a:solidFill>
                  <a:srgbClr val="000066"/>
                </a:solidFill>
                <a:latin typeface="Calibri" pitchFamily="34" charset="0"/>
                <a:ea typeface="標楷體" pitchFamily="65" charset="-120"/>
              </a:rPr>
              <a:t>高科技產業</a:t>
            </a:r>
            <a:endParaRPr lang="en-US" altLang="zh-TW" sz="2400" dirty="0">
              <a:solidFill>
                <a:srgbClr val="000066"/>
              </a:solidFill>
              <a:latin typeface="Calibri" pitchFamily="34" charset="0"/>
              <a:ea typeface="標楷體" pitchFamily="65" charset="-120"/>
            </a:endParaRPr>
          </a:p>
          <a:p>
            <a:pPr marL="720725" lvl="1" indent="-360363">
              <a:defRPr/>
            </a:pPr>
            <a:r>
              <a:rPr lang="zh-TW" altLang="en-US" sz="2400" dirty="0" smtClean="0">
                <a:solidFill>
                  <a:srgbClr val="000066"/>
                </a:solidFill>
                <a:latin typeface="Calibri" pitchFamily="34" charset="0"/>
                <a:ea typeface="標楷體" pitchFamily="65" charset="-120"/>
              </a:rPr>
              <a:t>       強化「高科技與創新事業籌資</a:t>
            </a:r>
            <a:endParaRPr lang="en-US" altLang="zh-TW" sz="2400" dirty="0" smtClean="0">
              <a:solidFill>
                <a:srgbClr val="000066"/>
              </a:solidFill>
              <a:latin typeface="Calibri" pitchFamily="34" charset="0"/>
              <a:ea typeface="標楷體" pitchFamily="65" charset="-120"/>
            </a:endParaRPr>
          </a:p>
          <a:p>
            <a:pPr marL="720725" lvl="1" indent="-360363">
              <a:defRPr/>
            </a:pPr>
            <a:r>
              <a:rPr lang="en-US" altLang="zh-TW" sz="2400" dirty="0" smtClean="0">
                <a:solidFill>
                  <a:srgbClr val="000066"/>
                </a:solidFill>
                <a:latin typeface="Calibri" pitchFamily="34" charset="0"/>
                <a:ea typeface="標楷體" pitchFamily="65" charset="-120"/>
              </a:rPr>
              <a:t>       </a:t>
            </a:r>
            <a:r>
              <a:rPr lang="zh-TW" altLang="en-US" sz="2400" dirty="0" smtClean="0">
                <a:solidFill>
                  <a:srgbClr val="000066"/>
                </a:solidFill>
                <a:latin typeface="Calibri" pitchFamily="34" charset="0"/>
                <a:ea typeface="標楷體" pitchFamily="65" charset="-120"/>
              </a:rPr>
              <a:t>中心」地位</a:t>
            </a:r>
            <a:endParaRPr lang="en-US" altLang="zh-TW" sz="2400" dirty="0">
              <a:solidFill>
                <a:srgbClr val="000066"/>
              </a:solidFill>
              <a:latin typeface="Calibri" pitchFamily="34" charset="0"/>
              <a:ea typeface="標楷體" pitchFamily="65" charset="-120"/>
            </a:endParaRPr>
          </a:p>
          <a:p>
            <a:pPr marL="720725" lvl="1" indent="-360363">
              <a:buFont typeface="Calibri" pitchFamily="34" charset="0"/>
              <a:buChar char="—"/>
              <a:defRPr/>
            </a:pPr>
            <a:r>
              <a:rPr lang="zh-TW" altLang="en-US" sz="2800" dirty="0" smtClean="0">
                <a:solidFill>
                  <a:srgbClr val="000066"/>
                </a:solidFill>
                <a:latin typeface="Calibri" pitchFamily="34" charset="0"/>
                <a:ea typeface="標楷體" pitchFamily="65" charset="-120"/>
              </a:rPr>
              <a:t>傳統產業基礎厚實</a:t>
            </a:r>
            <a:endParaRPr lang="en-US" altLang="zh-TW" sz="2800" dirty="0" smtClean="0">
              <a:solidFill>
                <a:srgbClr val="000066"/>
              </a:solidFill>
              <a:latin typeface="Calibri" pitchFamily="34" charset="0"/>
              <a:ea typeface="標楷體" pitchFamily="65" charset="-120"/>
            </a:endParaRPr>
          </a:p>
          <a:p>
            <a:pPr marL="720725" lvl="1" indent="-360363">
              <a:defRPr/>
            </a:pPr>
            <a:r>
              <a:rPr lang="zh-TW" altLang="en-US" sz="2800" dirty="0" smtClean="0">
                <a:solidFill>
                  <a:srgbClr val="000066"/>
                </a:solidFill>
                <a:latin typeface="Calibri" pitchFamily="34" charset="0"/>
                <a:ea typeface="標楷體" pitchFamily="65" charset="-120"/>
              </a:rPr>
              <a:t>　服務業產業發展潛力大</a:t>
            </a:r>
            <a:endParaRPr lang="en-US" altLang="zh-TW" sz="2800" dirty="0">
              <a:solidFill>
                <a:srgbClr val="000066"/>
              </a:solidFill>
              <a:latin typeface="Calibri" pitchFamily="34" charset="0"/>
              <a:ea typeface="標楷體" pitchFamily="65" charset="-120"/>
            </a:endParaRPr>
          </a:p>
          <a:p>
            <a:pPr marL="268288" indent="-268288">
              <a:defRPr/>
            </a:pPr>
            <a:r>
              <a:rPr lang="zh-TW" altLang="en-US" sz="2800" dirty="0">
                <a:solidFill>
                  <a:srgbClr val="000066"/>
                </a:solidFill>
                <a:latin typeface="Calibri" pitchFamily="34" charset="0"/>
                <a:ea typeface="標楷體" pitchFamily="65" charset="-120"/>
              </a:rPr>
              <a:t>                 </a:t>
            </a:r>
            <a:endParaRPr lang="en-US" altLang="zh-TW" sz="2200" dirty="0">
              <a:solidFill>
                <a:srgbClr val="000066"/>
              </a:solidFill>
              <a:latin typeface="Calibri" pitchFamily="34" charset="0"/>
              <a:ea typeface="標楷體" pitchFamily="65" charset="-120"/>
            </a:endParaRPr>
          </a:p>
          <a:p>
            <a:pPr marL="268288" indent="-268288">
              <a:defRPr/>
            </a:pPr>
            <a:r>
              <a:rPr lang="zh-TW" altLang="en-US" sz="2800" dirty="0">
                <a:solidFill>
                  <a:srgbClr val="0000FF"/>
                </a:solidFill>
                <a:ea typeface="標楷體" pitchFamily="65" charset="-120"/>
              </a:rPr>
              <a:t>       </a:t>
            </a:r>
            <a:endParaRPr lang="en-US" altLang="zh-TW" sz="2400" dirty="0">
              <a:solidFill>
                <a:srgbClr val="000066"/>
              </a:solidFill>
              <a:latin typeface="Calibri" pitchFamily="34" charset="0"/>
              <a:ea typeface="標楷體" pitchFamily="65" charset="-120"/>
            </a:endParaRPr>
          </a:p>
          <a:p>
            <a:pPr marL="268288" indent="-268288">
              <a:buFont typeface="Calibri" pitchFamily="34" charset="0"/>
              <a:buChar char="—"/>
              <a:defRPr/>
            </a:pPr>
            <a:endParaRPr lang="en-US" altLang="zh-TW" sz="2200" dirty="0">
              <a:latin typeface="Calibri" pitchFamily="34" charset="0"/>
              <a:ea typeface="標楷體" pitchFamily="65" charset="-120"/>
            </a:endParaRPr>
          </a:p>
        </p:txBody>
      </p:sp>
      <p:pic>
        <p:nvPicPr>
          <p:cNvPr id="39942" name="Picture 6"/>
          <p:cNvPicPr>
            <a:picLocks noChangeAspect="1" noChangeArrowheads="1"/>
          </p:cNvPicPr>
          <p:nvPr/>
        </p:nvPicPr>
        <p:blipFill>
          <a:blip r:embed="rId3" cstate="print"/>
          <a:srcRect l="3233" t="2499" r="2985"/>
          <a:stretch>
            <a:fillRect/>
          </a:stretch>
        </p:blipFill>
        <p:spPr bwMode="auto">
          <a:xfrm>
            <a:off x="6143625" y="2214563"/>
            <a:ext cx="2071688" cy="2786062"/>
          </a:xfrm>
          <a:prstGeom prst="rect">
            <a:avLst/>
          </a:prstGeom>
          <a:noFill/>
          <a:ln w="9525">
            <a:noFill/>
            <a:miter lim="800000"/>
            <a:headEnd/>
            <a:tailEnd/>
          </a:ln>
        </p:spPr>
      </p:pic>
      <p:sp>
        <p:nvSpPr>
          <p:cNvPr id="7" name="向右箭號 6"/>
          <p:cNvSpPr/>
          <p:nvPr/>
        </p:nvSpPr>
        <p:spPr>
          <a:xfrm>
            <a:off x="1772602" y="3189922"/>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1771688" y="3566160"/>
            <a:ext cx="214314"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標題 1"/>
          <p:cNvSpPr>
            <a:spLocks noGrp="1"/>
          </p:cNvSpPr>
          <p:nvPr>
            <p:ph type="title"/>
          </p:nvPr>
        </p:nvSpPr>
        <p:spPr>
          <a:xfrm>
            <a:off x="1000125" y="417498"/>
            <a:ext cx="7286625" cy="939800"/>
          </a:xfrm>
        </p:spPr>
        <p:txBody>
          <a:bodyPr/>
          <a:lstStyle/>
          <a:p>
            <a:r>
              <a:rPr kumimoji="1" lang="zh-TW" altLang="en-US" sz="2800" b="1" dirty="0" smtClean="0">
                <a:solidFill>
                  <a:srgbClr val="333399"/>
                </a:solidFill>
                <a:effectLst>
                  <a:outerShdw blurRad="38100" dist="38100" dir="2700000" algn="tl">
                    <a:srgbClr val="C0C0C0"/>
                  </a:outerShdw>
                </a:effectLst>
                <a:cs typeface="+mn-cs"/>
              </a:rPr>
              <a:t>海外企業來台上市緣由</a:t>
            </a:r>
          </a:p>
        </p:txBody>
      </p:sp>
      <p:sp>
        <p:nvSpPr>
          <p:cNvPr id="34" name="橢圓 33"/>
          <p:cNvSpPr/>
          <p:nvPr/>
        </p:nvSpPr>
        <p:spPr>
          <a:xfrm>
            <a:off x="3714744" y="5857892"/>
            <a:ext cx="1643074" cy="857256"/>
          </a:xfrm>
          <a:prstGeom prst="ellipse">
            <a:avLst/>
          </a:prstGeom>
          <a:solidFill>
            <a:schemeClr val="accent1">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altLang="zh-TW" dirty="0">
                <a:solidFill>
                  <a:schemeClr val="bg1"/>
                </a:solidFill>
                <a:ea typeface="標楷體" pitchFamily="65" charset="-120"/>
              </a:rPr>
              <a:t>TWSE</a:t>
            </a:r>
            <a:endParaRPr lang="zh-TW" altLang="en-US" dirty="0">
              <a:solidFill>
                <a:schemeClr val="bg1"/>
              </a:solidFill>
              <a:ea typeface="標楷體" pitchFamily="65" charset="-120"/>
            </a:endParaRPr>
          </a:p>
        </p:txBody>
      </p:sp>
      <p:sp>
        <p:nvSpPr>
          <p:cNvPr id="16" name="上彎箭號 15"/>
          <p:cNvSpPr/>
          <p:nvPr/>
        </p:nvSpPr>
        <p:spPr>
          <a:xfrm rot="5400000">
            <a:off x="2035969" y="5393542"/>
            <a:ext cx="1000125" cy="1357313"/>
          </a:xfrm>
          <a:prstGeom prst="bentUpArrow">
            <a:avLst/>
          </a:prstGeom>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TW" altLang="en-US" sz="1400" dirty="0">
              <a:solidFill>
                <a:schemeClr val="bg1"/>
              </a:solidFill>
            </a:endParaRPr>
          </a:p>
        </p:txBody>
      </p:sp>
      <p:sp>
        <p:nvSpPr>
          <p:cNvPr id="19" name="上彎箭號 18"/>
          <p:cNvSpPr/>
          <p:nvPr/>
        </p:nvSpPr>
        <p:spPr>
          <a:xfrm rot="16200000" flipH="1">
            <a:off x="6250781" y="5393543"/>
            <a:ext cx="1000125" cy="1357312"/>
          </a:xfrm>
          <a:prstGeom prst="bentUpArrow">
            <a:avLst/>
          </a:prstGeom>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zh-TW" altLang="en-US" sz="1400" dirty="0">
              <a:solidFill>
                <a:schemeClr val="bg1"/>
              </a:solidFill>
            </a:endParaRPr>
          </a:p>
        </p:txBody>
      </p:sp>
      <p:graphicFrame>
        <p:nvGraphicFramePr>
          <p:cNvPr id="10" name="資料庫圖表 9"/>
          <p:cNvGraphicFramePr/>
          <p:nvPr/>
        </p:nvGraphicFramePr>
        <p:xfrm>
          <a:off x="500034" y="2857496"/>
          <a:ext cx="8215370" cy="2500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右大括弧 10"/>
          <p:cNvSpPr/>
          <p:nvPr/>
        </p:nvSpPr>
        <p:spPr>
          <a:xfrm>
            <a:off x="1643042" y="3714752"/>
            <a:ext cx="428628" cy="642942"/>
          </a:xfrm>
          <a:prstGeom prst="rightBrace">
            <a:avLst/>
          </a:prstGeom>
          <a:ln w="25400">
            <a:solidFill>
              <a:schemeClr val="tx2"/>
            </a:solidFill>
          </a:ln>
          <a:effectLst>
            <a:innerShdw blurRad="63500" dist="50800" dir="18900000">
              <a:prstClr val="black">
                <a:alpha val="50000"/>
              </a:prstClr>
            </a:inn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12" name="文字方塊 11"/>
          <p:cNvSpPr txBox="1"/>
          <p:nvPr/>
        </p:nvSpPr>
        <p:spPr>
          <a:xfrm>
            <a:off x="2143108" y="3643314"/>
            <a:ext cx="1714512" cy="800219"/>
          </a:xfrm>
          <a:prstGeom prst="rect">
            <a:avLst/>
          </a:prstGeom>
          <a:noFill/>
        </p:spPr>
        <p:txBody>
          <a:bodyPr wrap="square" rtlCol="0">
            <a:spAutoFit/>
          </a:bodyPr>
          <a:lstStyle/>
          <a:p>
            <a:r>
              <a:rPr lang="zh-TW" altLang="en-US" sz="2300" dirty="0" smtClean="0">
                <a:latin typeface="標楷體"/>
                <a:ea typeface="標楷體"/>
              </a:rPr>
              <a:t>鮭魚返鄉，籌資成長</a:t>
            </a:r>
            <a:endParaRPr lang="zh-TW" altLang="en-US" sz="2300" dirty="0"/>
          </a:p>
        </p:txBody>
      </p:sp>
      <p:sp>
        <p:nvSpPr>
          <p:cNvPr id="13" name="矩形 12"/>
          <p:cNvSpPr/>
          <p:nvPr/>
        </p:nvSpPr>
        <p:spPr>
          <a:xfrm>
            <a:off x="3071802" y="1500174"/>
            <a:ext cx="3071834" cy="92869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
                <a:srgbClr val="C00000"/>
              </a:buClr>
              <a:buFont typeface="Wingdings" pitchFamily="2" charset="2"/>
              <a:buChar char="ü"/>
            </a:pPr>
            <a:r>
              <a:rPr lang="zh-TW" altLang="en-US" sz="2200" dirty="0" smtClean="0">
                <a:solidFill>
                  <a:schemeClr val="tx1"/>
                </a:solidFill>
                <a:latin typeface="標楷體" pitchFamily="65" charset="-120"/>
                <a:ea typeface="標楷體" pitchFamily="65" charset="-120"/>
              </a:rPr>
              <a:t>易於籌措資金</a:t>
            </a:r>
            <a:endParaRPr lang="en-US" altLang="zh-TW" sz="2200" dirty="0" smtClean="0">
              <a:solidFill>
                <a:schemeClr val="tx1"/>
              </a:solidFill>
              <a:latin typeface="標楷體" pitchFamily="65" charset="-120"/>
              <a:ea typeface="標楷體" pitchFamily="65" charset="-120"/>
            </a:endParaRPr>
          </a:p>
          <a:p>
            <a:pPr>
              <a:buClr>
                <a:srgbClr val="C00000"/>
              </a:buClr>
              <a:buFont typeface="Wingdings" pitchFamily="2" charset="2"/>
              <a:buChar char="ü"/>
            </a:pPr>
            <a:r>
              <a:rPr lang="zh-TW" altLang="en-US" sz="2200" dirty="0" smtClean="0">
                <a:solidFill>
                  <a:schemeClr val="tx1"/>
                </a:solidFill>
                <a:latin typeface="標楷體" pitchFamily="65" charset="-120"/>
                <a:ea typeface="標楷體" pitchFamily="65" charset="-120"/>
              </a:rPr>
              <a:t>增加市場曝光度</a:t>
            </a:r>
            <a:endParaRPr lang="zh-TW" altLang="en-US" sz="2200" dirty="0">
              <a:solidFill>
                <a:schemeClr val="tx1"/>
              </a:solidFill>
              <a:latin typeface="標楷體" pitchFamily="65" charset="-120"/>
              <a:ea typeface="標楷體" pitchFamily="65" charset="-120"/>
            </a:endParaRPr>
          </a:p>
        </p:txBody>
      </p:sp>
      <p:sp>
        <p:nvSpPr>
          <p:cNvPr id="14" name="向下箭號 13"/>
          <p:cNvSpPr/>
          <p:nvPr/>
        </p:nvSpPr>
        <p:spPr>
          <a:xfrm>
            <a:off x="4429124" y="2500306"/>
            <a:ext cx="357190" cy="42862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685800" y="2459041"/>
            <a:ext cx="7772400" cy="1470025"/>
          </a:xfrm>
        </p:spPr>
        <p:txBody>
          <a:bodyPr rtlCol="0">
            <a:normAutofit/>
          </a:bodyPr>
          <a:lstStyle/>
          <a:p>
            <a:pPr eaLnBrk="1" fontAlgn="auto" hangingPunct="1">
              <a:spcAft>
                <a:spcPts val="0"/>
              </a:spcAft>
              <a:defRPr/>
            </a:pPr>
            <a:r>
              <a:rPr lang="zh-TW" altLang="en-US" sz="3600" b="1" dirty="0" smtClean="0">
                <a:solidFill>
                  <a:srgbClr val="333399"/>
                </a:solidFill>
                <a:effectLst>
                  <a:outerShdw blurRad="38100" dist="38100" dir="2700000" algn="tl">
                    <a:srgbClr val="C0C0C0"/>
                  </a:outerShdw>
                </a:effectLst>
                <a:cs typeface="Times New Roman" pitchFamily="18" charset="0"/>
              </a:rPr>
              <a:t>五、結語</a:t>
            </a:r>
            <a:endParaRPr lang="en-US" altLang="zh-TW" sz="3600" b="1" dirty="0" smtClean="0">
              <a:solidFill>
                <a:srgbClr val="333399"/>
              </a:solidFill>
              <a:effectLst>
                <a:outerShdw blurRad="38100" dist="38100" dir="2700000" algn="tl">
                  <a:srgbClr val="C0C0C0"/>
                </a:outerShdw>
              </a:effectLst>
              <a:cs typeface="Times New Roman" pitchFamily="18" charset="0"/>
            </a:endParaRPr>
          </a:p>
        </p:txBody>
      </p:sp>
      <p:sp>
        <p:nvSpPr>
          <p:cNvPr id="4" name="投影片編號版面配置區 3"/>
          <p:cNvSpPr>
            <a:spLocks noGrp="1"/>
          </p:cNvSpPr>
          <p:nvPr>
            <p:ph type="sldNum" sz="quarter" idx="12"/>
          </p:nvPr>
        </p:nvSpPr>
        <p:spPr/>
        <p:txBody>
          <a:bodyPr/>
          <a:lstStyle/>
          <a:p>
            <a:pPr>
              <a:defRPr/>
            </a:pPr>
            <a:fld id="{934FE4A1-40F1-4481-865D-49F249C73058}" type="slidenum">
              <a:rPr/>
              <a:pPr>
                <a:defRPr/>
              </a:pPr>
              <a:t>52</a:t>
            </a:fld>
            <a:endParaRPr/>
          </a:p>
        </p:txBody>
      </p:sp>
      <p:sp>
        <p:nvSpPr>
          <p:cNvPr id="5" name="Rectangle 3"/>
          <p:cNvSpPr txBox="1">
            <a:spLocks noChangeArrowheads="1"/>
          </p:cNvSpPr>
          <p:nvPr/>
        </p:nvSpPr>
        <p:spPr bwMode="auto">
          <a:xfrm>
            <a:off x="2428875" y="3357563"/>
            <a:ext cx="6500813" cy="3000375"/>
          </a:xfrm>
          <a:prstGeom prst="rect">
            <a:avLst/>
          </a:prstGeom>
          <a:noFill/>
          <a:ln w="9525">
            <a:noFill/>
            <a:miter lim="800000"/>
            <a:headEnd/>
            <a:tailEnd/>
          </a:ln>
        </p:spPr>
        <p:txBody>
          <a:bodyPr>
            <a:normAutofit/>
          </a:bodyPr>
          <a:lstStyle/>
          <a:p>
            <a:pPr fontAlgn="auto">
              <a:spcBef>
                <a:spcPts val="0"/>
              </a:spcBef>
              <a:spcAft>
                <a:spcPts val="600"/>
              </a:spcAft>
              <a:buFont typeface="Arial" pitchFamily="34" charset="0"/>
              <a:buNone/>
              <a:defRPr/>
            </a:pPr>
            <a:endParaRPr kumimoji="0" lang="en-US" altLang="zh-TW" sz="3200" dirty="0">
              <a:solidFill>
                <a:schemeClr val="tx1">
                  <a:tint val="75000"/>
                </a:schemeClr>
              </a:solidFill>
              <a:effectLst>
                <a:outerShdw blurRad="38100" dist="38100" dir="2700000" algn="tl">
                  <a:srgbClr val="C0C0C0"/>
                </a:outerShdw>
              </a:effectLst>
              <a:latin typeface="+mn-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sz="2800" b="1" dirty="0" smtClean="0">
                <a:solidFill>
                  <a:srgbClr val="333399"/>
                </a:solidFill>
                <a:effectLst>
                  <a:outerShdw blurRad="38100" dist="38100" dir="2700000" algn="tl">
                    <a:srgbClr val="C0C0C0"/>
                  </a:outerShdw>
                </a:effectLst>
                <a:latin typeface="+mn-lt"/>
              </a:rPr>
              <a:t>打造台灣成為國際化籌資平台與優質財管中心</a:t>
            </a:r>
            <a:endParaRPr lang="zh-TW" altLang="en-US" sz="2800" b="1" dirty="0">
              <a:solidFill>
                <a:srgbClr val="333399"/>
              </a:solidFill>
              <a:effectLst>
                <a:outerShdw blurRad="38100" dist="38100" dir="2700000" algn="tl">
                  <a:srgbClr val="C0C0C0"/>
                </a:outerShdw>
              </a:effectLst>
              <a:latin typeface="+mn-lt"/>
            </a:endParaRPr>
          </a:p>
        </p:txBody>
      </p:sp>
      <p:sp>
        <p:nvSpPr>
          <p:cNvPr id="4" name="投影片編號版面配置區 3"/>
          <p:cNvSpPr>
            <a:spLocks noGrp="1"/>
          </p:cNvSpPr>
          <p:nvPr>
            <p:ph type="sldNum" sz="quarter" idx="12"/>
          </p:nvPr>
        </p:nvSpPr>
        <p:spPr/>
        <p:txBody>
          <a:bodyPr/>
          <a:lstStyle/>
          <a:p>
            <a:pPr>
              <a:defRPr/>
            </a:pPr>
            <a:fld id="{815E3E49-4178-4C31-AE12-5149B0FF5FF6}" type="slidenum">
              <a:rPr lang="en-US" altLang="zh-TW" smtClean="0"/>
              <a:pPr>
                <a:defRPr/>
              </a:pPr>
              <a:t>53</a:t>
            </a:fld>
            <a:endParaRPr lang="en-US" altLang="zh-TW"/>
          </a:p>
        </p:txBody>
      </p:sp>
      <p:graphicFrame>
        <p:nvGraphicFramePr>
          <p:cNvPr id="5" name="資料庫圖表 4"/>
          <p:cNvGraphicFramePr/>
          <p:nvPr/>
        </p:nvGraphicFramePr>
        <p:xfrm>
          <a:off x="672888" y="1571612"/>
          <a:ext cx="8001056"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群組 5"/>
          <p:cNvGrpSpPr>
            <a:grpSpLocks/>
          </p:cNvGrpSpPr>
          <p:nvPr/>
        </p:nvGrpSpPr>
        <p:grpSpPr bwMode="auto">
          <a:xfrm>
            <a:off x="4673600" y="3357563"/>
            <a:ext cx="1608138" cy="955675"/>
            <a:chOff x="2323392" y="2758860"/>
            <a:chExt cx="1608212" cy="955920"/>
          </a:xfrm>
        </p:grpSpPr>
        <p:sp>
          <p:nvSpPr>
            <p:cNvPr id="7" name="矩形 6"/>
            <p:cNvSpPr/>
            <p:nvPr/>
          </p:nvSpPr>
          <p:spPr>
            <a:xfrm>
              <a:off x="2323392" y="2758860"/>
              <a:ext cx="1608212" cy="95592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矩形 7"/>
            <p:cNvSpPr/>
            <p:nvPr/>
          </p:nvSpPr>
          <p:spPr>
            <a:xfrm>
              <a:off x="2323392" y="2758860"/>
              <a:ext cx="1608212" cy="95592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62316" tIns="0" rIns="0" bIns="0" spcCol="1270"/>
            <a:lstStyle/>
            <a:p>
              <a:pPr defTabSz="977900">
                <a:lnSpc>
                  <a:spcPct val="90000"/>
                </a:lnSpc>
                <a:spcAft>
                  <a:spcPct val="35000"/>
                </a:spcAft>
                <a:defRPr/>
              </a:pPr>
              <a:endParaRPr lang="zh-TW" altLang="en-US" sz="2200" dirty="0"/>
            </a:p>
          </p:txBody>
        </p:sp>
      </p:grpSp>
      <p:pic>
        <p:nvPicPr>
          <p:cNvPr id="34822" name="Picture 3" descr="C:\Documents and Settings\1090\Local Settings\Temporary Internet Files\Content.IE5\5WLDRPHB\dglxasset[1].aspx"/>
          <p:cNvPicPr>
            <a:picLocks noChangeAspect="1" noChangeArrowheads="1"/>
          </p:cNvPicPr>
          <p:nvPr/>
        </p:nvPicPr>
        <p:blipFill>
          <a:blip r:embed="rId6" cstate="print"/>
          <a:srcRect/>
          <a:stretch>
            <a:fillRect/>
          </a:stretch>
        </p:blipFill>
        <p:spPr bwMode="auto">
          <a:xfrm>
            <a:off x="7673975" y="2857500"/>
            <a:ext cx="1357313" cy="2049463"/>
          </a:xfrm>
          <a:prstGeom prst="rect">
            <a:avLst/>
          </a:prstGeom>
          <a:noFill/>
          <a:ln w="9525">
            <a:noFill/>
            <a:miter lim="800000"/>
            <a:headEnd/>
            <a:tailEnd/>
          </a:ln>
        </p:spPr>
      </p:pic>
      <p:pic>
        <p:nvPicPr>
          <p:cNvPr id="34823" name="Picture 6" descr="C:\Documents and Settings\1090\Local Settings\Temporary Internet Files\Content.IE5\PHZ2SVAR\MC900239043[1].wmf"/>
          <p:cNvPicPr>
            <a:picLocks noChangeAspect="1" noChangeArrowheads="1"/>
          </p:cNvPicPr>
          <p:nvPr/>
        </p:nvPicPr>
        <p:blipFill>
          <a:blip r:embed="rId7" cstate="print"/>
          <a:srcRect/>
          <a:stretch>
            <a:fillRect/>
          </a:stretch>
        </p:blipFill>
        <p:spPr bwMode="auto">
          <a:xfrm>
            <a:off x="71438" y="4646613"/>
            <a:ext cx="1816100" cy="854075"/>
          </a:xfrm>
          <a:prstGeom prst="rect">
            <a:avLst/>
          </a:prstGeom>
          <a:noFill/>
          <a:ln w="9525">
            <a:noFill/>
            <a:miter lim="800000"/>
            <a:headEnd/>
            <a:tailEnd/>
          </a:ln>
        </p:spPr>
      </p:pic>
      <p:pic>
        <p:nvPicPr>
          <p:cNvPr id="221188" name="Picture 4" descr="C:\Documents and Settings\1090\Local Settings\Temporary Internet Files\Content.IE5\5WLDRPHB\MP900345951[2].jpg"/>
          <p:cNvPicPr>
            <a:picLocks noChangeAspect="1" noChangeArrowheads="1"/>
          </p:cNvPicPr>
          <p:nvPr/>
        </p:nvPicPr>
        <p:blipFill>
          <a:blip r:embed="rId8" cstate="print"/>
          <a:srcRect/>
          <a:stretch>
            <a:fillRect/>
          </a:stretch>
        </p:blipFill>
        <p:spPr bwMode="auto">
          <a:xfrm>
            <a:off x="5643563" y="4572000"/>
            <a:ext cx="1009650" cy="1414463"/>
          </a:xfrm>
          <a:prstGeom prst="rect">
            <a:avLst/>
          </a:prstGeom>
          <a:ln>
            <a:noFill/>
          </a:ln>
          <a:effectLst>
            <a:outerShdw blurRad="292100" dist="139700" dir="2700000" algn="tl" rotWithShape="0">
              <a:srgbClr val="333333">
                <a:alpha val="65000"/>
              </a:srgbClr>
            </a:outerShdw>
          </a:effectLst>
        </p:spPr>
      </p:pic>
      <p:pic>
        <p:nvPicPr>
          <p:cNvPr id="221196" name="Picture 12" descr="進入標準尺寸的圖片">
            <a:hlinkClick r:id="rId9"/>
          </p:cNvPr>
          <p:cNvPicPr>
            <a:picLocks noChangeAspect="1" noChangeArrowheads="1"/>
          </p:cNvPicPr>
          <p:nvPr/>
        </p:nvPicPr>
        <p:blipFill>
          <a:blip r:embed="rId10" cstate="print"/>
          <a:srcRect/>
          <a:stretch>
            <a:fillRect/>
          </a:stretch>
        </p:blipFill>
        <p:spPr bwMode="auto">
          <a:xfrm>
            <a:off x="2290763" y="2085975"/>
            <a:ext cx="1597025" cy="1057275"/>
          </a:xfrm>
          <a:prstGeom prst="rect">
            <a:avLst/>
          </a:prstGeom>
          <a:ln>
            <a:noFill/>
          </a:ln>
          <a:effectLst>
            <a:outerShdw blurRad="292100" dist="139700" dir="2700000" algn="tl" rotWithShape="0">
              <a:srgbClr val="333333">
                <a:alpha val="65000"/>
              </a:srgbClr>
            </a:outerShdw>
          </a:effectLst>
        </p:spPr>
      </p:pic>
      <p:pic>
        <p:nvPicPr>
          <p:cNvPr id="221194" name="Picture 10" descr="[原创]狮城掠影（六）——鱼尾狮印象 - 小飞 - 放飞的心情"/>
          <p:cNvPicPr>
            <a:picLocks noChangeAspect="1" noChangeArrowheads="1"/>
          </p:cNvPicPr>
          <p:nvPr/>
        </p:nvPicPr>
        <p:blipFill>
          <a:blip r:embed="rId11" cstate="print"/>
          <a:srcRect r="10398" b="22310"/>
          <a:stretch>
            <a:fillRect/>
          </a:stretch>
        </p:blipFill>
        <p:spPr bwMode="auto">
          <a:xfrm>
            <a:off x="1000125" y="3286125"/>
            <a:ext cx="1600200" cy="992188"/>
          </a:xfrm>
          <a:prstGeom prst="rect">
            <a:avLst/>
          </a:prstGeom>
          <a:ln>
            <a:noFill/>
          </a:ln>
          <a:effectLst>
            <a:outerShdw blurRad="292100" dist="139700" dir="2700000" algn="tl" rotWithShape="0">
              <a:srgbClr val="333333">
                <a:alpha val="65000"/>
              </a:srgbClr>
            </a:outerShdw>
          </a:effectLst>
        </p:spPr>
      </p:pic>
      <p:sp>
        <p:nvSpPr>
          <p:cNvPr id="13" name="向下箭號 12"/>
          <p:cNvSpPr/>
          <p:nvPr/>
        </p:nvSpPr>
        <p:spPr>
          <a:xfrm>
            <a:off x="5286375" y="1714500"/>
            <a:ext cx="571500" cy="1428750"/>
          </a:xfrm>
          <a:prstGeom prst="down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chemeClr val="tx1"/>
                </a:solidFill>
                <a:latin typeface="標楷體" pitchFamily="65" charset="-120"/>
                <a:ea typeface="標楷體" pitchFamily="65" charset="-120"/>
              </a:rPr>
              <a:t>目前階段</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9EE67D9C-9A6D-4C23-8162-C84B69019700}" type="slidenum">
              <a:rPr lang="en-US" altLang="zh-TW" smtClean="0"/>
              <a:pPr>
                <a:defRPr/>
              </a:pPr>
              <a:t>54</a:t>
            </a:fld>
            <a:endParaRPr lang="en-US" altLang="zh-TW"/>
          </a:p>
        </p:txBody>
      </p:sp>
      <p:sp>
        <p:nvSpPr>
          <p:cNvPr id="4" name="Rectangle 4"/>
          <p:cNvSpPr txBox="1">
            <a:spLocks noChangeArrowheads="1"/>
          </p:cNvSpPr>
          <p:nvPr/>
        </p:nvSpPr>
        <p:spPr bwMode="auto">
          <a:xfrm>
            <a:off x="685800" y="2571752"/>
            <a:ext cx="7772400" cy="1143000"/>
          </a:xfrm>
          <a:prstGeom prst="rect">
            <a:avLst/>
          </a:prstGeom>
          <a:noFill/>
          <a:ln w="9525">
            <a:noFill/>
            <a:miter lim="800000"/>
            <a:headEnd/>
            <a:tailEnd/>
          </a:ln>
        </p:spPr>
        <p:txBody>
          <a:bodyPr anchor="ctr">
            <a:normAutofit/>
          </a:bodyPr>
          <a:lstStyle/>
          <a:p>
            <a:pPr algn="ctr" fontAlgn="auto">
              <a:spcAft>
                <a:spcPts val="0"/>
              </a:spcAft>
              <a:defRPr/>
            </a:pPr>
            <a:r>
              <a:rPr kumimoji="0" lang="zh-TW" altLang="en-US" sz="3600" b="1" dirty="0" smtClean="0">
                <a:solidFill>
                  <a:srgbClr val="333399"/>
                </a:solidFill>
                <a:effectLst>
                  <a:outerShdw blurRad="38100" dist="38100" dir="2700000" algn="tl">
                    <a:srgbClr val="C0C0C0"/>
                  </a:outerShdw>
                </a:effectLst>
                <a:latin typeface="+mj-lt"/>
                <a:ea typeface="標楷體" pitchFamily="65" charset="-120"/>
                <a:cs typeface="Times New Roman" pitchFamily="18" charset="0"/>
              </a:rPr>
              <a:t>謝謝</a:t>
            </a:r>
            <a:endParaRPr kumimoji="0" lang="en-US" altLang="zh-TW" sz="3600" b="1" dirty="0">
              <a:solidFill>
                <a:srgbClr val="333399"/>
              </a:solidFill>
              <a:effectLst>
                <a:outerShdw blurRad="38100" dist="38100" dir="2700000" algn="tl">
                  <a:srgbClr val="C0C0C0"/>
                </a:outerShdw>
              </a:effectLst>
              <a:latin typeface="+mj-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pPr>
              <a:defRPr/>
            </a:pPr>
            <a:fld id="{9C0F447D-85EF-4794-89F4-B536474964A6}" type="slidenum">
              <a:rPr lang="en-US" altLang="zh-TW" smtClean="0"/>
              <a:pPr>
                <a:defRPr/>
              </a:pPr>
              <a:t>55</a:t>
            </a:fld>
            <a:endParaRPr lang="en-US" altLang="zh-TW"/>
          </a:p>
        </p:txBody>
      </p:sp>
      <p:sp>
        <p:nvSpPr>
          <p:cNvPr id="4" name="Rectangle 4"/>
          <p:cNvSpPr txBox="1">
            <a:spLocks noChangeArrowheads="1"/>
          </p:cNvSpPr>
          <p:nvPr/>
        </p:nvSpPr>
        <p:spPr bwMode="auto">
          <a:xfrm>
            <a:off x="685800" y="2428875"/>
            <a:ext cx="7772400" cy="1143000"/>
          </a:xfrm>
          <a:prstGeom prst="rect">
            <a:avLst/>
          </a:prstGeom>
          <a:noFill/>
          <a:ln w="9525">
            <a:noFill/>
            <a:miter lim="800000"/>
            <a:headEnd/>
            <a:tailEnd/>
          </a:ln>
        </p:spPr>
        <p:txBody>
          <a:bodyPr anchor="ctr">
            <a:normAutofit/>
          </a:bodyPr>
          <a:lstStyle/>
          <a:p>
            <a:pPr algn="ctr" fontAlgn="auto">
              <a:spcAft>
                <a:spcPts val="0"/>
              </a:spcAft>
              <a:defRPr/>
            </a:pPr>
            <a:r>
              <a:rPr kumimoji="0" lang="zh-TW" altLang="en-US" sz="3600" b="1" dirty="0" smtClean="0">
                <a:solidFill>
                  <a:srgbClr val="333399"/>
                </a:solidFill>
                <a:effectLst>
                  <a:outerShdw blurRad="38100" dist="38100" dir="2700000" algn="tl">
                    <a:srgbClr val="C0C0C0"/>
                  </a:outerShdw>
                </a:effectLst>
                <a:latin typeface="+mj-lt"/>
                <a:ea typeface="標楷體" pitchFamily="65" charset="-120"/>
                <a:cs typeface="Times New Roman" pitchFamily="18" charset="0"/>
              </a:rPr>
              <a:t>附錄</a:t>
            </a:r>
            <a:endParaRPr kumimoji="0" lang="en-US" altLang="zh-TW" sz="3600" b="1" dirty="0">
              <a:solidFill>
                <a:srgbClr val="333399"/>
              </a:solidFill>
              <a:effectLst>
                <a:outerShdw blurRad="38100" dist="38100" dir="2700000" algn="tl">
                  <a:srgbClr val="C0C0C0"/>
                </a:outerShdw>
              </a:effectLst>
              <a:latin typeface="+mj-lt"/>
              <a:ea typeface="標楷體" pitchFamily="65" charset="-120"/>
              <a:cs typeface="Times New Roman" pitchFamily="18" charset="0"/>
            </a:endParaRP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兩岸產業合作實例－優先採購</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p:txBody>
          <a:bodyPr/>
          <a:lstStyle/>
          <a:p>
            <a:r>
              <a:rPr lang="en-US" altLang="zh-TW" sz="2400" b="1" dirty="0" smtClean="0"/>
              <a:t>2009</a:t>
            </a:r>
            <a:r>
              <a:rPr lang="zh-TW" altLang="en-US" sz="2400" b="1" dirty="0" smtClean="0"/>
              <a:t>年，大陸企業來台採購金額</a:t>
            </a:r>
            <a:r>
              <a:rPr lang="en-US" altLang="zh-TW" sz="2400" b="1" dirty="0" smtClean="0">
                <a:solidFill>
                  <a:srgbClr val="0000CC"/>
                </a:solidFill>
              </a:rPr>
              <a:t>180</a:t>
            </a:r>
            <a:r>
              <a:rPr lang="zh-TW" altLang="en-US" sz="2400" b="1" dirty="0" smtClean="0">
                <a:solidFill>
                  <a:srgbClr val="0000CC"/>
                </a:solidFill>
              </a:rPr>
              <a:t>億美元</a:t>
            </a:r>
            <a:endParaRPr lang="en-US" altLang="zh-TW" sz="2400" b="1" dirty="0" smtClean="0">
              <a:solidFill>
                <a:srgbClr val="0000CC"/>
              </a:solidFill>
            </a:endParaRPr>
          </a:p>
          <a:p>
            <a:r>
              <a:rPr lang="en-US" altLang="zh-TW" sz="2400" b="1" dirty="0" smtClean="0"/>
              <a:t>2010</a:t>
            </a:r>
            <a:r>
              <a:rPr lang="zh-TW" altLang="en-US" sz="2400" b="1" dirty="0" smtClean="0"/>
              <a:t>年，大陸企業來台採購金額</a:t>
            </a:r>
            <a:r>
              <a:rPr lang="en-US" altLang="zh-TW" sz="2400" b="1" dirty="0" smtClean="0">
                <a:solidFill>
                  <a:srgbClr val="0000CC"/>
                </a:solidFill>
              </a:rPr>
              <a:t>208</a:t>
            </a:r>
            <a:r>
              <a:rPr lang="zh-TW" altLang="en-US" sz="2400" b="1" dirty="0" smtClean="0">
                <a:solidFill>
                  <a:srgbClr val="0000CC"/>
                </a:solidFill>
              </a:rPr>
              <a:t>億美元</a:t>
            </a:r>
            <a:endParaRPr lang="en-US" altLang="zh-TW" sz="2400" b="1" dirty="0" smtClean="0">
              <a:solidFill>
                <a:srgbClr val="0000CC"/>
              </a:solidFill>
            </a:endParaRPr>
          </a:p>
          <a:p>
            <a:r>
              <a:rPr lang="en-US" altLang="zh-TW" sz="2400" b="1" dirty="0" smtClean="0"/>
              <a:t>2011</a:t>
            </a:r>
            <a:r>
              <a:rPr lang="zh-TW" altLang="en-US" sz="2400" b="1" dirty="0" smtClean="0"/>
              <a:t>年</a:t>
            </a:r>
            <a:r>
              <a:rPr lang="en-US" altLang="zh-TW" sz="2400" b="1" dirty="0" smtClean="0"/>
              <a:t>1</a:t>
            </a:r>
            <a:r>
              <a:rPr lang="zh-TW" altLang="en-US" sz="2400" b="1" dirty="0" smtClean="0"/>
              <a:t>月</a:t>
            </a:r>
            <a:r>
              <a:rPr lang="en-US" altLang="zh-TW" sz="2400" b="1" dirty="0" smtClean="0"/>
              <a:t>1</a:t>
            </a:r>
            <a:r>
              <a:rPr lang="zh-TW" altLang="en-US" sz="2400" b="1" dirty="0" smtClean="0"/>
              <a:t>日</a:t>
            </a:r>
            <a:r>
              <a:rPr lang="en-US" altLang="zh-TW" sz="2400" b="1" dirty="0" smtClean="0"/>
              <a:t>ECFA</a:t>
            </a:r>
            <a:r>
              <a:rPr lang="zh-TW" altLang="en-US" sz="2400" b="1" dirty="0" smtClean="0"/>
              <a:t>生效，</a:t>
            </a:r>
            <a:r>
              <a:rPr lang="en-US" altLang="zh-TW" sz="2400" b="1" dirty="0" smtClean="0"/>
              <a:t>557</a:t>
            </a:r>
            <a:r>
              <a:rPr lang="zh-TW" altLang="en-US" sz="2400" b="1" dirty="0" smtClean="0"/>
              <a:t>項產品大陸先予降稅</a:t>
            </a:r>
            <a:endParaRPr lang="en-US" altLang="zh-TW" sz="2400" b="1" dirty="0" smtClean="0"/>
          </a:p>
          <a:p>
            <a:r>
              <a:rPr lang="en-US" altLang="zh-TW" sz="2400" b="1" dirty="0" smtClean="0"/>
              <a:t>2011.03.31</a:t>
            </a:r>
            <a:r>
              <a:rPr lang="zh-TW" altLang="en-US" sz="2400" b="1" dirty="0" smtClean="0"/>
              <a:t>台灣舉辦</a:t>
            </a:r>
            <a:r>
              <a:rPr lang="zh-TW" altLang="zh-TW" sz="2400" b="1" dirty="0" smtClean="0"/>
              <a:t>「</a:t>
            </a:r>
            <a:r>
              <a:rPr lang="en-US" altLang="zh-TW" sz="2400" b="1" dirty="0" smtClean="0"/>
              <a:t>2011</a:t>
            </a:r>
            <a:r>
              <a:rPr lang="zh-TW" altLang="zh-TW" sz="2400" b="1" dirty="0" smtClean="0"/>
              <a:t>年新興市場採購夥伴大會」</a:t>
            </a:r>
            <a:r>
              <a:rPr lang="zh-TW" altLang="en-US" sz="2400" b="1" dirty="0" smtClean="0"/>
              <a:t>，特闢</a:t>
            </a:r>
            <a:r>
              <a:rPr lang="en-US" altLang="zh-TW" sz="2400" b="1" dirty="0" smtClean="0"/>
              <a:t>ECFA</a:t>
            </a:r>
            <a:r>
              <a:rPr lang="zh-TW" altLang="en-US" sz="2400" b="1" dirty="0" smtClean="0"/>
              <a:t>專區</a:t>
            </a:r>
            <a:r>
              <a:rPr lang="zh-TW" altLang="zh-TW" sz="2400" b="1" dirty="0" smtClean="0"/>
              <a:t>，邀請</a:t>
            </a:r>
            <a:r>
              <a:rPr lang="en-US" altLang="zh-TW" sz="2400" b="1" dirty="0" smtClean="0"/>
              <a:t>106</a:t>
            </a:r>
            <a:r>
              <a:rPr lang="zh-TW" altLang="zh-TW" sz="2400" b="1" dirty="0" smtClean="0"/>
              <a:t>家大陸重量級企業</a:t>
            </a:r>
            <a:r>
              <a:rPr lang="zh-TW" altLang="en-US" sz="2400" b="1" dirty="0" smtClean="0"/>
              <a:t>來台採購</a:t>
            </a:r>
            <a:r>
              <a:rPr lang="zh-TW" altLang="zh-TW" sz="2400" b="1" dirty="0" smtClean="0"/>
              <a:t>，</a:t>
            </a:r>
            <a:r>
              <a:rPr lang="zh-TW" altLang="en-US" sz="2400" b="1" dirty="0" smtClean="0"/>
              <a:t>吸引</a:t>
            </a:r>
            <a:r>
              <a:rPr lang="en-US" altLang="zh-TW" sz="2400" b="1" dirty="0" smtClean="0"/>
              <a:t>2000</a:t>
            </a:r>
            <a:r>
              <a:rPr lang="zh-TW" altLang="en-US" sz="2400" b="1" dirty="0" smtClean="0"/>
              <a:t>家台灣廠商參與，</a:t>
            </a:r>
            <a:r>
              <a:rPr lang="zh-TW" altLang="zh-TW" sz="2400" b="1" dirty="0" smtClean="0"/>
              <a:t>預計媒合超過</a:t>
            </a:r>
            <a:r>
              <a:rPr lang="en-US" altLang="zh-TW" sz="2400" b="1" dirty="0" smtClean="0"/>
              <a:t>1</a:t>
            </a:r>
            <a:r>
              <a:rPr lang="zh-TW" altLang="zh-TW" sz="2400" b="1" dirty="0" smtClean="0"/>
              <a:t>萬場次一對一採購洽談會，採購金額</a:t>
            </a:r>
            <a:r>
              <a:rPr lang="zh-TW" altLang="en-US" sz="2400" b="1" dirty="0" smtClean="0"/>
              <a:t>上看</a:t>
            </a:r>
            <a:r>
              <a:rPr lang="en-US" altLang="zh-TW" sz="2400" b="1" dirty="0" smtClean="0">
                <a:solidFill>
                  <a:srgbClr val="0000CC"/>
                </a:solidFill>
              </a:rPr>
              <a:t>251</a:t>
            </a:r>
            <a:r>
              <a:rPr lang="zh-TW" altLang="zh-TW" sz="2400" b="1" dirty="0" smtClean="0">
                <a:solidFill>
                  <a:srgbClr val="0000CC"/>
                </a:solidFill>
              </a:rPr>
              <a:t>億美元</a:t>
            </a:r>
            <a:r>
              <a:rPr lang="zh-TW" altLang="zh-TW" sz="2400" b="1" dirty="0" smtClean="0"/>
              <a:t>。</a:t>
            </a:r>
            <a:endParaRPr lang="zh-TW" altLang="en-US" sz="2400" b="1" dirty="0"/>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56</a:t>
            </a:fld>
            <a:endParaRPr lang="en-US" altLang="zh-TW"/>
          </a:p>
        </p:txBody>
      </p:sp>
      <p:sp>
        <p:nvSpPr>
          <p:cNvPr id="5" name="文字方塊 4"/>
          <p:cNvSpPr txBox="1"/>
          <p:nvPr/>
        </p:nvSpPr>
        <p:spPr>
          <a:xfrm>
            <a:off x="785786" y="5500702"/>
            <a:ext cx="5429288" cy="523220"/>
          </a:xfrm>
          <a:prstGeom prst="rect">
            <a:avLst/>
          </a:prstGeom>
          <a:noFill/>
        </p:spPr>
        <p:txBody>
          <a:bodyPr wrap="square" rtlCol="0">
            <a:spAutoFit/>
          </a:bodyPr>
          <a:lstStyle/>
          <a:p>
            <a:r>
              <a:rPr lang="zh-TW" altLang="en-US" sz="1400" dirty="0" smtClean="0">
                <a:latin typeface="標楷體" pitchFamily="65" charset="-120"/>
                <a:ea typeface="標楷體" pitchFamily="65" charset="-120"/>
              </a:rPr>
              <a:t>資料來源：台灣對外貿易發展協會</a:t>
            </a:r>
            <a:endParaRPr lang="en-US" altLang="zh-TW" sz="1400" dirty="0" smtClean="0">
              <a:latin typeface="標楷體" pitchFamily="65" charset="-120"/>
              <a:ea typeface="標楷體" pitchFamily="65" charset="-120"/>
            </a:endParaRPr>
          </a:p>
          <a:p>
            <a:endParaRPr lang="zh-TW" altLang="en-US" sz="1400" dirty="0">
              <a:latin typeface="標楷體" pitchFamily="65" charset="-120"/>
              <a:ea typeface="標楷體" pitchFamily="65" charset="-120"/>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兩岸產業合作實例－相互認證</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357298"/>
            <a:ext cx="7901014" cy="4525963"/>
          </a:xfrm>
        </p:spPr>
        <p:txBody>
          <a:bodyPr/>
          <a:lstStyle/>
          <a:p>
            <a:pPr>
              <a:buBlip>
                <a:blip r:embed="rId2"/>
              </a:buBlip>
            </a:pPr>
            <a:r>
              <a:rPr lang="zh-TW" altLang="en-US" sz="2400" b="1" dirty="0" smtClean="0">
                <a:solidFill>
                  <a:srgbClr val="333399"/>
                </a:solidFill>
              </a:rPr>
              <a:t>太陽光電：兩岸認證一致性，共同開發新市場</a:t>
            </a:r>
            <a:endParaRPr lang="en-US" altLang="zh-TW" sz="2400" b="1" dirty="0" smtClean="0"/>
          </a:p>
          <a:p>
            <a:pPr marL="539750" lvl="1" indent="-179388"/>
            <a:r>
              <a:rPr lang="en-US" altLang="zh-TW" sz="2200" b="1" dirty="0" smtClean="0"/>
              <a:t>2010.09.20</a:t>
            </a:r>
            <a:r>
              <a:rPr lang="zh-TW" altLang="en-US" sz="2200" b="1" dirty="0" smtClean="0"/>
              <a:t> 台灣工研院量測中心與北京鑒衡認證中心簽訂合作協議書</a:t>
            </a:r>
            <a:endParaRPr lang="en-US" altLang="zh-TW" sz="2200" b="1" dirty="0" smtClean="0"/>
          </a:p>
          <a:p>
            <a:pPr marL="939800" lvl="2" indent="-179388"/>
            <a:r>
              <a:rPr lang="zh-TW" altLang="en-US" sz="2200" b="1" dirty="0" smtClean="0">
                <a:solidFill>
                  <a:srgbClr val="C00000"/>
                </a:solidFill>
              </a:rPr>
              <a:t>縮短台灣太陽光電業者取得中國檢測認證時程：</a:t>
            </a:r>
            <a:r>
              <a:rPr lang="zh-TW" altLang="en-US" sz="2200" dirty="0" smtClean="0"/>
              <a:t>台灣太陽光電廠商模組及產品經工研院檢測認證後，可直接取得中國「金太陽工程產品認證」</a:t>
            </a:r>
            <a:endParaRPr lang="en-US" altLang="zh-TW" sz="2200" dirty="0" smtClean="0"/>
          </a:p>
          <a:p>
            <a:pPr marL="939800" lvl="2" indent="-179388"/>
            <a:r>
              <a:rPr lang="zh-TW" altLang="en-US" sz="2200" b="1" dirty="0" smtClean="0">
                <a:solidFill>
                  <a:srgbClr val="C00000"/>
                </a:solidFill>
              </a:rPr>
              <a:t>協助台灣業者進入中國太陽光電內需市場：</a:t>
            </a:r>
            <a:r>
              <a:rPr lang="zh-TW" altLang="en-US" sz="2200" dirty="0" smtClean="0"/>
              <a:t>取得認證之台灣業者可參與中國「金太陽示範工程」</a:t>
            </a:r>
            <a:r>
              <a:rPr lang="en-US" altLang="zh-TW" sz="2200" dirty="0" smtClean="0"/>
              <a:t>(</a:t>
            </a:r>
            <a:r>
              <a:rPr lang="zh-TW" altLang="en-US" sz="2200" dirty="0" smtClean="0"/>
              <a:t>太陽能裝設工程補助專案</a:t>
            </a:r>
            <a:r>
              <a:rPr lang="en-US" altLang="zh-TW" sz="2200" dirty="0" smtClean="0"/>
              <a:t>)</a:t>
            </a:r>
          </a:p>
          <a:p>
            <a:pPr marL="939800" lvl="2" indent="-179388"/>
            <a:r>
              <a:rPr lang="zh-TW" altLang="en-US" sz="2200" b="1" dirty="0" smtClean="0"/>
              <a:t>開展兩岸業者在次世代產品應用、多晶矽材料與設備開發方面之合作機會</a:t>
            </a:r>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57</a:t>
            </a:fld>
            <a:endParaRPr lang="en-US" altLang="zh-TW"/>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兩岸產業合作實例－共同技術規格標準</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357298"/>
            <a:ext cx="8229600" cy="4525963"/>
          </a:xfrm>
        </p:spPr>
        <p:txBody>
          <a:bodyPr/>
          <a:lstStyle/>
          <a:p>
            <a:pPr>
              <a:buBlip>
                <a:blip r:embed="rId2"/>
              </a:buBlip>
            </a:pPr>
            <a:r>
              <a:rPr lang="en-US" altLang="zh-TW" sz="2400" b="1" dirty="0" smtClean="0">
                <a:solidFill>
                  <a:srgbClr val="333399"/>
                </a:solidFill>
                <a:effectLst>
                  <a:outerShdw blurRad="38100" dist="38100" dir="2700000" algn="tl">
                    <a:srgbClr val="000000">
                      <a:alpha val="43137"/>
                    </a:srgbClr>
                  </a:outerShdw>
                </a:effectLst>
              </a:rPr>
              <a:t>LED</a:t>
            </a:r>
            <a:r>
              <a:rPr lang="zh-TW" altLang="en-US" sz="2400" b="1" dirty="0" smtClean="0">
                <a:solidFill>
                  <a:srgbClr val="333399"/>
                </a:solidFill>
                <a:effectLst>
                  <a:outerShdw blurRad="38100" dist="38100" dir="2700000" algn="tl">
                    <a:srgbClr val="000000">
                      <a:alpha val="43137"/>
                    </a:srgbClr>
                  </a:outerShdw>
                </a:effectLst>
              </a:rPr>
              <a:t>照明：</a:t>
            </a:r>
            <a:r>
              <a:rPr lang="zh-TW" altLang="en-US" sz="2400" b="1" dirty="0" smtClean="0">
                <a:solidFill>
                  <a:srgbClr val="333399"/>
                </a:solidFill>
              </a:rPr>
              <a:t>建立</a:t>
            </a:r>
            <a:r>
              <a:rPr lang="en-US" altLang="zh-TW" sz="2400" b="1" dirty="0" smtClean="0">
                <a:solidFill>
                  <a:srgbClr val="333399"/>
                </a:solidFill>
              </a:rPr>
              <a:t>LED</a:t>
            </a:r>
            <a:r>
              <a:rPr lang="zh-TW" altLang="en-US" sz="2400" b="1" dirty="0" smtClean="0">
                <a:solidFill>
                  <a:srgbClr val="333399"/>
                </a:solidFill>
              </a:rPr>
              <a:t>產業技術標準，開展新合作模式</a:t>
            </a:r>
            <a:endParaRPr lang="en-US" altLang="zh-TW" sz="2400" b="1" dirty="0" smtClean="0"/>
          </a:p>
          <a:p>
            <a:pPr marL="539750" lvl="1" indent="-179388"/>
            <a:r>
              <a:rPr lang="zh-TW" altLang="en-US" sz="2200" b="1" dirty="0" smtClean="0"/>
              <a:t>兩岸已成立</a:t>
            </a:r>
            <a:r>
              <a:rPr lang="en-US" altLang="zh-TW" sz="2200" b="1" dirty="0" smtClean="0"/>
              <a:t>LED</a:t>
            </a:r>
            <a:r>
              <a:rPr lang="zh-TW" altLang="en-US" sz="2200" b="1" dirty="0" smtClean="0"/>
              <a:t>照明合作工作小組，完成簽署</a:t>
            </a:r>
            <a:r>
              <a:rPr lang="en-US" altLang="zh-TW" sz="2200" b="1" dirty="0" smtClean="0"/>
              <a:t>4</a:t>
            </a:r>
            <a:r>
              <a:rPr lang="zh-TW" altLang="en-US" sz="2200" b="1" dirty="0" smtClean="0"/>
              <a:t>項合作意向書</a:t>
            </a:r>
            <a:endParaRPr lang="en-US" altLang="zh-TW" sz="2200" b="1" dirty="0" smtClean="0">
              <a:solidFill>
                <a:srgbClr val="C00000"/>
              </a:solidFill>
            </a:endParaRPr>
          </a:p>
          <a:p>
            <a:pPr marL="809625" lvl="2" indent="-179388"/>
            <a:r>
              <a:rPr lang="en-US" altLang="zh-TW" sz="2200" b="1" dirty="0" smtClean="0">
                <a:solidFill>
                  <a:srgbClr val="C00000"/>
                </a:solidFill>
              </a:rPr>
              <a:t>LED</a:t>
            </a:r>
            <a:r>
              <a:rPr lang="zh-TW" altLang="en-US" sz="2200" b="1" dirty="0" smtClean="0">
                <a:solidFill>
                  <a:srgbClr val="C00000"/>
                </a:solidFill>
              </a:rPr>
              <a:t>道路照明試點示範工程</a:t>
            </a:r>
            <a:endParaRPr lang="en-US" altLang="zh-TW" sz="2200" b="1" dirty="0" smtClean="0">
              <a:solidFill>
                <a:srgbClr val="C00000"/>
              </a:solidFill>
            </a:endParaRPr>
          </a:p>
          <a:p>
            <a:pPr lvl="2">
              <a:buFont typeface="Wingdings" pitchFamily="2" charset="2"/>
              <a:buChar char="ü"/>
            </a:pPr>
            <a:r>
              <a:rPr lang="zh-TW" altLang="en-US" sz="2200" b="1" dirty="0" smtClean="0"/>
              <a:t>選定</a:t>
            </a:r>
            <a:r>
              <a:rPr lang="en-US" altLang="zh-TW" sz="2200" b="1" dirty="0" smtClean="0"/>
              <a:t>LED</a:t>
            </a:r>
            <a:r>
              <a:rPr lang="zh-TW" altLang="en-US" sz="2200" b="1" dirty="0" smtClean="0"/>
              <a:t>照明試點場域，</a:t>
            </a:r>
            <a:r>
              <a:rPr lang="zh-TW" altLang="en-US" sz="2200" b="1" u="sng" dirty="0" smtClean="0"/>
              <a:t>共同制定產品與採購規範</a:t>
            </a:r>
            <a:endParaRPr lang="en-US" altLang="zh-TW" sz="2200" b="1" u="sng" dirty="0" smtClean="0"/>
          </a:p>
          <a:p>
            <a:pPr lvl="2">
              <a:buFont typeface="Wingdings" pitchFamily="2" charset="2"/>
              <a:buChar char="ü"/>
            </a:pPr>
            <a:r>
              <a:rPr lang="zh-TW" altLang="en-US" sz="2200" b="1" dirty="0" smtClean="0"/>
              <a:t>廣州地鐵照明</a:t>
            </a:r>
            <a:r>
              <a:rPr lang="en-US" altLang="zh-TW" sz="2200" b="1" dirty="0" smtClean="0"/>
              <a:t>(</a:t>
            </a:r>
            <a:r>
              <a:rPr lang="zh-TW" altLang="en-US" sz="2200" b="1" dirty="0" smtClean="0"/>
              <a:t>約</a:t>
            </a:r>
            <a:r>
              <a:rPr lang="en-US" altLang="zh-TW" sz="2200" b="1" dirty="0" smtClean="0"/>
              <a:t>50,000</a:t>
            </a:r>
            <a:r>
              <a:rPr lang="zh-TW" altLang="en-US" sz="2200" b="1" dirty="0" smtClean="0"/>
              <a:t>支</a:t>
            </a:r>
            <a:r>
              <a:rPr lang="en-US" altLang="zh-TW" sz="2200" b="1" dirty="0" smtClean="0"/>
              <a:t>)</a:t>
            </a:r>
            <a:r>
              <a:rPr lang="zh-TW" altLang="en-US" sz="2200" b="1" dirty="0" smtClean="0"/>
              <a:t>、廈門</a:t>
            </a:r>
            <a:r>
              <a:rPr lang="en-US" altLang="zh-TW" sz="2200" b="1" dirty="0" smtClean="0"/>
              <a:t>LED</a:t>
            </a:r>
            <a:r>
              <a:rPr lang="zh-TW" altLang="en-US" sz="2200" b="1" dirty="0" smtClean="0"/>
              <a:t>路燈</a:t>
            </a:r>
            <a:r>
              <a:rPr lang="en-US" altLang="zh-TW" sz="2200" b="1" dirty="0" smtClean="0"/>
              <a:t>(</a:t>
            </a:r>
            <a:r>
              <a:rPr lang="zh-TW" altLang="en-US" sz="2200" b="1" dirty="0" smtClean="0"/>
              <a:t>約</a:t>
            </a:r>
            <a:r>
              <a:rPr lang="en-US" altLang="zh-TW" sz="2200" b="1" dirty="0" smtClean="0"/>
              <a:t>1,000</a:t>
            </a:r>
            <a:r>
              <a:rPr lang="zh-TW" altLang="en-US" sz="2200" b="1" dirty="0" smtClean="0"/>
              <a:t>盞</a:t>
            </a:r>
            <a:r>
              <a:rPr lang="en-US" altLang="zh-TW" sz="2200" b="1" dirty="0" smtClean="0"/>
              <a:t>)</a:t>
            </a:r>
          </a:p>
          <a:p>
            <a:pPr marL="809625" lvl="2" indent="-179388"/>
            <a:r>
              <a:rPr lang="zh-TW" altLang="en-US" sz="2200" b="1" dirty="0" smtClean="0">
                <a:solidFill>
                  <a:srgbClr val="C00000"/>
                </a:solidFill>
              </a:rPr>
              <a:t>國際級實驗室互相認證機制</a:t>
            </a:r>
            <a:r>
              <a:rPr lang="zh-TW" altLang="en-US" sz="2200" b="1" dirty="0" smtClean="0"/>
              <a:t>：工研院與北京國家電光源質量監督檢測中心簽訂兩岸標準檢測合作協議，建立兩岸實驗室比對及相互認證</a:t>
            </a:r>
            <a:endParaRPr lang="en-US" altLang="zh-TW" sz="2200" b="1" dirty="0" smtClean="0"/>
          </a:p>
          <a:p>
            <a:pPr marL="809625" lvl="2" indent="-179388"/>
            <a:r>
              <a:rPr lang="zh-TW" altLang="en-US" sz="2200" b="1" dirty="0" smtClean="0">
                <a:solidFill>
                  <a:srgbClr val="C00000"/>
                </a:solidFill>
              </a:rPr>
              <a:t>發布海峽兩岸</a:t>
            </a:r>
            <a:r>
              <a:rPr lang="en-US" altLang="zh-TW" sz="2200" b="1" dirty="0" smtClean="0">
                <a:solidFill>
                  <a:srgbClr val="C00000"/>
                </a:solidFill>
              </a:rPr>
              <a:t>LED</a:t>
            </a:r>
            <a:r>
              <a:rPr lang="zh-TW" altLang="en-US" sz="2200" b="1" dirty="0" smtClean="0">
                <a:solidFill>
                  <a:srgbClr val="C00000"/>
                </a:solidFill>
              </a:rPr>
              <a:t>路燈照明技術規範</a:t>
            </a:r>
            <a:endParaRPr lang="en-US" altLang="zh-TW" sz="2200" b="1" u="sng" dirty="0" smtClean="0">
              <a:solidFill>
                <a:srgbClr val="C00000"/>
              </a:solidFill>
            </a:endParaRPr>
          </a:p>
          <a:p>
            <a:pPr marL="809625" lvl="2" indent="-179388"/>
            <a:r>
              <a:rPr lang="zh-TW" altLang="en-US" sz="2200" b="1" dirty="0" smtClean="0">
                <a:solidFill>
                  <a:srgbClr val="C00000"/>
                </a:solidFill>
              </a:rPr>
              <a:t>宣示共同籌組</a:t>
            </a:r>
            <a:r>
              <a:rPr lang="en-US" altLang="zh-TW" sz="2200" b="1" dirty="0" smtClean="0">
                <a:solidFill>
                  <a:srgbClr val="C00000"/>
                </a:solidFill>
              </a:rPr>
              <a:t>LED</a:t>
            </a:r>
            <a:r>
              <a:rPr lang="zh-TW" altLang="en-US" sz="2200" b="1" dirty="0" smtClean="0">
                <a:solidFill>
                  <a:srgbClr val="C00000"/>
                </a:solidFill>
              </a:rPr>
              <a:t>照明國際聯盟</a:t>
            </a:r>
            <a:r>
              <a:rPr lang="en-US" altLang="zh-TW" sz="2200" b="1" dirty="0" smtClean="0">
                <a:solidFill>
                  <a:srgbClr val="C00000"/>
                </a:solidFill>
              </a:rPr>
              <a:t>(ISA)</a:t>
            </a:r>
          </a:p>
          <a:p>
            <a:pPr marL="809625" lvl="2" indent="-179388"/>
            <a:r>
              <a:rPr lang="zh-TW" altLang="en-US" sz="2200" b="1" dirty="0" smtClean="0"/>
              <a:t>共同進行</a:t>
            </a:r>
            <a:r>
              <a:rPr lang="en-US" altLang="zh-TW" sz="2200" b="1" dirty="0" smtClean="0"/>
              <a:t>LED</a:t>
            </a:r>
            <a:r>
              <a:rPr lang="zh-TW" altLang="en-US" sz="2200" b="1" dirty="0" smtClean="0"/>
              <a:t>照明在特殊氣候條件下之可靠性研究</a:t>
            </a:r>
            <a:endParaRPr lang="en-US" altLang="zh-TW" sz="2200" b="1" dirty="0" smtClean="0"/>
          </a:p>
          <a:p>
            <a:pPr marL="809625" lvl="2" indent="-179388"/>
            <a:r>
              <a:rPr lang="zh-TW" altLang="en-US" sz="2200" b="1" dirty="0" smtClean="0"/>
              <a:t>建立兩岸</a:t>
            </a:r>
            <a:r>
              <a:rPr lang="en-US" altLang="zh-TW" sz="2200" b="1" dirty="0" smtClean="0"/>
              <a:t>LED</a:t>
            </a:r>
            <a:r>
              <a:rPr lang="zh-TW" altLang="en-US" sz="2200" b="1" dirty="0" smtClean="0"/>
              <a:t>產業資訊交流平台</a:t>
            </a:r>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58</a:t>
            </a:fld>
            <a:endParaRPr lang="en-US" altLang="zh-TW"/>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兩岸產業合作實例－合作開發生產</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357298"/>
            <a:ext cx="7901014" cy="4525963"/>
          </a:xfrm>
        </p:spPr>
        <p:txBody>
          <a:bodyPr/>
          <a:lstStyle/>
          <a:p>
            <a:pPr>
              <a:buBlip>
                <a:blip r:embed="rId2"/>
              </a:buBlip>
            </a:pPr>
            <a:r>
              <a:rPr lang="zh-TW" altLang="en-US" sz="2400" b="1" dirty="0" smtClean="0">
                <a:solidFill>
                  <a:srgbClr val="333399"/>
                </a:solidFill>
                <a:effectLst>
                  <a:outerShdw blurRad="38100" dist="38100" dir="2700000" algn="tl">
                    <a:srgbClr val="000000">
                      <a:alpha val="43137"/>
                    </a:srgbClr>
                  </a:outerShdw>
                </a:effectLst>
              </a:rPr>
              <a:t>車載資通訊：</a:t>
            </a:r>
            <a:r>
              <a:rPr lang="zh-TW" altLang="en-US" sz="2400" b="1" dirty="0" smtClean="0">
                <a:solidFill>
                  <a:srgbClr val="333399"/>
                </a:solidFill>
              </a:rPr>
              <a:t>兩岸共同開發智慧巴士</a:t>
            </a:r>
            <a:endParaRPr lang="en-US" altLang="zh-TW" sz="2400" b="1" dirty="0" smtClean="0">
              <a:solidFill>
                <a:srgbClr val="333399"/>
              </a:solidFill>
            </a:endParaRPr>
          </a:p>
          <a:p>
            <a:pPr marL="539750" lvl="1" indent="-179388"/>
            <a:r>
              <a:rPr lang="zh-TW" altLang="en-US" sz="2200" b="1" dirty="0" smtClean="0">
                <a:solidFill>
                  <a:srgbClr val="C00000"/>
                </a:solidFill>
              </a:rPr>
              <a:t>共通標準規格：</a:t>
            </a:r>
            <a:r>
              <a:rPr lang="en-US" altLang="zh-TW" sz="2200" dirty="0" smtClean="0"/>
              <a:t>2010</a:t>
            </a:r>
            <a:r>
              <a:rPr lang="zh-TW" altLang="en-US" sz="2200" dirty="0" smtClean="0"/>
              <a:t>年</a:t>
            </a:r>
            <a:r>
              <a:rPr lang="en-US" altLang="zh-TW" sz="2200" dirty="0" smtClean="0"/>
              <a:t>5</a:t>
            </a:r>
            <a:r>
              <a:rPr lang="zh-TW" altLang="en-US" sz="2200" dirty="0" smtClean="0"/>
              <a:t>月，台灣推出全球第一套智慧巴士產業標準，並將車載資通訊相關技術、產品及標準規格推至大陸</a:t>
            </a:r>
            <a:endParaRPr lang="en-US" altLang="zh-TW" sz="2200" dirty="0" smtClean="0"/>
          </a:p>
          <a:p>
            <a:pPr marL="539750" lvl="1" indent="-179388"/>
            <a:r>
              <a:rPr lang="zh-TW" altLang="en-US" sz="2200" b="1" dirty="0" smtClean="0">
                <a:solidFill>
                  <a:srgbClr val="C00000"/>
                </a:solidFill>
              </a:rPr>
              <a:t>共同開發設計，關鍵策略夥伴：</a:t>
            </a:r>
            <a:r>
              <a:rPr lang="en-US" altLang="zh-TW" sz="2200" dirty="0" smtClean="0"/>
              <a:t>2010.06</a:t>
            </a:r>
            <a:r>
              <a:rPr lang="zh-TW" altLang="en-US" sz="2200" dirty="0" smtClean="0"/>
              <a:t>台灣車載資通訊業者與福建三大車廠</a:t>
            </a:r>
            <a:r>
              <a:rPr lang="en-US" altLang="zh-TW" sz="2200" dirty="0" smtClean="0"/>
              <a:t>(</a:t>
            </a:r>
            <a:r>
              <a:rPr lang="zh-TW" altLang="en-US" sz="2200" dirty="0" smtClean="0"/>
              <a:t>客車總產量佔全中國</a:t>
            </a:r>
            <a:r>
              <a:rPr lang="en-US" altLang="zh-TW" sz="2200" dirty="0" smtClean="0"/>
              <a:t>1/5)</a:t>
            </a:r>
            <a:r>
              <a:rPr lang="zh-TW" altLang="en-US" sz="2200" dirty="0" smtClean="0"/>
              <a:t>合作，由大陸提供巴士，台灣提供</a:t>
            </a:r>
            <a:r>
              <a:rPr lang="zh-TW" altLang="en-US" sz="2400" dirty="0" smtClean="0"/>
              <a:t>全車車載電子產品與差異化設計，共同開發設計出</a:t>
            </a:r>
            <a:r>
              <a:rPr lang="en-US" altLang="zh-TW" sz="2400" dirty="0" smtClean="0"/>
              <a:t>3</a:t>
            </a:r>
            <a:r>
              <a:rPr lang="zh-TW" altLang="en-US" sz="2400" dirty="0" smtClean="0"/>
              <a:t>輛全球首創的智慧巴士</a:t>
            </a:r>
            <a:endParaRPr lang="en-US" altLang="zh-TW" sz="2400" dirty="0" smtClean="0"/>
          </a:p>
          <a:p>
            <a:pPr marL="539750" lvl="1" indent="-179388"/>
            <a:r>
              <a:rPr lang="zh-TW" altLang="en-US" sz="2400" b="1" dirty="0" smtClean="0"/>
              <a:t>擬共同投資合組公司，針對中國、中亞、中歐與南美等大型客運發達地區進行市場推廣</a:t>
            </a:r>
            <a:r>
              <a:rPr lang="zh-TW" altLang="en-US" sz="2400" dirty="0" smtClean="0"/>
              <a:t/>
            </a:r>
            <a:br>
              <a:rPr lang="zh-TW" altLang="en-US" sz="2400" dirty="0" smtClean="0"/>
            </a:br>
            <a:r>
              <a:rPr lang="zh-TW" altLang="en-US" sz="2400" dirty="0" smtClean="0"/>
              <a:t/>
            </a:r>
            <a:br>
              <a:rPr lang="zh-TW" altLang="en-US" sz="2400" dirty="0" smtClean="0"/>
            </a:br>
            <a:endParaRPr lang="en-US" altLang="zh-TW" sz="2400" b="1" dirty="0" smtClean="0"/>
          </a:p>
          <a:p>
            <a:pPr marL="939800" lvl="2" indent="-179388"/>
            <a:endParaRPr lang="en-US" altLang="zh-TW" sz="2200" dirty="0" smtClean="0"/>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59</a:t>
            </a:fld>
            <a:endParaRPr lang="en-US" altLang="zh-TW"/>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格 16"/>
          <p:cNvGraphicFramePr>
            <a:graphicFrameLocks noGrp="1"/>
          </p:cNvGraphicFramePr>
          <p:nvPr/>
        </p:nvGraphicFramePr>
        <p:xfrm>
          <a:off x="4429124" y="1428736"/>
          <a:ext cx="4572032" cy="4857783"/>
        </p:xfrm>
        <a:graphic>
          <a:graphicData uri="http://schemas.openxmlformats.org/drawingml/2006/table">
            <a:tbl>
              <a:tblPr firstRow="1" bandRow="1">
                <a:tableStyleId>{0E3FDE45-AF77-4B5C-9715-49D594BDF05E}</a:tableStyleId>
              </a:tblPr>
              <a:tblGrid>
                <a:gridCol w="1571636"/>
                <a:gridCol w="642942"/>
                <a:gridCol w="714380"/>
                <a:gridCol w="857256"/>
                <a:gridCol w="785818"/>
              </a:tblGrid>
              <a:tr h="287559">
                <a:tc>
                  <a:txBody>
                    <a:bodyPr/>
                    <a:lstStyle/>
                    <a:p>
                      <a:pPr algn="l" fontAlgn="b"/>
                      <a:endParaRPr lang="zh-TW" altLang="en-US" sz="1800" b="1" i="0" u="none" strike="noStrike" dirty="0">
                        <a:latin typeface="+mn-lt"/>
                        <a:ea typeface="標楷體" pitchFamily="65" charset="-120"/>
                      </a:endParaRPr>
                    </a:p>
                  </a:txBody>
                  <a:tcPr marL="9525" marR="9525" marT="9525" marB="0" anchor="b"/>
                </a:tc>
                <a:tc gridSpan="2">
                  <a:txBody>
                    <a:bodyPr/>
                    <a:lstStyle/>
                    <a:p>
                      <a:pPr algn="ctr" fontAlgn="b"/>
                      <a:r>
                        <a:rPr lang="en-US" sz="1800" u="none" strike="noStrike" dirty="0">
                          <a:latin typeface="+mn-lt"/>
                          <a:ea typeface="標楷體" pitchFamily="65" charset="-120"/>
                        </a:rPr>
                        <a:t>GCI </a:t>
                      </a:r>
                      <a:r>
                        <a:rPr lang="en-US" sz="1800" u="none" strike="noStrike" dirty="0" smtClean="0">
                          <a:latin typeface="+mn-lt"/>
                          <a:ea typeface="標楷體" pitchFamily="65" charset="-120"/>
                        </a:rPr>
                        <a:t>2010–11</a:t>
                      </a:r>
                      <a:endParaRPr lang="en-US" sz="1800" b="1" i="0" u="none" strike="noStrike" dirty="0">
                        <a:solidFill>
                          <a:srgbClr val="FFFFFF"/>
                        </a:solidFill>
                        <a:latin typeface="+mn-lt"/>
                        <a:ea typeface="標楷體" pitchFamily="65" charset="-120"/>
                      </a:endParaRPr>
                    </a:p>
                  </a:txBody>
                  <a:tcPr marL="9525" marR="9525" marT="9525" marB="0" anchor="b"/>
                </a:tc>
                <a:tc hMerge="1">
                  <a:txBody>
                    <a:bodyPr/>
                    <a:lstStyle/>
                    <a:p>
                      <a:endParaRPr lang="zh-TW" altLang="en-US"/>
                    </a:p>
                  </a:txBody>
                  <a:tcPr/>
                </a:tc>
                <a:tc>
                  <a:txBody>
                    <a:bodyPr/>
                    <a:lstStyle/>
                    <a:p>
                      <a:pPr algn="ctr" fontAlgn="b"/>
                      <a:r>
                        <a:rPr lang="en-US" sz="1800" u="none" strike="noStrike" dirty="0" smtClean="0">
                          <a:latin typeface="+mn-lt"/>
                          <a:ea typeface="標楷體" pitchFamily="65" charset="-120"/>
                        </a:rPr>
                        <a:t>09–10</a:t>
                      </a:r>
                      <a:endParaRPr lang="en-US" sz="1800" b="1" i="0" u="none" strike="noStrike" dirty="0">
                        <a:latin typeface="+mn-lt"/>
                        <a:ea typeface="標楷體" pitchFamily="65" charset="-120"/>
                      </a:endParaRPr>
                    </a:p>
                  </a:txBody>
                  <a:tcPr marL="9525" marR="9525" marT="9525" marB="0" anchor="b"/>
                </a:tc>
                <a:tc>
                  <a:txBody>
                    <a:bodyPr/>
                    <a:lstStyle/>
                    <a:p>
                      <a:pPr algn="ctr" fontAlgn="b"/>
                      <a:r>
                        <a:rPr lang="en-US" altLang="zh-TW" sz="1800" b="1" u="none" strike="noStrike" kern="1200" dirty="0" smtClean="0">
                          <a:solidFill>
                            <a:schemeClr val="tx1"/>
                          </a:solidFill>
                          <a:latin typeface="+mn-lt"/>
                          <a:ea typeface="標楷體" pitchFamily="65" charset="-120"/>
                          <a:cs typeface="+mn-cs"/>
                        </a:rPr>
                        <a:t>08-09</a:t>
                      </a:r>
                      <a:endParaRPr lang="en-US" sz="1800" b="1" u="none" strike="noStrike" kern="1200" dirty="0">
                        <a:solidFill>
                          <a:schemeClr val="tx1"/>
                        </a:solidFill>
                        <a:latin typeface="+mn-lt"/>
                        <a:ea typeface="標楷體" pitchFamily="65" charset="-120"/>
                        <a:cs typeface="+mn-cs"/>
                      </a:endParaRPr>
                    </a:p>
                  </a:txBody>
                  <a:tcPr marL="9525" marR="9525" marT="9525" marB="0" anchor="b"/>
                </a:tc>
              </a:tr>
              <a:tr h="285639">
                <a:tc>
                  <a:txBody>
                    <a:bodyPr/>
                    <a:lstStyle/>
                    <a:p>
                      <a:pPr algn="l" fontAlgn="b"/>
                      <a:r>
                        <a:rPr lang="zh-TW" altLang="en-US" sz="1800" u="none" strike="noStrike" dirty="0" smtClean="0">
                          <a:latin typeface="+mn-lt"/>
                          <a:ea typeface="標楷體" pitchFamily="65" charset="-120"/>
                        </a:rPr>
                        <a:t>經濟體</a:t>
                      </a:r>
                      <a:r>
                        <a:rPr lang="en-US" altLang="zh-TW" sz="1800" u="none" strike="noStrike" dirty="0" smtClean="0">
                          <a:latin typeface="+mn-lt"/>
                          <a:ea typeface="標楷體" pitchFamily="65" charset="-120"/>
                        </a:rPr>
                        <a:t> </a:t>
                      </a:r>
                      <a:r>
                        <a:rPr lang="en-US" sz="1800" u="none" strike="noStrike" dirty="0" smtClean="0">
                          <a:latin typeface="+mn-lt"/>
                          <a:ea typeface="標楷體" pitchFamily="65" charset="-120"/>
                        </a:rPr>
                        <a:t> (139)</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u="none" strike="noStrike" dirty="0" smtClean="0">
                          <a:latin typeface="+mn-lt"/>
                          <a:ea typeface="標楷體" pitchFamily="65" charset="-120"/>
                        </a:rPr>
                        <a:t>排名</a:t>
                      </a:r>
                      <a:r>
                        <a:rPr lang="en-US" sz="1800" u="none" strike="noStrike" dirty="0" smtClean="0">
                          <a:latin typeface="+mn-lt"/>
                          <a:ea typeface="標楷體" pitchFamily="65" charset="-120"/>
                        </a:rPr>
                        <a:t>*</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b="0" i="0" u="none" strike="noStrike" dirty="0" smtClean="0">
                          <a:latin typeface="+mn-lt"/>
                          <a:ea typeface="標楷體" pitchFamily="65" charset="-120"/>
                        </a:rPr>
                        <a:t>分數</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b="0" i="0" u="none" strike="noStrike" dirty="0" smtClean="0">
                          <a:latin typeface="+mn-lt"/>
                          <a:ea typeface="標楷體" pitchFamily="65" charset="-120"/>
                        </a:rPr>
                        <a:t>排名</a:t>
                      </a:r>
                      <a:endParaRPr lang="en-US" sz="1800" b="0" i="0" u="none" strike="noStrike" dirty="0">
                        <a:latin typeface="+mn-lt"/>
                        <a:ea typeface="標楷體" pitchFamily="65" charset="-12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排名</a:t>
                      </a:r>
                      <a:endParaRPr lang="en-US" sz="1800" b="0" i="0" u="none" strike="noStrike" dirty="0">
                        <a:latin typeface="+mn-lt"/>
                        <a:ea typeface="標楷體" pitchFamily="65" charset="-120"/>
                      </a:endParaRPr>
                    </a:p>
                  </a:txBody>
                  <a:tcPr marL="9525" marR="9525" marT="9525" marB="0" anchor="b"/>
                </a:tc>
              </a:tr>
              <a:tr h="285639">
                <a:tc>
                  <a:txBody>
                    <a:bodyPr/>
                    <a:lstStyle/>
                    <a:p>
                      <a:pPr algn="l" fontAlgn="ctr"/>
                      <a:r>
                        <a:rPr lang="zh-TW" altLang="en-US" sz="1800" b="0" i="0" u="none" strike="noStrike" dirty="0" smtClean="0">
                          <a:solidFill>
                            <a:srgbClr val="000000"/>
                          </a:solidFill>
                          <a:latin typeface="+mn-lt"/>
                          <a:ea typeface="標楷體" pitchFamily="65" charset="-120"/>
                        </a:rPr>
                        <a:t>瑞士</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5.63</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1</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2</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瑞典</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2</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5.56</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4</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4</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新加坡</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3</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5.48</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3</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5</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美國</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4</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5.43</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2</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德國</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5.39</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7</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7</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日本</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6</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5.37</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8</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9</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芬蘭</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7</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5.37</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6</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6</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荷蘭</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8</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5.33</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10</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8</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丹麥</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9</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5.32</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3</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加拿大</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10</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5.3</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9</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10</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香港</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11</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5.27</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11</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11</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英國</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12</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5.25</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13</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12</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1" i="0" u="none" strike="noStrike" dirty="0" smtClean="0">
                          <a:solidFill>
                            <a:srgbClr val="FF0000"/>
                          </a:solidFill>
                          <a:latin typeface="+mn-lt"/>
                          <a:ea typeface="標楷體" pitchFamily="65" charset="-120"/>
                        </a:rPr>
                        <a:t>台灣</a:t>
                      </a:r>
                      <a:endParaRPr lang="en-US" sz="1800" b="1" i="0" u="none" strike="noStrike" dirty="0">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i="0" u="none" strike="noStrike">
                          <a:solidFill>
                            <a:srgbClr val="FF0000"/>
                          </a:solidFill>
                          <a:latin typeface="+mn-lt"/>
                          <a:ea typeface="標楷體" pitchFamily="65" charset="-120"/>
                        </a:rPr>
                        <a:t>13</a:t>
                      </a:r>
                    </a:p>
                  </a:txBody>
                  <a:tcPr marL="9525" marR="9525" marT="9525" marB="0" anchor="ctr"/>
                </a:tc>
                <a:tc>
                  <a:txBody>
                    <a:bodyPr/>
                    <a:lstStyle/>
                    <a:p>
                      <a:pPr algn="ctr" fontAlgn="ctr"/>
                      <a:r>
                        <a:rPr lang="en-US" altLang="zh-TW" sz="1800" b="1" i="0" u="none" strike="noStrike">
                          <a:solidFill>
                            <a:srgbClr val="FF0000"/>
                          </a:solidFill>
                          <a:latin typeface="+mn-lt"/>
                          <a:ea typeface="標楷體" pitchFamily="65" charset="-120"/>
                        </a:rPr>
                        <a:t>5.21</a:t>
                      </a:r>
                    </a:p>
                  </a:txBody>
                  <a:tcPr marL="9525" marR="9525" marT="9525" marB="0" anchor="ctr"/>
                </a:tc>
                <a:tc>
                  <a:txBody>
                    <a:bodyPr/>
                    <a:lstStyle/>
                    <a:p>
                      <a:pPr algn="ctr" fontAlgn="ctr"/>
                      <a:r>
                        <a:rPr lang="en-US" altLang="zh-TW" sz="1800" b="1" i="0" u="none" strike="noStrike" dirty="0">
                          <a:solidFill>
                            <a:srgbClr val="FF0000"/>
                          </a:solidFill>
                          <a:latin typeface="+mn-lt"/>
                          <a:ea typeface="標楷體" pitchFamily="65" charset="-120"/>
                        </a:rPr>
                        <a:t>12</a:t>
                      </a:r>
                    </a:p>
                  </a:txBody>
                  <a:tcPr marL="9525" marR="9525" marT="9525" marB="0" anchor="ctr"/>
                </a:tc>
                <a:tc>
                  <a:txBody>
                    <a:bodyPr/>
                    <a:lstStyle/>
                    <a:p>
                      <a:pPr algn="ctr" fontAlgn="ctr"/>
                      <a:r>
                        <a:rPr lang="en-US" altLang="zh-TW" sz="1800" b="1" i="0" u="none" strike="noStrike" dirty="0" smtClean="0">
                          <a:solidFill>
                            <a:srgbClr val="FF0000"/>
                          </a:solidFill>
                          <a:latin typeface="+mn-lt"/>
                          <a:ea typeface="標楷體" pitchFamily="65" charset="-120"/>
                        </a:rPr>
                        <a:t>17</a:t>
                      </a:r>
                      <a:endParaRPr lang="en-US" altLang="zh-TW" sz="1800" b="1" i="0" u="none" strike="noStrike" dirty="0">
                        <a:solidFill>
                          <a:srgbClr val="FF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挪威</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14</a:t>
                      </a:r>
                    </a:p>
                  </a:txBody>
                  <a:tcPr marL="9525" marR="9525" marT="9525" marB="0" anchor="ctr"/>
                </a:tc>
                <a:tc>
                  <a:txBody>
                    <a:bodyPr/>
                    <a:lstStyle/>
                    <a:p>
                      <a:pPr algn="ctr" fontAlgn="ctr"/>
                      <a:r>
                        <a:rPr lang="en-US" altLang="zh-TW" sz="1800" b="0" i="0" u="none" strike="noStrike">
                          <a:solidFill>
                            <a:srgbClr val="000000"/>
                          </a:solidFill>
                          <a:latin typeface="+mn-lt"/>
                          <a:ea typeface="標楷體" pitchFamily="65" charset="-120"/>
                        </a:rPr>
                        <a:t>5.14</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14</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15</a:t>
                      </a:r>
                      <a:endParaRPr lang="en-US" altLang="zh-TW" sz="1800" b="0" i="0" u="none" strike="noStrike" dirty="0">
                        <a:solidFill>
                          <a:srgbClr val="000000"/>
                        </a:solidFill>
                        <a:latin typeface="+mn-lt"/>
                        <a:ea typeface="標楷體" pitchFamily="65" charset="-120"/>
                      </a:endParaRPr>
                    </a:p>
                  </a:txBody>
                  <a:tcPr marL="9525" marR="9525" marT="9525" marB="0" anchor="ctr"/>
                </a:tc>
              </a:tr>
              <a:tr h="285639">
                <a:tc>
                  <a:txBody>
                    <a:bodyPr/>
                    <a:lstStyle/>
                    <a:p>
                      <a:pPr algn="l" fontAlgn="ctr"/>
                      <a:r>
                        <a:rPr lang="zh-TW" altLang="en-US" sz="1800" b="0" i="0" u="none" strike="noStrike" dirty="0" smtClean="0">
                          <a:solidFill>
                            <a:srgbClr val="000000"/>
                          </a:solidFill>
                          <a:latin typeface="+mn-lt"/>
                          <a:ea typeface="標楷體" pitchFamily="65" charset="-120"/>
                        </a:rPr>
                        <a:t>法國</a:t>
                      </a:r>
                      <a:endParaRPr lang="en-US"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15</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5.13</a:t>
                      </a:r>
                    </a:p>
                  </a:txBody>
                  <a:tcPr marL="9525" marR="9525" marT="9525" marB="0" anchor="ctr"/>
                </a:tc>
                <a:tc>
                  <a:txBody>
                    <a:bodyPr/>
                    <a:lstStyle/>
                    <a:p>
                      <a:pPr algn="ctr" fontAlgn="ctr"/>
                      <a:r>
                        <a:rPr lang="en-US" altLang="zh-TW" sz="1800" b="0" i="0" u="none" strike="noStrike" dirty="0">
                          <a:solidFill>
                            <a:srgbClr val="000000"/>
                          </a:solidFill>
                          <a:latin typeface="+mn-lt"/>
                          <a:ea typeface="標楷體" pitchFamily="65" charset="-120"/>
                        </a:rPr>
                        <a:t>16</a:t>
                      </a:r>
                    </a:p>
                  </a:txBody>
                  <a:tcPr marL="9525" marR="9525" marT="9525" marB="0" anchor="ctr"/>
                </a:tc>
                <a:tc>
                  <a:txBody>
                    <a:bodyPr/>
                    <a:lstStyle/>
                    <a:p>
                      <a:pPr algn="ctr" fontAlgn="ctr"/>
                      <a:r>
                        <a:rPr lang="en-US" altLang="zh-TW" sz="1800" b="0" i="0" u="none" strike="noStrike" dirty="0" smtClean="0">
                          <a:solidFill>
                            <a:srgbClr val="000000"/>
                          </a:solidFill>
                          <a:latin typeface="+mn-lt"/>
                          <a:ea typeface="標楷體" pitchFamily="65" charset="-120"/>
                        </a:rPr>
                        <a:t>16</a:t>
                      </a:r>
                      <a:endParaRPr lang="en-US" altLang="zh-TW" sz="1800" b="0" i="0" u="none" strike="noStrike" dirty="0">
                        <a:solidFill>
                          <a:srgbClr val="000000"/>
                        </a:solidFill>
                        <a:latin typeface="+mn-lt"/>
                        <a:ea typeface="標楷體" pitchFamily="65" charset="-120"/>
                      </a:endParaRPr>
                    </a:p>
                  </a:txBody>
                  <a:tcPr marL="9525" marR="9525" marT="9525" marB="0" anchor="ctr"/>
                </a:tc>
              </a:tr>
            </a:tbl>
          </a:graphicData>
        </a:graphic>
      </p:graphicFrame>
      <p:sp>
        <p:nvSpPr>
          <p:cNvPr id="2" name="標題 1"/>
          <p:cNvSpPr>
            <a:spLocks noGrp="1"/>
          </p:cNvSpPr>
          <p:nvPr>
            <p:ph type="title"/>
          </p:nvPr>
        </p:nvSpPr>
        <p:spPr>
          <a:xfrm>
            <a:off x="428596" y="714356"/>
            <a:ext cx="8229600" cy="571500"/>
          </a:xfrm>
        </p:spPr>
        <p:txBody>
          <a:bodyPr>
            <a:normAutofit/>
          </a:bodyPr>
          <a:lstStyle/>
          <a:p>
            <a:pPr fontAlgn="auto">
              <a:spcBef>
                <a:spcPts val="0"/>
              </a:spcBef>
              <a:spcAft>
                <a:spcPts val="0"/>
              </a:spcAft>
              <a:defRPr/>
            </a:pPr>
            <a:r>
              <a:rPr lang="zh-TW" altLang="en-US" sz="2800" b="1" dirty="0" smtClean="0">
                <a:solidFill>
                  <a:srgbClr val="333399"/>
                </a:solidFill>
                <a:effectLst>
                  <a:outerShdw blurRad="38100" dist="38100" dir="2700000" algn="tl">
                    <a:srgbClr val="C0C0C0"/>
                  </a:outerShdw>
                </a:effectLst>
              </a:rPr>
              <a:t>表</a:t>
            </a:r>
            <a:r>
              <a:rPr lang="en-US" altLang="zh-TW" sz="2800" b="1" dirty="0" smtClean="0">
                <a:solidFill>
                  <a:srgbClr val="333399"/>
                </a:solidFill>
                <a:effectLst>
                  <a:outerShdw blurRad="38100" dist="38100" dir="2700000" algn="tl">
                    <a:srgbClr val="C0C0C0"/>
                  </a:outerShdw>
                </a:effectLst>
              </a:rPr>
              <a:t>2</a:t>
            </a:r>
            <a:r>
              <a:rPr lang="zh-TW" altLang="en-US" sz="2800" b="1" dirty="0" smtClean="0">
                <a:solidFill>
                  <a:srgbClr val="333399"/>
                </a:solidFill>
                <a:effectLst>
                  <a:outerShdw blurRad="38100" dist="38100" dir="2700000" algn="tl">
                    <a:srgbClr val="C0C0C0"/>
                  </a:outerShdw>
                </a:effectLst>
              </a:rPr>
              <a:t>：國家競爭力進步神速</a:t>
            </a:r>
            <a:endParaRPr lang="zh-TW" altLang="en-US" sz="2800" b="1" dirty="0">
              <a:solidFill>
                <a:srgbClr val="333399"/>
              </a:solidFill>
              <a:effectLst>
                <a:outerShdw blurRad="38100" dist="38100" dir="2700000" algn="tl">
                  <a:srgbClr val="C0C0C0"/>
                </a:outerShdw>
              </a:effectLst>
              <a:cs typeface="+mn-cs"/>
            </a:endParaRPr>
          </a:p>
        </p:txBody>
      </p:sp>
      <p:sp>
        <p:nvSpPr>
          <p:cNvPr id="4" name="投影片編號版面配置區 3"/>
          <p:cNvSpPr>
            <a:spLocks noGrp="1"/>
          </p:cNvSpPr>
          <p:nvPr>
            <p:ph type="sldNum" sz="quarter" idx="12"/>
          </p:nvPr>
        </p:nvSpPr>
        <p:spPr/>
        <p:txBody>
          <a:bodyPr/>
          <a:lstStyle/>
          <a:p>
            <a:pPr>
              <a:defRPr/>
            </a:pPr>
            <a:fld id="{51BF5715-1482-43B2-8671-51798B8F5E6B}" type="slidenum">
              <a:rPr lang="en-US" altLang="zh-TW" smtClean="0"/>
              <a:pPr>
                <a:defRPr/>
              </a:pPr>
              <a:t>6</a:t>
            </a:fld>
            <a:endParaRPr lang="en-US" altLang="zh-TW"/>
          </a:p>
        </p:txBody>
      </p:sp>
      <p:graphicFrame>
        <p:nvGraphicFramePr>
          <p:cNvPr id="12" name="表格 11"/>
          <p:cNvGraphicFramePr>
            <a:graphicFrameLocks noGrp="1"/>
          </p:cNvGraphicFramePr>
          <p:nvPr/>
        </p:nvGraphicFramePr>
        <p:xfrm>
          <a:off x="285720" y="1428736"/>
          <a:ext cx="4000528" cy="4857784"/>
        </p:xfrm>
        <a:graphic>
          <a:graphicData uri="http://schemas.openxmlformats.org/drawingml/2006/table">
            <a:tbl>
              <a:tblPr firstRow="1" bandRow="1">
                <a:tableStyleId>{3B4B98B0-60AC-42C2-AFA5-B58CD77FA1E5}</a:tableStyleId>
              </a:tblPr>
              <a:tblGrid>
                <a:gridCol w="1500198"/>
                <a:gridCol w="714380"/>
                <a:gridCol w="857256"/>
                <a:gridCol w="928694"/>
              </a:tblGrid>
              <a:tr h="285752">
                <a:tc>
                  <a:txBody>
                    <a:bodyPr/>
                    <a:lstStyle/>
                    <a:p>
                      <a:pPr algn="l" fontAlgn="b"/>
                      <a:endParaRPr lang="zh-TW" altLang="en-US" sz="1800" b="0" i="0" u="none" strike="noStrike" dirty="0">
                        <a:latin typeface="+mn-lt"/>
                        <a:ea typeface="標楷體" pitchFamily="65" charset="-120"/>
                      </a:endParaRPr>
                    </a:p>
                  </a:txBody>
                  <a:tcPr marL="9525" marR="9525" marT="9525" marB="0" anchor="b"/>
                </a:tc>
                <a:tc gridSpan="2">
                  <a:txBody>
                    <a:bodyPr/>
                    <a:lstStyle/>
                    <a:p>
                      <a:pPr marL="0" algn="ctr" defTabSz="914400" rtl="0" eaLnBrk="1" fontAlgn="b" latinLnBrk="0" hangingPunct="1"/>
                      <a:r>
                        <a:rPr lang="en-US" sz="1800" b="1" u="none" strike="noStrike" kern="1200" dirty="0">
                          <a:solidFill>
                            <a:schemeClr val="tx1"/>
                          </a:solidFill>
                          <a:latin typeface="+mn-lt"/>
                          <a:ea typeface="標楷體" pitchFamily="65" charset="-120"/>
                          <a:cs typeface="+mn-cs"/>
                        </a:rPr>
                        <a:t>WCS </a:t>
                      </a:r>
                      <a:r>
                        <a:rPr lang="en-US" sz="1800" b="1" u="none" strike="noStrike" kern="1200" dirty="0" smtClean="0">
                          <a:solidFill>
                            <a:schemeClr val="tx1"/>
                          </a:solidFill>
                          <a:latin typeface="+mn-lt"/>
                          <a:ea typeface="標楷體" pitchFamily="65" charset="-120"/>
                          <a:cs typeface="+mn-cs"/>
                        </a:rPr>
                        <a:t>201</a:t>
                      </a:r>
                      <a:r>
                        <a:rPr lang="en-US" altLang="zh-TW" sz="1800" b="1" u="none" strike="noStrike" kern="1200" dirty="0" smtClean="0">
                          <a:solidFill>
                            <a:schemeClr val="tx1"/>
                          </a:solidFill>
                          <a:latin typeface="+mn-lt"/>
                          <a:ea typeface="標楷體" pitchFamily="65" charset="-120"/>
                          <a:cs typeface="+mn-cs"/>
                        </a:rPr>
                        <a:t>1</a:t>
                      </a:r>
                      <a:endParaRPr lang="en-US" sz="1800" b="1" u="none" strike="noStrike" kern="1200" dirty="0">
                        <a:solidFill>
                          <a:schemeClr val="tx1"/>
                        </a:solidFill>
                        <a:latin typeface="+mn-lt"/>
                        <a:ea typeface="標楷體" pitchFamily="65" charset="-120"/>
                        <a:cs typeface="+mn-cs"/>
                      </a:endParaRPr>
                    </a:p>
                  </a:txBody>
                  <a:tcPr marL="9525" marR="9525" marT="9525" marB="0" anchor="b"/>
                </a:tc>
                <a:tc hMerge="1">
                  <a:txBody>
                    <a:bodyPr/>
                    <a:lstStyle/>
                    <a:p>
                      <a:endParaRPr lang="zh-TW" altLang="en-US"/>
                    </a:p>
                  </a:txBody>
                  <a:tcPr/>
                </a:tc>
                <a:tc>
                  <a:txBody>
                    <a:bodyPr/>
                    <a:lstStyle/>
                    <a:p>
                      <a:pPr marL="0" algn="ctr" defTabSz="914400" rtl="0" eaLnBrk="1" fontAlgn="b" latinLnBrk="0" hangingPunct="1"/>
                      <a:r>
                        <a:rPr lang="en-US" sz="1800" b="1" u="none" strike="noStrike" kern="1200" dirty="0" smtClean="0">
                          <a:solidFill>
                            <a:schemeClr val="tx1"/>
                          </a:solidFill>
                          <a:latin typeface="+mn-lt"/>
                          <a:ea typeface="標楷體" pitchFamily="65" charset="-120"/>
                          <a:cs typeface="+mn-cs"/>
                        </a:rPr>
                        <a:t>WCS20</a:t>
                      </a:r>
                      <a:r>
                        <a:rPr lang="en-US" altLang="zh-TW" sz="1800" b="1" u="none" strike="noStrike" kern="1200" dirty="0" smtClean="0">
                          <a:solidFill>
                            <a:schemeClr val="tx1"/>
                          </a:solidFill>
                          <a:latin typeface="+mn-lt"/>
                          <a:ea typeface="標楷體" pitchFamily="65" charset="-120"/>
                          <a:cs typeface="+mn-cs"/>
                        </a:rPr>
                        <a:t>10</a:t>
                      </a:r>
                      <a:endParaRPr lang="en-US" sz="1800" b="1" u="none" strike="noStrike" kern="1200" dirty="0">
                        <a:solidFill>
                          <a:schemeClr val="tx1"/>
                        </a:solidFill>
                        <a:latin typeface="+mn-lt"/>
                        <a:ea typeface="標楷體" pitchFamily="65" charset="-120"/>
                        <a:cs typeface="+mn-cs"/>
                      </a:endParaRPr>
                    </a:p>
                  </a:txBody>
                  <a:tcPr marL="9525" marR="9525" marT="9525" marB="0" anchor="b"/>
                </a:tc>
              </a:tr>
              <a:tr h="285752">
                <a:tc>
                  <a:txBody>
                    <a:bodyPr/>
                    <a:lstStyle/>
                    <a:p>
                      <a:pPr algn="l" fontAlgn="b"/>
                      <a:r>
                        <a:rPr lang="zh-TW" altLang="en-US" sz="1800" u="none" strike="noStrike" dirty="0" smtClean="0">
                          <a:latin typeface="+mn-lt"/>
                          <a:ea typeface="標楷體" pitchFamily="65" charset="-120"/>
                        </a:rPr>
                        <a:t>經濟體</a:t>
                      </a:r>
                      <a:r>
                        <a:rPr lang="en-US" sz="1800" u="none" strike="noStrike" dirty="0" smtClean="0">
                          <a:latin typeface="+mn-lt"/>
                          <a:ea typeface="標楷體" pitchFamily="65" charset="-120"/>
                        </a:rPr>
                        <a:t> (5</a:t>
                      </a:r>
                      <a:r>
                        <a:rPr lang="en-US" altLang="zh-TW" sz="1800" u="none" strike="noStrike" dirty="0" smtClean="0">
                          <a:latin typeface="+mn-lt"/>
                          <a:ea typeface="標楷體" pitchFamily="65" charset="-120"/>
                        </a:rPr>
                        <a:t>9</a:t>
                      </a:r>
                      <a:r>
                        <a:rPr lang="en-US" sz="1800" u="none" strike="noStrike" dirty="0" smtClean="0">
                          <a:latin typeface="+mn-lt"/>
                          <a:ea typeface="標楷體" pitchFamily="65" charset="-120"/>
                        </a:rPr>
                        <a:t>)</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u="none" strike="noStrike" dirty="0" smtClean="0">
                          <a:latin typeface="+mn-lt"/>
                          <a:ea typeface="標楷體" pitchFamily="65" charset="-120"/>
                        </a:rPr>
                        <a:t>排名</a:t>
                      </a:r>
                      <a:r>
                        <a:rPr lang="en-US" sz="1800" u="none" strike="noStrike" dirty="0" smtClean="0">
                          <a:latin typeface="+mn-lt"/>
                          <a:ea typeface="標楷體" pitchFamily="65" charset="-120"/>
                        </a:rPr>
                        <a:t>*</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b="0" i="0" u="none" strike="noStrike" dirty="0" smtClean="0">
                          <a:latin typeface="+mn-lt"/>
                          <a:ea typeface="標楷體" pitchFamily="65" charset="-120"/>
                        </a:rPr>
                        <a:t>分數</a:t>
                      </a:r>
                      <a:endParaRPr lang="en-US" sz="1800" b="0" i="0" u="none" strike="noStrike" dirty="0">
                        <a:latin typeface="+mn-lt"/>
                        <a:ea typeface="標楷體" pitchFamily="65" charset="-120"/>
                      </a:endParaRPr>
                    </a:p>
                  </a:txBody>
                  <a:tcPr marL="9525" marR="9525" marT="9525" marB="0" anchor="b"/>
                </a:tc>
                <a:tc>
                  <a:txBody>
                    <a:bodyPr/>
                    <a:lstStyle/>
                    <a:p>
                      <a:pPr algn="ctr" fontAlgn="b"/>
                      <a:r>
                        <a:rPr lang="zh-TW" altLang="en-US" sz="1800" b="0" i="0" u="none" strike="noStrike" dirty="0" smtClean="0">
                          <a:latin typeface="+mn-lt"/>
                          <a:ea typeface="標楷體" pitchFamily="65" charset="-120"/>
                        </a:rPr>
                        <a:t>排名</a:t>
                      </a:r>
                      <a:endParaRPr lang="en-US"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香港</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100.00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2</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美國</a:t>
                      </a:r>
                      <a:endParaRPr lang="en-US" sz="1800" b="0" i="0" u="none" strike="noStrike" dirty="0">
                        <a:latin typeface="+mn-lt"/>
                        <a:ea typeface="標楷體" pitchFamily="65" charset="-120"/>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TW" sz="1800" u="none" strike="noStrike" dirty="0" smtClean="0">
                          <a:latin typeface="+mn-lt"/>
                          <a:ea typeface="標楷體" pitchFamily="65" charset="-120"/>
                        </a:rPr>
                        <a:t>1</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100.00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3</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新加坡</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3</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98.55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瑞典</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4</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94.06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6</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瑞士</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5</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92.58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4</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1" i="0" u="none" strike="noStrike" dirty="0" smtClean="0">
                          <a:solidFill>
                            <a:srgbClr val="FF0000"/>
                          </a:solidFill>
                          <a:latin typeface="+mn-lt"/>
                          <a:ea typeface="標楷體" pitchFamily="65" charset="-120"/>
                        </a:rPr>
                        <a:t>台灣</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b="1" u="none" strike="noStrike" dirty="0">
                          <a:solidFill>
                            <a:srgbClr val="FF0000"/>
                          </a:solidFill>
                          <a:latin typeface="+mn-lt"/>
                          <a:ea typeface="標楷體" pitchFamily="65" charset="-120"/>
                        </a:rPr>
                        <a:t>6</a:t>
                      </a:r>
                      <a:endParaRPr lang="en-US" altLang="zh-TW" sz="1800" b="1" i="0" u="none" strike="noStrike" dirty="0">
                        <a:solidFill>
                          <a:srgbClr val="FF0000"/>
                        </a:solidFill>
                        <a:latin typeface="+mn-lt"/>
                        <a:ea typeface="標楷體" pitchFamily="65" charset="-120"/>
                      </a:endParaRPr>
                    </a:p>
                  </a:txBody>
                  <a:tcPr marL="9525" marR="9525" marT="9525" marB="0" anchor="b"/>
                </a:tc>
                <a:tc>
                  <a:txBody>
                    <a:bodyPr/>
                    <a:lstStyle/>
                    <a:p>
                      <a:pPr algn="ctr" fontAlgn="b"/>
                      <a:r>
                        <a:rPr lang="en-US" altLang="zh-TW" sz="1800" b="1" u="none" strike="noStrike" dirty="0" smtClean="0">
                          <a:solidFill>
                            <a:srgbClr val="FF0000"/>
                          </a:solidFill>
                          <a:latin typeface="+mn-lt"/>
                          <a:ea typeface="標楷體" pitchFamily="65" charset="-120"/>
                        </a:rPr>
                        <a:t>92.01 </a:t>
                      </a:r>
                      <a:endParaRPr lang="en-US" altLang="zh-TW" sz="1800" b="1" i="0" u="none" strike="noStrike" dirty="0">
                        <a:solidFill>
                          <a:srgbClr val="FF0000"/>
                        </a:solidFill>
                        <a:latin typeface="+mn-lt"/>
                        <a:ea typeface="標楷體" pitchFamily="65" charset="-120"/>
                      </a:endParaRPr>
                    </a:p>
                  </a:txBody>
                  <a:tcPr marL="9525" marR="9525" marT="9525" marB="0" anchor="b"/>
                </a:tc>
                <a:tc>
                  <a:txBody>
                    <a:bodyPr/>
                    <a:lstStyle/>
                    <a:p>
                      <a:pPr algn="ctr" fontAlgn="b"/>
                      <a:r>
                        <a:rPr lang="en-US" altLang="zh-TW" sz="1800" b="1" i="0" u="none" strike="noStrike" dirty="0" smtClean="0">
                          <a:solidFill>
                            <a:srgbClr val="FF0000"/>
                          </a:solidFill>
                          <a:latin typeface="+mn-lt"/>
                          <a:ea typeface="標楷體" pitchFamily="65" charset="-120"/>
                        </a:rPr>
                        <a:t>8</a:t>
                      </a:r>
                      <a:endParaRPr lang="en-US" altLang="zh-TW" sz="1800" b="1" i="0" u="none" strike="noStrike" dirty="0">
                        <a:solidFill>
                          <a:srgbClr val="FF0000"/>
                        </a:solidFill>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加拿大</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7</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90.78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7</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solidFill>
                            <a:schemeClr val="tx1"/>
                          </a:solidFill>
                          <a:latin typeface="+mn-lt"/>
                          <a:ea typeface="標楷體" pitchFamily="65" charset="-120"/>
                        </a:rPr>
                        <a:t>卡達</a:t>
                      </a:r>
                      <a:endParaRPr lang="en-US" sz="1800" b="1" i="0" u="none" strike="noStrike" dirty="0">
                        <a:solidFill>
                          <a:srgbClr val="FF0000"/>
                        </a:solidFill>
                        <a:latin typeface="+mn-lt"/>
                        <a:ea typeface="標楷體" pitchFamily="65" charset="-120"/>
                      </a:endParaRPr>
                    </a:p>
                  </a:txBody>
                  <a:tcPr marL="9525" marR="9525" marT="9525" marB="0" anchor="b"/>
                </a:tc>
                <a:tc>
                  <a:txBody>
                    <a:bodyPr/>
                    <a:lstStyle/>
                    <a:p>
                      <a:pPr marL="0" algn="ctr" defTabSz="914400" rtl="0" eaLnBrk="1" fontAlgn="b" latinLnBrk="0" hangingPunct="1"/>
                      <a:r>
                        <a:rPr lang="en-US" altLang="zh-TW" sz="1800" b="0" i="0" u="none" strike="noStrike" kern="1200" dirty="0">
                          <a:solidFill>
                            <a:schemeClr val="tx1"/>
                          </a:solidFill>
                          <a:latin typeface="+mn-lt"/>
                          <a:ea typeface="標楷體" pitchFamily="65" charset="-120"/>
                          <a:cs typeface="+mn-cs"/>
                        </a:rPr>
                        <a:t>8</a:t>
                      </a:r>
                    </a:p>
                  </a:txBody>
                  <a:tcPr marL="9525" marR="9525" marT="9525" marB="0" anchor="b"/>
                </a:tc>
                <a:tc>
                  <a:txBody>
                    <a:bodyPr/>
                    <a:lstStyle/>
                    <a:p>
                      <a:pPr marL="0" algn="ctr" defTabSz="914400" rtl="0" eaLnBrk="1" fontAlgn="b" latinLnBrk="0" hangingPunct="1"/>
                      <a:r>
                        <a:rPr lang="en-US" altLang="zh-TW" sz="1800" b="0" i="0" u="none" strike="noStrike" kern="1200" dirty="0" smtClean="0">
                          <a:solidFill>
                            <a:schemeClr val="tx1"/>
                          </a:solidFill>
                          <a:latin typeface="+mn-lt"/>
                          <a:ea typeface="標楷體" pitchFamily="65" charset="-120"/>
                          <a:cs typeface="+mn-cs"/>
                        </a:rPr>
                        <a:t>90.21 </a:t>
                      </a:r>
                      <a:endParaRPr lang="en-US" altLang="zh-TW" sz="1800" b="0" i="0" u="none" strike="noStrike" kern="1200" dirty="0">
                        <a:solidFill>
                          <a:schemeClr val="tx1"/>
                        </a:solidFill>
                        <a:latin typeface="+mn-lt"/>
                        <a:ea typeface="標楷體" pitchFamily="65" charset="-120"/>
                        <a:cs typeface="+mn-cs"/>
                      </a:endParaRPr>
                    </a:p>
                  </a:txBody>
                  <a:tcPr marL="9525" marR="9525" marT="9525" marB="0" anchor="b"/>
                </a:tc>
                <a:tc>
                  <a:txBody>
                    <a:bodyPr/>
                    <a:lstStyle/>
                    <a:p>
                      <a:pPr marL="0" algn="ctr" defTabSz="914400" rtl="0" eaLnBrk="1" fontAlgn="b" latinLnBrk="0" hangingPunct="1"/>
                      <a:r>
                        <a:rPr lang="en-US" altLang="zh-TW" sz="1800" b="0" i="0" u="none" strike="noStrike" kern="1200" dirty="0" smtClean="0">
                          <a:solidFill>
                            <a:schemeClr val="tx1"/>
                          </a:solidFill>
                          <a:latin typeface="+mn-lt"/>
                          <a:ea typeface="標楷體" pitchFamily="65" charset="-120"/>
                          <a:cs typeface="+mn-cs"/>
                        </a:rPr>
                        <a:t>15</a:t>
                      </a:r>
                      <a:endParaRPr lang="en-US" altLang="zh-TW" sz="1800" b="0" i="0" u="none" strike="noStrike" kern="1200" dirty="0">
                        <a:solidFill>
                          <a:schemeClr val="tx1"/>
                        </a:solidFill>
                        <a:latin typeface="+mn-lt"/>
                        <a:ea typeface="標楷體" pitchFamily="65" charset="-120"/>
                        <a:cs typeface="+mn-cs"/>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澳洲</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9</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89.25</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5</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德國</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10</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87.82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16</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盧森堡</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11</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86.47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11</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丹麥</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12</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86.41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13</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挪威</a:t>
                      </a:r>
                      <a:endParaRPr lang="en-US" altLang="zh-TW" sz="1800" b="0" i="0" u="none" strike="noStrike" dirty="0" smtClean="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13</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86.31</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9</a:t>
                      </a:r>
                      <a:endParaRPr lang="en-US" altLang="zh-TW" sz="1800" b="0" i="0" u="none" strike="noStrike" dirty="0">
                        <a:latin typeface="+mn-lt"/>
                        <a:ea typeface="標楷體" pitchFamily="65" charset="-120"/>
                      </a:endParaRPr>
                    </a:p>
                  </a:txBody>
                  <a:tcPr marL="9525" marR="9525" marT="9525" marB="0" anchor="b"/>
                </a:tc>
              </a:tr>
              <a:tr h="285752">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zh-TW" altLang="en-US" sz="1800" b="0" i="0" u="none" strike="noStrike" dirty="0" smtClean="0">
                          <a:latin typeface="+mn-lt"/>
                          <a:ea typeface="標楷體" pitchFamily="65" charset="-120"/>
                        </a:rPr>
                        <a:t>荷蘭</a:t>
                      </a:r>
                      <a:endParaRPr lang="en-US" altLang="zh-TW" sz="1800" b="0" i="0" u="none" strike="noStrike" dirty="0" smtClean="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14</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85.70</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12</a:t>
                      </a:r>
                      <a:endParaRPr lang="en-US" altLang="zh-TW" sz="1800" b="0" i="0" u="none" strike="noStrike" dirty="0">
                        <a:latin typeface="+mn-lt"/>
                        <a:ea typeface="標楷體" pitchFamily="65" charset="-120"/>
                      </a:endParaRPr>
                    </a:p>
                  </a:txBody>
                  <a:tcPr marL="9525" marR="9525" marT="9525" marB="0" anchor="b"/>
                </a:tc>
              </a:tr>
              <a:tr h="285752">
                <a:tc>
                  <a:txBody>
                    <a:bodyPr/>
                    <a:lstStyle/>
                    <a:p>
                      <a:pPr algn="l" fontAlgn="b"/>
                      <a:r>
                        <a:rPr lang="zh-TW" altLang="en-US" sz="1800" b="0" i="0" u="none" strike="noStrike" dirty="0" smtClean="0">
                          <a:latin typeface="+mn-lt"/>
                          <a:ea typeface="標楷體" pitchFamily="65" charset="-120"/>
                        </a:rPr>
                        <a:t>芬蘭</a:t>
                      </a:r>
                      <a:endParaRPr lang="en-US"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a:latin typeface="+mn-lt"/>
                          <a:ea typeface="標楷體" pitchFamily="65" charset="-120"/>
                        </a:rPr>
                        <a:t>15</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u="none" strike="noStrike" dirty="0" smtClean="0">
                          <a:latin typeface="+mn-lt"/>
                          <a:ea typeface="標楷體" pitchFamily="65" charset="-120"/>
                        </a:rPr>
                        <a:t>84.38 </a:t>
                      </a:r>
                      <a:endParaRPr lang="en-US" altLang="zh-TW" sz="1800" b="0" i="0" u="none" strike="noStrike" dirty="0">
                        <a:latin typeface="+mn-lt"/>
                        <a:ea typeface="標楷體" pitchFamily="65" charset="-120"/>
                      </a:endParaRPr>
                    </a:p>
                  </a:txBody>
                  <a:tcPr marL="9525" marR="9525" marT="9525" marB="0" anchor="b"/>
                </a:tc>
                <a:tc>
                  <a:txBody>
                    <a:bodyPr/>
                    <a:lstStyle/>
                    <a:p>
                      <a:pPr algn="ctr" fontAlgn="b"/>
                      <a:r>
                        <a:rPr lang="en-US" altLang="zh-TW" sz="1800" b="0" i="0" u="none" strike="noStrike" dirty="0" smtClean="0">
                          <a:latin typeface="+mn-lt"/>
                          <a:ea typeface="標楷體" pitchFamily="65" charset="-120"/>
                        </a:rPr>
                        <a:t>19</a:t>
                      </a:r>
                      <a:endParaRPr lang="en-US" altLang="zh-TW" sz="1800" b="0" i="0" u="none" strike="noStrike" dirty="0">
                        <a:latin typeface="+mn-lt"/>
                        <a:ea typeface="標楷體" pitchFamily="65" charset="-120"/>
                      </a:endParaRPr>
                    </a:p>
                  </a:txBody>
                  <a:tcPr marL="9525" marR="9525" marT="9525" marB="0" anchor="b"/>
                </a:tc>
              </a:tr>
            </a:tbl>
          </a:graphicData>
        </a:graphic>
      </p:graphicFrame>
      <p:sp>
        <p:nvSpPr>
          <p:cNvPr id="31819" name="文字方塊 12"/>
          <p:cNvSpPr txBox="1">
            <a:spLocks noChangeArrowheads="1"/>
          </p:cNvSpPr>
          <p:nvPr/>
        </p:nvSpPr>
        <p:spPr bwMode="auto">
          <a:xfrm>
            <a:off x="4429124" y="6324623"/>
            <a:ext cx="4214814" cy="461665"/>
          </a:xfrm>
          <a:prstGeom prst="rect">
            <a:avLst/>
          </a:prstGeom>
          <a:noFill/>
          <a:ln w="9525">
            <a:noFill/>
            <a:miter lim="800000"/>
            <a:headEnd/>
            <a:tailEnd/>
          </a:ln>
        </p:spPr>
        <p:txBody>
          <a:bodyPr wrap="square">
            <a:spAutoFit/>
          </a:bodyPr>
          <a:lstStyle/>
          <a:p>
            <a:r>
              <a:rPr lang="zh-TW" altLang="en-US" sz="1200" dirty="0" smtClean="0">
                <a:latin typeface="標楷體" pitchFamily="65" charset="-120"/>
                <a:ea typeface="標楷體" pitchFamily="65" charset="-120"/>
              </a:rPr>
              <a:t>資料來源</a:t>
            </a:r>
            <a:r>
              <a:rPr lang="en-US" altLang="zh-TW" sz="1200" dirty="0" smtClean="0">
                <a:latin typeface="標楷體" pitchFamily="65" charset="-120"/>
                <a:ea typeface="標楷體" pitchFamily="65" charset="-120"/>
              </a:rPr>
              <a:t>:</a:t>
            </a:r>
            <a:r>
              <a:rPr lang="en-US" altLang="zh-TW" sz="1200" dirty="0" smtClean="0"/>
              <a:t>The </a:t>
            </a:r>
            <a:r>
              <a:rPr lang="en-US" altLang="zh-TW" sz="1200" dirty="0"/>
              <a:t>Global Competitiveness Report, </a:t>
            </a:r>
            <a:r>
              <a:rPr lang="en-US" altLang="zh-TW" sz="1200" dirty="0" smtClean="0"/>
              <a:t>2010-2011,  </a:t>
            </a:r>
            <a:endParaRPr lang="en-US" altLang="zh-TW" sz="1200" dirty="0"/>
          </a:p>
          <a:p>
            <a:r>
              <a:rPr lang="en-US" altLang="zh-TW" sz="1200" dirty="0"/>
              <a:t>            </a:t>
            </a:r>
            <a:r>
              <a:rPr lang="zh-TW" altLang="en-US" sz="1200" dirty="0" smtClean="0"/>
              <a:t>  </a:t>
            </a:r>
            <a:r>
              <a:rPr lang="en-US" altLang="zh-TW" sz="1200" dirty="0" smtClean="0"/>
              <a:t>    World </a:t>
            </a:r>
            <a:r>
              <a:rPr lang="en-US" altLang="zh-TW" sz="1200" dirty="0"/>
              <a:t>Economic Forum, </a:t>
            </a:r>
            <a:r>
              <a:rPr lang="en-US" altLang="zh-TW" sz="1200" dirty="0" smtClean="0"/>
              <a:t>WEF</a:t>
            </a:r>
            <a:endParaRPr lang="zh-TW" altLang="en-US" sz="1200" dirty="0"/>
          </a:p>
        </p:txBody>
      </p:sp>
      <p:sp>
        <p:nvSpPr>
          <p:cNvPr id="31820" name="文字方塊 13"/>
          <p:cNvSpPr txBox="1">
            <a:spLocks noChangeArrowheads="1"/>
          </p:cNvSpPr>
          <p:nvPr/>
        </p:nvSpPr>
        <p:spPr bwMode="auto">
          <a:xfrm>
            <a:off x="214282" y="6324623"/>
            <a:ext cx="4000500" cy="461963"/>
          </a:xfrm>
          <a:prstGeom prst="rect">
            <a:avLst/>
          </a:prstGeom>
          <a:noFill/>
          <a:ln w="9525">
            <a:noFill/>
            <a:miter lim="800000"/>
            <a:headEnd/>
            <a:tailEnd/>
          </a:ln>
        </p:spPr>
        <p:txBody>
          <a:bodyPr>
            <a:spAutoFit/>
          </a:bodyPr>
          <a:lstStyle/>
          <a:p>
            <a:r>
              <a:rPr lang="zh-TW" altLang="en-US" sz="1200" dirty="0" smtClean="0">
                <a:latin typeface="標楷體" pitchFamily="65" charset="-120"/>
                <a:ea typeface="標楷體" pitchFamily="65" charset="-120"/>
              </a:rPr>
              <a:t>資料來源</a:t>
            </a:r>
            <a:r>
              <a:rPr lang="en-US" altLang="zh-TW" sz="1200" dirty="0" smtClean="0"/>
              <a:t>: </a:t>
            </a:r>
            <a:r>
              <a:rPr lang="en-US" altLang="zh-TW" sz="1200" dirty="0"/>
              <a:t>The World Competitiveness </a:t>
            </a:r>
            <a:r>
              <a:rPr lang="en-US" altLang="zh-TW" sz="1200" dirty="0" smtClean="0"/>
              <a:t>Scoreboard 2011,  </a:t>
            </a:r>
            <a:endParaRPr lang="en-US" altLang="zh-TW" sz="1200" dirty="0"/>
          </a:p>
          <a:p>
            <a:r>
              <a:rPr lang="en-US" altLang="zh-TW" sz="1200" dirty="0"/>
              <a:t>             </a:t>
            </a:r>
            <a:r>
              <a:rPr lang="zh-TW" altLang="en-US" sz="1200" dirty="0" smtClean="0"/>
              <a:t>   </a:t>
            </a:r>
            <a:r>
              <a:rPr lang="en-US" altLang="zh-TW" sz="1200" dirty="0" smtClean="0"/>
              <a:t> IMD</a:t>
            </a:r>
            <a:endParaRPr lang="en-US" altLang="zh-TW" sz="1200" dirty="0"/>
          </a:p>
        </p:txBody>
      </p:sp>
      <p:grpSp>
        <p:nvGrpSpPr>
          <p:cNvPr id="3" name="群組 13"/>
          <p:cNvGrpSpPr/>
          <p:nvPr/>
        </p:nvGrpSpPr>
        <p:grpSpPr>
          <a:xfrm>
            <a:off x="1357296" y="3357562"/>
            <a:ext cx="857246" cy="571504"/>
            <a:chOff x="5643563" y="3929063"/>
            <a:chExt cx="857246" cy="369887"/>
          </a:xfrm>
        </p:grpSpPr>
        <p:sp>
          <p:nvSpPr>
            <p:cNvPr id="16" name="向上箭號 15"/>
            <p:cNvSpPr/>
            <p:nvPr/>
          </p:nvSpPr>
          <p:spPr>
            <a:xfrm>
              <a:off x="5643563" y="3929063"/>
              <a:ext cx="285746" cy="231179"/>
            </a:xfrm>
            <a:prstGeom prst="up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zh-TW" altLang="en-US"/>
            </a:p>
          </p:txBody>
        </p:sp>
        <p:sp>
          <p:nvSpPr>
            <p:cNvPr id="31823" name="文字方塊 17"/>
            <p:cNvSpPr txBox="1">
              <a:spLocks noChangeArrowheads="1"/>
            </p:cNvSpPr>
            <p:nvPr/>
          </p:nvSpPr>
          <p:spPr bwMode="auto">
            <a:xfrm>
              <a:off x="5929309" y="3929063"/>
              <a:ext cx="571500" cy="369887"/>
            </a:xfrm>
            <a:prstGeom prst="rect">
              <a:avLst/>
            </a:prstGeom>
            <a:noFill/>
            <a:ln w="9525">
              <a:noFill/>
              <a:miter lim="800000"/>
              <a:headEnd/>
              <a:tailEnd/>
            </a:ln>
          </p:spPr>
          <p:txBody>
            <a:bodyPr>
              <a:spAutoFit/>
            </a:bodyPr>
            <a:lstStyle/>
            <a:p>
              <a:r>
                <a:rPr lang="en-US" altLang="zh-TW" b="1" dirty="0" smtClean="0">
                  <a:solidFill>
                    <a:srgbClr val="0000CC"/>
                  </a:solidFill>
                </a:rPr>
                <a:t>+2</a:t>
              </a:r>
              <a:endParaRPr lang="zh-TW" altLang="en-US" b="1" dirty="0">
                <a:solidFill>
                  <a:srgbClr val="0000CC"/>
                </a:solidFill>
              </a:endParaRPr>
            </a:p>
          </p:txBody>
        </p:sp>
      </p:grpSp>
      <p:sp>
        <p:nvSpPr>
          <p:cNvPr id="20" name="向上箭號 19"/>
          <p:cNvSpPr/>
          <p:nvPr/>
        </p:nvSpPr>
        <p:spPr>
          <a:xfrm>
            <a:off x="7929586" y="5416567"/>
            <a:ext cx="259774" cy="285750"/>
          </a:xfrm>
          <a:prstGeom prst="up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zh-TW" altLang="en-US"/>
          </a:p>
        </p:txBody>
      </p:sp>
      <p:sp>
        <p:nvSpPr>
          <p:cNvPr id="21" name="文字方塊 18"/>
          <p:cNvSpPr txBox="1">
            <a:spLocks noChangeArrowheads="1"/>
          </p:cNvSpPr>
          <p:nvPr/>
        </p:nvSpPr>
        <p:spPr bwMode="auto">
          <a:xfrm>
            <a:off x="8124417" y="5416567"/>
            <a:ext cx="519549" cy="369887"/>
          </a:xfrm>
          <a:prstGeom prst="rect">
            <a:avLst/>
          </a:prstGeom>
          <a:noFill/>
          <a:ln w="9525">
            <a:noFill/>
            <a:miter lim="800000"/>
            <a:headEnd/>
            <a:tailEnd/>
          </a:ln>
        </p:spPr>
        <p:txBody>
          <a:bodyPr>
            <a:spAutoFit/>
          </a:bodyPr>
          <a:lstStyle/>
          <a:p>
            <a:r>
              <a:rPr lang="en-US" altLang="zh-TW" b="1">
                <a:solidFill>
                  <a:srgbClr val="FF0000"/>
                </a:solidFill>
              </a:rPr>
              <a:t>+5</a:t>
            </a:r>
            <a:endParaRPr lang="zh-TW" altLang="en-US" b="1">
              <a:solidFill>
                <a:srgbClr val="FF0000"/>
              </a:solidFill>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兩岸產業合作實例－高等教育交流</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500174"/>
            <a:ext cx="8115328" cy="4757757"/>
          </a:xfrm>
        </p:spPr>
        <p:txBody>
          <a:bodyPr/>
          <a:lstStyle/>
          <a:p>
            <a:pPr>
              <a:spcBef>
                <a:spcPts val="600"/>
              </a:spcBef>
            </a:pPr>
            <a:r>
              <a:rPr lang="zh-TW" altLang="en-US" sz="2400" b="1" dirty="0" smtClean="0">
                <a:solidFill>
                  <a:srgbClr val="333399"/>
                </a:solidFill>
              </a:rPr>
              <a:t>陸生來台交流人數增加</a:t>
            </a:r>
            <a:endParaRPr lang="en-US" altLang="zh-TW" sz="2400" b="1" dirty="0" smtClean="0">
              <a:solidFill>
                <a:srgbClr val="333399"/>
              </a:solidFill>
            </a:endParaRPr>
          </a:p>
          <a:p>
            <a:pPr lvl="1">
              <a:spcBef>
                <a:spcPts val="600"/>
              </a:spcBef>
            </a:pPr>
            <a:r>
              <a:rPr lang="en-US" altLang="zh-TW" sz="2200" b="1" dirty="0" smtClean="0"/>
              <a:t>1999</a:t>
            </a:r>
            <a:r>
              <a:rPr lang="zh-TW" altLang="zh-TW" sz="2200" b="1" dirty="0" smtClean="0"/>
              <a:t>年開</a:t>
            </a:r>
            <a:r>
              <a:rPr lang="zh-TW" altLang="en-US" sz="2200" b="1" dirty="0" smtClean="0"/>
              <a:t>放</a:t>
            </a:r>
            <a:r>
              <a:rPr lang="zh-TW" altLang="zh-TW" sz="2200" b="1" dirty="0" smtClean="0"/>
              <a:t>短期研修，不涉及學位授予及學分採認</a:t>
            </a:r>
            <a:endParaRPr lang="en-US" altLang="zh-TW" sz="2200" b="1" dirty="0" smtClean="0"/>
          </a:p>
          <a:p>
            <a:pPr lvl="1">
              <a:spcBef>
                <a:spcPts val="600"/>
              </a:spcBef>
            </a:pPr>
            <a:r>
              <a:rPr lang="en-US" altLang="zh-TW" sz="2200" b="1" dirty="0" smtClean="0"/>
              <a:t>2008</a:t>
            </a:r>
            <a:r>
              <a:rPr lang="zh-TW" altLang="zh-TW" sz="2200" b="1" dirty="0" smtClean="0"/>
              <a:t>年放寬研修生來臺人數及停留時間</a:t>
            </a:r>
            <a:endParaRPr lang="en-US" altLang="zh-TW" sz="2200" b="1" dirty="0" smtClean="0"/>
          </a:p>
          <a:p>
            <a:pPr lvl="1">
              <a:spcBef>
                <a:spcPts val="600"/>
              </a:spcBef>
            </a:pPr>
            <a:r>
              <a:rPr lang="en-US" altLang="zh-TW" sz="2200" b="1" dirty="0" smtClean="0"/>
              <a:t>2010</a:t>
            </a:r>
            <a:r>
              <a:rPr lang="zh-TW" altLang="zh-TW" sz="2200" b="1" dirty="0" smtClean="0"/>
              <a:t>年審查同意研修生</a:t>
            </a:r>
            <a:r>
              <a:rPr lang="en-US" altLang="zh-TW" sz="2200" b="1" dirty="0" smtClean="0"/>
              <a:t>5,316</a:t>
            </a:r>
            <a:r>
              <a:rPr lang="zh-TW" altLang="zh-TW" sz="2200" b="1" dirty="0" smtClean="0"/>
              <a:t>人，其中</a:t>
            </a:r>
            <a:r>
              <a:rPr lang="en-US" altLang="zh-TW" sz="2200" b="1" dirty="0" smtClean="0"/>
              <a:t>1</a:t>
            </a:r>
            <a:r>
              <a:rPr lang="zh-TW" altLang="zh-TW" sz="2200" b="1" dirty="0" smtClean="0"/>
              <a:t>年期者</a:t>
            </a:r>
            <a:r>
              <a:rPr lang="en-US" altLang="zh-TW" sz="2200" b="1" dirty="0" smtClean="0"/>
              <a:t>317</a:t>
            </a:r>
            <a:r>
              <a:rPr lang="zh-TW" altLang="zh-TW" sz="2200" b="1" dirty="0" smtClean="0"/>
              <a:t>人</a:t>
            </a:r>
            <a:endParaRPr lang="en-US" altLang="zh-TW" sz="2200" b="1" dirty="0" smtClean="0"/>
          </a:p>
          <a:p>
            <a:pPr>
              <a:spcBef>
                <a:spcPts val="600"/>
              </a:spcBef>
            </a:pPr>
            <a:r>
              <a:rPr lang="zh-TW" altLang="en-US" sz="2400" b="1" dirty="0" smtClean="0">
                <a:solidFill>
                  <a:srgbClr val="333399"/>
                </a:solidFill>
              </a:rPr>
              <a:t>開放陸生來臺修讀正式學位</a:t>
            </a:r>
            <a:endParaRPr lang="en-US" altLang="zh-TW" sz="2400" b="1" dirty="0" smtClean="0">
              <a:solidFill>
                <a:srgbClr val="333399"/>
              </a:solidFill>
            </a:endParaRPr>
          </a:p>
          <a:p>
            <a:pPr lvl="1">
              <a:spcBef>
                <a:spcPts val="600"/>
              </a:spcBef>
            </a:pPr>
            <a:r>
              <a:rPr lang="en-US" altLang="zh-TW" sz="2200" b="1" dirty="0" smtClean="0"/>
              <a:t>2011</a:t>
            </a:r>
            <a:r>
              <a:rPr lang="zh-TW" altLang="zh-TW" sz="2200" b="1" dirty="0" smtClean="0"/>
              <a:t>年</a:t>
            </a:r>
            <a:r>
              <a:rPr lang="zh-TW" altLang="en-US" sz="2200" b="1" dirty="0" smtClean="0"/>
              <a:t>起開放陸生</a:t>
            </a:r>
            <a:r>
              <a:rPr lang="zh-TW" altLang="zh-TW" sz="2200" b="1" dirty="0" smtClean="0"/>
              <a:t>來臺修讀正式學位</a:t>
            </a:r>
            <a:r>
              <a:rPr lang="zh-TW" altLang="en-US" sz="2200" b="1" dirty="0" smtClean="0"/>
              <a:t>，核定</a:t>
            </a:r>
            <a:r>
              <a:rPr lang="zh-TW" altLang="zh-TW" sz="2200" b="1" dirty="0" smtClean="0"/>
              <a:t>招收</a:t>
            </a:r>
            <a:r>
              <a:rPr lang="en-US" altLang="zh-TW" sz="2200" b="1" dirty="0" smtClean="0">
                <a:solidFill>
                  <a:srgbClr val="0000CC"/>
                </a:solidFill>
              </a:rPr>
              <a:t>2,000</a:t>
            </a:r>
            <a:r>
              <a:rPr lang="zh-TW" altLang="zh-TW" sz="2200" b="1" dirty="0" smtClean="0">
                <a:solidFill>
                  <a:srgbClr val="0000CC"/>
                </a:solidFill>
              </a:rPr>
              <a:t>名</a:t>
            </a:r>
            <a:r>
              <a:rPr lang="zh-TW" altLang="en-US" sz="2200" b="1" dirty="0" smtClean="0"/>
              <a:t>陸生來台</a:t>
            </a:r>
            <a:r>
              <a:rPr lang="en-US" altLang="zh-TW" sz="2200" b="1" dirty="0" smtClean="0"/>
              <a:t>(</a:t>
            </a:r>
            <a:r>
              <a:rPr lang="zh-TW" altLang="en-US" sz="2000" dirty="0" smtClean="0"/>
              <a:t>大學體系</a:t>
            </a:r>
            <a:r>
              <a:rPr lang="en-US" altLang="zh-TW" sz="2000" dirty="0" smtClean="0"/>
              <a:t>1,123</a:t>
            </a:r>
            <a:r>
              <a:rPr lang="zh-TW" altLang="en-US" sz="2000" dirty="0" smtClean="0"/>
              <a:t>名，技職校院體系</a:t>
            </a:r>
            <a:r>
              <a:rPr lang="en-US" altLang="zh-TW" sz="2000" dirty="0" smtClean="0"/>
              <a:t>877</a:t>
            </a:r>
            <a:r>
              <a:rPr lang="zh-TW" altLang="en-US" sz="2000" dirty="0" smtClean="0"/>
              <a:t>名</a:t>
            </a:r>
            <a:r>
              <a:rPr lang="en-US" altLang="zh-TW" sz="2000" dirty="0" smtClean="0"/>
              <a:t>)</a:t>
            </a:r>
          </a:p>
          <a:p>
            <a:pPr>
              <a:spcBef>
                <a:spcPts val="600"/>
              </a:spcBef>
            </a:pPr>
            <a:r>
              <a:rPr lang="zh-TW" altLang="en-US" sz="2400" b="1" dirty="0" smtClean="0">
                <a:solidFill>
                  <a:srgbClr val="333399"/>
                </a:solidFill>
              </a:rPr>
              <a:t>採認大陸地區高等學歷</a:t>
            </a:r>
            <a:endParaRPr lang="en-US" altLang="zh-TW" b="1" dirty="0" smtClean="0">
              <a:solidFill>
                <a:srgbClr val="333399"/>
              </a:solidFill>
            </a:endParaRPr>
          </a:p>
          <a:p>
            <a:pPr lvl="1">
              <a:spcBef>
                <a:spcPts val="600"/>
              </a:spcBef>
            </a:pPr>
            <a:r>
              <a:rPr lang="en-US" altLang="zh-TW" sz="2200" b="1" dirty="0" smtClean="0"/>
              <a:t>2011</a:t>
            </a:r>
            <a:r>
              <a:rPr lang="zh-TW" altLang="en-US" sz="2200" b="1" dirty="0" smtClean="0"/>
              <a:t>年起正式採認大陸地區</a:t>
            </a:r>
            <a:r>
              <a:rPr lang="en-US" altLang="zh-TW" sz="2200" b="1" dirty="0" smtClean="0"/>
              <a:t>41</a:t>
            </a:r>
            <a:r>
              <a:rPr lang="zh-TW" altLang="en-US" sz="2200" b="1" dirty="0" smtClean="0"/>
              <a:t>所學校系所學歷</a:t>
            </a:r>
            <a:r>
              <a:rPr lang="en-US" altLang="zh-TW" sz="2200" b="1" dirty="0" smtClean="0"/>
              <a:t/>
            </a:r>
            <a:br>
              <a:rPr lang="en-US" altLang="zh-TW" sz="2200" b="1" dirty="0" smtClean="0"/>
            </a:br>
            <a:r>
              <a:rPr lang="en-US" altLang="zh-TW" sz="2000" dirty="0" smtClean="0"/>
              <a:t>(2010.09.03</a:t>
            </a:r>
            <a:r>
              <a:rPr lang="zh-TW" altLang="en-US" sz="2000" dirty="0" smtClean="0"/>
              <a:t>後入學者直接採認，</a:t>
            </a:r>
            <a:r>
              <a:rPr lang="en-US" altLang="zh-TW" sz="2000" dirty="0" smtClean="0"/>
              <a:t>1992.09.18-2010.9.2</a:t>
            </a:r>
            <a:r>
              <a:rPr lang="zh-TW" altLang="en-US" sz="2000" dirty="0" smtClean="0"/>
              <a:t>入學者通過學歷甄試後可獲得採認</a:t>
            </a:r>
            <a:r>
              <a:rPr lang="en-US" altLang="zh-TW" sz="2000" dirty="0" smtClean="0"/>
              <a:t>)</a:t>
            </a:r>
            <a:endParaRPr lang="en-US" altLang="zh-TW" sz="2200" dirty="0" smtClean="0"/>
          </a:p>
          <a:p>
            <a:pPr>
              <a:spcBef>
                <a:spcPts val="600"/>
              </a:spcBef>
            </a:pPr>
            <a:endParaRPr lang="zh-TW" altLang="zh-TW" sz="2200" b="1" dirty="0" smtClean="0"/>
          </a:p>
          <a:p>
            <a:pPr>
              <a:spcBef>
                <a:spcPts val="600"/>
              </a:spcBef>
            </a:pPr>
            <a:endParaRPr lang="zh-TW" altLang="en-US" dirty="0"/>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60</a:t>
            </a:fld>
            <a:endParaRPr lang="en-US" altLang="zh-TW"/>
          </a:p>
        </p:txBody>
      </p:sp>
      <p:sp>
        <p:nvSpPr>
          <p:cNvPr id="5" name="矩形 4"/>
          <p:cNvSpPr/>
          <p:nvPr/>
        </p:nvSpPr>
        <p:spPr>
          <a:xfrm>
            <a:off x="500034" y="6357958"/>
            <a:ext cx="1620957" cy="307777"/>
          </a:xfrm>
          <a:prstGeom prst="rect">
            <a:avLst/>
          </a:prstGeom>
        </p:spPr>
        <p:txBody>
          <a:bodyPr wrap="none">
            <a:spAutoFit/>
          </a:bodyPr>
          <a:lstStyle/>
          <a:p>
            <a:pPr>
              <a:buNone/>
            </a:pPr>
            <a:r>
              <a:rPr lang="zh-TW" altLang="zh-TW" sz="1400" dirty="0" smtClean="0">
                <a:latin typeface="標楷體" pitchFamily="65" charset="-120"/>
                <a:ea typeface="標楷體" pitchFamily="65" charset="-120"/>
              </a:rPr>
              <a:t>資料來源：教育部</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357174"/>
            <a:ext cx="8229600" cy="1143000"/>
          </a:xfrm>
        </p:spPr>
        <p:txBody>
          <a:bodyPr/>
          <a:lstStyle/>
          <a:p>
            <a:r>
              <a:rPr lang="zh-TW" altLang="en-US" sz="2800" b="1" dirty="0" smtClean="0">
                <a:solidFill>
                  <a:srgbClr val="333399"/>
                </a:solidFill>
                <a:effectLst>
                  <a:outerShdw blurRad="38100" dist="38100" dir="2700000" algn="tl">
                    <a:srgbClr val="000000">
                      <a:alpha val="43137"/>
                    </a:srgbClr>
                  </a:outerShdw>
                </a:effectLst>
              </a:rPr>
              <a:t>兩岸產業合作實例－文化創意合作</a:t>
            </a:r>
            <a:endParaRPr lang="zh-TW" altLang="en-US" sz="2800" b="1" dirty="0">
              <a:solidFill>
                <a:srgbClr val="333399"/>
              </a:solidFill>
              <a:effectLst>
                <a:outerShdw blurRad="38100" dist="38100" dir="2700000" algn="tl">
                  <a:srgbClr val="000000">
                    <a:alpha val="43137"/>
                  </a:srgbClr>
                </a:outerShdw>
              </a:effectLst>
            </a:endParaRPr>
          </a:p>
        </p:txBody>
      </p:sp>
      <p:sp>
        <p:nvSpPr>
          <p:cNvPr id="3" name="內容版面配置區 2"/>
          <p:cNvSpPr>
            <a:spLocks noGrp="1"/>
          </p:cNvSpPr>
          <p:nvPr>
            <p:ph idx="1"/>
          </p:nvPr>
        </p:nvSpPr>
        <p:spPr>
          <a:xfrm>
            <a:off x="457200" y="1500174"/>
            <a:ext cx="8043890" cy="4757757"/>
          </a:xfrm>
        </p:spPr>
        <p:txBody>
          <a:bodyPr/>
          <a:lstStyle/>
          <a:p>
            <a:pPr>
              <a:spcBef>
                <a:spcPts val="600"/>
              </a:spcBef>
            </a:pPr>
            <a:r>
              <a:rPr lang="zh-TW" altLang="en-US" sz="2400" b="1" dirty="0" smtClean="0">
                <a:solidFill>
                  <a:srgbClr val="333399"/>
                </a:solidFill>
              </a:rPr>
              <a:t>兩岸合作拍攝華語電影</a:t>
            </a:r>
            <a:endParaRPr lang="en-US" altLang="zh-TW" sz="2400" b="1" dirty="0" smtClean="0">
              <a:solidFill>
                <a:srgbClr val="333399"/>
              </a:solidFill>
            </a:endParaRPr>
          </a:p>
          <a:p>
            <a:pPr lvl="1">
              <a:spcBef>
                <a:spcPts val="600"/>
              </a:spcBef>
            </a:pPr>
            <a:r>
              <a:rPr lang="ca-ES" altLang="zh-TW" sz="2200" b="1" dirty="0" smtClean="0"/>
              <a:t>ECFA</a:t>
            </a:r>
            <a:r>
              <a:rPr lang="zh-TW" altLang="zh-TW" sz="2200" b="1" dirty="0" smtClean="0"/>
              <a:t>取消中國進口台灣電影之配額限制，帶動台灣電影業發展</a:t>
            </a:r>
            <a:endParaRPr lang="en-US" altLang="zh-TW" sz="2200" b="1" dirty="0" smtClean="0"/>
          </a:p>
          <a:p>
            <a:pPr lvl="1">
              <a:spcBef>
                <a:spcPts val="600"/>
              </a:spcBef>
            </a:pPr>
            <a:r>
              <a:rPr lang="ca-ES" altLang="zh-TW" sz="2200" b="1" dirty="0" smtClean="0"/>
              <a:t>2010</a:t>
            </a:r>
            <a:r>
              <a:rPr lang="zh-TW" altLang="zh-TW" sz="2200" b="1" dirty="0" smtClean="0"/>
              <a:t>年台北市電影委員會協拍電影</a:t>
            </a:r>
            <a:r>
              <a:rPr lang="ca-ES" altLang="zh-TW" sz="2200" b="1" dirty="0" smtClean="0"/>
              <a:t>278</a:t>
            </a:r>
            <a:r>
              <a:rPr lang="zh-TW" altLang="zh-TW" sz="2200" b="1" dirty="0" smtClean="0"/>
              <a:t>部，為</a:t>
            </a:r>
            <a:r>
              <a:rPr lang="ca-ES" altLang="zh-TW" sz="2200" b="1" dirty="0" smtClean="0"/>
              <a:t>2009</a:t>
            </a:r>
            <a:r>
              <a:rPr lang="zh-TW" altLang="zh-TW" sz="2200" b="1" dirty="0" smtClean="0"/>
              <a:t>年</a:t>
            </a:r>
            <a:r>
              <a:rPr lang="ca-ES" altLang="zh-TW" sz="2200" b="1" dirty="0" smtClean="0">
                <a:solidFill>
                  <a:srgbClr val="0000CC"/>
                </a:solidFill>
              </a:rPr>
              <a:t>2.3</a:t>
            </a:r>
            <a:r>
              <a:rPr lang="zh-TW" altLang="zh-TW" sz="2200" b="1" dirty="0" smtClean="0">
                <a:solidFill>
                  <a:srgbClr val="0000CC"/>
                </a:solidFill>
              </a:rPr>
              <a:t>倍</a:t>
            </a:r>
            <a:endParaRPr lang="en-US" altLang="zh-TW" sz="2200" b="1" dirty="0" smtClean="0">
              <a:solidFill>
                <a:srgbClr val="0000CC"/>
              </a:solidFill>
            </a:endParaRPr>
          </a:p>
          <a:p>
            <a:pPr lvl="1">
              <a:spcBef>
                <a:spcPts val="600"/>
              </a:spcBef>
            </a:pPr>
            <a:r>
              <a:rPr lang="ca-ES" altLang="zh-TW" sz="2200" b="1" dirty="0" smtClean="0"/>
              <a:t>278</a:t>
            </a:r>
            <a:r>
              <a:rPr lang="zh-TW" altLang="zh-TW" sz="2200" b="1" dirty="0" smtClean="0"/>
              <a:t>部電影中</a:t>
            </a:r>
            <a:r>
              <a:rPr lang="zh-TW" altLang="en-US" sz="2200" b="1" dirty="0" smtClean="0"/>
              <a:t>，</a:t>
            </a:r>
            <a:r>
              <a:rPr lang="zh-TW" altLang="zh-TW" sz="2200" b="1" dirty="0" smtClean="0"/>
              <a:t>有</a:t>
            </a:r>
            <a:r>
              <a:rPr lang="ca-ES" altLang="zh-TW" sz="2200" b="1" dirty="0" smtClean="0">
                <a:solidFill>
                  <a:srgbClr val="0000CC"/>
                </a:solidFill>
              </a:rPr>
              <a:t>42</a:t>
            </a:r>
            <a:r>
              <a:rPr lang="zh-TW" altLang="zh-TW" sz="2200" b="1" dirty="0" smtClean="0">
                <a:solidFill>
                  <a:srgbClr val="0000CC"/>
                </a:solidFill>
              </a:rPr>
              <a:t>部</a:t>
            </a:r>
            <a:r>
              <a:rPr lang="zh-TW" altLang="en-US" sz="2200" b="1" dirty="0" smtClean="0"/>
              <a:t>為</a:t>
            </a:r>
            <a:r>
              <a:rPr lang="zh-TW" altLang="zh-TW" sz="2200" b="1" dirty="0" smtClean="0"/>
              <a:t>合拍片</a:t>
            </a:r>
            <a:r>
              <a:rPr lang="zh-TW" altLang="en-US" sz="2200" b="1" dirty="0" smtClean="0"/>
              <a:t>，其中</a:t>
            </a:r>
            <a:r>
              <a:rPr lang="en-US" altLang="zh-TW" sz="2200" b="1" dirty="0" smtClean="0">
                <a:solidFill>
                  <a:srgbClr val="0000CC"/>
                </a:solidFill>
              </a:rPr>
              <a:t>26</a:t>
            </a:r>
            <a:r>
              <a:rPr lang="zh-TW" altLang="zh-TW" sz="2200" b="1" dirty="0" smtClean="0">
                <a:solidFill>
                  <a:srgbClr val="0000CC"/>
                </a:solidFill>
              </a:rPr>
              <a:t>部</a:t>
            </a:r>
            <a:r>
              <a:rPr lang="zh-TW" altLang="en-US" sz="2200" b="1" dirty="0" smtClean="0"/>
              <a:t>為與</a:t>
            </a:r>
            <a:r>
              <a:rPr lang="zh-TW" altLang="zh-TW" sz="2200" b="1" dirty="0" smtClean="0"/>
              <a:t>香港及大陸</a:t>
            </a:r>
            <a:r>
              <a:rPr lang="zh-TW" altLang="en-US" sz="2200" b="1" dirty="0" smtClean="0"/>
              <a:t>合作拍攝，如刺陵、功夫灌籃</a:t>
            </a:r>
            <a:endParaRPr lang="zh-TW" altLang="zh-TW" sz="2200" b="1" dirty="0" smtClean="0"/>
          </a:p>
          <a:p>
            <a:pPr>
              <a:spcBef>
                <a:spcPts val="600"/>
              </a:spcBef>
            </a:pPr>
            <a:endParaRPr lang="zh-TW" altLang="en-US" dirty="0"/>
          </a:p>
        </p:txBody>
      </p:sp>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61</a:t>
            </a:fld>
            <a:endParaRPr lang="en-US" altLang="zh-TW"/>
          </a:p>
        </p:txBody>
      </p:sp>
      <p:sp>
        <p:nvSpPr>
          <p:cNvPr id="5" name="矩形 4"/>
          <p:cNvSpPr/>
          <p:nvPr/>
        </p:nvSpPr>
        <p:spPr>
          <a:xfrm>
            <a:off x="642910" y="6357958"/>
            <a:ext cx="2518638" cy="307777"/>
          </a:xfrm>
          <a:prstGeom prst="rect">
            <a:avLst/>
          </a:prstGeom>
        </p:spPr>
        <p:txBody>
          <a:bodyPr wrap="none">
            <a:spAutoFit/>
          </a:bodyPr>
          <a:lstStyle/>
          <a:p>
            <a:pPr>
              <a:buNone/>
            </a:pPr>
            <a:r>
              <a:rPr lang="zh-TW" altLang="zh-TW" sz="1400" dirty="0" smtClean="0">
                <a:latin typeface="標楷體" pitchFamily="65" charset="-120"/>
                <a:ea typeface="標楷體" pitchFamily="65" charset="-120"/>
              </a:rPr>
              <a:t>資料來源：台北市電影委員會</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917575"/>
          </a:xfrm>
        </p:spPr>
        <p:txBody>
          <a:bodyPr/>
          <a:lstStyle/>
          <a:p>
            <a:pPr>
              <a:defRPr/>
            </a:pPr>
            <a:r>
              <a:rPr lang="zh-TW" altLang="en-US" sz="2800" b="1" dirty="0" smtClean="0">
                <a:solidFill>
                  <a:srgbClr val="333399"/>
                </a:solidFill>
                <a:effectLst>
                  <a:outerShdw blurRad="38100" dist="38100" dir="2700000" algn="tl">
                    <a:srgbClr val="000000">
                      <a:alpha val="43137"/>
                    </a:srgbClr>
                  </a:outerShdw>
                </a:effectLst>
              </a:rPr>
              <a:t>兩岸合資實例 </a:t>
            </a:r>
            <a:r>
              <a:rPr lang="en-US" altLang="zh-TW" sz="2800" b="1" dirty="0" smtClean="0">
                <a:solidFill>
                  <a:srgbClr val="333399"/>
                </a:solidFill>
                <a:effectLst>
                  <a:outerShdw blurRad="38100" dist="38100" dir="2700000" algn="tl">
                    <a:srgbClr val="000000">
                      <a:alpha val="43137"/>
                    </a:srgbClr>
                  </a:outerShdw>
                </a:effectLst>
              </a:rPr>
              <a:t>1—</a:t>
            </a:r>
            <a:r>
              <a:rPr lang="zh-TW" altLang="en-US" sz="2800" b="1" dirty="0" smtClean="0">
                <a:solidFill>
                  <a:srgbClr val="333399"/>
                </a:solidFill>
                <a:effectLst>
                  <a:outerShdw blurRad="38100" dist="38100" dir="2700000" algn="tl">
                    <a:srgbClr val="000000">
                      <a:alpha val="43137"/>
                    </a:srgbClr>
                  </a:outerShdw>
                </a:effectLst>
              </a:rPr>
              <a:t>海外直接投資</a:t>
            </a:r>
          </a:p>
        </p:txBody>
      </p:sp>
      <p:sp>
        <p:nvSpPr>
          <p:cNvPr id="21507" name="內容版面配置區 2"/>
          <p:cNvSpPr>
            <a:spLocks noGrp="1"/>
          </p:cNvSpPr>
          <p:nvPr>
            <p:ph idx="1"/>
          </p:nvPr>
        </p:nvSpPr>
        <p:spPr>
          <a:xfrm>
            <a:off x="285720" y="1500188"/>
            <a:ext cx="8715405" cy="4786312"/>
          </a:xfrm>
        </p:spPr>
        <p:txBody>
          <a:bodyPr/>
          <a:lstStyle/>
          <a:p>
            <a:pPr eaLnBrk="1" hangingPunct="1">
              <a:spcAft>
                <a:spcPts val="600"/>
              </a:spcAft>
              <a:buFont typeface="Wingdings" pitchFamily="2" charset="2"/>
              <a:buChar char=""/>
              <a:defRPr/>
            </a:pPr>
            <a:r>
              <a:rPr lang="zh-TW" altLang="en-US" sz="2400" b="1" dirty="0" smtClean="0">
                <a:solidFill>
                  <a:srgbClr val="333399"/>
                </a:solidFill>
                <a:effectLst>
                  <a:outerShdw blurRad="38100" dist="38100" dir="2700000" algn="tl">
                    <a:srgbClr val="C0C0C0"/>
                  </a:outerShdw>
                </a:effectLst>
                <a:cs typeface="Times New Roman" pitchFamily="18" charset="0"/>
              </a:rPr>
              <a:t>重要性能源：石油</a:t>
            </a:r>
            <a:endParaRPr lang="en-US" altLang="zh-TW" sz="2400" b="1" dirty="0" smtClean="0">
              <a:solidFill>
                <a:srgbClr val="333399"/>
              </a:solidFill>
              <a:effectLst>
                <a:outerShdw blurRad="38100" dist="38100" dir="2700000" algn="tl">
                  <a:srgbClr val="C0C0C0"/>
                </a:outerShdw>
              </a:effectLst>
              <a:cs typeface="Times New Roman" pitchFamily="18" charset="0"/>
            </a:endParaRPr>
          </a:p>
          <a:p>
            <a:pPr lvl="1"/>
            <a:r>
              <a:rPr lang="en-US" altLang="zh-TW" sz="2200" b="1" dirty="0" smtClean="0"/>
              <a:t>2008</a:t>
            </a:r>
            <a:r>
              <a:rPr lang="zh-TW" altLang="en-US" sz="2200" b="1" dirty="0" smtClean="0"/>
              <a:t>年</a:t>
            </a:r>
            <a:r>
              <a:rPr lang="en-US" altLang="zh-TW" sz="2200" b="1" dirty="0" smtClean="0"/>
              <a:t>12</a:t>
            </a:r>
            <a:r>
              <a:rPr lang="zh-TW" altLang="en-US" sz="2200" b="1" dirty="0" smtClean="0"/>
              <a:t>月</a:t>
            </a:r>
            <a:r>
              <a:rPr lang="en-US" altLang="zh-TW" sz="2200" b="1" dirty="0" smtClean="0"/>
              <a:t> </a:t>
            </a:r>
          </a:p>
          <a:p>
            <a:pPr lvl="1">
              <a:buNone/>
            </a:pPr>
            <a:r>
              <a:rPr lang="zh-TW" altLang="en-US" sz="2200" b="1" dirty="0" smtClean="0"/>
              <a:t>   台灣中油</a:t>
            </a:r>
            <a:r>
              <a:rPr lang="en-US" altLang="zh-TW" sz="2200" b="1" dirty="0" smtClean="0"/>
              <a:t>(Taiwan CPC) vs.</a:t>
            </a:r>
            <a:r>
              <a:rPr lang="zh-TW" altLang="en-US" sz="2200" b="1" dirty="0" smtClean="0"/>
              <a:t>中海油</a:t>
            </a:r>
            <a:r>
              <a:rPr lang="en-US" altLang="zh-TW" sz="2200" b="1" dirty="0" smtClean="0"/>
              <a:t>(China CNOOC) </a:t>
            </a:r>
          </a:p>
          <a:p>
            <a:pPr lvl="2">
              <a:spcAft>
                <a:spcPts val="300"/>
              </a:spcAft>
              <a:buFont typeface="Wingdings" pitchFamily="2" charset="2"/>
              <a:buChar char="Ø"/>
            </a:pPr>
            <a:r>
              <a:rPr lang="zh-TW" altLang="en-US" sz="2200" b="1" dirty="0" smtClean="0"/>
              <a:t>亞洲</a:t>
            </a:r>
            <a:r>
              <a:rPr lang="en-US" altLang="zh-TW" sz="2200" b="1" dirty="0" smtClean="0"/>
              <a:t>: </a:t>
            </a:r>
            <a:r>
              <a:rPr lang="zh-TW" altLang="en-US" sz="2200" b="1" dirty="0" smtClean="0"/>
              <a:t>共同開採臺灣海峽與廣東沿岸</a:t>
            </a:r>
            <a:endParaRPr lang="en-US" altLang="zh-TW" sz="2200" b="1" dirty="0" smtClean="0"/>
          </a:p>
          <a:p>
            <a:pPr lvl="2">
              <a:spcAft>
                <a:spcPts val="600"/>
              </a:spcAft>
              <a:buFont typeface="Wingdings" pitchFamily="2" charset="2"/>
              <a:buChar char="Ø"/>
            </a:pPr>
            <a:r>
              <a:rPr lang="zh-TW" altLang="en-US" sz="2200" b="1" dirty="0" smtClean="0"/>
              <a:t>非洲</a:t>
            </a:r>
            <a:r>
              <a:rPr lang="en-US" altLang="zh-TW" sz="2200" b="1" dirty="0" smtClean="0"/>
              <a:t>:</a:t>
            </a:r>
            <a:r>
              <a:rPr lang="zh-TW" altLang="en-US" sz="2200" b="1" dirty="0" smtClean="0"/>
              <a:t>「肯亞</a:t>
            </a:r>
            <a:r>
              <a:rPr lang="en-US" altLang="zh-TW" sz="2200" b="1" dirty="0" smtClean="0"/>
              <a:t>9</a:t>
            </a:r>
            <a:r>
              <a:rPr lang="zh-TW" altLang="en-US" sz="2200" b="1" dirty="0" smtClean="0"/>
              <a:t>區塊部分權益轉讓協定」，中海油移轉持肯亞</a:t>
            </a:r>
            <a:r>
              <a:rPr lang="en-US" altLang="zh-TW" sz="2200" b="1" dirty="0" smtClean="0"/>
              <a:t>9</a:t>
            </a:r>
            <a:r>
              <a:rPr lang="zh-TW" altLang="en-US" sz="2200" b="1" dirty="0" smtClean="0"/>
              <a:t>號礦區</a:t>
            </a:r>
            <a:r>
              <a:rPr lang="en-US" altLang="zh-TW" sz="2200" b="1" dirty="0" smtClean="0"/>
              <a:t>30</a:t>
            </a:r>
            <a:r>
              <a:rPr lang="zh-TW" altLang="en-US" sz="2200" b="1" dirty="0" smtClean="0"/>
              <a:t>％的工作權益予台灣中油</a:t>
            </a:r>
            <a:endParaRPr lang="en-US" altLang="zh-TW" sz="2200" b="1" dirty="0" smtClean="0"/>
          </a:p>
          <a:p>
            <a:pPr lvl="1"/>
            <a:r>
              <a:rPr lang="en-US" altLang="zh-TW" sz="2200" b="1" dirty="0" smtClean="0"/>
              <a:t>2009</a:t>
            </a:r>
            <a:r>
              <a:rPr lang="zh-TW" altLang="en-US" sz="2200" b="1" dirty="0" smtClean="0"/>
              <a:t>年</a:t>
            </a:r>
            <a:r>
              <a:rPr lang="en-US" altLang="zh-TW" sz="2200" b="1" dirty="0" smtClean="0"/>
              <a:t>8</a:t>
            </a:r>
            <a:r>
              <a:rPr lang="zh-TW" altLang="en-US" sz="2200" b="1" dirty="0" smtClean="0"/>
              <a:t>月</a:t>
            </a:r>
            <a:r>
              <a:rPr lang="en-US" altLang="zh-TW" sz="2200" b="1" dirty="0" smtClean="0"/>
              <a:t>  </a:t>
            </a:r>
          </a:p>
          <a:p>
            <a:pPr lvl="1">
              <a:buNone/>
            </a:pPr>
            <a:r>
              <a:rPr lang="zh-TW" altLang="en-US" sz="2200" b="1" dirty="0" smtClean="0"/>
              <a:t>    台灣中油</a:t>
            </a:r>
            <a:r>
              <a:rPr lang="en-US" altLang="zh-TW" sz="2200" b="1" dirty="0" smtClean="0"/>
              <a:t> (</a:t>
            </a:r>
            <a:r>
              <a:rPr lang="zh-TW" altLang="en-US" sz="2200" b="1" dirty="0" smtClean="0"/>
              <a:t>出資</a:t>
            </a:r>
            <a:r>
              <a:rPr lang="en-US" altLang="zh-TW" sz="2200" b="1" dirty="0" smtClean="0"/>
              <a:t>40%) vs. </a:t>
            </a:r>
            <a:r>
              <a:rPr lang="zh-TW" altLang="en-US" sz="2200" b="1" dirty="0" smtClean="0"/>
              <a:t>中石化</a:t>
            </a:r>
            <a:r>
              <a:rPr lang="en-US" altLang="zh-TW" sz="2200" b="1" dirty="0" smtClean="0"/>
              <a:t>  (</a:t>
            </a:r>
            <a:r>
              <a:rPr lang="zh-TW" altLang="en-US" sz="2200" b="1" dirty="0" smtClean="0"/>
              <a:t>出資</a:t>
            </a:r>
            <a:r>
              <a:rPr lang="en-US" altLang="zh-TW" sz="2200" b="1" dirty="0" smtClean="0"/>
              <a:t>60%)</a:t>
            </a:r>
          </a:p>
          <a:p>
            <a:pPr lvl="2">
              <a:buFont typeface="Wingdings" pitchFamily="2" charset="2"/>
              <a:buChar char="Ø"/>
            </a:pPr>
            <a:r>
              <a:rPr lang="zh-TW" altLang="en-US" sz="2200" b="1" dirty="0" smtClean="0"/>
              <a:t>澳洲北部海域</a:t>
            </a:r>
            <a:r>
              <a:rPr lang="en-US" altLang="zh-TW" sz="2200" b="1" dirty="0" smtClean="0"/>
              <a:t>NT/P76</a:t>
            </a:r>
            <a:r>
              <a:rPr lang="zh-TW" altLang="en-US" sz="2200" b="1" dirty="0" smtClean="0"/>
              <a:t>礦區的油氣合作探勘</a:t>
            </a:r>
            <a:endParaRPr lang="en-US" altLang="zh-TW" sz="2200" b="1" dirty="0" smtClean="0"/>
          </a:p>
          <a:p>
            <a:endParaRPr lang="zh-TW" altLang="en-US" dirty="0" smtClean="0"/>
          </a:p>
        </p:txBody>
      </p:sp>
      <p:sp>
        <p:nvSpPr>
          <p:cNvPr id="4" name="投影片編號版面配置區 3"/>
          <p:cNvSpPr>
            <a:spLocks noGrp="1"/>
          </p:cNvSpPr>
          <p:nvPr>
            <p:ph type="sldNum" sz="quarter" idx="12"/>
          </p:nvPr>
        </p:nvSpPr>
        <p:spPr/>
        <p:txBody>
          <a:bodyPr/>
          <a:lstStyle/>
          <a:p>
            <a:pPr>
              <a:defRPr/>
            </a:pPr>
            <a:fld id="{76BDB5D5-6883-4095-86AE-A9C0E9A3F8D4}" type="slidenum">
              <a:rPr lang="en-US" altLang="zh-TW" smtClean="0"/>
              <a:pPr>
                <a:defRPr/>
              </a:pPr>
              <a:t>62</a:t>
            </a:fld>
            <a:endParaRPr lang="en-US" altLang="zh-TW"/>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917575"/>
          </a:xfrm>
        </p:spPr>
        <p:txBody>
          <a:bodyPr/>
          <a:lstStyle/>
          <a:p>
            <a:pPr>
              <a:defRPr/>
            </a:pPr>
            <a:r>
              <a:rPr lang="zh-TW" altLang="en-US" sz="2800" b="1" dirty="0" smtClean="0">
                <a:solidFill>
                  <a:srgbClr val="333399"/>
                </a:solidFill>
                <a:effectLst>
                  <a:outerShdw blurRad="38100" dist="38100" dir="2700000" algn="tl">
                    <a:srgbClr val="000000">
                      <a:alpha val="43137"/>
                    </a:srgbClr>
                  </a:outerShdw>
                </a:effectLst>
              </a:rPr>
              <a:t>兩岸合資實例 </a:t>
            </a:r>
            <a:r>
              <a:rPr lang="en-US" altLang="zh-TW" sz="2800" b="1" dirty="0" smtClean="0">
                <a:solidFill>
                  <a:srgbClr val="333399"/>
                </a:solidFill>
                <a:effectLst>
                  <a:outerShdw blurRad="38100" dist="38100" dir="2700000" algn="tl">
                    <a:srgbClr val="000000">
                      <a:alpha val="43137"/>
                    </a:srgbClr>
                  </a:outerShdw>
                </a:effectLst>
              </a:rPr>
              <a:t>2—</a:t>
            </a:r>
            <a:r>
              <a:rPr lang="zh-TW" altLang="en-US" sz="2800" b="1" dirty="0" smtClean="0">
                <a:solidFill>
                  <a:srgbClr val="333399"/>
                </a:solidFill>
                <a:effectLst>
                  <a:outerShdw blurRad="38100" dist="38100" dir="2700000" algn="tl">
                    <a:srgbClr val="000000">
                      <a:alpha val="43137"/>
                    </a:srgbClr>
                  </a:outerShdw>
                </a:effectLst>
              </a:rPr>
              <a:t>發展自主品牌</a:t>
            </a:r>
          </a:p>
        </p:txBody>
      </p:sp>
      <p:sp>
        <p:nvSpPr>
          <p:cNvPr id="21507" name="內容版面配置區 2"/>
          <p:cNvSpPr>
            <a:spLocks noGrp="1"/>
          </p:cNvSpPr>
          <p:nvPr>
            <p:ph idx="1"/>
          </p:nvPr>
        </p:nvSpPr>
        <p:spPr>
          <a:xfrm>
            <a:off x="428596" y="1500188"/>
            <a:ext cx="8286808" cy="4786312"/>
          </a:xfrm>
        </p:spPr>
        <p:txBody>
          <a:bodyPr/>
          <a:lstStyle/>
          <a:p>
            <a:r>
              <a:rPr lang="zh-TW" altLang="en-US" sz="2400" b="1" dirty="0" smtClean="0">
                <a:solidFill>
                  <a:srgbClr val="333399"/>
                </a:solidFill>
                <a:effectLst>
                  <a:outerShdw blurRad="38100" dist="38100" dir="2700000" algn="tl">
                    <a:srgbClr val="C0C0C0"/>
                  </a:outerShdw>
                </a:effectLst>
                <a:cs typeface="Times New Roman" pitchFamily="18" charset="0"/>
              </a:rPr>
              <a:t>自主乘用車品牌</a:t>
            </a:r>
            <a:endParaRPr lang="en-US" altLang="zh-TW" sz="2400" b="1" dirty="0" smtClean="0">
              <a:solidFill>
                <a:srgbClr val="333399"/>
              </a:solidFill>
              <a:effectLst>
                <a:outerShdw blurRad="38100" dist="38100" dir="2700000" algn="tl">
                  <a:srgbClr val="C0C0C0"/>
                </a:outerShdw>
              </a:effectLst>
              <a:cs typeface="Times New Roman" pitchFamily="18" charset="0"/>
            </a:endParaRPr>
          </a:p>
          <a:p>
            <a:pPr>
              <a:buNone/>
            </a:pPr>
            <a:r>
              <a:rPr lang="en-US" altLang="zh-TW" sz="2400" b="1" dirty="0" smtClean="0">
                <a:solidFill>
                  <a:srgbClr val="333399"/>
                </a:solidFill>
                <a:effectLst>
                  <a:outerShdw blurRad="38100" dist="38100" dir="2700000" algn="tl">
                    <a:srgbClr val="C0C0C0"/>
                  </a:outerShdw>
                </a:effectLst>
                <a:cs typeface="Times New Roman" pitchFamily="18" charset="0"/>
              </a:rPr>
              <a:t>	</a:t>
            </a:r>
            <a:r>
              <a:rPr lang="en-US" altLang="zh-TW" sz="2200" b="1" dirty="0" smtClean="0"/>
              <a:t>2010.08</a:t>
            </a:r>
            <a:r>
              <a:rPr lang="zh-TW" altLang="zh-TW" sz="2200" b="1" dirty="0" smtClean="0"/>
              <a:t>台灣裕隆企業集團與大陸東風汽車宣布合資成立「東風裕隆汽車」，共同持有「</a:t>
            </a:r>
            <a:r>
              <a:rPr lang="en-US" altLang="zh-TW" sz="2200" b="1" dirty="0" err="1" smtClean="0"/>
              <a:t>Luxgen</a:t>
            </a:r>
            <a:r>
              <a:rPr lang="zh-TW" altLang="zh-TW" sz="2200" b="1" dirty="0" smtClean="0"/>
              <a:t>納智捷」品牌</a:t>
            </a:r>
          </a:p>
          <a:p>
            <a:pPr lvl="1"/>
            <a:r>
              <a:rPr lang="en-US" altLang="zh-TW" sz="2000" b="1" dirty="0" smtClean="0"/>
              <a:t>ECFA</a:t>
            </a:r>
            <a:r>
              <a:rPr lang="zh-TW" altLang="zh-TW" sz="2000" b="1" dirty="0" smtClean="0"/>
              <a:t>簽定後</a:t>
            </a:r>
            <a:r>
              <a:rPr lang="zh-TW" altLang="en-US" sz="2000" b="1" dirty="0" smtClean="0"/>
              <a:t>第一個</a:t>
            </a:r>
            <a:r>
              <a:rPr lang="zh-TW" altLang="zh-TW" sz="2000" b="1" dirty="0" smtClean="0"/>
              <a:t>大型經濟合作項目</a:t>
            </a:r>
          </a:p>
          <a:p>
            <a:pPr lvl="1"/>
            <a:r>
              <a:rPr lang="zh-TW" altLang="zh-TW" sz="2000" b="1" dirty="0" smtClean="0"/>
              <a:t>註冊金額</a:t>
            </a:r>
            <a:r>
              <a:rPr lang="en-US" altLang="zh-TW" sz="2000" b="1" dirty="0" smtClean="0"/>
              <a:t>15.5</a:t>
            </a:r>
            <a:r>
              <a:rPr lang="zh-TW" altLang="zh-TW" sz="2000" b="1" dirty="0" smtClean="0"/>
              <a:t>億元人民幣，雙方各持有</a:t>
            </a:r>
            <a:r>
              <a:rPr lang="en-US" altLang="zh-TW" sz="2000" b="1" dirty="0" smtClean="0"/>
              <a:t>50%</a:t>
            </a:r>
            <a:r>
              <a:rPr lang="zh-TW" altLang="zh-TW" sz="2000" b="1" dirty="0" smtClean="0"/>
              <a:t>股份</a:t>
            </a:r>
          </a:p>
          <a:p>
            <a:pPr lvl="1"/>
            <a:r>
              <a:rPr lang="zh-TW" altLang="zh-TW" sz="2000" b="1" dirty="0" smtClean="0"/>
              <a:t>基地位於杭州蕭山臨江工業園區，總投資金額</a:t>
            </a:r>
            <a:r>
              <a:rPr lang="en-US" altLang="zh-TW" sz="2000" b="1" dirty="0" smtClean="0"/>
              <a:t>34</a:t>
            </a:r>
            <a:r>
              <a:rPr lang="zh-TW" altLang="zh-TW" sz="2000" b="1" dirty="0" smtClean="0"/>
              <a:t>億元人民幣</a:t>
            </a:r>
          </a:p>
          <a:p>
            <a:pPr lvl="1"/>
            <a:r>
              <a:rPr lang="zh-TW" altLang="en-US" sz="2000" b="1" dirty="0" smtClean="0"/>
              <a:t>合作領域：</a:t>
            </a:r>
            <a:r>
              <a:rPr lang="zh-TW" altLang="zh-TW" sz="2000" b="1" dirty="0" smtClean="0"/>
              <a:t>產品認證、工廠建設、</a:t>
            </a:r>
            <a:r>
              <a:rPr lang="zh-TW" altLang="en-US" sz="2000" b="1" dirty="0" smtClean="0"/>
              <a:t>採購</a:t>
            </a:r>
            <a:r>
              <a:rPr lang="zh-TW" altLang="zh-TW" sz="2000" b="1" dirty="0" smtClean="0"/>
              <a:t>配套體系</a:t>
            </a:r>
            <a:r>
              <a:rPr lang="zh-TW" altLang="en-US" sz="2000" b="1" dirty="0" smtClean="0"/>
              <a:t>、</a:t>
            </a:r>
            <a:r>
              <a:rPr lang="zh-TW" altLang="zh-TW" sz="2000" b="1" dirty="0" smtClean="0"/>
              <a:t>行銷建設網路</a:t>
            </a:r>
            <a:r>
              <a:rPr lang="zh-TW" altLang="en-US" sz="2000" b="1" dirty="0" smtClean="0"/>
              <a:t>及</a:t>
            </a:r>
            <a:r>
              <a:rPr lang="zh-TW" altLang="zh-TW" sz="2000" b="1" dirty="0" smtClean="0"/>
              <a:t>事業資源，發展自主品牌，開發新能源汽車產品</a:t>
            </a:r>
            <a:endParaRPr lang="zh-TW" altLang="zh-TW" b="1" dirty="0" smtClean="0"/>
          </a:p>
          <a:p>
            <a:pPr lvl="2">
              <a:buNone/>
            </a:pPr>
            <a:endParaRPr lang="en-US" altLang="zh-TW" sz="2200" b="1" dirty="0" smtClean="0"/>
          </a:p>
          <a:p>
            <a:endParaRPr lang="zh-TW" altLang="en-US" dirty="0" smtClean="0"/>
          </a:p>
        </p:txBody>
      </p:sp>
      <p:sp>
        <p:nvSpPr>
          <p:cNvPr id="4" name="投影片編號版面配置區 3"/>
          <p:cNvSpPr>
            <a:spLocks noGrp="1"/>
          </p:cNvSpPr>
          <p:nvPr>
            <p:ph type="sldNum" sz="quarter" idx="12"/>
          </p:nvPr>
        </p:nvSpPr>
        <p:spPr/>
        <p:txBody>
          <a:bodyPr/>
          <a:lstStyle/>
          <a:p>
            <a:pPr>
              <a:defRPr/>
            </a:pPr>
            <a:fld id="{76BDB5D5-6883-4095-86AE-A9C0E9A3F8D4}" type="slidenum">
              <a:rPr lang="en-US" altLang="zh-TW" smtClean="0"/>
              <a:pPr>
                <a:defRPr/>
              </a:pPr>
              <a:t>63</a:t>
            </a:fld>
            <a:endParaRPr lang="en-US" altLang="zh-TW"/>
          </a:p>
        </p:txBody>
      </p:sp>
      <p:sp>
        <p:nvSpPr>
          <p:cNvPr id="5" name="動作按鈕: 文件 4">
            <a:hlinkClick r:id="rId2" action="ppaction://hlinksldjump" highlightClick="1"/>
          </p:cNvPr>
          <p:cNvSpPr/>
          <p:nvPr/>
        </p:nvSpPr>
        <p:spPr>
          <a:xfrm>
            <a:off x="8001024" y="5857892"/>
            <a:ext cx="642942" cy="500066"/>
          </a:xfrm>
          <a:prstGeom prst="actionButtonDocumen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圖表 8"/>
          <p:cNvGraphicFramePr/>
          <p:nvPr/>
        </p:nvGraphicFramePr>
        <p:xfrm>
          <a:off x="134848" y="2071678"/>
          <a:ext cx="9009152" cy="3163243"/>
        </p:xfrm>
        <a:graphic>
          <a:graphicData uri="http://schemas.openxmlformats.org/drawingml/2006/chart">
            <c:chart xmlns:c="http://schemas.openxmlformats.org/drawingml/2006/chart" xmlns:r="http://schemas.openxmlformats.org/officeDocument/2006/relationships" r:id="rId2"/>
          </a:graphicData>
        </a:graphic>
      </p:graphicFrame>
      <p:sp>
        <p:nvSpPr>
          <p:cNvPr id="10" name="文字方塊 9"/>
          <p:cNvSpPr txBox="1"/>
          <p:nvPr/>
        </p:nvSpPr>
        <p:spPr>
          <a:xfrm>
            <a:off x="928662" y="1905648"/>
            <a:ext cx="7572428" cy="338554"/>
          </a:xfrm>
          <a:prstGeom prst="rect">
            <a:avLst/>
          </a:prstGeom>
          <a:noFill/>
        </p:spPr>
        <p:txBody>
          <a:bodyPr wrap="square" rtlCol="0">
            <a:spAutoFit/>
          </a:bodyPr>
          <a:lstStyle/>
          <a:p>
            <a:r>
              <a:rPr lang="zh-TW" altLang="en-US" sz="1600" b="1" dirty="0" smtClean="0">
                <a:latin typeface="+mn-lt"/>
                <a:ea typeface="標楷體" pitchFamily="65" charset="-120"/>
              </a:rPr>
              <a:t>註：</a:t>
            </a:r>
            <a:r>
              <a:rPr lang="en-US" altLang="zh-TW" sz="1600" b="1" dirty="0" smtClean="0">
                <a:latin typeface="+mn-lt"/>
                <a:ea typeface="標楷體" pitchFamily="65" charset="-120"/>
              </a:rPr>
              <a:t>2009</a:t>
            </a:r>
            <a:r>
              <a:rPr lang="zh-TW" altLang="en-US" sz="1600" b="1" dirty="0" smtClean="0">
                <a:latin typeface="+mn-lt"/>
                <a:ea typeface="標楷體" pitchFamily="65" charset="-120"/>
              </a:rPr>
              <a:t>年中國</a:t>
            </a:r>
            <a:r>
              <a:rPr lang="en-US" altLang="zh-TW" sz="1600" b="1" dirty="0" smtClean="0">
                <a:latin typeface="+mn-lt"/>
                <a:ea typeface="標楷體" pitchFamily="65" charset="-120"/>
              </a:rPr>
              <a:t>GDP</a:t>
            </a:r>
            <a:r>
              <a:rPr lang="zh-TW" altLang="en-US" sz="1600" b="1" dirty="0" smtClean="0">
                <a:latin typeface="+mn-lt"/>
                <a:ea typeface="標楷體" pitchFamily="65" charset="-120"/>
              </a:rPr>
              <a:t>成長率為</a:t>
            </a:r>
            <a:r>
              <a:rPr lang="en-US" altLang="zh-TW" sz="1600" b="1" dirty="0" smtClean="0">
                <a:latin typeface="+mn-lt"/>
                <a:ea typeface="標楷體" pitchFamily="65" charset="-120"/>
              </a:rPr>
              <a:t>8.7%</a:t>
            </a:r>
            <a:r>
              <a:rPr lang="zh-TW" altLang="en-US" sz="1600" b="1" dirty="0" smtClean="0">
                <a:latin typeface="+mn-lt"/>
                <a:ea typeface="標楷體" pitchFamily="65" charset="-120"/>
              </a:rPr>
              <a:t>，其中淨出口貢獻</a:t>
            </a:r>
            <a:r>
              <a:rPr lang="en-US" altLang="zh-TW" sz="1600" b="1" dirty="0" smtClean="0">
                <a:latin typeface="+mn-lt"/>
                <a:ea typeface="標楷體" pitchFamily="65" charset="-120"/>
              </a:rPr>
              <a:t>-40.7%</a:t>
            </a:r>
            <a:r>
              <a:rPr lang="zh-TW" altLang="en-US" sz="1600" b="1" dirty="0" smtClean="0">
                <a:latin typeface="+mn-lt"/>
                <a:ea typeface="標楷體" pitchFamily="65" charset="-120"/>
              </a:rPr>
              <a:t>，投資貢獻</a:t>
            </a:r>
            <a:r>
              <a:rPr lang="en-US" altLang="zh-TW" sz="1600" b="1" dirty="0" smtClean="0">
                <a:latin typeface="+mn-lt"/>
                <a:ea typeface="標楷體" pitchFamily="65" charset="-120"/>
              </a:rPr>
              <a:t>95.2%</a:t>
            </a:r>
            <a:r>
              <a:rPr lang="zh-TW" altLang="en-US" sz="1600" b="1" dirty="0" smtClean="0">
                <a:latin typeface="+mn-lt"/>
                <a:ea typeface="標楷體" pitchFamily="65" charset="-120"/>
              </a:rPr>
              <a:t>。</a:t>
            </a:r>
            <a:endParaRPr lang="en-US" altLang="zh-TW" sz="1600" b="1" dirty="0" smtClean="0">
              <a:solidFill>
                <a:srgbClr val="C00000"/>
              </a:solidFill>
              <a:latin typeface="+mn-lt"/>
              <a:ea typeface="標楷體" pitchFamily="65" charset="-120"/>
            </a:endParaRPr>
          </a:p>
        </p:txBody>
      </p:sp>
      <p:sp>
        <p:nvSpPr>
          <p:cNvPr id="26626" name="標題 1"/>
          <p:cNvSpPr>
            <a:spLocks noGrp="1"/>
          </p:cNvSpPr>
          <p:nvPr>
            <p:ph type="title"/>
          </p:nvPr>
        </p:nvSpPr>
        <p:spPr>
          <a:xfrm>
            <a:off x="500034" y="500050"/>
            <a:ext cx="8086724" cy="928686"/>
          </a:xfrm>
          <a:solidFill>
            <a:schemeClr val="bg1"/>
          </a:solidFill>
        </p:spPr>
        <p:txBody>
          <a:bodyPr tIns="0" anchor="t"/>
          <a:lstStyle/>
          <a:p>
            <a:pPr>
              <a:defRPr/>
            </a:pPr>
            <a:r>
              <a:rPr lang="zh-TW" altLang="en-US" sz="2800" b="1" dirty="0" smtClean="0">
                <a:solidFill>
                  <a:srgbClr val="333399"/>
                </a:solidFill>
                <a:effectLst>
                  <a:outerShdw blurRad="38100" dist="38100" dir="2700000" algn="tl">
                    <a:srgbClr val="C0C0C0"/>
                  </a:outerShdw>
                </a:effectLst>
              </a:rPr>
              <a:t>圖</a:t>
            </a:r>
            <a:r>
              <a:rPr lang="en-US" altLang="zh-TW" sz="2800" b="1" dirty="0" smtClean="0">
                <a:solidFill>
                  <a:srgbClr val="333399"/>
                </a:solidFill>
                <a:effectLst>
                  <a:outerShdw blurRad="38100" dist="38100" dir="2700000" algn="tl">
                    <a:srgbClr val="C0C0C0"/>
                  </a:outerShdw>
                </a:effectLst>
              </a:rPr>
              <a:t>15</a:t>
            </a:r>
            <a:r>
              <a:rPr lang="zh-TW" altLang="en-US" sz="2800" b="1" dirty="0" smtClean="0">
                <a:solidFill>
                  <a:srgbClr val="333399"/>
                </a:solidFill>
                <a:effectLst>
                  <a:outerShdw blurRad="38100" dist="38100" dir="2700000" algn="tl">
                    <a:srgbClr val="C0C0C0"/>
                  </a:outerShdw>
                </a:effectLst>
              </a:rPr>
              <a:t>：中國經濟的另一個轉捩點─從失衡走向平衡</a:t>
            </a:r>
          </a:p>
        </p:txBody>
      </p:sp>
      <p:sp>
        <p:nvSpPr>
          <p:cNvPr id="4" name="投影片編號版面配置區 3"/>
          <p:cNvSpPr>
            <a:spLocks noGrp="1"/>
          </p:cNvSpPr>
          <p:nvPr>
            <p:ph type="sldNum" sz="quarter" idx="12"/>
          </p:nvPr>
        </p:nvSpPr>
        <p:spPr/>
        <p:txBody>
          <a:bodyPr/>
          <a:lstStyle/>
          <a:p>
            <a:pPr>
              <a:defRPr/>
            </a:pPr>
            <a:fld id="{E91F8512-08CF-4C24-AE21-5D61DCF1B608}" type="slidenum">
              <a:rPr lang="en-US" altLang="zh-TW" smtClean="0"/>
              <a:pPr>
                <a:defRPr/>
              </a:pPr>
              <a:t>64</a:t>
            </a:fld>
            <a:endParaRPr lang="en-US" altLang="zh-TW" dirty="0"/>
          </a:p>
        </p:txBody>
      </p:sp>
      <p:sp>
        <p:nvSpPr>
          <p:cNvPr id="7" name="文字方塊 6"/>
          <p:cNvSpPr txBox="1"/>
          <p:nvPr/>
        </p:nvSpPr>
        <p:spPr>
          <a:xfrm>
            <a:off x="928662" y="1000108"/>
            <a:ext cx="7072362" cy="923330"/>
          </a:xfrm>
          <a:prstGeom prst="rect">
            <a:avLst/>
          </a:prstGeom>
          <a:noFill/>
        </p:spPr>
        <p:txBody>
          <a:bodyPr wrap="square" rtlCol="0">
            <a:spAutoFit/>
          </a:bodyPr>
          <a:lstStyle/>
          <a:p>
            <a:r>
              <a:rPr lang="en-US" altLang="zh-TW" b="1" dirty="0" smtClean="0">
                <a:latin typeface="+mn-lt"/>
                <a:ea typeface="標楷體" pitchFamily="65" charset="-120"/>
              </a:rPr>
              <a:t>2000-2008</a:t>
            </a:r>
            <a:r>
              <a:rPr lang="zh-TW" altLang="en-US" b="1" dirty="0" smtClean="0">
                <a:latin typeface="+mn-lt"/>
                <a:ea typeface="標楷體" pitchFamily="65" charset="-120"/>
              </a:rPr>
              <a:t>年，中國</a:t>
            </a:r>
            <a:r>
              <a:rPr lang="en-US" altLang="zh-TW" b="1" dirty="0" smtClean="0">
                <a:latin typeface="+mn-lt"/>
                <a:ea typeface="標楷體" pitchFamily="65" charset="-120"/>
              </a:rPr>
              <a:t>GDP</a:t>
            </a:r>
            <a:r>
              <a:rPr lang="zh-TW" altLang="en-US" b="1" dirty="0" smtClean="0">
                <a:latin typeface="+mn-lt"/>
                <a:ea typeface="標楷體" pitchFamily="65" charset="-120"/>
              </a:rPr>
              <a:t>成長率平均為</a:t>
            </a:r>
            <a:r>
              <a:rPr lang="en-US" altLang="zh-TW" b="1" dirty="0" smtClean="0">
                <a:latin typeface="+mn-lt"/>
                <a:ea typeface="標楷體" pitchFamily="65" charset="-120"/>
              </a:rPr>
              <a:t>10.05%</a:t>
            </a:r>
            <a:r>
              <a:rPr lang="zh-TW" altLang="en-US" b="1" dirty="0" smtClean="0">
                <a:latin typeface="+mn-lt"/>
                <a:ea typeface="標楷體" pitchFamily="65" charset="-120"/>
              </a:rPr>
              <a:t>，其中</a:t>
            </a:r>
            <a:endParaRPr lang="en-US" altLang="zh-TW" b="1" dirty="0" smtClean="0">
              <a:latin typeface="+mn-lt"/>
              <a:ea typeface="標楷體" pitchFamily="65" charset="-120"/>
            </a:endParaRPr>
          </a:p>
          <a:p>
            <a:pPr marL="179388" indent="-179388">
              <a:buFont typeface="Arial" pitchFamily="34" charset="0"/>
              <a:buChar char="•"/>
            </a:pPr>
            <a:r>
              <a:rPr lang="zh-TW" altLang="en-US" b="1" dirty="0" smtClean="0">
                <a:ea typeface="標楷體" pitchFamily="65" charset="-120"/>
              </a:rPr>
              <a:t>淨出口</a:t>
            </a:r>
            <a:r>
              <a:rPr lang="en-US" altLang="zh-TW" b="1" dirty="0" smtClean="0">
                <a:ea typeface="標楷體" pitchFamily="65" charset="-120"/>
              </a:rPr>
              <a:t>(</a:t>
            </a:r>
            <a:r>
              <a:rPr lang="zh-TW" altLang="en-US" b="1" dirty="0" smtClean="0">
                <a:latin typeface="+mn-lt"/>
                <a:ea typeface="標楷體" pitchFamily="65" charset="-120"/>
              </a:rPr>
              <a:t>貨物與服務</a:t>
            </a:r>
            <a:r>
              <a:rPr lang="en-US" altLang="zh-TW" b="1" dirty="0" smtClean="0">
                <a:latin typeface="+mn-lt"/>
                <a:ea typeface="標楷體" pitchFamily="65" charset="-120"/>
              </a:rPr>
              <a:t>)</a:t>
            </a:r>
            <a:r>
              <a:rPr lang="zh-TW" altLang="en-US" b="1" dirty="0" smtClean="0">
                <a:latin typeface="+mn-lt"/>
                <a:ea typeface="標楷體" pitchFamily="65" charset="-120"/>
              </a:rPr>
              <a:t>對</a:t>
            </a:r>
            <a:r>
              <a:rPr lang="en-US" altLang="zh-TW" b="1" dirty="0" smtClean="0">
                <a:latin typeface="+mn-lt"/>
                <a:ea typeface="標楷體" pitchFamily="65" charset="-120"/>
              </a:rPr>
              <a:t>GDP</a:t>
            </a:r>
            <a:r>
              <a:rPr lang="zh-TW" altLang="en-US" b="1" dirty="0" smtClean="0">
                <a:latin typeface="+mn-lt"/>
                <a:ea typeface="標楷體" pitchFamily="65" charset="-120"/>
              </a:rPr>
              <a:t>成長之平均貢獻率為</a:t>
            </a:r>
            <a:r>
              <a:rPr lang="en-US" altLang="zh-TW" b="1" dirty="0" smtClean="0">
                <a:solidFill>
                  <a:srgbClr val="C00000"/>
                </a:solidFill>
                <a:latin typeface="+mn-lt"/>
                <a:ea typeface="標楷體" pitchFamily="65" charset="-120"/>
              </a:rPr>
              <a:t>11.0%</a:t>
            </a:r>
          </a:p>
          <a:p>
            <a:pPr marL="179388" indent="-179388">
              <a:buFont typeface="Arial" pitchFamily="34" charset="0"/>
              <a:buChar char="•"/>
            </a:pPr>
            <a:r>
              <a:rPr lang="zh-TW" altLang="en-US" b="1" dirty="0" smtClean="0">
                <a:latin typeface="+mn-lt"/>
                <a:ea typeface="標楷體" pitchFamily="65" charset="-120"/>
              </a:rPr>
              <a:t>投資</a:t>
            </a:r>
            <a:r>
              <a:rPr lang="en-US" altLang="zh-TW" b="1" dirty="0" smtClean="0">
                <a:latin typeface="+mn-lt"/>
                <a:ea typeface="標楷體" pitchFamily="65" charset="-120"/>
              </a:rPr>
              <a:t>(</a:t>
            </a:r>
            <a:r>
              <a:rPr lang="zh-TW" altLang="en-US" b="1" dirty="0" smtClean="0">
                <a:latin typeface="+mn-lt"/>
                <a:ea typeface="標楷體" pitchFamily="65" charset="-120"/>
              </a:rPr>
              <a:t>資本形成總額</a:t>
            </a:r>
            <a:r>
              <a:rPr lang="en-US" altLang="zh-TW" b="1" dirty="0" smtClean="0">
                <a:latin typeface="+mn-lt"/>
                <a:ea typeface="標楷體" pitchFamily="65" charset="-120"/>
              </a:rPr>
              <a:t>)</a:t>
            </a:r>
            <a:r>
              <a:rPr lang="zh-TW" altLang="en-US" b="1" dirty="0" smtClean="0">
                <a:latin typeface="+mn-lt"/>
                <a:ea typeface="標楷體" pitchFamily="65" charset="-120"/>
              </a:rPr>
              <a:t>對</a:t>
            </a:r>
            <a:r>
              <a:rPr lang="en-US" altLang="zh-TW" b="1" dirty="0" smtClean="0">
                <a:latin typeface="+mn-lt"/>
                <a:ea typeface="標楷體" pitchFamily="65" charset="-120"/>
              </a:rPr>
              <a:t>GDP</a:t>
            </a:r>
            <a:r>
              <a:rPr lang="zh-TW" altLang="en-US" b="1" dirty="0" smtClean="0">
                <a:latin typeface="+mn-lt"/>
                <a:ea typeface="標楷體" pitchFamily="65" charset="-120"/>
              </a:rPr>
              <a:t>成長之平均貢獻率為</a:t>
            </a:r>
            <a:r>
              <a:rPr lang="en-US" altLang="zh-TW" b="1" dirty="0" smtClean="0">
                <a:solidFill>
                  <a:srgbClr val="C00000"/>
                </a:solidFill>
                <a:latin typeface="+mn-lt"/>
                <a:ea typeface="標楷體" pitchFamily="65" charset="-120"/>
              </a:rPr>
              <a:t>45.0%</a:t>
            </a:r>
          </a:p>
        </p:txBody>
      </p:sp>
      <p:cxnSp>
        <p:nvCxnSpPr>
          <p:cNvPr id="22" name="直線接點 21"/>
          <p:cNvCxnSpPr/>
          <p:nvPr/>
        </p:nvCxnSpPr>
        <p:spPr>
          <a:xfrm>
            <a:off x="1000100" y="1000108"/>
            <a:ext cx="7143800"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文字方塊 22"/>
          <p:cNvSpPr txBox="1"/>
          <p:nvPr/>
        </p:nvSpPr>
        <p:spPr>
          <a:xfrm>
            <a:off x="7786710" y="6396335"/>
            <a:ext cx="1357290" cy="461665"/>
          </a:xfrm>
          <a:prstGeom prst="rect">
            <a:avLst/>
          </a:prstGeom>
          <a:noFill/>
        </p:spPr>
        <p:txBody>
          <a:bodyPr wrap="square" rtlCol="0">
            <a:spAutoFit/>
          </a:bodyPr>
          <a:lstStyle/>
          <a:p>
            <a:r>
              <a:rPr lang="zh-TW" altLang="en-US" sz="1200" dirty="0" smtClean="0">
                <a:latin typeface="+mn-lt"/>
                <a:ea typeface="標楷體" pitchFamily="65" charset="-120"/>
              </a:rPr>
              <a:t>資料來源：</a:t>
            </a:r>
            <a:r>
              <a:rPr lang="en-US" altLang="zh-TW" sz="1200" dirty="0" smtClean="0">
                <a:latin typeface="+mn-lt"/>
                <a:ea typeface="標楷體" pitchFamily="65" charset="-120"/>
              </a:rPr>
              <a:t/>
            </a:r>
            <a:br>
              <a:rPr lang="en-US" altLang="zh-TW" sz="1200" dirty="0" smtClean="0">
                <a:latin typeface="+mn-lt"/>
                <a:ea typeface="標楷體" pitchFamily="65" charset="-120"/>
              </a:rPr>
            </a:br>
            <a:r>
              <a:rPr lang="zh-TW" altLang="en-US" sz="1200" dirty="0" smtClean="0">
                <a:latin typeface="+mn-lt"/>
                <a:ea typeface="標楷體" pitchFamily="65" charset="-120"/>
              </a:rPr>
              <a:t>中國國家統計局</a:t>
            </a:r>
            <a:endParaRPr lang="zh-TW" altLang="en-US" sz="1200" dirty="0">
              <a:latin typeface="+mn-lt"/>
              <a:ea typeface="標楷體" pitchFamily="65" charset="-120"/>
            </a:endParaRPr>
          </a:p>
        </p:txBody>
      </p:sp>
      <p:graphicFrame>
        <p:nvGraphicFramePr>
          <p:cNvPr id="11" name="圖表 10"/>
          <p:cNvGraphicFramePr/>
          <p:nvPr/>
        </p:nvGraphicFramePr>
        <p:xfrm>
          <a:off x="214282" y="4429132"/>
          <a:ext cx="8643998" cy="24288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65</a:t>
            </a:fld>
            <a:endParaRPr lang="en-US" altLang="zh-TW"/>
          </a:p>
        </p:txBody>
      </p:sp>
      <p:graphicFrame>
        <p:nvGraphicFramePr>
          <p:cNvPr id="5" name="Object 1028"/>
          <p:cNvGraphicFramePr>
            <a:graphicFrameLocks noChangeAspect="1"/>
          </p:cNvGraphicFramePr>
          <p:nvPr/>
        </p:nvGraphicFramePr>
        <p:xfrm>
          <a:off x="142812" y="1285861"/>
          <a:ext cx="9001188" cy="5214973"/>
        </p:xfrm>
        <a:graphic>
          <a:graphicData uri="http://schemas.openxmlformats.org/presentationml/2006/ole">
            <p:oleObj spid="_x0000_s629762" name="Worksheet" r:id="rId3" imgW="8962949" imgH="5324551" progId="Excel.Sheet.8">
              <p:embed/>
            </p:oleObj>
          </a:graphicData>
        </a:graphic>
      </p:graphicFrame>
      <p:sp>
        <p:nvSpPr>
          <p:cNvPr id="6" name="Rectangle 1026"/>
          <p:cNvSpPr>
            <a:spLocks noGrp="1" noChangeArrowheads="1"/>
          </p:cNvSpPr>
          <p:nvPr>
            <p:ph type="title"/>
          </p:nvPr>
        </p:nvSpPr>
        <p:spPr>
          <a:xfrm>
            <a:off x="428596" y="417514"/>
            <a:ext cx="8229600" cy="939784"/>
          </a:xfrm>
        </p:spPr>
        <p:txBody>
          <a:bodyPr/>
          <a:lstStyle/>
          <a:p>
            <a:pPr eaLnBrk="1" hangingPunct="1">
              <a:lnSpc>
                <a:spcPct val="120000"/>
              </a:lnSpc>
              <a:defRPr/>
            </a:pPr>
            <a:r>
              <a:rPr lang="zh-TW" altLang="en-US" sz="2800" b="1" dirty="0" smtClean="0">
                <a:solidFill>
                  <a:srgbClr val="333399"/>
                </a:solidFill>
                <a:effectLst>
                  <a:outerShdw blurRad="38100" dist="38100" dir="2700000" algn="tl">
                    <a:srgbClr val="C0C0C0"/>
                  </a:outerShdw>
                </a:effectLst>
              </a:rPr>
              <a:t>圖</a:t>
            </a:r>
            <a:r>
              <a:rPr lang="en-US" altLang="zh-TW" sz="2800" b="1" dirty="0" smtClean="0">
                <a:solidFill>
                  <a:srgbClr val="333399"/>
                </a:solidFill>
                <a:effectLst>
                  <a:outerShdw blurRad="38100" dist="38100" dir="2700000" algn="tl">
                    <a:srgbClr val="C0C0C0"/>
                  </a:outerShdw>
                </a:effectLst>
              </a:rPr>
              <a:t>16</a:t>
            </a:r>
            <a:r>
              <a:rPr lang="zh-TW" altLang="en-US" sz="2800" b="1" dirty="0" smtClean="0">
                <a:solidFill>
                  <a:srgbClr val="333399"/>
                </a:solidFill>
                <a:effectLst>
                  <a:outerShdw blurRad="38100" dist="38100" dir="2700000" algn="tl">
                    <a:srgbClr val="C0C0C0"/>
                  </a:outerShdw>
                </a:effectLst>
              </a:rPr>
              <a:t>：台股市值占</a:t>
            </a:r>
            <a:r>
              <a:rPr lang="en-US" altLang="zh-TW" sz="2800" b="1" dirty="0" smtClean="0">
                <a:solidFill>
                  <a:srgbClr val="333399"/>
                </a:solidFill>
                <a:effectLst>
                  <a:outerShdw blurRad="38100" dist="38100" dir="2700000" algn="tl">
                    <a:srgbClr val="C0C0C0"/>
                  </a:outerShdw>
                </a:effectLst>
              </a:rPr>
              <a:t>GDP</a:t>
            </a:r>
            <a:r>
              <a:rPr lang="zh-TW" altLang="en-US" sz="2800" b="1" dirty="0" smtClean="0">
                <a:solidFill>
                  <a:srgbClr val="333399"/>
                </a:solidFill>
                <a:effectLst>
                  <a:outerShdw blurRad="38100" dist="38100" dir="2700000" algn="tl">
                    <a:srgbClr val="C0C0C0"/>
                  </a:outerShdw>
                </a:effectLst>
              </a:rPr>
              <a:t>比重高</a:t>
            </a:r>
            <a:endParaRPr lang="zh-TW" altLang="en-US" sz="2800" b="1" dirty="0" smtClean="0">
              <a:solidFill>
                <a:srgbClr val="333399"/>
              </a:solidFill>
              <a:effectLst>
                <a:outerShdw blurRad="38100" dist="38100" dir="2700000" algn="tl">
                  <a:srgbClr val="C0C0C0"/>
                </a:outerShdw>
              </a:effectLst>
              <a:cs typeface="+mn-cs"/>
            </a:endParaRPr>
          </a:p>
        </p:txBody>
      </p:sp>
      <p:sp>
        <p:nvSpPr>
          <p:cNvPr id="7" name="Text Box 1029"/>
          <p:cNvSpPr txBox="1">
            <a:spLocks noChangeArrowheads="1"/>
          </p:cNvSpPr>
          <p:nvPr/>
        </p:nvSpPr>
        <p:spPr bwMode="auto">
          <a:xfrm>
            <a:off x="214282" y="6429396"/>
            <a:ext cx="8143900" cy="480131"/>
          </a:xfrm>
          <a:prstGeom prst="rect">
            <a:avLst/>
          </a:prstGeom>
          <a:noFill/>
          <a:ln w="9525">
            <a:noFill/>
            <a:miter lim="800000"/>
            <a:headEnd/>
            <a:tailEnd/>
          </a:ln>
        </p:spPr>
        <p:txBody>
          <a:bodyPr wrap="square">
            <a:spAutoFit/>
          </a:bodyPr>
          <a:lstStyle/>
          <a:p>
            <a:pPr>
              <a:lnSpc>
                <a:spcPct val="80000"/>
              </a:lnSpc>
              <a:spcBef>
                <a:spcPct val="50000"/>
              </a:spcBef>
            </a:pPr>
            <a:r>
              <a:rPr lang="zh-TW" altLang="en-US" sz="1200" dirty="0">
                <a:latin typeface="+mn-lt"/>
                <a:ea typeface="標楷體" pitchFamily="65" charset="-120"/>
              </a:rPr>
              <a:t>資料來源</a:t>
            </a:r>
            <a:r>
              <a:rPr lang="en-US" altLang="zh-TW" sz="1200" dirty="0">
                <a:latin typeface="+mn-lt"/>
                <a:ea typeface="標楷體" pitchFamily="65" charset="-120"/>
              </a:rPr>
              <a:t>︰</a:t>
            </a:r>
            <a:r>
              <a:rPr lang="zh-TW" altLang="en-US" sz="1200" dirty="0">
                <a:latin typeface="+mn-lt"/>
                <a:ea typeface="標楷體" pitchFamily="65" charset="-120"/>
              </a:rPr>
              <a:t>行政院主計處、臺灣經濟研究院、經濟部統計處   </a:t>
            </a:r>
          </a:p>
          <a:p>
            <a:pPr>
              <a:lnSpc>
                <a:spcPct val="80000"/>
              </a:lnSpc>
              <a:spcBef>
                <a:spcPct val="50000"/>
              </a:spcBef>
            </a:pPr>
            <a:r>
              <a:rPr lang="zh-TW" altLang="en-US" sz="1200" dirty="0">
                <a:latin typeface="+mn-lt"/>
                <a:ea typeface="標楷體" pitchFamily="65" charset="-120"/>
              </a:rPr>
              <a:t> </a:t>
            </a:r>
            <a:r>
              <a:rPr lang="zh-TW" altLang="en-US" sz="1200" dirty="0" smtClean="0">
                <a:latin typeface="+mn-lt"/>
                <a:ea typeface="標楷體" pitchFamily="65" charset="-120"/>
              </a:rPr>
              <a:t>註</a:t>
            </a:r>
            <a:r>
              <a:rPr lang="en-US" altLang="zh-TW" sz="1200" dirty="0">
                <a:latin typeface="+mn-lt"/>
                <a:ea typeface="標楷體" pitchFamily="65" charset="-120"/>
              </a:rPr>
              <a:t>︰*SSHK</a:t>
            </a:r>
            <a:r>
              <a:rPr lang="zh-TW" altLang="en-US" sz="1200" dirty="0">
                <a:latin typeface="+mn-lt"/>
                <a:ea typeface="標楷體" pitchFamily="65" charset="-120"/>
              </a:rPr>
              <a:t>係將上海、深圳及香港等三個市場視同一個虛擬的中國證券市場所合併計算出之市值占</a:t>
            </a:r>
            <a:r>
              <a:rPr lang="en-US" altLang="zh-TW" sz="1200" dirty="0">
                <a:latin typeface="+mn-lt"/>
                <a:ea typeface="標楷體" pitchFamily="65" charset="-120"/>
              </a:rPr>
              <a:t>GDP</a:t>
            </a:r>
            <a:r>
              <a:rPr lang="zh-TW" altLang="en-US" sz="1200" dirty="0">
                <a:latin typeface="+mn-lt"/>
                <a:ea typeface="標楷體" pitchFamily="65" charset="-120"/>
              </a:rPr>
              <a:t>比率。          </a:t>
            </a: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7" name="Rectangle 105"/>
          <p:cNvSpPr>
            <a:spLocks noChangeArrowheads="1"/>
          </p:cNvSpPr>
          <p:nvPr/>
        </p:nvSpPr>
        <p:spPr bwMode="auto">
          <a:xfrm>
            <a:off x="142844" y="500042"/>
            <a:ext cx="9001156" cy="609398"/>
          </a:xfrm>
          <a:prstGeom prst="rect">
            <a:avLst/>
          </a:prstGeom>
          <a:noFill/>
          <a:ln w="9525">
            <a:noFill/>
            <a:miter lim="800000"/>
            <a:headEnd/>
            <a:tailEnd/>
          </a:ln>
          <a:effectLst/>
        </p:spPr>
        <p:txBody>
          <a:bodyPr wrap="square">
            <a:spAutoFit/>
          </a:bodyPr>
          <a:lstStyle/>
          <a:p>
            <a:pPr algn="ctr">
              <a:lnSpc>
                <a:spcPct val="120000"/>
              </a:lnSpc>
              <a:defRPr/>
            </a:pP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表</a:t>
            </a:r>
            <a:r>
              <a:rPr kumimoji="0" lang="en-US" altLang="zh-TW" sz="2800" b="1" dirty="0" smtClean="0">
                <a:solidFill>
                  <a:srgbClr val="333399"/>
                </a:solidFill>
                <a:effectLst>
                  <a:outerShdw blurRad="38100" dist="38100" dir="2700000" algn="tl">
                    <a:srgbClr val="C0C0C0"/>
                  </a:outerShdw>
                </a:effectLst>
                <a:latin typeface="Calibri" pitchFamily="34" charset="0"/>
                <a:ea typeface="標楷體" pitchFamily="65" charset="-120"/>
              </a:rPr>
              <a:t>19</a:t>
            </a:r>
            <a:r>
              <a:rPr kumimoji="0" lang="zh-TW" altLang="en-US" sz="2800" b="1" dirty="0" smtClean="0">
                <a:solidFill>
                  <a:srgbClr val="333399"/>
                </a:solidFill>
                <a:effectLst>
                  <a:outerShdw blurRad="38100" dist="38100" dir="2700000" algn="tl">
                    <a:srgbClr val="C0C0C0"/>
                  </a:outerShdw>
                </a:effectLst>
                <a:latin typeface="Calibri" pitchFamily="34" charset="0"/>
                <a:ea typeface="標楷體" pitchFamily="65" charset="-120"/>
              </a:rPr>
              <a:t>：外資及陸資持股</a:t>
            </a:r>
            <a:r>
              <a:rPr kumimoji="0" lang="zh-TW" altLang="en-US" sz="2800" b="1" dirty="0">
                <a:solidFill>
                  <a:srgbClr val="333399"/>
                </a:solidFill>
                <a:effectLst>
                  <a:outerShdw blurRad="38100" dist="38100" dir="2700000" algn="tl">
                    <a:srgbClr val="C0C0C0"/>
                  </a:outerShdw>
                </a:effectLst>
                <a:latin typeface="Calibri" pitchFamily="34" charset="0"/>
                <a:ea typeface="標楷體" pitchFamily="65" charset="-120"/>
              </a:rPr>
              <a:t>比重前十大公司均持股超過五成</a:t>
            </a:r>
          </a:p>
        </p:txBody>
      </p:sp>
      <p:graphicFrame>
        <p:nvGraphicFramePr>
          <p:cNvPr id="55385" name="Group 89"/>
          <p:cNvGraphicFramePr>
            <a:graphicFrameLocks noGrp="1"/>
          </p:cNvGraphicFramePr>
          <p:nvPr/>
        </p:nvGraphicFramePr>
        <p:xfrm>
          <a:off x="714348" y="1428736"/>
          <a:ext cx="7500938" cy="4411663"/>
        </p:xfrm>
        <a:graphic>
          <a:graphicData uri="http://schemas.openxmlformats.org/drawingml/2006/table">
            <a:tbl>
              <a:tblPr/>
              <a:tblGrid>
                <a:gridCol w="871538"/>
                <a:gridCol w="1557337"/>
                <a:gridCol w="1628802"/>
                <a:gridCol w="44450"/>
                <a:gridCol w="1970061"/>
                <a:gridCol w="1428750"/>
              </a:tblGrid>
              <a:tr h="728663">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證券</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代號</a:t>
                      </a:r>
                    </a:p>
                  </a:txBody>
                  <a:tcPr marL="0" marR="0" marT="0" marB="0" anchor="ctr" horzOverflow="overflow">
                    <a:lnL>
                      <a:noFill/>
                    </a:lnL>
                    <a:lnR>
                      <a:noFill/>
                    </a:lnR>
                    <a:lnT>
                      <a:noFill/>
                    </a:lnT>
                    <a:lnB>
                      <a:noFill/>
                    </a:lnB>
                    <a:lnTlToBr>
                      <a:noFill/>
                    </a:lnTlToBr>
                    <a:lnBlToTr>
                      <a:noFill/>
                    </a:lnBlToTr>
                    <a:solidFill>
                      <a:srgbClr val="EBDCC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公司名稱</a:t>
                      </a:r>
                    </a:p>
                  </a:txBody>
                  <a:tcPr marL="0" marR="0" marT="0" marB="0" anchor="ctr" horzOverflow="overflow">
                    <a:lnL>
                      <a:noFill/>
                    </a:lnL>
                    <a:lnR>
                      <a:noFill/>
                    </a:lnR>
                    <a:lnT>
                      <a:noFill/>
                    </a:lnT>
                    <a:lnB>
                      <a:noFill/>
                    </a:lnB>
                    <a:lnTlToBr>
                      <a:noFill/>
                    </a:lnTlToBr>
                    <a:lnBlToTr>
                      <a:noFill/>
                    </a:lnBlToTr>
                    <a:solidFill>
                      <a:srgbClr val="EBDCC9"/>
                    </a:solidFill>
                  </a:tcPr>
                </a:tc>
                <a:tc gridSpan="2">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發行股數</a:t>
                      </a:r>
                    </a:p>
                  </a:txBody>
                  <a:tcPr marL="0" marR="0" marT="0" marB="0" anchor="ctr" horzOverflow="overflow">
                    <a:lnL>
                      <a:noFill/>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EBDCC9"/>
                    </a:solidFill>
                  </a:tcPr>
                </a:tc>
                <a:tc hMerge="1">
                  <a:txBody>
                    <a:bodyPr/>
                    <a:lstStyle/>
                    <a:p>
                      <a:endParaRPr lang="zh-TW" altLang="en-US"/>
                    </a:p>
                  </a:txBody>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全體外資及陸資</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持股比率</a:t>
                      </a:r>
                      <a:r>
                        <a:rPr kumimoji="0" lang="en-US" altLang="zh-TW" sz="1600" b="1" i="0" u="none" strike="noStrike" cap="none" normalizeH="0" baseline="0" dirty="0" smtClean="0">
                          <a:ln>
                            <a:noFill/>
                          </a:ln>
                          <a:solidFill>
                            <a:srgbClr val="262626"/>
                          </a:solidFill>
                          <a:effectLst/>
                          <a:latin typeface="Calibri" pitchFamily="34" charset="0"/>
                          <a:ea typeface="標楷體" pitchFamily="65" charset="-120"/>
                        </a:rPr>
                        <a:t>(%)</a:t>
                      </a:r>
                    </a:p>
                  </a:txBody>
                  <a:tcPr marL="0" marR="0" marT="0" marB="0" anchor="ctr" horzOverflow="overflow">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a:noFill/>
                    </a:lnB>
                    <a:lnTlToBr>
                      <a:noFill/>
                    </a:lnTlToBr>
                    <a:lnBlToTr>
                      <a:noFill/>
                    </a:lnBlToTr>
                    <a:solidFill>
                      <a:srgbClr val="EBDCC9"/>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法令投資</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600" b="1" i="0" u="none" strike="noStrike" cap="none" normalizeH="0" baseline="0" dirty="0" smtClean="0">
                          <a:ln>
                            <a:noFill/>
                          </a:ln>
                          <a:solidFill>
                            <a:srgbClr val="262626"/>
                          </a:solidFill>
                          <a:effectLst/>
                          <a:latin typeface="Calibri" pitchFamily="34" charset="0"/>
                          <a:ea typeface="標楷體" pitchFamily="65" charset="-120"/>
                        </a:rPr>
                        <a:t>上限比率</a:t>
                      </a:r>
                      <a:endParaRPr kumimoji="0" lang="en-US" altLang="zh-TW" sz="1600" b="1" i="0" u="none" strike="noStrike" cap="none" normalizeH="0" baseline="0" dirty="0" smtClean="0">
                        <a:ln>
                          <a:noFill/>
                        </a:ln>
                        <a:solidFill>
                          <a:srgbClr val="262626"/>
                        </a:solidFill>
                        <a:effectLst/>
                        <a:latin typeface="Calibri" pitchFamily="34" charset="0"/>
                        <a:ea typeface="標楷體" pitchFamily="65" charset="-120"/>
                      </a:endParaRPr>
                    </a:p>
                  </a:txBody>
                  <a:tcPr marL="0" marR="0" marT="0" marB="0" anchor="ctr" horzOverflow="overflow">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EBDCC9"/>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1590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AIRTAC</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149,999,998</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76.36</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3673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TPK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224,067,522</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74.41</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2308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台達電</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2,401,466,790</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74.06</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2330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台積電</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25,914,283,114</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72.70</a:t>
                      </a:r>
                      <a:endParaRPr lang="en-US" altLang="zh-TW" sz="1600" b="0" i="0" u="none" strike="noStrike" kern="1200" dirty="0">
                        <a:solidFill>
                          <a:schemeClr val="tx1"/>
                        </a:solidFill>
                        <a:latin typeface="+mn-lt"/>
                        <a:ea typeface="標楷體" pitchFamily="65" charset="-120"/>
                        <a:cs typeface="+mn-cs"/>
                      </a:endParaRP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6239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力成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726,496,940</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72.56</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2311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日月光</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6,052,219,212</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72.40</a:t>
                      </a:r>
                      <a:endParaRPr lang="en-US" altLang="zh-TW" sz="1600" b="0" i="0" u="none" strike="noStrike" kern="1200" dirty="0">
                        <a:solidFill>
                          <a:schemeClr val="tx1"/>
                        </a:solidFill>
                        <a:latin typeface="+mn-lt"/>
                        <a:ea typeface="標楷體" pitchFamily="65" charset="-120"/>
                        <a:cs typeface="+mn-cs"/>
                      </a:endParaRP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2837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萬泰銀</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1,623,463,858</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69.53</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8404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KY</a:t>
                      </a:r>
                      <a:r>
                        <a:rPr lang="zh-TW" altLang="en-US" sz="1600" b="0" i="0" u="none" strike="noStrike" kern="1200" dirty="0" smtClean="0">
                          <a:solidFill>
                            <a:schemeClr val="tx1"/>
                          </a:solidFill>
                          <a:latin typeface="+mn-lt"/>
                          <a:ea typeface="標楷體" pitchFamily="65" charset="-120"/>
                          <a:cs typeface="+mn-cs"/>
                        </a:rPr>
                        <a:t>百和</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198,482,931</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67.60</a:t>
                      </a:r>
                      <a:endParaRPr lang="en-US" altLang="zh-TW" sz="1600" b="0" i="0" u="none" strike="noStrike" kern="1200" dirty="0">
                        <a:solidFill>
                          <a:schemeClr val="tx1"/>
                        </a:solidFill>
                        <a:latin typeface="+mn-lt"/>
                        <a:ea typeface="標楷體" pitchFamily="65" charset="-120"/>
                        <a:cs typeface="+mn-cs"/>
                      </a:endParaRP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rgbClr val="FFFFFF"/>
                    </a:solidFill>
                  </a:tcPr>
                </a:tc>
                <a:tc>
                  <a:txBody>
                    <a:bodyPr/>
                    <a:lstStyle/>
                    <a:p>
                      <a:pPr algn="ctr" rtl="0" fontAlgn="ctr"/>
                      <a:r>
                        <a:rPr lang="en-US" altLang="zh-TW" sz="1600" b="0" i="0" u="none" strike="noStrike" dirty="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2029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盛餘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321,180,000</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a:solidFill>
                            <a:schemeClr val="tx1"/>
                          </a:solidFill>
                          <a:latin typeface="+mn-lt"/>
                          <a:ea typeface="標楷體" pitchFamily="65" charset="-120"/>
                          <a:cs typeface="+mn-cs"/>
                        </a:rPr>
                        <a:t>66.71</a:t>
                      </a: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w="28575" cap="flat" cmpd="sng" algn="ctr">
                      <a:no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smtClean="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r h="368300">
                <a:tc>
                  <a:txBody>
                    <a:bodyPr/>
                    <a:lstStyle/>
                    <a:p>
                      <a:pPr algn="ctr" fontAlgn="ctr"/>
                      <a:r>
                        <a:rPr lang="en-US" altLang="zh-TW" sz="1600" b="0" i="0" u="none" strike="noStrike" kern="1200" dirty="0" smtClean="0">
                          <a:solidFill>
                            <a:schemeClr val="tx1"/>
                          </a:solidFill>
                          <a:latin typeface="+mn-lt"/>
                          <a:ea typeface="標楷體" pitchFamily="65" charset="-120"/>
                          <a:cs typeface="+mn-cs"/>
                        </a:rPr>
                        <a:t>3231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ctr" fontAlgn="ctr"/>
                      <a:r>
                        <a:rPr lang="zh-TW" altLang="en-US" sz="1600" b="0" i="0" u="none" strike="noStrike" kern="1200" dirty="0" smtClean="0">
                          <a:solidFill>
                            <a:schemeClr val="tx1"/>
                          </a:solidFill>
                          <a:latin typeface="+mn-lt"/>
                          <a:ea typeface="標楷體" pitchFamily="65" charset="-120"/>
                          <a:cs typeface="+mn-cs"/>
                        </a:rPr>
                        <a:t>緯創  </a:t>
                      </a:r>
                    </a:p>
                  </a:txBody>
                  <a:tcPr marL="9525" marR="9525" marT="9525" marB="0" anchor="ctr">
                    <a:lnL>
                      <a:noFill/>
                    </a:lnL>
                    <a:lnR>
                      <a:noFill/>
                    </a:lnR>
                    <a:lnT>
                      <a:noFill/>
                    </a:lnT>
                    <a:lnB>
                      <a:noFill/>
                    </a:lnB>
                    <a:lnTlToBr>
                      <a:noFill/>
                    </a:lnTlToBr>
                    <a:lnBlToTr>
                      <a:noFill/>
                    </a:lnBlToTr>
                    <a:solidFill>
                      <a:srgbClr val="FFFFFF"/>
                    </a:solidFill>
                  </a:tcPr>
                </a:tc>
                <a:tc>
                  <a:txBody>
                    <a:bodyPr/>
                    <a:lstStyle/>
                    <a:p>
                      <a:pPr algn="r" fontAlgn="ctr"/>
                      <a:r>
                        <a:rPr lang="en-US" altLang="zh-TW" sz="1600" b="0" i="0" u="none" strike="noStrike" kern="1200" dirty="0">
                          <a:solidFill>
                            <a:schemeClr val="tx1"/>
                          </a:solidFill>
                          <a:latin typeface="+mn-lt"/>
                          <a:ea typeface="標楷體" pitchFamily="65" charset="-120"/>
                          <a:cs typeface="+mn-cs"/>
                        </a:rPr>
                        <a:t>1,986,152,318</a:t>
                      </a:r>
                    </a:p>
                  </a:txBody>
                  <a:tcPr marL="9525" marR="9525" marT="9525" marB="0" anchor="ctr">
                    <a:lnL>
                      <a:noFill/>
                    </a:lnL>
                    <a:lnR w="12700" cap="flat" cmpd="sng" algn="ctr">
                      <a:noFill/>
                      <a:prstDash val="solid"/>
                      <a:round/>
                      <a:headEnd type="none" w="med" len="med"/>
                      <a:tailEnd type="none" w="med" len="med"/>
                    </a:lnR>
                    <a:lnT>
                      <a:noFill/>
                    </a:lnT>
                    <a:lnB>
                      <a:noFill/>
                    </a:lnB>
                    <a:lnTlToBr>
                      <a:noFill/>
                    </a:lnTlToBr>
                    <a:lnBlToTr>
                      <a:noFill/>
                    </a:lnBlToTr>
                    <a:solidFill>
                      <a:srgbClr val="FFFFFF"/>
                    </a:solidFill>
                  </a:tcPr>
                </a:tc>
                <a:tc>
                  <a:txBody>
                    <a:bodyPr/>
                    <a:lstStyle/>
                    <a:p>
                      <a:endParaRPr lang="zh-TW" altLang="en-US"/>
                    </a:p>
                  </a:txBody>
                  <a:tcPr marL="9525" marR="9525" marT="9525" marB="0" anchor="ctr">
                    <a:lnL w="12700" cap="flat" cmpd="sng" algn="ctr">
                      <a:noFill/>
                      <a:prstDash val="solid"/>
                      <a:round/>
                      <a:headEnd type="none" w="med" len="med"/>
                      <a:tailEnd type="none" w="med" len="med"/>
                    </a:lnL>
                    <a:lnR w="28575" cap="flat" cmpd="sng" algn="ctr">
                      <a:solidFill>
                        <a:srgbClr val="CC0000"/>
                      </a:solidFill>
                      <a:prstDash val="solid"/>
                      <a:round/>
                      <a:headEnd type="none" w="med" len="med"/>
                      <a:tailEnd type="none" w="med" len="med"/>
                    </a:lnR>
                    <a:lnT>
                      <a:noFill/>
                    </a:lnT>
                    <a:lnB>
                      <a:noFill/>
                    </a:lnB>
                    <a:lnTlToBr>
                      <a:noFill/>
                    </a:lnTlToBr>
                    <a:lnBlToTr>
                      <a:noFill/>
                    </a:lnBlToTr>
                    <a:solidFill>
                      <a:srgbClr val="FFFFFF"/>
                    </a:solidFill>
                  </a:tcPr>
                </a:tc>
                <a:tc>
                  <a:txBody>
                    <a:bodyPr/>
                    <a:lstStyle/>
                    <a:p>
                      <a:pPr algn="ctr" fontAlgn="ctr"/>
                      <a:r>
                        <a:rPr lang="en-US" altLang="zh-TW" sz="1600" b="0" i="0" u="none" strike="noStrike" kern="1200" dirty="0" smtClean="0">
                          <a:solidFill>
                            <a:schemeClr val="tx1"/>
                          </a:solidFill>
                          <a:latin typeface="+mn-lt"/>
                          <a:ea typeface="標楷體" pitchFamily="65" charset="-120"/>
                          <a:cs typeface="+mn-cs"/>
                        </a:rPr>
                        <a:t>63.60</a:t>
                      </a:r>
                      <a:endParaRPr lang="en-US" altLang="zh-TW" sz="1600" b="0" i="0" u="none" strike="noStrike" kern="1200" dirty="0">
                        <a:solidFill>
                          <a:schemeClr val="tx1"/>
                        </a:solidFill>
                        <a:latin typeface="+mn-lt"/>
                        <a:ea typeface="標楷體" pitchFamily="65" charset="-120"/>
                        <a:cs typeface="+mn-cs"/>
                      </a:endParaRPr>
                    </a:p>
                  </a:txBody>
                  <a:tcPr marL="9525" marR="9525" marT="9525" marB="0" anchor="ctr">
                    <a:lnL w="28575" cap="flat" cmpd="sng" algn="ctr">
                      <a:solidFill>
                        <a:srgbClr val="CC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a:noFill/>
                    </a:lnT>
                    <a:lnB w="28575" cap="flat" cmpd="sng" algn="ctr">
                      <a:solidFill>
                        <a:srgbClr val="C00000"/>
                      </a:solidFill>
                      <a:prstDash val="solid"/>
                      <a:round/>
                      <a:headEnd type="none" w="med" len="med"/>
                      <a:tailEnd type="none" w="med" len="med"/>
                    </a:lnB>
                    <a:lnTlToBr>
                      <a:noFill/>
                    </a:lnTlToBr>
                    <a:lnBlToTr>
                      <a:noFill/>
                    </a:lnBlToTr>
                    <a:solidFill>
                      <a:srgbClr val="FFFFFF"/>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zh-TW" sz="1600" b="0" i="0" u="none" strike="noStrike" dirty="0" smtClean="0">
                          <a:solidFill>
                            <a:schemeClr val="tx1"/>
                          </a:solidFill>
                          <a:latin typeface="+mn-lt"/>
                          <a:ea typeface="標楷體" pitchFamily="65" charset="-120"/>
                        </a:rPr>
                        <a:t>100</a:t>
                      </a:r>
                    </a:p>
                  </a:txBody>
                  <a:tcPr marL="9525" marR="9525" marT="9525" marB="0" anchor="ctr">
                    <a:lnL w="28575" cap="flat" cmpd="sng" algn="ctr">
                      <a:solidFill>
                        <a:srgbClr val="C00000"/>
                      </a:solidFill>
                      <a:prstDash val="solid"/>
                      <a:round/>
                      <a:headEnd type="none" w="med" len="med"/>
                      <a:tailEnd type="none" w="med" len="med"/>
                    </a:lnL>
                    <a:lnR>
                      <a:noFill/>
                    </a:lnR>
                    <a:lnT>
                      <a:noFill/>
                    </a:lnT>
                    <a:lnB>
                      <a:noFill/>
                    </a:lnB>
                    <a:lnTlToBr>
                      <a:noFill/>
                    </a:lnTlToBr>
                    <a:lnBlToTr>
                      <a:noFill/>
                    </a:lnBlToTr>
                    <a:solidFill>
                      <a:srgbClr val="FFFFFF"/>
                    </a:solidFill>
                  </a:tcPr>
                </a:tc>
              </a:tr>
            </a:tbl>
          </a:graphicData>
        </a:graphic>
      </p:graphicFrame>
      <p:sp>
        <p:nvSpPr>
          <p:cNvPr id="41023" name="Rectangle 103"/>
          <p:cNvSpPr>
            <a:spLocks noChangeArrowheads="1"/>
          </p:cNvSpPr>
          <p:nvPr/>
        </p:nvSpPr>
        <p:spPr bwMode="auto">
          <a:xfrm>
            <a:off x="755650" y="6151563"/>
            <a:ext cx="7643813" cy="523830"/>
          </a:xfrm>
          <a:prstGeom prst="rect">
            <a:avLst/>
          </a:prstGeom>
          <a:noFill/>
          <a:ln w="9525">
            <a:noFill/>
            <a:miter lim="800000"/>
            <a:headEnd/>
            <a:tailEnd/>
          </a:ln>
        </p:spPr>
        <p:txBody>
          <a:bodyPr lIns="92044" tIns="46022" rIns="92044" bIns="46022">
            <a:spAutoFit/>
          </a:bodyPr>
          <a:lstStyle/>
          <a:p>
            <a:pPr marL="900113" indent="-900113" defTabSz="812800"/>
            <a:r>
              <a:rPr kumimoji="0" lang="zh-TW" altLang="en-US" sz="1400" dirty="0">
                <a:latin typeface="+mn-lt"/>
                <a:ea typeface="標楷體" pitchFamily="65" charset="-120"/>
                <a:cs typeface="Times New Roman" pitchFamily="18" charset="0"/>
              </a:rPr>
              <a:t>資料來源</a:t>
            </a:r>
            <a:r>
              <a:rPr kumimoji="0" lang="en-US" altLang="zh-TW" sz="1400" dirty="0">
                <a:latin typeface="+mn-lt"/>
                <a:ea typeface="標楷體" pitchFamily="65" charset="-120"/>
                <a:cs typeface="Times New Roman" pitchFamily="18" charset="0"/>
              </a:rPr>
              <a:t>: </a:t>
            </a:r>
            <a:r>
              <a:rPr kumimoji="0" lang="zh-TW" altLang="en-US" sz="1400" dirty="0">
                <a:latin typeface="+mn-lt"/>
                <a:ea typeface="標楷體" pitchFamily="65" charset="-120"/>
                <a:cs typeface="Times New Roman" pitchFamily="18" charset="0"/>
              </a:rPr>
              <a:t>臺灣證券交易所</a:t>
            </a:r>
            <a:r>
              <a:rPr kumimoji="0" lang="en-US" altLang="zh-TW" sz="1400" dirty="0">
                <a:latin typeface="+mn-lt"/>
                <a:ea typeface="標楷體" pitchFamily="65" charset="-120"/>
                <a:cs typeface="Times New Roman" pitchFamily="18" charset="0"/>
              </a:rPr>
              <a:t>, </a:t>
            </a:r>
            <a:r>
              <a:rPr kumimoji="0" lang="zh-TW" altLang="en-US" sz="1400" dirty="0">
                <a:latin typeface="+mn-lt"/>
                <a:ea typeface="標楷體" pitchFamily="65" charset="-120"/>
                <a:cs typeface="Times New Roman" pitchFamily="18" charset="0"/>
              </a:rPr>
              <a:t>日期</a:t>
            </a:r>
            <a:r>
              <a:rPr kumimoji="0" lang="zh-TW" altLang="en-US" sz="1400" dirty="0" smtClean="0">
                <a:latin typeface="+mn-lt"/>
                <a:ea typeface="標楷體" pitchFamily="65" charset="-120"/>
                <a:cs typeface="Times New Roman" pitchFamily="18" charset="0"/>
              </a:rPr>
              <a:t>截至</a:t>
            </a:r>
            <a:r>
              <a:rPr kumimoji="0" lang="en-US" altLang="zh-TW" sz="1400" smtClean="0">
                <a:latin typeface="+mn-lt"/>
                <a:ea typeface="標楷體" pitchFamily="65" charset="-120"/>
                <a:cs typeface="Times New Roman" pitchFamily="18" charset="0"/>
              </a:rPr>
              <a:t>2011.07.06</a:t>
            </a:r>
            <a:endParaRPr kumimoji="0" lang="zh-TW" altLang="en-US" sz="1400" dirty="0">
              <a:latin typeface="+mn-lt"/>
              <a:ea typeface="標楷體" pitchFamily="65" charset="-120"/>
              <a:cs typeface="Times New Roman" pitchFamily="18" charset="0"/>
            </a:endParaRPr>
          </a:p>
          <a:p>
            <a:pPr marL="900113" indent="-900113" defTabSz="812800"/>
            <a:r>
              <a:rPr kumimoji="0" lang="zh-TW" altLang="en-US" sz="1400" dirty="0">
                <a:latin typeface="+mn-lt"/>
                <a:ea typeface="標楷體" pitchFamily="65" charset="-120"/>
                <a:cs typeface="Times New Roman" pitchFamily="18" charset="0"/>
              </a:rPr>
              <a:t>註：不含</a:t>
            </a:r>
            <a:r>
              <a:rPr kumimoji="0" lang="en-US" altLang="zh-TW" sz="1400" dirty="0">
                <a:latin typeface="+mn-lt"/>
                <a:ea typeface="標楷體" pitchFamily="65" charset="-120"/>
                <a:cs typeface="Times New Roman" pitchFamily="18" charset="0"/>
              </a:rPr>
              <a:t>ETF</a:t>
            </a:r>
            <a:r>
              <a:rPr kumimoji="0" lang="zh-TW" altLang="en-US" sz="1400" dirty="0">
                <a:latin typeface="+mn-lt"/>
                <a:ea typeface="標楷體" pitchFamily="65" charset="-120"/>
                <a:cs typeface="Times New Roman" pitchFamily="18" charset="0"/>
              </a:rPr>
              <a:t>、</a:t>
            </a:r>
            <a:r>
              <a:rPr kumimoji="0" lang="en-US" altLang="zh-TW" sz="1400" dirty="0">
                <a:latin typeface="+mn-lt"/>
                <a:ea typeface="標楷體" pitchFamily="65" charset="-120"/>
                <a:cs typeface="Times New Roman" pitchFamily="18" charset="0"/>
              </a:rPr>
              <a:t>TDR</a:t>
            </a:r>
            <a:r>
              <a:rPr kumimoji="0" lang="zh-TW" altLang="en-US" sz="1400" dirty="0">
                <a:latin typeface="+mn-lt"/>
                <a:ea typeface="標楷體" pitchFamily="65" charset="-120"/>
                <a:cs typeface="Times New Roman" pitchFamily="18" charset="0"/>
              </a:rPr>
              <a:t>與變更交易方式之股票</a:t>
            </a:r>
            <a:r>
              <a:rPr kumimoji="0" lang="en-US" altLang="zh-TW" sz="1400" dirty="0">
                <a:latin typeface="+mn-lt"/>
                <a:ea typeface="標楷體" pitchFamily="65" charset="-120"/>
                <a:cs typeface="Times New Roman" pitchFamily="18" charset="0"/>
              </a:rPr>
              <a:t>                 </a:t>
            </a:r>
          </a:p>
        </p:txBody>
      </p:sp>
      <p:sp>
        <p:nvSpPr>
          <p:cNvPr id="9" name="投影片編號版面配置區 8"/>
          <p:cNvSpPr txBox="1">
            <a:spLocks noGrp="1"/>
          </p:cNvSpPr>
          <p:nvPr/>
        </p:nvSpPr>
        <p:spPr>
          <a:xfrm>
            <a:off x="6929438" y="6429375"/>
            <a:ext cx="2133600" cy="365125"/>
          </a:xfrm>
          <a:prstGeom prst="rect">
            <a:avLst/>
          </a:prstGeom>
          <a:noFill/>
        </p:spPr>
        <p:txBody>
          <a:bodyPr anchor="ctr"/>
          <a:lstStyle/>
          <a:p>
            <a:pPr algn="r" fontAlgn="auto">
              <a:spcBef>
                <a:spcPts val="0"/>
              </a:spcBef>
              <a:spcAft>
                <a:spcPts val="0"/>
              </a:spcAft>
              <a:defRPr/>
            </a:pPr>
            <a:fld id="{836A9740-D4DC-4F6F-B555-7D65318315A3}" type="slidenum">
              <a:rPr kumimoji="0" lang="zh-TW" altLang="en-US" sz="1400" b="1">
                <a:solidFill>
                  <a:schemeClr val="accent1">
                    <a:lumMod val="50000"/>
                  </a:schemeClr>
                </a:solidFill>
                <a:latin typeface="+mn-lt"/>
                <a:ea typeface="+mn-ea"/>
              </a:rPr>
              <a:pPr algn="r" fontAlgn="auto">
                <a:spcBef>
                  <a:spcPts val="0"/>
                </a:spcBef>
                <a:spcAft>
                  <a:spcPts val="0"/>
                </a:spcAft>
                <a:defRPr/>
              </a:pPr>
              <a:t>66</a:t>
            </a:fld>
            <a:endParaRPr kumimoji="0" lang="zh-TW" altLang="en-US" sz="1400" b="1">
              <a:solidFill>
                <a:schemeClr val="accent1">
                  <a:lumMod val="50000"/>
                </a:schemeClr>
              </a:solidFill>
              <a:latin typeface="+mn-lt"/>
              <a:ea typeface="+mn-ea"/>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00034" y="357166"/>
            <a:ext cx="8229600" cy="1143000"/>
          </a:xfrm>
        </p:spPr>
        <p:txBody>
          <a:bodyPr/>
          <a:lstStyle/>
          <a:p>
            <a:pPr>
              <a:defRPr/>
            </a:pPr>
            <a:r>
              <a:rPr lang="zh-TW" altLang="en-US" sz="2800" b="1" dirty="0" smtClean="0">
                <a:solidFill>
                  <a:srgbClr val="333399"/>
                </a:solidFill>
                <a:effectLst>
                  <a:outerShdw blurRad="38100" dist="38100" dir="2700000" algn="tl">
                    <a:srgbClr val="C0C0C0"/>
                  </a:outerShdw>
                </a:effectLst>
                <a:latin typeface="Calibri" pitchFamily="34" charset="0"/>
                <a:cs typeface="+mn-cs"/>
              </a:rPr>
              <a:t>表</a:t>
            </a:r>
            <a:r>
              <a:rPr lang="en-US" altLang="zh-TW" sz="2800" b="1" dirty="0" smtClean="0">
                <a:solidFill>
                  <a:srgbClr val="333399"/>
                </a:solidFill>
                <a:effectLst>
                  <a:outerShdw blurRad="38100" dist="38100" dir="2700000" algn="tl">
                    <a:srgbClr val="C0C0C0"/>
                  </a:outerShdw>
                </a:effectLst>
                <a:latin typeface="Calibri" pitchFamily="34" charset="0"/>
                <a:cs typeface="+mn-cs"/>
              </a:rPr>
              <a:t>20</a:t>
            </a:r>
            <a:r>
              <a:rPr lang="zh-TW" altLang="en-US" sz="2800" b="1" dirty="0" smtClean="0">
                <a:solidFill>
                  <a:srgbClr val="333399"/>
                </a:solidFill>
                <a:effectLst>
                  <a:outerShdw blurRad="38100" dist="38100" dir="2700000" algn="tl">
                    <a:srgbClr val="C0C0C0"/>
                  </a:outerShdw>
                </a:effectLst>
                <a:latin typeface="Calibri" pitchFamily="34" charset="0"/>
                <a:cs typeface="+mn-cs"/>
              </a:rPr>
              <a:t>：第一上市外國企業（含已上市掛牌）態樣</a:t>
            </a:r>
          </a:p>
        </p:txBody>
      </p:sp>
      <p:graphicFrame>
        <p:nvGraphicFramePr>
          <p:cNvPr id="5" name="內容版面配置區 4"/>
          <p:cNvGraphicFramePr>
            <a:graphicFrameLocks noGrp="1"/>
          </p:cNvGraphicFramePr>
          <p:nvPr>
            <p:ph idx="1"/>
          </p:nvPr>
        </p:nvGraphicFramePr>
        <p:xfrm>
          <a:off x="1285852" y="1428736"/>
          <a:ext cx="6583680" cy="4791425"/>
        </p:xfrm>
        <a:graphic>
          <a:graphicData uri="http://schemas.openxmlformats.org/drawingml/2006/table">
            <a:tbl>
              <a:tblPr firstRow="1">
                <a:tableStyleId>{5C22544A-7EE6-4342-B048-85BDC9FD1C3A}</a:tableStyleId>
              </a:tblPr>
              <a:tblGrid>
                <a:gridCol w="1643074"/>
                <a:gridCol w="2643206"/>
                <a:gridCol w="2297400"/>
              </a:tblGrid>
              <a:tr h="370840">
                <a:tc gridSpan="2">
                  <a:txBody>
                    <a:bodyPr/>
                    <a:lstStyle/>
                    <a:p>
                      <a:pPr algn="ctr" fontAlgn="ctr"/>
                      <a:r>
                        <a:rPr lang="zh-TW" altLang="en-US" sz="1800" b="1" i="0" u="none" strike="noStrike" dirty="0">
                          <a:latin typeface="+mn-lt"/>
                          <a:ea typeface="標楷體" pitchFamily="65" charset="-120"/>
                        </a:rPr>
                        <a:t>態樣</a:t>
                      </a:r>
                    </a:p>
                  </a:txBody>
                  <a:tcPr marL="0" marR="0" marT="0" marB="0" anchor="ctr"/>
                </a:tc>
                <a:tc hMerge="1">
                  <a:txBody>
                    <a:bodyPr/>
                    <a:lstStyle/>
                    <a:p>
                      <a:endParaRPr lang="zh-TW" altLang="en-US"/>
                    </a:p>
                  </a:txBody>
                  <a:tcPr/>
                </a:tc>
                <a:tc>
                  <a:txBody>
                    <a:bodyPr/>
                    <a:lstStyle/>
                    <a:p>
                      <a:pPr algn="ctr" fontAlgn="ctr"/>
                      <a:r>
                        <a:rPr lang="zh-TW" altLang="en-US" sz="1800" b="1" i="0" u="none" strike="noStrike">
                          <a:latin typeface="+mn-lt"/>
                          <a:ea typeface="標楷體" pitchFamily="65" charset="-120"/>
                        </a:rPr>
                        <a:t>家數</a:t>
                      </a:r>
                    </a:p>
                  </a:txBody>
                  <a:tcPr marL="0" marR="0" marT="0" marB="0" anchor="ctr"/>
                </a:tc>
              </a:tr>
              <a:tr h="439102">
                <a:tc rowSpan="3">
                  <a:txBody>
                    <a:bodyPr/>
                    <a:lstStyle/>
                    <a:p>
                      <a:pPr algn="ctr" fontAlgn="ctr"/>
                      <a:r>
                        <a:rPr lang="zh-TW" altLang="en-US" sz="1800" b="1" i="0" u="none" strike="noStrike" dirty="0" smtClean="0">
                          <a:latin typeface="+mn-lt"/>
                          <a:ea typeface="標楷體" pitchFamily="65" charset="-120"/>
                        </a:rPr>
                        <a:t>進度</a:t>
                      </a:r>
                      <a:endParaRPr lang="zh-TW" altLang="en-US" sz="1800" b="1" i="0" u="none" strike="noStrike" dirty="0">
                        <a:latin typeface="+mn-lt"/>
                        <a:ea typeface="標楷體" pitchFamily="65" charset="-120"/>
                      </a:endParaRPr>
                    </a:p>
                  </a:txBody>
                  <a:tcPr marL="0" marR="0" marT="0" marB="0" anchor="ctr">
                    <a:solidFill>
                      <a:schemeClr val="accent1">
                        <a:lumMod val="40000"/>
                        <a:lumOff val="60000"/>
                      </a:schemeClr>
                    </a:solidFill>
                  </a:tcPr>
                </a:tc>
                <a:tc>
                  <a:txBody>
                    <a:bodyPr/>
                    <a:lstStyle/>
                    <a:p>
                      <a:pPr algn="l" fontAlgn="ctr"/>
                      <a:r>
                        <a:rPr lang="zh-TW" altLang="en-US" sz="1800" b="1" i="0" u="none" strike="noStrike" dirty="0" smtClean="0">
                          <a:latin typeface="+mn-lt"/>
                          <a:ea typeface="標楷體" pitchFamily="65" charset="-120"/>
                        </a:rPr>
                        <a:t>申報輔導中 </a:t>
                      </a:r>
                      <a:endParaRPr lang="en-US" altLang="zh-TW" sz="1800" b="1" i="0" u="none" strike="noStrike" dirty="0" smtClean="0">
                        <a:latin typeface="+mn-lt"/>
                        <a:ea typeface="標楷體" pitchFamily="65" charset="-120"/>
                      </a:endParaRPr>
                    </a:p>
                    <a:p>
                      <a:pPr algn="l" fontAlgn="ctr"/>
                      <a:r>
                        <a:rPr lang="zh-TW" altLang="en-US" sz="1800" b="1" i="0" u="none" strike="noStrike" dirty="0" smtClean="0">
                          <a:latin typeface="+mn-lt"/>
                          <a:ea typeface="標楷體" pitchFamily="65" charset="-120"/>
                        </a:rPr>
                        <a:t>（不含已送件審查中）</a:t>
                      </a:r>
                      <a:endParaRPr lang="zh-TW" altLang="en-US" sz="1800" b="1" i="0" u="none" strike="noStrike" dirty="0">
                        <a:latin typeface="+mn-lt"/>
                        <a:ea typeface="標楷體" pitchFamily="65" charset="-120"/>
                      </a:endParaRPr>
                    </a:p>
                  </a:txBody>
                  <a:tcPr marL="0" marR="0" marT="0" marB="0" anchor="ctr">
                    <a:solidFill>
                      <a:schemeClr val="accent1">
                        <a:lumMod val="40000"/>
                        <a:lumOff val="60000"/>
                      </a:schemeClr>
                    </a:solidFill>
                  </a:tcPr>
                </a:tc>
                <a:tc>
                  <a:txBody>
                    <a:bodyPr/>
                    <a:lstStyle/>
                    <a:p>
                      <a:pPr algn="ctr" fontAlgn="ctr"/>
                      <a:r>
                        <a:rPr lang="en-US" altLang="zh-TW" sz="1800" b="1" i="0" u="none" strike="noStrike" dirty="0" smtClean="0">
                          <a:solidFill>
                            <a:schemeClr val="tx1"/>
                          </a:solidFill>
                          <a:latin typeface="+mn-lt"/>
                          <a:ea typeface="標楷體" pitchFamily="65" charset="-120"/>
                        </a:rPr>
                        <a:t>46</a:t>
                      </a:r>
                      <a:endParaRPr lang="en-US" altLang="zh-TW" sz="1800" b="1" i="0" u="none" strike="noStrike" dirty="0">
                        <a:solidFill>
                          <a:schemeClr val="tx1"/>
                        </a:solidFill>
                        <a:latin typeface="+mn-lt"/>
                        <a:ea typeface="標楷體" pitchFamily="65" charset="-120"/>
                      </a:endParaRPr>
                    </a:p>
                  </a:txBody>
                  <a:tcPr marL="0" marR="0" marT="0" marB="0" anchor="ctr">
                    <a:solidFill>
                      <a:schemeClr val="accent1">
                        <a:lumMod val="40000"/>
                        <a:lumOff val="60000"/>
                      </a:schemeClr>
                    </a:solidFill>
                  </a:tcPr>
                </a:tc>
              </a:tr>
              <a:tr h="439102">
                <a:tc vMerge="1">
                  <a:txBody>
                    <a:bodyPr/>
                    <a:lstStyle/>
                    <a:p>
                      <a:pPr algn="ctr" fontAlgn="ctr"/>
                      <a:endParaRPr lang="zh-TW" altLang="en-US" sz="1800" b="0" i="0" u="none" strike="noStrike" dirty="0">
                        <a:latin typeface="+mn-lt"/>
                        <a:ea typeface="標楷體" pitchFamily="65" charset="-120"/>
                      </a:endParaRPr>
                    </a:p>
                  </a:txBody>
                  <a:tcPr marL="0" marR="0" marT="0" marB="0" anchor="ctr"/>
                </a:tc>
                <a:tc>
                  <a:txBody>
                    <a:bodyPr/>
                    <a:lstStyle/>
                    <a:p>
                      <a:pPr algn="l" fontAlgn="ctr"/>
                      <a:r>
                        <a:rPr lang="zh-TW" altLang="en-US" sz="1800" b="1" i="0" u="none" strike="noStrike" dirty="0" smtClean="0">
                          <a:latin typeface="+mn-lt"/>
                          <a:ea typeface="標楷體" pitchFamily="65" charset="-120"/>
                        </a:rPr>
                        <a:t>已送件審查中</a:t>
                      </a:r>
                      <a:endParaRPr lang="zh-TW" altLang="en-US" sz="1800" b="1" i="0" u="none" strike="noStrike" dirty="0">
                        <a:latin typeface="+mn-lt"/>
                        <a:ea typeface="標楷體" pitchFamily="65" charset="-120"/>
                      </a:endParaRPr>
                    </a:p>
                  </a:txBody>
                  <a:tcPr marL="0" marR="0" marT="0" marB="0" anchor="ctr">
                    <a:solidFill>
                      <a:schemeClr val="accent1">
                        <a:lumMod val="40000"/>
                        <a:lumOff val="60000"/>
                      </a:schemeClr>
                    </a:solidFill>
                  </a:tcPr>
                </a:tc>
                <a:tc>
                  <a:txBody>
                    <a:bodyPr/>
                    <a:lstStyle/>
                    <a:p>
                      <a:pPr algn="ctr" fontAlgn="ctr"/>
                      <a:r>
                        <a:rPr lang="en-US" altLang="zh-TW" sz="1800" b="1" i="0" u="none" strike="noStrike" dirty="0" smtClean="0">
                          <a:solidFill>
                            <a:schemeClr val="tx1"/>
                          </a:solidFill>
                          <a:latin typeface="+mn-lt"/>
                          <a:ea typeface="標楷體" pitchFamily="65" charset="-120"/>
                        </a:rPr>
                        <a:t>8</a:t>
                      </a:r>
                      <a:endParaRPr lang="en-US" altLang="zh-TW" sz="1800" b="1" i="0" u="none" strike="noStrike" dirty="0">
                        <a:solidFill>
                          <a:schemeClr val="tx1"/>
                        </a:solidFill>
                        <a:latin typeface="+mn-lt"/>
                        <a:ea typeface="標楷體" pitchFamily="65" charset="-120"/>
                      </a:endParaRPr>
                    </a:p>
                  </a:txBody>
                  <a:tcPr marL="0" marR="0" marT="0" marB="0" anchor="ctr">
                    <a:solidFill>
                      <a:schemeClr val="accent1">
                        <a:lumMod val="40000"/>
                        <a:lumOff val="60000"/>
                      </a:schemeClr>
                    </a:solidFill>
                  </a:tcPr>
                </a:tc>
              </a:tr>
              <a:tr h="439102">
                <a:tc vMerge="1">
                  <a:txBody>
                    <a:bodyPr/>
                    <a:lstStyle/>
                    <a:p>
                      <a:pPr algn="ctr" fontAlgn="ctr"/>
                      <a:endParaRPr lang="zh-TW" altLang="en-US" sz="1800" b="0" i="0" u="none" strike="noStrike" dirty="0">
                        <a:latin typeface="+mn-lt"/>
                        <a:ea typeface="標楷體" pitchFamily="65" charset="-120"/>
                      </a:endParaRPr>
                    </a:p>
                  </a:txBody>
                  <a:tcPr marL="0" marR="0" marT="0" marB="0" anchor="ctr"/>
                </a:tc>
                <a:tc>
                  <a:txBody>
                    <a:bodyPr/>
                    <a:lstStyle/>
                    <a:p>
                      <a:pPr algn="l" fontAlgn="ctr"/>
                      <a:r>
                        <a:rPr lang="zh-TW" altLang="en-US" sz="1800" b="1" i="0" u="none" strike="noStrike" dirty="0" smtClean="0">
                          <a:latin typeface="+mn-lt"/>
                          <a:ea typeface="標楷體" pitchFamily="65" charset="-120"/>
                        </a:rPr>
                        <a:t>已上市</a:t>
                      </a:r>
                      <a:endParaRPr lang="zh-TW" altLang="en-US" sz="1800" b="1" i="0" u="none" strike="noStrike" dirty="0">
                        <a:latin typeface="+mn-lt"/>
                        <a:ea typeface="標楷體" pitchFamily="65" charset="-120"/>
                      </a:endParaRPr>
                    </a:p>
                  </a:txBody>
                  <a:tcPr marL="0" marR="0" marT="0" marB="0" anchor="ctr">
                    <a:solidFill>
                      <a:schemeClr val="accent1">
                        <a:lumMod val="40000"/>
                        <a:lumOff val="60000"/>
                      </a:schemeClr>
                    </a:solidFill>
                  </a:tcPr>
                </a:tc>
                <a:tc>
                  <a:txBody>
                    <a:bodyPr/>
                    <a:lstStyle/>
                    <a:p>
                      <a:pPr algn="ctr" fontAlgn="ctr"/>
                      <a:r>
                        <a:rPr lang="en-US" altLang="zh-TW" sz="1800" b="1" i="0" u="none" strike="noStrike" dirty="0" smtClean="0">
                          <a:latin typeface="+mn-lt"/>
                          <a:ea typeface="標楷體" pitchFamily="65" charset="-120"/>
                        </a:rPr>
                        <a:t>8</a:t>
                      </a:r>
                      <a:endParaRPr lang="en-US" altLang="zh-TW" sz="1800" b="1" i="0" u="none" strike="noStrike" dirty="0">
                        <a:latin typeface="+mn-lt"/>
                        <a:ea typeface="標楷體" pitchFamily="65" charset="-120"/>
                      </a:endParaRPr>
                    </a:p>
                  </a:txBody>
                  <a:tcPr marL="0" marR="0" marT="0" marB="0" anchor="ctr">
                    <a:solidFill>
                      <a:schemeClr val="accent1">
                        <a:lumMod val="40000"/>
                        <a:lumOff val="60000"/>
                      </a:schemeClr>
                    </a:solidFill>
                  </a:tcPr>
                </a:tc>
              </a:tr>
              <a:tr h="439102">
                <a:tc rowSpan="2">
                  <a:txBody>
                    <a:bodyPr/>
                    <a:lstStyle/>
                    <a:p>
                      <a:pPr algn="ctr" fontAlgn="ctr"/>
                      <a:r>
                        <a:rPr lang="zh-TW" altLang="en-US" sz="1800" b="1" i="0" u="none" strike="noStrike" dirty="0">
                          <a:latin typeface="+mn-lt"/>
                          <a:ea typeface="標楷體" pitchFamily="65" charset="-120"/>
                        </a:rPr>
                        <a:t>主要營運地</a:t>
                      </a:r>
                    </a:p>
                  </a:txBody>
                  <a:tcPr marL="0" marR="0" marT="0" marB="0" anchor="ctr"/>
                </a:tc>
                <a:tc>
                  <a:txBody>
                    <a:bodyPr/>
                    <a:lstStyle/>
                    <a:p>
                      <a:pPr algn="l" fontAlgn="ctr"/>
                      <a:r>
                        <a:rPr lang="zh-TW" altLang="en-US" sz="1800" b="1" i="0" u="none" strike="noStrike" dirty="0">
                          <a:latin typeface="+mn-lt"/>
                          <a:ea typeface="標楷體" pitchFamily="65" charset="-120"/>
                        </a:rPr>
                        <a:t>中國大陸以外地區</a:t>
                      </a:r>
                    </a:p>
                  </a:txBody>
                  <a:tcPr marL="0" marR="0" marT="0" marB="0" anchor="ctr"/>
                </a:tc>
                <a:tc>
                  <a:txBody>
                    <a:bodyPr/>
                    <a:lstStyle/>
                    <a:p>
                      <a:pPr algn="ctr" fontAlgn="ctr"/>
                      <a:r>
                        <a:rPr lang="en-US" altLang="zh-TW" sz="1800" b="1" i="0" u="none" strike="noStrike" dirty="0" smtClean="0">
                          <a:latin typeface="+mn-lt"/>
                          <a:ea typeface="標楷體" pitchFamily="65" charset="-120"/>
                        </a:rPr>
                        <a:t>20</a:t>
                      </a:r>
                      <a:endParaRPr lang="en-US" altLang="zh-TW" sz="1800" b="1" i="0" u="none" strike="noStrike" dirty="0">
                        <a:latin typeface="+mn-lt"/>
                        <a:ea typeface="標楷體" pitchFamily="65" charset="-120"/>
                      </a:endParaRPr>
                    </a:p>
                  </a:txBody>
                  <a:tcPr marL="0" marR="0" marT="0" marB="0" anchor="ctr"/>
                </a:tc>
              </a:tr>
              <a:tr h="406420">
                <a:tc vMerge="1">
                  <a:txBody>
                    <a:bodyPr/>
                    <a:lstStyle/>
                    <a:p>
                      <a:endParaRPr lang="zh-TW" altLang="en-US"/>
                    </a:p>
                  </a:txBody>
                  <a:tcPr/>
                </a:tc>
                <a:tc>
                  <a:txBody>
                    <a:bodyPr/>
                    <a:lstStyle/>
                    <a:p>
                      <a:pPr algn="l" fontAlgn="ctr"/>
                      <a:r>
                        <a:rPr lang="zh-TW" altLang="en-US" sz="1800" b="1" i="0" u="none" strike="noStrike" dirty="0">
                          <a:latin typeface="+mn-lt"/>
                          <a:ea typeface="標楷體" pitchFamily="65" charset="-120"/>
                        </a:rPr>
                        <a:t>中國大陸地區</a:t>
                      </a:r>
                      <a:r>
                        <a:rPr lang="en-US" altLang="zh-TW" sz="1800" b="1" i="0" u="none" strike="noStrike" dirty="0">
                          <a:latin typeface="+mn-lt"/>
                          <a:ea typeface="標楷體" pitchFamily="65" charset="-120"/>
                        </a:rPr>
                        <a:t>(</a:t>
                      </a:r>
                      <a:r>
                        <a:rPr lang="zh-TW" altLang="en-US" sz="1800" b="1" i="0" u="none" strike="noStrike" dirty="0">
                          <a:latin typeface="+mn-lt"/>
                          <a:ea typeface="標楷體" pitchFamily="65" charset="-120"/>
                        </a:rPr>
                        <a:t>含香港</a:t>
                      </a:r>
                      <a:r>
                        <a:rPr lang="en-US" altLang="zh-TW" sz="1800" b="1" i="0" u="none" strike="noStrike" dirty="0">
                          <a:latin typeface="+mn-lt"/>
                          <a:ea typeface="標楷體" pitchFamily="65" charset="-120"/>
                        </a:rPr>
                        <a:t>)</a:t>
                      </a:r>
                    </a:p>
                  </a:txBody>
                  <a:tcPr marL="0" marR="0" marT="0" marB="0" anchor="ctr"/>
                </a:tc>
                <a:tc>
                  <a:txBody>
                    <a:bodyPr/>
                    <a:lstStyle/>
                    <a:p>
                      <a:pPr algn="ctr" fontAlgn="ctr"/>
                      <a:r>
                        <a:rPr lang="en-US" altLang="zh-TW" sz="1800" b="1" i="0" u="none" strike="noStrike" dirty="0" smtClean="0">
                          <a:latin typeface="+mn-lt"/>
                          <a:ea typeface="標楷體" pitchFamily="65" charset="-120"/>
                        </a:rPr>
                        <a:t>42</a:t>
                      </a:r>
                      <a:endParaRPr lang="en-US" altLang="zh-TW" sz="1800" b="1" i="0" u="none" strike="noStrike" dirty="0">
                        <a:latin typeface="+mn-lt"/>
                        <a:ea typeface="標楷體" pitchFamily="65" charset="-120"/>
                      </a:endParaRPr>
                    </a:p>
                  </a:txBody>
                  <a:tcPr marL="0" marR="0" marT="0" marB="0" anchor="ctr"/>
                </a:tc>
              </a:tr>
              <a:tr h="357190">
                <a:tc rowSpan="2">
                  <a:txBody>
                    <a:bodyPr/>
                    <a:lstStyle/>
                    <a:p>
                      <a:pPr algn="ctr" fontAlgn="ctr"/>
                      <a:r>
                        <a:rPr lang="zh-TW" altLang="en-US" sz="1800" b="1" i="0" u="none" strike="noStrike" dirty="0">
                          <a:latin typeface="+mn-lt"/>
                          <a:ea typeface="標楷體" pitchFamily="65" charset="-120"/>
                        </a:rPr>
                        <a:t>資金背景</a:t>
                      </a:r>
                    </a:p>
                  </a:txBody>
                  <a:tcPr marL="0" marR="0" marT="0" marB="0" anchor="ctr">
                    <a:solidFill>
                      <a:schemeClr val="accent1">
                        <a:lumMod val="40000"/>
                        <a:lumOff val="60000"/>
                      </a:schemeClr>
                    </a:solidFill>
                  </a:tcPr>
                </a:tc>
                <a:tc>
                  <a:txBody>
                    <a:bodyPr/>
                    <a:lstStyle/>
                    <a:p>
                      <a:pPr algn="l" fontAlgn="ctr"/>
                      <a:r>
                        <a:rPr lang="zh-TW" altLang="en-US" sz="1800" b="1" i="0" u="none" strike="noStrike" dirty="0">
                          <a:latin typeface="+mn-lt"/>
                          <a:ea typeface="標楷體" pitchFamily="65" charset="-120"/>
                        </a:rPr>
                        <a:t>純外資企業</a:t>
                      </a:r>
                      <a:r>
                        <a:rPr lang="en-US" altLang="zh-TW" sz="1800" b="1" i="0" u="none" strike="noStrike" dirty="0">
                          <a:latin typeface="+mn-lt"/>
                          <a:ea typeface="標楷體" pitchFamily="65" charset="-120"/>
                        </a:rPr>
                        <a:t>(</a:t>
                      </a:r>
                      <a:r>
                        <a:rPr lang="zh-TW" altLang="en-US" sz="1800" b="1" i="0" u="none" strike="noStrike" dirty="0">
                          <a:latin typeface="+mn-lt"/>
                          <a:ea typeface="標楷體" pitchFamily="65" charset="-120"/>
                        </a:rPr>
                        <a:t>含港資</a:t>
                      </a:r>
                      <a:r>
                        <a:rPr lang="en-US" altLang="zh-TW" sz="1800" b="1" i="0" u="none" strike="noStrike" dirty="0">
                          <a:latin typeface="+mn-lt"/>
                          <a:ea typeface="標楷體" pitchFamily="65" charset="-120"/>
                        </a:rPr>
                        <a:t>)</a:t>
                      </a:r>
                    </a:p>
                  </a:txBody>
                  <a:tcPr marL="0" marR="0" marT="0" marB="0" anchor="ctr">
                    <a:solidFill>
                      <a:schemeClr val="accent1">
                        <a:lumMod val="40000"/>
                        <a:lumOff val="60000"/>
                      </a:schemeClr>
                    </a:solidFill>
                  </a:tcPr>
                </a:tc>
                <a:tc>
                  <a:txBody>
                    <a:bodyPr/>
                    <a:lstStyle/>
                    <a:p>
                      <a:pPr algn="ctr" fontAlgn="ctr"/>
                      <a:r>
                        <a:rPr lang="en-US" altLang="zh-TW" sz="1800" b="1" i="0" u="none" strike="noStrike" dirty="0" smtClean="0">
                          <a:latin typeface="+mn-lt"/>
                          <a:ea typeface="標楷體" pitchFamily="65" charset="-120"/>
                        </a:rPr>
                        <a:t>8</a:t>
                      </a:r>
                      <a:endParaRPr lang="en-US" altLang="zh-TW" sz="1800" b="1" i="0" u="none" strike="noStrike" dirty="0">
                        <a:latin typeface="+mn-lt"/>
                        <a:ea typeface="標楷體" pitchFamily="65" charset="-120"/>
                      </a:endParaRPr>
                    </a:p>
                  </a:txBody>
                  <a:tcPr marL="0" marR="0" marT="0" marB="0" anchor="ctr">
                    <a:solidFill>
                      <a:schemeClr val="accent1">
                        <a:lumMod val="40000"/>
                        <a:lumOff val="60000"/>
                      </a:schemeClr>
                    </a:solidFill>
                  </a:tcPr>
                </a:tc>
              </a:tr>
              <a:tr h="357190">
                <a:tc vMerge="1">
                  <a:txBody>
                    <a:bodyPr/>
                    <a:lstStyle/>
                    <a:p>
                      <a:endParaRPr lang="zh-TW" altLang="en-US"/>
                    </a:p>
                  </a:txBody>
                  <a:tcPr/>
                </a:tc>
                <a:tc>
                  <a:txBody>
                    <a:bodyPr/>
                    <a:lstStyle/>
                    <a:p>
                      <a:pPr algn="l" fontAlgn="ctr"/>
                      <a:r>
                        <a:rPr lang="zh-TW" altLang="en-US" sz="1800" b="1" i="0" u="none" strike="noStrike" dirty="0">
                          <a:latin typeface="+mn-lt"/>
                          <a:ea typeface="標楷體" pitchFamily="65" charset="-120"/>
                        </a:rPr>
                        <a:t>台資企業</a:t>
                      </a:r>
                    </a:p>
                  </a:txBody>
                  <a:tcPr marL="0" marR="0" marT="0" marB="0" anchor="ctr">
                    <a:solidFill>
                      <a:schemeClr val="accent1">
                        <a:lumMod val="40000"/>
                        <a:lumOff val="60000"/>
                      </a:schemeClr>
                    </a:solidFill>
                  </a:tcPr>
                </a:tc>
                <a:tc>
                  <a:txBody>
                    <a:bodyPr/>
                    <a:lstStyle/>
                    <a:p>
                      <a:pPr algn="ctr" fontAlgn="ctr"/>
                      <a:r>
                        <a:rPr lang="en-US" altLang="zh-TW" sz="1800" b="1" i="0" u="none" strike="noStrike" dirty="0" smtClean="0">
                          <a:latin typeface="+mn-lt"/>
                          <a:ea typeface="標楷體" pitchFamily="65" charset="-120"/>
                        </a:rPr>
                        <a:t>54</a:t>
                      </a:r>
                      <a:endParaRPr lang="en-US" altLang="zh-TW" sz="1800" b="1" i="0" u="none" strike="noStrike" dirty="0">
                        <a:latin typeface="+mn-lt"/>
                        <a:ea typeface="標楷體" pitchFamily="65" charset="-120"/>
                      </a:endParaRPr>
                    </a:p>
                  </a:txBody>
                  <a:tcPr marL="0" marR="0" marT="0" marB="0" anchor="ctr">
                    <a:solidFill>
                      <a:schemeClr val="accent1">
                        <a:lumMod val="40000"/>
                        <a:lumOff val="60000"/>
                      </a:schemeClr>
                    </a:solidFill>
                  </a:tcPr>
                </a:tc>
              </a:tr>
              <a:tr h="354333">
                <a:tc rowSpan="3">
                  <a:txBody>
                    <a:bodyPr/>
                    <a:lstStyle/>
                    <a:p>
                      <a:pPr algn="ctr" fontAlgn="ctr"/>
                      <a:r>
                        <a:rPr lang="zh-TW" altLang="en-US" sz="1800" b="1" i="0" u="none" strike="noStrike" dirty="0">
                          <a:latin typeface="+mn-lt"/>
                          <a:ea typeface="標楷體" pitchFamily="65" charset="-120"/>
                        </a:rPr>
                        <a:t>註冊地</a:t>
                      </a:r>
                    </a:p>
                  </a:txBody>
                  <a:tcPr marL="0" marR="0" marT="0" marB="0" anchor="ctr"/>
                </a:tc>
                <a:tc>
                  <a:txBody>
                    <a:bodyPr/>
                    <a:lstStyle/>
                    <a:p>
                      <a:pPr algn="l" fontAlgn="ctr"/>
                      <a:r>
                        <a:rPr lang="zh-TW" altLang="en-US" sz="1800" b="1" i="0" u="none" strike="noStrike" dirty="0">
                          <a:latin typeface="+mn-lt"/>
                          <a:ea typeface="標楷體" pitchFamily="65" charset="-120"/>
                        </a:rPr>
                        <a:t>開曼群島</a:t>
                      </a:r>
                    </a:p>
                  </a:txBody>
                  <a:tcPr marL="0" marR="0" marT="0" marB="0" anchor="ctr"/>
                </a:tc>
                <a:tc>
                  <a:txBody>
                    <a:bodyPr/>
                    <a:lstStyle/>
                    <a:p>
                      <a:pPr algn="ctr" fontAlgn="ctr"/>
                      <a:r>
                        <a:rPr lang="en-US" altLang="zh-TW" sz="1800" b="1" i="0" u="none" strike="noStrike" dirty="0" smtClean="0">
                          <a:latin typeface="+mn-lt"/>
                          <a:ea typeface="標楷體" pitchFamily="65" charset="-120"/>
                        </a:rPr>
                        <a:t>48</a:t>
                      </a:r>
                      <a:endParaRPr lang="en-US" altLang="zh-TW" sz="1800" b="1" i="0" u="none" strike="noStrike" dirty="0">
                        <a:latin typeface="+mn-lt"/>
                        <a:ea typeface="標楷體" pitchFamily="65" charset="-120"/>
                      </a:endParaRPr>
                    </a:p>
                  </a:txBody>
                  <a:tcPr marL="0" marR="0" marT="0" marB="0" anchor="ctr"/>
                </a:tc>
              </a:tr>
              <a:tr h="354333">
                <a:tc vMerge="1">
                  <a:txBody>
                    <a:bodyPr/>
                    <a:lstStyle/>
                    <a:p>
                      <a:endParaRPr lang="zh-TW" altLang="en-US"/>
                    </a:p>
                  </a:txBody>
                  <a:tcPr/>
                </a:tc>
                <a:tc>
                  <a:txBody>
                    <a:bodyPr/>
                    <a:lstStyle/>
                    <a:p>
                      <a:pPr algn="l" fontAlgn="ctr"/>
                      <a:r>
                        <a:rPr lang="zh-TW" altLang="en-US" sz="1800" b="1" i="0" u="none" strike="noStrike" dirty="0">
                          <a:latin typeface="+mn-lt"/>
                          <a:ea typeface="標楷體" pitchFamily="65" charset="-120"/>
                        </a:rPr>
                        <a:t>美國</a:t>
                      </a:r>
                    </a:p>
                  </a:txBody>
                  <a:tcPr marL="0" marR="0" marT="0" marB="0" anchor="ctr"/>
                </a:tc>
                <a:tc>
                  <a:txBody>
                    <a:bodyPr/>
                    <a:lstStyle/>
                    <a:p>
                      <a:pPr algn="ctr" fontAlgn="ctr"/>
                      <a:r>
                        <a:rPr lang="en-US" altLang="zh-TW" sz="1800" b="1" i="0" u="none" strike="noStrike" dirty="0" smtClean="0">
                          <a:latin typeface="+mn-lt"/>
                          <a:ea typeface="標楷體" pitchFamily="65" charset="-120"/>
                        </a:rPr>
                        <a:t>6</a:t>
                      </a:r>
                      <a:endParaRPr lang="en-US" altLang="zh-TW" sz="1800" b="1" i="0" u="none" strike="noStrike" dirty="0">
                        <a:latin typeface="+mn-lt"/>
                        <a:ea typeface="標楷體" pitchFamily="65" charset="-120"/>
                      </a:endParaRPr>
                    </a:p>
                  </a:txBody>
                  <a:tcPr marL="0" marR="0" marT="0" marB="0" anchor="ctr"/>
                </a:tc>
              </a:tr>
              <a:tr h="354333">
                <a:tc vMerge="1">
                  <a:txBody>
                    <a:bodyPr/>
                    <a:lstStyle/>
                    <a:p>
                      <a:endParaRPr lang="zh-TW" altLang="en-US"/>
                    </a:p>
                  </a:txBody>
                  <a:tcPr/>
                </a:tc>
                <a:tc>
                  <a:txBody>
                    <a:bodyPr/>
                    <a:lstStyle/>
                    <a:p>
                      <a:pPr algn="l" fontAlgn="ctr"/>
                      <a:r>
                        <a:rPr lang="zh-TW" altLang="en-US" sz="1800" b="1" i="0" u="none" strike="noStrike" dirty="0" smtClean="0">
                          <a:latin typeface="+mn-lt"/>
                          <a:ea typeface="標楷體" pitchFamily="65" charset="-120"/>
                        </a:rPr>
                        <a:t>其他</a:t>
                      </a:r>
                      <a:endParaRPr lang="zh-TW" altLang="en-US" sz="1800" b="1" i="0" u="none" strike="noStrike" dirty="0">
                        <a:latin typeface="+mn-lt"/>
                        <a:ea typeface="標楷體" pitchFamily="65" charset="-120"/>
                      </a:endParaRPr>
                    </a:p>
                  </a:txBody>
                  <a:tcPr marL="0" marR="0" marT="0" marB="0" anchor="ctr"/>
                </a:tc>
                <a:tc>
                  <a:txBody>
                    <a:bodyPr/>
                    <a:lstStyle/>
                    <a:p>
                      <a:pPr algn="ctr" fontAlgn="ctr"/>
                      <a:r>
                        <a:rPr lang="en-US" altLang="zh-TW" sz="1800" b="1" i="0" u="none" strike="noStrike" dirty="0" smtClean="0">
                          <a:latin typeface="+mn-lt"/>
                          <a:ea typeface="標楷體" pitchFamily="65" charset="-120"/>
                        </a:rPr>
                        <a:t>8</a:t>
                      </a:r>
                      <a:endParaRPr lang="en-US" altLang="zh-TW" sz="1800" b="1" i="0" u="none" strike="noStrike" dirty="0">
                        <a:latin typeface="+mn-lt"/>
                        <a:ea typeface="標楷體" pitchFamily="65" charset="-120"/>
                      </a:endParaRPr>
                    </a:p>
                  </a:txBody>
                  <a:tcPr marL="0" marR="0" marT="0" marB="0" anchor="ctr"/>
                </a:tc>
              </a:tr>
              <a:tr h="370840">
                <a:tc gridSpan="2">
                  <a:txBody>
                    <a:bodyPr/>
                    <a:lstStyle/>
                    <a:p>
                      <a:pPr algn="l" fontAlgn="ctr"/>
                      <a:r>
                        <a:rPr lang="zh-TW" altLang="en-US" sz="1800" b="1" i="0" u="none" strike="noStrike" dirty="0">
                          <a:latin typeface="+mn-lt"/>
                          <a:ea typeface="標楷體" pitchFamily="65" charset="-120"/>
                        </a:rPr>
                        <a:t>其他交易所已核准上市或已上市</a:t>
                      </a:r>
                    </a:p>
                  </a:txBody>
                  <a:tcPr marL="0" marR="0" marT="0" marB="0" anchor="ctr">
                    <a:solidFill>
                      <a:schemeClr val="accent1">
                        <a:lumMod val="40000"/>
                        <a:lumOff val="60000"/>
                      </a:schemeClr>
                    </a:solidFill>
                  </a:tcPr>
                </a:tc>
                <a:tc hMerge="1">
                  <a:txBody>
                    <a:bodyPr/>
                    <a:lstStyle/>
                    <a:p>
                      <a:endParaRPr lang="zh-TW" altLang="en-US"/>
                    </a:p>
                  </a:txBody>
                  <a:tcPr/>
                </a:tc>
                <a:tc>
                  <a:txBody>
                    <a:bodyPr/>
                    <a:lstStyle/>
                    <a:p>
                      <a:pPr algn="ctr" fontAlgn="ctr"/>
                      <a:r>
                        <a:rPr lang="en-US" altLang="zh-TW" sz="1800" b="1" i="0" u="none" strike="noStrike" dirty="0" smtClean="0">
                          <a:latin typeface="+mn-lt"/>
                          <a:ea typeface="標楷體" pitchFamily="65" charset="-120"/>
                        </a:rPr>
                        <a:t>2</a:t>
                      </a:r>
                      <a:endParaRPr lang="en-US" altLang="zh-TW" sz="1800" b="1" i="0" u="none" strike="noStrike" dirty="0">
                        <a:latin typeface="+mn-lt"/>
                        <a:ea typeface="標楷體" pitchFamily="65" charset="-120"/>
                      </a:endParaRPr>
                    </a:p>
                  </a:txBody>
                  <a:tcPr marL="0" marR="0" marT="0" marB="0" anchor="ctr">
                    <a:solidFill>
                      <a:schemeClr val="accent1">
                        <a:lumMod val="40000"/>
                        <a:lumOff val="60000"/>
                      </a:schemeClr>
                    </a:solidFill>
                  </a:tcPr>
                </a:tc>
              </a:tr>
            </a:tbl>
          </a:graphicData>
        </a:graphic>
      </p:graphicFrame>
      <p:sp>
        <p:nvSpPr>
          <p:cNvPr id="4" name="投影片編號版面配置區 3"/>
          <p:cNvSpPr>
            <a:spLocks noGrp="1"/>
          </p:cNvSpPr>
          <p:nvPr>
            <p:ph type="sldNum" sz="quarter" idx="12"/>
          </p:nvPr>
        </p:nvSpPr>
        <p:spPr/>
        <p:txBody>
          <a:bodyPr/>
          <a:lstStyle/>
          <a:p>
            <a:pPr>
              <a:defRPr/>
            </a:pPr>
            <a:fld id="{E87DAB81-2A12-48E3-A5EE-16E887E75D0E}" type="slidenum">
              <a:rPr lang="en-US" altLang="zh-TW" smtClean="0"/>
              <a:pPr>
                <a:defRPr/>
              </a:pPr>
              <a:t>67</a:t>
            </a:fld>
            <a:endParaRPr lang="en-US" altLang="zh-TW"/>
          </a:p>
        </p:txBody>
      </p:sp>
      <p:sp>
        <p:nvSpPr>
          <p:cNvPr id="7" name="文字方塊 6"/>
          <p:cNvSpPr txBox="1"/>
          <p:nvPr/>
        </p:nvSpPr>
        <p:spPr>
          <a:xfrm>
            <a:off x="642910" y="6273225"/>
            <a:ext cx="7501022" cy="584775"/>
          </a:xfrm>
          <a:prstGeom prst="rect">
            <a:avLst/>
          </a:prstGeom>
          <a:noFill/>
        </p:spPr>
        <p:txBody>
          <a:bodyPr wrap="square" rtlCol="0">
            <a:spAutoFit/>
          </a:bodyPr>
          <a:lstStyle/>
          <a:p>
            <a:pPr marL="720725" indent="-720725">
              <a:defRPr/>
            </a:pPr>
            <a:r>
              <a:rPr lang="zh-TW" altLang="en-US" sz="1600" dirty="0" smtClean="0">
                <a:latin typeface="+mn-lt"/>
                <a:ea typeface="標楷體" pitchFamily="65" charset="-120"/>
              </a:rPr>
              <a:t>註：資料統計至</a:t>
            </a:r>
            <a:r>
              <a:rPr lang="en-US" altLang="zh-TW" sz="1600" dirty="0" smtClean="0">
                <a:latin typeface="+mn-lt"/>
                <a:ea typeface="標楷體" pitchFamily="65" charset="-120"/>
              </a:rPr>
              <a:t>2011.7.6</a:t>
            </a:r>
          </a:p>
          <a:p>
            <a:pPr marL="720725" indent="-720725">
              <a:defRPr/>
            </a:pPr>
            <a:r>
              <a:rPr lang="zh-TW" altLang="en-US" sz="1600" dirty="0" smtClean="0">
                <a:latin typeface="+mn-lt"/>
                <a:ea typeface="標楷體" pitchFamily="65" charset="-120"/>
              </a:rPr>
              <a:t>資料來源：臺灣證券交易所統計整理</a:t>
            </a:r>
            <a:endParaRPr lang="en-US" altLang="zh-TW" sz="1600" dirty="0" smtClean="0">
              <a:latin typeface="+mn-lt"/>
              <a:ea typeface="標楷體" pitchFamily="65" charset="-12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圖表 17"/>
          <p:cNvGraphicFramePr>
            <a:graphicFrameLocks/>
          </p:cNvGraphicFramePr>
          <p:nvPr/>
        </p:nvGraphicFramePr>
        <p:xfrm>
          <a:off x="3929063" y="2285992"/>
          <a:ext cx="5214937" cy="4000500"/>
        </p:xfrm>
        <a:graphic>
          <a:graphicData uri="http://schemas.openxmlformats.org/presentationml/2006/ole">
            <p:oleObj spid="_x0000_s401410" r:id="rId4" imgW="5212532" imgH="3999323" progId="Excel.Sheet.8">
              <p:embed/>
            </p:oleObj>
          </a:graphicData>
        </a:graphic>
      </p:graphicFrame>
      <p:sp>
        <p:nvSpPr>
          <p:cNvPr id="2" name="標題 1"/>
          <p:cNvSpPr>
            <a:spLocks noGrp="1"/>
          </p:cNvSpPr>
          <p:nvPr>
            <p:ph type="title"/>
          </p:nvPr>
        </p:nvSpPr>
        <p:spPr>
          <a:xfrm>
            <a:off x="500034" y="785800"/>
            <a:ext cx="8229600" cy="785812"/>
          </a:xfrm>
        </p:spPr>
        <p:txBody>
          <a:bodyPr/>
          <a:lstStyle/>
          <a:p>
            <a:pPr>
              <a:lnSpc>
                <a:spcPct val="125000"/>
              </a:lnSpc>
              <a:defRPr/>
            </a:pPr>
            <a:r>
              <a:rPr lang="zh-TW" altLang="en-US" sz="2800" b="1" dirty="0" smtClean="0">
                <a:solidFill>
                  <a:srgbClr val="333399"/>
                </a:solidFill>
                <a:effectLst>
                  <a:outerShdw blurRad="38100" dist="38100" dir="2700000" algn="tl">
                    <a:srgbClr val="C0C0C0"/>
                  </a:outerShdw>
                </a:effectLst>
                <a:latin typeface="Calibri" pitchFamily="34" charset="0"/>
              </a:rPr>
              <a:t>表</a:t>
            </a:r>
            <a:r>
              <a:rPr lang="en-US" altLang="zh-TW" sz="2800" b="1" dirty="0" smtClean="0">
                <a:solidFill>
                  <a:srgbClr val="333399"/>
                </a:solidFill>
                <a:effectLst>
                  <a:outerShdw blurRad="38100" dist="38100" dir="2700000" algn="tl">
                    <a:srgbClr val="C0C0C0"/>
                  </a:outerShdw>
                </a:effectLst>
                <a:latin typeface="Calibri" pitchFamily="34" charset="0"/>
              </a:rPr>
              <a:t>3</a:t>
            </a:r>
            <a:r>
              <a:rPr lang="zh-TW" altLang="en-US" sz="2800" b="1" dirty="0" smtClean="0">
                <a:solidFill>
                  <a:srgbClr val="333399"/>
                </a:solidFill>
                <a:effectLst>
                  <a:outerShdw blurRad="38100" dist="38100" dir="2700000" algn="tl">
                    <a:srgbClr val="C0C0C0"/>
                  </a:outerShdw>
                </a:effectLst>
                <a:latin typeface="Calibri" pitchFamily="34" charset="0"/>
              </a:rPr>
              <a:t>：臺灣全球競爭力</a:t>
            </a:r>
            <a:r>
              <a:rPr lang="zh-TW" altLang="en-US" sz="2800" b="1" dirty="0" smtClean="0"/>
              <a:t/>
            </a:r>
            <a:br>
              <a:rPr lang="zh-TW" altLang="en-US" sz="2800" b="1" dirty="0" smtClean="0"/>
            </a:br>
            <a:endParaRPr lang="zh-TW" altLang="en-US" sz="2800" dirty="0" smtClean="0">
              <a:solidFill>
                <a:srgbClr val="000066"/>
              </a:solidFill>
              <a:effectLst>
                <a:outerShdw blurRad="38100" dist="38100" dir="2700000" algn="tl">
                  <a:srgbClr val="000000">
                    <a:alpha val="43137"/>
                  </a:srgbClr>
                </a:outerShdw>
              </a:effectLst>
            </a:endParaRPr>
          </a:p>
        </p:txBody>
      </p:sp>
      <p:sp>
        <p:nvSpPr>
          <p:cNvPr id="11" name="投影片編號版面配置區 3"/>
          <p:cNvSpPr>
            <a:spLocks noGrp="1"/>
          </p:cNvSpPr>
          <p:nvPr>
            <p:ph type="sldNum" sz="quarter" idx="12"/>
          </p:nvPr>
        </p:nvSpPr>
        <p:spPr bwMode="auto">
          <a:xfrm>
            <a:off x="6248400" y="6492875"/>
            <a:ext cx="2895600" cy="365125"/>
          </a:xfrm>
          <a:ln>
            <a:miter lim="800000"/>
            <a:headEnd/>
            <a:tailEnd/>
          </a:ln>
        </p:spPr>
        <p:txBody>
          <a:bodyPr wrap="square" numCol="1" anchorCtr="0" compatLnSpc="1">
            <a:prstTxWarp prst="textNoShape">
              <a:avLst/>
            </a:prstTxWarp>
          </a:bodyPr>
          <a:lstStyle/>
          <a:p>
            <a:pPr fontAlgn="base">
              <a:spcBef>
                <a:spcPct val="0"/>
              </a:spcBef>
              <a:spcAft>
                <a:spcPct val="0"/>
              </a:spcAft>
              <a:defRPr/>
            </a:pPr>
            <a:fld id="{C684F89C-6DF9-4330-947C-240DD6FBF292}" type="slidenum">
              <a:rPr lang="zh-TW" altLang="en-US"/>
              <a:pPr fontAlgn="base">
                <a:spcBef>
                  <a:spcPct val="0"/>
                </a:spcBef>
                <a:spcAft>
                  <a:spcPct val="0"/>
                </a:spcAft>
                <a:defRPr/>
              </a:pPr>
              <a:t>7</a:t>
            </a:fld>
            <a:endParaRPr lang="zh-TW" altLang="en-US" dirty="0"/>
          </a:p>
        </p:txBody>
      </p:sp>
      <p:graphicFrame>
        <p:nvGraphicFramePr>
          <p:cNvPr id="19" name="表格 18"/>
          <p:cNvGraphicFramePr>
            <a:graphicFrameLocks noGrp="1"/>
          </p:cNvGraphicFramePr>
          <p:nvPr/>
        </p:nvGraphicFramePr>
        <p:xfrm>
          <a:off x="71438" y="1808169"/>
          <a:ext cx="3857625" cy="2835277"/>
        </p:xfrm>
        <a:graphic>
          <a:graphicData uri="http://schemas.openxmlformats.org/drawingml/2006/table">
            <a:tbl>
              <a:tblPr/>
              <a:tblGrid>
                <a:gridCol w="2516187"/>
                <a:gridCol w="1341438"/>
              </a:tblGrid>
              <a:tr h="2524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Calibri" pitchFamily="34" charset="0"/>
                          <a:ea typeface="標楷體" pitchFamily="65" charset="-120"/>
                        </a:rPr>
                        <a:t>指標</a:t>
                      </a:r>
                      <a:endParaRPr kumimoji="0" lang="en-US" sz="2000" b="1" i="0" u="none" strike="noStrike" cap="none" normalizeH="0" baseline="0" dirty="0" smtClean="0">
                        <a:ln>
                          <a:noFill/>
                        </a:ln>
                        <a:solidFill>
                          <a:srgbClr val="FFFFFF"/>
                        </a:solidFill>
                        <a:effectLst/>
                        <a:latin typeface="Calibri" pitchFamily="34" charset="0"/>
                        <a:ea typeface="標楷體" pitchFamily="65" charset="-120"/>
                      </a:endParaRPr>
                    </a:p>
                  </a:txBody>
                  <a:tcPr marL="9525" marR="9525" marT="9525" marB="0" anchor="b"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lumMod val="40000"/>
                        <a:lumOff val="60000"/>
                      </a:schemeClr>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zh-TW" altLang="en-US" sz="2000" b="1" i="0" u="none" strike="noStrike" cap="none" normalizeH="0" baseline="0" dirty="0" smtClean="0">
                          <a:ln>
                            <a:noFill/>
                          </a:ln>
                          <a:solidFill>
                            <a:srgbClr val="FFFFFF"/>
                          </a:solidFill>
                          <a:effectLst/>
                          <a:latin typeface="Calibri" pitchFamily="34" charset="0"/>
                          <a:ea typeface="標楷體" pitchFamily="65" charset="-120"/>
                        </a:rPr>
                        <a:t>排名</a:t>
                      </a:r>
                      <a:r>
                        <a:rPr kumimoji="0" lang="en-US" altLang="zh-TW" sz="2000" b="1" i="0" u="none" strike="noStrike" cap="none" normalizeH="0" baseline="0" dirty="0" smtClean="0">
                          <a:ln>
                            <a:noFill/>
                          </a:ln>
                          <a:solidFill>
                            <a:srgbClr val="FFFFFF"/>
                          </a:solidFill>
                          <a:effectLst/>
                          <a:latin typeface="Calibri" pitchFamily="34" charset="0"/>
                          <a:ea typeface="標楷體" pitchFamily="65" charset="-120"/>
                        </a:rPr>
                        <a:t>/139</a:t>
                      </a:r>
                    </a:p>
                  </a:txBody>
                  <a:tcPr marL="9525" marR="9525" marT="9525" marB="0" anchor="b"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tx2">
                        <a:lumMod val="40000"/>
                        <a:lumOff val="60000"/>
                      </a:schemeClr>
                    </a:solidFill>
                  </a:tcPr>
                </a:tc>
              </a:tr>
              <a:tr h="349250">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chemeClr val="tx1"/>
                          </a:solidFill>
                          <a:effectLst/>
                          <a:latin typeface="Calibri" pitchFamily="34" charset="0"/>
                          <a:ea typeface="標楷體" pitchFamily="65" charset="-120"/>
                        </a:rPr>
                        <a:t> 總排名</a:t>
                      </a:r>
                      <a:endParaRPr kumimoji="0" lang="en-US" altLang="en-US" sz="2000" b="0" i="0" u="none" strike="noStrike" cap="none" normalizeH="0" baseline="0" smtClean="0">
                        <a:ln>
                          <a:noFill/>
                        </a:ln>
                        <a:solidFill>
                          <a:schemeClr val="tx1"/>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chemeClr val="tx1"/>
                          </a:solidFill>
                          <a:effectLst/>
                          <a:latin typeface="Calibri" pitchFamily="34" charset="0"/>
                          <a:ea typeface="標楷體" pitchFamily="65" charset="-120"/>
                        </a:rPr>
                        <a:t>13</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49250">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標楷體" pitchFamily="65" charset="-120"/>
                        </a:rPr>
                        <a:t> 創新能力</a:t>
                      </a:r>
                      <a:endParaRPr kumimoji="0" lang="en-US" altLang="en-US" sz="2000" b="0" i="0" u="none" strike="noStrike" cap="none" normalizeH="0" baseline="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標楷體" pitchFamily="65" charset="-120"/>
                        </a:rPr>
                        <a:t>7</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66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rgbClr val="000000"/>
                          </a:solidFill>
                          <a:effectLst/>
                          <a:latin typeface="Calibri" pitchFamily="34" charset="0"/>
                          <a:ea typeface="標楷體" pitchFamily="65" charset="-120"/>
                        </a:rPr>
                        <a:t>  </a:t>
                      </a:r>
                      <a:r>
                        <a:rPr kumimoji="0" lang="zh-TW" altLang="en-US" sz="2000" b="0" i="0" u="none" strike="noStrike" cap="none" normalizeH="0" baseline="0" smtClean="0">
                          <a:ln>
                            <a:noFill/>
                          </a:ln>
                          <a:solidFill>
                            <a:srgbClr val="000000"/>
                          </a:solidFill>
                          <a:effectLst/>
                          <a:latin typeface="Calibri" pitchFamily="34" charset="0"/>
                          <a:ea typeface="標楷體" pitchFamily="65" charset="-120"/>
                        </a:rPr>
                        <a:t>公司研發支出</a:t>
                      </a:r>
                      <a:endParaRPr kumimoji="0" lang="en-US" altLang="en-US" sz="2000" b="0" i="0" u="none" strike="noStrike" cap="none" normalizeH="0" baseline="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標楷體" pitchFamily="65" charset="-120"/>
                        </a:rPr>
                        <a:t>9</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428625">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smtClean="0">
                          <a:ln>
                            <a:noFill/>
                          </a:ln>
                          <a:solidFill>
                            <a:srgbClr val="000000"/>
                          </a:solidFill>
                          <a:effectLst/>
                          <a:latin typeface="Calibri" pitchFamily="34" charset="0"/>
                          <a:ea typeface="標楷體" pitchFamily="65" charset="-120"/>
                        </a:rPr>
                        <a:t>產學研發合作</a:t>
                      </a:r>
                      <a:endParaRPr kumimoji="0" lang="en-US" altLang="en-US" sz="2000" b="0" i="0" u="none" strike="noStrike" cap="none" normalizeH="0" baseline="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Calibri" pitchFamily="34" charset="0"/>
                          <a:ea typeface="標楷體" pitchFamily="65" charset="-120"/>
                        </a:rPr>
                        <a:t>12</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57188">
                <a:tc>
                  <a:txBody>
                    <a:bodyPr/>
                    <a:lstStyle/>
                    <a:p>
                      <a:pPr marL="82550" marR="0" lvl="0" indent="0" algn="l"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標楷體" pitchFamily="65" charset="-120"/>
                        </a:rPr>
                        <a:t>政府採購高科技產品</a:t>
                      </a:r>
                      <a:endParaRPr kumimoji="0" lang="en-US" altLang="en-US" sz="2000" b="0" i="0" u="none" strike="noStrike" cap="none" normalizeH="0" baseline="0" dirty="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smtClean="0">
                          <a:ln>
                            <a:noFill/>
                          </a:ln>
                          <a:solidFill>
                            <a:srgbClr val="000000"/>
                          </a:solidFill>
                          <a:effectLst/>
                          <a:latin typeface="Calibri" pitchFamily="34" charset="0"/>
                          <a:ea typeface="標楷體" pitchFamily="65" charset="-120"/>
                        </a:rPr>
                        <a:t>7</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Calibri" pitchFamily="34" charset="0"/>
                          <a:ea typeface="標楷體" pitchFamily="65" charset="-120"/>
                        </a:rPr>
                        <a:t>  </a:t>
                      </a:r>
                      <a:r>
                        <a:rPr kumimoji="0" lang="zh-TW" altLang="en-US" sz="2000" b="0" i="0" u="none" strike="noStrike" cap="none" normalizeH="0" baseline="0" dirty="0" smtClean="0">
                          <a:ln>
                            <a:noFill/>
                          </a:ln>
                          <a:solidFill>
                            <a:srgbClr val="000000"/>
                          </a:solidFill>
                          <a:effectLst/>
                          <a:latin typeface="Calibri" pitchFamily="34" charset="0"/>
                          <a:ea typeface="標楷體" pitchFamily="65" charset="-120"/>
                        </a:rPr>
                        <a:t>發明專利</a:t>
                      </a:r>
                      <a:endParaRPr kumimoji="0" lang="en-US" sz="2000" b="0" i="0" u="none" strike="noStrike" cap="none" normalizeH="0" baseline="0" dirty="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Calibri" pitchFamily="34" charset="0"/>
                          <a:ea typeface="標楷體" pitchFamily="65" charset="-120"/>
                        </a:rPr>
                        <a:t>1</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3349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TW" altLang="en-US" sz="2000" b="0" i="0" u="none" strike="noStrike" cap="none" normalizeH="0" baseline="0" dirty="0" smtClean="0">
                          <a:ln>
                            <a:noFill/>
                          </a:ln>
                          <a:solidFill>
                            <a:srgbClr val="000000"/>
                          </a:solidFill>
                          <a:effectLst/>
                          <a:latin typeface="Calibri" pitchFamily="34" charset="0"/>
                          <a:ea typeface="標楷體" pitchFamily="65" charset="-120"/>
                        </a:rPr>
                        <a:t>  群聚效應</a:t>
                      </a:r>
                      <a:endParaRPr kumimoji="0" lang="en-US" sz="2000" b="0" i="0" u="none" strike="noStrike" cap="none" normalizeH="0" baseline="0" dirty="0" smtClean="0">
                        <a:ln>
                          <a:noFill/>
                        </a:ln>
                        <a:solidFill>
                          <a:srgbClr val="000000"/>
                        </a:solidFill>
                        <a:effectLst/>
                        <a:latin typeface="Calibri" pitchFamily="34" charset="0"/>
                        <a:ea typeface="標楷體" pitchFamily="65" charset="-120"/>
                      </a:endParaRPr>
                    </a:p>
                  </a:txBody>
                  <a:tcPr marL="9525" marR="9525" marT="9525" marB="0" anchor="ctr" horzOverflow="overflow">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TW" sz="2000" b="0" i="0" u="none" strike="noStrike" cap="none" normalizeH="0" baseline="0" dirty="0" smtClean="0">
                          <a:ln>
                            <a:noFill/>
                          </a:ln>
                          <a:solidFill>
                            <a:srgbClr val="000000"/>
                          </a:solidFill>
                          <a:effectLst/>
                          <a:latin typeface="Calibri" pitchFamily="34" charset="0"/>
                          <a:ea typeface="標楷體" pitchFamily="65" charset="-120"/>
                        </a:rPr>
                        <a:t>3</a:t>
                      </a:r>
                    </a:p>
                  </a:txBody>
                  <a:tcPr marL="9525" marR="9525" marT="9525" marB="0" anchor="ctr" horzOverflow="overflow">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DF4"/>
                    </a:solidFill>
                  </a:tcPr>
                </a:tc>
              </a:tr>
            </a:tbl>
          </a:graphicData>
        </a:graphic>
      </p:graphicFrame>
      <p:sp>
        <p:nvSpPr>
          <p:cNvPr id="21" name="橢圓 20"/>
          <p:cNvSpPr/>
          <p:nvPr/>
        </p:nvSpPr>
        <p:spPr bwMode="auto">
          <a:xfrm>
            <a:off x="4914900" y="2744788"/>
            <a:ext cx="1214438" cy="357187"/>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graphicFrame>
        <p:nvGraphicFramePr>
          <p:cNvPr id="23" name="表格 22"/>
          <p:cNvGraphicFramePr>
            <a:graphicFrameLocks noGrp="1"/>
          </p:cNvGraphicFramePr>
          <p:nvPr/>
        </p:nvGraphicFramePr>
        <p:xfrm>
          <a:off x="71438" y="4786313"/>
          <a:ext cx="3857652" cy="1908935"/>
        </p:xfrm>
        <a:graphic>
          <a:graphicData uri="http://schemas.openxmlformats.org/drawingml/2006/table">
            <a:tbl>
              <a:tblPr firstRow="1" bandRow="1">
                <a:tableStyleId>{B301B821-A1FF-4177-AEE7-76D212191A09}</a:tableStyleId>
              </a:tblPr>
              <a:tblGrid>
                <a:gridCol w="2643206"/>
                <a:gridCol w="1214446"/>
              </a:tblGrid>
              <a:tr h="227882">
                <a:tc>
                  <a:txBody>
                    <a:bodyPr/>
                    <a:lstStyle/>
                    <a:p>
                      <a:pPr algn="ctr" fontAlgn="b"/>
                      <a:r>
                        <a:rPr lang="zh-TW" altLang="en-US" sz="2000" b="1" i="0" u="none" strike="noStrike" dirty="0" smtClean="0">
                          <a:latin typeface="+mn-lt"/>
                          <a:ea typeface="標楷體" pitchFamily="65" charset="-120"/>
                        </a:rPr>
                        <a:t>指標</a:t>
                      </a:r>
                      <a:endParaRPr lang="en-US" sz="2000" b="1" i="0" u="none" strike="noStrike" dirty="0">
                        <a:latin typeface="+mn-lt"/>
                        <a:ea typeface="標楷體" pitchFamily="65" charset="-120"/>
                      </a:endParaRPr>
                    </a:p>
                  </a:txBody>
                  <a:tcPr marL="9525" marR="9525" marT="9525" marB="0" anchor="b">
                    <a:solidFill>
                      <a:schemeClr val="tx2">
                        <a:lumMod val="40000"/>
                        <a:lumOff val="60000"/>
                      </a:schemeClr>
                    </a:solidFill>
                  </a:tcPr>
                </a:tc>
                <a:tc>
                  <a:txBody>
                    <a:bodyPr/>
                    <a:lstStyle/>
                    <a:p>
                      <a:pPr algn="ctr" fontAlgn="b"/>
                      <a:r>
                        <a:rPr lang="zh-TW" altLang="en-US" sz="2000" u="none" strike="noStrike" dirty="0" smtClean="0">
                          <a:latin typeface="+mn-lt"/>
                          <a:ea typeface="標楷體" pitchFamily="65" charset="-120"/>
                        </a:rPr>
                        <a:t>排名</a:t>
                      </a:r>
                      <a:r>
                        <a:rPr lang="en-US" altLang="zh-TW" sz="2000" u="none" strike="noStrike" dirty="0" smtClean="0">
                          <a:latin typeface="+mn-lt"/>
                          <a:ea typeface="標楷體" pitchFamily="65" charset="-120"/>
                        </a:rPr>
                        <a:t>/139</a:t>
                      </a:r>
                      <a:endParaRPr lang="en-US" altLang="zh-TW" sz="2000" b="1" i="0" u="none" strike="noStrike" dirty="0">
                        <a:latin typeface="+mn-lt"/>
                        <a:ea typeface="標楷體" pitchFamily="65" charset="-120"/>
                      </a:endParaRPr>
                    </a:p>
                  </a:txBody>
                  <a:tcPr marL="9525" marR="9525" marT="9525" marB="0" anchor="b">
                    <a:solidFill>
                      <a:schemeClr val="tx2">
                        <a:lumMod val="40000"/>
                        <a:lumOff val="60000"/>
                      </a:schemeClr>
                    </a:solidFill>
                  </a:tcPr>
                </a:tc>
              </a:tr>
              <a:tr h="447197">
                <a:tc>
                  <a:txBody>
                    <a:bodyPr/>
                    <a:lstStyle/>
                    <a:p>
                      <a:pPr marL="82550" indent="-82550" algn="l" fontAlgn="b"/>
                      <a:r>
                        <a:rPr lang="en-US" sz="2000" b="0" u="none" strike="noStrike" dirty="0" smtClean="0">
                          <a:solidFill>
                            <a:srgbClr val="000066"/>
                          </a:solidFill>
                          <a:latin typeface="+mn-lt"/>
                          <a:ea typeface="標楷體" pitchFamily="65" charset="-120"/>
                        </a:rPr>
                        <a:t> </a:t>
                      </a:r>
                      <a:r>
                        <a:rPr lang="zh-TW" altLang="en-US" sz="2000" b="0" u="none" strike="noStrike" dirty="0" smtClean="0">
                          <a:solidFill>
                            <a:srgbClr val="000066"/>
                          </a:solidFill>
                          <a:latin typeface="+mn-lt"/>
                          <a:ea typeface="標楷體" pitchFamily="65" charset="-120"/>
                        </a:rPr>
                        <a:t>企業經由當地市場融資的程度</a:t>
                      </a:r>
                      <a:endParaRPr lang="en-US" sz="2000" b="0" i="0" u="none" strike="noStrike" dirty="0">
                        <a:solidFill>
                          <a:srgbClr val="000066"/>
                        </a:solidFill>
                        <a:latin typeface="+mn-lt"/>
                        <a:ea typeface="標楷體" pitchFamily="65" charset="-120"/>
                      </a:endParaRPr>
                    </a:p>
                  </a:txBody>
                  <a:tcPr marL="9525" marR="9525" marT="9525" marB="0" anchor="b"/>
                </a:tc>
                <a:tc>
                  <a:txBody>
                    <a:bodyPr/>
                    <a:lstStyle/>
                    <a:p>
                      <a:pPr algn="ctr" fontAlgn="b"/>
                      <a:r>
                        <a:rPr lang="en-US" altLang="zh-TW" sz="2000" b="0" u="none" strike="noStrike" kern="1200" dirty="0" smtClean="0">
                          <a:solidFill>
                            <a:srgbClr val="000066"/>
                          </a:solidFill>
                          <a:latin typeface="+mn-lt"/>
                          <a:ea typeface="標楷體" pitchFamily="65" charset="-120"/>
                          <a:cs typeface="+mn-cs"/>
                        </a:rPr>
                        <a:t>4(5)</a:t>
                      </a:r>
                      <a:endParaRPr lang="en-US" altLang="zh-TW" sz="2000" b="0" u="none" strike="noStrike" kern="1200" dirty="0">
                        <a:solidFill>
                          <a:srgbClr val="000066"/>
                        </a:solidFill>
                        <a:latin typeface="+mn-lt"/>
                        <a:ea typeface="標楷體" pitchFamily="65" charset="-120"/>
                        <a:cs typeface="+mn-cs"/>
                      </a:endParaRPr>
                    </a:p>
                  </a:txBody>
                  <a:tcPr marL="9525" marR="9525" marT="9525" marB="0" anchor="b"/>
                </a:tc>
              </a:tr>
              <a:tr h="138120">
                <a:tc>
                  <a:txBody>
                    <a:bodyPr/>
                    <a:lstStyle/>
                    <a:p>
                      <a:pPr marL="82550" indent="0" algn="l" defTabSz="914400" rtl="0" eaLnBrk="1" fontAlgn="b" latinLnBrk="0" hangingPunct="1"/>
                      <a:r>
                        <a:rPr lang="zh-TW" altLang="en-US" sz="2000" b="0" u="none" strike="noStrike" kern="1200" dirty="0" smtClean="0">
                          <a:solidFill>
                            <a:srgbClr val="000066"/>
                          </a:solidFill>
                          <a:latin typeface="+mn-lt"/>
                          <a:ea typeface="標楷體" pitchFamily="65" charset="-120"/>
                          <a:cs typeface="+mn-cs"/>
                        </a:rPr>
                        <a:t>提供金融服務的能力</a:t>
                      </a:r>
                      <a:endParaRPr lang="en-US" sz="2000" b="0" u="none" strike="noStrike" kern="1200" dirty="0" smtClean="0">
                        <a:solidFill>
                          <a:srgbClr val="000066"/>
                        </a:solidFill>
                        <a:latin typeface="+mn-lt"/>
                        <a:ea typeface="標楷體" pitchFamily="65" charset="-120"/>
                        <a:cs typeface="+mn-cs"/>
                      </a:endParaRPr>
                    </a:p>
                  </a:txBody>
                  <a:tcPr marL="9525" marR="9525" marT="9525" marB="0" anchor="b"/>
                </a:tc>
                <a:tc>
                  <a:txBody>
                    <a:bodyPr/>
                    <a:lstStyle/>
                    <a:p>
                      <a:pPr algn="ctr" fontAlgn="b"/>
                      <a:r>
                        <a:rPr lang="en-US" altLang="zh-TW" sz="2000" b="0" u="none" strike="noStrike" kern="1200" dirty="0" smtClean="0">
                          <a:solidFill>
                            <a:srgbClr val="000066"/>
                          </a:solidFill>
                          <a:latin typeface="+mn-lt"/>
                          <a:ea typeface="標楷體" pitchFamily="65" charset="-120"/>
                          <a:cs typeface="+mn-cs"/>
                        </a:rPr>
                        <a:t>2(N/A)</a:t>
                      </a:r>
                      <a:endParaRPr lang="en-US" altLang="zh-TW" sz="2000" b="0" u="none" strike="noStrike" kern="1200" dirty="0">
                        <a:solidFill>
                          <a:srgbClr val="000066"/>
                        </a:solidFill>
                        <a:latin typeface="+mn-lt"/>
                        <a:ea typeface="標楷體" pitchFamily="65" charset="-120"/>
                        <a:cs typeface="+mn-cs"/>
                      </a:endParaRPr>
                    </a:p>
                  </a:txBody>
                  <a:tcPr marL="9525" marR="9525" marT="9525" marB="0" anchor="b"/>
                </a:tc>
              </a:tr>
              <a:tr h="252423">
                <a:tc>
                  <a:txBody>
                    <a:bodyPr/>
                    <a:lstStyle/>
                    <a:p>
                      <a:pPr marL="82550" indent="0" algn="l" defTabSz="914400" rtl="0" eaLnBrk="1" fontAlgn="b" latinLnBrk="0" hangingPunct="1"/>
                      <a:r>
                        <a:rPr lang="zh-TW" altLang="en-US" sz="2000" b="0" u="none" strike="noStrike" kern="1200" dirty="0" smtClean="0">
                          <a:solidFill>
                            <a:srgbClr val="000066"/>
                          </a:solidFill>
                          <a:latin typeface="+mn-lt"/>
                          <a:ea typeface="標楷體" pitchFamily="65" charset="-120"/>
                          <a:cs typeface="+mn-cs"/>
                        </a:rPr>
                        <a:t>證券交易法規之完備度</a:t>
                      </a:r>
                      <a:endParaRPr lang="en-US" altLang="en-US" sz="2000" b="0" u="none" strike="noStrike" kern="1200" dirty="0">
                        <a:solidFill>
                          <a:srgbClr val="000066"/>
                        </a:solidFill>
                        <a:latin typeface="+mn-lt"/>
                        <a:ea typeface="標楷體" pitchFamily="65" charset="-120"/>
                        <a:cs typeface="+mn-cs"/>
                      </a:endParaRPr>
                    </a:p>
                  </a:txBody>
                  <a:tcPr marL="9525" marR="9525" marT="9525" marB="0" anchor="b"/>
                </a:tc>
                <a:tc>
                  <a:txBody>
                    <a:bodyPr/>
                    <a:lstStyle/>
                    <a:p>
                      <a:pPr algn="ctr" fontAlgn="b"/>
                      <a:r>
                        <a:rPr lang="en-US" altLang="zh-TW" sz="2000" b="0" u="none" strike="noStrike" kern="1200" dirty="0" smtClean="0">
                          <a:solidFill>
                            <a:srgbClr val="000066"/>
                          </a:solidFill>
                          <a:latin typeface="+mn-lt"/>
                          <a:ea typeface="標楷體" pitchFamily="65" charset="-120"/>
                          <a:cs typeface="+mn-cs"/>
                        </a:rPr>
                        <a:t>20(35)</a:t>
                      </a:r>
                      <a:endParaRPr lang="en-US" altLang="zh-TW" sz="2000" b="0" u="none" strike="noStrike" kern="1200" dirty="0">
                        <a:solidFill>
                          <a:srgbClr val="000066"/>
                        </a:solidFill>
                        <a:latin typeface="+mn-lt"/>
                        <a:ea typeface="標楷體" pitchFamily="65" charset="-120"/>
                        <a:cs typeface="+mn-cs"/>
                      </a:endParaRPr>
                    </a:p>
                  </a:txBody>
                  <a:tcPr marL="9525" marR="9525" marT="9525" marB="0" anchor="b"/>
                </a:tc>
              </a:tr>
              <a:tr h="346835">
                <a:tc>
                  <a:txBody>
                    <a:bodyPr/>
                    <a:lstStyle/>
                    <a:p>
                      <a:pPr marL="82550" indent="0" algn="l" defTabSz="914400" rtl="0" eaLnBrk="1" fontAlgn="b" latinLnBrk="0" hangingPunct="1"/>
                      <a:r>
                        <a:rPr lang="zh-TW" altLang="en-US" sz="2000" b="0" u="none" strike="noStrike" kern="1200" dirty="0" smtClean="0">
                          <a:solidFill>
                            <a:srgbClr val="000066"/>
                          </a:solidFill>
                          <a:latin typeface="+mn-lt"/>
                          <a:ea typeface="標楷體" pitchFamily="65" charset="-120"/>
                          <a:cs typeface="+mn-cs"/>
                        </a:rPr>
                        <a:t>銀行健全度</a:t>
                      </a:r>
                      <a:endParaRPr lang="en-US" altLang="en-US" sz="2000" b="0" u="none" strike="noStrike" kern="1200" dirty="0">
                        <a:solidFill>
                          <a:srgbClr val="000066"/>
                        </a:solidFill>
                        <a:latin typeface="+mn-lt"/>
                        <a:ea typeface="標楷體" pitchFamily="65" charset="-120"/>
                        <a:cs typeface="+mn-cs"/>
                      </a:endParaRPr>
                    </a:p>
                  </a:txBody>
                  <a:tcPr marL="9525" marR="9525" marT="9525" marB="0" anchor="b"/>
                </a:tc>
                <a:tc>
                  <a:txBody>
                    <a:bodyPr/>
                    <a:lstStyle/>
                    <a:p>
                      <a:pPr algn="ctr" fontAlgn="b"/>
                      <a:r>
                        <a:rPr lang="en-US" altLang="zh-TW" sz="2000" b="0" u="none" strike="noStrike" kern="1200" dirty="0" smtClean="0">
                          <a:solidFill>
                            <a:srgbClr val="000066"/>
                          </a:solidFill>
                          <a:latin typeface="+mn-lt"/>
                          <a:ea typeface="標楷體" pitchFamily="65" charset="-120"/>
                          <a:cs typeface="+mn-cs"/>
                        </a:rPr>
                        <a:t>58(94)</a:t>
                      </a:r>
                      <a:endParaRPr lang="en-US" altLang="zh-TW" sz="2000" b="0" u="none" strike="noStrike" kern="1200" dirty="0">
                        <a:solidFill>
                          <a:srgbClr val="000066"/>
                        </a:solidFill>
                        <a:latin typeface="+mn-lt"/>
                        <a:ea typeface="標楷體" pitchFamily="65" charset="-120"/>
                        <a:cs typeface="+mn-cs"/>
                      </a:endParaRPr>
                    </a:p>
                  </a:txBody>
                  <a:tcPr marL="9525" marR="9525" marT="9525" marB="0" anchor="b"/>
                </a:tc>
              </a:tr>
            </a:tbl>
          </a:graphicData>
        </a:graphic>
      </p:graphicFrame>
      <p:sp>
        <p:nvSpPr>
          <p:cNvPr id="25" name="橢圓 24"/>
          <p:cNvSpPr/>
          <p:nvPr/>
        </p:nvSpPr>
        <p:spPr bwMode="auto">
          <a:xfrm flipH="1">
            <a:off x="7429500" y="4572000"/>
            <a:ext cx="1500188" cy="57150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27" name="文字方塊 23"/>
          <p:cNvSpPr txBox="1">
            <a:spLocks noChangeArrowheads="1"/>
          </p:cNvSpPr>
          <p:nvPr/>
        </p:nvSpPr>
        <p:spPr bwMode="auto">
          <a:xfrm>
            <a:off x="4641850" y="6211888"/>
            <a:ext cx="4502150" cy="646112"/>
          </a:xfrm>
          <a:prstGeom prst="rect">
            <a:avLst/>
          </a:prstGeom>
          <a:noFill/>
          <a:ln w="9525">
            <a:noFill/>
            <a:miter lim="800000"/>
            <a:headEnd/>
            <a:tailEnd/>
          </a:ln>
        </p:spPr>
        <p:txBody>
          <a:bodyPr>
            <a:spAutoFit/>
          </a:bodyPr>
          <a:lstStyle/>
          <a:p>
            <a:pPr>
              <a:defRPr/>
            </a:pPr>
            <a:r>
              <a:rPr lang="zh-TW" altLang="en-US" sz="1200" dirty="0">
                <a:latin typeface="Arial" pitchFamily="34" charset="0"/>
                <a:ea typeface="標楷體" pitchFamily="65" charset="-120"/>
                <a:cs typeface="Arial" pitchFamily="34" charset="0"/>
              </a:rPr>
              <a:t>註</a:t>
            </a:r>
            <a:r>
              <a:rPr lang="en-US" altLang="zh-TW" sz="1200" dirty="0">
                <a:latin typeface="Arial" pitchFamily="34" charset="0"/>
                <a:ea typeface="標楷體" pitchFamily="65" charset="-120"/>
                <a:cs typeface="Arial" pitchFamily="34" charset="0"/>
                <a:sym typeface="Wingdings" pitchFamily="2" charset="2"/>
              </a:rPr>
              <a:t>: ()</a:t>
            </a:r>
            <a:r>
              <a:rPr lang="zh-TW" altLang="en-US" sz="1200" dirty="0">
                <a:latin typeface="Arial" pitchFamily="34" charset="0"/>
                <a:ea typeface="標楷體" pitchFamily="65" charset="-120"/>
                <a:cs typeface="Arial" pitchFamily="34" charset="0"/>
                <a:sym typeface="Wingdings" pitchFamily="2" charset="2"/>
              </a:rPr>
              <a:t>為</a:t>
            </a:r>
            <a:r>
              <a:rPr lang="en-US" altLang="zh-TW" sz="1200" dirty="0">
                <a:latin typeface="Arial" pitchFamily="34" charset="0"/>
                <a:ea typeface="標楷體" pitchFamily="65" charset="-120"/>
                <a:cs typeface="Arial" pitchFamily="34" charset="0"/>
              </a:rPr>
              <a:t>2009</a:t>
            </a:r>
            <a:r>
              <a:rPr lang="zh-TW" altLang="en-US" sz="1200" dirty="0">
                <a:latin typeface="Arial" pitchFamily="34" charset="0"/>
                <a:ea typeface="標楷體" pitchFamily="65" charset="-120"/>
                <a:cs typeface="Arial" pitchFamily="34" charset="0"/>
              </a:rPr>
              <a:t>年之排名</a:t>
            </a:r>
            <a:endParaRPr lang="en-US" altLang="zh-TW" sz="1200" dirty="0">
              <a:latin typeface="Arial" pitchFamily="34" charset="0"/>
              <a:ea typeface="標楷體" pitchFamily="65" charset="-120"/>
              <a:cs typeface="Arial" pitchFamily="34" charset="0"/>
            </a:endParaRPr>
          </a:p>
          <a:p>
            <a:pPr marL="803275" indent="-803275">
              <a:defRPr/>
            </a:pPr>
            <a:r>
              <a:rPr lang="zh-TW" altLang="en-US" sz="1200" dirty="0">
                <a:latin typeface="Arial" pitchFamily="34" charset="0"/>
                <a:ea typeface="標楷體" pitchFamily="65" charset="-120"/>
                <a:cs typeface="Arial" pitchFamily="34" charset="0"/>
              </a:rPr>
              <a:t>資料來源：</a:t>
            </a:r>
            <a:r>
              <a:rPr lang="en-US" altLang="zh-TW" sz="1200" dirty="0">
                <a:latin typeface="Arial" pitchFamily="34" charset="0"/>
                <a:ea typeface="標楷體" pitchFamily="65" charset="-120"/>
                <a:cs typeface="Arial" pitchFamily="34" charset="0"/>
              </a:rPr>
              <a:t> The Global Competitiveness Report, 2010-2011,  World Economic Forum, WEF.</a:t>
            </a:r>
          </a:p>
        </p:txBody>
      </p:sp>
      <p:sp>
        <p:nvSpPr>
          <p:cNvPr id="29" name="橢圓 28"/>
          <p:cNvSpPr/>
          <p:nvPr/>
        </p:nvSpPr>
        <p:spPr bwMode="auto">
          <a:xfrm>
            <a:off x="4143375" y="4000500"/>
            <a:ext cx="1214438" cy="357188"/>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31" name="文字方塊 18"/>
          <p:cNvSpPr txBox="1">
            <a:spLocks noChangeArrowheads="1"/>
          </p:cNvSpPr>
          <p:nvPr/>
        </p:nvSpPr>
        <p:spPr bwMode="auto">
          <a:xfrm>
            <a:off x="142875" y="1357313"/>
            <a:ext cx="3714750" cy="400110"/>
          </a:xfrm>
          <a:prstGeom prst="rect">
            <a:avLst/>
          </a:prstGeom>
          <a:noFill/>
          <a:ln w="9525">
            <a:noFill/>
            <a:miter lim="800000"/>
            <a:headEnd/>
            <a:tailEnd/>
          </a:ln>
        </p:spPr>
        <p:txBody>
          <a:bodyPr>
            <a:spAutoFit/>
          </a:bodyPr>
          <a:lstStyle/>
          <a:p>
            <a:pPr algn="ctr"/>
            <a:r>
              <a:rPr lang="zh-TW" altLang="en-US" sz="2000" b="1" dirty="0" smtClean="0">
                <a:ea typeface="標楷體" pitchFamily="65" charset="-120"/>
              </a:rPr>
              <a:t>臺灣創新能力優越</a:t>
            </a:r>
            <a:endParaRPr lang="zh-TW" altLang="en-US" sz="2000" b="1" dirty="0">
              <a:ea typeface="標楷體" pitchFamily="65" charset="-120"/>
            </a:endParaRPr>
          </a:p>
        </p:txBody>
      </p:sp>
      <p:sp>
        <p:nvSpPr>
          <p:cNvPr id="32" name="橢圓 31"/>
          <p:cNvSpPr/>
          <p:nvPr/>
        </p:nvSpPr>
        <p:spPr bwMode="auto">
          <a:xfrm flipH="1" flipV="1">
            <a:off x="7500938" y="3143250"/>
            <a:ext cx="1500187" cy="57150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grpSp>
        <p:nvGrpSpPr>
          <p:cNvPr id="3" name="群組 59"/>
          <p:cNvGrpSpPr>
            <a:grpSpLocks/>
          </p:cNvGrpSpPr>
          <p:nvPr/>
        </p:nvGrpSpPr>
        <p:grpSpPr bwMode="auto">
          <a:xfrm>
            <a:off x="4500562" y="1714488"/>
            <a:ext cx="3929062" cy="714375"/>
            <a:chOff x="4357686" y="1500174"/>
            <a:chExt cx="3929090" cy="714380"/>
          </a:xfrm>
        </p:grpSpPr>
        <p:grpSp>
          <p:nvGrpSpPr>
            <p:cNvPr id="4" name="群組 36"/>
            <p:cNvGrpSpPr>
              <a:grpSpLocks/>
            </p:cNvGrpSpPr>
            <p:nvPr/>
          </p:nvGrpSpPr>
          <p:grpSpPr bwMode="auto">
            <a:xfrm>
              <a:off x="4357686" y="1500174"/>
              <a:ext cx="714380" cy="500066"/>
              <a:chOff x="4286248" y="1428736"/>
              <a:chExt cx="714380" cy="500066"/>
            </a:xfrm>
          </p:grpSpPr>
          <p:sp>
            <p:nvSpPr>
              <p:cNvPr id="35" name="矩形 34"/>
              <p:cNvSpPr/>
              <p:nvPr/>
            </p:nvSpPr>
            <p:spPr>
              <a:xfrm>
                <a:off x="4286248" y="1428736"/>
                <a:ext cx="714380" cy="3571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00" dirty="0">
                    <a:solidFill>
                      <a:schemeClr val="tx1"/>
                    </a:solidFill>
                  </a:rPr>
                  <a:t>1</a:t>
                </a:r>
                <a:endParaRPr lang="zh-TW" altLang="en-US" dirty="0">
                  <a:solidFill>
                    <a:schemeClr val="tx1"/>
                  </a:solidFill>
                </a:endParaRPr>
              </a:p>
            </p:txBody>
          </p:sp>
          <p:sp>
            <p:nvSpPr>
              <p:cNvPr id="36" name="等腰三角形 35"/>
              <p:cNvSpPr/>
              <p:nvPr/>
            </p:nvSpPr>
            <p:spPr>
              <a:xfrm flipV="1">
                <a:off x="4572000" y="1785925"/>
                <a:ext cx="142876" cy="14287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47" name="矩形 46"/>
            <p:cNvSpPr/>
            <p:nvPr/>
          </p:nvSpPr>
          <p:spPr>
            <a:xfrm>
              <a:off x="5143504" y="1500174"/>
              <a:ext cx="714380" cy="3571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900" dirty="0">
                  <a:solidFill>
                    <a:schemeClr val="tx1"/>
                  </a:solidFill>
                </a:rPr>
                <a:t>Transition</a:t>
              </a:r>
              <a:endParaRPr lang="en-US" altLang="zh-TW" sz="1400" dirty="0">
                <a:solidFill>
                  <a:schemeClr val="tx1"/>
                </a:solidFill>
              </a:endParaRPr>
            </a:p>
            <a:p>
              <a:pPr algn="ctr">
                <a:defRPr/>
              </a:pPr>
              <a:r>
                <a:rPr lang="en-US" altLang="zh-TW" sz="1400" dirty="0">
                  <a:solidFill>
                    <a:schemeClr val="tx1"/>
                  </a:solidFill>
                </a:rPr>
                <a:t>1-2</a:t>
              </a:r>
              <a:endParaRPr lang="zh-TW" altLang="en-US" dirty="0">
                <a:solidFill>
                  <a:schemeClr val="tx1"/>
                </a:solidFill>
              </a:endParaRPr>
            </a:p>
          </p:txBody>
        </p:sp>
        <p:grpSp>
          <p:nvGrpSpPr>
            <p:cNvPr id="5" name="群組 47"/>
            <p:cNvGrpSpPr>
              <a:grpSpLocks/>
            </p:cNvGrpSpPr>
            <p:nvPr/>
          </p:nvGrpSpPr>
          <p:grpSpPr bwMode="auto">
            <a:xfrm>
              <a:off x="5929322" y="1500174"/>
              <a:ext cx="714380" cy="500066"/>
              <a:chOff x="4286248" y="1428736"/>
              <a:chExt cx="714380" cy="500066"/>
            </a:xfrm>
          </p:grpSpPr>
          <p:sp>
            <p:nvSpPr>
              <p:cNvPr id="49" name="矩形 48"/>
              <p:cNvSpPr/>
              <p:nvPr/>
            </p:nvSpPr>
            <p:spPr>
              <a:xfrm>
                <a:off x="4286248" y="1428736"/>
                <a:ext cx="714380" cy="35718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00" dirty="0">
                    <a:solidFill>
                      <a:schemeClr val="tx1"/>
                    </a:solidFill>
                  </a:rPr>
                  <a:t>2</a:t>
                </a:r>
                <a:endParaRPr lang="zh-TW" altLang="en-US" dirty="0">
                  <a:solidFill>
                    <a:schemeClr val="tx1"/>
                  </a:solidFill>
                </a:endParaRPr>
              </a:p>
            </p:txBody>
          </p:sp>
          <p:sp>
            <p:nvSpPr>
              <p:cNvPr id="50" name="等腰三角形 49"/>
              <p:cNvSpPr/>
              <p:nvPr/>
            </p:nvSpPr>
            <p:spPr>
              <a:xfrm flipV="1">
                <a:off x="4572000" y="1785925"/>
                <a:ext cx="142876" cy="14287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grpSp>
          <p:nvGrpSpPr>
            <p:cNvPr id="6" name="群組 52"/>
            <p:cNvGrpSpPr/>
            <p:nvPr/>
          </p:nvGrpSpPr>
          <p:grpSpPr>
            <a:xfrm>
              <a:off x="7500958" y="1500174"/>
              <a:ext cx="714380" cy="500066"/>
              <a:chOff x="4286248" y="1428736"/>
              <a:chExt cx="714380" cy="500066"/>
            </a:xfrm>
            <a:solidFill>
              <a:srgbClr val="000066"/>
            </a:solidFill>
          </p:grpSpPr>
          <p:sp>
            <p:nvSpPr>
              <p:cNvPr id="54" name="矩形 53"/>
              <p:cNvSpPr/>
              <p:nvPr/>
            </p:nvSpPr>
            <p:spPr>
              <a:xfrm>
                <a:off x="4286248" y="1428736"/>
                <a:ext cx="714380" cy="35719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1400" dirty="0">
                    <a:solidFill>
                      <a:schemeClr val="tx1"/>
                    </a:solidFill>
                  </a:rPr>
                  <a:t>3</a:t>
                </a:r>
                <a:endParaRPr lang="zh-TW" altLang="en-US" sz="1400" dirty="0">
                  <a:solidFill>
                    <a:schemeClr val="tx1"/>
                  </a:solidFill>
                </a:endParaRPr>
              </a:p>
            </p:txBody>
          </p:sp>
          <p:sp>
            <p:nvSpPr>
              <p:cNvPr id="55" name="等腰三角形 54"/>
              <p:cNvSpPr/>
              <p:nvPr/>
            </p:nvSpPr>
            <p:spPr>
              <a:xfrm flipV="1">
                <a:off x="4572000" y="1785926"/>
                <a:ext cx="142876" cy="142876"/>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sp>
          <p:nvSpPr>
            <p:cNvPr id="56" name="矩形 55"/>
            <p:cNvSpPr/>
            <p:nvPr/>
          </p:nvSpPr>
          <p:spPr>
            <a:xfrm>
              <a:off x="6715140" y="1500174"/>
              <a:ext cx="714380" cy="35718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TW" sz="900" dirty="0">
                  <a:solidFill>
                    <a:schemeClr val="bg1"/>
                  </a:solidFill>
                </a:rPr>
                <a:t>Transition</a:t>
              </a:r>
              <a:endParaRPr lang="en-US" altLang="zh-TW" sz="1400" dirty="0">
                <a:solidFill>
                  <a:schemeClr val="bg1"/>
                </a:solidFill>
              </a:endParaRPr>
            </a:p>
            <a:p>
              <a:pPr algn="ctr">
                <a:defRPr/>
              </a:pPr>
              <a:r>
                <a:rPr lang="en-US" altLang="zh-TW" sz="1400" dirty="0">
                  <a:solidFill>
                    <a:schemeClr val="bg1"/>
                  </a:solidFill>
                </a:rPr>
                <a:t>2-3</a:t>
              </a:r>
              <a:endParaRPr lang="zh-TW" altLang="en-US" dirty="0">
                <a:solidFill>
                  <a:schemeClr val="bg1"/>
                </a:solidFill>
              </a:endParaRPr>
            </a:p>
          </p:txBody>
        </p:sp>
        <p:sp>
          <p:nvSpPr>
            <p:cNvPr id="57" name="文字方塊 56"/>
            <p:cNvSpPr txBox="1"/>
            <p:nvPr/>
          </p:nvSpPr>
          <p:spPr>
            <a:xfrm>
              <a:off x="4500562" y="1949439"/>
              <a:ext cx="428628" cy="265115"/>
            </a:xfrm>
            <a:prstGeom prst="rect">
              <a:avLst/>
            </a:prstGeom>
            <a:noFill/>
          </p:spPr>
          <p:txBody>
            <a:bodyPr lIns="0" tIns="0" rIns="0" bIns="0">
              <a:spAutoFit/>
            </a:bodyPr>
            <a:lstStyle/>
            <a:p>
              <a:pPr algn="ctr">
                <a:lnSpc>
                  <a:spcPts val="1000"/>
                </a:lnSpc>
                <a:defRPr/>
              </a:pPr>
              <a:r>
                <a:rPr lang="en-US" altLang="zh-TW" sz="1200" dirty="0">
                  <a:latin typeface="+mn-lt"/>
                  <a:ea typeface="+mj-ea"/>
                </a:rPr>
                <a:t>Factor driven</a:t>
              </a:r>
              <a:endParaRPr lang="zh-TW" altLang="en-US" sz="1200" dirty="0">
                <a:latin typeface="+mn-lt"/>
                <a:ea typeface="+mj-ea"/>
              </a:endParaRPr>
            </a:p>
          </p:txBody>
        </p:sp>
        <p:sp>
          <p:nvSpPr>
            <p:cNvPr id="58" name="文字方塊 57"/>
            <p:cNvSpPr txBox="1"/>
            <p:nvPr/>
          </p:nvSpPr>
          <p:spPr>
            <a:xfrm>
              <a:off x="5929322" y="1928802"/>
              <a:ext cx="642942" cy="265114"/>
            </a:xfrm>
            <a:prstGeom prst="rect">
              <a:avLst/>
            </a:prstGeom>
            <a:noFill/>
          </p:spPr>
          <p:txBody>
            <a:bodyPr lIns="0" tIns="0" rIns="0" bIns="0">
              <a:spAutoFit/>
            </a:bodyPr>
            <a:lstStyle/>
            <a:p>
              <a:pPr algn="ctr">
                <a:lnSpc>
                  <a:spcPts val="1000"/>
                </a:lnSpc>
                <a:defRPr/>
              </a:pPr>
              <a:r>
                <a:rPr lang="en-US" altLang="zh-TW" sz="1200" dirty="0">
                  <a:latin typeface="+mn-lt"/>
                  <a:ea typeface="+mj-ea"/>
                </a:rPr>
                <a:t>Efficiency driven</a:t>
              </a:r>
              <a:endParaRPr lang="zh-TW" altLang="en-US" sz="1200" dirty="0">
                <a:latin typeface="+mn-lt"/>
                <a:ea typeface="+mj-ea"/>
              </a:endParaRPr>
            </a:p>
          </p:txBody>
        </p:sp>
        <p:sp>
          <p:nvSpPr>
            <p:cNvPr id="59" name="文字方塊 58"/>
            <p:cNvSpPr txBox="1"/>
            <p:nvPr/>
          </p:nvSpPr>
          <p:spPr>
            <a:xfrm>
              <a:off x="7500958" y="1957377"/>
              <a:ext cx="785818" cy="257177"/>
            </a:xfrm>
            <a:prstGeom prst="rect">
              <a:avLst/>
            </a:prstGeom>
            <a:noFill/>
          </p:spPr>
          <p:txBody>
            <a:bodyPr lIns="0" tIns="0" rIns="0" bIns="0">
              <a:spAutoFit/>
            </a:bodyPr>
            <a:lstStyle/>
            <a:p>
              <a:pPr algn="ctr">
                <a:lnSpc>
                  <a:spcPts val="1000"/>
                </a:lnSpc>
                <a:defRPr/>
              </a:pPr>
              <a:r>
                <a:rPr lang="en-US" altLang="zh-TW" sz="1200" dirty="0">
                  <a:latin typeface="+mn-lt"/>
                  <a:ea typeface="+mj-ea"/>
                </a:rPr>
                <a:t>Innovation driven</a:t>
              </a:r>
              <a:endParaRPr lang="zh-TW" altLang="en-US" sz="1200" dirty="0">
                <a:latin typeface="+mn-lt"/>
                <a:ea typeface="+mj-ea"/>
              </a:endParaRPr>
            </a:p>
          </p:txBody>
        </p:sp>
      </p:grpSp>
      <p:sp>
        <p:nvSpPr>
          <p:cNvPr id="61" name="文字方塊 60"/>
          <p:cNvSpPr txBox="1"/>
          <p:nvPr/>
        </p:nvSpPr>
        <p:spPr>
          <a:xfrm>
            <a:off x="4429124" y="1285860"/>
            <a:ext cx="2428875" cy="369888"/>
          </a:xfrm>
          <a:prstGeom prst="rect">
            <a:avLst/>
          </a:prstGeom>
          <a:noFill/>
        </p:spPr>
        <p:txBody>
          <a:bodyPr>
            <a:spAutoFit/>
          </a:bodyPr>
          <a:lstStyle/>
          <a:p>
            <a:pPr>
              <a:defRPr/>
            </a:pPr>
            <a:r>
              <a:rPr lang="en-US" altLang="zh-TW" sz="1800" dirty="0">
                <a:latin typeface="+mn-lt"/>
              </a:rPr>
              <a:t>Stage of development</a:t>
            </a:r>
            <a:endParaRPr lang="zh-TW" altLang="en-US" sz="1800" dirty="0">
              <a:latin typeface="+mn-lt"/>
            </a:endParaRPr>
          </a:p>
        </p:txBody>
      </p:sp>
      <p:sp>
        <p:nvSpPr>
          <p:cNvPr id="63" name="橢圓 62"/>
          <p:cNvSpPr/>
          <p:nvPr/>
        </p:nvSpPr>
        <p:spPr bwMode="auto">
          <a:xfrm flipH="1">
            <a:off x="6929438" y="5143500"/>
            <a:ext cx="1500187" cy="57150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41" name="橢圓 40"/>
          <p:cNvSpPr/>
          <p:nvPr/>
        </p:nvSpPr>
        <p:spPr bwMode="auto">
          <a:xfrm>
            <a:off x="4214813" y="3286125"/>
            <a:ext cx="1320800" cy="392113"/>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
        <p:nvSpPr>
          <p:cNvPr id="51" name="橢圓 50"/>
          <p:cNvSpPr/>
          <p:nvPr/>
        </p:nvSpPr>
        <p:spPr bwMode="auto">
          <a:xfrm flipH="1">
            <a:off x="7643813" y="3857625"/>
            <a:ext cx="1500187" cy="571500"/>
          </a:xfrm>
          <a:prstGeom prst="ellipse">
            <a:avLst/>
          </a:prstGeom>
          <a:noFill/>
          <a:ln>
            <a:prstDash val="dash"/>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1D4AFBF8-DF0C-4EB5-8498-91B71EFD4534}" type="slidenum">
              <a:rPr lang="zh-TW" altLang="en-US" smtClean="0"/>
              <a:pPr/>
              <a:t>8</a:t>
            </a:fld>
            <a:endParaRPr lang="zh-TW" altLang="en-US"/>
          </a:p>
        </p:txBody>
      </p:sp>
      <p:sp>
        <p:nvSpPr>
          <p:cNvPr id="6" name="標題 1"/>
          <p:cNvSpPr>
            <a:spLocks noGrp="1"/>
          </p:cNvSpPr>
          <p:nvPr>
            <p:ph type="title"/>
          </p:nvPr>
        </p:nvSpPr>
        <p:spPr>
          <a:xfrm>
            <a:off x="357158" y="571480"/>
            <a:ext cx="8229600" cy="868363"/>
          </a:xfrm>
        </p:spPr>
        <p:txBody>
          <a:bodyPr>
            <a:noAutofit/>
          </a:bodyPr>
          <a:lstStyle/>
          <a:p>
            <a:pPr>
              <a:lnSpc>
                <a:spcPct val="120000"/>
              </a:lnSpc>
              <a:defRPr/>
            </a:pPr>
            <a:r>
              <a:rPr lang="zh-TW" altLang="en-US" sz="2600" b="1" dirty="0" smtClean="0">
                <a:solidFill>
                  <a:srgbClr val="333399"/>
                </a:solidFill>
                <a:effectLst>
                  <a:outerShdw blurRad="38100" dist="38100" dir="2700000" algn="tl">
                    <a:srgbClr val="C0C0C0"/>
                  </a:outerShdw>
                </a:effectLst>
                <a:latin typeface="+mn-lt"/>
                <a:cs typeface="+mn-cs"/>
              </a:rPr>
              <a:t>表</a:t>
            </a:r>
            <a:r>
              <a:rPr lang="en-US" altLang="zh-TW" sz="2600" b="1" dirty="0" smtClean="0">
                <a:solidFill>
                  <a:srgbClr val="333399"/>
                </a:solidFill>
                <a:effectLst>
                  <a:outerShdw blurRad="38100" dist="38100" dir="2700000" algn="tl">
                    <a:srgbClr val="C0C0C0"/>
                  </a:outerShdw>
                </a:effectLst>
                <a:latin typeface="+mn-lt"/>
                <a:cs typeface="+mn-cs"/>
              </a:rPr>
              <a:t>4 : EIU</a:t>
            </a:r>
            <a:r>
              <a:rPr lang="zh-TW" altLang="en-US" sz="2600" b="1" dirty="0" smtClean="0">
                <a:solidFill>
                  <a:srgbClr val="333399"/>
                </a:solidFill>
                <a:effectLst>
                  <a:outerShdw blurRad="38100" dist="38100" dir="2700000" algn="tl">
                    <a:srgbClr val="C0C0C0"/>
                  </a:outerShdw>
                </a:effectLst>
                <a:latin typeface="+mn-lt"/>
                <a:cs typeface="+mn-cs"/>
              </a:rPr>
              <a:t>全球創新力排名</a:t>
            </a:r>
            <a:endParaRPr lang="zh-TW" altLang="en-US" sz="2600" b="1" dirty="0">
              <a:solidFill>
                <a:srgbClr val="333399"/>
              </a:solidFill>
              <a:effectLst>
                <a:outerShdw blurRad="38100" dist="38100" dir="2700000" algn="tl">
                  <a:srgbClr val="C0C0C0"/>
                </a:outerShdw>
              </a:effectLst>
              <a:latin typeface="+mn-lt"/>
              <a:cs typeface="+mn-cs"/>
            </a:endParaRPr>
          </a:p>
        </p:txBody>
      </p:sp>
      <p:graphicFrame>
        <p:nvGraphicFramePr>
          <p:cNvPr id="7" name="表格 6"/>
          <p:cNvGraphicFramePr>
            <a:graphicFrameLocks noGrp="1"/>
          </p:cNvGraphicFramePr>
          <p:nvPr/>
        </p:nvGraphicFramePr>
        <p:xfrm>
          <a:off x="500034" y="1428736"/>
          <a:ext cx="8215370" cy="4929229"/>
        </p:xfrm>
        <a:graphic>
          <a:graphicData uri="http://schemas.openxmlformats.org/drawingml/2006/table">
            <a:tbl>
              <a:tblPr firstRow="1" bandRow="1">
                <a:tableStyleId>{C083E6E3-FA7D-4D7B-A595-EF9225AFEA82}</a:tableStyleId>
              </a:tblPr>
              <a:tblGrid>
                <a:gridCol w="1123060"/>
                <a:gridCol w="1361249"/>
                <a:gridCol w="1394041"/>
                <a:gridCol w="1408062"/>
                <a:gridCol w="1302576"/>
                <a:gridCol w="1626382"/>
              </a:tblGrid>
              <a:tr h="275195">
                <a:tc>
                  <a:txBody>
                    <a:bodyPr/>
                    <a:lstStyle/>
                    <a:p>
                      <a:pPr algn="l" fontAlgn="ctr"/>
                      <a:endParaRPr lang="zh-TW" altLang="en-US" sz="1700" b="0" i="0" u="none" strike="noStrike" dirty="0">
                        <a:solidFill>
                          <a:srgbClr val="000000"/>
                        </a:solidFill>
                        <a:latin typeface="+mn-lt"/>
                        <a:ea typeface="標楷體" pitchFamily="65" charset="-120"/>
                      </a:endParaRPr>
                    </a:p>
                  </a:txBody>
                  <a:tcPr marL="9525" marR="9525" marT="9525" marB="0" anchor="ctr"/>
                </a:tc>
                <a:tc gridSpan="2">
                  <a:txBody>
                    <a:bodyPr/>
                    <a:lstStyle/>
                    <a:p>
                      <a:pPr algn="ctr" fontAlgn="ctr"/>
                      <a:r>
                        <a:rPr lang="en-US" altLang="zh-TW" sz="1700" u="none" strike="noStrike" dirty="0">
                          <a:latin typeface="+mn-lt"/>
                          <a:ea typeface="標楷體" pitchFamily="65" charset="-120"/>
                        </a:rPr>
                        <a:t>2004-2008</a:t>
                      </a:r>
                      <a:endParaRPr lang="en-US" altLang="zh-TW" sz="1700" b="0" i="0" u="none" strike="noStrike" dirty="0">
                        <a:solidFill>
                          <a:srgbClr val="000000"/>
                        </a:solidFill>
                        <a:latin typeface="+mn-lt"/>
                        <a:ea typeface="標楷體" pitchFamily="65" charset="-120"/>
                      </a:endParaRPr>
                    </a:p>
                  </a:txBody>
                  <a:tcPr marL="9525" marR="9525" marT="9525" marB="0" anchor="ctr"/>
                </a:tc>
                <a:tc hMerge="1">
                  <a:txBody>
                    <a:bodyPr/>
                    <a:lstStyle/>
                    <a:p>
                      <a:endParaRPr lang="zh-TW" altLang="en-US"/>
                    </a:p>
                  </a:txBody>
                  <a:tcPr/>
                </a:tc>
                <a:tc gridSpan="2">
                  <a:txBody>
                    <a:bodyPr/>
                    <a:lstStyle/>
                    <a:p>
                      <a:pPr algn="ctr" fontAlgn="ctr"/>
                      <a:r>
                        <a:rPr lang="en-US" altLang="zh-TW" sz="1700" u="none" strike="noStrike" dirty="0">
                          <a:latin typeface="+mn-lt"/>
                          <a:ea typeface="標楷體" pitchFamily="65" charset="-120"/>
                        </a:rPr>
                        <a:t>2009-2013</a:t>
                      </a:r>
                      <a:endParaRPr lang="en-US" altLang="zh-TW" sz="1700" b="0" i="0" u="none" strike="noStrike" dirty="0">
                        <a:solidFill>
                          <a:srgbClr val="000000"/>
                        </a:solidFill>
                        <a:latin typeface="+mn-lt"/>
                        <a:ea typeface="標楷體" pitchFamily="65" charset="-120"/>
                      </a:endParaRPr>
                    </a:p>
                  </a:txBody>
                  <a:tcPr marL="9525" marR="9525" marT="9525" marB="0" anchor="ctr"/>
                </a:tc>
                <a:tc hMerge="1">
                  <a:txBody>
                    <a:bodyPr/>
                    <a:lstStyle/>
                    <a:p>
                      <a:endParaRPr lang="zh-TW" altLang="en-US"/>
                    </a:p>
                  </a:txBody>
                  <a:tcPr/>
                </a:tc>
                <a:tc>
                  <a:txBody>
                    <a:bodyPr/>
                    <a:lstStyle/>
                    <a:p>
                      <a:pPr algn="ctr" fontAlgn="ctr"/>
                      <a:endParaRPr lang="en-US" sz="1700" u="none" strike="noStrike" dirty="0" smtClean="0">
                        <a:latin typeface="+mn-lt"/>
                        <a:ea typeface="標楷體" pitchFamily="65" charset="-120"/>
                      </a:endParaRPr>
                    </a:p>
                  </a:txBody>
                  <a:tcPr marL="9525" marR="9525" marT="9525" marB="0" anchor="ctr"/>
                </a:tc>
              </a:tr>
              <a:tr h="283289">
                <a:tc>
                  <a:txBody>
                    <a:bodyPr/>
                    <a:lstStyle/>
                    <a:p>
                      <a:pPr algn="ctr" fontAlgn="ctr"/>
                      <a:endParaRPr lang="zh-TW" altLang="en-US"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zh-TW" altLang="en-US" sz="1700" b="0" i="0" u="none" strike="noStrike" dirty="0" smtClean="0">
                          <a:solidFill>
                            <a:srgbClr val="000000"/>
                          </a:solidFill>
                          <a:latin typeface="+mn-lt"/>
                          <a:ea typeface="標楷體" pitchFamily="65" charset="-120"/>
                        </a:rPr>
                        <a:t>分數</a:t>
                      </a:r>
                      <a:endParaRPr lang="en-US"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zh-TW" altLang="en-US" sz="1700" b="0" i="0" u="none" strike="noStrike" dirty="0" smtClean="0">
                          <a:solidFill>
                            <a:srgbClr val="000000"/>
                          </a:solidFill>
                          <a:latin typeface="+mn-lt"/>
                          <a:ea typeface="標楷體" pitchFamily="65" charset="-120"/>
                        </a:rPr>
                        <a:t>排名</a:t>
                      </a:r>
                      <a:endParaRPr lang="en-US"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zh-TW" altLang="en-US" sz="1700" b="0" i="0" u="none" strike="noStrike" dirty="0" smtClean="0">
                          <a:solidFill>
                            <a:srgbClr val="000000"/>
                          </a:solidFill>
                          <a:latin typeface="+mn-lt"/>
                          <a:ea typeface="標楷體" pitchFamily="65" charset="-120"/>
                        </a:rPr>
                        <a:t>分數</a:t>
                      </a:r>
                      <a:endParaRPr lang="en-US"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algn="ctr" fontAlgn="ctr"/>
                      <a:r>
                        <a:rPr lang="zh-TW" altLang="en-US" sz="1700" b="0" i="0" u="none" strike="noStrike" dirty="0" smtClean="0">
                          <a:solidFill>
                            <a:srgbClr val="000000"/>
                          </a:solidFill>
                          <a:latin typeface="+mn-lt"/>
                          <a:ea typeface="標楷體" pitchFamily="65" charset="-120"/>
                        </a:rPr>
                        <a:t>排名</a:t>
                      </a:r>
                      <a:endParaRPr lang="en-US"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700" b="0" i="0" u="none" strike="noStrike" dirty="0" smtClean="0">
                          <a:solidFill>
                            <a:srgbClr val="000000"/>
                          </a:solidFill>
                          <a:latin typeface="+mn-lt"/>
                          <a:ea typeface="標楷體" pitchFamily="65" charset="-120"/>
                        </a:rPr>
                        <a:t>排名變化</a:t>
                      </a:r>
                      <a:endParaRPr lang="en-US" altLang="zh-TW" sz="1700" b="0" i="0" u="none" strike="noStrike" dirty="0">
                        <a:solidFill>
                          <a:srgbClr val="000000"/>
                        </a:solidFill>
                        <a:latin typeface="+mn-lt"/>
                        <a:ea typeface="標楷體" pitchFamily="65" charset="-120"/>
                      </a:endParaRPr>
                    </a:p>
                  </a:txBody>
                  <a:tcPr marL="9525" marR="9525" marT="9525" marB="0" anchor="ctr">
                    <a:lnB w="12700" cap="flat" cmpd="sng" algn="ctr">
                      <a:solidFill>
                        <a:schemeClr val="accent3"/>
                      </a:solidFill>
                      <a:prstDash val="solid"/>
                      <a:round/>
                      <a:headEnd type="none" w="med" len="med"/>
                      <a:tailEnd type="none" w="med" len="med"/>
                    </a:lnB>
                  </a:tcPr>
                </a:tc>
              </a:tr>
              <a:tr h="291383">
                <a:tc>
                  <a:txBody>
                    <a:bodyPr/>
                    <a:lstStyle/>
                    <a:p>
                      <a:pPr algn="l" fontAlgn="ctr"/>
                      <a:r>
                        <a:rPr lang="zh-TW" altLang="en-US" sz="1700" b="0" i="0" u="none" strike="noStrike" dirty="0" smtClean="0">
                          <a:solidFill>
                            <a:srgbClr val="000000"/>
                          </a:solidFill>
                          <a:latin typeface="+mn-lt"/>
                          <a:ea typeface="標楷體" pitchFamily="65" charset="-120"/>
                        </a:rPr>
                        <a:t>日本</a:t>
                      </a:r>
                      <a:endParaRPr lang="en-US" sz="17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altLang="zh-TW" sz="1800" u="none" strike="noStrike" dirty="0">
                          <a:latin typeface="+mn-lt"/>
                          <a:ea typeface="標楷體" pitchFamily="65" charset="-120"/>
                        </a:rPr>
                        <a:t>10</a:t>
                      </a:r>
                      <a:endParaRPr lang="en-US" altLang="zh-TW" sz="18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altLang="zh-TW" sz="1800" u="none" strike="noStrike" dirty="0">
                          <a:latin typeface="+mn-lt"/>
                          <a:ea typeface="標楷體" pitchFamily="65" charset="-120"/>
                        </a:rPr>
                        <a:t>10</a:t>
                      </a:r>
                      <a:endParaRPr lang="en-US" altLang="zh-TW" sz="18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c>
                  <a:txBody>
                    <a:bodyPr/>
                    <a:lstStyle/>
                    <a:p>
                      <a:pPr algn="ctr" fontAlgn="ctr"/>
                      <a:r>
                        <a:rPr lang="en-US" altLang="zh-TW" sz="1800" u="none" strike="noStrike" dirty="0">
                          <a:latin typeface="+mn-lt"/>
                          <a:ea typeface="標楷體" pitchFamily="65" charset="-120"/>
                        </a:rPr>
                        <a:t>0</a:t>
                      </a:r>
                      <a:endParaRPr lang="en-US" altLang="zh-TW" sz="1800" b="0" i="0" u="none" strike="noStrike" dirty="0">
                        <a:solidFill>
                          <a:srgbClr val="000000"/>
                        </a:solidFill>
                        <a:latin typeface="+mn-lt"/>
                        <a:ea typeface="標楷體" pitchFamily="65" charset="-120"/>
                      </a:endParaRPr>
                    </a:p>
                  </a:txBody>
                  <a:tcPr marL="9525" marR="9525" marT="9525" marB="0" anchor="ctr">
                    <a:lnT w="12700" cap="flat" cmpd="sng" algn="ctr">
                      <a:solidFill>
                        <a:schemeClr val="accent3"/>
                      </a:solidFill>
                      <a:prstDash val="solid"/>
                      <a:round/>
                      <a:headEnd type="none" w="med" len="med"/>
                      <a:tailEnd type="none" w="med" len="med"/>
                    </a:lnT>
                  </a:tcPr>
                </a:tc>
              </a:tr>
              <a:tr h="291383">
                <a:tc>
                  <a:txBody>
                    <a:bodyPr/>
                    <a:lstStyle/>
                    <a:p>
                      <a:pPr algn="l" fontAlgn="ctr"/>
                      <a:r>
                        <a:rPr lang="zh-TW" altLang="en-US" sz="1700" b="0" i="0" u="none" strike="noStrike" dirty="0" smtClean="0">
                          <a:solidFill>
                            <a:srgbClr val="000000"/>
                          </a:solidFill>
                          <a:latin typeface="+mn-lt"/>
                          <a:ea typeface="標楷體" pitchFamily="65" charset="-120"/>
                        </a:rPr>
                        <a:t>瑞士</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9.71</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2</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9.7</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2</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0</a:t>
                      </a:r>
                      <a:endParaRPr lang="en-US" altLang="zh-TW" sz="1800" b="0" i="0" u="none" strike="noStrike">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芬蘭</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9.5</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9.53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0</a:t>
                      </a:r>
                      <a:endParaRPr lang="en-US" altLang="zh-TW" sz="1800" b="0" i="0" u="none" strike="noStrike">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rgbClr val="000000"/>
                          </a:solidFill>
                          <a:latin typeface="+mn-lt"/>
                          <a:ea typeface="標楷體" pitchFamily="65" charset="-120"/>
                        </a:rPr>
                        <a:t>德國</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9.4</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6</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9.49</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4</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2</a:t>
                      </a:r>
                      <a:endParaRPr lang="en-US" altLang="zh-TW" sz="1800" b="0" i="0" u="none" strike="noStrike">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美國</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9.5</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4</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9.44</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5</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1" u="none" strike="noStrike" dirty="0" smtClean="0">
                          <a:solidFill>
                            <a:srgbClr val="FF0000"/>
                          </a:solidFill>
                          <a:latin typeface="+mn-lt"/>
                          <a:ea typeface="標楷體" pitchFamily="65" charset="-120"/>
                        </a:rPr>
                        <a:t>台灣</a:t>
                      </a:r>
                      <a:endParaRPr lang="en-US" sz="1700" b="1" i="0" u="none" strike="noStrike" dirty="0">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u="none" strike="noStrike">
                          <a:solidFill>
                            <a:srgbClr val="FF0000"/>
                          </a:solidFill>
                          <a:latin typeface="+mn-lt"/>
                          <a:ea typeface="標楷體" pitchFamily="65" charset="-120"/>
                        </a:rPr>
                        <a:t>9.37</a:t>
                      </a:r>
                      <a:endParaRPr lang="en-US" altLang="zh-TW" sz="1800" b="1" i="0" u="none" strike="noStrike">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u="none" strike="noStrike" dirty="0">
                          <a:solidFill>
                            <a:srgbClr val="FF0000"/>
                          </a:solidFill>
                          <a:latin typeface="+mn-lt"/>
                          <a:ea typeface="標楷體" pitchFamily="65" charset="-120"/>
                        </a:rPr>
                        <a:t>7</a:t>
                      </a:r>
                      <a:endParaRPr lang="en-US" altLang="zh-TW" sz="1800" b="1" i="0" u="none" strike="noStrike" dirty="0">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u="none" strike="noStrike">
                          <a:solidFill>
                            <a:srgbClr val="FF0000"/>
                          </a:solidFill>
                          <a:latin typeface="+mn-lt"/>
                          <a:ea typeface="標楷體" pitchFamily="65" charset="-120"/>
                        </a:rPr>
                        <a:t>9.44</a:t>
                      </a:r>
                      <a:endParaRPr lang="en-US" altLang="zh-TW" sz="1800" b="1" i="0" u="none" strike="noStrike">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u="none" strike="noStrike" dirty="0">
                          <a:solidFill>
                            <a:srgbClr val="FF0000"/>
                          </a:solidFill>
                          <a:latin typeface="+mn-lt"/>
                          <a:ea typeface="標楷體" pitchFamily="65" charset="-120"/>
                        </a:rPr>
                        <a:t>6</a:t>
                      </a:r>
                      <a:endParaRPr lang="en-US" altLang="zh-TW" sz="1800" b="1" i="0" u="none" strike="noStrike" dirty="0">
                        <a:solidFill>
                          <a:srgbClr val="FF0000"/>
                        </a:solidFill>
                        <a:latin typeface="+mn-lt"/>
                        <a:ea typeface="標楷體" pitchFamily="65" charset="-120"/>
                      </a:endParaRPr>
                    </a:p>
                  </a:txBody>
                  <a:tcPr marL="9525" marR="9525" marT="9525" marB="0" anchor="ctr"/>
                </a:tc>
                <a:tc>
                  <a:txBody>
                    <a:bodyPr/>
                    <a:lstStyle/>
                    <a:p>
                      <a:pPr algn="ctr" fontAlgn="ctr"/>
                      <a:r>
                        <a:rPr lang="en-US" altLang="zh-TW" sz="1800" b="1" u="none" strike="noStrike" dirty="0">
                          <a:solidFill>
                            <a:srgbClr val="FF0000"/>
                          </a:solidFill>
                          <a:latin typeface="+mn-lt"/>
                          <a:ea typeface="標楷體" pitchFamily="65" charset="-120"/>
                        </a:rPr>
                        <a:t>1</a:t>
                      </a:r>
                      <a:endParaRPr lang="en-US" altLang="zh-TW" sz="1800" b="1" i="0" u="none" strike="noStrike" dirty="0">
                        <a:solidFill>
                          <a:srgbClr val="FF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rgbClr val="000000"/>
                          </a:solidFill>
                          <a:latin typeface="+mn-lt"/>
                          <a:ea typeface="標楷體" pitchFamily="65" charset="-120"/>
                        </a:rPr>
                        <a:t>瑞典</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9.44</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5</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9.42</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7</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-2</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以色列</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9.13</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9.2</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8</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荷蘭</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9.16</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8</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9.16</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9</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丹麥</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9.08</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10</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9.06</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10</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0</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南韓</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8.94</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11</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9.05</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11</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0</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奧地利</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8.93</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12</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8.98</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12</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0</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法國</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8.88</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8.96</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0</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比利時</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8.79</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15</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8.89</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a:latin typeface="+mn-lt"/>
                          <a:ea typeface="標楷體" pitchFamily="65" charset="-120"/>
                        </a:rPr>
                        <a:t>14</a:t>
                      </a:r>
                      <a:endParaRPr lang="en-US" altLang="zh-TW" sz="1800" b="0" i="0" u="none" strike="noStrike">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r h="291383">
                <a:tc>
                  <a:txBody>
                    <a:bodyPr/>
                    <a:lstStyle/>
                    <a:p>
                      <a:pPr algn="l" fontAlgn="ctr"/>
                      <a:r>
                        <a:rPr lang="zh-TW" altLang="en-US" sz="1700" b="0" i="0" u="none" strike="noStrike" dirty="0" smtClean="0">
                          <a:solidFill>
                            <a:schemeClr val="tx1"/>
                          </a:solidFill>
                          <a:latin typeface="+mn-lt"/>
                          <a:ea typeface="標楷體" pitchFamily="65" charset="-120"/>
                        </a:rPr>
                        <a:t>加拿大</a:t>
                      </a:r>
                      <a:endParaRPr lang="en-US" sz="17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8.87</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14</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8.83</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15</a:t>
                      </a:r>
                      <a:endParaRPr lang="en-US" altLang="zh-TW" sz="1800" b="0" i="0" u="none" strike="noStrike" dirty="0">
                        <a:solidFill>
                          <a:srgbClr val="000000"/>
                        </a:solidFill>
                        <a:latin typeface="+mn-lt"/>
                        <a:ea typeface="標楷體" pitchFamily="65" charset="-120"/>
                      </a:endParaRPr>
                    </a:p>
                  </a:txBody>
                  <a:tcPr marL="9525" marR="9525" marT="9525" marB="0" anchor="ctr"/>
                </a:tc>
                <a:tc>
                  <a:txBody>
                    <a:bodyPr/>
                    <a:lstStyle/>
                    <a:p>
                      <a:pPr algn="ctr" fontAlgn="ctr"/>
                      <a:r>
                        <a:rPr lang="en-US" altLang="zh-TW" sz="1800" u="none" strike="noStrike" dirty="0">
                          <a:latin typeface="+mn-lt"/>
                          <a:ea typeface="標楷體" pitchFamily="65" charset="-120"/>
                        </a:rPr>
                        <a:t>-1</a:t>
                      </a:r>
                      <a:endParaRPr lang="en-US" altLang="zh-TW" sz="1800" b="0" i="0" u="none" strike="noStrike" dirty="0">
                        <a:solidFill>
                          <a:srgbClr val="000000"/>
                        </a:solidFill>
                        <a:latin typeface="+mn-lt"/>
                        <a:ea typeface="標楷體" pitchFamily="65" charset="-120"/>
                      </a:endParaRPr>
                    </a:p>
                  </a:txBody>
                  <a:tcPr marL="9525" marR="9525" marT="9525" marB="0" anchor="ctr"/>
                </a:tc>
              </a:tr>
            </a:tbl>
          </a:graphicData>
        </a:graphic>
      </p:graphicFrame>
      <p:sp>
        <p:nvSpPr>
          <p:cNvPr id="10" name="矩形 9"/>
          <p:cNvSpPr/>
          <p:nvPr/>
        </p:nvSpPr>
        <p:spPr>
          <a:xfrm>
            <a:off x="357158" y="6357958"/>
            <a:ext cx="8286808" cy="307777"/>
          </a:xfrm>
          <a:prstGeom prst="rect">
            <a:avLst/>
          </a:prstGeom>
        </p:spPr>
        <p:txBody>
          <a:bodyPr wrap="square">
            <a:spAutoFit/>
          </a:bodyPr>
          <a:lstStyle/>
          <a:p>
            <a:r>
              <a:rPr lang="zh-TW" altLang="en-US" sz="1400" dirty="0" smtClean="0">
                <a:latin typeface="+mn-lt"/>
                <a:ea typeface="標楷體" pitchFamily="65" charset="-120"/>
              </a:rPr>
              <a:t>資料來源</a:t>
            </a:r>
            <a:r>
              <a:rPr lang="en-US" altLang="zh-TW" sz="1400" dirty="0" smtClean="0">
                <a:latin typeface="+mn-lt"/>
                <a:ea typeface="標楷體" pitchFamily="65" charset="-120"/>
              </a:rPr>
              <a:t>: A new ranking of the world's most innovative countries -- An Economist Intelligence Unit report</a:t>
            </a:r>
            <a:endParaRPr lang="zh-TW" altLang="en-US" sz="1400" dirty="0">
              <a:latin typeface="+mn-lt"/>
              <a:ea typeface="標楷體" pitchFamily="65" charset="-120"/>
            </a:endParaRPr>
          </a:p>
        </p:txBody>
      </p:sp>
      <p:grpSp>
        <p:nvGrpSpPr>
          <p:cNvPr id="12" name="群組 11"/>
          <p:cNvGrpSpPr/>
          <p:nvPr/>
        </p:nvGrpSpPr>
        <p:grpSpPr>
          <a:xfrm>
            <a:off x="7072330" y="3416857"/>
            <a:ext cx="785818" cy="369333"/>
            <a:chOff x="7143768" y="3416858"/>
            <a:chExt cx="785818" cy="369333"/>
          </a:xfrm>
        </p:grpSpPr>
        <p:sp>
          <p:nvSpPr>
            <p:cNvPr id="9" name="向上箭號 8"/>
            <p:cNvSpPr/>
            <p:nvPr/>
          </p:nvSpPr>
          <p:spPr>
            <a:xfrm>
              <a:off x="7143768" y="3429001"/>
              <a:ext cx="285752" cy="357190"/>
            </a:xfrm>
            <a:prstGeom prst="upArrow">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zh-TW" altLang="en-US"/>
            </a:p>
          </p:txBody>
        </p:sp>
        <p:sp>
          <p:nvSpPr>
            <p:cNvPr id="11" name="文字方塊 17"/>
            <p:cNvSpPr txBox="1">
              <a:spLocks noChangeArrowheads="1"/>
            </p:cNvSpPr>
            <p:nvPr/>
          </p:nvSpPr>
          <p:spPr bwMode="auto">
            <a:xfrm>
              <a:off x="7405705" y="3416858"/>
              <a:ext cx="523881" cy="369332"/>
            </a:xfrm>
            <a:prstGeom prst="rect">
              <a:avLst/>
            </a:prstGeom>
            <a:noFill/>
            <a:ln w="9525">
              <a:noFill/>
              <a:miter lim="800000"/>
              <a:headEnd/>
              <a:tailEnd/>
            </a:ln>
          </p:spPr>
          <p:txBody>
            <a:bodyPr wrap="square">
              <a:spAutoFit/>
            </a:bodyPr>
            <a:lstStyle/>
            <a:p>
              <a:r>
                <a:rPr lang="en-US" altLang="zh-TW" b="1" dirty="0" smtClean="0">
                  <a:solidFill>
                    <a:schemeClr val="accent3"/>
                  </a:solidFill>
                </a:rPr>
                <a:t>+1</a:t>
              </a:r>
              <a:endParaRPr lang="zh-TW" altLang="en-US" b="1" dirty="0">
                <a:solidFill>
                  <a:schemeClr val="accent3"/>
                </a:solidFill>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ctrTitle"/>
          </p:nvPr>
        </p:nvSpPr>
        <p:spPr>
          <a:xfrm>
            <a:off x="500034" y="2428868"/>
            <a:ext cx="7772400" cy="1470025"/>
          </a:xfrm>
        </p:spPr>
        <p:txBody>
          <a:bodyPr rtlCol="0">
            <a:normAutofit/>
          </a:bodyPr>
          <a:lstStyle/>
          <a:p>
            <a:pPr eaLnBrk="1" fontAlgn="auto" hangingPunct="1">
              <a:spcAft>
                <a:spcPts val="0"/>
              </a:spcAft>
              <a:defRPr/>
            </a:pPr>
            <a:r>
              <a:rPr kumimoji="1" lang="zh-TW" altLang="en-US" sz="3600" b="1" dirty="0" smtClean="0">
                <a:solidFill>
                  <a:srgbClr val="333399"/>
                </a:solidFill>
                <a:effectLst>
                  <a:outerShdw blurRad="38100" dist="38100" dir="2700000" algn="tl">
                    <a:srgbClr val="C0C0C0"/>
                  </a:outerShdw>
                </a:effectLst>
                <a:latin typeface="+mn-lt"/>
              </a:rPr>
              <a:t>二、</a:t>
            </a:r>
            <a:r>
              <a:rPr kumimoji="1" lang="en-US" altLang="zh-TW" sz="3600" b="1" dirty="0" smtClean="0">
                <a:solidFill>
                  <a:srgbClr val="333399"/>
                </a:solidFill>
                <a:effectLst>
                  <a:outerShdw blurRad="38100" dist="38100" dir="2700000" algn="tl">
                    <a:srgbClr val="C0C0C0"/>
                  </a:outerShdw>
                </a:effectLst>
                <a:latin typeface="+mn-lt"/>
              </a:rPr>
              <a:t>ECFA</a:t>
            </a:r>
            <a:r>
              <a:rPr kumimoji="1" lang="zh-TW" altLang="en-US" sz="3600" b="1" dirty="0" smtClean="0">
                <a:solidFill>
                  <a:srgbClr val="333399"/>
                </a:solidFill>
                <a:effectLst>
                  <a:outerShdw blurRad="38100" dist="38100" dir="2700000" algn="tl">
                    <a:srgbClr val="C0C0C0"/>
                  </a:outerShdw>
                </a:effectLst>
                <a:latin typeface="+mn-lt"/>
              </a:rPr>
              <a:t>與</a:t>
            </a:r>
            <a:r>
              <a:rPr lang="zh-TW" altLang="en-US" sz="3600" b="1" dirty="0" smtClean="0">
                <a:solidFill>
                  <a:srgbClr val="333399"/>
                </a:solidFill>
                <a:effectLst>
                  <a:outerShdw blurRad="38100" dist="38100" dir="2700000" algn="tl">
                    <a:srgbClr val="C0C0C0"/>
                  </a:outerShdw>
                </a:effectLst>
              </a:rPr>
              <a:t>十二五</a:t>
            </a:r>
            <a:r>
              <a:rPr kumimoji="1" lang="zh-TW" altLang="en-US" sz="3600" b="1" dirty="0" smtClean="0">
                <a:solidFill>
                  <a:srgbClr val="333399"/>
                </a:solidFill>
                <a:effectLst>
                  <a:outerShdw blurRad="38100" dist="38100" dir="2700000" algn="tl">
                    <a:srgbClr val="C0C0C0"/>
                  </a:outerShdw>
                </a:effectLst>
                <a:latin typeface="+mn-lt"/>
              </a:rPr>
              <a:t>計畫</a:t>
            </a:r>
            <a:endParaRPr kumimoji="1" lang="en-US" altLang="zh-TW" sz="3600" b="1" dirty="0" smtClean="0">
              <a:solidFill>
                <a:srgbClr val="333399"/>
              </a:solidFill>
              <a:effectLst>
                <a:outerShdw blurRad="38100" dist="38100" dir="2700000" algn="tl">
                  <a:srgbClr val="C0C0C0"/>
                </a:outerShdw>
              </a:effectLst>
              <a:latin typeface="+mn-lt"/>
            </a:endParaRPr>
          </a:p>
        </p:txBody>
      </p:sp>
      <p:sp>
        <p:nvSpPr>
          <p:cNvPr id="4" name="投影片編號版面配置區 3"/>
          <p:cNvSpPr>
            <a:spLocks noGrp="1"/>
          </p:cNvSpPr>
          <p:nvPr>
            <p:ph type="sldNum" sz="quarter" idx="12"/>
          </p:nvPr>
        </p:nvSpPr>
        <p:spPr/>
        <p:txBody>
          <a:bodyPr/>
          <a:lstStyle/>
          <a:p>
            <a:pPr>
              <a:defRPr/>
            </a:pPr>
            <a:fld id="{0A365B69-8FF2-4719-A531-7B1BEB93CDA9}" type="slidenum">
              <a:rPr/>
              <a:pPr>
                <a:defRPr/>
              </a:pPr>
              <a:t>9</a:t>
            </a:fld>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8864</TotalTime>
  <Words>5197</Words>
  <Application>Microsoft Office PowerPoint</Application>
  <PresentationFormat>如螢幕大小 (4:3)</PresentationFormat>
  <Paragraphs>1710</Paragraphs>
  <Slides>67</Slides>
  <Notes>17</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67</vt:i4>
      </vt:variant>
    </vt:vector>
  </HeadingPairs>
  <TitlesOfParts>
    <vt:vector size="71" baseType="lpstr">
      <vt:lpstr>Office 佈景主題</vt:lpstr>
      <vt:lpstr>圖表</vt:lpstr>
      <vt:lpstr>Worksheet</vt:lpstr>
      <vt:lpstr>Microsoft Office Excel 97-2003 工作表</vt:lpstr>
      <vt:lpstr>台灣資本市場展望</vt:lpstr>
      <vt:lpstr>大 綱</vt:lpstr>
      <vt:lpstr>一、台灣總體經濟展望 </vt:lpstr>
      <vt:lpstr>IMF：全球經濟逐步復甦但不同步， 新興市場主導全球經濟成長</vt:lpstr>
      <vt:lpstr>圖2：亞洲四小龍實質GDP成長率 </vt:lpstr>
      <vt:lpstr>表2：國家競爭力進步神速</vt:lpstr>
      <vt:lpstr>表3：臺灣全球競爭力 </vt:lpstr>
      <vt:lpstr>表4 : EIU全球創新力排名</vt:lpstr>
      <vt:lpstr>二、ECFA與十二五計畫</vt:lpstr>
      <vt:lpstr>1.  ECFA</vt:lpstr>
      <vt:lpstr>ECFA =Everything Covered Friendly Agenda =WTO+ </vt:lpstr>
      <vt:lpstr>ECFA: WTO+</vt:lpstr>
      <vt:lpstr>投影片 13</vt:lpstr>
      <vt:lpstr>表6：ECFA早收清單項目出口成長顯著</vt:lpstr>
      <vt:lpstr>表7：服務貿易早期收穫清單特色</vt:lpstr>
      <vt:lpstr>ECFA After = WTO++</vt:lpstr>
      <vt:lpstr>兩岸產業合作 : 搭橋計畫</vt:lpstr>
      <vt:lpstr>2.十二五計畫：後工業化時期的發展</vt:lpstr>
      <vt:lpstr>圖3：兩岸三級產業發展的軌跡</vt:lpstr>
      <vt:lpstr>發現與預測</vt:lpstr>
      <vt:lpstr>中國經濟的轉軌—從失衡走向平衡</vt:lpstr>
      <vt:lpstr>3. 台灣經濟轉軌的經驗 </vt:lpstr>
      <vt:lpstr>台灣經濟轉軌的經驗(1)</vt:lpstr>
      <vt:lpstr>台灣經濟轉軌的經驗(2)</vt:lpstr>
      <vt:lpstr>三、台灣資本市場競爭力 </vt:lpstr>
      <vt:lpstr>1. 資本市場之發展貢獻與台灣的IT產業</vt:lpstr>
      <vt:lpstr>投影片 27</vt:lpstr>
      <vt:lpstr>投影片 28</vt:lpstr>
      <vt:lpstr>投影片 29</vt:lpstr>
      <vt:lpstr>2.  臺灣證券市場之利基</vt:lpstr>
      <vt:lpstr>表9 : 台灣名列新興市場前矛 </vt:lpstr>
      <vt:lpstr>投影片 32</vt:lpstr>
      <vt:lpstr>表10：2008年及2010年全球主要股價指數水準</vt:lpstr>
      <vt:lpstr>表11：區域化趨勢日益顯著（臺灣與其他市場股市相關性）</vt:lpstr>
      <vt:lpstr>投影片 35</vt:lpstr>
      <vt:lpstr>投影片 36</vt:lpstr>
      <vt:lpstr>圖11：近年資本市場籌資概況 （2002-2010）</vt:lpstr>
      <vt:lpstr>投影片 38</vt:lpstr>
      <vt:lpstr>投影片 39</vt:lpstr>
      <vt:lpstr>投影片 40</vt:lpstr>
      <vt:lpstr>投影片 41</vt:lpstr>
      <vt:lpstr>投影片 42</vt:lpstr>
      <vt:lpstr>表15：2010亞洲市場公司治理排名</vt:lpstr>
      <vt:lpstr>四、推動外國企業來台上市 </vt:lpstr>
      <vt:lpstr>投影片 45</vt:lpstr>
      <vt:lpstr>表16：外國企業來台第一上市</vt:lpstr>
      <vt:lpstr>表17：外國企業來台發行TDR</vt:lpstr>
      <vt:lpstr>圖14：兩岸三地市場產業互補性高</vt:lpstr>
      <vt:lpstr>表18： 2009及2010年申報輔導的上市公司</vt:lpstr>
      <vt:lpstr>臺灣資本市場定位</vt:lpstr>
      <vt:lpstr>海外企業來台上市緣由</vt:lpstr>
      <vt:lpstr>五、結語</vt:lpstr>
      <vt:lpstr>打造台灣成為國際化籌資平台與優質財管中心</vt:lpstr>
      <vt:lpstr>投影片 54</vt:lpstr>
      <vt:lpstr>投影片 55</vt:lpstr>
      <vt:lpstr>兩岸產業合作實例－優先採購</vt:lpstr>
      <vt:lpstr>兩岸產業合作實例－相互認證</vt:lpstr>
      <vt:lpstr>兩岸產業合作實例－共同技術規格標準</vt:lpstr>
      <vt:lpstr>兩岸產業合作實例－合作開發生產</vt:lpstr>
      <vt:lpstr>兩岸產業合作實例－高等教育交流</vt:lpstr>
      <vt:lpstr>兩岸產業合作實例－文化創意合作</vt:lpstr>
      <vt:lpstr>兩岸合資實例 1—海外直接投資</vt:lpstr>
      <vt:lpstr>兩岸合資實例 2—發展自主品牌</vt:lpstr>
      <vt:lpstr>圖15：中國經濟的另一個轉捩點─從失衡走向平衡</vt:lpstr>
      <vt:lpstr>圖16：台股市值占GDP比重高</vt:lpstr>
      <vt:lpstr>投影片 66</vt:lpstr>
      <vt:lpstr>表20：第一上市外國企業（含已上市掛牌）態樣</vt:lpstr>
    </vt:vector>
  </TitlesOfParts>
  <Company>twse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Valued Acer Customer</dc:creator>
  <cp:lastModifiedBy>1109</cp:lastModifiedBy>
  <cp:revision>1312</cp:revision>
  <dcterms:created xsi:type="dcterms:W3CDTF">2009-10-26T01:01:24Z</dcterms:created>
  <dcterms:modified xsi:type="dcterms:W3CDTF">2011-07-07T10:16:19Z</dcterms:modified>
</cp:coreProperties>
</file>