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charts/chart5.xml" ContentType="application/vnd.openxmlformats-officedocument.drawingml.chart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5" r:id="rId2"/>
    <p:sldId id="328" r:id="rId3"/>
    <p:sldId id="316" r:id="rId4"/>
    <p:sldId id="317" r:id="rId5"/>
    <p:sldId id="329" r:id="rId6"/>
    <p:sldId id="319" r:id="rId7"/>
    <p:sldId id="321" r:id="rId8"/>
    <p:sldId id="322" r:id="rId9"/>
    <p:sldId id="331" r:id="rId10"/>
    <p:sldId id="288" r:id="rId11"/>
    <p:sldId id="289" r:id="rId12"/>
    <p:sldId id="290" r:id="rId13"/>
    <p:sldId id="292" r:id="rId14"/>
    <p:sldId id="291" r:id="rId15"/>
    <p:sldId id="332" r:id="rId16"/>
    <p:sldId id="324" r:id="rId17"/>
    <p:sldId id="271" r:id="rId18"/>
    <p:sldId id="333" r:id="rId19"/>
    <p:sldId id="275" r:id="rId20"/>
    <p:sldId id="284" r:id="rId21"/>
    <p:sldId id="294" r:id="rId2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3EA"/>
    <a:srgbClr val="4BAC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5" autoAdjust="0"/>
    <p:restoredTop sz="84712" autoAdjust="0"/>
  </p:normalViewPr>
  <p:slideViewPr>
    <p:cSldViewPr>
      <p:cViewPr varScale="1">
        <p:scale>
          <a:sx n="57" d="100"/>
          <a:sy n="57" d="100"/>
        </p:scale>
        <p:origin x="-8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0832\&#26700;&#38754;\total%20value%20of%20trading\Ts2%20Market%20cap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0832\&#26700;&#38754;\total%20value%20of%20trading\Ts2%20Market%20cap.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0832\&#26700;&#38754;\total%20value%20of%20trading\Ts3%20Share%20Tradin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0832\&#26700;&#38754;\total%20value%20of%20trading\Ts3%20Share%20Tradin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autoTitleDeleted val="1"/>
    <c:plotArea>
      <c:layout>
        <c:manualLayout>
          <c:layoutTarget val="inner"/>
          <c:xMode val="edge"/>
          <c:yMode val="edge"/>
          <c:x val="7.4531973100305515E-2"/>
          <c:y val="8.6273905962060068E-2"/>
          <c:w val="0.85093605379938964"/>
          <c:h val="0.73062409283101604"/>
        </c:manualLayout>
      </c:layout>
      <c:lineChart>
        <c:grouping val="standard"/>
        <c:ser>
          <c:idx val="0"/>
          <c:order val="0"/>
          <c:tx>
            <c:strRef>
              <c:f>Sheet2!$A$43</c:f>
              <c:strCache>
                <c:ptCount val="1"/>
                <c:pt idx="0">
                  <c:v>World</c:v>
                </c:pt>
              </c:strCache>
            </c:strRef>
          </c:tx>
          <c:spPr>
            <a:ln w="41275"/>
          </c:spPr>
          <c:marker>
            <c:symbol val="none"/>
          </c:marker>
          <c:dLbls>
            <c:dLbl>
              <c:idx val="0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endParaRPr lang="zh-TW"/>
              </a:p>
            </c:txPr>
            <c:showVal val="1"/>
          </c:dLbls>
          <c:cat>
            <c:numRef>
              <c:f>Sheet2!$B$42:$F$42</c:f>
              <c:numCache>
                <c:formatCode>General</c:formatCode>
                <c:ptCount val="5"/>
                <c:pt idx="0">
                  <c:v>2002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Sheet2!$B$43:$F$43</c:f>
              <c:numCache>
                <c:formatCode>0.0_);[Red]\(0.0\)</c:formatCode>
                <c:ptCount val="5"/>
                <c:pt idx="0">
                  <c:v>1</c:v>
                </c:pt>
                <c:pt idx="1">
                  <c:v>2.8091351889699676</c:v>
                </c:pt>
                <c:pt idx="2">
                  <c:v>1.4709508779475005</c:v>
                </c:pt>
                <c:pt idx="3">
                  <c:v>2.1744661710137967</c:v>
                </c:pt>
                <c:pt idx="4">
                  <c:v>2.4730639989491077</c:v>
                </c:pt>
              </c:numCache>
            </c:numRef>
          </c:val>
        </c:ser>
        <c:ser>
          <c:idx val="1"/>
          <c:order val="1"/>
          <c:tx>
            <c:strRef>
              <c:f>Sheet2!$A$44</c:f>
              <c:strCache>
                <c:ptCount val="1"/>
                <c:pt idx="0">
                  <c:v>AP</c:v>
                </c:pt>
              </c:strCache>
            </c:strRef>
          </c:tx>
          <c:spPr>
            <a:ln w="41275"/>
          </c:spPr>
          <c:marker>
            <c:symbol val="none"/>
          </c:marker>
          <c:dLbls>
            <c:dLbl>
              <c:idx val="1"/>
              <c:spPr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  <a:latin typeface="+mn-lt"/>
                    </a:defRPr>
                  </a:pPr>
                  <a:endParaRPr lang="zh-TW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  <a:latin typeface="+mn-lt"/>
                    </a:defRPr>
                  </a:pPr>
                  <a:endParaRPr lang="zh-TW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  <a:latin typeface="+mn-lt"/>
                    </a:defRPr>
                  </a:pPr>
                  <a:endParaRPr lang="zh-TW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  <a:latin typeface="+mn-lt"/>
                    </a:defRPr>
                  </a:pPr>
                  <a:endParaRPr lang="zh-TW"/>
                </a:p>
              </c:txPr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  <a:latin typeface="+mn-lt"/>
                  </a:defRPr>
                </a:pPr>
                <a:endParaRPr lang="zh-TW"/>
              </a:p>
            </c:txPr>
            <c:showVal val="1"/>
          </c:dLbls>
          <c:cat>
            <c:numRef>
              <c:f>Sheet2!$B$42:$F$42</c:f>
              <c:numCache>
                <c:formatCode>General</c:formatCode>
                <c:ptCount val="5"/>
                <c:pt idx="0">
                  <c:v>2002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Sheet2!$B$44:$F$44</c:f>
              <c:numCache>
                <c:formatCode>0.0_);[Red]\(0.0\)</c:formatCode>
                <c:ptCount val="5"/>
                <c:pt idx="0">
                  <c:v>1</c:v>
                </c:pt>
                <c:pt idx="1">
                  <c:v>4.4603590728156179</c:v>
                </c:pt>
                <c:pt idx="2">
                  <c:v>2.2444794689598813</c:v>
                </c:pt>
                <c:pt idx="3">
                  <c:v>3.6243643851340184</c:v>
                </c:pt>
                <c:pt idx="4">
                  <c:v>4.3502402116828014</c:v>
                </c:pt>
              </c:numCache>
            </c:numRef>
          </c:val>
        </c:ser>
        <c:dLbls>
          <c:showVal val="1"/>
        </c:dLbls>
        <c:marker val="1"/>
        <c:axId val="78338688"/>
        <c:axId val="78369152"/>
      </c:lineChart>
      <c:catAx>
        <c:axId val="78338688"/>
        <c:scaling>
          <c:orientation val="minMax"/>
        </c:scaling>
        <c:axPos val="b"/>
        <c:numFmt formatCode="General" sourceLinked="1"/>
        <c:majorTickMark val="in"/>
        <c:tickLblPos val="low"/>
        <c:crossAx val="78369152"/>
        <c:crosses val="autoZero"/>
        <c:auto val="1"/>
        <c:lblAlgn val="ctr"/>
        <c:lblOffset val="100"/>
      </c:catAx>
      <c:valAx>
        <c:axId val="78369152"/>
        <c:scaling>
          <c:orientation val="minMax"/>
        </c:scaling>
        <c:delete val="1"/>
        <c:axPos val="l"/>
        <c:numFmt formatCode="0.0_);[Red]\(0.0\)" sourceLinked="1"/>
        <c:tickLblPos val="none"/>
        <c:crossAx val="78338688"/>
        <c:crosses val="autoZero"/>
        <c:crossBetween val="midCat"/>
      </c:valAx>
    </c:plotArea>
    <c:legend>
      <c:legendPos val="b"/>
      <c:layout/>
    </c:legend>
    <c:plotVisOnly val="1"/>
  </c:chart>
  <c:txPr>
    <a:bodyPr/>
    <a:lstStyle/>
    <a:p>
      <a:pPr>
        <a:defRPr sz="1600">
          <a:latin typeface="+mn-lt"/>
          <a:ea typeface="標楷體" pitchFamily="65" charset="-120"/>
          <a:cs typeface="Arial" pitchFamily="34" charset="0"/>
        </a:defRPr>
      </a:pPr>
      <a:endParaRPr lang="zh-TW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autoTitleDeleted val="1"/>
    <c:plotArea>
      <c:layout>
        <c:manualLayout>
          <c:layoutTarget val="inner"/>
          <c:xMode val="edge"/>
          <c:yMode val="edge"/>
          <c:x val="2.7777777777778043E-2"/>
          <c:y val="0"/>
          <c:w val="0.93888888888889144"/>
          <c:h val="0.81739863859097606"/>
        </c:manualLayout>
      </c:layout>
      <c:lineChart>
        <c:grouping val="standard"/>
        <c:ser>
          <c:idx val="0"/>
          <c:order val="0"/>
          <c:tx>
            <c:strRef>
              <c:f>Sheet2!$A$47</c:f>
              <c:strCache>
                <c:ptCount val="1"/>
                <c:pt idx="0">
                  <c:v>HKEX</c:v>
                </c:pt>
              </c:strCache>
            </c:strRef>
          </c:tx>
          <c:spPr>
            <a:ln w="41275"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3.888888888888889E-2"/>
                  <c:y val="-1.5075376884422113E-2"/>
                </c:manualLayout>
              </c:layout>
              <c:showVal val="1"/>
            </c:dLbl>
            <c:dLbl>
              <c:idx val="2"/>
              <c:layout>
                <c:manualLayout>
                  <c:x val="-3.6723155673482881E-2"/>
                  <c:y val="-4.7574001921887182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3.0046738055928796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2"/>
                    </a:solidFill>
                  </a:defRPr>
                </a:pPr>
                <a:endParaRPr lang="zh-TW"/>
              </a:p>
            </c:txPr>
            <c:showVal val="1"/>
          </c:dLbls>
          <c:cat>
            <c:numRef>
              <c:f>Sheet2!$B$46:$F$46</c:f>
              <c:numCache>
                <c:formatCode>General</c:formatCode>
                <c:ptCount val="5"/>
                <c:pt idx="0">
                  <c:v>2002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Sheet2!$B$47:$F$47</c:f>
              <c:numCache>
                <c:formatCode>0.0_ </c:formatCode>
                <c:ptCount val="5"/>
                <c:pt idx="0">
                  <c:v>1</c:v>
                </c:pt>
                <c:pt idx="1">
                  <c:v>5.7324001075763862</c:v>
                </c:pt>
                <c:pt idx="2">
                  <c:v>2.8695699403086867</c:v>
                </c:pt>
                <c:pt idx="3">
                  <c:v>4.9781196947029782</c:v>
                </c:pt>
                <c:pt idx="4">
                  <c:v>5.8552799233055763</c:v>
                </c:pt>
              </c:numCache>
            </c:numRef>
          </c:val>
        </c:ser>
        <c:ser>
          <c:idx val="1"/>
          <c:order val="1"/>
          <c:tx>
            <c:strRef>
              <c:f>Sheet2!$A$48</c:f>
              <c:strCache>
                <c:ptCount val="1"/>
                <c:pt idx="0">
                  <c:v>KRX</c:v>
                </c:pt>
              </c:strCache>
            </c:strRef>
          </c:tx>
          <c:spPr>
            <a:ln w="41275">
              <a:solidFill>
                <a:schemeClr val="accent3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3.333333333333334E-2"/>
                  <c:y val="2.1775544388609812E-2"/>
                </c:manualLayout>
              </c:layout>
              <c:showVal val="1"/>
            </c:dLbl>
            <c:dLbl>
              <c:idx val="2"/>
              <c:layout>
                <c:manualLayout>
                  <c:x val="-3.6723155673482881E-2"/>
                  <c:y val="-1.5023369027964285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3"/>
                    </a:solidFill>
                  </a:defRPr>
                </a:pPr>
                <a:endParaRPr lang="zh-TW"/>
              </a:p>
            </c:txPr>
            <c:showVal val="1"/>
          </c:dLbls>
          <c:cat>
            <c:numRef>
              <c:f>Sheet2!$B$46:$F$46</c:f>
              <c:numCache>
                <c:formatCode>General</c:formatCode>
                <c:ptCount val="5"/>
                <c:pt idx="0">
                  <c:v>2002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Sheet2!$B$48:$F$48</c:f>
              <c:numCache>
                <c:formatCode>0.0_ </c:formatCode>
                <c:ptCount val="5"/>
                <c:pt idx="0">
                  <c:v>1</c:v>
                </c:pt>
                <c:pt idx="1">
                  <c:v>5.1944476700013906</c:v>
                </c:pt>
                <c:pt idx="2">
                  <c:v>2.1784430177475209</c:v>
                </c:pt>
                <c:pt idx="3">
                  <c:v>3.8617898313437387</c:v>
                </c:pt>
                <c:pt idx="4">
                  <c:v>5.0524184375000045</c:v>
                </c:pt>
              </c:numCache>
            </c:numRef>
          </c:val>
        </c:ser>
        <c:ser>
          <c:idx val="2"/>
          <c:order val="2"/>
          <c:tx>
            <c:strRef>
              <c:f>Sheet2!$A$49</c:f>
              <c:strCache>
                <c:ptCount val="1"/>
                <c:pt idx="0">
                  <c:v>SSE</c:v>
                </c:pt>
              </c:strCache>
            </c:strRef>
          </c:tx>
          <c:spPr>
            <a:ln w="41275"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3.333333333333334E-2"/>
                  <c:y val="-1.172529313232832E-2"/>
                </c:manualLayout>
              </c:layout>
              <c:showVal val="1"/>
            </c:dLbl>
            <c:dLbl>
              <c:idx val="2"/>
              <c:layout>
                <c:manualLayout>
                  <c:x val="-3.6723155673482881E-2"/>
                  <c:y val="-5.7589581273863398E-2"/>
                </c:manualLayout>
              </c:layout>
              <c:showVal val="1"/>
            </c:dLbl>
            <c:dLbl>
              <c:idx val="3"/>
              <c:layout>
                <c:manualLayout>
                  <c:x val="-3.6111111111111212E-2"/>
                  <c:y val="-8.3752093802345207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2.7542843217934692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1"/>
                    </a:solidFill>
                    <a:latin typeface="+mn-lt"/>
                  </a:defRPr>
                </a:pPr>
                <a:endParaRPr lang="zh-TW"/>
              </a:p>
            </c:txPr>
            <c:showVal val="1"/>
          </c:dLbls>
          <c:cat>
            <c:numRef>
              <c:f>Sheet2!$B$46:$F$46</c:f>
              <c:numCache>
                <c:formatCode>General</c:formatCode>
                <c:ptCount val="5"/>
                <c:pt idx="0">
                  <c:v>2002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Sheet2!$B$49:$F$49</c:f>
              <c:numCache>
                <c:formatCode>0.0_ </c:formatCode>
                <c:ptCount val="5"/>
                <c:pt idx="0">
                  <c:v>1</c:v>
                </c:pt>
                <c:pt idx="1">
                  <c:v>12.055556667579992</c:v>
                </c:pt>
                <c:pt idx="2">
                  <c:v>4.6512771291789301</c:v>
                </c:pt>
                <c:pt idx="3">
                  <c:v>8.8263504990558932</c:v>
                </c:pt>
                <c:pt idx="4">
                  <c:v>8.8645035521467666</c:v>
                </c:pt>
              </c:numCache>
            </c:numRef>
          </c:val>
        </c:ser>
        <c:ser>
          <c:idx val="3"/>
          <c:order val="3"/>
          <c:tx>
            <c:strRef>
              <c:f>Sheet2!$A$50</c:f>
              <c:strCache>
                <c:ptCount val="1"/>
                <c:pt idx="0">
                  <c:v>TWSE</c:v>
                </c:pt>
              </c:strCache>
            </c:strRef>
          </c:tx>
          <c:spPr>
            <a:ln w="41275"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5.5932190948843656E-2"/>
                  <c:y val="-1.2554173834969281E-2"/>
                </c:manualLayout>
              </c:layout>
              <c:showVal val="1"/>
            </c:dLbl>
            <c:dLbl>
              <c:idx val="2"/>
              <c:layout>
                <c:manualLayout>
                  <c:x val="-4.1619502286689002E-2"/>
                  <c:y val="3.2585332538921957E-2"/>
                </c:manualLayout>
              </c:layout>
              <c:showVal val="1"/>
            </c:dLbl>
            <c:dLbl>
              <c:idx val="3"/>
              <c:layout>
                <c:manualLayout>
                  <c:x val="-2.4858751532819186E-2"/>
                  <c:y val="-9.9810768640511277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7527263865958424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zh-TW"/>
              </a:p>
            </c:txPr>
            <c:showVal val="1"/>
          </c:dLbls>
          <c:cat>
            <c:numRef>
              <c:f>Sheet2!$B$46:$F$46</c:f>
              <c:numCache>
                <c:formatCode>General</c:formatCode>
                <c:ptCount val="5"/>
                <c:pt idx="0">
                  <c:v>2002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Sheet2!$B$50:$F$50</c:f>
              <c:numCache>
                <c:formatCode>0.0_ </c:formatCode>
                <c:ptCount val="5"/>
                <c:pt idx="0">
                  <c:v>1</c:v>
                </c:pt>
                <c:pt idx="1">
                  <c:v>2.5399449627984065</c:v>
                </c:pt>
                <c:pt idx="2">
                  <c:v>1.3650795204220121</c:v>
                </c:pt>
                <c:pt idx="3">
                  <c:v>2.5218643282474442</c:v>
                </c:pt>
                <c:pt idx="4">
                  <c:v>3.1322441790156601</c:v>
                </c:pt>
              </c:numCache>
            </c:numRef>
          </c:val>
        </c:ser>
        <c:ser>
          <c:idx val="4"/>
          <c:order val="4"/>
          <c:tx>
            <c:strRef>
              <c:f>Sheet2!$A$51</c:f>
              <c:strCache>
                <c:ptCount val="1"/>
                <c:pt idx="0">
                  <c:v>TSE</c:v>
                </c:pt>
              </c:strCache>
            </c:strRef>
          </c:tx>
          <c:spPr>
            <a:ln w="41275"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zh-TW"/>
                </a:p>
              </c:txPr>
            </c:dLbl>
            <c:dLbl>
              <c:idx val="1"/>
              <c:layout>
                <c:manualLayout>
                  <c:x val="-5.5838103154476813E-2"/>
                  <c:y val="3.0875586394426942E-2"/>
                </c:manualLayout>
              </c:layout>
              <c:showVal val="1"/>
            </c:dLbl>
            <c:dLbl>
              <c:idx val="2"/>
              <c:layout>
                <c:manualLayout>
                  <c:x val="-8.1449334612452816E-3"/>
                  <c:y val="-2.5073845182013742E-2"/>
                </c:manualLayout>
              </c:layout>
              <c:showVal val="1"/>
            </c:dLbl>
            <c:dLbl>
              <c:idx val="3"/>
              <c:layout>
                <c:manualLayout>
                  <c:x val="-2.7777777777778043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6"/>
                    </a:solidFill>
                  </a:defRPr>
                </a:pPr>
                <a:endParaRPr lang="zh-TW"/>
              </a:p>
            </c:txPr>
            <c:showVal val="1"/>
          </c:dLbls>
          <c:cat>
            <c:numRef>
              <c:f>Sheet2!$B$46:$F$46</c:f>
              <c:numCache>
                <c:formatCode>General</c:formatCode>
                <c:ptCount val="5"/>
                <c:pt idx="0">
                  <c:v>2002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Sheet2!$B$51:$F$51</c:f>
              <c:numCache>
                <c:formatCode>0.0_ </c:formatCode>
                <c:ptCount val="5"/>
                <c:pt idx="0">
                  <c:v>1</c:v>
                </c:pt>
                <c:pt idx="1">
                  <c:v>2.0929414250096383</c:v>
                </c:pt>
                <c:pt idx="2">
                  <c:v>1.5057290122502704</c:v>
                </c:pt>
                <c:pt idx="3">
                  <c:v>1.5976820387162349</c:v>
                </c:pt>
                <c:pt idx="4">
                  <c:v>1.8497925932848358</c:v>
                </c:pt>
              </c:numCache>
            </c:numRef>
          </c:val>
        </c:ser>
        <c:dLbls>
          <c:showVal val="1"/>
        </c:dLbls>
        <c:marker val="1"/>
        <c:axId val="78500992"/>
        <c:axId val="78502528"/>
      </c:lineChart>
      <c:catAx>
        <c:axId val="78500992"/>
        <c:scaling>
          <c:orientation val="minMax"/>
        </c:scaling>
        <c:axPos val="b"/>
        <c:numFmt formatCode="General" sourceLinked="1"/>
        <c:majorTickMark val="in"/>
        <c:tickLblPos val="low"/>
        <c:crossAx val="78502528"/>
        <c:crosses val="autoZero"/>
        <c:auto val="1"/>
        <c:lblAlgn val="ctr"/>
        <c:lblOffset val="100"/>
      </c:catAx>
      <c:valAx>
        <c:axId val="78502528"/>
        <c:scaling>
          <c:orientation val="minMax"/>
        </c:scaling>
        <c:delete val="1"/>
        <c:axPos val="l"/>
        <c:numFmt formatCode="0.0_ " sourceLinked="1"/>
        <c:tickLblPos val="none"/>
        <c:crossAx val="7850099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4.7306331321841699E-2"/>
          <c:y val="0.9161605315985617"/>
          <c:w val="0.89999995758135765"/>
          <c:h val="5.3792730345510173E-2"/>
        </c:manualLayout>
      </c:layout>
      <c:txPr>
        <a:bodyPr/>
        <a:lstStyle/>
        <a:p>
          <a:pPr>
            <a:defRPr sz="1600">
              <a:latin typeface="+mn-lt"/>
            </a:defRPr>
          </a:pPr>
          <a:endParaRPr lang="zh-TW"/>
        </a:p>
      </c:txPr>
    </c:legend>
    <c:plotVisOnly val="1"/>
  </c:chart>
  <c:txPr>
    <a:bodyPr/>
    <a:lstStyle/>
    <a:p>
      <a:pPr>
        <a:defRPr sz="1400">
          <a:latin typeface="Arial" pitchFamily="34" charset="0"/>
          <a:ea typeface="標楷體" pitchFamily="65" charset="-120"/>
          <a:cs typeface="Arial" pitchFamily="34" charset="0"/>
        </a:defRPr>
      </a:pPr>
      <a:endParaRPr lang="zh-TW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autoTitleDeleted val="1"/>
    <c:plotArea>
      <c:layout>
        <c:manualLayout>
          <c:layoutTarget val="inner"/>
          <c:xMode val="edge"/>
          <c:yMode val="edge"/>
          <c:x val="0.11479844047875404"/>
          <c:y val="2.9810170880349707E-2"/>
          <c:w val="0.7704031190424927"/>
          <c:h val="0.80254272008740257"/>
        </c:manualLayout>
      </c:layout>
      <c:lineChart>
        <c:grouping val="standard"/>
        <c:ser>
          <c:idx val="0"/>
          <c:order val="0"/>
          <c:tx>
            <c:strRef>
              <c:f>'亞洲 (2)'!$A$59</c:f>
              <c:strCache>
                <c:ptCount val="1"/>
                <c:pt idx="0">
                  <c:v>World</c:v>
                </c:pt>
              </c:strCache>
            </c:strRef>
          </c:tx>
          <c:spPr>
            <a:ln w="41275"/>
          </c:spPr>
          <c:marker>
            <c:symbol val="none"/>
          </c:marke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zh-TW"/>
                </a:p>
              </c:txPr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endParaRPr lang="zh-TW"/>
              </a:p>
            </c:txPr>
            <c:dLblPos val="b"/>
            <c:showVal val="1"/>
          </c:dLbls>
          <c:cat>
            <c:numRef>
              <c:f>'亞洲 (2)'!$B$58:$F$58</c:f>
              <c:numCache>
                <c:formatCode>General</c:formatCode>
                <c:ptCount val="5"/>
                <c:pt idx="0">
                  <c:v>2001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'亞洲 (2)'!$B$59:$F$59</c:f>
              <c:numCache>
                <c:formatCode>0.0_);[Red]\(0.0\)</c:formatCode>
                <c:ptCount val="5"/>
                <c:pt idx="0">
                  <c:v>1</c:v>
                </c:pt>
                <c:pt idx="1">
                  <c:v>3.0167276528369507</c:v>
                </c:pt>
                <c:pt idx="2">
                  <c:v>3.0113749306016024</c:v>
                </c:pt>
                <c:pt idx="3">
                  <c:v>1.6111376752344844</c:v>
                </c:pt>
                <c:pt idx="4">
                  <c:v>1.655947068028172</c:v>
                </c:pt>
              </c:numCache>
            </c:numRef>
          </c:val>
        </c:ser>
        <c:ser>
          <c:idx val="1"/>
          <c:order val="1"/>
          <c:tx>
            <c:strRef>
              <c:f>'亞洲 (2)'!$A$60</c:f>
              <c:strCache>
                <c:ptCount val="1"/>
                <c:pt idx="0">
                  <c:v>AP</c:v>
                </c:pt>
              </c:strCache>
            </c:strRef>
          </c:tx>
          <c:spPr>
            <a:ln w="41275"/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4.1201443569553645E-2"/>
                  <c:y val="-3.751166520851564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1201443569553645E-2"/>
                  <c:y val="-4.6770924467774859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1201443569553645E-2"/>
                  <c:y val="-3.2882035578886276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4.1201443569553645E-2"/>
                  <c:y val="-3.7511665208515642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2"/>
                    </a:solidFill>
                  </a:defRPr>
                </a:pPr>
                <a:endParaRPr lang="zh-TW"/>
              </a:p>
            </c:txPr>
            <c:dLblPos val="t"/>
            <c:showVal val="1"/>
          </c:dLbls>
          <c:cat>
            <c:numRef>
              <c:f>'亞洲 (2)'!$B$58:$F$58</c:f>
              <c:numCache>
                <c:formatCode>General</c:formatCode>
                <c:ptCount val="5"/>
                <c:pt idx="0">
                  <c:v>2001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'亞洲 (2)'!$B$60:$F$60</c:f>
              <c:numCache>
                <c:formatCode>0.0_);[Red]\(0.0\)</c:formatCode>
                <c:ptCount val="5"/>
                <c:pt idx="0">
                  <c:v>1</c:v>
                </c:pt>
                <c:pt idx="1">
                  <c:v>5.1542176831109465</c:v>
                </c:pt>
                <c:pt idx="2">
                  <c:v>3.9900090484712316</c:v>
                </c:pt>
                <c:pt idx="3">
                  <c:v>4.3412685843459471</c:v>
                </c:pt>
                <c:pt idx="4">
                  <c:v>4.5709246126576168</c:v>
                </c:pt>
              </c:numCache>
            </c:numRef>
          </c:val>
        </c:ser>
        <c:dLbls>
          <c:showVal val="1"/>
        </c:dLbls>
        <c:marker val="1"/>
        <c:axId val="78627200"/>
        <c:axId val="78628736"/>
      </c:lineChart>
      <c:catAx>
        <c:axId val="78627200"/>
        <c:scaling>
          <c:orientation val="minMax"/>
        </c:scaling>
        <c:axPos val="b"/>
        <c:numFmt formatCode="General" sourceLinked="1"/>
        <c:majorTickMark val="in"/>
        <c:tickLblPos val="nextTo"/>
        <c:crossAx val="78628736"/>
        <c:crosses val="autoZero"/>
        <c:auto val="1"/>
        <c:lblAlgn val="ctr"/>
        <c:lblOffset val="100"/>
      </c:catAx>
      <c:valAx>
        <c:axId val="78628736"/>
        <c:scaling>
          <c:orientation val="minMax"/>
        </c:scaling>
        <c:delete val="1"/>
        <c:axPos val="l"/>
        <c:numFmt formatCode="0.0_);[Red]\(0.0\)" sourceLinked="1"/>
        <c:tickLblPos val="none"/>
        <c:crossAx val="78627200"/>
        <c:crosses val="autoZero"/>
        <c:crossBetween val="midCat"/>
      </c:valAx>
    </c:plotArea>
    <c:legend>
      <c:legendPos val="b"/>
      <c:layout/>
    </c:legend>
    <c:plotVisOnly val="1"/>
  </c:chart>
  <c:txPr>
    <a:bodyPr/>
    <a:lstStyle/>
    <a:p>
      <a:pPr>
        <a:defRPr sz="1600">
          <a:latin typeface="+mn-lt"/>
          <a:ea typeface="標楷體" pitchFamily="65" charset="-120"/>
          <a:cs typeface="Arial" pitchFamily="34" charset="0"/>
        </a:defRPr>
      </a:pPr>
      <a:endParaRPr lang="zh-TW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autoTitleDeleted val="1"/>
    <c:plotArea>
      <c:layout>
        <c:manualLayout>
          <c:layoutTarget val="inner"/>
          <c:xMode val="edge"/>
          <c:yMode val="edge"/>
          <c:x val="7.1584409775572663E-2"/>
          <c:y val="2.8928210824327689E-2"/>
          <c:w val="0.85683118044885465"/>
          <c:h val="0.78512116716737101"/>
        </c:manualLayout>
      </c:layout>
      <c:lineChart>
        <c:grouping val="standard"/>
        <c:ser>
          <c:idx val="0"/>
          <c:order val="0"/>
          <c:tx>
            <c:strRef>
              <c:f>'亞洲 (2)'!$H$59</c:f>
              <c:strCache>
                <c:ptCount val="1"/>
                <c:pt idx="0">
                  <c:v>HKEX</c:v>
                </c:pt>
              </c:strCache>
            </c:strRef>
          </c:tx>
          <c:spPr>
            <a:ln w="41275"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4.1201443569553645E-2"/>
                  <c:y val="-1.32819422893261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2868110236220556E-2"/>
                  <c:y val="-1.5151974739542769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8423665791776036E-2"/>
                  <c:y val="-1.8892039639976169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4.1201443569553645E-2"/>
                  <c:y val="-1.8892039639976169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2"/>
                    </a:solidFill>
                  </a:defRPr>
                </a:pPr>
                <a:endParaRPr lang="zh-TW"/>
              </a:p>
            </c:txPr>
            <c:dLblPos val="t"/>
            <c:showVal val="1"/>
          </c:dLbls>
          <c:cat>
            <c:numRef>
              <c:f>'亞洲 (2)'!$I$58:$M$58</c:f>
              <c:numCache>
                <c:formatCode>General</c:formatCode>
                <c:ptCount val="5"/>
                <c:pt idx="0">
                  <c:v>2001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'亞洲 (2)'!$I$59:$M$59</c:f>
              <c:numCache>
                <c:formatCode>0.0_);[Red]\(0.0\)</c:formatCode>
                <c:ptCount val="5"/>
                <c:pt idx="0">
                  <c:v>1</c:v>
                </c:pt>
                <c:pt idx="1">
                  <c:v>8.8528274339947206</c:v>
                </c:pt>
                <c:pt idx="2">
                  <c:v>6.7622285365003698</c:v>
                </c:pt>
                <c:pt idx="3">
                  <c:v>5.8768645517699385</c:v>
                </c:pt>
                <c:pt idx="4">
                  <c:v>6.2080372120310026</c:v>
                </c:pt>
              </c:numCache>
            </c:numRef>
          </c:val>
        </c:ser>
        <c:ser>
          <c:idx val="1"/>
          <c:order val="1"/>
          <c:tx>
            <c:strRef>
              <c:f>'亞洲 (2)'!$H$60</c:f>
              <c:strCache>
                <c:ptCount val="1"/>
                <c:pt idx="0">
                  <c:v>KRX</c:v>
                </c:pt>
              </c:strCache>
            </c:strRef>
          </c:tx>
          <c:spPr>
            <a:ln w="41275">
              <a:solidFill>
                <a:schemeClr val="accent3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4.1201443569553645E-2"/>
                  <c:y val="-1.5151974739542769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2.7756265038785054E-2"/>
                  <c:y val="-3.169078248221868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1201443569553645E-2"/>
                  <c:y val="-1.7022007189759408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5645888013998255E-2"/>
                  <c:y val="-1.7022007189759408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3"/>
                    </a:solidFill>
                  </a:defRPr>
                </a:pPr>
                <a:endParaRPr lang="zh-TW"/>
              </a:p>
            </c:txPr>
            <c:dLblPos val="t"/>
            <c:showVal val="1"/>
          </c:dLbls>
          <c:cat>
            <c:numRef>
              <c:f>'亞洲 (2)'!$I$58:$M$58</c:f>
              <c:numCache>
                <c:formatCode>General</c:formatCode>
                <c:ptCount val="5"/>
                <c:pt idx="0">
                  <c:v>2001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'亞洲 (2)'!$I$60:$M$60</c:f>
              <c:numCache>
                <c:formatCode>0.0_);[Red]\(0.0\)</c:formatCode>
                <c:ptCount val="5"/>
                <c:pt idx="0">
                  <c:v>1</c:v>
                </c:pt>
                <c:pt idx="1">
                  <c:v>5.2832394116096255</c:v>
                </c:pt>
                <c:pt idx="2">
                  <c:v>3.773424701337182</c:v>
                </c:pt>
                <c:pt idx="3">
                  <c:v>4.0902394555111172</c:v>
                </c:pt>
                <c:pt idx="4">
                  <c:v>4.2266924079658894</c:v>
                </c:pt>
              </c:numCache>
            </c:numRef>
          </c:val>
        </c:ser>
        <c:ser>
          <c:idx val="2"/>
          <c:order val="2"/>
          <c:tx>
            <c:strRef>
              <c:f>'亞洲 (2)'!$H$61</c:f>
              <c:strCache>
                <c:ptCount val="1"/>
                <c:pt idx="0">
                  <c:v>SSE</c:v>
                </c:pt>
              </c:strCache>
            </c:strRef>
          </c:tx>
          <c:spPr>
            <a:ln w="41275"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5.3798775153105924E-2"/>
                  <c:y val="-9.5418773888928179E-3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8243219597550277E-2"/>
                  <c:y val="-1.328194228932612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8798775153105759E-2"/>
                  <c:y val="-1.328194228932612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endParaRPr lang="zh-TW"/>
              </a:p>
            </c:txPr>
            <c:dLblPos val="t"/>
            <c:showVal val="1"/>
          </c:dLbls>
          <c:cat>
            <c:numRef>
              <c:f>'亞洲 (2)'!$I$58:$M$58</c:f>
              <c:numCache>
                <c:formatCode>General</c:formatCode>
                <c:ptCount val="5"/>
                <c:pt idx="0">
                  <c:v>2001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'亞洲 (2)'!$I$61:$M$61</c:f>
              <c:numCache>
                <c:formatCode>0.0_);[Red]\(0.0\)</c:formatCode>
                <c:ptCount val="5"/>
                <c:pt idx="0">
                  <c:v>1</c:v>
                </c:pt>
                <c:pt idx="1">
                  <c:v>13.86026612024847</c:v>
                </c:pt>
                <c:pt idx="2">
                  <c:v>8.9459537783602752</c:v>
                </c:pt>
                <c:pt idx="3">
                  <c:v>17.392804107768544</c:v>
                </c:pt>
                <c:pt idx="4">
                  <c:v>15.435639697178916</c:v>
                </c:pt>
              </c:numCache>
            </c:numRef>
          </c:val>
        </c:ser>
        <c:ser>
          <c:idx val="3"/>
          <c:order val="3"/>
          <c:tx>
            <c:strRef>
              <c:f>'亞洲 (2)'!$H$62</c:f>
              <c:strCache>
                <c:ptCount val="1"/>
                <c:pt idx="0">
                  <c:v>TWSE</c:v>
                </c:pt>
              </c:strCache>
            </c:strRef>
          </c:tx>
          <c:spPr>
            <a:ln w="41275"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6.2240173279935716E-2"/>
                  <c:y val="2.982069893207896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1201404793360347E-2"/>
                  <c:y val="1.9301349541414423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6.2240173279935716E-2"/>
                  <c:y val="2.1931186889080606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5793861483730212E-2"/>
                  <c:y val="2.1171226017747055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tx2"/>
                    </a:solidFill>
                  </a:defRPr>
                </a:pPr>
                <a:endParaRPr lang="zh-TW"/>
              </a:p>
            </c:txPr>
            <c:dLblPos val="b"/>
            <c:showVal val="1"/>
          </c:dLbls>
          <c:cat>
            <c:numRef>
              <c:f>'亞洲 (2)'!$I$58:$M$58</c:f>
              <c:numCache>
                <c:formatCode>General</c:formatCode>
                <c:ptCount val="5"/>
                <c:pt idx="0">
                  <c:v>2001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'亞洲 (2)'!$I$62:$M$62</c:f>
              <c:numCache>
                <c:formatCode>0.0_);[Red]\(0.0\)</c:formatCode>
                <c:ptCount val="5"/>
                <c:pt idx="0">
                  <c:v>1</c:v>
                </c:pt>
                <c:pt idx="1">
                  <c:v>1.863879573633312</c:v>
                </c:pt>
                <c:pt idx="2">
                  <c:v>1.5318030927011255</c:v>
                </c:pt>
                <c:pt idx="3">
                  <c:v>1.6608513776429719</c:v>
                </c:pt>
                <c:pt idx="4">
                  <c:v>1.6602095807280151</c:v>
                </c:pt>
              </c:numCache>
            </c:numRef>
          </c:val>
        </c:ser>
        <c:ser>
          <c:idx val="4"/>
          <c:order val="4"/>
          <c:tx>
            <c:strRef>
              <c:f>'亞洲 (2)'!$H$63</c:f>
              <c:strCache>
                <c:ptCount val="1"/>
                <c:pt idx="0">
                  <c:v>TSE</c:v>
                </c:pt>
              </c:strCache>
            </c:strRef>
          </c:tx>
          <c:spPr>
            <a:ln w="41275"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b="0">
                      <a:solidFill>
                        <a:schemeClr val="tx1"/>
                      </a:solidFill>
                    </a:defRPr>
                  </a:pPr>
                  <a:endParaRPr lang="zh-TW"/>
                </a:p>
              </c:txPr>
              <c:showVal val="1"/>
            </c:dLbl>
            <c:dLbl>
              <c:idx val="1"/>
              <c:layout>
                <c:manualLayout>
                  <c:x val="-3.8423665791776036E-2"/>
                  <c:y val="-1.2898512013706899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1201443569553645E-2"/>
                  <c:y val="1.32819422893261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8423665791776036E-2"/>
                  <c:y val="-1.476854446392354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8423665791776036E-2"/>
                  <c:y val="-1.476854446392354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6"/>
                    </a:solidFill>
                  </a:defRPr>
                </a:pPr>
                <a:endParaRPr lang="zh-TW"/>
              </a:p>
            </c:txPr>
            <c:dLblPos val="b"/>
            <c:showVal val="1"/>
          </c:dLbls>
          <c:cat>
            <c:numRef>
              <c:f>'亞洲 (2)'!$I$58:$M$58</c:f>
              <c:numCache>
                <c:formatCode>General</c:formatCode>
                <c:ptCount val="5"/>
                <c:pt idx="0">
                  <c:v>2001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</c:numCache>
            </c:numRef>
          </c:cat>
          <c:val>
            <c:numRef>
              <c:f>'亞洲 (2)'!$I$63:$M$63</c:f>
              <c:numCache>
                <c:formatCode>0.0_);[Red]\(0.0\)</c:formatCode>
                <c:ptCount val="5"/>
                <c:pt idx="0">
                  <c:v>1</c:v>
                </c:pt>
                <c:pt idx="1">
                  <c:v>3.8632852655648162</c:v>
                </c:pt>
                <c:pt idx="2">
                  <c:v>3.3780905391139577</c:v>
                </c:pt>
                <c:pt idx="3">
                  <c:v>2.2335869008484091</c:v>
                </c:pt>
                <c:pt idx="4">
                  <c:v>2.2848939800113399</c:v>
                </c:pt>
              </c:numCache>
            </c:numRef>
          </c:val>
        </c:ser>
        <c:dLbls>
          <c:showVal val="1"/>
        </c:dLbls>
        <c:marker val="1"/>
        <c:axId val="81451648"/>
        <c:axId val="77877632"/>
      </c:lineChart>
      <c:catAx>
        <c:axId val="81451648"/>
        <c:scaling>
          <c:orientation val="minMax"/>
        </c:scaling>
        <c:axPos val="b"/>
        <c:numFmt formatCode="General" sourceLinked="1"/>
        <c:majorTickMark val="in"/>
        <c:tickLblPos val="nextTo"/>
        <c:crossAx val="77877632"/>
        <c:crosses val="autoZero"/>
        <c:auto val="1"/>
        <c:lblAlgn val="ctr"/>
        <c:lblOffset val="100"/>
      </c:catAx>
      <c:valAx>
        <c:axId val="77877632"/>
        <c:scaling>
          <c:orientation val="minMax"/>
        </c:scaling>
        <c:delete val="1"/>
        <c:axPos val="l"/>
        <c:numFmt formatCode="0.0_);[Red]\(0.0\)" sourceLinked="1"/>
        <c:tickLblPos val="none"/>
        <c:crossAx val="81451648"/>
        <c:crosses val="autoZero"/>
        <c:crossBetween val="midCat"/>
      </c:valAx>
    </c:plotArea>
    <c:legend>
      <c:legendPos val="b"/>
      <c:layout/>
    </c:legend>
    <c:plotVisOnly val="1"/>
  </c:chart>
  <c:txPr>
    <a:bodyPr/>
    <a:lstStyle/>
    <a:p>
      <a:pPr>
        <a:defRPr sz="1600">
          <a:latin typeface="+mn-lt"/>
          <a:ea typeface="標楷體" pitchFamily="65" charset="-120"/>
          <a:cs typeface="Arial" pitchFamily="34" charset="0"/>
        </a:defRPr>
      </a:pPr>
      <a:endParaRPr lang="zh-TW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style val="7"/>
  <c:chart>
    <c:autoTitleDeleted val="1"/>
    <c:plotArea>
      <c:layout>
        <c:manualLayout>
          <c:layoutTarget val="inner"/>
          <c:xMode val="edge"/>
          <c:yMode val="edge"/>
          <c:x val="8.0230335911449902E-2"/>
          <c:y val="0.16004841207114631"/>
          <c:w val="0.89918501284146424"/>
          <c:h val="0.6660606184599056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GDP growth rate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4242325081671498E-2"/>
                  <c:y val="-8.8888266748789885E-2"/>
                </c:manualLayout>
              </c:layout>
              <c:showVal val="1"/>
            </c:dLbl>
            <c:dLbl>
              <c:idx val="1"/>
              <c:layout>
                <c:manualLayout>
                  <c:x val="-3.2900298325125588E-2"/>
                  <c:y val="-0.10074003564862771"/>
                </c:manualLayout>
              </c:layout>
              <c:showVal val="1"/>
            </c:dLbl>
            <c:dLbl>
              <c:idx val="2"/>
              <c:layout>
                <c:manualLayout>
                  <c:x val="-5.8874218055487412E-2"/>
                  <c:y val="-0.15407299569790212"/>
                </c:manualLayout>
              </c:layout>
              <c:showVal val="1"/>
            </c:dLbl>
            <c:dLbl>
              <c:idx val="3"/>
              <c:layout>
                <c:manualLayout>
                  <c:x val="-4.8484650163342573E-2"/>
                  <c:y val="-5.9258844499192782E-2"/>
                </c:manualLayout>
              </c:layout>
              <c:showVal val="1"/>
            </c:dLbl>
            <c:dLbl>
              <c:idx val="4"/>
              <c:layout>
                <c:manualLayout>
                  <c:x val="-1.7315946486908061E-2"/>
                  <c:y val="-8.296238229887049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accent5">
                        <a:lumMod val="75000"/>
                      </a:schemeClr>
                    </a:solidFill>
                  </a:defRPr>
                </a:pPr>
                <a:endParaRPr lang="zh-TW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2011f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6.0000000000000227E-2</c:v>
                </c:pt>
                <c:pt idx="1">
                  <c:v>7.0000000000000426E-3</c:v>
                </c:pt>
                <c:pt idx="2">
                  <c:v>-1.9000000000000107E-2</c:v>
                </c:pt>
                <c:pt idx="3">
                  <c:v>0.10900000000000012</c:v>
                </c:pt>
                <c:pt idx="4">
                  <c:v>5.1000000000000004E-2</c:v>
                </c:pt>
              </c:numCache>
            </c:numRef>
          </c:val>
        </c:ser>
        <c:marker val="1"/>
        <c:axId val="103305984"/>
        <c:axId val="103307520"/>
      </c:lineChart>
      <c:catAx>
        <c:axId val="1033059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zh-TW"/>
          </a:p>
        </c:txPr>
        <c:crossAx val="103307520"/>
        <c:crosses val="autoZero"/>
        <c:auto val="1"/>
        <c:lblAlgn val="ctr"/>
        <c:lblOffset val="100"/>
      </c:catAx>
      <c:valAx>
        <c:axId val="103307520"/>
        <c:scaling>
          <c:orientation val="minMax"/>
          <c:max val="0.12000000000000002"/>
          <c:min val="-2.0000000000000052E-2"/>
        </c:scaling>
        <c:axPos val="l"/>
        <c:majorGridlines>
          <c:spPr>
            <a:ln>
              <a:prstDash val="sysDot"/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sz="1400"/>
            </a:pPr>
            <a:endParaRPr lang="zh-TW"/>
          </a:p>
        </c:txPr>
        <c:crossAx val="103305984"/>
        <c:crosses val="autoZero"/>
        <c:crossBetween val="between"/>
        <c:majorUnit val="3.000000000000012E-2"/>
      </c:valAx>
    </c:plotArea>
    <c:plotVisOnly val="1"/>
  </c:chart>
  <c:txPr>
    <a:bodyPr/>
    <a:lstStyle/>
    <a:p>
      <a:pPr>
        <a:defRPr sz="1800"/>
      </a:pPr>
      <a:endParaRPr lang="zh-TW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>
                <a:latin typeface="+mn-lt"/>
                <a:ea typeface="標楷體" pitchFamily="65" charset="-120"/>
              </a:defRPr>
            </a:pPr>
            <a:r>
              <a:rPr lang="zh-TW" altLang="en-US" sz="2160" b="1" i="0" u="none" strike="noStrike" baseline="0" smtClean="0">
                <a:latin typeface="+mn-lt"/>
                <a:ea typeface="標楷體" pitchFamily="65" charset="-120"/>
              </a:rPr>
              <a:t>國際</a:t>
            </a:r>
            <a:r>
              <a:rPr lang="zh-TW" altLang="en-US" sz="2160" b="1" i="0" u="none" strike="noStrike" baseline="0" dirty="0" smtClean="0">
                <a:latin typeface="+mn-lt"/>
                <a:ea typeface="標楷體" pitchFamily="65" charset="-120"/>
              </a:rPr>
              <a:t>證券投資部位</a:t>
            </a:r>
            <a:endParaRPr lang="zh-TW" altLang="en-US" dirty="0">
              <a:latin typeface="+mn-lt"/>
              <a:ea typeface="標楷體" pitchFamily="65" charset="-120"/>
            </a:endParaRPr>
          </a:p>
        </c:rich>
      </c:tx>
      <c:layout>
        <c:manualLayout>
          <c:xMode val="edge"/>
          <c:yMode val="edge"/>
          <c:x val="0.34038083671984809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0.11202302492652264"/>
          <c:y val="0.13909866223239944"/>
          <c:w val="0.87887442607576172"/>
          <c:h val="0.70446547567349382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國人對外證券投資(資金流出)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dLbls>
            <c:dLbl>
              <c:idx val="1"/>
              <c:layout>
                <c:manualLayout>
                  <c:x val="-6.2275027559609987E-2"/>
                  <c:y val="-1.9279992767106135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8922584953829444E-2"/>
                  <c:y val="-2.1278915430604489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8599909598257766E-2"/>
                  <c:y val="-6.0620881638098506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4.4041536944473922E-2"/>
                  <c:y val="-3.2673572358189677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4.7134291094088891E-2"/>
                  <c:y val="-2.7515956812330006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5.6886097872687932E-2"/>
                  <c:y val="2.2679718798458596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7.6770532956317014E-2"/>
                  <c:y val="-3.5085803242494246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4.4041776229127513E-2"/>
                  <c:y val="-3.4086531850184884E-2"/>
                </c:manualLayout>
              </c:layout>
              <c:dLblPos val="r"/>
              <c:showVal val="1"/>
            </c:dLbl>
            <c:numFmt formatCode="#,##0_ " sourceLinked="0"/>
            <c:txPr>
              <a:bodyPr/>
              <a:lstStyle/>
              <a:p>
                <a:pPr>
                  <a:defRPr sz="1400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zh-TW"/>
              </a:p>
            </c:txPr>
            <c:dLblPos val="t"/>
            <c:showVal val="1"/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11347</c:v>
                </c:pt>
                <c:pt idx="1">
                  <c:v>15442</c:v>
                </c:pt>
                <c:pt idx="2">
                  <c:v>34763</c:v>
                </c:pt>
                <c:pt idx="3">
                  <c:v>21823</c:v>
                </c:pt>
                <c:pt idx="4">
                  <c:v>33902</c:v>
                </c:pt>
                <c:pt idx="5">
                  <c:v>40779</c:v>
                </c:pt>
                <c:pt idx="6">
                  <c:v>44966</c:v>
                </c:pt>
                <c:pt idx="7">
                  <c:v>-3527</c:v>
                </c:pt>
                <c:pt idx="8">
                  <c:v>31699</c:v>
                </c:pt>
                <c:pt idx="9">
                  <c:v>33460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外人對台證券投資(資金流入)</c:v>
                </c:pt>
              </c:strCache>
            </c:strRef>
          </c:tx>
          <c:spPr>
            <a:ln w="38100"/>
          </c:spPr>
          <c:marker>
            <c:symbol val="square"/>
            <c:size val="7"/>
            <c:spPr>
              <a:ln w="38100"/>
            </c:spPr>
          </c:marker>
          <c:dLbls>
            <c:dLbl>
              <c:idx val="2"/>
              <c:layout>
                <c:manualLayout>
                  <c:x val="-3.0366418983121608E-2"/>
                  <c:y val="6.6444994677896912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9483164290689696E-2"/>
                  <c:y val="3.5085993181934207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4.2522079393212404E-2"/>
                  <c:y val="6.4032763793592198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1.2816086054418601E-3"/>
                  <c:y val="-1.6650471163774223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7.1205370121913136E-2"/>
                  <c:y val="2.1278725491164642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9.0379727995562709E-2"/>
                  <c:y val="1.0630340622196019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1.6691301021769443E-2"/>
                  <c:y val="-3.4740683280542785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2.5808046329337413E-2"/>
                  <c:y val="3.7468593513644219E-2"/>
                </c:manualLayout>
              </c:layout>
              <c:dLblPos val="r"/>
              <c:showVal val="1"/>
            </c:dLbl>
            <c:numFmt formatCode="#,##0_ " sourceLinked="0"/>
            <c:txPr>
              <a:bodyPr/>
              <a:lstStyle/>
              <a:p>
                <a:pPr>
                  <a:defRPr sz="1400">
                    <a:solidFill>
                      <a:srgbClr val="C00000"/>
                    </a:solidFill>
                  </a:defRPr>
                </a:pPr>
                <a:endParaRPr lang="zh-TW"/>
              </a:p>
            </c:txPr>
            <c:dLblPos val="b"/>
            <c:showVal val="1"/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11119</c:v>
                </c:pt>
                <c:pt idx="1">
                  <c:v>6616</c:v>
                </c:pt>
                <c:pt idx="2">
                  <c:v>29566</c:v>
                </c:pt>
                <c:pt idx="3">
                  <c:v>17154</c:v>
                </c:pt>
                <c:pt idx="4">
                  <c:v>31045</c:v>
                </c:pt>
                <c:pt idx="5">
                  <c:v>21814</c:v>
                </c:pt>
                <c:pt idx="6">
                  <c:v>4904</c:v>
                </c:pt>
                <c:pt idx="7">
                  <c:v>-15777</c:v>
                </c:pt>
                <c:pt idx="8">
                  <c:v>21372</c:v>
                </c:pt>
                <c:pt idx="9">
                  <c:v>12811</c:v>
                </c:pt>
              </c:numCache>
            </c:numRef>
          </c:val>
        </c:ser>
        <c:marker val="1"/>
        <c:axId val="106588800"/>
        <c:axId val="106706816"/>
      </c:lineChart>
      <c:catAx>
        <c:axId val="106588800"/>
        <c:scaling>
          <c:orientation val="minMax"/>
        </c:scaling>
        <c:axPos val="b"/>
        <c:numFmt formatCode="General" sourceLinked="1"/>
        <c:tickLblPos val="low"/>
        <c:txPr>
          <a:bodyPr rot="0"/>
          <a:lstStyle/>
          <a:p>
            <a:pPr>
              <a:defRPr sz="1400"/>
            </a:pPr>
            <a:endParaRPr lang="zh-TW"/>
          </a:p>
        </c:txPr>
        <c:crossAx val="106706816"/>
        <c:crosses val="autoZero"/>
        <c:auto val="1"/>
        <c:lblAlgn val="ctr"/>
        <c:lblOffset val="100"/>
        <c:tickLblSkip val="1"/>
      </c:catAx>
      <c:valAx>
        <c:axId val="106706816"/>
        <c:scaling>
          <c:orientation val="minMax"/>
          <c:max val="50000"/>
          <c:min val="-2000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US" altLang="zh-TW" sz="1600" dirty="0" smtClean="0"/>
                  <a:t>USD</a:t>
                </a:r>
                <a:r>
                  <a:rPr lang="zh-TW" altLang="en-US" sz="1600" baseline="0" dirty="0" smtClean="0"/>
                  <a:t> </a:t>
                </a:r>
                <a:r>
                  <a:rPr lang="en-US" altLang="zh-TW" sz="1600" baseline="0" dirty="0" smtClean="0"/>
                  <a:t>million</a:t>
                </a:r>
                <a:endParaRPr lang="zh-TW" altLang="en-US" sz="1600" dirty="0"/>
              </a:p>
            </c:rich>
          </c:tx>
          <c:layout>
            <c:manualLayout>
              <c:xMode val="edge"/>
              <c:yMode val="edge"/>
              <c:x val="1.6034247115744364E-5"/>
              <c:y val="2.1208502803211401E-2"/>
            </c:manualLayout>
          </c:layout>
        </c:title>
        <c:numFmt formatCode="#,##0_ " sourceLinked="0"/>
        <c:tickLblPos val="nextTo"/>
        <c:txPr>
          <a:bodyPr/>
          <a:lstStyle/>
          <a:p>
            <a:pPr>
              <a:defRPr sz="1400"/>
            </a:pPr>
            <a:endParaRPr lang="zh-TW"/>
          </a:p>
        </c:txPr>
        <c:crossAx val="106588800"/>
        <c:crosses val="autoZero"/>
        <c:crossBetween val="between"/>
        <c:majorUnit val="10000"/>
      </c:valAx>
      <c:spPr>
        <a:solidFill>
          <a:schemeClr val="accent6">
            <a:lumMod val="20000"/>
            <a:lumOff val="8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3461628519580962"/>
          <c:y val="0.6713689606925376"/>
          <c:w val="0.46274668827048182"/>
          <c:h val="0.16968252873547518"/>
        </c:manualLayout>
      </c:layout>
      <c:spPr>
        <a:solidFill>
          <a:schemeClr val="accent6">
            <a:lumMod val="20000"/>
            <a:lumOff val="80000"/>
          </a:schemeClr>
        </a:solidFill>
      </c:spPr>
      <c:txPr>
        <a:bodyPr/>
        <a:lstStyle/>
        <a:p>
          <a:pPr>
            <a:defRPr sz="1600">
              <a:latin typeface="標楷體" pitchFamily="65" charset="-120"/>
              <a:ea typeface="標楷體" pitchFamily="65" charset="-120"/>
            </a:defRPr>
          </a:pPr>
          <a:endParaRPr lang="zh-TW"/>
        </a:p>
      </c:txPr>
    </c:legend>
    <c:plotVisOnly val="1"/>
  </c:chart>
  <c:txPr>
    <a:bodyPr/>
    <a:lstStyle/>
    <a:p>
      <a:pPr>
        <a:defRPr sz="1800"/>
      </a:pPr>
      <a:endParaRPr lang="zh-TW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68F8B5-C043-407E-9CBA-7F5099B082A7}" type="doc">
      <dgm:prSet loTypeId="urn:microsoft.com/office/officeart/2005/8/layout/matrix3" loCatId="matrix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5225154D-DD46-4516-BDE1-130C621005E1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資金面</a:t>
          </a:r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: </a:t>
          </a:r>
        </a:p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亞洲新興市場崛起，資金快速流入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7A58B40A-3324-4DC7-8921-C14018C37B07}" type="parTrans" cxnId="{314AC375-5DFE-413D-85F9-4EF522B78463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650000F4-1CED-4DB5-8632-E7670AB8ACFA}" type="sibTrans" cxnId="{314AC375-5DFE-413D-85F9-4EF522B78463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A60E8719-C7BE-490C-9931-12F308308291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政經面</a:t>
          </a:r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: </a:t>
          </a:r>
        </a:p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台灣經濟復甦與兩岸關係政策開放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A42A33C1-906C-4CF8-8D4A-2A3A4CAB5322}" type="parTrans" cxnId="{3693CC85-BD4E-464B-8517-4B0DD80B0821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4165B148-3EDE-4BF9-9D7F-F26BFDE3E320}" type="sibTrans" cxnId="{3693CC85-BD4E-464B-8517-4B0DD80B0821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8382A097-3DD5-4E0F-A711-78EEA20BCE30}">
      <dgm:prSet phldrT="[文字]"/>
      <dgm:spPr/>
      <dgm:t>
        <a:bodyPr/>
        <a:lstStyle/>
        <a:p>
          <a:r>
            <a:rPr lang="zh-TW" altLang="en-US" dirty="0" smtClean="0">
              <a:latin typeface="+mn-lt"/>
              <a:ea typeface="標楷體" pitchFamily="65" charset="-120"/>
            </a:rPr>
            <a:t>產業面</a:t>
          </a:r>
          <a:r>
            <a:rPr lang="en-US" altLang="zh-TW" dirty="0" smtClean="0">
              <a:latin typeface="+mn-lt"/>
              <a:ea typeface="標楷體" pitchFamily="65" charset="-120"/>
            </a:rPr>
            <a:t>: </a:t>
          </a:r>
        </a:p>
        <a:p>
          <a:r>
            <a:rPr lang="zh-TW" altLang="zh-TW" dirty="0" smtClean="0">
              <a:latin typeface="+mn-lt"/>
              <a:ea typeface="標楷體" pitchFamily="65" charset="-120"/>
            </a:rPr>
            <a:t>後</a:t>
          </a:r>
          <a:r>
            <a:rPr lang="en-US" altLang="zh-TW" dirty="0" smtClean="0">
              <a:latin typeface="+mn-lt"/>
              <a:ea typeface="標楷體" pitchFamily="65" charset="-120"/>
            </a:rPr>
            <a:t>ECFA</a:t>
          </a:r>
          <a:r>
            <a:rPr lang="zh-TW" altLang="zh-TW" dirty="0" smtClean="0">
              <a:latin typeface="+mn-lt"/>
              <a:ea typeface="標楷體" pitchFamily="65" charset="-120"/>
            </a:rPr>
            <a:t>時代，台灣產業</a:t>
          </a:r>
          <a:r>
            <a:rPr lang="en-US" altLang="zh-TW" dirty="0" smtClean="0">
              <a:latin typeface="+mn-lt"/>
              <a:ea typeface="標楷體" pitchFamily="65" charset="-120"/>
            </a:rPr>
            <a:t>/</a:t>
          </a:r>
          <a:r>
            <a:rPr lang="zh-TW" altLang="zh-TW" dirty="0" smtClean="0">
              <a:latin typeface="+mn-lt"/>
              <a:ea typeface="標楷體" pitchFamily="65" charset="-120"/>
            </a:rPr>
            <a:t>企業可借重大陸市場持續發展成長</a:t>
          </a:r>
          <a:endParaRPr lang="zh-TW" altLang="en-US" dirty="0">
            <a:latin typeface="+mn-lt"/>
            <a:ea typeface="標楷體" pitchFamily="65" charset="-120"/>
          </a:endParaRPr>
        </a:p>
      </dgm:t>
    </dgm:pt>
    <dgm:pt modelId="{CDAC9300-52D5-45F2-AC2B-59A2F6F74810}" type="parTrans" cxnId="{75CE9857-29D8-4C43-B7ED-6AD104D3F3DB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27CE1DBE-F018-45F9-A098-63C5BFBB7553}" type="sibTrans" cxnId="{75CE9857-29D8-4C43-B7ED-6AD104D3F3DB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F84CD44B-9EE2-4FC2-B817-6FD66855B77B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市場面</a:t>
          </a:r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:</a:t>
          </a:r>
        </a:p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台灣證券市場具備多項優勢</a:t>
          </a:r>
          <a:endParaRPr lang="en-US" altLang="zh-TW" dirty="0" smtClean="0">
            <a:latin typeface="標楷體" pitchFamily="65" charset="-120"/>
            <a:ea typeface="標楷體" pitchFamily="65" charset="-120"/>
          </a:endParaRPr>
        </a:p>
      </dgm:t>
    </dgm:pt>
    <dgm:pt modelId="{8C7A5F12-78BC-4081-95E2-4EBF0F64CDD7}" type="parTrans" cxnId="{C30EBE4C-34B5-4952-9AE2-E59CC7231B43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B3586F42-ECE4-4D0B-84D7-AF2AAE11F856}" type="sibTrans" cxnId="{C30EBE4C-34B5-4952-9AE2-E59CC7231B43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9E1180C3-1AF6-4892-9700-06C35D2F903B}" type="pres">
      <dgm:prSet presAssocID="{B168F8B5-C043-407E-9CBA-7F5099B082A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CA1396E-D74E-4BBF-89EB-31CBC6BA07C6}" type="pres">
      <dgm:prSet presAssocID="{B168F8B5-C043-407E-9CBA-7F5099B082A7}" presName="diamond" presStyleLbl="bgShp" presStyleIdx="0" presStyleCnt="1" custScaleX="128391" custLinFactNeighborX="315" custLinFactNeighborY="631"/>
      <dgm:spPr/>
    </dgm:pt>
    <dgm:pt modelId="{B26CBFA9-D332-4F90-827D-1AE3BEEF2412}" type="pres">
      <dgm:prSet presAssocID="{B168F8B5-C043-407E-9CBA-7F5099B082A7}" presName="quad1" presStyleLbl="node1" presStyleIdx="0" presStyleCnt="4" custScaleX="107572" custScaleY="107573" custLinFactNeighborX="-13033" custLinFactNeighborY="-55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D50399-B791-4B82-88A4-AFBDBEDCDB50}" type="pres">
      <dgm:prSet presAssocID="{B168F8B5-C043-407E-9CBA-7F5099B082A7}" presName="quad2" presStyleLbl="node1" presStyleIdx="1" presStyleCnt="4" custScaleX="107573" custScaleY="100653" custLinFactNeighborX="11064" custLinFactNeighborY="-55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C5854E-4F6B-4537-89D3-175BF3840A19}" type="pres">
      <dgm:prSet presAssocID="{B168F8B5-C043-407E-9CBA-7F5099B082A7}" presName="quad3" presStyleLbl="node1" presStyleIdx="2" presStyleCnt="4" custScaleX="107572" custScaleY="107573" custLinFactNeighborX="-13033" custLinFactNeighborY="47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0E13DE-1CA5-41AF-A5E0-26B139B869D8}" type="pres">
      <dgm:prSet presAssocID="{B168F8B5-C043-407E-9CBA-7F5099B082A7}" presName="quad4" presStyleLbl="node1" presStyleIdx="3" presStyleCnt="4" custScaleX="107573" custScaleY="107573" custLinFactNeighborX="11064" custLinFactNeighborY="47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14AC375-5DFE-413D-85F9-4EF522B78463}" srcId="{B168F8B5-C043-407E-9CBA-7F5099B082A7}" destId="{5225154D-DD46-4516-BDE1-130C621005E1}" srcOrd="0" destOrd="0" parTransId="{7A58B40A-3324-4DC7-8921-C14018C37B07}" sibTransId="{650000F4-1CED-4DB5-8632-E7670AB8ACFA}"/>
    <dgm:cxn modelId="{5F67105F-5BAE-40D8-A406-43B45B015611}" type="presOf" srcId="{8382A097-3DD5-4E0F-A711-78EEA20BCE30}" destId="{3DC5854E-4F6B-4537-89D3-175BF3840A19}" srcOrd="0" destOrd="0" presId="urn:microsoft.com/office/officeart/2005/8/layout/matrix3"/>
    <dgm:cxn modelId="{54A105B4-4E29-4B8F-B830-63D7303B6A1D}" type="presOf" srcId="{5225154D-DD46-4516-BDE1-130C621005E1}" destId="{B26CBFA9-D332-4F90-827D-1AE3BEEF2412}" srcOrd="0" destOrd="0" presId="urn:microsoft.com/office/officeart/2005/8/layout/matrix3"/>
    <dgm:cxn modelId="{3693CC85-BD4E-464B-8517-4B0DD80B0821}" srcId="{B168F8B5-C043-407E-9CBA-7F5099B082A7}" destId="{A60E8719-C7BE-490C-9931-12F308308291}" srcOrd="1" destOrd="0" parTransId="{A42A33C1-906C-4CF8-8D4A-2A3A4CAB5322}" sibTransId="{4165B148-3EDE-4BF9-9D7F-F26BFDE3E320}"/>
    <dgm:cxn modelId="{68C68189-7856-41C6-9E10-F7465F08B184}" type="presOf" srcId="{B168F8B5-C043-407E-9CBA-7F5099B082A7}" destId="{9E1180C3-1AF6-4892-9700-06C35D2F903B}" srcOrd="0" destOrd="0" presId="urn:microsoft.com/office/officeart/2005/8/layout/matrix3"/>
    <dgm:cxn modelId="{C30EBE4C-34B5-4952-9AE2-E59CC7231B43}" srcId="{B168F8B5-C043-407E-9CBA-7F5099B082A7}" destId="{F84CD44B-9EE2-4FC2-B817-6FD66855B77B}" srcOrd="3" destOrd="0" parTransId="{8C7A5F12-78BC-4081-95E2-4EBF0F64CDD7}" sibTransId="{B3586F42-ECE4-4D0B-84D7-AF2AAE11F856}"/>
    <dgm:cxn modelId="{75CE9857-29D8-4C43-B7ED-6AD104D3F3DB}" srcId="{B168F8B5-C043-407E-9CBA-7F5099B082A7}" destId="{8382A097-3DD5-4E0F-A711-78EEA20BCE30}" srcOrd="2" destOrd="0" parTransId="{CDAC9300-52D5-45F2-AC2B-59A2F6F74810}" sibTransId="{27CE1DBE-F018-45F9-A098-63C5BFBB7553}"/>
    <dgm:cxn modelId="{62B89BEE-28ED-4B08-8075-FB56CCFFDA76}" type="presOf" srcId="{F84CD44B-9EE2-4FC2-B817-6FD66855B77B}" destId="{1D0E13DE-1CA5-41AF-A5E0-26B139B869D8}" srcOrd="0" destOrd="0" presId="urn:microsoft.com/office/officeart/2005/8/layout/matrix3"/>
    <dgm:cxn modelId="{605BCD2C-0DDE-42A0-B994-0D526EFF20EE}" type="presOf" srcId="{A60E8719-C7BE-490C-9931-12F308308291}" destId="{DDD50399-B791-4B82-88A4-AFBDBEDCDB50}" srcOrd="0" destOrd="0" presId="urn:microsoft.com/office/officeart/2005/8/layout/matrix3"/>
    <dgm:cxn modelId="{9B1EF58A-DF73-4D08-A3FE-7BC21A2082D7}" type="presParOf" srcId="{9E1180C3-1AF6-4892-9700-06C35D2F903B}" destId="{3CA1396E-D74E-4BBF-89EB-31CBC6BA07C6}" srcOrd="0" destOrd="0" presId="urn:microsoft.com/office/officeart/2005/8/layout/matrix3"/>
    <dgm:cxn modelId="{A674ACAD-E3EB-4ACA-88E0-012053D4CA5E}" type="presParOf" srcId="{9E1180C3-1AF6-4892-9700-06C35D2F903B}" destId="{B26CBFA9-D332-4F90-827D-1AE3BEEF2412}" srcOrd="1" destOrd="0" presId="urn:microsoft.com/office/officeart/2005/8/layout/matrix3"/>
    <dgm:cxn modelId="{17FC5CB9-AE9D-4D5B-9628-3B4FD74730C8}" type="presParOf" srcId="{9E1180C3-1AF6-4892-9700-06C35D2F903B}" destId="{DDD50399-B791-4B82-88A4-AFBDBEDCDB50}" srcOrd="2" destOrd="0" presId="urn:microsoft.com/office/officeart/2005/8/layout/matrix3"/>
    <dgm:cxn modelId="{2D126A23-27B6-44DB-B78B-131185521BD4}" type="presParOf" srcId="{9E1180C3-1AF6-4892-9700-06C35D2F903B}" destId="{3DC5854E-4F6B-4537-89D3-175BF3840A19}" srcOrd="3" destOrd="0" presId="urn:microsoft.com/office/officeart/2005/8/layout/matrix3"/>
    <dgm:cxn modelId="{A4E7027A-BA07-4E42-A185-861112BA367C}" type="presParOf" srcId="{9E1180C3-1AF6-4892-9700-06C35D2F903B}" destId="{1D0E13DE-1CA5-41AF-A5E0-26B139B869D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A1396E-D74E-4BBF-89EB-31CBC6BA07C6}">
      <dsp:nvSpPr>
        <dsp:cNvPr id="0" name=""/>
        <dsp:cNvSpPr/>
      </dsp:nvSpPr>
      <dsp:spPr>
        <a:xfrm>
          <a:off x="531395" y="0"/>
          <a:ext cx="6797976" cy="5294744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26CBFA9-D332-4F90-827D-1AE3BEEF2412}">
      <dsp:nvSpPr>
        <dsp:cNvPr id="0" name=""/>
        <dsp:cNvSpPr/>
      </dsp:nvSpPr>
      <dsp:spPr>
        <a:xfrm>
          <a:off x="1422029" y="310743"/>
          <a:ext cx="2221308" cy="222132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資金面</a:t>
          </a:r>
          <a: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  <a:t>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亞洲新興市場崛起，資金快速流入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1422029" y="310743"/>
        <a:ext cx="2221308" cy="2221329"/>
      </dsp:txXfrm>
    </dsp:sp>
    <dsp:sp modelId="{DDD50399-B791-4B82-88A4-AFBDBEDCDB50}">
      <dsp:nvSpPr>
        <dsp:cNvPr id="0" name=""/>
        <dsp:cNvSpPr/>
      </dsp:nvSpPr>
      <dsp:spPr>
        <a:xfrm>
          <a:off x="4143403" y="382190"/>
          <a:ext cx="2221329" cy="207843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政經面</a:t>
          </a:r>
          <a: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  <a:t>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台灣經濟復甦與兩岸關係政策開放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4143403" y="382190"/>
        <a:ext cx="2221329" cy="2078434"/>
      </dsp:txXfrm>
    </dsp:sp>
    <dsp:sp modelId="{3DC5854E-4F6B-4537-89D3-175BF3840A19}">
      <dsp:nvSpPr>
        <dsp:cNvPr id="0" name=""/>
        <dsp:cNvSpPr/>
      </dsp:nvSpPr>
      <dsp:spPr>
        <a:xfrm>
          <a:off x="1422029" y="2746379"/>
          <a:ext cx="2221308" cy="222132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+mn-lt"/>
              <a:ea typeface="標楷體" pitchFamily="65" charset="-120"/>
            </a:rPr>
            <a:t>產業面</a:t>
          </a:r>
          <a:r>
            <a:rPr lang="en-US" altLang="zh-TW" sz="2000" kern="1200" dirty="0" smtClean="0">
              <a:latin typeface="+mn-lt"/>
              <a:ea typeface="標楷體" pitchFamily="65" charset="-120"/>
            </a:rPr>
            <a:t>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000" kern="1200" dirty="0" smtClean="0">
              <a:latin typeface="+mn-lt"/>
              <a:ea typeface="標楷體" pitchFamily="65" charset="-120"/>
            </a:rPr>
            <a:t>後</a:t>
          </a:r>
          <a:r>
            <a:rPr lang="en-US" altLang="zh-TW" sz="2000" kern="1200" dirty="0" smtClean="0">
              <a:latin typeface="+mn-lt"/>
              <a:ea typeface="標楷體" pitchFamily="65" charset="-120"/>
            </a:rPr>
            <a:t>ECFA</a:t>
          </a:r>
          <a:r>
            <a:rPr lang="zh-TW" altLang="zh-TW" sz="2000" kern="1200" dirty="0" smtClean="0">
              <a:latin typeface="+mn-lt"/>
              <a:ea typeface="標楷體" pitchFamily="65" charset="-120"/>
            </a:rPr>
            <a:t>時代，台灣產業</a:t>
          </a:r>
          <a:r>
            <a:rPr lang="en-US" altLang="zh-TW" sz="2000" kern="1200" dirty="0" smtClean="0">
              <a:latin typeface="+mn-lt"/>
              <a:ea typeface="標楷體" pitchFamily="65" charset="-120"/>
            </a:rPr>
            <a:t>/</a:t>
          </a:r>
          <a:r>
            <a:rPr lang="zh-TW" altLang="zh-TW" sz="2000" kern="1200" dirty="0" smtClean="0">
              <a:latin typeface="+mn-lt"/>
              <a:ea typeface="標楷體" pitchFamily="65" charset="-120"/>
            </a:rPr>
            <a:t>企業可借重大陸市場持續發展成長</a:t>
          </a:r>
          <a:endParaRPr lang="zh-TW" altLang="en-US" sz="2000" kern="1200" dirty="0">
            <a:latin typeface="+mn-lt"/>
            <a:ea typeface="標楷體" pitchFamily="65" charset="-120"/>
          </a:endParaRPr>
        </a:p>
      </dsp:txBody>
      <dsp:txXfrm>
        <a:off x="1422029" y="2746379"/>
        <a:ext cx="2221308" cy="2221329"/>
      </dsp:txXfrm>
    </dsp:sp>
    <dsp:sp modelId="{1D0E13DE-1CA5-41AF-A5E0-26B139B869D8}">
      <dsp:nvSpPr>
        <dsp:cNvPr id="0" name=""/>
        <dsp:cNvSpPr/>
      </dsp:nvSpPr>
      <dsp:spPr>
        <a:xfrm>
          <a:off x="4143403" y="2746379"/>
          <a:ext cx="2221329" cy="222132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市場面</a:t>
          </a:r>
          <a: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  <a:t>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台灣證券市場具備多項優勢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</dsp:txBody>
      <dsp:txXfrm>
        <a:off x="4143403" y="2746379"/>
        <a:ext cx="2221329" cy="22213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F103A8D2-988D-4883-8DD8-D566E1AC409D}" type="datetimeFigureOut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086C1A9-7ADE-4595-A038-2058C422B1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B360E-7EFA-4777-80E7-14010E9E69CD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altLang="zh-TW" sz="2000" dirty="0" smtClean="0"/>
              <a:t>IMF</a:t>
            </a:r>
            <a:r>
              <a:rPr lang="zh-TW" altLang="en-US" sz="2000" dirty="0" smtClean="0"/>
              <a:t>指出：全球經濟逐步復甦但不同步，未來全球經濟成長將由新興市場為主要驅動力。</a:t>
            </a:r>
            <a:r>
              <a:rPr lang="en-US" altLang="zh-TW" sz="2000" dirty="0" smtClean="0"/>
              <a:t>(World Economic Outlook, IMF, Apr. 2011)</a:t>
            </a:r>
          </a:p>
          <a:p>
            <a:pPr marL="4572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zh-TW" altLang="en-US" sz="2000" dirty="0" smtClean="0"/>
              <a:t>台灣在</a:t>
            </a:r>
            <a:r>
              <a:rPr lang="en-US" altLang="zh-TW" sz="2000" dirty="0" smtClean="0"/>
              <a:t>FTSE</a:t>
            </a:r>
            <a:r>
              <a:rPr lang="zh-TW" altLang="en-US" sz="2000" dirty="0" smtClean="0"/>
              <a:t>及</a:t>
            </a:r>
            <a:r>
              <a:rPr lang="en-US" altLang="zh-TW" sz="2000" dirty="0" smtClean="0"/>
              <a:t>MSCI</a:t>
            </a:r>
            <a:r>
              <a:rPr lang="zh-TW" altLang="en-US" sz="2000" dirty="0" smtClean="0"/>
              <a:t>新興市場指數權重分別排名第</a:t>
            </a:r>
            <a:r>
              <a:rPr lang="en-US" altLang="zh-TW" sz="2000" dirty="0" smtClean="0"/>
              <a:t>3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(July 2011</a:t>
            </a:r>
            <a:r>
              <a:rPr lang="zh-TW" altLang="en-US" sz="2000" dirty="0" smtClean="0"/>
              <a:t>，僅次於巴西、中國</a:t>
            </a:r>
            <a:r>
              <a:rPr lang="en-US" altLang="zh-TW" sz="2000" dirty="0" smtClean="0"/>
              <a:t>) </a:t>
            </a:r>
            <a:r>
              <a:rPr lang="zh-TW" altLang="en-US" sz="2000" dirty="0" smtClean="0"/>
              <a:t>及第</a:t>
            </a:r>
            <a:r>
              <a:rPr lang="en-US" altLang="zh-TW" sz="2000" dirty="0" smtClean="0"/>
              <a:t>4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(May. 2011</a:t>
            </a:r>
            <a:r>
              <a:rPr lang="zh-TW" altLang="en-US" sz="2000" dirty="0" smtClean="0"/>
              <a:t>，前三名分為：中國、巴西、韓國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C1A9-7ADE-4595-A038-2058C422B138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46FD-D746-468E-AA90-0F19288EF9E3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6766B-646E-43E3-8BCF-4D35D4C69748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1014413" y="1285875"/>
            <a:ext cx="72009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A322B-B47B-4C2A-95F3-C2EC13A462A8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77F2-5D1C-42CE-8BE5-AAF5A3728AB0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1014413" y="1285875"/>
            <a:ext cx="72009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4ECB-5C28-4DCD-A50D-363278016818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D3E5-DF86-4F69-A124-7E7DFC6F1EC2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1014413" y="1285875"/>
            <a:ext cx="72009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84636-3BDE-4410-9D5A-45F698E7CC07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1014413" y="1285875"/>
            <a:ext cx="72009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F95-0ABD-4E8D-BB77-B1AA47740325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Line 11"/>
          <p:cNvSpPr>
            <a:spLocks noChangeShapeType="1"/>
          </p:cNvSpPr>
          <p:nvPr userDrawn="1"/>
        </p:nvSpPr>
        <p:spPr bwMode="auto">
          <a:xfrm>
            <a:off x="1014413" y="1285875"/>
            <a:ext cx="72009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+mn-lt"/>
              <a:ea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0E15-4DB8-44E6-ABC4-18FB69EDF312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DCA-64D2-4C57-8741-795DDDB46203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17784-0E8F-4113-A64E-88A2257BFA1B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26" descr="A0403標誌組合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2700"/>
            <a:ext cx="28956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B8631-6E28-406B-8BFA-48BC23787D28}" type="datetime1">
              <a:rPr lang="zh-TW" altLang="en-US" smtClean="0"/>
              <a:pPr/>
              <a:t>2011/7/8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AFBF8-DF0C-4EB5-8498-91B71EFD45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標楷體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標楷體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標楷體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標楷體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標楷體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標楷體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/>
              <a:t>臺灣證券市場的機會與挑戰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57510"/>
          </a:xfrm>
        </p:spPr>
        <p:txBody>
          <a:bodyPr>
            <a:normAutofit/>
          </a:bodyPr>
          <a:lstStyle/>
          <a:p>
            <a:r>
              <a:rPr lang="zh-TW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林火燈  </a:t>
            </a:r>
            <a:r>
              <a:rPr lang="en-US" altLang="zh-TW" sz="2400" b="1" dirty="0" smtClean="0">
                <a:solidFill>
                  <a:schemeClr val="tx2">
                    <a:lumMod val="75000"/>
                  </a:schemeClr>
                </a:solidFill>
              </a:rPr>
              <a:t>Michael Lin</a:t>
            </a:r>
          </a:p>
          <a:p>
            <a:endParaRPr lang="en-US" altLang="zh-TW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zh-TW" altLang="en-US" sz="1800" dirty="0" smtClean="0">
                <a:solidFill>
                  <a:schemeClr val="tx2">
                    <a:lumMod val="75000"/>
                  </a:schemeClr>
                </a:solidFill>
              </a:rPr>
              <a:t>後</a:t>
            </a:r>
            <a:r>
              <a:rPr lang="en-US" altLang="zh-TW" sz="1800" dirty="0" smtClean="0">
                <a:solidFill>
                  <a:schemeClr val="tx2">
                    <a:lumMod val="75000"/>
                  </a:schemeClr>
                </a:solidFill>
              </a:rPr>
              <a:t>ECFA</a:t>
            </a:r>
            <a:r>
              <a:rPr lang="zh-TW" altLang="en-US" sz="1800" dirty="0" smtClean="0">
                <a:solidFill>
                  <a:schemeClr val="tx2">
                    <a:lumMod val="75000"/>
                  </a:schemeClr>
                </a:solidFill>
              </a:rPr>
              <a:t>時代台灣資本市場的發展策略 </a:t>
            </a:r>
            <a:r>
              <a:rPr lang="en-US" altLang="zh-TW" sz="1800" dirty="0" smtClean="0">
                <a:solidFill>
                  <a:schemeClr val="tx2">
                    <a:lumMod val="75000"/>
                  </a:schemeClr>
                </a:solidFill>
              </a:rPr>
              <a:t>(The Development strategy of Taiwan’s Capital Market in the post-ECFA era) </a:t>
            </a:r>
          </a:p>
          <a:p>
            <a:endParaRPr lang="en-US" altLang="zh-TW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altLang="zh-TW" sz="1800" dirty="0" smtClean="0">
                <a:solidFill>
                  <a:schemeClr val="tx2">
                    <a:lumMod val="75000"/>
                  </a:schemeClr>
                </a:solidFill>
              </a:rPr>
              <a:t>The 19th Annual Conference on </a:t>
            </a:r>
          </a:p>
          <a:p>
            <a:r>
              <a:rPr lang="en-US" altLang="zh-TW" sz="1800" dirty="0" smtClean="0">
                <a:solidFill>
                  <a:schemeClr val="tx2">
                    <a:lumMod val="75000"/>
                  </a:schemeClr>
                </a:solidFill>
              </a:rPr>
              <a:t>Pacific Basin Finance, Economics, Accounting, and Management</a:t>
            </a:r>
          </a:p>
          <a:p>
            <a:r>
              <a:rPr lang="en-US" altLang="zh-TW" sz="1800" dirty="0" smtClean="0">
                <a:solidFill>
                  <a:schemeClr val="tx2">
                    <a:lumMod val="75000"/>
                  </a:schemeClr>
                </a:solidFill>
              </a:rPr>
              <a:t>July 8, 2011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臺灣證券市場機會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10</a:t>
            </a:fld>
            <a:endParaRPr lang="zh-TW" altLang="en-US"/>
          </a:p>
        </p:txBody>
      </p:sp>
      <p:graphicFrame>
        <p:nvGraphicFramePr>
          <p:cNvPr id="5" name="資料庫圖表 4"/>
          <p:cNvGraphicFramePr/>
          <p:nvPr/>
        </p:nvGraphicFramePr>
        <p:xfrm>
          <a:off x="642910" y="1396999"/>
          <a:ext cx="7827411" cy="5294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臺灣證券市場機會</a:t>
            </a:r>
            <a:r>
              <a:rPr lang="en-US" altLang="zh-TW" sz="3200" b="1" dirty="0" smtClean="0"/>
              <a:t>(1)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zh-TW" altLang="en-US" sz="2400" b="1" dirty="0" smtClean="0">
                <a:solidFill>
                  <a:srgbClr val="000099"/>
                </a:solidFill>
              </a:rPr>
              <a:t>資金面：新興市場快速崛起，亞洲更為聚焦中心</a:t>
            </a:r>
            <a:endParaRPr lang="en-US" altLang="zh-TW" sz="2400" b="1" dirty="0" smtClean="0">
              <a:solidFill>
                <a:srgbClr val="000099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zh-TW" altLang="en-US" sz="2000" dirty="0" smtClean="0"/>
              <a:t>據研究機構</a:t>
            </a:r>
            <a:r>
              <a:rPr lang="en-US" altLang="zh-TW" sz="2000" dirty="0" smtClean="0"/>
              <a:t>EPFR Global</a:t>
            </a:r>
            <a:r>
              <a:rPr lang="zh-TW" altLang="en-US" sz="2000" dirty="0" smtClean="0"/>
              <a:t>統計，全球新興市場基金</a:t>
            </a:r>
            <a:r>
              <a:rPr lang="en-US" altLang="zh-TW" sz="2000" dirty="0" smtClean="0"/>
              <a:t>2010</a:t>
            </a:r>
            <a:r>
              <a:rPr lang="zh-TW" altLang="en-US" sz="2000" dirty="0" smtClean="0"/>
              <a:t>年全年淨流入逾</a:t>
            </a:r>
            <a:r>
              <a:rPr lang="en-US" altLang="zh-TW" sz="2000" dirty="0" smtClean="0"/>
              <a:t>540</a:t>
            </a:r>
            <a:r>
              <a:rPr lang="zh-TW" altLang="en-US" sz="2000" dirty="0" smtClean="0"/>
              <a:t>億美元，創下</a:t>
            </a:r>
            <a:r>
              <a:rPr lang="en-US" altLang="zh-TW" sz="2000" dirty="0" smtClean="0"/>
              <a:t>2006</a:t>
            </a:r>
            <a:r>
              <a:rPr lang="zh-TW" altLang="en-US" sz="2000" dirty="0" smtClean="0"/>
              <a:t>年以來年度最高紀錄。三大新興區域中，又以亞洲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不含日本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最受外資青睞，年度淨流入為</a:t>
            </a:r>
            <a:r>
              <a:rPr lang="en-US" altLang="zh-TW" sz="2000" dirty="0" smtClean="0"/>
              <a:t>192</a:t>
            </a:r>
            <a:r>
              <a:rPr lang="zh-TW" altLang="en-US" sz="2000" dirty="0" smtClean="0"/>
              <a:t>億美元。</a:t>
            </a:r>
            <a:r>
              <a:rPr lang="en-US" altLang="zh-TW" sz="2000" dirty="0" smtClean="0"/>
              <a:t>(2011.01.04 </a:t>
            </a:r>
            <a:r>
              <a:rPr lang="zh-TW" altLang="en-US" sz="2000" dirty="0" smtClean="0"/>
              <a:t>工商時報</a:t>
            </a:r>
            <a:r>
              <a:rPr lang="en-US" altLang="zh-TW" sz="2000" dirty="0" smtClean="0"/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zh-TW" altLang="en-US" sz="2000" dirty="0" smtClean="0"/>
              <a:t>台灣在</a:t>
            </a:r>
            <a:r>
              <a:rPr lang="en-US" altLang="zh-TW" sz="2000" dirty="0" smtClean="0"/>
              <a:t>FTSE</a:t>
            </a:r>
            <a:r>
              <a:rPr lang="zh-TW" altLang="en-US" sz="2000" dirty="0" smtClean="0"/>
              <a:t>及</a:t>
            </a:r>
            <a:r>
              <a:rPr lang="en-US" altLang="zh-TW" sz="2000" dirty="0" smtClean="0"/>
              <a:t>MSCI</a:t>
            </a:r>
            <a:r>
              <a:rPr lang="zh-TW" altLang="en-US" sz="2000" dirty="0" smtClean="0"/>
              <a:t>新興市場指數權重分別排名第</a:t>
            </a:r>
            <a:r>
              <a:rPr lang="en-US" altLang="zh-TW" sz="2000" dirty="0" smtClean="0"/>
              <a:t>3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(July 2011</a:t>
            </a:r>
            <a:r>
              <a:rPr lang="zh-TW" altLang="en-US" sz="2000" dirty="0" smtClean="0"/>
              <a:t>，僅次於巴西、中國</a:t>
            </a:r>
            <a:r>
              <a:rPr lang="en-US" altLang="zh-TW" sz="2000" dirty="0" smtClean="0"/>
              <a:t>) </a:t>
            </a:r>
            <a:r>
              <a:rPr lang="zh-TW" altLang="en-US" sz="2000" dirty="0" smtClean="0"/>
              <a:t>及第</a:t>
            </a:r>
            <a:r>
              <a:rPr lang="en-US" altLang="zh-TW" sz="2000" dirty="0" smtClean="0"/>
              <a:t>4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(May. 2011</a:t>
            </a:r>
            <a:r>
              <a:rPr lang="zh-TW" altLang="en-US" sz="2000" dirty="0" smtClean="0"/>
              <a:t>，前三名分為：中國、巴西、韓國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429264"/>
          </a:xfrm>
        </p:spPr>
        <p:txBody>
          <a:bodyPr>
            <a:normAutofit lnSpcReduction="10000"/>
          </a:bodyPr>
          <a:lstStyle/>
          <a:p>
            <a:r>
              <a:rPr lang="zh-TW" altLang="en-US" sz="2400" b="1" dirty="0" smtClean="0">
                <a:solidFill>
                  <a:srgbClr val="000099"/>
                </a:solidFill>
              </a:rPr>
              <a:t>政經面：</a:t>
            </a:r>
            <a:endParaRPr lang="en-US" altLang="zh-TW" sz="2400" b="1" dirty="0" smtClean="0">
              <a:solidFill>
                <a:srgbClr val="000099"/>
              </a:solidFill>
            </a:endParaRPr>
          </a:p>
          <a:p>
            <a:pPr lvl="1"/>
            <a:r>
              <a:rPr lang="zh-TW" altLang="en-US" sz="2000" b="1" dirty="0" smtClean="0"/>
              <a:t>台灣經濟復甦</a:t>
            </a:r>
            <a:endParaRPr lang="en-US" altLang="zh-TW" sz="2000" b="1" dirty="0" smtClean="0"/>
          </a:p>
          <a:p>
            <a:pPr lvl="2">
              <a:spcAft>
                <a:spcPts val="600"/>
              </a:spcAft>
            </a:pPr>
            <a:r>
              <a:rPr lang="zh-TW" altLang="en-US" sz="2000" dirty="0" smtClean="0"/>
              <a:t>經濟前景佳</a:t>
            </a:r>
            <a:endParaRPr lang="en-US" altLang="zh-TW" sz="2000" dirty="0" smtClean="0"/>
          </a:p>
          <a:p>
            <a:pPr lvl="2"/>
            <a:endParaRPr lang="en-US" altLang="zh-TW" sz="2000" dirty="0" smtClean="0"/>
          </a:p>
          <a:p>
            <a:pPr lvl="2"/>
            <a:endParaRPr lang="en-US" altLang="zh-TW" sz="2000" dirty="0" smtClean="0"/>
          </a:p>
          <a:p>
            <a:pPr lvl="3" indent="-436563">
              <a:buNone/>
            </a:pPr>
            <a:endParaRPr lang="en-US" altLang="zh-TW" sz="1600" dirty="0" smtClean="0"/>
          </a:p>
          <a:p>
            <a:pPr lvl="2">
              <a:buNone/>
            </a:pPr>
            <a:endParaRPr lang="en-US" altLang="zh-TW" sz="2000" dirty="0" smtClean="0"/>
          </a:p>
          <a:p>
            <a:pPr lvl="2"/>
            <a:endParaRPr lang="en-US" altLang="zh-TW" sz="2000" dirty="0" smtClean="0"/>
          </a:p>
          <a:p>
            <a:pPr lvl="2">
              <a:spcBef>
                <a:spcPts val="1200"/>
              </a:spcBef>
            </a:pPr>
            <a:r>
              <a:rPr lang="zh-TW" altLang="en-US" sz="2000" dirty="0" smtClean="0"/>
              <a:t>上市企業獲利逐年增長</a:t>
            </a:r>
            <a:endParaRPr lang="en-US" altLang="zh-TW" sz="2000" dirty="0" smtClean="0"/>
          </a:p>
          <a:p>
            <a:pPr lvl="2">
              <a:spcBef>
                <a:spcPts val="2400"/>
              </a:spcBef>
            </a:pPr>
            <a:endParaRPr lang="en-US" altLang="zh-TW" sz="2000" dirty="0" smtClean="0"/>
          </a:p>
          <a:p>
            <a:pPr lvl="2"/>
            <a:endParaRPr lang="en-US" altLang="zh-TW" sz="2000" dirty="0" smtClean="0"/>
          </a:p>
          <a:p>
            <a:pPr lvl="1"/>
            <a:r>
              <a:rPr lang="zh-TW" altLang="en-US" sz="2000" b="1" dirty="0" smtClean="0"/>
              <a:t>兩岸關係政策持續開放</a:t>
            </a:r>
            <a:endParaRPr lang="en-US" altLang="zh-TW" sz="2000" b="1" dirty="0" smtClean="0"/>
          </a:p>
          <a:p>
            <a:pPr lvl="2"/>
            <a:r>
              <a:rPr lang="zh-TW" altLang="en-US" sz="2000" dirty="0" smtClean="0"/>
              <a:t>簽訂金融</a:t>
            </a:r>
            <a:r>
              <a:rPr lang="en-US" altLang="zh-TW" sz="2000" dirty="0" smtClean="0"/>
              <a:t>MOU</a:t>
            </a:r>
            <a:r>
              <a:rPr lang="zh-TW" altLang="en-US" sz="2000" dirty="0" smtClean="0"/>
              <a:t>：開放</a:t>
            </a:r>
            <a:r>
              <a:rPr lang="en-US" altLang="zh-TW" sz="2000" dirty="0" smtClean="0"/>
              <a:t>QDII</a:t>
            </a:r>
            <a:r>
              <a:rPr lang="zh-TW" altLang="en-US" sz="2000" dirty="0" smtClean="0"/>
              <a:t>來台投資、開放陸資企業來台發行</a:t>
            </a:r>
            <a:r>
              <a:rPr lang="en-US" altLang="zh-TW" sz="2000" dirty="0" smtClean="0"/>
              <a:t>TDR</a:t>
            </a:r>
            <a:r>
              <a:rPr lang="zh-TW" altLang="en-US" sz="2000" dirty="0" smtClean="0"/>
              <a:t> </a:t>
            </a:r>
            <a:endParaRPr lang="en-US" altLang="zh-TW" sz="2000" dirty="0" smtClean="0"/>
          </a:p>
          <a:p>
            <a:pPr lvl="2"/>
            <a:r>
              <a:rPr lang="zh-TW" altLang="en-US" sz="2000" dirty="0" smtClean="0"/>
              <a:t>簽訂</a:t>
            </a:r>
            <a:r>
              <a:rPr lang="en-US" altLang="zh-TW" sz="2000" dirty="0" smtClean="0"/>
              <a:t>ECFA(</a:t>
            </a:r>
            <a:r>
              <a:rPr lang="zh-TW" altLang="en-US" sz="2000" dirty="0" smtClean="0"/>
              <a:t>兩岸經濟合作架構協議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：兩岸服務貿易正常化</a:t>
            </a:r>
            <a:endParaRPr lang="en-US" altLang="zh-TW" sz="2000" dirty="0" smtClean="0"/>
          </a:p>
          <a:p>
            <a:pPr>
              <a:buNone/>
            </a:pPr>
            <a:endParaRPr lang="en-US" altLang="zh-TW" sz="2800" dirty="0" smtClean="0"/>
          </a:p>
          <a:p>
            <a:endParaRPr lang="zh-TW" altLang="en-US" dirty="0"/>
          </a:p>
        </p:txBody>
      </p:sp>
      <p:graphicFrame>
        <p:nvGraphicFramePr>
          <p:cNvPr id="6" name="圖表 5"/>
          <p:cNvGraphicFramePr/>
          <p:nvPr/>
        </p:nvGraphicFramePr>
        <p:xfrm>
          <a:off x="1357290" y="2143116"/>
          <a:ext cx="6786610" cy="1857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臺灣證券市場機會</a:t>
            </a:r>
            <a:r>
              <a:rPr lang="en-US" altLang="zh-TW" sz="3200" b="1" dirty="0" smtClean="0"/>
              <a:t>(2)</a:t>
            </a:r>
            <a:r>
              <a:rPr lang="zh-TW" altLang="en-US" sz="3200" b="1" dirty="0" smtClean="0"/>
              <a:t> 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7" name="文字方塊 5"/>
          <p:cNvSpPr txBox="1">
            <a:spLocks noChangeArrowheads="1"/>
          </p:cNvSpPr>
          <p:nvPr/>
        </p:nvSpPr>
        <p:spPr bwMode="auto">
          <a:xfrm>
            <a:off x="1500166" y="3857628"/>
            <a:ext cx="57150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latin typeface="+mn-lt"/>
                <a:ea typeface="標楷體" pitchFamily="65" charset="-120"/>
              </a:rPr>
              <a:t>資料來源</a:t>
            </a:r>
            <a:r>
              <a:rPr lang="en-US" altLang="zh-TW" sz="1400" dirty="0" smtClean="0">
                <a:latin typeface="+mn-lt"/>
                <a:ea typeface="標楷體" pitchFamily="65" charset="-120"/>
              </a:rPr>
              <a:t>: </a:t>
            </a:r>
            <a:r>
              <a:rPr lang="zh-TW" altLang="en-US" sz="1400" dirty="0" smtClean="0">
                <a:latin typeface="+mn-lt"/>
                <a:ea typeface="標楷體" pitchFamily="65" charset="-120"/>
              </a:rPr>
              <a:t>行政院主計處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00166" y="4572008"/>
          <a:ext cx="6929485" cy="6836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85898"/>
                <a:gridCol w="1400183"/>
                <a:gridCol w="1357322"/>
                <a:gridCol w="1400185"/>
                <a:gridCol w="1385897"/>
              </a:tblGrid>
              <a:tr h="223100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+mn-lt"/>
                          <a:ea typeface="標楷體" pitchFamily="65" charset="-120"/>
                        </a:rPr>
                        <a:t>年度</a:t>
                      </a:r>
                      <a:endParaRPr lang="zh-TW" altLang="en-US" sz="160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lt"/>
                          <a:ea typeface="標楷體" pitchFamily="65" charset="-120"/>
                        </a:rPr>
                        <a:t>2007</a:t>
                      </a:r>
                      <a:endParaRPr lang="zh-TW" altLang="en-US" sz="160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lt"/>
                          <a:ea typeface="標楷體" pitchFamily="65" charset="-120"/>
                        </a:rPr>
                        <a:t>2008</a:t>
                      </a:r>
                      <a:endParaRPr lang="zh-TW" altLang="en-US" sz="160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lt"/>
                          <a:ea typeface="標楷體" pitchFamily="65" charset="-120"/>
                        </a:rPr>
                        <a:t>2009</a:t>
                      </a:r>
                      <a:endParaRPr lang="zh-TW" altLang="en-US" sz="160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lt"/>
                          <a:ea typeface="標楷體" pitchFamily="65" charset="-120"/>
                        </a:rPr>
                        <a:t>2010</a:t>
                      </a:r>
                      <a:endParaRPr lang="zh-TW" altLang="en-US" sz="160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48404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+mn-lt"/>
                          <a:ea typeface="標楷體" pitchFamily="65" charset="-120"/>
                        </a:rPr>
                        <a:t>稅後純益</a:t>
                      </a:r>
                      <a:endParaRPr lang="en-US" altLang="zh-TW" sz="1600" dirty="0" smtClean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lt"/>
                          <a:ea typeface="標楷體" pitchFamily="65" charset="-120"/>
                        </a:rPr>
                        <a:t>14,945.30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lt"/>
                          <a:ea typeface="標楷體" pitchFamily="65" charset="-120"/>
                        </a:rPr>
                        <a:t>4,869.66</a:t>
                      </a:r>
                      <a:endParaRPr lang="zh-TW" altLang="en-US" sz="160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lt"/>
                          <a:ea typeface="標楷體" pitchFamily="65" charset="-120"/>
                        </a:rPr>
                        <a:t>8,539.03</a:t>
                      </a:r>
                      <a:endParaRPr lang="zh-TW" altLang="en-US" sz="160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lt"/>
                          <a:ea typeface="標楷體" pitchFamily="65" charset="-120"/>
                        </a:rPr>
                        <a:t>14,556.21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6929454" y="4335669"/>
            <a:ext cx="15840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 smtClean="0">
                <a:ea typeface="標楷體" pitchFamily="65" charset="-120"/>
              </a:rPr>
              <a:t> 單位</a:t>
            </a:r>
            <a:r>
              <a:rPr lang="en-US" altLang="zh-TW" sz="1400" dirty="0" smtClean="0">
                <a:ea typeface="標楷體" pitchFamily="65" charset="-120"/>
              </a:rPr>
              <a:t>:</a:t>
            </a:r>
            <a:r>
              <a:rPr lang="zh-TW" altLang="en-US" sz="1400" dirty="0" smtClean="0">
                <a:ea typeface="標楷體" pitchFamily="65" charset="-120"/>
              </a:rPr>
              <a:t>新台幣億元</a:t>
            </a:r>
            <a:endParaRPr lang="zh-TW" altLang="en-US" sz="1400" dirty="0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臺灣證券市場機會</a:t>
            </a:r>
            <a:r>
              <a:rPr lang="en-US" altLang="zh-TW" sz="3200" b="1" dirty="0" smtClean="0"/>
              <a:t>(3)</a:t>
            </a:r>
            <a:r>
              <a:rPr lang="zh-TW" altLang="en-US" sz="3200" b="1" dirty="0" smtClean="0"/>
              <a:t> 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86412"/>
          </a:xfrm>
        </p:spPr>
        <p:txBody>
          <a:bodyPr>
            <a:normAutofit/>
          </a:bodyPr>
          <a:lstStyle/>
          <a:p>
            <a:r>
              <a:rPr lang="zh-TW" altLang="en-US" sz="2400" b="1" dirty="0" smtClean="0">
                <a:solidFill>
                  <a:srgbClr val="000099"/>
                </a:solidFill>
              </a:rPr>
              <a:t>產業面：後</a:t>
            </a:r>
            <a:r>
              <a:rPr lang="en-US" altLang="zh-TW" sz="2400" b="1" dirty="0" smtClean="0">
                <a:solidFill>
                  <a:srgbClr val="000099"/>
                </a:solidFill>
              </a:rPr>
              <a:t>ECFA</a:t>
            </a:r>
            <a:r>
              <a:rPr lang="zh-TW" altLang="en-US" sz="2400" b="1" dirty="0" smtClean="0">
                <a:solidFill>
                  <a:srgbClr val="000099"/>
                </a:solidFill>
              </a:rPr>
              <a:t>時代，台灣產業</a:t>
            </a:r>
            <a:r>
              <a:rPr lang="en-US" altLang="zh-TW" sz="2400" b="1" dirty="0" smtClean="0">
                <a:solidFill>
                  <a:srgbClr val="000099"/>
                </a:solidFill>
              </a:rPr>
              <a:t>/</a:t>
            </a:r>
            <a:r>
              <a:rPr lang="zh-TW" altLang="en-US" sz="2400" b="1" dirty="0" smtClean="0">
                <a:solidFill>
                  <a:srgbClr val="000099"/>
                </a:solidFill>
              </a:rPr>
              <a:t>企業可借重大陸市場持續發展成長</a:t>
            </a:r>
            <a:endParaRPr lang="en-US" altLang="zh-TW" sz="2400" b="1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en-US" altLang="zh-TW" sz="2400" b="1" dirty="0" smtClean="0">
              <a:solidFill>
                <a:srgbClr val="000099"/>
              </a:solidFill>
            </a:endParaRPr>
          </a:p>
          <a:p>
            <a:pPr>
              <a:buNone/>
            </a:pPr>
            <a:endParaRPr lang="en-US" altLang="zh-TW" sz="2400" dirty="0" smtClean="0"/>
          </a:p>
          <a:p>
            <a:pPr>
              <a:buNone/>
            </a:pPr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pPr lvl="1">
              <a:spcBef>
                <a:spcPts val="0"/>
              </a:spcBef>
            </a:pPr>
            <a:endParaRPr lang="en-US" altLang="zh-TW" sz="2000" dirty="0" smtClean="0"/>
          </a:p>
          <a:p>
            <a:pPr lvl="1">
              <a:spcBef>
                <a:spcPts val="600"/>
              </a:spcBef>
            </a:pPr>
            <a:endParaRPr lang="en-US" altLang="zh-TW" sz="20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13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85786" y="2480320"/>
          <a:ext cx="7786742" cy="28346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7786742"/>
              </a:tblGrid>
              <a:tr h="340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+mn-lt"/>
                          <a:ea typeface="標楷體" pitchFamily="65" charset="-120"/>
                        </a:rPr>
                        <a:t>中國十二五規劃</a:t>
                      </a:r>
                      <a:endParaRPr lang="zh-TW" altLang="en-US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873874">
                <a:tc>
                  <a:txBody>
                    <a:bodyPr/>
                    <a:lstStyle/>
                    <a:p>
                      <a:pPr marL="179388" indent="-179388">
                        <a:spcBef>
                          <a:spcPts val="600"/>
                        </a:spcBef>
                        <a:buFont typeface="Arial" pitchFamily="34" charset="0"/>
                        <a:buChar char="•"/>
                      </a:pPr>
                      <a:r>
                        <a:rPr lang="zh-TW" altLang="en-US" sz="1800" b="1" kern="1200" smtClean="0">
                          <a:latin typeface="+mn-lt"/>
                          <a:ea typeface="標楷體" pitchFamily="65" charset="-120"/>
                        </a:rPr>
                        <a:t>七大戰略性新興產業</a:t>
                      </a:r>
                      <a:r>
                        <a:rPr lang="zh-TW" altLang="en-US" b="1" dirty="0" smtClean="0">
                          <a:latin typeface="+mn-lt"/>
                          <a:ea typeface="標楷體" pitchFamily="65" charset="-120"/>
                        </a:rPr>
                        <a:t>：</a:t>
                      </a:r>
                      <a:endParaRPr lang="en-US" altLang="zh-TW" b="1" dirty="0" smtClean="0">
                        <a:latin typeface="+mn-lt"/>
                        <a:ea typeface="標楷體" pitchFamily="65" charset="-120"/>
                      </a:endParaRPr>
                    </a:p>
                    <a:p>
                      <a:pPr marL="179388" indent="0">
                        <a:spcBef>
                          <a:spcPts val="600"/>
                        </a:spcBef>
                        <a:buFont typeface="標楷體" pitchFamily="65" charset="-120"/>
                        <a:buNone/>
                      </a:pPr>
                      <a:r>
                        <a:rPr lang="zh-TW" altLang="en-US" dirty="0" smtClean="0">
                          <a:latin typeface="+mn-lt"/>
                          <a:ea typeface="標楷體" pitchFamily="65" charset="-120"/>
                        </a:rPr>
                        <a:t>節能環保、新一代信息技術、</a:t>
                      </a:r>
                      <a:endParaRPr lang="en-US" altLang="zh-TW" dirty="0" smtClean="0">
                        <a:latin typeface="+mn-lt"/>
                        <a:ea typeface="標楷體" pitchFamily="65" charset="-120"/>
                      </a:endParaRPr>
                    </a:p>
                    <a:p>
                      <a:pPr marL="179388" indent="0">
                        <a:spcBef>
                          <a:spcPts val="600"/>
                        </a:spcBef>
                        <a:buFont typeface="標楷體" pitchFamily="65" charset="-120"/>
                        <a:buNone/>
                      </a:pPr>
                      <a:r>
                        <a:rPr lang="zh-TW" altLang="en-US" dirty="0" smtClean="0">
                          <a:latin typeface="+mn-lt"/>
                          <a:ea typeface="標楷體" pitchFamily="65" charset="-120"/>
                        </a:rPr>
                        <a:t>生物、高端裝備製造、</a:t>
                      </a:r>
                      <a:endParaRPr lang="en-US" altLang="zh-TW" dirty="0" smtClean="0">
                        <a:latin typeface="+mn-lt"/>
                        <a:ea typeface="標楷體" pitchFamily="65" charset="-120"/>
                      </a:endParaRPr>
                    </a:p>
                    <a:p>
                      <a:pPr marL="179388" indent="0">
                        <a:spcBef>
                          <a:spcPts val="600"/>
                        </a:spcBef>
                        <a:buFont typeface="標楷體" pitchFamily="65" charset="-120"/>
                        <a:buNone/>
                      </a:pPr>
                      <a:r>
                        <a:rPr lang="zh-TW" altLang="en-US" dirty="0" smtClean="0">
                          <a:latin typeface="+mn-lt"/>
                          <a:ea typeface="標楷體" pitchFamily="65" charset="-120"/>
                        </a:rPr>
                        <a:t>新能源、新材料、</a:t>
                      </a:r>
                      <a:endParaRPr lang="en-US" altLang="zh-TW" dirty="0" smtClean="0">
                        <a:latin typeface="+mn-lt"/>
                        <a:ea typeface="標楷體" pitchFamily="65" charset="-120"/>
                      </a:endParaRPr>
                    </a:p>
                    <a:p>
                      <a:pPr marL="179388" indent="0">
                        <a:spcBef>
                          <a:spcPts val="600"/>
                        </a:spcBef>
                        <a:buFont typeface="標楷體" pitchFamily="65" charset="-120"/>
                        <a:buNone/>
                      </a:pPr>
                      <a:r>
                        <a:rPr lang="zh-TW" altLang="en-US" dirty="0" smtClean="0">
                          <a:latin typeface="+mn-lt"/>
                          <a:ea typeface="標楷體" pitchFamily="65" charset="-120"/>
                        </a:rPr>
                        <a:t>及新能源汽車</a:t>
                      </a:r>
                      <a:endParaRPr lang="en-US" altLang="zh-TW" dirty="0" smtClean="0">
                        <a:latin typeface="+mn-lt"/>
                        <a:ea typeface="標楷體" pitchFamily="65" charset="-120"/>
                      </a:endParaRPr>
                    </a:p>
                    <a:p>
                      <a:pPr marL="179388" indent="-179388" algn="l" defTabSz="914400" rtl="0" eaLnBrk="1" latinLnBrk="0" hangingPunct="1">
                        <a:spcBef>
                          <a:spcPts val="600"/>
                        </a:spcBef>
                        <a:buFont typeface="Arial" pitchFamily="34" charset="0"/>
                        <a:buChar char="•"/>
                      </a:pPr>
                      <a:r>
                        <a:rPr lang="zh-TW" altLang="en-US" sz="1800" b="1" kern="1200" dirty="0" smtClean="0">
                          <a:latin typeface="+mn-lt"/>
                          <a:ea typeface="標楷體" pitchFamily="65" charset="-120"/>
                        </a:rPr>
                        <a:t>生產性服務業：</a:t>
                      </a:r>
                      <a:endParaRPr lang="en-US" altLang="zh-TW" sz="1800" b="1" kern="1200" dirty="0" smtClean="0">
                        <a:latin typeface="+mn-lt"/>
                        <a:ea typeface="標楷體" pitchFamily="65" charset="-120"/>
                      </a:endParaRPr>
                    </a:p>
                    <a:p>
                      <a:pPr marL="179388" indent="-179388" algn="l" defTabSz="914400" rtl="0" eaLnBrk="1" latinLnBrk="0" hangingPunct="1">
                        <a:spcBef>
                          <a:spcPts val="600"/>
                        </a:spcBef>
                        <a:buFont typeface="Arial" pitchFamily="34" charset="0"/>
                        <a:buNone/>
                      </a:pPr>
                      <a:r>
                        <a:rPr lang="zh-TW" altLang="en-US" sz="1800" b="1" kern="1200" dirty="0" smtClean="0">
                          <a:latin typeface="+mn-lt"/>
                          <a:ea typeface="標楷體" pitchFamily="65" charset="-120"/>
                        </a:rPr>
                        <a:t>    </a:t>
                      </a:r>
                      <a:r>
                        <a:rPr lang="zh-TW" altLang="en-US" dirty="0" smtClean="0">
                          <a:latin typeface="+mn-lt"/>
                          <a:ea typeface="標楷體" pitchFamily="65" charset="-120"/>
                        </a:rPr>
                        <a:t>金融服務業、現代物流業、技術服務業、商務服務業 </a:t>
                      </a:r>
                      <a:endParaRPr lang="en-US" altLang="zh-TW" dirty="0" smtClean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臺灣證券市場機會</a:t>
            </a:r>
            <a:r>
              <a:rPr lang="en-US" altLang="zh-TW" sz="3200" b="1" dirty="0" smtClean="0"/>
              <a:t>(4)</a:t>
            </a:r>
            <a:r>
              <a:rPr lang="zh-TW" altLang="en-US" sz="3200" b="1" dirty="0" smtClean="0"/>
              <a:t> 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71588"/>
            <a:ext cx="8229600" cy="528641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 smtClean="0">
                <a:solidFill>
                  <a:srgbClr val="000099"/>
                </a:solidFill>
              </a:rPr>
              <a:t>市場面：臺灣證券市場具備多項優勢</a:t>
            </a:r>
            <a:endParaRPr lang="en-US" altLang="zh-TW" sz="2400" b="1" dirty="0" smtClean="0">
              <a:solidFill>
                <a:srgbClr val="000099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zh-TW" altLang="en-US" sz="2200" dirty="0" smtClean="0"/>
              <a:t>高股利率與合理本益比</a:t>
            </a:r>
            <a:endParaRPr lang="en-US" altLang="zh-TW" sz="22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zh-TW" altLang="en-US" sz="2200" dirty="0" smtClean="0"/>
              <a:t>市場流動性佳</a:t>
            </a:r>
            <a:endParaRPr lang="en-US" altLang="zh-TW" sz="22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zh-TW" altLang="en-US" sz="2200" dirty="0" smtClean="0"/>
              <a:t>外資參與度逐年提升 </a:t>
            </a:r>
            <a:r>
              <a:rPr lang="en-US" altLang="zh-TW" sz="2200" dirty="0" smtClean="0"/>
              <a:t>(2010</a:t>
            </a:r>
            <a:r>
              <a:rPr lang="zh-TW" altLang="en-US" sz="2200" dirty="0" smtClean="0"/>
              <a:t>年底持有市值比重</a:t>
            </a:r>
            <a:r>
              <a:rPr lang="en-US" altLang="zh-TW" sz="2200" dirty="0" smtClean="0"/>
              <a:t>:32.9%</a:t>
            </a:r>
            <a:r>
              <a:rPr lang="zh-TW" altLang="en-US" sz="2200" dirty="0" smtClean="0"/>
              <a:t>，交易比重</a:t>
            </a:r>
            <a:r>
              <a:rPr lang="en-US" altLang="zh-TW" sz="2200" dirty="0" smtClean="0"/>
              <a:t>:18.4%)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zh-TW" altLang="en-US" sz="2200" dirty="0" smtClean="0"/>
              <a:t>公司治理良好</a:t>
            </a:r>
            <a:endParaRPr lang="en-US" altLang="zh-TW" sz="22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zh-TW" altLang="en-US" sz="2200" dirty="0" smtClean="0"/>
              <a:t>高科技產業具備實力及群聚效應</a:t>
            </a:r>
            <a:endParaRPr lang="en-US" altLang="zh-TW" sz="2000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2928934"/>
            <a:ext cx="7772400" cy="1362075"/>
          </a:xfrm>
        </p:spPr>
        <p:txBody>
          <a:bodyPr/>
          <a:lstStyle/>
          <a:p>
            <a:r>
              <a:rPr lang="zh-TW" altLang="en-US" dirty="0" smtClean="0"/>
              <a:t>臺灣證券市場</a:t>
            </a:r>
            <a:r>
              <a:rPr lang="en-US" altLang="zh-TW" dirty="0" smtClean="0"/>
              <a:t>—</a:t>
            </a:r>
            <a:r>
              <a:rPr lang="zh-TW" altLang="en-US" dirty="0" smtClean="0"/>
              <a:t>挑戰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臺灣證券市場挑戰</a:t>
            </a:r>
            <a:r>
              <a:rPr lang="en-US" altLang="zh-TW" sz="3200" b="1" dirty="0" smtClean="0"/>
              <a:t>(1)</a:t>
            </a:r>
            <a:endParaRPr lang="zh-TW" altLang="en-US" sz="3200" b="1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/>
          <a:lstStyle/>
          <a:p>
            <a:pPr>
              <a:buNone/>
            </a:pPr>
            <a:r>
              <a:rPr lang="zh-TW" altLang="en-US" sz="2600" b="1" dirty="0" smtClean="0">
                <a:solidFill>
                  <a:srgbClr val="000099"/>
                </a:solidFill>
              </a:rPr>
              <a:t>面臨其他交易所上市、交易、電腦系統多方面競爭</a:t>
            </a:r>
            <a:endParaRPr lang="en-US" altLang="zh-TW" sz="2600" b="1" dirty="0" smtClean="0">
              <a:solidFill>
                <a:srgbClr val="000099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rgbClr val="000099"/>
                </a:solidFill>
              </a:rPr>
              <a:t>爭取公司跨境上市</a:t>
            </a:r>
            <a:endParaRPr lang="en-US" altLang="zh-TW" sz="2400" b="1" dirty="0" smtClean="0">
              <a:solidFill>
                <a:srgbClr val="000099"/>
              </a:solidFill>
            </a:endParaRPr>
          </a:p>
          <a:p>
            <a:pPr lvl="1"/>
            <a:r>
              <a:rPr lang="zh-TW" altLang="en-US" sz="2000" dirty="0" smtClean="0"/>
              <a:t>香港、新加坡、韓國交易所等積極對外國企業招手</a:t>
            </a:r>
            <a:endParaRPr lang="en-US" altLang="zh-TW" sz="2000" dirty="0" smtClean="0"/>
          </a:p>
          <a:p>
            <a:pPr lvl="1"/>
            <a:r>
              <a:rPr lang="zh-TW" altLang="en-US" sz="2000" smtClean="0"/>
              <a:t>大陸國際板值得</a:t>
            </a:r>
            <a:r>
              <a:rPr lang="zh-TW" altLang="en-US" sz="2000" dirty="0" smtClean="0"/>
              <a:t>關注</a:t>
            </a:r>
            <a:endParaRPr lang="en-US" altLang="zh-TW" sz="2000" dirty="0" smtClean="0"/>
          </a:p>
          <a:p>
            <a:r>
              <a:rPr lang="zh-TW" altLang="en-US" sz="2400" b="1" dirty="0" smtClean="0">
                <a:solidFill>
                  <a:srgbClr val="000099"/>
                </a:solidFill>
              </a:rPr>
              <a:t>延長交易時間</a:t>
            </a:r>
            <a:endParaRPr lang="en-US" altLang="zh-TW" sz="2400" b="1" dirty="0" smtClean="0">
              <a:solidFill>
                <a:srgbClr val="000099"/>
              </a:solidFill>
            </a:endParaRPr>
          </a:p>
          <a:p>
            <a:pPr lvl="1"/>
            <a:r>
              <a:rPr lang="zh-TW" altLang="en-US" sz="2000" dirty="0" smtClean="0"/>
              <a:t>港交所開市時間提前至</a:t>
            </a:r>
            <a:r>
              <a:rPr lang="en-US" altLang="zh-TW" sz="2000" dirty="0" smtClean="0"/>
              <a:t>0930</a:t>
            </a:r>
            <a:r>
              <a:rPr lang="zh-TW" altLang="en-US" sz="2000" dirty="0" smtClean="0"/>
              <a:t>，午休時間所短為</a:t>
            </a:r>
            <a:r>
              <a:rPr lang="en-US" altLang="zh-TW" sz="2000" dirty="0" smtClean="0"/>
              <a:t>1.5h</a:t>
            </a:r>
          </a:p>
          <a:p>
            <a:pPr lvl="1"/>
            <a:r>
              <a:rPr lang="zh-TW" altLang="en-US" sz="2000" dirty="0" smtClean="0"/>
              <a:t>星交所取消午休時間</a:t>
            </a:r>
            <a:endParaRPr lang="en-US" altLang="zh-TW" sz="2000" dirty="0" smtClean="0"/>
          </a:p>
          <a:p>
            <a:r>
              <a:rPr lang="zh-TW" altLang="en-US" sz="2400" b="1" dirty="0" smtClean="0">
                <a:solidFill>
                  <a:srgbClr val="000099"/>
                </a:solidFill>
              </a:rPr>
              <a:t>近</a:t>
            </a:r>
            <a:r>
              <a:rPr lang="en-US" altLang="zh-TW" sz="2400" b="1" dirty="0" smtClean="0">
                <a:solidFill>
                  <a:srgbClr val="000099"/>
                </a:solidFill>
              </a:rPr>
              <a:t>5</a:t>
            </a:r>
            <a:r>
              <a:rPr lang="zh-TW" altLang="en-US" sz="2400" b="1" dirty="0" smtClean="0">
                <a:solidFill>
                  <a:srgbClr val="000099"/>
                </a:solidFill>
              </a:rPr>
              <a:t>年完成新交易系統上線</a:t>
            </a:r>
            <a:endParaRPr lang="en-US" altLang="zh-TW" sz="2400" b="1" dirty="0" smtClean="0">
              <a:solidFill>
                <a:srgbClr val="000099"/>
              </a:solidFill>
            </a:endParaRPr>
          </a:p>
          <a:p>
            <a:pPr lvl="1"/>
            <a:r>
              <a:rPr lang="zh-TW" altLang="en-US" sz="2000" dirty="0" smtClean="0"/>
              <a:t>韓交所、上證所、東證所、星交所、馬來西亞交易所</a:t>
            </a:r>
            <a:endParaRPr lang="en-US" altLang="zh-TW" sz="20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臺灣證券市場挑戰</a:t>
            </a:r>
            <a:r>
              <a:rPr lang="en-US" altLang="zh-TW" sz="3200" b="1" dirty="0" smtClean="0"/>
              <a:t>(2)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643206"/>
          </a:xfrm>
        </p:spPr>
        <p:txBody>
          <a:bodyPr>
            <a:normAutofit/>
          </a:bodyPr>
          <a:lstStyle/>
          <a:p>
            <a:r>
              <a:rPr lang="zh-TW" altLang="en-US" sz="2400" b="1" dirty="0" smtClean="0">
                <a:solidFill>
                  <a:srgbClr val="000099"/>
                </a:solidFill>
              </a:rPr>
              <a:t>國內資金持續外流</a:t>
            </a:r>
            <a:endParaRPr lang="en-US" altLang="zh-TW" sz="2400" b="1" dirty="0" smtClean="0">
              <a:solidFill>
                <a:srgbClr val="000099"/>
              </a:solidFill>
            </a:endParaRPr>
          </a:p>
          <a:p>
            <a:pPr lvl="1"/>
            <a:r>
              <a:rPr lang="zh-TW" altLang="en-US" sz="2000" dirty="0" smtClean="0"/>
              <a:t>國內資金外流：</a:t>
            </a:r>
            <a:r>
              <a:rPr lang="en-US" altLang="zh-TW" sz="2000" dirty="0" smtClean="0"/>
              <a:t>2000</a:t>
            </a:r>
            <a:r>
              <a:rPr lang="zh-TW" altLang="en-US" sz="2000" dirty="0" smtClean="0"/>
              <a:t>年至</a:t>
            </a:r>
            <a:r>
              <a:rPr lang="en-US" altLang="zh-TW" sz="2000" dirty="0" smtClean="0"/>
              <a:t>2009</a:t>
            </a:r>
            <a:r>
              <a:rPr lang="zh-TW" altLang="en-US" sz="2000" dirty="0" smtClean="0"/>
              <a:t>年，我國對外證券投資累積金額高達</a:t>
            </a:r>
            <a:r>
              <a:rPr lang="en-US" altLang="zh-TW" sz="2000" dirty="0" smtClean="0"/>
              <a:t>2411.7</a:t>
            </a:r>
            <a:r>
              <a:rPr lang="zh-TW" altLang="en-US" sz="2000" dirty="0" smtClean="0"/>
              <a:t>億美元</a:t>
            </a:r>
            <a:endParaRPr lang="en-US" altLang="zh-TW" sz="2000" dirty="0" smtClean="0"/>
          </a:p>
        </p:txBody>
      </p:sp>
      <p:graphicFrame>
        <p:nvGraphicFramePr>
          <p:cNvPr id="5" name="內容版面配置區 5"/>
          <p:cNvGraphicFramePr>
            <a:graphicFrameLocks/>
          </p:cNvGraphicFramePr>
          <p:nvPr/>
        </p:nvGraphicFramePr>
        <p:xfrm>
          <a:off x="714348" y="2714620"/>
          <a:ext cx="7858180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785786" y="5857892"/>
            <a:ext cx="5357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ea typeface="標楷體" pitchFamily="65" charset="-120"/>
              </a:rPr>
              <a:t>資料來源：中央銀行    註：數據為流量</a:t>
            </a:r>
            <a:r>
              <a:rPr lang="en-US" altLang="zh-TW" sz="1600" dirty="0" smtClean="0">
                <a:ea typeface="標楷體" pitchFamily="65" charset="-120"/>
              </a:rPr>
              <a:t>(</a:t>
            </a:r>
            <a:r>
              <a:rPr lang="zh-TW" altLang="en-US" sz="1600" dirty="0" smtClean="0">
                <a:ea typeface="標楷體" pitchFamily="65" charset="-120"/>
              </a:rPr>
              <a:t>年資料</a:t>
            </a:r>
            <a:r>
              <a:rPr lang="en-US" altLang="zh-TW" sz="1600" dirty="0" smtClean="0">
                <a:ea typeface="標楷體" pitchFamily="65" charset="-120"/>
              </a:rPr>
              <a:t>)</a:t>
            </a:r>
            <a:endParaRPr lang="zh-TW" altLang="en-US" sz="1600" dirty="0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3200" b="1" dirty="0" smtClean="0"/>
              <a:t>臺灣證券市場挑戰</a:t>
            </a:r>
            <a:r>
              <a:rPr lang="en-US" altLang="zh-TW" sz="3200" b="1" dirty="0" smtClean="0"/>
              <a:t>(3)</a:t>
            </a:r>
            <a:endParaRPr lang="zh-TW" altLang="en-US" sz="3200" b="1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b="1" dirty="0" smtClean="0">
                <a:solidFill>
                  <a:srgbClr val="000099"/>
                </a:solidFill>
              </a:rPr>
              <a:t>市場進入相關規定有改善空間：</a:t>
            </a:r>
            <a:endParaRPr lang="en-US" altLang="zh-TW" sz="2400" b="1" dirty="0" smtClean="0">
              <a:solidFill>
                <a:srgbClr val="000099"/>
              </a:solidFill>
            </a:endParaRPr>
          </a:p>
          <a:p>
            <a:pPr lvl="1"/>
            <a:r>
              <a:rPr lang="en-US" altLang="zh-TW" sz="2000" dirty="0" smtClean="0"/>
              <a:t>FTSE</a:t>
            </a:r>
            <a:r>
              <a:rPr lang="zh-TW" altLang="en-US" sz="2000" dirty="0" smtClean="0"/>
              <a:t>與</a:t>
            </a:r>
            <a:r>
              <a:rPr lang="en-US" altLang="zh-TW" sz="2000" dirty="0" smtClean="0"/>
              <a:t>MSCI</a:t>
            </a:r>
            <a:r>
              <a:rPr lang="zh-TW" altLang="en-US" sz="2000" dirty="0" smtClean="0"/>
              <a:t>國際證券市場評比中，皆認為我國結算交割、借券、場外交易與放空等尚有改進空間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根據</a:t>
            </a:r>
            <a:r>
              <a:rPr lang="en-US" altLang="zh-TW" sz="2000" dirty="0" smtClean="0"/>
              <a:t>WEF</a:t>
            </a:r>
            <a:r>
              <a:rPr lang="zh-TW" altLang="en-US" sz="2000" dirty="0" smtClean="0"/>
              <a:t>全球競爭力報告，金融市場發展指標細項中「資本流動限制」</a:t>
            </a:r>
            <a:r>
              <a:rPr lang="en-US" altLang="zh-TW" sz="2000" dirty="0" smtClean="0"/>
              <a:t>(Restriction on capital flows)</a:t>
            </a:r>
            <a:r>
              <a:rPr lang="zh-TW" altLang="en-US" sz="2000" dirty="0" smtClean="0"/>
              <a:t>，臺灣排名</a:t>
            </a:r>
            <a:endParaRPr lang="en-US" altLang="zh-TW" sz="2000" dirty="0" smtClean="0"/>
          </a:p>
          <a:p>
            <a:pPr lvl="1" indent="155575">
              <a:buFont typeface="Arial" pitchFamily="34" charset="0"/>
              <a:buChar char="-"/>
            </a:pPr>
            <a:r>
              <a:rPr lang="en-US" altLang="zh-TW" sz="2000" dirty="0" smtClean="0"/>
              <a:t>2008-2009</a:t>
            </a:r>
            <a:r>
              <a:rPr lang="zh-TW" altLang="en-US" sz="2000" dirty="0" smtClean="0"/>
              <a:t>，第</a:t>
            </a:r>
            <a:r>
              <a:rPr lang="en-US" altLang="zh-TW" sz="2000" dirty="0" smtClean="0"/>
              <a:t>78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共</a:t>
            </a:r>
            <a:r>
              <a:rPr lang="en-US" altLang="zh-TW" sz="2000" dirty="0" smtClean="0"/>
              <a:t>134</a:t>
            </a:r>
            <a:r>
              <a:rPr lang="zh-TW" altLang="en-US" sz="2000" dirty="0" smtClean="0"/>
              <a:t>受評國家</a:t>
            </a:r>
            <a:r>
              <a:rPr lang="en-US" altLang="zh-TW" sz="2000" dirty="0" smtClean="0"/>
              <a:t>)</a:t>
            </a:r>
          </a:p>
          <a:p>
            <a:pPr lvl="1" indent="155575">
              <a:buFont typeface="Arial" pitchFamily="34" charset="0"/>
              <a:buChar char="-"/>
            </a:pPr>
            <a:r>
              <a:rPr lang="en-US" altLang="zh-TW" sz="2000" dirty="0" smtClean="0"/>
              <a:t>2009-2010</a:t>
            </a:r>
            <a:r>
              <a:rPr lang="zh-TW" altLang="en-US" sz="2000" dirty="0" smtClean="0"/>
              <a:t>，第</a:t>
            </a:r>
            <a:r>
              <a:rPr lang="en-US" altLang="zh-TW" sz="2000" dirty="0" smtClean="0"/>
              <a:t>86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共</a:t>
            </a:r>
            <a:r>
              <a:rPr lang="en-US" altLang="zh-TW" sz="2000" dirty="0" smtClean="0"/>
              <a:t>133</a:t>
            </a:r>
            <a:r>
              <a:rPr lang="zh-TW" altLang="en-US" sz="2000" dirty="0" smtClean="0"/>
              <a:t>受評國家</a:t>
            </a:r>
            <a:r>
              <a:rPr lang="en-US" altLang="zh-TW" sz="2000" dirty="0" smtClean="0"/>
              <a:t>)</a:t>
            </a:r>
          </a:p>
          <a:p>
            <a:pPr lvl="1" indent="155575">
              <a:buFont typeface="Arial" pitchFamily="34" charset="0"/>
              <a:buChar char="-"/>
            </a:pPr>
            <a:r>
              <a:rPr lang="en-US" altLang="zh-TW" sz="2000" dirty="0" smtClean="0"/>
              <a:t>2010-2011</a:t>
            </a:r>
            <a:r>
              <a:rPr lang="zh-TW" altLang="en-US" sz="2000" dirty="0" smtClean="0"/>
              <a:t>，第</a:t>
            </a:r>
            <a:r>
              <a:rPr lang="en-US" altLang="zh-TW" sz="2000" dirty="0" smtClean="0"/>
              <a:t>101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共</a:t>
            </a:r>
            <a:r>
              <a:rPr lang="en-US" altLang="zh-TW" sz="2000" dirty="0" smtClean="0"/>
              <a:t>139</a:t>
            </a:r>
            <a:r>
              <a:rPr lang="zh-TW" altLang="en-US" sz="2000" dirty="0" smtClean="0"/>
              <a:t>受評國家</a:t>
            </a:r>
            <a:r>
              <a:rPr lang="en-US" altLang="zh-TW" sz="2000" dirty="0" smtClean="0"/>
              <a:t>)</a:t>
            </a:r>
          </a:p>
          <a:p>
            <a:pPr marL="714375" lvl="1" indent="-249238"/>
            <a:endParaRPr lang="en-US" altLang="zh-TW" sz="20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台灣證券市場挑戰</a:t>
            </a:r>
            <a:r>
              <a:rPr lang="en-US" altLang="zh-TW" sz="3200" b="1" dirty="0" smtClean="0"/>
              <a:t>(4)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900634"/>
          </a:xfrm>
        </p:spPr>
        <p:txBody>
          <a:bodyPr>
            <a:normAutofit/>
          </a:bodyPr>
          <a:lstStyle/>
          <a:p>
            <a:r>
              <a:rPr lang="zh-TW" altLang="en-US" sz="2400" b="1" dirty="0" smtClean="0">
                <a:solidFill>
                  <a:srgbClr val="000099"/>
                </a:solidFill>
              </a:rPr>
              <a:t>法規制度在業務彈性與投資人保護方面，可再檢討改善</a:t>
            </a:r>
            <a:endParaRPr lang="en-US" altLang="zh-TW" sz="2400" b="1" dirty="0" smtClean="0">
              <a:solidFill>
                <a:srgbClr val="000099"/>
              </a:solidFill>
            </a:endParaRPr>
          </a:p>
          <a:p>
            <a:pPr lvl="1"/>
            <a:r>
              <a:rPr lang="zh-TW" altLang="en-US" sz="2000" dirty="0" smtClean="0"/>
              <a:t>現行投資範圍、金融服務與商品之規範，多採正面表列方式；金融機構之營運及業務准駁，多採事前核准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根據世界銀行經商環境報告，經商容易度指標細項中「投資人保護」</a:t>
            </a:r>
            <a:r>
              <a:rPr lang="en-US" altLang="zh-TW" sz="2000" dirty="0" smtClean="0"/>
              <a:t> (Protecting investors)</a:t>
            </a:r>
            <a:r>
              <a:rPr lang="zh-TW" altLang="en-US" sz="2000" dirty="0" smtClean="0"/>
              <a:t>，臺灣排名</a:t>
            </a:r>
            <a:endParaRPr lang="en-US" altLang="zh-TW" sz="2000" dirty="0" smtClean="0"/>
          </a:p>
          <a:p>
            <a:pPr lvl="1" indent="155575">
              <a:buFont typeface="Arial" pitchFamily="34" charset="0"/>
              <a:buChar char="-"/>
            </a:pPr>
            <a:r>
              <a:rPr lang="en-US" altLang="zh-TW" sz="2000" dirty="0" smtClean="0"/>
              <a:t>2008</a:t>
            </a:r>
            <a:r>
              <a:rPr lang="zh-TW" altLang="en-US" sz="2000" dirty="0" smtClean="0"/>
              <a:t>，第</a:t>
            </a:r>
            <a:r>
              <a:rPr lang="en-US" altLang="zh-TW" sz="2000" dirty="0" smtClean="0"/>
              <a:t>64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共</a:t>
            </a:r>
            <a:r>
              <a:rPr lang="en-US" altLang="zh-TW" sz="2000" dirty="0" smtClean="0"/>
              <a:t>178</a:t>
            </a:r>
            <a:r>
              <a:rPr lang="zh-TW" altLang="en-US" sz="2000" dirty="0" smtClean="0"/>
              <a:t>受評國家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，總體排名第</a:t>
            </a:r>
            <a:r>
              <a:rPr lang="en-US" altLang="zh-TW" sz="2000" dirty="0" smtClean="0"/>
              <a:t>50</a:t>
            </a:r>
            <a:r>
              <a:rPr lang="zh-TW" altLang="en-US" sz="2000" dirty="0" smtClean="0"/>
              <a:t>名</a:t>
            </a:r>
            <a:endParaRPr lang="en-US" altLang="zh-TW" sz="2000" dirty="0" smtClean="0"/>
          </a:p>
          <a:p>
            <a:pPr lvl="1" indent="155575">
              <a:buFont typeface="Arial" pitchFamily="34" charset="0"/>
              <a:buChar char="-"/>
            </a:pPr>
            <a:r>
              <a:rPr lang="en-US" altLang="zh-TW" sz="2000" dirty="0" smtClean="0"/>
              <a:t>2009</a:t>
            </a:r>
            <a:r>
              <a:rPr lang="zh-TW" altLang="en-US" sz="2000" dirty="0" smtClean="0"/>
              <a:t>，第</a:t>
            </a:r>
            <a:r>
              <a:rPr lang="en-US" altLang="zh-TW" sz="2000" dirty="0" smtClean="0"/>
              <a:t>70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共</a:t>
            </a:r>
            <a:r>
              <a:rPr lang="en-US" altLang="zh-TW" sz="2000" dirty="0" smtClean="0"/>
              <a:t>181</a:t>
            </a:r>
            <a:r>
              <a:rPr lang="zh-TW" altLang="en-US" sz="2000" dirty="0" smtClean="0"/>
              <a:t>受評國家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 ，總體排名第</a:t>
            </a:r>
            <a:r>
              <a:rPr lang="en-US" altLang="zh-TW" sz="2000" dirty="0" smtClean="0"/>
              <a:t>61</a:t>
            </a:r>
            <a:r>
              <a:rPr lang="zh-TW" altLang="en-US" sz="2000" dirty="0" smtClean="0"/>
              <a:t>名</a:t>
            </a:r>
            <a:endParaRPr lang="en-US" altLang="zh-TW" sz="2000" dirty="0" smtClean="0"/>
          </a:p>
          <a:p>
            <a:pPr lvl="1" indent="155575">
              <a:buFont typeface="Arial" pitchFamily="34" charset="0"/>
              <a:buChar char="-"/>
            </a:pPr>
            <a:r>
              <a:rPr lang="en-US" altLang="zh-TW" sz="2000" dirty="0" smtClean="0"/>
              <a:t>2010</a:t>
            </a:r>
            <a:r>
              <a:rPr lang="zh-TW" altLang="en-US" sz="2000" dirty="0" smtClean="0"/>
              <a:t>，第</a:t>
            </a:r>
            <a:r>
              <a:rPr lang="en-US" altLang="zh-TW" sz="2000" dirty="0" smtClean="0"/>
              <a:t>73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共</a:t>
            </a:r>
            <a:r>
              <a:rPr lang="en-US" altLang="zh-TW" sz="2000" dirty="0" smtClean="0"/>
              <a:t>183</a:t>
            </a:r>
            <a:r>
              <a:rPr lang="zh-TW" altLang="en-US" sz="2000" dirty="0" smtClean="0"/>
              <a:t>受評國家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 ，總體排名第</a:t>
            </a:r>
            <a:r>
              <a:rPr lang="en-US" altLang="zh-TW" sz="2000" dirty="0" smtClean="0"/>
              <a:t>46</a:t>
            </a:r>
            <a:r>
              <a:rPr lang="zh-TW" altLang="en-US" sz="2000" dirty="0" smtClean="0"/>
              <a:t>名</a:t>
            </a:r>
            <a:endParaRPr lang="en-US" altLang="zh-TW" sz="2000" dirty="0" smtClean="0"/>
          </a:p>
          <a:p>
            <a:pPr lvl="1" indent="155575">
              <a:buFont typeface="Arial" pitchFamily="34" charset="0"/>
              <a:buChar char="-"/>
            </a:pPr>
            <a:r>
              <a:rPr lang="en-US" altLang="zh-TW" sz="2000" dirty="0" smtClean="0"/>
              <a:t>2011</a:t>
            </a:r>
            <a:r>
              <a:rPr lang="zh-TW" altLang="en-US" sz="2000" dirty="0" smtClean="0"/>
              <a:t>，第</a:t>
            </a:r>
            <a:r>
              <a:rPr lang="en-US" altLang="zh-TW" sz="2000" dirty="0" smtClean="0"/>
              <a:t>74</a:t>
            </a:r>
            <a:r>
              <a:rPr lang="zh-TW" altLang="en-US" sz="2000" dirty="0" smtClean="0"/>
              <a:t>名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共</a:t>
            </a:r>
            <a:r>
              <a:rPr lang="en-US" altLang="zh-TW" sz="2000" dirty="0" smtClean="0"/>
              <a:t>183</a:t>
            </a:r>
            <a:r>
              <a:rPr lang="zh-TW" altLang="en-US" sz="2000" dirty="0" smtClean="0"/>
              <a:t>受評國家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 ，總體排名第</a:t>
            </a:r>
            <a:r>
              <a:rPr lang="en-US" altLang="zh-TW" sz="2000" dirty="0" smtClean="0"/>
              <a:t>33</a:t>
            </a:r>
            <a:r>
              <a:rPr lang="zh-TW" altLang="en-US" sz="2000" dirty="0" smtClean="0"/>
              <a:t>名</a:t>
            </a:r>
            <a:endParaRPr lang="en-US" altLang="zh-TW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00430" y="1600200"/>
            <a:ext cx="2257412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發展目標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市場現況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機會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挑戰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台灣證券市場挑戰</a:t>
            </a:r>
            <a:r>
              <a:rPr lang="en-US" altLang="zh-TW" sz="3200" b="1" dirty="0" smtClean="0"/>
              <a:t>(5)</a:t>
            </a:r>
            <a:endParaRPr lang="zh-TW" altLang="en-US" sz="3200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20</a:t>
            </a:fld>
            <a:endParaRPr lang="zh-TW" alt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531040" y="1683746"/>
            <a:ext cx="3581854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內容版面配置區 6"/>
          <p:cNvSpPr txBox="1">
            <a:spLocks/>
          </p:cNvSpPr>
          <p:nvPr/>
        </p:nvSpPr>
        <p:spPr>
          <a:xfrm>
            <a:off x="428596" y="1428736"/>
            <a:ext cx="8229600" cy="1285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2400" b="1" dirty="0" smtClean="0">
                <a:solidFill>
                  <a:srgbClr val="000099"/>
                </a:solidFill>
                <a:ea typeface="標楷體" pitchFamily="65" charset="-120"/>
              </a:rPr>
              <a:t>證券期貨市場營運單位分散，待整合</a:t>
            </a:r>
            <a:endParaRPr lang="en-US" altLang="zh-TW" sz="2400" b="1" dirty="0" smtClean="0">
              <a:solidFill>
                <a:srgbClr val="000099"/>
              </a:solidFill>
              <a:ea typeface="標楷體" pitchFamily="65" charset="-12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zh-TW" altLang="en-US" sz="2000" dirty="0" smtClean="0">
                <a:ea typeface="標楷體" pitchFamily="65" charset="-120"/>
              </a:rPr>
              <a:t>資源待進一步整合以發揮綜效</a:t>
            </a:r>
            <a:endParaRPr lang="en-US" altLang="zh-TW" sz="2000" dirty="0" smtClean="0">
              <a:ea typeface="標楷體" pitchFamily="65" charset="-12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zh-TW" altLang="en-US" sz="2000" dirty="0" smtClean="0">
                <a:ea typeface="標楷體" pitchFamily="65" charset="-120"/>
              </a:rPr>
              <a:t>各營運單位因組織分工故各自擬具策略想法，發展力量待凝聚</a:t>
            </a:r>
            <a:endParaRPr lang="en-US" altLang="zh-TW" sz="2000" dirty="0" smtClean="0"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858016" y="6519446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ea typeface="標楷體" pitchFamily="65" charset="-120"/>
              </a:rPr>
              <a:t>資料來源：</a:t>
            </a:r>
            <a:r>
              <a:rPr lang="en-US" altLang="zh-TW" sz="1600" dirty="0" smtClean="0">
                <a:ea typeface="標楷體" pitchFamily="65" charset="-120"/>
              </a:rPr>
              <a:t>WFE</a:t>
            </a:r>
            <a:endParaRPr lang="zh-TW" altLang="en-US" sz="1600" dirty="0"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857356" y="2857496"/>
            <a:ext cx="5072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ea typeface="標楷體" pitchFamily="65" charset="-120"/>
              </a:rPr>
              <a:t>WFE</a:t>
            </a:r>
            <a:r>
              <a:rPr lang="zh-TW" altLang="en-US" sz="2000" b="1" dirty="0" smtClean="0">
                <a:ea typeface="標楷體" pitchFamily="65" charset="-120"/>
              </a:rPr>
              <a:t>會員交易所組織架構及業務型態分布圖</a:t>
            </a:r>
            <a:endParaRPr lang="zh-TW" altLang="en-US" sz="2000" b="1" dirty="0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敬請指教</a:t>
            </a:r>
            <a:endParaRPr lang="zh-TW" altLang="en-US" sz="40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臺灣證券市場發展目標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sz="2600" b="1" dirty="0" smtClean="0">
                <a:solidFill>
                  <a:srgbClr val="000099"/>
                </a:solidFill>
              </a:rPr>
              <a:t>「高科技及創新產業籌資平台行動計畫」</a:t>
            </a:r>
            <a:r>
              <a:rPr lang="en-US" altLang="zh-TW" sz="2600" b="1" dirty="0" smtClean="0">
                <a:solidFill>
                  <a:srgbClr val="000099"/>
                </a:solidFill>
              </a:rPr>
              <a:t>(2010-2013)</a:t>
            </a:r>
          </a:p>
          <a:p>
            <a:pPr>
              <a:spcBef>
                <a:spcPts val="1200"/>
              </a:spcBef>
            </a:pPr>
            <a:r>
              <a:rPr lang="zh-TW" altLang="en-US" sz="2400" b="1" dirty="0" smtClean="0"/>
              <a:t>以台灣之科技與籌資優勢，吸引全球高科技與創新事業來台上市（櫃），成為具產業特色的區域籌資平台</a:t>
            </a:r>
            <a:endParaRPr lang="en-US" altLang="zh-TW" sz="2400" b="1" dirty="0" smtClean="0"/>
          </a:p>
          <a:p>
            <a:pPr>
              <a:spcBef>
                <a:spcPts val="1200"/>
              </a:spcBef>
            </a:pPr>
            <a:r>
              <a:rPr lang="zh-TW" altLang="en-US" sz="2400" b="1" dirty="0" smtClean="0"/>
              <a:t>建構資金充沛、流動性高、具國際競爭力之資本市場</a:t>
            </a:r>
            <a:endParaRPr lang="en-US" altLang="zh-TW" sz="2400" b="1" dirty="0" smtClean="0"/>
          </a:p>
          <a:p>
            <a:pPr>
              <a:spcBef>
                <a:spcPts val="1200"/>
              </a:spcBef>
            </a:pPr>
            <a:r>
              <a:rPr lang="zh-TW" altLang="en-US" sz="2400" b="1" dirty="0" smtClean="0"/>
              <a:t>促進證券業發展國際化，並藉由吸引國際科技業來台上市（櫃）帶動本國科技與創新產業之發展</a:t>
            </a:r>
            <a:endParaRPr lang="en-US" altLang="zh-TW" sz="2400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臺灣證券市場發展目標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71636"/>
            <a:ext cx="8501122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2600" b="1" dirty="0" smtClean="0">
                <a:solidFill>
                  <a:srgbClr val="000099"/>
                </a:solidFill>
              </a:rPr>
              <a:t>高科技及創新產業籌資平台行動計畫績效指標</a:t>
            </a:r>
            <a:r>
              <a:rPr lang="en-US" altLang="zh-TW" sz="2400" b="1" dirty="0" smtClean="0">
                <a:solidFill>
                  <a:srgbClr val="000099"/>
                </a:solidFill>
              </a:rPr>
              <a:t>(2010-2013)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4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85786" y="2214554"/>
          <a:ext cx="7786742" cy="4017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28958"/>
                <a:gridCol w="4857784"/>
              </a:tblGrid>
              <a:tr h="35310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+mn-lt"/>
                          <a:ea typeface="標楷體" pitchFamily="65" charset="-120"/>
                        </a:rPr>
                        <a:t>績效指標</a:t>
                      </a:r>
                      <a:endParaRPr lang="zh-TW" altLang="en-US" sz="2000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+mn-lt"/>
                          <a:ea typeface="標楷體" pitchFamily="65" charset="-120"/>
                        </a:rPr>
                        <a:t>目標值</a:t>
                      </a:r>
                      <a:endParaRPr lang="zh-TW" altLang="en-US" sz="2000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570401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本國與外國上市（櫃）公司家數</a:t>
                      </a:r>
                      <a:endParaRPr lang="zh-TW" altLang="en-US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indent="-266700">
                        <a:buFont typeface="Calibri" pitchFamily="34" charset="0"/>
                        <a:buChar char="–"/>
                      </a:pPr>
                      <a:r>
                        <a:rPr lang="zh-TW" alt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增加</a:t>
                      </a:r>
                      <a:r>
                        <a:rPr lang="en-US" altLang="zh-TW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330</a:t>
                      </a:r>
                      <a:r>
                        <a:rPr lang="zh-TW" alt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家。 </a:t>
                      </a:r>
                      <a:endParaRPr lang="zh-TW" altLang="en-US" sz="1800" b="0" kern="1200" dirty="0">
                        <a:solidFill>
                          <a:schemeClr val="dk1"/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</a:tr>
              <a:tr h="696527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2.</a:t>
                      </a: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   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上市（櫃）公司在臺籌資金額（含</a:t>
                      </a:r>
                      <a:r>
                        <a:rPr lang="en-US" altLang="zh-TW" sz="1800" b="1" dirty="0" smtClean="0">
                          <a:latin typeface="+mn-lt"/>
                          <a:ea typeface="標楷體" pitchFamily="65" charset="-120"/>
                        </a:rPr>
                        <a:t>IPO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與</a:t>
                      </a:r>
                      <a:r>
                        <a:rPr lang="en-US" altLang="zh-TW" sz="1800" b="1" dirty="0" smtClean="0">
                          <a:latin typeface="+mn-lt"/>
                          <a:ea typeface="標楷體" pitchFamily="65" charset="-120"/>
                        </a:rPr>
                        <a:t>SPO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）</a:t>
                      </a:r>
                      <a:endParaRPr lang="zh-TW" altLang="en-US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>
                        <a:buFont typeface="Calibri" pitchFamily="34" charset="0"/>
                        <a:buChar char="–"/>
                      </a:pP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2013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年達新臺幣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2,680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億元，較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2005-2009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年之平均募資金額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1,340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億增加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1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倍。 </a:t>
                      </a:r>
                      <a:endParaRPr lang="zh-TW" altLang="en-US" b="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marL="360363" marR="0" indent="-360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latin typeface="+mn-lt"/>
                          <a:ea typeface="標楷體" pitchFamily="65" charset="-120"/>
                        </a:rPr>
                        <a:t>3.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   科技與創新事業上市（櫃）公司家數與總市值</a:t>
                      </a:r>
                      <a:endParaRPr lang="zh-TW" altLang="en-US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>
                        <a:spcBef>
                          <a:spcPts val="600"/>
                        </a:spcBef>
                        <a:buFont typeface="Calibri" pitchFamily="34" charset="0"/>
                        <a:buChar char="–"/>
                      </a:pP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新增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194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家。</a:t>
                      </a:r>
                      <a:endParaRPr lang="en-US" altLang="zh-TW" sz="1800" b="0" dirty="0" smtClean="0">
                        <a:latin typeface="+mn-lt"/>
                        <a:ea typeface="標楷體" pitchFamily="65" charset="-120"/>
                      </a:endParaRPr>
                    </a:p>
                    <a:p>
                      <a:pPr marL="263525" indent="-263525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itchFamily="34" charset="0"/>
                        <a:buChar char="–"/>
                      </a:pP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總市值由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2009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年底之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12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兆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6,200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億元上升至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2012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年底之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16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兆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8,365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億元。</a:t>
                      </a:r>
                      <a:endParaRPr lang="zh-TW" altLang="en-US" b="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2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latin typeface="+mn-lt"/>
                          <a:ea typeface="標楷體" pitchFamily="65" charset="-120"/>
                        </a:rPr>
                        <a:t>4.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   資本市場國際競爭力</a:t>
                      </a:r>
                      <a:endParaRPr lang="zh-TW" altLang="en-US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>
                        <a:spcBef>
                          <a:spcPts val="600"/>
                        </a:spcBef>
                        <a:buFont typeface="Calibri" pitchFamily="34" charset="0"/>
                        <a:buChar char="–"/>
                      </a:pP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2013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年市值占全球比重至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1.5% 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。</a:t>
                      </a:r>
                      <a:endParaRPr lang="en-US" altLang="zh-TW" sz="1800" b="0" dirty="0" smtClean="0">
                        <a:latin typeface="+mn-lt"/>
                        <a:ea typeface="標楷體" pitchFamily="65" charset="-120"/>
                      </a:endParaRPr>
                    </a:p>
                    <a:p>
                      <a:pPr marL="263525" indent="-263525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itchFamily="34" charset="0"/>
                        <a:buChar char="–"/>
                      </a:pP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2013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年成交金額占全球比重至</a:t>
                      </a:r>
                      <a:r>
                        <a:rPr lang="en-US" altLang="zh-TW" sz="1800" b="0" dirty="0" smtClean="0">
                          <a:latin typeface="+mn-lt"/>
                          <a:ea typeface="標楷體" pitchFamily="65" charset="-120"/>
                        </a:rPr>
                        <a:t>1.4%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。 </a:t>
                      </a:r>
                      <a:endParaRPr lang="zh-TW" altLang="en-US" b="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5704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+mn-lt"/>
                          <a:ea typeface="標楷體" pitchFamily="65" charset="-120"/>
                        </a:rPr>
                        <a:t>5.</a:t>
                      </a:r>
                      <a:r>
                        <a:rPr lang="zh-TW" altLang="en-US" b="1" dirty="0" smtClean="0">
                          <a:latin typeface="+mn-lt"/>
                          <a:ea typeface="標楷體" pitchFamily="65" charset="-120"/>
                        </a:rPr>
                        <a:t> </a:t>
                      </a:r>
                      <a:r>
                        <a:rPr lang="zh-TW" altLang="en-US" b="1" baseline="0" dirty="0" smtClean="0">
                          <a:latin typeface="+mn-lt"/>
                          <a:ea typeface="標楷體" pitchFamily="65" charset="-120"/>
                        </a:rPr>
                        <a:t>  </a:t>
                      </a:r>
                      <a:r>
                        <a:rPr lang="zh-TW" altLang="en-US" b="1" dirty="0" smtClean="0">
                          <a:latin typeface="+mn-lt"/>
                          <a:ea typeface="標楷體" pitchFamily="65" charset="-120"/>
                        </a:rPr>
                        <a:t>創造證券事業就業人數</a:t>
                      </a:r>
                      <a:endParaRPr lang="zh-TW" altLang="en-US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itchFamily="34" charset="0"/>
                        <a:buChar char="–"/>
                      </a:pPr>
                      <a:r>
                        <a:rPr lang="zh-TW" altLang="en-US" b="0" dirty="0" smtClean="0">
                          <a:latin typeface="+mn-lt"/>
                          <a:ea typeface="標楷體" pitchFamily="65" charset="-120"/>
                        </a:rPr>
                        <a:t>增加證券商從業人員</a:t>
                      </a: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1864</a:t>
                      </a:r>
                      <a:r>
                        <a:rPr lang="zh-TW" altLang="en-US" b="0" dirty="0" smtClean="0">
                          <a:latin typeface="+mn-lt"/>
                          <a:ea typeface="標楷體" pitchFamily="65" charset="-120"/>
                        </a:rPr>
                        <a:t>人</a:t>
                      </a:r>
                      <a:r>
                        <a:rPr lang="zh-TW" altLang="en-US" sz="1800" b="0" dirty="0" smtClean="0">
                          <a:latin typeface="+mn-lt"/>
                          <a:ea typeface="標楷體" pitchFamily="65" charset="-120"/>
                        </a:rPr>
                        <a:t>。 </a:t>
                      </a:r>
                      <a:endParaRPr lang="zh-TW" altLang="en-US" b="0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2928934"/>
            <a:ext cx="7772400" cy="1362075"/>
          </a:xfrm>
        </p:spPr>
        <p:txBody>
          <a:bodyPr/>
          <a:lstStyle/>
          <a:p>
            <a:r>
              <a:rPr lang="zh-TW" altLang="en-US" dirty="0" smtClean="0"/>
              <a:t>臺灣證券市場現況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6</a:t>
            </a:fld>
            <a:endParaRPr lang="zh-TW" altLang="en-US"/>
          </a:p>
        </p:txBody>
      </p:sp>
      <p:graphicFrame>
        <p:nvGraphicFramePr>
          <p:cNvPr id="13" name="圖表 12"/>
          <p:cNvGraphicFramePr/>
          <p:nvPr/>
        </p:nvGraphicFramePr>
        <p:xfrm>
          <a:off x="142844" y="1428736"/>
          <a:ext cx="3786214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圖表 13"/>
          <p:cNvGraphicFramePr/>
          <p:nvPr/>
        </p:nvGraphicFramePr>
        <p:xfrm>
          <a:off x="3857620" y="1500174"/>
          <a:ext cx="471490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715404" cy="12144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2800" b="1" dirty="0" smtClean="0"/>
              <a:t>近五年各交易所上市公司市值成長幅度 </a:t>
            </a:r>
            <a:r>
              <a:rPr lang="en-US" altLang="zh-TW" sz="2800" b="1" dirty="0" smtClean="0"/>
              <a:t>(</a:t>
            </a:r>
            <a:r>
              <a:rPr lang="en-US" altLang="zh-TW" sz="2800" b="1" dirty="0" err="1" smtClean="0"/>
              <a:t>v.s</a:t>
            </a:r>
            <a:r>
              <a:rPr lang="en-US" altLang="zh-TW" sz="2800" b="1" dirty="0" smtClean="0"/>
              <a:t>. 2002)</a:t>
            </a:r>
            <a:endParaRPr lang="zh-TW" altLang="en-US" sz="2800" b="1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500034" y="6273225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ea typeface="標楷體" pitchFamily="65" charset="-120"/>
              </a:rPr>
              <a:t>資料來源</a:t>
            </a:r>
            <a:r>
              <a:rPr lang="en-US" altLang="zh-TW" sz="1600" dirty="0" smtClean="0">
                <a:ea typeface="標楷體" pitchFamily="65" charset="-120"/>
              </a:rPr>
              <a:t>: WFE</a:t>
            </a:r>
            <a:r>
              <a:rPr lang="zh-TW" altLang="en-US" sz="1600" dirty="0" smtClean="0">
                <a:ea typeface="標楷體" pitchFamily="65" charset="-120"/>
              </a:rPr>
              <a:t>網站</a:t>
            </a:r>
            <a:endParaRPr lang="en-US" altLang="zh-TW" sz="1600" dirty="0" smtClean="0">
              <a:ea typeface="標楷體" pitchFamily="65" charset="-120"/>
            </a:endParaRPr>
          </a:p>
          <a:p>
            <a:r>
              <a:rPr lang="zh-TW" altLang="en-US" sz="1600" dirty="0" smtClean="0">
                <a:ea typeface="標楷體" pitchFamily="65" charset="-120"/>
              </a:rPr>
              <a:t>註：以</a:t>
            </a:r>
            <a:r>
              <a:rPr lang="en-US" altLang="zh-TW" sz="1600" dirty="0" smtClean="0">
                <a:ea typeface="標楷體" pitchFamily="65" charset="-120"/>
              </a:rPr>
              <a:t>2002</a:t>
            </a:r>
            <a:r>
              <a:rPr lang="zh-TW" altLang="en-US" sz="1600" dirty="0" smtClean="0">
                <a:ea typeface="標楷體" pitchFamily="65" charset="-120"/>
              </a:rPr>
              <a:t>年為基期</a:t>
            </a:r>
            <a:r>
              <a:rPr lang="en-US" altLang="zh-TW" sz="1600" dirty="0" smtClean="0">
                <a:ea typeface="標楷體" pitchFamily="65" charset="-120"/>
              </a:rPr>
              <a:t>(2002</a:t>
            </a:r>
            <a:r>
              <a:rPr lang="zh-TW" altLang="en-US" sz="1600" dirty="0" smtClean="0">
                <a:ea typeface="標楷體" pitchFamily="65" charset="-120"/>
              </a:rPr>
              <a:t>＝</a:t>
            </a:r>
            <a:r>
              <a:rPr lang="en-US" altLang="zh-TW" sz="1600" dirty="0" smtClean="0">
                <a:ea typeface="標楷體" pitchFamily="65" charset="-120"/>
              </a:rPr>
              <a:t>100)</a:t>
            </a:r>
            <a:r>
              <a:rPr lang="zh-TW" altLang="en-US" sz="1600" dirty="0" smtClean="0">
                <a:ea typeface="標楷體" pitchFamily="65" charset="-120"/>
              </a:rPr>
              <a:t>，計算各年度與基期之變化幅度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214282" y="1457254"/>
            <a:ext cx="4572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b="1" dirty="0" smtClean="0">
                <a:ea typeface="標楷體" pitchFamily="65" charset="-120"/>
              </a:rPr>
              <a:t>全球與亞太區交易所上市公司市值變化</a:t>
            </a:r>
            <a:endParaRPr lang="zh-TW" altLang="en-US" sz="2000" b="1" dirty="0"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143504" y="1428736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ea typeface="標楷體" pitchFamily="65" charset="-120"/>
              </a:rPr>
              <a:t>鄰近交易所上市公司市值變化</a:t>
            </a:r>
            <a:endParaRPr lang="zh-TW" altLang="en-US" sz="2000" b="1" dirty="0">
              <a:ea typeface="標楷體" pitchFamily="65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8072462" y="4286256"/>
            <a:ext cx="642942" cy="428628"/>
          </a:xfrm>
          <a:prstGeom prst="ellipse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385762" y="285728"/>
            <a:ext cx="8472518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2800" b="1" dirty="0" smtClean="0"/>
              <a:t>近五年各市場成交值成長幅度 </a:t>
            </a:r>
            <a:r>
              <a:rPr lang="en-US" altLang="zh-TW" sz="2800" b="1" dirty="0" smtClean="0"/>
              <a:t>(</a:t>
            </a:r>
            <a:r>
              <a:rPr lang="en-US" altLang="zh-TW" sz="2800" b="1" dirty="0" err="1" smtClean="0"/>
              <a:t>v.s</a:t>
            </a:r>
            <a:r>
              <a:rPr lang="en-US" altLang="zh-TW" sz="2800" b="1" dirty="0" smtClean="0"/>
              <a:t>. 2001)</a:t>
            </a:r>
            <a:endParaRPr lang="zh-TW" altLang="en-US" sz="2800" b="1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half" idx="1"/>
          </p:nvPr>
        </p:nvGraphicFramePr>
        <p:xfrm>
          <a:off x="285720" y="1600200"/>
          <a:ext cx="3929090" cy="468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內容版面配置區 6"/>
          <p:cNvGraphicFramePr>
            <a:graphicFrameLocks noGrp="1"/>
          </p:cNvGraphicFramePr>
          <p:nvPr>
            <p:ph sz="half" idx="2"/>
          </p:nvPr>
        </p:nvGraphicFramePr>
        <p:xfrm>
          <a:off x="4000496" y="1571612"/>
          <a:ext cx="4829180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44-B897-441E-82B4-19614EDC79B4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571472" y="6273225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ea typeface="標楷體" pitchFamily="65" charset="-120"/>
              </a:rPr>
              <a:t>資料來源</a:t>
            </a:r>
            <a:r>
              <a:rPr lang="en-US" altLang="zh-TW" sz="1600" dirty="0" smtClean="0">
                <a:ea typeface="標楷體" pitchFamily="65" charset="-120"/>
              </a:rPr>
              <a:t>: WFE</a:t>
            </a:r>
            <a:r>
              <a:rPr lang="zh-TW" altLang="en-US" sz="1600" dirty="0" smtClean="0">
                <a:ea typeface="標楷體" pitchFamily="65" charset="-120"/>
              </a:rPr>
              <a:t>網站</a:t>
            </a:r>
            <a:endParaRPr lang="en-US" altLang="zh-TW" sz="1600" dirty="0" smtClean="0">
              <a:ea typeface="標楷體" pitchFamily="65" charset="-120"/>
            </a:endParaRPr>
          </a:p>
          <a:p>
            <a:r>
              <a:rPr lang="zh-TW" altLang="en-US" sz="1600" dirty="0" smtClean="0">
                <a:ea typeface="標楷體" pitchFamily="65" charset="-120"/>
              </a:rPr>
              <a:t>註：以</a:t>
            </a:r>
            <a:r>
              <a:rPr lang="en-US" altLang="zh-TW" sz="1600" dirty="0" smtClean="0">
                <a:ea typeface="標楷體" pitchFamily="65" charset="-120"/>
              </a:rPr>
              <a:t>2002</a:t>
            </a:r>
            <a:r>
              <a:rPr lang="zh-TW" altLang="en-US" sz="1600" dirty="0" smtClean="0">
                <a:ea typeface="標楷體" pitchFamily="65" charset="-120"/>
              </a:rPr>
              <a:t>年為基期</a:t>
            </a:r>
            <a:r>
              <a:rPr lang="en-US" altLang="zh-TW" sz="1600" dirty="0" smtClean="0">
                <a:ea typeface="標楷體" pitchFamily="65" charset="-120"/>
              </a:rPr>
              <a:t>(2002</a:t>
            </a:r>
            <a:r>
              <a:rPr lang="zh-TW" altLang="en-US" sz="1600" dirty="0" smtClean="0">
                <a:ea typeface="標楷體" pitchFamily="65" charset="-120"/>
              </a:rPr>
              <a:t>＝</a:t>
            </a:r>
            <a:r>
              <a:rPr lang="en-US" altLang="zh-TW" sz="1600" dirty="0" smtClean="0">
                <a:ea typeface="標楷體" pitchFamily="65" charset="-120"/>
              </a:rPr>
              <a:t>100)</a:t>
            </a:r>
            <a:r>
              <a:rPr lang="zh-TW" altLang="en-US" sz="1600" dirty="0" smtClean="0">
                <a:ea typeface="標楷體" pitchFamily="65" charset="-120"/>
              </a:rPr>
              <a:t>，計算各年度與基期之變化幅度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214282" y="1457254"/>
            <a:ext cx="414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ea typeface="標楷體" pitchFamily="65" charset="-120"/>
              </a:rPr>
              <a:t>全球與亞太區交易所成交值變化</a:t>
            </a:r>
            <a:endParaRPr lang="zh-TW" altLang="en-US" sz="2000" b="1" dirty="0"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000628" y="1428736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ea typeface="標楷體" pitchFamily="65" charset="-120"/>
              </a:rPr>
              <a:t>鄰近交易所成交值變化</a:t>
            </a:r>
            <a:endParaRPr lang="zh-TW" altLang="en-US" sz="2000" b="1" dirty="0">
              <a:ea typeface="標楷體" pitchFamily="65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8143900" y="5143512"/>
            <a:ext cx="642942" cy="428628"/>
          </a:xfrm>
          <a:prstGeom prst="ellipse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/>
              <a:t>臺灣證券市場發展現況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357322"/>
            <a:ext cx="8229600" cy="52149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sz="2400" b="1" dirty="0" smtClean="0">
                <a:solidFill>
                  <a:srgbClr val="000099"/>
                </a:solidFill>
              </a:rPr>
              <a:t>「高科技及創新產業籌資平台行動計畫」績效指標達成進度</a:t>
            </a:r>
            <a:endParaRPr lang="en-US" altLang="zh-TW" sz="2400" b="1" dirty="0" smtClean="0">
              <a:solidFill>
                <a:srgbClr val="000099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8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428596" y="1894258"/>
          <a:ext cx="8215371" cy="438800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86148"/>
                <a:gridCol w="2643206"/>
                <a:gridCol w="2286017"/>
              </a:tblGrid>
              <a:tr h="208499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000" b="1" dirty="0" smtClean="0">
                          <a:latin typeface="+mn-lt"/>
                          <a:ea typeface="標楷體" pitchFamily="65" charset="-120"/>
                        </a:rPr>
                        <a:t>績效指標</a:t>
                      </a:r>
                      <a:endParaRPr lang="zh-TW" altLang="en-US" sz="2000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000" b="1" dirty="0" smtClean="0">
                          <a:latin typeface="+mn-lt"/>
                          <a:ea typeface="標楷體" pitchFamily="65" charset="-120"/>
                        </a:rPr>
                        <a:t>執行進度</a:t>
                      </a:r>
                      <a:r>
                        <a:rPr lang="en-US" altLang="zh-TW" sz="2000" b="1" dirty="0" smtClean="0">
                          <a:latin typeface="+mn-lt"/>
                          <a:ea typeface="標楷體" pitchFamily="65" charset="-120"/>
                        </a:rPr>
                        <a:t>*</a:t>
                      </a:r>
                      <a:endParaRPr lang="zh-TW" altLang="en-US" sz="2000" b="1" dirty="0">
                        <a:latin typeface="+mn-lt"/>
                        <a:ea typeface="標楷體" pitchFamily="65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571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</a:pPr>
                      <a:r>
                        <a:rPr lang="en-US" altLang="zh-TW" sz="2000" b="1" dirty="0" smtClean="0">
                          <a:solidFill>
                            <a:schemeClr val="bg1"/>
                          </a:solidFill>
                          <a:latin typeface="+mn-lt"/>
                          <a:ea typeface="標楷體" pitchFamily="65" charset="-120"/>
                        </a:rPr>
                        <a:t>2010</a:t>
                      </a: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+mn-lt"/>
                          <a:ea typeface="標楷體" pitchFamily="65" charset="-120"/>
                        </a:rPr>
                        <a:t>年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+mn-lt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</a:pP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+mn-lt"/>
                          <a:ea typeface="標楷體" pitchFamily="65" charset="-120"/>
                        </a:rPr>
                        <a:t>迄</a:t>
                      </a:r>
                      <a:r>
                        <a:rPr lang="en-US" altLang="zh-TW" sz="2000" b="1" dirty="0" smtClean="0">
                          <a:solidFill>
                            <a:schemeClr val="bg1"/>
                          </a:solidFill>
                          <a:latin typeface="+mn-lt"/>
                          <a:ea typeface="標楷體" pitchFamily="65" charset="-120"/>
                        </a:rPr>
                        <a:t>2011</a:t>
                      </a: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+mn-lt"/>
                          <a:ea typeface="標楷體" pitchFamily="65" charset="-120"/>
                        </a:rPr>
                        <a:t>年</a:t>
                      </a:r>
                      <a:r>
                        <a:rPr lang="en-US" altLang="zh-TW" sz="2000" b="1" dirty="0" smtClean="0">
                          <a:solidFill>
                            <a:schemeClr val="bg1"/>
                          </a:solidFill>
                          <a:latin typeface="+mn-lt"/>
                          <a:ea typeface="標楷體" pitchFamily="65" charset="-120"/>
                        </a:rPr>
                        <a:t>Q2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+mn-lt"/>
                        <a:ea typeface="標楷體" pitchFamily="65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BACC6"/>
                    </a:solidFill>
                  </a:tcPr>
                </a:tc>
              </a:tr>
              <a:tr h="636351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本國與外國上市（櫃）公司家數</a:t>
                      </a:r>
                      <a:endParaRPr lang="zh-TW" altLang="en-US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67</a:t>
                      </a:r>
                      <a:r>
                        <a:rPr lang="zh-TW" altLang="en-US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</a:rPr>
                        <a:t>（</a:t>
                      </a:r>
                      <a:r>
                        <a:rPr lang="en-US" altLang="zh-TW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</a:rPr>
                        <a:t>75</a:t>
                      </a:r>
                      <a:r>
                        <a:rPr lang="zh-TW" altLang="en-US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</a:rPr>
                        <a:t>）</a:t>
                      </a:r>
                      <a:endParaRPr lang="zh-TW" altLang="en-US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35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85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  <a:endParaRPr lang="zh-TW" altLang="en-US" sz="18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2.</a:t>
                      </a:r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   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上市（櫃）公司在臺籌資金額（億元）</a:t>
                      </a:r>
                      <a:endParaRPr lang="zh-TW" altLang="en-US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1,810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1,676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Font typeface="Calibri" pitchFamily="34" charset="0"/>
                        <a:buNone/>
                      </a:pPr>
                      <a:r>
                        <a:rPr lang="zh-TW" altLang="en-US" b="0" dirty="0" smtClean="0">
                          <a:latin typeface="+mn-lt"/>
                          <a:ea typeface="標楷體" pitchFamily="65" charset="-120"/>
                        </a:rPr>
                        <a:t>約</a:t>
                      </a: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1,090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2,010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  <a:endParaRPr lang="zh-TW" altLang="en-US" sz="18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</a:tr>
              <a:tr h="585021">
                <a:tc rowSpan="2">
                  <a:txBody>
                    <a:bodyPr/>
                    <a:lstStyle/>
                    <a:p>
                      <a:pPr marL="360363" marR="0" indent="-360363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en-US" altLang="zh-TW" sz="1800" b="1" dirty="0" smtClean="0">
                          <a:latin typeface="+mn-lt"/>
                          <a:ea typeface="標楷體" pitchFamily="65" charset="-120"/>
                        </a:rPr>
                        <a:t>‧ 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科技與創新事業上市（櫃）公司新增家數</a:t>
                      </a:r>
                      <a:endParaRPr lang="en-US" altLang="zh-TW" sz="1800" b="1" dirty="0" smtClean="0">
                        <a:latin typeface="+mn-lt"/>
                        <a:ea typeface="標楷體" pitchFamily="65" charset="-120"/>
                      </a:endParaRPr>
                    </a:p>
                    <a:p>
                      <a:pPr marL="360363" marR="0" indent="-360363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       </a:t>
                      </a:r>
                      <a:r>
                        <a:rPr lang="en-US" altLang="zh-TW" sz="1800" b="1" dirty="0" smtClean="0">
                          <a:latin typeface="+mn-lt"/>
                          <a:ea typeface="標楷體" pitchFamily="65" charset="-120"/>
                        </a:rPr>
                        <a:t>‧ 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科技與創新事業上市（櫃）公司總市值（億元）</a:t>
                      </a:r>
                      <a:endParaRPr lang="zh-TW" altLang="en-US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38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44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22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50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  <a:endParaRPr lang="zh-TW" altLang="en-US" sz="18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</a:tr>
              <a:tr h="3571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138,878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138,820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127,918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152,710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  <a:endParaRPr lang="zh-TW" altLang="en-US" sz="18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</a:tr>
              <a:tr h="35751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latin typeface="+mn-lt"/>
                          <a:ea typeface="標楷體" pitchFamily="65" charset="-120"/>
                        </a:rPr>
                        <a:t>4.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   </a:t>
                      </a:r>
                      <a:r>
                        <a:rPr lang="en-US" altLang="zh-TW" sz="1800" b="1" dirty="0" smtClean="0">
                          <a:latin typeface="+mn-lt"/>
                          <a:ea typeface="標楷體" pitchFamily="65" charset="-120"/>
                        </a:rPr>
                        <a:t>‧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上市市值占全球比重</a:t>
                      </a:r>
                      <a:endParaRPr lang="en-US" altLang="zh-TW" sz="1800" b="1" dirty="0" smtClean="0">
                        <a:latin typeface="+mn-lt"/>
                        <a:ea typeface="標楷體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 smtClean="0">
                          <a:latin typeface="+mn-lt"/>
                          <a:ea typeface="標楷體" pitchFamily="65" charset="-120"/>
                        </a:rPr>
                        <a:t>       ‧</a:t>
                      </a:r>
                      <a:r>
                        <a:rPr lang="zh-TW" altLang="en-US" sz="1800" b="1" dirty="0" smtClean="0">
                          <a:latin typeface="+mn-lt"/>
                          <a:ea typeface="標楷體" pitchFamily="65" charset="-120"/>
                        </a:rPr>
                        <a:t>上市成交值占全球比重</a:t>
                      </a:r>
                      <a:endParaRPr lang="zh-TW" altLang="en-US" b="1" dirty="0">
                        <a:latin typeface="+mn-lt"/>
                        <a:ea typeface="標楷體" pitchFamily="65" charset="-120"/>
                      </a:endParaRPr>
                    </a:p>
                  </a:txBody>
                  <a:tcP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1.49%</a:t>
                      </a:r>
                      <a:r>
                        <a:rPr lang="zh-TW" altLang="en-US" b="0" dirty="0" smtClean="0">
                          <a:latin typeface="+mn-lt"/>
                          <a:ea typeface="標楷體" pitchFamily="65" charset="-120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1.4%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1.44%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1.45%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  <a:endParaRPr lang="zh-TW" altLang="en-US" sz="18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</a:tr>
              <a:tr h="4286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1.43%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1.2%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1.64%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1.3%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  <a:endParaRPr lang="zh-TW" altLang="en-US" sz="18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標楷體" pitchFamily="65" charset="-120"/>
                        <a:cs typeface="+mn-cs"/>
                      </a:endParaRPr>
                    </a:p>
                  </a:txBody>
                  <a:tcPr/>
                </a:tc>
              </a:tr>
              <a:tr h="463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+mn-lt"/>
                          <a:ea typeface="標楷體" pitchFamily="65" charset="-120"/>
                        </a:rPr>
                        <a:t>5.</a:t>
                      </a:r>
                      <a:r>
                        <a:rPr lang="zh-TW" altLang="en-US" b="1" dirty="0" smtClean="0">
                          <a:latin typeface="+mn-lt"/>
                          <a:ea typeface="標楷體" pitchFamily="65" charset="-120"/>
                        </a:rPr>
                        <a:t> </a:t>
                      </a:r>
                      <a:r>
                        <a:rPr lang="zh-TW" altLang="en-US" b="1" baseline="0" dirty="0" smtClean="0">
                          <a:latin typeface="+mn-lt"/>
                          <a:ea typeface="標楷體" pitchFamily="65" charset="-120"/>
                        </a:rPr>
                        <a:t>  </a:t>
                      </a:r>
                      <a:r>
                        <a:rPr lang="zh-TW" altLang="en-US" b="1" dirty="0" smtClean="0">
                          <a:latin typeface="+mn-lt"/>
                          <a:ea typeface="標楷體" pitchFamily="65" charset="-120"/>
                        </a:rPr>
                        <a:t>創造證券事業就業人數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b="1" dirty="0">
                        <a:latin typeface="+mn-lt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3068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457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3525" indent="-263525"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Font typeface="Calibri" pitchFamily="34" charset="0"/>
                        <a:buNone/>
                      </a:pPr>
                      <a:r>
                        <a:rPr lang="en-US" altLang="zh-TW" b="0" dirty="0" smtClean="0">
                          <a:latin typeface="+mn-lt"/>
                          <a:ea typeface="標楷體" pitchFamily="65" charset="-120"/>
                        </a:rPr>
                        <a:t>-98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（</a:t>
                      </a:r>
                      <a:r>
                        <a:rPr lang="en-US" altLang="zh-TW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463</a:t>
                      </a:r>
                      <a:r>
                        <a:rPr lang="zh-TW" altLang="en-US" sz="1800" b="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標楷體" pitchFamily="65" charset="-120"/>
                          <a:cs typeface="+mn-cs"/>
                        </a:rPr>
                        <a:t>）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428596" y="6286520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ea typeface="標楷體" pitchFamily="65" charset="-120"/>
              </a:rPr>
              <a:t>註</a:t>
            </a:r>
            <a:r>
              <a:rPr lang="zh-TW" altLang="en-US" sz="1600" dirty="0" smtClean="0">
                <a:ea typeface="標楷體" pitchFamily="65" charset="-120"/>
                <a:sym typeface="Wingdings" pitchFamily="2" charset="2"/>
              </a:rPr>
              <a:t>：</a:t>
            </a:r>
            <a:r>
              <a:rPr lang="en-US" altLang="zh-TW" sz="1600" dirty="0" smtClean="0">
                <a:ea typeface="標楷體" pitchFamily="65" charset="-120"/>
                <a:sym typeface="Wingdings" pitchFamily="2" charset="2"/>
              </a:rPr>
              <a:t>()</a:t>
            </a:r>
            <a:r>
              <a:rPr lang="zh-TW" altLang="en-US" sz="1600" dirty="0" smtClean="0">
                <a:ea typeface="標楷體" pitchFamily="65" charset="-120"/>
                <a:sym typeface="Wingdings" pitchFamily="2" charset="2"/>
              </a:rPr>
              <a:t>內為各年全年度目標值</a:t>
            </a:r>
            <a:endParaRPr lang="en-US" altLang="zh-TW" sz="1600" dirty="0" smtClean="0">
              <a:ea typeface="標楷體" pitchFamily="65" charset="-120"/>
            </a:endParaRPr>
          </a:p>
          <a:p>
            <a:r>
              <a:rPr lang="zh-TW" altLang="en-US" sz="1600" dirty="0" smtClean="0">
                <a:ea typeface="標楷體" pitchFamily="65" charset="-120"/>
              </a:rPr>
              <a:t>資料來源：證交所、櫃買</a:t>
            </a:r>
            <a:r>
              <a:rPr lang="zh-TW" altLang="en-US" sz="1600" smtClean="0">
                <a:ea typeface="標楷體" pitchFamily="65" charset="-120"/>
              </a:rPr>
              <a:t>中心、證券商</a:t>
            </a:r>
            <a:r>
              <a:rPr lang="zh-TW" altLang="en-US" sz="1600" dirty="0" smtClean="0">
                <a:ea typeface="標楷體" pitchFamily="65" charset="-120"/>
              </a:rPr>
              <a:t>公會</a:t>
            </a:r>
            <a:endParaRPr lang="en-US" altLang="zh-TW" sz="1600" dirty="0" smtClean="0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2928934"/>
            <a:ext cx="7772400" cy="1362075"/>
          </a:xfrm>
        </p:spPr>
        <p:txBody>
          <a:bodyPr/>
          <a:lstStyle/>
          <a:p>
            <a:r>
              <a:rPr lang="zh-TW" altLang="en-US" dirty="0" smtClean="0"/>
              <a:t>臺灣證券市場</a:t>
            </a:r>
            <a:r>
              <a:rPr lang="en-US" altLang="zh-TW" dirty="0" smtClean="0"/>
              <a:t>—</a:t>
            </a:r>
            <a:r>
              <a:rPr lang="zh-TW" altLang="en-US" dirty="0" smtClean="0"/>
              <a:t>機會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FBF8-DF0C-4EB5-8498-91B71EFD4534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4033</TotalTime>
  <Words>1606</Words>
  <Application>Microsoft Office PowerPoint</Application>
  <PresentationFormat>如螢幕大小 (4:3)</PresentationFormat>
  <Paragraphs>278</Paragraphs>
  <Slides>21</Slides>
  <Notes>15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Office 佈景主題</vt:lpstr>
      <vt:lpstr>臺灣證券市場的機會與挑戰</vt:lpstr>
      <vt:lpstr>大綱</vt:lpstr>
      <vt:lpstr>臺灣證券市場發展目標</vt:lpstr>
      <vt:lpstr>臺灣證券市場發展目標</vt:lpstr>
      <vt:lpstr>臺灣證券市場現況</vt:lpstr>
      <vt:lpstr>近五年各交易所上市公司市值成長幅度 (v.s. 2002)</vt:lpstr>
      <vt:lpstr>近五年各市場成交值成長幅度 (v.s. 2001)</vt:lpstr>
      <vt:lpstr>臺灣證券市場發展現況</vt:lpstr>
      <vt:lpstr>臺灣證券市場—機會</vt:lpstr>
      <vt:lpstr>臺灣證券市場機會</vt:lpstr>
      <vt:lpstr>臺灣證券市場機會(1)</vt:lpstr>
      <vt:lpstr>臺灣證券市場機會(2) </vt:lpstr>
      <vt:lpstr>臺灣證券市場機會(3) </vt:lpstr>
      <vt:lpstr>臺灣證券市場機會(4) </vt:lpstr>
      <vt:lpstr>臺灣證券市場—挑戰</vt:lpstr>
      <vt:lpstr>臺灣證券市場挑戰(1)</vt:lpstr>
      <vt:lpstr>臺灣證券市場挑戰(2)</vt:lpstr>
      <vt:lpstr>臺灣證券市場挑戰(3)</vt:lpstr>
      <vt:lpstr>台灣證券市場挑戰(4)</vt:lpstr>
      <vt:lpstr>台灣證券市場挑戰(5)</vt:lpstr>
      <vt:lpstr>敬請指教</vt:lpstr>
    </vt:vector>
  </TitlesOfParts>
  <Company>twse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Valued Acer Customer</dc:creator>
  <cp:lastModifiedBy>Valued Acer Customer</cp:lastModifiedBy>
  <cp:revision>749</cp:revision>
  <dcterms:created xsi:type="dcterms:W3CDTF">2011-02-18T09:02:33Z</dcterms:created>
  <dcterms:modified xsi:type="dcterms:W3CDTF">2011-07-08T07:44:17Z</dcterms:modified>
</cp:coreProperties>
</file>