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notesMasterIdLst>
    <p:notesMasterId r:id="rId8"/>
  </p:notesMasterIdLst>
  <p:handoutMasterIdLst>
    <p:handoutMasterId r:id="rId9"/>
  </p:handoutMasterIdLst>
  <p:sldIdLst>
    <p:sldId id="1254" r:id="rId2"/>
    <p:sldId id="1303" r:id="rId3"/>
    <p:sldId id="1304" r:id="rId4"/>
    <p:sldId id="1305" r:id="rId5"/>
    <p:sldId id="1306" r:id="rId6"/>
    <p:sldId id="1267" r:id="rId7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97CD6EA2-DDE9-4C97-A6D2-8B46D712D259}">
          <p14:sldIdLst>
            <p14:sldId id="1254"/>
            <p14:sldId id="1303"/>
            <p14:sldId id="1304"/>
            <p14:sldId id="1305"/>
            <p14:sldId id="1306"/>
            <p14:sldId id="1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2060"/>
    <a:srgbClr val="967D42"/>
    <a:srgbClr val="572314"/>
    <a:srgbClr val="0000FF"/>
    <a:srgbClr val="0F8CE1"/>
    <a:srgbClr val="9933FF"/>
    <a:srgbClr val="FFE39D"/>
    <a:srgbClr val="FFFFCC"/>
    <a:srgbClr val="00FFCC"/>
    <a:srgbClr val="FAAE7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80" autoAdjust="0"/>
    <p:restoredTop sz="99640" autoAdjust="0"/>
  </p:normalViewPr>
  <p:slideViewPr>
    <p:cSldViewPr>
      <p:cViewPr>
        <p:scale>
          <a:sx n="81" d="100"/>
          <a:sy n="81" d="100"/>
        </p:scale>
        <p:origin x="-1044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4"/>
    </p:cViewPr>
  </p:sorterViewPr>
  <p:notesViewPr>
    <p:cSldViewPr>
      <p:cViewPr varScale="1">
        <p:scale>
          <a:sx n="51" d="100"/>
          <a:sy n="51" d="100"/>
        </p:scale>
        <p:origin x="-1980" y="-102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Calibri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3712EB5-73BF-44AA-819F-C1D19F91E7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636528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6BDD0F2-0C94-4E1C-9D74-118593A125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327279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C72E0E-88AE-4067-AA59-704141D21ACA}" type="slidenum">
              <a:rPr lang="zh-TW" altLang="en-US" smtClean="0"/>
              <a:pPr/>
              <a:t>2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C72E0E-88AE-4067-AA59-704141D21ACA}" type="slidenum">
              <a:rPr lang="zh-TW" altLang="en-US" smtClean="0"/>
              <a:pPr/>
              <a:t>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C72E0E-88AE-4067-AA59-704141D21ACA}" type="slidenum">
              <a:rPr lang="zh-TW" altLang="en-US" smtClean="0"/>
              <a:pPr/>
              <a:t>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BC72E0E-88AE-4067-AA59-704141D21ACA}" type="slidenum">
              <a:rPr lang="zh-TW" altLang="en-US" smtClean="0"/>
              <a:pPr/>
              <a:t>5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01AB-8A97-4BFE-A161-621943AEDD6C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D4114-75A8-44BC-BFE0-0CFDDE61312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84414981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gretai_logo.jpg"/>
          <p:cNvPicPr>
            <a:picLocks noChangeAspect="1"/>
          </p:cNvPicPr>
          <p:nvPr userDrawn="1"/>
        </p:nvPicPr>
        <p:blipFill>
          <a:blip r:embed="rId2" cstate="print"/>
          <a:srcRect r="34556" b="1315"/>
          <a:stretch>
            <a:fillRect/>
          </a:stretch>
        </p:blipFill>
        <p:spPr>
          <a:xfrm>
            <a:off x="7000892" y="142852"/>
            <a:ext cx="1928826" cy="4592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8DFB4D-71F3-404B-93B5-803C6BDAA786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5288654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 descr="gretai_logo.jpg"/>
          <p:cNvPicPr>
            <a:picLocks noChangeAspect="1"/>
          </p:cNvPicPr>
          <p:nvPr userDrawn="1"/>
        </p:nvPicPr>
        <p:blipFill>
          <a:blip r:embed="rId2" cstate="print"/>
          <a:srcRect r="34556" b="1315"/>
          <a:stretch>
            <a:fillRect/>
          </a:stretch>
        </p:blipFill>
        <p:spPr>
          <a:xfrm>
            <a:off x="7000892" y="142852"/>
            <a:ext cx="1928826" cy="4592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878688-D804-449F-A8C8-706B2EC3173F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pPr>
              <a:defRPr/>
            </a:pPr>
            <a:fld id="{4825B7F8-9B08-4963-AF54-E1CC213ADA31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01304540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3" name="矩形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pic>
        <p:nvPicPr>
          <p:cNvPr id="4" name="圖片 3" descr="gretai_logo.jpg"/>
          <p:cNvPicPr>
            <a:picLocks noChangeAspect="1"/>
          </p:cNvPicPr>
          <p:nvPr userDrawn="1"/>
        </p:nvPicPr>
        <p:blipFill>
          <a:blip r:embed="rId2" cstate="print"/>
          <a:srcRect r="34556" b="1315"/>
          <a:stretch>
            <a:fillRect/>
          </a:stretch>
        </p:blipFill>
        <p:spPr>
          <a:xfrm>
            <a:off x="7000892" y="142852"/>
            <a:ext cx="1928826" cy="459244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5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848C05-3FF6-4F3B-8E40-603CDA5F7AAE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pPr>
              <a:defRPr/>
            </a:pPr>
            <a:fld id="{E97E900A-D12F-4BEB-9EB7-C84E64D8F538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91710264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5E4E0-4240-47D7-BCC0-8725FC82361C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2A387-8288-44D8-A299-7F01054BF12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74177915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EA51-D2FB-4FB3-B4DB-2CBEFA0932FE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B7C6E-93ED-4134-87F8-3020D476AF74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37017208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00221-A646-4902-A6C4-9CC52D7B0F28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3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191E2-56A6-4869-8A51-3838306F34C5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78688841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ea typeface="新細明體" charset="-120"/>
              </a:defRPr>
            </a:lvl1pPr>
            <a:extLst/>
          </a:lstStyle>
          <a:p>
            <a:pPr>
              <a:defRPr/>
            </a:pPr>
            <a:fld id="{F3925D9A-93C2-4110-89E3-8C7A3A693536}" type="datetime1">
              <a:rPr lang="zh-TW" altLang="en-US"/>
              <a:pPr>
                <a:defRPr/>
              </a:pPr>
              <a:t>2011/7/8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B5A788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lumMod val="25000"/>
                  </a:schemeClr>
                </a:solidFill>
                <a:effectLst/>
                <a:latin typeface="Arial" charset="0"/>
                <a:ea typeface="新細明體" charset="-120"/>
              </a:defRPr>
            </a:lvl1pPr>
            <a:extLst/>
          </a:lstStyle>
          <a:p>
            <a:pPr>
              <a:defRPr/>
            </a:pPr>
            <a:fld id="{9CAA06ED-4DAB-4E66-8883-5241A6AB956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9" r:id="rId2"/>
    <p:sldLayoutId id="2147484150" r:id="rId3"/>
    <p:sldLayoutId id="2147484151" r:id="rId4"/>
    <p:sldLayoutId id="2147484146" r:id="rId5"/>
    <p:sldLayoutId id="2147484147" r:id="rId6"/>
    <p:sldLayoutId id="2147484148" r:id="rId7"/>
  </p:sldLayoutIdLst>
  <p:transition>
    <p:wipe dir="r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標楷體" pitchFamily="65" charset="-120"/>
          <a:ea typeface="標楷體" pitchFamily="65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標楷體" pitchFamily="65" charset="-120"/>
          <a:ea typeface="標楷體" pitchFamily="65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標楷體" pitchFamily="65" charset="-120"/>
          <a:ea typeface="標楷體" pitchFamily="65" charset="-12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619672" y="1916832"/>
            <a:ext cx="7072312" cy="108069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sz="5400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TDR</a:t>
            </a:r>
            <a:r>
              <a:rPr lang="zh-TW" altLang="en-US" sz="5400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與</a:t>
            </a:r>
            <a:r>
              <a:rPr lang="en-US" altLang="zh-TW" sz="5400" b="1" dirty="0">
                <a:solidFill>
                  <a:schemeClr val="bg2">
                    <a:lumMod val="50000"/>
                  </a:schemeClr>
                </a:solidFill>
                <a:effectLst/>
              </a:rPr>
              <a:t>IPO</a:t>
            </a:r>
            <a:r>
              <a:rPr lang="zh-TW" altLang="en-US" sz="5400" b="1" dirty="0" smtClean="0">
                <a:solidFill>
                  <a:schemeClr val="bg2">
                    <a:lumMod val="50000"/>
                  </a:schemeClr>
                </a:solidFill>
                <a:effectLst/>
              </a:rPr>
              <a:t>之現況與展望</a:t>
            </a:r>
            <a:endParaRPr lang="zh-TW" altLang="en-US" b="1" dirty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5070475" y="3644900"/>
            <a:ext cx="3892550" cy="12239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主講人：朱竹元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                        櫃買中心副總經理                   </a:t>
            </a:r>
            <a:r>
              <a:rPr lang="zh-TW" altLang="en-US" sz="1600" dirty="0" smtClean="0">
                <a:latin typeface="Book Antiqua" pitchFamily="18" charset="0"/>
              </a:rPr>
              <a:t>  </a:t>
            </a:r>
            <a:endParaRPr lang="en-US" altLang="zh-TW" sz="1600" dirty="0" smtClean="0">
              <a:latin typeface="Book Antiqu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Book Antiqua" pitchFamily="18" charset="0"/>
              </a:rPr>
              <a:t> 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</a:rPr>
              <a:t>        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2011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 descr="OTC網站首頁.JPG"/>
          <p:cNvPicPr>
            <a:picLocks noChangeAspect="1"/>
          </p:cNvPicPr>
          <p:nvPr/>
        </p:nvPicPr>
        <p:blipFill>
          <a:blip r:embed="rId2" cstate="print"/>
          <a:srcRect t="29167" r="7812" b="56250"/>
          <a:stretch>
            <a:fillRect/>
          </a:stretch>
        </p:blipFill>
        <p:spPr>
          <a:xfrm>
            <a:off x="1000100" y="0"/>
            <a:ext cx="8143900" cy="11752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圖片 5" descr="DSC01997.JPG"/>
          <p:cNvPicPr>
            <a:picLocks noChangeAspect="1"/>
          </p:cNvPicPr>
          <p:nvPr/>
        </p:nvPicPr>
        <p:blipFill>
          <a:blip r:embed="rId3" cstate="print">
            <a:lum bright="30000" contrast="40000"/>
          </a:blip>
          <a:srcRect r="11793"/>
          <a:stretch>
            <a:fillRect/>
          </a:stretch>
        </p:blipFill>
        <p:spPr>
          <a:xfrm>
            <a:off x="1214438" y="3571875"/>
            <a:ext cx="3357562" cy="2854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294" name="圖片 6" descr="GTSM百年.bmp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3638" y="5043488"/>
            <a:ext cx="2216150" cy="138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544198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 bwMode="auto">
          <a:xfrm>
            <a:off x="1043608" y="332656"/>
            <a:ext cx="7882905" cy="1000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zh-TW" altLang="en-US" sz="40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市場現況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21E70-DD96-40B0-ACBA-F23BB81B057A}" type="slidenum">
              <a:rPr lang="zh-TW" altLang="en-US"/>
              <a:pPr>
                <a:defRPr/>
              </a:pPr>
              <a:t>2</a:t>
            </a:fld>
            <a:endParaRPr lang="zh-TW" alt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3000" y="1357313"/>
            <a:ext cx="7643813" cy="5977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外國企業掛牌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第一上櫃公司：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外國興櫃公司：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14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上櫃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Traditional Arabic" pitchFamily="18" charset="-78"/>
                <a:ea typeface="標楷體" pitchFamily="65" charset="-120"/>
                <a:cs typeface="Traditional Arabic" pitchFamily="18" charset="-78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已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申請上櫃</a:t>
            </a: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尚未掛牌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已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申請登錄興櫃</a:t>
            </a: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尚未掛牌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4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2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kumimoji="0" lang="en-US" altLang="zh-TW" sz="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業務推動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申報上櫃輔導契約：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51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已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簽意向書：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表達有意願：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9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</a:t>
            </a:r>
            <a:endParaRPr kumimoji="0" lang="en-US" altLang="zh-TW" sz="2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3" eaLnBrk="0" hangingPunct="0">
              <a:spcBef>
                <a:spcPct val="20000"/>
              </a:spcBef>
              <a:buClr>
                <a:srgbClr val="00B0F0"/>
              </a:buClr>
              <a:defRPr/>
            </a:pPr>
            <a:endParaRPr kumimoji="0" lang="en-US" altLang="zh-TW" sz="32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endParaRPr kumimoji="0"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883294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 bwMode="auto">
          <a:xfrm>
            <a:off x="1043608" y="332656"/>
            <a:ext cx="7882905" cy="1000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altLang="zh-TW" sz="4000" b="1" dirty="0" smtClean="0">
                <a:solidFill>
                  <a:schemeClr val="accent5">
                    <a:lumMod val="50000"/>
                  </a:schemeClr>
                </a:solidFill>
                <a:effectLst/>
                <a:latin typeface="Traditional Arabic" pitchFamily="18" charset="-78"/>
                <a:cs typeface="Traditional Arabic" pitchFamily="18" charset="-78"/>
              </a:rPr>
              <a:t>IPO</a:t>
            </a:r>
            <a:r>
              <a:rPr lang="zh-TW" altLang="en-US" sz="40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主要問題及未來展望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21E70-DD96-40B0-ACBA-F23BB81B057A}" type="slidenum">
              <a:rPr lang="zh-TW" altLang="en-US"/>
              <a:pPr>
                <a:defRPr/>
              </a:pPr>
              <a:t>3</a:t>
            </a:fld>
            <a:endParaRPr lang="zh-TW" alt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3000" y="1357313"/>
            <a:ext cx="7643813" cy="516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主要問題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每股面額新台幣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元規定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衍生投資架構重組之稅負風險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公司章程明定股東權益保護事項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可能引起外國企業是否台灣化之質疑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2" eaLnBrk="0" hangingPunct="0">
              <a:spcBef>
                <a:spcPct val="20000"/>
              </a:spcBef>
              <a:buClr>
                <a:srgbClr val="FF0000"/>
              </a:buClr>
              <a:defRPr/>
            </a:pPr>
            <a:endParaRPr kumimoji="0" lang="en-US" altLang="zh-TW" sz="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未來展望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本中心近期建請主管機關放寬每股面額限制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台灣資本市場之本益比、週轉率優於亞洲鄰近市場，預期可吸引優質外國企業來台上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興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櫃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兩岸簽訂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Traditional Arabic" pitchFamily="18" charset="-78"/>
                <a:ea typeface="標楷體" pitchFamily="65" charset="-120"/>
                <a:cs typeface="Traditional Arabic" pitchFamily="18" charset="-78"/>
              </a:rPr>
              <a:t>ECFA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後，有利外國企業透過台灣前進中國大陸市場</a:t>
            </a:r>
            <a:endParaRPr kumimoji="0" lang="en-US" altLang="zh-TW" sz="28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916223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 bwMode="auto">
          <a:xfrm>
            <a:off x="1023453" y="260648"/>
            <a:ext cx="7882905" cy="1000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effectLst/>
                <a:latin typeface="Traditional Arabic" pitchFamily="18" charset="-78"/>
                <a:cs typeface="Traditional Arabic" pitchFamily="18" charset="-78"/>
              </a:rPr>
              <a:t>TDR</a:t>
            </a:r>
            <a:r>
              <a:rPr lang="zh-TW" altLang="en-US" sz="40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主要問題及未來展望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21E70-DD96-40B0-ACBA-F23BB81B057A}" type="slidenum">
              <a:rPr lang="zh-TW" altLang="en-US"/>
              <a:pPr>
                <a:defRPr/>
              </a:pPr>
              <a:t>4</a:t>
            </a:fld>
            <a:endParaRPr lang="zh-TW" alt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2999" y="1196752"/>
            <a:ext cx="7643813" cy="5459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主要問題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98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年旺旺、康師傅帶動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市場熱絡之初期，因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發行家數及籌碼少，導致掛牌後股價大幅飆漲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券商公會訂定「市場供求調節機制」，承銷商應視漲幅適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  時出售一定比例之自有部位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發行人之股利政策未明訂於公司章程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券商公會已修正其規章，要求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發行人應明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訂股利政策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，俾保障我國投資人權益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en-US" altLang="zh-TW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資訊未能兩地同步揭露，致投資人摸黑交易</a:t>
            </a:r>
            <a:endParaRPr kumimoji="0" lang="en-US" altLang="zh-TW" sz="2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本中心持續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研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修相關規章，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要求</a:t>
            </a:r>
            <a:r>
              <a:rPr kumimoji="0" lang="en-US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發行人同步揭露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資訊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  ，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且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揭露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中英文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資訊不得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有虛偽、隱匿或足致他人誤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信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情事</a:t>
            </a:r>
            <a:endParaRPr kumimoji="0" lang="en-US" altLang="zh-TW" sz="2000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06960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 bwMode="auto">
          <a:xfrm>
            <a:off x="1023453" y="260648"/>
            <a:ext cx="7882905" cy="10001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effectLst/>
                <a:latin typeface="Traditional Arabic" pitchFamily="18" charset="-78"/>
                <a:cs typeface="Traditional Arabic" pitchFamily="18" charset="-78"/>
              </a:rPr>
              <a:t>TDR</a:t>
            </a:r>
            <a:r>
              <a:rPr lang="zh-TW" altLang="en-US" sz="4000" b="1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主要問題及未來展望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D21E70-DD96-40B0-ACBA-F23BB81B057A}" type="slidenum">
              <a:rPr lang="zh-TW" altLang="en-US"/>
              <a:pPr>
                <a:defRPr/>
              </a:pPr>
              <a:t>5</a:t>
            </a:fld>
            <a:endParaRPr lang="zh-TW" altLang="en-US" dirty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42999" y="1196752"/>
            <a:ext cx="7643813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主要問題</a:t>
            </a:r>
            <a:r>
              <a:rPr kumimoji="0" lang="en-US" altLang="zh-TW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</a:rPr>
              <a:t>續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近期有</a:t>
            </a:r>
            <a:r>
              <a:rPr kumimoji="0" lang="en-US" altLang="zh-TW" sz="2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TDR</a:t>
            </a:r>
            <a:r>
              <a:rPr kumimoji="0" lang="zh-TW" altLang="en-US" sz="2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掛牌後股價連續下跌之情事</a:t>
            </a:r>
            <a:endParaRPr kumimoji="0" lang="en-US" altLang="zh-TW" sz="28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8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kumimoji="0" lang="en-US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檢討承銷價格訂定之合理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性，及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承銷商是否依規定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辦理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   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詢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圈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配售</a:t>
            </a:r>
            <a:endParaRPr kumimoji="0" lang="en-US" altLang="zh-TW" sz="2400" dirty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4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  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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券商公會研修相關規定，明定</a:t>
            </a:r>
            <a:r>
              <a:rPr kumimoji="0" lang="en-US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TDR</a:t>
            </a: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掛牌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日起一定期間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內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endParaRPr kumimoji="0" lang="en-US" altLang="zh-TW" sz="2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lvl="1" eaLnBrk="0" hangingPunct="0">
              <a:spcBef>
                <a:spcPct val="20000"/>
              </a:spcBef>
              <a:buClr>
                <a:srgbClr val="00B0F0"/>
              </a:buClr>
              <a:defRPr/>
            </a:pPr>
            <a:r>
              <a:rPr kumimoji="0" lang="zh-TW" altLang="en-US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kumimoji="0" lang="zh-TW" altLang="en-US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主協辦承銷商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不得以低於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承銷價格</a:t>
            </a:r>
            <a:r>
              <a:rPr kumimoji="0" lang="zh-TW" altLang="zh-TW" sz="2000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賣出自行認購之</a:t>
            </a:r>
            <a:r>
              <a:rPr kumimoji="0" lang="zh-TW" altLang="zh-TW" sz="2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部位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67D42"/>
              </a:buClr>
              <a:buFont typeface="Wingdings" pitchFamily="2" charset="2"/>
              <a:buChar char="Ø"/>
              <a:defRPr/>
            </a:pPr>
            <a:r>
              <a:rPr kumimoji="0" lang="zh-TW" altLang="en-US" sz="3200" b="1" dirty="0" smtClean="0">
                <a:solidFill>
                  <a:srgbClr val="967D42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未來展望</a:t>
            </a:r>
            <a:endParaRPr kumimoji="0" lang="en-US" altLang="zh-TW" sz="3200" b="1" dirty="0" smtClean="0">
              <a:solidFill>
                <a:srgbClr val="967D42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積極向主管機關爭取開放上櫃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信用交易，俾利推動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上櫃</a:t>
            </a:r>
            <a:endParaRPr kumimoji="0"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  <a:sym typeface="Wingdings" pitchFamily="2" charset="2"/>
            </a:endParaRPr>
          </a:p>
          <a:p>
            <a:pPr marL="800100" lvl="1" indent="-342900" eaLnBrk="0" hangingPunct="0">
              <a:spcBef>
                <a:spcPct val="20000"/>
              </a:spcBef>
              <a:buClr>
                <a:srgbClr val="00B0F0"/>
              </a:buClr>
              <a:buFont typeface="Wingdings" pitchFamily="2" charset="2"/>
              <a:buChar char="Ø"/>
              <a:defRPr/>
            </a:pP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因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少數個案缺失，導致近來</a:t>
            </a:r>
            <a:r>
              <a:rPr kumimoji="0"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TDR</a:t>
            </a:r>
            <a:r>
              <a:rPr kumimoji="0"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審查及相關規定似有趨嚴趨勢，建議相關規範宜回歸常態，俾利與其他國外市場競爭</a:t>
            </a:r>
            <a:endParaRPr kumimoji="0" lang="en-US" altLang="zh-TW" sz="8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162211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otc網頁表頭2.JPG"/>
          <p:cNvPicPr>
            <a:picLocks noChangeAspect="1"/>
          </p:cNvPicPr>
          <p:nvPr/>
        </p:nvPicPr>
        <p:blipFill>
          <a:blip r:embed="rId2" cstate="print"/>
          <a:srcRect t="29167" r="7031" b="57292"/>
          <a:stretch>
            <a:fillRect/>
          </a:stretch>
        </p:blipFill>
        <p:spPr>
          <a:xfrm>
            <a:off x="1000100" y="142852"/>
            <a:ext cx="8154920" cy="1000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圖片 6" descr="otc網頁表頭3.JPG"/>
          <p:cNvPicPr>
            <a:picLocks noChangeAspect="1"/>
          </p:cNvPicPr>
          <p:nvPr/>
        </p:nvPicPr>
        <p:blipFill>
          <a:blip r:embed="rId3" cstate="print"/>
          <a:srcRect t="29167" r="7812" b="56250"/>
          <a:stretch>
            <a:fillRect/>
          </a:stretch>
        </p:blipFill>
        <p:spPr>
          <a:xfrm>
            <a:off x="1000100" y="5357826"/>
            <a:ext cx="8143900" cy="1084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5" y="4857750"/>
            <a:ext cx="4857750" cy="438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矩形 7"/>
          <p:cNvSpPr/>
          <p:nvPr/>
        </p:nvSpPr>
        <p:spPr>
          <a:xfrm>
            <a:off x="1642978" y="2285992"/>
            <a:ext cx="750102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433513" indent="-1433513" fontAlgn="ctr">
              <a:defRPr/>
            </a:pPr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簡 報 結 束 </a:t>
            </a:r>
          </a:p>
          <a:p>
            <a:pPr marL="1433513" indent="-1433513" fontAlgn="ctr">
              <a:defRPr/>
            </a:pPr>
            <a:r>
              <a:rPr lang="zh-TW" alt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        敬 請 指 教</a:t>
            </a:r>
            <a:endParaRPr lang="zh-TW" alt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投影片編號版面配置區 8"/>
          <p:cNvSpPr txBox="1">
            <a:spLocks noGrp="1"/>
          </p:cNvSpPr>
          <p:nvPr/>
        </p:nvSpPr>
        <p:spPr>
          <a:xfrm>
            <a:off x="8613775" y="6305550"/>
            <a:ext cx="457200" cy="476250"/>
          </a:xfrm>
          <a:prstGeom prst="rect">
            <a:avLst/>
          </a:prstGeom>
          <a:noFill/>
        </p:spPr>
        <p:txBody>
          <a:bodyPr anchor="b"/>
          <a:lstStyle/>
          <a:p>
            <a:pPr algn="ctr">
              <a:defRPr/>
            </a:pPr>
            <a:fld id="{95544FFA-E9F1-4C36-A32B-A560DACD2486}" type="slidenum">
              <a:rPr kumimoji="0" lang="zh-TW" altLang="en-US" sz="1200">
                <a:solidFill>
                  <a:schemeClr val="bg2">
                    <a:lumMod val="25000"/>
                  </a:schemeClr>
                </a:solidFill>
              </a:rPr>
              <a:pPr algn="ctr">
                <a:defRPr/>
              </a:pPr>
              <a:t>6</a:t>
            </a:fld>
            <a:endParaRPr kumimoji="0" lang="zh-TW" altLang="en-US" sz="1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063" name="矩形 9"/>
          <p:cNvSpPr>
            <a:spLocks noChangeArrowheads="1"/>
          </p:cNvSpPr>
          <p:nvPr/>
        </p:nvSpPr>
        <p:spPr bwMode="auto">
          <a:xfrm>
            <a:off x="1227138" y="4357688"/>
            <a:ext cx="7916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如需更詳細資料請見櫃買中心網址</a:t>
            </a:r>
            <a:r>
              <a:rPr lang="en-US" altLang="zh-TW" u="sng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http://www.gretai.org.tw/ch/index.php</a:t>
            </a:r>
          </a:p>
        </p:txBody>
      </p:sp>
    </p:spTree>
    <p:extLst>
      <p:ext uri="{BB962C8B-B14F-4D97-AF65-F5344CB8AC3E}">
        <p14:creationId xmlns:p14="http://schemas.microsoft.com/office/powerpoint/2010/main" xmlns="" val="24378220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自訂 2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FFFFFF"/>
      </a:hlink>
      <a:folHlink>
        <a:srgbClr val="4F271C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33791</TotalTime>
  <Words>478</Words>
  <Application>Microsoft Office PowerPoint</Application>
  <PresentationFormat>如螢幕大小 (4:3)</PresentationFormat>
  <Paragraphs>60</Paragraphs>
  <Slides>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夏至</vt:lpstr>
      <vt:lpstr>TDR與IPO之現況與展望</vt:lpstr>
      <vt:lpstr>市場現況</vt:lpstr>
      <vt:lpstr>IPO主要問題及未來展望</vt:lpstr>
      <vt:lpstr>TDR主要問題及未來展望</vt:lpstr>
      <vt:lpstr>TDR主要問題及未來展望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LENOVO USER</dc:creator>
  <cp:lastModifiedBy>LENOVO USER</cp:lastModifiedBy>
  <cp:revision>3064</cp:revision>
  <cp:lastPrinted>2011-07-07T03:16:37Z</cp:lastPrinted>
  <dcterms:created xsi:type="dcterms:W3CDTF">2009-02-09T08:05:00Z</dcterms:created>
  <dcterms:modified xsi:type="dcterms:W3CDTF">2011-07-08T01:01:57Z</dcterms:modified>
</cp:coreProperties>
</file>