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4" r:id="rId2"/>
    <p:sldId id="268" r:id="rId3"/>
    <p:sldId id="269" r:id="rId4"/>
    <p:sldId id="270" r:id="rId5"/>
    <p:sldId id="271" r:id="rId6"/>
    <p:sldId id="258" r:id="rId7"/>
    <p:sldId id="259" r:id="rId8"/>
    <p:sldId id="260" r:id="rId9"/>
    <p:sldId id="261" r:id="rId10"/>
    <p:sldId id="257" r:id="rId11"/>
    <p:sldId id="273" r:id="rId12"/>
    <p:sldId id="272" r:id="rId13"/>
    <p:sldId id="275" r:id="rId14"/>
    <p:sldId id="276" r:id="rId15"/>
    <p:sldId id="277" r:id="rId16"/>
    <p:sldId id="278" r:id="rId17"/>
    <p:sldId id="279" r:id="rId1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F34D3F-CB5C-410C-9D44-E5454637C9F8}" type="datetimeFigureOut">
              <a:rPr lang="zh-TW" altLang="en-US" smtClean="0"/>
              <a:pPr/>
              <a:t>2011/7/8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AD2E6-947F-4B72-8053-17EA7059324B}"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10</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12</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13</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15</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17</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7EAD2E6-947F-4B72-8053-17EA7059324B}" type="slidenum">
              <a:rPr lang="zh-TW" altLang="en-US" smtClean="0"/>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C8061E3-0317-4182-B50F-B084F1BB07D8}" type="datetimeFigureOut">
              <a:rPr lang="zh-TW" altLang="en-US" smtClean="0"/>
              <a:pPr/>
              <a:t>2011/7/8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C5B9128-94F9-4DF0-B191-E3111335E51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061E3-0317-4182-B50F-B084F1BB07D8}" type="datetimeFigureOut">
              <a:rPr lang="zh-TW" altLang="en-US" smtClean="0"/>
              <a:pPr/>
              <a:t>2011/7/8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B9128-94F9-4DF0-B191-E3111335E51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___1.xls"/></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人民幣國際化的階段</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20000"/>
          </a:bodyPr>
          <a:lstStyle/>
          <a:p>
            <a:r>
              <a:rPr lang="zh-TW" altLang="zh-TW"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在</a:t>
            </a:r>
            <a:r>
              <a:rPr lang="zh-TW" altLang="zh-TW" dirty="0" smtClean="0">
                <a:latin typeface="標楷體" pitchFamily="65" charset="-120"/>
                <a:ea typeface="標楷體" pitchFamily="65" charset="-120"/>
              </a:rPr>
              <a:t>中期內逐步成為廣為接受的國際</a:t>
            </a:r>
            <a:r>
              <a:rPr lang="zh-TW" altLang="zh-TW" dirty="0" smtClean="0">
                <a:latin typeface="標楷體" pitchFamily="65" charset="-120"/>
                <a:ea typeface="標楷體" pitchFamily="65" charset="-120"/>
              </a:rPr>
              <a:t>貿</a:t>
            </a:r>
            <a:r>
              <a:rPr lang="en-US" altLang="zh-TW" dirty="0" smtClean="0">
                <a:latin typeface="標楷體" pitchFamily="65" charset="-120"/>
                <a:ea typeface="標楷體" pitchFamily="65" charset="-120"/>
              </a:rPr>
              <a:t>       </a:t>
            </a:r>
          </a:p>
          <a:p>
            <a:pPr>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易</a:t>
            </a:r>
            <a:r>
              <a:rPr lang="zh-TW" altLang="zh-TW" dirty="0" smtClean="0">
                <a:latin typeface="標楷體" pitchFamily="65" charset="-120"/>
                <a:ea typeface="標楷體" pitchFamily="65" charset="-120"/>
              </a:rPr>
              <a:t>結算貨幣；</a:t>
            </a:r>
            <a:r>
              <a:rPr lang="zh-TW" altLang="en-US" dirty="0" smtClean="0">
                <a:latin typeface="標楷體" pitchFamily="65" charset="-120"/>
                <a:ea typeface="標楷體" pitchFamily="65" charset="-120"/>
              </a:rPr>
              <a:t>（</a:t>
            </a:r>
            <a:r>
              <a:rPr lang="zh-CN" altLang="en-US" dirty="0" smtClean="0">
                <a:latin typeface="標楷體" pitchFamily="65" charset="-120"/>
                <a:ea typeface="標楷體" pitchFamily="65" charset="-120"/>
              </a:rPr>
              <a:t>跨境人民</a:t>
            </a:r>
            <a:r>
              <a:rPr lang="zh-TW" altLang="en-US" dirty="0" smtClean="0">
                <a:latin typeface="標楷體" pitchFamily="65" charset="-120"/>
                <a:ea typeface="標楷體" pitchFamily="65" charset="-120"/>
              </a:rPr>
              <a:t>幣</a:t>
            </a:r>
            <a:r>
              <a:rPr lang="zh-CN" altLang="en-US" dirty="0" smtClean="0">
                <a:latin typeface="標楷體" pitchFamily="65" charset="-120"/>
                <a:ea typeface="標楷體" pitchFamily="65" charset="-120"/>
              </a:rPr>
              <a:t>贸易结算</a:t>
            </a:r>
            <a:r>
              <a:rPr lang="zh-TW" altLang="en-US" dirty="0" smtClean="0">
                <a:latin typeface="標楷體" pitchFamily="65" charset="-120"/>
                <a:ea typeface="標楷體" pitchFamily="65" charset="-120"/>
              </a:rPr>
              <a:t>； </a:t>
            </a:r>
            <a:endParaRPr lang="en-US" altLang="zh-TW" dirty="0" smtClean="0">
              <a:latin typeface="標楷體" pitchFamily="65" charset="-120"/>
              <a:ea typeface="標楷體" pitchFamily="65" charset="-120"/>
            </a:endParaRPr>
          </a:p>
          <a:p>
            <a:pPr>
              <a:lnSpc>
                <a:spcPct val="100000"/>
              </a:lnSpc>
              <a:buNone/>
            </a:pPr>
            <a:r>
              <a:rPr lang="en-US" altLang="zh-CN" dirty="0" smtClean="0">
                <a:latin typeface="標楷體" pitchFamily="65" charset="-120"/>
                <a:ea typeface="標楷體" pitchFamily="65" charset="-120"/>
              </a:rPr>
              <a:t> </a:t>
            </a:r>
            <a:r>
              <a:rPr lang="en-US" altLang="zh-CN" dirty="0" smtClean="0">
                <a:latin typeface="標楷體" pitchFamily="65" charset="-120"/>
                <a:ea typeface="標楷體" pitchFamily="65" charset="-120"/>
              </a:rPr>
              <a:t>    </a:t>
            </a:r>
            <a:r>
              <a:rPr lang="zh-CN" altLang="en-US" dirty="0" smtClean="0">
                <a:latin typeface="標楷體" pitchFamily="65" charset="-120"/>
                <a:ea typeface="標楷體" pitchFamily="65" charset="-120"/>
              </a:rPr>
              <a:t>海外</a:t>
            </a:r>
            <a:r>
              <a:rPr lang="zh-CN" altLang="en-US" dirty="0" smtClean="0">
                <a:latin typeface="標楷體" pitchFamily="65" charset="-120"/>
                <a:ea typeface="標楷體" pitchFamily="65" charset="-120"/>
              </a:rPr>
              <a:t>项目的融资、人民</a:t>
            </a:r>
            <a:r>
              <a:rPr lang="zh-TW" altLang="en-US" dirty="0" smtClean="0">
                <a:latin typeface="標楷體" pitchFamily="65" charset="-120"/>
                <a:ea typeface="標楷體" pitchFamily="65" charset="-120"/>
              </a:rPr>
              <a:t>幣</a:t>
            </a:r>
            <a:r>
              <a:rPr lang="zh-CN" altLang="en-US" dirty="0" smtClean="0">
                <a:latin typeface="標楷體" pitchFamily="65" charset="-120"/>
                <a:ea typeface="標楷體" pitchFamily="65" charset="-120"/>
              </a:rPr>
              <a:t>境外直接投资</a:t>
            </a:r>
            <a:r>
              <a:rPr lang="zh-CN" altLang="en-US" dirty="0" smtClean="0">
                <a:latin typeface="標楷體" pitchFamily="65" charset="-120"/>
                <a:ea typeface="標楷體" pitchFamily="65" charset="-120"/>
              </a:rPr>
              <a:t>试</a:t>
            </a:r>
            <a:endParaRPr lang="en-US" altLang="zh-CN" dirty="0" smtClean="0">
              <a:latin typeface="標楷體" pitchFamily="65" charset="-120"/>
              <a:ea typeface="標楷體" pitchFamily="65" charset="-120"/>
            </a:endParaRPr>
          </a:p>
          <a:p>
            <a:pPr>
              <a:lnSpc>
                <a:spcPct val="100000"/>
              </a:lnSpc>
              <a:buNone/>
            </a:pPr>
            <a:r>
              <a:rPr lang="en-US" altLang="zh-CN" dirty="0" smtClean="0">
                <a:latin typeface="標楷體" pitchFamily="65" charset="-120"/>
                <a:ea typeface="標楷體" pitchFamily="65" charset="-120"/>
              </a:rPr>
              <a:t> </a:t>
            </a:r>
            <a:r>
              <a:rPr lang="en-US" altLang="zh-CN" dirty="0" smtClean="0">
                <a:latin typeface="標楷體" pitchFamily="65" charset="-120"/>
                <a:ea typeface="標楷體" pitchFamily="65" charset="-120"/>
              </a:rPr>
              <a:t>     </a:t>
            </a:r>
            <a:r>
              <a:rPr lang="zh-CN" altLang="en-US" dirty="0" smtClean="0">
                <a:latin typeface="標楷體" pitchFamily="65" charset="-120"/>
                <a:ea typeface="標楷體" pitchFamily="65" charset="-120"/>
              </a:rPr>
              <a:t>点</a:t>
            </a:r>
            <a:r>
              <a:rPr lang="zh-TW" altLang="en-US" dirty="0" smtClean="0">
                <a:latin typeface="標楷體" pitchFamily="65" charset="-120"/>
                <a:ea typeface="標楷體" pitchFamily="65" charset="-120"/>
              </a:rPr>
              <a:t>）</a:t>
            </a:r>
            <a:endParaRPr lang="zh-CN" altLang="en-US" dirty="0" smtClean="0">
              <a:latin typeface="標楷體" pitchFamily="65" charset="-120"/>
              <a:ea typeface="標楷體" pitchFamily="65" charset="-120"/>
            </a:endParaRPr>
          </a:p>
          <a:p>
            <a:r>
              <a:rPr lang="zh-TW" altLang="zh-TW" dirty="0" smtClean="0">
                <a:latin typeface="標楷體" pitchFamily="65" charset="-120"/>
                <a:ea typeface="標楷體" pitchFamily="65" charset="-120"/>
              </a:rPr>
              <a:t>二</a:t>
            </a: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在</a:t>
            </a:r>
            <a:r>
              <a:rPr lang="zh-TW" altLang="zh-TW" dirty="0" smtClean="0">
                <a:latin typeface="標楷體" pitchFamily="65" charset="-120"/>
                <a:ea typeface="標楷體" pitchFamily="65" charset="-120"/>
              </a:rPr>
              <a:t>中長期逐步開放資本項下管制後成</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為</a:t>
            </a:r>
            <a:r>
              <a:rPr lang="zh-TW" altLang="zh-TW" dirty="0" smtClean="0">
                <a:latin typeface="標楷體" pitchFamily="65" charset="-120"/>
                <a:ea typeface="標楷體" pitchFamily="65" charset="-120"/>
              </a:rPr>
              <a:t>越來越重要的國際投資貨幣</a:t>
            </a:r>
            <a:r>
              <a:rPr lang="zh-TW" altLang="en-US" dirty="0" smtClean="0">
                <a:latin typeface="標楷體" pitchFamily="65" charset="-120"/>
                <a:ea typeface="標楷體" pitchFamily="65" charset="-120"/>
              </a:rPr>
              <a:t>（低於</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a:t>
            </a:r>
            <a:r>
              <a:rPr lang="zh-TW" altLang="en-US" dirty="0" smtClean="0">
                <a:latin typeface="標楷體" pitchFamily="65" charset="-120"/>
                <a:ea typeface="標楷體" pitchFamily="65" charset="-120"/>
              </a:rPr>
              <a:t>的</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外匯</a:t>
            </a:r>
            <a:r>
              <a:rPr lang="zh-TW" altLang="en-US" dirty="0" smtClean="0">
                <a:latin typeface="標楷體" pitchFamily="65" charset="-120"/>
                <a:ea typeface="標楷體" pitchFamily="65" charset="-120"/>
              </a:rPr>
              <a:t>交易是為了貿易結算，絕大部分都</a:t>
            </a:r>
            <a:r>
              <a:rPr lang="zh-TW" altLang="en-US" dirty="0" smtClean="0">
                <a:latin typeface="標楷體" pitchFamily="65" charset="-120"/>
                <a:ea typeface="標楷體" pitchFamily="65" charset="-120"/>
              </a:rPr>
              <a:t>是</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投資</a:t>
            </a:r>
            <a:r>
              <a:rPr lang="zh-TW" altLang="en-US" dirty="0" smtClean="0">
                <a:latin typeface="標楷體" pitchFamily="65" charset="-120"/>
                <a:ea typeface="標楷體" pitchFamily="65" charset="-120"/>
              </a:rPr>
              <a:t>目的）</a:t>
            </a:r>
            <a:r>
              <a:rPr lang="zh-TW" altLang="zh-TW"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zh-TW" dirty="0" smtClean="0">
                <a:latin typeface="標楷體" pitchFamily="65" charset="-120"/>
                <a:ea typeface="標楷體" pitchFamily="65" charset="-120"/>
              </a:rPr>
              <a:t>三</a:t>
            </a: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在</a:t>
            </a:r>
            <a:r>
              <a:rPr lang="zh-TW" altLang="zh-TW" dirty="0" smtClean="0">
                <a:latin typeface="標楷體" pitchFamily="65" charset="-120"/>
                <a:ea typeface="標楷體" pitchFamily="65" charset="-120"/>
              </a:rPr>
              <a:t>長期內逐步成為儲備貨幣。</a:t>
            </a:r>
            <a:endParaRPr lang="zh-TW" altLang="en-US" dirty="0">
              <a:latin typeface="標楷體" pitchFamily="65" charset="-12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標題 1"/>
          <p:cNvSpPr>
            <a:spLocks noGrp="1"/>
          </p:cNvSpPr>
          <p:nvPr>
            <p:ph type="title" idx="4294967295"/>
          </p:nvPr>
        </p:nvSpPr>
        <p:spPr/>
        <p:txBody>
          <a:bodyPr lIns="91440" rIns="91440" bIns="45720"/>
          <a:lstStyle/>
          <a:p>
            <a:r>
              <a:rPr lang="zh-TW" altLang="en-US" dirty="0" smtClean="0">
                <a:latin typeface="新細明體" pitchFamily="18" charset="-120"/>
                <a:ea typeface="新細明體" pitchFamily="18" charset="-120"/>
              </a:rPr>
              <a:t>人民幣兌美元走勢圖</a:t>
            </a:r>
          </a:p>
        </p:txBody>
      </p:sp>
      <p:sp>
        <p:nvSpPr>
          <p:cNvPr id="4" name="投影片編號版面配置區 3"/>
          <p:cNvSpPr txBox="1">
            <a:spLocks noGrp="1"/>
          </p:cNvSpPr>
          <p:nvPr/>
        </p:nvSpPr>
        <p:spPr>
          <a:xfrm>
            <a:off x="8459788" y="6165850"/>
            <a:ext cx="457200" cy="441325"/>
          </a:xfrm>
          <a:prstGeom prst="rect">
            <a:avLst/>
          </a:prstGeom>
          <a:noFill/>
        </p:spPr>
        <p:txBody>
          <a:bodyPr lIns="45720" rIns="45720" anchor="ctr">
            <a:normAutofit/>
          </a:bodyPr>
          <a:lstStyle/>
          <a:p>
            <a:pPr algn="ctr" eaLnBrk="1" fontAlgn="auto" hangingPunct="1">
              <a:spcBef>
                <a:spcPts val="0"/>
              </a:spcBef>
              <a:spcAft>
                <a:spcPts val="0"/>
              </a:spcAft>
              <a:defRPr/>
            </a:pPr>
            <a:fld id="{6BD50E2D-2033-4E5D-A773-0D565BA1F610}" type="slidenum">
              <a:rPr lang="zh-TW" altLang="en-US" sz="1600">
                <a:solidFill>
                  <a:schemeClr val="accent3">
                    <a:shade val="75000"/>
                  </a:schemeClr>
                </a:solidFill>
                <a:latin typeface="+mn-lt"/>
                <a:ea typeface="+mn-ea"/>
              </a:rPr>
              <a:pPr algn="ctr" eaLnBrk="1" fontAlgn="auto" hangingPunct="1">
                <a:spcBef>
                  <a:spcPts val="0"/>
                </a:spcBef>
                <a:spcAft>
                  <a:spcPts val="0"/>
                </a:spcAft>
                <a:defRPr/>
              </a:pPr>
              <a:t>10</a:t>
            </a:fld>
            <a:endParaRPr lang="zh-TW" altLang="en-US" sz="1600" dirty="0">
              <a:solidFill>
                <a:schemeClr val="accent3">
                  <a:shade val="75000"/>
                </a:schemeClr>
              </a:solidFill>
              <a:latin typeface="+mn-lt"/>
              <a:ea typeface="+mn-ea"/>
            </a:endParaRPr>
          </a:p>
        </p:txBody>
      </p:sp>
      <p:graphicFrame>
        <p:nvGraphicFramePr>
          <p:cNvPr id="1026" name="內容版面配置區 3"/>
          <p:cNvGraphicFramePr>
            <a:graphicFrameLocks noGrp="1"/>
          </p:cNvGraphicFramePr>
          <p:nvPr>
            <p:ph sz="quarter" idx="4294967295"/>
          </p:nvPr>
        </p:nvGraphicFramePr>
        <p:xfrm>
          <a:off x="539552" y="2132856"/>
          <a:ext cx="8004175" cy="4170363"/>
        </p:xfrm>
        <a:graphic>
          <a:graphicData uri="http://schemas.openxmlformats.org/presentationml/2006/ole">
            <p:oleObj spid="_x0000_s1026" r:id="rId4" imgW="8303472" imgH="4371211" progId="Excel.Sheet.8">
              <p:embed/>
            </p:oleObj>
          </a:graphicData>
        </a:graphic>
      </p:graphicFrame>
      <p:cxnSp>
        <p:nvCxnSpPr>
          <p:cNvPr id="9" name="直線單箭頭接點 8"/>
          <p:cNvCxnSpPr/>
          <p:nvPr/>
        </p:nvCxnSpPr>
        <p:spPr>
          <a:xfrm rot="5400000">
            <a:off x="3563938" y="2565400"/>
            <a:ext cx="215900" cy="215900"/>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030" name="文字方塊 10"/>
          <p:cNvSpPr txBox="1">
            <a:spLocks noChangeArrowheads="1"/>
          </p:cNvSpPr>
          <p:nvPr/>
        </p:nvSpPr>
        <p:spPr bwMode="auto">
          <a:xfrm>
            <a:off x="3132138" y="2276475"/>
            <a:ext cx="1350962" cy="307975"/>
          </a:xfrm>
          <a:prstGeom prst="rect">
            <a:avLst/>
          </a:prstGeom>
          <a:noFill/>
          <a:ln w="9525">
            <a:noFill/>
            <a:miter lim="800000"/>
            <a:headEnd/>
            <a:tailEnd/>
          </a:ln>
        </p:spPr>
        <p:txBody>
          <a:bodyPr wrap="none">
            <a:spAutoFit/>
          </a:bodyPr>
          <a:lstStyle/>
          <a:p>
            <a:pPr eaLnBrk="1" hangingPunct="1"/>
            <a:r>
              <a:rPr kumimoji="1" lang="en-US" altLang="zh-TW" sz="1400" b="1">
                <a:solidFill>
                  <a:srgbClr val="00B050"/>
                </a:solidFill>
                <a:latin typeface="標楷體" pitchFamily="65" charset="-120"/>
                <a:ea typeface="標楷體" pitchFamily="65" charset="-120"/>
              </a:rPr>
              <a:t>2005</a:t>
            </a:r>
            <a:r>
              <a:rPr kumimoji="1" lang="zh-TW" altLang="en-US" sz="1400" b="1">
                <a:solidFill>
                  <a:srgbClr val="00B050"/>
                </a:solidFill>
                <a:latin typeface="標楷體" pitchFamily="65" charset="-120"/>
                <a:ea typeface="標楷體" pitchFamily="65" charset="-120"/>
              </a:rPr>
              <a:t>年</a:t>
            </a:r>
            <a:r>
              <a:rPr kumimoji="1" lang="en-US" altLang="zh-TW" sz="1400" b="1">
                <a:solidFill>
                  <a:srgbClr val="00B050"/>
                </a:solidFill>
                <a:latin typeface="標楷體" pitchFamily="65" charset="-120"/>
                <a:ea typeface="標楷體" pitchFamily="65" charset="-120"/>
              </a:rPr>
              <a:t>7</a:t>
            </a:r>
            <a:r>
              <a:rPr kumimoji="1" lang="zh-TW" altLang="en-US" sz="1400" b="1">
                <a:solidFill>
                  <a:srgbClr val="00B050"/>
                </a:solidFill>
                <a:latin typeface="標楷體" pitchFamily="65" charset="-120"/>
                <a:ea typeface="標楷體" pitchFamily="65" charset="-120"/>
              </a:rPr>
              <a:t>月</a:t>
            </a:r>
            <a:r>
              <a:rPr kumimoji="1" lang="en-US" altLang="zh-TW" sz="1400" b="1">
                <a:solidFill>
                  <a:srgbClr val="00B050"/>
                </a:solidFill>
                <a:latin typeface="標楷體" pitchFamily="65" charset="-120"/>
                <a:ea typeface="標楷體" pitchFamily="65" charset="-120"/>
              </a:rPr>
              <a:t>21</a:t>
            </a:r>
            <a:r>
              <a:rPr kumimoji="1" lang="zh-TW" altLang="en-US" sz="1400" b="1">
                <a:solidFill>
                  <a:srgbClr val="00B050"/>
                </a:solidFill>
                <a:latin typeface="標楷體" pitchFamily="65" charset="-120"/>
                <a:ea typeface="標楷體" pitchFamily="65" charset="-120"/>
              </a:rPr>
              <a:t>日</a:t>
            </a:r>
          </a:p>
        </p:txBody>
      </p:sp>
      <p:sp>
        <p:nvSpPr>
          <p:cNvPr id="7" name="標題 1"/>
          <p:cNvSpPr txBox="1">
            <a:spLocks/>
          </p:cNvSpPr>
          <p:nvPr/>
        </p:nvSpPr>
        <p:spPr bwMode="auto">
          <a:xfrm>
            <a:off x="428625" y="428625"/>
            <a:ext cx="8186738" cy="500063"/>
          </a:xfrm>
          <a:prstGeom prst="rect">
            <a:avLst/>
          </a:prstGeom>
          <a:noFill/>
          <a:ln w="9525">
            <a:noFill/>
            <a:miter lim="800000"/>
            <a:headEnd/>
            <a:tailEnd/>
          </a:ln>
        </p:spPr>
        <p:txBody>
          <a:bodyPr lIns="0" rIns="0" bIns="0" anchor="b"/>
          <a:lstStyle/>
          <a:p>
            <a:pPr eaLnBrk="1" hangingPunct="1">
              <a:defRPr/>
            </a:pPr>
            <a:endParaRPr lang="zh-TW" altLang="en-US" sz="3200" b="1" kern="0" dirty="0">
              <a:solidFill>
                <a:schemeClr val="tx2"/>
              </a:solidFill>
              <a:latin typeface="+mj-lt"/>
              <a:ea typeface="華康超明體(P)" pitchFamily="18" charset="-120"/>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新細明體" pitchFamily="18" charset="-120"/>
              </a:rPr>
              <a:t>人民幣國際化</a:t>
            </a:r>
            <a:r>
              <a:rPr lang="en-US" altLang="zh-TW" dirty="0" smtClean="0">
                <a:ea typeface="新細明體" pitchFamily="18" charset="-120"/>
              </a:rPr>
              <a:t>: pros and cons</a:t>
            </a:r>
            <a:endParaRPr lang="zh-TW" altLang="en-US" dirty="0"/>
          </a:p>
        </p:txBody>
      </p:sp>
      <p:sp>
        <p:nvSpPr>
          <p:cNvPr id="3" name="內容版面配置區 2"/>
          <p:cNvSpPr>
            <a:spLocks noGrp="1"/>
          </p:cNvSpPr>
          <p:nvPr>
            <p:ph idx="1"/>
          </p:nvPr>
        </p:nvSpPr>
        <p:spPr/>
        <p:txBody>
          <a:bodyPr/>
          <a:lstStyle/>
          <a:p>
            <a:pPr>
              <a:buNone/>
            </a:pPr>
            <a:r>
              <a:rPr lang="en-US" altLang="zh-TW" dirty="0" smtClean="0"/>
              <a:t>Cons:</a:t>
            </a:r>
          </a:p>
          <a:p>
            <a:pPr>
              <a:buNone/>
            </a:pPr>
            <a:r>
              <a:rPr lang="en-US" altLang="zh-TW" dirty="0" smtClean="0"/>
              <a:t>    1.  </a:t>
            </a:r>
            <a:r>
              <a:rPr lang="zh-TW" altLang="en-US" dirty="0" smtClean="0"/>
              <a:t>匯率升值</a:t>
            </a:r>
            <a:endParaRPr lang="en-US" altLang="zh-TW" dirty="0" smtClean="0"/>
          </a:p>
          <a:p>
            <a:pPr>
              <a:buNone/>
            </a:pPr>
            <a:r>
              <a:rPr lang="en-US" altLang="zh-TW" dirty="0" smtClean="0"/>
              <a:t>    2.  </a:t>
            </a:r>
            <a:r>
              <a:rPr lang="zh-TW" altLang="en-US" dirty="0" smtClean="0"/>
              <a:t>匯率波動度增大</a:t>
            </a:r>
            <a:endParaRPr lang="en-US" altLang="zh-TW" dirty="0" smtClean="0"/>
          </a:p>
          <a:p>
            <a:pPr>
              <a:buNone/>
            </a:pPr>
            <a:r>
              <a:rPr lang="en-US" altLang="zh-TW" dirty="0" smtClean="0"/>
              <a:t>    3.  </a:t>
            </a:r>
            <a:r>
              <a:rPr lang="zh-TW" altLang="en-US" dirty="0" smtClean="0"/>
              <a:t>需提供一個完全金融自由的環境（</a:t>
            </a:r>
            <a:r>
              <a:rPr lang="zh-TW" altLang="zh-TW" dirty="0" smtClean="0"/>
              <a:t>資本</a:t>
            </a:r>
            <a:endParaRPr lang="en-US" altLang="zh-TW" dirty="0" smtClean="0"/>
          </a:p>
          <a:p>
            <a:pPr>
              <a:buNone/>
            </a:pPr>
            <a:r>
              <a:rPr lang="en-US" altLang="zh-TW" dirty="0" smtClean="0"/>
              <a:t>          </a:t>
            </a:r>
            <a:r>
              <a:rPr lang="zh-TW" altLang="zh-TW" dirty="0" smtClean="0"/>
              <a:t>帳自由化和資本市場自</a:t>
            </a:r>
            <a:r>
              <a:rPr lang="zh-TW" altLang="en-US" dirty="0" smtClean="0"/>
              <a:t>由</a:t>
            </a:r>
            <a:r>
              <a:rPr lang="zh-TW" altLang="zh-TW" dirty="0" smtClean="0"/>
              <a:t>進入</a:t>
            </a:r>
            <a:r>
              <a:rPr lang="zh-TW" altLang="en-US" dirty="0" smtClean="0"/>
              <a:t>），</a:t>
            </a:r>
            <a:r>
              <a:rPr lang="zh-TW" altLang="zh-TW" dirty="0" smtClean="0"/>
              <a:t>金融</a:t>
            </a:r>
            <a:endParaRPr lang="en-US" altLang="zh-TW" dirty="0" smtClean="0"/>
          </a:p>
          <a:p>
            <a:pPr>
              <a:buNone/>
            </a:pPr>
            <a:r>
              <a:rPr lang="en-US" altLang="zh-TW" dirty="0" smtClean="0"/>
              <a:t>         </a:t>
            </a:r>
            <a:r>
              <a:rPr lang="zh-TW" altLang="zh-TW" dirty="0" smtClean="0"/>
              <a:t>穩定</a:t>
            </a:r>
            <a:r>
              <a:rPr lang="zh-TW" altLang="en-US" dirty="0" smtClean="0"/>
              <a:t>有疑慮。</a:t>
            </a:r>
            <a:endParaRPr lang="en-US" altLang="zh-TW" dirty="0" smtClean="0"/>
          </a:p>
          <a:p>
            <a:pPr>
              <a:buNone/>
            </a:pPr>
            <a:r>
              <a:rPr lang="en-US" altLang="zh-TW" dirty="0" smtClean="0"/>
              <a:t>                 </a:t>
            </a:r>
            <a:endParaRPr lang="zh-TW" altLang="en-US" dirty="0" smtClean="0"/>
          </a:p>
          <a:p>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新細明體" pitchFamily="18" charset="-120"/>
              </a:rPr>
              <a:t>人民幣國際化</a:t>
            </a:r>
            <a:r>
              <a:rPr lang="en-US" altLang="zh-TW" dirty="0" smtClean="0">
                <a:ea typeface="新細明體" pitchFamily="18" charset="-120"/>
              </a:rPr>
              <a:t>: pros and cons</a:t>
            </a:r>
            <a:endParaRPr lang="zh-TW" altLang="en-US" dirty="0"/>
          </a:p>
        </p:txBody>
      </p:sp>
      <p:sp>
        <p:nvSpPr>
          <p:cNvPr id="3" name="內容版面配置區 2"/>
          <p:cNvSpPr>
            <a:spLocks noGrp="1"/>
          </p:cNvSpPr>
          <p:nvPr>
            <p:ph idx="1"/>
          </p:nvPr>
        </p:nvSpPr>
        <p:spPr>
          <a:xfrm>
            <a:off x="323528" y="1700808"/>
            <a:ext cx="8229600" cy="4525963"/>
          </a:xfrm>
        </p:spPr>
        <p:txBody>
          <a:bodyPr>
            <a:normAutofit/>
          </a:bodyPr>
          <a:lstStyle/>
          <a:p>
            <a:pPr>
              <a:buNone/>
            </a:pPr>
            <a:r>
              <a:rPr lang="en-US" altLang="zh-TW" dirty="0" smtClean="0"/>
              <a:t>  Pros:</a:t>
            </a:r>
          </a:p>
          <a:p>
            <a:pPr>
              <a:buNone/>
            </a:pPr>
            <a:r>
              <a:rPr lang="en-US" altLang="zh-TW" dirty="0" smtClean="0"/>
              <a:t>  </a:t>
            </a:r>
          </a:p>
          <a:p>
            <a:pPr>
              <a:buNone/>
            </a:pPr>
            <a:r>
              <a:rPr lang="en-US" altLang="zh-TW" dirty="0" smtClean="0"/>
              <a:t>    1. </a:t>
            </a:r>
            <a:r>
              <a:rPr lang="zh-TW" altLang="en-US" dirty="0" smtClean="0"/>
              <a:t>降低匯率</a:t>
            </a:r>
            <a:r>
              <a:rPr lang="zh-TW" altLang="en-US" dirty="0" smtClean="0"/>
              <a:t>風險</a:t>
            </a:r>
            <a:endParaRPr lang="en-US" altLang="zh-TW" dirty="0" smtClean="0"/>
          </a:p>
          <a:p>
            <a:pPr>
              <a:buNone/>
            </a:pPr>
            <a:r>
              <a:rPr lang="en-US" altLang="zh-TW" dirty="0" smtClean="0"/>
              <a:t> </a:t>
            </a:r>
            <a:r>
              <a:rPr lang="en-US" altLang="zh-TW" dirty="0" smtClean="0"/>
              <a:t> </a:t>
            </a:r>
            <a:r>
              <a:rPr lang="en-US" altLang="zh-TW" dirty="0" smtClean="0"/>
              <a:t>  </a:t>
            </a:r>
            <a:r>
              <a:rPr lang="en-US" altLang="zh-TW" dirty="0" smtClean="0"/>
              <a:t>2</a:t>
            </a:r>
            <a:r>
              <a:rPr lang="en-US" altLang="zh-TW" dirty="0" smtClean="0"/>
              <a:t>. </a:t>
            </a:r>
            <a:r>
              <a:rPr lang="zh-TW" altLang="en-US" dirty="0" smtClean="0"/>
              <a:t>享有鑄幣利益</a:t>
            </a:r>
            <a:endParaRPr lang="en-US" altLang="zh-TW" dirty="0" smtClean="0"/>
          </a:p>
          <a:p>
            <a:pPr>
              <a:buNone/>
            </a:pPr>
            <a:r>
              <a:rPr lang="en-US" altLang="zh-TW" dirty="0" smtClean="0"/>
              <a:t>    </a:t>
            </a:r>
            <a:r>
              <a:rPr lang="en-US" altLang="zh-TW" dirty="0" smtClean="0"/>
              <a:t>3</a:t>
            </a:r>
            <a:r>
              <a:rPr lang="en-US" altLang="zh-TW" dirty="0" smtClean="0"/>
              <a:t>. </a:t>
            </a:r>
            <a:r>
              <a:rPr lang="zh-TW" altLang="en-US" dirty="0" smtClean="0"/>
              <a:t>提昇國家地位</a:t>
            </a:r>
            <a:endParaRPr lang="en-US" altLang="zh-TW" dirty="0" smtClean="0"/>
          </a:p>
          <a:p>
            <a:pPr>
              <a:buNone/>
            </a:pPr>
            <a:endParaRPr lang="en-US" altLang="zh-TW" dirty="0" smtClean="0"/>
          </a:p>
          <a:p>
            <a:pPr>
              <a:buNone/>
            </a:pPr>
            <a:r>
              <a:rPr lang="en-US" altLang="zh-TW" dirty="0" smtClean="0"/>
              <a:t> </a:t>
            </a: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人民幣國際化商機</a:t>
            </a:r>
            <a:endParaRPr lang="zh-TW" altLang="en-US" dirty="0"/>
          </a:p>
        </p:txBody>
      </p:sp>
      <p:sp>
        <p:nvSpPr>
          <p:cNvPr id="3" name="內容版面配置區 2"/>
          <p:cNvSpPr>
            <a:spLocks noGrp="1"/>
          </p:cNvSpPr>
          <p:nvPr>
            <p:ph idx="1"/>
          </p:nvPr>
        </p:nvSpPr>
        <p:spPr/>
        <p:txBody>
          <a:bodyPr/>
          <a:lstStyle/>
          <a:p>
            <a:r>
              <a:rPr lang="zh-TW" altLang="en-US" dirty="0" smtClean="0"/>
              <a:t>個人存款、匯款、</a:t>
            </a:r>
            <a:r>
              <a:rPr lang="zh-TW" altLang="en-US" dirty="0" smtClean="0"/>
              <a:t>兌換，保險，國債</a:t>
            </a:r>
            <a:endParaRPr lang="en-US" altLang="zh-TW" dirty="0" smtClean="0"/>
          </a:p>
          <a:p>
            <a:r>
              <a:rPr lang="zh-TW" altLang="en-US" dirty="0" smtClean="0"/>
              <a:t>公司債、利率產品，股票，基金</a:t>
            </a:r>
            <a:r>
              <a:rPr lang="zh-TW" altLang="en-US" dirty="0" smtClean="0"/>
              <a:t>產品、</a:t>
            </a:r>
            <a:r>
              <a:rPr lang="en-US" altLang="zh-TW" dirty="0" smtClean="0"/>
              <a:t>IPO</a:t>
            </a:r>
            <a:r>
              <a:rPr lang="zh-TW" altLang="en-US" dirty="0" smtClean="0"/>
              <a:t>產品</a:t>
            </a:r>
            <a:endParaRPr lang="en-US" altLang="zh-TW" dirty="0" smtClean="0"/>
          </a:p>
          <a:p>
            <a:r>
              <a:rPr lang="zh-TW" altLang="en-US" dirty="0" smtClean="0"/>
              <a:t>衍生性</a:t>
            </a:r>
            <a:r>
              <a:rPr lang="zh-TW" altLang="en-US" dirty="0" smtClean="0"/>
              <a:t>金融商品，指數期貨</a:t>
            </a:r>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高</a:t>
            </a:r>
            <a:r>
              <a:rPr lang="zh-TW" altLang="en-US" dirty="0" smtClean="0"/>
              <a:t>房</a:t>
            </a:r>
            <a:r>
              <a:rPr lang="en-US" altLang="zh-TW" dirty="0" smtClean="0"/>
              <a:t>/</a:t>
            </a:r>
            <a:r>
              <a:rPr lang="zh-TW" altLang="en-US" dirty="0" smtClean="0"/>
              <a:t>地價的威脅</a:t>
            </a:r>
            <a:endParaRPr lang="zh-TW" altLang="en-US" dirty="0"/>
          </a:p>
        </p:txBody>
      </p:sp>
      <p:sp>
        <p:nvSpPr>
          <p:cNvPr id="3" name="內容版面配置區 2"/>
          <p:cNvSpPr>
            <a:spLocks noGrp="1"/>
          </p:cNvSpPr>
          <p:nvPr>
            <p:ph idx="1"/>
          </p:nvPr>
        </p:nvSpPr>
        <p:spPr/>
        <p:txBody>
          <a:bodyPr>
            <a:normAutofit fontScale="92500" lnSpcReduction="20000"/>
          </a:bodyPr>
          <a:lstStyle/>
          <a:p>
            <a:pPr>
              <a:buNone/>
            </a:pPr>
            <a:r>
              <a:rPr lang="zh-TW" altLang="en-US" dirty="0" smtClean="0"/>
              <a:t>  （大前研一）</a:t>
            </a:r>
            <a:endParaRPr lang="en-US" altLang="zh-TW" dirty="0" smtClean="0"/>
          </a:p>
          <a:p>
            <a:r>
              <a:rPr lang="zh-TW" altLang="zh-TW" dirty="0" smtClean="0"/>
              <a:t>房價</a:t>
            </a:r>
            <a:r>
              <a:rPr lang="zh-TW" altLang="zh-TW" dirty="0" smtClean="0"/>
              <a:t>達到年收入的八十</a:t>
            </a:r>
            <a:r>
              <a:rPr lang="zh-TW" altLang="zh-TW" dirty="0" smtClean="0"/>
              <a:t>倍</a:t>
            </a:r>
            <a:endParaRPr lang="en-US" altLang="zh-TW" dirty="0" smtClean="0"/>
          </a:p>
          <a:p>
            <a:endParaRPr lang="en-US" altLang="zh-TW" dirty="0" smtClean="0"/>
          </a:p>
          <a:p>
            <a:r>
              <a:rPr lang="zh-TW" altLang="zh-TW" dirty="0" smtClean="0"/>
              <a:t>目前</a:t>
            </a:r>
            <a:r>
              <a:rPr lang="zh-TW" altLang="zh-TW" dirty="0" smtClean="0"/>
              <a:t>大陸約有八千萬套用於投機的</a:t>
            </a:r>
            <a:r>
              <a:rPr lang="zh-TW" altLang="zh-TW" dirty="0" smtClean="0"/>
              <a:t>空房</a:t>
            </a:r>
            <a:endParaRPr lang="en-US" altLang="zh-TW" dirty="0" smtClean="0"/>
          </a:p>
          <a:p>
            <a:endParaRPr lang="en-US" altLang="zh-TW" b="1" dirty="0" smtClean="0"/>
          </a:p>
          <a:p>
            <a:r>
              <a:rPr lang="zh-TW" altLang="zh-TW" dirty="0" smtClean="0"/>
              <a:t>日本</a:t>
            </a:r>
            <a:r>
              <a:rPr lang="zh-TW" altLang="zh-TW" dirty="0" smtClean="0"/>
              <a:t>房地產在一九八九年達到泡沫高峰</a:t>
            </a:r>
            <a:r>
              <a:rPr lang="zh-TW" altLang="zh-TW" dirty="0" smtClean="0"/>
              <a:t>，隨後</a:t>
            </a:r>
            <a:r>
              <a:rPr lang="zh-TW" altLang="zh-TW" dirty="0" smtClean="0"/>
              <a:t>泡沫就破裂了，日本因此經歷「失落的十年」</a:t>
            </a:r>
            <a:r>
              <a:rPr lang="zh-TW" altLang="zh-TW" dirty="0" smtClean="0"/>
              <a:t>；</a:t>
            </a:r>
            <a:endParaRPr lang="en-US" altLang="zh-TW" dirty="0" smtClean="0"/>
          </a:p>
          <a:p>
            <a:pPr>
              <a:buNone/>
            </a:pPr>
            <a:r>
              <a:rPr lang="en-US" altLang="zh-TW" dirty="0" smtClean="0"/>
              <a:t>     </a:t>
            </a:r>
            <a:r>
              <a:rPr lang="zh-TW" altLang="zh-TW" dirty="0" smtClean="0"/>
              <a:t>二</a:t>
            </a:r>
            <a:r>
              <a:rPr lang="en-US" altLang="zh-TW" dirty="0" smtClean="0"/>
              <a:t>○○</a:t>
            </a:r>
            <a:r>
              <a:rPr lang="zh-TW" altLang="zh-TW" dirty="0" smtClean="0"/>
              <a:t>八年美國次級房貸危機爆發，也是因為</a:t>
            </a:r>
            <a:r>
              <a:rPr lang="zh-TW" altLang="zh-TW" dirty="0" smtClean="0"/>
              <a:t>過度，</a:t>
            </a:r>
            <a:r>
              <a:rPr lang="zh-TW" altLang="zh-TW" dirty="0" smtClean="0"/>
              <a:t>「中國也許很快就會遭遇相似的經歷」。 </a:t>
            </a:r>
          </a:p>
          <a:p>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b="1" dirty="0" smtClean="0"/>
              <a:t>地方政府</a:t>
            </a:r>
            <a:r>
              <a:rPr lang="zh-TW" altLang="zh-TW" b="1" dirty="0" smtClean="0"/>
              <a:t>融資平台貸款是重要風險</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a:xfrm>
            <a:off x="457200" y="1600200"/>
            <a:ext cx="8686800" cy="4525963"/>
          </a:xfrm>
        </p:spPr>
        <p:txBody>
          <a:bodyPr>
            <a:normAutofit/>
          </a:bodyPr>
          <a:lstStyle/>
          <a:p>
            <a:pPr>
              <a:buNone/>
            </a:pPr>
            <a:r>
              <a:rPr lang="zh-TW" altLang="en-US" dirty="0" smtClean="0"/>
              <a:t> 地方政府融資平台</a:t>
            </a:r>
            <a:r>
              <a:rPr lang="en-US" altLang="zh-TW" dirty="0" smtClean="0"/>
              <a:t>4</a:t>
            </a:r>
            <a:r>
              <a:rPr lang="zh-TW" altLang="en-US" dirty="0" smtClean="0"/>
              <a:t>點特色：</a:t>
            </a:r>
            <a:endParaRPr lang="en-US" altLang="zh-TW" dirty="0" smtClean="0"/>
          </a:p>
          <a:p>
            <a:r>
              <a:rPr lang="en-US" altLang="zh-TW" dirty="0" smtClean="0"/>
              <a:t>1.  </a:t>
            </a:r>
            <a:r>
              <a:rPr lang="zh-TW" altLang="en-US" dirty="0" smtClean="0"/>
              <a:t>由地方政府主導</a:t>
            </a:r>
            <a:r>
              <a:rPr lang="en-US" altLang="zh-TW" dirty="0" smtClean="0"/>
              <a:t> </a:t>
            </a:r>
          </a:p>
          <a:p>
            <a:r>
              <a:rPr lang="en-US" altLang="zh-TW" dirty="0" smtClean="0"/>
              <a:t>2.  </a:t>
            </a:r>
            <a:r>
              <a:rPr lang="zh-TW" altLang="en-US" dirty="0" smtClean="0"/>
              <a:t>資金主要來源為銀行借款，占其財源之  </a:t>
            </a:r>
            <a:r>
              <a:rPr lang="en-US" altLang="zh-TW" dirty="0" smtClean="0"/>
              <a:t> </a:t>
            </a:r>
            <a:endParaRPr lang="en-US" altLang="zh-TW" dirty="0" smtClean="0"/>
          </a:p>
          <a:p>
            <a:pPr>
              <a:buNone/>
            </a:pPr>
            <a:r>
              <a:rPr lang="en-US" altLang="zh-TW" dirty="0" smtClean="0"/>
              <a:t> </a:t>
            </a:r>
            <a:r>
              <a:rPr lang="en-US" altLang="zh-TW" dirty="0" smtClean="0"/>
              <a:t>        80</a:t>
            </a:r>
            <a:r>
              <a:rPr lang="zh-TW" altLang="en-US" dirty="0" smtClean="0"/>
              <a:t>％</a:t>
            </a:r>
            <a:endParaRPr lang="en-US" altLang="zh-TW" dirty="0" smtClean="0"/>
          </a:p>
          <a:p>
            <a:r>
              <a:rPr lang="en-US" altLang="zh-TW" dirty="0" smtClean="0"/>
              <a:t>3.  </a:t>
            </a:r>
            <a:r>
              <a:rPr lang="zh-TW" altLang="en-US" dirty="0" smtClean="0"/>
              <a:t>由地方政府提供債務保證</a:t>
            </a:r>
            <a:endParaRPr lang="en-US" altLang="zh-TW" dirty="0" smtClean="0"/>
          </a:p>
          <a:p>
            <a:r>
              <a:rPr lang="en-US" altLang="zh-TW" dirty="0" smtClean="0"/>
              <a:t>4.  </a:t>
            </a:r>
            <a:r>
              <a:rPr lang="zh-TW" altLang="en-US" dirty="0" smtClean="0"/>
              <a:t>資金主要用途為機除建設或政府投資項</a:t>
            </a:r>
            <a:endParaRPr lang="en-US" altLang="zh-TW" dirty="0" smtClean="0"/>
          </a:p>
          <a:p>
            <a:pPr>
              <a:buNone/>
            </a:pPr>
            <a:r>
              <a:rPr lang="en-US" altLang="zh-TW" dirty="0" smtClean="0"/>
              <a:t>         </a:t>
            </a:r>
            <a:r>
              <a:rPr lang="zh-TW" altLang="en-US" dirty="0" smtClean="0"/>
              <a:t>目</a:t>
            </a:r>
            <a:r>
              <a:rPr lang="en-US" altLang="zh-TW" dirty="0" smtClean="0"/>
              <a:t> </a:t>
            </a:r>
          </a:p>
          <a:p>
            <a:pPr>
              <a:buNone/>
            </a:pPr>
            <a:endParaRPr lang="en-US" altLang="zh-TW" dirty="0" smtClean="0"/>
          </a:p>
          <a:p>
            <a:pPr>
              <a:buNone/>
            </a:pPr>
            <a:endParaRPr lang="zh-TW"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b="1" dirty="0" smtClean="0"/>
              <a:t>地方政府融資平台貸款是重要風險</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地方政府融資平台目前有</a:t>
            </a:r>
            <a:r>
              <a:rPr lang="en-US" altLang="zh-TW" dirty="0" smtClean="0"/>
              <a:t>10000</a:t>
            </a:r>
            <a:r>
              <a:rPr lang="zh-TW" altLang="en-US" dirty="0" smtClean="0"/>
              <a:t>家</a:t>
            </a:r>
            <a:endParaRPr lang="en-US" altLang="zh-TW" dirty="0" smtClean="0"/>
          </a:p>
          <a:p>
            <a:r>
              <a:rPr lang="zh-TW" altLang="en-US" dirty="0" smtClean="0"/>
              <a:t>中國人民</a:t>
            </a:r>
            <a:r>
              <a:rPr lang="zh-TW" altLang="en-US" dirty="0" smtClean="0"/>
              <a:t>銀行</a:t>
            </a:r>
            <a:r>
              <a:rPr lang="en-US" altLang="zh-TW" dirty="0" smtClean="0"/>
              <a:t>6</a:t>
            </a:r>
            <a:r>
              <a:rPr lang="zh-TW" altLang="en-US" dirty="0" smtClean="0"/>
              <a:t>月初</a:t>
            </a:r>
            <a:r>
              <a:rPr lang="zh-TW" altLang="en-US" dirty="0" smtClean="0"/>
              <a:t>表示，</a:t>
            </a:r>
            <a:r>
              <a:rPr lang="en-US" altLang="zh-TW" dirty="0" smtClean="0"/>
              <a:t>2010</a:t>
            </a:r>
            <a:r>
              <a:rPr lang="zh-TW" altLang="en-US" dirty="0" smtClean="0"/>
              <a:t>底</a:t>
            </a:r>
            <a:r>
              <a:rPr lang="zh-TW" altLang="en-US" dirty="0" smtClean="0"/>
              <a:t>地方政府融資</a:t>
            </a:r>
            <a:r>
              <a:rPr lang="zh-TW" altLang="en-US" dirty="0" smtClean="0"/>
              <a:t>平台之銀行貸款餘額約</a:t>
            </a:r>
            <a:r>
              <a:rPr lang="en-US" altLang="zh-TW" dirty="0" smtClean="0"/>
              <a:t>14</a:t>
            </a:r>
            <a:r>
              <a:rPr lang="en-US" altLang="zh-TW" dirty="0" smtClean="0"/>
              <a:t>.</a:t>
            </a:r>
            <a:r>
              <a:rPr lang="en-US" altLang="zh-TW" dirty="0" smtClean="0"/>
              <a:t>4</a:t>
            </a:r>
            <a:r>
              <a:rPr lang="zh-TW" altLang="en-US" dirty="0" smtClean="0"/>
              <a:t>兆人民幣，占對全體銀行放款餘額的</a:t>
            </a:r>
            <a:r>
              <a:rPr lang="en-US" altLang="zh-TW" dirty="0" smtClean="0"/>
              <a:t>30</a:t>
            </a:r>
            <a:r>
              <a:rPr lang="zh-TW" altLang="en-US" dirty="0" smtClean="0"/>
              <a:t>％。</a:t>
            </a:r>
            <a:endParaRPr lang="en-US" altLang="zh-TW" dirty="0" smtClean="0"/>
          </a:p>
          <a:p>
            <a:r>
              <a:rPr lang="zh-TW" altLang="en-US" dirty="0" smtClean="0"/>
              <a:t>審計署公佈</a:t>
            </a:r>
            <a:r>
              <a:rPr lang="en-US" altLang="zh-TW" dirty="0" smtClean="0"/>
              <a:t>2010</a:t>
            </a:r>
            <a:r>
              <a:rPr lang="zh-TW" altLang="en-US" dirty="0" smtClean="0"/>
              <a:t>地方政府債務餘額達</a:t>
            </a:r>
            <a:r>
              <a:rPr lang="en-US" altLang="zh-TW" dirty="0" smtClean="0"/>
              <a:t>10.7</a:t>
            </a:r>
            <a:r>
              <a:rPr lang="zh-TW" altLang="en-US" dirty="0" smtClean="0"/>
              <a:t>兆人民幣，占</a:t>
            </a:r>
            <a:r>
              <a:rPr lang="en-US" altLang="zh-TW" dirty="0" smtClean="0"/>
              <a:t>GDP</a:t>
            </a:r>
            <a:r>
              <a:rPr lang="zh-TW" altLang="en-US" dirty="0" smtClean="0"/>
              <a:t>的</a:t>
            </a:r>
            <a:r>
              <a:rPr lang="en-US" altLang="zh-TW" dirty="0" smtClean="0"/>
              <a:t>27</a:t>
            </a:r>
            <a:r>
              <a:rPr lang="zh-TW" altLang="en-US" dirty="0" smtClean="0"/>
              <a:t>％。</a:t>
            </a:r>
            <a:endParaRPr lang="en-US" altLang="zh-TW" dirty="0" smtClean="0"/>
          </a:p>
          <a:p>
            <a:r>
              <a:rPr lang="zh-TW" altLang="en-US" dirty="0" smtClean="0"/>
              <a:t>渣打銀行估計，地方政府，政策銀行，鐵道部，資產管理公司等債務總額對</a:t>
            </a:r>
            <a:r>
              <a:rPr lang="en-US" altLang="zh-TW" dirty="0" smtClean="0"/>
              <a:t>GDP</a:t>
            </a:r>
            <a:r>
              <a:rPr lang="zh-TW" altLang="en-US" dirty="0" smtClean="0"/>
              <a:t>之比率達</a:t>
            </a:r>
            <a:r>
              <a:rPr lang="en-US" altLang="zh-TW" dirty="0" smtClean="0"/>
              <a:t>80</a:t>
            </a:r>
            <a:r>
              <a:rPr lang="zh-TW" altLang="en-US" dirty="0" smtClean="0"/>
              <a:t>％（美國</a:t>
            </a:r>
            <a:r>
              <a:rPr lang="en-US" altLang="zh-TW" dirty="0" smtClean="0"/>
              <a:t>93</a:t>
            </a:r>
            <a:r>
              <a:rPr lang="zh-TW" altLang="en-US" dirty="0" smtClean="0"/>
              <a:t>％，日本</a:t>
            </a:r>
            <a:r>
              <a:rPr lang="en-US" altLang="zh-TW" dirty="0" smtClean="0"/>
              <a:t>225</a:t>
            </a:r>
            <a:r>
              <a:rPr lang="zh-TW" altLang="en-US" dirty="0" smtClean="0"/>
              <a:t>％）。</a:t>
            </a:r>
            <a:endParaRPr lang="zh-TW"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b="1" dirty="0" smtClean="0"/>
              <a:t>地方政府融資平台</a:t>
            </a:r>
            <a:r>
              <a:rPr lang="zh-TW" altLang="zh-TW" b="1" dirty="0" smtClean="0"/>
              <a:t>貸款</a:t>
            </a:r>
            <a:r>
              <a:rPr lang="zh-TW" altLang="en-US" b="1" dirty="0" smtClean="0"/>
              <a:t>違約</a:t>
            </a:r>
            <a:r>
              <a:rPr lang="zh-TW" altLang="zh-TW" b="1" dirty="0" smtClean="0"/>
              <a:t>風險</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基礎建設需多年後才獲利，但地方融資平台需立即償還本利</a:t>
            </a:r>
            <a:endParaRPr lang="en-US" altLang="zh-TW" dirty="0" smtClean="0"/>
          </a:p>
          <a:p>
            <a:r>
              <a:rPr lang="zh-TW" altLang="en-US" dirty="0" smtClean="0"/>
              <a:t>房地產</a:t>
            </a:r>
            <a:r>
              <a:rPr lang="zh-TW" altLang="en-US" dirty="0" smtClean="0"/>
              <a:t>市場放緩，市場對地方政府違約疑慮漸增（雲</a:t>
            </a:r>
            <a:r>
              <a:rPr lang="zh-TW" altLang="zh-TW" dirty="0" smtClean="0"/>
              <a:t>南省公路</a:t>
            </a:r>
            <a:r>
              <a:rPr lang="zh-TW" altLang="en-US" dirty="0" smtClean="0"/>
              <a:t>開</a:t>
            </a:r>
            <a:r>
              <a:rPr lang="zh-TW" altLang="en-US" dirty="0" smtClean="0"/>
              <a:t>發</a:t>
            </a:r>
            <a:r>
              <a:rPr lang="zh-TW" altLang="zh-TW" dirty="0" smtClean="0"/>
              <a:t>投</a:t>
            </a:r>
            <a:r>
              <a:rPr lang="zh-TW" altLang="zh-TW" dirty="0" smtClean="0"/>
              <a:t>资</a:t>
            </a:r>
            <a:r>
              <a:rPr lang="zh-TW" altLang="zh-TW" dirty="0" smtClean="0"/>
              <a:t>有限公司向</a:t>
            </a:r>
            <a:r>
              <a:rPr lang="en-US" altLang="zh-TW" dirty="0" smtClean="0"/>
              <a:t>    </a:t>
            </a:r>
          </a:p>
          <a:p>
            <a:pPr>
              <a:buNone/>
            </a:pPr>
            <a:r>
              <a:rPr lang="en-US" altLang="zh-TW" dirty="0" smtClean="0"/>
              <a:t> </a:t>
            </a:r>
            <a:r>
              <a:rPr lang="en-US" altLang="zh-TW" dirty="0" smtClean="0"/>
              <a:t>      </a:t>
            </a:r>
            <a:r>
              <a:rPr lang="zh-TW" altLang="zh-TW" dirty="0" smtClean="0"/>
              <a:t>债权</a:t>
            </a:r>
            <a:r>
              <a:rPr lang="zh-TW" altLang="zh-TW" dirty="0" smtClean="0"/>
              <a:t>银行发函，自即日起只付息不还</a:t>
            </a:r>
            <a:r>
              <a:rPr lang="zh-TW" altLang="zh-TW" dirty="0" smtClean="0"/>
              <a:t>本</a:t>
            </a:r>
            <a:r>
              <a:rPr lang="zh-TW" altLang="en-US" dirty="0" smtClean="0"/>
              <a:t>）</a:t>
            </a:r>
            <a:endParaRPr lang="en-US" altLang="zh-TW" dirty="0" smtClean="0"/>
          </a:p>
          <a:p>
            <a:pPr>
              <a:buNone/>
            </a:pPr>
            <a:r>
              <a:rPr lang="en-US" altLang="zh-TW" dirty="0" smtClean="0"/>
              <a:t> </a:t>
            </a:r>
            <a:r>
              <a:rPr lang="en-US" altLang="zh-TW" dirty="0" smtClean="0"/>
              <a:t>    </a:t>
            </a:r>
            <a:r>
              <a:rPr lang="zh-TW" altLang="en-US" dirty="0" smtClean="0"/>
              <a:t>惠譽信評於</a:t>
            </a:r>
            <a:r>
              <a:rPr lang="en-US" altLang="zh-TW" dirty="0" smtClean="0"/>
              <a:t>6</a:t>
            </a:r>
            <a:r>
              <a:rPr lang="zh-TW" altLang="en-US" dirty="0" smtClean="0"/>
              <a:t>月表示，大陸銀行對融資平台之放款中，約有</a:t>
            </a:r>
            <a:r>
              <a:rPr lang="en-US" altLang="zh-TW" dirty="0" smtClean="0"/>
              <a:t>30</a:t>
            </a:r>
            <a:r>
              <a:rPr lang="zh-TW" altLang="en-US" dirty="0" smtClean="0"/>
              <a:t>％屬違約風險高之放款，全體銀行業愈放比率由</a:t>
            </a:r>
            <a:r>
              <a:rPr lang="en-US" altLang="zh-TW" dirty="0" smtClean="0"/>
              <a:t>2010</a:t>
            </a:r>
            <a:r>
              <a:rPr lang="zh-TW" altLang="en-US" dirty="0" smtClean="0"/>
              <a:t>年的</a:t>
            </a:r>
            <a:r>
              <a:rPr lang="en-US" altLang="zh-TW" dirty="0" smtClean="0"/>
              <a:t>2.4</a:t>
            </a:r>
            <a:r>
              <a:rPr lang="zh-TW" altLang="en-US" dirty="0" smtClean="0"/>
              <a:t>％攀升到</a:t>
            </a:r>
            <a:r>
              <a:rPr lang="en-US" altLang="zh-TW" dirty="0" smtClean="0"/>
              <a:t>6</a:t>
            </a:r>
            <a:r>
              <a:rPr lang="zh-TW" altLang="en-US" dirty="0" smtClean="0"/>
              <a:t>％以上。</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p:cNvSpPr>
          <p:nvPr>
            <p:ph type="title"/>
          </p:nvPr>
        </p:nvSpPr>
        <p:spPr/>
        <p:txBody>
          <a:bodyPr/>
          <a:lstStyle/>
          <a:p>
            <a:r>
              <a:rPr lang="zh-TW" altLang="en-US" dirty="0" smtClean="0">
                <a:latin typeface="標楷體" pitchFamily="65" charset="-120"/>
                <a:ea typeface="標楷體" pitchFamily="65" charset="-120"/>
              </a:rPr>
              <a:t>人民幣區域化</a:t>
            </a:r>
          </a:p>
        </p:txBody>
      </p:sp>
      <p:sp>
        <p:nvSpPr>
          <p:cNvPr id="51203" name="內容版面配置區 2"/>
          <p:cNvSpPr>
            <a:spLocks noGrp="1"/>
          </p:cNvSpPr>
          <p:nvPr>
            <p:ph type="body" idx="1"/>
          </p:nvPr>
        </p:nvSpPr>
        <p:spPr/>
        <p:txBody>
          <a:bodyPr/>
          <a:lstStyle/>
          <a:p>
            <a:pPr algn="just">
              <a:lnSpc>
                <a:spcPct val="120000"/>
              </a:lnSpc>
            </a:pPr>
            <a:r>
              <a:rPr lang="zh-TW" altLang="zh-TW" sz="2700" dirty="0" smtClean="0">
                <a:latin typeface="標楷體" pitchFamily="65" charset="-120"/>
                <a:ea typeface="標楷體" pitchFamily="65" charset="-120"/>
              </a:rPr>
              <a:t>貨幣區域化是指某一貨幣在某地理區域內具有流通性，可自由兌換、與存在清算機制等功能，通常貨幣區域化是邁向國際化的歷經過程。一國貨幣要區域化必需獲得該地區各國對於該貨幣重要性的認可，且此地區各國與該國對於貨幣的流通、兌換、與清算等機制能夠充分協商並建立互信的基礎方能達成。關於人民幣區域化的條件，大致可依經濟、政治、與法規制度等層面予以討論。</a:t>
            </a:r>
          </a:p>
          <a:p>
            <a:pPr algn="just">
              <a:lnSpc>
                <a:spcPct val="90000"/>
              </a:lnSpc>
            </a:pPr>
            <a:endParaRPr lang="zh-TW" altLang="en-US" sz="2700" dirty="0" smtClean="0">
              <a:latin typeface="標楷體" pitchFamily="65" charset="-120"/>
              <a:ea typeface="標楷體" pitchFamily="65" charset="-120"/>
            </a:endParaRPr>
          </a:p>
        </p:txBody>
      </p:sp>
      <p:sp>
        <p:nvSpPr>
          <p:cNvPr id="4" name="投影片編號版面配置區 3"/>
          <p:cNvSpPr txBox="1">
            <a:spLocks noGrp="1"/>
          </p:cNvSpPr>
          <p:nvPr/>
        </p:nvSpPr>
        <p:spPr>
          <a:xfrm>
            <a:off x="8459788" y="6165850"/>
            <a:ext cx="457200" cy="441325"/>
          </a:xfrm>
          <a:prstGeom prst="rect">
            <a:avLst/>
          </a:prstGeom>
          <a:noFill/>
        </p:spPr>
        <p:txBody>
          <a:bodyPr lIns="45720" rIns="45720" anchor="ctr">
            <a:normAutofit/>
          </a:bodyPr>
          <a:lstStyle/>
          <a:p>
            <a:pPr algn="ctr" eaLnBrk="1" fontAlgn="auto" hangingPunct="1">
              <a:spcBef>
                <a:spcPts val="0"/>
              </a:spcBef>
              <a:spcAft>
                <a:spcPts val="0"/>
              </a:spcAft>
              <a:defRPr/>
            </a:pPr>
            <a:fld id="{23110B9B-8240-4465-B3F5-24E8FF43A148}" type="slidenum">
              <a:rPr lang="zh-TW" altLang="en-US" sz="1600">
                <a:solidFill>
                  <a:schemeClr val="accent3">
                    <a:shade val="75000"/>
                  </a:schemeClr>
                </a:solidFill>
                <a:latin typeface="+mn-lt"/>
                <a:ea typeface="+mn-ea"/>
              </a:rPr>
              <a:pPr algn="ctr" eaLnBrk="1" fontAlgn="auto" hangingPunct="1">
                <a:spcBef>
                  <a:spcPts val="0"/>
                </a:spcBef>
                <a:spcAft>
                  <a:spcPts val="0"/>
                </a:spcAft>
                <a:defRPr/>
              </a:pPr>
              <a:t>2</a:t>
            </a:fld>
            <a:endParaRPr lang="zh-TW" altLang="en-US" sz="1600">
              <a:solidFill>
                <a:schemeClr val="accent3">
                  <a:shade val="75000"/>
                </a:schemeClr>
              </a:solidFill>
              <a:latin typeface="+mn-lt"/>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p:cNvSpPr>
          <p:nvPr>
            <p:ph type="title"/>
          </p:nvPr>
        </p:nvSpPr>
        <p:spPr/>
        <p:txBody>
          <a:bodyPr/>
          <a:lstStyle/>
          <a:p>
            <a:r>
              <a:rPr lang="en-US" altLang="zh-TW" dirty="0" smtClean="0">
                <a:ea typeface="新細明體" pitchFamily="18" charset="-120"/>
              </a:rPr>
              <a:t>  </a:t>
            </a:r>
            <a:endParaRPr lang="zh-TW" altLang="en-US" dirty="0" smtClean="0">
              <a:ea typeface="新細明體" pitchFamily="18" charset="-120"/>
            </a:endParaRPr>
          </a:p>
        </p:txBody>
      </p:sp>
      <p:sp>
        <p:nvSpPr>
          <p:cNvPr id="52227" name="內容版面配置區 2"/>
          <p:cNvSpPr>
            <a:spLocks noGrp="1"/>
          </p:cNvSpPr>
          <p:nvPr>
            <p:ph type="body" idx="1"/>
          </p:nvPr>
        </p:nvSpPr>
        <p:spPr/>
        <p:txBody>
          <a:bodyPr/>
          <a:lstStyle/>
          <a:p>
            <a:pPr algn="just">
              <a:lnSpc>
                <a:spcPct val="120000"/>
              </a:lnSpc>
            </a:pPr>
            <a:r>
              <a:rPr lang="zh-TW" altLang="zh-TW" sz="2400" dirty="0" smtClean="0">
                <a:latin typeface="標楷體" pitchFamily="65" charset="-120"/>
                <a:ea typeface="標楷體" pitchFamily="65" charset="-120"/>
              </a:rPr>
              <a:t>就經濟層面而言，中國大陸與亞洲各國的貿易往來逐年上升，近年來貿易比重已達相當顯著的水準。以</a:t>
            </a:r>
            <a:r>
              <a:rPr lang="en-US" altLang="zh-TW" sz="2400" dirty="0" smtClean="0">
                <a:latin typeface="標楷體" pitchFamily="65" charset="-120"/>
                <a:ea typeface="標楷體" pitchFamily="65" charset="-120"/>
              </a:rPr>
              <a:t>2010</a:t>
            </a:r>
            <a:r>
              <a:rPr lang="zh-TW" altLang="zh-TW"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1</a:t>
            </a:r>
            <a:r>
              <a:rPr lang="zh-TW" altLang="zh-TW" sz="2400" dirty="0" smtClean="0">
                <a:latin typeface="標楷體" pitchFamily="65" charset="-120"/>
                <a:ea typeface="標楷體" pitchFamily="65" charset="-120"/>
              </a:rPr>
              <a:t>至</a:t>
            </a:r>
            <a:r>
              <a:rPr lang="en-US" altLang="zh-TW" sz="2400" dirty="0" smtClean="0">
                <a:latin typeface="標楷體" pitchFamily="65" charset="-120"/>
                <a:ea typeface="標楷體" pitchFamily="65" charset="-120"/>
              </a:rPr>
              <a:t>5</a:t>
            </a:r>
            <a:r>
              <a:rPr lang="zh-TW" altLang="zh-TW" sz="2400" dirty="0" smtClean="0">
                <a:latin typeface="標楷體" pitchFamily="65" charset="-120"/>
                <a:ea typeface="標楷體" pitchFamily="65" charset="-120"/>
              </a:rPr>
              <a:t>月為例，中國大陸出口至日本、韓國、新加坡以及台灣占其出口比重已分別達</a:t>
            </a:r>
            <a:r>
              <a:rPr lang="en-US" altLang="zh-TW" sz="2400" dirty="0" smtClean="0">
                <a:latin typeface="標楷體" pitchFamily="65" charset="-120"/>
                <a:ea typeface="標楷體" pitchFamily="65" charset="-120"/>
              </a:rPr>
              <a:t>7.9%</a:t>
            </a:r>
            <a:r>
              <a:rPr lang="zh-TW" altLang="zh-TW" sz="2400" dirty="0" smtClean="0">
                <a:latin typeface="標楷體" pitchFamily="65" charset="-120"/>
                <a:ea typeface="標楷體" pitchFamily="65" charset="-120"/>
              </a:rPr>
              <a:t>、</a:t>
            </a:r>
            <a:r>
              <a:rPr lang="en-US" altLang="zh-TW" sz="2400" dirty="0" smtClean="0">
                <a:latin typeface="標楷體" pitchFamily="65" charset="-120"/>
                <a:ea typeface="標楷體" pitchFamily="65" charset="-120"/>
              </a:rPr>
              <a:t>4.7%</a:t>
            </a:r>
            <a:r>
              <a:rPr lang="zh-TW" altLang="zh-TW" sz="2400" dirty="0" smtClean="0">
                <a:latin typeface="標楷體" pitchFamily="65" charset="-120"/>
                <a:ea typeface="標楷體" pitchFamily="65" charset="-120"/>
              </a:rPr>
              <a:t>、</a:t>
            </a:r>
            <a:r>
              <a:rPr lang="en-US" altLang="zh-TW" sz="2400" dirty="0" smtClean="0">
                <a:latin typeface="標楷體" pitchFamily="65" charset="-120"/>
                <a:ea typeface="標楷體" pitchFamily="65" charset="-120"/>
              </a:rPr>
              <a:t>2.4%</a:t>
            </a:r>
            <a:r>
              <a:rPr lang="zh-TW" altLang="zh-TW" sz="2400" dirty="0" smtClean="0">
                <a:latin typeface="標楷體" pitchFamily="65" charset="-120"/>
                <a:ea typeface="標楷體" pitchFamily="65" charset="-120"/>
              </a:rPr>
              <a:t>與</a:t>
            </a:r>
            <a:r>
              <a:rPr lang="en-US" altLang="zh-TW" sz="2400" dirty="0" smtClean="0">
                <a:latin typeface="標楷體" pitchFamily="65" charset="-120"/>
                <a:ea typeface="標楷體" pitchFamily="65" charset="-120"/>
              </a:rPr>
              <a:t>2.0%</a:t>
            </a:r>
            <a:r>
              <a:rPr lang="zh-TW" altLang="zh-TW" sz="2400" dirty="0" smtClean="0">
                <a:latin typeface="標楷體" pitchFamily="65" charset="-120"/>
                <a:ea typeface="標楷體" pitchFamily="65" charset="-120"/>
              </a:rPr>
              <a:t>。相對的，亞洲各國出口至中國大陸占其總出口的比重亦相當高。此顯示亞洲各國與中國大陸存在密切的貿易關聯性</a:t>
            </a:r>
            <a:r>
              <a:rPr lang="zh-TW" altLang="en-US" sz="2400" dirty="0">
                <a:latin typeface="標楷體" pitchFamily="65" charset="-120"/>
                <a:ea typeface="標楷體" pitchFamily="65" charset="-120"/>
              </a:rPr>
              <a:t>。</a:t>
            </a:r>
            <a:r>
              <a:rPr lang="zh-TW" altLang="zh-TW" sz="2400" dirty="0" smtClean="0">
                <a:latin typeface="標楷體" pitchFamily="65" charset="-120"/>
                <a:ea typeface="標楷體" pitchFamily="65" charset="-120"/>
              </a:rPr>
              <a:t>此外，中國大陸與亞洲各國的貿易協定如東協與</a:t>
            </a:r>
            <a:r>
              <a:rPr lang="en-US" altLang="zh-TW" sz="2400" dirty="0" smtClean="0">
                <a:latin typeface="標楷體" pitchFamily="65" charset="-120"/>
                <a:ea typeface="標楷體" pitchFamily="65" charset="-120"/>
              </a:rPr>
              <a:t>ECFA</a:t>
            </a:r>
            <a:r>
              <a:rPr lang="zh-TW" altLang="zh-TW" sz="2400" dirty="0" smtClean="0">
                <a:latin typeface="標楷體" pitchFamily="65" charset="-120"/>
                <a:ea typeface="標楷體" pitchFamily="65" charset="-120"/>
              </a:rPr>
              <a:t>等，將加強中國大陸與亞洲各國的貿易關係，此亦將促進人民幣區域化的趨勢。</a:t>
            </a:r>
          </a:p>
          <a:p>
            <a:pPr algn="just">
              <a:lnSpc>
                <a:spcPct val="80000"/>
              </a:lnSpc>
            </a:pPr>
            <a:endParaRPr lang="zh-TW" altLang="en-US" sz="2400" dirty="0" smtClean="0">
              <a:latin typeface="標楷體" pitchFamily="65" charset="-120"/>
              <a:ea typeface="標楷體" pitchFamily="65" charset="-120"/>
            </a:endParaRPr>
          </a:p>
        </p:txBody>
      </p:sp>
      <p:sp>
        <p:nvSpPr>
          <p:cNvPr id="4" name="投影片編號版面配置區 3"/>
          <p:cNvSpPr txBox="1">
            <a:spLocks noGrp="1"/>
          </p:cNvSpPr>
          <p:nvPr/>
        </p:nvSpPr>
        <p:spPr>
          <a:xfrm>
            <a:off x="8459788" y="6165850"/>
            <a:ext cx="457200" cy="441325"/>
          </a:xfrm>
          <a:prstGeom prst="rect">
            <a:avLst/>
          </a:prstGeom>
          <a:noFill/>
        </p:spPr>
        <p:txBody>
          <a:bodyPr lIns="45720" rIns="45720" anchor="ctr">
            <a:normAutofit/>
          </a:bodyPr>
          <a:lstStyle/>
          <a:p>
            <a:pPr algn="ctr" eaLnBrk="1" fontAlgn="auto" hangingPunct="1">
              <a:spcBef>
                <a:spcPts val="0"/>
              </a:spcBef>
              <a:spcAft>
                <a:spcPts val="0"/>
              </a:spcAft>
              <a:defRPr/>
            </a:pPr>
            <a:fld id="{0EC8E4A2-475E-4A62-B581-A44176A1B967}" type="slidenum">
              <a:rPr lang="zh-TW" altLang="en-US" sz="1600">
                <a:solidFill>
                  <a:schemeClr val="accent3">
                    <a:shade val="75000"/>
                  </a:schemeClr>
                </a:solidFill>
                <a:latin typeface="+mn-lt"/>
                <a:ea typeface="+mn-ea"/>
              </a:rPr>
              <a:pPr algn="ctr" eaLnBrk="1" fontAlgn="auto" hangingPunct="1">
                <a:spcBef>
                  <a:spcPts val="0"/>
                </a:spcBef>
                <a:spcAft>
                  <a:spcPts val="0"/>
                </a:spcAft>
                <a:defRPr/>
              </a:pPr>
              <a:t>3</a:t>
            </a:fld>
            <a:endParaRPr lang="zh-TW" altLang="en-US" sz="1600">
              <a:solidFill>
                <a:schemeClr val="accent3">
                  <a:shade val="75000"/>
                </a:schemeClr>
              </a:solidFill>
              <a:latin typeface="+mn-lt"/>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p:cNvSpPr>
          <p:nvPr>
            <p:ph type="title"/>
          </p:nvPr>
        </p:nvSpPr>
        <p:spPr/>
        <p:txBody>
          <a:bodyPr/>
          <a:lstStyle/>
          <a:p>
            <a:r>
              <a:rPr lang="en-US" altLang="zh-TW" dirty="0" smtClean="0">
                <a:ea typeface="新細明體" pitchFamily="18" charset="-120"/>
              </a:rPr>
              <a:t>  </a:t>
            </a:r>
            <a:endParaRPr lang="zh-TW" altLang="en-US" dirty="0" smtClean="0">
              <a:ea typeface="新細明體" pitchFamily="18" charset="-120"/>
            </a:endParaRPr>
          </a:p>
        </p:txBody>
      </p:sp>
      <p:sp>
        <p:nvSpPr>
          <p:cNvPr id="53251" name="內容版面配置區 2"/>
          <p:cNvSpPr>
            <a:spLocks noGrp="1"/>
          </p:cNvSpPr>
          <p:nvPr>
            <p:ph type="body" idx="1"/>
          </p:nvPr>
        </p:nvSpPr>
        <p:spPr/>
        <p:txBody>
          <a:bodyPr/>
          <a:lstStyle/>
          <a:p>
            <a:pPr algn="just">
              <a:lnSpc>
                <a:spcPct val="120000"/>
              </a:lnSpc>
            </a:pPr>
            <a:r>
              <a:rPr lang="zh-TW" altLang="zh-TW" sz="2400" dirty="0" smtClean="0">
                <a:latin typeface="標楷體" pitchFamily="65" charset="-120"/>
                <a:ea typeface="標楷體" pitchFamily="65" charset="-120"/>
              </a:rPr>
              <a:t>就政治層面而言，中國大陸經濟實力日益茁壯，其政治層面的影響力亦日益增強，在國際舞台中所扮演的角色愈顯重要。人民幣區域化的要件除了前述貿易關係的密切以外，政治關係的和諧亦相當重要。</a:t>
            </a:r>
            <a:endParaRPr lang="zh-TW" altLang="en-US" sz="2400" dirty="0" smtClean="0">
              <a:latin typeface="標楷體" pitchFamily="65" charset="-120"/>
              <a:ea typeface="標楷體" pitchFamily="65" charset="-120"/>
            </a:endParaRPr>
          </a:p>
        </p:txBody>
      </p:sp>
      <p:sp>
        <p:nvSpPr>
          <p:cNvPr id="4" name="投影片編號版面配置區 3"/>
          <p:cNvSpPr txBox="1">
            <a:spLocks noGrp="1"/>
          </p:cNvSpPr>
          <p:nvPr/>
        </p:nvSpPr>
        <p:spPr>
          <a:xfrm>
            <a:off x="8459788" y="6165850"/>
            <a:ext cx="457200" cy="441325"/>
          </a:xfrm>
          <a:prstGeom prst="rect">
            <a:avLst/>
          </a:prstGeom>
          <a:noFill/>
        </p:spPr>
        <p:txBody>
          <a:bodyPr lIns="45720" rIns="45720" anchor="ctr">
            <a:normAutofit/>
          </a:bodyPr>
          <a:lstStyle/>
          <a:p>
            <a:pPr algn="ctr" eaLnBrk="1" fontAlgn="auto" hangingPunct="1">
              <a:spcBef>
                <a:spcPts val="0"/>
              </a:spcBef>
              <a:spcAft>
                <a:spcPts val="0"/>
              </a:spcAft>
              <a:defRPr/>
            </a:pPr>
            <a:fld id="{39654648-E512-4D47-A1B3-613BF831E3C9}" type="slidenum">
              <a:rPr lang="zh-TW" altLang="en-US" sz="1600">
                <a:solidFill>
                  <a:schemeClr val="accent3">
                    <a:shade val="75000"/>
                  </a:schemeClr>
                </a:solidFill>
                <a:latin typeface="+mn-lt"/>
                <a:ea typeface="+mn-ea"/>
              </a:rPr>
              <a:pPr algn="ctr" eaLnBrk="1" fontAlgn="auto" hangingPunct="1">
                <a:spcBef>
                  <a:spcPts val="0"/>
                </a:spcBef>
                <a:spcAft>
                  <a:spcPts val="0"/>
                </a:spcAft>
                <a:defRPr/>
              </a:pPr>
              <a:t>4</a:t>
            </a:fld>
            <a:endParaRPr lang="zh-TW" altLang="en-US" sz="1600">
              <a:solidFill>
                <a:schemeClr val="accent3">
                  <a:shade val="75000"/>
                </a:schemeClr>
              </a:solidFill>
              <a:latin typeface="+mn-lt"/>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p:cNvSpPr>
          <p:nvPr>
            <p:ph type="title"/>
          </p:nvPr>
        </p:nvSpPr>
        <p:spPr/>
        <p:txBody>
          <a:bodyPr/>
          <a:lstStyle/>
          <a:p>
            <a:r>
              <a:rPr lang="en-US" altLang="zh-TW" dirty="0" smtClean="0">
                <a:ea typeface="新細明體" pitchFamily="18" charset="-120"/>
              </a:rPr>
              <a:t>  </a:t>
            </a:r>
            <a:endParaRPr lang="zh-TW" altLang="en-US" dirty="0" smtClean="0">
              <a:ea typeface="新細明體" pitchFamily="18" charset="-120"/>
            </a:endParaRPr>
          </a:p>
        </p:txBody>
      </p:sp>
      <p:sp>
        <p:nvSpPr>
          <p:cNvPr id="54275" name="內容版面配置區 2"/>
          <p:cNvSpPr>
            <a:spLocks noGrp="1"/>
          </p:cNvSpPr>
          <p:nvPr>
            <p:ph type="body" idx="1"/>
          </p:nvPr>
        </p:nvSpPr>
        <p:spPr/>
        <p:txBody>
          <a:bodyPr/>
          <a:lstStyle/>
          <a:p>
            <a:pPr algn="just">
              <a:lnSpc>
                <a:spcPct val="120000"/>
              </a:lnSpc>
            </a:pPr>
            <a:r>
              <a:rPr lang="zh-TW" altLang="zh-TW" sz="2400" dirty="0" smtClean="0">
                <a:latin typeface="標楷體" pitchFamily="65" charset="-120"/>
                <a:ea typeface="標楷體" pitchFamily="65" charset="-120"/>
              </a:rPr>
              <a:t>就法規與制度層面而言，人民幣區域化並不僅是表面上的自由流動，兌換與清算等操作。要成為長期各國所願意接受的貨幣，需要人民幣外匯市場運作合乎市場機制，能夠反映市場訊息，並發揮價格的調整功能。要有效率的顯現上述機能，則中國大陸外匯市場的深度、廣度、操作模式與制度設計應與國際體制接軌。若人民幣兌換各國貨幣之匯率無法反應市場訊息，將增加人民幣區域化後的不確定性。因為明顯高估或低估的貨幣，一旦區域化後，必然引起大量的套利行為，進而形成該幣值的不穩定，阻礙區域化行程的進行。</a:t>
            </a:r>
          </a:p>
        </p:txBody>
      </p:sp>
      <p:sp>
        <p:nvSpPr>
          <p:cNvPr id="4" name="投影片編號版面配置區 3"/>
          <p:cNvSpPr txBox="1">
            <a:spLocks noGrp="1"/>
          </p:cNvSpPr>
          <p:nvPr/>
        </p:nvSpPr>
        <p:spPr>
          <a:xfrm>
            <a:off x="8459788" y="6165850"/>
            <a:ext cx="457200" cy="441325"/>
          </a:xfrm>
          <a:prstGeom prst="rect">
            <a:avLst/>
          </a:prstGeom>
          <a:noFill/>
        </p:spPr>
        <p:txBody>
          <a:bodyPr lIns="45720" rIns="45720" anchor="ctr">
            <a:normAutofit/>
          </a:bodyPr>
          <a:lstStyle/>
          <a:p>
            <a:pPr algn="ctr" eaLnBrk="1" fontAlgn="auto" hangingPunct="1">
              <a:spcBef>
                <a:spcPts val="0"/>
              </a:spcBef>
              <a:spcAft>
                <a:spcPts val="0"/>
              </a:spcAft>
              <a:defRPr/>
            </a:pPr>
            <a:fld id="{4221C8C5-EBA2-4019-A3F7-542362FA3213}" type="slidenum">
              <a:rPr lang="zh-TW" altLang="en-US" sz="1600">
                <a:solidFill>
                  <a:schemeClr val="accent3">
                    <a:shade val="75000"/>
                  </a:schemeClr>
                </a:solidFill>
                <a:latin typeface="+mn-lt"/>
                <a:ea typeface="+mn-ea"/>
              </a:rPr>
              <a:pPr algn="ctr" eaLnBrk="1" fontAlgn="auto" hangingPunct="1">
                <a:spcBef>
                  <a:spcPts val="0"/>
                </a:spcBef>
                <a:spcAft>
                  <a:spcPts val="0"/>
                </a:spcAft>
                <a:defRPr/>
              </a:pPr>
              <a:t>5</a:t>
            </a:fld>
            <a:endParaRPr lang="zh-TW" altLang="en-US" sz="1600">
              <a:solidFill>
                <a:schemeClr val="accent3">
                  <a:shade val="75000"/>
                </a:schemeClr>
              </a:solidFill>
              <a:latin typeface="+mn-lt"/>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標題 1"/>
          <p:cNvSpPr>
            <a:spLocks noGrp="1"/>
          </p:cNvSpPr>
          <p:nvPr>
            <p:ph type="title" idx="4294967295"/>
          </p:nvPr>
        </p:nvSpPr>
        <p:spPr/>
        <p:txBody>
          <a:bodyPr/>
          <a:lstStyle/>
          <a:p>
            <a:r>
              <a:rPr lang="zh-TW" altLang="en-US" dirty="0" smtClean="0">
                <a:ea typeface="微軟正黑體" pitchFamily="34" charset="-120"/>
              </a:rPr>
              <a:t>人民幣歷史改革</a:t>
            </a:r>
          </a:p>
        </p:txBody>
      </p:sp>
      <p:sp>
        <p:nvSpPr>
          <p:cNvPr id="40963" name="內容版面配置區 2"/>
          <p:cNvSpPr>
            <a:spLocks noGrp="1"/>
          </p:cNvSpPr>
          <p:nvPr>
            <p:ph idx="4294967295"/>
          </p:nvPr>
        </p:nvSpPr>
        <p:spPr/>
        <p:txBody>
          <a:bodyPr>
            <a:normAutofit lnSpcReduction="10000"/>
          </a:bodyPr>
          <a:lstStyle/>
          <a:p>
            <a:r>
              <a:rPr lang="en-US" altLang="zh-TW" sz="2400" dirty="0" smtClean="0">
                <a:latin typeface="標楷體" pitchFamily="65" charset="-120"/>
                <a:ea typeface="標楷體" pitchFamily="65" charset="-120"/>
              </a:rPr>
              <a:t>1994</a:t>
            </a:r>
            <a:r>
              <a:rPr lang="zh-TW" altLang="en-US" sz="2400" dirty="0" smtClean="0">
                <a:latin typeface="標楷體" pitchFamily="65" charset="-120"/>
                <a:ea typeface="標楷體" pitchFamily="65" charset="-120"/>
              </a:rPr>
              <a:t>年以前 人民幣匯率形成機制經歷了單一匯率制、雙重匯率制。</a:t>
            </a:r>
          </a:p>
          <a:p>
            <a:r>
              <a:rPr lang="en-US" altLang="zh-TW" sz="2400" dirty="0" smtClean="0">
                <a:latin typeface="標楷體" pitchFamily="65" charset="-120"/>
                <a:ea typeface="標楷體" pitchFamily="65" charset="-120"/>
              </a:rPr>
              <a:t>1994</a:t>
            </a:r>
            <a:r>
              <a:rPr lang="zh-TW" altLang="en-US"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日 人民幣官方匯率與外匯調劑價格正式並軌，開始實行以市場供求為基礎的、單一的、有管理的浮動匯率制。</a:t>
            </a:r>
          </a:p>
          <a:p>
            <a:r>
              <a:rPr lang="en-US" altLang="zh-TW" sz="2400" dirty="0" smtClean="0">
                <a:latin typeface="標楷體" pitchFamily="65" charset="-120"/>
                <a:ea typeface="標楷體" pitchFamily="65" charset="-120"/>
              </a:rPr>
              <a:t>1997</a:t>
            </a:r>
            <a:r>
              <a:rPr lang="zh-TW" altLang="en-US" sz="2400" dirty="0" smtClean="0">
                <a:latin typeface="標楷體" pitchFamily="65" charset="-120"/>
                <a:ea typeface="標楷體" pitchFamily="65" charset="-120"/>
              </a:rPr>
              <a:t>年 亞洲金融危機爆發，為防止亞洲周邊國家和地區貨幣輪番貶值使危機深化，中國主動收窄了人民幣匯率浮動區間。</a:t>
            </a:r>
          </a:p>
          <a:p>
            <a:r>
              <a:rPr lang="en-US" altLang="zh-TW" sz="2400" dirty="0" smtClean="0">
                <a:latin typeface="標楷體" pitchFamily="65" charset="-120"/>
                <a:ea typeface="標楷體" pitchFamily="65" charset="-120"/>
              </a:rPr>
              <a:t>2005</a:t>
            </a:r>
            <a:r>
              <a:rPr lang="zh-TW" altLang="en-US"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7</a:t>
            </a:r>
            <a:r>
              <a:rPr lang="zh-TW" altLang="en-US"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21</a:t>
            </a:r>
            <a:r>
              <a:rPr lang="zh-TW" altLang="en-US" sz="2400" dirty="0" smtClean="0">
                <a:latin typeface="標楷體" pitchFamily="65" charset="-120"/>
                <a:ea typeface="標楷體" pitchFamily="65" charset="-120"/>
              </a:rPr>
              <a:t>日 </a:t>
            </a:r>
            <a:r>
              <a:rPr lang="zh-TW" altLang="en-US" sz="2400" dirty="0">
                <a:latin typeface="標楷體" pitchFamily="65" charset="-120"/>
                <a:ea typeface="標楷體" pitchFamily="65" charset="-120"/>
              </a:rPr>
              <a:t>中國人民</a:t>
            </a:r>
            <a:r>
              <a:rPr lang="zh-TW" altLang="en-US" sz="2400" dirty="0" smtClean="0">
                <a:latin typeface="標楷體" pitchFamily="65" charset="-120"/>
                <a:ea typeface="標楷體" pitchFamily="65" charset="-120"/>
              </a:rPr>
              <a:t>銀行宣布開始實行以市場供求為基礎、參考一籃子貨幣進行調節、有管理的浮動匯率制度。從此，人民幣匯率不再盯住單一美元。當日，人民幣兌美元升值</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，即</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美元兌</a:t>
            </a:r>
            <a:r>
              <a:rPr lang="en-US" altLang="zh-TW" sz="2400" dirty="0" smtClean="0">
                <a:latin typeface="標楷體" pitchFamily="65" charset="-120"/>
                <a:ea typeface="標楷體" pitchFamily="65" charset="-120"/>
              </a:rPr>
              <a:t>8.11</a:t>
            </a:r>
            <a:r>
              <a:rPr lang="zh-TW" altLang="en-US" sz="2400" dirty="0" smtClean="0">
                <a:latin typeface="標楷體" pitchFamily="65" charset="-120"/>
                <a:ea typeface="標楷體" pitchFamily="65" charset="-120"/>
              </a:rPr>
              <a:t>元人民幣。</a:t>
            </a:r>
          </a:p>
          <a:p>
            <a:endParaRPr lang="zh-TW" altLang="en-US" sz="2400" dirty="0" smtClean="0">
              <a:latin typeface="標楷體" pitchFamily="65" charset="-120"/>
              <a:ea typeface="標楷體" pitchFamily="65" charset="-120"/>
            </a:endParaRPr>
          </a:p>
        </p:txBody>
      </p:sp>
      <p:sp>
        <p:nvSpPr>
          <p:cNvPr id="4" name="日期版面配置區 3"/>
          <p:cNvSpPr>
            <a:spLocks noGrp="1"/>
          </p:cNvSpPr>
          <p:nvPr>
            <p:ph type="dt" sz="quarter" idx="10"/>
          </p:nvPr>
        </p:nvSpPr>
        <p:spPr/>
        <p:txBody>
          <a:bodyPr/>
          <a:lstStyle/>
          <a:p>
            <a:pPr>
              <a:defRPr/>
            </a:pPr>
            <a:endParaRPr lang="en-US" altLang="zh-TW" dirty="0"/>
          </a:p>
        </p:txBody>
      </p:sp>
      <p:sp>
        <p:nvSpPr>
          <p:cNvPr id="5" name="投影片編號版面配置區 4"/>
          <p:cNvSpPr>
            <a:spLocks noGrp="1"/>
          </p:cNvSpPr>
          <p:nvPr>
            <p:ph type="sldNum" sz="quarter" idx="12"/>
          </p:nvPr>
        </p:nvSpPr>
        <p:spPr/>
        <p:txBody>
          <a:bodyPr/>
          <a:lstStyle/>
          <a:p>
            <a:pPr>
              <a:defRPr/>
            </a:pPr>
            <a:fld id="{D7C1B791-594B-49A1-9D70-D9B631CE32A5}" type="slidenum">
              <a:rPr lang="zh-TW" altLang="en-US"/>
              <a:pPr>
                <a:defRPr/>
              </a:pPr>
              <a:t>6</a:t>
            </a:fld>
            <a:endParaRPr lang="en-US" altLang="zh-TW"/>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標題 1"/>
          <p:cNvSpPr>
            <a:spLocks noGrp="1"/>
          </p:cNvSpPr>
          <p:nvPr>
            <p:ph type="title" idx="4294967295"/>
          </p:nvPr>
        </p:nvSpPr>
        <p:spPr/>
        <p:txBody>
          <a:bodyPr/>
          <a:lstStyle/>
          <a:p>
            <a:r>
              <a:rPr lang="zh-TW" altLang="en-US" dirty="0" smtClean="0">
                <a:ea typeface="微軟正黑體" pitchFamily="34" charset="-120"/>
              </a:rPr>
              <a:t>人民幣歷史改革</a:t>
            </a:r>
            <a:r>
              <a:rPr lang="en-US" altLang="zh-TW" dirty="0" smtClean="0">
                <a:ea typeface="微軟正黑體" pitchFamily="34" charset="-120"/>
              </a:rPr>
              <a:t>(</a:t>
            </a:r>
            <a:r>
              <a:rPr lang="zh-TW" altLang="en-US" dirty="0" smtClean="0">
                <a:ea typeface="微軟正黑體" pitchFamily="34" charset="-120"/>
              </a:rPr>
              <a:t>續）</a:t>
            </a:r>
          </a:p>
        </p:txBody>
      </p:sp>
      <p:sp>
        <p:nvSpPr>
          <p:cNvPr id="41987" name="內容版面配置區 2"/>
          <p:cNvSpPr>
            <a:spLocks noGrp="1"/>
          </p:cNvSpPr>
          <p:nvPr>
            <p:ph idx="4294967295"/>
          </p:nvPr>
        </p:nvSpPr>
        <p:spPr/>
        <p:txBody>
          <a:bodyPr>
            <a:normAutofit fontScale="92500" lnSpcReduction="20000"/>
          </a:bodyPr>
          <a:lstStyle/>
          <a:p>
            <a:r>
              <a:rPr lang="en-US" altLang="zh-TW" dirty="0" smtClean="0">
                <a:latin typeface="標楷體" pitchFamily="65" charset="-120"/>
                <a:ea typeface="標楷體" pitchFamily="65" charset="-120"/>
              </a:rPr>
              <a:t>2005</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9</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23</a:t>
            </a:r>
            <a:r>
              <a:rPr lang="zh-TW" altLang="en-US" dirty="0" smtClean="0">
                <a:latin typeface="標楷體" pitchFamily="65" charset="-120"/>
                <a:ea typeface="標楷體" pitchFamily="65" charset="-120"/>
              </a:rPr>
              <a:t>日中國人民銀行規定，每日銀行間即期外匯市場非美元貨幣對人民幣的交易價在人民銀行公布的該貨幣當日交易中間價上下</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％的幅度內浮動，較之前的</a:t>
            </a:r>
            <a:r>
              <a:rPr lang="en-US" altLang="zh-TW" dirty="0" smtClean="0">
                <a:latin typeface="標楷體" pitchFamily="65" charset="-120"/>
                <a:ea typeface="標楷體" pitchFamily="65" charset="-120"/>
              </a:rPr>
              <a:t>1.5%</a:t>
            </a:r>
            <a:r>
              <a:rPr lang="zh-TW" altLang="en-US" dirty="0" smtClean="0">
                <a:latin typeface="標楷體" pitchFamily="65" charset="-120"/>
                <a:ea typeface="標楷體" pitchFamily="65" charset="-120"/>
              </a:rPr>
              <a:t>擴大。</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2006</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日中國人民銀行在銀行間即期外匯市場上引入詢價交易方式（</a:t>
            </a:r>
            <a:r>
              <a:rPr lang="en-US" altLang="zh-TW" dirty="0" smtClean="0">
                <a:latin typeface="標楷體" pitchFamily="65" charset="-120"/>
                <a:ea typeface="標楷體" pitchFamily="65" charset="-120"/>
              </a:rPr>
              <a:t>OTC</a:t>
            </a:r>
            <a:r>
              <a:rPr lang="zh-TW" altLang="en-US" dirty="0" smtClean="0">
                <a:latin typeface="標楷體" pitchFamily="65" charset="-120"/>
                <a:ea typeface="標楷體" pitchFamily="65" charset="-120"/>
              </a:rPr>
              <a:t>方式）和做市商制度，人民幣匯率中間價改由</a:t>
            </a:r>
            <a:r>
              <a:rPr lang="en-US" altLang="zh-TW" dirty="0" smtClean="0">
                <a:latin typeface="標楷體" pitchFamily="65" charset="-120"/>
                <a:ea typeface="標楷體" pitchFamily="65" charset="-120"/>
              </a:rPr>
              <a:t>15</a:t>
            </a:r>
            <a:r>
              <a:rPr lang="zh-TW" altLang="en-US" dirty="0" smtClean="0">
                <a:latin typeface="標楷體" pitchFamily="65" charset="-120"/>
                <a:ea typeface="標楷體" pitchFamily="65" charset="-120"/>
              </a:rPr>
              <a:t>家中外資銀行做市商報價產生，人民幣匯率形成的市場化程度進一步提高。</a:t>
            </a:r>
          </a:p>
          <a:p>
            <a:r>
              <a:rPr lang="en-US" altLang="zh-TW" dirty="0" smtClean="0">
                <a:latin typeface="標楷體" pitchFamily="65" charset="-120"/>
                <a:ea typeface="標楷體" pitchFamily="65" charset="-120"/>
              </a:rPr>
              <a:t>2006</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15</a:t>
            </a:r>
            <a:r>
              <a:rPr lang="zh-TW" altLang="en-US" dirty="0" smtClean="0">
                <a:latin typeface="標楷體" pitchFamily="65" charset="-120"/>
                <a:ea typeface="標楷體" pitchFamily="65" charset="-120"/>
              </a:rPr>
              <a:t>日 人民幣對美元匯率中間價首次破</a:t>
            </a:r>
            <a:r>
              <a:rPr lang="en-US" altLang="zh-TW" dirty="0" smtClean="0">
                <a:latin typeface="標楷體" pitchFamily="65" charset="-120"/>
                <a:ea typeface="標楷體" pitchFamily="65" charset="-120"/>
              </a:rPr>
              <a:t>8.00</a:t>
            </a:r>
            <a:r>
              <a:rPr lang="zh-TW" altLang="en-US" dirty="0" smtClean="0">
                <a:latin typeface="標楷體" pitchFamily="65" charset="-120"/>
                <a:ea typeface="標楷體" pitchFamily="65" charset="-120"/>
              </a:rPr>
              <a:t>，達到</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美元兌</a:t>
            </a:r>
            <a:r>
              <a:rPr lang="en-US" altLang="zh-TW" dirty="0" smtClean="0">
                <a:latin typeface="標楷體" pitchFamily="65" charset="-120"/>
                <a:ea typeface="標楷體" pitchFamily="65" charset="-120"/>
              </a:rPr>
              <a:t>7.9982</a:t>
            </a:r>
            <a:r>
              <a:rPr lang="zh-TW" altLang="en-US" dirty="0" smtClean="0">
                <a:latin typeface="標楷體" pitchFamily="65" charset="-120"/>
                <a:ea typeface="標楷體" pitchFamily="65" charset="-120"/>
              </a:rPr>
              <a:t>元人民幣。</a:t>
            </a:r>
          </a:p>
          <a:p>
            <a:endParaRPr lang="zh-TW" altLang="en-US" dirty="0" smtClean="0">
              <a:latin typeface="標楷體" pitchFamily="65" charset="-120"/>
              <a:ea typeface="標楷體" pitchFamily="65" charset="-120"/>
            </a:endParaRPr>
          </a:p>
          <a:p>
            <a:endParaRPr lang="zh-TW" altLang="en-US" dirty="0" smtClean="0">
              <a:latin typeface="標楷體" pitchFamily="65" charset="-120"/>
              <a:ea typeface="標楷體" pitchFamily="65" charset="-120"/>
            </a:endParaRPr>
          </a:p>
          <a:p>
            <a:endParaRPr lang="zh-TW" altLang="en-US" dirty="0" smtClean="0">
              <a:latin typeface="標楷體" pitchFamily="65" charset="-120"/>
              <a:ea typeface="標楷體" pitchFamily="65" charset="-120"/>
            </a:endParaRPr>
          </a:p>
        </p:txBody>
      </p:sp>
      <p:sp>
        <p:nvSpPr>
          <p:cNvPr id="4" name="日期版面配置區 3"/>
          <p:cNvSpPr>
            <a:spLocks noGrp="1"/>
          </p:cNvSpPr>
          <p:nvPr>
            <p:ph type="dt" sz="quarter" idx="10"/>
          </p:nvPr>
        </p:nvSpPr>
        <p:spPr/>
        <p:txBody>
          <a:bodyPr/>
          <a:lstStyle/>
          <a:p>
            <a:pPr>
              <a:defRPr/>
            </a:pPr>
            <a:endParaRPr lang="en-US" altLang="zh-TW" dirty="0"/>
          </a:p>
        </p:txBody>
      </p:sp>
      <p:sp>
        <p:nvSpPr>
          <p:cNvPr id="5" name="投影片編號版面配置區 4"/>
          <p:cNvSpPr>
            <a:spLocks noGrp="1"/>
          </p:cNvSpPr>
          <p:nvPr>
            <p:ph type="sldNum" sz="quarter" idx="12"/>
          </p:nvPr>
        </p:nvSpPr>
        <p:spPr/>
        <p:txBody>
          <a:bodyPr/>
          <a:lstStyle/>
          <a:p>
            <a:pPr>
              <a:defRPr/>
            </a:pPr>
            <a:fld id="{62FEED8D-29C0-43F9-9694-5C91DB428756}" type="slidenum">
              <a:rPr lang="zh-TW" altLang="en-US"/>
              <a:pPr>
                <a:defRPr/>
              </a:pPr>
              <a:t>7</a:t>
            </a:fld>
            <a:endParaRPr lang="en-US" altLang="zh-TW"/>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標題 1"/>
          <p:cNvSpPr>
            <a:spLocks noGrp="1"/>
          </p:cNvSpPr>
          <p:nvPr>
            <p:ph type="title" idx="4294967295"/>
          </p:nvPr>
        </p:nvSpPr>
        <p:spPr/>
        <p:txBody>
          <a:bodyPr/>
          <a:lstStyle/>
          <a:p>
            <a:r>
              <a:rPr lang="zh-TW" altLang="en-US" dirty="0" smtClean="0">
                <a:ea typeface="微軟正黑體" pitchFamily="34" charset="-120"/>
              </a:rPr>
              <a:t>人民幣歷史改革</a:t>
            </a:r>
            <a:r>
              <a:rPr lang="en-US" altLang="zh-TW" dirty="0" smtClean="0">
                <a:ea typeface="微軟正黑體" pitchFamily="34" charset="-120"/>
              </a:rPr>
              <a:t>(</a:t>
            </a:r>
            <a:r>
              <a:rPr lang="zh-TW" altLang="en-US" dirty="0" smtClean="0">
                <a:ea typeface="微軟正黑體" pitchFamily="34" charset="-120"/>
              </a:rPr>
              <a:t>續）</a:t>
            </a:r>
          </a:p>
        </p:txBody>
      </p:sp>
      <p:sp>
        <p:nvSpPr>
          <p:cNvPr id="43011" name="內容版面配置區 2"/>
          <p:cNvSpPr>
            <a:spLocks noGrp="1"/>
          </p:cNvSpPr>
          <p:nvPr>
            <p:ph idx="4294967295"/>
          </p:nvPr>
        </p:nvSpPr>
        <p:spPr>
          <a:xfrm>
            <a:off x="457200" y="1935163"/>
            <a:ext cx="5902325" cy="4389437"/>
          </a:xfrm>
        </p:spPr>
        <p:txBody>
          <a:bodyPr>
            <a:normAutofit fontScale="92500" lnSpcReduction="20000"/>
          </a:bodyPr>
          <a:lstStyle/>
          <a:p>
            <a:r>
              <a:rPr lang="en-US" altLang="zh-TW" dirty="0" smtClean="0">
                <a:latin typeface="標楷體" pitchFamily="65" charset="-120"/>
                <a:ea typeface="標楷體" pitchFamily="65" charset="-120"/>
              </a:rPr>
              <a:t>2007</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日 每日銀行間即期外匯市場人民幣兌美元的交易價可在當日人民幣兌美元中間價上下</a:t>
            </a:r>
            <a:r>
              <a:rPr lang="en-US" altLang="zh-TW" dirty="0" smtClean="0">
                <a:latin typeface="標楷體" pitchFamily="65" charset="-120"/>
                <a:ea typeface="標楷體" pitchFamily="65" charset="-120"/>
              </a:rPr>
              <a:t>0.5%</a:t>
            </a:r>
            <a:r>
              <a:rPr lang="zh-TW" altLang="en-US" dirty="0" smtClean="0">
                <a:latin typeface="標楷體" pitchFamily="65" charset="-120"/>
                <a:ea typeface="標楷體" pitchFamily="65" charset="-120"/>
              </a:rPr>
              <a:t>的幅度內浮動，較之前的</a:t>
            </a:r>
            <a:r>
              <a:rPr lang="en-US" altLang="zh-TW" dirty="0" smtClean="0">
                <a:latin typeface="標楷體" pitchFamily="65" charset="-120"/>
                <a:ea typeface="標楷體" pitchFamily="65" charset="-120"/>
              </a:rPr>
              <a:t>0.3%</a:t>
            </a:r>
            <a:r>
              <a:rPr lang="zh-TW" altLang="en-US" dirty="0" smtClean="0">
                <a:latin typeface="標楷體" pitchFamily="65" charset="-120"/>
                <a:ea typeface="標楷體" pitchFamily="65" charset="-120"/>
              </a:rPr>
              <a:t>擴大。</a:t>
            </a:r>
          </a:p>
          <a:p>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2008</a:t>
            </a:r>
            <a:r>
              <a:rPr lang="zh-TW" altLang="en-US" dirty="0" smtClean="0">
                <a:latin typeface="標楷體" pitchFamily="65" charset="-120"/>
                <a:ea typeface="標楷體" pitchFamily="65" charset="-120"/>
              </a:rPr>
              <a:t>年 國際金融危機全面爆發，中國收窄人民幣波動幅度，人民幣匯率保持基本穩定。當年</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日，人民幣對美元匯率中間價突破</a:t>
            </a:r>
            <a:r>
              <a:rPr lang="en-US" altLang="zh-TW" dirty="0" smtClean="0">
                <a:latin typeface="標楷體" pitchFamily="65" charset="-120"/>
                <a:ea typeface="標楷體" pitchFamily="65" charset="-120"/>
              </a:rPr>
              <a:t>7.00</a:t>
            </a:r>
            <a:r>
              <a:rPr lang="zh-TW" altLang="en-US" dirty="0" smtClean="0">
                <a:latin typeface="標楷體" pitchFamily="65" charset="-120"/>
                <a:ea typeface="標楷體" pitchFamily="65" charset="-120"/>
              </a:rPr>
              <a:t>。</a:t>
            </a:r>
          </a:p>
          <a:p>
            <a:endParaRPr lang="zh-TW" altLang="en-US" dirty="0" smtClean="0">
              <a:latin typeface="標楷體" pitchFamily="65" charset="-120"/>
              <a:ea typeface="標楷體" pitchFamily="65" charset="-120"/>
            </a:endParaRPr>
          </a:p>
        </p:txBody>
      </p:sp>
      <p:sp>
        <p:nvSpPr>
          <p:cNvPr id="4" name="日期版面配置區 3"/>
          <p:cNvSpPr>
            <a:spLocks noGrp="1"/>
          </p:cNvSpPr>
          <p:nvPr>
            <p:ph type="dt" sz="quarter" idx="10"/>
          </p:nvPr>
        </p:nvSpPr>
        <p:spPr/>
        <p:txBody>
          <a:bodyPr/>
          <a:lstStyle/>
          <a:p>
            <a:pPr>
              <a:defRPr/>
            </a:pPr>
            <a:endParaRPr lang="en-US" altLang="zh-TW" dirty="0"/>
          </a:p>
        </p:txBody>
      </p:sp>
      <p:sp>
        <p:nvSpPr>
          <p:cNvPr id="5" name="投影片編號版面配置區 4"/>
          <p:cNvSpPr>
            <a:spLocks noGrp="1"/>
          </p:cNvSpPr>
          <p:nvPr>
            <p:ph type="sldNum" sz="quarter" idx="12"/>
          </p:nvPr>
        </p:nvSpPr>
        <p:spPr/>
        <p:txBody>
          <a:bodyPr/>
          <a:lstStyle/>
          <a:p>
            <a:pPr>
              <a:defRPr/>
            </a:pPr>
            <a:fld id="{973732BD-1EAD-4B12-A79D-1B22BCC92954}" type="slidenum">
              <a:rPr lang="zh-TW" altLang="en-US"/>
              <a:pPr>
                <a:defRPr/>
              </a:pPr>
              <a:t>8</a:t>
            </a:fld>
            <a:endParaRPr lang="en-US" altLang="zh-TW"/>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標題 1"/>
          <p:cNvSpPr>
            <a:spLocks noGrp="1"/>
          </p:cNvSpPr>
          <p:nvPr>
            <p:ph type="title" idx="4294967295"/>
          </p:nvPr>
        </p:nvSpPr>
        <p:spPr/>
        <p:txBody>
          <a:bodyPr/>
          <a:lstStyle/>
          <a:p>
            <a:r>
              <a:rPr lang="zh-TW" altLang="en-US" dirty="0" smtClean="0">
                <a:ea typeface="微軟正黑體" pitchFamily="34" charset="-120"/>
              </a:rPr>
              <a:t>人民幣歷史改革</a:t>
            </a:r>
            <a:r>
              <a:rPr lang="en-US" altLang="zh-TW" dirty="0" smtClean="0">
                <a:ea typeface="微軟正黑體" pitchFamily="34" charset="-120"/>
              </a:rPr>
              <a:t>(</a:t>
            </a:r>
            <a:r>
              <a:rPr lang="zh-TW" altLang="en-US" dirty="0" smtClean="0">
                <a:ea typeface="微軟正黑體" pitchFamily="34" charset="-120"/>
              </a:rPr>
              <a:t>續）</a:t>
            </a:r>
            <a:endParaRPr lang="zh-TW" altLang="en-US" dirty="0" smtClean="0">
              <a:latin typeface="標楷體" pitchFamily="65" charset="-120"/>
              <a:ea typeface="標楷體" pitchFamily="65" charset="-120"/>
            </a:endParaRPr>
          </a:p>
        </p:txBody>
      </p:sp>
      <p:sp>
        <p:nvSpPr>
          <p:cNvPr id="44035" name="內容版面配置區 2"/>
          <p:cNvSpPr>
            <a:spLocks noGrp="1"/>
          </p:cNvSpPr>
          <p:nvPr>
            <p:ph idx="4294967295"/>
          </p:nvPr>
        </p:nvSpPr>
        <p:spPr>
          <a:xfrm>
            <a:off x="500063" y="2643188"/>
            <a:ext cx="8229600" cy="4389437"/>
          </a:xfrm>
        </p:spPr>
        <p:txBody>
          <a:bodyPr>
            <a:normAutofit fontScale="85000" lnSpcReduction="20000"/>
          </a:bodyPr>
          <a:lstStyle/>
          <a:p>
            <a:r>
              <a:rPr lang="en-US" altLang="zh-TW" dirty="0" smtClean="0">
                <a:latin typeface="標楷體" pitchFamily="65" charset="-120"/>
                <a:ea typeface="標楷體" pitchFamily="65" charset="-120"/>
              </a:rPr>
              <a:t>2005</a:t>
            </a:r>
            <a:r>
              <a:rPr lang="zh-TW" altLang="en-US" dirty="0" smtClean="0">
                <a:latin typeface="標楷體" pitchFamily="65" charset="-120"/>
                <a:ea typeface="標楷體" pitchFamily="65" charset="-120"/>
              </a:rPr>
              <a:t>年人民幣匯率改革後，人民幣匯率水平發生顯著變化，人民幣兌美元的匯率波動區間呈逐步擴大的趨勢。</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2008</a:t>
            </a:r>
            <a:r>
              <a:rPr lang="zh-TW" altLang="en-US" dirty="0" smtClean="0">
                <a:latin typeface="標楷體" pitchFamily="65" charset="-120"/>
                <a:ea typeface="標楷體" pitchFamily="65" charset="-120"/>
              </a:rPr>
              <a:t>年突如其來的全球金融危機，意外地中斷了人民幣匯率改革進程，人民幣重歸緊盯美元的匯率制度。</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現在人民幣匯率機制改革重新啟航，意味人民幣將由盯住美元匯率制度恢復到過去的擴大匯率波動區間。</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這次人民幣匯率改革，不會像</a:t>
            </a:r>
            <a:r>
              <a:rPr lang="en-US" altLang="zh-TW" dirty="0" smtClean="0">
                <a:latin typeface="標楷體" pitchFamily="65" charset="-120"/>
                <a:ea typeface="標楷體" pitchFamily="65" charset="-120"/>
              </a:rPr>
              <a:t>2005</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日匯改那樣，讓人民幣兌美元一次性小幅升值</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 </a:t>
            </a:r>
            <a:br>
              <a:rPr lang="zh-TW" altLang="en-US" dirty="0" smtClean="0">
                <a:latin typeface="標楷體" pitchFamily="65" charset="-120"/>
                <a:ea typeface="標楷體" pitchFamily="65" charset="-120"/>
              </a:rPr>
            </a:br>
            <a:endParaRPr lang="zh-TW" altLang="en-US" dirty="0" smtClean="0">
              <a:latin typeface="標楷體" pitchFamily="65" charset="-120"/>
              <a:ea typeface="標楷體" pitchFamily="65" charset="-120"/>
            </a:endParaRPr>
          </a:p>
        </p:txBody>
      </p:sp>
      <p:sp>
        <p:nvSpPr>
          <p:cNvPr id="5" name="投影片編號版面配置區 4"/>
          <p:cNvSpPr>
            <a:spLocks noGrp="1"/>
          </p:cNvSpPr>
          <p:nvPr>
            <p:ph type="sldNum" sz="quarter" idx="12"/>
          </p:nvPr>
        </p:nvSpPr>
        <p:spPr/>
        <p:txBody>
          <a:bodyPr/>
          <a:lstStyle/>
          <a:p>
            <a:pPr>
              <a:defRPr/>
            </a:pPr>
            <a:fld id="{D6FFE149-CE2A-4F4F-8D6C-4337E69BF663}" type="slidenum">
              <a:rPr lang="zh-TW" altLang="en-US">
                <a:latin typeface="標楷體" pitchFamily="65" charset="-120"/>
                <a:ea typeface="標楷體" pitchFamily="65" charset="-120"/>
              </a:rPr>
              <a:pPr>
                <a:defRPr/>
              </a:pPr>
              <a:t>9</a:t>
            </a:fld>
            <a:endParaRPr lang="en-US" altLang="zh-TW">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1500</Words>
  <Application>Microsoft Office PowerPoint</Application>
  <PresentationFormat>如螢幕大小 (4:3)</PresentationFormat>
  <Paragraphs>111</Paragraphs>
  <Slides>17</Slides>
  <Notes>17</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17</vt:i4>
      </vt:variant>
    </vt:vector>
  </HeadingPairs>
  <TitlesOfParts>
    <vt:vector size="19" baseType="lpstr">
      <vt:lpstr>Office 佈景主題</vt:lpstr>
      <vt:lpstr>Microsoft Office Excel 97-2003 工作表</vt:lpstr>
      <vt:lpstr>人民幣國際化的階段</vt:lpstr>
      <vt:lpstr>人民幣區域化</vt:lpstr>
      <vt:lpstr>  </vt:lpstr>
      <vt:lpstr>  </vt:lpstr>
      <vt:lpstr>  </vt:lpstr>
      <vt:lpstr>人民幣歷史改革</vt:lpstr>
      <vt:lpstr>人民幣歷史改革(續）</vt:lpstr>
      <vt:lpstr>人民幣歷史改革(續）</vt:lpstr>
      <vt:lpstr>人民幣歷史改革(續）</vt:lpstr>
      <vt:lpstr>人民幣兌美元走勢圖</vt:lpstr>
      <vt:lpstr>人民幣國際化: pros and cons</vt:lpstr>
      <vt:lpstr>人民幣國際化: pros and cons</vt:lpstr>
      <vt:lpstr>人民幣國際化商機</vt:lpstr>
      <vt:lpstr>高房/地價的威脅</vt:lpstr>
      <vt:lpstr>地方政府融資平台貸款是重要風險 </vt:lpstr>
      <vt:lpstr>地方政府融資平台貸款是重要風險</vt:lpstr>
      <vt:lpstr>地方政府融資平台貸款違約風險</vt:lpstr>
    </vt:vector>
  </TitlesOfParts>
  <Company>tcu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人民幣兌美元走勢圖</dc:title>
  <dc:creator>Henry Lin</dc:creator>
  <cp:lastModifiedBy>jlin</cp:lastModifiedBy>
  <cp:revision>36</cp:revision>
  <dcterms:created xsi:type="dcterms:W3CDTF">2011-03-10T13:18:37Z</dcterms:created>
  <dcterms:modified xsi:type="dcterms:W3CDTF">2011-07-08T02:06:59Z</dcterms:modified>
</cp:coreProperties>
</file>