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29" r:id="rId5"/>
    <p:sldId id="330" r:id="rId6"/>
    <p:sldId id="292" r:id="rId7"/>
    <p:sldId id="314" r:id="rId8"/>
    <p:sldId id="331" r:id="rId9"/>
    <p:sldId id="318" r:id="rId10"/>
  </p:sldIdLst>
  <p:sldSz cx="9144000" cy="6858000" type="screen4x3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40" autoAdjust="0"/>
  </p:normalViewPr>
  <p:slideViewPr>
    <p:cSldViewPr>
      <p:cViewPr>
        <p:scale>
          <a:sx n="68" d="100"/>
          <a:sy n="68" d="100"/>
        </p:scale>
        <p:origin x="-1218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40" y="-9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06D8AB97-B6BC-4F38-83FB-B89637CE08A6}" type="datetimeFigureOut">
              <a:rPr lang="en-US" smtClean="0"/>
              <a:pPr/>
              <a:t>7/4/2011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7BAD4AE1-A10B-48B1-986D-E3850EC262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B007AC3-73B9-4541-9372-F05706179EE5}" type="datetimeFigureOut">
              <a:rPr lang="en-US" smtClean="0"/>
              <a:pPr/>
              <a:t>7/4/2011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28895"/>
            <a:ext cx="7941310" cy="3058954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A738C11-1078-4EDE-86B8-C4EFF267B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FAE54D-E8CE-4556-9D9F-A47634709F0E}" type="slidenum">
              <a:rPr lang="en-US" altLang="zh-TW" smtClean="0">
                <a:ea typeface="標楷體" pitchFamily="65" charset="-120"/>
              </a:rPr>
              <a:pPr/>
              <a:t>4</a:t>
            </a:fld>
            <a:endParaRPr lang="en-US" altLang="zh-TW" dirty="0" smtClean="0">
              <a:ea typeface="標楷體" pitchFamily="65" charset="-12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2620" y="3228924"/>
            <a:ext cx="7281405" cy="3058462"/>
          </a:xfrm>
          <a:noFill/>
          <a:ln/>
        </p:spPr>
        <p:txBody>
          <a:bodyPr/>
          <a:lstStyle/>
          <a:p>
            <a:pPr eaLnBrk="1" hangingPunct="1"/>
            <a:endParaRPr lang="zh-TW" altLang="zh-TW" dirty="0" smtClean="0">
              <a:ea typeface="標楷體" pitchFamily="65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zh-TW" altLang="en-US" noProof="1" smtClean="0"/>
              <a:t>按一下以編輯母片標題樣式</a:t>
            </a:r>
            <a:endParaRPr lang="zh-TW" alt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noProof="1" smtClean="0"/>
              <a:t>按一下以編輯母片副標題樣式</a:t>
            </a:r>
            <a:endParaRPr lang="zh-TW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7ACF2-502D-4380-B421-69537E39F7C2}" type="datetime1">
              <a:rPr lang="zh-TW" altLang="en-US" smtClean="0"/>
              <a:pPr/>
              <a:t>2011/7/4</a:t>
            </a:fld>
            <a:endParaRPr lang="zh-TW" alt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C173-99AE-4773-AB25-02E469A13EAE}" type="slidenum">
              <a:rPr lang="en-US" altLang="zh-TW" smtClean="0"/>
              <a:pPr/>
              <a:t>‹#›</a:t>
            </a:fld>
            <a:endParaRPr lang="zh-TW" alt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551A-D5F2-404E-BE75-F11201BB682D}" type="datetime1">
              <a:rPr lang="zh-TW" altLang="en-US" smtClean="0"/>
              <a:pPr/>
              <a:t>2011/7/4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0973C-7D12-47AF-A8A8-485D671937B7}" type="datetime1">
              <a:rPr lang="zh-TW" altLang="en-US" smtClean="0"/>
              <a:pPr/>
              <a:t>2011/7/4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altLang="zh-TW" smtClean="0"/>
              <a:pPr/>
              <a:t>‹#›</a:t>
            </a:fld>
            <a:endParaRPr lang="zh-TW" altLang="en-US"/>
          </a:p>
        </p:txBody>
      </p:sp>
      <p:sp>
        <p:nvSpPr>
          <p:cNvPr id="10" name="Rectangle 9"/>
          <p:cNvSpPr/>
          <p:nvPr/>
        </p:nvSpPr>
        <p:spPr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18F6-A28F-4F07-962E-55EBBD86ADFC}" type="datetime1">
              <a:rPr lang="zh-TW" altLang="en-US" smtClean="0"/>
              <a:pPr/>
              <a:t>2011/7/4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E190-A33F-4415-BEBF-52A7DF4662A2}" type="datetime1">
              <a:rPr lang="zh-TW" altLang="en-US" smtClean="0"/>
              <a:pPr/>
              <a:t>2011/7/4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B87C-0D1E-4709-8074-888562E13370}" type="datetime1">
              <a:rPr lang="zh-TW" altLang="en-US" smtClean="0"/>
              <a:pPr/>
              <a:t>2011/7/4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12EF-C9AE-42D0-9D4A-15DC73749899}" type="datetime1">
              <a:rPr lang="zh-TW" altLang="en-US" smtClean="0"/>
              <a:pPr/>
              <a:t>2011/7/4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altLang="zh-TW" smtClean="0"/>
              <a:pPr/>
              <a:t>‹#›</a:t>
            </a:fld>
            <a:endParaRPr lang="zh-TW" altLang="en-US"/>
          </a:p>
        </p:txBody>
      </p:sp>
      <p:sp>
        <p:nvSpPr>
          <p:cNvPr id="6" name="Rectangle 5"/>
          <p:cNvSpPr/>
          <p:nvPr/>
        </p:nvSpPr>
        <p:spPr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36BCA-1A71-465A-939E-E6C03FFA46C4}" type="datetime1">
              <a:rPr lang="zh-TW" altLang="en-US" smtClean="0"/>
              <a:pPr/>
              <a:t>2011/7/4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0" y="990600"/>
            <a:ext cx="2743200" cy="914400"/>
          </a:xfrm>
        </p:spPr>
        <p:txBody>
          <a:bodyPr anchor="b">
            <a:noAutofit/>
          </a:bodyPr>
          <a:lstStyle>
            <a:lvl1pPr algn="l">
              <a:buNone/>
              <a:defRPr sz="1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9F7CF-E927-4257-B20E-3B3CB01263CD}" type="datetime1">
              <a:rPr lang="zh-TW" altLang="en-US" smtClean="0"/>
              <a:pPr/>
              <a:t>2011/7/4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altLang="zh-TW" smtClean="0"/>
              <a:pPr/>
              <a:t>‹#›</a:t>
            </a:fld>
            <a:endParaRPr lang="zh-TW" alt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127000">
            <a:solidFill>
              <a:srgbClr val="FFFFFF"/>
            </a:solidFill>
            <a:miter lim="800000"/>
          </a:ln>
          <a:effectLst/>
        </p:spPr>
        <p:txBody>
          <a:bodyPr lIns="91440" tIns="274320" rtlCol="0" anchor="t">
            <a:normAutofit/>
          </a:bodyPr>
          <a:lstStyle/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>
              <a:buNone/>
              <a:defRPr sz="3200"/>
            </a:lvl1pPr>
          </a:lstStyle>
          <a:p>
            <a:pPr marL="0" algn="l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zh-TW" altLang="en-US" noProof="1" smtClean="0"/>
              <a:t>按一下以編輯母片標題樣式</a:t>
            </a:r>
            <a:endParaRPr lang="zh-TW" alt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zh-TW" altLang="en-US" noProof="1" smtClean="0"/>
              <a:t>按一下以編輯母片文字樣式</a:t>
            </a:r>
          </a:p>
          <a:p>
            <a:pPr lvl="1"/>
            <a:r>
              <a:rPr lang="zh-TW" altLang="en-US" noProof="1" smtClean="0"/>
              <a:t>第二層</a:t>
            </a:r>
          </a:p>
          <a:p>
            <a:pPr lvl="2"/>
            <a:r>
              <a:rPr lang="zh-TW" altLang="en-US" noProof="1" smtClean="0"/>
              <a:t>第三層</a:t>
            </a:r>
          </a:p>
          <a:p>
            <a:pPr lvl="3"/>
            <a:r>
              <a:rPr lang="zh-TW" altLang="en-US" noProof="1" smtClean="0"/>
              <a:t>第四層</a:t>
            </a:r>
          </a:p>
          <a:p>
            <a:pPr lvl="4"/>
            <a:r>
              <a:rPr lang="zh-TW" altLang="en-US" noProof="1" smtClean="0"/>
              <a:t>第五層</a:t>
            </a:r>
            <a:endParaRPr lang="zh-TW" alt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latin typeface="Times New Roman" pitchFamily="18" charset="0"/>
                <a:ea typeface="標楷體" pitchFamily="65" charset="-120"/>
              </a:defRPr>
            </a:lvl1pPr>
          </a:lstStyle>
          <a:p>
            <a:fld id="{77C7DA19-ED72-4004-8ACE-AA2DBB95D3D0}" type="datetime1">
              <a:rPr lang="zh-TW" altLang="en-US" smtClean="0">
                <a:solidFill>
                  <a:schemeClr val="bg2">
                    <a:shade val="50000"/>
                  </a:schemeClr>
                </a:solidFill>
              </a:rPr>
              <a:pPr/>
              <a:t>2011/7/4</a:t>
            </a:fld>
            <a:endParaRPr lang="zh-TW" altLang="en-US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Times New Roman" pitchFamily="18" charset="0"/>
                <a:ea typeface="標楷體" pitchFamily="65" charset="-120"/>
              </a:defRPr>
            </a:lvl1pPr>
          </a:lstStyle>
          <a:p>
            <a:endParaRPr lang="zh-TW" altLang="en-US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Times New Roman" pitchFamily="18" charset="0"/>
                <a:ea typeface="標楷體" pitchFamily="65" charset="-120"/>
              </a:defRPr>
            </a:lvl1pPr>
          </a:lstStyle>
          <a:p>
            <a:fld id="{F99EC173-99AE-4773-AB25-02E469A13EAE}" type="slidenum">
              <a:rPr lang="en-US" altLang="zh-TW" smtClean="0">
                <a:solidFill>
                  <a:schemeClr val="bg2">
                    <a:shade val="50000"/>
                  </a:schemeClr>
                </a:solidFill>
              </a:rPr>
              <a:pPr/>
              <a:t>‹#›</a:t>
            </a:fld>
            <a:endParaRPr lang="zh-TW" altLang="en-US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/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Times New Roman" pitchFamily="18" charset="0"/>
          <a:ea typeface="標楷體" pitchFamily="65" charset="-120"/>
          <a:cs typeface="+mj-cs"/>
        </a:defRPr>
      </a:lvl1pPr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Times New Roman" pitchFamily="18" charset="0"/>
          <a:ea typeface="標楷體" pitchFamily="65" charset="-120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Times New Roman" pitchFamily="18" charset="0"/>
          <a:ea typeface="標楷體" pitchFamily="65" charset="-120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Times New Roman" pitchFamily="18" charset="0"/>
          <a:ea typeface="標楷體" pitchFamily="65" charset="-120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87624" y="908720"/>
            <a:ext cx="7812360" cy="1872208"/>
          </a:xfrm>
        </p:spPr>
        <p:txBody>
          <a:bodyPr>
            <a:normAutofit/>
          </a:bodyPr>
          <a:lstStyle/>
          <a:p>
            <a:r>
              <a:rPr lang="zh-TW" altLang="en-US" sz="4000" b="1" dirty="0" smtClean="0"/>
              <a:t>劇變環境下之投資策略與資產管理</a:t>
            </a:r>
            <a:r>
              <a:rPr lang="en-US" altLang="zh-TW" sz="4000" b="1" dirty="0" smtClean="0"/>
              <a:t/>
            </a:r>
            <a:br>
              <a:rPr lang="en-US" altLang="zh-TW" sz="4000" b="1" dirty="0" smtClean="0"/>
            </a:br>
            <a:r>
              <a:rPr lang="en-US" altLang="zh-TW" sz="3200" b="1" dirty="0" smtClean="0"/>
              <a:t>Asset Management and Investing Strategy under Current Changing Environment </a:t>
            </a:r>
            <a:endParaRPr lang="zh-TW" altLang="en-US" sz="3200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87624" y="2924944"/>
            <a:ext cx="7406640" cy="1752600"/>
          </a:xfrm>
        </p:spPr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en-US" altLang="zh-TW" sz="2800" b="1" dirty="0" smtClean="0">
                <a:solidFill>
                  <a:schemeClr val="tx1">
                    <a:lumMod val="10000"/>
                  </a:schemeClr>
                </a:solidFill>
                <a:latin typeface="標楷體" pitchFamily="65" charset="-120"/>
              </a:rPr>
              <a:t>Presented by </a:t>
            </a:r>
            <a:r>
              <a:rPr lang="zh-TW" altLang="en-US" sz="2800" b="1" dirty="0" smtClean="0">
                <a:solidFill>
                  <a:schemeClr val="tx1">
                    <a:lumMod val="10000"/>
                  </a:schemeClr>
                </a:solidFill>
                <a:latin typeface="標楷體" pitchFamily="65" charset="-120"/>
              </a:rPr>
              <a:t>謝劍平 </a:t>
            </a:r>
            <a:endParaRPr lang="en-US" altLang="zh-TW" sz="2800" b="1" dirty="0" smtClean="0">
              <a:solidFill>
                <a:schemeClr val="tx1">
                  <a:lumMod val="10000"/>
                </a:schemeClr>
              </a:solidFill>
              <a:latin typeface="標楷體" pitchFamily="65" charset="-120"/>
            </a:endParaRPr>
          </a:p>
          <a:p>
            <a:pPr>
              <a:spcBef>
                <a:spcPts val="1200"/>
              </a:spcBef>
              <a:defRPr/>
            </a:pPr>
            <a:r>
              <a:rPr lang="zh-TW" altLang="en-US" sz="2800" b="1" dirty="0" smtClean="0">
                <a:solidFill>
                  <a:schemeClr val="tx1">
                    <a:lumMod val="10000"/>
                  </a:schemeClr>
                </a:solidFill>
                <a:latin typeface="標楷體" pitchFamily="65" charset="-120"/>
              </a:rPr>
              <a:t>中華投資</a:t>
            </a:r>
            <a:r>
              <a:rPr lang="en-US" altLang="zh-TW" sz="2800" b="1" dirty="0" smtClean="0">
                <a:solidFill>
                  <a:schemeClr val="tx1">
                    <a:lumMod val="10000"/>
                  </a:schemeClr>
                </a:solidFill>
                <a:latin typeface="標楷體" pitchFamily="65" charset="-120"/>
              </a:rPr>
              <a:t>(</a:t>
            </a:r>
            <a:r>
              <a:rPr lang="zh-TW" altLang="en-US" sz="2800" b="1" dirty="0" smtClean="0">
                <a:solidFill>
                  <a:schemeClr val="tx1">
                    <a:lumMod val="10000"/>
                  </a:schemeClr>
                </a:solidFill>
                <a:latin typeface="標楷體" pitchFamily="65" charset="-120"/>
              </a:rPr>
              <a:t>中華電信集團</a:t>
            </a:r>
            <a:r>
              <a:rPr lang="en-US" altLang="zh-TW" sz="2800" b="1" dirty="0" smtClean="0">
                <a:solidFill>
                  <a:schemeClr val="tx1">
                    <a:lumMod val="10000"/>
                  </a:schemeClr>
                </a:solidFill>
                <a:latin typeface="標楷體" pitchFamily="65" charset="-120"/>
              </a:rPr>
              <a:t>)</a:t>
            </a:r>
            <a:r>
              <a:rPr lang="zh-TW" altLang="en-US" sz="2800" b="1" dirty="0" smtClean="0">
                <a:solidFill>
                  <a:schemeClr val="tx1">
                    <a:lumMod val="10000"/>
                  </a:schemeClr>
                </a:solidFill>
                <a:latin typeface="標楷體" pitchFamily="65" charset="-120"/>
              </a:rPr>
              <a:t>股份有限公司董事長</a:t>
            </a:r>
            <a:endParaRPr lang="en-US" altLang="zh-TW" sz="2800" b="1" dirty="0" smtClean="0">
              <a:solidFill>
                <a:schemeClr val="tx1">
                  <a:lumMod val="10000"/>
                </a:schemeClr>
              </a:solidFill>
              <a:latin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C173-99AE-4773-AB25-02E469A13EAE}" type="slidenum">
              <a:rPr lang="en-US" altLang="zh-TW" smtClean="0"/>
              <a:pPr/>
              <a:t>1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32053-AD93-4209-8E6E-0B970870986E}" type="datetime1">
              <a:rPr lang="zh-TW" altLang="en-US" smtClean="0"/>
              <a:pPr/>
              <a:t>2011/7/4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/>
              <a:t>投資策略與資產管理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TW" altLang="en-US" b="1" dirty="0" smtClean="0">
                <a:latin typeface="標楷體" pitchFamily="65" charset="-120"/>
              </a:rPr>
              <a:t>長期直接投資為資產</a:t>
            </a:r>
            <a:r>
              <a:rPr lang="zh-TW" altLang="en-US" b="1" dirty="0" smtClean="0">
                <a:latin typeface="標楷體" pitchFamily="65" charset="-120"/>
              </a:rPr>
              <a:t>配置的重要一</a:t>
            </a:r>
            <a:r>
              <a:rPr lang="zh-TW" altLang="en-US" b="1" dirty="0" smtClean="0">
                <a:latin typeface="標楷體" pitchFamily="65" charset="-120"/>
              </a:rPr>
              <a:t>環</a:t>
            </a:r>
            <a:r>
              <a:rPr lang="zh-TW" altLang="en-US" b="1" dirty="0" smtClean="0">
                <a:latin typeface="標楷體" pitchFamily="65" charset="-120"/>
              </a:rPr>
              <a:t>！</a:t>
            </a:r>
            <a:endParaRPr lang="en-US" altLang="zh-TW" b="1" dirty="0" smtClean="0">
              <a:latin typeface="標楷體" pitchFamily="65" charset="-12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TW" altLang="en-US" sz="2400" dirty="0" smtClean="0">
                <a:latin typeface="標楷體" pitchFamily="65" charset="-120"/>
              </a:rPr>
              <a:t>風險</a:t>
            </a:r>
            <a:r>
              <a:rPr lang="zh-TW" altLang="en-US" sz="2400" dirty="0" smtClean="0">
                <a:latin typeface="標楷體" pitchFamily="65" charset="-120"/>
              </a:rPr>
              <a:t>承受度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TW" altLang="en-US" sz="2400" dirty="0" smtClean="0">
                <a:latin typeface="標楷體" pitchFamily="65" charset="-120"/>
              </a:rPr>
              <a:t>預估投資報酬率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TW" altLang="en-US" sz="2400" dirty="0" smtClean="0">
                <a:latin typeface="標楷體" pitchFamily="65" charset="-120"/>
              </a:rPr>
              <a:t>投資期間設定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TW" altLang="en-US" sz="2400" dirty="0" smtClean="0">
                <a:latin typeface="標楷體" pitchFamily="65" charset="-120"/>
              </a:rPr>
              <a:t>個案投資金額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TW" altLang="en-US" sz="2400" dirty="0" smtClean="0">
                <a:latin typeface="標楷體" pitchFamily="65" charset="-120"/>
              </a:rPr>
              <a:t>投資人員經驗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TW" altLang="en-US" sz="2400" dirty="0" smtClean="0">
                <a:latin typeface="標楷體" pitchFamily="65" charset="-120"/>
              </a:rPr>
              <a:t>既有投資組合之</a:t>
            </a:r>
            <a:r>
              <a:rPr lang="zh-TW" altLang="en-US" sz="2400" dirty="0" smtClean="0">
                <a:latin typeface="標楷體" pitchFamily="65" charset="-120"/>
              </a:rPr>
              <a:t>狀況</a:t>
            </a:r>
            <a:endParaRPr lang="en-US" altLang="zh-TW" sz="2400" dirty="0" smtClean="0">
              <a:latin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altLang="zh-TW" smtClean="0"/>
              <a:pPr/>
              <a:t>2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6E38-C39A-4DCA-AB4E-EF6EDD414776}" type="datetime1">
              <a:rPr lang="zh-TW" altLang="en-US" smtClean="0"/>
              <a:pPr/>
              <a:t>2011/7/4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69776"/>
            <a:ext cx="7498080" cy="1143000"/>
          </a:xfrm>
        </p:spPr>
        <p:txBody>
          <a:bodyPr>
            <a:normAutofit/>
          </a:bodyPr>
          <a:lstStyle/>
          <a:p>
            <a:r>
              <a:rPr lang="zh-TW" altLang="zh-TW" b="1" dirty="0" smtClean="0"/>
              <a:t>台灣</a:t>
            </a:r>
            <a:r>
              <a:rPr lang="zh-TW" altLang="en-US" b="1" dirty="0" smtClean="0"/>
              <a:t>市場商機與投資問題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zh-TW" altLang="en-US" sz="2800" b="1" dirty="0" smtClean="0"/>
              <a:t>市場商機</a:t>
            </a:r>
            <a:endParaRPr lang="en-US" altLang="zh-TW" sz="2800" b="1" dirty="0" smtClean="0"/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zh-TW" altLang="zh-TW" sz="2400" dirty="0" smtClean="0"/>
              <a:t>台灣市場有著豐沛資金，在健全的資本市場體制下，使得民間投資累積相當大的能量。</a:t>
            </a:r>
            <a:endParaRPr lang="en-US" altLang="zh-TW" sz="2400" dirty="0" smtClean="0"/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zh-TW" sz="2400" dirty="0" smtClean="0"/>
              <a:t>3C</a:t>
            </a:r>
            <a:r>
              <a:rPr lang="zh-TW" altLang="zh-TW" sz="2400" dirty="0" smtClean="0"/>
              <a:t>產業的群聚效應使台灣市場受到國際矚目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zh-TW" altLang="zh-TW" sz="2400" dirty="0" smtClean="0"/>
              <a:t>明確的法制規範增加投資意願。</a:t>
            </a:r>
            <a:endParaRPr lang="en-US" altLang="zh-TW" sz="2400" dirty="0" smtClean="0"/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zh-TW" altLang="en-US" sz="2400" dirty="0" smtClean="0"/>
              <a:t>產業與國際市場連結緊密。</a:t>
            </a:r>
            <a:endParaRPr lang="zh-TW" altLang="zh-TW" sz="2400" dirty="0" smtClean="0"/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zh-TW" altLang="en-US" sz="2800" b="1" dirty="0" smtClean="0"/>
              <a:t>投資問題</a:t>
            </a:r>
            <a:endParaRPr lang="en-US" altLang="zh-TW" sz="2800" b="1" dirty="0" smtClean="0"/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zh-TW" altLang="zh-TW" sz="2400" dirty="0" smtClean="0"/>
              <a:t>基礎研發與品牌投資不足，使得產業定位較屬低附加價值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zh-TW" altLang="zh-TW" sz="2400" dirty="0" smtClean="0"/>
              <a:t>產業競爭力遭到國際競爭者和後進競爭者的夾擊，將使台灣產業將面臨到技術缺乏、投資價值逐漸降低的窘境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zh-TW" altLang="en-US" sz="2400" dirty="0" smtClean="0"/>
              <a:t>優質投資案源日益減少，但競爭者眾。</a:t>
            </a:r>
            <a:endParaRPr lang="en-US" altLang="zh-TW" sz="2400" dirty="0" smtClean="0"/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zh-TW" altLang="en-US" sz="2400" dirty="0" smtClean="0"/>
              <a:t>投資策略將不再僅是提供資金，而是如何提升公司附加價值。</a:t>
            </a:r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DA69-C49D-415A-A214-C425FED08D8A}" type="datetime1">
              <a:rPr lang="zh-TW" altLang="en-US" smtClean="0"/>
              <a:pPr/>
              <a:t>2011/7/4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52" y="268652"/>
            <a:ext cx="8382000" cy="1000108"/>
          </a:xfrm>
        </p:spPr>
        <p:txBody>
          <a:bodyPr>
            <a:normAutofit/>
          </a:bodyPr>
          <a:lstStyle/>
          <a:p>
            <a:r>
              <a:rPr lang="zh-TW" altLang="en-US" b="1" dirty="0" smtClean="0"/>
              <a:t>大陸市場商機與投資問題</a:t>
            </a: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7893" name="Rectangle 32"/>
          <p:cNvSpPr>
            <a:spLocks noGrp="1" noChangeArrowheads="1"/>
          </p:cNvSpPr>
          <p:nvPr>
            <p:ph type="body" sz="half" idx="1"/>
          </p:nvPr>
        </p:nvSpPr>
        <p:spPr>
          <a:xfrm>
            <a:off x="1095380" y="1346162"/>
            <a:ext cx="4191000" cy="5107174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市場商機</a:t>
            </a:r>
          </a:p>
          <a:p>
            <a:pPr eaLnBrk="1" hangingPunct="1">
              <a:lnSpc>
                <a:spcPct val="100000"/>
              </a:lnSpc>
            </a:pPr>
            <a:r>
              <a:rPr lang="zh-TW" altLang="en-US" sz="1800" b="1" dirty="0" smtClean="0">
                <a:latin typeface="標楷體" pitchFamily="65" charset="-120"/>
                <a:ea typeface="標楷體" pitchFamily="65" charset="-120"/>
              </a:rPr>
              <a:t>全球分工中</a:t>
            </a:r>
            <a:r>
              <a:rPr lang="en-US" altLang="zh-TW" sz="1800" b="1" dirty="0" smtClean="0">
                <a:latin typeface="標楷體" pitchFamily="65" charset="-120"/>
                <a:ea typeface="標楷體" pitchFamily="65" charset="-120"/>
              </a:rPr>
              <a:t>『</a:t>
            </a:r>
            <a:r>
              <a:rPr lang="zh-TW" altLang="en-US" sz="1800" b="1" dirty="0" smtClean="0">
                <a:latin typeface="標楷體" pitchFamily="65" charset="-120"/>
                <a:ea typeface="標楷體" pitchFamily="65" charset="-120"/>
              </a:rPr>
              <a:t>製造工廠</a:t>
            </a:r>
            <a:r>
              <a:rPr lang="en-US" altLang="zh-TW" sz="1800" b="1" dirty="0" smtClean="0">
                <a:latin typeface="標楷體" pitchFamily="65" charset="-120"/>
                <a:ea typeface="標楷體" pitchFamily="65" charset="-120"/>
              </a:rPr>
              <a:t>』</a:t>
            </a:r>
            <a:r>
              <a:rPr lang="zh-TW" altLang="en-US" sz="1800" b="1" dirty="0" smtClean="0">
                <a:latin typeface="標楷體" pitchFamily="65" charset="-120"/>
                <a:ea typeface="標楷體" pitchFamily="65" charset="-120"/>
              </a:rPr>
              <a:t>的定位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Wal-Mart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大陸</a:t>
            </a: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IPO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電子組裝業的大陸熱</a:t>
            </a: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逐漸轉型為世界市場</a:t>
            </a:r>
          </a:p>
          <a:p>
            <a:pPr eaLnBrk="1" hangingPunct="1">
              <a:lnSpc>
                <a:spcPct val="100000"/>
              </a:lnSpc>
            </a:pPr>
            <a:r>
              <a:rPr lang="zh-TW" altLang="en-US" sz="1800" b="1" dirty="0" smtClean="0">
                <a:latin typeface="標楷體" pitchFamily="65" charset="-120"/>
                <a:ea typeface="標楷體" pitchFamily="65" charset="-120"/>
              </a:rPr>
              <a:t>內需市場購買力的興起</a:t>
            </a:r>
            <a:endParaRPr lang="en-US" altLang="zh-TW" sz="1800" b="1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潛在市場需求龐大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民生消費相關產業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基礎設施</a:t>
            </a:r>
          </a:p>
          <a:p>
            <a:pPr eaLnBrk="1" hangingPunct="1">
              <a:lnSpc>
                <a:spcPct val="100000"/>
              </a:lnSpc>
            </a:pPr>
            <a:r>
              <a:rPr lang="zh-TW" altLang="en-US" sz="1800" b="1" dirty="0" smtClean="0">
                <a:latin typeface="標楷體" pitchFamily="65" charset="-120"/>
                <a:ea typeface="標楷體" pitchFamily="65" charset="-120"/>
              </a:rPr>
              <a:t>資本市場的逐步解禁</a:t>
            </a:r>
            <a:endParaRPr lang="en-US" altLang="zh-TW" sz="1800" b="1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市場胃納量足、</a:t>
            </a: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IPO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蜜月期長</a:t>
            </a: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IRR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是投資國內企業的</a:t>
            </a: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2~3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倍</a:t>
            </a:r>
          </a:p>
          <a:p>
            <a:pPr eaLnBrk="1" hangingPunct="1">
              <a:lnSpc>
                <a:spcPct val="100000"/>
              </a:lnSpc>
            </a:pPr>
            <a:r>
              <a:rPr lang="zh-TW" altLang="en-US" sz="1800" b="1" dirty="0" smtClean="0">
                <a:latin typeface="標楷體" pitchFamily="65" charset="-120"/>
                <a:ea typeface="標楷體" pitchFamily="65" charset="-120"/>
              </a:rPr>
              <a:t>與國外技術、資金、產品的交流</a:t>
            </a:r>
            <a:endParaRPr lang="en-US" altLang="zh-TW" sz="1800" b="1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IC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產業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塑化、汽車等產業</a:t>
            </a:r>
            <a:endParaRPr lang="en-US" altLang="zh-TW" sz="1600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7894" name="Rectangle 33"/>
          <p:cNvSpPr>
            <a:spLocks noGrp="1" noChangeArrowheads="1"/>
          </p:cNvSpPr>
          <p:nvPr>
            <p:ph type="body" sz="half" idx="2"/>
          </p:nvPr>
        </p:nvSpPr>
        <p:spPr>
          <a:xfrm>
            <a:off x="4720083" y="1352318"/>
            <a:ext cx="4316413" cy="510101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投資問題</a:t>
            </a:r>
          </a:p>
          <a:p>
            <a:pPr>
              <a:lnSpc>
                <a:spcPct val="120000"/>
              </a:lnSpc>
            </a:pPr>
            <a:r>
              <a:rPr lang="zh-TW" altLang="en-US" sz="2300" b="1" dirty="0" smtClean="0">
                <a:latin typeface="標楷體" pitchFamily="65" charset="-120"/>
                <a:ea typeface="標楷體" pitchFamily="65" charset="-120"/>
              </a:rPr>
              <a:t>進場不易、退出機制執行困難</a:t>
            </a:r>
            <a:endParaRPr lang="en-US" altLang="zh-TW" sz="2300" b="1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zh-TW" altLang="en-US" sz="2100" dirty="0" smtClean="0">
                <a:latin typeface="標楷體" pitchFamily="65" charset="-120"/>
                <a:ea typeface="標楷體" pitchFamily="65" charset="-120"/>
              </a:rPr>
              <a:t>政府對人民幣升值的態度影響資金匯入</a:t>
            </a:r>
            <a:endParaRPr lang="en-US" altLang="zh-TW" sz="2100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zh-TW" altLang="en-US" sz="2100" dirty="0" smtClean="0">
                <a:latin typeface="標楷體" pitchFamily="65" charset="-120"/>
                <a:ea typeface="標楷體" pitchFamily="65" charset="-120"/>
              </a:rPr>
              <a:t>上市標準及審核過程嚴謹且漫長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</a:pPr>
            <a:r>
              <a:rPr lang="zh-TW" altLang="en-US" sz="2100" dirty="0" smtClean="0">
                <a:latin typeface="標楷體" pitchFamily="65" charset="-120"/>
                <a:ea typeface="標楷體" pitchFamily="65" charset="-120"/>
              </a:rPr>
              <a:t>對外資財務獲利退出的管制</a:t>
            </a:r>
          </a:p>
          <a:p>
            <a:pPr eaLnBrk="1" hangingPunct="1">
              <a:lnSpc>
                <a:spcPct val="120000"/>
              </a:lnSpc>
            </a:pPr>
            <a:r>
              <a:rPr lang="zh-TW" altLang="en-US" sz="2300" b="1" dirty="0" smtClean="0">
                <a:latin typeface="標楷體" pitchFamily="65" charset="-120"/>
                <a:ea typeface="標楷體" pitchFamily="65" charset="-120"/>
              </a:rPr>
              <a:t>混沌且動態的營運環境</a:t>
            </a:r>
            <a:endParaRPr lang="en-US" altLang="zh-TW" sz="2300" b="1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zh-TW" altLang="en-US" sz="2100" dirty="0" smtClean="0">
                <a:latin typeface="標楷體" pitchFamily="65" charset="-120"/>
                <a:ea typeface="標楷體" pitchFamily="65" charset="-120"/>
              </a:rPr>
              <a:t>法規、報表、信任度問題</a:t>
            </a:r>
            <a:endParaRPr lang="en-US" altLang="zh-TW" sz="2100" b="1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zh-TW" altLang="en-US" sz="2100" dirty="0" smtClean="0">
                <a:latin typeface="標楷體" pitchFamily="65" charset="-120"/>
                <a:ea typeface="標楷體" pitchFamily="65" charset="-120"/>
              </a:rPr>
              <a:t>許多商機中，</a:t>
            </a:r>
            <a:r>
              <a:rPr lang="en-US" altLang="zh-TW" sz="2100" dirty="0" smtClean="0">
                <a:latin typeface="標楷體" pitchFamily="65" charset="-120"/>
                <a:ea typeface="標楷體" pitchFamily="65" charset="-120"/>
              </a:rPr>
              <a:t>『</a:t>
            </a:r>
            <a:r>
              <a:rPr lang="zh-TW" altLang="en-US" sz="2100" dirty="0" smtClean="0">
                <a:latin typeface="標楷體" pitchFamily="65" charset="-120"/>
                <a:ea typeface="標楷體" pitchFamily="65" charset="-120"/>
              </a:rPr>
              <a:t>關係</a:t>
            </a:r>
            <a:r>
              <a:rPr lang="en-US" altLang="zh-TW" sz="2100" dirty="0" smtClean="0">
                <a:latin typeface="標楷體" pitchFamily="65" charset="-120"/>
                <a:ea typeface="標楷體" pitchFamily="65" charset="-120"/>
              </a:rPr>
              <a:t>』</a:t>
            </a:r>
            <a:r>
              <a:rPr lang="zh-TW" altLang="en-US" sz="2100" dirty="0" smtClean="0">
                <a:latin typeface="標楷體" pitchFamily="65" charset="-120"/>
                <a:ea typeface="標楷體" pitchFamily="65" charset="-120"/>
              </a:rPr>
              <a:t>是必要但非充分條件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zh-TW" altLang="en-US" sz="2100" dirty="0" smtClean="0">
                <a:latin typeface="標楷體" pitchFamily="65" charset="-120"/>
                <a:ea typeface="標楷體" pitchFamily="65" charset="-120"/>
              </a:rPr>
              <a:t>優惠政策、稅制、司法制度、中央與地方不同調</a:t>
            </a:r>
            <a:endParaRPr lang="en-US" altLang="zh-TW" sz="2100" b="1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20000"/>
              </a:lnSpc>
            </a:pPr>
            <a:r>
              <a:rPr lang="zh-TW" altLang="en-US" sz="2300" b="1" dirty="0" smtClean="0">
                <a:latin typeface="標楷體" pitchFamily="65" charset="-120"/>
                <a:ea typeface="標楷體" pitchFamily="65" charset="-120"/>
              </a:rPr>
              <a:t>好的投資案難尋</a:t>
            </a:r>
            <a:endParaRPr lang="en-US" altLang="zh-TW" sz="2300" b="1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zh-TW" altLang="en-US" sz="2100" dirty="0" smtClean="0">
                <a:latin typeface="標楷體" pitchFamily="65" charset="-120"/>
                <a:ea typeface="標楷體" pitchFamily="65" charset="-120"/>
              </a:rPr>
              <a:t>外在競爭激烈</a:t>
            </a:r>
            <a:endParaRPr lang="en-US" altLang="zh-TW" sz="2100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zh-TW" altLang="en-US" sz="2100" dirty="0" smtClean="0">
                <a:latin typeface="標楷體" pitchFamily="65" charset="-120"/>
                <a:ea typeface="標楷體" pitchFamily="65" charset="-120"/>
              </a:rPr>
              <a:t>資金規模不足、缺乏議價能力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zh-TW" altLang="en-US" sz="1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E8BB-B2F2-4C51-BB7E-A3A3FBC6D69B}" type="datetime1">
              <a:rPr lang="zh-TW" altLang="en-US" smtClean="0"/>
              <a:pPr/>
              <a:t>2011/7/4</a:t>
            </a:fld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/>
              <a:t>結語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zh-TW" altLang="en-US" dirty="0" smtClean="0"/>
              <a:t>找到對的公司，長期觀察持有，最後一定會成為贏家！</a:t>
            </a:r>
            <a:endParaRPr lang="en-US" altLang="zh-TW" dirty="0" smtClean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zh-TW" altLang="en-US" sz="2600" dirty="0" smtClean="0"/>
              <a:t>評估目標公司的產業是否屬於成長性產業，且具有長期穩定發展的趨勢。</a:t>
            </a:r>
            <a:endParaRPr lang="en-US" altLang="zh-TW" sz="260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zh-TW" altLang="en-US" sz="2600" dirty="0" smtClean="0"/>
              <a:t>注重公司本身的利基市場。</a:t>
            </a:r>
            <a:endParaRPr lang="en-US" altLang="zh-TW" sz="260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zh-TW" altLang="en-US" sz="2600" dirty="0" smtClean="0"/>
              <a:t>經營穩健</a:t>
            </a:r>
            <a:r>
              <a:rPr lang="zh-TW" altLang="en-US" sz="2600" dirty="0" smtClean="0">
                <a:latin typeface="新細明體"/>
                <a:ea typeface="新細明體"/>
              </a:rPr>
              <a:t>、</a:t>
            </a:r>
            <a:r>
              <a:rPr lang="zh-TW" altLang="en-US" sz="2600" dirty="0" smtClean="0"/>
              <a:t>存在既有的客戶群</a:t>
            </a:r>
            <a:r>
              <a:rPr lang="zh-TW" altLang="en-US" sz="2600" dirty="0" smtClean="0">
                <a:latin typeface="新細明體"/>
                <a:ea typeface="新細明體"/>
              </a:rPr>
              <a:t>、</a:t>
            </a:r>
            <a:r>
              <a:rPr lang="zh-TW" altLang="en-US" sz="2600" dirty="0" smtClean="0"/>
              <a:t>產品已被市場接受。</a:t>
            </a:r>
            <a:endParaRPr lang="en-US" altLang="zh-TW" sz="260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zh-TW" altLang="en-US" sz="2600" dirty="0" smtClean="0"/>
              <a:t>營運上已有營收產生，幾乎達到損益兩平的階段。</a:t>
            </a:r>
            <a:endParaRPr lang="en-US" altLang="zh-TW" sz="260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zh-TW" altLang="en-US" sz="2600" dirty="0" smtClean="0"/>
              <a:t>未來的營收和獲利狀況皆具有成長性。</a:t>
            </a:r>
            <a:endParaRPr lang="en-US" altLang="zh-TW" sz="260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zh-TW" altLang="en-US" sz="2600" dirty="0" smtClean="0"/>
              <a:t>評估投資風險因素，</a:t>
            </a:r>
            <a:r>
              <a:rPr lang="zh-TW" altLang="en-US" sz="2600" smtClean="0"/>
              <a:t>擬訂相關因應策略</a:t>
            </a:r>
            <a:r>
              <a:rPr lang="zh-TW" altLang="en-US" sz="2600" dirty="0" smtClean="0"/>
              <a:t>。</a:t>
            </a:r>
            <a:endParaRPr lang="en-US" altLang="zh-TW" sz="2600" dirty="0" smtClean="0"/>
          </a:p>
          <a:p>
            <a:pPr lvl="1"/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altLang="zh-TW" smtClean="0"/>
              <a:pPr/>
              <a:t>5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28368-1145-4B9C-A48C-DAD45D0A1CD3}" type="datetime1">
              <a:rPr lang="zh-TW" altLang="en-US" smtClean="0"/>
              <a:pPr/>
              <a:t>2011/7/4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57422" y="2281239"/>
            <a:ext cx="6423043" cy="1362075"/>
          </a:xfrm>
        </p:spPr>
        <p:txBody>
          <a:bodyPr>
            <a:normAutofit fontScale="90000"/>
          </a:bodyPr>
          <a:lstStyle/>
          <a:p>
            <a:r>
              <a:rPr lang="zh-TW" altLang="en-US" sz="7200" dirty="0" smtClean="0">
                <a:solidFill>
                  <a:srgbClr val="0070C0"/>
                </a:solidFill>
                <a:latin typeface="標楷體" pitchFamily="65" charset="-120"/>
              </a:rPr>
              <a:t>簡報完畢</a:t>
            </a:r>
            <a:r>
              <a:rPr lang="en-US" altLang="zh-TW" sz="7200" dirty="0" smtClean="0">
                <a:solidFill>
                  <a:srgbClr val="0070C0"/>
                </a:solidFill>
                <a:latin typeface="標楷體" pitchFamily="65" charset="-120"/>
              </a:rPr>
              <a:t/>
            </a:r>
            <a:br>
              <a:rPr lang="en-US" altLang="zh-TW" sz="7200" dirty="0" smtClean="0">
                <a:solidFill>
                  <a:srgbClr val="0070C0"/>
                </a:solidFill>
                <a:latin typeface="標楷體" pitchFamily="65" charset="-120"/>
              </a:rPr>
            </a:br>
            <a:r>
              <a:rPr lang="zh-TW" altLang="en-US" sz="7200" dirty="0" smtClean="0">
                <a:solidFill>
                  <a:srgbClr val="0070C0"/>
                </a:solidFill>
                <a:latin typeface="標楷體" pitchFamily="65" charset="-120"/>
              </a:rPr>
              <a:t/>
            </a:r>
            <a:br>
              <a:rPr lang="zh-TW" altLang="en-US" sz="7200" dirty="0" smtClean="0">
                <a:solidFill>
                  <a:srgbClr val="0070C0"/>
                </a:solidFill>
                <a:latin typeface="標楷體" pitchFamily="65" charset="-120"/>
              </a:rPr>
            </a:br>
            <a:r>
              <a:rPr lang="zh-TW" altLang="en-US" sz="7200" dirty="0" smtClean="0">
                <a:solidFill>
                  <a:srgbClr val="0070C0"/>
                </a:solidFill>
                <a:latin typeface="標楷體" pitchFamily="65" charset="-120"/>
              </a:rPr>
              <a:t>   </a:t>
            </a:r>
            <a:r>
              <a:rPr lang="en-US" altLang="zh-TW" sz="7200" dirty="0" smtClean="0">
                <a:solidFill>
                  <a:srgbClr val="0070C0"/>
                </a:solidFill>
                <a:latin typeface="標楷體" pitchFamily="65" charset="-120"/>
              </a:rPr>
              <a:t>THANK YOU!</a:t>
            </a:r>
            <a:r>
              <a:rPr lang="zh-TW" altLang="en-US" dirty="0" smtClean="0">
                <a:solidFill>
                  <a:schemeClr val="accent2"/>
                </a:solidFill>
                <a:latin typeface="標楷體" pitchFamily="65" charset="-120"/>
              </a:rPr>
              <a:t/>
            </a:r>
            <a:br>
              <a:rPr lang="zh-TW" altLang="en-US" dirty="0" smtClean="0">
                <a:solidFill>
                  <a:schemeClr val="accent2"/>
                </a:solidFill>
                <a:latin typeface="標楷體" pitchFamily="65" charset="-120"/>
              </a:rPr>
            </a:b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9133-0FBD-4213-A92E-1FECC8870F61}" type="slidenum">
              <a:rPr lang="en-US" altLang="zh-TW" smtClean="0"/>
              <a:pPr/>
              <a:t>6</a:t>
            </a:fld>
            <a:endParaRPr lang="en-US" alt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F8E7-C41A-4D9D-A51B-85C42E464AFB}" type="datetime1">
              <a:rPr lang="zh-TW" altLang="en-US" smtClean="0"/>
              <a:pPr/>
              <a:t>2011/7/4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P030001432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olstice">
      <a:majorFont>
        <a:latin typeface="Gill Sans MT"/>
        <a:ea typeface=""/>
        <a:cs typeface=""/>
        <a:font script="Grek" typeface="Arial"/>
        <a:font script="Cyrl" typeface="Arial"/>
        <a:font script="Jpan" typeface="HGｺﾞｼｯｸE"/>
        <a:font script="Hang" typeface="휴먼매직체"/>
        <a:font script="Hans" typeface="黑体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Arial"/>
        <a:font script="Cyrl" typeface="Arial"/>
        <a:font script="Jpan" typeface="HGｺﾞｼｯｸE"/>
        <a:font script="Hang" typeface="HY엽서L"/>
        <a:font script="Hans" typeface="宋体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50000"/>
              </a:schemeClr>
              <a:schemeClr val="phClr">
                <a:tint val="90000"/>
                <a:satMod val="22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4" ma:contentTypeDescription="Create a new document." ma:contentTypeScope="" ma:versionID="e4b7918f6d70a6bbd3ae09fdaae93119"/>
</file>

<file path=customXml/itemProps1.xml><?xml version="1.0" encoding="utf-8"?>
<ds:datastoreItem xmlns:ds="http://schemas.openxmlformats.org/officeDocument/2006/customXml" ds:itemID="{1C265969-BD79-4C75-982E-438D974A27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2BCD6B-EC53-46F4-BB60-87087E52924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9A1F5D0-C480-4784-B570-AEBCBC015522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TP030001432</Template>
  <TotalTime>355</TotalTime>
  <Words>474</Words>
  <Application>Microsoft Office PowerPoint</Application>
  <PresentationFormat>如螢幕大小 (4:3)</PresentationFormat>
  <Paragraphs>72</Paragraphs>
  <Slides>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TP030001432</vt:lpstr>
      <vt:lpstr>劇變環境下之投資策略與資產管理 Asset Management and Investing Strategy under Current Changing Environment </vt:lpstr>
      <vt:lpstr>投資策略與資產管理</vt:lpstr>
      <vt:lpstr>台灣市場商機與投資問題</vt:lpstr>
      <vt:lpstr>大陸市場商機與投資問題</vt:lpstr>
      <vt:lpstr>結語</vt:lpstr>
      <vt:lpstr>簡報完畢     THANK YOU!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創業投資公司投資評估策略之個案研究 A Case Study of Investment Strategy Assessment On Venture Capital Company</dc:title>
  <dc:creator>Winxp</dc:creator>
  <cp:lastModifiedBy>Tim Mark</cp:lastModifiedBy>
  <cp:revision>60</cp:revision>
  <dcterms:created xsi:type="dcterms:W3CDTF">2011-06-15T03:32:02Z</dcterms:created>
  <dcterms:modified xsi:type="dcterms:W3CDTF">2011-07-04T09:30:13Z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TC300014329990</vt:lpwstr>
  </property>
</Properties>
</file>