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6" r:id="rId13"/>
    <p:sldId id="267" r:id="rId14"/>
    <p:sldId id="268" r:id="rId15"/>
    <p:sldId id="269" r:id="rId16"/>
    <p:sldId id="270" r:id="rId17"/>
    <p:sldId id="274" r:id="rId18"/>
    <p:sldId id="271" r:id="rId19"/>
    <p:sldId id="272" r:id="rId20"/>
    <p:sldId id="273" r:id="rId21"/>
    <p:sldId id="275" r:id="rId22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05" autoAdjust="0"/>
  </p:normalViewPr>
  <p:slideViewPr>
    <p:cSldViewPr>
      <p:cViewPr>
        <p:scale>
          <a:sx n="70" d="100"/>
          <a:sy n="70" d="100"/>
        </p:scale>
        <p:origin x="-5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31D2DA9-5DB4-4513-B55B-1A0D1D0CEF6B}" type="datetimeFigureOut">
              <a:rPr lang="zh-TW" altLang="en-US"/>
              <a:pPr>
                <a:defRPr/>
              </a:pPr>
              <a:t>2011/7/9</a:t>
            </a:fld>
            <a:endParaRPr lang="en-US" altLang="zh-TW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68B995D-3B5D-4842-8B74-887C2A3D226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0659B9E-EBF9-4B5F-991A-83755ADF5C08}" type="datetimeFigureOut">
              <a:rPr lang="zh-TW" altLang="en-US"/>
              <a:pPr>
                <a:defRPr/>
              </a:pPr>
              <a:t>2011/7/9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54870D97-3001-44DF-9028-0CFD4291011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19459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AAA4A9-ABA4-47E0-8413-9991ACCBA823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橢圓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6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8A17586-B5B4-4A25-9F8C-68A521FCF17F}" type="datetime1">
              <a:rPr lang="zh-TW" altLang="en-US"/>
              <a:pPr>
                <a:defRPr/>
              </a:pPr>
              <a:t>2011/7/9</a:t>
            </a:fld>
            <a:endParaRPr lang="zh-TW" altLang="en-US"/>
          </a:p>
        </p:txBody>
      </p:sp>
      <p:sp>
        <p:nvSpPr>
          <p:cNvPr id="7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9917E7B-2ED2-45AC-8AF1-56731ABA6A8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89B3A-8A97-4812-B84A-53A1FEF07C4F}" type="datetime1">
              <a:rPr lang="zh-TW" altLang="en-US"/>
              <a:pPr>
                <a:defRPr/>
              </a:pPr>
              <a:t>2011/7/9</a:t>
            </a:fld>
            <a:endParaRPr lang="zh-TW" altLang="en-US"/>
          </a:p>
        </p:txBody>
      </p:sp>
      <p:sp>
        <p:nvSpPr>
          <p:cNvPr id="5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9351D-8C96-4831-AB08-684EFF04BE1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06FD0-18EE-4086-9464-E72FF51F2C96}" type="datetime1">
              <a:rPr lang="zh-TW" altLang="en-US"/>
              <a:pPr>
                <a:defRPr/>
              </a:pPr>
              <a:t>2011/7/9</a:t>
            </a:fld>
            <a:endParaRPr lang="zh-TW" altLang="en-US"/>
          </a:p>
        </p:txBody>
      </p:sp>
      <p:sp>
        <p:nvSpPr>
          <p:cNvPr id="5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DE393-F9EB-47BC-8EEC-2000DD7ED17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38969F-637B-4000-97C5-F18DC08C7B99}" type="datetime1">
              <a:rPr lang="zh-TW" altLang="en-US"/>
              <a:pPr>
                <a:defRPr/>
              </a:pPr>
              <a:t>2011/7/9</a:t>
            </a:fld>
            <a:endParaRPr lang="zh-TW" altLang="en-US"/>
          </a:p>
        </p:txBody>
      </p:sp>
      <p:sp>
        <p:nvSpPr>
          <p:cNvPr id="3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2A9BC-17A6-4CAF-A49E-2C144DBD5B8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12B77-6228-4D68-9C7D-18ED1B5389A0}" type="datetime1">
              <a:rPr lang="zh-TW" altLang="en-US"/>
              <a:pPr>
                <a:defRPr/>
              </a:pPr>
              <a:t>2011/7/9</a:t>
            </a:fld>
            <a:endParaRPr lang="zh-TW" altLang="en-US"/>
          </a:p>
        </p:txBody>
      </p:sp>
      <p:sp>
        <p:nvSpPr>
          <p:cNvPr id="5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BFB38-6FBA-4228-B892-25B35DFE1FA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矩形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橢圓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2D33B91-C842-4E9C-8D3A-B1986FF4DDBC}" type="datetime1">
              <a:rPr lang="zh-TW" altLang="en-US"/>
              <a:pPr>
                <a:defRPr/>
              </a:pPr>
              <a:t>2011/7/9</a:t>
            </a:fld>
            <a:endParaRPr lang="zh-TW" altLang="en-US"/>
          </a:p>
        </p:txBody>
      </p:sp>
      <p:sp>
        <p:nvSpPr>
          <p:cNvPr id="9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97688B-18BC-4BCD-9F82-960644B9E04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8A137-28BC-47C6-A908-3919A8598F58}" type="datetime1">
              <a:rPr lang="zh-TW" altLang="en-US"/>
              <a:pPr>
                <a:defRPr/>
              </a:pPr>
              <a:t>2011/7/9</a:t>
            </a:fld>
            <a:endParaRPr lang="zh-TW" altLang="en-US"/>
          </a:p>
        </p:txBody>
      </p:sp>
      <p:sp>
        <p:nvSpPr>
          <p:cNvPr id="6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C5863-E2C2-4D0B-B68F-EC653620116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9ED2FE5-0621-4B6B-B48A-C68A4B6C4EA0}" type="datetime1">
              <a:rPr lang="zh-TW" altLang="en-US"/>
              <a:pPr>
                <a:defRPr/>
              </a:pPr>
              <a:t>2011/7/9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659944A-6E80-4F94-BF4E-5CDE43F0BDD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8D49D-C683-47BF-BD5E-840C472129D7}" type="datetime1">
              <a:rPr lang="zh-TW" altLang="en-US"/>
              <a:pPr>
                <a:defRPr/>
              </a:pPr>
              <a:t>2011/7/9</a:t>
            </a:fld>
            <a:endParaRPr lang="zh-TW" altLang="en-US"/>
          </a:p>
        </p:txBody>
      </p:sp>
      <p:sp>
        <p:nvSpPr>
          <p:cNvPr id="4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34914-7F16-42F8-AEB6-F5BD949A962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3" name="矩形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4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0BB9FE-45FB-4862-9F11-CAAC3E0090D7}" type="datetime1">
              <a:rPr lang="zh-TW" altLang="en-US"/>
              <a:pPr>
                <a:defRPr/>
              </a:pPr>
              <a:t>2011/7/9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FCA3A4-AC1A-403A-8C4D-F6D56D63110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EBE69B6-5BE1-4596-A74A-647CF0D4A4A1}" type="datetime1">
              <a:rPr lang="zh-TW" altLang="en-US"/>
              <a:pPr>
                <a:defRPr/>
              </a:pPr>
              <a:t>2011/7/9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513FF11-0E75-4DB7-8403-0637CCA3EC5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kumimoji="0" lang="en-US" sz="3200">
              <a:latin typeface="+mn-lt"/>
              <a:ea typeface="+mn-ea"/>
            </a:endParaRPr>
          </a:p>
        </p:txBody>
      </p:sp>
      <p:sp>
        <p:nvSpPr>
          <p:cNvPr id="6" name="流程圖: 程序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流程圖: 程序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115C185-282F-4717-A5F6-8EFC62A57E26}" type="datetime1">
              <a:rPr lang="zh-TW" altLang="en-US"/>
              <a:pPr>
                <a:defRPr/>
              </a:pPr>
              <a:t>2011/7/9</a:t>
            </a:fld>
            <a:endParaRPr lang="zh-TW" altLang="en-US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14526B-ECE8-44AB-93B2-050A69DD3B9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33" name="文字版面配置區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fld id="{9C744F78-4488-4D6B-966C-B81606475543}" type="datetime1">
              <a:rPr lang="zh-TW" altLang="en-US"/>
              <a:pPr>
                <a:defRPr/>
              </a:pPr>
              <a:t>2011/7/9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rgbClr val="B5A788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ea typeface="+mn-ea"/>
              </a:defRPr>
            </a:lvl1pPr>
            <a:extLst/>
          </a:lstStyle>
          <a:p>
            <a:pPr>
              <a:defRPr/>
            </a:pPr>
            <a:fld id="{A8E1D3CE-403B-4B1E-8015-B619BD655E0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6" r:id="rId2"/>
    <p:sldLayoutId id="2147483818" r:id="rId3"/>
    <p:sldLayoutId id="2147483815" r:id="rId4"/>
    <p:sldLayoutId id="2147483819" r:id="rId5"/>
    <p:sldLayoutId id="2147483814" r:id="rId6"/>
    <p:sldLayoutId id="2147483820" r:id="rId7"/>
    <p:sldLayoutId id="2147483821" r:id="rId8"/>
    <p:sldLayoutId id="2147483822" r:id="rId9"/>
    <p:sldLayoutId id="2147483813" r:id="rId10"/>
    <p:sldLayoutId id="2147483812" r:id="rId11"/>
    <p:sldLayoutId id="214748381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alibri" pitchFamily="34" charset="0"/>
          <a:ea typeface="新細明體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alibri" pitchFamily="34" charset="0"/>
          <a:ea typeface="新細明體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alibri" pitchFamily="34" charset="0"/>
          <a:ea typeface="新細明體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alibri" pitchFamily="34" charset="0"/>
          <a:ea typeface="新細明體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alibri" pitchFamily="34" charset="0"/>
          <a:ea typeface="新細明體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alibri" pitchFamily="34" charset="0"/>
          <a:ea typeface="新細明體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alibri" pitchFamily="34" charset="0"/>
          <a:ea typeface="新細明體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alibri" pitchFamily="34" charset="0"/>
          <a:ea typeface="新細明體" charset="-12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361A9-ADEE-459B-B067-B8E494BDBF04}" type="slidenum">
              <a:rPr lang="zh-TW" altLang="en-US"/>
              <a:pPr>
                <a:defRPr/>
              </a:pPr>
              <a:t>1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87450" y="2205038"/>
            <a:ext cx="7272338" cy="18288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sz="5500" b="1" dirty="0" smtClean="0">
                <a:solidFill>
                  <a:schemeClr val="tx2">
                    <a:satMod val="130000"/>
                  </a:schemeClr>
                </a:solidFill>
              </a:rPr>
              <a:t>兩岸銀行業競爭力比較</a:t>
            </a:r>
            <a:br>
              <a:rPr lang="zh-TW" altLang="zh-TW" sz="5500" b="1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zh-TW" altLang="en-US" sz="5500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292725" y="4868863"/>
            <a:ext cx="3382963" cy="792162"/>
          </a:xfrm>
        </p:spPr>
        <p:txBody>
          <a:bodyPr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zh-TW" altLang="en-US" b="1" dirty="0" smtClean="0"/>
              <a:t>主講人</a:t>
            </a:r>
            <a:r>
              <a:rPr lang="en-US" altLang="zh-TW" b="1" dirty="0" smtClean="0"/>
              <a:t>: </a:t>
            </a:r>
            <a:r>
              <a:rPr lang="zh-TW" altLang="en-US" b="1" dirty="0" smtClean="0"/>
              <a:t> 張兆順</a:t>
            </a:r>
            <a:endParaRPr lang="en-US" altLang="zh-TW" b="1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altLang="zh-TW" b="1" dirty="0" smtClean="0"/>
              <a:t>100</a:t>
            </a:r>
            <a:r>
              <a:rPr lang="zh-TW" altLang="en-US" b="1" dirty="0" smtClean="0"/>
              <a:t>年</a:t>
            </a:r>
            <a:r>
              <a:rPr lang="en-US" altLang="zh-TW" b="1" dirty="0" smtClean="0"/>
              <a:t>7</a:t>
            </a:r>
            <a:r>
              <a:rPr lang="zh-TW" altLang="en-US" b="1" dirty="0" smtClean="0"/>
              <a:t>月</a:t>
            </a:r>
            <a:r>
              <a:rPr lang="en-US" altLang="zh-TW" b="1" dirty="0" smtClean="0"/>
              <a:t>9</a:t>
            </a:r>
            <a:r>
              <a:rPr lang="zh-TW" altLang="en-US" b="1" dirty="0" smtClean="0"/>
              <a:t>日</a:t>
            </a:r>
            <a:endParaRPr lang="zh-TW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D7B07C-0F98-4C70-B1FE-020AF95A6BFE}" type="slidenum">
              <a:rPr lang="zh-TW" altLang="en-US"/>
              <a:pPr>
                <a:defRPr/>
              </a:pPr>
              <a:t>10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03350" y="620713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b="1" dirty="0" smtClean="0">
                <a:solidFill>
                  <a:schemeClr val="tx2">
                    <a:satMod val="130000"/>
                  </a:schemeClr>
                </a:solidFill>
              </a:rPr>
              <a:t>三、兩岸銀行業比較</a:t>
            </a:r>
            <a:endParaRPr lang="zh-TW" altLang="en-US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6627" name="內容版面配置區 2"/>
          <p:cNvSpPr>
            <a:spLocks noGrp="1"/>
          </p:cNvSpPr>
          <p:nvPr>
            <p:ph idx="1"/>
          </p:nvPr>
        </p:nvSpPr>
        <p:spPr>
          <a:xfrm>
            <a:off x="1403350" y="2060575"/>
            <a:ext cx="7497763" cy="363696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風險管理能力</a:t>
            </a:r>
            <a:endParaRPr lang="zh-TW" altLang="zh-TW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  (1)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資本適足率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  (2)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逾放率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  (3)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覆蓋率</a:t>
            </a:r>
          </a:p>
          <a:p>
            <a:pPr eaLnBrk="1" hangingPunct="1">
              <a:buFont typeface="Wingdings 2" pitchFamily="18" charset="2"/>
              <a:buNone/>
            </a:pP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(4)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內部控制制度 </a:t>
            </a: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A89769-B605-42A2-B7C5-86F124170B12}" type="slidenum">
              <a:rPr lang="zh-TW" altLang="en-US"/>
              <a:pPr>
                <a:defRPr/>
              </a:pPr>
              <a:t>11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03350" y="620713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b="1" dirty="0" smtClean="0">
                <a:solidFill>
                  <a:schemeClr val="tx2">
                    <a:satMod val="130000"/>
                  </a:schemeClr>
                </a:solidFill>
              </a:rPr>
              <a:t>三、兩岸銀行業比較</a:t>
            </a:r>
            <a:endParaRPr lang="zh-TW" altLang="en-US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7651" name="內容版面配置區 2"/>
          <p:cNvSpPr>
            <a:spLocks noGrp="1"/>
          </p:cNvSpPr>
          <p:nvPr>
            <p:ph idx="1"/>
          </p:nvPr>
        </p:nvSpPr>
        <p:spPr>
          <a:xfrm>
            <a:off x="1403350" y="2133600"/>
            <a:ext cx="7497763" cy="313213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zh-TW" b="1" smtClean="0">
                <a:latin typeface="標楷體" pitchFamily="65" charset="-120"/>
                <a:ea typeface="標楷體" pitchFamily="65" charset="-120"/>
              </a:rPr>
              <a:t>流動性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 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    (1)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流動性比例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    (2)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存放比</a:t>
            </a:r>
          </a:p>
          <a:p>
            <a:pPr eaLnBrk="1" hangingPunct="1">
              <a:buFont typeface="Wingdings 2" pitchFamily="18" charset="2"/>
              <a:buNone/>
            </a:pPr>
            <a:endParaRPr lang="zh-TW" altLang="en-US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/>
          </p:nvPr>
        </p:nvSpPr>
        <p:spPr bwMode="auto">
          <a:xfrm>
            <a:off x="1403350" y="549275"/>
            <a:ext cx="749935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zh-TW" altLang="zh-TW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三、兩岸銀行業比較</a:t>
            </a:r>
            <a:endParaRPr lang="zh-TW" altLang="en-US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674" name="Rectangle 3"/>
          <p:cNvSpPr>
            <a:spLocks noGrp="1"/>
          </p:cNvSpPr>
          <p:nvPr>
            <p:ph type="body" idx="1"/>
          </p:nvPr>
        </p:nvSpPr>
        <p:spPr>
          <a:xfrm>
            <a:off x="1435100" y="2133600"/>
            <a:ext cx="7499350" cy="41148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創新能力</a:t>
            </a:r>
            <a:endParaRPr lang="zh-TW" altLang="zh-TW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 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    (1)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人才</a:t>
            </a:r>
            <a:endParaRPr lang="zh-TW" altLang="zh-TW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    (2)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技術</a:t>
            </a:r>
          </a:p>
          <a:p>
            <a:pPr eaLnBrk="1" hangingPunct="1">
              <a:buFont typeface="Wingdings 2" pitchFamily="18" charset="2"/>
              <a:buNone/>
            </a:pP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(3)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產品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5FC87F-3531-4EFE-9C48-A53F8F545F03}" type="slidenum">
              <a:rPr lang="zh-TW" altLang="en-US"/>
              <a:pPr>
                <a:defRPr/>
              </a:pPr>
              <a:t>13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87450" y="476250"/>
            <a:ext cx="7747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b="1" dirty="0" smtClean="0">
                <a:solidFill>
                  <a:schemeClr val="tx2">
                    <a:satMod val="130000"/>
                  </a:schemeClr>
                </a:solidFill>
              </a:rPr>
              <a:t>四、我國銀行業登陸之</a:t>
            </a:r>
            <a:r>
              <a:rPr lang="en-US" altLang="zh-TW" b="1" dirty="0" smtClean="0">
                <a:solidFill>
                  <a:schemeClr val="tx2">
                    <a:satMod val="130000"/>
                  </a:schemeClr>
                </a:solidFill>
              </a:rPr>
              <a:t>SWOT</a:t>
            </a:r>
            <a:r>
              <a:rPr lang="zh-TW" altLang="zh-TW" b="1" dirty="0" smtClean="0">
                <a:solidFill>
                  <a:schemeClr val="tx2">
                    <a:satMod val="130000"/>
                  </a:schemeClr>
                </a:solidFill>
              </a:rPr>
              <a:t>分析</a:t>
            </a:r>
            <a:r>
              <a:rPr lang="zh-TW" altLang="zh-TW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zh-TW" altLang="zh-TW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zh-TW" alt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</p:nvPr>
        </p:nvGraphicFramePr>
        <p:xfrm>
          <a:off x="1331913" y="1341438"/>
          <a:ext cx="7345362" cy="5076825"/>
        </p:xfrm>
        <a:graphic>
          <a:graphicData uri="http://schemas.openxmlformats.org/drawingml/2006/table">
            <a:tbl>
              <a:tblPr/>
              <a:tblGrid>
                <a:gridCol w="7345362"/>
              </a:tblGrid>
              <a:tr h="504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優勢</a:t>
                      </a: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Strength</a:t>
                      </a: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42480" marR="424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0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‧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人才素質較陸銀佳。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‧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金融商品創新能力較陸銀佳。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‧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風險控管能力較佳。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‧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中小企業融資業務具豐富經驗。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‧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就近掌握台商企業及其子公司在大陸地區現金流量及產銷活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動，可降低授信風險及維繫優良客戶關係。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‧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我國與中國大陸具先天上同文同種之優勢，有利與中國大陸其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他外資銀行競爭。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‧</a:t>
                      </a: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中國大陸台商為數眾多，外資銀行或將入股我國銀行作為前進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中國大陸之跳板。</a:t>
                      </a:r>
                      <a:endParaRPr kumimoji="0" lang="zh-TW" alt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42480" marR="424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B3532E-8691-402C-BE81-25CA84AA2F3F}" type="slidenum">
              <a:rPr lang="zh-TW" altLang="en-US"/>
              <a:pPr>
                <a:defRPr/>
              </a:pPr>
              <a:t>14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87450" y="549275"/>
            <a:ext cx="7747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b="1" dirty="0" smtClean="0">
                <a:solidFill>
                  <a:schemeClr val="tx2">
                    <a:satMod val="130000"/>
                  </a:schemeClr>
                </a:solidFill>
              </a:rPr>
              <a:t>四、我國銀行業登陸之</a:t>
            </a:r>
            <a:r>
              <a:rPr lang="en-US" altLang="zh-TW" b="1" dirty="0" smtClean="0">
                <a:solidFill>
                  <a:schemeClr val="tx2">
                    <a:satMod val="130000"/>
                  </a:schemeClr>
                </a:solidFill>
              </a:rPr>
              <a:t>SWOT</a:t>
            </a:r>
            <a:r>
              <a:rPr lang="zh-TW" altLang="zh-TW" b="1" dirty="0" smtClean="0">
                <a:solidFill>
                  <a:schemeClr val="tx2">
                    <a:satMod val="130000"/>
                  </a:schemeClr>
                </a:solidFill>
              </a:rPr>
              <a:t>分析</a:t>
            </a:r>
            <a:br>
              <a:rPr lang="zh-TW" altLang="zh-TW" b="1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zh-TW" altLang="en-US" b="1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27659" name="Group 11"/>
          <p:cNvGraphicFramePr>
            <a:graphicFrameLocks noGrp="1"/>
          </p:cNvGraphicFramePr>
          <p:nvPr/>
        </p:nvGraphicFramePr>
        <p:xfrm>
          <a:off x="1331913" y="1557338"/>
          <a:ext cx="7489825" cy="4868862"/>
        </p:xfrm>
        <a:graphic>
          <a:graphicData uri="http://schemas.openxmlformats.org/drawingml/2006/table">
            <a:tbl>
              <a:tblPr/>
              <a:tblGrid>
                <a:gridCol w="7489825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機會</a:t>
                      </a:r>
                      <a:r>
                        <a:rPr kumimoji="0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Opportunity</a:t>
                      </a:r>
                      <a:endParaRPr kumimoji="0" lang="zh-TW" altLang="zh-TW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46160" marR="461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4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‧</a:t>
                      </a:r>
                      <a:r>
                        <a:rPr kumimoji="0" lang="zh-TW" alt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中國大陸貧富差距大，金字塔頂端客群對財富管理需求殷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切。</a:t>
                      </a:r>
                      <a:endParaRPr kumimoji="0" lang="zh-TW" alt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‧</a:t>
                      </a:r>
                      <a:r>
                        <a:rPr kumimoji="0" lang="zh-TW" alt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陸銀之消費金融業務仍處發展階段，未來成長潛力仍大。</a:t>
                      </a:r>
                      <a:endParaRPr kumimoji="0" lang="zh-TW" alt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‧</a:t>
                      </a:r>
                      <a:r>
                        <a:rPr kumimoji="0" lang="zh-TW" alt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中國大陸中央政策鼓勵外資銀行進入中西部、東北地區，並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提供我國銀行「綠色通道」優恵。</a:t>
                      </a:r>
                      <a:endParaRPr kumimoji="0" lang="zh-TW" alt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‧</a:t>
                      </a:r>
                      <a:r>
                        <a:rPr kumimoji="0" lang="zh-TW" alt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可藉由發展電子通路如電話、網路及行動銀行服務等，以突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破實體據點不足之限制。</a:t>
                      </a:r>
                      <a:endParaRPr kumimoji="0" lang="zh-TW" alt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‧</a:t>
                      </a:r>
                      <a:r>
                        <a:rPr kumimoji="0" lang="zh-TW" alt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可與陸銀或中國大陸外資銀行進行策略聯盟以增加獲利來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源。</a:t>
                      </a:r>
                      <a:endParaRPr kumimoji="0" lang="zh-TW" altLang="en-US" sz="2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46160" marR="4616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DFECB9-7F40-4F4E-8B0A-00B24B86F97A}" type="slidenum">
              <a:rPr lang="zh-TW" altLang="en-US"/>
              <a:pPr>
                <a:defRPr/>
              </a:pPr>
              <a:t>15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87450" y="333375"/>
            <a:ext cx="7747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b="1" dirty="0" smtClean="0">
                <a:solidFill>
                  <a:schemeClr val="tx2">
                    <a:satMod val="130000"/>
                  </a:schemeClr>
                </a:solidFill>
              </a:rPr>
              <a:t>四、我國銀行業登陸之</a:t>
            </a:r>
            <a:r>
              <a:rPr lang="en-US" altLang="zh-TW" b="1" dirty="0" smtClean="0">
                <a:solidFill>
                  <a:schemeClr val="tx2">
                    <a:satMod val="130000"/>
                  </a:schemeClr>
                </a:solidFill>
              </a:rPr>
              <a:t>SWOT</a:t>
            </a:r>
            <a:r>
              <a:rPr lang="zh-TW" altLang="zh-TW" b="1" dirty="0" smtClean="0">
                <a:solidFill>
                  <a:schemeClr val="tx2">
                    <a:satMod val="130000"/>
                  </a:schemeClr>
                </a:solidFill>
              </a:rPr>
              <a:t>分析</a:t>
            </a:r>
            <a:br>
              <a:rPr lang="zh-TW" altLang="zh-TW" b="1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zh-TW" altLang="en-US" b="1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6" name="內容版面配置區 5"/>
          <p:cNvGraphicFramePr>
            <a:graphicFrameLocks noGrp="1"/>
          </p:cNvGraphicFramePr>
          <p:nvPr>
            <p:ph idx="1"/>
          </p:nvPr>
        </p:nvGraphicFramePr>
        <p:xfrm>
          <a:off x="1403350" y="1447800"/>
          <a:ext cx="7129463" cy="5013325"/>
        </p:xfrm>
        <a:graphic>
          <a:graphicData uri="http://schemas.openxmlformats.org/drawingml/2006/table">
            <a:tbl>
              <a:tblPr/>
              <a:tblGrid>
                <a:gridCol w="7129463"/>
              </a:tblGrid>
              <a:tr h="612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劣勢</a:t>
                      </a:r>
                      <a:r>
                        <a:rPr kumimoji="0" lang="en-US" altLang="zh-TW" sz="2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Weakness</a:t>
                      </a:r>
                      <a:endParaRPr kumimoji="0" lang="zh-TW" altLang="zh-TW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50006" marR="500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00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‧</a:t>
                      </a:r>
                      <a:r>
                        <a:rPr kumimoji="0" lang="zh-TW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進入中國大陸市場時間相對較其他國家晚，客戶拓展難</a:t>
                      </a: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</a:t>
                      </a:r>
                      <a:r>
                        <a:rPr kumimoji="0" lang="zh-TW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度增高。</a:t>
                      </a:r>
                      <a:endParaRPr kumimoji="0" lang="zh-TW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‧</a:t>
                      </a:r>
                      <a:r>
                        <a:rPr kumimoji="0" lang="zh-TW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我國銀行通路、資產規模遠低於陸銀，且於中國大陸設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置分行據點需符合其對資本額及總資產等限制。</a:t>
                      </a:r>
                      <a:endParaRPr kumimoji="0" lang="zh-TW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‧</a:t>
                      </a:r>
                      <a:r>
                        <a:rPr kumimoji="0" lang="zh-TW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吸收人民幣能力比陸銀差。</a:t>
                      </a:r>
                      <a:endParaRPr kumimoji="0" lang="zh-TW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‧</a:t>
                      </a:r>
                      <a:r>
                        <a:rPr kumimoji="0" lang="zh-TW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外資銀行在金融商品、國外通匯網、特定客源及外幣業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務清算能力等均較具競爭優勢。</a:t>
                      </a:r>
                      <a:endParaRPr kumimoji="0" lang="zh-TW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‧</a:t>
                      </a:r>
                      <a:r>
                        <a:rPr kumimoji="0" lang="zh-TW" alt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易受政治力影響，對中國政策反應能力差。</a:t>
                      </a:r>
                      <a:endParaRPr kumimoji="0" lang="zh-TW" alt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50006" marR="5000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4D1C66-7CC2-4ABC-BA7E-1762EBE2AB98}" type="slidenum">
              <a:rPr lang="zh-TW" altLang="en-US"/>
              <a:pPr>
                <a:defRPr/>
              </a:pPr>
              <a:t>16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87450" y="404813"/>
            <a:ext cx="7747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b="1" dirty="0" smtClean="0">
                <a:solidFill>
                  <a:schemeClr val="tx2">
                    <a:satMod val="130000"/>
                  </a:schemeClr>
                </a:solidFill>
              </a:rPr>
              <a:t>四、我國銀行業登陸之</a:t>
            </a:r>
            <a:r>
              <a:rPr lang="en-US" altLang="zh-TW" b="1" dirty="0" smtClean="0">
                <a:solidFill>
                  <a:schemeClr val="tx2">
                    <a:satMod val="130000"/>
                  </a:schemeClr>
                </a:solidFill>
              </a:rPr>
              <a:t>SWOT</a:t>
            </a:r>
            <a:r>
              <a:rPr lang="zh-TW" altLang="zh-TW" b="1" dirty="0" smtClean="0">
                <a:solidFill>
                  <a:schemeClr val="tx2">
                    <a:satMod val="130000"/>
                  </a:schemeClr>
                </a:solidFill>
              </a:rPr>
              <a:t>分析</a:t>
            </a:r>
            <a:r>
              <a:rPr lang="zh-TW" altLang="zh-TW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zh-TW" altLang="zh-TW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zh-TW" alt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1476375" y="1484313"/>
          <a:ext cx="6985000" cy="4860925"/>
        </p:xfrm>
        <a:graphic>
          <a:graphicData uri="http://schemas.openxmlformats.org/drawingml/2006/table">
            <a:tbl>
              <a:tblPr/>
              <a:tblGrid>
                <a:gridCol w="6984776"/>
              </a:tblGrid>
              <a:tr h="60306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800" b="1" kern="100" dirty="0">
                          <a:latin typeface="Times New Roman"/>
                          <a:ea typeface="標楷體"/>
                        </a:rPr>
                        <a:t>威脅</a:t>
                      </a:r>
                      <a:r>
                        <a:rPr lang="en-US" sz="2800" b="1" kern="100" dirty="0">
                          <a:latin typeface="Times New Roman"/>
                          <a:ea typeface="標楷體"/>
                        </a:rPr>
                        <a:t>Threat</a:t>
                      </a:r>
                      <a:endParaRPr lang="zh-TW" sz="28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2146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800" b="0" kern="100" dirty="0">
                          <a:latin typeface="Times New Roman"/>
                          <a:ea typeface="標楷體"/>
                        </a:rPr>
                        <a:t>‧陸銀積極與外資銀行簽訂策略聯盟及</a:t>
                      </a:r>
                      <a:r>
                        <a:rPr lang="zh-TW" sz="2800" b="0" kern="100" dirty="0" smtClean="0">
                          <a:latin typeface="Times New Roman"/>
                          <a:ea typeface="標楷體"/>
                        </a:rPr>
                        <a:t>邀約</a:t>
                      </a:r>
                      <a:endParaRPr lang="en-US" altLang="zh-TW" sz="2800" b="0" kern="100" dirty="0" smtClean="0">
                        <a:latin typeface="Times New Roman"/>
                        <a:ea typeface="標楷體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800" b="0" kern="100" dirty="0" smtClean="0">
                          <a:latin typeface="Times New Roman"/>
                          <a:ea typeface="標楷體"/>
                        </a:rPr>
                        <a:t>    </a:t>
                      </a:r>
                      <a:r>
                        <a:rPr lang="zh-TW" sz="2800" b="0" kern="100" dirty="0" smtClean="0">
                          <a:latin typeface="Times New Roman"/>
                          <a:ea typeface="標楷體"/>
                        </a:rPr>
                        <a:t>入股，使</a:t>
                      </a:r>
                      <a:r>
                        <a:rPr lang="zh-TW" sz="2800" b="0" kern="100" dirty="0">
                          <a:latin typeface="Times New Roman"/>
                          <a:ea typeface="標楷體"/>
                        </a:rPr>
                        <a:t>我國銀行可合作之優質對象</a:t>
                      </a:r>
                      <a:r>
                        <a:rPr lang="zh-TW" sz="2800" b="0" kern="100" dirty="0" smtClean="0">
                          <a:latin typeface="Times New Roman"/>
                          <a:ea typeface="標楷體"/>
                        </a:rPr>
                        <a:t>逐漸</a:t>
                      </a:r>
                      <a:endParaRPr lang="en-US" altLang="zh-TW" sz="2800" b="0" kern="100" dirty="0" smtClean="0">
                        <a:latin typeface="Times New Roman"/>
                        <a:ea typeface="標楷體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800" b="0" kern="100" dirty="0" smtClean="0">
                          <a:latin typeface="Times New Roman"/>
                          <a:ea typeface="標楷體"/>
                        </a:rPr>
                        <a:t>    </a:t>
                      </a:r>
                      <a:r>
                        <a:rPr lang="zh-TW" sz="2800" b="0" kern="100" dirty="0" smtClean="0">
                          <a:latin typeface="Times New Roman"/>
                          <a:ea typeface="標楷體"/>
                        </a:rPr>
                        <a:t>減少</a:t>
                      </a:r>
                      <a:r>
                        <a:rPr lang="zh-TW" sz="2800" b="0" kern="100" dirty="0">
                          <a:latin typeface="Times New Roman"/>
                          <a:ea typeface="標楷體"/>
                        </a:rPr>
                        <a:t>。</a:t>
                      </a:r>
                      <a:endParaRPr lang="zh-TW" sz="2800" b="0" kern="100" dirty="0">
                        <a:latin typeface="Times New Roman"/>
                        <a:ea typeface="新細明體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800" b="0" kern="100" dirty="0">
                          <a:latin typeface="Times New Roman"/>
                          <a:ea typeface="標楷體"/>
                        </a:rPr>
                        <a:t>‧中國大陸信用體係尚未完善，增加我國</a:t>
                      </a:r>
                      <a:r>
                        <a:rPr lang="zh-TW" sz="2800" b="0" kern="100" dirty="0" smtClean="0">
                          <a:latin typeface="Times New Roman"/>
                          <a:ea typeface="標楷體"/>
                        </a:rPr>
                        <a:t>銀</a:t>
                      </a:r>
                      <a:endParaRPr lang="en-US" altLang="zh-TW" sz="2800" b="0" kern="100" dirty="0" smtClean="0">
                        <a:latin typeface="Times New Roman"/>
                        <a:ea typeface="標楷體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800" b="0" kern="100" dirty="0" smtClean="0">
                          <a:latin typeface="Times New Roman"/>
                          <a:ea typeface="標楷體"/>
                        </a:rPr>
                        <a:t>    </a:t>
                      </a:r>
                      <a:r>
                        <a:rPr lang="zh-TW" sz="2800" b="0" kern="100" dirty="0" smtClean="0">
                          <a:latin typeface="Times New Roman"/>
                          <a:ea typeface="標楷體"/>
                        </a:rPr>
                        <a:t>行登陸從事</a:t>
                      </a:r>
                      <a:r>
                        <a:rPr lang="zh-TW" sz="2800" b="0" kern="100" dirty="0">
                          <a:latin typeface="Times New Roman"/>
                          <a:ea typeface="標楷體"/>
                        </a:rPr>
                        <a:t>徵信業務之困難度及風險。</a:t>
                      </a:r>
                      <a:endParaRPr lang="zh-TW" sz="2800" b="0" kern="100" dirty="0">
                        <a:latin typeface="Times New Roman"/>
                        <a:ea typeface="新細明體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800" b="0" kern="100" dirty="0">
                          <a:latin typeface="Times New Roman"/>
                          <a:ea typeface="標楷體"/>
                        </a:rPr>
                        <a:t>‧人才被挖角隱憂。</a:t>
                      </a:r>
                      <a:endParaRPr lang="zh-TW" sz="2800" b="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4DFBC8-8474-4032-AD9B-A68479FD0DEB}" type="slidenum">
              <a:rPr lang="zh-TW" altLang="en-US"/>
              <a:pPr>
                <a:defRPr/>
              </a:pPr>
              <a:t>17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16013" y="404813"/>
            <a:ext cx="7745412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sz="3300" b="1" dirty="0" smtClean="0">
                <a:solidFill>
                  <a:schemeClr val="tx2">
                    <a:satMod val="130000"/>
                  </a:schemeClr>
                </a:solidFill>
              </a:rPr>
              <a:t>五、我國銀行業面對陸銀來台之</a:t>
            </a:r>
            <a:r>
              <a:rPr lang="en-US" altLang="zh-TW" sz="3300" b="1" dirty="0" smtClean="0">
                <a:solidFill>
                  <a:schemeClr val="tx2">
                    <a:satMod val="130000"/>
                  </a:schemeClr>
                </a:solidFill>
              </a:rPr>
              <a:t>SWOT</a:t>
            </a:r>
            <a:r>
              <a:rPr lang="zh-TW" altLang="zh-TW" sz="3300" b="1" dirty="0" smtClean="0">
                <a:solidFill>
                  <a:schemeClr val="tx2">
                    <a:satMod val="130000"/>
                  </a:schemeClr>
                </a:solidFill>
              </a:rPr>
              <a:t>分析</a:t>
            </a:r>
            <a:r>
              <a:rPr lang="zh-TW" altLang="zh-TW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zh-TW" altLang="zh-TW" b="1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zh-TW" altLang="en-US" b="1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403350" y="1341438"/>
          <a:ext cx="6911975" cy="4824412"/>
        </p:xfrm>
        <a:graphic>
          <a:graphicData uri="http://schemas.openxmlformats.org/drawingml/2006/table">
            <a:tbl>
              <a:tblPr/>
              <a:tblGrid>
                <a:gridCol w="6912768"/>
              </a:tblGrid>
              <a:tr h="75296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latin typeface="Times New Roman"/>
                          <a:ea typeface="標楷體"/>
                        </a:rPr>
                        <a:t>優勢</a:t>
                      </a:r>
                      <a:r>
                        <a:rPr lang="en-US" sz="2400" b="1" kern="100" dirty="0">
                          <a:latin typeface="Times New Roman"/>
                          <a:ea typeface="標楷體"/>
                        </a:rPr>
                        <a:t>Strength</a:t>
                      </a:r>
                      <a:endParaRPr lang="zh-TW" sz="2400" kern="100" dirty="0">
                        <a:latin typeface="Times New Roman"/>
                        <a:ea typeface="新細明體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15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latin typeface="Times New Roman"/>
                          <a:ea typeface="標楷體"/>
                        </a:rPr>
                        <a:t>‧我國銀行在產品創新、金融服務品質及風險</a:t>
                      </a:r>
                      <a:r>
                        <a:rPr lang="zh-TW" sz="2400" b="0" kern="100" dirty="0" smtClean="0">
                          <a:latin typeface="Times New Roman"/>
                          <a:ea typeface="標楷體"/>
                        </a:rPr>
                        <a:t>管理</a:t>
                      </a:r>
                      <a:endParaRPr lang="en-US" altLang="zh-TW" sz="2400" b="0" kern="100" dirty="0" smtClean="0">
                        <a:latin typeface="Times New Roman"/>
                        <a:ea typeface="標楷體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400" b="0" kern="100" dirty="0" smtClean="0">
                          <a:latin typeface="Times New Roman"/>
                          <a:ea typeface="標楷體"/>
                        </a:rPr>
                        <a:t>    </a:t>
                      </a:r>
                      <a:r>
                        <a:rPr lang="zh-TW" sz="2400" b="0" kern="100" dirty="0" smtClean="0">
                          <a:latin typeface="Times New Roman"/>
                          <a:ea typeface="標楷體"/>
                        </a:rPr>
                        <a:t>方面</a:t>
                      </a:r>
                      <a:r>
                        <a:rPr lang="zh-TW" sz="2400" b="0" kern="100" dirty="0">
                          <a:latin typeface="Times New Roman"/>
                          <a:ea typeface="標楷體"/>
                        </a:rPr>
                        <a:t>發展均較陸銀為佳。</a:t>
                      </a:r>
                      <a:endParaRPr lang="zh-TW" sz="2400" b="0" kern="100" dirty="0">
                        <a:latin typeface="Times New Roman"/>
                        <a:ea typeface="新細明體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latin typeface="Times New Roman"/>
                          <a:ea typeface="標楷體"/>
                        </a:rPr>
                        <a:t>‧我國銀行長期扶植國內中小企業發展，對於</a:t>
                      </a:r>
                      <a:r>
                        <a:rPr lang="zh-TW" sz="2400" b="0" kern="100" dirty="0" smtClean="0">
                          <a:latin typeface="Times New Roman"/>
                          <a:ea typeface="標楷體"/>
                        </a:rPr>
                        <a:t>中小</a:t>
                      </a:r>
                      <a:r>
                        <a:rPr lang="en-US" altLang="zh-TW" sz="2400" b="0" kern="100" dirty="0" smtClean="0">
                          <a:latin typeface="Times New Roman"/>
                          <a:ea typeface="標楷體"/>
                        </a:rPr>
                        <a:t>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400" b="0" kern="100" dirty="0" smtClean="0">
                          <a:latin typeface="Times New Roman"/>
                          <a:ea typeface="標楷體"/>
                        </a:rPr>
                        <a:t>    </a:t>
                      </a:r>
                      <a:r>
                        <a:rPr lang="zh-TW" sz="2400" b="0" kern="100" dirty="0" smtClean="0">
                          <a:latin typeface="Times New Roman"/>
                          <a:ea typeface="標楷體"/>
                        </a:rPr>
                        <a:t>企業</a:t>
                      </a:r>
                      <a:r>
                        <a:rPr lang="zh-TW" sz="2400" b="0" kern="100" dirty="0">
                          <a:latin typeface="Times New Roman"/>
                          <a:ea typeface="標楷體"/>
                        </a:rPr>
                        <a:t>徵授信業務具豐富經驗。</a:t>
                      </a:r>
                      <a:endParaRPr lang="zh-TW" sz="2400" b="0" kern="100" dirty="0">
                        <a:latin typeface="Times New Roman"/>
                        <a:ea typeface="新細明體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400" b="0" kern="100" dirty="0">
                          <a:latin typeface="Times New Roman"/>
                          <a:ea typeface="標楷體"/>
                        </a:rPr>
                        <a:t>‧國內金融業長期存在過度競爭及低利差之問題</a:t>
                      </a:r>
                      <a:r>
                        <a:rPr lang="zh-TW" sz="2400" b="0" kern="100" dirty="0" smtClean="0">
                          <a:latin typeface="Times New Roman"/>
                          <a:ea typeface="標楷體"/>
                        </a:rPr>
                        <a:t>，</a:t>
                      </a:r>
                      <a:endParaRPr lang="en-US" altLang="zh-TW" sz="2400" b="0" kern="100" dirty="0" smtClean="0">
                        <a:latin typeface="Times New Roman"/>
                        <a:ea typeface="標楷體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400" b="0" kern="100" dirty="0" smtClean="0">
                          <a:latin typeface="Times New Roman"/>
                          <a:ea typeface="標楷體"/>
                        </a:rPr>
                        <a:t>    </a:t>
                      </a:r>
                      <a:r>
                        <a:rPr lang="zh-TW" sz="2400" b="0" kern="100" dirty="0" smtClean="0">
                          <a:latin typeface="Times New Roman"/>
                          <a:ea typeface="標楷體"/>
                        </a:rPr>
                        <a:t>我國</a:t>
                      </a:r>
                      <a:r>
                        <a:rPr lang="zh-TW" sz="2400" b="0" kern="100" dirty="0">
                          <a:latin typeface="Times New Roman"/>
                          <a:ea typeface="標楷體"/>
                        </a:rPr>
                        <a:t>銀行較熟悉競爭激烈的經營環境。</a:t>
                      </a:r>
                      <a:endParaRPr lang="zh-TW" sz="2400" b="0" kern="100" dirty="0">
                        <a:latin typeface="Times New Roman"/>
                        <a:ea typeface="新細明體"/>
                      </a:endParaRPr>
                    </a:p>
                  </a:txBody>
                  <a:tcPr marL="56444" marR="564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1F5880-163A-4E3D-BE5D-41664C5000A7}" type="slidenum">
              <a:rPr lang="zh-TW" altLang="en-US"/>
              <a:pPr>
                <a:defRPr/>
              </a:pPr>
              <a:t>18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87450" y="476250"/>
            <a:ext cx="7747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sz="3300" b="1" dirty="0" smtClean="0">
                <a:solidFill>
                  <a:schemeClr val="tx2">
                    <a:satMod val="130000"/>
                  </a:schemeClr>
                </a:solidFill>
              </a:rPr>
              <a:t>五、我國銀行業面對陸銀來台之</a:t>
            </a:r>
            <a:r>
              <a:rPr lang="en-US" altLang="zh-TW" sz="3300" b="1" dirty="0" smtClean="0">
                <a:solidFill>
                  <a:schemeClr val="tx2">
                    <a:satMod val="130000"/>
                  </a:schemeClr>
                </a:solidFill>
              </a:rPr>
              <a:t>SWOT</a:t>
            </a:r>
            <a:r>
              <a:rPr lang="zh-TW" altLang="zh-TW" sz="3300" b="1" dirty="0" smtClean="0">
                <a:solidFill>
                  <a:schemeClr val="tx2">
                    <a:satMod val="130000"/>
                  </a:schemeClr>
                </a:solidFill>
              </a:rPr>
              <a:t>分析</a:t>
            </a:r>
            <a:r>
              <a:rPr lang="zh-TW" altLang="zh-TW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zh-TW" altLang="zh-TW" b="1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zh-TW" altLang="en-US" b="1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619250" y="1916113"/>
          <a:ext cx="6481763" cy="2773362"/>
        </p:xfrm>
        <a:graphic>
          <a:graphicData uri="http://schemas.openxmlformats.org/drawingml/2006/table">
            <a:tbl>
              <a:tblPr/>
              <a:tblGrid>
                <a:gridCol w="6481763"/>
              </a:tblGrid>
              <a:tr h="715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機會</a:t>
                      </a:r>
                      <a:r>
                        <a:rPr kumimoji="0" lang="en-US" altLang="zh-TW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Opportunity</a:t>
                      </a:r>
                      <a:endParaRPr kumimoji="0" lang="zh-TW" altLang="zh-TW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47863"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‧</a:t>
                      </a:r>
                      <a:r>
                        <a:rPr kumimoji="0" lang="zh-TW" alt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與中國大陸之金融與貿易雙向往</a:t>
                      </a:r>
                    </a:p>
                    <a:p>
                      <a:pPr marL="0" marR="0" lvl="0" indent="0" algn="di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來，有利國內長期經濟與金融之發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展。</a:t>
                      </a:r>
                      <a:endParaRPr kumimoji="0" lang="zh-TW" alt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BB47D-FE6F-4C47-8A1B-43F54662C25A}" type="slidenum">
              <a:rPr lang="zh-TW" altLang="en-US"/>
              <a:pPr>
                <a:defRPr/>
              </a:pPr>
              <a:t>19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87450" y="333375"/>
            <a:ext cx="7747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300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altLang="zh-TW" sz="3300" b="1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zh-TW" altLang="zh-TW" sz="3300" b="1" dirty="0" smtClean="0">
                <a:solidFill>
                  <a:schemeClr val="tx2">
                    <a:satMod val="130000"/>
                  </a:schemeClr>
                </a:solidFill>
              </a:rPr>
              <a:t>五、我國銀行業面對陸銀來台之</a:t>
            </a:r>
            <a:r>
              <a:rPr lang="en-US" altLang="zh-TW" sz="3300" b="1" dirty="0" smtClean="0">
                <a:solidFill>
                  <a:schemeClr val="tx2">
                    <a:satMod val="130000"/>
                  </a:schemeClr>
                </a:solidFill>
              </a:rPr>
              <a:t>SWOT</a:t>
            </a:r>
            <a:r>
              <a:rPr lang="zh-TW" altLang="zh-TW" sz="3300" b="1" dirty="0" smtClean="0">
                <a:solidFill>
                  <a:schemeClr val="tx2">
                    <a:satMod val="130000"/>
                  </a:schemeClr>
                </a:solidFill>
              </a:rPr>
              <a:t>分析</a:t>
            </a:r>
            <a:r>
              <a:rPr lang="zh-TW" altLang="zh-TW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zh-TW" altLang="zh-TW" b="1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zh-TW" altLang="en-US" b="1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32779" name="Group 11"/>
          <p:cNvGraphicFramePr>
            <a:graphicFrameLocks noGrp="1"/>
          </p:cNvGraphicFramePr>
          <p:nvPr/>
        </p:nvGraphicFramePr>
        <p:xfrm>
          <a:off x="1619250" y="1916113"/>
          <a:ext cx="6880225" cy="4486275"/>
        </p:xfrm>
        <a:graphic>
          <a:graphicData uri="http://schemas.openxmlformats.org/drawingml/2006/table">
            <a:tbl>
              <a:tblPr/>
              <a:tblGrid>
                <a:gridCol w="6880225"/>
              </a:tblGrid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劣勢</a:t>
                      </a:r>
                      <a:r>
                        <a:rPr kumimoji="0" lang="en-US" altLang="zh-TW" sz="3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Weakness</a:t>
                      </a:r>
                      <a:endParaRPr kumimoji="0" lang="zh-TW" altLang="zh-TW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6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‧</a:t>
                      </a:r>
                      <a:r>
                        <a:rPr kumimoji="0" lang="zh-TW" alt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兩岸經濟實力不同，我國銀行與陸銀</a:t>
                      </a:r>
                      <a:r>
                        <a:rPr kumimoji="0" lang="en-US" altLang="zh-TW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</a:t>
                      </a:r>
                      <a:r>
                        <a:rPr kumimoji="0" lang="zh-TW" alt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規模懸殊。</a:t>
                      </a:r>
                      <a:endParaRPr kumimoji="0" lang="zh-TW" alt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‧</a:t>
                      </a:r>
                      <a:r>
                        <a:rPr kumimoji="0" lang="zh-TW" alt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在掌握台商於中國大陸經營活動方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3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    面，陸銀較我國銀行更具相對優勢。</a:t>
                      </a:r>
                      <a:endParaRPr kumimoji="0" lang="zh-TW" altLang="en-US" sz="3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88900B-5CE0-4583-B8E5-3A6A7F500C4E}" type="slidenum">
              <a:rPr lang="zh-TW" altLang="en-US"/>
              <a:pPr>
                <a:defRPr/>
              </a:pPr>
              <a:t>2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42988" y="404813"/>
            <a:ext cx="822960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TW" altLang="en-US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  摘要</a:t>
            </a:r>
            <a:r>
              <a:rPr lang="zh-TW" altLang="en-US" sz="39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zh-TW" altLang="en-US" sz="39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411" name="內容版面配置區 2"/>
          <p:cNvSpPr>
            <a:spLocks noGrp="1"/>
          </p:cNvSpPr>
          <p:nvPr>
            <p:ph idx="1"/>
          </p:nvPr>
        </p:nvSpPr>
        <p:spPr>
          <a:xfrm>
            <a:off x="1403350" y="1700213"/>
            <a:ext cx="7497763" cy="48006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zh-TW" altLang="zh-TW" sz="2800" b="1" smtClean="0">
                <a:latin typeface="標楷體" pitchFamily="65" charset="-120"/>
                <a:ea typeface="標楷體" pitchFamily="65" charset="-120"/>
              </a:rPr>
              <a:t>、中國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銀行</a:t>
            </a:r>
            <a:r>
              <a:rPr lang="zh-TW" altLang="zh-TW" sz="2800" b="1" smtClean="0">
                <a:latin typeface="標楷體" pitchFamily="65" charset="-120"/>
                <a:ea typeface="標楷體" pitchFamily="65" charset="-120"/>
              </a:rPr>
              <a:t>業現況</a:t>
            </a:r>
          </a:p>
          <a:p>
            <a:pPr eaLnBrk="1" hangingPunct="1">
              <a:buFont typeface="Wingdings 2" pitchFamily="18" charset="2"/>
              <a:buNone/>
            </a:pPr>
            <a:endParaRPr lang="en-US" altLang="zh-TW" sz="2800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二</a:t>
            </a:r>
            <a:r>
              <a:rPr lang="zh-TW" altLang="zh-TW" sz="2800" b="1" smtClean="0">
                <a:latin typeface="標楷體" pitchFamily="65" charset="-120"/>
                <a:ea typeface="標楷體" pitchFamily="65" charset="-120"/>
              </a:rPr>
              <a:t>、台灣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銀行</a:t>
            </a:r>
            <a:r>
              <a:rPr lang="zh-TW" altLang="zh-TW" sz="2800" b="1" smtClean="0">
                <a:latin typeface="標楷體" pitchFamily="65" charset="-120"/>
                <a:ea typeface="標楷體" pitchFamily="65" charset="-120"/>
              </a:rPr>
              <a:t>業現況</a:t>
            </a:r>
          </a:p>
          <a:p>
            <a:pPr eaLnBrk="1" hangingPunct="1">
              <a:buFont typeface="Wingdings 2" pitchFamily="18" charset="2"/>
              <a:buNone/>
            </a:pPr>
            <a:endParaRPr lang="en-US" altLang="zh-TW" sz="2800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zh-TW" altLang="zh-TW" sz="2800" b="1" smtClean="0">
                <a:latin typeface="標楷體" pitchFamily="65" charset="-120"/>
                <a:ea typeface="標楷體" pitchFamily="65" charset="-120"/>
              </a:rPr>
              <a:t>三、兩岸銀行業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競爭力</a:t>
            </a:r>
            <a:r>
              <a:rPr lang="zh-TW" altLang="zh-TW" sz="2800" b="1" smtClean="0">
                <a:latin typeface="標楷體" pitchFamily="65" charset="-120"/>
                <a:ea typeface="標楷體" pitchFamily="65" charset="-120"/>
              </a:rPr>
              <a:t>比較</a:t>
            </a:r>
          </a:p>
          <a:p>
            <a:pPr eaLnBrk="1" hangingPunct="1">
              <a:buFont typeface="Wingdings 2" pitchFamily="18" charset="2"/>
              <a:buNone/>
            </a:pPr>
            <a:endParaRPr lang="en-US" altLang="zh-TW" sz="2800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zh-TW" altLang="zh-TW" sz="2800" b="1" smtClean="0">
                <a:latin typeface="標楷體" pitchFamily="65" charset="-120"/>
                <a:ea typeface="標楷體" pitchFamily="65" charset="-120"/>
              </a:rPr>
              <a:t>四、我國銀行業登陸之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SWOT</a:t>
            </a:r>
            <a:r>
              <a:rPr lang="zh-TW" altLang="zh-TW" sz="2800" b="1" smtClean="0">
                <a:latin typeface="標楷體" pitchFamily="65" charset="-120"/>
                <a:ea typeface="標楷體" pitchFamily="65" charset="-120"/>
              </a:rPr>
              <a:t>分析</a:t>
            </a:r>
            <a:endParaRPr lang="en-US" altLang="zh-TW" sz="2800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 2" pitchFamily="18" charset="2"/>
              <a:buNone/>
            </a:pPr>
            <a:endParaRPr lang="en-US" altLang="zh-TW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zh-TW" altLang="zh-TW" sz="2800" b="1" smtClean="0">
                <a:latin typeface="標楷體" pitchFamily="65" charset="-120"/>
                <a:ea typeface="標楷體" pitchFamily="65" charset="-120"/>
              </a:rPr>
              <a:t>五、我國銀行業面對陸銀來台之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SWOT</a:t>
            </a:r>
            <a:r>
              <a:rPr lang="zh-TW" altLang="zh-TW" sz="2800" b="1" smtClean="0">
                <a:latin typeface="標楷體" pitchFamily="65" charset="-120"/>
                <a:ea typeface="標楷體" pitchFamily="65" charset="-120"/>
              </a:rPr>
              <a:t>分析</a:t>
            </a:r>
            <a:endParaRPr lang="zh-TW" altLang="zh-TW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 2" pitchFamily="18" charset="2"/>
              <a:buNone/>
            </a:pPr>
            <a:endParaRPr lang="zh-TW" altLang="en-US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63DA54-AF40-4ED7-93E1-43B8950051D8}" type="slidenum">
              <a:rPr lang="zh-TW" altLang="en-US"/>
              <a:pPr>
                <a:defRPr/>
              </a:pPr>
              <a:t>20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87450" y="274638"/>
            <a:ext cx="7747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33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altLang="zh-TW" sz="3300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zh-TW" altLang="zh-TW" sz="3300" b="1" dirty="0" smtClean="0">
                <a:solidFill>
                  <a:schemeClr val="tx2">
                    <a:satMod val="130000"/>
                  </a:schemeClr>
                </a:solidFill>
              </a:rPr>
              <a:t>五、我國銀行業面對陸銀來台之</a:t>
            </a:r>
            <a:r>
              <a:rPr lang="en-US" altLang="zh-TW" sz="3300" b="1" dirty="0" smtClean="0">
                <a:solidFill>
                  <a:schemeClr val="tx2">
                    <a:satMod val="130000"/>
                  </a:schemeClr>
                </a:solidFill>
              </a:rPr>
              <a:t>SWOT</a:t>
            </a:r>
            <a:r>
              <a:rPr lang="zh-TW" altLang="zh-TW" sz="3300" b="1" dirty="0" smtClean="0">
                <a:solidFill>
                  <a:schemeClr val="tx2">
                    <a:satMod val="130000"/>
                  </a:schemeClr>
                </a:solidFill>
              </a:rPr>
              <a:t>分析</a:t>
            </a:r>
            <a:r>
              <a:rPr lang="zh-TW" altLang="zh-TW" b="1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zh-TW" altLang="zh-TW" b="1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zh-TW" altLang="en-US" b="1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1476375" y="1844675"/>
          <a:ext cx="6911975" cy="4321175"/>
        </p:xfrm>
        <a:graphic>
          <a:graphicData uri="http://schemas.openxmlformats.org/drawingml/2006/table">
            <a:tbl>
              <a:tblPr/>
              <a:tblGrid>
                <a:gridCol w="6912767"/>
              </a:tblGrid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3000" b="1" kern="100" dirty="0">
                          <a:latin typeface="Times New Roman"/>
                          <a:ea typeface="標楷體"/>
                        </a:rPr>
                        <a:t>威脅</a:t>
                      </a:r>
                      <a:r>
                        <a:rPr lang="en-US" sz="3000" b="1" kern="100" dirty="0">
                          <a:latin typeface="Times New Roman"/>
                          <a:ea typeface="標楷體"/>
                        </a:rPr>
                        <a:t>Threat</a:t>
                      </a:r>
                      <a:endParaRPr lang="zh-TW" sz="3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800" b="0" kern="100" dirty="0">
                          <a:latin typeface="Times New Roman"/>
                          <a:ea typeface="標楷體"/>
                        </a:rPr>
                        <a:t>‧陸銀來台掌握大陸台商詳細資訊後，恐</a:t>
                      </a:r>
                      <a:r>
                        <a:rPr lang="zh-TW" sz="2800" b="0" kern="100" dirty="0" smtClean="0">
                          <a:latin typeface="Times New Roman"/>
                          <a:ea typeface="標楷體"/>
                        </a:rPr>
                        <a:t>搶</a:t>
                      </a:r>
                      <a:endParaRPr lang="en-US" altLang="zh-TW" sz="2800" b="0" kern="100" dirty="0" smtClean="0">
                        <a:latin typeface="Times New Roman"/>
                        <a:ea typeface="標楷體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800" b="0" kern="100" dirty="0" smtClean="0">
                          <a:latin typeface="Times New Roman"/>
                          <a:ea typeface="標楷體"/>
                        </a:rPr>
                        <a:t>   </a:t>
                      </a:r>
                      <a:r>
                        <a:rPr lang="en-US" altLang="zh-TW" sz="2800" b="0" kern="100" baseline="0" dirty="0" smtClean="0">
                          <a:latin typeface="Times New Roman"/>
                          <a:ea typeface="標楷體"/>
                        </a:rPr>
                        <a:t> </a:t>
                      </a:r>
                      <a:r>
                        <a:rPr lang="zh-TW" sz="2800" b="0" kern="100" dirty="0" smtClean="0">
                          <a:latin typeface="Times New Roman"/>
                          <a:ea typeface="標楷體"/>
                        </a:rPr>
                        <a:t>食我國銀行</a:t>
                      </a:r>
                      <a:r>
                        <a:rPr lang="zh-TW" sz="2800" b="0" kern="100" dirty="0">
                          <a:latin typeface="Times New Roman"/>
                          <a:ea typeface="標楷體"/>
                        </a:rPr>
                        <a:t>對大陸台商之融資服務，</a:t>
                      </a:r>
                      <a:r>
                        <a:rPr lang="zh-TW" sz="2800" b="0" kern="100" dirty="0" smtClean="0">
                          <a:latin typeface="Times New Roman"/>
                          <a:ea typeface="標楷體"/>
                        </a:rPr>
                        <a:t>造成</a:t>
                      </a:r>
                      <a:r>
                        <a:rPr lang="en-US" altLang="zh-TW" sz="2800" b="0" kern="100" dirty="0" smtClean="0">
                          <a:latin typeface="Times New Roman"/>
                          <a:ea typeface="標楷體"/>
                        </a:rPr>
                        <a:t> 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800" b="0" kern="100" dirty="0" smtClean="0">
                          <a:latin typeface="Times New Roman"/>
                          <a:ea typeface="標楷體"/>
                        </a:rPr>
                        <a:t>    </a:t>
                      </a:r>
                      <a:r>
                        <a:rPr lang="zh-TW" sz="2800" b="0" kern="100" dirty="0" smtClean="0">
                          <a:latin typeface="Times New Roman"/>
                          <a:ea typeface="標楷體"/>
                        </a:rPr>
                        <a:t>部分</a:t>
                      </a:r>
                      <a:r>
                        <a:rPr lang="zh-TW" sz="2800" b="0" kern="100" dirty="0">
                          <a:latin typeface="Times New Roman"/>
                          <a:ea typeface="標楷體"/>
                        </a:rPr>
                        <a:t>台商</a:t>
                      </a:r>
                      <a:r>
                        <a:rPr lang="zh-TW" sz="2800" b="0" kern="100" dirty="0" smtClean="0">
                          <a:latin typeface="Times New Roman"/>
                          <a:ea typeface="標楷體"/>
                        </a:rPr>
                        <a:t>客戶之</a:t>
                      </a:r>
                      <a:r>
                        <a:rPr lang="zh-TW" sz="2800" b="0" kern="100" dirty="0">
                          <a:latin typeface="Times New Roman"/>
                          <a:ea typeface="標楷體"/>
                        </a:rPr>
                        <a:t>流失。</a:t>
                      </a:r>
                      <a:endParaRPr lang="zh-TW" sz="2800" b="0" kern="100" dirty="0">
                        <a:latin typeface="Times New Roman"/>
                        <a:ea typeface="新細明體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TW" sz="2800" b="0" kern="100" dirty="0">
                          <a:latin typeface="Times New Roman"/>
                          <a:ea typeface="標楷體"/>
                        </a:rPr>
                        <a:t>‧陸銀來台將可直接接觸到國內優秀金融</a:t>
                      </a:r>
                      <a:r>
                        <a:rPr lang="zh-TW" sz="2800" b="0" kern="100" dirty="0" smtClean="0">
                          <a:latin typeface="Times New Roman"/>
                          <a:ea typeface="標楷體"/>
                        </a:rPr>
                        <a:t>人</a:t>
                      </a:r>
                      <a:endParaRPr lang="en-US" altLang="zh-TW" sz="2800" b="0" kern="100" dirty="0" smtClean="0">
                        <a:latin typeface="Times New Roman"/>
                        <a:ea typeface="標楷體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800" b="0" kern="100" dirty="0" smtClean="0">
                          <a:latin typeface="Times New Roman"/>
                          <a:ea typeface="標楷體"/>
                        </a:rPr>
                        <a:t>    </a:t>
                      </a:r>
                      <a:r>
                        <a:rPr lang="zh-TW" sz="2800" b="0" kern="100" dirty="0" smtClean="0">
                          <a:latin typeface="Times New Roman"/>
                          <a:ea typeface="標楷體"/>
                        </a:rPr>
                        <a:t>才</a:t>
                      </a:r>
                      <a:r>
                        <a:rPr lang="zh-TW" sz="2800" b="0" kern="100" dirty="0">
                          <a:latin typeface="Times New Roman"/>
                          <a:ea typeface="標楷體"/>
                        </a:rPr>
                        <a:t>，</a:t>
                      </a:r>
                      <a:r>
                        <a:rPr lang="zh-TW" sz="2800" b="0" kern="100" dirty="0" smtClean="0">
                          <a:latin typeface="Times New Roman"/>
                          <a:ea typeface="標楷體"/>
                        </a:rPr>
                        <a:t>進而</a:t>
                      </a:r>
                      <a:r>
                        <a:rPr lang="zh-TW" sz="2800" b="0" kern="100" dirty="0">
                          <a:latin typeface="Times New Roman"/>
                          <a:ea typeface="標楷體"/>
                        </a:rPr>
                        <a:t>展開挖角。</a:t>
                      </a:r>
                      <a:endParaRPr lang="zh-TW" sz="2800" b="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913284-CA85-480B-9683-8594B4E4A3E2}" type="slidenum">
              <a:rPr lang="zh-TW" altLang="en-US"/>
              <a:pPr>
                <a:defRPr/>
              </a:pPr>
              <a:t>21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 idx="4294967295"/>
          </p:nvPr>
        </p:nvSpPr>
        <p:spPr>
          <a:xfrm>
            <a:off x="1476375" y="188913"/>
            <a:ext cx="7497763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zh-TW" altLang="zh-TW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zh-TW" altLang="en-US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附錄</a:t>
            </a:r>
            <a:r>
              <a:rPr lang="en-US" altLang="zh-TW" sz="4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zh-TW" altLang="zh-TW" sz="4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三大主體銀行</a:t>
            </a:r>
            <a:r>
              <a:rPr lang="en-US" altLang="zh-TW" sz="4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SWOT</a:t>
            </a:r>
            <a:r>
              <a:rPr lang="zh-TW" altLang="zh-TW" sz="4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分析</a:t>
            </a:r>
            <a:endParaRPr lang="zh-TW" altLang="en-US" sz="40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4294967295"/>
          </p:nvPr>
        </p:nvGraphicFramePr>
        <p:xfrm>
          <a:off x="2422525" y="1308100"/>
          <a:ext cx="5526088" cy="5080000"/>
        </p:xfrm>
        <a:graphic>
          <a:graphicData uri="http://schemas.openxmlformats.org/drawingml/2006/table">
            <a:tbl>
              <a:tblPr/>
              <a:tblGrid>
                <a:gridCol w="2796981"/>
                <a:gridCol w="909587"/>
                <a:gridCol w="909587"/>
                <a:gridCol w="909587"/>
              </a:tblGrid>
              <a:tr h="252663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latin typeface="標楷體"/>
                          <a:ea typeface="新細明體"/>
                        </a:rPr>
                        <a:t>    </a:t>
                      </a:r>
                      <a:r>
                        <a:rPr lang="zh-TW" sz="1400" b="1" kern="100" dirty="0">
                          <a:latin typeface="Times New Roman"/>
                          <a:ea typeface="標楷體"/>
                        </a:rPr>
                        <a:t>優勢與劣勢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>
                          <a:latin typeface="Times New Roman"/>
                          <a:ea typeface="標楷體"/>
                        </a:rPr>
                        <a:t>台資銀行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>
                          <a:latin typeface="Times New Roman"/>
                          <a:ea typeface="標楷體"/>
                        </a:rPr>
                        <a:t>中資銀行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>
                          <a:latin typeface="Times New Roman"/>
                          <a:ea typeface="標楷體"/>
                        </a:rPr>
                        <a:t>外商銀行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latin typeface="Times New Roman"/>
                          <a:ea typeface="標楷體"/>
                        </a:rPr>
                        <a:t>人才素質</a:t>
                      </a:r>
                      <a:r>
                        <a:rPr lang="en-US" sz="1100" kern="100" dirty="0">
                          <a:latin typeface="標楷體"/>
                          <a:ea typeface="新細明體"/>
                        </a:rPr>
                        <a:t>(</a:t>
                      </a:r>
                      <a:r>
                        <a:rPr lang="zh-TW" sz="1100" kern="100" dirty="0">
                          <a:latin typeface="Times New Roman"/>
                          <a:ea typeface="標楷體"/>
                        </a:rPr>
                        <a:t>包含金融知識與服務技巧</a:t>
                      </a:r>
                      <a:r>
                        <a:rPr lang="en-US" sz="1100" kern="100" dirty="0">
                          <a:latin typeface="Times New Roman"/>
                          <a:ea typeface="標楷體"/>
                        </a:rPr>
                        <a:t>)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標楷體"/>
                          <a:ea typeface="新細明體"/>
                        </a:rPr>
                        <a:t>   </a:t>
                      </a:r>
                      <a:r>
                        <a:rPr lang="zh-TW" sz="1400" kern="100">
                          <a:latin typeface="Times New Roman"/>
                          <a:ea typeface="標楷體"/>
                        </a:rPr>
                        <a:t>中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標楷體"/>
                          <a:ea typeface="新細明體"/>
                        </a:rPr>
                        <a:t>   </a:t>
                      </a:r>
                      <a:r>
                        <a:rPr lang="zh-TW" sz="1400" kern="100">
                          <a:latin typeface="Times New Roman"/>
                          <a:ea typeface="標楷體"/>
                        </a:rPr>
                        <a:t>低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標楷體"/>
                          <a:ea typeface="新細明體"/>
                        </a:rPr>
                        <a:t>   </a:t>
                      </a:r>
                      <a:r>
                        <a:rPr lang="zh-TW" sz="1400" kern="100">
                          <a:latin typeface="Times New Roman"/>
                          <a:ea typeface="標楷體"/>
                        </a:rPr>
                        <a:t>高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金融產品創新能力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高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低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高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latin typeface="Times New Roman"/>
                          <a:ea typeface="標楷體"/>
                        </a:rPr>
                        <a:t>法治觀念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高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低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高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文化相容性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高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高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低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latin typeface="Times New Roman"/>
                          <a:ea typeface="標楷體"/>
                        </a:rPr>
                        <a:t>風險管理能力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中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低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高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市場知名度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低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高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中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據點分布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低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高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中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全球網絡管理經驗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中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低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高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資金流動性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低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高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中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吸收人民幣存款能力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低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高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中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政治力影響佈局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高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低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低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 indent="711835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>
                          <a:latin typeface="Times New Roman"/>
                          <a:ea typeface="標楷體"/>
                        </a:rPr>
                        <a:t>威脅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>
                          <a:latin typeface="Times New Roman"/>
                          <a:ea typeface="標楷體"/>
                        </a:rPr>
                        <a:t>台資銀行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>
                          <a:latin typeface="Times New Roman"/>
                          <a:ea typeface="標楷體"/>
                        </a:rPr>
                        <a:t>中資銀行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>
                          <a:latin typeface="Times New Roman"/>
                          <a:ea typeface="標楷體"/>
                        </a:rPr>
                        <a:t>外商銀行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對中國政策反應能力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低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高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低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人才被挖角之隱憂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高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低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中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進入時點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低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高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中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標楷體"/>
                          <a:ea typeface="新細明體"/>
                        </a:rPr>
                        <a:t>        </a:t>
                      </a:r>
                      <a:r>
                        <a:rPr lang="zh-TW" sz="1400" b="1" kern="100">
                          <a:latin typeface="Times New Roman"/>
                          <a:ea typeface="標楷體"/>
                        </a:rPr>
                        <a:t>機會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>
                          <a:latin typeface="Times New Roman"/>
                          <a:ea typeface="標楷體"/>
                        </a:rPr>
                        <a:t>台資銀行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>
                          <a:latin typeface="Times New Roman"/>
                          <a:ea typeface="標楷體"/>
                        </a:rPr>
                        <a:t>中資銀行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100">
                          <a:latin typeface="Times New Roman"/>
                          <a:ea typeface="標楷體"/>
                        </a:rPr>
                        <a:t>外商銀行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中國金融市場尚屬萌芽、成長時期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高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高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高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2663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與中國政府關係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中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高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latin typeface="Times New Roman"/>
                          <a:ea typeface="標楷體"/>
                        </a:rPr>
                        <a:t>低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219" marR="682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7A3036-4DC0-4D71-9698-DF9DF53F41FF}" type="slidenum">
              <a:rPr lang="zh-TW" altLang="en-US"/>
              <a:pPr>
                <a:defRPr/>
              </a:pPr>
              <a:t>3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03350" y="404813"/>
            <a:ext cx="7416800" cy="5032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altLang="zh-TW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zh-TW" altLang="en-US" b="1" dirty="0" smtClean="0">
                <a:solidFill>
                  <a:schemeClr val="tx2">
                    <a:satMod val="130000"/>
                  </a:schemeClr>
                </a:solidFill>
              </a:rPr>
              <a:t>一</a:t>
            </a:r>
            <a:r>
              <a:rPr lang="zh-TW" altLang="zh-TW" b="1" dirty="0" smtClean="0">
                <a:solidFill>
                  <a:schemeClr val="tx2">
                    <a:satMod val="130000"/>
                  </a:schemeClr>
                </a:solidFill>
              </a:rPr>
              <a:t>、中國金融業現況</a:t>
            </a:r>
            <a:r>
              <a:rPr lang="zh-TW" altLang="zh-TW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zh-TW" altLang="zh-TW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zh-TW" alt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8435" name="內容版面配置區 3"/>
          <p:cNvSpPr>
            <a:spLocks noGrp="1"/>
          </p:cNvSpPr>
          <p:nvPr>
            <p:ph idx="1"/>
          </p:nvPr>
        </p:nvSpPr>
        <p:spPr>
          <a:xfrm>
            <a:off x="1435100" y="1052513"/>
            <a:ext cx="7499350" cy="519588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en-US" altLang="zh-TW" sz="2800" smtClean="0"/>
              <a:t> </a:t>
            </a: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2010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年銀行機構家數及據點</a:t>
            </a:r>
          </a:p>
          <a:p>
            <a:pPr eaLnBrk="1" hangingPunct="1">
              <a:buFont typeface="Wingdings 2" pitchFamily="18" charset="2"/>
              <a:buNone/>
            </a:pPr>
            <a:endParaRPr lang="zh-TW" altLang="en-US" smtClean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2339975" y="1628775"/>
          <a:ext cx="5184775" cy="5013325"/>
        </p:xfrm>
        <a:graphic>
          <a:graphicData uri="http://schemas.openxmlformats.org/drawingml/2006/table">
            <a:tbl>
              <a:tblPr/>
              <a:tblGrid>
                <a:gridCol w="3740828"/>
                <a:gridCol w="1443748"/>
              </a:tblGrid>
              <a:tr h="313324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u="sng" kern="100" dirty="0">
                          <a:latin typeface="Times New Roman"/>
                          <a:ea typeface="標楷體"/>
                        </a:rPr>
                        <a:t>項目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u="sng" kern="100">
                          <a:latin typeface="Times New Roman"/>
                          <a:ea typeface="標楷體"/>
                        </a:rPr>
                        <a:t>家數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324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政策性及國家開發銀行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標楷體"/>
                          <a:ea typeface="新細明體"/>
                        </a:rPr>
                        <a:t>3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324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latin typeface="Times New Roman"/>
                          <a:ea typeface="標楷體"/>
                        </a:rPr>
                        <a:t>大型商業銀行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標楷體"/>
                          <a:ea typeface="新細明體"/>
                        </a:rPr>
                        <a:t>5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324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股份制商業銀行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標楷體"/>
                          <a:ea typeface="新細明體"/>
                        </a:rPr>
                        <a:t>12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324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城市商業銀行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標楷體"/>
                          <a:ea typeface="新細明體"/>
                        </a:rPr>
                        <a:t>147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324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農村商業銀行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標楷體"/>
                          <a:ea typeface="新細明體"/>
                        </a:rPr>
                        <a:t>85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324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農村合作銀行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標楷體"/>
                          <a:ea typeface="新細明體"/>
                        </a:rPr>
                        <a:t>223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324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農村信用社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標楷體"/>
                          <a:ea typeface="新細明體"/>
                        </a:rPr>
                        <a:t>2,646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324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郵政儲蓄銀行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標楷體"/>
                          <a:ea typeface="新細明體"/>
                        </a:rPr>
                        <a:t>1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324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外資法人金融機構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標楷體"/>
                          <a:ea typeface="新細明體"/>
                        </a:rPr>
                        <a:t>40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324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信託公司</a:t>
                      </a:r>
                      <a:r>
                        <a:rPr lang="en-US" sz="1400" kern="100">
                          <a:latin typeface="Times New Roman"/>
                          <a:ea typeface="標楷體"/>
                        </a:rPr>
                        <a:t>  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標楷體"/>
                          <a:ea typeface="新細明體"/>
                        </a:rPr>
                        <a:t>63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324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金融資產管理公司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標楷體"/>
                          <a:ea typeface="新細明體"/>
                        </a:rPr>
                        <a:t>4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324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其他：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1400" kern="10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324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共有法人機構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標楷體"/>
                          <a:ea typeface="新細明體"/>
                        </a:rPr>
                        <a:t>3,769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324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>
                          <a:latin typeface="Times New Roman"/>
                          <a:ea typeface="標楷體"/>
                        </a:rPr>
                        <a:t>實際網點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>
                          <a:latin typeface="標楷體"/>
                          <a:ea typeface="新細明體"/>
                        </a:rPr>
                        <a:t>19.6</a:t>
                      </a:r>
                      <a:r>
                        <a:rPr lang="zh-TW" sz="1400" kern="100">
                          <a:latin typeface="Times New Roman"/>
                          <a:ea typeface="標楷體"/>
                        </a:rPr>
                        <a:t>萬個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324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kern="100" dirty="0">
                          <a:latin typeface="Times New Roman"/>
                          <a:ea typeface="標楷體"/>
                        </a:rPr>
                        <a:t>從業人員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latin typeface="標楷體"/>
                          <a:ea typeface="新細明體"/>
                        </a:rPr>
                        <a:t>299.1</a:t>
                      </a:r>
                      <a:r>
                        <a:rPr lang="zh-TW" sz="1400" kern="100" dirty="0">
                          <a:latin typeface="Times New Roman"/>
                          <a:ea typeface="標楷體"/>
                        </a:rPr>
                        <a:t>萬人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4A21F3-2BB9-4716-A51E-88938343B229}" type="slidenum">
              <a:rPr lang="zh-TW" altLang="en-US"/>
              <a:pPr>
                <a:defRPr/>
              </a:pPr>
              <a:t>4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6334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altLang="zh-TW" dirty="0" smtClean="0">
                <a:solidFill>
                  <a:schemeClr val="tx2">
                    <a:satMod val="130000"/>
                  </a:schemeClr>
                </a:solidFill>
              </a:rPr>
            </a:br>
            <a:r>
              <a:rPr lang="zh-TW" altLang="en-US" b="1" dirty="0" smtClean="0">
                <a:solidFill>
                  <a:schemeClr val="tx2">
                    <a:satMod val="130000"/>
                  </a:schemeClr>
                </a:solidFill>
              </a:rPr>
              <a:t>一</a:t>
            </a:r>
            <a:r>
              <a:rPr lang="zh-TW" altLang="zh-TW" b="1" dirty="0" smtClean="0">
                <a:solidFill>
                  <a:schemeClr val="tx2">
                    <a:satMod val="130000"/>
                  </a:schemeClr>
                </a:solidFill>
              </a:rPr>
              <a:t>、中國金融業現況</a:t>
            </a:r>
            <a:r>
              <a:rPr lang="zh-TW" altLang="zh-TW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zh-TW" altLang="zh-TW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zh-TW" alt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9459" name="內容版面配置區 2"/>
          <p:cNvSpPr>
            <a:spLocks noGrp="1"/>
          </p:cNvSpPr>
          <p:nvPr>
            <p:ph idx="1"/>
          </p:nvPr>
        </p:nvSpPr>
        <p:spPr>
          <a:xfrm>
            <a:off x="1476375" y="908050"/>
            <a:ext cx="7497763" cy="576103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2. 2010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年銀行業金融機構</a:t>
            </a:r>
            <a:r>
              <a:rPr lang="zh-TW" altLang="en-US" sz="2800" smtClean="0">
                <a:latin typeface="標楷體" pitchFamily="65" charset="-120"/>
                <a:ea typeface="標楷體" pitchFamily="65" charset="-120"/>
              </a:rPr>
              <a:t>主要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數據</a:t>
            </a:r>
            <a:endParaRPr lang="en-US" altLang="zh-TW" sz="28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 2" pitchFamily="18" charset="2"/>
              <a:buNone/>
            </a:pPr>
            <a:endParaRPr lang="en-US" altLang="zh-TW" smtClean="0"/>
          </a:p>
          <a:p>
            <a:pPr eaLnBrk="1" hangingPunct="1">
              <a:buFont typeface="Wingdings 2" pitchFamily="18" charset="2"/>
              <a:buNone/>
            </a:pPr>
            <a:endParaRPr lang="en-US" altLang="zh-TW" smtClean="0"/>
          </a:p>
          <a:p>
            <a:pPr eaLnBrk="1" hangingPunct="1">
              <a:buFont typeface="Wingdings 2" pitchFamily="18" charset="2"/>
              <a:buNone/>
            </a:pPr>
            <a:endParaRPr lang="en-US" altLang="zh-TW" smtClean="0"/>
          </a:p>
          <a:p>
            <a:pPr eaLnBrk="1" hangingPunct="1">
              <a:buFont typeface="Wingdings 2" pitchFamily="18" charset="2"/>
              <a:buNone/>
            </a:pPr>
            <a:endParaRPr lang="en-US" altLang="zh-TW" smtClean="0"/>
          </a:p>
          <a:p>
            <a:pPr eaLnBrk="1" hangingPunct="1">
              <a:buFont typeface="Wingdings 2" pitchFamily="18" charset="2"/>
              <a:buNone/>
            </a:pPr>
            <a:endParaRPr lang="en-US" altLang="zh-TW" smtClean="0"/>
          </a:p>
          <a:p>
            <a:pPr eaLnBrk="1" hangingPunct="1">
              <a:buFont typeface="Wingdings 2" pitchFamily="18" charset="2"/>
              <a:buNone/>
            </a:pPr>
            <a:endParaRPr lang="en-US" altLang="zh-TW" smtClean="0"/>
          </a:p>
          <a:p>
            <a:pPr eaLnBrk="1" hangingPunct="1">
              <a:buFont typeface="Wingdings 2" pitchFamily="18" charset="2"/>
              <a:buNone/>
            </a:pPr>
            <a:endParaRPr lang="en-US" altLang="zh-TW" smtClean="0"/>
          </a:p>
          <a:p>
            <a:pPr eaLnBrk="1" hangingPunct="1">
              <a:buFont typeface="Wingdings 2" pitchFamily="18" charset="2"/>
              <a:buNone/>
            </a:pPr>
            <a:endParaRPr lang="en-US" altLang="zh-TW" sz="1200" smtClean="0"/>
          </a:p>
          <a:p>
            <a:pPr eaLnBrk="1" hangingPunct="1">
              <a:buFont typeface="Wingdings 2" pitchFamily="18" charset="2"/>
              <a:buNone/>
            </a:pPr>
            <a:endParaRPr lang="en-US" altLang="zh-TW" sz="1200" smtClean="0"/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1200" smtClean="0"/>
              <a:t>                      </a:t>
            </a:r>
            <a:r>
              <a:rPr lang="zh-TW" altLang="zh-TW" sz="1200" smtClean="0">
                <a:ea typeface="標楷體" pitchFamily="65" charset="-120"/>
              </a:rPr>
              <a:t>資料來源：中國銀監會年報，作者整理</a:t>
            </a:r>
            <a:r>
              <a:rPr lang="zh-TW" altLang="en-US" sz="1200" smtClean="0">
                <a:ea typeface="標楷體" pitchFamily="65" charset="-120"/>
              </a:rPr>
              <a:t> </a:t>
            </a:r>
            <a:r>
              <a:rPr lang="en-US" altLang="zh-TW" sz="1200" smtClean="0">
                <a:ea typeface="標楷體" pitchFamily="65" charset="-120"/>
              </a:rPr>
              <a:t>;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1200" smtClean="0">
                <a:ea typeface="標楷體" pitchFamily="65" charset="-120"/>
              </a:rPr>
              <a:t>                      2010</a:t>
            </a:r>
            <a:r>
              <a:rPr lang="zh-TW" altLang="en-US" sz="1200" smtClean="0">
                <a:ea typeface="標楷體" pitchFamily="65" charset="-120"/>
              </a:rPr>
              <a:t>年</a:t>
            </a:r>
            <a:r>
              <a:rPr lang="en-US" altLang="zh-TW" sz="1200" smtClean="0">
                <a:ea typeface="標楷體" pitchFamily="65" charset="-120"/>
              </a:rPr>
              <a:t>12</a:t>
            </a:r>
            <a:r>
              <a:rPr lang="zh-TW" altLang="en-US" sz="1200" smtClean="0">
                <a:ea typeface="標楷體" pitchFamily="65" charset="-120"/>
              </a:rPr>
              <a:t>月</a:t>
            </a:r>
            <a:r>
              <a:rPr lang="en-US" altLang="zh-TW" sz="1200" smtClean="0">
                <a:ea typeface="標楷體" pitchFamily="65" charset="-120"/>
              </a:rPr>
              <a:t>31</a:t>
            </a:r>
            <a:r>
              <a:rPr lang="zh-TW" altLang="en-US" sz="1200" smtClean="0">
                <a:ea typeface="標楷體" pitchFamily="65" charset="-120"/>
              </a:rPr>
              <a:t>日人民幣</a:t>
            </a:r>
            <a:r>
              <a:rPr lang="en-US" altLang="zh-TW" sz="1200" smtClean="0">
                <a:ea typeface="標楷體" pitchFamily="65" charset="-120"/>
              </a:rPr>
              <a:t>: </a:t>
            </a:r>
            <a:r>
              <a:rPr lang="zh-TW" altLang="en-US" sz="1200" smtClean="0">
                <a:ea typeface="標楷體" pitchFamily="65" charset="-120"/>
              </a:rPr>
              <a:t>新台幣匯率為</a:t>
            </a:r>
            <a:r>
              <a:rPr lang="en-US" altLang="zh-TW" sz="1200" smtClean="0">
                <a:ea typeface="標楷體" pitchFamily="65" charset="-120"/>
              </a:rPr>
              <a:t>1: 4.39</a:t>
            </a:r>
          </a:p>
        </p:txBody>
      </p:sp>
      <p:graphicFrame>
        <p:nvGraphicFramePr>
          <p:cNvPr id="17442" name="Group 34"/>
          <p:cNvGraphicFramePr>
            <a:graphicFrameLocks noGrp="1"/>
          </p:cNvGraphicFramePr>
          <p:nvPr/>
        </p:nvGraphicFramePr>
        <p:xfrm>
          <a:off x="2411413" y="1484313"/>
          <a:ext cx="4968875" cy="4370387"/>
        </p:xfrm>
        <a:graphic>
          <a:graphicData uri="http://schemas.openxmlformats.org/drawingml/2006/table">
            <a:tbl>
              <a:tblPr/>
              <a:tblGrid>
                <a:gridCol w="1733550"/>
                <a:gridCol w="1579562"/>
                <a:gridCol w="1655763"/>
              </a:tblGrid>
              <a:tr h="271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</a:rPr>
                        <a:t>    </a:t>
                      </a: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項目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</a:rPr>
                        <a:t>    </a:t>
                      </a: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人民幣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</a:rPr>
                        <a:t>   </a:t>
                      </a: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折合新台幣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9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總資產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總負債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股東權益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35560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95.3</a:t>
                      </a: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兆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35560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89.5</a:t>
                      </a: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兆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35560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5.8</a:t>
                      </a: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兆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418.37</a:t>
                      </a: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兆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392.91</a:t>
                      </a: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兆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25.46</a:t>
                      </a: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兆</a:t>
                      </a:r>
                      <a:endParaRPr kumimoji="0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9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總存款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總放款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存放比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    73.3</a:t>
                      </a: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兆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    </a:t>
                      </a: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50.9</a:t>
                      </a: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兆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    </a:t>
                      </a: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69.4 %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321.79</a:t>
                      </a: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兆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223.45</a:t>
                      </a: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兆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2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流動性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    43.7 %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9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逾期放款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逾放率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覆蓋率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     1.24</a:t>
                      </a: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兆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     </a:t>
                      </a: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2.4 %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   217.7 %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5.44</a:t>
                      </a: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兆</a:t>
                      </a:r>
                      <a:endParaRPr kumimoji="0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9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資本適足率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淨利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</a:rPr>
                        <a:t>ROE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</a:rPr>
                        <a:t>ROA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    12.2 %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        8,991</a:t>
                      </a: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億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      </a:t>
                      </a: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17.5 %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      1.03 %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3.95</a:t>
                      </a: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兆</a:t>
                      </a:r>
                      <a:endParaRPr kumimoji="0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DD450F-44AE-4AB1-9EDC-20C9C585F262}" type="slidenum">
              <a:rPr lang="zh-TW" altLang="en-US"/>
              <a:pPr>
                <a:defRPr/>
              </a:pPr>
              <a:t>5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altLang="zh-TW" sz="39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一</a:t>
            </a:r>
            <a:r>
              <a:rPr lang="en-US" altLang="en-US" sz="3900" b="1" smtClean="0">
                <a:effectLst>
                  <a:outerShdw blurRad="38100" dist="38100" dir="2700000" algn="tl">
                    <a:srgbClr val="C0C0C0"/>
                  </a:outerShdw>
                </a:effectLst>
                <a:ea typeface="新細明體" charset="-120"/>
              </a:rPr>
              <a:t>、</a:t>
            </a:r>
            <a:r>
              <a:rPr lang="zh-TW" altLang="en-US" sz="39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中國金融業現況</a:t>
            </a:r>
            <a:br>
              <a:rPr lang="zh-TW" altLang="en-US" sz="39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zh-TW" altLang="en-US" sz="39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zh-TW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lang="zh-TW" altLang="en-US" sz="20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總資產市占率</a:t>
            </a:r>
          </a:p>
        </p:txBody>
      </p:sp>
      <p:pic>
        <p:nvPicPr>
          <p:cNvPr id="20483" name="Picture 2" descr="图片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3350" y="1341438"/>
            <a:ext cx="7361238" cy="429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Rectangle 3"/>
          <p:cNvSpPr>
            <a:spLocks noChangeArrowheads="1"/>
          </p:cNvSpPr>
          <p:nvPr/>
        </p:nvSpPr>
        <p:spPr bwMode="auto">
          <a:xfrm>
            <a:off x="1763713" y="5373688"/>
            <a:ext cx="720090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zh-TW" altLang="en-US" sz="1500">
                <a:ea typeface="仿宋_GB2312"/>
                <a:cs typeface="新細明體" charset="-120"/>
              </a:rPr>
              <a:t>相关数据：  </a:t>
            </a:r>
            <a:endParaRPr lang="zh-TW" altLang="en-US" sz="1400">
              <a:ea typeface="仿宋_GB2312"/>
              <a:cs typeface="新細明體" charset="-120"/>
            </a:endParaRPr>
          </a:p>
          <a:p>
            <a:pPr eaLnBrk="0" hangingPunct="0"/>
            <a:r>
              <a:rPr lang="zh-TW" altLang="en-US" sz="1500">
                <a:ea typeface="仿宋_GB2312"/>
                <a:cs typeface="新細明體" charset="-120"/>
              </a:rPr>
              <a:t>    截至</a:t>
            </a:r>
            <a:r>
              <a:rPr lang="en-US" altLang="zh-TW" sz="1500">
                <a:ea typeface="仿宋_GB2312"/>
                <a:cs typeface="新細明體" charset="-120"/>
              </a:rPr>
              <a:t>2010</a:t>
            </a:r>
            <a:r>
              <a:rPr lang="zh-TW" altLang="en-US" sz="1500">
                <a:ea typeface="仿宋_GB2312"/>
                <a:cs typeface="新細明體" charset="-120"/>
              </a:rPr>
              <a:t>年</a:t>
            </a:r>
            <a:r>
              <a:rPr lang="en-US" altLang="zh-TW" sz="1500">
                <a:ea typeface="仿宋_GB2312"/>
                <a:cs typeface="新細明體" charset="-120"/>
              </a:rPr>
              <a:t>12</a:t>
            </a:r>
            <a:r>
              <a:rPr lang="zh-TW" altLang="en-US" sz="1500">
                <a:ea typeface="仿宋_GB2312"/>
                <a:cs typeface="新細明體" charset="-120"/>
              </a:rPr>
              <a:t>月份末，银行业金融机构本外币资产总额为</a:t>
            </a:r>
            <a:r>
              <a:rPr lang="en-US" altLang="zh-TW" sz="1500">
                <a:ea typeface="仿宋_GB2312"/>
                <a:cs typeface="新細明體" charset="-120"/>
              </a:rPr>
              <a:t>95.3</a:t>
            </a:r>
            <a:r>
              <a:rPr lang="zh-TW" altLang="en-US" sz="1500">
                <a:ea typeface="仿宋_GB2312"/>
                <a:cs typeface="新細明體" charset="-120"/>
              </a:rPr>
              <a:t>万亿元，比上年同期增长</a:t>
            </a:r>
            <a:r>
              <a:rPr lang="en-US" altLang="zh-TW" sz="1500">
                <a:ea typeface="仿宋_GB2312"/>
                <a:cs typeface="新細明體" charset="-120"/>
              </a:rPr>
              <a:t>19.9%</a:t>
            </a:r>
            <a:r>
              <a:rPr lang="zh-TW" altLang="en-US" sz="1500">
                <a:ea typeface="仿宋_GB2312"/>
                <a:cs typeface="新細明體" charset="-120"/>
              </a:rPr>
              <a:t>；负债总额</a:t>
            </a:r>
            <a:r>
              <a:rPr lang="en-US" altLang="zh-TW" sz="1500">
                <a:ea typeface="仿宋_GB2312"/>
                <a:cs typeface="新細明體" charset="-120"/>
              </a:rPr>
              <a:t>89.5</a:t>
            </a:r>
            <a:r>
              <a:rPr lang="zh-TW" altLang="en-US" sz="1500">
                <a:ea typeface="仿宋_GB2312"/>
                <a:cs typeface="新細明體" charset="-120"/>
              </a:rPr>
              <a:t>万亿元，比上年同期增长</a:t>
            </a:r>
            <a:r>
              <a:rPr lang="en-US" altLang="zh-TW" sz="1500">
                <a:ea typeface="仿宋_GB2312"/>
                <a:cs typeface="新細明體" charset="-120"/>
              </a:rPr>
              <a:t>19.2%</a:t>
            </a:r>
            <a:r>
              <a:rPr lang="zh-TW" altLang="en-US" sz="1500">
                <a:ea typeface="仿宋_GB2312"/>
                <a:cs typeface="新細明體" charset="-120"/>
              </a:rPr>
              <a:t>。</a:t>
            </a:r>
            <a:endParaRPr lang="zh-TW" altLang="en-US">
              <a:ea typeface="仿宋_GB2312"/>
              <a:cs typeface="新細明體" charset="-120"/>
            </a:endParaRPr>
          </a:p>
        </p:txBody>
      </p:sp>
      <p:sp>
        <p:nvSpPr>
          <p:cNvPr id="20485" name="文字方塊 10"/>
          <p:cNvSpPr txBox="1">
            <a:spLocks noChangeArrowheads="1"/>
          </p:cNvSpPr>
          <p:nvPr/>
        </p:nvSpPr>
        <p:spPr bwMode="auto">
          <a:xfrm>
            <a:off x="1763713" y="6308725"/>
            <a:ext cx="28797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zh-TW" sz="1400">
                <a:latin typeface="Calibri" pitchFamily="34" charset="0"/>
              </a:rPr>
              <a:t>資料來源：中國銀監會</a:t>
            </a:r>
            <a:endParaRPr kumimoji="0" lang="zh-TW" altLang="en-US" sz="1400">
              <a:latin typeface="Calibri" pitchFamily="34" charset="0"/>
            </a:endParaRP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3698875" y="3246438"/>
            <a:ext cx="1746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kumimoji="0" lang="en-US" altLang="zh-TW" b="1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</a:t>
            </a:r>
            <a:r>
              <a:rPr kumimoji="0" lang="zh-TW" altLang="en-US" b="1">
                <a:solidFill>
                  <a:srgbClr val="572314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總資產市占率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AC4D77-75C2-49E1-ADF8-B2B5183266C2}" type="slidenum">
              <a:rPr lang="zh-TW" altLang="en-US"/>
              <a:pPr>
                <a:defRPr/>
              </a:pPr>
              <a:t>6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03350" y="549275"/>
            <a:ext cx="7497763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800" b="1" dirty="0" smtClean="0">
                <a:solidFill>
                  <a:schemeClr val="tx2">
                    <a:satMod val="130000"/>
                  </a:schemeClr>
                </a:solidFill>
              </a:rPr>
              <a:t>二</a:t>
            </a:r>
            <a:r>
              <a:rPr lang="zh-TW" altLang="zh-TW" sz="4800" b="1" dirty="0" smtClean="0">
                <a:solidFill>
                  <a:schemeClr val="tx2">
                    <a:satMod val="130000"/>
                  </a:schemeClr>
                </a:solidFill>
              </a:rPr>
              <a:t>、台灣金融業現況</a:t>
            </a:r>
            <a:r>
              <a:rPr lang="zh-TW" altLang="zh-TW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zh-TW" altLang="zh-TW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zh-TW" alt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253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zh-TW" sz="3000" smtClean="0"/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1.2010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年銀行機構家數及據點</a:t>
            </a:r>
          </a:p>
          <a:p>
            <a:pPr eaLnBrk="1" hangingPunct="1">
              <a:buFont typeface="Wingdings 2" pitchFamily="18" charset="2"/>
              <a:buNone/>
            </a:pPr>
            <a:endParaRPr lang="zh-TW" altLang="en-US" smtClean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47813" y="2781300"/>
          <a:ext cx="6408737" cy="3240088"/>
        </p:xfrm>
        <a:graphic>
          <a:graphicData uri="http://schemas.openxmlformats.org/drawingml/2006/table">
            <a:tbl>
              <a:tblPr/>
              <a:tblGrid>
                <a:gridCol w="2630307"/>
                <a:gridCol w="2034016"/>
                <a:gridCol w="1744389"/>
              </a:tblGrid>
              <a:tr h="704428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altLang="zh-TW" sz="2000" u="sng" kern="100" dirty="0" smtClean="0">
                        <a:latin typeface="Times New Roman"/>
                        <a:ea typeface="標楷體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u="sng" kern="100" dirty="0" smtClean="0">
                          <a:latin typeface="Times New Roman"/>
                          <a:ea typeface="標楷體"/>
                        </a:rPr>
                        <a:t>項目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altLang="zh-TW" sz="2000" u="sng" kern="100" dirty="0" smtClean="0">
                        <a:latin typeface="Times New Roman"/>
                        <a:ea typeface="標楷體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u="sng" kern="100" dirty="0" smtClean="0">
                          <a:latin typeface="Times New Roman"/>
                          <a:ea typeface="標楷體"/>
                        </a:rPr>
                        <a:t>總</a:t>
                      </a:r>
                      <a:r>
                        <a:rPr lang="zh-TW" sz="2000" u="sng" kern="100" dirty="0">
                          <a:latin typeface="Times New Roman"/>
                          <a:ea typeface="標楷體"/>
                        </a:rPr>
                        <a:t>機構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altLang="zh-TW" sz="2000" u="sng" kern="100" dirty="0" smtClean="0">
                        <a:latin typeface="Times New Roman"/>
                        <a:ea typeface="標楷體"/>
                      </a:endParaRP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u="sng" kern="100" dirty="0" smtClean="0">
                          <a:latin typeface="Times New Roman"/>
                          <a:ea typeface="標楷體"/>
                        </a:rPr>
                        <a:t>分支</a:t>
                      </a:r>
                      <a:r>
                        <a:rPr lang="zh-TW" sz="2000" u="sng" kern="100" dirty="0">
                          <a:latin typeface="Times New Roman"/>
                          <a:ea typeface="標楷體"/>
                        </a:rPr>
                        <a:t>機構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983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altLang="zh-TW" sz="2000" kern="100" dirty="0" smtClean="0">
                        <a:latin typeface="Times New Roman"/>
                        <a:ea typeface="標楷體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latin typeface="Times New Roman"/>
                          <a:ea typeface="標楷體"/>
                        </a:rPr>
                        <a:t>本國</a:t>
                      </a:r>
                      <a:r>
                        <a:rPr lang="zh-TW" sz="2000" kern="100" dirty="0">
                          <a:latin typeface="Times New Roman"/>
                          <a:ea typeface="標楷體"/>
                        </a:rPr>
                        <a:t>銀行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000" kern="100" dirty="0" smtClean="0">
                        <a:latin typeface="標楷體"/>
                        <a:ea typeface="新細明體"/>
                      </a:endParaRPr>
                    </a:p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latin typeface="標楷體"/>
                          <a:ea typeface="新細明體"/>
                        </a:rPr>
                        <a:t>37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000" kern="100" dirty="0" smtClean="0">
                        <a:latin typeface="標楷體"/>
                        <a:ea typeface="新細明體"/>
                      </a:endParaRPr>
                    </a:p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latin typeface="標楷體"/>
                          <a:ea typeface="新細明體"/>
                        </a:rPr>
                        <a:t>3,334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983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altLang="zh-TW" sz="2000" kern="100" dirty="0" smtClean="0">
                        <a:latin typeface="Times New Roman"/>
                        <a:ea typeface="標楷體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latin typeface="Times New Roman"/>
                          <a:ea typeface="標楷體"/>
                        </a:rPr>
                        <a:t>外國</a:t>
                      </a:r>
                      <a:r>
                        <a:rPr lang="zh-TW" sz="2000" kern="100" dirty="0">
                          <a:latin typeface="Times New Roman"/>
                          <a:ea typeface="標楷體"/>
                        </a:rPr>
                        <a:t>銀行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000" kern="100" dirty="0" smtClean="0">
                        <a:latin typeface="標楷體"/>
                        <a:ea typeface="新細明體"/>
                      </a:endParaRPr>
                    </a:p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latin typeface="標楷體"/>
                          <a:ea typeface="新細明體"/>
                        </a:rPr>
                        <a:t>28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000" kern="100" dirty="0" smtClean="0">
                        <a:latin typeface="標楷體"/>
                        <a:ea typeface="新細明體"/>
                      </a:endParaRPr>
                    </a:p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latin typeface="標楷體"/>
                          <a:ea typeface="新細明體"/>
                        </a:rPr>
                        <a:t>92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983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altLang="zh-TW" sz="2000" kern="100" dirty="0" smtClean="0">
                        <a:latin typeface="Times New Roman"/>
                        <a:ea typeface="標楷體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latin typeface="Times New Roman"/>
                          <a:ea typeface="標楷體"/>
                        </a:rPr>
                        <a:t>基層</a:t>
                      </a:r>
                      <a:r>
                        <a:rPr lang="zh-TW" sz="2000" kern="100" dirty="0">
                          <a:latin typeface="Times New Roman"/>
                          <a:ea typeface="標楷體"/>
                        </a:rPr>
                        <a:t>金融機構</a:t>
                      </a:r>
                      <a:r>
                        <a:rPr lang="en-US" sz="2000" kern="100" dirty="0">
                          <a:latin typeface="Times New Roman"/>
                          <a:ea typeface="標楷體"/>
                        </a:rPr>
                        <a:t>  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000" kern="100" dirty="0" smtClean="0">
                        <a:latin typeface="標楷體"/>
                        <a:ea typeface="新細明體"/>
                      </a:endParaRPr>
                    </a:p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latin typeface="標楷體"/>
                          <a:ea typeface="新細明體"/>
                        </a:rPr>
                        <a:t>327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000" kern="100" dirty="0" smtClean="0">
                        <a:latin typeface="標楷體"/>
                        <a:ea typeface="新細明體"/>
                      </a:endParaRPr>
                    </a:p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latin typeface="標楷體"/>
                          <a:ea typeface="新細明體"/>
                        </a:rPr>
                        <a:t>1,113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983"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altLang="zh-TW" sz="2000" kern="100" dirty="0" smtClean="0">
                        <a:latin typeface="Times New Roman"/>
                        <a:ea typeface="標楷體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latin typeface="Times New Roman"/>
                          <a:ea typeface="標楷體"/>
                        </a:rPr>
                        <a:t>從業人員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000" kern="100" dirty="0" smtClean="0">
                        <a:latin typeface="標楷體"/>
                        <a:ea typeface="新細明體"/>
                      </a:endParaRPr>
                    </a:p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kern="100" dirty="0" smtClean="0">
                          <a:latin typeface="標楷體"/>
                          <a:ea typeface="新細明體"/>
                        </a:rPr>
                        <a:t>143,437</a:t>
                      </a:r>
                      <a:r>
                        <a:rPr lang="zh-TW" sz="2000" kern="100" dirty="0">
                          <a:latin typeface="Times New Roman"/>
                          <a:ea typeface="標楷體"/>
                        </a:rPr>
                        <a:t>人</a:t>
                      </a:r>
                      <a:endParaRPr lang="zh-TW" sz="20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sz="2000" kern="100" dirty="0">
                        <a:latin typeface="標楷體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B43B82-1DCB-4CD7-9463-3504CF92C46B}" type="slidenum">
              <a:rPr lang="zh-TW" altLang="en-US"/>
              <a:pPr>
                <a:defRPr/>
              </a:pPr>
              <a:t>7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b="1" dirty="0" smtClean="0">
                <a:solidFill>
                  <a:schemeClr val="tx2">
                    <a:satMod val="130000"/>
                  </a:schemeClr>
                </a:solidFill>
              </a:rPr>
              <a:t>二</a:t>
            </a:r>
            <a:r>
              <a:rPr lang="zh-TW" altLang="zh-TW" b="1" dirty="0" smtClean="0">
                <a:solidFill>
                  <a:schemeClr val="tx2">
                    <a:satMod val="130000"/>
                  </a:schemeClr>
                </a:solidFill>
              </a:rPr>
              <a:t>、台灣金融業現況</a:t>
            </a:r>
            <a:endParaRPr lang="zh-TW" altLang="en-US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355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altLang="zh-TW" sz="2800" smtClean="0">
                <a:latin typeface="標楷體" pitchFamily="65" charset="-120"/>
                <a:ea typeface="標楷體" pitchFamily="65" charset="-120"/>
              </a:rPr>
              <a:t>2. 2010</a:t>
            </a:r>
            <a:r>
              <a:rPr lang="zh-TW" altLang="zh-TW" sz="2800" smtClean="0">
                <a:latin typeface="標楷體" pitchFamily="65" charset="-120"/>
                <a:ea typeface="標楷體" pitchFamily="65" charset="-120"/>
              </a:rPr>
              <a:t>年本國銀行主要金融數據</a:t>
            </a:r>
          </a:p>
          <a:p>
            <a:pPr eaLnBrk="1" hangingPunct="1">
              <a:buFont typeface="Wingdings 2" pitchFamily="18" charset="2"/>
              <a:buNone/>
            </a:pPr>
            <a:endParaRPr lang="zh-TW" altLang="en-US" smtClean="0"/>
          </a:p>
        </p:txBody>
      </p:sp>
      <p:graphicFrame>
        <p:nvGraphicFramePr>
          <p:cNvPr id="21531" name="Group 27"/>
          <p:cNvGraphicFramePr>
            <a:graphicFrameLocks noGrp="1"/>
          </p:cNvGraphicFramePr>
          <p:nvPr/>
        </p:nvGraphicFramePr>
        <p:xfrm>
          <a:off x="2771775" y="2060575"/>
          <a:ext cx="3671888" cy="4394200"/>
        </p:xfrm>
        <a:graphic>
          <a:graphicData uri="http://schemas.openxmlformats.org/drawingml/2006/table">
            <a:tbl>
              <a:tblPr/>
              <a:tblGrid>
                <a:gridCol w="1658938"/>
                <a:gridCol w="2012950"/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</a:rPr>
                        <a:t>      </a:t>
                      </a: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項目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</a:rPr>
                        <a:t>    </a:t>
                      </a: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新台幣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總資產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總負債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股東權益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35560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32.77</a:t>
                      </a: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兆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35560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30.68</a:t>
                      </a: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兆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35560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2.09</a:t>
                      </a: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兆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總存款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總放款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存放比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    26.18</a:t>
                      </a: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兆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    </a:t>
                      </a: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19.86</a:t>
                      </a: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兆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    </a:t>
                      </a: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75.86 %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流動性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         32.79 %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逾期放款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逾放率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覆蓋率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     1,251</a:t>
                      </a: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億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     </a:t>
                      </a: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0.6 %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   158.07 %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73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資本適足率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核心資本適足率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整體淨利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</a:rPr>
                        <a:t>ROE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新細明體" charset="-120"/>
                        </a:rPr>
                        <a:t>ROA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    11.97 %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      --  %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     1,832</a:t>
                      </a:r>
                      <a:r>
                        <a:rPr kumimoji="0" lang="zh-TW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億</a:t>
                      </a:r>
                      <a:endParaRPr kumimoji="0" lang="zh-TW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      </a:t>
                      </a: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9.1 %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ts val="2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charset="-120"/>
                        </a:rPr>
                        <a:t>      0.58 %</a:t>
                      </a:r>
                      <a:endParaRPr kumimoji="0" lang="zh-TW" altLang="zh-TW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新細明體" charset="-12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49510B-8CFC-4474-85C7-2048A29338B8}" type="slidenum">
              <a:rPr lang="zh-TW" altLang="en-US"/>
              <a:pPr>
                <a:defRPr/>
              </a:pPr>
              <a:t>8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76375" y="692150"/>
            <a:ext cx="7497763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b="1" dirty="0" smtClean="0">
                <a:solidFill>
                  <a:schemeClr val="tx2">
                    <a:satMod val="130000"/>
                  </a:schemeClr>
                </a:solidFill>
              </a:rPr>
              <a:t>三、兩岸銀行業比較</a:t>
            </a:r>
            <a:r>
              <a:rPr lang="zh-TW" altLang="zh-TW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zh-TW" altLang="zh-TW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zh-TW" alt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4579" name="內容版面配置區 2"/>
          <p:cNvSpPr>
            <a:spLocks noGrp="1"/>
          </p:cNvSpPr>
          <p:nvPr>
            <p:ph idx="1"/>
          </p:nvPr>
        </p:nvSpPr>
        <p:spPr>
          <a:xfrm>
            <a:off x="1403350" y="1844675"/>
            <a:ext cx="7497763" cy="48006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zh-TW" b="1" smtClean="0">
                <a:latin typeface="標楷體" pitchFamily="65" charset="-120"/>
                <a:ea typeface="標楷體" pitchFamily="65" charset="-120"/>
              </a:rPr>
              <a:t>規模</a:t>
            </a:r>
            <a:r>
              <a:rPr lang="zh-TW" altLang="zh-TW" b="1" smtClean="0"/>
              <a:t>、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據點</a:t>
            </a:r>
            <a:r>
              <a:rPr lang="zh-TW" altLang="zh-TW" b="1" smtClean="0">
                <a:latin typeface="標楷體" pitchFamily="65" charset="-120"/>
                <a:ea typeface="標楷體" pitchFamily="65" charset="-120"/>
              </a:rPr>
              <a:t>與市占率</a:t>
            </a:r>
            <a:endParaRPr lang="en-US" altLang="zh-TW" b="1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en-US" altLang="zh-TW" sz="3000" smtClean="0">
                <a:latin typeface="標楷體" pitchFamily="65" charset="-120"/>
                <a:ea typeface="標楷體" pitchFamily="65" charset="-120"/>
              </a:rPr>
              <a:t>(1)</a:t>
            </a:r>
            <a:r>
              <a:rPr lang="zh-TW" altLang="zh-TW" sz="3000" smtClean="0">
                <a:latin typeface="標楷體" pitchFamily="65" charset="-120"/>
                <a:ea typeface="標楷體" pitchFamily="65" charset="-120"/>
              </a:rPr>
              <a:t>總資產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3000" smtClean="0">
                <a:latin typeface="標楷體" pitchFamily="65" charset="-120"/>
                <a:ea typeface="標楷體" pitchFamily="65" charset="-120"/>
              </a:rPr>
              <a:t>    (2)</a:t>
            </a:r>
            <a:r>
              <a:rPr lang="zh-TW" altLang="zh-TW" sz="3000" smtClean="0">
                <a:latin typeface="標楷體" pitchFamily="65" charset="-120"/>
                <a:ea typeface="標楷體" pitchFamily="65" charset="-120"/>
              </a:rPr>
              <a:t>分支機構</a:t>
            </a:r>
            <a:r>
              <a:rPr lang="en-US" altLang="zh-TW" sz="300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3000" smtClean="0">
                <a:latin typeface="標楷體" pitchFamily="65" charset="-120"/>
                <a:ea typeface="標楷體" pitchFamily="65" charset="-120"/>
              </a:rPr>
              <a:t>網點</a:t>
            </a:r>
            <a:r>
              <a:rPr lang="en-US" altLang="zh-TW" sz="300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zh-TW" sz="30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altLang="zh-TW" sz="3000" smtClean="0">
                <a:latin typeface="標楷體" pitchFamily="65" charset="-120"/>
                <a:ea typeface="標楷體" pitchFamily="65" charset="-120"/>
              </a:rPr>
              <a:t>    (3)</a:t>
            </a:r>
            <a:r>
              <a:rPr lang="zh-TW" altLang="zh-TW" sz="3000" smtClean="0">
                <a:latin typeface="標楷體" pitchFamily="65" charset="-120"/>
                <a:ea typeface="標楷體" pitchFamily="65" charset="-120"/>
              </a:rPr>
              <a:t>市占率：在中國前五大商業銀行市</a:t>
            </a:r>
            <a:r>
              <a:rPr lang="zh-TW" altLang="en-US" sz="3000" smtClean="0"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eaLnBrk="1" hangingPunct="1">
              <a:buFont typeface="Wingdings 2" pitchFamily="18" charset="2"/>
              <a:buNone/>
            </a:pPr>
            <a:r>
              <a:rPr lang="zh-TW" altLang="en-US" sz="3000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zh-TW" sz="3000" smtClean="0">
                <a:latin typeface="標楷體" pitchFamily="65" charset="-120"/>
                <a:ea typeface="標楷體" pitchFamily="65" charset="-120"/>
              </a:rPr>
              <a:t>占率達</a:t>
            </a:r>
            <a:r>
              <a:rPr lang="en-US" altLang="zh-TW" sz="3000" smtClean="0">
                <a:latin typeface="標楷體" pitchFamily="65" charset="-120"/>
                <a:ea typeface="標楷體" pitchFamily="65" charset="-120"/>
              </a:rPr>
              <a:t>49.2%</a:t>
            </a:r>
            <a:r>
              <a:rPr lang="zh-TW" altLang="zh-TW" sz="3000" smtClean="0">
                <a:latin typeface="標楷體" pitchFamily="65" charset="-120"/>
                <a:ea typeface="標楷體" pitchFamily="65" charset="-120"/>
              </a:rPr>
              <a:t>，在台灣前五大銀行</a:t>
            </a:r>
            <a:endParaRPr lang="zh-TW" altLang="en-US" sz="3000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zh-TW" altLang="en-US" sz="3000" smtClean="0">
                <a:latin typeface="標楷體" pitchFamily="65" charset="-120"/>
                <a:ea typeface="標楷體" pitchFamily="65" charset="-120"/>
              </a:rPr>
              <a:t>       </a:t>
            </a:r>
            <a:r>
              <a:rPr lang="zh-TW" altLang="zh-TW" sz="3000" smtClean="0">
                <a:latin typeface="標楷體" pitchFamily="65" charset="-120"/>
                <a:ea typeface="標楷體" pitchFamily="65" charset="-120"/>
              </a:rPr>
              <a:t>市占率還不到</a:t>
            </a:r>
            <a:r>
              <a:rPr lang="en-US" altLang="zh-TW" sz="3000" smtClean="0">
                <a:latin typeface="標楷體" pitchFamily="65" charset="-120"/>
                <a:ea typeface="標楷體" pitchFamily="65" charset="-120"/>
              </a:rPr>
              <a:t>30%</a:t>
            </a:r>
            <a:r>
              <a:rPr lang="zh-TW" altLang="zh-TW" sz="3000" smtClean="0">
                <a:latin typeface="標楷體" pitchFamily="65" charset="-120"/>
                <a:ea typeface="標楷體" pitchFamily="65" charset="-120"/>
              </a:rPr>
              <a:t>。</a:t>
            </a:r>
          </a:p>
          <a:p>
            <a:pPr eaLnBrk="1" hangingPunct="1">
              <a:buFont typeface="Wingdings 2" pitchFamily="18" charset="2"/>
              <a:buNone/>
            </a:pPr>
            <a:endParaRPr lang="zh-TW" altLang="en-US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med"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F7FBDC-2581-40EE-B0F4-03A9D8AA220B}" type="slidenum">
              <a:rPr lang="zh-TW" altLang="en-US"/>
              <a:pPr>
                <a:defRPr/>
              </a:pPr>
              <a:t>9</a:t>
            </a:fld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03350" y="404813"/>
            <a:ext cx="7497763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zh-TW" b="1" dirty="0" smtClean="0">
                <a:solidFill>
                  <a:schemeClr val="tx2">
                    <a:satMod val="130000"/>
                  </a:schemeClr>
                </a:solidFill>
              </a:rPr>
              <a:t>三、兩岸銀行業比較</a:t>
            </a:r>
            <a:endParaRPr lang="zh-TW" altLang="en-US" b="1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5603" name="內容版面配置區 2"/>
          <p:cNvSpPr>
            <a:spLocks noGrp="1"/>
          </p:cNvSpPr>
          <p:nvPr>
            <p:ph idx="1"/>
          </p:nvPr>
        </p:nvSpPr>
        <p:spPr>
          <a:xfrm>
            <a:off x="1547813" y="1484313"/>
            <a:ext cx="6016625" cy="48006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altLang="zh-TW" b="1" smtClean="0"/>
          </a:p>
          <a:p>
            <a:pPr eaLnBrk="1" hangingPunct="1">
              <a:buFont typeface="Wingdings 2" pitchFamily="18" charset="2"/>
              <a:buNone/>
            </a:pPr>
            <a:r>
              <a:rPr lang="en-US" altLang="zh-TW" b="1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zh-TW" b="1" smtClean="0">
                <a:latin typeface="標楷體" pitchFamily="65" charset="-120"/>
                <a:ea typeface="標楷體" pitchFamily="65" charset="-120"/>
              </a:rPr>
              <a:t>獲利</a:t>
            </a:r>
            <a:r>
              <a:rPr lang="zh-TW" altLang="en-US" b="1" smtClean="0">
                <a:latin typeface="標楷體" pitchFamily="65" charset="-120"/>
                <a:ea typeface="標楷體" pitchFamily="65" charset="-120"/>
              </a:rPr>
              <a:t>能力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  (1)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利差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  (2)</a:t>
            </a:r>
            <a:r>
              <a:rPr lang="zh-TW" altLang="en-US" smtClean="0">
                <a:latin typeface="標楷體" pitchFamily="65" charset="-120"/>
                <a:ea typeface="標楷體" pitchFamily="65" charset="-120"/>
              </a:rPr>
              <a:t>營業費用率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  (3)ROE</a:t>
            </a:r>
            <a:endParaRPr lang="zh-TW" altLang="zh-TW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  (4)ROA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  (5)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非利息收入比重</a:t>
            </a: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zh-TW" smtClean="0">
              <a:latin typeface="標楷體" pitchFamily="65" charset="-120"/>
              <a:ea typeface="標楷體" pitchFamily="65" charset="-12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altLang="zh-TW" smtClean="0">
                <a:latin typeface="標楷體" pitchFamily="65" charset="-120"/>
                <a:ea typeface="標楷體" pitchFamily="65" charset="-120"/>
              </a:rPr>
              <a:t>  (6)</a:t>
            </a:r>
            <a:r>
              <a:rPr lang="zh-TW" altLang="zh-TW" smtClean="0">
                <a:latin typeface="標楷體" pitchFamily="65" charset="-120"/>
                <a:ea typeface="標楷體" pitchFamily="65" charset="-120"/>
              </a:rPr>
              <a:t>淨利成長率</a:t>
            </a:r>
          </a:p>
          <a:p>
            <a:pPr eaLnBrk="1" hangingPunct="1">
              <a:buFont typeface="Wingdings 2" pitchFamily="18" charset="2"/>
              <a:buNone/>
            </a:pPr>
            <a:endParaRPr lang="zh-TW" altLang="en-US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224</TotalTime>
  <Words>1890</Words>
  <Application>Microsoft Office PowerPoint</Application>
  <PresentationFormat>On-screen Show (4:3)</PresentationFormat>
  <Paragraphs>367</Paragraphs>
  <Slides>21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簡報設計範本</vt:lpstr>
      </vt:variant>
      <vt:variant>
        <vt:i4>7</vt:i4>
      </vt:variant>
      <vt:variant>
        <vt:lpstr>投影片標題</vt:lpstr>
      </vt:variant>
      <vt:variant>
        <vt:i4>21</vt:i4>
      </vt:variant>
    </vt:vector>
  </HeadingPairs>
  <TitlesOfParts>
    <vt:vector size="36" baseType="lpstr">
      <vt:lpstr>Arial</vt:lpstr>
      <vt:lpstr>新細明體</vt:lpstr>
      <vt:lpstr>Calibri</vt:lpstr>
      <vt:lpstr>Wingdings 2</vt:lpstr>
      <vt:lpstr>Verdana</vt:lpstr>
      <vt:lpstr>標楷體</vt:lpstr>
      <vt:lpstr>Times New Roman</vt:lpstr>
      <vt:lpstr>仿宋_GB2312</vt:lpstr>
      <vt:lpstr>夏至</vt:lpstr>
      <vt:lpstr>夏至</vt:lpstr>
      <vt:lpstr>夏至</vt:lpstr>
      <vt:lpstr>夏至</vt:lpstr>
      <vt:lpstr>夏至</vt:lpstr>
      <vt:lpstr>夏至</vt:lpstr>
      <vt:lpstr>夏至</vt:lpstr>
      <vt:lpstr>兩岸銀行業競爭力比較 </vt:lpstr>
      <vt:lpstr>   摘要 </vt:lpstr>
      <vt:lpstr> 一、中國金融業現況 </vt:lpstr>
      <vt:lpstr> 一、中國金融業現況 </vt:lpstr>
      <vt:lpstr>一、中國金融業現況  3.總資產市占率</vt:lpstr>
      <vt:lpstr>二、台灣金融業現況 </vt:lpstr>
      <vt:lpstr>二、台灣金融業現況</vt:lpstr>
      <vt:lpstr>三、兩岸銀行業比較 </vt:lpstr>
      <vt:lpstr>三、兩岸銀行業比較</vt:lpstr>
      <vt:lpstr>三、兩岸銀行業比較</vt:lpstr>
      <vt:lpstr>三、兩岸銀行業比較</vt:lpstr>
      <vt:lpstr>三、兩岸銀行業比較</vt:lpstr>
      <vt:lpstr>四、我國銀行業登陸之SWOT分析 </vt:lpstr>
      <vt:lpstr>四、我國銀行業登陸之SWOT分析 </vt:lpstr>
      <vt:lpstr>四、我國銀行業登陸之SWOT分析 </vt:lpstr>
      <vt:lpstr>四、我國銀行業登陸之SWOT分析 </vt:lpstr>
      <vt:lpstr>五、我國銀行業面對陸銀來台之SWOT分析 </vt:lpstr>
      <vt:lpstr>五、我國銀行業面對陸銀來台之SWOT分析 </vt:lpstr>
      <vt:lpstr> 五、我國銀行業面對陸銀來台之SWOT分析 </vt:lpstr>
      <vt:lpstr> 五、我國銀行業面對陸銀來台之SWOT分析 </vt:lpstr>
      <vt:lpstr> 附錄:三大主體銀行SWOT分析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兩岸銀行業競爭力比較 </dc:title>
  <dc:creator>TJ CHANG</dc:creator>
  <cp:lastModifiedBy>OEM</cp:lastModifiedBy>
  <cp:revision>55</cp:revision>
  <dcterms:created xsi:type="dcterms:W3CDTF">2011-07-07T07:30:44Z</dcterms:created>
  <dcterms:modified xsi:type="dcterms:W3CDTF">2011-07-08T23:50:34Z</dcterms:modified>
</cp:coreProperties>
</file>