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837D7B-091A-4F89-8575-B45500D3F1B5}" type="datetimeFigureOut">
              <a:rPr lang="zh-TW" altLang="en-US" smtClean="0"/>
              <a:t>2011/6/20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848645-CD67-46EF-8083-A12CB7709F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8242176" cy="2088232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人民幣國際化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>                         </a:t>
            </a:r>
            <a:r>
              <a:rPr lang="zh-TW" altLang="en-US" sz="4000" dirty="0" smtClean="0"/>
              <a:t> 內在約制與外部衝擊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008112"/>
          </a:xfrm>
        </p:spPr>
        <p:txBody>
          <a:bodyPr>
            <a:noAutofit/>
          </a:bodyPr>
          <a:lstStyle/>
          <a:p>
            <a:r>
              <a:rPr lang="zh-TW" altLang="en-US" dirty="0" smtClean="0"/>
              <a:t>汪聖芬</a:t>
            </a:r>
            <a:endParaRPr lang="en-US" altLang="zh-TW" dirty="0" smtClean="0"/>
          </a:p>
          <a:p>
            <a:r>
              <a:rPr lang="zh-TW" altLang="en-US" dirty="0"/>
              <a:t>平安大華基金 </a:t>
            </a:r>
            <a:r>
              <a:rPr lang="zh-TW" altLang="en-US" dirty="0" smtClean="0"/>
              <a:t> 市場</a:t>
            </a:r>
            <a:r>
              <a:rPr lang="zh-TW" altLang="en-US" dirty="0"/>
              <a:t>策劃部負責人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易經</a:t>
            </a:r>
            <a:r>
              <a:rPr lang="en-US" altLang="zh-TW" dirty="0" smtClean="0"/>
              <a:t>:</a:t>
            </a:r>
            <a:r>
              <a:rPr lang="zh-TW" altLang="en-US" dirty="0" smtClean="0"/>
              <a:t> 盛極而衰 物極必反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2011</a:t>
            </a:r>
            <a:r>
              <a:rPr lang="zh-TW" altLang="en-US" dirty="0" smtClean="0"/>
              <a:t>年 世界權力格局變化關鍵年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sz="2400" dirty="0" smtClean="0"/>
              <a:t>各國</a:t>
            </a:r>
            <a:r>
              <a:rPr lang="zh-TW" altLang="en-US" sz="2400" dirty="0"/>
              <a:t>經濟</a:t>
            </a:r>
            <a:r>
              <a:rPr lang="zh-TW" altLang="en-US" sz="2400" dirty="0" smtClean="0"/>
              <a:t>體間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，福禍相倚兮，關鍵里程碑即「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G5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」誕生；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橫跨亞、非、拉、歐四大洲，全球最具活力新興經濟合體。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RMB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國際化：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zh-TW" altLang="en-US" sz="2400" dirty="0" smtClean="0">
                <a:latin typeface="新細明體"/>
                <a:ea typeface="新細明體"/>
              </a:rPr>
              <a:t>「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大中華金融圈</a:t>
            </a:r>
            <a:r>
              <a:rPr lang="zh-TW" altLang="en-US" sz="2400" dirty="0" smtClean="0">
                <a:latin typeface="新細明體"/>
                <a:ea typeface="新細明體"/>
              </a:rPr>
              <a:t>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實力的呈現；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zh-TW" altLang="en-US" sz="2400" dirty="0" smtClean="0">
                <a:latin typeface="新細明體"/>
                <a:ea typeface="新細明體"/>
              </a:rPr>
              <a:t>「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亞太區域金融一體化</a:t>
            </a:r>
            <a:r>
              <a:rPr lang="zh-TW" altLang="en-US" sz="2400" dirty="0" smtClean="0">
                <a:latin typeface="新細明體"/>
                <a:ea typeface="新細明體"/>
              </a:rPr>
              <a:t>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的實驗場；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zh-TW" altLang="en-US" sz="2400" dirty="0" smtClean="0">
                <a:latin typeface="新細明體"/>
                <a:ea typeface="新細明體"/>
              </a:rPr>
              <a:t>「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新興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G5</a:t>
            </a:r>
            <a:r>
              <a:rPr lang="zh-TW" altLang="en-US" sz="2400" dirty="0" smtClean="0">
                <a:latin typeface="新細明體"/>
                <a:ea typeface="新細明體"/>
              </a:rPr>
              <a:t>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向</a:t>
            </a:r>
            <a:r>
              <a:rPr lang="zh-TW" altLang="en-US" sz="2400" dirty="0" smtClean="0">
                <a:latin typeface="新細明體"/>
                <a:ea typeface="新細明體"/>
              </a:rPr>
              <a:t>「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發達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G8</a:t>
            </a:r>
            <a:r>
              <a:rPr lang="zh-TW" altLang="en-US" sz="2400" dirty="0" smtClean="0">
                <a:latin typeface="新細明體"/>
                <a:ea typeface="新細明體"/>
              </a:rPr>
              <a:t>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經濟 實力抗衡的前哨戰；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國際化</a:t>
            </a:r>
            <a:r>
              <a:rPr lang="en-US" altLang="zh-TW" dirty="0" smtClean="0"/>
              <a:t>:</a:t>
            </a:r>
            <a:r>
              <a:rPr lang="zh-TW" altLang="en-US" dirty="0" smtClean="0"/>
              <a:t> 自由流通 四步走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第一步 結算工具：貿易結算支付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全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中國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跨境貿易結算試點、中日韓雙邊貿易本國幣結算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第二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步 投資工具：資本項目管制鬆綁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BOA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向美方客戶開放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RMB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交易、世界銀行發行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RMB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債券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第三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步 民間資本出境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內地社會資金 境內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外兌換流通、投資放鬆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第四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步 國際貨幣主角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中國從國家貨幣自由流通，走到國際貨幣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SDR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核心組成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內部制約因素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金融「</a:t>
            </a:r>
            <a:r>
              <a:rPr lang="zh-TW" altLang="en-US" dirty="0" smtClean="0"/>
              <a:t>市場化</a:t>
            </a:r>
            <a:r>
              <a:rPr lang="zh-TW" altLang="en-US" dirty="0" smtClean="0"/>
              <a:t>」不足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r>
              <a:rPr lang="zh-TW" altLang="en-US" dirty="0" smtClean="0"/>
              <a:t>   </a:t>
            </a:r>
            <a:r>
              <a:rPr lang="zh-TW" altLang="en-US" sz="2400" dirty="0" smtClean="0"/>
              <a:t>宏觀面：匯率調控機制仍在</a:t>
            </a:r>
            <a:r>
              <a:rPr lang="zh-TW" altLang="en-US" sz="2400" dirty="0" smtClean="0">
                <a:latin typeface="新細明體"/>
                <a:ea typeface="新細明體"/>
              </a:rPr>
              <a:t>、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利率市場限制仍多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 smtClean="0"/>
              <a:t> </a:t>
            </a:r>
            <a:r>
              <a:rPr lang="zh-TW" altLang="en-US" dirty="0" smtClean="0"/>
              <a:t>   </a:t>
            </a:r>
            <a:r>
              <a:rPr lang="zh-TW" altLang="en-US" sz="2400" dirty="0" smtClean="0"/>
              <a:t>微觀面：產品設計風格貧乏</a:t>
            </a:r>
            <a:r>
              <a:rPr lang="zh-TW" altLang="en-US" sz="2400" dirty="0" smtClean="0">
                <a:latin typeface="新細明體"/>
                <a:ea typeface="新細明體"/>
              </a:rPr>
              <a:t>、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衍生性商品運熟悉度不足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/>
              <a:t>金融</a:t>
            </a:r>
            <a:r>
              <a:rPr lang="zh-TW" altLang="en-US" dirty="0" smtClean="0">
                <a:latin typeface="新細明體"/>
                <a:ea typeface="新細明體"/>
              </a:rPr>
              <a:t>「</a:t>
            </a:r>
            <a:r>
              <a:rPr lang="zh-TW" altLang="en-US" dirty="0" smtClean="0"/>
              <a:t>基礎</a:t>
            </a:r>
            <a:r>
              <a:rPr lang="zh-TW" altLang="en-US" dirty="0" smtClean="0"/>
              <a:t>環境</a:t>
            </a:r>
            <a:r>
              <a:rPr lang="zh-TW" altLang="en-US" dirty="0" smtClean="0">
                <a:latin typeface="新細明體"/>
                <a:ea typeface="新細明體"/>
              </a:rPr>
              <a:t>」不完備</a:t>
            </a:r>
            <a:endParaRPr lang="en-US" altLang="zh-TW" dirty="0" smtClean="0">
              <a:latin typeface="新細明體"/>
              <a:ea typeface="新細明體"/>
            </a:endParaRPr>
          </a:p>
          <a:p>
            <a:pPr>
              <a:buNone/>
            </a:pPr>
            <a:r>
              <a:rPr lang="zh-TW" altLang="en-US" dirty="0" smtClean="0">
                <a:latin typeface="新細明體"/>
                <a:ea typeface="新細明體"/>
              </a:rPr>
              <a:t> </a:t>
            </a:r>
            <a:r>
              <a:rPr lang="zh-TW" altLang="en-US" dirty="0" smtClean="0">
                <a:latin typeface="新細明體"/>
                <a:ea typeface="新細明體"/>
              </a:rPr>
              <a:t>  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機構面：國家長期存貸差保護，個別經營風險承擔力低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個人面：風險意識薄弱，對海外金融環境辨識度低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法制面：</a:t>
            </a:r>
            <a:r>
              <a:rPr lang="zh-TW" altLang="en-US" sz="2400" dirty="0" smtClean="0">
                <a:latin typeface="+mn-ea"/>
              </a:rPr>
              <a:t>會計師、律師等諮詢機構，專業度不足</a:t>
            </a:r>
            <a:endParaRPr lang="en-US" altLang="zh-TW" sz="2400" dirty="0" smtClean="0">
              <a:latin typeface="+mn-ea"/>
            </a:endParaRPr>
          </a:p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政策面：政府政策與媒體宣傳，配套措施不完善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j-ea"/>
              </a:rPr>
              <a:t>衝擊與影響（一）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對國際企業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　</a:t>
            </a:r>
            <a:r>
              <a:rPr lang="zh-TW" altLang="en-US" sz="2400" dirty="0" smtClean="0"/>
              <a:t>外匯管制</a:t>
            </a:r>
            <a:r>
              <a:rPr lang="zh-TW" altLang="en-US" sz="2400" dirty="0" smtClean="0"/>
              <a:t>鬆綁，有利企業兼併收購</a:t>
            </a:r>
            <a:r>
              <a:rPr lang="zh-TW" altLang="en-US" sz="2400" dirty="0" smtClean="0">
                <a:latin typeface="新細明體"/>
                <a:ea typeface="新細明體"/>
              </a:rPr>
              <a:t>、</a:t>
            </a:r>
            <a:r>
              <a:rPr lang="zh-TW" altLang="en-US" sz="2400" dirty="0" smtClean="0"/>
              <a:t>融資貸款操作成本下降</a:t>
            </a:r>
            <a:endParaRPr lang="en-US" altLang="zh-TW" dirty="0" smtClean="0"/>
          </a:p>
          <a:p>
            <a:r>
              <a:rPr lang="zh-TW" altLang="en-US" dirty="0" smtClean="0"/>
              <a:t>對內地</a:t>
            </a:r>
            <a:r>
              <a:rPr lang="zh-TW" altLang="en-US" dirty="0" smtClean="0"/>
              <a:t>企業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　</a:t>
            </a:r>
            <a:r>
              <a:rPr lang="zh-TW" altLang="en-US" sz="2400" dirty="0" smtClean="0"/>
              <a:t>穩定進出口商貿，利於接單議價能力及外匯避險工具運用</a:t>
            </a:r>
            <a:endParaRPr lang="en-US" altLang="zh-TW" dirty="0" smtClean="0"/>
          </a:p>
          <a:p>
            <a:r>
              <a:rPr lang="zh-TW" altLang="en-US" dirty="0" smtClean="0"/>
              <a:t>對金融</a:t>
            </a:r>
            <a:r>
              <a:rPr lang="zh-TW" altLang="en-US" dirty="0" smtClean="0"/>
              <a:t>企業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　</a:t>
            </a:r>
            <a:r>
              <a:rPr lang="zh-TW" altLang="en-US" sz="2400" dirty="0" smtClean="0"/>
              <a:t>刺激金融服務意識，加快產品研發競爭，提升投資管理水平</a:t>
            </a:r>
            <a:endParaRPr lang="en-US" altLang="zh-TW" dirty="0" smtClean="0"/>
          </a:p>
          <a:p>
            <a:r>
              <a:rPr lang="zh-TW" altLang="en-US" dirty="0" smtClean="0"/>
              <a:t>對內地</a:t>
            </a:r>
            <a:r>
              <a:rPr lang="zh-TW" altLang="en-US" dirty="0" smtClean="0"/>
              <a:t>民眾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　</a:t>
            </a:r>
            <a:r>
              <a:rPr lang="zh-TW" altLang="en-US" sz="2400" dirty="0" smtClean="0"/>
              <a:t>增加資金運用效率</a:t>
            </a:r>
            <a:r>
              <a:rPr lang="zh-TW" altLang="en-US" sz="2400" dirty="0" smtClean="0">
                <a:latin typeface="新細明體"/>
                <a:ea typeface="新細明體"/>
              </a:rPr>
              <a:t>，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擴大海外投資管道與宏觀視野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衝擊與影響（二）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短期衝擊：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　</a:t>
            </a:r>
            <a:r>
              <a:rPr lang="zh-TW" altLang="en-US" sz="2400" dirty="0" smtClean="0">
                <a:latin typeface="+mn-ea"/>
              </a:rPr>
              <a:t>上證所年內「國際板」推出，將成為</a:t>
            </a:r>
            <a:r>
              <a:rPr lang="en-US" altLang="zh-TW" sz="2400" dirty="0" smtClean="0">
                <a:latin typeface="+mn-ea"/>
              </a:rPr>
              <a:t>RMB</a:t>
            </a:r>
            <a:r>
              <a:rPr lang="zh-TW" altLang="en-US" sz="2400" dirty="0" smtClean="0">
                <a:latin typeface="+mn-ea"/>
              </a:rPr>
              <a:t>開放流通催化劑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 smtClean="0"/>
              <a:t>中期</a:t>
            </a:r>
            <a:r>
              <a:rPr lang="zh-TW" altLang="en-US" dirty="0" smtClean="0"/>
              <a:t>效應：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　</a:t>
            </a:r>
            <a:r>
              <a:rPr lang="en-US" altLang="zh-TW" sz="2400" dirty="0" smtClean="0"/>
              <a:t>RMB</a:t>
            </a:r>
            <a:r>
              <a:rPr lang="zh-TW" altLang="en-US" sz="2400" dirty="0" smtClean="0"/>
              <a:t>結算，可試行於東盟</a:t>
            </a:r>
            <a:r>
              <a:rPr lang="zh-TW" altLang="en-US" sz="2400" dirty="0" smtClean="0">
                <a:latin typeface="新細明體"/>
                <a:ea typeface="新細明體"/>
              </a:rPr>
              <a:t>、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日韓等「貿易逆差國」，先建立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en-US" sz="2400" dirty="0" smtClean="0">
                <a:latin typeface="新細明體"/>
                <a:ea typeface="新細明體"/>
              </a:rPr>
              <a:t>「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匯率穩定圈</a:t>
            </a:r>
            <a:r>
              <a:rPr lang="zh-TW" altLang="en-US" sz="2400" dirty="0" smtClean="0">
                <a:latin typeface="新細明體"/>
                <a:ea typeface="新細明體"/>
              </a:rPr>
              <a:t>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站穩腳步後，逐步向外推展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/>
              <a:t>長期</a:t>
            </a:r>
            <a:r>
              <a:rPr lang="zh-TW" altLang="en-US" dirty="0" smtClean="0"/>
              <a:t>影響：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　</a:t>
            </a:r>
            <a:r>
              <a:rPr lang="zh-TW" altLang="en-US" sz="2400" dirty="0" smtClean="0"/>
              <a:t>加快</a:t>
            </a:r>
            <a:r>
              <a:rPr lang="zh-TW" altLang="en-US" sz="2400" dirty="0" smtClean="0"/>
              <a:t>政策</a:t>
            </a:r>
            <a:r>
              <a:rPr lang="zh-TW" altLang="en-US" sz="2400" dirty="0" smtClean="0"/>
              <a:t>配套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｢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基礎設施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｣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完善，配合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RMB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持續穩中有升節奏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     5~10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年內，全面朝國際</a:t>
            </a:r>
            <a:r>
              <a:rPr lang="en-US" altLang="zh-TW" sz="2400" dirty="0" smtClean="0">
                <a:latin typeface="新細明體"/>
                <a:ea typeface="新細明體"/>
              </a:rPr>
              <a:t>｢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SDR</a:t>
            </a:r>
            <a:r>
              <a:rPr lang="zh-TW" altLang="en-US" sz="2400" dirty="0" smtClean="0">
                <a:latin typeface="新細明體"/>
                <a:ea typeface="新細明體"/>
              </a:rPr>
              <a:t>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貨幣組成邁進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</TotalTime>
  <Words>211</Words>
  <Application>Microsoft Office PowerPoint</Application>
  <PresentationFormat>如螢幕大小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旅程</vt:lpstr>
      <vt:lpstr>人民幣國際化                           內在約制與外部衝擊</vt:lpstr>
      <vt:lpstr>易經: 盛極而衰 物極必反</vt:lpstr>
      <vt:lpstr>國際化: 自由流通 四步走</vt:lpstr>
      <vt:lpstr>內部制約因素</vt:lpstr>
      <vt:lpstr>衝擊與影響（一）</vt:lpstr>
      <vt:lpstr>衝擊與影響（二）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人民幣國際化 內在約制與外部衝擊</dc:title>
  <dc:creator>TOSHIBA</dc:creator>
  <cp:lastModifiedBy>TOSHIBA</cp:lastModifiedBy>
  <cp:revision>25</cp:revision>
  <dcterms:created xsi:type="dcterms:W3CDTF">2011-06-20T06:04:13Z</dcterms:created>
  <dcterms:modified xsi:type="dcterms:W3CDTF">2011-06-20T07:54:39Z</dcterms:modified>
</cp:coreProperties>
</file>