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2" r:id="rId1"/>
  </p:sldMasterIdLst>
  <p:notesMasterIdLst>
    <p:notesMasterId r:id="rId29"/>
  </p:notesMasterIdLst>
  <p:handoutMasterIdLst>
    <p:handoutMasterId r:id="rId30"/>
  </p:handoutMasterIdLst>
  <p:sldIdLst>
    <p:sldId id="256" r:id="rId2"/>
    <p:sldId id="271" r:id="rId3"/>
    <p:sldId id="283" r:id="rId4"/>
    <p:sldId id="272" r:id="rId5"/>
    <p:sldId id="284" r:id="rId6"/>
    <p:sldId id="277" r:id="rId7"/>
    <p:sldId id="281" r:id="rId8"/>
    <p:sldId id="278" r:id="rId9"/>
    <p:sldId id="273" r:id="rId10"/>
    <p:sldId id="285" r:id="rId11"/>
    <p:sldId id="286" r:id="rId12"/>
    <p:sldId id="287" r:id="rId13"/>
    <p:sldId id="292" r:id="rId14"/>
    <p:sldId id="288" r:id="rId15"/>
    <p:sldId id="302" r:id="rId16"/>
    <p:sldId id="303" r:id="rId17"/>
    <p:sldId id="304" r:id="rId18"/>
    <p:sldId id="306" r:id="rId19"/>
    <p:sldId id="305" r:id="rId20"/>
    <p:sldId id="294" r:id="rId21"/>
    <p:sldId id="293" r:id="rId22"/>
    <p:sldId id="276" r:id="rId23"/>
    <p:sldId id="299" r:id="rId24"/>
    <p:sldId id="301" r:id="rId25"/>
    <p:sldId id="307" r:id="rId26"/>
    <p:sldId id="275" r:id="rId27"/>
    <p:sldId id="298" r:id="rId28"/>
  </p:sldIdLst>
  <p:sldSz cx="9906000" cy="6858000" type="A4"/>
  <p:notesSz cx="6797675" cy="9874250"/>
  <p:defaultTextStyle>
    <a:defPPr>
      <a:defRPr lang="zh-TW"/>
    </a:defPPr>
    <a:lvl1pPr algn="l" rtl="0" eaLnBrk="0" fontAlgn="base" hangingPunct="0">
      <a:spcBef>
        <a:spcPct val="0"/>
      </a:spcBef>
      <a:spcAft>
        <a:spcPct val="0"/>
      </a:spcAft>
      <a:defRPr kern="1200">
        <a:solidFill>
          <a:schemeClr val="tx1"/>
        </a:solidFill>
        <a:latin typeface="Arial" charset="0"/>
        <a:ea typeface="新細明體" pitchFamily="18" charset="-120"/>
        <a:cs typeface="+mn-cs"/>
      </a:defRPr>
    </a:lvl1pPr>
    <a:lvl2pPr marL="457200" algn="l" rtl="0" eaLnBrk="0" fontAlgn="base" hangingPunct="0">
      <a:spcBef>
        <a:spcPct val="0"/>
      </a:spcBef>
      <a:spcAft>
        <a:spcPct val="0"/>
      </a:spcAft>
      <a:defRPr kern="1200">
        <a:solidFill>
          <a:schemeClr val="tx1"/>
        </a:solidFill>
        <a:latin typeface="Arial" charset="0"/>
        <a:ea typeface="新細明體" pitchFamily="18" charset="-120"/>
        <a:cs typeface="+mn-cs"/>
      </a:defRPr>
    </a:lvl2pPr>
    <a:lvl3pPr marL="914400" algn="l" rtl="0" eaLnBrk="0" fontAlgn="base" hangingPunct="0">
      <a:spcBef>
        <a:spcPct val="0"/>
      </a:spcBef>
      <a:spcAft>
        <a:spcPct val="0"/>
      </a:spcAft>
      <a:defRPr kern="1200">
        <a:solidFill>
          <a:schemeClr val="tx1"/>
        </a:solidFill>
        <a:latin typeface="Arial" charset="0"/>
        <a:ea typeface="新細明體" pitchFamily="18" charset="-120"/>
        <a:cs typeface="+mn-cs"/>
      </a:defRPr>
    </a:lvl3pPr>
    <a:lvl4pPr marL="1371600" algn="l" rtl="0" eaLnBrk="0" fontAlgn="base" hangingPunct="0">
      <a:spcBef>
        <a:spcPct val="0"/>
      </a:spcBef>
      <a:spcAft>
        <a:spcPct val="0"/>
      </a:spcAft>
      <a:defRPr kern="1200">
        <a:solidFill>
          <a:schemeClr val="tx1"/>
        </a:solidFill>
        <a:latin typeface="Arial" charset="0"/>
        <a:ea typeface="新細明體" pitchFamily="18" charset="-120"/>
        <a:cs typeface="+mn-cs"/>
      </a:defRPr>
    </a:lvl4pPr>
    <a:lvl5pPr marL="1828800" algn="l" rtl="0" eaLnBrk="0" fontAlgn="base" hangingPunct="0">
      <a:spcBef>
        <a:spcPct val="0"/>
      </a:spcBef>
      <a:spcAft>
        <a:spcPct val="0"/>
      </a:spcAft>
      <a:defRPr kern="1200">
        <a:solidFill>
          <a:schemeClr val="tx1"/>
        </a:solidFill>
        <a:latin typeface="Arial" charset="0"/>
        <a:ea typeface="新細明體" pitchFamily="18" charset="-120"/>
        <a:cs typeface="+mn-cs"/>
      </a:defRPr>
    </a:lvl5pPr>
    <a:lvl6pPr marL="2286000" algn="l" defTabSz="914400" rtl="0" eaLnBrk="1" latinLnBrk="0" hangingPunct="1">
      <a:defRPr kern="1200">
        <a:solidFill>
          <a:schemeClr val="tx1"/>
        </a:solidFill>
        <a:latin typeface="Arial" charset="0"/>
        <a:ea typeface="新細明體" pitchFamily="18" charset="-120"/>
        <a:cs typeface="+mn-cs"/>
      </a:defRPr>
    </a:lvl6pPr>
    <a:lvl7pPr marL="2743200" algn="l" defTabSz="914400" rtl="0" eaLnBrk="1" latinLnBrk="0" hangingPunct="1">
      <a:defRPr kern="1200">
        <a:solidFill>
          <a:schemeClr val="tx1"/>
        </a:solidFill>
        <a:latin typeface="Arial" charset="0"/>
        <a:ea typeface="新細明體" pitchFamily="18" charset="-120"/>
        <a:cs typeface="+mn-cs"/>
      </a:defRPr>
    </a:lvl7pPr>
    <a:lvl8pPr marL="3200400" algn="l" defTabSz="914400" rtl="0" eaLnBrk="1" latinLnBrk="0" hangingPunct="1">
      <a:defRPr kern="1200">
        <a:solidFill>
          <a:schemeClr val="tx1"/>
        </a:solidFill>
        <a:latin typeface="Arial" charset="0"/>
        <a:ea typeface="新細明體" pitchFamily="18" charset="-120"/>
        <a:cs typeface="+mn-cs"/>
      </a:defRPr>
    </a:lvl8pPr>
    <a:lvl9pPr marL="3657600" algn="l" defTabSz="914400" rtl="0" eaLnBrk="1" latinLnBrk="0" hangingPunct="1">
      <a:defRPr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FFFF"/>
    <a:srgbClr val="6600FF"/>
    <a:srgbClr val="FF0000"/>
    <a:srgbClr val="FFFF99"/>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220" autoAdjust="0"/>
    <p:restoredTop sz="72621" autoAdjust="0"/>
  </p:normalViewPr>
  <p:slideViewPr>
    <p:cSldViewPr>
      <p:cViewPr>
        <p:scale>
          <a:sx n="50" d="100"/>
          <a:sy n="50" d="100"/>
        </p:scale>
        <p:origin x="-1656" y="-162"/>
      </p:cViewPr>
      <p:guideLst>
        <p:guide orient="horz" pos="2160"/>
        <p:guide pos="3120"/>
      </p:guideLst>
    </p:cSldViewPr>
  </p:slideViewPr>
  <p:outlineViewPr>
    <p:cViewPr>
      <p:scale>
        <a:sx n="33" d="100"/>
        <a:sy n="33" d="100"/>
      </p:scale>
      <p:origin x="0" y="16104"/>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06/relationships/legacyDocTextInfo" Target="legacyDocTextInfo.bin"/></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90CCA2-B90B-454F-8E64-F05DEB6CF09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TW" altLang="en-US"/>
        </a:p>
      </dgm:t>
    </dgm:pt>
    <dgm:pt modelId="{452D5984-C66D-4766-8149-C35DB5BE9018}">
      <dgm:prSet phldrT="[文字]"/>
      <dgm:spPr/>
      <dgm:t>
        <a:bodyPr/>
        <a:lstStyle/>
        <a:p>
          <a:r>
            <a:rPr lang="zh-TW" altLang="en-US" b="1" dirty="0" smtClean="0">
              <a:solidFill>
                <a:schemeClr val="tx1"/>
              </a:solidFill>
              <a:latin typeface="標楷體" pitchFamily="65" charset="-120"/>
              <a:ea typeface="標楷體" pitchFamily="65" charset="-120"/>
            </a:rPr>
            <a:t>採用</a:t>
          </a:r>
          <a:r>
            <a:rPr lang="en-US" altLang="zh-TW" b="1" dirty="0" smtClean="0">
              <a:solidFill>
                <a:schemeClr val="tx1"/>
              </a:solidFill>
              <a:latin typeface="標楷體" pitchFamily="65" charset="-120"/>
              <a:ea typeface="標楷體" pitchFamily="65" charset="-120"/>
            </a:rPr>
            <a:t>IFRSs</a:t>
          </a:r>
          <a:endParaRPr lang="zh-TW" altLang="en-US" b="1" dirty="0">
            <a:solidFill>
              <a:schemeClr val="tx1"/>
            </a:solidFill>
            <a:latin typeface="標楷體" pitchFamily="65" charset="-120"/>
            <a:ea typeface="標楷體" pitchFamily="65" charset="-120"/>
          </a:endParaRPr>
        </a:p>
      </dgm:t>
    </dgm:pt>
    <dgm:pt modelId="{50389340-D4D2-4CDB-BCE1-6BF1F2B91DED}" type="parTrans" cxnId="{A5E15C28-31B5-42F4-BB0D-EDA48E79BBBE}">
      <dgm:prSet/>
      <dgm:spPr/>
      <dgm:t>
        <a:bodyPr/>
        <a:lstStyle/>
        <a:p>
          <a:endParaRPr lang="zh-TW" altLang="en-US"/>
        </a:p>
      </dgm:t>
    </dgm:pt>
    <dgm:pt modelId="{EFBBED97-4405-4302-ACC8-241C7F112390}" type="sibTrans" cxnId="{A5E15C28-31B5-42F4-BB0D-EDA48E79BBBE}">
      <dgm:prSet/>
      <dgm:spPr/>
      <dgm:t>
        <a:bodyPr/>
        <a:lstStyle/>
        <a:p>
          <a:endParaRPr lang="zh-TW" altLang="en-US"/>
        </a:p>
      </dgm:t>
    </dgm:pt>
    <dgm:pt modelId="{5ED0CDB9-DF1D-468C-9105-22F630DDF487}">
      <dgm:prSet phldrT="[文字]"/>
      <dgm:spPr/>
      <dgm:t>
        <a:bodyPr/>
        <a:lstStyle/>
        <a:p>
          <a:r>
            <a:rPr lang="zh-TW" altLang="en-US" b="1" dirty="0" smtClean="0">
              <a:solidFill>
                <a:schemeClr val="tx1"/>
              </a:solidFill>
              <a:latin typeface="標楷體" pitchFamily="65" charset="-120"/>
              <a:ea typeface="標楷體" pitchFamily="65" charset="-120"/>
            </a:rPr>
            <a:t>企業</a:t>
          </a:r>
          <a:endParaRPr lang="zh-TW" altLang="en-US" b="1" dirty="0">
            <a:solidFill>
              <a:schemeClr val="tx1"/>
            </a:solidFill>
            <a:latin typeface="標楷體" pitchFamily="65" charset="-120"/>
            <a:ea typeface="標楷體" pitchFamily="65" charset="-120"/>
          </a:endParaRPr>
        </a:p>
      </dgm:t>
    </dgm:pt>
    <dgm:pt modelId="{A79FE489-5858-47B3-8317-77801EB922F9}" type="parTrans" cxnId="{5484CBF3-7045-4F2C-BDC6-EB224EE9AE46}">
      <dgm:prSet/>
      <dgm:spPr/>
      <dgm:t>
        <a:bodyPr/>
        <a:lstStyle/>
        <a:p>
          <a:endParaRPr lang="zh-TW" altLang="en-US"/>
        </a:p>
      </dgm:t>
    </dgm:pt>
    <dgm:pt modelId="{ABC54E6F-4C53-4357-9FDC-665EAF4C6DCE}" type="sibTrans" cxnId="{5484CBF3-7045-4F2C-BDC6-EB224EE9AE46}">
      <dgm:prSet/>
      <dgm:spPr/>
      <dgm:t>
        <a:bodyPr/>
        <a:lstStyle/>
        <a:p>
          <a:endParaRPr lang="zh-TW" altLang="en-US"/>
        </a:p>
      </dgm:t>
    </dgm:pt>
    <dgm:pt modelId="{B0B16631-47B6-47E3-B4AB-9191A233FF3C}">
      <dgm:prSet phldrT="[文字]"/>
      <dgm:spPr/>
      <dgm:t>
        <a:bodyPr/>
        <a:lstStyle/>
        <a:p>
          <a:r>
            <a:rPr lang="zh-TW" altLang="en-US" b="1" dirty="0" smtClean="0">
              <a:solidFill>
                <a:schemeClr val="tx1"/>
              </a:solidFill>
              <a:latin typeface="標楷體" pitchFamily="65" charset="-120"/>
              <a:ea typeface="標楷體" pitchFamily="65" charset="-120"/>
            </a:rPr>
            <a:t>會計師</a:t>
          </a:r>
        </a:p>
      </dgm:t>
    </dgm:pt>
    <dgm:pt modelId="{22995696-C284-446F-A90F-EE1403722BA6}" type="parTrans" cxnId="{7D524CED-2B9E-4D2C-ADD8-02317453A800}">
      <dgm:prSet/>
      <dgm:spPr/>
      <dgm:t>
        <a:bodyPr/>
        <a:lstStyle/>
        <a:p>
          <a:endParaRPr lang="zh-TW" altLang="en-US"/>
        </a:p>
      </dgm:t>
    </dgm:pt>
    <dgm:pt modelId="{09F557C7-3AA5-4202-A248-39D966D64122}" type="sibTrans" cxnId="{7D524CED-2B9E-4D2C-ADD8-02317453A800}">
      <dgm:prSet/>
      <dgm:spPr/>
      <dgm:t>
        <a:bodyPr/>
        <a:lstStyle/>
        <a:p>
          <a:endParaRPr lang="zh-TW" altLang="en-US"/>
        </a:p>
      </dgm:t>
    </dgm:pt>
    <dgm:pt modelId="{BC168AA0-41C3-48F0-B84A-0B3EC708E5F2}">
      <dgm:prSet phldrT="[文字]"/>
      <dgm:spPr/>
      <dgm:t>
        <a:bodyPr/>
        <a:lstStyle/>
        <a:p>
          <a:r>
            <a:rPr lang="zh-TW" altLang="en-US" b="1" dirty="0" smtClean="0">
              <a:solidFill>
                <a:schemeClr val="tx1"/>
              </a:solidFill>
              <a:latin typeface="標楷體" pitchFamily="65" charset="-120"/>
              <a:ea typeface="標楷體" pitchFamily="65" charset="-120"/>
            </a:rPr>
            <a:t>學術界</a:t>
          </a:r>
          <a:endParaRPr lang="zh-TW" altLang="en-US" b="1" dirty="0">
            <a:solidFill>
              <a:schemeClr val="tx1"/>
            </a:solidFill>
            <a:latin typeface="標楷體" pitchFamily="65" charset="-120"/>
            <a:ea typeface="標楷體" pitchFamily="65" charset="-120"/>
          </a:endParaRPr>
        </a:p>
      </dgm:t>
    </dgm:pt>
    <dgm:pt modelId="{AC643AEB-EDF9-4EF2-BAB3-14B1A0C5D24C}" type="parTrans" cxnId="{6E297A4B-14D0-4948-B528-1731FDAE14A5}">
      <dgm:prSet/>
      <dgm:spPr/>
      <dgm:t>
        <a:bodyPr/>
        <a:lstStyle/>
        <a:p>
          <a:endParaRPr lang="zh-TW" altLang="en-US"/>
        </a:p>
      </dgm:t>
    </dgm:pt>
    <dgm:pt modelId="{F6B20C02-A58F-405E-BFD8-F442D64A1CB8}" type="sibTrans" cxnId="{6E297A4B-14D0-4948-B528-1731FDAE14A5}">
      <dgm:prSet/>
      <dgm:spPr/>
      <dgm:t>
        <a:bodyPr/>
        <a:lstStyle/>
        <a:p>
          <a:endParaRPr lang="zh-TW" altLang="en-US"/>
        </a:p>
      </dgm:t>
    </dgm:pt>
    <dgm:pt modelId="{00AA4979-1CF8-48F5-9EB1-6AF37A93F7CD}">
      <dgm:prSet phldrT="[文字]"/>
      <dgm:spPr/>
      <dgm:t>
        <a:bodyPr/>
        <a:lstStyle/>
        <a:p>
          <a:r>
            <a:rPr lang="zh-TW" altLang="en-US" b="1" dirty="0" smtClean="0">
              <a:solidFill>
                <a:schemeClr val="tx1"/>
              </a:solidFill>
              <a:latin typeface="標楷體" pitchFamily="65" charset="-120"/>
              <a:ea typeface="標楷體" pitchFamily="65" charset="-120"/>
            </a:rPr>
            <a:t>投資人</a:t>
          </a:r>
          <a:endParaRPr lang="zh-TW" altLang="en-US" b="1" dirty="0">
            <a:solidFill>
              <a:schemeClr val="tx1"/>
            </a:solidFill>
            <a:latin typeface="標楷體" pitchFamily="65" charset="-120"/>
            <a:ea typeface="標楷體" pitchFamily="65" charset="-120"/>
          </a:endParaRPr>
        </a:p>
      </dgm:t>
    </dgm:pt>
    <dgm:pt modelId="{8AD6D574-C04E-46EE-B61F-D9D0F78FD7B9}" type="parTrans" cxnId="{078AAB94-2E54-4487-891C-FCF254E2012F}">
      <dgm:prSet/>
      <dgm:spPr/>
      <dgm:t>
        <a:bodyPr/>
        <a:lstStyle/>
        <a:p>
          <a:endParaRPr lang="zh-TW" altLang="en-US"/>
        </a:p>
      </dgm:t>
    </dgm:pt>
    <dgm:pt modelId="{96816B22-3928-4B9B-97DF-2A4904DAB3EF}" type="sibTrans" cxnId="{078AAB94-2E54-4487-891C-FCF254E2012F}">
      <dgm:prSet/>
      <dgm:spPr/>
      <dgm:t>
        <a:bodyPr/>
        <a:lstStyle/>
        <a:p>
          <a:endParaRPr lang="zh-TW" altLang="en-US"/>
        </a:p>
      </dgm:t>
    </dgm:pt>
    <dgm:pt modelId="{99BEBE67-152B-496B-AEE5-A397330CBA29}">
      <dgm:prSet/>
      <dgm:spPr/>
      <dgm:t>
        <a:bodyPr/>
        <a:lstStyle/>
        <a:p>
          <a:r>
            <a:rPr lang="zh-TW" altLang="en-US" b="1" dirty="0" smtClean="0">
              <a:solidFill>
                <a:schemeClr val="tx1"/>
              </a:solidFill>
              <a:latin typeface="標楷體" pitchFamily="65" charset="-120"/>
              <a:ea typeface="標楷體" pitchFamily="65" charset="-120"/>
            </a:rPr>
            <a:t>主管機關</a:t>
          </a:r>
          <a:endParaRPr lang="zh-TW" altLang="en-US" b="1" dirty="0">
            <a:solidFill>
              <a:schemeClr val="tx1"/>
            </a:solidFill>
            <a:latin typeface="標楷體" pitchFamily="65" charset="-120"/>
            <a:ea typeface="標楷體" pitchFamily="65" charset="-120"/>
          </a:endParaRPr>
        </a:p>
      </dgm:t>
    </dgm:pt>
    <dgm:pt modelId="{8098E95F-D736-439B-B956-2EA4A82CC396}" type="parTrans" cxnId="{A9D0D3CC-CEFE-4518-9CB4-CF7023C6F2D9}">
      <dgm:prSet/>
      <dgm:spPr/>
    </dgm:pt>
    <dgm:pt modelId="{AB52A63E-D9E9-455C-858C-A8BCDE27A206}" type="sibTrans" cxnId="{A9D0D3CC-CEFE-4518-9CB4-CF7023C6F2D9}">
      <dgm:prSet/>
      <dgm:spPr/>
    </dgm:pt>
    <dgm:pt modelId="{3B1CA9B4-CBC0-4BAC-A1F8-91297C4D1512}" type="pres">
      <dgm:prSet presAssocID="{5990CCA2-B90B-454F-8E64-F05DEB6CF090}" presName="Name0" presStyleCnt="0">
        <dgm:presLayoutVars>
          <dgm:chMax val="1"/>
          <dgm:dir/>
          <dgm:animLvl val="ctr"/>
          <dgm:resizeHandles val="exact"/>
        </dgm:presLayoutVars>
      </dgm:prSet>
      <dgm:spPr/>
      <dgm:t>
        <a:bodyPr/>
        <a:lstStyle/>
        <a:p>
          <a:endParaRPr lang="zh-TW" altLang="en-US"/>
        </a:p>
      </dgm:t>
    </dgm:pt>
    <dgm:pt modelId="{F2EFB7BC-99B7-4545-A945-9A8E71731D60}" type="pres">
      <dgm:prSet presAssocID="{452D5984-C66D-4766-8149-C35DB5BE9018}" presName="centerShape" presStyleLbl="node0" presStyleIdx="0" presStyleCnt="1"/>
      <dgm:spPr/>
      <dgm:t>
        <a:bodyPr/>
        <a:lstStyle/>
        <a:p>
          <a:endParaRPr lang="zh-TW" altLang="en-US"/>
        </a:p>
      </dgm:t>
    </dgm:pt>
    <dgm:pt modelId="{3ECE017E-392A-4E84-B520-454FF4DDDEB7}" type="pres">
      <dgm:prSet presAssocID="{5ED0CDB9-DF1D-468C-9105-22F630DDF487}" presName="node" presStyleLbl="node1" presStyleIdx="0" presStyleCnt="5">
        <dgm:presLayoutVars>
          <dgm:bulletEnabled val="1"/>
        </dgm:presLayoutVars>
      </dgm:prSet>
      <dgm:spPr/>
      <dgm:t>
        <a:bodyPr/>
        <a:lstStyle/>
        <a:p>
          <a:endParaRPr lang="zh-TW" altLang="en-US"/>
        </a:p>
      </dgm:t>
    </dgm:pt>
    <dgm:pt modelId="{F852E993-BB56-4A61-B2A3-CE1E32AAC7EC}" type="pres">
      <dgm:prSet presAssocID="{5ED0CDB9-DF1D-468C-9105-22F630DDF487}" presName="dummy" presStyleCnt="0"/>
      <dgm:spPr/>
    </dgm:pt>
    <dgm:pt modelId="{B0E124E4-B594-4746-9AF7-74794946E743}" type="pres">
      <dgm:prSet presAssocID="{ABC54E6F-4C53-4357-9FDC-665EAF4C6DCE}" presName="sibTrans" presStyleLbl="sibTrans2D1" presStyleIdx="0" presStyleCnt="5"/>
      <dgm:spPr/>
      <dgm:t>
        <a:bodyPr/>
        <a:lstStyle/>
        <a:p>
          <a:endParaRPr lang="zh-TW" altLang="en-US"/>
        </a:p>
      </dgm:t>
    </dgm:pt>
    <dgm:pt modelId="{836771DF-86CC-417C-BD3D-BEE894DA558A}" type="pres">
      <dgm:prSet presAssocID="{99BEBE67-152B-496B-AEE5-A397330CBA29}" presName="node" presStyleLbl="node1" presStyleIdx="1" presStyleCnt="5">
        <dgm:presLayoutVars>
          <dgm:bulletEnabled val="1"/>
        </dgm:presLayoutVars>
      </dgm:prSet>
      <dgm:spPr/>
      <dgm:t>
        <a:bodyPr/>
        <a:lstStyle/>
        <a:p>
          <a:endParaRPr lang="zh-TW" altLang="en-US"/>
        </a:p>
      </dgm:t>
    </dgm:pt>
    <dgm:pt modelId="{CB3EE94A-45F7-45A2-B681-0159EE5C893E}" type="pres">
      <dgm:prSet presAssocID="{99BEBE67-152B-496B-AEE5-A397330CBA29}" presName="dummy" presStyleCnt="0"/>
      <dgm:spPr/>
    </dgm:pt>
    <dgm:pt modelId="{D27E772A-4A91-4E69-B659-B07B66B502A9}" type="pres">
      <dgm:prSet presAssocID="{AB52A63E-D9E9-455C-858C-A8BCDE27A206}" presName="sibTrans" presStyleLbl="sibTrans2D1" presStyleIdx="1" presStyleCnt="5"/>
      <dgm:spPr/>
    </dgm:pt>
    <dgm:pt modelId="{7A74E23F-566D-4D20-9925-22D1A172E0BA}" type="pres">
      <dgm:prSet presAssocID="{B0B16631-47B6-47E3-B4AB-9191A233FF3C}" presName="node" presStyleLbl="node1" presStyleIdx="2" presStyleCnt="5">
        <dgm:presLayoutVars>
          <dgm:bulletEnabled val="1"/>
        </dgm:presLayoutVars>
      </dgm:prSet>
      <dgm:spPr/>
      <dgm:t>
        <a:bodyPr/>
        <a:lstStyle/>
        <a:p>
          <a:endParaRPr lang="zh-TW" altLang="en-US"/>
        </a:p>
      </dgm:t>
    </dgm:pt>
    <dgm:pt modelId="{6E1B3499-5957-43B2-86EF-B2F9A40DD33A}" type="pres">
      <dgm:prSet presAssocID="{B0B16631-47B6-47E3-B4AB-9191A233FF3C}" presName="dummy" presStyleCnt="0"/>
      <dgm:spPr/>
    </dgm:pt>
    <dgm:pt modelId="{BDB20585-55DA-4746-B324-7C846C1AC12F}" type="pres">
      <dgm:prSet presAssocID="{09F557C7-3AA5-4202-A248-39D966D64122}" presName="sibTrans" presStyleLbl="sibTrans2D1" presStyleIdx="2" presStyleCnt="5"/>
      <dgm:spPr/>
      <dgm:t>
        <a:bodyPr/>
        <a:lstStyle/>
        <a:p>
          <a:endParaRPr lang="zh-TW" altLang="en-US"/>
        </a:p>
      </dgm:t>
    </dgm:pt>
    <dgm:pt modelId="{DFB5A901-22C3-4B9D-9859-99BD382601DF}" type="pres">
      <dgm:prSet presAssocID="{BC168AA0-41C3-48F0-B84A-0B3EC708E5F2}" presName="node" presStyleLbl="node1" presStyleIdx="3" presStyleCnt="5">
        <dgm:presLayoutVars>
          <dgm:bulletEnabled val="1"/>
        </dgm:presLayoutVars>
      </dgm:prSet>
      <dgm:spPr/>
      <dgm:t>
        <a:bodyPr/>
        <a:lstStyle/>
        <a:p>
          <a:endParaRPr lang="zh-TW" altLang="en-US"/>
        </a:p>
      </dgm:t>
    </dgm:pt>
    <dgm:pt modelId="{64ABFE01-FD07-4438-A3E3-EFD31BA3F213}" type="pres">
      <dgm:prSet presAssocID="{BC168AA0-41C3-48F0-B84A-0B3EC708E5F2}" presName="dummy" presStyleCnt="0"/>
      <dgm:spPr/>
    </dgm:pt>
    <dgm:pt modelId="{27354DFA-AAB2-4D46-8CD6-8823DBDB7F78}" type="pres">
      <dgm:prSet presAssocID="{F6B20C02-A58F-405E-BFD8-F442D64A1CB8}" presName="sibTrans" presStyleLbl="sibTrans2D1" presStyleIdx="3" presStyleCnt="5"/>
      <dgm:spPr/>
      <dgm:t>
        <a:bodyPr/>
        <a:lstStyle/>
        <a:p>
          <a:endParaRPr lang="zh-TW" altLang="en-US"/>
        </a:p>
      </dgm:t>
    </dgm:pt>
    <dgm:pt modelId="{321AF265-CE05-4044-9869-4FA4F002D83F}" type="pres">
      <dgm:prSet presAssocID="{00AA4979-1CF8-48F5-9EB1-6AF37A93F7CD}" presName="node" presStyleLbl="node1" presStyleIdx="4" presStyleCnt="5" custRadScaleRad="101438" custRadScaleInc="-1019">
        <dgm:presLayoutVars>
          <dgm:bulletEnabled val="1"/>
        </dgm:presLayoutVars>
      </dgm:prSet>
      <dgm:spPr/>
      <dgm:t>
        <a:bodyPr/>
        <a:lstStyle/>
        <a:p>
          <a:endParaRPr lang="zh-TW" altLang="en-US"/>
        </a:p>
      </dgm:t>
    </dgm:pt>
    <dgm:pt modelId="{2D2AD140-0B61-4CB9-BF8E-1A1EC8A183FD}" type="pres">
      <dgm:prSet presAssocID="{00AA4979-1CF8-48F5-9EB1-6AF37A93F7CD}" presName="dummy" presStyleCnt="0"/>
      <dgm:spPr/>
    </dgm:pt>
    <dgm:pt modelId="{3EF98B78-59EA-4C0A-969C-C3C223780A2B}" type="pres">
      <dgm:prSet presAssocID="{96816B22-3928-4B9B-97DF-2A4904DAB3EF}" presName="sibTrans" presStyleLbl="sibTrans2D1" presStyleIdx="4" presStyleCnt="5"/>
      <dgm:spPr/>
      <dgm:t>
        <a:bodyPr/>
        <a:lstStyle/>
        <a:p>
          <a:endParaRPr lang="zh-TW" altLang="en-US"/>
        </a:p>
      </dgm:t>
    </dgm:pt>
  </dgm:ptLst>
  <dgm:cxnLst>
    <dgm:cxn modelId="{DE7AF035-4354-4C48-BCB3-5A06679FB39C}" type="presOf" srcId="{96816B22-3928-4B9B-97DF-2A4904DAB3EF}" destId="{3EF98B78-59EA-4C0A-969C-C3C223780A2B}" srcOrd="0" destOrd="0" presId="urn:microsoft.com/office/officeart/2005/8/layout/radial6"/>
    <dgm:cxn modelId="{87D8F801-5831-4FAC-A1E5-1734CC8607B7}" type="presOf" srcId="{AB52A63E-D9E9-455C-858C-A8BCDE27A206}" destId="{D27E772A-4A91-4E69-B659-B07B66B502A9}" srcOrd="0" destOrd="0" presId="urn:microsoft.com/office/officeart/2005/8/layout/radial6"/>
    <dgm:cxn modelId="{2083BEC1-9A39-458A-96D8-3A23BAE205F2}" type="presOf" srcId="{452D5984-C66D-4766-8149-C35DB5BE9018}" destId="{F2EFB7BC-99B7-4545-A945-9A8E71731D60}" srcOrd="0" destOrd="0" presId="urn:microsoft.com/office/officeart/2005/8/layout/radial6"/>
    <dgm:cxn modelId="{01A6E61D-85D8-4195-9F77-70EFC0673C27}" type="presOf" srcId="{00AA4979-1CF8-48F5-9EB1-6AF37A93F7CD}" destId="{321AF265-CE05-4044-9869-4FA4F002D83F}" srcOrd="0" destOrd="0" presId="urn:microsoft.com/office/officeart/2005/8/layout/radial6"/>
    <dgm:cxn modelId="{7D524CED-2B9E-4D2C-ADD8-02317453A800}" srcId="{452D5984-C66D-4766-8149-C35DB5BE9018}" destId="{B0B16631-47B6-47E3-B4AB-9191A233FF3C}" srcOrd="2" destOrd="0" parTransId="{22995696-C284-446F-A90F-EE1403722BA6}" sibTransId="{09F557C7-3AA5-4202-A248-39D966D64122}"/>
    <dgm:cxn modelId="{C36CAE83-F61A-45F5-AE76-38CA18F29FDC}" type="presOf" srcId="{BC168AA0-41C3-48F0-B84A-0B3EC708E5F2}" destId="{DFB5A901-22C3-4B9D-9859-99BD382601DF}" srcOrd="0" destOrd="0" presId="urn:microsoft.com/office/officeart/2005/8/layout/radial6"/>
    <dgm:cxn modelId="{5484CBF3-7045-4F2C-BDC6-EB224EE9AE46}" srcId="{452D5984-C66D-4766-8149-C35DB5BE9018}" destId="{5ED0CDB9-DF1D-468C-9105-22F630DDF487}" srcOrd="0" destOrd="0" parTransId="{A79FE489-5858-47B3-8317-77801EB922F9}" sibTransId="{ABC54E6F-4C53-4357-9FDC-665EAF4C6DCE}"/>
    <dgm:cxn modelId="{4ED3455F-B003-4D5F-84F1-6A0405FF81D1}" type="presOf" srcId="{99BEBE67-152B-496B-AEE5-A397330CBA29}" destId="{836771DF-86CC-417C-BD3D-BEE894DA558A}" srcOrd="0" destOrd="0" presId="urn:microsoft.com/office/officeart/2005/8/layout/radial6"/>
    <dgm:cxn modelId="{6E297A4B-14D0-4948-B528-1731FDAE14A5}" srcId="{452D5984-C66D-4766-8149-C35DB5BE9018}" destId="{BC168AA0-41C3-48F0-B84A-0B3EC708E5F2}" srcOrd="3" destOrd="0" parTransId="{AC643AEB-EDF9-4EF2-BAB3-14B1A0C5D24C}" sibTransId="{F6B20C02-A58F-405E-BFD8-F442D64A1CB8}"/>
    <dgm:cxn modelId="{4FCFAC24-7475-405D-9869-115DB8775327}" type="presOf" srcId="{5990CCA2-B90B-454F-8E64-F05DEB6CF090}" destId="{3B1CA9B4-CBC0-4BAC-A1F8-91297C4D1512}" srcOrd="0" destOrd="0" presId="urn:microsoft.com/office/officeart/2005/8/layout/radial6"/>
    <dgm:cxn modelId="{A5E15C28-31B5-42F4-BB0D-EDA48E79BBBE}" srcId="{5990CCA2-B90B-454F-8E64-F05DEB6CF090}" destId="{452D5984-C66D-4766-8149-C35DB5BE9018}" srcOrd="0" destOrd="0" parTransId="{50389340-D4D2-4CDB-BCE1-6BF1F2B91DED}" sibTransId="{EFBBED97-4405-4302-ACC8-241C7F112390}"/>
    <dgm:cxn modelId="{419A60D6-2566-46C8-BA7E-68BC779279F5}" type="presOf" srcId="{5ED0CDB9-DF1D-468C-9105-22F630DDF487}" destId="{3ECE017E-392A-4E84-B520-454FF4DDDEB7}" srcOrd="0" destOrd="0" presId="urn:microsoft.com/office/officeart/2005/8/layout/radial6"/>
    <dgm:cxn modelId="{CA37DCA4-65AE-471A-A34B-72BD98B57750}" type="presOf" srcId="{F6B20C02-A58F-405E-BFD8-F442D64A1CB8}" destId="{27354DFA-AAB2-4D46-8CD6-8823DBDB7F78}" srcOrd="0" destOrd="0" presId="urn:microsoft.com/office/officeart/2005/8/layout/radial6"/>
    <dgm:cxn modelId="{078AAB94-2E54-4487-891C-FCF254E2012F}" srcId="{452D5984-C66D-4766-8149-C35DB5BE9018}" destId="{00AA4979-1CF8-48F5-9EB1-6AF37A93F7CD}" srcOrd="4" destOrd="0" parTransId="{8AD6D574-C04E-46EE-B61F-D9D0F78FD7B9}" sibTransId="{96816B22-3928-4B9B-97DF-2A4904DAB3EF}"/>
    <dgm:cxn modelId="{A9D0D3CC-CEFE-4518-9CB4-CF7023C6F2D9}" srcId="{452D5984-C66D-4766-8149-C35DB5BE9018}" destId="{99BEBE67-152B-496B-AEE5-A397330CBA29}" srcOrd="1" destOrd="0" parTransId="{8098E95F-D736-439B-B956-2EA4A82CC396}" sibTransId="{AB52A63E-D9E9-455C-858C-A8BCDE27A206}"/>
    <dgm:cxn modelId="{02070852-B389-42BF-9ECC-9E2862354B88}" type="presOf" srcId="{09F557C7-3AA5-4202-A248-39D966D64122}" destId="{BDB20585-55DA-4746-B324-7C846C1AC12F}" srcOrd="0" destOrd="0" presId="urn:microsoft.com/office/officeart/2005/8/layout/radial6"/>
    <dgm:cxn modelId="{EA64189D-87E0-42BD-AF79-72D69109D627}" type="presOf" srcId="{B0B16631-47B6-47E3-B4AB-9191A233FF3C}" destId="{7A74E23F-566D-4D20-9925-22D1A172E0BA}" srcOrd="0" destOrd="0" presId="urn:microsoft.com/office/officeart/2005/8/layout/radial6"/>
    <dgm:cxn modelId="{9C3A6DF6-F08F-4F4D-8FC8-F31ED6B31643}" type="presOf" srcId="{ABC54E6F-4C53-4357-9FDC-665EAF4C6DCE}" destId="{B0E124E4-B594-4746-9AF7-74794946E743}" srcOrd="0" destOrd="0" presId="urn:microsoft.com/office/officeart/2005/8/layout/radial6"/>
    <dgm:cxn modelId="{DFCB28F8-9417-490E-8159-49B399D53DD7}" type="presParOf" srcId="{3B1CA9B4-CBC0-4BAC-A1F8-91297C4D1512}" destId="{F2EFB7BC-99B7-4545-A945-9A8E71731D60}" srcOrd="0" destOrd="0" presId="urn:microsoft.com/office/officeart/2005/8/layout/radial6"/>
    <dgm:cxn modelId="{94D8F12C-2C01-48C3-A42C-5469FFEF87F1}" type="presParOf" srcId="{3B1CA9B4-CBC0-4BAC-A1F8-91297C4D1512}" destId="{3ECE017E-392A-4E84-B520-454FF4DDDEB7}" srcOrd="1" destOrd="0" presId="urn:microsoft.com/office/officeart/2005/8/layout/radial6"/>
    <dgm:cxn modelId="{781B6724-63C6-40B1-ADF5-32B18BA5E7EC}" type="presParOf" srcId="{3B1CA9B4-CBC0-4BAC-A1F8-91297C4D1512}" destId="{F852E993-BB56-4A61-B2A3-CE1E32AAC7EC}" srcOrd="2" destOrd="0" presId="urn:microsoft.com/office/officeart/2005/8/layout/radial6"/>
    <dgm:cxn modelId="{E32C7D54-14C3-480B-9E41-0647CC1762A2}" type="presParOf" srcId="{3B1CA9B4-CBC0-4BAC-A1F8-91297C4D1512}" destId="{B0E124E4-B594-4746-9AF7-74794946E743}" srcOrd="3" destOrd="0" presId="urn:microsoft.com/office/officeart/2005/8/layout/radial6"/>
    <dgm:cxn modelId="{69EF9FD4-79C2-4D67-89CE-C6C9869868F2}" type="presParOf" srcId="{3B1CA9B4-CBC0-4BAC-A1F8-91297C4D1512}" destId="{836771DF-86CC-417C-BD3D-BEE894DA558A}" srcOrd="4" destOrd="0" presId="urn:microsoft.com/office/officeart/2005/8/layout/radial6"/>
    <dgm:cxn modelId="{96722244-663F-4FA8-A747-06F20F5AF5BB}" type="presParOf" srcId="{3B1CA9B4-CBC0-4BAC-A1F8-91297C4D1512}" destId="{CB3EE94A-45F7-45A2-B681-0159EE5C893E}" srcOrd="5" destOrd="0" presId="urn:microsoft.com/office/officeart/2005/8/layout/radial6"/>
    <dgm:cxn modelId="{5264F442-534D-4725-A07F-138E77E26213}" type="presParOf" srcId="{3B1CA9B4-CBC0-4BAC-A1F8-91297C4D1512}" destId="{D27E772A-4A91-4E69-B659-B07B66B502A9}" srcOrd="6" destOrd="0" presId="urn:microsoft.com/office/officeart/2005/8/layout/radial6"/>
    <dgm:cxn modelId="{63E5E679-FD79-4296-919B-9629B10D043A}" type="presParOf" srcId="{3B1CA9B4-CBC0-4BAC-A1F8-91297C4D1512}" destId="{7A74E23F-566D-4D20-9925-22D1A172E0BA}" srcOrd="7" destOrd="0" presId="urn:microsoft.com/office/officeart/2005/8/layout/radial6"/>
    <dgm:cxn modelId="{6FAC801D-73D1-4ED9-BAD7-C52F3857398B}" type="presParOf" srcId="{3B1CA9B4-CBC0-4BAC-A1F8-91297C4D1512}" destId="{6E1B3499-5957-43B2-86EF-B2F9A40DD33A}" srcOrd="8" destOrd="0" presId="urn:microsoft.com/office/officeart/2005/8/layout/radial6"/>
    <dgm:cxn modelId="{0FB2CAA5-C9E3-4F38-A030-937B500DE182}" type="presParOf" srcId="{3B1CA9B4-CBC0-4BAC-A1F8-91297C4D1512}" destId="{BDB20585-55DA-4746-B324-7C846C1AC12F}" srcOrd="9" destOrd="0" presId="urn:microsoft.com/office/officeart/2005/8/layout/radial6"/>
    <dgm:cxn modelId="{853F1352-8748-4B60-B856-87C0ADC4D8CB}" type="presParOf" srcId="{3B1CA9B4-CBC0-4BAC-A1F8-91297C4D1512}" destId="{DFB5A901-22C3-4B9D-9859-99BD382601DF}" srcOrd="10" destOrd="0" presId="urn:microsoft.com/office/officeart/2005/8/layout/radial6"/>
    <dgm:cxn modelId="{475238A1-03B1-42CC-9F96-6A65AD292120}" type="presParOf" srcId="{3B1CA9B4-CBC0-4BAC-A1F8-91297C4D1512}" destId="{64ABFE01-FD07-4438-A3E3-EFD31BA3F213}" srcOrd="11" destOrd="0" presId="urn:microsoft.com/office/officeart/2005/8/layout/radial6"/>
    <dgm:cxn modelId="{E8DDB0E6-63BC-4CEC-96EB-AFB7DD923028}" type="presParOf" srcId="{3B1CA9B4-CBC0-4BAC-A1F8-91297C4D1512}" destId="{27354DFA-AAB2-4D46-8CD6-8823DBDB7F78}" srcOrd="12" destOrd="0" presId="urn:microsoft.com/office/officeart/2005/8/layout/radial6"/>
    <dgm:cxn modelId="{DE56681A-14C9-4647-9BBE-2AAB45B2A34E}" type="presParOf" srcId="{3B1CA9B4-CBC0-4BAC-A1F8-91297C4D1512}" destId="{321AF265-CE05-4044-9869-4FA4F002D83F}" srcOrd="13" destOrd="0" presId="urn:microsoft.com/office/officeart/2005/8/layout/radial6"/>
    <dgm:cxn modelId="{A0109690-3293-4541-A8AD-C059C4EC9041}" type="presParOf" srcId="{3B1CA9B4-CBC0-4BAC-A1F8-91297C4D1512}" destId="{2D2AD140-0B61-4CB9-BF8E-1A1EC8A183FD}" srcOrd="14" destOrd="0" presId="urn:microsoft.com/office/officeart/2005/8/layout/radial6"/>
    <dgm:cxn modelId="{1F48B15B-535B-4458-9F08-65EC5AF35C37}" type="presParOf" srcId="{3B1CA9B4-CBC0-4BAC-A1F8-91297C4D1512}" destId="{3EF98B78-59EA-4C0A-969C-C3C223780A2B}" srcOrd="15"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96866B-383B-4DDD-B293-74BB52BB729E}" type="doc">
      <dgm:prSet loTypeId="urn:microsoft.com/office/officeart/2005/8/layout/radial1" loCatId="relationship" qsTypeId="urn:microsoft.com/office/officeart/2005/8/quickstyle/simple1" qsCatId="simple" csTypeId="urn:microsoft.com/office/officeart/2005/8/colors/accent6_2" csCatId="accent6" phldr="1"/>
      <dgm:spPr/>
    </dgm:pt>
    <dgm:pt modelId="{ED0C9836-4078-4E08-B608-602EB5F0ED39}">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400" b="0" i="0" u="none" strike="noStrike" cap="none" normalizeH="0" baseline="0" dirty="0" smtClean="0">
              <a:ln/>
              <a:solidFill>
                <a:schemeClr val="tx1"/>
              </a:solidFill>
              <a:effectLst/>
              <a:latin typeface="標楷體" pitchFamily="65" charset="-120"/>
              <a:ea typeface="標楷體" pitchFamily="65" charset="-120"/>
            </a:rPr>
            <a:t>IFRS</a:t>
          </a:r>
          <a:r>
            <a:rPr kumimoji="1" lang="zh-TW" altLang="en-US" sz="2400" b="0" i="0" u="none" strike="noStrike" cap="none" normalizeH="0" baseline="0" dirty="0" smtClean="0">
              <a:ln/>
              <a:solidFill>
                <a:schemeClr val="tx1"/>
              </a:solidFill>
              <a:effectLst/>
              <a:latin typeface="標楷體" pitchFamily="65" charset="-120"/>
              <a:ea typeface="標楷體" pitchFamily="65" charset="-120"/>
            </a:rPr>
            <a:t>專區</a:t>
          </a:r>
        </a:p>
      </dgm:t>
    </dgm:pt>
    <dgm:pt modelId="{BA8D7E71-2568-439A-928F-1FB1BCB863CD}" type="parTrans" cxnId="{08C498C0-66E5-4CBA-B5AA-5251185B11D7}">
      <dgm:prSet/>
      <dgm:spPr/>
      <dgm:t>
        <a:bodyPr/>
        <a:lstStyle/>
        <a:p>
          <a:endParaRPr lang="zh-TW" altLang="en-US"/>
        </a:p>
      </dgm:t>
    </dgm:pt>
    <dgm:pt modelId="{F882FA2F-E2F9-4ABE-B34D-C4C85EEE8F18}" type="sibTrans" cxnId="{08C498C0-66E5-4CBA-B5AA-5251185B11D7}">
      <dgm:prSet/>
      <dgm:spPr/>
      <dgm:t>
        <a:bodyPr/>
        <a:lstStyle/>
        <a:p>
          <a:endParaRPr lang="zh-TW" altLang="en-US"/>
        </a:p>
      </dgm:t>
    </dgm:pt>
    <dgm:pt modelId="{28966C40-E9A8-4239-A47F-426836CE1C3F}">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法規資訊</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問答集</a:t>
          </a:r>
        </a:p>
      </dgm:t>
    </dgm:pt>
    <dgm:pt modelId="{53C0FC05-1D4B-4F62-B965-A99BB95C7CBB}" type="parTrans" cxnId="{EAEAF41E-C08F-4368-A39C-FCBFF2329DE6}">
      <dgm:prSet/>
      <dgm:spPr/>
      <dgm:t>
        <a:bodyPr/>
        <a:lstStyle/>
        <a:p>
          <a:endParaRPr lang="zh-TW" altLang="en-US"/>
        </a:p>
      </dgm:t>
    </dgm:pt>
    <dgm:pt modelId="{F8F8E7C0-5CC4-4B19-8DEA-36612B161ADB}" type="sibTrans" cxnId="{EAEAF41E-C08F-4368-A39C-FCBFF2329DE6}">
      <dgm:prSet/>
      <dgm:spPr/>
      <dgm:t>
        <a:bodyPr/>
        <a:lstStyle/>
        <a:p>
          <a:endParaRPr lang="zh-TW" altLang="en-US"/>
        </a:p>
      </dgm:t>
    </dgm:pt>
    <dgm:pt modelId="{1822E233-0F01-499D-A6F7-B4B05573BD76}">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標楷體" pitchFamily="65" charset="-120"/>
              <a:ea typeface="標楷體" pitchFamily="65" charset="-120"/>
            </a:rPr>
            <a:t>重大差異彙整</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標楷體" pitchFamily="65" charset="-120"/>
              <a:ea typeface="標楷體" pitchFamily="65" charset="-120"/>
            </a:rPr>
            <a:t>實務運作注意事項</a:t>
          </a:r>
        </a:p>
      </dgm:t>
    </dgm:pt>
    <dgm:pt modelId="{45554EB8-83EA-4462-A7A3-51B578D12E31}" type="parTrans" cxnId="{B6B78129-0BF4-40CC-84E3-BDF1A158715B}">
      <dgm:prSet/>
      <dgm:spPr/>
      <dgm:t>
        <a:bodyPr/>
        <a:lstStyle/>
        <a:p>
          <a:endParaRPr lang="zh-TW" altLang="en-US"/>
        </a:p>
      </dgm:t>
    </dgm:pt>
    <dgm:pt modelId="{03EC417D-D3BF-4598-ACAF-47007CEA7415}" type="sibTrans" cxnId="{B6B78129-0BF4-40CC-84E3-BDF1A158715B}">
      <dgm:prSet/>
      <dgm:spPr/>
      <dgm:t>
        <a:bodyPr/>
        <a:lstStyle/>
        <a:p>
          <a:endParaRPr lang="zh-TW" altLang="en-US"/>
        </a:p>
      </dgm:t>
    </dgm:pt>
    <dgm:pt modelId="{9A7DF31B-8DF5-4D79-BBBF-19721E2B270C}">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轉換計畫參考範例</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國外企業轉換實務</a:t>
          </a:r>
        </a:p>
      </dgm:t>
    </dgm:pt>
    <dgm:pt modelId="{CCD254BE-0EE8-43A2-8686-29DF01DE20F5}" type="parTrans" cxnId="{64444332-8B31-4568-A446-8BDC76E0BCA9}">
      <dgm:prSet/>
      <dgm:spPr/>
      <dgm:t>
        <a:bodyPr/>
        <a:lstStyle/>
        <a:p>
          <a:endParaRPr lang="zh-TW" altLang="en-US"/>
        </a:p>
      </dgm:t>
    </dgm:pt>
    <dgm:pt modelId="{67B17863-1337-4E43-A6F8-B062C2549D15}" type="sibTrans" cxnId="{64444332-8B31-4568-A446-8BDC76E0BCA9}">
      <dgm:prSet/>
      <dgm:spPr/>
      <dgm:t>
        <a:bodyPr/>
        <a:lstStyle/>
        <a:p>
          <a:endParaRPr lang="zh-TW" altLang="en-US"/>
        </a:p>
      </dgm:t>
    </dgm:pt>
    <dgm:pt modelId="{766CCEFB-0828-483D-B567-AE221AAC8C27}">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標楷體" pitchFamily="65" charset="-120"/>
              <a:ea typeface="標楷體" pitchFamily="65" charset="-120"/>
            </a:rPr>
            <a:t>公報內容簡介</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標楷體" pitchFamily="65" charset="-120"/>
              <a:ea typeface="標楷體" pitchFamily="65" charset="-120"/>
            </a:rPr>
            <a:t>財務報告事先揭露</a:t>
          </a:r>
        </a:p>
      </dgm:t>
    </dgm:pt>
    <dgm:pt modelId="{6846CC5F-AD5C-485E-8CDB-2AC63E08DC42}" type="parTrans" cxnId="{9E43A0A9-E3C7-4F4D-9F0E-EDAD80E7E421}">
      <dgm:prSet/>
      <dgm:spPr/>
      <dgm:t>
        <a:bodyPr/>
        <a:lstStyle/>
        <a:p>
          <a:endParaRPr lang="zh-TW" altLang="en-US"/>
        </a:p>
      </dgm:t>
    </dgm:pt>
    <dgm:pt modelId="{0F13EA21-BB9B-4CA9-A4DA-457C201664E8}" type="sibTrans" cxnId="{9E43A0A9-E3C7-4F4D-9F0E-EDAD80E7E421}">
      <dgm:prSet/>
      <dgm:spPr/>
      <dgm:t>
        <a:bodyPr/>
        <a:lstStyle/>
        <a:p>
          <a:endParaRPr lang="zh-TW" altLang="en-US"/>
        </a:p>
      </dgm:t>
    </dgm:pt>
    <dgm:pt modelId="{142F1C93-A3A6-40E6-9525-092109A8E45B}">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推動小組工作計畫</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分組開會資料記錄</a:t>
          </a:r>
        </a:p>
      </dgm:t>
    </dgm:pt>
    <dgm:pt modelId="{D070B657-6573-4C17-A59F-51A26365730A}" type="parTrans" cxnId="{255AED26-10DE-40EF-A54E-702D4F1DFA37}">
      <dgm:prSet/>
      <dgm:spPr/>
      <dgm:t>
        <a:bodyPr/>
        <a:lstStyle/>
        <a:p>
          <a:endParaRPr lang="zh-TW" altLang="en-US"/>
        </a:p>
      </dgm:t>
    </dgm:pt>
    <dgm:pt modelId="{EA1FA144-C1A0-4B4E-ACB6-3C2251914EFA}" type="sibTrans" cxnId="{255AED26-10DE-40EF-A54E-702D4F1DFA37}">
      <dgm:prSet/>
      <dgm:spPr/>
      <dgm:t>
        <a:bodyPr/>
        <a:lstStyle/>
        <a:p>
          <a:endParaRPr lang="zh-TW" altLang="en-US"/>
        </a:p>
      </dgm:t>
    </dgm:pt>
    <dgm:pt modelId="{8EED435D-9B57-420C-98D1-C86AB748A640}">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線上影音學習</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歷次宣導會講義</a:t>
          </a:r>
        </a:p>
      </dgm:t>
    </dgm:pt>
    <dgm:pt modelId="{E55C3F9D-9F3F-43CB-B196-A362D52F9060}" type="parTrans" cxnId="{AC003F6A-ECC3-4E6D-B78F-4319F8F3D882}">
      <dgm:prSet/>
      <dgm:spPr/>
      <dgm:t>
        <a:bodyPr/>
        <a:lstStyle/>
        <a:p>
          <a:endParaRPr lang="zh-TW" altLang="en-US"/>
        </a:p>
      </dgm:t>
    </dgm:pt>
    <dgm:pt modelId="{E1E20D32-AAE6-45DF-992A-E906B51F39D5}" type="sibTrans" cxnId="{AC003F6A-ECC3-4E6D-B78F-4319F8F3D882}">
      <dgm:prSet/>
      <dgm:spPr/>
      <dgm:t>
        <a:bodyPr/>
        <a:lstStyle/>
        <a:p>
          <a:endParaRPr lang="zh-TW" altLang="en-US"/>
        </a:p>
      </dgm:t>
    </dgm:pt>
    <dgm:pt modelId="{B292E40A-8B80-4B15-87E4-D42B58229C75}">
      <dgm:prSet custT="1"/>
      <dgm:spPr>
        <a:solidFill>
          <a:schemeClr val="accent1">
            <a:lumMod val="60000"/>
            <a:lumOff val="4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dirty="0" smtClean="0">
              <a:ln/>
              <a:solidFill>
                <a:schemeClr val="tx1"/>
              </a:solidFill>
              <a:effectLst/>
              <a:latin typeface="Arial" charset="0"/>
              <a:ea typeface="標楷體" pitchFamily="65" charset="-120"/>
            </a:rPr>
            <a:t>國內外網站連結</a:t>
          </a:r>
        </a:p>
      </dgm:t>
    </dgm:pt>
    <dgm:pt modelId="{18BA9B30-60EB-4238-A032-0BE9E12FF16D}" type="parTrans" cxnId="{72AAB631-2F75-479F-BA11-17FD8D99AD29}">
      <dgm:prSet/>
      <dgm:spPr/>
      <dgm:t>
        <a:bodyPr/>
        <a:lstStyle/>
        <a:p>
          <a:endParaRPr lang="zh-TW" altLang="en-US"/>
        </a:p>
      </dgm:t>
    </dgm:pt>
    <dgm:pt modelId="{297CFCA8-8024-41AB-B197-B1E46C8AEE2E}" type="sibTrans" cxnId="{72AAB631-2F75-479F-BA11-17FD8D99AD29}">
      <dgm:prSet/>
      <dgm:spPr/>
      <dgm:t>
        <a:bodyPr/>
        <a:lstStyle/>
        <a:p>
          <a:endParaRPr lang="zh-TW" altLang="en-US"/>
        </a:p>
      </dgm:t>
    </dgm:pt>
    <dgm:pt modelId="{5CA327BE-35BA-49E4-A71C-6A586892A260}" type="pres">
      <dgm:prSet presAssocID="{1996866B-383B-4DDD-B293-74BB52BB729E}" presName="cycle" presStyleCnt="0">
        <dgm:presLayoutVars>
          <dgm:chMax val="1"/>
          <dgm:dir/>
          <dgm:animLvl val="ctr"/>
          <dgm:resizeHandles val="exact"/>
        </dgm:presLayoutVars>
      </dgm:prSet>
      <dgm:spPr/>
    </dgm:pt>
    <dgm:pt modelId="{792979EB-69BA-4FF0-978B-2794088DD3B6}" type="pres">
      <dgm:prSet presAssocID="{ED0C9836-4078-4E08-B608-602EB5F0ED39}" presName="centerShape" presStyleLbl="node0" presStyleIdx="0" presStyleCnt="1" custScaleX="129734" custScaleY="112589"/>
      <dgm:spPr/>
      <dgm:t>
        <a:bodyPr/>
        <a:lstStyle/>
        <a:p>
          <a:endParaRPr lang="zh-TW" altLang="en-US"/>
        </a:p>
      </dgm:t>
    </dgm:pt>
    <dgm:pt modelId="{28E0BB8A-7DC4-4BF2-9BD9-F970052C74D9}" type="pres">
      <dgm:prSet presAssocID="{53C0FC05-1D4B-4F62-B965-A99BB95C7CBB}" presName="Name9" presStyleLbl="parChTrans1D2" presStyleIdx="0" presStyleCnt="7"/>
      <dgm:spPr/>
      <dgm:t>
        <a:bodyPr/>
        <a:lstStyle/>
        <a:p>
          <a:endParaRPr lang="zh-TW" altLang="en-US"/>
        </a:p>
      </dgm:t>
    </dgm:pt>
    <dgm:pt modelId="{7FE2DEBF-CC24-4E96-91F9-F31313BCAC2B}" type="pres">
      <dgm:prSet presAssocID="{53C0FC05-1D4B-4F62-B965-A99BB95C7CBB}" presName="connTx" presStyleLbl="parChTrans1D2" presStyleIdx="0" presStyleCnt="7"/>
      <dgm:spPr/>
      <dgm:t>
        <a:bodyPr/>
        <a:lstStyle/>
        <a:p>
          <a:endParaRPr lang="zh-TW" altLang="en-US"/>
        </a:p>
      </dgm:t>
    </dgm:pt>
    <dgm:pt modelId="{6BC6923F-6E83-4CE8-A487-3EB8B5780C74}" type="pres">
      <dgm:prSet presAssocID="{28966C40-E9A8-4239-A47F-426836CE1C3F}" presName="node" presStyleLbl="node1" presStyleIdx="0" presStyleCnt="7" custScaleX="172769" custScaleY="112589">
        <dgm:presLayoutVars>
          <dgm:bulletEnabled val="1"/>
        </dgm:presLayoutVars>
      </dgm:prSet>
      <dgm:spPr/>
      <dgm:t>
        <a:bodyPr/>
        <a:lstStyle/>
        <a:p>
          <a:endParaRPr lang="zh-TW" altLang="en-US"/>
        </a:p>
      </dgm:t>
    </dgm:pt>
    <dgm:pt modelId="{A57D5EF6-47A2-4C50-ABAD-57331108FBA1}" type="pres">
      <dgm:prSet presAssocID="{45554EB8-83EA-4462-A7A3-51B578D12E31}" presName="Name9" presStyleLbl="parChTrans1D2" presStyleIdx="1" presStyleCnt="7"/>
      <dgm:spPr/>
      <dgm:t>
        <a:bodyPr/>
        <a:lstStyle/>
        <a:p>
          <a:endParaRPr lang="zh-TW" altLang="en-US"/>
        </a:p>
      </dgm:t>
    </dgm:pt>
    <dgm:pt modelId="{E48EEFAA-D7E3-4DC5-9A94-CCE99B11450D}" type="pres">
      <dgm:prSet presAssocID="{45554EB8-83EA-4462-A7A3-51B578D12E31}" presName="connTx" presStyleLbl="parChTrans1D2" presStyleIdx="1" presStyleCnt="7"/>
      <dgm:spPr/>
      <dgm:t>
        <a:bodyPr/>
        <a:lstStyle/>
        <a:p>
          <a:endParaRPr lang="zh-TW" altLang="en-US"/>
        </a:p>
      </dgm:t>
    </dgm:pt>
    <dgm:pt modelId="{11FA01B8-C0D6-4F45-AFA4-90EEED2E6298}" type="pres">
      <dgm:prSet presAssocID="{1822E233-0F01-499D-A6F7-B4B05573BD76}" presName="node" presStyleLbl="node1" presStyleIdx="1" presStyleCnt="7" custScaleX="172769" custScaleY="112589" custRadScaleRad="123454" custRadScaleInc="31354">
        <dgm:presLayoutVars>
          <dgm:bulletEnabled val="1"/>
        </dgm:presLayoutVars>
      </dgm:prSet>
      <dgm:spPr/>
      <dgm:t>
        <a:bodyPr/>
        <a:lstStyle/>
        <a:p>
          <a:endParaRPr lang="zh-TW" altLang="en-US"/>
        </a:p>
      </dgm:t>
    </dgm:pt>
    <dgm:pt modelId="{15538D0D-9B1B-4923-834D-87110AE560BC}" type="pres">
      <dgm:prSet presAssocID="{CCD254BE-0EE8-43A2-8686-29DF01DE20F5}" presName="Name9" presStyleLbl="parChTrans1D2" presStyleIdx="2" presStyleCnt="7"/>
      <dgm:spPr/>
      <dgm:t>
        <a:bodyPr/>
        <a:lstStyle/>
        <a:p>
          <a:endParaRPr lang="zh-TW" altLang="en-US"/>
        </a:p>
      </dgm:t>
    </dgm:pt>
    <dgm:pt modelId="{AF4E8268-B4E0-4689-AE59-EB237EE15092}" type="pres">
      <dgm:prSet presAssocID="{CCD254BE-0EE8-43A2-8686-29DF01DE20F5}" presName="connTx" presStyleLbl="parChTrans1D2" presStyleIdx="2" presStyleCnt="7"/>
      <dgm:spPr/>
      <dgm:t>
        <a:bodyPr/>
        <a:lstStyle/>
        <a:p>
          <a:endParaRPr lang="zh-TW" altLang="en-US"/>
        </a:p>
      </dgm:t>
    </dgm:pt>
    <dgm:pt modelId="{343DB007-5E2D-4295-9C52-83ECD235324A}" type="pres">
      <dgm:prSet presAssocID="{9A7DF31B-8DF5-4D79-BBBF-19721E2B270C}" presName="node" presStyleLbl="node1" presStyleIdx="2" presStyleCnt="7" custScaleX="172769" custScaleY="112589" custRadScaleRad="117621" custRadScaleInc="-19987">
        <dgm:presLayoutVars>
          <dgm:bulletEnabled val="1"/>
        </dgm:presLayoutVars>
      </dgm:prSet>
      <dgm:spPr/>
      <dgm:t>
        <a:bodyPr/>
        <a:lstStyle/>
        <a:p>
          <a:endParaRPr lang="zh-TW" altLang="en-US"/>
        </a:p>
      </dgm:t>
    </dgm:pt>
    <dgm:pt modelId="{B37017B2-91BB-4928-B940-258B19247ECC}" type="pres">
      <dgm:prSet presAssocID="{6846CC5F-AD5C-485E-8CDB-2AC63E08DC42}" presName="Name9" presStyleLbl="parChTrans1D2" presStyleIdx="3" presStyleCnt="7"/>
      <dgm:spPr/>
      <dgm:t>
        <a:bodyPr/>
        <a:lstStyle/>
        <a:p>
          <a:endParaRPr lang="zh-TW" altLang="en-US"/>
        </a:p>
      </dgm:t>
    </dgm:pt>
    <dgm:pt modelId="{BFE41259-B9D7-40C1-91DF-AEA870D7FBB0}" type="pres">
      <dgm:prSet presAssocID="{6846CC5F-AD5C-485E-8CDB-2AC63E08DC42}" presName="connTx" presStyleLbl="parChTrans1D2" presStyleIdx="3" presStyleCnt="7"/>
      <dgm:spPr/>
      <dgm:t>
        <a:bodyPr/>
        <a:lstStyle/>
        <a:p>
          <a:endParaRPr lang="zh-TW" altLang="en-US"/>
        </a:p>
      </dgm:t>
    </dgm:pt>
    <dgm:pt modelId="{4337C699-7430-4EFC-A6C2-D569FCBA76F1}" type="pres">
      <dgm:prSet presAssocID="{766CCEFB-0828-483D-B567-AE221AAC8C27}" presName="node" presStyleLbl="node1" presStyleIdx="3" presStyleCnt="7" custScaleX="172769" custScaleY="112589" custRadScaleRad="106877" custRadScaleInc="-37572">
        <dgm:presLayoutVars>
          <dgm:bulletEnabled val="1"/>
        </dgm:presLayoutVars>
      </dgm:prSet>
      <dgm:spPr/>
      <dgm:t>
        <a:bodyPr/>
        <a:lstStyle/>
        <a:p>
          <a:endParaRPr lang="zh-TW" altLang="en-US"/>
        </a:p>
      </dgm:t>
    </dgm:pt>
    <dgm:pt modelId="{D2B14531-7AA3-4347-A781-DF097B16A8CD}" type="pres">
      <dgm:prSet presAssocID="{D070B657-6573-4C17-A59F-51A26365730A}" presName="Name9" presStyleLbl="parChTrans1D2" presStyleIdx="4" presStyleCnt="7"/>
      <dgm:spPr/>
      <dgm:t>
        <a:bodyPr/>
        <a:lstStyle/>
        <a:p>
          <a:endParaRPr lang="zh-TW" altLang="en-US"/>
        </a:p>
      </dgm:t>
    </dgm:pt>
    <dgm:pt modelId="{20EBA753-4B79-4C16-8330-387BA9B010CA}" type="pres">
      <dgm:prSet presAssocID="{D070B657-6573-4C17-A59F-51A26365730A}" presName="connTx" presStyleLbl="parChTrans1D2" presStyleIdx="4" presStyleCnt="7"/>
      <dgm:spPr/>
      <dgm:t>
        <a:bodyPr/>
        <a:lstStyle/>
        <a:p>
          <a:endParaRPr lang="zh-TW" altLang="en-US"/>
        </a:p>
      </dgm:t>
    </dgm:pt>
    <dgm:pt modelId="{008B12BB-49BA-4C2C-B45C-FF3EF8847268}" type="pres">
      <dgm:prSet presAssocID="{142F1C93-A3A6-40E6-9525-092109A8E45B}" presName="node" presStyleLbl="node1" presStyleIdx="4" presStyleCnt="7" custScaleX="172769" custScaleY="112589" custRadScaleRad="107836" custRadScaleInc="40339">
        <dgm:presLayoutVars>
          <dgm:bulletEnabled val="1"/>
        </dgm:presLayoutVars>
      </dgm:prSet>
      <dgm:spPr/>
      <dgm:t>
        <a:bodyPr/>
        <a:lstStyle/>
        <a:p>
          <a:endParaRPr lang="zh-TW" altLang="en-US"/>
        </a:p>
      </dgm:t>
    </dgm:pt>
    <dgm:pt modelId="{81F68212-22F0-4258-88D8-1702FE93D2CD}" type="pres">
      <dgm:prSet presAssocID="{E55C3F9D-9F3F-43CB-B196-A362D52F9060}" presName="Name9" presStyleLbl="parChTrans1D2" presStyleIdx="5" presStyleCnt="7"/>
      <dgm:spPr/>
      <dgm:t>
        <a:bodyPr/>
        <a:lstStyle/>
        <a:p>
          <a:endParaRPr lang="zh-TW" altLang="en-US"/>
        </a:p>
      </dgm:t>
    </dgm:pt>
    <dgm:pt modelId="{011118D6-5726-4B0F-BAC5-6F8E1CEBEAB3}" type="pres">
      <dgm:prSet presAssocID="{E55C3F9D-9F3F-43CB-B196-A362D52F9060}" presName="connTx" presStyleLbl="parChTrans1D2" presStyleIdx="5" presStyleCnt="7"/>
      <dgm:spPr/>
      <dgm:t>
        <a:bodyPr/>
        <a:lstStyle/>
        <a:p>
          <a:endParaRPr lang="zh-TW" altLang="en-US"/>
        </a:p>
      </dgm:t>
    </dgm:pt>
    <dgm:pt modelId="{99F3711E-AC97-4A81-AD2C-6518D837E39F}" type="pres">
      <dgm:prSet presAssocID="{8EED435D-9B57-420C-98D1-C86AB748A640}" presName="node" presStyleLbl="node1" presStyleIdx="5" presStyleCnt="7" custScaleX="172769" custScaleY="112589" custRadScaleRad="122616" custRadScaleInc="21216">
        <dgm:presLayoutVars>
          <dgm:bulletEnabled val="1"/>
        </dgm:presLayoutVars>
      </dgm:prSet>
      <dgm:spPr/>
      <dgm:t>
        <a:bodyPr/>
        <a:lstStyle/>
        <a:p>
          <a:endParaRPr lang="zh-TW" altLang="en-US"/>
        </a:p>
      </dgm:t>
    </dgm:pt>
    <dgm:pt modelId="{DE3EAAD4-A142-4CEE-A792-C04F14A36A5A}" type="pres">
      <dgm:prSet presAssocID="{18BA9B30-60EB-4238-A032-0BE9E12FF16D}" presName="Name9" presStyleLbl="parChTrans1D2" presStyleIdx="6" presStyleCnt="7"/>
      <dgm:spPr/>
      <dgm:t>
        <a:bodyPr/>
        <a:lstStyle/>
        <a:p>
          <a:endParaRPr lang="zh-TW" altLang="en-US"/>
        </a:p>
      </dgm:t>
    </dgm:pt>
    <dgm:pt modelId="{A8182B67-47AB-4DB5-89BE-CB07109FA31C}" type="pres">
      <dgm:prSet presAssocID="{18BA9B30-60EB-4238-A032-0BE9E12FF16D}" presName="connTx" presStyleLbl="parChTrans1D2" presStyleIdx="6" presStyleCnt="7"/>
      <dgm:spPr/>
      <dgm:t>
        <a:bodyPr/>
        <a:lstStyle/>
        <a:p>
          <a:endParaRPr lang="zh-TW" altLang="en-US"/>
        </a:p>
      </dgm:t>
    </dgm:pt>
    <dgm:pt modelId="{E2B0BBA9-0639-4A48-9270-CBAA2C3B2310}" type="pres">
      <dgm:prSet presAssocID="{B292E40A-8B80-4B15-87E4-D42B58229C75}" presName="node" presStyleLbl="node1" presStyleIdx="6" presStyleCnt="7" custScaleX="172769" custScaleY="112589" custRadScaleRad="124709" custRadScaleInc="-33345">
        <dgm:presLayoutVars>
          <dgm:bulletEnabled val="1"/>
        </dgm:presLayoutVars>
      </dgm:prSet>
      <dgm:spPr/>
      <dgm:t>
        <a:bodyPr/>
        <a:lstStyle/>
        <a:p>
          <a:endParaRPr lang="zh-TW" altLang="en-US"/>
        </a:p>
      </dgm:t>
    </dgm:pt>
  </dgm:ptLst>
  <dgm:cxnLst>
    <dgm:cxn modelId="{11DB94B1-C95A-4DDC-9193-681B704CE9BB}" type="presOf" srcId="{D070B657-6573-4C17-A59F-51A26365730A}" destId="{20EBA753-4B79-4C16-8330-387BA9B010CA}" srcOrd="1" destOrd="0" presId="urn:microsoft.com/office/officeart/2005/8/layout/radial1"/>
    <dgm:cxn modelId="{88D8B8D2-6E6E-4BCC-8802-ED1D4A8900A0}" type="presOf" srcId="{18BA9B30-60EB-4238-A032-0BE9E12FF16D}" destId="{DE3EAAD4-A142-4CEE-A792-C04F14A36A5A}" srcOrd="0" destOrd="0" presId="urn:microsoft.com/office/officeart/2005/8/layout/radial1"/>
    <dgm:cxn modelId="{9E43A0A9-E3C7-4F4D-9F0E-EDAD80E7E421}" srcId="{ED0C9836-4078-4E08-B608-602EB5F0ED39}" destId="{766CCEFB-0828-483D-B567-AE221AAC8C27}" srcOrd="3" destOrd="0" parTransId="{6846CC5F-AD5C-485E-8CDB-2AC63E08DC42}" sibTransId="{0F13EA21-BB9B-4CA9-A4DA-457C201664E8}"/>
    <dgm:cxn modelId="{B6B78129-0BF4-40CC-84E3-BDF1A158715B}" srcId="{ED0C9836-4078-4E08-B608-602EB5F0ED39}" destId="{1822E233-0F01-499D-A6F7-B4B05573BD76}" srcOrd="1" destOrd="0" parTransId="{45554EB8-83EA-4462-A7A3-51B578D12E31}" sibTransId="{03EC417D-D3BF-4598-ACAF-47007CEA7415}"/>
    <dgm:cxn modelId="{255AED26-10DE-40EF-A54E-702D4F1DFA37}" srcId="{ED0C9836-4078-4E08-B608-602EB5F0ED39}" destId="{142F1C93-A3A6-40E6-9525-092109A8E45B}" srcOrd="4" destOrd="0" parTransId="{D070B657-6573-4C17-A59F-51A26365730A}" sibTransId="{EA1FA144-C1A0-4B4E-ACB6-3C2251914EFA}"/>
    <dgm:cxn modelId="{27D77103-2D69-4A17-B106-45AD93BB8DE9}" type="presOf" srcId="{8EED435D-9B57-420C-98D1-C86AB748A640}" destId="{99F3711E-AC97-4A81-AD2C-6518D837E39F}" srcOrd="0" destOrd="0" presId="urn:microsoft.com/office/officeart/2005/8/layout/radial1"/>
    <dgm:cxn modelId="{AC003F6A-ECC3-4E6D-B78F-4319F8F3D882}" srcId="{ED0C9836-4078-4E08-B608-602EB5F0ED39}" destId="{8EED435D-9B57-420C-98D1-C86AB748A640}" srcOrd="5" destOrd="0" parTransId="{E55C3F9D-9F3F-43CB-B196-A362D52F9060}" sibTransId="{E1E20D32-AAE6-45DF-992A-E906B51F39D5}"/>
    <dgm:cxn modelId="{35C567FE-62BE-4F41-A56F-7ACB25008C31}" type="presOf" srcId="{18BA9B30-60EB-4238-A032-0BE9E12FF16D}" destId="{A8182B67-47AB-4DB5-89BE-CB07109FA31C}" srcOrd="1" destOrd="0" presId="urn:microsoft.com/office/officeart/2005/8/layout/radial1"/>
    <dgm:cxn modelId="{6F05D976-3B15-4DC7-BFF5-A0C7F96B91B5}" type="presOf" srcId="{D070B657-6573-4C17-A59F-51A26365730A}" destId="{D2B14531-7AA3-4347-A781-DF097B16A8CD}" srcOrd="0" destOrd="0" presId="urn:microsoft.com/office/officeart/2005/8/layout/radial1"/>
    <dgm:cxn modelId="{08C498C0-66E5-4CBA-B5AA-5251185B11D7}" srcId="{1996866B-383B-4DDD-B293-74BB52BB729E}" destId="{ED0C9836-4078-4E08-B608-602EB5F0ED39}" srcOrd="0" destOrd="0" parTransId="{BA8D7E71-2568-439A-928F-1FB1BCB863CD}" sibTransId="{F882FA2F-E2F9-4ABE-B34D-C4C85EEE8F18}"/>
    <dgm:cxn modelId="{69C5684A-6A61-4A35-BDA3-7D3790611673}" type="presOf" srcId="{B292E40A-8B80-4B15-87E4-D42B58229C75}" destId="{E2B0BBA9-0639-4A48-9270-CBAA2C3B2310}" srcOrd="0" destOrd="0" presId="urn:microsoft.com/office/officeart/2005/8/layout/radial1"/>
    <dgm:cxn modelId="{EB82A8A1-EEC0-41E1-9227-D63525F9C5EE}" type="presOf" srcId="{45554EB8-83EA-4462-A7A3-51B578D12E31}" destId="{A57D5EF6-47A2-4C50-ABAD-57331108FBA1}" srcOrd="0" destOrd="0" presId="urn:microsoft.com/office/officeart/2005/8/layout/radial1"/>
    <dgm:cxn modelId="{EAEAF41E-C08F-4368-A39C-FCBFF2329DE6}" srcId="{ED0C9836-4078-4E08-B608-602EB5F0ED39}" destId="{28966C40-E9A8-4239-A47F-426836CE1C3F}" srcOrd="0" destOrd="0" parTransId="{53C0FC05-1D4B-4F62-B965-A99BB95C7CBB}" sibTransId="{F8F8E7C0-5CC4-4B19-8DEA-36612B161ADB}"/>
    <dgm:cxn modelId="{63EF342E-7D20-49CB-960A-064AFAC101C2}" type="presOf" srcId="{6846CC5F-AD5C-485E-8CDB-2AC63E08DC42}" destId="{BFE41259-B9D7-40C1-91DF-AEA870D7FBB0}" srcOrd="1" destOrd="0" presId="urn:microsoft.com/office/officeart/2005/8/layout/radial1"/>
    <dgm:cxn modelId="{7B21A6D2-EEB0-4A84-9C2E-E35165087215}" type="presOf" srcId="{E55C3F9D-9F3F-43CB-B196-A362D52F9060}" destId="{011118D6-5726-4B0F-BAC5-6F8E1CEBEAB3}" srcOrd="1" destOrd="0" presId="urn:microsoft.com/office/officeart/2005/8/layout/radial1"/>
    <dgm:cxn modelId="{23303219-B980-4379-8F7B-017838CBF668}" type="presOf" srcId="{28966C40-E9A8-4239-A47F-426836CE1C3F}" destId="{6BC6923F-6E83-4CE8-A487-3EB8B5780C74}" srcOrd="0" destOrd="0" presId="urn:microsoft.com/office/officeart/2005/8/layout/radial1"/>
    <dgm:cxn modelId="{C3360493-32D1-4395-8AC7-6C49DBFA8B16}" type="presOf" srcId="{45554EB8-83EA-4462-A7A3-51B578D12E31}" destId="{E48EEFAA-D7E3-4DC5-9A94-CCE99B11450D}" srcOrd="1" destOrd="0" presId="urn:microsoft.com/office/officeart/2005/8/layout/radial1"/>
    <dgm:cxn modelId="{7B442C2C-2D2F-4675-A238-BEB8F7857D44}" type="presOf" srcId="{6846CC5F-AD5C-485E-8CDB-2AC63E08DC42}" destId="{B37017B2-91BB-4928-B940-258B19247ECC}" srcOrd="0" destOrd="0" presId="urn:microsoft.com/office/officeart/2005/8/layout/radial1"/>
    <dgm:cxn modelId="{F055545B-9870-4E97-9060-52CEED69B0D3}" type="presOf" srcId="{53C0FC05-1D4B-4F62-B965-A99BB95C7CBB}" destId="{28E0BB8A-7DC4-4BF2-9BD9-F970052C74D9}" srcOrd="0" destOrd="0" presId="urn:microsoft.com/office/officeart/2005/8/layout/radial1"/>
    <dgm:cxn modelId="{F1D97D44-4993-443B-8169-412D7C341653}" type="presOf" srcId="{53C0FC05-1D4B-4F62-B965-A99BB95C7CBB}" destId="{7FE2DEBF-CC24-4E96-91F9-F31313BCAC2B}" srcOrd="1" destOrd="0" presId="urn:microsoft.com/office/officeart/2005/8/layout/radial1"/>
    <dgm:cxn modelId="{72AAB631-2F75-479F-BA11-17FD8D99AD29}" srcId="{ED0C9836-4078-4E08-B608-602EB5F0ED39}" destId="{B292E40A-8B80-4B15-87E4-D42B58229C75}" srcOrd="6" destOrd="0" parTransId="{18BA9B30-60EB-4238-A032-0BE9E12FF16D}" sibTransId="{297CFCA8-8024-41AB-B197-B1E46C8AEE2E}"/>
    <dgm:cxn modelId="{8956DFA5-FA98-4676-A67F-6D2DBB9904CD}" type="presOf" srcId="{9A7DF31B-8DF5-4D79-BBBF-19721E2B270C}" destId="{343DB007-5E2D-4295-9C52-83ECD235324A}" srcOrd="0" destOrd="0" presId="urn:microsoft.com/office/officeart/2005/8/layout/radial1"/>
    <dgm:cxn modelId="{2D26A5CE-1836-4E33-A1AC-E92E81DCB535}" type="presOf" srcId="{CCD254BE-0EE8-43A2-8686-29DF01DE20F5}" destId="{15538D0D-9B1B-4923-834D-87110AE560BC}" srcOrd="0" destOrd="0" presId="urn:microsoft.com/office/officeart/2005/8/layout/radial1"/>
    <dgm:cxn modelId="{E99BCA48-5581-4E8A-88EB-B287E6CCD86B}" type="presOf" srcId="{ED0C9836-4078-4E08-B608-602EB5F0ED39}" destId="{792979EB-69BA-4FF0-978B-2794088DD3B6}" srcOrd="0" destOrd="0" presId="urn:microsoft.com/office/officeart/2005/8/layout/radial1"/>
    <dgm:cxn modelId="{A3BC1E13-ECA7-4818-AA1F-F5D7639DF0CF}" type="presOf" srcId="{1822E233-0F01-499D-A6F7-B4B05573BD76}" destId="{11FA01B8-C0D6-4F45-AFA4-90EEED2E6298}" srcOrd="0" destOrd="0" presId="urn:microsoft.com/office/officeart/2005/8/layout/radial1"/>
    <dgm:cxn modelId="{96A099BB-EEAC-4736-BF18-79B137FF302E}" type="presOf" srcId="{E55C3F9D-9F3F-43CB-B196-A362D52F9060}" destId="{81F68212-22F0-4258-88D8-1702FE93D2CD}" srcOrd="0" destOrd="0" presId="urn:microsoft.com/office/officeart/2005/8/layout/radial1"/>
    <dgm:cxn modelId="{1FB4A508-39C1-492B-8C6D-30456BCA9EBF}" type="presOf" srcId="{766CCEFB-0828-483D-B567-AE221AAC8C27}" destId="{4337C699-7430-4EFC-A6C2-D569FCBA76F1}" srcOrd="0" destOrd="0" presId="urn:microsoft.com/office/officeart/2005/8/layout/radial1"/>
    <dgm:cxn modelId="{E1783AB8-7E88-4AD0-813E-FEF3AC61E777}" type="presOf" srcId="{CCD254BE-0EE8-43A2-8686-29DF01DE20F5}" destId="{AF4E8268-B4E0-4689-AE59-EB237EE15092}" srcOrd="1" destOrd="0" presId="urn:microsoft.com/office/officeart/2005/8/layout/radial1"/>
    <dgm:cxn modelId="{F9A9C94A-F561-48D7-AA21-83E228DFC3C9}" type="presOf" srcId="{142F1C93-A3A6-40E6-9525-092109A8E45B}" destId="{008B12BB-49BA-4C2C-B45C-FF3EF8847268}" srcOrd="0" destOrd="0" presId="urn:microsoft.com/office/officeart/2005/8/layout/radial1"/>
    <dgm:cxn modelId="{64444332-8B31-4568-A446-8BDC76E0BCA9}" srcId="{ED0C9836-4078-4E08-B608-602EB5F0ED39}" destId="{9A7DF31B-8DF5-4D79-BBBF-19721E2B270C}" srcOrd="2" destOrd="0" parTransId="{CCD254BE-0EE8-43A2-8686-29DF01DE20F5}" sibTransId="{67B17863-1337-4E43-A6F8-B062C2549D15}"/>
    <dgm:cxn modelId="{68084822-FA0A-413D-A5A7-4F2BFD141183}" type="presOf" srcId="{1996866B-383B-4DDD-B293-74BB52BB729E}" destId="{5CA327BE-35BA-49E4-A71C-6A586892A260}" srcOrd="0" destOrd="0" presId="urn:microsoft.com/office/officeart/2005/8/layout/radial1"/>
    <dgm:cxn modelId="{613F59E9-2591-4E52-8BB2-C52B040525DE}" type="presParOf" srcId="{5CA327BE-35BA-49E4-A71C-6A586892A260}" destId="{792979EB-69BA-4FF0-978B-2794088DD3B6}" srcOrd="0" destOrd="0" presId="urn:microsoft.com/office/officeart/2005/8/layout/radial1"/>
    <dgm:cxn modelId="{3414308C-A678-4E6E-8973-063F7298134D}" type="presParOf" srcId="{5CA327BE-35BA-49E4-A71C-6A586892A260}" destId="{28E0BB8A-7DC4-4BF2-9BD9-F970052C74D9}" srcOrd="1" destOrd="0" presId="urn:microsoft.com/office/officeart/2005/8/layout/radial1"/>
    <dgm:cxn modelId="{D9A245E3-CE18-4986-B9CD-0014C760C138}" type="presParOf" srcId="{28E0BB8A-7DC4-4BF2-9BD9-F970052C74D9}" destId="{7FE2DEBF-CC24-4E96-91F9-F31313BCAC2B}" srcOrd="0" destOrd="0" presId="urn:microsoft.com/office/officeart/2005/8/layout/radial1"/>
    <dgm:cxn modelId="{4CEB41D1-D921-4059-8741-79563DEE9A78}" type="presParOf" srcId="{5CA327BE-35BA-49E4-A71C-6A586892A260}" destId="{6BC6923F-6E83-4CE8-A487-3EB8B5780C74}" srcOrd="2" destOrd="0" presId="urn:microsoft.com/office/officeart/2005/8/layout/radial1"/>
    <dgm:cxn modelId="{07975410-9F34-46B5-A854-7B0842BF15F4}" type="presParOf" srcId="{5CA327BE-35BA-49E4-A71C-6A586892A260}" destId="{A57D5EF6-47A2-4C50-ABAD-57331108FBA1}" srcOrd="3" destOrd="0" presId="urn:microsoft.com/office/officeart/2005/8/layout/radial1"/>
    <dgm:cxn modelId="{6E1D1DC3-1D90-4C2B-BFFF-321C01878519}" type="presParOf" srcId="{A57D5EF6-47A2-4C50-ABAD-57331108FBA1}" destId="{E48EEFAA-D7E3-4DC5-9A94-CCE99B11450D}" srcOrd="0" destOrd="0" presId="urn:microsoft.com/office/officeart/2005/8/layout/radial1"/>
    <dgm:cxn modelId="{BF3BA2F7-5543-42A3-A2D7-2606576C9316}" type="presParOf" srcId="{5CA327BE-35BA-49E4-A71C-6A586892A260}" destId="{11FA01B8-C0D6-4F45-AFA4-90EEED2E6298}" srcOrd="4" destOrd="0" presId="urn:microsoft.com/office/officeart/2005/8/layout/radial1"/>
    <dgm:cxn modelId="{A75977CA-D34F-4BC9-BD07-E97456D5AFF5}" type="presParOf" srcId="{5CA327BE-35BA-49E4-A71C-6A586892A260}" destId="{15538D0D-9B1B-4923-834D-87110AE560BC}" srcOrd="5" destOrd="0" presId="urn:microsoft.com/office/officeart/2005/8/layout/radial1"/>
    <dgm:cxn modelId="{D27B0142-3E63-455C-BCB2-3ADE1E59349E}" type="presParOf" srcId="{15538D0D-9B1B-4923-834D-87110AE560BC}" destId="{AF4E8268-B4E0-4689-AE59-EB237EE15092}" srcOrd="0" destOrd="0" presId="urn:microsoft.com/office/officeart/2005/8/layout/radial1"/>
    <dgm:cxn modelId="{CBAC5022-FA8E-4A4E-8608-65549BAF6515}" type="presParOf" srcId="{5CA327BE-35BA-49E4-A71C-6A586892A260}" destId="{343DB007-5E2D-4295-9C52-83ECD235324A}" srcOrd="6" destOrd="0" presId="urn:microsoft.com/office/officeart/2005/8/layout/radial1"/>
    <dgm:cxn modelId="{E225B08B-E4C4-4BA2-8A41-D474F6A49ACD}" type="presParOf" srcId="{5CA327BE-35BA-49E4-A71C-6A586892A260}" destId="{B37017B2-91BB-4928-B940-258B19247ECC}" srcOrd="7" destOrd="0" presId="urn:microsoft.com/office/officeart/2005/8/layout/radial1"/>
    <dgm:cxn modelId="{8AFF6785-9FC4-4CB5-819E-7267573E6CAA}" type="presParOf" srcId="{B37017B2-91BB-4928-B940-258B19247ECC}" destId="{BFE41259-B9D7-40C1-91DF-AEA870D7FBB0}" srcOrd="0" destOrd="0" presId="urn:microsoft.com/office/officeart/2005/8/layout/radial1"/>
    <dgm:cxn modelId="{464BE227-746A-4249-824E-BBE75AA284A4}" type="presParOf" srcId="{5CA327BE-35BA-49E4-A71C-6A586892A260}" destId="{4337C699-7430-4EFC-A6C2-D569FCBA76F1}" srcOrd="8" destOrd="0" presId="urn:microsoft.com/office/officeart/2005/8/layout/radial1"/>
    <dgm:cxn modelId="{C7A35EBF-BE99-4717-AB4D-D949BCC3E71F}" type="presParOf" srcId="{5CA327BE-35BA-49E4-A71C-6A586892A260}" destId="{D2B14531-7AA3-4347-A781-DF097B16A8CD}" srcOrd="9" destOrd="0" presId="urn:microsoft.com/office/officeart/2005/8/layout/radial1"/>
    <dgm:cxn modelId="{7A6AA5BA-0A5D-452A-BD4E-1C8BBCE05B6D}" type="presParOf" srcId="{D2B14531-7AA3-4347-A781-DF097B16A8CD}" destId="{20EBA753-4B79-4C16-8330-387BA9B010CA}" srcOrd="0" destOrd="0" presId="urn:microsoft.com/office/officeart/2005/8/layout/radial1"/>
    <dgm:cxn modelId="{4B94545D-D670-4820-8EC4-C9EC12EB1BF0}" type="presParOf" srcId="{5CA327BE-35BA-49E4-A71C-6A586892A260}" destId="{008B12BB-49BA-4C2C-B45C-FF3EF8847268}" srcOrd="10" destOrd="0" presId="urn:microsoft.com/office/officeart/2005/8/layout/radial1"/>
    <dgm:cxn modelId="{D13C8139-D390-4BBE-A3C6-900F75084447}" type="presParOf" srcId="{5CA327BE-35BA-49E4-A71C-6A586892A260}" destId="{81F68212-22F0-4258-88D8-1702FE93D2CD}" srcOrd="11" destOrd="0" presId="urn:microsoft.com/office/officeart/2005/8/layout/radial1"/>
    <dgm:cxn modelId="{2FE35163-6F01-49C3-AB96-FDF08898F71F}" type="presParOf" srcId="{81F68212-22F0-4258-88D8-1702FE93D2CD}" destId="{011118D6-5726-4B0F-BAC5-6F8E1CEBEAB3}" srcOrd="0" destOrd="0" presId="urn:microsoft.com/office/officeart/2005/8/layout/radial1"/>
    <dgm:cxn modelId="{8A5AD6D8-55B6-4167-8044-DDC5268221E5}" type="presParOf" srcId="{5CA327BE-35BA-49E4-A71C-6A586892A260}" destId="{99F3711E-AC97-4A81-AD2C-6518D837E39F}" srcOrd="12" destOrd="0" presId="urn:microsoft.com/office/officeart/2005/8/layout/radial1"/>
    <dgm:cxn modelId="{F312DFE0-0FEA-47E5-998B-EC303AD784F9}" type="presParOf" srcId="{5CA327BE-35BA-49E4-A71C-6A586892A260}" destId="{DE3EAAD4-A142-4CEE-A792-C04F14A36A5A}" srcOrd="13" destOrd="0" presId="urn:microsoft.com/office/officeart/2005/8/layout/radial1"/>
    <dgm:cxn modelId="{6199D9B3-CDD4-4B5B-9FE5-35777E4AAB3C}" type="presParOf" srcId="{DE3EAAD4-A142-4CEE-A792-C04F14A36A5A}" destId="{A8182B67-47AB-4DB5-89BE-CB07109FA31C}" srcOrd="0" destOrd="0" presId="urn:microsoft.com/office/officeart/2005/8/layout/radial1"/>
    <dgm:cxn modelId="{56369561-E8DA-491B-AF6E-400A7750A150}" type="presParOf" srcId="{5CA327BE-35BA-49E4-A71C-6A586892A260}" destId="{E2B0BBA9-0639-4A48-9270-CBAA2C3B2310}" srcOrd="14"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98B78-59EA-4C0A-969C-C3C223780A2B}">
      <dsp:nvSpPr>
        <dsp:cNvPr id="0" name=""/>
        <dsp:cNvSpPr/>
      </dsp:nvSpPr>
      <dsp:spPr>
        <a:xfrm>
          <a:off x="1462814" y="542614"/>
          <a:ext cx="3624995" cy="3624995"/>
        </a:xfrm>
        <a:prstGeom prst="blockArc">
          <a:avLst>
            <a:gd name="adj1" fmla="val 11880757"/>
            <a:gd name="adj2" fmla="val 16251821"/>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354DFA-AAB2-4D46-8CD6-8823DBDB7F78}">
      <dsp:nvSpPr>
        <dsp:cNvPr id="0" name=""/>
        <dsp:cNvSpPr/>
      </dsp:nvSpPr>
      <dsp:spPr>
        <a:xfrm>
          <a:off x="1467733" y="527250"/>
          <a:ext cx="3624995" cy="3624995"/>
        </a:xfrm>
        <a:prstGeom prst="blockArc">
          <a:avLst>
            <a:gd name="adj1" fmla="val 7508037"/>
            <a:gd name="adj2" fmla="val 11849432"/>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B20585-55DA-4746-B324-7C846C1AC12F}">
      <dsp:nvSpPr>
        <dsp:cNvPr id="0" name=""/>
        <dsp:cNvSpPr/>
      </dsp:nvSpPr>
      <dsp:spPr>
        <a:xfrm>
          <a:off x="1489502" y="542815"/>
          <a:ext cx="3624995" cy="3624995"/>
        </a:xfrm>
        <a:prstGeom prst="blockArc">
          <a:avLst>
            <a:gd name="adj1" fmla="val 3240000"/>
            <a:gd name="adj2" fmla="val 756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7E772A-4A91-4E69-B659-B07B66B502A9}">
      <dsp:nvSpPr>
        <dsp:cNvPr id="0" name=""/>
        <dsp:cNvSpPr/>
      </dsp:nvSpPr>
      <dsp:spPr>
        <a:xfrm>
          <a:off x="1489502" y="542815"/>
          <a:ext cx="3624995" cy="3624995"/>
        </a:xfrm>
        <a:prstGeom prst="blockArc">
          <a:avLst>
            <a:gd name="adj1" fmla="val 20520000"/>
            <a:gd name="adj2" fmla="val 324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E124E4-B594-4746-9AF7-74794946E743}">
      <dsp:nvSpPr>
        <dsp:cNvPr id="0" name=""/>
        <dsp:cNvSpPr/>
      </dsp:nvSpPr>
      <dsp:spPr>
        <a:xfrm>
          <a:off x="1489502" y="542815"/>
          <a:ext cx="3624995" cy="3624995"/>
        </a:xfrm>
        <a:prstGeom prst="blockArc">
          <a:avLst>
            <a:gd name="adj1" fmla="val 16200000"/>
            <a:gd name="adj2" fmla="val 2052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EFB7BC-99B7-4545-A945-9A8E71731D60}">
      <dsp:nvSpPr>
        <dsp:cNvPr id="0" name=""/>
        <dsp:cNvSpPr/>
      </dsp:nvSpPr>
      <dsp:spPr>
        <a:xfrm>
          <a:off x="2468438" y="1521752"/>
          <a:ext cx="1667123" cy="16671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zh-TW" altLang="en-US" sz="3400" b="1" kern="1200" dirty="0" smtClean="0">
              <a:solidFill>
                <a:schemeClr val="tx1"/>
              </a:solidFill>
              <a:latin typeface="標楷體" pitchFamily="65" charset="-120"/>
              <a:ea typeface="標楷體" pitchFamily="65" charset="-120"/>
            </a:rPr>
            <a:t>採用</a:t>
          </a:r>
          <a:r>
            <a:rPr lang="en-US" altLang="zh-TW" sz="3400" b="1" kern="1200" dirty="0" smtClean="0">
              <a:solidFill>
                <a:schemeClr val="tx1"/>
              </a:solidFill>
              <a:latin typeface="標楷體" pitchFamily="65" charset="-120"/>
              <a:ea typeface="標楷體" pitchFamily="65" charset="-120"/>
            </a:rPr>
            <a:t>IFRSs</a:t>
          </a:r>
          <a:endParaRPr lang="zh-TW" altLang="en-US" sz="3400" b="1" kern="1200" dirty="0">
            <a:solidFill>
              <a:schemeClr val="tx1"/>
            </a:solidFill>
            <a:latin typeface="標楷體" pitchFamily="65" charset="-120"/>
            <a:ea typeface="標楷體" pitchFamily="65" charset="-120"/>
          </a:endParaRPr>
        </a:p>
      </dsp:txBody>
      <dsp:txXfrm>
        <a:off x="2468438" y="1521752"/>
        <a:ext cx="1667123" cy="1667123"/>
      </dsp:txXfrm>
    </dsp:sp>
    <dsp:sp modelId="{3ECE017E-392A-4E84-B520-454FF4DDDEB7}">
      <dsp:nvSpPr>
        <dsp:cNvPr id="0" name=""/>
        <dsp:cNvSpPr/>
      </dsp:nvSpPr>
      <dsp:spPr>
        <a:xfrm>
          <a:off x="2718506" y="1334"/>
          <a:ext cx="1166986" cy="11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zh-TW" altLang="en-US" sz="2500" b="1" kern="1200" dirty="0" smtClean="0">
              <a:solidFill>
                <a:schemeClr val="tx1"/>
              </a:solidFill>
              <a:latin typeface="標楷體" pitchFamily="65" charset="-120"/>
              <a:ea typeface="標楷體" pitchFamily="65" charset="-120"/>
            </a:rPr>
            <a:t>企業</a:t>
          </a:r>
          <a:endParaRPr lang="zh-TW" altLang="en-US" sz="2500" b="1" kern="1200" dirty="0">
            <a:solidFill>
              <a:schemeClr val="tx1"/>
            </a:solidFill>
            <a:latin typeface="標楷體" pitchFamily="65" charset="-120"/>
            <a:ea typeface="標楷體" pitchFamily="65" charset="-120"/>
          </a:endParaRPr>
        </a:p>
      </dsp:txBody>
      <dsp:txXfrm>
        <a:off x="2718506" y="1334"/>
        <a:ext cx="1166986" cy="1166986"/>
      </dsp:txXfrm>
    </dsp:sp>
    <dsp:sp modelId="{836771DF-86CC-417C-BD3D-BEE894DA558A}">
      <dsp:nvSpPr>
        <dsp:cNvPr id="0" name=""/>
        <dsp:cNvSpPr/>
      </dsp:nvSpPr>
      <dsp:spPr>
        <a:xfrm>
          <a:off x="4402339" y="1224710"/>
          <a:ext cx="1166986" cy="11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zh-TW" altLang="en-US" sz="2500" b="1" kern="1200" dirty="0" smtClean="0">
              <a:solidFill>
                <a:schemeClr val="tx1"/>
              </a:solidFill>
              <a:latin typeface="標楷體" pitchFamily="65" charset="-120"/>
              <a:ea typeface="標楷體" pitchFamily="65" charset="-120"/>
            </a:rPr>
            <a:t>主管機關</a:t>
          </a:r>
          <a:endParaRPr lang="zh-TW" altLang="en-US" sz="2500" b="1" kern="1200" dirty="0">
            <a:solidFill>
              <a:schemeClr val="tx1"/>
            </a:solidFill>
            <a:latin typeface="標楷體" pitchFamily="65" charset="-120"/>
            <a:ea typeface="標楷體" pitchFamily="65" charset="-120"/>
          </a:endParaRPr>
        </a:p>
      </dsp:txBody>
      <dsp:txXfrm>
        <a:off x="4402339" y="1224710"/>
        <a:ext cx="1166986" cy="1166986"/>
      </dsp:txXfrm>
    </dsp:sp>
    <dsp:sp modelId="{7A74E23F-566D-4D20-9925-22D1A172E0BA}">
      <dsp:nvSpPr>
        <dsp:cNvPr id="0" name=""/>
        <dsp:cNvSpPr/>
      </dsp:nvSpPr>
      <dsp:spPr>
        <a:xfrm>
          <a:off x="3759172" y="3204174"/>
          <a:ext cx="1166986" cy="11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zh-TW" altLang="en-US" sz="2500" b="1" kern="1200" dirty="0" smtClean="0">
              <a:solidFill>
                <a:schemeClr val="tx1"/>
              </a:solidFill>
              <a:latin typeface="標楷體" pitchFamily="65" charset="-120"/>
              <a:ea typeface="標楷體" pitchFamily="65" charset="-120"/>
            </a:rPr>
            <a:t>會計師</a:t>
          </a:r>
        </a:p>
      </dsp:txBody>
      <dsp:txXfrm>
        <a:off x="3759172" y="3204174"/>
        <a:ext cx="1166986" cy="1166986"/>
      </dsp:txXfrm>
    </dsp:sp>
    <dsp:sp modelId="{DFB5A901-22C3-4B9D-9859-99BD382601DF}">
      <dsp:nvSpPr>
        <dsp:cNvPr id="0" name=""/>
        <dsp:cNvSpPr/>
      </dsp:nvSpPr>
      <dsp:spPr>
        <a:xfrm>
          <a:off x="1677841" y="3204174"/>
          <a:ext cx="1166986" cy="11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zh-TW" altLang="en-US" sz="2500" b="1" kern="1200" dirty="0" smtClean="0">
              <a:solidFill>
                <a:schemeClr val="tx1"/>
              </a:solidFill>
              <a:latin typeface="標楷體" pitchFamily="65" charset="-120"/>
              <a:ea typeface="標楷體" pitchFamily="65" charset="-120"/>
            </a:rPr>
            <a:t>學術界</a:t>
          </a:r>
          <a:endParaRPr lang="zh-TW" altLang="en-US" sz="2500" b="1" kern="1200" dirty="0">
            <a:solidFill>
              <a:schemeClr val="tx1"/>
            </a:solidFill>
            <a:latin typeface="標楷體" pitchFamily="65" charset="-120"/>
            <a:ea typeface="標楷體" pitchFamily="65" charset="-120"/>
          </a:endParaRPr>
        </a:p>
      </dsp:txBody>
      <dsp:txXfrm>
        <a:off x="1677841" y="3204174"/>
        <a:ext cx="1166986" cy="1166986"/>
      </dsp:txXfrm>
    </dsp:sp>
    <dsp:sp modelId="{321AF265-CE05-4044-9869-4FA4F002D83F}">
      <dsp:nvSpPr>
        <dsp:cNvPr id="0" name=""/>
        <dsp:cNvSpPr/>
      </dsp:nvSpPr>
      <dsp:spPr>
        <a:xfrm>
          <a:off x="1008107" y="1224138"/>
          <a:ext cx="1166986" cy="11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zh-TW" altLang="en-US" sz="2500" b="1" kern="1200" dirty="0" smtClean="0">
              <a:solidFill>
                <a:schemeClr val="tx1"/>
              </a:solidFill>
              <a:latin typeface="標楷體" pitchFamily="65" charset="-120"/>
              <a:ea typeface="標楷體" pitchFamily="65" charset="-120"/>
            </a:rPr>
            <a:t>投資人</a:t>
          </a:r>
          <a:endParaRPr lang="zh-TW" altLang="en-US" sz="2500" b="1" kern="1200" dirty="0">
            <a:solidFill>
              <a:schemeClr val="tx1"/>
            </a:solidFill>
            <a:latin typeface="標楷體" pitchFamily="65" charset="-120"/>
            <a:ea typeface="標楷體" pitchFamily="65" charset="-120"/>
          </a:endParaRPr>
        </a:p>
      </dsp:txBody>
      <dsp:txXfrm>
        <a:off x="1008107" y="1224138"/>
        <a:ext cx="1166986" cy="116698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92979EB-69BA-4FF0-978B-2794088DD3B6}">
      <dsp:nvSpPr>
        <dsp:cNvPr id="0" name=""/>
        <dsp:cNvSpPr/>
      </dsp:nvSpPr>
      <dsp:spPr>
        <a:xfrm>
          <a:off x="3900948" y="2050973"/>
          <a:ext cx="1831581"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400" b="0" i="0" u="none" strike="noStrike" kern="1200" cap="none" normalizeH="0" baseline="0" dirty="0" smtClean="0">
              <a:ln/>
              <a:solidFill>
                <a:schemeClr val="tx1"/>
              </a:solidFill>
              <a:effectLst/>
              <a:latin typeface="標楷體" pitchFamily="65" charset="-120"/>
              <a:ea typeface="標楷體" pitchFamily="65" charset="-120"/>
            </a:rPr>
            <a:t>IFRS</a:t>
          </a:r>
          <a:r>
            <a:rPr kumimoji="1" lang="zh-TW" altLang="en-US" sz="2400" b="0" i="0" u="none" strike="noStrike" kern="1200" cap="none" normalizeH="0" baseline="0" dirty="0" smtClean="0">
              <a:ln/>
              <a:solidFill>
                <a:schemeClr val="tx1"/>
              </a:solidFill>
              <a:effectLst/>
              <a:latin typeface="標楷體" pitchFamily="65" charset="-120"/>
              <a:ea typeface="標楷體" pitchFamily="65" charset="-120"/>
            </a:rPr>
            <a:t>專區</a:t>
          </a:r>
        </a:p>
      </dsp:txBody>
      <dsp:txXfrm>
        <a:off x="3900948" y="2050973"/>
        <a:ext cx="1831581" cy="1589528"/>
      </dsp:txXfrm>
    </dsp:sp>
    <dsp:sp modelId="{28E0BB8A-7DC4-4BF2-9BD9-F970052C74D9}">
      <dsp:nvSpPr>
        <dsp:cNvPr id="0" name=""/>
        <dsp:cNvSpPr/>
      </dsp:nvSpPr>
      <dsp:spPr>
        <a:xfrm rot="16200000">
          <a:off x="4552046" y="1773091"/>
          <a:ext cx="529385" cy="26379"/>
        </a:xfrm>
        <a:custGeom>
          <a:avLst/>
          <a:gdLst/>
          <a:ahLst/>
          <a:cxnLst/>
          <a:rect l="0" t="0" r="0" b="0"/>
          <a:pathLst>
            <a:path>
              <a:moveTo>
                <a:pt x="0" y="13189"/>
              </a:moveTo>
              <a:lnTo>
                <a:pt x="529385" y="1318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16200000">
        <a:off x="4803504" y="1773046"/>
        <a:ext cx="26469" cy="26469"/>
      </dsp:txXfrm>
    </dsp:sp>
    <dsp:sp modelId="{6BC6923F-6E83-4CE8-A487-3EB8B5780C74}">
      <dsp:nvSpPr>
        <dsp:cNvPr id="0" name=""/>
        <dsp:cNvSpPr/>
      </dsp:nvSpPr>
      <dsp:spPr>
        <a:xfrm>
          <a:off x="3597165" y="-67940"/>
          <a:ext cx="2439147"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法規資訊</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問答集</a:t>
          </a:r>
        </a:p>
      </dsp:txBody>
      <dsp:txXfrm>
        <a:off x="3597165" y="-67940"/>
        <a:ext cx="2439147" cy="1589528"/>
      </dsp:txXfrm>
    </dsp:sp>
    <dsp:sp modelId="{A57D5EF6-47A2-4C50-ABAD-57331108FBA1}">
      <dsp:nvSpPr>
        <dsp:cNvPr id="0" name=""/>
        <dsp:cNvSpPr/>
      </dsp:nvSpPr>
      <dsp:spPr>
        <a:xfrm rot="19769462">
          <a:off x="5526863" y="2211837"/>
          <a:ext cx="686511" cy="26379"/>
        </a:xfrm>
        <a:custGeom>
          <a:avLst/>
          <a:gdLst/>
          <a:ahLst/>
          <a:cxnLst/>
          <a:rect l="0" t="0" r="0" b="0"/>
          <a:pathLst>
            <a:path>
              <a:moveTo>
                <a:pt x="0" y="13189"/>
              </a:moveTo>
              <a:lnTo>
                <a:pt x="686511" y="1318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19769462">
        <a:off x="5852956" y="2207864"/>
        <a:ext cx="34325" cy="34325"/>
      </dsp:txXfrm>
    </dsp:sp>
    <dsp:sp modelId="{11FA01B8-C0D6-4F45-AFA4-90EEED2E6298}">
      <dsp:nvSpPr>
        <dsp:cNvPr id="0" name=""/>
        <dsp:cNvSpPr/>
      </dsp:nvSpPr>
      <dsp:spPr>
        <a:xfrm>
          <a:off x="5850879" y="722959"/>
          <a:ext cx="2439147"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標楷體" pitchFamily="65" charset="-120"/>
              <a:ea typeface="標楷體" pitchFamily="65" charset="-120"/>
            </a:rPr>
            <a:t>重大差異彙整</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標楷體" pitchFamily="65" charset="-120"/>
              <a:ea typeface="標楷體" pitchFamily="65" charset="-120"/>
            </a:rPr>
            <a:t>實務運作注意事項</a:t>
          </a:r>
        </a:p>
      </dsp:txBody>
      <dsp:txXfrm>
        <a:off x="5850879" y="722959"/>
        <a:ext cx="2439147" cy="1589528"/>
      </dsp:txXfrm>
    </dsp:sp>
    <dsp:sp modelId="{15538D0D-9B1B-4923-834D-87110AE560BC}">
      <dsp:nvSpPr>
        <dsp:cNvPr id="0" name=""/>
        <dsp:cNvSpPr/>
      </dsp:nvSpPr>
      <dsp:spPr>
        <a:xfrm rot="463058">
          <a:off x="5719869" y="2980297"/>
          <a:ext cx="374247" cy="26379"/>
        </a:xfrm>
        <a:custGeom>
          <a:avLst/>
          <a:gdLst/>
          <a:ahLst/>
          <a:cxnLst/>
          <a:rect l="0" t="0" r="0" b="0"/>
          <a:pathLst>
            <a:path>
              <a:moveTo>
                <a:pt x="0" y="13189"/>
              </a:moveTo>
              <a:lnTo>
                <a:pt x="374247" y="1318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463058">
        <a:off x="5897637" y="2984131"/>
        <a:ext cx="18712" cy="18712"/>
      </dsp:txXfrm>
    </dsp:sp>
    <dsp:sp modelId="{343DB007-5E2D-4295-9C52-83ECD235324A}">
      <dsp:nvSpPr>
        <dsp:cNvPr id="0" name=""/>
        <dsp:cNvSpPr/>
      </dsp:nvSpPr>
      <dsp:spPr>
        <a:xfrm>
          <a:off x="6066877" y="2385665"/>
          <a:ext cx="2439147"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轉換計畫參考範例</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國外企業轉換實務</a:t>
          </a:r>
        </a:p>
      </dsp:txBody>
      <dsp:txXfrm>
        <a:off x="6066877" y="2385665"/>
        <a:ext cx="2439147" cy="1589528"/>
      </dsp:txXfrm>
    </dsp:sp>
    <dsp:sp modelId="{B37017B2-91BB-4928-B940-258B19247ECC}">
      <dsp:nvSpPr>
        <dsp:cNvPr id="0" name=""/>
        <dsp:cNvSpPr/>
      </dsp:nvSpPr>
      <dsp:spPr>
        <a:xfrm rot="3277461">
          <a:off x="5181327" y="3733473"/>
          <a:ext cx="550181" cy="26379"/>
        </a:xfrm>
        <a:custGeom>
          <a:avLst/>
          <a:gdLst/>
          <a:ahLst/>
          <a:cxnLst/>
          <a:rect l="0" t="0" r="0" b="0"/>
          <a:pathLst>
            <a:path>
              <a:moveTo>
                <a:pt x="0" y="13189"/>
              </a:moveTo>
              <a:lnTo>
                <a:pt x="550181" y="1318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3277461">
        <a:off x="5442663" y="3732909"/>
        <a:ext cx="27509" cy="27509"/>
      </dsp:txXfrm>
    </dsp:sp>
    <dsp:sp modelId="{4337C699-7430-4EFC-A6C2-D569FCBA76F1}">
      <dsp:nvSpPr>
        <dsp:cNvPr id="0" name=""/>
        <dsp:cNvSpPr/>
      </dsp:nvSpPr>
      <dsp:spPr>
        <a:xfrm>
          <a:off x="4908239" y="3897494"/>
          <a:ext cx="2439147"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標楷體" pitchFamily="65" charset="-120"/>
              <a:ea typeface="標楷體" pitchFamily="65" charset="-120"/>
            </a:rPr>
            <a:t>公報內容簡介</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標楷體" pitchFamily="65" charset="-120"/>
              <a:ea typeface="標楷體" pitchFamily="65" charset="-120"/>
            </a:rPr>
            <a:t>財務報告事先揭露</a:t>
          </a:r>
        </a:p>
      </dsp:txBody>
      <dsp:txXfrm>
        <a:off x="4908239" y="3897494"/>
        <a:ext cx="2439147" cy="1589528"/>
      </dsp:txXfrm>
    </dsp:sp>
    <dsp:sp modelId="{D2B14531-7AA3-4347-A781-DF097B16A8CD}">
      <dsp:nvSpPr>
        <dsp:cNvPr id="0" name=""/>
        <dsp:cNvSpPr/>
      </dsp:nvSpPr>
      <dsp:spPr>
        <a:xfrm rot="7565230">
          <a:off x="3877925" y="3732694"/>
          <a:ext cx="565448" cy="26379"/>
        </a:xfrm>
        <a:custGeom>
          <a:avLst/>
          <a:gdLst/>
          <a:ahLst/>
          <a:cxnLst/>
          <a:rect l="0" t="0" r="0" b="0"/>
          <a:pathLst>
            <a:path>
              <a:moveTo>
                <a:pt x="0" y="13189"/>
              </a:moveTo>
              <a:lnTo>
                <a:pt x="565448" y="1318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7565230">
        <a:off x="4146513" y="3731748"/>
        <a:ext cx="28272" cy="28272"/>
      </dsp:txXfrm>
    </dsp:sp>
    <dsp:sp modelId="{008B12BB-49BA-4C2C-B45C-FF3EF8847268}">
      <dsp:nvSpPr>
        <dsp:cNvPr id="0" name=""/>
        <dsp:cNvSpPr/>
      </dsp:nvSpPr>
      <dsp:spPr>
        <a:xfrm>
          <a:off x="2251293" y="3897492"/>
          <a:ext cx="2439147"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推動小組工作計畫</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分組開會資料記錄</a:t>
          </a:r>
        </a:p>
      </dsp:txBody>
      <dsp:txXfrm>
        <a:off x="2251293" y="3897492"/>
        <a:ext cx="2439147" cy="1589528"/>
      </dsp:txXfrm>
    </dsp:sp>
    <dsp:sp modelId="{81F68212-22F0-4258-88D8-1702FE93D2CD}">
      <dsp:nvSpPr>
        <dsp:cNvPr id="0" name=""/>
        <dsp:cNvSpPr/>
      </dsp:nvSpPr>
      <dsp:spPr>
        <a:xfrm rot="10355904">
          <a:off x="3434308" y="2981039"/>
          <a:ext cx="478725" cy="26379"/>
        </a:xfrm>
        <a:custGeom>
          <a:avLst/>
          <a:gdLst/>
          <a:ahLst/>
          <a:cxnLst/>
          <a:rect l="0" t="0" r="0" b="0"/>
          <a:pathLst>
            <a:path>
              <a:moveTo>
                <a:pt x="0" y="13189"/>
              </a:moveTo>
              <a:lnTo>
                <a:pt x="478725" y="1318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10355904">
        <a:off x="3661703" y="2982260"/>
        <a:ext cx="23936" cy="23936"/>
      </dsp:txXfrm>
    </dsp:sp>
    <dsp:sp modelId="{99F3711E-AC97-4A81-AD2C-6518D837E39F}">
      <dsp:nvSpPr>
        <dsp:cNvPr id="0" name=""/>
        <dsp:cNvSpPr/>
      </dsp:nvSpPr>
      <dsp:spPr>
        <a:xfrm>
          <a:off x="1020687" y="2385672"/>
          <a:ext cx="2439147"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線上影音學習</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歷次宣導會講義</a:t>
          </a:r>
        </a:p>
      </dsp:txBody>
      <dsp:txXfrm>
        <a:off x="1020687" y="2385672"/>
        <a:ext cx="2439147" cy="1589528"/>
      </dsp:txXfrm>
    </dsp:sp>
    <dsp:sp modelId="{DE3EAAD4-A142-4CEE-A792-C04F14A36A5A}">
      <dsp:nvSpPr>
        <dsp:cNvPr id="0" name=""/>
        <dsp:cNvSpPr/>
      </dsp:nvSpPr>
      <dsp:spPr>
        <a:xfrm rot="12599820">
          <a:off x="3393705" y="2215399"/>
          <a:ext cx="707944" cy="26379"/>
        </a:xfrm>
        <a:custGeom>
          <a:avLst/>
          <a:gdLst/>
          <a:ahLst/>
          <a:cxnLst/>
          <a:rect l="0" t="0" r="0" b="0"/>
          <a:pathLst>
            <a:path>
              <a:moveTo>
                <a:pt x="0" y="13189"/>
              </a:moveTo>
              <a:lnTo>
                <a:pt x="707944" y="1318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rot="12599820">
        <a:off x="3729979" y="2210890"/>
        <a:ext cx="35397" cy="35397"/>
      </dsp:txXfrm>
    </dsp:sp>
    <dsp:sp modelId="{E2B0BBA9-0639-4A48-9270-CBAA2C3B2310}">
      <dsp:nvSpPr>
        <dsp:cNvPr id="0" name=""/>
        <dsp:cNvSpPr/>
      </dsp:nvSpPr>
      <dsp:spPr>
        <a:xfrm>
          <a:off x="1308644" y="729855"/>
          <a:ext cx="2439147" cy="1589528"/>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kern="1200" cap="none" normalizeH="0" baseline="0" dirty="0" smtClean="0">
              <a:ln/>
              <a:solidFill>
                <a:schemeClr val="tx1"/>
              </a:solidFill>
              <a:effectLst/>
              <a:latin typeface="Arial" charset="0"/>
              <a:ea typeface="標楷體" pitchFamily="65" charset="-120"/>
            </a:rPr>
            <a:t>國內外網站連結</a:t>
          </a:r>
        </a:p>
      </dsp:txBody>
      <dsp:txXfrm>
        <a:off x="1308644" y="729855"/>
        <a:ext cx="2439147" cy="158952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kumimoji="0" sz="1200">
                <a:latin typeface="+mn-lt"/>
                <a:ea typeface="+mn-ea"/>
              </a:defRPr>
            </a:lvl1pPr>
          </a:lstStyle>
          <a:p>
            <a:pPr>
              <a:defRPr/>
            </a:pPr>
            <a:fld id="{EB4A0CDC-F9AD-4BE0-9F20-34A3C5F9EAF0}" type="datetimeFigureOut">
              <a:rPr lang="zh-TW" altLang="en-US"/>
              <a:pPr>
                <a:defRPr/>
              </a:pPr>
              <a:t>2011/7/8</a:t>
            </a:fld>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eaLnBrk="1" fontAlgn="auto" hangingPunct="1">
              <a:spcBef>
                <a:spcPts val="0"/>
              </a:spcBef>
              <a:spcAft>
                <a:spcPts val="0"/>
              </a:spcAft>
              <a:defRPr kumimoji="0" sz="1200">
                <a:latin typeface="+mn-lt"/>
                <a:ea typeface="+mn-ea"/>
              </a:defRPr>
            </a:lvl1pPr>
          </a:lstStyle>
          <a:p>
            <a:pPr>
              <a:defRPr/>
            </a:pPr>
            <a:fld id="{E1CE7D0F-35CA-4F1C-A500-21C61635FB4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kumimoji="0" sz="1200">
                <a:latin typeface="+mn-lt"/>
                <a:ea typeface="+mn-ea"/>
              </a:defRPr>
            </a:lvl1pPr>
          </a:lstStyle>
          <a:p>
            <a:pPr>
              <a:defRPr/>
            </a:pPr>
            <a:fld id="{C5EAF2A1-F7A7-4674-A80F-749C09D8EA9A}" type="datetimeFigureOut">
              <a:rPr lang="zh-TW" altLang="en-US"/>
              <a:pPr>
                <a:defRPr/>
              </a:pPr>
              <a:t>2011/7/8</a:t>
            </a:fld>
            <a:endParaRPr lang="zh-TW" altLang="en-US"/>
          </a:p>
        </p:txBody>
      </p:sp>
      <p:sp>
        <p:nvSpPr>
          <p:cNvPr id="4" name="投影片圖像版面配置區 3"/>
          <p:cNvSpPr>
            <a:spLocks noGrp="1" noRot="1" noChangeAspect="1"/>
          </p:cNvSpPr>
          <p:nvPr>
            <p:ph type="sldImg" idx="2"/>
          </p:nvPr>
        </p:nvSpPr>
        <p:spPr>
          <a:xfrm>
            <a:off x="725488" y="741363"/>
            <a:ext cx="5346700" cy="370205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wrap="square" lIns="91440" tIns="45720" rIns="91440" bIns="45720"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eaLnBrk="1" fontAlgn="auto" hangingPunct="1">
              <a:spcBef>
                <a:spcPts val="0"/>
              </a:spcBef>
              <a:spcAft>
                <a:spcPts val="0"/>
              </a:spcAft>
              <a:defRPr kumimoji="0" sz="1200">
                <a:latin typeface="+mn-lt"/>
                <a:ea typeface="+mn-ea"/>
              </a:defRPr>
            </a:lvl1pPr>
          </a:lstStyle>
          <a:p>
            <a:pPr>
              <a:defRPr/>
            </a:pPr>
            <a:fld id="{BB929F41-3583-4410-87D4-293BDE0A72B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a:lstStyle/>
          <a:p>
            <a:pPr eaLnBrk="1" hangingPunct="1"/>
            <a:endParaRPr lang="zh-TW"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9939"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51BE3315-F480-4EA9-9FF3-7CF5A972EB0A}" type="slidenum">
              <a:rPr lang="zh-TW" altLang="en-US" smtClean="0"/>
              <a:pPr>
                <a:defRPr/>
              </a:pPr>
              <a:t>10</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0963"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E84088D7-156B-4C02-AE30-A1A73F5B9CA2}" type="slidenum">
              <a:rPr lang="zh-TW" altLang="en-US" smtClean="0"/>
              <a:pPr>
                <a:defRPr/>
              </a:pPr>
              <a:t>11</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1987"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A01C3A68-4893-4095-B036-30989E453A01}" type="slidenum">
              <a:rPr lang="zh-TW" altLang="en-US" smtClean="0"/>
              <a:pPr>
                <a:defRPr/>
              </a:pPr>
              <a:t>12</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 name="備忘稿版面配置區 2"/>
          <p:cNvSpPr>
            <a:spLocks noGrp="1"/>
          </p:cNvSpPr>
          <p:nvPr>
            <p:ph type="body" idx="1"/>
          </p:nvPr>
        </p:nvSpPr>
        <p:spPr/>
        <p:txBody>
          <a:bodyPr/>
          <a:lstStyle/>
          <a:p>
            <a:pPr>
              <a:defRPr/>
            </a:pPr>
            <a:endParaRPr lang="zh-TW" altLang="en-US" dirty="0"/>
          </a:p>
        </p:txBody>
      </p:sp>
      <p:sp>
        <p:nvSpPr>
          <p:cNvPr id="4" name="投影片編號版面配置區 3"/>
          <p:cNvSpPr>
            <a:spLocks noGrp="1"/>
          </p:cNvSpPr>
          <p:nvPr>
            <p:ph type="sldNum" sz="quarter" idx="5"/>
          </p:nvPr>
        </p:nvSpPr>
        <p:spPr/>
        <p:txBody>
          <a:bodyPr/>
          <a:lstStyle/>
          <a:p>
            <a:pPr>
              <a:defRPr/>
            </a:pPr>
            <a:fld id="{9FD62429-1B11-41FB-B32B-7BB09D6DD7F7}" type="slidenum">
              <a:rPr lang="zh-TW" altLang="en-US" smtClean="0"/>
              <a:pPr>
                <a:defRPr/>
              </a:pPr>
              <a:t>13</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4035"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CF392001-CEBF-46C4-B05E-3503BE92B656}" type="slidenum">
              <a:rPr lang="zh-TW" altLang="en-US" smtClean="0"/>
              <a:pPr>
                <a:defRPr/>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5059" name="備忘稿版面配置區 2"/>
          <p:cNvSpPr>
            <a:spLocks noGrp="1"/>
          </p:cNvSpPr>
          <p:nvPr>
            <p:ph type="body" idx="1"/>
          </p:nvPr>
        </p:nvSpPr>
        <p:spPr bwMode="auto">
          <a:noFill/>
        </p:spPr>
        <p:txBody>
          <a:bodyPr/>
          <a:lstStyle/>
          <a:p>
            <a:endParaRPr lang="zh-TW" altLang="en-US" dirty="0" smtClean="0">
              <a:latin typeface="細明體" pitchFamily="49" charset="-120"/>
              <a:ea typeface="細明體" pitchFamily="49" charset="-120"/>
            </a:endParaRPr>
          </a:p>
        </p:txBody>
      </p:sp>
      <p:sp>
        <p:nvSpPr>
          <p:cNvPr id="4" name="投影片編號版面配置區 3"/>
          <p:cNvSpPr>
            <a:spLocks noGrp="1"/>
          </p:cNvSpPr>
          <p:nvPr>
            <p:ph type="sldNum" sz="quarter" idx="5"/>
          </p:nvPr>
        </p:nvSpPr>
        <p:spPr/>
        <p:txBody>
          <a:bodyPr/>
          <a:lstStyle/>
          <a:p>
            <a:pPr>
              <a:defRPr/>
            </a:pPr>
            <a:fld id="{110FC478-CAFD-4B80-95BD-FB31F45B19AC}" type="slidenum">
              <a:rPr lang="zh-TW" altLang="en-US" smtClean="0"/>
              <a:pPr>
                <a:defRPr/>
              </a:pPr>
              <a:t>15</a:t>
            </a:fld>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 name="備忘稿版面配置區 2"/>
          <p:cNvSpPr>
            <a:spLocks noGrp="1"/>
          </p:cNvSpPr>
          <p:nvPr>
            <p:ph type="body" idx="1"/>
          </p:nvPr>
        </p:nvSpPr>
        <p:spPr/>
        <p:txBody>
          <a:bodyPr/>
          <a:lstStyle/>
          <a:p>
            <a:pPr>
              <a:defRPr/>
            </a:pPr>
            <a:endParaRPr lang="zh-TW" altLang="en-US" dirty="0"/>
          </a:p>
        </p:txBody>
      </p:sp>
      <p:sp>
        <p:nvSpPr>
          <p:cNvPr id="4" name="投影片編號版面配置區 3"/>
          <p:cNvSpPr>
            <a:spLocks noGrp="1"/>
          </p:cNvSpPr>
          <p:nvPr>
            <p:ph type="sldNum" sz="quarter" idx="5"/>
          </p:nvPr>
        </p:nvSpPr>
        <p:spPr/>
        <p:txBody>
          <a:bodyPr/>
          <a:lstStyle/>
          <a:p>
            <a:pPr>
              <a:defRPr/>
            </a:pPr>
            <a:fld id="{F87871A0-8AE5-4FE0-AD41-8F94E7FCFD3F}" type="slidenum">
              <a:rPr lang="zh-TW" altLang="en-US" smtClean="0"/>
              <a:pPr>
                <a:defRPr/>
              </a:pPr>
              <a:t>16</a:t>
            </a:fld>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7107"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CF0A3DBB-0185-45DB-B574-6F0061A15FA0}" type="slidenum">
              <a:rPr lang="zh-TW" altLang="en-US" smtClean="0"/>
              <a:pPr>
                <a:defRPr/>
              </a:pPr>
              <a:t>17</a:t>
            </a:fld>
            <a:endParaRPr lang="zh-TW"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8131"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424D311C-DE0D-4593-9B04-139CA6CA3E85}" type="slidenum">
              <a:rPr lang="zh-TW" altLang="en-US" smtClean="0"/>
              <a:pPr>
                <a:defRPr/>
              </a:pPr>
              <a:t>18</a:t>
            </a:fld>
            <a:endParaRPr lang="zh-TW"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9155"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FC7EC071-BF41-4721-96B3-9F67E94B439D}" type="slidenum">
              <a:rPr lang="zh-TW" altLang="en-US" smtClean="0"/>
              <a:pPr>
                <a:defRPr/>
              </a:pPr>
              <a:t>19</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1747"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AE7BD17B-B8C1-494A-98DB-D615682A9D92}" type="slidenum">
              <a:rPr lang="zh-TW" altLang="en-US" smtClean="0"/>
              <a:pPr>
                <a:defRPr/>
              </a:pPr>
              <a:t>2</a:t>
            </a:fld>
            <a:endParaRPr lang="zh-TW"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a:lstStyle/>
          <a:p>
            <a:pPr eaLnBrk="1" hangingPunct="1"/>
            <a:endParaRPr lang="zh-TW"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1203" name="備忘稿版面配置區 2"/>
          <p:cNvSpPr>
            <a:spLocks noGrp="1"/>
          </p:cNvSpPr>
          <p:nvPr>
            <p:ph type="body" idx="1"/>
          </p:nvPr>
        </p:nvSpPr>
        <p:spPr bwMode="auto">
          <a:noFill/>
        </p:spPr>
        <p:txBody>
          <a:bodyPr/>
          <a:lstStyle/>
          <a:p>
            <a:endParaRPr lang="zh-TW" altLang="en-US" dirty="0" smtClean="0">
              <a:latin typeface="細明體" pitchFamily="49" charset="-120"/>
              <a:ea typeface="細明體" pitchFamily="49" charset="-120"/>
            </a:endParaRPr>
          </a:p>
        </p:txBody>
      </p:sp>
      <p:sp>
        <p:nvSpPr>
          <p:cNvPr id="4" name="投影片編號版面配置區 3"/>
          <p:cNvSpPr>
            <a:spLocks noGrp="1"/>
          </p:cNvSpPr>
          <p:nvPr>
            <p:ph type="sldNum" sz="quarter" idx="5"/>
          </p:nvPr>
        </p:nvSpPr>
        <p:spPr/>
        <p:txBody>
          <a:bodyPr/>
          <a:lstStyle/>
          <a:p>
            <a:pPr>
              <a:defRPr/>
            </a:pPr>
            <a:fld id="{C498464C-B8AF-4B75-9FF5-72115888C2D0}" type="slidenum">
              <a:rPr lang="zh-TW" altLang="en-US" smtClean="0"/>
              <a:pPr>
                <a:defRPr/>
              </a:pPr>
              <a:t>21</a:t>
            </a:fld>
            <a:endParaRPr lang="zh-TW"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2227"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10BBDE7A-AF53-44E5-B2BF-0175D28D0A16}" type="slidenum">
              <a:rPr lang="zh-TW" altLang="en-US" smtClean="0"/>
              <a:pPr>
                <a:defRPr/>
              </a:pPr>
              <a:t>22</a:t>
            </a:fld>
            <a:endParaRPr lang="zh-TW"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3251"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49E4B84E-1E98-4105-8082-73FF04E2F111}" type="slidenum">
              <a:rPr lang="zh-TW" altLang="en-US" smtClean="0"/>
              <a:pPr>
                <a:defRPr/>
              </a:pPr>
              <a:t>23</a:t>
            </a:fld>
            <a:endParaRPr lang="zh-TW"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4275" name="備忘稿版面配置區 2"/>
          <p:cNvSpPr>
            <a:spLocks noGrp="1"/>
          </p:cNvSpPr>
          <p:nvPr>
            <p:ph type="body" idx="1"/>
          </p:nvPr>
        </p:nvSpPr>
        <p:spPr bwMode="auto">
          <a:noFill/>
        </p:spPr>
        <p:txBody>
          <a:bodyPr/>
          <a:lstStyle/>
          <a:p>
            <a:pPr lvl="1"/>
            <a:endParaRPr lang="zh-TW" altLang="en-US" dirty="0" smtClean="0">
              <a:solidFill>
                <a:schemeClr val="accent2"/>
              </a:solidFill>
            </a:endParaRPr>
          </a:p>
        </p:txBody>
      </p:sp>
      <p:sp>
        <p:nvSpPr>
          <p:cNvPr id="4" name="投影片編號版面配置區 3"/>
          <p:cNvSpPr>
            <a:spLocks noGrp="1"/>
          </p:cNvSpPr>
          <p:nvPr>
            <p:ph type="sldNum" sz="quarter" idx="5"/>
          </p:nvPr>
        </p:nvSpPr>
        <p:spPr/>
        <p:txBody>
          <a:bodyPr/>
          <a:lstStyle/>
          <a:p>
            <a:pPr>
              <a:defRPr/>
            </a:pPr>
            <a:fld id="{6100D35B-184D-40F4-8050-FE01D302BB8E}" type="slidenum">
              <a:rPr lang="zh-TW" altLang="en-US" smtClean="0"/>
              <a:pPr>
                <a:defRPr/>
              </a:pPr>
              <a:t>24</a:t>
            </a:fld>
            <a:endParaRPr lang="zh-TW"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5299"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8A0A6A15-86D1-42EF-8D86-0138F9A6D2D2}" type="slidenum">
              <a:rPr lang="zh-TW" altLang="en-US" smtClean="0"/>
              <a:pPr>
                <a:defRPr/>
              </a:pPr>
              <a:t>25</a:t>
            </a:fld>
            <a:endParaRPr lang="zh-TW"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6323"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559C9049-6A72-4B46-9BA5-1E50F860B06C}" type="slidenum">
              <a:rPr lang="zh-TW" altLang="en-US" smtClean="0"/>
              <a:pPr>
                <a:defRPr/>
              </a:pPr>
              <a:t>26</a:t>
            </a:fld>
            <a:endParaRPr lang="zh-TW"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57347"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517CDC18-34E9-40F1-817D-B0D8BCCE0FF4}" type="slidenum">
              <a:rPr lang="zh-TW" altLang="en-US" smtClean="0"/>
              <a:pPr>
                <a:defRPr/>
              </a:pPr>
              <a:t>27</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2771"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952D55FC-AC90-43F8-A64C-EE6154A8816E}" type="slidenum">
              <a:rPr lang="zh-TW" altLang="en-US" smtClean="0"/>
              <a:pPr>
                <a:defRPr/>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3795" name="備忘稿版面配置區 2"/>
          <p:cNvSpPr>
            <a:spLocks noGrp="1"/>
          </p:cNvSpPr>
          <p:nvPr>
            <p:ph type="body" idx="1"/>
          </p:nvPr>
        </p:nvSpPr>
        <p:spPr bwMode="auto">
          <a:noFill/>
        </p:spPr>
        <p:txBody>
          <a:bodyPr/>
          <a:lstStyle/>
          <a:p>
            <a:pPr eaLnBrk="1" hangingPunct="1"/>
            <a:endParaRPr lang="zh-TW" altLang="en-US" smtClean="0"/>
          </a:p>
        </p:txBody>
      </p:sp>
      <p:sp>
        <p:nvSpPr>
          <p:cNvPr id="4" name="投影片編號版面配置區 3"/>
          <p:cNvSpPr>
            <a:spLocks noGrp="1"/>
          </p:cNvSpPr>
          <p:nvPr>
            <p:ph type="sldNum" sz="quarter" idx="5"/>
          </p:nvPr>
        </p:nvSpPr>
        <p:spPr/>
        <p:txBody>
          <a:bodyPr/>
          <a:lstStyle/>
          <a:p>
            <a:pPr>
              <a:defRPr/>
            </a:pPr>
            <a:fld id="{AE2B32F8-3FE1-44AF-A255-184ED90020BF}" type="slidenum">
              <a:rPr lang="zh-TW" altLang="en-US" smtClean="0"/>
              <a:pPr>
                <a:defRPr/>
              </a:pPr>
              <a:t>4</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4819"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EFE64C34-FB79-40D8-B2BB-8D7FDF997011}" type="slidenum">
              <a:rPr lang="zh-TW" altLang="en-US" smtClean="0"/>
              <a:pPr>
                <a:defRPr/>
              </a:pPr>
              <a:t>5</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5843"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09B75B0D-00C4-4CE1-A05F-A435FD6FFC71}" type="slidenum">
              <a:rPr lang="zh-TW" altLang="en-US" smtClean="0"/>
              <a:pPr>
                <a:defRPr/>
              </a:pPr>
              <a:t>6</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6867" name="備忘稿版面配置區 2"/>
          <p:cNvSpPr>
            <a:spLocks noGrp="1"/>
          </p:cNvSpPr>
          <p:nvPr>
            <p:ph type="body" idx="1"/>
          </p:nvPr>
        </p:nvSpPr>
        <p:spPr bwMode="auto">
          <a:noFill/>
        </p:spPr>
        <p:txBody>
          <a:bodyPr/>
          <a:lstStyle/>
          <a:p>
            <a:endParaRPr lang="zh-TW" altLang="en-US" dirty="0" smtClean="0"/>
          </a:p>
        </p:txBody>
      </p:sp>
      <p:sp>
        <p:nvSpPr>
          <p:cNvPr id="4" name="投影片編號版面配置區 3"/>
          <p:cNvSpPr>
            <a:spLocks noGrp="1"/>
          </p:cNvSpPr>
          <p:nvPr>
            <p:ph type="sldNum" sz="quarter" idx="5"/>
          </p:nvPr>
        </p:nvSpPr>
        <p:spPr/>
        <p:txBody>
          <a:bodyPr/>
          <a:lstStyle/>
          <a:p>
            <a:pPr>
              <a:defRPr/>
            </a:pPr>
            <a:fld id="{361C1BB7-A70B-4E65-95EA-49981ED207BB}" type="slidenum">
              <a:rPr lang="zh-TW" altLang="en-US" smtClean="0"/>
              <a:pPr>
                <a:defRPr/>
              </a:pPr>
              <a:t>7</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7891"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906FE74A-F924-4EDF-9C69-50DB7391BB62}" type="slidenum">
              <a:rPr lang="zh-TW" altLang="en-US" smtClean="0"/>
              <a:pPr>
                <a:defRPr/>
              </a:pPr>
              <a:t>8</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8915" name="備忘稿版面配置區 2"/>
          <p:cNvSpPr>
            <a:spLocks noGrp="1"/>
          </p:cNvSpPr>
          <p:nvPr>
            <p:ph type="body" idx="1"/>
          </p:nvPr>
        </p:nvSpPr>
        <p:spPr bwMode="auto">
          <a:noFill/>
        </p:spPr>
        <p:txBody>
          <a:bodyPr/>
          <a:lstStyle/>
          <a:p>
            <a:endParaRPr lang="zh-TW" altLang="en-US" smtClean="0"/>
          </a:p>
        </p:txBody>
      </p:sp>
      <p:sp>
        <p:nvSpPr>
          <p:cNvPr id="4" name="投影片編號版面配置區 3"/>
          <p:cNvSpPr>
            <a:spLocks noGrp="1"/>
          </p:cNvSpPr>
          <p:nvPr>
            <p:ph type="sldNum" sz="quarter" idx="5"/>
          </p:nvPr>
        </p:nvSpPr>
        <p:spPr/>
        <p:txBody>
          <a:bodyPr/>
          <a:lstStyle/>
          <a:p>
            <a:pPr>
              <a:defRPr/>
            </a:pPr>
            <a:fld id="{836AC7F6-0DE5-4F0D-921B-A907481D04D3}" type="slidenum">
              <a:rPr lang="zh-TW" altLang="en-US" smtClean="0"/>
              <a:pPr>
                <a:defRPr/>
              </a:pPr>
              <a:t>9</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42950" y="2130425"/>
            <a:ext cx="84201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6"/>
          <p:cNvSpPr>
            <a:spLocks noGrp="1" noChangeArrowheads="1"/>
          </p:cNvSpPr>
          <p:nvPr>
            <p:ph type="dt" sz="half" idx="10"/>
          </p:nvPr>
        </p:nvSpPr>
        <p:spPr>
          <a:ln/>
        </p:spPr>
        <p:txBody>
          <a:bodyPr/>
          <a:lstStyle>
            <a:lvl1pPr>
              <a:defRPr/>
            </a:lvl1pPr>
          </a:lstStyle>
          <a:p>
            <a:pPr>
              <a:defRPr/>
            </a:pPr>
            <a:fld id="{1A537312-3FBA-4A8B-B41E-30996874D0A0}" type="datetime1">
              <a:rPr lang="zh-TW" altLang="en-US"/>
              <a:pPr>
                <a:defRPr/>
              </a:pPr>
              <a:t>2011/7/8</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8"/>
          <p:cNvSpPr>
            <a:spLocks noGrp="1" noChangeArrowheads="1"/>
          </p:cNvSpPr>
          <p:nvPr>
            <p:ph type="sldNum" sz="quarter" idx="12"/>
          </p:nvPr>
        </p:nvSpPr>
        <p:spPr>
          <a:ln/>
        </p:spPr>
        <p:txBody>
          <a:bodyPr/>
          <a:lstStyle>
            <a:lvl1pPr>
              <a:defRPr/>
            </a:lvl1pPr>
          </a:lstStyle>
          <a:p>
            <a:pPr>
              <a:defRPr/>
            </a:pPr>
            <a:fld id="{C1CBA3AD-522C-4596-A354-52051D16A8DF}"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6"/>
          <p:cNvSpPr>
            <a:spLocks noGrp="1" noChangeArrowheads="1"/>
          </p:cNvSpPr>
          <p:nvPr>
            <p:ph type="dt" sz="half" idx="10"/>
          </p:nvPr>
        </p:nvSpPr>
        <p:spPr>
          <a:ln/>
        </p:spPr>
        <p:txBody>
          <a:bodyPr/>
          <a:lstStyle>
            <a:lvl1pPr>
              <a:defRPr/>
            </a:lvl1pPr>
          </a:lstStyle>
          <a:p>
            <a:pPr>
              <a:defRPr/>
            </a:pPr>
            <a:fld id="{9498F2E1-DA28-4931-A28F-3AC7533230F5}" type="datetime1">
              <a:rPr lang="zh-TW" altLang="en-US"/>
              <a:pPr>
                <a:defRPr/>
              </a:pPr>
              <a:t>2011/7/8</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8"/>
          <p:cNvSpPr>
            <a:spLocks noGrp="1" noChangeArrowheads="1"/>
          </p:cNvSpPr>
          <p:nvPr>
            <p:ph type="sldNum" sz="quarter" idx="12"/>
          </p:nvPr>
        </p:nvSpPr>
        <p:spPr>
          <a:ln/>
        </p:spPr>
        <p:txBody>
          <a:bodyPr/>
          <a:lstStyle>
            <a:lvl1pPr>
              <a:defRPr/>
            </a:lvl1pPr>
          </a:lstStyle>
          <a:p>
            <a:pPr>
              <a:defRPr/>
            </a:pPr>
            <a:fld id="{D9B21DDB-7B31-43CC-A801-ACEF948545F5}"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21525" y="304800"/>
            <a:ext cx="2168525" cy="57150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14363" y="304800"/>
            <a:ext cx="6354762" cy="57150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6"/>
          <p:cNvSpPr>
            <a:spLocks noGrp="1" noChangeArrowheads="1"/>
          </p:cNvSpPr>
          <p:nvPr>
            <p:ph type="dt" sz="half" idx="10"/>
          </p:nvPr>
        </p:nvSpPr>
        <p:spPr>
          <a:ln/>
        </p:spPr>
        <p:txBody>
          <a:bodyPr/>
          <a:lstStyle>
            <a:lvl1pPr>
              <a:defRPr/>
            </a:lvl1pPr>
          </a:lstStyle>
          <a:p>
            <a:pPr>
              <a:defRPr/>
            </a:pPr>
            <a:fld id="{23D3570B-92A6-404E-9BE1-041BC6CEFD41}" type="datetime1">
              <a:rPr lang="zh-TW" altLang="en-US"/>
              <a:pPr>
                <a:defRPr/>
              </a:pPr>
              <a:t>2011/7/8</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8"/>
          <p:cNvSpPr>
            <a:spLocks noGrp="1" noChangeArrowheads="1"/>
          </p:cNvSpPr>
          <p:nvPr>
            <p:ph type="sldNum" sz="quarter" idx="12"/>
          </p:nvPr>
        </p:nvSpPr>
        <p:spPr>
          <a:ln/>
        </p:spPr>
        <p:txBody>
          <a:bodyPr/>
          <a:lstStyle>
            <a:lvl1pPr>
              <a:defRPr/>
            </a:lvl1pPr>
          </a:lstStyle>
          <a:p>
            <a:pPr>
              <a:defRPr/>
            </a:pPr>
            <a:fld id="{489D68B1-A675-41AB-BDDA-30EE373EA6D1}" type="slidenum">
              <a:rPr lang="zh-TW" altLang="en-US"/>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標題及圖表或組織圖">
    <p:spTree>
      <p:nvGrpSpPr>
        <p:cNvPr id="1" name=""/>
        <p:cNvGrpSpPr/>
        <p:nvPr/>
      </p:nvGrpSpPr>
      <p:grpSpPr>
        <a:xfrm>
          <a:off x="0" y="0"/>
          <a:ext cx="0" cy="0"/>
          <a:chOff x="0" y="0"/>
          <a:chExt cx="0" cy="0"/>
        </a:xfrm>
      </p:grpSpPr>
      <p:sp>
        <p:nvSpPr>
          <p:cNvPr id="2" name="標題 1"/>
          <p:cNvSpPr>
            <a:spLocks noGrp="1"/>
          </p:cNvSpPr>
          <p:nvPr>
            <p:ph type="title"/>
          </p:nvPr>
        </p:nvSpPr>
        <p:spPr>
          <a:xfrm>
            <a:off x="622300" y="304800"/>
            <a:ext cx="8667750" cy="1216025"/>
          </a:xfrm>
        </p:spPr>
        <p:txBody>
          <a:bodyPr/>
          <a:lstStyle/>
          <a:p>
            <a:r>
              <a:rPr lang="zh-TW" altLang="en-US" smtClean="0"/>
              <a:t>按一下以編輯母片標題樣式</a:t>
            </a:r>
            <a:endParaRPr lang="zh-TW" altLang="en-US"/>
          </a:p>
        </p:txBody>
      </p:sp>
      <p:sp>
        <p:nvSpPr>
          <p:cNvPr id="3" name="SmartArt 版面配置區 2"/>
          <p:cNvSpPr>
            <a:spLocks noGrp="1"/>
          </p:cNvSpPr>
          <p:nvPr>
            <p:ph type="dgm" idx="1"/>
          </p:nvPr>
        </p:nvSpPr>
        <p:spPr>
          <a:xfrm>
            <a:off x="614363" y="1752600"/>
            <a:ext cx="8667750" cy="4267200"/>
          </a:xfrm>
        </p:spPr>
        <p:txBody>
          <a:bodyPr/>
          <a:lstStyle/>
          <a:p>
            <a:pPr lvl="0"/>
            <a:endParaRPr lang="zh-TW" alt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fld id="{50776B0F-4214-4871-888A-8D41B38A8543}" type="datetime1">
              <a:rPr lang="zh-TW" altLang="en-US"/>
              <a:pPr>
                <a:defRPr/>
              </a:pPr>
              <a:t>2011/7/8</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8"/>
          <p:cNvSpPr>
            <a:spLocks noGrp="1" noChangeArrowheads="1"/>
          </p:cNvSpPr>
          <p:nvPr>
            <p:ph type="sldNum" sz="quarter" idx="12"/>
          </p:nvPr>
        </p:nvSpPr>
        <p:spPr>
          <a:ln/>
        </p:spPr>
        <p:txBody>
          <a:bodyPr/>
          <a:lstStyle>
            <a:lvl1pPr>
              <a:defRPr/>
            </a:lvl1pPr>
          </a:lstStyle>
          <a:p>
            <a:pPr>
              <a:defRPr/>
            </a:pPr>
            <a:fld id="{299758FC-E15E-445B-BA56-839E996330ED}"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6"/>
          <p:cNvSpPr>
            <a:spLocks noGrp="1" noChangeArrowheads="1"/>
          </p:cNvSpPr>
          <p:nvPr>
            <p:ph type="dt" sz="half" idx="10"/>
          </p:nvPr>
        </p:nvSpPr>
        <p:spPr>
          <a:ln/>
        </p:spPr>
        <p:txBody>
          <a:bodyPr/>
          <a:lstStyle>
            <a:lvl1pPr>
              <a:defRPr/>
            </a:lvl1pPr>
          </a:lstStyle>
          <a:p>
            <a:pPr>
              <a:defRPr/>
            </a:pPr>
            <a:fld id="{34E5B6F8-B6D9-41B9-A1C0-5146F67F2890}" type="datetime1">
              <a:rPr lang="zh-TW" altLang="en-US"/>
              <a:pPr>
                <a:defRPr/>
              </a:pPr>
              <a:t>2011/7/8</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8"/>
          <p:cNvSpPr>
            <a:spLocks noGrp="1" noChangeArrowheads="1"/>
          </p:cNvSpPr>
          <p:nvPr>
            <p:ph type="sldNum" sz="quarter" idx="12"/>
          </p:nvPr>
        </p:nvSpPr>
        <p:spPr>
          <a:ln/>
        </p:spPr>
        <p:txBody>
          <a:bodyPr/>
          <a:lstStyle>
            <a:lvl1pPr>
              <a:defRPr/>
            </a:lvl1pPr>
          </a:lstStyle>
          <a:p>
            <a:pPr>
              <a:defRPr/>
            </a:pPr>
            <a:fld id="{A1FF649D-0D8B-46F1-8276-BBB6E22F96A4}"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82638" y="4406900"/>
            <a:ext cx="84201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6"/>
          <p:cNvSpPr>
            <a:spLocks noGrp="1" noChangeArrowheads="1"/>
          </p:cNvSpPr>
          <p:nvPr>
            <p:ph type="dt" sz="half" idx="10"/>
          </p:nvPr>
        </p:nvSpPr>
        <p:spPr>
          <a:ln/>
        </p:spPr>
        <p:txBody>
          <a:bodyPr/>
          <a:lstStyle>
            <a:lvl1pPr>
              <a:defRPr/>
            </a:lvl1pPr>
          </a:lstStyle>
          <a:p>
            <a:pPr>
              <a:defRPr/>
            </a:pPr>
            <a:fld id="{1022BB8B-A9DE-42A4-AACA-A4BF8F54F08A}" type="datetime1">
              <a:rPr lang="zh-TW" altLang="en-US"/>
              <a:pPr>
                <a:defRPr/>
              </a:pPr>
              <a:t>2011/7/8</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8"/>
          <p:cNvSpPr>
            <a:spLocks noGrp="1" noChangeArrowheads="1"/>
          </p:cNvSpPr>
          <p:nvPr>
            <p:ph type="sldNum" sz="quarter" idx="12"/>
          </p:nvPr>
        </p:nvSpPr>
        <p:spPr>
          <a:ln/>
        </p:spPr>
        <p:txBody>
          <a:bodyPr/>
          <a:lstStyle>
            <a:lvl1pPr>
              <a:defRPr/>
            </a:lvl1pPr>
          </a:lstStyle>
          <a:p>
            <a:pPr>
              <a:defRPr/>
            </a:pPr>
            <a:fld id="{2FEF4289-4879-476C-98F4-8860B803182D}"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14363" y="1752600"/>
            <a:ext cx="425767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24438" y="1752600"/>
            <a:ext cx="425767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6"/>
          <p:cNvSpPr>
            <a:spLocks noGrp="1" noChangeArrowheads="1"/>
          </p:cNvSpPr>
          <p:nvPr>
            <p:ph type="dt" sz="half" idx="10"/>
          </p:nvPr>
        </p:nvSpPr>
        <p:spPr>
          <a:ln/>
        </p:spPr>
        <p:txBody>
          <a:bodyPr/>
          <a:lstStyle>
            <a:lvl1pPr>
              <a:defRPr/>
            </a:lvl1pPr>
          </a:lstStyle>
          <a:p>
            <a:pPr>
              <a:defRPr/>
            </a:pPr>
            <a:fld id="{28762D6B-5BCF-4A9A-B157-06194C5653B0}" type="datetime1">
              <a:rPr lang="zh-TW" altLang="en-US"/>
              <a:pPr>
                <a:defRPr/>
              </a:pPr>
              <a:t>2011/7/8</a:t>
            </a:fld>
            <a:endParaRPr lang="en-US" altLang="zh-TW"/>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8"/>
          <p:cNvSpPr>
            <a:spLocks noGrp="1" noChangeArrowheads="1"/>
          </p:cNvSpPr>
          <p:nvPr>
            <p:ph type="sldNum" sz="quarter" idx="12"/>
          </p:nvPr>
        </p:nvSpPr>
        <p:spPr>
          <a:ln/>
        </p:spPr>
        <p:txBody>
          <a:bodyPr/>
          <a:lstStyle>
            <a:lvl1pPr>
              <a:defRPr/>
            </a:lvl1pPr>
          </a:lstStyle>
          <a:p>
            <a:pPr>
              <a:defRPr/>
            </a:pPr>
            <a:fld id="{D46FCE26-415C-409E-997D-8263FE2B637E}"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6"/>
          <p:cNvSpPr>
            <a:spLocks noGrp="1" noChangeArrowheads="1"/>
          </p:cNvSpPr>
          <p:nvPr>
            <p:ph type="dt" sz="half" idx="10"/>
          </p:nvPr>
        </p:nvSpPr>
        <p:spPr>
          <a:ln/>
        </p:spPr>
        <p:txBody>
          <a:bodyPr/>
          <a:lstStyle>
            <a:lvl1pPr>
              <a:defRPr/>
            </a:lvl1pPr>
          </a:lstStyle>
          <a:p>
            <a:pPr>
              <a:defRPr/>
            </a:pPr>
            <a:fld id="{96B5A8A2-0BA4-4F70-8DC1-4A6744DC86D3}" type="datetime1">
              <a:rPr lang="zh-TW" altLang="en-US"/>
              <a:pPr>
                <a:defRPr/>
              </a:pPr>
              <a:t>2011/7/8</a:t>
            </a:fld>
            <a:endParaRPr lang="en-US" altLang="zh-TW"/>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8"/>
          <p:cNvSpPr>
            <a:spLocks noGrp="1" noChangeArrowheads="1"/>
          </p:cNvSpPr>
          <p:nvPr>
            <p:ph type="sldNum" sz="quarter" idx="12"/>
          </p:nvPr>
        </p:nvSpPr>
        <p:spPr>
          <a:ln/>
        </p:spPr>
        <p:txBody>
          <a:bodyPr/>
          <a:lstStyle>
            <a:lvl1pPr>
              <a:defRPr/>
            </a:lvl1pPr>
          </a:lstStyle>
          <a:p>
            <a:pPr>
              <a:defRPr/>
            </a:pPr>
            <a:fld id="{0B6C66CC-ACD2-4A57-A518-9CD1995EEB56}"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6"/>
          <p:cNvSpPr>
            <a:spLocks noGrp="1" noChangeArrowheads="1"/>
          </p:cNvSpPr>
          <p:nvPr>
            <p:ph type="dt" sz="half" idx="10"/>
          </p:nvPr>
        </p:nvSpPr>
        <p:spPr>
          <a:ln/>
        </p:spPr>
        <p:txBody>
          <a:bodyPr/>
          <a:lstStyle>
            <a:lvl1pPr>
              <a:defRPr/>
            </a:lvl1pPr>
          </a:lstStyle>
          <a:p>
            <a:pPr>
              <a:defRPr/>
            </a:pPr>
            <a:fld id="{3089ADDC-67A3-45DE-B989-0C97BE87126B}" type="datetime1">
              <a:rPr lang="zh-TW" altLang="en-US"/>
              <a:pPr>
                <a:defRPr/>
              </a:pPr>
              <a:t>2011/7/8</a:t>
            </a:fld>
            <a:endParaRPr lang="en-US" altLang="zh-TW"/>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8"/>
          <p:cNvSpPr>
            <a:spLocks noGrp="1" noChangeArrowheads="1"/>
          </p:cNvSpPr>
          <p:nvPr>
            <p:ph type="sldNum" sz="quarter" idx="12"/>
          </p:nvPr>
        </p:nvSpPr>
        <p:spPr>
          <a:ln/>
        </p:spPr>
        <p:txBody>
          <a:bodyPr/>
          <a:lstStyle>
            <a:lvl1pPr>
              <a:defRPr/>
            </a:lvl1pPr>
          </a:lstStyle>
          <a:p>
            <a:pPr>
              <a:defRPr/>
            </a:pPr>
            <a:fld id="{4E4C3FDB-FAB9-4432-9A7D-648A8BF00247}"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B578DEAF-DFF5-4BA3-BD88-709C66D9D0CE}" type="datetime1">
              <a:rPr lang="zh-TW" altLang="en-US"/>
              <a:pPr>
                <a:defRPr/>
              </a:pPr>
              <a:t>2011/7/8</a:t>
            </a:fld>
            <a:endParaRPr lang="en-US" altLang="zh-TW"/>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8"/>
          <p:cNvSpPr>
            <a:spLocks noGrp="1" noChangeArrowheads="1"/>
          </p:cNvSpPr>
          <p:nvPr>
            <p:ph type="sldNum" sz="quarter" idx="12"/>
          </p:nvPr>
        </p:nvSpPr>
        <p:spPr>
          <a:ln/>
        </p:spPr>
        <p:txBody>
          <a:bodyPr/>
          <a:lstStyle>
            <a:lvl1pPr>
              <a:defRPr/>
            </a:lvl1pPr>
          </a:lstStyle>
          <a:p>
            <a:pPr>
              <a:defRPr/>
            </a:pPr>
            <a:fld id="{FA74D352-A2A4-40B3-8BC7-435B232C653A}"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95300" y="273050"/>
            <a:ext cx="3259138"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6"/>
          <p:cNvSpPr>
            <a:spLocks noGrp="1" noChangeArrowheads="1"/>
          </p:cNvSpPr>
          <p:nvPr>
            <p:ph type="dt" sz="half" idx="10"/>
          </p:nvPr>
        </p:nvSpPr>
        <p:spPr>
          <a:ln/>
        </p:spPr>
        <p:txBody>
          <a:bodyPr/>
          <a:lstStyle>
            <a:lvl1pPr>
              <a:defRPr/>
            </a:lvl1pPr>
          </a:lstStyle>
          <a:p>
            <a:pPr>
              <a:defRPr/>
            </a:pPr>
            <a:fld id="{DBD155D1-00F9-40E6-8984-0901129D0256}" type="datetime1">
              <a:rPr lang="zh-TW" altLang="en-US"/>
              <a:pPr>
                <a:defRPr/>
              </a:pPr>
              <a:t>2011/7/8</a:t>
            </a:fld>
            <a:endParaRPr lang="en-US" altLang="zh-TW"/>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8"/>
          <p:cNvSpPr>
            <a:spLocks noGrp="1" noChangeArrowheads="1"/>
          </p:cNvSpPr>
          <p:nvPr>
            <p:ph type="sldNum" sz="quarter" idx="12"/>
          </p:nvPr>
        </p:nvSpPr>
        <p:spPr>
          <a:ln/>
        </p:spPr>
        <p:txBody>
          <a:bodyPr/>
          <a:lstStyle>
            <a:lvl1pPr>
              <a:defRPr/>
            </a:lvl1pPr>
          </a:lstStyle>
          <a:p>
            <a:pPr>
              <a:defRPr/>
            </a:pPr>
            <a:fld id="{3C5A126B-55F6-46D9-9427-F278A58E176D}"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41513" y="4800600"/>
            <a:ext cx="59436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6"/>
          <p:cNvSpPr>
            <a:spLocks noGrp="1" noChangeArrowheads="1"/>
          </p:cNvSpPr>
          <p:nvPr>
            <p:ph type="dt" sz="half" idx="10"/>
          </p:nvPr>
        </p:nvSpPr>
        <p:spPr>
          <a:ln/>
        </p:spPr>
        <p:txBody>
          <a:bodyPr/>
          <a:lstStyle>
            <a:lvl1pPr>
              <a:defRPr/>
            </a:lvl1pPr>
          </a:lstStyle>
          <a:p>
            <a:pPr>
              <a:defRPr/>
            </a:pPr>
            <a:fld id="{46B05638-9EF9-4D95-B5FE-C711436E507F}" type="datetime1">
              <a:rPr lang="zh-TW" altLang="en-US"/>
              <a:pPr>
                <a:defRPr/>
              </a:pPr>
              <a:t>2011/7/8</a:t>
            </a:fld>
            <a:endParaRPr lang="en-US" altLang="zh-TW"/>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8"/>
          <p:cNvSpPr>
            <a:spLocks noGrp="1" noChangeArrowheads="1"/>
          </p:cNvSpPr>
          <p:nvPr>
            <p:ph type="sldNum" sz="quarter" idx="12"/>
          </p:nvPr>
        </p:nvSpPr>
        <p:spPr>
          <a:ln/>
        </p:spPr>
        <p:txBody>
          <a:bodyPr/>
          <a:lstStyle>
            <a:lvl1pPr>
              <a:defRPr/>
            </a:lvl1pPr>
          </a:lstStyle>
          <a:p>
            <a:pPr>
              <a:defRPr/>
            </a:pPr>
            <a:fld id="{2547ADA5-451F-4189-B253-F9B499CEB236}"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otc.org.tw/ch/"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22300" y="304800"/>
            <a:ext cx="8667750" cy="1216025"/>
          </a:xfrm>
          <a:prstGeom prst="rect">
            <a:avLst/>
          </a:prstGeom>
          <a:noFill/>
          <a:ln w="9525">
            <a:noFill/>
            <a:miter lim="800000"/>
            <a:headEnd/>
            <a:tailEnd/>
          </a:ln>
        </p:spPr>
        <p:txBody>
          <a:bodyPr vert="horz" wrap="square" lIns="98755" tIns="49378" rIns="98755" bIns="49378" numCol="1" anchor="b" anchorCtr="0" compatLnSpc="1">
            <a:prstTxWarp prst="textNoShape">
              <a:avLst/>
            </a:prstTxWarp>
          </a:bodyPr>
          <a:lstStyle/>
          <a:p>
            <a:pPr lvl="0"/>
            <a:r>
              <a:rPr lang="zh-TW" altLang="en-US" smtClean="0"/>
              <a:t>按一下以編輯母片標題樣式</a:t>
            </a:r>
          </a:p>
        </p:txBody>
      </p:sp>
      <p:sp>
        <p:nvSpPr>
          <p:cNvPr id="2051" name="Rectangle 3"/>
          <p:cNvSpPr>
            <a:spLocks noGrp="1" noChangeArrowheads="1"/>
          </p:cNvSpPr>
          <p:nvPr>
            <p:ph type="body" idx="1"/>
          </p:nvPr>
        </p:nvSpPr>
        <p:spPr bwMode="auto">
          <a:xfrm>
            <a:off x="614363" y="1752600"/>
            <a:ext cx="8667750" cy="4267200"/>
          </a:xfrm>
          <a:prstGeom prst="rect">
            <a:avLst/>
          </a:prstGeom>
          <a:noFill/>
          <a:ln w="9525">
            <a:noFill/>
            <a:miter lim="800000"/>
            <a:headEnd/>
            <a:tailEnd/>
          </a:ln>
        </p:spPr>
        <p:txBody>
          <a:bodyPr vert="horz" wrap="square" lIns="98755" tIns="49378" rIns="98755" bIns="49378"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052" name="AutoShape 4"/>
          <p:cNvSpPr>
            <a:spLocks noChangeArrowheads="1"/>
          </p:cNvSpPr>
          <p:nvPr/>
        </p:nvSpPr>
        <p:spPr bwMode="auto">
          <a:xfrm>
            <a:off x="660400" y="1566863"/>
            <a:ext cx="8621713"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TW" altLang="en-US"/>
          </a:p>
        </p:txBody>
      </p:sp>
      <p:sp>
        <p:nvSpPr>
          <p:cNvPr id="2053" name="Line 5"/>
          <p:cNvSpPr>
            <a:spLocks noChangeShapeType="1"/>
          </p:cNvSpPr>
          <p:nvPr/>
        </p:nvSpPr>
        <p:spPr bwMode="auto">
          <a:xfrm flipV="1">
            <a:off x="660400" y="6172200"/>
            <a:ext cx="8585200" cy="0"/>
          </a:xfrm>
          <a:prstGeom prst="line">
            <a:avLst/>
          </a:prstGeom>
          <a:noFill/>
          <a:ln w="3175">
            <a:solidFill>
              <a:schemeClr val="accent2"/>
            </a:solidFill>
            <a:round/>
            <a:headEnd/>
            <a:tailEnd/>
          </a:ln>
        </p:spPr>
        <p:txBody>
          <a:bodyPr/>
          <a:lstStyle/>
          <a:p>
            <a:endParaRPr lang="zh-TW" altLang="en-US"/>
          </a:p>
        </p:txBody>
      </p:sp>
      <p:sp>
        <p:nvSpPr>
          <p:cNvPr id="4102" name="Rectangle 6"/>
          <p:cNvSpPr>
            <a:spLocks noGrp="1" noChangeArrowheads="1"/>
          </p:cNvSpPr>
          <p:nvPr>
            <p:ph type="dt" sz="half" idx="2"/>
          </p:nvPr>
        </p:nvSpPr>
        <p:spPr bwMode="auto">
          <a:xfrm>
            <a:off x="660400" y="6245225"/>
            <a:ext cx="2146300" cy="476250"/>
          </a:xfrm>
          <a:prstGeom prst="rect">
            <a:avLst/>
          </a:prstGeom>
          <a:noFill/>
          <a:ln w="9525">
            <a:noFill/>
            <a:miter lim="800000"/>
            <a:headEnd/>
            <a:tailEnd/>
          </a:ln>
        </p:spPr>
        <p:txBody>
          <a:bodyPr vert="horz" wrap="square" lIns="98755" tIns="49378" rIns="98755" bIns="49378" numCol="1" anchor="t" anchorCtr="0" compatLnSpc="1">
            <a:prstTxWarp prst="textNoShape">
              <a:avLst/>
            </a:prstTxWarp>
          </a:bodyPr>
          <a:lstStyle>
            <a:lvl1pPr eaLnBrk="1" hangingPunct="1">
              <a:defRPr sz="1300">
                <a:latin typeface="+mn-lt"/>
                <a:ea typeface="新細明體" pitchFamily="18" charset="-120"/>
              </a:defRPr>
            </a:lvl1pPr>
          </a:lstStyle>
          <a:p>
            <a:pPr>
              <a:defRPr/>
            </a:pPr>
            <a:fld id="{E580CB98-4EC0-4E98-BA54-92D112C85907}" type="datetime1">
              <a:rPr lang="zh-TW" altLang="en-US"/>
              <a:pPr>
                <a:defRPr/>
              </a:pPr>
              <a:t>2011/7/8</a:t>
            </a:fld>
            <a:endParaRPr lang="en-US" altLang="zh-TW"/>
          </a:p>
        </p:txBody>
      </p:sp>
      <p:sp>
        <p:nvSpPr>
          <p:cNvPr id="4103" name="Rectangle 7"/>
          <p:cNvSpPr>
            <a:spLocks noGrp="1" noChangeArrowheads="1"/>
          </p:cNvSpPr>
          <p:nvPr>
            <p:ph type="ftr" sz="quarter" idx="3"/>
          </p:nvPr>
        </p:nvSpPr>
        <p:spPr bwMode="auto">
          <a:xfrm>
            <a:off x="3384550" y="6245225"/>
            <a:ext cx="3136900" cy="476250"/>
          </a:xfrm>
          <a:prstGeom prst="rect">
            <a:avLst/>
          </a:prstGeom>
          <a:noFill/>
          <a:ln w="9525">
            <a:noFill/>
            <a:miter lim="800000"/>
            <a:headEnd/>
            <a:tailEnd/>
          </a:ln>
        </p:spPr>
        <p:txBody>
          <a:bodyPr vert="horz" wrap="square" lIns="98755" tIns="49378" rIns="98755" bIns="49378" numCol="1" anchor="t" anchorCtr="0" compatLnSpc="1">
            <a:prstTxWarp prst="textNoShape">
              <a:avLst/>
            </a:prstTxWarp>
          </a:bodyPr>
          <a:lstStyle>
            <a:lvl1pPr eaLnBrk="1" hangingPunct="1">
              <a:defRPr sz="1300">
                <a:latin typeface="+mn-lt"/>
                <a:ea typeface="新細明體" pitchFamily="18" charset="-120"/>
              </a:defRPr>
            </a:lvl1pPr>
          </a:lstStyle>
          <a:p>
            <a:pPr>
              <a:defRPr/>
            </a:pPr>
            <a:endParaRPr lang="en-US" altLang="zh-TW"/>
          </a:p>
        </p:txBody>
      </p:sp>
      <p:sp>
        <p:nvSpPr>
          <p:cNvPr id="4104" name="Rectangle 8"/>
          <p:cNvSpPr>
            <a:spLocks noGrp="1" noChangeArrowheads="1"/>
          </p:cNvSpPr>
          <p:nvPr>
            <p:ph type="sldNum" sz="quarter" idx="4"/>
          </p:nvPr>
        </p:nvSpPr>
        <p:spPr bwMode="auto">
          <a:xfrm>
            <a:off x="7099300" y="6245225"/>
            <a:ext cx="2146300" cy="476250"/>
          </a:xfrm>
          <a:prstGeom prst="rect">
            <a:avLst/>
          </a:prstGeom>
          <a:noFill/>
          <a:ln w="9525">
            <a:noFill/>
            <a:miter lim="800000"/>
            <a:headEnd/>
            <a:tailEnd/>
          </a:ln>
        </p:spPr>
        <p:txBody>
          <a:bodyPr vert="horz" wrap="square" lIns="98755" tIns="49378" rIns="98755" bIns="49378" numCol="1" anchor="t" anchorCtr="0" compatLnSpc="1">
            <a:prstTxWarp prst="textNoShape">
              <a:avLst/>
            </a:prstTxWarp>
          </a:bodyPr>
          <a:lstStyle>
            <a:lvl1pPr algn="r" eaLnBrk="1" hangingPunct="1">
              <a:defRPr sz="1300">
                <a:latin typeface="+mn-lt"/>
                <a:ea typeface="新細明體" pitchFamily="18" charset="-120"/>
              </a:defRPr>
            </a:lvl1pPr>
          </a:lstStyle>
          <a:p>
            <a:pPr>
              <a:defRPr/>
            </a:pPr>
            <a:fld id="{189E5192-81C3-4E45-AAFD-F4BB2A4C8E7A}" type="slidenum">
              <a:rPr lang="zh-TW" altLang="en-US"/>
              <a:pPr>
                <a:defRPr/>
              </a:pPr>
              <a:t>‹#›</a:t>
            </a:fld>
            <a:endParaRPr lang="en-US" altLang="zh-TW"/>
          </a:p>
        </p:txBody>
      </p:sp>
      <p:pic>
        <p:nvPicPr>
          <p:cNvPr id="2057" name="Picture 9" descr="gretai_logo">
            <a:hlinkClick r:id="rId14"/>
          </p:cNvPr>
          <p:cNvPicPr>
            <a:picLocks noChangeAspect="1" noChangeArrowheads="1"/>
          </p:cNvPicPr>
          <p:nvPr/>
        </p:nvPicPr>
        <p:blipFill>
          <a:blip r:embed="rId15" cstate="print">
            <a:clrChange>
              <a:clrFrom>
                <a:srgbClr val="E5E5E5"/>
              </a:clrFrom>
              <a:clrTo>
                <a:srgbClr val="E5E5E5">
                  <a:alpha val="0"/>
                </a:srgbClr>
              </a:clrTo>
            </a:clrChange>
          </a:blip>
          <a:srcRect r="32455"/>
          <a:stretch>
            <a:fillRect/>
          </a:stretch>
        </p:blipFill>
        <p:spPr bwMode="auto">
          <a:xfrm>
            <a:off x="0" y="0"/>
            <a:ext cx="2514600" cy="542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 id="2147483934" r:id="rId12"/>
  </p:sldLayoutIdLst>
  <p:timing>
    <p:tnLst>
      <p:par>
        <p:cTn id="1" dur="indefinite" restart="never" nodeType="tmRoot"/>
      </p:par>
    </p:tnLst>
  </p:timing>
  <p:hf hdr="0" ftr="0" dt="0"/>
  <p:txStyles>
    <p:titleStyle>
      <a:lvl1pPr algn="l" defTabSz="987425" rtl="0" eaLnBrk="0" fontAlgn="base" hangingPunct="0">
        <a:spcBef>
          <a:spcPct val="0"/>
        </a:spcBef>
        <a:spcAft>
          <a:spcPct val="0"/>
        </a:spcAft>
        <a:defRPr kumimoji="1" sz="4100">
          <a:solidFill>
            <a:schemeClr val="tx2"/>
          </a:solidFill>
          <a:latin typeface="+mj-lt"/>
          <a:ea typeface="+mj-ea"/>
          <a:cs typeface="+mj-cs"/>
        </a:defRPr>
      </a:lvl1pPr>
      <a:lvl2pPr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2pPr>
      <a:lvl3pPr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3pPr>
      <a:lvl4pPr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4pPr>
      <a:lvl5pPr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5pPr>
      <a:lvl6pPr marL="457200"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6pPr>
      <a:lvl7pPr marL="914400"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7pPr>
      <a:lvl8pPr marL="1371600"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8pPr>
      <a:lvl9pPr marL="1828800" algn="l" defTabSz="987425" rtl="0" eaLnBrk="0" fontAlgn="base" hangingPunct="0">
        <a:spcBef>
          <a:spcPct val="0"/>
        </a:spcBef>
        <a:spcAft>
          <a:spcPct val="0"/>
        </a:spcAft>
        <a:defRPr kumimoji="1" sz="4100">
          <a:solidFill>
            <a:schemeClr val="tx2"/>
          </a:solidFill>
          <a:latin typeface="Verdana" pitchFamily="34" charset="0"/>
          <a:ea typeface="新細明體" pitchFamily="18" charset="-120"/>
        </a:defRPr>
      </a:lvl9pPr>
    </p:titleStyle>
    <p:bodyStyle>
      <a:lvl1pPr marL="508000" indent="-508000" algn="l" defTabSz="987425" rtl="0" eaLnBrk="0" fontAlgn="base" hangingPunct="0">
        <a:spcBef>
          <a:spcPct val="20000"/>
        </a:spcBef>
        <a:spcAft>
          <a:spcPct val="0"/>
        </a:spcAft>
        <a:buClr>
          <a:schemeClr val="accent2"/>
        </a:buClr>
        <a:buFont typeface="Wingdings" pitchFamily="2" charset="2"/>
        <a:buChar char="o"/>
        <a:defRPr kumimoji="1" sz="3200">
          <a:solidFill>
            <a:schemeClr val="tx1"/>
          </a:solidFill>
          <a:latin typeface="+mn-lt"/>
          <a:ea typeface="+mn-ea"/>
          <a:cs typeface="+mn-cs"/>
        </a:defRPr>
      </a:lvl1pPr>
      <a:lvl2pPr marL="981075" indent="-471488" algn="l" defTabSz="987425" rtl="0" eaLnBrk="0" fontAlgn="base" hangingPunct="0">
        <a:spcBef>
          <a:spcPct val="20000"/>
        </a:spcBef>
        <a:spcAft>
          <a:spcPct val="0"/>
        </a:spcAft>
        <a:buClr>
          <a:srgbClr val="6600FF"/>
        </a:buClr>
        <a:buFont typeface="Verdana" pitchFamily="34" charset="0"/>
        <a:buChar char="—"/>
        <a:defRPr kumimoji="1" sz="2800">
          <a:solidFill>
            <a:schemeClr val="tx1"/>
          </a:solidFill>
          <a:latin typeface="+mn-lt"/>
          <a:ea typeface="+mn-ea"/>
        </a:defRPr>
      </a:lvl2pPr>
      <a:lvl3pPr marL="1409700" indent="-427038" algn="l" defTabSz="987425" rtl="0" eaLnBrk="0" fontAlgn="base" hangingPunct="0">
        <a:spcBef>
          <a:spcPct val="20000"/>
        </a:spcBef>
        <a:spcAft>
          <a:spcPct val="0"/>
        </a:spcAft>
        <a:buClr>
          <a:srgbClr val="6600FF"/>
        </a:buClr>
        <a:buFont typeface="Verdana" pitchFamily="34" charset="0"/>
        <a:buChar char="—"/>
        <a:defRPr kumimoji="1" sz="2500">
          <a:solidFill>
            <a:schemeClr val="tx1"/>
          </a:solidFill>
          <a:latin typeface="+mn-lt"/>
          <a:ea typeface="+mn-ea"/>
        </a:defRPr>
      </a:lvl3pPr>
      <a:lvl4pPr marL="1828800" indent="-417513" algn="l" defTabSz="987425" rtl="0" eaLnBrk="0" fontAlgn="base" hangingPunct="0">
        <a:spcBef>
          <a:spcPct val="20000"/>
        </a:spcBef>
        <a:spcAft>
          <a:spcPct val="0"/>
        </a:spcAft>
        <a:buClr>
          <a:srgbClr val="6600FF"/>
        </a:buClr>
        <a:buFont typeface="Verdana" pitchFamily="34" charset="0"/>
        <a:buChar char="—"/>
        <a:defRPr kumimoji="1" sz="2200">
          <a:solidFill>
            <a:schemeClr val="tx1"/>
          </a:solidFill>
          <a:latin typeface="+mn-lt"/>
          <a:ea typeface="+mn-ea"/>
        </a:defRPr>
      </a:lvl4pPr>
      <a:lvl5pPr marL="2262188" indent="-431800" algn="l" defTabSz="987425" rtl="0" eaLnBrk="0" fontAlgn="base" hangingPunct="0">
        <a:spcBef>
          <a:spcPct val="25000"/>
        </a:spcBef>
        <a:spcAft>
          <a:spcPct val="0"/>
        </a:spcAft>
        <a:buClr>
          <a:srgbClr val="6600FF"/>
        </a:buClr>
        <a:buFont typeface="Verdana" pitchFamily="34" charset="0"/>
        <a:buChar char="—"/>
        <a:defRPr kumimoji="1" sz="2200">
          <a:solidFill>
            <a:schemeClr val="tx1"/>
          </a:solidFill>
          <a:latin typeface="+mn-lt"/>
          <a:ea typeface="+mn-ea"/>
        </a:defRPr>
      </a:lvl5pPr>
      <a:lvl6pPr marL="2719388" indent="-431800" algn="l" defTabSz="987425" rtl="0" eaLnBrk="0" fontAlgn="base" hangingPunct="0">
        <a:spcBef>
          <a:spcPct val="25000"/>
        </a:spcBef>
        <a:spcAft>
          <a:spcPct val="0"/>
        </a:spcAft>
        <a:buClr>
          <a:srgbClr val="6600FF"/>
        </a:buClr>
        <a:buFont typeface="Verdana" pitchFamily="34" charset="0"/>
        <a:buChar char="—"/>
        <a:defRPr kumimoji="1" sz="2200">
          <a:solidFill>
            <a:schemeClr val="tx1"/>
          </a:solidFill>
          <a:latin typeface="+mn-lt"/>
          <a:ea typeface="+mn-ea"/>
        </a:defRPr>
      </a:lvl6pPr>
      <a:lvl7pPr marL="3176588" indent="-431800" algn="l" defTabSz="987425" rtl="0" eaLnBrk="0" fontAlgn="base" hangingPunct="0">
        <a:spcBef>
          <a:spcPct val="25000"/>
        </a:spcBef>
        <a:spcAft>
          <a:spcPct val="0"/>
        </a:spcAft>
        <a:buClr>
          <a:srgbClr val="6600FF"/>
        </a:buClr>
        <a:buFont typeface="Verdana" pitchFamily="34" charset="0"/>
        <a:buChar char="—"/>
        <a:defRPr kumimoji="1" sz="2200">
          <a:solidFill>
            <a:schemeClr val="tx1"/>
          </a:solidFill>
          <a:latin typeface="+mn-lt"/>
          <a:ea typeface="+mn-ea"/>
        </a:defRPr>
      </a:lvl7pPr>
      <a:lvl8pPr marL="3633788" indent="-431800" algn="l" defTabSz="987425" rtl="0" eaLnBrk="0" fontAlgn="base" hangingPunct="0">
        <a:spcBef>
          <a:spcPct val="25000"/>
        </a:spcBef>
        <a:spcAft>
          <a:spcPct val="0"/>
        </a:spcAft>
        <a:buClr>
          <a:srgbClr val="6600FF"/>
        </a:buClr>
        <a:buFont typeface="Verdana" pitchFamily="34" charset="0"/>
        <a:buChar char="—"/>
        <a:defRPr kumimoji="1" sz="2200">
          <a:solidFill>
            <a:schemeClr val="tx1"/>
          </a:solidFill>
          <a:latin typeface="+mn-lt"/>
          <a:ea typeface="+mn-ea"/>
        </a:defRPr>
      </a:lvl8pPr>
      <a:lvl9pPr marL="4090988" indent="-431800" algn="l" defTabSz="987425" rtl="0" eaLnBrk="0" fontAlgn="base" hangingPunct="0">
        <a:spcBef>
          <a:spcPct val="25000"/>
        </a:spcBef>
        <a:spcAft>
          <a:spcPct val="0"/>
        </a:spcAft>
        <a:buClr>
          <a:srgbClr val="6600FF"/>
        </a:buClr>
        <a:buFont typeface="Verdana" pitchFamily="34" charset="0"/>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noGrp="1"/>
          </p:cNvSpPr>
          <p:nvPr>
            <p:ph type="ctrTitle" idx="4294967295"/>
          </p:nvPr>
        </p:nvSpPr>
        <p:spPr>
          <a:xfrm>
            <a:off x="742950" y="990600"/>
            <a:ext cx="8420100" cy="1371600"/>
          </a:xfrm>
        </p:spPr>
        <p:txBody>
          <a:bodyPr/>
          <a:lstStyle/>
          <a:p>
            <a:pPr algn="ctr" eaLnBrk="1" hangingPunct="1"/>
            <a:endParaRPr lang="en-US" altLang="zh-TW" sz="4900" smtClean="0">
              <a:latin typeface="標楷體" pitchFamily="65" charset="-120"/>
              <a:ea typeface="標楷體" pitchFamily="65" charset="-120"/>
            </a:endParaRPr>
          </a:p>
        </p:txBody>
      </p:sp>
      <p:sp>
        <p:nvSpPr>
          <p:cNvPr id="3075" name="投影片編號版面配置區 5"/>
          <p:cNvSpPr txBox="1">
            <a:spLocks/>
          </p:cNvSpPr>
          <p:nvPr/>
        </p:nvSpPr>
        <p:spPr bwMode="auto">
          <a:xfrm>
            <a:off x="7099300" y="6245225"/>
            <a:ext cx="2146300" cy="476250"/>
          </a:xfrm>
          <a:prstGeom prst="rect">
            <a:avLst/>
          </a:prstGeom>
          <a:noFill/>
          <a:ln w="9525">
            <a:noFill/>
            <a:miter lim="800000"/>
            <a:headEnd/>
            <a:tailEnd/>
          </a:ln>
        </p:spPr>
        <p:txBody>
          <a:bodyPr lIns="98755" tIns="49378" rIns="98755" bIns="49378"/>
          <a:lstStyle/>
          <a:p>
            <a:pPr algn="r" defTabSz="987425" eaLnBrk="1" hangingPunct="1"/>
            <a:fld id="{32FF7A90-C517-44CE-B599-BD24831D398F}" type="slidenum">
              <a:rPr lang="en-US" altLang="zh-TW" sz="1300">
                <a:latin typeface="Verdana" pitchFamily="34" charset="0"/>
              </a:rPr>
              <a:pPr algn="r" defTabSz="987425" eaLnBrk="1" hangingPunct="1"/>
              <a:t>1</a:t>
            </a:fld>
            <a:endParaRPr lang="en-US" altLang="zh-TW" sz="1300">
              <a:latin typeface="Verdana" pitchFamily="34" charset="0"/>
            </a:endParaRPr>
          </a:p>
        </p:txBody>
      </p:sp>
      <p:sp>
        <p:nvSpPr>
          <p:cNvPr id="3076" name="Rectangle 3"/>
          <p:cNvSpPr>
            <a:spLocks noGrp="1" noChangeArrowheads="1"/>
          </p:cNvSpPr>
          <p:nvPr>
            <p:ph type="subTitle" idx="4294967295"/>
          </p:nvPr>
        </p:nvSpPr>
        <p:spPr>
          <a:xfrm>
            <a:off x="958850" y="2709863"/>
            <a:ext cx="8053388" cy="3255962"/>
          </a:xfrm>
        </p:spPr>
        <p:txBody>
          <a:bodyPr/>
          <a:lstStyle/>
          <a:p>
            <a:pPr marL="742950" lvl="1" indent="-285750" algn="ctr" eaLnBrk="1" hangingPunct="1">
              <a:buFont typeface="Verdana" pitchFamily="34" charset="0"/>
              <a:buNone/>
            </a:pPr>
            <a:r>
              <a:rPr kumimoji="0" lang="zh-TW" altLang="en-US" sz="5400" b="1" smtClean="0">
                <a:latin typeface="標楷體" pitchFamily="65" charset="-120"/>
                <a:ea typeface="標楷體" pitchFamily="65" charset="-120"/>
              </a:rPr>
              <a:t>國際會計準則推動現況</a:t>
            </a:r>
            <a:endParaRPr kumimoji="0" lang="en-US" altLang="zh-TW" sz="5400" b="1" smtClean="0">
              <a:latin typeface="標楷體" pitchFamily="65" charset="-120"/>
              <a:ea typeface="標楷體" pitchFamily="65" charset="-120"/>
              <a:cs typeface="Times New Roman" pitchFamily="18" charset="0"/>
            </a:endParaRPr>
          </a:p>
          <a:p>
            <a:pPr marL="0" indent="0" algn="ctr" eaLnBrk="1" hangingPunct="1">
              <a:buFont typeface="Wingdings" pitchFamily="2" charset="2"/>
              <a:buNone/>
            </a:pPr>
            <a:endParaRPr kumimoji="0" lang="zh-TW" altLang="en-US" sz="2200" b="1" smtClean="0">
              <a:latin typeface="標楷體" pitchFamily="65" charset="-120"/>
              <a:ea typeface="標楷體" pitchFamily="65" charset="-120"/>
              <a:cs typeface="Times New Roman" pitchFamily="18" charset="0"/>
            </a:endParaRPr>
          </a:p>
          <a:p>
            <a:pPr marL="0" indent="0" algn="ctr" eaLnBrk="1" hangingPunct="1">
              <a:buFont typeface="Wingdings" pitchFamily="2" charset="2"/>
              <a:buNone/>
            </a:pPr>
            <a:endParaRPr kumimoji="0" lang="zh-TW" altLang="en-US" sz="2200" b="1" smtClean="0">
              <a:latin typeface="標楷體" pitchFamily="65" charset="-120"/>
              <a:ea typeface="標楷體" pitchFamily="65" charset="-120"/>
              <a:cs typeface="Times New Roman" pitchFamily="18" charset="0"/>
            </a:endParaRPr>
          </a:p>
          <a:p>
            <a:pPr marL="0" indent="0" algn="ctr" eaLnBrk="1" hangingPunct="1">
              <a:buFont typeface="Wingdings" pitchFamily="2" charset="2"/>
              <a:buNone/>
            </a:pPr>
            <a:r>
              <a:rPr kumimoji="0" lang="zh-TW" altLang="en-US" sz="2800" b="1" smtClean="0">
                <a:latin typeface="標楷體" pitchFamily="65" charset="-120"/>
                <a:ea typeface="標楷體" pitchFamily="65" charset="-120"/>
                <a:cs typeface="Times New Roman" pitchFamily="18" charset="0"/>
              </a:rPr>
              <a:t>財團法人中華民國證券櫃檯買賣中心</a:t>
            </a:r>
          </a:p>
          <a:p>
            <a:pPr marL="0" indent="0" algn="ctr" eaLnBrk="1" hangingPunct="1">
              <a:buFont typeface="Wingdings" pitchFamily="2" charset="2"/>
              <a:buNone/>
            </a:pPr>
            <a:r>
              <a:rPr kumimoji="0" lang="zh-TW" altLang="en-US" sz="2800" b="1" smtClean="0">
                <a:latin typeface="標楷體" pitchFamily="65" charset="-120"/>
                <a:ea typeface="標楷體" pitchFamily="65" charset="-120"/>
                <a:cs typeface="Times New Roman" pitchFamily="18" charset="0"/>
              </a:rPr>
              <a:t>吳裕群總經理</a:t>
            </a:r>
          </a:p>
          <a:p>
            <a:pPr marL="0" indent="0" algn="ctr" eaLnBrk="1" hangingPunct="1">
              <a:buFont typeface="Wingdings" pitchFamily="2" charset="2"/>
              <a:buNone/>
            </a:pPr>
            <a:endParaRPr kumimoji="0" lang="zh-TW" altLang="en-US" sz="2000" b="1" smtClean="0">
              <a:latin typeface="標楷體" pitchFamily="65" charset="-120"/>
              <a:ea typeface="標楷體" pitchFamily="65" charset="-120"/>
            </a:endParaRPr>
          </a:p>
          <a:p>
            <a:pPr marL="0" indent="0" algn="ctr" eaLnBrk="1" hangingPunct="1">
              <a:buFont typeface="Wingdings" pitchFamily="2" charset="2"/>
              <a:buNone/>
            </a:pPr>
            <a:r>
              <a:rPr kumimoji="0" lang="zh-TW" altLang="en-US" sz="2000" b="1" smtClean="0">
                <a:latin typeface="標楷體" pitchFamily="65" charset="-120"/>
                <a:ea typeface="標楷體" pitchFamily="65" charset="-120"/>
              </a:rPr>
              <a:t>中華民國</a:t>
            </a:r>
            <a:r>
              <a:rPr kumimoji="0" lang="en-US" altLang="zh-TW" sz="2000" b="1" smtClean="0">
                <a:latin typeface="標楷體" pitchFamily="65" charset="-120"/>
                <a:ea typeface="標楷體" pitchFamily="65" charset="-120"/>
              </a:rPr>
              <a:t>100</a:t>
            </a:r>
            <a:r>
              <a:rPr kumimoji="0" lang="zh-TW" altLang="en-US" sz="2000" b="1" smtClean="0">
                <a:latin typeface="標楷體" pitchFamily="65" charset="-120"/>
                <a:ea typeface="標楷體" pitchFamily="65" charset="-120"/>
              </a:rPr>
              <a:t>年</a:t>
            </a:r>
            <a:r>
              <a:rPr kumimoji="0" lang="en-US" altLang="zh-TW" sz="2000" b="1" smtClean="0">
                <a:latin typeface="標楷體" pitchFamily="65" charset="-120"/>
                <a:ea typeface="標楷體" pitchFamily="65" charset="-120"/>
              </a:rPr>
              <a:t>7</a:t>
            </a:r>
            <a:r>
              <a:rPr kumimoji="0" lang="zh-TW" altLang="en-US" sz="2000" b="1" smtClean="0">
                <a:latin typeface="標楷體" pitchFamily="65" charset="-120"/>
                <a:ea typeface="標楷體" pitchFamily="65" charset="-120"/>
              </a:rPr>
              <a:t>月</a:t>
            </a:r>
            <a:r>
              <a:rPr kumimoji="0" lang="en-US" altLang="zh-TW" sz="2000" b="1" smtClean="0">
                <a:latin typeface="標楷體" pitchFamily="65" charset="-120"/>
                <a:ea typeface="標楷體" pitchFamily="65" charset="-120"/>
              </a:rPr>
              <a:t>9</a:t>
            </a:r>
            <a:r>
              <a:rPr kumimoji="0" lang="zh-TW" altLang="en-US" sz="2000" b="1" smtClean="0">
                <a:latin typeface="標楷體" pitchFamily="65" charset="-120"/>
                <a:ea typeface="標楷體" pitchFamily="65" charset="-120"/>
              </a:rPr>
              <a:t>日</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專案小組第一分組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1267" name="Rectangle 3"/>
          <p:cNvSpPr>
            <a:spLocks noGrp="1" noChangeArrowheads="1"/>
          </p:cNvSpPr>
          <p:nvPr>
            <p:ph type="body" idx="1"/>
          </p:nvPr>
        </p:nvSpPr>
        <p:spPr/>
        <p:txBody>
          <a:bodyPr/>
          <a:lstStyle/>
          <a:p>
            <a:r>
              <a:rPr lang="zh-TW" altLang="en-US" dirty="0" smtClean="0">
                <a:latin typeface="標楷體" pitchFamily="65" charset="-120"/>
                <a:ea typeface="標楷體" pitchFamily="65" charset="-120"/>
              </a:rPr>
              <a:t>第一分組</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核心任務</a:t>
            </a:r>
            <a:endParaRPr lang="en-US" altLang="zh-TW" dirty="0" smtClean="0">
              <a:latin typeface="標楷體" pitchFamily="65" charset="-120"/>
              <a:ea typeface="標楷體" pitchFamily="65" charset="-120"/>
            </a:endParaRPr>
          </a:p>
          <a:p>
            <a:pPr lvl="2"/>
            <a:r>
              <a:rPr lang="en-US" altLang="zh-TW" sz="2400" dirty="0" smtClean="0">
                <a:latin typeface="標楷體" pitchFamily="65" charset="-120"/>
                <a:ea typeface="標楷體" pitchFamily="65" charset="-120"/>
              </a:rPr>
              <a:t>IFRSs</a:t>
            </a:r>
            <a:r>
              <a:rPr lang="zh-TW" altLang="zh-TW" sz="2400" dirty="0" smtClean="0">
                <a:latin typeface="標楷體" pitchFamily="65" charset="-120"/>
                <a:ea typeface="標楷體" pitchFamily="65" charset="-120"/>
              </a:rPr>
              <a:t>公報、解釋函之翻譯及認證</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積極參與國際交流及</a:t>
            </a:r>
            <a:r>
              <a:rPr lang="zh-TW" altLang="zh-TW" sz="2400" dirty="0" smtClean="0">
                <a:latin typeface="標楷體" pitchFamily="65" charset="-120"/>
                <a:ea typeface="標楷體" pitchFamily="65" charset="-120"/>
              </a:rPr>
              <a:t>活動</a:t>
            </a:r>
            <a:r>
              <a:rPr lang="zh-TW" altLang="en-US" sz="2400" dirty="0" smtClean="0">
                <a:latin typeface="標楷體" pitchFamily="65" charset="-120"/>
                <a:ea typeface="標楷體" pitchFamily="65" charset="-120"/>
              </a:rPr>
              <a:t>，掌握發展情況及參與互動</a:t>
            </a:r>
            <a:endParaRPr lang="en-US" altLang="zh-TW" sz="2400"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工作現況</a:t>
            </a:r>
            <a:endParaRPr lang="en-US" altLang="zh-TW" dirty="0" smtClean="0">
              <a:latin typeface="標楷體" pitchFamily="65" charset="-120"/>
              <a:ea typeface="標楷體" pitchFamily="65" charset="-120"/>
            </a:endParaRPr>
          </a:p>
        </p:txBody>
      </p:sp>
      <p:graphicFrame>
        <p:nvGraphicFramePr>
          <p:cNvPr id="5" name="表格 4"/>
          <p:cNvGraphicFramePr>
            <a:graphicFrameLocks noGrp="1"/>
          </p:cNvGraphicFramePr>
          <p:nvPr/>
        </p:nvGraphicFramePr>
        <p:xfrm>
          <a:off x="1712913" y="4221163"/>
          <a:ext cx="6603999" cy="1854200"/>
        </p:xfrm>
        <a:graphic>
          <a:graphicData uri="http://schemas.openxmlformats.org/drawingml/2006/table">
            <a:tbl>
              <a:tblPr firstRow="1" bandRow="1">
                <a:tableStyleId>{5C22544A-7EE6-4342-B048-85BDC9FD1C3A}</a:tableStyleId>
              </a:tblPr>
              <a:tblGrid>
                <a:gridCol w="2201333"/>
                <a:gridCol w="2201333"/>
                <a:gridCol w="2201333"/>
              </a:tblGrid>
              <a:tr h="370840">
                <a:tc>
                  <a:txBody>
                    <a:bodyPr/>
                    <a:lstStyle/>
                    <a:p>
                      <a:r>
                        <a:rPr lang="zh-TW" altLang="en-US" dirty="0" smtClean="0"/>
                        <a:t>準則內容</a:t>
                      </a:r>
                      <a:endParaRPr lang="zh-TW" altLang="en-US" dirty="0"/>
                    </a:p>
                  </a:txBody>
                  <a:tcPr/>
                </a:tc>
                <a:tc>
                  <a:txBody>
                    <a:bodyPr/>
                    <a:lstStyle/>
                    <a:p>
                      <a:r>
                        <a:rPr lang="zh-TW" altLang="en-US" dirty="0" smtClean="0"/>
                        <a:t>已翻譯公報數</a:t>
                      </a:r>
                      <a:endParaRPr lang="zh-TW" altLang="en-US" dirty="0"/>
                    </a:p>
                  </a:txBody>
                  <a:tcPr/>
                </a:tc>
                <a:tc>
                  <a:txBody>
                    <a:bodyPr/>
                    <a:lstStyle/>
                    <a:p>
                      <a:r>
                        <a:rPr lang="zh-TW" altLang="en-US" dirty="0" smtClean="0"/>
                        <a:t>尚未完成</a:t>
                      </a:r>
                      <a:r>
                        <a:rPr lang="en-US" altLang="zh-TW" dirty="0" smtClean="0"/>
                        <a:t>(</a:t>
                      </a:r>
                      <a:r>
                        <a:rPr lang="zh-TW" altLang="en-US" dirty="0" smtClean="0"/>
                        <a:t>預計完成</a:t>
                      </a:r>
                      <a:r>
                        <a:rPr lang="en-US" altLang="zh-TW" dirty="0" smtClean="0"/>
                        <a:t>)</a:t>
                      </a:r>
                      <a:endParaRPr lang="zh-TW" altLang="en-US" dirty="0"/>
                    </a:p>
                  </a:txBody>
                  <a:tcPr/>
                </a:tc>
              </a:tr>
              <a:tr h="370840">
                <a:tc>
                  <a:txBody>
                    <a:bodyPr/>
                    <a:lstStyle/>
                    <a:p>
                      <a:pPr algn="ctr"/>
                      <a:r>
                        <a:rPr lang="en-US" altLang="zh-TW" dirty="0" smtClean="0"/>
                        <a:t>IAS</a:t>
                      </a:r>
                      <a:endParaRPr lang="zh-TW" altLang="en-US" dirty="0"/>
                    </a:p>
                  </a:txBody>
                  <a:tcPr/>
                </a:tc>
                <a:tc>
                  <a:txBody>
                    <a:bodyPr/>
                    <a:lstStyle/>
                    <a:p>
                      <a:pPr algn="ctr"/>
                      <a:r>
                        <a:rPr lang="en-US" altLang="zh-TW" dirty="0" smtClean="0"/>
                        <a:t>28</a:t>
                      </a:r>
                      <a:endParaRPr lang="zh-TW" altLang="en-US" dirty="0"/>
                    </a:p>
                  </a:txBody>
                  <a:tcPr/>
                </a:tc>
                <a:tc>
                  <a:txBody>
                    <a:bodyPr/>
                    <a:lstStyle/>
                    <a:p>
                      <a:pPr algn="ctr"/>
                      <a:r>
                        <a:rPr lang="en-US" altLang="zh-TW" dirty="0" smtClean="0"/>
                        <a:t>1(100</a:t>
                      </a:r>
                      <a:r>
                        <a:rPr lang="zh-TW" altLang="en-US" dirty="0" smtClean="0"/>
                        <a:t>年</a:t>
                      </a:r>
                      <a:r>
                        <a:rPr lang="en-US" altLang="zh-TW" dirty="0" smtClean="0"/>
                        <a:t>9</a:t>
                      </a:r>
                      <a:r>
                        <a:rPr lang="zh-TW" altLang="en-US" dirty="0" smtClean="0"/>
                        <a:t>月</a:t>
                      </a:r>
                      <a:r>
                        <a:rPr lang="en-US" altLang="zh-TW" dirty="0" smtClean="0"/>
                        <a:t>)</a:t>
                      </a:r>
                      <a:endParaRPr lang="zh-TW" altLang="en-US" dirty="0"/>
                    </a:p>
                  </a:txBody>
                  <a:tcPr/>
                </a:tc>
              </a:tr>
              <a:tr h="370840">
                <a:tc>
                  <a:txBody>
                    <a:bodyPr/>
                    <a:lstStyle/>
                    <a:p>
                      <a:pPr algn="ctr"/>
                      <a:r>
                        <a:rPr lang="en-US" altLang="zh-TW" dirty="0" smtClean="0"/>
                        <a:t>IFRS</a:t>
                      </a:r>
                      <a:endParaRPr lang="zh-TW" altLang="en-US" dirty="0"/>
                    </a:p>
                  </a:txBody>
                  <a:tcPr/>
                </a:tc>
                <a:tc>
                  <a:txBody>
                    <a:bodyPr/>
                    <a:lstStyle/>
                    <a:p>
                      <a:pPr algn="ctr"/>
                      <a:r>
                        <a:rPr lang="en-US" altLang="zh-TW" dirty="0" smtClean="0"/>
                        <a:t>9</a:t>
                      </a:r>
                      <a:endParaRPr lang="zh-TW" altLang="en-US" dirty="0"/>
                    </a:p>
                  </a:txBody>
                  <a:tcPr/>
                </a:tc>
                <a:tc>
                  <a:txBody>
                    <a:bodyPr/>
                    <a:lstStyle/>
                    <a:p>
                      <a:pPr algn="ctr"/>
                      <a:r>
                        <a:rPr lang="zh-TW" altLang="en-US" dirty="0" smtClean="0"/>
                        <a:t>無</a:t>
                      </a:r>
                      <a:endParaRPr lang="zh-TW" altLang="en-US" dirty="0"/>
                    </a:p>
                  </a:txBody>
                  <a:tcPr/>
                </a:tc>
              </a:tr>
              <a:tr h="370840">
                <a:tc>
                  <a:txBody>
                    <a:bodyPr/>
                    <a:lstStyle/>
                    <a:p>
                      <a:pPr algn="ctr"/>
                      <a:r>
                        <a:rPr lang="en-US" altLang="zh-TW" dirty="0" smtClean="0"/>
                        <a:t>SIC</a:t>
                      </a:r>
                      <a:endParaRPr lang="zh-TW" altLang="en-US" dirty="0"/>
                    </a:p>
                  </a:txBody>
                  <a:tcPr/>
                </a:tc>
                <a:tc>
                  <a:txBody>
                    <a:bodyPr/>
                    <a:lstStyle/>
                    <a:p>
                      <a:pPr algn="ctr"/>
                      <a:r>
                        <a:rPr lang="en-US" altLang="zh-TW" dirty="0" smtClean="0"/>
                        <a:t>11</a:t>
                      </a:r>
                      <a:endParaRPr lang="zh-TW" altLang="en-US" dirty="0"/>
                    </a:p>
                  </a:txBody>
                  <a:tcPr/>
                </a:tc>
                <a:tc>
                  <a:txBody>
                    <a:bodyPr/>
                    <a:lstStyle/>
                    <a:p>
                      <a:pPr algn="ctr"/>
                      <a:r>
                        <a:rPr lang="zh-TW" altLang="en-US" dirty="0" smtClean="0"/>
                        <a:t>無</a:t>
                      </a:r>
                      <a:endParaRPr lang="zh-TW" altLang="en-US" dirty="0"/>
                    </a:p>
                  </a:txBody>
                  <a:tcPr/>
                </a:tc>
              </a:tr>
              <a:tr h="370840">
                <a:tc>
                  <a:txBody>
                    <a:bodyPr/>
                    <a:lstStyle/>
                    <a:p>
                      <a:pPr algn="ctr"/>
                      <a:r>
                        <a:rPr lang="en-US" altLang="zh-TW" dirty="0" smtClean="0"/>
                        <a:t>IFRIC</a:t>
                      </a:r>
                      <a:endParaRPr lang="zh-TW" altLang="en-US" dirty="0"/>
                    </a:p>
                  </a:txBody>
                  <a:tcPr/>
                </a:tc>
                <a:tc>
                  <a:txBody>
                    <a:bodyPr/>
                    <a:lstStyle/>
                    <a:p>
                      <a:pPr algn="ctr"/>
                      <a:r>
                        <a:rPr lang="en-US" altLang="zh-TW" dirty="0" smtClean="0"/>
                        <a:t>16</a:t>
                      </a:r>
                      <a:endParaRPr lang="zh-TW" altLang="en-US" dirty="0"/>
                    </a:p>
                  </a:txBody>
                  <a:tcPr/>
                </a:tc>
                <a:tc>
                  <a:txBody>
                    <a:bodyPr/>
                    <a:lstStyle/>
                    <a:p>
                      <a:pPr algn="ctr"/>
                      <a:r>
                        <a:rPr lang="zh-TW" altLang="en-US" dirty="0" smtClean="0"/>
                        <a:t>無</a:t>
                      </a:r>
                      <a:endParaRPr lang="zh-TW"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專案小組第二分組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2291" name="Rectangle 3"/>
          <p:cNvSpPr>
            <a:spLocks noGrp="1" noChangeArrowheads="1"/>
          </p:cNvSpPr>
          <p:nvPr>
            <p:ph type="body" idx="1"/>
          </p:nvPr>
        </p:nvSpPr>
        <p:spPr/>
        <p:txBody>
          <a:bodyPr/>
          <a:lstStyle/>
          <a:p>
            <a:r>
              <a:rPr lang="zh-TW" altLang="en-US" smtClean="0">
                <a:latin typeface="標楷體" pitchFamily="65" charset="-120"/>
                <a:ea typeface="標楷體" pitchFamily="65" charset="-120"/>
              </a:rPr>
              <a:t>第二分組</a:t>
            </a:r>
            <a:endParaRPr lang="en-US" altLang="zh-TW" smtClean="0">
              <a:latin typeface="標楷體" pitchFamily="65" charset="-120"/>
              <a:ea typeface="標楷體" pitchFamily="65" charset="-120"/>
            </a:endParaRPr>
          </a:p>
          <a:p>
            <a:pPr lvl="1"/>
            <a:r>
              <a:rPr lang="zh-TW" altLang="en-US" smtClean="0">
                <a:latin typeface="標楷體" pitchFamily="65" charset="-120"/>
                <a:ea typeface="標楷體" pitchFamily="65" charset="-120"/>
              </a:rPr>
              <a:t>核心任務</a:t>
            </a:r>
            <a:endParaRPr lang="en-US" altLang="zh-TW" smtClean="0">
              <a:latin typeface="標楷體" pitchFamily="65" charset="-120"/>
              <a:ea typeface="標楷體" pitchFamily="65" charset="-120"/>
            </a:endParaRPr>
          </a:p>
          <a:p>
            <a:pPr lvl="2"/>
            <a:r>
              <a:rPr lang="zh-TW" altLang="zh-TW" sz="2400" smtClean="0">
                <a:latin typeface="標楷體" pitchFamily="65" charset="-120"/>
                <a:ea typeface="標楷體" pitchFamily="65" charset="-120"/>
              </a:rPr>
              <a:t>蒐集及分析採用國際會計準則之問題及影響</a:t>
            </a:r>
            <a:endParaRPr lang="en-US" altLang="zh-TW" sz="2400" smtClean="0">
              <a:latin typeface="標楷體" pitchFamily="65" charset="-120"/>
              <a:ea typeface="標楷體" pitchFamily="65" charset="-120"/>
            </a:endParaRPr>
          </a:p>
          <a:p>
            <a:pPr lvl="2"/>
            <a:r>
              <a:rPr lang="zh-TW" altLang="zh-TW" sz="2400" smtClean="0">
                <a:latin typeface="標楷體" pitchFamily="65" charset="-120"/>
                <a:ea typeface="標楷體" pitchFamily="65" charset="-120"/>
              </a:rPr>
              <a:t>解決採用國際會計準則之問題</a:t>
            </a:r>
            <a:endParaRPr lang="en-US" altLang="zh-TW" sz="2400" smtClean="0">
              <a:latin typeface="標楷體" pitchFamily="65" charset="-120"/>
              <a:ea typeface="標楷體" pitchFamily="65" charset="-120"/>
            </a:endParaRPr>
          </a:p>
          <a:p>
            <a:pPr lvl="2"/>
            <a:r>
              <a:rPr lang="zh-TW" altLang="zh-TW" sz="2400" smtClean="0">
                <a:latin typeface="標楷體" pitchFamily="65" charset="-120"/>
                <a:ea typeface="標楷體" pitchFamily="65" charset="-120"/>
              </a:rPr>
              <a:t>配合調整資訊公開體系之公開及申報規範</a:t>
            </a:r>
            <a:endParaRPr lang="en-US" altLang="zh-TW" sz="240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專案小組第二分組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3315" name="Rectangle 3"/>
          <p:cNvSpPr>
            <a:spLocks noGrp="1" noChangeArrowheads="1"/>
          </p:cNvSpPr>
          <p:nvPr>
            <p:ph type="body" idx="1"/>
          </p:nvPr>
        </p:nvSpPr>
        <p:spPr/>
        <p:txBody>
          <a:bodyPr/>
          <a:lstStyle/>
          <a:p>
            <a:r>
              <a:rPr lang="zh-TW" altLang="en-US" dirty="0" smtClean="0">
                <a:latin typeface="標楷體" pitchFamily="65" charset="-120"/>
                <a:ea typeface="標楷體" pitchFamily="65" charset="-120"/>
              </a:rPr>
              <a:t>第二分組</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工作現況</a:t>
            </a:r>
            <a:endParaRPr lang="en-US" altLang="zh-TW"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彙整</a:t>
            </a:r>
            <a:r>
              <a:rPr lang="en-US" altLang="zh-TW" sz="2400" dirty="0" smtClean="0">
                <a:latin typeface="標楷體" pitchFamily="65" charset="-120"/>
                <a:ea typeface="標楷體" pitchFamily="65" charset="-120"/>
              </a:rPr>
              <a:t>IFRSs</a:t>
            </a:r>
            <a:r>
              <a:rPr lang="zh-TW" altLang="zh-TW" sz="2400" dirty="0" smtClean="0">
                <a:latin typeface="標楷體" pitchFamily="65" charset="-120"/>
                <a:ea typeface="標楷體" pitchFamily="65" charset="-120"/>
              </a:rPr>
              <a:t>與</a:t>
            </a:r>
            <a:r>
              <a:rPr lang="en-US" altLang="zh-TW" sz="2400" dirty="0" smtClean="0">
                <a:latin typeface="標楷體" pitchFamily="65" charset="-120"/>
                <a:ea typeface="標楷體" pitchFamily="65" charset="-120"/>
              </a:rPr>
              <a:t>ROC GAAP</a:t>
            </a:r>
            <a:r>
              <a:rPr lang="zh-TW" altLang="zh-TW" sz="2400" dirty="0" smtClean="0">
                <a:latin typeface="標楷體" pitchFamily="65" charset="-120"/>
                <a:ea typeface="標楷體" pitchFamily="65" charset="-120"/>
              </a:rPr>
              <a:t>主要差異</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訂定轉換計畫參考範例</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彙整國外公司導入</a:t>
            </a:r>
            <a:r>
              <a:rPr lang="en-US" altLang="zh-TW" sz="2400" dirty="0" smtClean="0">
                <a:latin typeface="標楷體" pitchFamily="65" charset="-120"/>
                <a:ea typeface="標楷體" pitchFamily="65" charset="-120"/>
              </a:rPr>
              <a:t>IFRSs</a:t>
            </a:r>
            <a:r>
              <a:rPr lang="zh-TW" altLang="zh-TW" sz="2400" dirty="0" smtClean="0">
                <a:latin typeface="標楷體" pitchFamily="65" charset="-120"/>
                <a:ea typeface="標楷體" pitchFamily="65" charset="-120"/>
              </a:rPr>
              <a:t>面臨之問題作成實務指引</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製作</a:t>
            </a:r>
            <a:r>
              <a:rPr lang="en-US" altLang="zh-TW" sz="2400" dirty="0" smtClean="0">
                <a:latin typeface="標楷體" pitchFamily="65" charset="-120"/>
                <a:ea typeface="標楷體" pitchFamily="65" charset="-120"/>
              </a:rPr>
              <a:t>IFRSs</a:t>
            </a:r>
            <a:r>
              <a:rPr lang="zh-TW" altLang="zh-TW" sz="2400" dirty="0" smtClean="0">
                <a:latin typeface="標楷體" pitchFamily="65" charset="-120"/>
                <a:ea typeface="標楷體" pitchFamily="65" charset="-120"/>
              </a:rPr>
              <a:t>問答集</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彙整「評估資訊系統調整實務指引 」 </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修改公開資訊觀測站財報申報系統及申報法規</a:t>
            </a:r>
            <a:endParaRPr lang="en-US" altLang="zh-TW" sz="24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專案小組第三分組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00355" name="Rectangle 3"/>
          <p:cNvSpPr>
            <a:spLocks noGrp="1" noChangeArrowheads="1"/>
          </p:cNvSpPr>
          <p:nvPr>
            <p:ph type="body" idx="1"/>
          </p:nvPr>
        </p:nvSpPr>
        <p:spPr/>
        <p:txBody>
          <a:bodyPr/>
          <a:lstStyle/>
          <a:p>
            <a:pPr>
              <a:defRPr/>
            </a:pPr>
            <a:r>
              <a:rPr lang="zh-TW" altLang="en-US" dirty="0" smtClean="0">
                <a:latin typeface="標楷體" pitchFamily="65" charset="-120"/>
                <a:ea typeface="標楷體" pitchFamily="65" charset="-120"/>
              </a:rPr>
              <a:t>第三分組</a:t>
            </a:r>
            <a:endParaRPr lang="en-US" altLang="zh-TW" dirty="0" smtClean="0">
              <a:latin typeface="標楷體" pitchFamily="65" charset="-120"/>
              <a:ea typeface="標楷體" pitchFamily="65" charset="-120"/>
            </a:endParaRPr>
          </a:p>
          <a:p>
            <a:pPr lvl="1">
              <a:defRPr/>
            </a:pPr>
            <a:r>
              <a:rPr lang="zh-TW" altLang="en-US" dirty="0" smtClean="0">
                <a:latin typeface="標楷體" pitchFamily="65" charset="-120"/>
                <a:ea typeface="標楷體" pitchFamily="65" charset="-120"/>
              </a:rPr>
              <a:t>核心任務</a:t>
            </a:r>
            <a:endParaRPr lang="en-US" altLang="zh-TW" dirty="0" smtClean="0">
              <a:latin typeface="標楷體" pitchFamily="65" charset="-120"/>
              <a:ea typeface="標楷體" pitchFamily="65" charset="-120"/>
            </a:endParaRPr>
          </a:p>
          <a:p>
            <a:pPr lvl="2" indent="-471488">
              <a:defRPr/>
            </a:pPr>
            <a:r>
              <a:rPr lang="zh-TW" altLang="zh-TW" sz="2400" dirty="0" smtClean="0">
                <a:latin typeface="標楷體" pitchFamily="65" charset="-120"/>
                <a:ea typeface="標楷體" pitchFamily="65" charset="-120"/>
              </a:rPr>
              <a:t>法規及管理機制之調整</a:t>
            </a:r>
            <a:endParaRPr lang="en-US" altLang="zh-TW" sz="2400" dirty="0" smtClean="0">
              <a:latin typeface="標楷體" pitchFamily="65" charset="-120"/>
              <a:ea typeface="標楷體" pitchFamily="65" charset="-120"/>
            </a:endParaRPr>
          </a:p>
          <a:p>
            <a:pPr lvl="1">
              <a:defRPr/>
            </a:pPr>
            <a:r>
              <a:rPr lang="zh-TW" altLang="en-US" dirty="0" smtClean="0">
                <a:latin typeface="標楷體" pitchFamily="65" charset="-120"/>
                <a:ea typeface="標楷體" pitchFamily="65" charset="-120"/>
              </a:rPr>
              <a:t>工作現況</a:t>
            </a:r>
            <a:endParaRPr lang="zh-TW" altLang="en-US" dirty="0" smtClean="0">
              <a:latin typeface="標楷體" pitchFamily="65" charset="-120"/>
              <a:ea typeface="標楷體" pitchFamily="65" charset="-120"/>
            </a:endParaRPr>
          </a:p>
          <a:p>
            <a:pPr lvl="2" indent="-471488">
              <a:defRPr/>
            </a:pPr>
            <a:r>
              <a:rPr lang="zh-TW" altLang="zh-TW" sz="2400" dirty="0" smtClean="0">
                <a:latin typeface="標楷體" pitchFamily="65" charset="-120"/>
                <a:ea typeface="標楷體" pitchFamily="65" charset="-120"/>
                <a:cs typeface="+mn-cs"/>
              </a:rPr>
              <a:t>證券交易法之檢討修正</a:t>
            </a:r>
            <a:r>
              <a:rPr lang="zh-TW" altLang="en-US" sz="2400" dirty="0" smtClean="0">
                <a:latin typeface="標楷體" pitchFamily="65" charset="-120"/>
                <a:ea typeface="標楷體" pitchFamily="65" charset="-120"/>
                <a:cs typeface="+mn-cs"/>
              </a:rPr>
              <a:t>已送立法院審議中</a:t>
            </a:r>
            <a:endParaRPr lang="en-US" altLang="zh-TW" sz="2400" dirty="0" smtClean="0">
              <a:latin typeface="標楷體" pitchFamily="65" charset="-120"/>
              <a:ea typeface="標楷體" pitchFamily="65" charset="-120"/>
              <a:cs typeface="+mn-cs"/>
            </a:endParaRPr>
          </a:p>
          <a:p>
            <a:pPr lvl="2" indent="-471488">
              <a:defRPr/>
            </a:pPr>
            <a:r>
              <a:rPr lang="en-US" altLang="zh-TW" sz="2400" dirty="0" smtClean="0">
                <a:latin typeface="標楷體" pitchFamily="65" charset="-120"/>
                <a:ea typeface="標楷體" pitchFamily="65" charset="-120"/>
                <a:cs typeface="+mn-cs"/>
              </a:rPr>
              <a:t>100</a:t>
            </a:r>
            <a:r>
              <a:rPr lang="zh-TW" altLang="zh-TW" sz="2400" dirty="0" smtClean="0">
                <a:latin typeface="標楷體" pitchFamily="65" charset="-120"/>
                <a:ea typeface="標楷體" pitchFamily="65" charset="-120"/>
                <a:cs typeface="+mn-cs"/>
              </a:rPr>
              <a:t>年</a:t>
            </a:r>
            <a:r>
              <a:rPr lang="en-US" altLang="zh-TW" sz="2400" dirty="0" smtClean="0">
                <a:latin typeface="標楷體" pitchFamily="65" charset="-120"/>
                <a:ea typeface="標楷體" pitchFamily="65" charset="-120"/>
                <a:cs typeface="+mn-cs"/>
              </a:rPr>
              <a:t>6</a:t>
            </a:r>
            <a:r>
              <a:rPr lang="zh-TW" altLang="zh-TW" sz="2400" dirty="0" smtClean="0">
                <a:latin typeface="標楷體" pitchFamily="65" charset="-120"/>
                <a:ea typeface="標楷體" pitchFamily="65" charset="-120"/>
                <a:cs typeface="+mn-cs"/>
              </a:rPr>
              <a:t>月已預告修正證券發行人財務報告編製準則</a:t>
            </a:r>
            <a:endParaRPr lang="en-US" altLang="zh-TW" sz="2400" dirty="0" smtClean="0">
              <a:latin typeface="標楷體" pitchFamily="65" charset="-120"/>
              <a:ea typeface="標楷體" pitchFamily="65" charset="-120"/>
              <a:cs typeface="+mn-cs"/>
            </a:endParaRPr>
          </a:p>
          <a:p>
            <a:pPr lvl="2" indent="-471488">
              <a:defRPr/>
            </a:pPr>
            <a:r>
              <a:rPr lang="zh-TW" altLang="zh-TW" sz="2400" dirty="0" smtClean="0">
                <a:latin typeface="標楷體" pitchFamily="65" charset="-120"/>
                <a:ea typeface="標楷體" pitchFamily="65" charset="-120"/>
                <a:cs typeface="+mn-cs"/>
              </a:rPr>
              <a:t>檢討財稅差異之相關規範</a:t>
            </a:r>
            <a:endParaRPr lang="en-US" altLang="zh-TW" sz="2400" dirty="0" smtClean="0">
              <a:latin typeface="標楷體" pitchFamily="65" charset="-120"/>
              <a:ea typeface="標楷體" pitchFamily="65" charset="-12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專案小組第四分組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5363" name="Rectangle 3"/>
          <p:cNvSpPr>
            <a:spLocks noGrp="1" noChangeArrowheads="1"/>
          </p:cNvSpPr>
          <p:nvPr>
            <p:ph type="body" idx="1"/>
          </p:nvPr>
        </p:nvSpPr>
        <p:spPr/>
        <p:txBody>
          <a:bodyPr/>
          <a:lstStyle/>
          <a:p>
            <a:r>
              <a:rPr lang="zh-TW" altLang="en-US" dirty="0" smtClean="0">
                <a:latin typeface="標楷體" pitchFamily="65" charset="-120"/>
                <a:ea typeface="標楷體" pitchFamily="65" charset="-120"/>
              </a:rPr>
              <a:t>第四分組</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核心任務</a:t>
            </a:r>
            <a:endParaRPr lang="en-US" altLang="zh-TW" dirty="0" smtClean="0">
              <a:latin typeface="標楷體" pitchFamily="65" charset="-120"/>
              <a:ea typeface="標楷體" pitchFamily="65" charset="-120"/>
            </a:endParaRPr>
          </a:p>
          <a:p>
            <a:pPr lvl="2"/>
            <a:r>
              <a:rPr lang="zh-TW" altLang="en-US" sz="2400" dirty="0" smtClean="0">
                <a:latin typeface="標楷體" pitchFamily="65" charset="-120"/>
                <a:ea typeface="標楷體" pitchFamily="65" charset="-120"/>
              </a:rPr>
              <a:t>宣導與訓練</a:t>
            </a:r>
            <a:endParaRPr lang="en-US" altLang="zh-TW" sz="2400"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工作項目</a:t>
            </a:r>
            <a:endParaRPr lang="en-US" altLang="zh-TW" dirty="0" smtClean="0">
              <a:latin typeface="標楷體" pitchFamily="65" charset="-120"/>
              <a:ea typeface="標楷體" pitchFamily="65" charset="-120"/>
            </a:endParaRPr>
          </a:p>
          <a:p>
            <a:pPr lvl="2" eaLnBrk="1" hangingPunct="1">
              <a:spcBef>
                <a:spcPts val="1300"/>
              </a:spcBef>
              <a:spcAft>
                <a:spcPts val="1300"/>
              </a:spcAft>
              <a:buClr>
                <a:srgbClr val="850AFF"/>
              </a:buClr>
              <a:buFont typeface="Arial" charset="0"/>
              <a:buChar char="–"/>
            </a:pPr>
            <a:r>
              <a:rPr lang="zh-TW" altLang="en-US" sz="2400" dirty="0" smtClean="0">
                <a:latin typeface="標楷體" pitchFamily="65" charset="-120"/>
                <a:ea typeface="標楷體" pitchFamily="65" charset="-120"/>
              </a:rPr>
              <a:t>針對市場參與者之需求，開</a:t>
            </a:r>
            <a:r>
              <a:rPr lang="zh-TW" altLang="en-US" sz="2400" dirty="0" smtClean="0">
                <a:latin typeface="標楷體" pitchFamily="65" charset="-120"/>
                <a:ea typeface="標楷體" pitchFamily="65" charset="-120"/>
              </a:rPr>
              <a:t>立訓練課程及舉辦宣導會</a:t>
            </a:r>
          </a:p>
          <a:p>
            <a:pPr lvl="2" eaLnBrk="1" hangingPunct="1">
              <a:spcBef>
                <a:spcPts val="1300"/>
              </a:spcBef>
              <a:spcAft>
                <a:spcPts val="1300"/>
              </a:spcAft>
              <a:buClr>
                <a:srgbClr val="850AFF"/>
              </a:buClr>
              <a:buFont typeface="Arial" charset="0"/>
              <a:buChar char="–"/>
            </a:pPr>
            <a:r>
              <a:rPr lang="zh-TW" altLang="en-US" sz="2400" dirty="0" smtClean="0">
                <a:latin typeface="標楷體" pitchFamily="65" charset="-120"/>
                <a:ea typeface="標楷體" pitchFamily="65" charset="-120"/>
              </a:rPr>
              <a:t>開闢導入國際會計準則專區</a:t>
            </a:r>
          </a:p>
          <a:p>
            <a:pPr lvl="2" eaLnBrk="1" hangingPunct="1">
              <a:spcBef>
                <a:spcPts val="1300"/>
              </a:spcBef>
              <a:spcAft>
                <a:spcPts val="1300"/>
              </a:spcAft>
              <a:buClr>
                <a:srgbClr val="850AFF"/>
              </a:buClr>
              <a:buFont typeface="Arial" charset="0"/>
              <a:buChar char="–"/>
            </a:pPr>
            <a:r>
              <a:rPr lang="zh-TW" altLang="en-US" sz="2400" dirty="0" smtClean="0">
                <a:latin typeface="標楷體" pitchFamily="65" charset="-120"/>
                <a:ea typeface="標楷體" pitchFamily="65" charset="-120"/>
              </a:rPr>
              <a:t>編製國際會計準則之宣導手冊</a:t>
            </a:r>
            <a:endParaRPr lang="en-US" altLang="zh-TW" sz="24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專案小組第四分組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6387" name="Rectangle 3"/>
          <p:cNvSpPr>
            <a:spLocks noGrp="1" noChangeArrowheads="1"/>
          </p:cNvSpPr>
          <p:nvPr>
            <p:ph type="body" idx="4294967295"/>
          </p:nvPr>
        </p:nvSpPr>
        <p:spPr/>
        <p:txBody>
          <a:bodyPr/>
          <a:lstStyle/>
          <a:p>
            <a:pPr>
              <a:buFont typeface="Wingdings" pitchFamily="2" charset="2"/>
              <a:buNone/>
            </a:pPr>
            <a:endParaRPr lang="en-US" altLang="zh-TW" smtClean="0">
              <a:latin typeface="標楷體" pitchFamily="65" charset="-120"/>
              <a:ea typeface="標楷體" pitchFamily="65" charset="-120"/>
            </a:endParaRPr>
          </a:p>
          <a:p>
            <a:pPr lvl="1"/>
            <a:endParaRPr lang="en-US" altLang="zh-TW" sz="2400" smtClean="0">
              <a:latin typeface="標楷體" pitchFamily="65" charset="-120"/>
              <a:ea typeface="標楷體" pitchFamily="65" charset="-120"/>
            </a:endParaRPr>
          </a:p>
        </p:txBody>
      </p:sp>
      <p:graphicFrame>
        <p:nvGraphicFramePr>
          <p:cNvPr id="49176" name="Group 24"/>
          <p:cNvGraphicFramePr>
            <a:graphicFrameLocks noGrp="1"/>
          </p:cNvGraphicFramePr>
          <p:nvPr/>
        </p:nvGraphicFramePr>
        <p:xfrm>
          <a:off x="415925" y="1773238"/>
          <a:ext cx="9204325" cy="4349869"/>
        </p:xfrm>
        <a:graphic>
          <a:graphicData uri="http://schemas.openxmlformats.org/drawingml/2006/table">
            <a:tbl>
              <a:tblPr/>
              <a:tblGrid>
                <a:gridCol w="2946400"/>
                <a:gridCol w="6257925"/>
              </a:tblGrid>
              <a:tr h="592050">
                <a:tc>
                  <a:txBody>
                    <a:bodyPr/>
                    <a:lstStyle/>
                    <a:p>
                      <a:pPr marL="369888" marR="0" lvl="0" indent="-369888" algn="ctr"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成  員</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9888" marR="0" lvl="0" indent="-369888" algn="ctr"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宣 導 對 象</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65051">
                <a:tc>
                  <a:txBody>
                    <a:bodyPr/>
                    <a:lstStyle/>
                    <a:p>
                      <a:pPr marL="369888" marR="0" lvl="0" indent="-369888" algn="ctr"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櫃買中心、證交所</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上市、上櫃、興櫃及公開發行公司高階主管、證交所及櫃買中心同仁內部教育訓練</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09504">
                <a:tc>
                  <a:txBody>
                    <a:bodyPr/>
                    <a:lstStyle/>
                    <a:p>
                      <a:pPr marL="369888" marR="0" lvl="0" indent="-369888" algn="ctr"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四大會計師事務所</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9888" marR="0" lvl="0" indent="-369888" algn="l"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一般企業、所內同仁教育訓練</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1103">
                <a:tc>
                  <a:txBody>
                    <a:bodyPr/>
                    <a:lstStyle/>
                    <a:p>
                      <a:pPr marL="100013" marR="0" lvl="0" indent="0" algn="ctr"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會基會、證基會</a:t>
                      </a:r>
                    </a:p>
                    <a:p>
                      <a:pPr marL="100013" marR="0" lvl="0" indent="0" algn="ctr"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金融研訓院</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9888" marR="0" lvl="0" indent="-369888" algn="l"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一般企業及金融機構董監事、會計主管</a:t>
                      </a:r>
                    </a:p>
                    <a:p>
                      <a:pPr marL="369888" marR="0" lvl="0" indent="-369888" algn="l"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會計人員</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2042">
                <a:tc>
                  <a:txBody>
                    <a:bodyPr/>
                    <a:lstStyle/>
                    <a:p>
                      <a:pPr marL="0" marR="0" lvl="0" indent="98425" algn="ctr"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其他單位</a:t>
                      </a:r>
                      <a:endParaRPr kumimoji="1" lang="zh-TW" altLang="en-US" sz="2600" b="0" i="0" u="none" strike="noStrike" cap="none" normalizeH="0" baseline="0" smtClean="0">
                        <a:ln>
                          <a:noFill/>
                        </a:ln>
                        <a:solidFill>
                          <a:schemeClr val="tx1"/>
                        </a:solidFill>
                        <a:effectLst/>
                        <a:latin typeface="Verdana" pitchFamily="34" charset="0"/>
                        <a:ea typeface="新細明體" pitchFamily="18" charset="-120"/>
                      </a:endParaRP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9888" marR="0" lvl="0" indent="-369888" algn="l"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會計師公會會員、會計教師、券商、</a:t>
                      </a:r>
                    </a:p>
                    <a:p>
                      <a:pPr marL="369888" marR="0" lvl="0" indent="-369888" algn="l" defTabSz="987425" rtl="0" eaLnBrk="1" fontAlgn="ctr" latinLnBrk="0" hangingPunct="1">
                        <a:lnSpc>
                          <a:spcPct val="100000"/>
                        </a:lnSpc>
                        <a:spcBef>
                          <a:spcPct val="0"/>
                        </a:spcBef>
                        <a:spcAft>
                          <a:spcPct val="0"/>
                        </a:spcAft>
                        <a:buClr>
                          <a:schemeClr val="accent2"/>
                        </a:buClr>
                        <a:buSzTx/>
                        <a:buFont typeface="Wingdings" pitchFamily="2" charset="2"/>
                        <a:buNone/>
                        <a:tabLst/>
                      </a:pPr>
                      <a:r>
                        <a:rPr kumimoji="1" lang="zh-TW" altLang="en-US" sz="2600" b="0" i="0" u="none" strike="noStrike" cap="none" normalizeH="0" baseline="0" smtClean="0">
                          <a:ln>
                            <a:noFill/>
                          </a:ln>
                          <a:solidFill>
                            <a:schemeClr val="tx1"/>
                          </a:solidFill>
                          <a:effectLst/>
                          <a:latin typeface="標楷體" pitchFamily="65" charset="-120"/>
                          <a:ea typeface="標楷體" pitchFamily="65" charset="-120"/>
                        </a:rPr>
                        <a:t>銀行、期貨商、投信投顧等從業人員</a:t>
                      </a:r>
                    </a:p>
                  </a:txBody>
                  <a:tcPr marL="98755" marR="98755" marT="49371" marB="4937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專案小組第四分組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7411" name="Rectangle 3"/>
          <p:cNvSpPr>
            <a:spLocks noGrp="1" noChangeArrowheads="1"/>
          </p:cNvSpPr>
          <p:nvPr>
            <p:ph type="body" idx="4294967295"/>
          </p:nvPr>
        </p:nvSpPr>
        <p:spPr/>
        <p:txBody>
          <a:bodyPr/>
          <a:lstStyle/>
          <a:p>
            <a:pPr>
              <a:lnSpc>
                <a:spcPct val="90000"/>
              </a:lnSpc>
            </a:pPr>
            <a:r>
              <a:rPr lang="zh-TW" altLang="en-US" sz="2800" smtClean="0">
                <a:latin typeface="標楷體" pitchFamily="65" charset="-120"/>
                <a:ea typeface="標楷體" pitchFamily="65" charset="-120"/>
              </a:rPr>
              <a:t>第一階段：概念性宣導</a:t>
            </a:r>
          </a:p>
          <a:p>
            <a:pPr>
              <a:lnSpc>
                <a:spcPct val="90000"/>
              </a:lnSpc>
            </a:pPr>
            <a:endParaRPr lang="zh-TW" altLang="en-US" sz="2800" smtClean="0">
              <a:latin typeface="標楷體" pitchFamily="65" charset="-120"/>
              <a:ea typeface="標楷體" pitchFamily="65" charset="-120"/>
            </a:endParaRPr>
          </a:p>
          <a:p>
            <a:pPr>
              <a:lnSpc>
                <a:spcPct val="90000"/>
              </a:lnSpc>
            </a:pPr>
            <a:r>
              <a:rPr lang="zh-TW" altLang="en-US" sz="2800" smtClean="0">
                <a:latin typeface="標楷體" pitchFamily="65" charset="-120"/>
                <a:ea typeface="標楷體" pitchFamily="65" charset="-120"/>
              </a:rPr>
              <a:t>第二階段：配合公報翻譯及其他分組進度宣導</a:t>
            </a:r>
          </a:p>
          <a:p>
            <a:pPr>
              <a:lnSpc>
                <a:spcPct val="90000"/>
              </a:lnSpc>
            </a:pPr>
            <a:endParaRPr lang="zh-TW" altLang="en-US" sz="2800" smtClean="0">
              <a:latin typeface="標楷體" pitchFamily="65" charset="-120"/>
              <a:ea typeface="標楷體" pitchFamily="65" charset="-120"/>
            </a:endParaRPr>
          </a:p>
          <a:p>
            <a:pPr>
              <a:lnSpc>
                <a:spcPct val="90000"/>
              </a:lnSpc>
            </a:pPr>
            <a:r>
              <a:rPr lang="zh-TW" altLang="en-US" sz="2800" smtClean="0">
                <a:latin typeface="標楷體" pitchFamily="65" charset="-120"/>
                <a:ea typeface="標楷體" pitchFamily="65" charset="-120"/>
              </a:rPr>
              <a:t>第三階段：配合財務報告編製準則及相關法規進度宣導</a:t>
            </a:r>
          </a:p>
          <a:p>
            <a:pPr>
              <a:lnSpc>
                <a:spcPct val="90000"/>
              </a:lnSpc>
            </a:pPr>
            <a:endParaRPr lang="zh-TW" altLang="en-US" sz="2800" smtClean="0">
              <a:latin typeface="標楷體" pitchFamily="65" charset="-120"/>
              <a:ea typeface="標楷體" pitchFamily="65" charset="-120"/>
            </a:endParaRPr>
          </a:p>
          <a:p>
            <a:pPr>
              <a:lnSpc>
                <a:spcPct val="90000"/>
              </a:lnSpc>
            </a:pPr>
            <a:r>
              <a:rPr lang="zh-TW" altLang="en-US" sz="2800" smtClean="0">
                <a:solidFill>
                  <a:srgbClr val="000099"/>
                </a:solidFill>
                <a:latin typeface="標楷體" pitchFamily="65" charset="-120"/>
                <a:ea typeface="標楷體" pitchFamily="65" charset="-120"/>
              </a:rPr>
              <a:t>截至目前為止，第四分組已辦理</a:t>
            </a:r>
            <a:r>
              <a:rPr lang="en-US" altLang="zh-TW" sz="2800" u="sng" smtClean="0">
                <a:solidFill>
                  <a:srgbClr val="000099"/>
                </a:solidFill>
                <a:latin typeface="標楷體" pitchFamily="65" charset="-120"/>
                <a:ea typeface="標楷體" pitchFamily="65" charset="-120"/>
              </a:rPr>
              <a:t>837</a:t>
            </a:r>
            <a:r>
              <a:rPr lang="zh-TW" altLang="en-US" sz="2800" smtClean="0">
                <a:solidFill>
                  <a:srgbClr val="000099"/>
                </a:solidFill>
                <a:latin typeface="標楷體" pitchFamily="65" charset="-120"/>
                <a:ea typeface="標楷體" pitchFamily="65" charset="-120"/>
              </a:rPr>
              <a:t>餘場宣導會或座談會，參加人數</a:t>
            </a:r>
            <a:r>
              <a:rPr lang="zh-TW" altLang="en-US" sz="2800" u="sng" smtClean="0">
                <a:solidFill>
                  <a:srgbClr val="000099"/>
                </a:solidFill>
                <a:latin typeface="標楷體" pitchFamily="65" charset="-120"/>
                <a:ea typeface="標楷體" pitchFamily="65" charset="-120"/>
              </a:rPr>
              <a:t>超過</a:t>
            </a:r>
            <a:r>
              <a:rPr lang="en-US" altLang="zh-TW" sz="2800" u="sng" smtClean="0">
                <a:solidFill>
                  <a:srgbClr val="000099"/>
                </a:solidFill>
                <a:latin typeface="標楷體" pitchFamily="65" charset="-120"/>
                <a:ea typeface="標楷體" pitchFamily="65" charset="-120"/>
              </a:rPr>
              <a:t>6</a:t>
            </a:r>
            <a:r>
              <a:rPr lang="zh-TW" altLang="en-US" sz="2800" u="sng" smtClean="0">
                <a:solidFill>
                  <a:srgbClr val="000099"/>
                </a:solidFill>
                <a:latin typeface="標楷體" pitchFamily="65" charset="-120"/>
                <a:ea typeface="標楷體" pitchFamily="65" charset="-120"/>
              </a:rPr>
              <a:t>萬</a:t>
            </a:r>
            <a:r>
              <a:rPr lang="en-US" altLang="zh-TW" sz="2800" u="sng" smtClean="0">
                <a:solidFill>
                  <a:srgbClr val="000099"/>
                </a:solidFill>
                <a:latin typeface="標楷體" pitchFamily="65" charset="-120"/>
                <a:ea typeface="標楷體" pitchFamily="65" charset="-120"/>
              </a:rPr>
              <a:t>6</a:t>
            </a:r>
            <a:r>
              <a:rPr lang="zh-TW" altLang="en-US" sz="2800" u="sng" smtClean="0">
                <a:solidFill>
                  <a:srgbClr val="000099"/>
                </a:solidFill>
                <a:latin typeface="標楷體" pitchFamily="65" charset="-120"/>
                <a:ea typeface="標楷體" pitchFamily="65" charset="-120"/>
              </a:rPr>
              <a:t>千餘人</a:t>
            </a:r>
            <a:r>
              <a:rPr lang="zh-TW" altLang="en-US" sz="2800" smtClean="0">
                <a:solidFill>
                  <a:srgbClr val="000099"/>
                </a:solidFill>
                <a:latin typeface="標楷體" pitchFamily="65" charset="-120"/>
                <a:ea typeface="標楷體" pitchFamily="65" charset="-120"/>
              </a:rPr>
              <a:t>。</a:t>
            </a:r>
            <a:endParaRPr lang="en-US" altLang="zh-TW" sz="2800" smtClean="0">
              <a:latin typeface="標楷體" pitchFamily="65" charset="-120"/>
              <a:ea typeface="標楷體" pitchFamily="65" charset="-120"/>
            </a:endParaRPr>
          </a:p>
          <a:p>
            <a:pPr lvl="1">
              <a:lnSpc>
                <a:spcPct val="90000"/>
              </a:lnSpc>
            </a:pPr>
            <a:endParaRPr lang="en-US" altLang="zh-TW" sz="200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專案小組第四分組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8435" name="Rectangle 3"/>
          <p:cNvSpPr>
            <a:spLocks noGrp="1" noChangeArrowheads="1"/>
          </p:cNvSpPr>
          <p:nvPr>
            <p:ph type="body" idx="4294967295"/>
          </p:nvPr>
        </p:nvSpPr>
        <p:spPr/>
        <p:txBody>
          <a:bodyPr/>
          <a:lstStyle/>
          <a:p>
            <a:pPr eaLnBrk="1" hangingPunct="1">
              <a:lnSpc>
                <a:spcPct val="90000"/>
              </a:lnSpc>
              <a:spcBef>
                <a:spcPct val="50000"/>
              </a:spcBef>
            </a:pPr>
            <a:r>
              <a:rPr lang="zh-TW" altLang="en-US" sz="2800" smtClean="0">
                <a:latin typeface="標楷體" pitchFamily="65" charset="-120"/>
                <a:ea typeface="標楷體" pitchFamily="65" charset="-120"/>
              </a:rPr>
              <a:t>舉辦大型宣導會</a:t>
            </a:r>
          </a:p>
          <a:p>
            <a:pPr lvl="1" eaLnBrk="1" hangingPunct="1">
              <a:lnSpc>
                <a:spcPct val="90000"/>
              </a:lnSpc>
              <a:spcBef>
                <a:spcPct val="50000"/>
              </a:spcBef>
            </a:pPr>
            <a:r>
              <a:rPr lang="zh-TW" altLang="en-US" sz="2000" smtClean="0">
                <a:latin typeface="標楷體" pitchFamily="65" charset="-120"/>
                <a:ea typeface="標楷體" pitchFamily="65" charset="-120"/>
              </a:rPr>
              <a:t>對象</a:t>
            </a:r>
            <a:r>
              <a:rPr lang="en-US" altLang="zh-TW" sz="2000" smtClean="0">
                <a:latin typeface="標楷體" pitchFamily="65" charset="-120"/>
                <a:ea typeface="標楷體" pitchFamily="65" charset="-120"/>
              </a:rPr>
              <a:t>-</a:t>
            </a:r>
            <a:r>
              <a:rPr lang="zh-TW" altLang="en-US" sz="2000" smtClean="0">
                <a:latin typeface="標楷體" pitchFamily="65" charset="-120"/>
                <a:ea typeface="標楷體" pitchFamily="65" charset="-120"/>
              </a:rPr>
              <a:t>上市、上櫃、興櫃及公開發行公司財會主管、資訊主管及</a:t>
            </a:r>
            <a:r>
              <a:rPr lang="en-US" altLang="zh-TW" sz="2000" smtClean="0">
                <a:latin typeface="標楷體" pitchFamily="65" charset="-120"/>
                <a:ea typeface="標楷體" pitchFamily="65" charset="-120"/>
              </a:rPr>
              <a:t>IFRS</a:t>
            </a:r>
            <a:r>
              <a:rPr lang="zh-TW" altLang="en-US" sz="2000" smtClean="0">
                <a:latin typeface="標楷體" pitchFamily="65" charset="-120"/>
                <a:ea typeface="標楷體" pitchFamily="65" charset="-120"/>
              </a:rPr>
              <a:t>推動小組成員、稅務單位人員</a:t>
            </a:r>
          </a:p>
          <a:p>
            <a:pPr lvl="1" eaLnBrk="1" hangingPunct="1">
              <a:lnSpc>
                <a:spcPct val="90000"/>
              </a:lnSpc>
              <a:spcBef>
                <a:spcPct val="50000"/>
              </a:spcBef>
            </a:pPr>
            <a:r>
              <a:rPr lang="zh-TW" altLang="en-US" sz="2000" smtClean="0">
                <a:latin typeface="標楷體" pitchFamily="65" charset="-120"/>
                <a:ea typeface="標楷體" pitchFamily="65" charset="-120"/>
              </a:rPr>
              <a:t>場次</a:t>
            </a:r>
            <a:r>
              <a:rPr lang="en-US" altLang="zh-TW" sz="2000" smtClean="0">
                <a:latin typeface="標楷體" pitchFamily="65" charset="-120"/>
                <a:ea typeface="標楷體" pitchFamily="65" charset="-120"/>
              </a:rPr>
              <a:t>-98.05~100.06</a:t>
            </a:r>
            <a:r>
              <a:rPr lang="zh-TW" altLang="en-US" sz="2000" smtClean="0">
                <a:latin typeface="標楷體" pitchFamily="65" charset="-120"/>
                <a:ea typeface="標楷體" pitchFamily="65" charset="-120"/>
              </a:rPr>
              <a:t>共辦理六次，合計北、中、南共</a:t>
            </a:r>
            <a:r>
              <a:rPr lang="en-US" altLang="zh-TW" sz="2000" smtClean="0">
                <a:latin typeface="標楷體" pitchFamily="65" charset="-120"/>
                <a:ea typeface="標楷體" pitchFamily="65" charset="-120"/>
              </a:rPr>
              <a:t>31</a:t>
            </a:r>
            <a:r>
              <a:rPr lang="zh-TW" altLang="en-US" sz="2000" smtClean="0">
                <a:latin typeface="標楷體" pitchFamily="65" charset="-120"/>
                <a:ea typeface="標楷體" pitchFamily="65" charset="-120"/>
              </a:rPr>
              <a:t>場次</a:t>
            </a:r>
          </a:p>
          <a:p>
            <a:pPr lvl="1" eaLnBrk="1" hangingPunct="1">
              <a:lnSpc>
                <a:spcPct val="90000"/>
              </a:lnSpc>
              <a:spcBef>
                <a:spcPct val="50000"/>
              </a:spcBef>
            </a:pPr>
            <a:r>
              <a:rPr lang="zh-TW" altLang="en-US" sz="2000" smtClean="0">
                <a:latin typeface="標楷體" pitchFamily="65" charset="-120"/>
                <a:ea typeface="標楷體" pitchFamily="65" charset="-120"/>
              </a:rPr>
              <a:t>宣導內容</a:t>
            </a:r>
          </a:p>
          <a:p>
            <a:pPr lvl="2">
              <a:lnSpc>
                <a:spcPct val="90000"/>
              </a:lnSpc>
            </a:pPr>
            <a:r>
              <a:rPr lang="zh-TW" altLang="en-US" sz="2000" smtClean="0">
                <a:latin typeface="標楷體" pitchFamily="65" charset="-120"/>
                <a:ea typeface="標楷體" pitchFamily="65" charset="-120"/>
              </a:rPr>
              <a:t>重要公報共</a:t>
            </a:r>
            <a:r>
              <a:rPr lang="en-US" altLang="zh-TW" sz="2000" smtClean="0">
                <a:latin typeface="標楷體" pitchFamily="65" charset="-120"/>
                <a:ea typeface="標楷體" pitchFamily="65" charset="-120"/>
              </a:rPr>
              <a:t>11</a:t>
            </a:r>
            <a:r>
              <a:rPr lang="zh-TW" altLang="en-US" sz="2000" smtClean="0">
                <a:latin typeface="標楷體" pitchFamily="65" charset="-120"/>
                <a:ea typeface="標楷體" pitchFamily="65" charset="-120"/>
              </a:rPr>
              <a:t>號</a:t>
            </a:r>
            <a:r>
              <a:rPr lang="en-US" altLang="zh-TW" sz="2000" smtClean="0">
                <a:latin typeface="標楷體" pitchFamily="65" charset="-120"/>
                <a:ea typeface="標楷體" pitchFamily="65" charset="-120"/>
              </a:rPr>
              <a:t>(IFRS1</a:t>
            </a:r>
            <a:r>
              <a:rPr lang="zh-TW" altLang="en-US" sz="2000" smtClean="0">
                <a:latin typeface="標楷體" pitchFamily="65" charset="-120"/>
                <a:ea typeface="標楷體" pitchFamily="65" charset="-120"/>
              </a:rPr>
              <a:t>首次採用</a:t>
            </a:r>
            <a:r>
              <a:rPr lang="en-US" altLang="zh-TW" sz="2000" smtClean="0">
                <a:latin typeface="標楷體" pitchFamily="65" charset="-120"/>
                <a:ea typeface="標楷體" pitchFamily="65" charset="-120"/>
              </a:rPr>
              <a:t>&amp;</a:t>
            </a:r>
            <a:r>
              <a:rPr lang="zh-TW" altLang="en-US" sz="2000" smtClean="0">
                <a:latin typeface="標楷體" pitchFamily="65" charset="-120"/>
                <a:ea typeface="標楷體" pitchFamily="65" charset="-120"/>
              </a:rPr>
              <a:t>實務分享、</a:t>
            </a:r>
            <a:r>
              <a:rPr lang="en-US" altLang="zh-TW" sz="2000" smtClean="0">
                <a:latin typeface="標楷體" pitchFamily="65" charset="-120"/>
                <a:ea typeface="標楷體" pitchFamily="65" charset="-120"/>
              </a:rPr>
              <a:t>IAS16</a:t>
            </a:r>
            <a:r>
              <a:rPr lang="zh-TW" altLang="en-US" sz="2000" smtClean="0">
                <a:latin typeface="標楷體" pitchFamily="65" charset="-120"/>
                <a:ea typeface="標楷體" pitchFamily="65" charset="-120"/>
              </a:rPr>
              <a:t>不動產、廠房及設備、</a:t>
            </a:r>
            <a:r>
              <a:rPr lang="en-US" altLang="zh-TW" sz="2000" smtClean="0">
                <a:latin typeface="標楷體" pitchFamily="65" charset="-120"/>
                <a:ea typeface="標楷體" pitchFamily="65" charset="-120"/>
              </a:rPr>
              <a:t>IAS21</a:t>
            </a:r>
            <a:r>
              <a:rPr lang="zh-TW" altLang="en-US" sz="2000" smtClean="0">
                <a:latin typeface="標楷體" pitchFamily="65" charset="-120"/>
                <a:ea typeface="標楷體" pitchFamily="65" charset="-120"/>
              </a:rPr>
              <a:t>匯率變動之影響、</a:t>
            </a:r>
            <a:r>
              <a:rPr lang="en-US" altLang="zh-TW" sz="2000" smtClean="0">
                <a:latin typeface="標楷體" pitchFamily="65" charset="-120"/>
                <a:ea typeface="標楷體" pitchFamily="65" charset="-120"/>
              </a:rPr>
              <a:t>IAS37</a:t>
            </a:r>
            <a:r>
              <a:rPr lang="zh-TW" altLang="en-US" sz="2000" smtClean="0">
                <a:latin typeface="標楷體" pitchFamily="65" charset="-120"/>
                <a:ea typeface="標楷體" pitchFamily="65" charset="-120"/>
              </a:rPr>
              <a:t>負債準備、或有負債及或有資產、</a:t>
            </a:r>
            <a:r>
              <a:rPr lang="en-US" altLang="zh-TW" sz="2000" smtClean="0">
                <a:latin typeface="標楷體" pitchFamily="65" charset="-120"/>
                <a:ea typeface="標楷體" pitchFamily="65" charset="-120"/>
              </a:rPr>
              <a:t>IAS19</a:t>
            </a:r>
            <a:r>
              <a:rPr lang="zh-TW" altLang="en-US" sz="2000" smtClean="0">
                <a:latin typeface="標楷體" pitchFamily="65" charset="-120"/>
                <a:ea typeface="標楷體" pitchFamily="65" charset="-120"/>
              </a:rPr>
              <a:t>員工福利、</a:t>
            </a:r>
            <a:r>
              <a:rPr lang="en-US" altLang="zh-TW" sz="2000" smtClean="0">
                <a:latin typeface="標楷體" pitchFamily="65" charset="-120"/>
                <a:ea typeface="標楷體" pitchFamily="65" charset="-120"/>
              </a:rPr>
              <a:t>IFRS3</a:t>
            </a:r>
            <a:r>
              <a:rPr lang="zh-TW" altLang="en-US" sz="2000" smtClean="0">
                <a:latin typeface="標楷體" pitchFamily="65" charset="-120"/>
                <a:ea typeface="標楷體" pitchFamily="65" charset="-120"/>
              </a:rPr>
              <a:t>企業合併、</a:t>
            </a:r>
            <a:r>
              <a:rPr lang="en-US" altLang="zh-TW" sz="2000" smtClean="0">
                <a:latin typeface="標楷體" pitchFamily="65" charset="-120"/>
                <a:ea typeface="標楷體" pitchFamily="65" charset="-120"/>
              </a:rPr>
              <a:t>IAS24</a:t>
            </a:r>
            <a:r>
              <a:rPr lang="zh-TW" altLang="en-US" sz="2000" smtClean="0">
                <a:latin typeface="標楷體" pitchFamily="65" charset="-120"/>
                <a:ea typeface="標楷體" pitchFamily="65" charset="-120"/>
              </a:rPr>
              <a:t>關係人揭露、</a:t>
            </a:r>
            <a:r>
              <a:rPr lang="en-US" altLang="zh-TW" sz="2000" smtClean="0">
                <a:latin typeface="標楷體" pitchFamily="65" charset="-120"/>
                <a:ea typeface="標楷體" pitchFamily="65" charset="-120"/>
              </a:rPr>
              <a:t>IAS1</a:t>
            </a:r>
            <a:r>
              <a:rPr lang="zh-TW" altLang="en-US" sz="2000" smtClean="0">
                <a:latin typeface="標楷體" pitchFamily="65" charset="-120"/>
                <a:ea typeface="標楷體" pitchFamily="65" charset="-120"/>
              </a:rPr>
              <a:t>財務報表之表達、</a:t>
            </a:r>
            <a:r>
              <a:rPr lang="en-US" altLang="zh-TW" sz="2000" smtClean="0">
                <a:latin typeface="標楷體" pitchFamily="65" charset="-120"/>
                <a:ea typeface="標楷體" pitchFamily="65" charset="-120"/>
              </a:rPr>
              <a:t>IAS27</a:t>
            </a:r>
            <a:r>
              <a:rPr lang="zh-TW" altLang="en-US" sz="2000" smtClean="0">
                <a:latin typeface="標楷體" pitchFamily="65" charset="-120"/>
                <a:ea typeface="標楷體" pitchFamily="65" charset="-120"/>
              </a:rPr>
              <a:t>合併及單獨財務報表、</a:t>
            </a:r>
            <a:r>
              <a:rPr lang="en-US" altLang="zh-TW" sz="2000" smtClean="0">
                <a:latin typeface="標楷體" pitchFamily="65" charset="-120"/>
                <a:ea typeface="標楷體" pitchFamily="65" charset="-120"/>
              </a:rPr>
              <a:t>IAS28</a:t>
            </a:r>
            <a:r>
              <a:rPr lang="zh-TW" altLang="en-US" sz="2000" smtClean="0">
                <a:latin typeface="標楷體" pitchFamily="65" charset="-120"/>
                <a:ea typeface="標楷體" pitchFamily="65" charset="-120"/>
              </a:rPr>
              <a:t>投資關聯企業、</a:t>
            </a:r>
            <a:r>
              <a:rPr lang="en-US" altLang="zh-TW" sz="2000" smtClean="0">
                <a:latin typeface="標楷體" pitchFamily="65" charset="-120"/>
                <a:ea typeface="標楷體" pitchFamily="65" charset="-120"/>
              </a:rPr>
              <a:t>IAS31</a:t>
            </a:r>
            <a:r>
              <a:rPr lang="zh-TW" altLang="en-US" sz="2000" smtClean="0">
                <a:latin typeface="標楷體" pitchFamily="65" charset="-120"/>
                <a:ea typeface="標楷體" pitchFamily="65" charset="-120"/>
              </a:rPr>
              <a:t>合資權益 </a:t>
            </a:r>
            <a:r>
              <a:rPr lang="en-US" altLang="zh-TW" sz="2000" smtClean="0">
                <a:latin typeface="標楷體" pitchFamily="65" charset="-120"/>
                <a:ea typeface="標楷體" pitchFamily="65" charset="-120"/>
              </a:rPr>
              <a:t>)</a:t>
            </a:r>
          </a:p>
          <a:p>
            <a:pPr lvl="2" eaLnBrk="1" hangingPunct="1">
              <a:lnSpc>
                <a:spcPct val="90000"/>
              </a:lnSpc>
              <a:spcBef>
                <a:spcPct val="50000"/>
              </a:spcBef>
            </a:pPr>
            <a:r>
              <a:rPr lang="zh-TW" altLang="en-US" sz="2000" smtClean="0">
                <a:latin typeface="標楷體" pitchFamily="65" charset="-120"/>
                <a:ea typeface="標楷體" pitchFamily="65" charset="-120"/>
              </a:rPr>
              <a:t>行政函令、推動政策</a:t>
            </a:r>
            <a:endParaRPr lang="en-US" altLang="zh-TW" sz="2000" smtClean="0">
              <a:latin typeface="標楷體" pitchFamily="65" charset="-120"/>
              <a:ea typeface="標楷體" pitchFamily="65" charset="-120"/>
            </a:endParaRPr>
          </a:p>
          <a:p>
            <a:pPr lvl="2">
              <a:lnSpc>
                <a:spcPct val="90000"/>
              </a:lnSpc>
            </a:pPr>
            <a:r>
              <a:rPr lang="zh-TW" altLang="en-US" sz="2000" smtClean="0">
                <a:latin typeface="標楷體" pitchFamily="65" charset="-120"/>
                <a:ea typeface="標楷體" pitchFamily="65" charset="-120"/>
              </a:rPr>
              <a:t>評估資訊系統調整實務指引</a:t>
            </a:r>
            <a:r>
              <a:rPr lang="zh-TW" altLang="en-US" sz="2100" smtClean="0"/>
              <a:t> </a:t>
            </a:r>
            <a:endParaRPr lang="en-US" altLang="zh-TW" sz="21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專案小組第四分組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9459" name="Rectangle 3"/>
          <p:cNvSpPr>
            <a:spLocks noGrp="1" noChangeArrowheads="1"/>
          </p:cNvSpPr>
          <p:nvPr>
            <p:ph type="body" idx="4294967295"/>
          </p:nvPr>
        </p:nvSpPr>
        <p:spPr/>
        <p:txBody>
          <a:bodyPr/>
          <a:lstStyle/>
          <a:p>
            <a:pPr eaLnBrk="1" hangingPunct="1">
              <a:lnSpc>
                <a:spcPct val="90000"/>
              </a:lnSpc>
              <a:spcBef>
                <a:spcPct val="50000"/>
              </a:spcBef>
            </a:pPr>
            <a:r>
              <a:rPr lang="zh-TW" altLang="en-US" smtClean="0">
                <a:latin typeface="標楷體" pitchFamily="65" charset="-120"/>
                <a:ea typeface="標楷體" pitchFamily="65" charset="-120"/>
              </a:rPr>
              <a:t>櫃買中心進行工商團體溝通宣導</a:t>
            </a:r>
          </a:p>
          <a:p>
            <a:pPr lvl="1" eaLnBrk="1" hangingPunct="1">
              <a:lnSpc>
                <a:spcPct val="90000"/>
              </a:lnSpc>
              <a:spcBef>
                <a:spcPct val="50000"/>
              </a:spcBef>
            </a:pPr>
            <a:r>
              <a:rPr lang="zh-TW" altLang="en-US" smtClean="0">
                <a:latin typeface="標楷體" pitchFamily="65" charset="-120"/>
                <a:ea typeface="標楷體" pitchFamily="65" charset="-120"/>
              </a:rPr>
              <a:t>櫃買中心透過「中華民國工業協進會」、「中華民國工商協進會」、「台灣區電機電子工業同業公會」、「中華民國全國工業總會」及「中華民國銀行公會」等單位之理監事會議中，進行簡報。 </a:t>
            </a:r>
          </a:p>
          <a:p>
            <a:pPr lvl="1" eaLnBrk="1" hangingPunct="1">
              <a:lnSpc>
                <a:spcPct val="90000"/>
              </a:lnSpc>
              <a:spcBef>
                <a:spcPct val="50000"/>
              </a:spcBef>
            </a:pPr>
            <a:r>
              <a:rPr lang="zh-TW" altLang="en-US" smtClean="0">
                <a:latin typeface="標楷體" pitchFamily="65" charset="-120"/>
                <a:ea typeface="標楷體" pitchFamily="65" charset="-120"/>
              </a:rPr>
              <a:t>櫃買中心持續拜訪上櫃公司負責人，向上櫃公司之董事長或總經理等高階主管，針對導入</a:t>
            </a:r>
            <a:r>
              <a:rPr lang="en-US" altLang="zh-TW" smtClean="0">
                <a:latin typeface="標楷體" pitchFamily="65" charset="-120"/>
                <a:ea typeface="標楷體" pitchFamily="65" charset="-120"/>
              </a:rPr>
              <a:t>IFRS</a:t>
            </a:r>
            <a:r>
              <a:rPr lang="zh-TW" altLang="en-US" smtClean="0">
                <a:latin typeface="標楷體" pitchFamily="65" charset="-120"/>
                <a:ea typeface="標楷體" pitchFamily="65" charset="-120"/>
              </a:rPr>
              <a:t>之議題進行宣導，並提供書面簡報內容。</a:t>
            </a:r>
            <a:r>
              <a:rPr lang="zh-TW" altLang="en-US" smtClean="0"/>
              <a:t> </a:t>
            </a:r>
            <a:endParaRPr lang="zh-TW" altLang="en-US" sz="2400" smtClean="0">
              <a:latin typeface="標楷體" pitchFamily="65" charset="-120"/>
              <a:ea typeface="標楷體" pitchFamily="65" charset="-120"/>
            </a:endParaRPr>
          </a:p>
          <a:p>
            <a:pPr lvl="1" eaLnBrk="1" hangingPunct="1">
              <a:lnSpc>
                <a:spcPct val="90000"/>
              </a:lnSpc>
              <a:spcBef>
                <a:spcPct val="50000"/>
              </a:spcBef>
            </a:pPr>
            <a:endParaRPr lang="zh-TW" altLang="en-US" sz="360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專案小組第四分組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20483" name="Rectangle 3"/>
          <p:cNvSpPr>
            <a:spLocks noGrp="1" noChangeArrowheads="1"/>
          </p:cNvSpPr>
          <p:nvPr>
            <p:ph type="body" idx="4294967295"/>
          </p:nvPr>
        </p:nvSpPr>
        <p:spPr/>
        <p:txBody>
          <a:bodyPr/>
          <a:lstStyle/>
          <a:p>
            <a:pPr eaLnBrk="1" hangingPunct="1">
              <a:spcBef>
                <a:spcPct val="50000"/>
              </a:spcBef>
            </a:pPr>
            <a:r>
              <a:rPr lang="zh-TW" altLang="en-US" smtClean="0">
                <a:latin typeface="標楷體" pitchFamily="65" charset="-120"/>
                <a:ea typeface="標楷體" pitchFamily="65" charset="-120"/>
              </a:rPr>
              <a:t>櫃買中心與證交所與大專院校合作研習營</a:t>
            </a:r>
            <a:endParaRPr lang="zh-TW" altLang="en-US" sz="4000" smtClean="0">
              <a:latin typeface="標楷體" pitchFamily="65" charset="-120"/>
              <a:ea typeface="標楷體" pitchFamily="65" charset="-120"/>
            </a:endParaRPr>
          </a:p>
        </p:txBody>
      </p:sp>
      <p:graphicFrame>
        <p:nvGraphicFramePr>
          <p:cNvPr id="53327" name="Group 79"/>
          <p:cNvGraphicFramePr>
            <a:graphicFrameLocks noGrp="1"/>
          </p:cNvGraphicFramePr>
          <p:nvPr/>
        </p:nvGraphicFramePr>
        <p:xfrm>
          <a:off x="776288" y="2349500"/>
          <a:ext cx="8640762" cy="3656087"/>
        </p:xfrm>
        <a:graphic>
          <a:graphicData uri="http://schemas.openxmlformats.org/drawingml/2006/table">
            <a:tbl>
              <a:tblPr/>
              <a:tblGrid>
                <a:gridCol w="1800225"/>
                <a:gridCol w="5184775"/>
                <a:gridCol w="1655762"/>
              </a:tblGrid>
              <a:tr h="447597">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合辦學校</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教學研習營主題</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參與教師</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070">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政治</a:t>
                      </a: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大學</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介紹</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之各項課題為主要內容</a:t>
                      </a:r>
                      <a:r>
                        <a:rPr kumimoji="1" lang="zh-TW" altLang="en-US" sz="2800" b="0" i="0" u="none" strike="noStrike" cap="none" normalizeH="0" baseline="0" smtClean="0">
                          <a:ln>
                            <a:noFill/>
                          </a:ln>
                          <a:solidFill>
                            <a:schemeClr val="tx1"/>
                          </a:solidFill>
                          <a:effectLst/>
                          <a:latin typeface="Verdana" pitchFamily="34" charset="0"/>
                          <a:ea typeface="新細明體" pitchFamily="18" charset="-120"/>
                        </a:rPr>
                        <a:t> </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約</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120</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人</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185">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台灣大學</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對國內會計教育衝擊與因應之道 </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約</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120</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人</a:t>
                      </a:r>
                      <a:endParaRPr kumimoji="1" lang="en-US" altLang="zh-TW" sz="2000" b="0" i="0" u="none" strike="noStrike" cap="none" normalizeH="0" baseline="0" smtClean="0">
                        <a:ln>
                          <a:noFill/>
                        </a:ln>
                        <a:solidFill>
                          <a:schemeClr val="tx1"/>
                        </a:solidFill>
                        <a:effectLst/>
                        <a:latin typeface="標楷體" pitchFamily="65" charset="-120"/>
                        <a:ea typeface="標楷體" pitchFamily="65" charset="-12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597">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臺北大學</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介紹</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之各項課題為主要內容</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約</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150</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人</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185">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台灣大學</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導入</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重大稅務議題與解決方案 </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約</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300</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人</a:t>
                      </a:r>
                      <a:endParaRPr kumimoji="1" lang="en-US" altLang="zh-TW" sz="2000" b="0" i="0" u="none" strike="noStrike" cap="none" normalizeH="0" baseline="0" smtClean="0">
                        <a:ln>
                          <a:noFill/>
                        </a:ln>
                        <a:solidFill>
                          <a:schemeClr val="tx1"/>
                        </a:solidFill>
                        <a:effectLst/>
                        <a:latin typeface="標楷體" pitchFamily="65" charset="-120"/>
                        <a:ea typeface="標楷體" pitchFamily="65" charset="-12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185">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東吳大學</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之主要公報、對企業內控及稅務之影響 </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約</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120</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人</a:t>
                      </a:r>
                      <a:endParaRPr kumimoji="1" lang="en-US" altLang="zh-TW" sz="2000" b="0" i="0" u="none" strike="noStrike" cap="none" normalizeH="0" baseline="0" smtClean="0">
                        <a:ln>
                          <a:noFill/>
                        </a:ln>
                        <a:solidFill>
                          <a:schemeClr val="tx1"/>
                        </a:solidFill>
                        <a:effectLst/>
                        <a:latin typeface="標楷體" pitchFamily="65" charset="-120"/>
                        <a:ea typeface="標楷體" pitchFamily="65" charset="-12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597">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中正大學</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之主要公報、對企業資訊系統之影響</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約</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150</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人</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597">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東海大學</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介紹</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IFRS</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之各項課題為主要內容</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87425" rtl="0" eaLnBrk="0" fontAlgn="base" latinLnBrk="0" hangingPunct="0">
                        <a:lnSpc>
                          <a:spcPct val="100000"/>
                        </a:lnSpc>
                        <a:spcBef>
                          <a:spcPct val="20000"/>
                        </a:spcBef>
                        <a:spcAft>
                          <a:spcPct val="0"/>
                        </a:spcAft>
                        <a:buClr>
                          <a:schemeClr val="accent2"/>
                        </a:buClr>
                        <a:buSzTx/>
                        <a:buFont typeface="Wingdings" pitchFamily="2" charset="2"/>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約</a:t>
                      </a:r>
                      <a:r>
                        <a:rPr kumimoji="1" lang="en-US" altLang="zh-TW" sz="2000" b="0" i="0" u="none" strike="noStrike" cap="none" normalizeH="0" baseline="0" smtClean="0">
                          <a:ln>
                            <a:noFill/>
                          </a:ln>
                          <a:solidFill>
                            <a:schemeClr val="tx1"/>
                          </a:solidFill>
                          <a:effectLst/>
                          <a:latin typeface="標楷體" pitchFamily="65" charset="-120"/>
                          <a:ea typeface="標楷體" pitchFamily="65" charset="-120"/>
                        </a:rPr>
                        <a:t>120</a:t>
                      </a: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人</a:t>
                      </a:r>
                      <a:endParaRPr kumimoji="1" lang="en-US" altLang="zh-TW" sz="2000" b="0" i="0" u="none" strike="noStrike" cap="none" normalizeH="0" baseline="0" smtClean="0">
                        <a:ln>
                          <a:noFill/>
                        </a:ln>
                        <a:solidFill>
                          <a:schemeClr val="tx1"/>
                        </a:solidFill>
                        <a:effectLst/>
                        <a:latin typeface="標楷體" pitchFamily="65" charset="-120"/>
                        <a:ea typeface="標楷體" pitchFamily="65" charset="-12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22" name="Text Box 80"/>
          <p:cNvSpPr txBox="1">
            <a:spLocks noChangeArrowheads="1"/>
          </p:cNvSpPr>
          <p:nvPr/>
        </p:nvSpPr>
        <p:spPr bwMode="auto">
          <a:xfrm>
            <a:off x="560388" y="6165850"/>
            <a:ext cx="9072562" cy="366713"/>
          </a:xfrm>
          <a:prstGeom prst="rect">
            <a:avLst/>
          </a:prstGeom>
          <a:noFill/>
          <a:ln w="9525">
            <a:noFill/>
            <a:miter lim="800000"/>
            <a:headEnd/>
            <a:tailEnd/>
          </a:ln>
          <a:effectLst/>
        </p:spPr>
        <p:txBody>
          <a:bodyPr>
            <a:spAutoFit/>
          </a:bodyPr>
          <a:lstStyle/>
          <a:p>
            <a:pPr>
              <a:spcBef>
                <a:spcPct val="50000"/>
              </a:spcBef>
            </a:pPr>
            <a:r>
              <a:rPr lang="en-US" altLang="zh-TW">
                <a:solidFill>
                  <a:srgbClr val="6600FF"/>
                </a:solidFill>
              </a:rPr>
              <a:t>※</a:t>
            </a:r>
            <a:r>
              <a:rPr lang="zh-TW" altLang="en-US">
                <a:solidFill>
                  <a:srgbClr val="6600FF"/>
                </a:solidFill>
              </a:rPr>
              <a:t>目前全國已超過</a:t>
            </a:r>
            <a:r>
              <a:rPr lang="en-US" altLang="zh-TW">
                <a:solidFill>
                  <a:srgbClr val="6600FF"/>
                </a:solidFill>
              </a:rPr>
              <a:t>53</a:t>
            </a:r>
            <a:r>
              <a:rPr lang="zh-TW" altLang="en-US">
                <a:solidFill>
                  <a:srgbClr val="6600FF"/>
                </a:solidFill>
              </a:rPr>
              <a:t>家大專院校、</a:t>
            </a:r>
            <a:r>
              <a:rPr lang="en-US" altLang="zh-TW">
                <a:solidFill>
                  <a:srgbClr val="6600FF"/>
                </a:solidFill>
              </a:rPr>
              <a:t>400</a:t>
            </a:r>
            <a:r>
              <a:rPr lang="zh-TW" altLang="en-US">
                <a:solidFill>
                  <a:srgbClr val="6600FF"/>
                </a:solidFill>
              </a:rPr>
              <a:t>位教師參與相關研習營</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1"/>
          <p:cNvSpPr>
            <a:spLocks noGrp="1" noChangeArrowheads="1"/>
          </p:cNvSpPr>
          <p:nvPr>
            <p:ph type="title"/>
          </p:nvPr>
        </p:nvSpPr>
        <p:spPr/>
        <p:txBody>
          <a:bodyPr/>
          <a:lstStyle/>
          <a:p>
            <a:r>
              <a:rPr lang="zh-TW" altLang="en-US" sz="4000" smtClean="0">
                <a:latin typeface="標楷體" pitchFamily="65" charset="-120"/>
                <a:ea typeface="標楷體" pitchFamily="65" charset="-120"/>
              </a:rPr>
              <a:t>簡報大綱</a:t>
            </a:r>
          </a:p>
        </p:txBody>
      </p:sp>
      <p:sp>
        <p:nvSpPr>
          <p:cNvPr id="4099" name="Rectangle 12"/>
          <p:cNvSpPr>
            <a:spLocks noGrp="1" noChangeArrowheads="1"/>
          </p:cNvSpPr>
          <p:nvPr>
            <p:ph type="body" idx="1"/>
          </p:nvPr>
        </p:nvSpPr>
        <p:spPr/>
        <p:txBody>
          <a:bodyPr/>
          <a:lstStyle/>
          <a:p>
            <a:r>
              <a:rPr lang="zh-TW" altLang="en-US" dirty="0" smtClean="0">
                <a:latin typeface="標楷體" pitchFamily="65" charset="-120"/>
                <a:ea typeface="標楷體" pitchFamily="65" charset="-120"/>
              </a:rPr>
              <a:t>國際會計準則簡介</a:t>
            </a:r>
          </a:p>
          <a:p>
            <a:r>
              <a:rPr lang="zh-TW" altLang="en-US" dirty="0" smtClean="0">
                <a:latin typeface="標楷體" pitchFamily="65" charset="-120"/>
                <a:ea typeface="標楷體" pitchFamily="65" charset="-120"/>
              </a:rPr>
              <a:t>推動我國採用國際會計準則政策</a:t>
            </a:r>
            <a:endParaRPr lang="en-US" altLang="zh-TW" dirty="0" smtClean="0">
              <a:latin typeface="標楷體" pitchFamily="65" charset="-120"/>
              <a:ea typeface="標楷體" pitchFamily="65" charset="-120"/>
            </a:endParaRPr>
          </a:p>
          <a:p>
            <a:r>
              <a:rPr lang="zh-TW" altLang="zh-TW" dirty="0" smtClean="0">
                <a:latin typeface="標楷體" pitchFamily="65" charset="-120"/>
                <a:ea typeface="標楷體" pitchFamily="65" charset="-120"/>
              </a:rPr>
              <a:t>採用</a:t>
            </a:r>
            <a:r>
              <a:rPr lang="zh-TW" altLang="en-US" dirty="0" smtClean="0">
                <a:latin typeface="標楷體" pitchFamily="65" charset="-120"/>
                <a:ea typeface="標楷體" pitchFamily="65" charset="-120"/>
              </a:rPr>
              <a:t>國際會計準則</a:t>
            </a:r>
            <a:r>
              <a:rPr lang="zh-TW" altLang="zh-TW" dirty="0" smtClean="0">
                <a:latin typeface="標楷體" pitchFamily="65" charset="-120"/>
                <a:ea typeface="標楷體" pitchFamily="65" charset="-120"/>
              </a:rPr>
              <a:t>之影響</a:t>
            </a:r>
            <a:endParaRPr lang="zh-TW" altLang="en-US"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我國採用國際會計準則之推動架構</a:t>
            </a:r>
          </a:p>
          <a:p>
            <a:r>
              <a:rPr kumimoji="0" lang="en-US" altLang="zh-TW" dirty="0" smtClean="0">
                <a:latin typeface="標楷體" pitchFamily="65" charset="-120"/>
                <a:ea typeface="標楷體" pitchFamily="65" charset="-120"/>
              </a:rPr>
              <a:t>IFRSs</a:t>
            </a:r>
            <a:r>
              <a:rPr kumimoji="0" lang="zh-TW" altLang="en-US" dirty="0" smtClean="0">
                <a:latin typeface="標楷體" pitchFamily="65" charset="-120"/>
                <a:ea typeface="標楷體" pitchFamily="65" charset="-120"/>
              </a:rPr>
              <a:t>專案小組及各分組</a:t>
            </a:r>
            <a:r>
              <a:rPr kumimoji="0" lang="zh-TW" altLang="en-US" dirty="0" smtClean="0">
                <a:latin typeface="標楷體" pitchFamily="65" charset="-120"/>
                <a:ea typeface="標楷體" pitchFamily="65" charset="-120"/>
              </a:rPr>
              <a:t>推</a:t>
            </a:r>
            <a:r>
              <a:rPr lang="zh-TW" altLang="en-US" dirty="0" smtClean="0">
                <a:latin typeface="標楷體" pitchFamily="65" charset="-120"/>
                <a:ea typeface="標楷體" pitchFamily="65" charset="-120"/>
              </a:rPr>
              <a:t>動現況</a:t>
            </a:r>
            <a:endParaRPr lang="zh-TW" altLang="en-US"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現階段各界關注議題</a:t>
            </a:r>
            <a:endParaRPr lang="en-US" altLang="zh-TW"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sldNum" sz="quarter" idx="12"/>
          </p:nvPr>
        </p:nvSpPr>
        <p:spPr/>
        <p:txBody>
          <a:bodyPr/>
          <a:lstStyle/>
          <a:p>
            <a:pPr defTabSz="987425">
              <a:defRPr/>
            </a:pPr>
            <a:fld id="{708A13EF-8067-45C1-84E5-10954DEBC82D}" type="slidenum">
              <a:rPr lang="zh-TW" altLang="en-US"/>
              <a:pPr defTabSz="987425">
                <a:defRPr/>
              </a:pPr>
              <a:t>20</a:t>
            </a:fld>
            <a:endParaRPr lang="en-US" altLang="zh-TW"/>
          </a:p>
        </p:txBody>
      </p:sp>
      <p:graphicFrame>
        <p:nvGraphicFramePr>
          <p:cNvPr id="4" name="資料庫圖表 3"/>
          <p:cNvGraphicFramePr/>
          <p:nvPr/>
        </p:nvGraphicFramePr>
        <p:xfrm>
          <a:off x="271992" y="1116013"/>
          <a:ext cx="9633479" cy="54816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508" name="投影片編號版面配置區 6"/>
          <p:cNvSpPr txBox="1">
            <a:spLocks noGrp="1"/>
          </p:cNvSpPr>
          <p:nvPr/>
        </p:nvSpPr>
        <p:spPr bwMode="auto">
          <a:xfrm>
            <a:off x="7099300" y="6248400"/>
            <a:ext cx="2311400" cy="457200"/>
          </a:xfrm>
          <a:prstGeom prst="rect">
            <a:avLst/>
          </a:prstGeom>
          <a:noFill/>
          <a:ln w="9525">
            <a:noFill/>
            <a:miter lim="800000"/>
            <a:headEnd/>
            <a:tailEnd/>
          </a:ln>
        </p:spPr>
        <p:txBody>
          <a:bodyPr lIns="98755" tIns="49378" rIns="98755" bIns="49378"/>
          <a:lstStyle/>
          <a:p>
            <a:pPr algn="r" defTabSz="987425"/>
            <a:endParaRPr lang="en-US" altLang="zh-TW" sz="1100"/>
          </a:p>
        </p:txBody>
      </p:sp>
      <p:sp>
        <p:nvSpPr>
          <p:cNvPr id="21509" name="文字版面配置區 6"/>
          <p:cNvSpPr>
            <a:spLocks noGrp="1"/>
          </p:cNvSpPr>
          <p:nvPr>
            <p:ph type="body" idx="4294967295"/>
          </p:nvPr>
        </p:nvSpPr>
        <p:spPr>
          <a:xfrm>
            <a:off x="631825" y="1773238"/>
            <a:ext cx="8667750" cy="4267200"/>
          </a:xfrm>
        </p:spPr>
        <p:txBody>
          <a:bodyPr/>
          <a:lstStyle/>
          <a:p>
            <a:r>
              <a:rPr lang="en-US" altLang="zh-TW" smtClean="0">
                <a:latin typeface="標楷體" pitchFamily="65" charset="-120"/>
                <a:ea typeface="標楷體" pitchFamily="65" charset="-120"/>
              </a:rPr>
              <a:t>IFRSs</a:t>
            </a:r>
            <a:r>
              <a:rPr lang="zh-TW" altLang="en-US" smtClean="0">
                <a:latin typeface="標楷體" pitchFamily="65" charset="-120"/>
                <a:ea typeface="標楷體" pitchFamily="65" charset="-120"/>
              </a:rPr>
              <a:t>專區</a:t>
            </a:r>
          </a:p>
        </p:txBody>
      </p:sp>
      <p:sp>
        <p:nvSpPr>
          <p:cNvPr id="21510" name="標題 7"/>
          <p:cNvSpPr>
            <a:spLocks noGrp="1"/>
          </p:cNvSpPr>
          <p:nvPr>
            <p:ph type="title" idx="4294967295"/>
          </p:nvPr>
        </p:nvSpPr>
        <p:spPr/>
        <p:txBody>
          <a:bodyPr/>
          <a:lstStyle/>
          <a:p>
            <a:r>
              <a:rPr lang="en-US" altLang="zh-TW" sz="4000" dirty="0" smtClean="0">
                <a:latin typeface="標楷體" pitchFamily="65" charset="-120"/>
                <a:ea typeface="標楷體" pitchFamily="65" charset="-120"/>
              </a:rPr>
              <a:t>IFRSs</a:t>
            </a:r>
            <a:r>
              <a:rPr lang="zh-TW" altLang="en-US" sz="4000" dirty="0" smtClean="0">
                <a:latin typeface="標楷體" pitchFamily="65" charset="-120"/>
                <a:ea typeface="標楷體" pitchFamily="65" charset="-120"/>
              </a:rPr>
              <a:t>專案小組第四分組</a:t>
            </a:r>
            <a:r>
              <a:rPr lang="zh-TW" altLang="en-US" sz="4000" dirty="0" smtClean="0">
                <a:latin typeface="標楷體" pitchFamily="65" charset="-120"/>
                <a:ea typeface="標楷體" pitchFamily="65" charset="-120"/>
              </a:rPr>
              <a:t>推動現況</a:t>
            </a:r>
            <a:endParaRPr lang="zh-TW" altLang="en-US" sz="40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專案小組第四分組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22531" name="Rectangle 3"/>
          <p:cNvSpPr>
            <a:spLocks noGrp="1" noChangeArrowheads="1"/>
          </p:cNvSpPr>
          <p:nvPr>
            <p:ph type="body" idx="1"/>
          </p:nvPr>
        </p:nvSpPr>
        <p:spPr/>
        <p:txBody>
          <a:bodyPr/>
          <a:lstStyle/>
          <a:p>
            <a:r>
              <a:rPr lang="zh-TW" altLang="en-US" sz="2800" smtClean="0">
                <a:latin typeface="標楷體" pitchFamily="65" charset="-120"/>
                <a:ea typeface="標楷體" pitchFamily="65" charset="-120"/>
              </a:rPr>
              <a:t>執行成果</a:t>
            </a:r>
          </a:p>
          <a:p>
            <a:pPr lvl="2"/>
            <a:r>
              <a:rPr lang="zh-TW" altLang="en-US" sz="2400" smtClean="0">
                <a:latin typeface="標楷體" pitchFamily="65" charset="-120"/>
                <a:ea typeface="標楷體" pitchFamily="65" charset="-120"/>
              </a:rPr>
              <a:t>上市、上櫃及興櫃公司宣導會出席率皆高於</a:t>
            </a:r>
            <a:r>
              <a:rPr lang="en-US" altLang="zh-TW" sz="2400" smtClean="0">
                <a:latin typeface="標楷體" pitchFamily="65" charset="-120"/>
                <a:ea typeface="標楷體" pitchFamily="65" charset="-120"/>
              </a:rPr>
              <a:t>96%</a:t>
            </a:r>
            <a:r>
              <a:rPr lang="zh-TW" altLang="en-US" sz="2400" smtClean="0">
                <a:latin typeface="標楷體" pitchFamily="65" charset="-120"/>
                <a:ea typeface="標楷體" pitchFamily="65" charset="-120"/>
              </a:rPr>
              <a:t>，未出席公司亦可利用</a:t>
            </a:r>
            <a:r>
              <a:rPr lang="en-US" altLang="zh-TW" sz="2400" smtClean="0">
                <a:latin typeface="標楷體" pitchFamily="65" charset="-120"/>
                <a:ea typeface="標楷體" pitchFamily="65" charset="-120"/>
              </a:rPr>
              <a:t>IFRS</a:t>
            </a:r>
            <a:r>
              <a:rPr lang="zh-TW" altLang="en-US" sz="2400" smtClean="0">
                <a:latin typeface="標楷體" pitchFamily="65" charset="-120"/>
                <a:ea typeface="標楷體" pitchFamily="65" charset="-120"/>
              </a:rPr>
              <a:t>專區影音檔掌握資訊</a:t>
            </a:r>
            <a:r>
              <a:rPr lang="en-US" altLang="zh-TW" sz="2400" smtClean="0">
                <a:latin typeface="標楷體" pitchFamily="65" charset="-120"/>
                <a:ea typeface="標楷體" pitchFamily="65" charset="-120"/>
              </a:rPr>
              <a:t> </a:t>
            </a:r>
          </a:p>
          <a:p>
            <a:pPr lvl="2"/>
            <a:r>
              <a:rPr lang="zh-TW" altLang="zh-TW" sz="2400" smtClean="0">
                <a:latin typeface="標楷體" pitchFamily="65" charset="-120"/>
                <a:ea typeface="標楷體" pitchFamily="65" charset="-120"/>
              </a:rPr>
              <a:t>上市、上櫃及興櫃公司均已將轉換計畫提報董事會並據以執行</a:t>
            </a:r>
          </a:p>
          <a:p>
            <a:pPr lvl="2"/>
            <a:r>
              <a:rPr lang="zh-TW" altLang="zh-TW" sz="2400" smtClean="0">
                <a:latin typeface="標楷體" pitchFamily="65" charset="-120"/>
                <a:ea typeface="標楷體" pitchFamily="65" charset="-120"/>
              </a:rPr>
              <a:t>國內大專院校及技職院校配合政策推動開立相關課程</a:t>
            </a:r>
            <a:endParaRPr lang="en-US" altLang="zh-TW" sz="2400" smtClean="0">
              <a:latin typeface="標楷體" pitchFamily="65" charset="-120"/>
              <a:ea typeface="標楷體" pitchFamily="65" charset="-120"/>
            </a:endParaRPr>
          </a:p>
          <a:p>
            <a:pPr lvl="2"/>
            <a:r>
              <a:rPr lang="zh-TW" altLang="zh-TW" sz="2400" smtClean="0">
                <a:latin typeface="標楷體" pitchFamily="65" charset="-120"/>
                <a:ea typeface="標楷體" pitchFamily="65" charset="-120"/>
              </a:rPr>
              <a:t>考選部已就公務人員及會計師考試之會計學等應試科目命題大綱進行研修，並自</a:t>
            </a:r>
            <a:r>
              <a:rPr lang="en-US" altLang="zh-TW" sz="2400" smtClean="0">
                <a:latin typeface="標楷體" pitchFamily="65" charset="-120"/>
                <a:ea typeface="標楷體" pitchFamily="65" charset="-120"/>
              </a:rPr>
              <a:t>101</a:t>
            </a:r>
            <a:r>
              <a:rPr lang="zh-TW" altLang="zh-TW" sz="2400" smtClean="0">
                <a:latin typeface="標楷體" pitchFamily="65" charset="-120"/>
                <a:ea typeface="標楷體" pitchFamily="65" charset="-120"/>
              </a:rPr>
              <a:t>年起實施</a:t>
            </a:r>
            <a:endParaRPr lang="zh-TW" altLang="en-US" sz="2400" smtClean="0">
              <a:latin typeface="標楷體" pitchFamily="65" charset="-120"/>
              <a:ea typeface="標楷體" pitchFamily="65" charset="-120"/>
            </a:endParaRPr>
          </a:p>
          <a:p>
            <a:pPr lvl="2"/>
            <a:r>
              <a:rPr lang="zh-TW" altLang="en-US" sz="2400" smtClean="0">
                <a:latin typeface="標楷體" pitchFamily="65" charset="-120"/>
                <a:ea typeface="標楷體" pitchFamily="65" charset="-120"/>
              </a:rPr>
              <a:t>稅務單位人員持續參加宣導會</a:t>
            </a:r>
          </a:p>
          <a:p>
            <a:pPr lvl="2"/>
            <a:r>
              <a:rPr lang="zh-TW" altLang="en-US" sz="2400" smtClean="0">
                <a:latin typeface="標楷體" pitchFamily="65" charset="-120"/>
                <a:ea typeface="標楷體" pitchFamily="65" charset="-120"/>
              </a:rPr>
              <a:t>「國際會計準則專區」建置資源越趨豐富</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zh-TW" altLang="en-US" sz="4000" smtClean="0">
                <a:latin typeface="標楷體" pitchFamily="65" charset="-120"/>
                <a:ea typeface="標楷體" pitchFamily="65" charset="-120"/>
              </a:rPr>
              <a:t>現階段各界關注議題</a:t>
            </a:r>
          </a:p>
        </p:txBody>
      </p:sp>
      <p:sp>
        <p:nvSpPr>
          <p:cNvPr id="23555" name="Rectangle 3"/>
          <p:cNvSpPr>
            <a:spLocks noGrp="1" noChangeArrowheads="1"/>
          </p:cNvSpPr>
          <p:nvPr>
            <p:ph type="body" idx="1"/>
          </p:nvPr>
        </p:nvSpPr>
        <p:spPr/>
        <p:txBody>
          <a:bodyPr/>
          <a:lstStyle/>
          <a:p>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持續修訂，因應方式為何？</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我國於</a:t>
            </a:r>
            <a:r>
              <a:rPr lang="en-US" altLang="zh-TW" smtClean="0">
                <a:latin typeface="標楷體" pitchFamily="65" charset="-120"/>
                <a:ea typeface="標楷體" pitchFamily="65" charset="-120"/>
              </a:rPr>
              <a:t>2013</a:t>
            </a:r>
            <a:r>
              <a:rPr lang="zh-TW" altLang="zh-TW" smtClean="0">
                <a:latin typeface="標楷體" pitchFamily="65" charset="-120"/>
                <a:ea typeface="標楷體" pitchFamily="65" charset="-120"/>
              </a:rPr>
              <a:t>年採用</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之版本，係以金管會發布之</a:t>
            </a:r>
            <a:r>
              <a:rPr lang="en-US" altLang="zh-TW" smtClean="0">
                <a:latin typeface="標楷體" pitchFamily="65" charset="-120"/>
                <a:ea typeface="標楷體" pitchFamily="65" charset="-120"/>
              </a:rPr>
              <a:t>2010</a:t>
            </a:r>
            <a:r>
              <a:rPr lang="zh-TW" altLang="zh-TW" smtClean="0">
                <a:latin typeface="標楷體" pitchFamily="65" charset="-120"/>
                <a:ea typeface="標楷體" pitchFamily="65" charset="-120"/>
              </a:rPr>
              <a:t>年</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正體中文版為準</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有關</a:t>
            </a:r>
            <a:r>
              <a:rPr lang="en-US" altLang="zh-TW" smtClean="0">
                <a:latin typeface="標楷體" pitchFamily="65" charset="-120"/>
                <a:ea typeface="標楷體" pitchFamily="65" charset="-120"/>
              </a:rPr>
              <a:t>IASB</a:t>
            </a:r>
            <a:r>
              <a:rPr lang="zh-TW" altLang="zh-TW" smtClean="0">
                <a:latin typeface="標楷體" pitchFamily="65" charset="-120"/>
                <a:ea typeface="標楷體" pitchFamily="65" charset="-120"/>
              </a:rPr>
              <a:t>自</a:t>
            </a:r>
            <a:r>
              <a:rPr lang="en-US" altLang="zh-TW" smtClean="0">
                <a:latin typeface="標楷體" pitchFamily="65" charset="-120"/>
                <a:ea typeface="標楷體" pitchFamily="65" charset="-120"/>
              </a:rPr>
              <a:t>2010</a:t>
            </a:r>
            <a:r>
              <a:rPr lang="zh-TW" altLang="zh-TW" smtClean="0">
                <a:latin typeface="標楷體" pitchFamily="65" charset="-120"/>
                <a:ea typeface="標楷體" pitchFamily="65" charset="-120"/>
              </a:rPr>
              <a:t>年起陸續發布之各項公報，將儘早完成翻譯，並逐號公報檢視及審慎評估，以決定其適當之實施時間</a:t>
            </a:r>
            <a:endParaRPr lang="en-US" altLang="zh-TW" smtClean="0">
              <a:latin typeface="標楷體" pitchFamily="65" charset="-120"/>
              <a:ea typeface="標楷體" pitchFamily="65" charset="-120"/>
            </a:endParaRPr>
          </a:p>
          <a:p>
            <a:pPr lvl="1"/>
            <a:r>
              <a:rPr lang="zh-TW" altLang="en-US" smtClean="0">
                <a:latin typeface="標楷體" pitchFamily="65" charset="-120"/>
                <a:ea typeface="標楷體" pitchFamily="65" charset="-120"/>
              </a:rPr>
              <a:t>修訂後之財務報告編製準則所指一般公認會計原則</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係指</a:t>
            </a:r>
            <a:r>
              <a:rPr lang="zh-TW" altLang="en-US" u="sng" smtClean="0">
                <a:latin typeface="標楷體" pitchFamily="65" charset="-120"/>
                <a:ea typeface="標楷體" pitchFamily="65" charset="-120"/>
              </a:rPr>
              <a:t>經金管會認可</a:t>
            </a:r>
            <a:r>
              <a:rPr lang="zh-TW" altLang="en-US" smtClean="0">
                <a:latin typeface="標楷體" pitchFamily="65" charset="-120"/>
                <a:ea typeface="標楷體" pitchFamily="65" charset="-120"/>
              </a:rPr>
              <a:t>之國際財務報導準則、國際會計準則、解釋及解釋公告</a:t>
            </a:r>
            <a:endParaRPr lang="en-US" altLang="zh-TW"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標題 1"/>
          <p:cNvSpPr>
            <a:spLocks noGrp="1"/>
          </p:cNvSpPr>
          <p:nvPr>
            <p:ph type="title"/>
          </p:nvPr>
        </p:nvSpPr>
        <p:spPr/>
        <p:txBody>
          <a:bodyPr/>
          <a:lstStyle/>
          <a:p>
            <a:r>
              <a:rPr lang="zh-TW" altLang="en-US" sz="4000" smtClean="0">
                <a:latin typeface="標楷體" pitchFamily="65" charset="-120"/>
                <a:ea typeface="標楷體" pitchFamily="65" charset="-120"/>
              </a:rPr>
              <a:t>現階段各界關注議題</a:t>
            </a:r>
          </a:p>
        </p:txBody>
      </p:sp>
      <p:sp>
        <p:nvSpPr>
          <p:cNvPr id="24579" name="內容版面配置區 2"/>
          <p:cNvSpPr>
            <a:spLocks noGrp="1"/>
          </p:cNvSpPr>
          <p:nvPr>
            <p:ph idx="1"/>
          </p:nvPr>
        </p:nvSpPr>
        <p:spPr/>
        <p:txBody>
          <a:bodyPr/>
          <a:lstStyle/>
          <a:p>
            <a:r>
              <a:rPr lang="zh-TW" altLang="en-US" smtClean="0">
                <a:latin typeface="標楷體" pitchFamily="65" charset="-120"/>
                <a:ea typeface="標楷體" pitchFamily="65" charset="-120"/>
              </a:rPr>
              <a:t>未來針對會計問題有爭議時之解決方法</a:t>
            </a:r>
            <a:r>
              <a:rPr lang="en-US" altLang="zh-TW" smtClean="0">
                <a:latin typeface="標楷體" pitchFamily="65" charset="-120"/>
                <a:ea typeface="標楷體" pitchFamily="65" charset="-120"/>
              </a:rPr>
              <a:t>?</a:t>
            </a:r>
          </a:p>
          <a:p>
            <a:pPr lvl="1"/>
            <a:r>
              <a:rPr lang="zh-TW" altLang="en-US" smtClean="0">
                <a:latin typeface="標楷體" pitchFamily="65" charset="-120"/>
                <a:ea typeface="標楷體" pitchFamily="65" charset="-120"/>
              </a:rPr>
              <a:t>為符合</a:t>
            </a:r>
            <a:r>
              <a:rPr lang="en-US" altLang="zh-TW" smtClean="0">
                <a:latin typeface="標楷體" pitchFamily="65" charset="-120"/>
                <a:ea typeface="標楷體" pitchFamily="65" charset="-120"/>
              </a:rPr>
              <a:t>IFRSs</a:t>
            </a:r>
            <a:r>
              <a:rPr lang="zh-TW" altLang="en-US" smtClean="0">
                <a:latin typeface="標楷體" pitchFamily="65" charset="-120"/>
                <a:ea typeface="標楷體" pitchFamily="65" charset="-120"/>
              </a:rPr>
              <a:t>之精神，未來會計處理仍仰賴公司之專業判斷</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為提醒企業進行專業判斷時應注意之事項，</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專案小組已訂定專業判斷之實務指引供企業參考</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未來規劃由會計基金會針對外界於適用</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有疑義之處，以</a:t>
            </a:r>
            <a:r>
              <a:rPr lang="en-US" altLang="zh-TW" smtClean="0">
                <a:latin typeface="標楷體" pitchFamily="65" charset="-120"/>
                <a:ea typeface="標楷體" pitchFamily="65" charset="-120"/>
              </a:rPr>
              <a:t>Q&amp;A</a:t>
            </a:r>
            <a:r>
              <a:rPr lang="zh-TW" altLang="zh-TW" smtClean="0">
                <a:latin typeface="標楷體" pitchFamily="65" charset="-120"/>
                <a:ea typeface="標楷體" pitchFamily="65" charset="-120"/>
              </a:rPr>
              <a:t>等方式解決，供國內企業一致採用</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之參考</a:t>
            </a:r>
            <a:endParaRPr lang="en-US" altLang="zh-TW"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F90CF27D-1E6F-4A99-8B55-96B3659FC571}" type="slidenum">
              <a:rPr lang="zh-TW" altLang="en-US"/>
              <a:pPr>
                <a:defRPr/>
              </a:pPr>
              <a:t>23</a:t>
            </a:fld>
            <a:endParaRPr lang="en-US" altLang="zh-TW"/>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a:spLocks noGrp="1"/>
          </p:cNvSpPr>
          <p:nvPr>
            <p:ph type="title"/>
          </p:nvPr>
        </p:nvSpPr>
        <p:spPr/>
        <p:txBody>
          <a:bodyPr/>
          <a:lstStyle/>
          <a:p>
            <a:r>
              <a:rPr lang="zh-TW" altLang="en-US" sz="4000" smtClean="0">
                <a:latin typeface="標楷體" pitchFamily="65" charset="-120"/>
                <a:ea typeface="標楷體" pitchFamily="65" charset="-120"/>
              </a:rPr>
              <a:t>現階段各界關注議題</a:t>
            </a:r>
          </a:p>
        </p:txBody>
      </p:sp>
      <p:sp>
        <p:nvSpPr>
          <p:cNvPr id="25603" name="內容版面配置區 2"/>
          <p:cNvSpPr>
            <a:spLocks noGrp="1"/>
          </p:cNvSpPr>
          <p:nvPr>
            <p:ph idx="1"/>
          </p:nvPr>
        </p:nvSpPr>
        <p:spPr/>
        <p:txBody>
          <a:bodyPr/>
          <a:lstStyle/>
          <a:p>
            <a:r>
              <a:rPr lang="zh-TW" altLang="zh-TW" smtClean="0">
                <a:latin typeface="標楷體" pitchFamily="65" charset="-120"/>
                <a:ea typeface="標楷體" pitchFamily="65" charset="-120"/>
              </a:rPr>
              <a:t>為導入</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，企業資訊系統應如何調整</a:t>
            </a:r>
            <a:r>
              <a:rPr lang="en-US" altLang="zh-TW" smtClean="0">
                <a:latin typeface="標楷體" pitchFamily="65" charset="-120"/>
                <a:ea typeface="標楷體" pitchFamily="65" charset="-120"/>
              </a:rPr>
              <a:t>?</a:t>
            </a:r>
          </a:p>
          <a:p>
            <a:pPr lvl="1"/>
            <a:r>
              <a:rPr lang="zh-TW" altLang="zh-TW" smtClean="0">
                <a:latin typeface="標楷體" pitchFamily="65" charset="-120"/>
                <a:ea typeface="標楷體" pitchFamily="65" charset="-120"/>
              </a:rPr>
              <a:t>企業應以如期編製</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財報為主要目標</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企業可依自身效益之需求，評估是否搭配人工調整及調整系統，主管機關並未要求企業全面換新系統</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公司若欲於導入</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時，一併調整企業集團管理系統，而選擇系統升級，以提升國際競爭力，主管機關樂見其成，但需注意不影響如期產製</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財務報告之時程</a:t>
            </a:r>
            <a:endParaRPr lang="zh-TW" altLang="en-US"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007D4205-4014-4295-8978-AFA20632545B}" type="slidenum">
              <a:rPr lang="zh-TW" altLang="en-US"/>
              <a:pPr>
                <a:defRPr/>
              </a:pPr>
              <a:t>24</a:t>
            </a:fld>
            <a:endParaRPr lang="en-US" altLang="zh-TW"/>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zh-TW" altLang="en-US" sz="4000" smtClean="0">
                <a:ea typeface="標楷體" pitchFamily="65" charset="-120"/>
              </a:rPr>
              <a:t>結語</a:t>
            </a:r>
          </a:p>
        </p:txBody>
      </p:sp>
      <p:sp>
        <p:nvSpPr>
          <p:cNvPr id="26627" name="Rectangle 3"/>
          <p:cNvSpPr>
            <a:spLocks noGrp="1" noChangeArrowheads="1"/>
          </p:cNvSpPr>
          <p:nvPr>
            <p:ph type="body" idx="1"/>
          </p:nvPr>
        </p:nvSpPr>
        <p:spPr/>
        <p:txBody>
          <a:bodyPr/>
          <a:lstStyle/>
          <a:p>
            <a:r>
              <a:rPr lang="en-US" altLang="zh-TW" sz="4000" smtClean="0">
                <a:ea typeface="標楷體" pitchFamily="65" charset="-120"/>
              </a:rPr>
              <a:t>100</a:t>
            </a:r>
            <a:r>
              <a:rPr lang="zh-TW" altLang="en-US" sz="4000" smtClean="0">
                <a:ea typeface="標楷體" pitchFamily="65" charset="-120"/>
              </a:rPr>
              <a:t>年下半年宣導活動</a:t>
            </a:r>
          </a:p>
          <a:p>
            <a:pPr lvl="1"/>
            <a:r>
              <a:rPr lang="zh-TW" altLang="en-US" sz="3200" smtClean="0">
                <a:latin typeface="標楷體" pitchFamily="65" charset="-120"/>
                <a:ea typeface="標楷體" pitchFamily="65" charset="-120"/>
              </a:rPr>
              <a:t>企業負責人宣導會</a:t>
            </a:r>
          </a:p>
          <a:p>
            <a:pPr lvl="1"/>
            <a:r>
              <a:rPr lang="en-US" altLang="zh-TW" sz="3200" smtClean="0">
                <a:latin typeface="標楷體" pitchFamily="65" charset="-120"/>
                <a:ea typeface="標楷體" pitchFamily="65" charset="-120"/>
              </a:rPr>
              <a:t>IASB</a:t>
            </a:r>
            <a:r>
              <a:rPr lang="zh-TW" altLang="en-US" sz="3200" smtClean="0">
                <a:latin typeface="標楷體" pitchFamily="65" charset="-120"/>
                <a:ea typeface="標楷體" pitchFamily="65" charset="-120"/>
              </a:rPr>
              <a:t>種子師資研習營</a:t>
            </a:r>
          </a:p>
          <a:p>
            <a:pPr lvl="1"/>
            <a:r>
              <a:rPr lang="en-US" altLang="zh-TW" sz="3200" smtClean="0">
                <a:latin typeface="標楷體" pitchFamily="65" charset="-120"/>
                <a:ea typeface="標楷體" pitchFamily="65" charset="-120"/>
              </a:rPr>
              <a:t>IFRSs</a:t>
            </a:r>
            <a:r>
              <a:rPr lang="zh-TW" altLang="en-US" sz="3200" smtClean="0">
                <a:latin typeface="標楷體" pitchFamily="65" charset="-120"/>
                <a:ea typeface="標楷體" pitchFamily="65" charset="-120"/>
              </a:rPr>
              <a:t>元年啟動大會</a:t>
            </a:r>
            <a:r>
              <a:rPr lang="en-US" altLang="zh-TW" sz="3200" smtClean="0">
                <a:latin typeface="標楷體" pitchFamily="65" charset="-120"/>
                <a:ea typeface="標楷體" pitchFamily="65" charset="-120"/>
              </a:rPr>
              <a:t>(</a:t>
            </a:r>
            <a:r>
              <a:rPr lang="zh-TW" altLang="en-US" sz="3200" smtClean="0">
                <a:latin typeface="標楷體" pitchFamily="65" charset="-120"/>
                <a:ea typeface="標楷體" pitchFamily="65" charset="-120"/>
              </a:rPr>
              <a:t>轉換個案範例</a:t>
            </a:r>
            <a:r>
              <a:rPr lang="en-US" altLang="zh-TW" sz="3200" smtClean="0">
                <a:latin typeface="標楷體" pitchFamily="65" charset="-120"/>
                <a:ea typeface="標楷體" pitchFamily="65" charset="-120"/>
              </a:rPr>
              <a:t>)</a:t>
            </a:r>
          </a:p>
          <a:p>
            <a:pPr lvl="1"/>
            <a:r>
              <a:rPr lang="zh-TW" altLang="en-US" sz="3200" smtClean="0">
                <a:latin typeface="標楷體" pitchFamily="65" charset="-120"/>
                <a:ea typeface="標楷體" pitchFamily="65" charset="-120"/>
              </a:rPr>
              <a:t>北、中、南教師研習營</a:t>
            </a:r>
          </a:p>
          <a:p>
            <a:pPr lvl="1"/>
            <a:r>
              <a:rPr lang="zh-TW" altLang="en-US" sz="3200" smtClean="0">
                <a:latin typeface="標楷體" pitchFamily="65" charset="-120"/>
                <a:ea typeface="標楷體" pitchFamily="65" charset="-120"/>
              </a:rPr>
              <a:t>五大工商團體座談會</a:t>
            </a:r>
          </a:p>
          <a:p>
            <a:pPr lvl="1"/>
            <a:r>
              <a:rPr lang="zh-TW" altLang="en-US" sz="3200" smtClean="0">
                <a:latin typeface="標楷體" pitchFamily="65" charset="-120"/>
                <a:ea typeface="標楷體" pitchFamily="65" charset="-120"/>
              </a:rPr>
              <a:t>編製投資人宣導手冊</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zh-TW" altLang="en-US" sz="4000" smtClean="0">
                <a:latin typeface="標楷體" pitchFamily="65" charset="-120"/>
                <a:ea typeface="標楷體" pitchFamily="65" charset="-120"/>
              </a:rPr>
              <a:t>結語</a:t>
            </a:r>
          </a:p>
        </p:txBody>
      </p:sp>
      <p:sp>
        <p:nvSpPr>
          <p:cNvPr id="27651" name="Rectangle 3"/>
          <p:cNvSpPr>
            <a:spLocks noGrp="1" noChangeArrowheads="1"/>
          </p:cNvSpPr>
          <p:nvPr>
            <p:ph type="body" idx="1"/>
          </p:nvPr>
        </p:nvSpPr>
        <p:spPr/>
        <p:txBody>
          <a:bodyPr/>
          <a:lstStyle/>
          <a:p>
            <a:r>
              <a:rPr lang="zh-TW" altLang="zh-TW" smtClean="0">
                <a:latin typeface="標楷體" pitchFamily="65" charset="-120"/>
                <a:ea typeface="標楷體" pitchFamily="65" charset="-120"/>
              </a:rPr>
              <a:t>企業之影響層面包括財務政策、內控制度、資訊系統等，亟需組織內部強化溝通協調</a:t>
            </a:r>
          </a:p>
          <a:p>
            <a:r>
              <a:rPr lang="zh-TW" altLang="zh-TW" smtClean="0">
                <a:latin typeface="標楷體" pitchFamily="65" charset="-120"/>
                <a:ea typeface="標楷體" pitchFamily="65" charset="-120"/>
              </a:rPr>
              <a:t>企業需持續留意金管會新發佈</a:t>
            </a:r>
            <a:r>
              <a:rPr lang="zh-TW" altLang="en-GB" smtClean="0">
                <a:latin typeface="標楷體" pitchFamily="65" charset="-120"/>
                <a:ea typeface="標楷體" pitchFamily="65" charset="-120"/>
              </a:rPr>
              <a:t>公報及函令，並就其</a:t>
            </a:r>
            <a:r>
              <a:rPr lang="zh-TW" altLang="zh-TW" smtClean="0">
                <a:latin typeface="標楷體" pitchFamily="65" charset="-120"/>
                <a:ea typeface="標楷體" pitchFamily="65" charset="-120"/>
              </a:rPr>
              <a:t>對企業之影響妥為因應</a:t>
            </a:r>
          </a:p>
          <a:p>
            <a:r>
              <a:rPr lang="zh-TW" altLang="zh-TW" smtClean="0">
                <a:latin typeface="標楷體" pitchFamily="65" charset="-120"/>
                <a:ea typeface="標楷體" pitchFamily="65" charset="-120"/>
              </a:rPr>
              <a:t>企業應持續對公司國際會計準則人員訓練，定期更新相關知識</a:t>
            </a:r>
          </a:p>
          <a:p>
            <a:r>
              <a:rPr lang="zh-TW" altLang="zh-TW" smtClean="0">
                <a:latin typeface="標楷體" pitchFamily="65" charset="-120"/>
                <a:ea typeface="標楷體" pitchFamily="65" charset="-120"/>
              </a:rPr>
              <a:t>善用「國際會計準則專區」</a:t>
            </a:r>
            <a:r>
              <a:rPr lang="zh-TW" altLang="en-US" smtClean="0">
                <a:latin typeface="標楷體" pitchFamily="65" charset="-120"/>
                <a:ea typeface="標楷體" pitchFamily="65" charset="-120"/>
              </a:rPr>
              <a:t>資源</a:t>
            </a:r>
            <a:endParaRPr lang="en-US" altLang="zh-TW" smtClean="0">
              <a:latin typeface="標楷體" pitchFamily="65" charset="-120"/>
              <a:ea typeface="標楷體" pitchFamily="65" charset="-120"/>
            </a:endParaRPr>
          </a:p>
          <a:p>
            <a:r>
              <a:rPr lang="zh-TW" altLang="en-US" smtClean="0">
                <a:latin typeface="標楷體" pitchFamily="65" charset="-120"/>
                <a:ea typeface="標楷體" pitchFamily="65" charset="-120"/>
              </a:rPr>
              <a:t>多加利用</a:t>
            </a:r>
            <a:r>
              <a:rPr lang="en-US" altLang="zh-TW" smtClean="0">
                <a:latin typeface="標楷體" pitchFamily="65" charset="-120"/>
                <a:ea typeface="標楷體" pitchFamily="65" charset="-120"/>
              </a:rPr>
              <a:t>IFRSs</a:t>
            </a:r>
            <a:r>
              <a:rPr lang="zh-TW" altLang="en-US" smtClean="0">
                <a:latin typeface="標楷體" pitchFamily="65" charset="-120"/>
                <a:ea typeface="標楷體" pitchFamily="65" charset="-120"/>
              </a:rPr>
              <a:t>服務中心諮詢功能</a:t>
            </a:r>
            <a:endParaRPr lang="zh-TW" altLang="zh-TW"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endParaRPr lang="zh-TW" altLang="en-US" smtClean="0">
              <a:latin typeface="標楷體" pitchFamily="65" charset="-120"/>
              <a:ea typeface="標楷體" pitchFamily="65" charset="-120"/>
            </a:endParaRPr>
          </a:p>
        </p:txBody>
      </p:sp>
      <p:sp>
        <p:nvSpPr>
          <p:cNvPr id="28675" name="內容版面配置區 2"/>
          <p:cNvSpPr>
            <a:spLocks noGrp="1"/>
          </p:cNvSpPr>
          <p:nvPr>
            <p:ph idx="1"/>
          </p:nvPr>
        </p:nvSpPr>
        <p:spPr/>
        <p:txBody>
          <a:bodyPr/>
          <a:lstStyle/>
          <a:p>
            <a:pPr eaLnBrk="1" hangingPunct="1">
              <a:lnSpc>
                <a:spcPct val="90000"/>
              </a:lnSpc>
              <a:buFont typeface="Wingdings 2" pitchFamily="18" charset="2"/>
              <a:buChar char="o"/>
            </a:pPr>
            <a:endParaRPr lang="en-US" altLang="zh-TW" sz="2400" smtClean="0">
              <a:latin typeface="標楷體" pitchFamily="65" charset="-120"/>
              <a:ea typeface="標楷體" pitchFamily="65" charset="-120"/>
            </a:endParaRPr>
          </a:p>
          <a:p>
            <a:pPr eaLnBrk="1" hangingPunct="1">
              <a:lnSpc>
                <a:spcPct val="90000"/>
              </a:lnSpc>
              <a:buFont typeface="Wingdings 2" pitchFamily="18" charset="2"/>
              <a:buNone/>
            </a:pPr>
            <a:endParaRPr lang="zh-TW" altLang="en-US" sz="5000" smtClean="0">
              <a:latin typeface="標楷體" pitchFamily="65" charset="-120"/>
              <a:ea typeface="標楷體" pitchFamily="65" charset="-120"/>
            </a:endParaRPr>
          </a:p>
          <a:p>
            <a:pPr algn="ctr" eaLnBrk="1" hangingPunct="1">
              <a:lnSpc>
                <a:spcPct val="90000"/>
              </a:lnSpc>
              <a:buFont typeface="Wingdings 2" pitchFamily="18" charset="2"/>
              <a:buNone/>
            </a:pPr>
            <a:r>
              <a:rPr lang="zh-TW" altLang="en-US" sz="5000" smtClean="0">
                <a:latin typeface="標楷體" pitchFamily="65" charset="-120"/>
                <a:ea typeface="標楷體" pitchFamily="65" charset="-120"/>
              </a:rPr>
              <a:t>簡報完畢</a:t>
            </a:r>
          </a:p>
          <a:p>
            <a:pPr algn="ctr" eaLnBrk="1" hangingPunct="1">
              <a:lnSpc>
                <a:spcPct val="90000"/>
              </a:lnSpc>
              <a:buFont typeface="Wingdings 2" pitchFamily="18" charset="2"/>
              <a:buNone/>
            </a:pPr>
            <a:r>
              <a:rPr lang="zh-TW" altLang="en-US" sz="5000" smtClean="0">
                <a:latin typeface="標楷體" pitchFamily="65" charset="-120"/>
                <a:ea typeface="標楷體" pitchFamily="65" charset="-120"/>
              </a:rPr>
              <a:t>敬請指教</a:t>
            </a:r>
            <a:endParaRPr lang="zh-TW" altLang="en-US"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12324F82-2EF1-414F-A250-DE525EA1A3BF}" type="slidenum">
              <a:rPr lang="zh-TW" altLang="en-US"/>
              <a:pPr>
                <a:defRPr/>
              </a:pPr>
              <a:t>27</a:t>
            </a:fld>
            <a:endParaRPr lang="en-US" altLang="zh-TW"/>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zh-TW" altLang="en-US" sz="4000" smtClean="0">
                <a:latin typeface="標楷體" pitchFamily="65" charset="-120"/>
                <a:ea typeface="標楷體" pitchFamily="65" charset="-120"/>
              </a:rPr>
              <a:t>國際會計準則簡介</a:t>
            </a:r>
          </a:p>
        </p:txBody>
      </p:sp>
      <p:sp>
        <p:nvSpPr>
          <p:cNvPr id="5123" name="內容版面配置區 2"/>
          <p:cNvSpPr>
            <a:spLocks noGrp="1"/>
          </p:cNvSpPr>
          <p:nvPr>
            <p:ph idx="1"/>
          </p:nvPr>
        </p:nvSpPr>
        <p:spPr/>
        <p:txBody>
          <a:bodyPr/>
          <a:lstStyle/>
          <a:p>
            <a:r>
              <a:rPr lang="zh-TW" altLang="en-US" smtClean="0">
                <a:latin typeface="標楷體" pitchFamily="65" charset="-120"/>
                <a:ea typeface="標楷體" pitchFamily="65" charset="-120"/>
              </a:rPr>
              <a:t>國際採用趨勢</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全球一套單一財務會計準則的需求日益提高</a:t>
            </a:r>
          </a:p>
          <a:p>
            <a:pPr lvl="1"/>
            <a:r>
              <a:rPr lang="en-US" altLang="zh-TW" smtClean="0">
                <a:latin typeface="標楷體" pitchFamily="65" charset="-120"/>
                <a:ea typeface="標楷體" pitchFamily="65" charset="-120"/>
              </a:rPr>
              <a:t>IOSCO</a:t>
            </a:r>
            <a:r>
              <a:rPr lang="zh-TW" altLang="zh-TW" smtClean="0">
                <a:latin typeface="標楷體" pitchFamily="65" charset="-120"/>
                <a:ea typeface="標楷體" pitchFamily="65" charset="-120"/>
              </a:rPr>
              <a:t>於</a:t>
            </a:r>
            <a:r>
              <a:rPr lang="en-US" altLang="zh-TW" smtClean="0">
                <a:latin typeface="標楷體" pitchFamily="65" charset="-120"/>
                <a:ea typeface="標楷體" pitchFamily="65" charset="-120"/>
              </a:rPr>
              <a:t>2000</a:t>
            </a:r>
            <a:r>
              <a:rPr lang="zh-TW" altLang="zh-TW" smtClean="0">
                <a:latin typeface="標楷體" pitchFamily="65" charset="-120"/>
                <a:ea typeface="標楷體" pitchFamily="65" charset="-120"/>
              </a:rPr>
              <a:t>年建議其會員國允許跨國發行人在申請有價證券發行及上市時得採行</a:t>
            </a:r>
            <a:r>
              <a:rPr lang="en-US" altLang="zh-TW" smtClean="0">
                <a:latin typeface="標楷體" pitchFamily="65" charset="-120"/>
                <a:ea typeface="標楷體" pitchFamily="65" charset="-120"/>
              </a:rPr>
              <a:t>IFRS</a:t>
            </a:r>
            <a:r>
              <a:rPr lang="zh-TW" altLang="zh-TW" smtClean="0">
                <a:latin typeface="標楷體" pitchFamily="65" charset="-120"/>
                <a:ea typeface="標楷體" pitchFamily="65" charset="-120"/>
              </a:rPr>
              <a:t>編製財務報表</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全世界已有超過</a:t>
            </a:r>
            <a:r>
              <a:rPr lang="en-US" altLang="zh-TW" smtClean="0">
                <a:latin typeface="標楷體" pitchFamily="65" charset="-120"/>
                <a:ea typeface="標楷體" pitchFamily="65" charset="-120"/>
              </a:rPr>
              <a:t>117</a:t>
            </a:r>
            <a:r>
              <a:rPr lang="zh-TW" altLang="zh-TW" smtClean="0">
                <a:latin typeface="標楷體" pitchFamily="65" charset="-120"/>
                <a:ea typeface="標楷體" pitchFamily="65" charset="-120"/>
              </a:rPr>
              <a:t>個國家強制或允許採用</a:t>
            </a:r>
            <a:r>
              <a:rPr lang="en-US" altLang="zh-TW" smtClean="0">
                <a:latin typeface="標楷體" pitchFamily="65" charset="-120"/>
                <a:ea typeface="標楷體" pitchFamily="65" charset="-120"/>
              </a:rPr>
              <a:t>IFRSs</a:t>
            </a:r>
          </a:p>
          <a:p>
            <a:pPr lvl="1"/>
            <a:r>
              <a:rPr lang="en-US" altLang="zh-TW" smtClean="0">
                <a:latin typeface="標楷體" pitchFamily="65" charset="-120"/>
                <a:ea typeface="標楷體" pitchFamily="65" charset="-120"/>
              </a:rPr>
              <a:t>2009</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G20</a:t>
            </a:r>
            <a:r>
              <a:rPr lang="zh-TW" altLang="zh-TW" smtClean="0">
                <a:latin typeface="標楷體" pitchFamily="65" charset="-120"/>
                <a:ea typeface="標楷體" pitchFamily="65" charset="-120"/>
              </a:rPr>
              <a:t>領袖會議決議之一要求各國應於最短的時間內建立一套全球一致</a:t>
            </a:r>
            <a:r>
              <a:rPr lang="zh-TW" altLang="en-US" smtClean="0">
                <a:latin typeface="標楷體" pitchFamily="65" charset="-120"/>
                <a:ea typeface="標楷體" pitchFamily="65" charset="-120"/>
              </a:rPr>
              <a:t>、</a:t>
            </a:r>
            <a:r>
              <a:rPr lang="zh-TW" altLang="zh-TW" smtClean="0">
                <a:latin typeface="標楷體" pitchFamily="65" charset="-120"/>
                <a:ea typeface="標楷體" pitchFamily="65" charset="-120"/>
              </a:rPr>
              <a:t>高品質的會計準則</a:t>
            </a:r>
            <a:endParaRPr lang="en-US" altLang="zh-TW"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267D4F75-3DD6-49CA-A92C-C4173B1CC2BE}" type="slidenum">
              <a:rPr lang="zh-TW" altLang="en-US"/>
              <a:pPr>
                <a:defRPr/>
              </a:pPr>
              <a:t>3</a:t>
            </a:fld>
            <a:endParaRPr lang="en-US" altLang="zh-TW"/>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zh-TW" altLang="en-US" sz="4000" smtClean="0">
                <a:latin typeface="標楷體" pitchFamily="65" charset="-120"/>
                <a:ea typeface="標楷體" pitchFamily="65" charset="-120"/>
              </a:rPr>
              <a:t>國際會計準則簡介</a:t>
            </a:r>
            <a:r>
              <a:rPr lang="en-US" altLang="zh-TW" sz="4000" smtClean="0">
                <a:latin typeface="標楷體" pitchFamily="65" charset="-120"/>
                <a:ea typeface="標楷體" pitchFamily="65" charset="-120"/>
              </a:rPr>
              <a:t>(</a:t>
            </a:r>
            <a:r>
              <a:rPr lang="zh-TW" altLang="en-US" sz="4000" smtClean="0">
                <a:latin typeface="標楷體" pitchFamily="65" charset="-120"/>
                <a:ea typeface="標楷體" pitchFamily="65" charset="-120"/>
              </a:rPr>
              <a:t>續</a:t>
            </a:r>
            <a:r>
              <a:rPr lang="en-US" altLang="zh-TW" sz="4000" smtClean="0">
                <a:latin typeface="標楷體" pitchFamily="65" charset="-120"/>
                <a:ea typeface="標楷體" pitchFamily="65" charset="-120"/>
              </a:rPr>
              <a:t>)</a:t>
            </a:r>
            <a:endParaRPr lang="zh-TW" altLang="en-US" sz="4000" smtClean="0">
              <a:latin typeface="標楷體" pitchFamily="65" charset="-120"/>
              <a:ea typeface="標楷體" pitchFamily="65" charset="-120"/>
            </a:endParaRPr>
          </a:p>
        </p:txBody>
      </p:sp>
      <p:sp>
        <p:nvSpPr>
          <p:cNvPr id="6147" name="Rectangle 3"/>
          <p:cNvSpPr>
            <a:spLocks noGrp="1" noChangeArrowheads="1"/>
          </p:cNvSpPr>
          <p:nvPr>
            <p:ph type="body" idx="1"/>
          </p:nvPr>
        </p:nvSpPr>
        <p:spPr/>
        <p:txBody>
          <a:bodyPr/>
          <a:lstStyle/>
          <a:p>
            <a:r>
              <a:rPr lang="zh-TW" altLang="zh-TW" smtClean="0">
                <a:latin typeface="標楷體" pitchFamily="65" charset="-120"/>
                <a:ea typeface="標楷體" pitchFamily="65" charset="-120"/>
              </a:rPr>
              <a:t>會計準則特性差異</a:t>
            </a:r>
          </a:p>
        </p:txBody>
      </p:sp>
      <p:graphicFrame>
        <p:nvGraphicFramePr>
          <p:cNvPr id="4" name="表格 3"/>
          <p:cNvGraphicFramePr>
            <a:graphicFrameLocks noGrp="1"/>
          </p:cNvGraphicFramePr>
          <p:nvPr/>
        </p:nvGraphicFramePr>
        <p:xfrm>
          <a:off x="704850" y="2420938"/>
          <a:ext cx="8496300" cy="3639830"/>
        </p:xfrm>
        <a:graphic>
          <a:graphicData uri="http://schemas.openxmlformats.org/drawingml/2006/table">
            <a:tbl>
              <a:tblPr firstRow="1" bandRow="1">
                <a:tableStyleId>{5C22544A-7EE6-4342-B048-85BDC9FD1C3A}</a:tableStyleId>
              </a:tblPr>
              <a:tblGrid>
                <a:gridCol w="4284151"/>
                <a:gridCol w="4212149"/>
              </a:tblGrid>
              <a:tr h="60557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1" lang="en-US" altLang="zh-TW" sz="3300" b="1" i="0" u="none" strike="noStrike" cap="none" normalizeH="0" baseline="0" dirty="0" smtClean="0">
                          <a:ln>
                            <a:noFill/>
                          </a:ln>
                          <a:solidFill>
                            <a:schemeClr val="tx1"/>
                          </a:solidFill>
                          <a:effectLst/>
                          <a:latin typeface="Verdana" pitchFamily="34" charset="0"/>
                          <a:ea typeface="新細明體" pitchFamily="18" charset="-120"/>
                        </a:rPr>
                        <a:t>IFRSs</a:t>
                      </a:r>
                    </a:p>
                  </a:txBody>
                  <a:tcPr marL="91433" marR="91433" marT="45716" marB="45716"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1" lang="en-US" altLang="zh-TW" sz="3300" b="1" i="0" u="none" strike="noStrike" cap="none" normalizeH="0" baseline="0" dirty="0" smtClean="0">
                          <a:ln>
                            <a:noFill/>
                          </a:ln>
                          <a:solidFill>
                            <a:schemeClr val="tx1"/>
                          </a:solidFill>
                          <a:effectLst/>
                          <a:latin typeface="Verdana" pitchFamily="34" charset="0"/>
                          <a:ea typeface="新細明體" pitchFamily="18" charset="-120"/>
                        </a:rPr>
                        <a:t>ROC GAAP</a:t>
                      </a:r>
                    </a:p>
                  </a:txBody>
                  <a:tcPr marL="91433" marR="91433" marT="45716" marB="45716" horzOverflow="overflow"/>
                </a:tc>
              </a:tr>
              <a:tr h="108383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1" lang="en-GB" altLang="zh-TW" sz="2900" b="1" i="0" u="none" strike="noStrike" cap="none" normalizeH="0" baseline="0" dirty="0" smtClean="0">
                          <a:ln>
                            <a:noFill/>
                          </a:ln>
                          <a:solidFill>
                            <a:schemeClr val="tx1"/>
                          </a:solidFill>
                          <a:effectLst/>
                          <a:latin typeface="Verdana" pitchFamily="34" charset="0"/>
                          <a:ea typeface="新細明體" pitchFamily="18" charset="-120"/>
                        </a:rPr>
                        <a:t>Principle-based</a:t>
                      </a:r>
                    </a:p>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1" lang="zh-TW" altLang="en-GB" sz="2900" b="1" i="0" u="none" strike="noStrike" cap="none" normalizeH="0" baseline="0" dirty="0" smtClean="0">
                          <a:ln>
                            <a:noFill/>
                          </a:ln>
                          <a:solidFill>
                            <a:schemeClr val="tx1"/>
                          </a:solidFill>
                          <a:effectLst/>
                          <a:latin typeface="Verdana" pitchFamily="34" charset="0"/>
                          <a:ea typeface="新細明體" pitchFamily="18" charset="-120"/>
                        </a:rPr>
                        <a:t>原則性規範</a:t>
                      </a:r>
                    </a:p>
                  </a:txBody>
                  <a:tcPr marL="91433" marR="91433" marT="45716" marB="45716"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1" lang="en-GB" altLang="zh-TW" sz="2900" b="1" i="0" u="none" strike="noStrike" cap="none" normalizeH="0" baseline="0" dirty="0" smtClean="0">
                          <a:ln>
                            <a:noFill/>
                          </a:ln>
                          <a:solidFill>
                            <a:schemeClr val="tx1"/>
                          </a:solidFill>
                          <a:effectLst/>
                          <a:latin typeface="Verdana" pitchFamily="34" charset="0"/>
                          <a:ea typeface="新細明體" pitchFamily="18" charset="-120"/>
                        </a:rPr>
                        <a:t>Rule-based</a:t>
                      </a:r>
                    </a:p>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1" lang="zh-TW" altLang="en-GB" sz="2900" b="1" i="0" u="none" strike="noStrike" cap="none" normalizeH="0" baseline="0" dirty="0" smtClean="0">
                          <a:ln>
                            <a:noFill/>
                          </a:ln>
                          <a:solidFill>
                            <a:schemeClr val="tx1"/>
                          </a:solidFill>
                          <a:effectLst/>
                          <a:latin typeface="Verdana" pitchFamily="34" charset="0"/>
                          <a:ea typeface="新細明體" pitchFamily="18" charset="-120"/>
                        </a:rPr>
                        <a:t>強制性規範</a:t>
                      </a:r>
                      <a:endParaRPr kumimoji="1" lang="zh-TW" altLang="en-US" sz="2900" b="1" i="0" u="none" strike="noStrike" cap="none" normalizeH="0" baseline="0" dirty="0" smtClean="0">
                        <a:ln>
                          <a:noFill/>
                        </a:ln>
                        <a:solidFill>
                          <a:schemeClr val="tx1"/>
                        </a:solidFill>
                        <a:effectLst/>
                        <a:latin typeface="Verdana" pitchFamily="34" charset="0"/>
                        <a:ea typeface="新細明體" pitchFamily="18" charset="-120"/>
                      </a:endParaRPr>
                    </a:p>
                  </a:txBody>
                  <a:tcPr marL="91433" marR="91433" marT="45716" marB="45716" horzOverflow="overflow"/>
                </a:tc>
              </a:tr>
              <a:tr h="472426">
                <a:tc>
                  <a:txBody>
                    <a:bodyPr/>
                    <a:lstStyle/>
                    <a:p>
                      <a:pPr marL="0" marR="0" lvl="0" indent="0" algn="l" defTabSz="914400" rtl="0" eaLnBrk="0" fontAlgn="base" latinLnBrk="0" hangingPunct="0">
                        <a:lnSpc>
                          <a:spcPct val="125000"/>
                        </a:lnSpc>
                        <a:spcBef>
                          <a:spcPct val="20000"/>
                        </a:spcBef>
                        <a:spcAft>
                          <a:spcPct val="0"/>
                        </a:spcAft>
                        <a:buClr>
                          <a:schemeClr val="tx2"/>
                        </a:buClr>
                        <a:buSzPct val="70000"/>
                        <a:buFont typeface="Wingdings" pitchFamily="2" charset="2"/>
                        <a:buNone/>
                        <a:tabLst/>
                      </a:pPr>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en-GB" sz="1800" b="0" i="0" u="none" strike="noStrike" cap="none" normalizeH="0" baseline="0" dirty="0" smtClean="0">
                          <a:ln>
                            <a:noFill/>
                          </a:ln>
                          <a:solidFill>
                            <a:schemeClr val="tx1"/>
                          </a:solidFill>
                          <a:effectLst/>
                          <a:latin typeface="Verdana" pitchFamily="34" charset="0"/>
                          <a:ea typeface="新細明體" pitchFamily="18" charset="-120"/>
                        </a:rPr>
                        <a:t>著重原則性規範</a:t>
                      </a:r>
                      <a:r>
                        <a:rPr kumimoji="1" lang="en-GB" altLang="zh-TW" sz="1800" b="0" i="0" u="none" strike="noStrike" cap="none" normalizeH="0" baseline="0" dirty="0" smtClean="0">
                          <a:ln>
                            <a:noFill/>
                          </a:ln>
                          <a:solidFill>
                            <a:schemeClr val="tx1"/>
                          </a:solidFill>
                          <a:effectLst/>
                          <a:latin typeface="Verdana" pitchFamily="34" charset="0"/>
                          <a:ea typeface="新細明體" pitchFamily="18" charset="-120"/>
                        </a:rPr>
                        <a:t>(principle)</a:t>
                      </a:r>
                    </a:p>
                  </a:txBody>
                  <a:tcPr marL="91433" marR="91433" marT="45716" marB="4571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en-GB" sz="1800" b="0" i="0" u="none" strike="noStrike" cap="none" normalizeH="0" baseline="0" dirty="0" smtClean="0">
                          <a:ln>
                            <a:noFill/>
                          </a:ln>
                          <a:solidFill>
                            <a:schemeClr val="tx1"/>
                          </a:solidFill>
                          <a:effectLst/>
                          <a:latin typeface="標楷體" pitchFamily="65" charset="-120"/>
                          <a:ea typeface="新細明體" pitchFamily="18" charset="-120"/>
                        </a:rPr>
                        <a:t>有細部規定</a:t>
                      </a:r>
                      <a:r>
                        <a:rPr kumimoji="1" lang="en-GB" altLang="zh-TW" sz="1800" b="0" i="0" u="none" strike="noStrike" cap="none" normalizeH="0" baseline="0" dirty="0" smtClean="0">
                          <a:ln>
                            <a:noFill/>
                          </a:ln>
                          <a:solidFill>
                            <a:schemeClr val="tx1"/>
                          </a:solidFill>
                          <a:effectLst/>
                          <a:latin typeface="標楷體" pitchFamily="65" charset="-120"/>
                          <a:ea typeface="新細明體" pitchFamily="18" charset="-120"/>
                        </a:rPr>
                        <a:t>(rule)</a:t>
                      </a:r>
                    </a:p>
                  </a:txBody>
                  <a:tcPr marL="91433" marR="91433" marT="45716" marB="45716"/>
                </a:tc>
              </a:tr>
              <a:tr h="403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zh-TW" sz="1800" b="0" i="0" u="none" strike="noStrike" cap="none" normalizeH="0" baseline="0" dirty="0" smtClean="0">
                          <a:ln>
                            <a:noFill/>
                          </a:ln>
                          <a:solidFill>
                            <a:schemeClr val="tx1"/>
                          </a:solidFill>
                          <a:effectLst/>
                          <a:latin typeface="Verdana" pitchFamily="34" charset="0"/>
                          <a:ea typeface="新細明體" pitchFamily="18" charset="-120"/>
                        </a:rPr>
                        <a:t>會計判斷</a:t>
                      </a:r>
                      <a:r>
                        <a:rPr kumimoji="1" lang="zh-TW" altLang="en-GB" sz="1800" b="0" i="0" u="none" strike="noStrike" cap="none" normalizeH="0" baseline="0" dirty="0" smtClean="0">
                          <a:ln>
                            <a:noFill/>
                          </a:ln>
                          <a:solidFill>
                            <a:schemeClr val="tx1"/>
                          </a:solidFill>
                          <a:effectLst/>
                          <a:latin typeface="Verdana" pitchFamily="34" charset="0"/>
                          <a:ea typeface="新細明體" pitchFamily="18" charset="-120"/>
                        </a:rPr>
                        <a:t>回歸經濟實質</a:t>
                      </a:r>
                      <a:endParaRPr kumimoji="1" lang="zh-TW" altLang="en-US" sz="1800" b="0" i="0" u="none" strike="noStrike" cap="none" normalizeH="0" baseline="0" dirty="0" smtClean="0">
                        <a:ln>
                          <a:noFill/>
                        </a:ln>
                        <a:solidFill>
                          <a:schemeClr val="tx1"/>
                        </a:solidFill>
                        <a:effectLst/>
                        <a:latin typeface="Verdana" pitchFamily="34" charset="0"/>
                        <a:ea typeface="新細明體" pitchFamily="18" charset="-120"/>
                      </a:endParaRPr>
                    </a:p>
                  </a:txBody>
                  <a:tcPr marL="91433" marR="91433" marT="45716" marB="4571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en-GB" sz="1800" b="0" i="0" u="none" strike="noStrike" cap="none" normalizeH="0" baseline="0" dirty="0" smtClean="0">
                          <a:ln>
                            <a:noFill/>
                          </a:ln>
                          <a:solidFill>
                            <a:schemeClr val="tx1"/>
                          </a:solidFill>
                          <a:effectLst/>
                          <a:latin typeface="標楷體" pitchFamily="65" charset="-120"/>
                          <a:ea typeface="新細明體" pitchFamily="18" charset="-120"/>
                        </a:rPr>
                        <a:t>重視條項式量化指標</a:t>
                      </a:r>
                    </a:p>
                  </a:txBody>
                  <a:tcPr marL="91433" marR="91433" marT="45716" marB="45716"/>
                </a:tc>
              </a:tr>
              <a:tr h="403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zh-TW" sz="1800" b="0" i="0" u="none" strike="noStrike" cap="none" normalizeH="0" baseline="0" dirty="0" smtClean="0">
                          <a:ln>
                            <a:noFill/>
                          </a:ln>
                          <a:solidFill>
                            <a:schemeClr val="tx1"/>
                          </a:solidFill>
                          <a:effectLst/>
                          <a:latin typeface="Verdana" pitchFamily="34" charset="0"/>
                          <a:ea typeface="新細明體" pitchFamily="18" charset="-120"/>
                        </a:rPr>
                        <a:t>過程</a:t>
                      </a:r>
                      <a:r>
                        <a:rPr kumimoji="1" lang="zh-TW" altLang="en-GB" sz="1800" b="0" i="0" u="none" strike="noStrike" cap="none" normalizeH="0" baseline="0" dirty="0" smtClean="0">
                          <a:ln>
                            <a:noFill/>
                          </a:ln>
                          <a:solidFill>
                            <a:schemeClr val="tx1"/>
                          </a:solidFill>
                          <a:effectLst/>
                          <a:latin typeface="Verdana" pitchFamily="34" charset="0"/>
                          <a:ea typeface="新細明體" pitchFamily="18" charset="-120"/>
                        </a:rPr>
                        <a:t>仰賴專業判斷</a:t>
                      </a:r>
                    </a:p>
                  </a:txBody>
                  <a:tcPr marL="91433" marR="91433" marT="45716" marB="45716"/>
                </a:tc>
                <a:tc>
                  <a:txBody>
                    <a:bodyPr/>
                    <a:lstStyle/>
                    <a:p>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en-GB" sz="1800" b="0" i="0" u="none" strike="noStrike" cap="none" normalizeH="0" baseline="0" dirty="0" smtClean="0">
                          <a:ln>
                            <a:noFill/>
                          </a:ln>
                          <a:solidFill>
                            <a:schemeClr val="tx1"/>
                          </a:solidFill>
                          <a:effectLst/>
                          <a:latin typeface="標楷體" pitchFamily="65" charset="-120"/>
                          <a:ea typeface="新細明體" pitchFamily="18" charset="-120"/>
                        </a:rPr>
                        <a:t>規則之外才有彈性</a:t>
                      </a:r>
                      <a:endParaRPr lang="zh-TW" altLang="en-US" sz="1800" dirty="0"/>
                    </a:p>
                  </a:txBody>
                  <a:tcPr marL="91433" marR="91433" marT="45716" marB="45716"/>
                </a:tc>
              </a:tr>
              <a:tr h="472426">
                <a:tc>
                  <a:txBody>
                    <a:bodyPr/>
                    <a:lstStyle/>
                    <a:p>
                      <a:pPr marL="0" marR="0" lvl="0" indent="0" algn="l" defTabSz="914400" rtl="0" eaLnBrk="0" fontAlgn="base" latinLnBrk="0" hangingPunct="0">
                        <a:lnSpc>
                          <a:spcPct val="125000"/>
                        </a:lnSpc>
                        <a:spcBef>
                          <a:spcPct val="20000"/>
                        </a:spcBef>
                        <a:spcAft>
                          <a:spcPct val="0"/>
                        </a:spcAft>
                        <a:buClr>
                          <a:schemeClr val="tx2"/>
                        </a:buClr>
                        <a:buSzPct val="70000"/>
                        <a:buFont typeface="Wingdings" pitchFamily="2" charset="2"/>
                        <a:buNone/>
                        <a:tabLst/>
                      </a:pPr>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zh-TW" sz="1800" b="0" i="0" u="none" strike="noStrike" cap="none" normalizeH="0" baseline="0" dirty="0" smtClean="0">
                          <a:ln>
                            <a:noFill/>
                          </a:ln>
                          <a:solidFill>
                            <a:schemeClr val="tx1"/>
                          </a:solidFill>
                          <a:effectLst/>
                          <a:latin typeface="Verdana" pitchFamily="34" charset="0"/>
                          <a:ea typeface="新細明體" pitchFamily="18" charset="-120"/>
                        </a:rPr>
                        <a:t>較少細部</a:t>
                      </a:r>
                      <a:r>
                        <a:rPr kumimoji="1" lang="zh-TW" altLang="en-GB" sz="1800" b="0" i="0" u="none" strike="noStrike" cap="none" normalizeH="0" baseline="0" dirty="0" smtClean="0">
                          <a:ln>
                            <a:noFill/>
                          </a:ln>
                          <a:solidFill>
                            <a:schemeClr val="tx1"/>
                          </a:solidFill>
                          <a:effectLst/>
                          <a:latin typeface="Verdana" pitchFamily="34" charset="0"/>
                          <a:ea typeface="新細明體" pitchFamily="18" charset="-120"/>
                        </a:rPr>
                        <a:t>解釋令</a:t>
                      </a:r>
                      <a:endParaRPr lang="zh-TW" altLang="en-US" sz="1800" dirty="0"/>
                    </a:p>
                  </a:txBody>
                  <a:tcPr marL="91433" marR="91433" marT="45716" marB="45716"/>
                </a:tc>
                <a:tc>
                  <a:txBody>
                    <a:bodyPr/>
                    <a:lstStyle/>
                    <a:p>
                      <a:pPr marL="247650" indent="-247650"/>
                      <a:r>
                        <a:rPr kumimoji="1" lang="zh-TW" altLang="zh-TW" sz="2000" b="0" i="0" u="none" strike="noStrike" cap="none" normalizeH="0" baseline="0" dirty="0" smtClean="0">
                          <a:ln>
                            <a:noFill/>
                          </a:ln>
                          <a:solidFill>
                            <a:schemeClr val="tx1"/>
                          </a:solidFill>
                          <a:effectLst/>
                          <a:latin typeface="Verdana" pitchFamily="34" charset="0"/>
                          <a:ea typeface="新細明體" pitchFamily="18" charset="-120"/>
                        </a:rPr>
                        <a:t>◎</a:t>
                      </a:r>
                      <a:r>
                        <a:rPr kumimoji="1" lang="zh-TW" altLang="en-GB" sz="1800" b="0" i="0" u="none" strike="noStrike" cap="none" normalizeH="0" baseline="0" dirty="0" smtClean="0">
                          <a:ln>
                            <a:noFill/>
                          </a:ln>
                          <a:solidFill>
                            <a:schemeClr val="tx1"/>
                          </a:solidFill>
                          <a:effectLst/>
                          <a:latin typeface="標楷體" pitchFamily="65" charset="-120"/>
                          <a:ea typeface="新細明體" pitchFamily="18" charset="-120"/>
                        </a:rPr>
                        <a:t>會計基金</a:t>
                      </a:r>
                      <a:r>
                        <a:rPr kumimoji="1" lang="zh-TW" altLang="en-US" sz="1800" b="0" i="0" u="none" strike="noStrike" cap="none" normalizeH="0" baseline="0" dirty="0" smtClean="0">
                          <a:ln>
                            <a:noFill/>
                          </a:ln>
                          <a:solidFill>
                            <a:schemeClr val="tx1"/>
                          </a:solidFill>
                          <a:effectLst/>
                          <a:latin typeface="標楷體" pitchFamily="65" charset="-120"/>
                          <a:ea typeface="新細明體" pitchFamily="18" charset="-120"/>
                        </a:rPr>
                        <a:t>會發布許多</a:t>
                      </a:r>
                      <a:r>
                        <a:rPr kumimoji="1" lang="zh-TW" altLang="en-GB" sz="1800" b="0" i="0" u="none" strike="noStrike" cap="none" normalizeH="0" baseline="0" dirty="0" smtClean="0">
                          <a:ln>
                            <a:noFill/>
                          </a:ln>
                          <a:solidFill>
                            <a:schemeClr val="tx1"/>
                          </a:solidFill>
                          <a:effectLst/>
                          <a:latin typeface="標楷體" pitchFamily="65" charset="-120"/>
                          <a:ea typeface="新細明體" pitchFamily="18" charset="-120"/>
                        </a:rPr>
                        <a:t>解釋令</a:t>
                      </a:r>
                      <a:r>
                        <a:rPr kumimoji="1" lang="zh-TW" altLang="en-US" sz="1800" b="0" i="0" u="none" strike="noStrike" kern="1200" cap="none" normalizeH="0" baseline="0" dirty="0" smtClean="0">
                          <a:ln>
                            <a:noFill/>
                          </a:ln>
                          <a:solidFill>
                            <a:schemeClr val="tx1"/>
                          </a:solidFill>
                          <a:effectLst/>
                          <a:latin typeface="標楷體" pitchFamily="65" charset="-120"/>
                          <a:ea typeface="新細明體" pitchFamily="18" charset="-120"/>
                          <a:cs typeface="+mn-cs"/>
                        </a:rPr>
                        <a:t>，作為企業遵循的依據</a:t>
                      </a:r>
                      <a:endParaRPr lang="zh-TW" altLang="en-US" sz="1800" dirty="0"/>
                    </a:p>
                  </a:txBody>
                  <a:tcPr marL="91433" marR="91433" marT="45716" marB="45716"/>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p:txBody>
          <a:bodyPr/>
          <a:lstStyle/>
          <a:p>
            <a:r>
              <a:rPr lang="zh-TW" altLang="en-US" sz="4000" smtClean="0">
                <a:latin typeface="標楷體" pitchFamily="65" charset="-120"/>
                <a:ea typeface="標楷體" pitchFamily="65" charset="-120"/>
              </a:rPr>
              <a:t>推動我國採用國際會計準則政策</a:t>
            </a:r>
          </a:p>
        </p:txBody>
      </p:sp>
      <p:sp>
        <p:nvSpPr>
          <p:cNvPr id="4" name="投影片編號版面配置區 3"/>
          <p:cNvSpPr>
            <a:spLocks noGrp="1"/>
          </p:cNvSpPr>
          <p:nvPr>
            <p:ph type="sldNum" sz="quarter" idx="12"/>
          </p:nvPr>
        </p:nvSpPr>
        <p:spPr/>
        <p:txBody>
          <a:bodyPr/>
          <a:lstStyle/>
          <a:p>
            <a:pPr>
              <a:defRPr/>
            </a:pPr>
            <a:fld id="{8C6EFBB7-0B28-4507-95D6-C058870795FD}" type="slidenum">
              <a:rPr lang="zh-TW" altLang="en-US"/>
              <a:pPr>
                <a:defRPr/>
              </a:pPr>
              <a:t>5</a:t>
            </a:fld>
            <a:endParaRPr lang="en-US" altLang="zh-TW"/>
          </a:p>
        </p:txBody>
      </p:sp>
      <p:sp>
        <p:nvSpPr>
          <p:cNvPr id="7172" name="文字版面配置區 5"/>
          <p:cNvSpPr>
            <a:spLocks noGrp="1"/>
          </p:cNvSpPr>
          <p:nvPr>
            <p:ph type="body" idx="4294967295"/>
          </p:nvPr>
        </p:nvSpPr>
        <p:spPr/>
        <p:txBody>
          <a:bodyPr/>
          <a:lstStyle/>
          <a:p>
            <a:r>
              <a:rPr lang="zh-TW" altLang="en-US" smtClean="0">
                <a:latin typeface="標楷體" pitchFamily="65" charset="-120"/>
                <a:ea typeface="標楷體" pitchFamily="65" charset="-120"/>
              </a:rPr>
              <a:t>與</a:t>
            </a:r>
            <a:r>
              <a:rPr lang="en-US" altLang="zh-TW" smtClean="0">
                <a:latin typeface="標楷體" pitchFamily="65" charset="-120"/>
                <a:ea typeface="標楷體" pitchFamily="65" charset="-120"/>
              </a:rPr>
              <a:t>IFRSs</a:t>
            </a:r>
            <a:r>
              <a:rPr lang="zh-TW" altLang="en-US" smtClean="0">
                <a:latin typeface="標楷體" pitchFamily="65" charset="-120"/>
                <a:ea typeface="標楷體" pitchFamily="65" charset="-120"/>
              </a:rPr>
              <a:t>接軌為我國近年會計準則政策</a:t>
            </a:r>
            <a:endParaRPr lang="en-US" altLang="zh-TW" smtClean="0">
              <a:latin typeface="標楷體" pitchFamily="65" charset="-120"/>
              <a:ea typeface="標楷體" pitchFamily="65" charset="-120"/>
            </a:endParaRPr>
          </a:p>
          <a:p>
            <a:pPr lvl="1"/>
            <a:r>
              <a:rPr lang="zh-TW" altLang="zh-TW" smtClean="0">
                <a:latin typeface="標楷體" pitchFamily="65" charset="-120"/>
                <a:ea typeface="標楷體" pitchFamily="65" charset="-120"/>
              </a:rPr>
              <a:t>自民國</a:t>
            </a:r>
            <a:r>
              <a:rPr lang="en-US" altLang="zh-TW" smtClean="0">
                <a:latin typeface="標楷體" pitchFamily="65" charset="-120"/>
                <a:ea typeface="標楷體" pitchFamily="65" charset="-120"/>
              </a:rPr>
              <a:t>90</a:t>
            </a:r>
            <a:r>
              <a:rPr lang="zh-TW" altLang="zh-TW" smtClean="0">
                <a:latin typeface="標楷體" pitchFamily="65" charset="-120"/>
                <a:ea typeface="標楷體" pitchFamily="65" charset="-120"/>
              </a:rPr>
              <a:t>年後所發布之公報，與</a:t>
            </a:r>
            <a:r>
              <a:rPr lang="en-US" altLang="zh-TW" smtClean="0">
                <a:latin typeface="標楷體" pitchFamily="65" charset="-120"/>
                <a:ea typeface="標楷體" pitchFamily="65" charset="-120"/>
              </a:rPr>
              <a:t>IFRSs</a:t>
            </a:r>
            <a:r>
              <a:rPr lang="zh-TW" altLang="zh-TW" smtClean="0">
                <a:latin typeface="標楷體" pitchFamily="65" charset="-120"/>
                <a:ea typeface="標楷體" pitchFamily="65" charset="-120"/>
              </a:rPr>
              <a:t>幾乎沒有重大差異</a:t>
            </a:r>
            <a:endParaRPr lang="en-US" altLang="zh-TW" smtClean="0">
              <a:latin typeface="標楷體" pitchFamily="65" charset="-120"/>
              <a:ea typeface="標楷體" pitchFamily="65" charset="-120"/>
            </a:endParaRPr>
          </a:p>
          <a:p>
            <a:pPr lvl="1"/>
            <a:r>
              <a:rPr lang="zh-TW" altLang="en-US" smtClean="0">
                <a:latin typeface="標楷體" pitchFamily="65" charset="-120"/>
                <a:ea typeface="標楷體" pitchFamily="65" charset="-120"/>
              </a:rPr>
              <a:t>截至</a:t>
            </a:r>
            <a:r>
              <a:rPr lang="en-US" altLang="zh-TW" smtClean="0">
                <a:latin typeface="標楷體" pitchFamily="65" charset="-120"/>
                <a:ea typeface="標楷體" pitchFamily="65" charset="-120"/>
              </a:rPr>
              <a:t>97</a:t>
            </a:r>
            <a:r>
              <a:rPr lang="zh-TW" altLang="en-US" smtClean="0">
                <a:latin typeface="標楷體" pitchFamily="65" charset="-120"/>
                <a:ea typeface="標楷體" pitchFamily="65" charset="-120"/>
              </a:rPr>
              <a:t>年底我國會計準則約</a:t>
            </a:r>
            <a:r>
              <a:rPr lang="en-US" altLang="zh-TW" smtClean="0">
                <a:latin typeface="標楷體" pitchFamily="65" charset="-120"/>
                <a:ea typeface="標楷體" pitchFamily="65" charset="-120"/>
              </a:rPr>
              <a:t>85%</a:t>
            </a:r>
            <a:r>
              <a:rPr lang="zh-TW" altLang="en-US" smtClean="0">
                <a:latin typeface="標楷體" pitchFamily="65" charset="-120"/>
                <a:ea typeface="標楷體" pitchFamily="65" charset="-120"/>
              </a:rPr>
              <a:t>與</a:t>
            </a:r>
            <a:r>
              <a:rPr lang="en-US" altLang="zh-TW" smtClean="0">
                <a:latin typeface="標楷體" pitchFamily="65" charset="-120"/>
                <a:ea typeface="標楷體" pitchFamily="65" charset="-120"/>
              </a:rPr>
              <a:t>IFRSs</a:t>
            </a:r>
            <a:r>
              <a:rPr lang="zh-TW" altLang="en-US" smtClean="0">
                <a:latin typeface="標楷體" pitchFamily="65" charset="-120"/>
                <a:ea typeface="標楷體" pitchFamily="65" charset="-120"/>
              </a:rPr>
              <a:t>規範相同</a:t>
            </a:r>
            <a:endParaRPr lang="en-US" altLang="zh-TW" smtClean="0">
              <a:latin typeface="標楷體" pitchFamily="65" charset="-120"/>
              <a:ea typeface="標楷體" pitchFamily="65" charset="-120"/>
            </a:endParaRPr>
          </a:p>
          <a:p>
            <a:r>
              <a:rPr lang="zh-TW" altLang="en-US" smtClean="0">
                <a:latin typeface="標楷體" pitchFamily="65" charset="-120"/>
                <a:ea typeface="標楷體" pitchFamily="65" charset="-120"/>
              </a:rPr>
              <a:t>直接採用</a:t>
            </a:r>
            <a:r>
              <a:rPr lang="en-US" altLang="zh-TW" smtClean="0">
                <a:latin typeface="標楷體" pitchFamily="65" charset="-120"/>
                <a:ea typeface="標楷體" pitchFamily="65" charset="-120"/>
              </a:rPr>
              <a:t>(adoption)</a:t>
            </a:r>
            <a:r>
              <a:rPr lang="zh-TW" altLang="en-US" smtClean="0">
                <a:latin typeface="標楷體" pitchFamily="65" charset="-120"/>
                <a:ea typeface="標楷體" pitchFamily="65" charset="-120"/>
              </a:rPr>
              <a:t>之政策考量</a:t>
            </a:r>
            <a:endParaRPr lang="en-US" altLang="zh-TW" smtClean="0">
              <a:latin typeface="標楷體" pitchFamily="65" charset="-120"/>
              <a:ea typeface="標楷體" pitchFamily="65" charset="-120"/>
            </a:endParaRPr>
          </a:p>
          <a:p>
            <a:pPr lvl="1"/>
            <a:r>
              <a:rPr lang="zh-TW" altLang="en-US" smtClean="0">
                <a:latin typeface="標楷體" pitchFamily="65" charset="-120"/>
                <a:ea typeface="標楷體" pitchFamily="65" charset="-120"/>
              </a:rPr>
              <a:t>會計</a:t>
            </a:r>
            <a:r>
              <a:rPr lang="zh-TW" altLang="zh-TW" smtClean="0">
                <a:latin typeface="標楷體" pitchFamily="65" charset="-120"/>
                <a:ea typeface="標楷體" pitchFamily="65" charset="-120"/>
              </a:rPr>
              <a:t>基金會逐號修訂公報規定</a:t>
            </a:r>
            <a:r>
              <a:rPr lang="zh-TW" altLang="en-US" smtClean="0">
                <a:latin typeface="標楷體" pitchFamily="65" charset="-120"/>
                <a:ea typeface="標楷體" pitchFamily="65" charset="-120"/>
              </a:rPr>
              <a:t>速度較慢</a:t>
            </a:r>
            <a:endParaRPr lang="en-US" altLang="zh-TW" smtClean="0">
              <a:latin typeface="標楷體" pitchFamily="65" charset="-120"/>
              <a:ea typeface="標楷體" pitchFamily="65" charset="-120"/>
            </a:endParaRPr>
          </a:p>
          <a:p>
            <a:pPr lvl="1"/>
            <a:r>
              <a:rPr lang="en-US" altLang="zh-TW" smtClean="0">
                <a:latin typeface="標楷體" pitchFamily="65" charset="-120"/>
                <a:ea typeface="標楷體" pitchFamily="65" charset="-120"/>
              </a:rPr>
              <a:t>adoption</a:t>
            </a:r>
            <a:r>
              <a:rPr lang="zh-TW" altLang="zh-TW" smtClean="0">
                <a:latin typeface="標楷體" pitchFamily="65" charset="-120"/>
                <a:ea typeface="標楷體" pitchFamily="65" charset="-120"/>
              </a:rPr>
              <a:t>方式已成為各國與國際接軌之主流</a:t>
            </a:r>
            <a:endParaRPr lang="en-US" altLang="zh-TW" smtClean="0">
              <a:latin typeface="標楷體" pitchFamily="65" charset="-120"/>
              <a:ea typeface="標楷體" pitchFamily="65" charset="-120"/>
            </a:endParaRPr>
          </a:p>
          <a:p>
            <a:pPr lvl="1"/>
            <a:r>
              <a:rPr lang="zh-TW" altLang="en-US" smtClean="0">
                <a:latin typeface="標楷體" pitchFamily="65" charset="-120"/>
                <a:ea typeface="標楷體" pitchFamily="65" charset="-120"/>
              </a:rPr>
              <a:t>我國公報主要議題已採</a:t>
            </a:r>
            <a:r>
              <a:rPr lang="en-US" altLang="zh-TW" smtClean="0">
                <a:latin typeface="標楷體" pitchFamily="65" charset="-120"/>
                <a:ea typeface="標楷體" pitchFamily="65" charset="-120"/>
              </a:rPr>
              <a:t>IFRSs</a:t>
            </a:r>
            <a:r>
              <a:rPr lang="zh-TW" altLang="en-US" smtClean="0">
                <a:latin typeface="標楷體" pitchFamily="65" charset="-120"/>
                <a:ea typeface="標楷體" pitchFamily="65" charset="-120"/>
              </a:rPr>
              <a:t>修訂使衝擊較緩和</a:t>
            </a:r>
            <a:endParaRPr lang="en-US" altLang="zh-TW"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zh-TW" altLang="en-US" sz="4000" smtClean="0">
                <a:latin typeface="標楷體" pitchFamily="65" charset="-120"/>
                <a:ea typeface="標楷體" pitchFamily="65" charset="-120"/>
              </a:rPr>
              <a:t>採用國際會計準則之影響</a:t>
            </a:r>
          </a:p>
        </p:txBody>
      </p:sp>
      <p:sp>
        <p:nvSpPr>
          <p:cNvPr id="8195" name="Rectangle 3"/>
          <p:cNvSpPr>
            <a:spLocks noGrp="1" noChangeArrowheads="1"/>
          </p:cNvSpPr>
          <p:nvPr>
            <p:ph type="body" idx="1"/>
          </p:nvPr>
        </p:nvSpPr>
        <p:spPr/>
        <p:txBody>
          <a:bodyPr/>
          <a:lstStyle/>
          <a:p>
            <a:r>
              <a:rPr lang="zh-TW" altLang="en-US" smtClean="0">
                <a:latin typeface="標楷體" pitchFamily="65" charset="-120"/>
                <a:ea typeface="標楷體" pitchFamily="65" charset="-120"/>
              </a:rPr>
              <a:t>影響層面</a:t>
            </a:r>
          </a:p>
        </p:txBody>
      </p:sp>
      <p:graphicFrame>
        <p:nvGraphicFramePr>
          <p:cNvPr id="5" name="資料庫圖表 4"/>
          <p:cNvGraphicFramePr/>
          <p:nvPr/>
        </p:nvGraphicFramePr>
        <p:xfrm>
          <a:off x="1640632" y="1772816"/>
          <a:ext cx="6604000"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0" name="Rectangle 2"/>
          <p:cNvSpPr>
            <a:spLocks noGrp="1" noChangeArrowheads="1"/>
          </p:cNvSpPr>
          <p:nvPr>
            <p:ph type="title"/>
          </p:nvPr>
        </p:nvSpPr>
        <p:spPr/>
        <p:txBody>
          <a:bodyPr/>
          <a:lstStyle/>
          <a:p>
            <a:r>
              <a:rPr lang="zh-TW" altLang="en-US" sz="4000" smtClean="0">
                <a:latin typeface="標楷體" pitchFamily="65" charset="-120"/>
                <a:ea typeface="標楷體" pitchFamily="65" charset="-120"/>
              </a:rPr>
              <a:t>採用國際會計準則之影響</a:t>
            </a:r>
          </a:p>
        </p:txBody>
      </p:sp>
      <p:graphicFrame>
        <p:nvGraphicFramePr>
          <p:cNvPr id="1026" name="Diagram 3"/>
          <p:cNvGraphicFramePr>
            <a:graphicFrameLocks/>
          </p:cNvGraphicFramePr>
          <p:nvPr>
            <p:ph idx="1"/>
          </p:nvPr>
        </p:nvGraphicFramePr>
        <p:xfrm>
          <a:off x="739775" y="1752600"/>
          <a:ext cx="8362950" cy="4267200"/>
        </p:xfrm>
        <a:graphic>
          <a:graphicData uri="http://schemas.openxmlformats.org/drawingml/2006/compatibility">
            <com:legacyDrawing xmlns:com="http://schemas.openxmlformats.org/drawingml/2006/compatibility" spid="_x0000_s1026"/>
          </a:graphicData>
        </a:graphic>
      </p:graphicFrame>
      <p:sp>
        <p:nvSpPr>
          <p:cNvPr id="1041" name="文字版面配置區 3"/>
          <p:cNvSpPr>
            <a:spLocks noGrp="1"/>
          </p:cNvSpPr>
          <p:nvPr>
            <p:ph type="body" idx="4294967295"/>
          </p:nvPr>
        </p:nvSpPr>
        <p:spPr>
          <a:xfrm>
            <a:off x="560388" y="1844675"/>
            <a:ext cx="8667750" cy="4267200"/>
          </a:xfrm>
        </p:spPr>
        <p:txBody>
          <a:bodyPr/>
          <a:lstStyle/>
          <a:p>
            <a:r>
              <a:rPr lang="zh-TW" altLang="en-US" smtClean="0">
                <a:latin typeface="標楷體" pitchFamily="65" charset="-120"/>
                <a:ea typeface="標楷體" pitchFamily="65" charset="-120"/>
              </a:rPr>
              <a:t>企業</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kumimoji="0" lang="zh-TW" altLang="en-US" sz="4000" smtClean="0">
                <a:latin typeface="標楷體" pitchFamily="65" charset="-120"/>
                <a:ea typeface="標楷體" pitchFamily="65" charset="-120"/>
              </a:rPr>
              <a:t>我國採用國際會計準則之推動架構</a:t>
            </a:r>
          </a:p>
        </p:txBody>
      </p:sp>
      <p:sp>
        <p:nvSpPr>
          <p:cNvPr id="13" name="Line 21"/>
          <p:cNvSpPr>
            <a:spLocks noChangeShapeType="1"/>
          </p:cNvSpPr>
          <p:nvPr/>
        </p:nvSpPr>
        <p:spPr bwMode="auto">
          <a:xfrm>
            <a:off x="3152775" y="5373688"/>
            <a:ext cx="412750" cy="0"/>
          </a:xfrm>
          <a:prstGeom prst="line">
            <a:avLst/>
          </a:prstGeom>
          <a:ln>
            <a:headEnd/>
            <a:tailEnd/>
          </a:ln>
        </p:spPr>
        <p:style>
          <a:lnRef idx="1">
            <a:schemeClr val="accent5"/>
          </a:lnRef>
          <a:fillRef idx="2">
            <a:schemeClr val="accent5"/>
          </a:fillRef>
          <a:effectRef idx="1">
            <a:schemeClr val="accent5"/>
          </a:effectRef>
          <a:fontRef idx="minor">
            <a:schemeClr val="dk1"/>
          </a:fontRef>
        </p:style>
        <p:txBody>
          <a:bodyPr/>
          <a:lstStyle/>
          <a:p>
            <a:pPr>
              <a:defRPr/>
            </a:pPr>
            <a:endParaRPr lang="zh-TW" altLang="en-US"/>
          </a:p>
        </p:txBody>
      </p:sp>
      <p:grpSp>
        <p:nvGrpSpPr>
          <p:cNvPr id="9220" name="Group 18"/>
          <p:cNvGrpSpPr>
            <a:grpSpLocks/>
          </p:cNvGrpSpPr>
          <p:nvPr/>
        </p:nvGrpSpPr>
        <p:grpSpPr bwMode="auto">
          <a:xfrm>
            <a:off x="560388" y="2276475"/>
            <a:ext cx="8721725" cy="3382963"/>
            <a:chOff x="353" y="1661"/>
            <a:chExt cx="5494" cy="2131"/>
          </a:xfrm>
        </p:grpSpPr>
        <p:sp>
          <p:nvSpPr>
            <p:cNvPr id="6" name="Line 20"/>
            <p:cNvSpPr>
              <a:spLocks noChangeShapeType="1"/>
            </p:cNvSpPr>
            <p:nvPr/>
          </p:nvSpPr>
          <p:spPr bwMode="auto">
            <a:xfrm>
              <a:off x="1986" y="1888"/>
              <a:ext cx="10" cy="1718"/>
            </a:xfrm>
            <a:prstGeom prst="line">
              <a:avLst/>
            </a:prstGeom>
            <a:ln>
              <a:headEnd/>
              <a:tailEnd/>
            </a:ln>
          </p:spPr>
          <p:style>
            <a:lnRef idx="1">
              <a:schemeClr val="accent5"/>
            </a:lnRef>
            <a:fillRef idx="2">
              <a:schemeClr val="accent5"/>
            </a:fillRef>
            <a:effectRef idx="1">
              <a:schemeClr val="accent5"/>
            </a:effectRef>
            <a:fontRef idx="minor">
              <a:schemeClr val="dk1"/>
            </a:fontRef>
          </p:style>
          <p:txBody>
            <a:bodyPr/>
            <a:lstStyle/>
            <a:p>
              <a:pPr>
                <a:defRPr/>
              </a:pPr>
              <a:endParaRPr lang="zh-TW" altLang="en-US"/>
            </a:p>
          </p:txBody>
        </p:sp>
        <p:sp>
          <p:nvSpPr>
            <p:cNvPr id="7" name="AutoShape 5"/>
            <p:cNvSpPr>
              <a:spLocks noChangeArrowheads="1"/>
            </p:cNvSpPr>
            <p:nvPr/>
          </p:nvSpPr>
          <p:spPr bwMode="auto">
            <a:xfrm>
              <a:off x="353" y="1797"/>
              <a:ext cx="1454" cy="1843"/>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fontAlgn="auto">
                <a:spcBef>
                  <a:spcPts val="0"/>
                </a:spcBef>
                <a:spcAft>
                  <a:spcPts val="0"/>
                </a:spcAft>
                <a:defRPr/>
              </a:pPr>
              <a:r>
                <a:rPr lang="zh-TW" altLang="en-US" sz="2000" dirty="0">
                  <a:ea typeface="標楷體" pitchFamily="65" charset="-120"/>
                </a:rPr>
                <a:t>推動我國採用</a:t>
              </a:r>
            </a:p>
            <a:p>
              <a:pPr algn="ctr" fontAlgn="auto">
                <a:spcBef>
                  <a:spcPts val="0"/>
                </a:spcBef>
                <a:spcAft>
                  <a:spcPts val="0"/>
                </a:spcAft>
                <a:defRPr/>
              </a:pPr>
              <a:r>
                <a:rPr lang="zh-TW" altLang="en-US" sz="2000" dirty="0">
                  <a:ea typeface="標楷體" pitchFamily="65" charset="-120"/>
                </a:rPr>
                <a:t>國際會計準則</a:t>
              </a:r>
            </a:p>
            <a:p>
              <a:pPr algn="ctr" fontAlgn="auto">
                <a:spcBef>
                  <a:spcPts val="0"/>
                </a:spcBef>
                <a:spcAft>
                  <a:spcPts val="0"/>
                </a:spcAft>
                <a:defRPr/>
              </a:pPr>
              <a:r>
                <a:rPr lang="zh-TW" altLang="en-US" sz="2000" dirty="0">
                  <a:ea typeface="標楷體" pitchFamily="65" charset="-120"/>
                </a:rPr>
                <a:t>專案小組</a:t>
              </a:r>
            </a:p>
          </p:txBody>
        </p:sp>
        <p:sp>
          <p:nvSpPr>
            <p:cNvPr id="9" name="AutoShape 12"/>
            <p:cNvSpPr>
              <a:spLocks noChangeArrowheads="1"/>
            </p:cNvSpPr>
            <p:nvPr/>
          </p:nvSpPr>
          <p:spPr bwMode="auto">
            <a:xfrm>
              <a:off x="2256" y="1661"/>
              <a:ext cx="3591" cy="464"/>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defRPr/>
              </a:pPr>
              <a:r>
                <a:rPr lang="zh-TW" altLang="en-US" sz="2000">
                  <a:ea typeface="標楷體" pitchFamily="65" charset="-120"/>
                </a:rPr>
                <a:t>分組一：國際會計準則之採用</a:t>
              </a:r>
              <a:r>
                <a:rPr lang="zh-TW" altLang="en-US" sz="2000">
                  <a:solidFill>
                    <a:srgbClr val="1B05BB"/>
                  </a:solidFill>
                  <a:ea typeface="標楷體" pitchFamily="65" charset="-120"/>
                </a:rPr>
                <a:t>（會基會）</a:t>
              </a:r>
            </a:p>
          </p:txBody>
        </p:sp>
        <p:sp>
          <p:nvSpPr>
            <p:cNvPr id="10" name="AutoShape 15"/>
            <p:cNvSpPr>
              <a:spLocks noChangeArrowheads="1"/>
            </p:cNvSpPr>
            <p:nvPr/>
          </p:nvSpPr>
          <p:spPr bwMode="auto">
            <a:xfrm>
              <a:off x="2256" y="2217"/>
              <a:ext cx="3591" cy="463"/>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defRPr/>
              </a:pPr>
              <a:r>
                <a:rPr lang="zh-TW" altLang="en-US" sz="2000">
                  <a:ea typeface="標楷體" pitchFamily="65" charset="-120"/>
                </a:rPr>
                <a:t>分組二：國際會計準則之導入</a:t>
              </a:r>
              <a:r>
                <a:rPr lang="zh-TW" altLang="en-US" sz="2000">
                  <a:solidFill>
                    <a:srgbClr val="1B05BB"/>
                  </a:solidFill>
                  <a:ea typeface="標楷體" pitchFamily="65" charset="-120"/>
                </a:rPr>
                <a:t>（證交所）</a:t>
              </a:r>
            </a:p>
          </p:txBody>
        </p:sp>
        <p:sp>
          <p:nvSpPr>
            <p:cNvPr id="11" name="AutoShape 17"/>
            <p:cNvSpPr>
              <a:spLocks noChangeArrowheads="1"/>
            </p:cNvSpPr>
            <p:nvPr/>
          </p:nvSpPr>
          <p:spPr bwMode="auto">
            <a:xfrm>
              <a:off x="2256" y="2772"/>
              <a:ext cx="3591" cy="464"/>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fontAlgn="auto">
                <a:spcBef>
                  <a:spcPts val="0"/>
                </a:spcBef>
                <a:spcAft>
                  <a:spcPts val="0"/>
                </a:spcAft>
                <a:defRPr/>
              </a:pPr>
              <a:r>
                <a:rPr lang="zh-TW" altLang="en-US" sz="2000" dirty="0">
                  <a:ea typeface="標楷體" pitchFamily="65" charset="-120"/>
                </a:rPr>
                <a:t>分組三：法規與管理機制之調整</a:t>
              </a:r>
              <a:r>
                <a:rPr lang="zh-TW" altLang="en-US" sz="2000" dirty="0">
                  <a:solidFill>
                    <a:srgbClr val="1B05BB"/>
                  </a:solidFill>
                  <a:ea typeface="標楷體" pitchFamily="65" charset="-120"/>
                </a:rPr>
                <a:t>（證期局）</a:t>
              </a:r>
            </a:p>
          </p:txBody>
        </p:sp>
        <p:sp>
          <p:nvSpPr>
            <p:cNvPr id="12" name="AutoShape 19"/>
            <p:cNvSpPr>
              <a:spLocks noChangeArrowheads="1"/>
            </p:cNvSpPr>
            <p:nvPr/>
          </p:nvSpPr>
          <p:spPr bwMode="auto">
            <a:xfrm>
              <a:off x="2256" y="3327"/>
              <a:ext cx="3591" cy="46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defRPr/>
              </a:pPr>
              <a:r>
                <a:rPr lang="zh-TW" altLang="en-US" sz="2000">
                  <a:ea typeface="標楷體" pitchFamily="65" charset="-120"/>
                </a:rPr>
                <a:t>分組四：宣導及訓練</a:t>
              </a:r>
              <a:r>
                <a:rPr lang="zh-TW" altLang="en-US" sz="2000">
                  <a:solidFill>
                    <a:srgbClr val="1B05BB"/>
                  </a:solidFill>
                  <a:ea typeface="標楷體" pitchFamily="65" charset="-120"/>
                </a:rPr>
                <a:t>（櫃買中心）</a:t>
              </a:r>
            </a:p>
          </p:txBody>
        </p:sp>
        <p:sp>
          <p:nvSpPr>
            <p:cNvPr id="14" name="Line 22"/>
            <p:cNvSpPr>
              <a:spLocks noChangeShapeType="1"/>
            </p:cNvSpPr>
            <p:nvPr/>
          </p:nvSpPr>
          <p:spPr bwMode="auto">
            <a:xfrm>
              <a:off x="1996" y="3004"/>
              <a:ext cx="260" cy="0"/>
            </a:xfrm>
            <a:prstGeom prst="line">
              <a:avLst/>
            </a:prstGeom>
            <a:ln>
              <a:headEnd/>
              <a:tailEnd/>
            </a:ln>
          </p:spPr>
          <p:style>
            <a:lnRef idx="1">
              <a:schemeClr val="accent5"/>
            </a:lnRef>
            <a:fillRef idx="2">
              <a:schemeClr val="accent5"/>
            </a:fillRef>
            <a:effectRef idx="1">
              <a:schemeClr val="accent5"/>
            </a:effectRef>
            <a:fontRef idx="minor">
              <a:schemeClr val="dk1"/>
            </a:fontRef>
          </p:style>
          <p:txBody>
            <a:bodyPr/>
            <a:lstStyle/>
            <a:p>
              <a:pPr>
                <a:defRPr/>
              </a:pPr>
              <a:endParaRPr lang="zh-TW" altLang="en-US"/>
            </a:p>
          </p:txBody>
        </p:sp>
        <p:sp>
          <p:nvSpPr>
            <p:cNvPr id="15" name="Line 23"/>
            <p:cNvSpPr>
              <a:spLocks noChangeShapeType="1"/>
            </p:cNvSpPr>
            <p:nvPr/>
          </p:nvSpPr>
          <p:spPr bwMode="auto">
            <a:xfrm>
              <a:off x="1996" y="2449"/>
              <a:ext cx="260" cy="0"/>
            </a:xfrm>
            <a:prstGeom prst="line">
              <a:avLst/>
            </a:prstGeom>
            <a:ln>
              <a:headEnd/>
              <a:tailEnd/>
            </a:ln>
          </p:spPr>
          <p:style>
            <a:lnRef idx="1">
              <a:schemeClr val="accent5"/>
            </a:lnRef>
            <a:fillRef idx="2">
              <a:schemeClr val="accent5"/>
            </a:fillRef>
            <a:effectRef idx="1">
              <a:schemeClr val="accent5"/>
            </a:effectRef>
            <a:fontRef idx="minor">
              <a:schemeClr val="dk1"/>
            </a:fontRef>
          </p:style>
          <p:txBody>
            <a:bodyPr/>
            <a:lstStyle/>
            <a:p>
              <a:pPr>
                <a:defRPr/>
              </a:pPr>
              <a:endParaRPr lang="zh-TW" altLang="en-US"/>
            </a:p>
          </p:txBody>
        </p:sp>
        <p:sp>
          <p:nvSpPr>
            <p:cNvPr id="16" name="Line 24"/>
            <p:cNvSpPr>
              <a:spLocks noChangeShapeType="1"/>
            </p:cNvSpPr>
            <p:nvPr/>
          </p:nvSpPr>
          <p:spPr bwMode="auto">
            <a:xfrm>
              <a:off x="1996" y="1890"/>
              <a:ext cx="260" cy="0"/>
            </a:xfrm>
            <a:prstGeom prst="line">
              <a:avLst/>
            </a:prstGeom>
            <a:ln>
              <a:headEnd/>
              <a:tailEnd/>
            </a:ln>
          </p:spPr>
          <p:style>
            <a:lnRef idx="1">
              <a:schemeClr val="accent5"/>
            </a:lnRef>
            <a:fillRef idx="2">
              <a:schemeClr val="accent5"/>
            </a:fillRef>
            <a:effectRef idx="1">
              <a:schemeClr val="accent5"/>
            </a:effectRef>
            <a:fontRef idx="minor">
              <a:schemeClr val="dk1"/>
            </a:fontRef>
          </p:style>
          <p:txBody>
            <a:bodyPr/>
            <a:lstStyle/>
            <a:p>
              <a:pPr>
                <a:defRPr/>
              </a:pPr>
              <a:endParaRPr lang="zh-TW" altLang="en-US"/>
            </a:p>
          </p:txBody>
        </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kumimoji="0" lang="en-US" altLang="zh-TW" sz="4000" dirty="0" smtClean="0">
                <a:latin typeface="標楷體" pitchFamily="65" charset="-120"/>
                <a:ea typeface="標楷體" pitchFamily="65" charset="-120"/>
              </a:rPr>
              <a:t>IFRSs</a:t>
            </a:r>
            <a:r>
              <a:rPr kumimoji="0" lang="zh-TW" altLang="en-US" sz="4000" dirty="0" smtClean="0">
                <a:latin typeface="標楷體" pitchFamily="65" charset="-120"/>
                <a:ea typeface="標楷體" pitchFamily="65" charset="-120"/>
              </a:rPr>
              <a:t>專案小組</a:t>
            </a:r>
            <a:r>
              <a:rPr kumimoji="0" lang="zh-TW" altLang="en-US" sz="4000" dirty="0" smtClean="0">
                <a:latin typeface="標楷體" pitchFamily="65" charset="-120"/>
                <a:ea typeface="標楷體" pitchFamily="65" charset="-120"/>
              </a:rPr>
              <a:t>推</a:t>
            </a:r>
            <a:r>
              <a:rPr lang="zh-TW" altLang="en-US" sz="4000" dirty="0" smtClean="0">
                <a:latin typeface="標楷體" pitchFamily="65" charset="-120"/>
                <a:ea typeface="標楷體" pitchFamily="65" charset="-120"/>
              </a:rPr>
              <a:t>動現況</a:t>
            </a:r>
            <a:endParaRPr lang="zh-TW" altLang="en-US" sz="4000" dirty="0" smtClean="0">
              <a:latin typeface="標楷體" pitchFamily="65" charset="-120"/>
              <a:ea typeface="標楷體" pitchFamily="65" charset="-120"/>
            </a:endParaRPr>
          </a:p>
        </p:txBody>
      </p:sp>
      <p:sp>
        <p:nvSpPr>
          <p:cNvPr id="10243" name="Rectangle 3"/>
          <p:cNvSpPr>
            <a:spLocks noGrp="1" noChangeArrowheads="1"/>
          </p:cNvSpPr>
          <p:nvPr>
            <p:ph type="body" idx="1"/>
          </p:nvPr>
        </p:nvSpPr>
        <p:spPr/>
        <p:txBody>
          <a:bodyPr/>
          <a:lstStyle/>
          <a:p>
            <a:r>
              <a:rPr lang="zh-TW" altLang="en-US" dirty="0" smtClean="0">
                <a:latin typeface="標楷體" pitchFamily="65" charset="-120"/>
                <a:ea typeface="標楷體" pitchFamily="65" charset="-120"/>
              </a:rPr>
              <a:t>專案小組</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核心任務</a:t>
            </a:r>
            <a:endParaRPr lang="en-US" altLang="zh-TW"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控管各分組計畫進度及成果</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解決各分組面臨窒礙難行之問題</a:t>
            </a:r>
            <a:endParaRPr lang="en-US" altLang="zh-TW" sz="2400"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工作現況</a:t>
            </a:r>
            <a:endParaRPr lang="en-US" altLang="zh-TW" dirty="0" smtClean="0">
              <a:latin typeface="標楷體" pitchFamily="65" charset="-120"/>
              <a:ea typeface="標楷體" pitchFamily="65" charset="-120"/>
            </a:endParaRPr>
          </a:p>
          <a:p>
            <a:pPr lvl="2"/>
            <a:r>
              <a:rPr lang="zh-TW" altLang="en-US" sz="2400" dirty="0" smtClean="0">
                <a:latin typeface="標楷體" pitchFamily="65" charset="-120"/>
                <a:ea typeface="標楷體" pitchFamily="65" charset="-120"/>
              </a:rPr>
              <a:t>以</a:t>
            </a:r>
            <a:r>
              <a:rPr lang="zh-TW" altLang="zh-TW" sz="2400" dirty="0" smtClean="0">
                <a:latin typeface="標楷體" pitchFamily="65" charset="-120"/>
                <a:ea typeface="標楷體" pitchFamily="65" charset="-120"/>
              </a:rPr>
              <a:t>推動</a:t>
            </a:r>
            <a:r>
              <a:rPr lang="zh-TW" altLang="en-US" sz="2400" dirty="0" smtClean="0">
                <a:latin typeface="標楷體" pitchFamily="65" charset="-120"/>
                <a:ea typeface="標楷體" pitchFamily="65" charset="-120"/>
              </a:rPr>
              <a:t>企業</a:t>
            </a:r>
            <a:r>
              <a:rPr lang="en-US" altLang="zh-TW" sz="2400" dirty="0" smtClean="0">
                <a:latin typeface="標楷體" pitchFamily="65" charset="-120"/>
                <a:ea typeface="標楷體" pitchFamily="65" charset="-120"/>
              </a:rPr>
              <a:t>2013</a:t>
            </a:r>
            <a:r>
              <a:rPr lang="zh-TW" altLang="zh-TW" sz="2400" dirty="0" smtClean="0">
                <a:latin typeface="標楷體" pitchFamily="65" charset="-120"/>
                <a:ea typeface="標楷體" pitchFamily="65" charset="-120"/>
              </a:rPr>
              <a:t>年如期產製</a:t>
            </a:r>
            <a:r>
              <a:rPr lang="en-US" altLang="zh-TW" sz="2400" dirty="0" smtClean="0">
                <a:latin typeface="標楷體" pitchFamily="65" charset="-120"/>
                <a:ea typeface="標楷體" pitchFamily="65" charset="-120"/>
              </a:rPr>
              <a:t>IFRSs</a:t>
            </a:r>
            <a:r>
              <a:rPr lang="zh-TW" altLang="zh-TW" sz="2400" dirty="0" smtClean="0">
                <a:latin typeface="標楷體" pitchFamily="65" charset="-120"/>
                <a:ea typeface="標楷體" pitchFamily="65" charset="-120"/>
              </a:rPr>
              <a:t>財務報表</a:t>
            </a:r>
            <a:r>
              <a:rPr lang="zh-TW" altLang="en-US" sz="2400" dirty="0" smtClean="0">
                <a:latin typeface="標楷體" pitchFamily="65" charset="-120"/>
                <a:ea typeface="標楷體" pitchFamily="65" charset="-120"/>
              </a:rPr>
              <a:t>為目標</a:t>
            </a:r>
            <a:endParaRPr lang="en-US" altLang="zh-TW" sz="2400" dirty="0" smtClean="0">
              <a:latin typeface="標楷體" pitchFamily="65" charset="-120"/>
              <a:ea typeface="標楷體" pitchFamily="65" charset="-120"/>
            </a:endParaRPr>
          </a:p>
          <a:p>
            <a:pPr lvl="2"/>
            <a:r>
              <a:rPr lang="zh-TW" altLang="zh-TW" sz="2400" dirty="0" smtClean="0">
                <a:latin typeface="標楷體" pitchFamily="65" charset="-120"/>
                <a:ea typeface="標楷體" pitchFamily="65" charset="-120"/>
              </a:rPr>
              <a:t>成立</a:t>
            </a:r>
            <a:r>
              <a:rPr lang="en-US" altLang="zh-TW" sz="2400" dirty="0" smtClean="0">
                <a:latin typeface="標楷體" pitchFamily="65" charset="-120"/>
                <a:ea typeface="標楷體" pitchFamily="65" charset="-120"/>
              </a:rPr>
              <a:t>IFRSs</a:t>
            </a:r>
            <a:r>
              <a:rPr lang="zh-TW" altLang="zh-TW" sz="2400" dirty="0" smtClean="0">
                <a:latin typeface="標楷體" pitchFamily="65" charset="-120"/>
                <a:ea typeface="標楷體" pitchFamily="65" charset="-120"/>
              </a:rPr>
              <a:t>服務中心</a:t>
            </a:r>
            <a:r>
              <a:rPr lang="en-US" altLang="zh-TW" sz="2400" dirty="0" smtClean="0">
                <a:latin typeface="標楷體" pitchFamily="65" charset="-120"/>
                <a:ea typeface="標楷體" pitchFamily="65" charset="-120"/>
              </a:rPr>
              <a:t>(100</a:t>
            </a:r>
            <a:r>
              <a:rPr lang="zh-TW" altLang="zh-TW"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6</a:t>
            </a:r>
            <a:r>
              <a:rPr lang="zh-TW" altLang="zh-TW" sz="2400" dirty="0" smtClean="0">
                <a:latin typeface="標楷體" pitchFamily="65" charset="-120"/>
                <a:ea typeface="標楷體" pitchFamily="65" charset="-120"/>
              </a:rPr>
              <a:t>月</a:t>
            </a:r>
            <a:r>
              <a:rPr lang="en-US" altLang="zh-TW" sz="2400" dirty="0" smtClean="0">
                <a:latin typeface="標楷體" pitchFamily="65" charset="-120"/>
                <a:ea typeface="標楷體" pitchFamily="65" charset="-120"/>
              </a:rPr>
              <a:t>)</a:t>
            </a:r>
            <a:endParaRPr lang="en-US" altLang="zh-TW" sz="2400" u="sng" dirty="0" smtClean="0">
              <a:latin typeface="標楷體" pitchFamily="65" charset="-120"/>
              <a:ea typeface="標楷體" pitchFamily="65" charset="-120"/>
            </a:endParaRPr>
          </a:p>
          <a:p>
            <a:pPr lvl="3" indent="-427038"/>
            <a:r>
              <a:rPr lang="zh-TW" altLang="zh-TW" sz="2000" dirty="0" smtClean="0">
                <a:latin typeface="標楷體" pitchFamily="65" charset="-120"/>
                <a:ea typeface="標楷體" pitchFamily="65" charset="-120"/>
              </a:rPr>
              <a:t>作為主管機關、企業與會計師之間溝通聯繫之橋樑</a:t>
            </a:r>
            <a:endParaRPr lang="en-US" altLang="zh-TW" sz="2000" dirty="0" smtClean="0">
              <a:latin typeface="標楷體" pitchFamily="65" charset="-120"/>
              <a:ea typeface="標楷體" pitchFamily="65" charset="-120"/>
            </a:endParaRPr>
          </a:p>
          <a:p>
            <a:pPr lvl="3" indent="-427038"/>
            <a:r>
              <a:rPr lang="zh-TW" altLang="en-US" sz="2000" dirty="0" smtClean="0">
                <a:latin typeface="標楷體" pitchFamily="65" charset="-120"/>
                <a:ea typeface="標楷體" pitchFamily="65" charset="-120"/>
              </a:rPr>
              <a:t>由</a:t>
            </a:r>
            <a:r>
              <a:rPr lang="zh-TW" altLang="zh-TW" sz="2000" dirty="0" smtClean="0">
                <a:latin typeface="標楷體" pitchFamily="65" charset="-120"/>
                <a:ea typeface="標楷體" pitchFamily="65" charset="-120"/>
              </a:rPr>
              <a:t>金管會各週邊單位及各業務局熟稔</a:t>
            </a:r>
            <a:r>
              <a:rPr lang="en-US" altLang="zh-TW" sz="2000" dirty="0" smtClean="0">
                <a:latin typeface="標楷體" pitchFamily="65" charset="-120"/>
                <a:ea typeface="標楷體" pitchFamily="65" charset="-120"/>
              </a:rPr>
              <a:t>IFRSs</a:t>
            </a:r>
            <a:r>
              <a:rPr lang="zh-TW" altLang="zh-TW" sz="2000" dirty="0" smtClean="0">
                <a:latin typeface="標楷體" pitchFamily="65" charset="-120"/>
                <a:ea typeface="標楷體" pitchFamily="65" charset="-120"/>
              </a:rPr>
              <a:t>同仁</a:t>
            </a:r>
            <a:r>
              <a:rPr lang="zh-TW" altLang="en-US" sz="2000" dirty="0" smtClean="0">
                <a:latin typeface="標楷體" pitchFamily="65" charset="-120"/>
                <a:ea typeface="標楷體" pitchFamily="65" charset="-120"/>
              </a:rPr>
              <a:t>組成</a:t>
            </a:r>
            <a:endParaRPr lang="en-US" altLang="zh-TW" sz="2000" dirty="0" smtClean="0">
              <a:latin typeface="標楷體" pitchFamily="65" charset="-120"/>
              <a:ea typeface="標楷體" pitchFamily="65" charset="-120"/>
            </a:endParaRPr>
          </a:p>
          <a:p>
            <a:pPr lvl="3" indent="-427038"/>
            <a:r>
              <a:rPr lang="zh-TW" altLang="zh-TW" sz="2000" dirty="0" smtClean="0">
                <a:latin typeface="標楷體" pitchFamily="65" charset="-120"/>
                <a:ea typeface="標楷體" pitchFamily="65" charset="-120"/>
              </a:rPr>
              <a:t>設有「顧問諮詢小組」</a:t>
            </a:r>
            <a:endParaRPr lang="en-US" altLang="zh-TW" sz="20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新細明體"/>
        <a:cs typeface=""/>
      </a:majorFont>
      <a:minorFont>
        <a:latin typeface="Verdan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3067</TotalTime>
  <Words>1931</Words>
  <Application>Microsoft Office PowerPoint</Application>
  <PresentationFormat>A4 紙張 (210x297 公釐)</PresentationFormat>
  <Paragraphs>290</Paragraphs>
  <Slides>27</Slides>
  <Notes>27</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27</vt:i4>
      </vt:variant>
    </vt:vector>
  </HeadingPairs>
  <TitlesOfParts>
    <vt:vector size="37" baseType="lpstr">
      <vt:lpstr>Arial</vt:lpstr>
      <vt:lpstr>新細明體</vt:lpstr>
      <vt:lpstr>Verdana</vt:lpstr>
      <vt:lpstr>Wingdings</vt:lpstr>
      <vt:lpstr>Calibri</vt:lpstr>
      <vt:lpstr>標楷體</vt:lpstr>
      <vt:lpstr>Times New Roman</vt:lpstr>
      <vt:lpstr>Wingdings 2</vt:lpstr>
      <vt:lpstr>細明體</vt:lpstr>
      <vt:lpstr>Profile</vt:lpstr>
      <vt:lpstr>投影片 1</vt:lpstr>
      <vt:lpstr>簡報大綱</vt:lpstr>
      <vt:lpstr>國際會計準則簡介</vt:lpstr>
      <vt:lpstr>國際會計準則簡介(續)</vt:lpstr>
      <vt:lpstr>推動我國採用國際會計準則政策</vt:lpstr>
      <vt:lpstr>採用國際會計準則之影響</vt:lpstr>
      <vt:lpstr>採用國際會計準則之影響</vt:lpstr>
      <vt:lpstr>我國採用國際會計準則之推動架構</vt:lpstr>
      <vt:lpstr>IFRSs專案小組推動現況</vt:lpstr>
      <vt:lpstr>IFRSs專案小組第一分組推動現況</vt:lpstr>
      <vt:lpstr>IFRSs專案小組第二分組推動現況</vt:lpstr>
      <vt:lpstr>IFRSs專案小組第二分組推動現況</vt:lpstr>
      <vt:lpstr>IFRSs專案小組第三分組推動現況</vt:lpstr>
      <vt:lpstr>IFRSs專案小組第四分組推動現況</vt:lpstr>
      <vt:lpstr>IFRSs專案小組第四分組推動現況</vt:lpstr>
      <vt:lpstr>IFRSs專案小組第四分組推動現況</vt:lpstr>
      <vt:lpstr>IFRSs專案小組第四分組推動現況</vt:lpstr>
      <vt:lpstr>IFRSs專案小組第四分組推動現況</vt:lpstr>
      <vt:lpstr>IFRSs專案小組第四分組推動現況</vt:lpstr>
      <vt:lpstr>IFRSs專案小組第四分組推動現況</vt:lpstr>
      <vt:lpstr>IFRSs專案小組第四分組推動現況</vt:lpstr>
      <vt:lpstr>現階段各界關注議題</vt:lpstr>
      <vt:lpstr>現階段各界關注議題</vt:lpstr>
      <vt:lpstr>現階段各界關注議題</vt:lpstr>
      <vt:lpstr>結語</vt:lpstr>
      <vt:lpstr>結語</vt:lpstr>
      <vt:lpstr>投影片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林玟君</dc:creator>
  <cp:lastModifiedBy>Lenovo User</cp:lastModifiedBy>
  <cp:revision>532</cp:revision>
  <cp:lastPrinted>2011-07-08T03:46:34Z</cp:lastPrinted>
  <dcterms:created xsi:type="dcterms:W3CDTF">2011-03-02T06:03:23Z</dcterms:created>
  <dcterms:modified xsi:type="dcterms:W3CDTF">2011-07-08T07:23:30Z</dcterms:modified>
</cp:coreProperties>
</file>