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259" r:id="rId2"/>
    <p:sldId id="492" r:id="rId3"/>
    <p:sldId id="487" r:id="rId4"/>
    <p:sldId id="493" r:id="rId5"/>
    <p:sldId id="489" r:id="rId6"/>
    <p:sldId id="494" r:id="rId7"/>
    <p:sldId id="495" r:id="rId8"/>
    <p:sldId id="496" r:id="rId9"/>
    <p:sldId id="497" r:id="rId10"/>
    <p:sldId id="498" r:id="rId11"/>
    <p:sldId id="499" r:id="rId12"/>
    <p:sldId id="501" r:id="rId13"/>
    <p:sldId id="502" r:id="rId14"/>
    <p:sldId id="350" r:id="rId15"/>
    <p:sldId id="504" r:id="rId16"/>
  </p:sldIdLst>
  <p:sldSz cx="9144000" cy="6858000" type="screen4x3"/>
  <p:notesSz cx="6805613" cy="9939338"/>
  <p:embeddedFontLst>
    <p:embeddedFont>
      <p:font typeface="SimHei" pitchFamily="2" charset="-122"/>
      <p:regular r:id="rId19"/>
    </p:embeddedFont>
    <p:embeddedFont>
      <p:font typeface="BatangChe" pitchFamily="49" charset="-127"/>
      <p:regular r:id="rId20"/>
    </p:embeddedFont>
    <p:embeddedFont>
      <p:font typeface="Arial Unicode MS" pitchFamily="34" charset="-120"/>
      <p:regular r:id="rId21"/>
    </p:embeddedFont>
  </p:embeddedFontLst>
  <p:defaultTextStyle>
    <a:defPPr>
      <a:defRPr lang="en-US"/>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FAE600"/>
    <a:srgbClr val="000000"/>
    <a:srgbClr val="F1F1F1"/>
    <a:srgbClr val="B4B4B4"/>
    <a:srgbClr val="FFD200"/>
    <a:srgbClr val="808080"/>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淺色樣式 3 - 輔色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23" autoAdjust="0"/>
    <p:restoredTop sz="99640" autoAdjust="0"/>
  </p:normalViewPr>
  <p:slideViewPr>
    <p:cSldViewPr>
      <p:cViewPr>
        <p:scale>
          <a:sx n="75" d="100"/>
          <a:sy n="75" d="100"/>
        </p:scale>
        <p:origin x="-1140" y="-79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51" d="100"/>
          <a:sy n="51" d="100"/>
        </p:scale>
        <p:origin x="-1848" y="-90"/>
      </p:cViewPr>
      <p:guideLst>
        <p:guide orient="horz" pos="3131"/>
        <p:guide pos="214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6"/>
          <p:cNvGrpSpPr>
            <a:grpSpLocks noChangeAspect="1"/>
          </p:cNvGrpSpPr>
          <p:nvPr/>
        </p:nvGrpSpPr>
        <p:grpSpPr bwMode="auto">
          <a:xfrm>
            <a:off x="4986982" y="9267602"/>
            <a:ext cx="1568450" cy="382587"/>
            <a:chOff x="3459" y="2313"/>
            <a:chExt cx="1163" cy="284"/>
          </a:xfrm>
        </p:grpSpPr>
        <p:grpSp>
          <p:nvGrpSpPr>
            <p:cNvPr id="7" name="Group 7"/>
            <p:cNvGrpSpPr>
              <a:grpSpLocks noChangeAspect="1"/>
            </p:cNvGrpSpPr>
            <p:nvPr/>
          </p:nvGrpSpPr>
          <p:grpSpPr bwMode="auto">
            <a:xfrm>
              <a:off x="3648" y="2453"/>
              <a:ext cx="381" cy="123"/>
              <a:chOff x="397" y="3425"/>
              <a:chExt cx="1601" cy="527"/>
            </a:xfrm>
          </p:grpSpPr>
          <p:sp>
            <p:nvSpPr>
              <p:cNvPr id="11" name="Freeform 8"/>
              <p:cNvSpPr>
                <a:spLocks noChangeAspect="1"/>
              </p:cNvSpPr>
              <p:nvPr/>
            </p:nvSpPr>
            <p:spPr bwMode="auto">
              <a:xfrm>
                <a:off x="442" y="3425"/>
                <a:ext cx="471" cy="213"/>
              </a:xfrm>
              <a:custGeom>
                <a:avLst/>
                <a:gdLst/>
                <a:ahLst/>
                <a:cxnLst>
                  <a:cxn ang="0">
                    <a:pos x="587" y="170"/>
                  </a:cxn>
                  <a:cxn ang="0">
                    <a:pos x="587" y="170"/>
                  </a:cxn>
                  <a:cxn ang="0">
                    <a:pos x="937" y="170"/>
                  </a:cxn>
                  <a:cxn ang="0">
                    <a:pos x="937" y="170"/>
                  </a:cxn>
                  <a:cxn ang="0">
                    <a:pos x="912" y="279"/>
                  </a:cxn>
                  <a:cxn ang="0">
                    <a:pos x="912" y="279"/>
                  </a:cxn>
                  <a:cxn ang="0">
                    <a:pos x="894" y="415"/>
                  </a:cxn>
                  <a:cxn ang="0">
                    <a:pos x="894" y="415"/>
                  </a:cxn>
                  <a:cxn ang="0">
                    <a:pos x="770" y="415"/>
                  </a:cxn>
                  <a:cxn ang="0">
                    <a:pos x="770" y="415"/>
                  </a:cxn>
                  <a:cxn ang="0">
                    <a:pos x="797" y="266"/>
                  </a:cxn>
                  <a:cxn ang="0">
                    <a:pos x="797" y="266"/>
                  </a:cxn>
                  <a:cxn ang="0">
                    <a:pos x="152" y="266"/>
                  </a:cxn>
                  <a:cxn ang="0">
                    <a:pos x="152" y="266"/>
                  </a:cxn>
                  <a:cxn ang="0">
                    <a:pos x="128" y="399"/>
                  </a:cxn>
                  <a:cxn ang="0">
                    <a:pos x="128" y="399"/>
                  </a:cxn>
                  <a:cxn ang="0">
                    <a:pos x="0" y="399"/>
                  </a:cxn>
                  <a:cxn ang="0">
                    <a:pos x="0" y="399"/>
                  </a:cxn>
                  <a:cxn ang="0">
                    <a:pos x="0" y="396"/>
                  </a:cxn>
                  <a:cxn ang="0">
                    <a:pos x="0" y="396"/>
                  </a:cxn>
                  <a:cxn ang="0">
                    <a:pos x="8" y="370"/>
                  </a:cxn>
                  <a:cxn ang="0">
                    <a:pos x="15" y="343"/>
                  </a:cxn>
                  <a:cxn ang="0">
                    <a:pos x="21" y="315"/>
                  </a:cxn>
                  <a:cxn ang="0">
                    <a:pos x="27" y="285"/>
                  </a:cxn>
                  <a:cxn ang="0">
                    <a:pos x="32" y="256"/>
                  </a:cxn>
                  <a:cxn ang="0">
                    <a:pos x="36" y="226"/>
                  </a:cxn>
                  <a:cxn ang="0">
                    <a:pos x="39" y="195"/>
                  </a:cxn>
                  <a:cxn ang="0">
                    <a:pos x="40" y="165"/>
                  </a:cxn>
                  <a:cxn ang="0">
                    <a:pos x="40" y="165"/>
                  </a:cxn>
                  <a:cxn ang="0">
                    <a:pos x="454" y="165"/>
                  </a:cxn>
                  <a:cxn ang="0">
                    <a:pos x="454" y="165"/>
                  </a:cxn>
                  <a:cxn ang="0">
                    <a:pos x="454" y="162"/>
                  </a:cxn>
                  <a:cxn ang="0">
                    <a:pos x="454" y="162"/>
                  </a:cxn>
                  <a:cxn ang="0">
                    <a:pos x="429" y="39"/>
                  </a:cxn>
                  <a:cxn ang="0">
                    <a:pos x="429" y="39"/>
                  </a:cxn>
                  <a:cxn ang="0">
                    <a:pos x="446" y="37"/>
                  </a:cxn>
                  <a:cxn ang="0">
                    <a:pos x="462" y="33"/>
                  </a:cxn>
                  <a:cxn ang="0">
                    <a:pos x="479" y="29"/>
                  </a:cxn>
                  <a:cxn ang="0">
                    <a:pos x="494" y="24"/>
                  </a:cxn>
                  <a:cxn ang="0">
                    <a:pos x="525" y="12"/>
                  </a:cxn>
                  <a:cxn ang="0">
                    <a:pos x="552" y="0"/>
                  </a:cxn>
                  <a:cxn ang="0">
                    <a:pos x="552" y="0"/>
                  </a:cxn>
                  <a:cxn ang="0">
                    <a:pos x="557" y="2"/>
                  </a:cxn>
                  <a:cxn ang="0">
                    <a:pos x="557" y="2"/>
                  </a:cxn>
                  <a:cxn ang="0">
                    <a:pos x="587" y="170"/>
                  </a:cxn>
                  <a:cxn ang="0">
                    <a:pos x="587" y="170"/>
                  </a:cxn>
                </a:cxnLst>
                <a:rect l="0" t="0" r="r" b="b"/>
                <a:pathLst>
                  <a:path w="937" h="415">
                    <a:moveTo>
                      <a:pt x="587" y="170"/>
                    </a:moveTo>
                    <a:lnTo>
                      <a:pt x="587" y="170"/>
                    </a:lnTo>
                    <a:lnTo>
                      <a:pt x="937" y="170"/>
                    </a:lnTo>
                    <a:lnTo>
                      <a:pt x="937" y="170"/>
                    </a:lnTo>
                    <a:lnTo>
                      <a:pt x="912" y="279"/>
                    </a:lnTo>
                    <a:lnTo>
                      <a:pt x="912" y="279"/>
                    </a:lnTo>
                    <a:lnTo>
                      <a:pt x="894" y="415"/>
                    </a:lnTo>
                    <a:lnTo>
                      <a:pt x="894" y="415"/>
                    </a:lnTo>
                    <a:lnTo>
                      <a:pt x="770" y="415"/>
                    </a:lnTo>
                    <a:lnTo>
                      <a:pt x="770" y="415"/>
                    </a:lnTo>
                    <a:lnTo>
                      <a:pt x="797" y="266"/>
                    </a:lnTo>
                    <a:lnTo>
                      <a:pt x="797" y="266"/>
                    </a:lnTo>
                    <a:lnTo>
                      <a:pt x="152" y="266"/>
                    </a:lnTo>
                    <a:lnTo>
                      <a:pt x="152" y="266"/>
                    </a:lnTo>
                    <a:lnTo>
                      <a:pt x="128" y="399"/>
                    </a:lnTo>
                    <a:lnTo>
                      <a:pt x="128" y="399"/>
                    </a:lnTo>
                    <a:lnTo>
                      <a:pt x="0" y="399"/>
                    </a:lnTo>
                    <a:lnTo>
                      <a:pt x="0" y="399"/>
                    </a:lnTo>
                    <a:lnTo>
                      <a:pt x="0" y="396"/>
                    </a:lnTo>
                    <a:lnTo>
                      <a:pt x="0" y="396"/>
                    </a:lnTo>
                    <a:lnTo>
                      <a:pt x="8" y="370"/>
                    </a:lnTo>
                    <a:lnTo>
                      <a:pt x="15" y="343"/>
                    </a:lnTo>
                    <a:lnTo>
                      <a:pt x="21" y="315"/>
                    </a:lnTo>
                    <a:lnTo>
                      <a:pt x="27" y="285"/>
                    </a:lnTo>
                    <a:lnTo>
                      <a:pt x="32" y="256"/>
                    </a:lnTo>
                    <a:lnTo>
                      <a:pt x="36" y="226"/>
                    </a:lnTo>
                    <a:lnTo>
                      <a:pt x="39" y="195"/>
                    </a:lnTo>
                    <a:lnTo>
                      <a:pt x="40" y="165"/>
                    </a:lnTo>
                    <a:lnTo>
                      <a:pt x="40" y="165"/>
                    </a:lnTo>
                    <a:lnTo>
                      <a:pt x="454" y="165"/>
                    </a:lnTo>
                    <a:lnTo>
                      <a:pt x="454" y="165"/>
                    </a:lnTo>
                    <a:lnTo>
                      <a:pt x="454" y="162"/>
                    </a:lnTo>
                    <a:lnTo>
                      <a:pt x="454" y="162"/>
                    </a:lnTo>
                    <a:lnTo>
                      <a:pt x="429" y="39"/>
                    </a:lnTo>
                    <a:lnTo>
                      <a:pt x="429" y="39"/>
                    </a:lnTo>
                    <a:lnTo>
                      <a:pt x="446" y="37"/>
                    </a:lnTo>
                    <a:lnTo>
                      <a:pt x="462" y="33"/>
                    </a:lnTo>
                    <a:lnTo>
                      <a:pt x="479" y="29"/>
                    </a:lnTo>
                    <a:lnTo>
                      <a:pt x="494" y="24"/>
                    </a:lnTo>
                    <a:lnTo>
                      <a:pt x="525" y="12"/>
                    </a:lnTo>
                    <a:lnTo>
                      <a:pt x="552" y="0"/>
                    </a:lnTo>
                    <a:lnTo>
                      <a:pt x="552" y="0"/>
                    </a:lnTo>
                    <a:lnTo>
                      <a:pt x="557" y="2"/>
                    </a:lnTo>
                    <a:lnTo>
                      <a:pt x="557" y="2"/>
                    </a:lnTo>
                    <a:lnTo>
                      <a:pt x="587" y="170"/>
                    </a:lnTo>
                    <a:lnTo>
                      <a:pt x="587" y="17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2" name="Freeform 9"/>
              <p:cNvSpPr>
                <a:spLocks noChangeAspect="1"/>
              </p:cNvSpPr>
              <p:nvPr/>
            </p:nvSpPr>
            <p:spPr bwMode="auto">
              <a:xfrm>
                <a:off x="1616" y="3430"/>
                <a:ext cx="382" cy="512"/>
              </a:xfrm>
              <a:custGeom>
                <a:avLst/>
                <a:gdLst/>
                <a:ahLst/>
                <a:cxnLst>
                  <a:cxn ang="0">
                    <a:pos x="316" y="223"/>
                  </a:cxn>
                  <a:cxn ang="0">
                    <a:pos x="412" y="221"/>
                  </a:cxn>
                  <a:cxn ang="0">
                    <a:pos x="398" y="212"/>
                  </a:cxn>
                  <a:cxn ang="0">
                    <a:pos x="337" y="171"/>
                  </a:cxn>
                  <a:cxn ang="0">
                    <a:pos x="244" y="124"/>
                  </a:cxn>
                  <a:cxn ang="0">
                    <a:pos x="191" y="104"/>
                  </a:cxn>
                  <a:cxn ang="0">
                    <a:pos x="287" y="6"/>
                  </a:cxn>
                  <a:cxn ang="0">
                    <a:pos x="374" y="48"/>
                  </a:cxn>
                  <a:cxn ang="0">
                    <a:pos x="507" y="127"/>
                  </a:cxn>
                  <a:cxn ang="0">
                    <a:pos x="528" y="159"/>
                  </a:cxn>
                  <a:cxn ang="0">
                    <a:pos x="504" y="176"/>
                  </a:cxn>
                  <a:cxn ang="0">
                    <a:pos x="465" y="229"/>
                  </a:cxn>
                  <a:cxn ang="0">
                    <a:pos x="431" y="237"/>
                  </a:cxn>
                  <a:cxn ang="0">
                    <a:pos x="420" y="232"/>
                  </a:cxn>
                  <a:cxn ang="0">
                    <a:pos x="401" y="377"/>
                  </a:cxn>
                  <a:cxn ang="0">
                    <a:pos x="403" y="426"/>
                  </a:cxn>
                  <a:cxn ang="0">
                    <a:pos x="417" y="476"/>
                  </a:cxn>
                  <a:cxn ang="0">
                    <a:pos x="431" y="511"/>
                  </a:cxn>
                  <a:cxn ang="0">
                    <a:pos x="501" y="465"/>
                  </a:cxn>
                  <a:cxn ang="0">
                    <a:pos x="564" y="410"/>
                  </a:cxn>
                  <a:cxn ang="0">
                    <a:pos x="658" y="312"/>
                  </a:cxn>
                  <a:cxn ang="0">
                    <a:pos x="679" y="345"/>
                  </a:cxn>
                  <a:cxn ang="0">
                    <a:pos x="733" y="401"/>
                  </a:cxn>
                  <a:cxn ang="0">
                    <a:pos x="757" y="429"/>
                  </a:cxn>
                  <a:cxn ang="0">
                    <a:pos x="692" y="459"/>
                  </a:cxn>
                  <a:cxn ang="0">
                    <a:pos x="565" y="535"/>
                  </a:cxn>
                  <a:cxn ang="0">
                    <a:pos x="485" y="596"/>
                  </a:cxn>
                  <a:cxn ang="0">
                    <a:pos x="489" y="632"/>
                  </a:cxn>
                  <a:cxn ang="0">
                    <a:pos x="539" y="705"/>
                  </a:cxn>
                  <a:cxn ang="0">
                    <a:pos x="600" y="767"/>
                  </a:cxn>
                  <a:cxn ang="0">
                    <a:pos x="746" y="853"/>
                  </a:cxn>
                  <a:cxn ang="0">
                    <a:pos x="741" y="853"/>
                  </a:cxn>
                  <a:cxn ang="0">
                    <a:pos x="691" y="887"/>
                  </a:cxn>
                  <a:cxn ang="0">
                    <a:pos x="647" y="923"/>
                  </a:cxn>
                  <a:cxn ang="0">
                    <a:pos x="624" y="959"/>
                  </a:cxn>
                  <a:cxn ang="0">
                    <a:pos x="615" y="949"/>
                  </a:cxn>
                  <a:cxn ang="0">
                    <a:pos x="557" y="911"/>
                  </a:cxn>
                  <a:cxn ang="0">
                    <a:pos x="496" y="851"/>
                  </a:cxn>
                  <a:cxn ang="0">
                    <a:pos x="438" y="778"/>
                  </a:cxn>
                  <a:cxn ang="0">
                    <a:pos x="390" y="701"/>
                  </a:cxn>
                  <a:cxn ang="0">
                    <a:pos x="357" y="628"/>
                  </a:cxn>
                  <a:cxn ang="0">
                    <a:pos x="345" y="605"/>
                  </a:cxn>
                  <a:cxn ang="0">
                    <a:pos x="335" y="694"/>
                  </a:cxn>
                  <a:cxn ang="0">
                    <a:pos x="299" y="868"/>
                  </a:cxn>
                  <a:cxn ang="0">
                    <a:pos x="276" y="939"/>
                  </a:cxn>
                  <a:cxn ang="0">
                    <a:pos x="255" y="976"/>
                  </a:cxn>
                  <a:cxn ang="0">
                    <a:pos x="242" y="985"/>
                  </a:cxn>
                  <a:cxn ang="0">
                    <a:pos x="210" y="999"/>
                  </a:cxn>
                  <a:cxn ang="0">
                    <a:pos x="136" y="1016"/>
                  </a:cxn>
                  <a:cxn ang="0">
                    <a:pos x="55" y="1024"/>
                  </a:cxn>
                  <a:cxn ang="0">
                    <a:pos x="58" y="1003"/>
                  </a:cxn>
                  <a:cxn ang="0">
                    <a:pos x="59" y="961"/>
                  </a:cxn>
                  <a:cxn ang="0">
                    <a:pos x="43" y="899"/>
                  </a:cxn>
                  <a:cxn ang="0">
                    <a:pos x="72" y="888"/>
                  </a:cxn>
                  <a:cxn ang="0">
                    <a:pos x="141" y="890"/>
                  </a:cxn>
                  <a:cxn ang="0">
                    <a:pos x="172" y="888"/>
                  </a:cxn>
                  <a:cxn ang="0">
                    <a:pos x="188" y="853"/>
                  </a:cxn>
                  <a:cxn ang="0">
                    <a:pos x="202" y="766"/>
                  </a:cxn>
                  <a:cxn ang="0">
                    <a:pos x="209" y="722"/>
                  </a:cxn>
                  <a:cxn ang="0">
                    <a:pos x="0" y="328"/>
                  </a:cxn>
                  <a:cxn ang="0">
                    <a:pos x="0" y="326"/>
                  </a:cxn>
                </a:cxnLst>
                <a:rect l="0" t="0" r="r" b="b"/>
                <a:pathLst>
                  <a:path w="757" h="1024">
                    <a:moveTo>
                      <a:pt x="19" y="218"/>
                    </a:moveTo>
                    <a:lnTo>
                      <a:pt x="19" y="218"/>
                    </a:lnTo>
                    <a:lnTo>
                      <a:pt x="316" y="223"/>
                    </a:lnTo>
                    <a:lnTo>
                      <a:pt x="316" y="223"/>
                    </a:lnTo>
                    <a:lnTo>
                      <a:pt x="412" y="221"/>
                    </a:lnTo>
                    <a:lnTo>
                      <a:pt x="412" y="221"/>
                    </a:lnTo>
                    <a:lnTo>
                      <a:pt x="407" y="221"/>
                    </a:lnTo>
                    <a:lnTo>
                      <a:pt x="407" y="221"/>
                    </a:lnTo>
                    <a:lnTo>
                      <a:pt x="398" y="212"/>
                    </a:lnTo>
                    <a:lnTo>
                      <a:pt x="388" y="204"/>
                    </a:lnTo>
                    <a:lnTo>
                      <a:pt x="365" y="188"/>
                    </a:lnTo>
                    <a:lnTo>
                      <a:pt x="337" y="171"/>
                    </a:lnTo>
                    <a:lnTo>
                      <a:pt x="307" y="154"/>
                    </a:lnTo>
                    <a:lnTo>
                      <a:pt x="275" y="138"/>
                    </a:lnTo>
                    <a:lnTo>
                      <a:pt x="244" y="124"/>
                    </a:lnTo>
                    <a:lnTo>
                      <a:pt x="215" y="112"/>
                    </a:lnTo>
                    <a:lnTo>
                      <a:pt x="191" y="104"/>
                    </a:lnTo>
                    <a:lnTo>
                      <a:pt x="191" y="104"/>
                    </a:lnTo>
                    <a:lnTo>
                      <a:pt x="269" y="0"/>
                    </a:lnTo>
                    <a:lnTo>
                      <a:pt x="269" y="0"/>
                    </a:lnTo>
                    <a:lnTo>
                      <a:pt x="287" y="6"/>
                    </a:lnTo>
                    <a:lnTo>
                      <a:pt x="305" y="14"/>
                    </a:lnTo>
                    <a:lnTo>
                      <a:pt x="340" y="29"/>
                    </a:lnTo>
                    <a:lnTo>
                      <a:pt x="374" y="48"/>
                    </a:lnTo>
                    <a:lnTo>
                      <a:pt x="408" y="67"/>
                    </a:lnTo>
                    <a:lnTo>
                      <a:pt x="474" y="107"/>
                    </a:lnTo>
                    <a:lnTo>
                      <a:pt x="507" y="127"/>
                    </a:lnTo>
                    <a:lnTo>
                      <a:pt x="540" y="145"/>
                    </a:lnTo>
                    <a:lnTo>
                      <a:pt x="540" y="145"/>
                    </a:lnTo>
                    <a:lnTo>
                      <a:pt x="528" y="159"/>
                    </a:lnTo>
                    <a:lnTo>
                      <a:pt x="528" y="159"/>
                    </a:lnTo>
                    <a:lnTo>
                      <a:pt x="515" y="166"/>
                    </a:lnTo>
                    <a:lnTo>
                      <a:pt x="504" y="176"/>
                    </a:lnTo>
                    <a:lnTo>
                      <a:pt x="493" y="188"/>
                    </a:lnTo>
                    <a:lnTo>
                      <a:pt x="484" y="201"/>
                    </a:lnTo>
                    <a:lnTo>
                      <a:pt x="465" y="229"/>
                    </a:lnTo>
                    <a:lnTo>
                      <a:pt x="449" y="255"/>
                    </a:lnTo>
                    <a:lnTo>
                      <a:pt x="449" y="255"/>
                    </a:lnTo>
                    <a:lnTo>
                      <a:pt x="431" y="237"/>
                    </a:lnTo>
                    <a:lnTo>
                      <a:pt x="431" y="237"/>
                    </a:lnTo>
                    <a:lnTo>
                      <a:pt x="420" y="232"/>
                    </a:lnTo>
                    <a:lnTo>
                      <a:pt x="420" y="232"/>
                    </a:lnTo>
                    <a:lnTo>
                      <a:pt x="407" y="309"/>
                    </a:lnTo>
                    <a:lnTo>
                      <a:pt x="403" y="344"/>
                    </a:lnTo>
                    <a:lnTo>
                      <a:pt x="401" y="377"/>
                    </a:lnTo>
                    <a:lnTo>
                      <a:pt x="401" y="393"/>
                    </a:lnTo>
                    <a:lnTo>
                      <a:pt x="402" y="410"/>
                    </a:lnTo>
                    <a:lnTo>
                      <a:pt x="403" y="426"/>
                    </a:lnTo>
                    <a:lnTo>
                      <a:pt x="407" y="443"/>
                    </a:lnTo>
                    <a:lnTo>
                      <a:pt x="410" y="459"/>
                    </a:lnTo>
                    <a:lnTo>
                      <a:pt x="417" y="476"/>
                    </a:lnTo>
                    <a:lnTo>
                      <a:pt x="424" y="494"/>
                    </a:lnTo>
                    <a:lnTo>
                      <a:pt x="431" y="511"/>
                    </a:lnTo>
                    <a:lnTo>
                      <a:pt x="431" y="511"/>
                    </a:lnTo>
                    <a:lnTo>
                      <a:pt x="456" y="498"/>
                    </a:lnTo>
                    <a:lnTo>
                      <a:pt x="479" y="482"/>
                    </a:lnTo>
                    <a:lnTo>
                      <a:pt x="501" y="465"/>
                    </a:lnTo>
                    <a:lnTo>
                      <a:pt x="523" y="448"/>
                    </a:lnTo>
                    <a:lnTo>
                      <a:pt x="545" y="429"/>
                    </a:lnTo>
                    <a:lnTo>
                      <a:pt x="564" y="410"/>
                    </a:lnTo>
                    <a:lnTo>
                      <a:pt x="603" y="372"/>
                    </a:lnTo>
                    <a:lnTo>
                      <a:pt x="603" y="372"/>
                    </a:lnTo>
                    <a:lnTo>
                      <a:pt x="658" y="312"/>
                    </a:lnTo>
                    <a:lnTo>
                      <a:pt x="658" y="312"/>
                    </a:lnTo>
                    <a:lnTo>
                      <a:pt x="668" y="329"/>
                    </a:lnTo>
                    <a:lnTo>
                      <a:pt x="679" y="345"/>
                    </a:lnTo>
                    <a:lnTo>
                      <a:pt x="691" y="360"/>
                    </a:lnTo>
                    <a:lnTo>
                      <a:pt x="705" y="373"/>
                    </a:lnTo>
                    <a:lnTo>
                      <a:pt x="733" y="401"/>
                    </a:lnTo>
                    <a:lnTo>
                      <a:pt x="745" y="415"/>
                    </a:lnTo>
                    <a:lnTo>
                      <a:pt x="757" y="429"/>
                    </a:lnTo>
                    <a:lnTo>
                      <a:pt x="757" y="429"/>
                    </a:lnTo>
                    <a:lnTo>
                      <a:pt x="745" y="434"/>
                    </a:lnTo>
                    <a:lnTo>
                      <a:pt x="729" y="440"/>
                    </a:lnTo>
                    <a:lnTo>
                      <a:pt x="692" y="459"/>
                    </a:lnTo>
                    <a:lnTo>
                      <a:pt x="651" y="482"/>
                    </a:lnTo>
                    <a:lnTo>
                      <a:pt x="608" y="509"/>
                    </a:lnTo>
                    <a:lnTo>
                      <a:pt x="565" y="535"/>
                    </a:lnTo>
                    <a:lnTo>
                      <a:pt x="528" y="562"/>
                    </a:lnTo>
                    <a:lnTo>
                      <a:pt x="497" y="587"/>
                    </a:lnTo>
                    <a:lnTo>
                      <a:pt x="485" y="596"/>
                    </a:lnTo>
                    <a:lnTo>
                      <a:pt x="475" y="605"/>
                    </a:lnTo>
                    <a:lnTo>
                      <a:pt x="475" y="605"/>
                    </a:lnTo>
                    <a:lnTo>
                      <a:pt x="489" y="632"/>
                    </a:lnTo>
                    <a:lnTo>
                      <a:pt x="504" y="656"/>
                    </a:lnTo>
                    <a:lnTo>
                      <a:pt x="520" y="681"/>
                    </a:lnTo>
                    <a:lnTo>
                      <a:pt x="539" y="705"/>
                    </a:lnTo>
                    <a:lnTo>
                      <a:pt x="558" y="727"/>
                    </a:lnTo>
                    <a:lnTo>
                      <a:pt x="578" y="748"/>
                    </a:lnTo>
                    <a:lnTo>
                      <a:pt x="600" y="767"/>
                    </a:lnTo>
                    <a:lnTo>
                      <a:pt x="622" y="784"/>
                    </a:lnTo>
                    <a:lnTo>
                      <a:pt x="622" y="784"/>
                    </a:lnTo>
                    <a:lnTo>
                      <a:pt x="746" y="853"/>
                    </a:lnTo>
                    <a:lnTo>
                      <a:pt x="746" y="853"/>
                    </a:lnTo>
                    <a:lnTo>
                      <a:pt x="741" y="853"/>
                    </a:lnTo>
                    <a:lnTo>
                      <a:pt x="741" y="853"/>
                    </a:lnTo>
                    <a:lnTo>
                      <a:pt x="724" y="866"/>
                    </a:lnTo>
                    <a:lnTo>
                      <a:pt x="707" y="877"/>
                    </a:lnTo>
                    <a:lnTo>
                      <a:pt x="691" y="887"/>
                    </a:lnTo>
                    <a:lnTo>
                      <a:pt x="675" y="898"/>
                    </a:lnTo>
                    <a:lnTo>
                      <a:pt x="661" y="910"/>
                    </a:lnTo>
                    <a:lnTo>
                      <a:pt x="647" y="923"/>
                    </a:lnTo>
                    <a:lnTo>
                      <a:pt x="635" y="939"/>
                    </a:lnTo>
                    <a:lnTo>
                      <a:pt x="630" y="948"/>
                    </a:lnTo>
                    <a:lnTo>
                      <a:pt x="624" y="959"/>
                    </a:lnTo>
                    <a:lnTo>
                      <a:pt x="624" y="959"/>
                    </a:lnTo>
                    <a:lnTo>
                      <a:pt x="615" y="949"/>
                    </a:lnTo>
                    <a:lnTo>
                      <a:pt x="615" y="949"/>
                    </a:lnTo>
                    <a:lnTo>
                      <a:pt x="596" y="939"/>
                    </a:lnTo>
                    <a:lnTo>
                      <a:pt x="576" y="927"/>
                    </a:lnTo>
                    <a:lnTo>
                      <a:pt x="557" y="911"/>
                    </a:lnTo>
                    <a:lnTo>
                      <a:pt x="537" y="893"/>
                    </a:lnTo>
                    <a:lnTo>
                      <a:pt x="517" y="873"/>
                    </a:lnTo>
                    <a:lnTo>
                      <a:pt x="496" y="851"/>
                    </a:lnTo>
                    <a:lnTo>
                      <a:pt x="476" y="828"/>
                    </a:lnTo>
                    <a:lnTo>
                      <a:pt x="457" y="804"/>
                    </a:lnTo>
                    <a:lnTo>
                      <a:pt x="438" y="778"/>
                    </a:lnTo>
                    <a:lnTo>
                      <a:pt x="421" y="753"/>
                    </a:lnTo>
                    <a:lnTo>
                      <a:pt x="406" y="727"/>
                    </a:lnTo>
                    <a:lnTo>
                      <a:pt x="390" y="701"/>
                    </a:lnTo>
                    <a:lnTo>
                      <a:pt x="377" y="676"/>
                    </a:lnTo>
                    <a:lnTo>
                      <a:pt x="365" y="651"/>
                    </a:lnTo>
                    <a:lnTo>
                      <a:pt x="357" y="628"/>
                    </a:lnTo>
                    <a:lnTo>
                      <a:pt x="349" y="605"/>
                    </a:lnTo>
                    <a:lnTo>
                      <a:pt x="349" y="605"/>
                    </a:lnTo>
                    <a:lnTo>
                      <a:pt x="345" y="605"/>
                    </a:lnTo>
                    <a:lnTo>
                      <a:pt x="345" y="605"/>
                    </a:lnTo>
                    <a:lnTo>
                      <a:pt x="341" y="644"/>
                    </a:lnTo>
                    <a:lnTo>
                      <a:pt x="335" y="694"/>
                    </a:lnTo>
                    <a:lnTo>
                      <a:pt x="325" y="751"/>
                    </a:lnTo>
                    <a:lnTo>
                      <a:pt x="313" y="811"/>
                    </a:lnTo>
                    <a:lnTo>
                      <a:pt x="299" y="868"/>
                    </a:lnTo>
                    <a:lnTo>
                      <a:pt x="292" y="894"/>
                    </a:lnTo>
                    <a:lnTo>
                      <a:pt x="283" y="918"/>
                    </a:lnTo>
                    <a:lnTo>
                      <a:pt x="276" y="939"/>
                    </a:lnTo>
                    <a:lnTo>
                      <a:pt x="268" y="956"/>
                    </a:lnTo>
                    <a:lnTo>
                      <a:pt x="259" y="970"/>
                    </a:lnTo>
                    <a:lnTo>
                      <a:pt x="255" y="976"/>
                    </a:lnTo>
                    <a:lnTo>
                      <a:pt x="251" y="979"/>
                    </a:lnTo>
                    <a:lnTo>
                      <a:pt x="251" y="979"/>
                    </a:lnTo>
                    <a:lnTo>
                      <a:pt x="242" y="985"/>
                    </a:lnTo>
                    <a:lnTo>
                      <a:pt x="232" y="990"/>
                    </a:lnTo>
                    <a:lnTo>
                      <a:pt x="221" y="995"/>
                    </a:lnTo>
                    <a:lnTo>
                      <a:pt x="210" y="999"/>
                    </a:lnTo>
                    <a:lnTo>
                      <a:pt x="187" y="1006"/>
                    </a:lnTo>
                    <a:lnTo>
                      <a:pt x="163" y="1011"/>
                    </a:lnTo>
                    <a:lnTo>
                      <a:pt x="136" y="1016"/>
                    </a:lnTo>
                    <a:lnTo>
                      <a:pt x="109" y="1018"/>
                    </a:lnTo>
                    <a:lnTo>
                      <a:pt x="55" y="1024"/>
                    </a:lnTo>
                    <a:lnTo>
                      <a:pt x="55" y="1024"/>
                    </a:lnTo>
                    <a:lnTo>
                      <a:pt x="55" y="1011"/>
                    </a:lnTo>
                    <a:lnTo>
                      <a:pt x="55" y="1011"/>
                    </a:lnTo>
                    <a:lnTo>
                      <a:pt x="58" y="1003"/>
                    </a:lnTo>
                    <a:lnTo>
                      <a:pt x="59" y="994"/>
                    </a:lnTo>
                    <a:lnTo>
                      <a:pt x="60" y="977"/>
                    </a:lnTo>
                    <a:lnTo>
                      <a:pt x="59" y="961"/>
                    </a:lnTo>
                    <a:lnTo>
                      <a:pt x="55" y="945"/>
                    </a:lnTo>
                    <a:lnTo>
                      <a:pt x="47" y="914"/>
                    </a:lnTo>
                    <a:lnTo>
                      <a:pt x="43" y="899"/>
                    </a:lnTo>
                    <a:lnTo>
                      <a:pt x="39" y="885"/>
                    </a:lnTo>
                    <a:lnTo>
                      <a:pt x="39" y="885"/>
                    </a:lnTo>
                    <a:lnTo>
                      <a:pt x="72" y="888"/>
                    </a:lnTo>
                    <a:lnTo>
                      <a:pt x="107" y="890"/>
                    </a:lnTo>
                    <a:lnTo>
                      <a:pt x="124" y="890"/>
                    </a:lnTo>
                    <a:lnTo>
                      <a:pt x="141" y="890"/>
                    </a:lnTo>
                    <a:lnTo>
                      <a:pt x="157" y="889"/>
                    </a:lnTo>
                    <a:lnTo>
                      <a:pt x="172" y="888"/>
                    </a:lnTo>
                    <a:lnTo>
                      <a:pt x="172" y="888"/>
                    </a:lnTo>
                    <a:lnTo>
                      <a:pt x="177" y="879"/>
                    </a:lnTo>
                    <a:lnTo>
                      <a:pt x="181" y="871"/>
                    </a:lnTo>
                    <a:lnTo>
                      <a:pt x="188" y="853"/>
                    </a:lnTo>
                    <a:lnTo>
                      <a:pt x="193" y="832"/>
                    </a:lnTo>
                    <a:lnTo>
                      <a:pt x="197" y="810"/>
                    </a:lnTo>
                    <a:lnTo>
                      <a:pt x="202" y="766"/>
                    </a:lnTo>
                    <a:lnTo>
                      <a:pt x="205" y="744"/>
                    </a:lnTo>
                    <a:lnTo>
                      <a:pt x="209" y="722"/>
                    </a:lnTo>
                    <a:lnTo>
                      <a:pt x="209" y="722"/>
                    </a:lnTo>
                    <a:lnTo>
                      <a:pt x="280" y="323"/>
                    </a:lnTo>
                    <a:lnTo>
                      <a:pt x="280" y="323"/>
                    </a:lnTo>
                    <a:lnTo>
                      <a:pt x="0" y="328"/>
                    </a:lnTo>
                    <a:lnTo>
                      <a:pt x="0" y="328"/>
                    </a:lnTo>
                    <a:lnTo>
                      <a:pt x="0" y="326"/>
                    </a:lnTo>
                    <a:lnTo>
                      <a:pt x="0" y="326"/>
                    </a:lnTo>
                    <a:lnTo>
                      <a:pt x="19" y="218"/>
                    </a:lnTo>
                    <a:lnTo>
                      <a:pt x="19" y="218"/>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3" name="Freeform 10"/>
              <p:cNvSpPr>
                <a:spLocks noChangeAspect="1"/>
              </p:cNvSpPr>
              <p:nvPr/>
            </p:nvSpPr>
            <p:spPr bwMode="auto">
              <a:xfrm>
                <a:off x="1478" y="3653"/>
                <a:ext cx="258" cy="269"/>
              </a:xfrm>
              <a:custGeom>
                <a:avLst/>
                <a:gdLst/>
                <a:ahLst/>
                <a:cxnLst>
                  <a:cxn ang="0">
                    <a:pos x="120" y="0"/>
                  </a:cxn>
                  <a:cxn ang="0">
                    <a:pos x="421" y="4"/>
                  </a:cxn>
                  <a:cxn ang="0">
                    <a:pos x="524" y="5"/>
                  </a:cxn>
                  <a:cxn ang="0">
                    <a:pos x="524" y="8"/>
                  </a:cxn>
                  <a:cxn ang="0">
                    <a:pos x="488" y="97"/>
                  </a:cxn>
                  <a:cxn ang="0">
                    <a:pos x="449" y="178"/>
                  </a:cxn>
                  <a:cxn ang="0">
                    <a:pos x="405" y="255"/>
                  </a:cxn>
                  <a:cxn ang="0">
                    <a:pos x="356" y="326"/>
                  </a:cxn>
                  <a:cxn ang="0">
                    <a:pos x="302" y="389"/>
                  </a:cxn>
                  <a:cxn ang="0">
                    <a:pos x="241" y="448"/>
                  </a:cxn>
                  <a:cxn ang="0">
                    <a:pos x="172" y="499"/>
                  </a:cxn>
                  <a:cxn ang="0">
                    <a:pos x="94" y="545"/>
                  </a:cxn>
                  <a:cxn ang="0">
                    <a:pos x="90" y="543"/>
                  </a:cxn>
                  <a:cxn ang="0">
                    <a:pos x="87" y="534"/>
                  </a:cxn>
                  <a:cxn ang="0">
                    <a:pos x="78" y="517"/>
                  </a:cxn>
                  <a:cxn ang="0">
                    <a:pos x="64" y="498"/>
                  </a:cxn>
                  <a:cxn ang="0">
                    <a:pos x="27" y="466"/>
                  </a:cxn>
                  <a:cxn ang="0">
                    <a:pos x="0" y="443"/>
                  </a:cxn>
                  <a:cxn ang="0">
                    <a:pos x="0" y="441"/>
                  </a:cxn>
                  <a:cxn ang="0">
                    <a:pos x="26" y="432"/>
                  </a:cxn>
                  <a:cxn ang="0">
                    <a:pos x="79" y="408"/>
                  </a:cxn>
                  <a:cxn ang="0">
                    <a:pos x="137" y="372"/>
                  </a:cxn>
                  <a:cxn ang="0">
                    <a:pos x="193" y="330"/>
                  </a:cxn>
                  <a:cxn ang="0">
                    <a:pos x="247" y="282"/>
                  </a:cxn>
                  <a:cxn ang="0">
                    <a:pos x="294" y="230"/>
                  </a:cxn>
                  <a:cxn ang="0">
                    <a:pos x="332" y="177"/>
                  </a:cxn>
                  <a:cxn ang="0">
                    <a:pos x="353" y="138"/>
                  </a:cxn>
                  <a:cxn ang="0">
                    <a:pos x="363" y="114"/>
                  </a:cxn>
                  <a:cxn ang="0">
                    <a:pos x="365" y="102"/>
                  </a:cxn>
                  <a:cxn ang="0">
                    <a:pos x="101" y="108"/>
                  </a:cxn>
                  <a:cxn ang="0">
                    <a:pos x="101" y="102"/>
                  </a:cxn>
                  <a:cxn ang="0">
                    <a:pos x="120" y="0"/>
                  </a:cxn>
                </a:cxnLst>
                <a:rect l="0" t="0" r="r" b="b"/>
                <a:pathLst>
                  <a:path w="524" h="545">
                    <a:moveTo>
                      <a:pt x="120" y="0"/>
                    </a:moveTo>
                    <a:lnTo>
                      <a:pt x="120" y="0"/>
                    </a:lnTo>
                    <a:lnTo>
                      <a:pt x="319" y="3"/>
                    </a:lnTo>
                    <a:lnTo>
                      <a:pt x="421" y="4"/>
                    </a:lnTo>
                    <a:lnTo>
                      <a:pt x="524" y="5"/>
                    </a:lnTo>
                    <a:lnTo>
                      <a:pt x="524" y="5"/>
                    </a:lnTo>
                    <a:lnTo>
                      <a:pt x="524" y="8"/>
                    </a:lnTo>
                    <a:lnTo>
                      <a:pt x="524" y="8"/>
                    </a:lnTo>
                    <a:lnTo>
                      <a:pt x="507" y="53"/>
                    </a:lnTo>
                    <a:lnTo>
                      <a:pt x="488" y="97"/>
                    </a:lnTo>
                    <a:lnTo>
                      <a:pt x="469" y="138"/>
                    </a:lnTo>
                    <a:lnTo>
                      <a:pt x="449" y="178"/>
                    </a:lnTo>
                    <a:lnTo>
                      <a:pt x="428" y="217"/>
                    </a:lnTo>
                    <a:lnTo>
                      <a:pt x="405" y="255"/>
                    </a:lnTo>
                    <a:lnTo>
                      <a:pt x="382" y="291"/>
                    </a:lnTo>
                    <a:lnTo>
                      <a:pt x="356" y="326"/>
                    </a:lnTo>
                    <a:lnTo>
                      <a:pt x="331" y="358"/>
                    </a:lnTo>
                    <a:lnTo>
                      <a:pt x="302" y="389"/>
                    </a:lnTo>
                    <a:lnTo>
                      <a:pt x="272" y="420"/>
                    </a:lnTo>
                    <a:lnTo>
                      <a:pt x="241" y="448"/>
                    </a:lnTo>
                    <a:lnTo>
                      <a:pt x="208" y="475"/>
                    </a:lnTo>
                    <a:lnTo>
                      <a:pt x="172" y="499"/>
                    </a:lnTo>
                    <a:lnTo>
                      <a:pt x="134" y="524"/>
                    </a:lnTo>
                    <a:lnTo>
                      <a:pt x="94" y="545"/>
                    </a:lnTo>
                    <a:lnTo>
                      <a:pt x="94" y="545"/>
                    </a:lnTo>
                    <a:lnTo>
                      <a:pt x="90" y="543"/>
                    </a:lnTo>
                    <a:lnTo>
                      <a:pt x="90" y="543"/>
                    </a:lnTo>
                    <a:lnTo>
                      <a:pt x="87" y="534"/>
                    </a:lnTo>
                    <a:lnTo>
                      <a:pt x="83" y="525"/>
                    </a:lnTo>
                    <a:lnTo>
                      <a:pt x="78" y="517"/>
                    </a:lnTo>
                    <a:lnTo>
                      <a:pt x="75" y="510"/>
                    </a:lnTo>
                    <a:lnTo>
                      <a:pt x="64" y="498"/>
                    </a:lnTo>
                    <a:lnTo>
                      <a:pt x="51" y="486"/>
                    </a:lnTo>
                    <a:lnTo>
                      <a:pt x="27" y="466"/>
                    </a:lnTo>
                    <a:lnTo>
                      <a:pt x="14" y="455"/>
                    </a:lnTo>
                    <a:lnTo>
                      <a:pt x="0" y="443"/>
                    </a:lnTo>
                    <a:lnTo>
                      <a:pt x="0" y="443"/>
                    </a:lnTo>
                    <a:lnTo>
                      <a:pt x="0" y="441"/>
                    </a:lnTo>
                    <a:lnTo>
                      <a:pt x="0" y="441"/>
                    </a:lnTo>
                    <a:lnTo>
                      <a:pt x="26" y="432"/>
                    </a:lnTo>
                    <a:lnTo>
                      <a:pt x="53" y="421"/>
                    </a:lnTo>
                    <a:lnTo>
                      <a:pt x="79" y="408"/>
                    </a:lnTo>
                    <a:lnTo>
                      <a:pt x="108" y="391"/>
                    </a:lnTo>
                    <a:lnTo>
                      <a:pt x="137" y="372"/>
                    </a:lnTo>
                    <a:lnTo>
                      <a:pt x="165" y="352"/>
                    </a:lnTo>
                    <a:lnTo>
                      <a:pt x="193" y="330"/>
                    </a:lnTo>
                    <a:lnTo>
                      <a:pt x="221" y="306"/>
                    </a:lnTo>
                    <a:lnTo>
                      <a:pt x="247" y="282"/>
                    </a:lnTo>
                    <a:lnTo>
                      <a:pt x="271" y="256"/>
                    </a:lnTo>
                    <a:lnTo>
                      <a:pt x="294" y="230"/>
                    </a:lnTo>
                    <a:lnTo>
                      <a:pt x="315" y="204"/>
                    </a:lnTo>
                    <a:lnTo>
                      <a:pt x="332" y="177"/>
                    </a:lnTo>
                    <a:lnTo>
                      <a:pt x="347" y="152"/>
                    </a:lnTo>
                    <a:lnTo>
                      <a:pt x="353" y="138"/>
                    </a:lnTo>
                    <a:lnTo>
                      <a:pt x="358" y="126"/>
                    </a:lnTo>
                    <a:lnTo>
                      <a:pt x="363" y="114"/>
                    </a:lnTo>
                    <a:lnTo>
                      <a:pt x="365" y="102"/>
                    </a:lnTo>
                    <a:lnTo>
                      <a:pt x="365" y="102"/>
                    </a:lnTo>
                    <a:lnTo>
                      <a:pt x="101" y="108"/>
                    </a:lnTo>
                    <a:lnTo>
                      <a:pt x="101" y="108"/>
                    </a:lnTo>
                    <a:lnTo>
                      <a:pt x="101" y="102"/>
                    </a:lnTo>
                    <a:lnTo>
                      <a:pt x="101" y="102"/>
                    </a:lnTo>
                    <a:lnTo>
                      <a:pt x="120" y="0"/>
                    </a:lnTo>
                    <a:lnTo>
                      <a:pt x="120" y="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4" name="Freeform 11"/>
              <p:cNvSpPr>
                <a:spLocks noChangeAspect="1"/>
              </p:cNvSpPr>
              <p:nvPr/>
            </p:nvSpPr>
            <p:spPr bwMode="auto">
              <a:xfrm>
                <a:off x="397" y="3567"/>
                <a:ext cx="501" cy="385"/>
              </a:xfrm>
              <a:custGeom>
                <a:avLst/>
                <a:gdLst/>
                <a:ahLst/>
                <a:cxnLst>
                  <a:cxn ang="0">
                    <a:pos x="358" y="195"/>
                  </a:cxn>
                  <a:cxn ang="0">
                    <a:pos x="439" y="47"/>
                  </a:cxn>
                  <a:cxn ang="0">
                    <a:pos x="480" y="11"/>
                  </a:cxn>
                  <a:cxn ang="0">
                    <a:pos x="564" y="57"/>
                  </a:cxn>
                  <a:cxn ang="0">
                    <a:pos x="598" y="70"/>
                  </a:cxn>
                  <a:cxn ang="0">
                    <a:pos x="550" y="119"/>
                  </a:cxn>
                  <a:cxn ang="0">
                    <a:pos x="499" y="179"/>
                  </a:cxn>
                  <a:cxn ang="0">
                    <a:pos x="743" y="192"/>
                  </a:cxn>
                  <a:cxn ang="0">
                    <a:pos x="1008" y="190"/>
                  </a:cxn>
                  <a:cxn ang="0">
                    <a:pos x="962" y="307"/>
                  </a:cxn>
                  <a:cxn ang="0">
                    <a:pos x="906" y="303"/>
                  </a:cxn>
                  <a:cxn ang="0">
                    <a:pos x="810" y="301"/>
                  </a:cxn>
                  <a:cxn ang="0">
                    <a:pos x="775" y="307"/>
                  </a:cxn>
                  <a:cxn ang="0">
                    <a:pos x="768" y="318"/>
                  </a:cxn>
                  <a:cxn ang="0">
                    <a:pos x="746" y="364"/>
                  </a:cxn>
                  <a:cxn ang="0">
                    <a:pos x="685" y="446"/>
                  </a:cxn>
                  <a:cxn ang="0">
                    <a:pos x="648" y="490"/>
                  </a:cxn>
                  <a:cxn ang="0">
                    <a:pos x="904" y="620"/>
                  </a:cxn>
                  <a:cxn ang="0">
                    <a:pos x="799" y="745"/>
                  </a:cxn>
                  <a:cxn ang="0">
                    <a:pos x="663" y="650"/>
                  </a:cxn>
                  <a:cxn ang="0">
                    <a:pos x="607" y="618"/>
                  </a:cxn>
                  <a:cxn ang="0">
                    <a:pos x="552" y="596"/>
                  </a:cxn>
                  <a:cxn ang="0">
                    <a:pos x="522" y="598"/>
                  </a:cxn>
                  <a:cxn ang="0">
                    <a:pos x="464" y="633"/>
                  </a:cxn>
                  <a:cxn ang="0">
                    <a:pos x="339" y="684"/>
                  </a:cxn>
                  <a:cxn ang="0">
                    <a:pos x="258" y="711"/>
                  </a:cxn>
                  <a:cxn ang="0">
                    <a:pos x="95" y="756"/>
                  </a:cxn>
                  <a:cxn ang="0">
                    <a:pos x="21" y="767"/>
                  </a:cxn>
                  <a:cxn ang="0">
                    <a:pos x="0" y="641"/>
                  </a:cxn>
                  <a:cxn ang="0">
                    <a:pos x="145" y="616"/>
                  </a:cxn>
                  <a:cxn ang="0">
                    <a:pos x="316" y="573"/>
                  </a:cxn>
                  <a:cxn ang="0">
                    <a:pos x="356" y="559"/>
                  </a:cxn>
                  <a:cxn ang="0">
                    <a:pos x="404" y="538"/>
                  </a:cxn>
                  <a:cxn ang="0">
                    <a:pos x="301" y="488"/>
                  </a:cxn>
                  <a:cxn ang="0">
                    <a:pos x="288" y="307"/>
                  </a:cxn>
                  <a:cxn ang="0">
                    <a:pos x="420" y="302"/>
                  </a:cxn>
                  <a:cxn ang="0">
                    <a:pos x="377" y="358"/>
                  </a:cxn>
                  <a:cxn ang="0">
                    <a:pos x="359" y="392"/>
                  </a:cxn>
                  <a:cxn ang="0">
                    <a:pos x="536" y="453"/>
                  </a:cxn>
                  <a:cxn ang="0">
                    <a:pos x="605" y="367"/>
                  </a:cxn>
                  <a:cxn ang="0">
                    <a:pos x="642" y="313"/>
                  </a:cxn>
                  <a:cxn ang="0">
                    <a:pos x="644" y="303"/>
                  </a:cxn>
                  <a:cxn ang="0">
                    <a:pos x="281" y="303"/>
                  </a:cxn>
                  <a:cxn ang="0">
                    <a:pos x="65" y="313"/>
                  </a:cxn>
                </a:cxnLst>
                <a:rect l="0" t="0" r="r" b="b"/>
                <a:pathLst>
                  <a:path w="1008" h="768">
                    <a:moveTo>
                      <a:pt x="62" y="190"/>
                    </a:moveTo>
                    <a:lnTo>
                      <a:pt x="358" y="195"/>
                    </a:lnTo>
                    <a:lnTo>
                      <a:pt x="358" y="195"/>
                    </a:lnTo>
                    <a:lnTo>
                      <a:pt x="411" y="103"/>
                    </a:lnTo>
                    <a:lnTo>
                      <a:pt x="411" y="103"/>
                    </a:lnTo>
                    <a:lnTo>
                      <a:pt x="439" y="47"/>
                    </a:lnTo>
                    <a:lnTo>
                      <a:pt x="463" y="0"/>
                    </a:lnTo>
                    <a:lnTo>
                      <a:pt x="463" y="0"/>
                    </a:lnTo>
                    <a:lnTo>
                      <a:pt x="480" y="11"/>
                    </a:lnTo>
                    <a:lnTo>
                      <a:pt x="519" y="34"/>
                    </a:lnTo>
                    <a:lnTo>
                      <a:pt x="542" y="46"/>
                    </a:lnTo>
                    <a:lnTo>
                      <a:pt x="564" y="57"/>
                    </a:lnTo>
                    <a:lnTo>
                      <a:pt x="583" y="66"/>
                    </a:lnTo>
                    <a:lnTo>
                      <a:pt x="592" y="69"/>
                    </a:lnTo>
                    <a:lnTo>
                      <a:pt x="598" y="70"/>
                    </a:lnTo>
                    <a:lnTo>
                      <a:pt x="598" y="70"/>
                    </a:lnTo>
                    <a:lnTo>
                      <a:pt x="583" y="85"/>
                    </a:lnTo>
                    <a:lnTo>
                      <a:pt x="550" y="119"/>
                    </a:lnTo>
                    <a:lnTo>
                      <a:pt x="531" y="140"/>
                    </a:lnTo>
                    <a:lnTo>
                      <a:pt x="514" y="161"/>
                    </a:lnTo>
                    <a:lnTo>
                      <a:pt x="499" y="179"/>
                    </a:lnTo>
                    <a:lnTo>
                      <a:pt x="489" y="194"/>
                    </a:lnTo>
                    <a:lnTo>
                      <a:pt x="489" y="194"/>
                    </a:lnTo>
                    <a:lnTo>
                      <a:pt x="743" y="192"/>
                    </a:lnTo>
                    <a:lnTo>
                      <a:pt x="920" y="191"/>
                    </a:lnTo>
                    <a:lnTo>
                      <a:pt x="981" y="190"/>
                    </a:lnTo>
                    <a:lnTo>
                      <a:pt x="1008" y="190"/>
                    </a:lnTo>
                    <a:lnTo>
                      <a:pt x="990" y="308"/>
                    </a:lnTo>
                    <a:lnTo>
                      <a:pt x="990" y="308"/>
                    </a:lnTo>
                    <a:lnTo>
                      <a:pt x="962" y="307"/>
                    </a:lnTo>
                    <a:lnTo>
                      <a:pt x="936" y="306"/>
                    </a:lnTo>
                    <a:lnTo>
                      <a:pt x="906" y="303"/>
                    </a:lnTo>
                    <a:lnTo>
                      <a:pt x="906" y="303"/>
                    </a:lnTo>
                    <a:lnTo>
                      <a:pt x="870" y="301"/>
                    </a:lnTo>
                    <a:lnTo>
                      <a:pt x="830" y="301"/>
                    </a:lnTo>
                    <a:lnTo>
                      <a:pt x="810" y="301"/>
                    </a:lnTo>
                    <a:lnTo>
                      <a:pt x="793" y="303"/>
                    </a:lnTo>
                    <a:lnTo>
                      <a:pt x="780" y="306"/>
                    </a:lnTo>
                    <a:lnTo>
                      <a:pt x="775" y="307"/>
                    </a:lnTo>
                    <a:lnTo>
                      <a:pt x="770" y="309"/>
                    </a:lnTo>
                    <a:lnTo>
                      <a:pt x="770" y="309"/>
                    </a:lnTo>
                    <a:lnTo>
                      <a:pt x="768" y="318"/>
                    </a:lnTo>
                    <a:lnTo>
                      <a:pt x="764" y="329"/>
                    </a:lnTo>
                    <a:lnTo>
                      <a:pt x="757" y="345"/>
                    </a:lnTo>
                    <a:lnTo>
                      <a:pt x="746" y="364"/>
                    </a:lnTo>
                    <a:lnTo>
                      <a:pt x="731" y="388"/>
                    </a:lnTo>
                    <a:lnTo>
                      <a:pt x="710" y="416"/>
                    </a:lnTo>
                    <a:lnTo>
                      <a:pt x="685" y="446"/>
                    </a:lnTo>
                    <a:lnTo>
                      <a:pt x="685" y="446"/>
                    </a:lnTo>
                    <a:lnTo>
                      <a:pt x="664" y="472"/>
                    </a:lnTo>
                    <a:lnTo>
                      <a:pt x="648" y="490"/>
                    </a:lnTo>
                    <a:lnTo>
                      <a:pt x="638" y="503"/>
                    </a:lnTo>
                    <a:lnTo>
                      <a:pt x="638" y="503"/>
                    </a:lnTo>
                    <a:lnTo>
                      <a:pt x="904" y="620"/>
                    </a:lnTo>
                    <a:lnTo>
                      <a:pt x="904" y="620"/>
                    </a:lnTo>
                    <a:lnTo>
                      <a:pt x="799" y="745"/>
                    </a:lnTo>
                    <a:lnTo>
                      <a:pt x="799" y="745"/>
                    </a:lnTo>
                    <a:lnTo>
                      <a:pt x="740" y="702"/>
                    </a:lnTo>
                    <a:lnTo>
                      <a:pt x="693" y="670"/>
                    </a:lnTo>
                    <a:lnTo>
                      <a:pt x="663" y="650"/>
                    </a:lnTo>
                    <a:lnTo>
                      <a:pt x="663" y="650"/>
                    </a:lnTo>
                    <a:lnTo>
                      <a:pt x="639" y="636"/>
                    </a:lnTo>
                    <a:lnTo>
                      <a:pt x="607" y="618"/>
                    </a:lnTo>
                    <a:lnTo>
                      <a:pt x="588" y="609"/>
                    </a:lnTo>
                    <a:lnTo>
                      <a:pt x="570" y="602"/>
                    </a:lnTo>
                    <a:lnTo>
                      <a:pt x="552" y="596"/>
                    </a:lnTo>
                    <a:lnTo>
                      <a:pt x="533" y="591"/>
                    </a:lnTo>
                    <a:lnTo>
                      <a:pt x="533" y="591"/>
                    </a:lnTo>
                    <a:lnTo>
                      <a:pt x="522" y="598"/>
                    </a:lnTo>
                    <a:lnTo>
                      <a:pt x="509" y="607"/>
                    </a:lnTo>
                    <a:lnTo>
                      <a:pt x="489" y="619"/>
                    </a:lnTo>
                    <a:lnTo>
                      <a:pt x="464" y="633"/>
                    </a:lnTo>
                    <a:lnTo>
                      <a:pt x="430" y="648"/>
                    </a:lnTo>
                    <a:lnTo>
                      <a:pt x="388" y="666"/>
                    </a:lnTo>
                    <a:lnTo>
                      <a:pt x="339" y="684"/>
                    </a:lnTo>
                    <a:lnTo>
                      <a:pt x="339" y="684"/>
                    </a:lnTo>
                    <a:lnTo>
                      <a:pt x="300" y="697"/>
                    </a:lnTo>
                    <a:lnTo>
                      <a:pt x="258" y="711"/>
                    </a:lnTo>
                    <a:lnTo>
                      <a:pt x="206" y="727"/>
                    </a:lnTo>
                    <a:lnTo>
                      <a:pt x="150" y="742"/>
                    </a:lnTo>
                    <a:lnTo>
                      <a:pt x="95" y="756"/>
                    </a:lnTo>
                    <a:lnTo>
                      <a:pt x="68" y="761"/>
                    </a:lnTo>
                    <a:lnTo>
                      <a:pt x="44" y="764"/>
                    </a:lnTo>
                    <a:lnTo>
                      <a:pt x="21" y="767"/>
                    </a:lnTo>
                    <a:lnTo>
                      <a:pt x="1" y="768"/>
                    </a:lnTo>
                    <a:lnTo>
                      <a:pt x="0" y="641"/>
                    </a:lnTo>
                    <a:lnTo>
                      <a:pt x="0" y="641"/>
                    </a:lnTo>
                    <a:lnTo>
                      <a:pt x="27" y="638"/>
                    </a:lnTo>
                    <a:lnTo>
                      <a:pt x="98" y="625"/>
                    </a:lnTo>
                    <a:lnTo>
                      <a:pt x="145" y="616"/>
                    </a:lnTo>
                    <a:lnTo>
                      <a:pt x="198" y="603"/>
                    </a:lnTo>
                    <a:lnTo>
                      <a:pt x="256" y="590"/>
                    </a:lnTo>
                    <a:lnTo>
                      <a:pt x="316" y="573"/>
                    </a:lnTo>
                    <a:lnTo>
                      <a:pt x="316" y="573"/>
                    </a:lnTo>
                    <a:lnTo>
                      <a:pt x="328" y="569"/>
                    </a:lnTo>
                    <a:lnTo>
                      <a:pt x="356" y="559"/>
                    </a:lnTo>
                    <a:lnTo>
                      <a:pt x="373" y="552"/>
                    </a:lnTo>
                    <a:lnTo>
                      <a:pt x="389" y="545"/>
                    </a:lnTo>
                    <a:lnTo>
                      <a:pt x="404" y="538"/>
                    </a:lnTo>
                    <a:lnTo>
                      <a:pt x="415" y="529"/>
                    </a:lnTo>
                    <a:lnTo>
                      <a:pt x="415" y="529"/>
                    </a:lnTo>
                    <a:lnTo>
                      <a:pt x="301" y="488"/>
                    </a:lnTo>
                    <a:lnTo>
                      <a:pt x="222" y="458"/>
                    </a:lnTo>
                    <a:lnTo>
                      <a:pt x="184" y="445"/>
                    </a:lnTo>
                    <a:lnTo>
                      <a:pt x="288" y="307"/>
                    </a:lnTo>
                    <a:lnTo>
                      <a:pt x="286" y="303"/>
                    </a:lnTo>
                    <a:lnTo>
                      <a:pt x="420" y="302"/>
                    </a:lnTo>
                    <a:lnTo>
                      <a:pt x="420" y="302"/>
                    </a:lnTo>
                    <a:lnTo>
                      <a:pt x="410" y="314"/>
                    </a:lnTo>
                    <a:lnTo>
                      <a:pt x="389" y="342"/>
                    </a:lnTo>
                    <a:lnTo>
                      <a:pt x="377" y="358"/>
                    </a:lnTo>
                    <a:lnTo>
                      <a:pt x="367" y="374"/>
                    </a:lnTo>
                    <a:lnTo>
                      <a:pt x="361" y="388"/>
                    </a:lnTo>
                    <a:lnTo>
                      <a:pt x="359" y="392"/>
                    </a:lnTo>
                    <a:lnTo>
                      <a:pt x="359" y="397"/>
                    </a:lnTo>
                    <a:lnTo>
                      <a:pt x="536" y="453"/>
                    </a:lnTo>
                    <a:lnTo>
                      <a:pt x="536" y="453"/>
                    </a:lnTo>
                    <a:lnTo>
                      <a:pt x="550" y="435"/>
                    </a:lnTo>
                    <a:lnTo>
                      <a:pt x="586" y="391"/>
                    </a:lnTo>
                    <a:lnTo>
                      <a:pt x="605" y="367"/>
                    </a:lnTo>
                    <a:lnTo>
                      <a:pt x="622" y="342"/>
                    </a:lnTo>
                    <a:lnTo>
                      <a:pt x="637" y="322"/>
                    </a:lnTo>
                    <a:lnTo>
                      <a:pt x="642" y="313"/>
                    </a:lnTo>
                    <a:lnTo>
                      <a:pt x="644" y="306"/>
                    </a:lnTo>
                    <a:lnTo>
                      <a:pt x="644" y="303"/>
                    </a:lnTo>
                    <a:lnTo>
                      <a:pt x="644" y="303"/>
                    </a:lnTo>
                    <a:lnTo>
                      <a:pt x="566" y="303"/>
                    </a:lnTo>
                    <a:lnTo>
                      <a:pt x="384" y="303"/>
                    </a:lnTo>
                    <a:lnTo>
                      <a:pt x="281" y="303"/>
                    </a:lnTo>
                    <a:lnTo>
                      <a:pt x="182" y="306"/>
                    </a:lnTo>
                    <a:lnTo>
                      <a:pt x="98" y="311"/>
                    </a:lnTo>
                    <a:lnTo>
                      <a:pt x="65" y="313"/>
                    </a:lnTo>
                    <a:lnTo>
                      <a:pt x="40" y="316"/>
                    </a:lnTo>
                    <a:lnTo>
                      <a:pt x="62" y="190"/>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nvGrpSpPr>
            <p:cNvPr id="8" name="Group 12"/>
            <p:cNvGrpSpPr>
              <a:grpSpLocks noChangeAspect="1"/>
            </p:cNvGrpSpPr>
            <p:nvPr/>
          </p:nvGrpSpPr>
          <p:grpSpPr bwMode="auto">
            <a:xfrm>
              <a:off x="3475" y="2288"/>
              <a:ext cx="1171" cy="117"/>
              <a:chOff x="3606" y="4557"/>
              <a:chExt cx="1765" cy="192"/>
            </a:xfrm>
          </p:grpSpPr>
          <p:sp>
            <p:nvSpPr>
              <p:cNvPr id="9" name="Freeform 13"/>
              <p:cNvSpPr>
                <a:spLocks noChangeAspect="1" noEditPoints="1"/>
              </p:cNvSpPr>
              <p:nvPr userDrawn="1"/>
            </p:nvSpPr>
            <p:spPr bwMode="auto">
              <a:xfrm>
                <a:off x="3606" y="4557"/>
                <a:ext cx="226" cy="190"/>
              </a:xfrm>
              <a:custGeom>
                <a:avLst/>
                <a:gdLst/>
                <a:ahLst/>
                <a:cxnLst>
                  <a:cxn ang="0">
                    <a:pos x="163" y="0"/>
                  </a:cxn>
                  <a:cxn ang="0">
                    <a:pos x="138" y="127"/>
                  </a:cxn>
                  <a:cxn ang="0">
                    <a:pos x="107" y="127"/>
                  </a:cxn>
                  <a:cxn ang="0">
                    <a:pos x="131" y="0"/>
                  </a:cxn>
                  <a:cxn ang="0">
                    <a:pos x="163" y="0"/>
                  </a:cxn>
                  <a:cxn ang="0">
                    <a:pos x="116" y="0"/>
                  </a:cxn>
                  <a:cxn ang="0">
                    <a:pos x="109" y="32"/>
                  </a:cxn>
                  <a:cxn ang="0">
                    <a:pos x="28" y="32"/>
                  </a:cxn>
                  <a:cxn ang="0">
                    <a:pos x="34" y="0"/>
                  </a:cxn>
                  <a:cxn ang="0">
                    <a:pos x="116" y="0"/>
                  </a:cxn>
                  <a:cxn ang="0">
                    <a:pos x="210" y="0"/>
                  </a:cxn>
                  <a:cxn ang="0">
                    <a:pos x="176" y="175"/>
                  </a:cxn>
                  <a:cxn ang="0">
                    <a:pos x="0" y="175"/>
                  </a:cxn>
                  <a:cxn ang="0">
                    <a:pos x="6" y="144"/>
                  </a:cxn>
                  <a:cxn ang="0">
                    <a:pos x="151" y="144"/>
                  </a:cxn>
                  <a:cxn ang="0">
                    <a:pos x="179" y="0"/>
                  </a:cxn>
                  <a:cxn ang="0">
                    <a:pos x="210" y="0"/>
                  </a:cxn>
                  <a:cxn ang="0">
                    <a:pos x="106" y="48"/>
                  </a:cxn>
                  <a:cxn ang="0">
                    <a:pos x="100" y="80"/>
                  </a:cxn>
                  <a:cxn ang="0">
                    <a:pos x="19" y="80"/>
                  </a:cxn>
                  <a:cxn ang="0">
                    <a:pos x="25" y="48"/>
                  </a:cxn>
                  <a:cxn ang="0">
                    <a:pos x="106" y="48"/>
                  </a:cxn>
                  <a:cxn ang="0">
                    <a:pos x="97" y="96"/>
                  </a:cxn>
                  <a:cxn ang="0">
                    <a:pos x="91" y="127"/>
                  </a:cxn>
                  <a:cxn ang="0">
                    <a:pos x="9" y="127"/>
                  </a:cxn>
                  <a:cxn ang="0">
                    <a:pos x="16" y="96"/>
                  </a:cxn>
                  <a:cxn ang="0">
                    <a:pos x="97" y="96"/>
                  </a:cxn>
                </a:cxnLst>
                <a:rect l="0" t="0" r="r" b="b"/>
                <a:pathLst>
                  <a:path w="210" h="175">
                    <a:moveTo>
                      <a:pt x="163" y="0"/>
                    </a:moveTo>
                    <a:lnTo>
                      <a:pt x="138" y="127"/>
                    </a:lnTo>
                    <a:lnTo>
                      <a:pt x="107" y="127"/>
                    </a:lnTo>
                    <a:lnTo>
                      <a:pt x="131" y="0"/>
                    </a:lnTo>
                    <a:lnTo>
                      <a:pt x="163" y="0"/>
                    </a:lnTo>
                    <a:close/>
                    <a:moveTo>
                      <a:pt x="116" y="0"/>
                    </a:moveTo>
                    <a:lnTo>
                      <a:pt x="109" y="32"/>
                    </a:lnTo>
                    <a:lnTo>
                      <a:pt x="28" y="32"/>
                    </a:lnTo>
                    <a:lnTo>
                      <a:pt x="34" y="0"/>
                    </a:lnTo>
                    <a:lnTo>
                      <a:pt x="116" y="0"/>
                    </a:lnTo>
                    <a:close/>
                    <a:moveTo>
                      <a:pt x="210" y="0"/>
                    </a:moveTo>
                    <a:lnTo>
                      <a:pt x="176" y="175"/>
                    </a:lnTo>
                    <a:lnTo>
                      <a:pt x="0" y="175"/>
                    </a:lnTo>
                    <a:lnTo>
                      <a:pt x="6" y="144"/>
                    </a:lnTo>
                    <a:lnTo>
                      <a:pt x="151" y="144"/>
                    </a:lnTo>
                    <a:lnTo>
                      <a:pt x="179" y="0"/>
                    </a:lnTo>
                    <a:lnTo>
                      <a:pt x="210" y="0"/>
                    </a:lnTo>
                    <a:close/>
                    <a:moveTo>
                      <a:pt x="106" y="48"/>
                    </a:moveTo>
                    <a:lnTo>
                      <a:pt x="100" y="80"/>
                    </a:lnTo>
                    <a:lnTo>
                      <a:pt x="19" y="80"/>
                    </a:lnTo>
                    <a:lnTo>
                      <a:pt x="25" y="48"/>
                    </a:lnTo>
                    <a:lnTo>
                      <a:pt x="106" y="48"/>
                    </a:lnTo>
                    <a:close/>
                    <a:moveTo>
                      <a:pt x="97" y="96"/>
                    </a:moveTo>
                    <a:lnTo>
                      <a:pt x="91" y="127"/>
                    </a:lnTo>
                    <a:lnTo>
                      <a:pt x="9" y="127"/>
                    </a:lnTo>
                    <a:lnTo>
                      <a:pt x="16" y="96"/>
                    </a:lnTo>
                    <a:lnTo>
                      <a:pt x="97" y="96"/>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0" name="Freeform 14"/>
              <p:cNvSpPr>
                <a:spLocks noChangeAspect="1" noEditPoints="1"/>
              </p:cNvSpPr>
              <p:nvPr userDrawn="1"/>
            </p:nvSpPr>
            <p:spPr bwMode="auto">
              <a:xfrm>
                <a:off x="3862" y="4569"/>
                <a:ext cx="1509" cy="180"/>
              </a:xfrm>
              <a:custGeom>
                <a:avLst/>
                <a:gdLst/>
                <a:ahLst/>
                <a:cxnLst>
                  <a:cxn ang="0">
                    <a:pos x="907" y="167"/>
                  </a:cxn>
                  <a:cxn ang="0">
                    <a:pos x="883" y="126"/>
                  </a:cxn>
                  <a:cxn ang="0">
                    <a:pos x="922" y="58"/>
                  </a:cxn>
                  <a:cxn ang="0">
                    <a:pos x="966" y="72"/>
                  </a:cxn>
                  <a:cxn ang="0">
                    <a:pos x="1371" y="42"/>
                  </a:cxn>
                  <a:cxn ang="0">
                    <a:pos x="1292" y="86"/>
                  </a:cxn>
                  <a:cxn ang="0">
                    <a:pos x="1289" y="153"/>
                  </a:cxn>
                  <a:cxn ang="0">
                    <a:pos x="1367" y="176"/>
                  </a:cxn>
                  <a:cxn ang="0">
                    <a:pos x="1364" y="164"/>
                  </a:cxn>
                  <a:cxn ang="0">
                    <a:pos x="1316" y="150"/>
                  </a:cxn>
                  <a:cxn ang="0">
                    <a:pos x="1324" y="84"/>
                  </a:cxn>
                  <a:cxn ang="0">
                    <a:pos x="1381" y="55"/>
                  </a:cxn>
                  <a:cxn ang="0">
                    <a:pos x="1402" y="47"/>
                  </a:cxn>
                  <a:cxn ang="0">
                    <a:pos x="1138" y="174"/>
                  </a:cxn>
                  <a:cxn ang="0">
                    <a:pos x="1107" y="138"/>
                  </a:cxn>
                  <a:cxn ang="0">
                    <a:pos x="1056" y="164"/>
                  </a:cxn>
                  <a:cxn ang="0">
                    <a:pos x="1044" y="47"/>
                  </a:cxn>
                  <a:cxn ang="0">
                    <a:pos x="1020" y="165"/>
                  </a:cxn>
                  <a:cxn ang="0">
                    <a:pos x="1083" y="175"/>
                  </a:cxn>
                  <a:cxn ang="0">
                    <a:pos x="1141" y="46"/>
                  </a:cxn>
                  <a:cxn ang="0">
                    <a:pos x="942" y="42"/>
                  </a:cxn>
                  <a:cxn ang="0">
                    <a:pos x="867" y="82"/>
                  </a:cxn>
                  <a:cxn ang="0">
                    <a:pos x="859" y="147"/>
                  </a:cxn>
                  <a:cxn ang="0">
                    <a:pos x="900" y="177"/>
                  </a:cxn>
                  <a:cxn ang="0">
                    <a:pos x="980" y="148"/>
                  </a:cxn>
                  <a:cxn ang="0">
                    <a:pos x="999" y="82"/>
                  </a:cxn>
                  <a:cxn ang="0">
                    <a:pos x="875" y="0"/>
                  </a:cxn>
                  <a:cxn ang="0">
                    <a:pos x="753" y="0"/>
                  </a:cxn>
                  <a:cxn ang="0">
                    <a:pos x="699" y="118"/>
                  </a:cxn>
                  <a:cxn ang="0">
                    <a:pos x="693" y="60"/>
                  </a:cxn>
                  <a:cxn ang="0">
                    <a:pos x="655" y="40"/>
                  </a:cxn>
                  <a:cxn ang="0">
                    <a:pos x="623" y="76"/>
                  </a:cxn>
                  <a:cxn ang="0">
                    <a:pos x="593" y="129"/>
                  </a:cxn>
                  <a:cxn ang="0">
                    <a:pos x="597" y="169"/>
                  </a:cxn>
                  <a:cxn ang="0">
                    <a:pos x="654" y="167"/>
                  </a:cxn>
                  <a:cxn ang="0">
                    <a:pos x="472" y="53"/>
                  </a:cxn>
                  <a:cxn ang="0">
                    <a:pos x="566" y="52"/>
                  </a:cxn>
                  <a:cxn ang="0">
                    <a:pos x="411" y="46"/>
                  </a:cxn>
                  <a:cxn ang="0">
                    <a:pos x="379" y="84"/>
                  </a:cxn>
                  <a:cxn ang="0">
                    <a:pos x="419" y="133"/>
                  </a:cxn>
                  <a:cxn ang="0">
                    <a:pos x="398" y="167"/>
                  </a:cxn>
                  <a:cxn ang="0">
                    <a:pos x="362" y="170"/>
                  </a:cxn>
                  <a:cxn ang="0">
                    <a:pos x="422" y="171"/>
                  </a:cxn>
                  <a:cxn ang="0">
                    <a:pos x="448" y="126"/>
                  </a:cxn>
                  <a:cxn ang="0">
                    <a:pos x="403" y="74"/>
                  </a:cxn>
                  <a:cxn ang="0">
                    <a:pos x="434" y="55"/>
                  </a:cxn>
                  <a:cxn ang="0">
                    <a:pos x="454" y="48"/>
                  </a:cxn>
                  <a:cxn ang="0">
                    <a:pos x="327" y="174"/>
                  </a:cxn>
                  <a:cxn ang="0">
                    <a:pos x="181" y="174"/>
                  </a:cxn>
                  <a:cxn ang="0">
                    <a:pos x="223" y="79"/>
                  </a:cxn>
                  <a:cxn ang="0">
                    <a:pos x="192" y="46"/>
                  </a:cxn>
                  <a:cxn ang="0">
                    <a:pos x="41" y="156"/>
                  </a:cxn>
                  <a:cxn ang="0">
                    <a:pos x="116" y="72"/>
                  </a:cxn>
                  <a:cxn ang="0">
                    <a:pos x="128" y="10"/>
                  </a:cxn>
                  <a:cxn ang="0">
                    <a:pos x="651" y="57"/>
                  </a:cxn>
                  <a:cxn ang="0">
                    <a:pos x="675" y="54"/>
                  </a:cxn>
                  <a:cxn ang="0">
                    <a:pos x="656" y="90"/>
                  </a:cxn>
                  <a:cxn ang="0">
                    <a:pos x="616" y="130"/>
                  </a:cxn>
                  <a:cxn ang="0">
                    <a:pos x="643" y="161"/>
                  </a:cxn>
                  <a:cxn ang="0">
                    <a:pos x="184" y="58"/>
                  </a:cxn>
                  <a:cxn ang="0">
                    <a:pos x="187" y="97"/>
                  </a:cxn>
                </a:cxnLst>
                <a:rect l="0" t="0" r="r" b="b"/>
                <a:pathLst>
                  <a:path w="1416" h="178">
                    <a:moveTo>
                      <a:pt x="956" y="141"/>
                    </a:moveTo>
                    <a:lnTo>
                      <a:pt x="951" y="147"/>
                    </a:lnTo>
                    <a:lnTo>
                      <a:pt x="947" y="153"/>
                    </a:lnTo>
                    <a:lnTo>
                      <a:pt x="945" y="155"/>
                    </a:lnTo>
                    <a:lnTo>
                      <a:pt x="942" y="157"/>
                    </a:lnTo>
                    <a:lnTo>
                      <a:pt x="937" y="161"/>
                    </a:lnTo>
                    <a:lnTo>
                      <a:pt x="932" y="164"/>
                    </a:lnTo>
                    <a:lnTo>
                      <a:pt x="927" y="166"/>
                    </a:lnTo>
                    <a:lnTo>
                      <a:pt x="921" y="167"/>
                    </a:lnTo>
                    <a:lnTo>
                      <a:pt x="915" y="168"/>
                    </a:lnTo>
                    <a:lnTo>
                      <a:pt x="907" y="167"/>
                    </a:lnTo>
                    <a:lnTo>
                      <a:pt x="904" y="166"/>
                    </a:lnTo>
                    <a:lnTo>
                      <a:pt x="901" y="165"/>
                    </a:lnTo>
                    <a:lnTo>
                      <a:pt x="896" y="163"/>
                    </a:lnTo>
                    <a:lnTo>
                      <a:pt x="893" y="161"/>
                    </a:lnTo>
                    <a:lnTo>
                      <a:pt x="891" y="159"/>
                    </a:lnTo>
                    <a:lnTo>
                      <a:pt x="888" y="154"/>
                    </a:lnTo>
                    <a:lnTo>
                      <a:pt x="885" y="148"/>
                    </a:lnTo>
                    <a:lnTo>
                      <a:pt x="884" y="144"/>
                    </a:lnTo>
                    <a:lnTo>
                      <a:pt x="884" y="141"/>
                    </a:lnTo>
                    <a:lnTo>
                      <a:pt x="883" y="132"/>
                    </a:lnTo>
                    <a:lnTo>
                      <a:pt x="883" y="126"/>
                    </a:lnTo>
                    <a:lnTo>
                      <a:pt x="884" y="119"/>
                    </a:lnTo>
                    <a:lnTo>
                      <a:pt x="885" y="113"/>
                    </a:lnTo>
                    <a:lnTo>
                      <a:pt x="887" y="107"/>
                    </a:lnTo>
                    <a:lnTo>
                      <a:pt x="891" y="94"/>
                    </a:lnTo>
                    <a:lnTo>
                      <a:pt x="894" y="88"/>
                    </a:lnTo>
                    <a:lnTo>
                      <a:pt x="898" y="82"/>
                    </a:lnTo>
                    <a:lnTo>
                      <a:pt x="902" y="76"/>
                    </a:lnTo>
                    <a:lnTo>
                      <a:pt x="907" y="70"/>
                    </a:lnTo>
                    <a:lnTo>
                      <a:pt x="912" y="65"/>
                    </a:lnTo>
                    <a:lnTo>
                      <a:pt x="917" y="61"/>
                    </a:lnTo>
                    <a:lnTo>
                      <a:pt x="922" y="58"/>
                    </a:lnTo>
                    <a:lnTo>
                      <a:pt x="928" y="56"/>
                    </a:lnTo>
                    <a:lnTo>
                      <a:pt x="933" y="55"/>
                    </a:lnTo>
                    <a:lnTo>
                      <a:pt x="939" y="55"/>
                    </a:lnTo>
                    <a:lnTo>
                      <a:pt x="946" y="55"/>
                    </a:lnTo>
                    <a:lnTo>
                      <a:pt x="950" y="56"/>
                    </a:lnTo>
                    <a:lnTo>
                      <a:pt x="953" y="57"/>
                    </a:lnTo>
                    <a:lnTo>
                      <a:pt x="958" y="61"/>
                    </a:lnTo>
                    <a:lnTo>
                      <a:pt x="961" y="63"/>
                    </a:lnTo>
                    <a:lnTo>
                      <a:pt x="963" y="66"/>
                    </a:lnTo>
                    <a:lnTo>
                      <a:pt x="965" y="69"/>
                    </a:lnTo>
                    <a:lnTo>
                      <a:pt x="966" y="72"/>
                    </a:lnTo>
                    <a:lnTo>
                      <a:pt x="968" y="78"/>
                    </a:lnTo>
                    <a:lnTo>
                      <a:pt x="970" y="85"/>
                    </a:lnTo>
                    <a:lnTo>
                      <a:pt x="970" y="92"/>
                    </a:lnTo>
                    <a:lnTo>
                      <a:pt x="970" y="99"/>
                    </a:lnTo>
                    <a:lnTo>
                      <a:pt x="969" y="105"/>
                    </a:lnTo>
                    <a:lnTo>
                      <a:pt x="968" y="111"/>
                    </a:lnTo>
                    <a:lnTo>
                      <a:pt x="967" y="117"/>
                    </a:lnTo>
                    <a:lnTo>
                      <a:pt x="962" y="129"/>
                    </a:lnTo>
                    <a:lnTo>
                      <a:pt x="959" y="135"/>
                    </a:lnTo>
                    <a:lnTo>
                      <a:pt x="956" y="141"/>
                    </a:lnTo>
                    <a:close/>
                    <a:moveTo>
                      <a:pt x="1371" y="42"/>
                    </a:moveTo>
                    <a:lnTo>
                      <a:pt x="1362" y="43"/>
                    </a:lnTo>
                    <a:lnTo>
                      <a:pt x="1353" y="44"/>
                    </a:lnTo>
                    <a:lnTo>
                      <a:pt x="1345" y="46"/>
                    </a:lnTo>
                    <a:lnTo>
                      <a:pt x="1337" y="48"/>
                    </a:lnTo>
                    <a:lnTo>
                      <a:pt x="1329" y="51"/>
                    </a:lnTo>
                    <a:lnTo>
                      <a:pt x="1322" y="55"/>
                    </a:lnTo>
                    <a:lnTo>
                      <a:pt x="1315" y="60"/>
                    </a:lnTo>
                    <a:lnTo>
                      <a:pt x="1308" y="66"/>
                    </a:lnTo>
                    <a:lnTo>
                      <a:pt x="1302" y="72"/>
                    </a:lnTo>
                    <a:lnTo>
                      <a:pt x="1296" y="79"/>
                    </a:lnTo>
                    <a:lnTo>
                      <a:pt x="1292" y="86"/>
                    </a:lnTo>
                    <a:lnTo>
                      <a:pt x="1288" y="93"/>
                    </a:lnTo>
                    <a:lnTo>
                      <a:pt x="1285" y="101"/>
                    </a:lnTo>
                    <a:lnTo>
                      <a:pt x="1283" y="109"/>
                    </a:lnTo>
                    <a:lnTo>
                      <a:pt x="1281" y="118"/>
                    </a:lnTo>
                    <a:lnTo>
                      <a:pt x="1281" y="127"/>
                    </a:lnTo>
                    <a:lnTo>
                      <a:pt x="1281" y="133"/>
                    </a:lnTo>
                    <a:lnTo>
                      <a:pt x="1282" y="138"/>
                    </a:lnTo>
                    <a:lnTo>
                      <a:pt x="1284" y="144"/>
                    </a:lnTo>
                    <a:lnTo>
                      <a:pt x="1285" y="146"/>
                    </a:lnTo>
                    <a:lnTo>
                      <a:pt x="1286" y="149"/>
                    </a:lnTo>
                    <a:lnTo>
                      <a:pt x="1289" y="153"/>
                    </a:lnTo>
                    <a:lnTo>
                      <a:pt x="1292" y="158"/>
                    </a:lnTo>
                    <a:lnTo>
                      <a:pt x="1296" y="162"/>
                    </a:lnTo>
                    <a:lnTo>
                      <a:pt x="1301" y="165"/>
                    </a:lnTo>
                    <a:lnTo>
                      <a:pt x="1305" y="168"/>
                    </a:lnTo>
                    <a:lnTo>
                      <a:pt x="1310" y="171"/>
                    </a:lnTo>
                    <a:lnTo>
                      <a:pt x="1315" y="173"/>
                    </a:lnTo>
                    <a:lnTo>
                      <a:pt x="1320" y="175"/>
                    </a:lnTo>
                    <a:lnTo>
                      <a:pt x="1331" y="177"/>
                    </a:lnTo>
                    <a:lnTo>
                      <a:pt x="1344" y="178"/>
                    </a:lnTo>
                    <a:lnTo>
                      <a:pt x="1355" y="177"/>
                    </a:lnTo>
                    <a:lnTo>
                      <a:pt x="1367" y="176"/>
                    </a:lnTo>
                    <a:lnTo>
                      <a:pt x="1381" y="173"/>
                    </a:lnTo>
                    <a:lnTo>
                      <a:pt x="1395" y="168"/>
                    </a:lnTo>
                    <a:lnTo>
                      <a:pt x="1406" y="118"/>
                    </a:lnTo>
                    <a:lnTo>
                      <a:pt x="1399" y="118"/>
                    </a:lnTo>
                    <a:lnTo>
                      <a:pt x="1393" y="119"/>
                    </a:lnTo>
                    <a:lnTo>
                      <a:pt x="1385" y="118"/>
                    </a:lnTo>
                    <a:lnTo>
                      <a:pt x="1378" y="117"/>
                    </a:lnTo>
                    <a:lnTo>
                      <a:pt x="1370" y="160"/>
                    </a:lnTo>
                    <a:lnTo>
                      <a:pt x="1369" y="161"/>
                    </a:lnTo>
                    <a:lnTo>
                      <a:pt x="1367" y="163"/>
                    </a:lnTo>
                    <a:lnTo>
                      <a:pt x="1364" y="164"/>
                    </a:lnTo>
                    <a:lnTo>
                      <a:pt x="1361" y="164"/>
                    </a:lnTo>
                    <a:lnTo>
                      <a:pt x="1354" y="166"/>
                    </a:lnTo>
                    <a:lnTo>
                      <a:pt x="1344" y="166"/>
                    </a:lnTo>
                    <a:lnTo>
                      <a:pt x="1340" y="166"/>
                    </a:lnTo>
                    <a:lnTo>
                      <a:pt x="1336" y="165"/>
                    </a:lnTo>
                    <a:lnTo>
                      <a:pt x="1330" y="163"/>
                    </a:lnTo>
                    <a:lnTo>
                      <a:pt x="1327" y="162"/>
                    </a:lnTo>
                    <a:lnTo>
                      <a:pt x="1324" y="160"/>
                    </a:lnTo>
                    <a:lnTo>
                      <a:pt x="1322" y="158"/>
                    </a:lnTo>
                    <a:lnTo>
                      <a:pt x="1320" y="155"/>
                    </a:lnTo>
                    <a:lnTo>
                      <a:pt x="1316" y="150"/>
                    </a:lnTo>
                    <a:lnTo>
                      <a:pt x="1314" y="144"/>
                    </a:lnTo>
                    <a:lnTo>
                      <a:pt x="1313" y="140"/>
                    </a:lnTo>
                    <a:lnTo>
                      <a:pt x="1312" y="137"/>
                    </a:lnTo>
                    <a:lnTo>
                      <a:pt x="1312" y="129"/>
                    </a:lnTo>
                    <a:lnTo>
                      <a:pt x="1312" y="122"/>
                    </a:lnTo>
                    <a:lnTo>
                      <a:pt x="1313" y="115"/>
                    </a:lnTo>
                    <a:lnTo>
                      <a:pt x="1314" y="109"/>
                    </a:lnTo>
                    <a:lnTo>
                      <a:pt x="1316" y="102"/>
                    </a:lnTo>
                    <a:lnTo>
                      <a:pt x="1318" y="96"/>
                    </a:lnTo>
                    <a:lnTo>
                      <a:pt x="1320" y="90"/>
                    </a:lnTo>
                    <a:lnTo>
                      <a:pt x="1324" y="84"/>
                    </a:lnTo>
                    <a:lnTo>
                      <a:pt x="1327" y="78"/>
                    </a:lnTo>
                    <a:lnTo>
                      <a:pt x="1332" y="73"/>
                    </a:lnTo>
                    <a:lnTo>
                      <a:pt x="1336" y="68"/>
                    </a:lnTo>
                    <a:lnTo>
                      <a:pt x="1341" y="63"/>
                    </a:lnTo>
                    <a:lnTo>
                      <a:pt x="1347" y="60"/>
                    </a:lnTo>
                    <a:lnTo>
                      <a:pt x="1352" y="57"/>
                    </a:lnTo>
                    <a:lnTo>
                      <a:pt x="1358" y="55"/>
                    </a:lnTo>
                    <a:lnTo>
                      <a:pt x="1364" y="54"/>
                    </a:lnTo>
                    <a:lnTo>
                      <a:pt x="1371" y="53"/>
                    </a:lnTo>
                    <a:lnTo>
                      <a:pt x="1376" y="54"/>
                    </a:lnTo>
                    <a:lnTo>
                      <a:pt x="1381" y="55"/>
                    </a:lnTo>
                    <a:lnTo>
                      <a:pt x="1386" y="56"/>
                    </a:lnTo>
                    <a:lnTo>
                      <a:pt x="1391" y="58"/>
                    </a:lnTo>
                    <a:lnTo>
                      <a:pt x="1396" y="62"/>
                    </a:lnTo>
                    <a:lnTo>
                      <a:pt x="1400" y="65"/>
                    </a:lnTo>
                    <a:lnTo>
                      <a:pt x="1403" y="69"/>
                    </a:lnTo>
                    <a:lnTo>
                      <a:pt x="1405" y="73"/>
                    </a:lnTo>
                    <a:lnTo>
                      <a:pt x="1407" y="73"/>
                    </a:lnTo>
                    <a:lnTo>
                      <a:pt x="1416" y="54"/>
                    </a:lnTo>
                    <a:lnTo>
                      <a:pt x="1411" y="52"/>
                    </a:lnTo>
                    <a:lnTo>
                      <a:pt x="1407" y="49"/>
                    </a:lnTo>
                    <a:lnTo>
                      <a:pt x="1402" y="47"/>
                    </a:lnTo>
                    <a:lnTo>
                      <a:pt x="1397" y="45"/>
                    </a:lnTo>
                    <a:lnTo>
                      <a:pt x="1391" y="44"/>
                    </a:lnTo>
                    <a:lnTo>
                      <a:pt x="1385" y="43"/>
                    </a:lnTo>
                    <a:lnTo>
                      <a:pt x="1378" y="42"/>
                    </a:lnTo>
                    <a:lnTo>
                      <a:pt x="1371" y="42"/>
                    </a:lnTo>
                    <a:close/>
                    <a:moveTo>
                      <a:pt x="1269" y="46"/>
                    </a:moveTo>
                    <a:lnTo>
                      <a:pt x="1263" y="45"/>
                    </a:lnTo>
                    <a:lnTo>
                      <a:pt x="1245" y="132"/>
                    </a:lnTo>
                    <a:lnTo>
                      <a:pt x="1181" y="45"/>
                    </a:lnTo>
                    <a:lnTo>
                      <a:pt x="1164" y="45"/>
                    </a:lnTo>
                    <a:lnTo>
                      <a:pt x="1138" y="174"/>
                    </a:lnTo>
                    <a:lnTo>
                      <a:pt x="1153" y="174"/>
                    </a:lnTo>
                    <a:lnTo>
                      <a:pt x="1171" y="82"/>
                    </a:lnTo>
                    <a:lnTo>
                      <a:pt x="1237" y="174"/>
                    </a:lnTo>
                    <a:lnTo>
                      <a:pt x="1251" y="174"/>
                    </a:lnTo>
                    <a:lnTo>
                      <a:pt x="1277" y="45"/>
                    </a:lnTo>
                    <a:lnTo>
                      <a:pt x="1269" y="46"/>
                    </a:lnTo>
                    <a:close/>
                    <a:moveTo>
                      <a:pt x="1133" y="47"/>
                    </a:moveTo>
                    <a:lnTo>
                      <a:pt x="1130" y="47"/>
                    </a:lnTo>
                    <a:lnTo>
                      <a:pt x="1126" y="46"/>
                    </a:lnTo>
                    <a:lnTo>
                      <a:pt x="1109" y="130"/>
                    </a:lnTo>
                    <a:lnTo>
                      <a:pt x="1107" y="138"/>
                    </a:lnTo>
                    <a:lnTo>
                      <a:pt x="1104" y="144"/>
                    </a:lnTo>
                    <a:lnTo>
                      <a:pt x="1102" y="147"/>
                    </a:lnTo>
                    <a:lnTo>
                      <a:pt x="1100" y="150"/>
                    </a:lnTo>
                    <a:lnTo>
                      <a:pt x="1097" y="153"/>
                    </a:lnTo>
                    <a:lnTo>
                      <a:pt x="1094" y="156"/>
                    </a:lnTo>
                    <a:lnTo>
                      <a:pt x="1088" y="160"/>
                    </a:lnTo>
                    <a:lnTo>
                      <a:pt x="1082" y="163"/>
                    </a:lnTo>
                    <a:lnTo>
                      <a:pt x="1075" y="165"/>
                    </a:lnTo>
                    <a:lnTo>
                      <a:pt x="1067" y="166"/>
                    </a:lnTo>
                    <a:lnTo>
                      <a:pt x="1061" y="166"/>
                    </a:lnTo>
                    <a:lnTo>
                      <a:pt x="1056" y="164"/>
                    </a:lnTo>
                    <a:lnTo>
                      <a:pt x="1053" y="163"/>
                    </a:lnTo>
                    <a:lnTo>
                      <a:pt x="1051" y="162"/>
                    </a:lnTo>
                    <a:lnTo>
                      <a:pt x="1047" y="159"/>
                    </a:lnTo>
                    <a:lnTo>
                      <a:pt x="1043" y="155"/>
                    </a:lnTo>
                    <a:lnTo>
                      <a:pt x="1041" y="150"/>
                    </a:lnTo>
                    <a:lnTo>
                      <a:pt x="1039" y="145"/>
                    </a:lnTo>
                    <a:lnTo>
                      <a:pt x="1039" y="139"/>
                    </a:lnTo>
                    <a:lnTo>
                      <a:pt x="1039" y="131"/>
                    </a:lnTo>
                    <a:lnTo>
                      <a:pt x="1056" y="46"/>
                    </a:lnTo>
                    <a:lnTo>
                      <a:pt x="1051" y="47"/>
                    </a:lnTo>
                    <a:lnTo>
                      <a:pt x="1044" y="47"/>
                    </a:lnTo>
                    <a:lnTo>
                      <a:pt x="1034" y="47"/>
                    </a:lnTo>
                    <a:lnTo>
                      <a:pt x="1028" y="46"/>
                    </a:lnTo>
                    <a:lnTo>
                      <a:pt x="1012" y="131"/>
                    </a:lnTo>
                    <a:lnTo>
                      <a:pt x="1011" y="136"/>
                    </a:lnTo>
                    <a:lnTo>
                      <a:pt x="1011" y="142"/>
                    </a:lnTo>
                    <a:lnTo>
                      <a:pt x="1011" y="146"/>
                    </a:lnTo>
                    <a:lnTo>
                      <a:pt x="1012" y="151"/>
                    </a:lnTo>
                    <a:lnTo>
                      <a:pt x="1013" y="155"/>
                    </a:lnTo>
                    <a:lnTo>
                      <a:pt x="1015" y="158"/>
                    </a:lnTo>
                    <a:lnTo>
                      <a:pt x="1017" y="162"/>
                    </a:lnTo>
                    <a:lnTo>
                      <a:pt x="1020" y="165"/>
                    </a:lnTo>
                    <a:lnTo>
                      <a:pt x="1023" y="168"/>
                    </a:lnTo>
                    <a:lnTo>
                      <a:pt x="1027" y="170"/>
                    </a:lnTo>
                    <a:lnTo>
                      <a:pt x="1030" y="172"/>
                    </a:lnTo>
                    <a:lnTo>
                      <a:pt x="1034" y="174"/>
                    </a:lnTo>
                    <a:lnTo>
                      <a:pt x="1042" y="176"/>
                    </a:lnTo>
                    <a:lnTo>
                      <a:pt x="1046" y="177"/>
                    </a:lnTo>
                    <a:lnTo>
                      <a:pt x="1051" y="178"/>
                    </a:lnTo>
                    <a:lnTo>
                      <a:pt x="1061" y="178"/>
                    </a:lnTo>
                    <a:lnTo>
                      <a:pt x="1072" y="177"/>
                    </a:lnTo>
                    <a:lnTo>
                      <a:pt x="1078" y="176"/>
                    </a:lnTo>
                    <a:lnTo>
                      <a:pt x="1083" y="175"/>
                    </a:lnTo>
                    <a:lnTo>
                      <a:pt x="1088" y="173"/>
                    </a:lnTo>
                    <a:lnTo>
                      <a:pt x="1092" y="171"/>
                    </a:lnTo>
                    <a:lnTo>
                      <a:pt x="1097" y="168"/>
                    </a:lnTo>
                    <a:lnTo>
                      <a:pt x="1101" y="166"/>
                    </a:lnTo>
                    <a:lnTo>
                      <a:pt x="1105" y="162"/>
                    </a:lnTo>
                    <a:lnTo>
                      <a:pt x="1109" y="159"/>
                    </a:lnTo>
                    <a:lnTo>
                      <a:pt x="1112" y="155"/>
                    </a:lnTo>
                    <a:lnTo>
                      <a:pt x="1115" y="150"/>
                    </a:lnTo>
                    <a:lnTo>
                      <a:pt x="1120" y="141"/>
                    </a:lnTo>
                    <a:lnTo>
                      <a:pt x="1123" y="130"/>
                    </a:lnTo>
                    <a:lnTo>
                      <a:pt x="1141" y="46"/>
                    </a:lnTo>
                    <a:lnTo>
                      <a:pt x="1137" y="47"/>
                    </a:lnTo>
                    <a:lnTo>
                      <a:pt x="1133" y="47"/>
                    </a:lnTo>
                    <a:close/>
                    <a:moveTo>
                      <a:pt x="983" y="55"/>
                    </a:moveTo>
                    <a:lnTo>
                      <a:pt x="979" y="52"/>
                    </a:lnTo>
                    <a:lnTo>
                      <a:pt x="975" y="50"/>
                    </a:lnTo>
                    <a:lnTo>
                      <a:pt x="970" y="47"/>
                    </a:lnTo>
                    <a:lnTo>
                      <a:pt x="965" y="45"/>
                    </a:lnTo>
                    <a:lnTo>
                      <a:pt x="960" y="44"/>
                    </a:lnTo>
                    <a:lnTo>
                      <a:pt x="954" y="43"/>
                    </a:lnTo>
                    <a:lnTo>
                      <a:pt x="948" y="42"/>
                    </a:lnTo>
                    <a:lnTo>
                      <a:pt x="942" y="42"/>
                    </a:lnTo>
                    <a:lnTo>
                      <a:pt x="933" y="43"/>
                    </a:lnTo>
                    <a:lnTo>
                      <a:pt x="925" y="44"/>
                    </a:lnTo>
                    <a:lnTo>
                      <a:pt x="917" y="46"/>
                    </a:lnTo>
                    <a:lnTo>
                      <a:pt x="909" y="48"/>
                    </a:lnTo>
                    <a:lnTo>
                      <a:pt x="902" y="51"/>
                    </a:lnTo>
                    <a:lnTo>
                      <a:pt x="895" y="55"/>
                    </a:lnTo>
                    <a:lnTo>
                      <a:pt x="888" y="60"/>
                    </a:lnTo>
                    <a:lnTo>
                      <a:pt x="881" y="66"/>
                    </a:lnTo>
                    <a:lnTo>
                      <a:pt x="875" y="72"/>
                    </a:lnTo>
                    <a:lnTo>
                      <a:pt x="870" y="79"/>
                    </a:lnTo>
                    <a:lnTo>
                      <a:pt x="867" y="82"/>
                    </a:lnTo>
                    <a:lnTo>
                      <a:pt x="865" y="86"/>
                    </a:lnTo>
                    <a:lnTo>
                      <a:pt x="863" y="89"/>
                    </a:lnTo>
                    <a:lnTo>
                      <a:pt x="861" y="93"/>
                    </a:lnTo>
                    <a:lnTo>
                      <a:pt x="858" y="100"/>
                    </a:lnTo>
                    <a:lnTo>
                      <a:pt x="856" y="108"/>
                    </a:lnTo>
                    <a:lnTo>
                      <a:pt x="855" y="117"/>
                    </a:lnTo>
                    <a:lnTo>
                      <a:pt x="855" y="125"/>
                    </a:lnTo>
                    <a:lnTo>
                      <a:pt x="855" y="131"/>
                    </a:lnTo>
                    <a:lnTo>
                      <a:pt x="856" y="137"/>
                    </a:lnTo>
                    <a:lnTo>
                      <a:pt x="857" y="142"/>
                    </a:lnTo>
                    <a:lnTo>
                      <a:pt x="859" y="147"/>
                    </a:lnTo>
                    <a:lnTo>
                      <a:pt x="861" y="152"/>
                    </a:lnTo>
                    <a:lnTo>
                      <a:pt x="864" y="156"/>
                    </a:lnTo>
                    <a:lnTo>
                      <a:pt x="867" y="161"/>
                    </a:lnTo>
                    <a:lnTo>
                      <a:pt x="871" y="164"/>
                    </a:lnTo>
                    <a:lnTo>
                      <a:pt x="875" y="168"/>
                    </a:lnTo>
                    <a:lnTo>
                      <a:pt x="879" y="170"/>
                    </a:lnTo>
                    <a:lnTo>
                      <a:pt x="882" y="172"/>
                    </a:lnTo>
                    <a:lnTo>
                      <a:pt x="884" y="173"/>
                    </a:lnTo>
                    <a:lnTo>
                      <a:pt x="889" y="175"/>
                    </a:lnTo>
                    <a:lnTo>
                      <a:pt x="894" y="176"/>
                    </a:lnTo>
                    <a:lnTo>
                      <a:pt x="900" y="177"/>
                    </a:lnTo>
                    <a:lnTo>
                      <a:pt x="906" y="178"/>
                    </a:lnTo>
                    <a:lnTo>
                      <a:pt x="912" y="178"/>
                    </a:lnTo>
                    <a:lnTo>
                      <a:pt x="920" y="178"/>
                    </a:lnTo>
                    <a:lnTo>
                      <a:pt x="929" y="177"/>
                    </a:lnTo>
                    <a:lnTo>
                      <a:pt x="937" y="175"/>
                    </a:lnTo>
                    <a:lnTo>
                      <a:pt x="945" y="172"/>
                    </a:lnTo>
                    <a:lnTo>
                      <a:pt x="953" y="169"/>
                    </a:lnTo>
                    <a:lnTo>
                      <a:pt x="960" y="165"/>
                    </a:lnTo>
                    <a:lnTo>
                      <a:pt x="967" y="160"/>
                    </a:lnTo>
                    <a:lnTo>
                      <a:pt x="974" y="154"/>
                    </a:lnTo>
                    <a:lnTo>
                      <a:pt x="980" y="148"/>
                    </a:lnTo>
                    <a:lnTo>
                      <a:pt x="985" y="141"/>
                    </a:lnTo>
                    <a:lnTo>
                      <a:pt x="988" y="138"/>
                    </a:lnTo>
                    <a:lnTo>
                      <a:pt x="990" y="134"/>
                    </a:lnTo>
                    <a:lnTo>
                      <a:pt x="992" y="131"/>
                    </a:lnTo>
                    <a:lnTo>
                      <a:pt x="994" y="127"/>
                    </a:lnTo>
                    <a:lnTo>
                      <a:pt x="997" y="119"/>
                    </a:lnTo>
                    <a:lnTo>
                      <a:pt x="999" y="111"/>
                    </a:lnTo>
                    <a:lnTo>
                      <a:pt x="1000" y="103"/>
                    </a:lnTo>
                    <a:lnTo>
                      <a:pt x="1000" y="94"/>
                    </a:lnTo>
                    <a:lnTo>
                      <a:pt x="1000" y="88"/>
                    </a:lnTo>
                    <a:lnTo>
                      <a:pt x="999" y="82"/>
                    </a:lnTo>
                    <a:lnTo>
                      <a:pt x="998" y="77"/>
                    </a:lnTo>
                    <a:lnTo>
                      <a:pt x="996" y="72"/>
                    </a:lnTo>
                    <a:lnTo>
                      <a:pt x="994" y="67"/>
                    </a:lnTo>
                    <a:lnTo>
                      <a:pt x="992" y="65"/>
                    </a:lnTo>
                    <a:lnTo>
                      <a:pt x="991" y="63"/>
                    </a:lnTo>
                    <a:lnTo>
                      <a:pt x="987" y="59"/>
                    </a:lnTo>
                    <a:lnTo>
                      <a:pt x="983" y="55"/>
                    </a:lnTo>
                    <a:close/>
                    <a:moveTo>
                      <a:pt x="886" y="2"/>
                    </a:moveTo>
                    <a:lnTo>
                      <a:pt x="880" y="1"/>
                    </a:lnTo>
                    <a:lnTo>
                      <a:pt x="877" y="0"/>
                    </a:lnTo>
                    <a:lnTo>
                      <a:pt x="875" y="0"/>
                    </a:lnTo>
                    <a:lnTo>
                      <a:pt x="861" y="21"/>
                    </a:lnTo>
                    <a:lnTo>
                      <a:pt x="847" y="41"/>
                    </a:lnTo>
                    <a:lnTo>
                      <a:pt x="834" y="60"/>
                    </a:lnTo>
                    <a:lnTo>
                      <a:pt x="821" y="78"/>
                    </a:lnTo>
                    <a:lnTo>
                      <a:pt x="797" y="0"/>
                    </a:lnTo>
                    <a:lnTo>
                      <a:pt x="793" y="1"/>
                    </a:lnTo>
                    <a:lnTo>
                      <a:pt x="788" y="1"/>
                    </a:lnTo>
                    <a:lnTo>
                      <a:pt x="783" y="2"/>
                    </a:lnTo>
                    <a:lnTo>
                      <a:pt x="778" y="2"/>
                    </a:lnTo>
                    <a:lnTo>
                      <a:pt x="766" y="1"/>
                    </a:lnTo>
                    <a:lnTo>
                      <a:pt x="753" y="0"/>
                    </a:lnTo>
                    <a:lnTo>
                      <a:pt x="788" y="99"/>
                    </a:lnTo>
                    <a:lnTo>
                      <a:pt x="774" y="174"/>
                    </a:lnTo>
                    <a:lnTo>
                      <a:pt x="811" y="174"/>
                    </a:lnTo>
                    <a:lnTo>
                      <a:pt x="826" y="96"/>
                    </a:lnTo>
                    <a:lnTo>
                      <a:pt x="874" y="33"/>
                    </a:lnTo>
                    <a:lnTo>
                      <a:pt x="899" y="0"/>
                    </a:lnTo>
                    <a:lnTo>
                      <a:pt x="892" y="1"/>
                    </a:lnTo>
                    <a:lnTo>
                      <a:pt x="886" y="2"/>
                    </a:lnTo>
                    <a:close/>
                    <a:moveTo>
                      <a:pt x="714" y="97"/>
                    </a:moveTo>
                    <a:lnTo>
                      <a:pt x="706" y="108"/>
                    </a:lnTo>
                    <a:lnTo>
                      <a:pt x="699" y="118"/>
                    </a:lnTo>
                    <a:lnTo>
                      <a:pt x="691" y="127"/>
                    </a:lnTo>
                    <a:lnTo>
                      <a:pt x="684" y="134"/>
                    </a:lnTo>
                    <a:lnTo>
                      <a:pt x="660" y="96"/>
                    </a:lnTo>
                    <a:lnTo>
                      <a:pt x="668" y="92"/>
                    </a:lnTo>
                    <a:lnTo>
                      <a:pt x="675" y="87"/>
                    </a:lnTo>
                    <a:lnTo>
                      <a:pt x="680" y="83"/>
                    </a:lnTo>
                    <a:lnTo>
                      <a:pt x="685" y="78"/>
                    </a:lnTo>
                    <a:lnTo>
                      <a:pt x="688" y="74"/>
                    </a:lnTo>
                    <a:lnTo>
                      <a:pt x="691" y="69"/>
                    </a:lnTo>
                    <a:lnTo>
                      <a:pt x="692" y="65"/>
                    </a:lnTo>
                    <a:lnTo>
                      <a:pt x="693" y="60"/>
                    </a:lnTo>
                    <a:lnTo>
                      <a:pt x="692" y="55"/>
                    </a:lnTo>
                    <a:lnTo>
                      <a:pt x="692" y="53"/>
                    </a:lnTo>
                    <a:lnTo>
                      <a:pt x="691" y="51"/>
                    </a:lnTo>
                    <a:lnTo>
                      <a:pt x="689" y="47"/>
                    </a:lnTo>
                    <a:lnTo>
                      <a:pt x="685" y="44"/>
                    </a:lnTo>
                    <a:lnTo>
                      <a:pt x="683" y="43"/>
                    </a:lnTo>
                    <a:lnTo>
                      <a:pt x="681" y="42"/>
                    </a:lnTo>
                    <a:lnTo>
                      <a:pt x="676" y="40"/>
                    </a:lnTo>
                    <a:lnTo>
                      <a:pt x="670" y="39"/>
                    </a:lnTo>
                    <a:lnTo>
                      <a:pt x="663" y="39"/>
                    </a:lnTo>
                    <a:lnTo>
                      <a:pt x="655" y="40"/>
                    </a:lnTo>
                    <a:lnTo>
                      <a:pt x="648" y="41"/>
                    </a:lnTo>
                    <a:lnTo>
                      <a:pt x="641" y="44"/>
                    </a:lnTo>
                    <a:lnTo>
                      <a:pt x="635" y="49"/>
                    </a:lnTo>
                    <a:lnTo>
                      <a:pt x="632" y="51"/>
                    </a:lnTo>
                    <a:lnTo>
                      <a:pt x="630" y="54"/>
                    </a:lnTo>
                    <a:lnTo>
                      <a:pt x="628" y="57"/>
                    </a:lnTo>
                    <a:lnTo>
                      <a:pt x="626" y="61"/>
                    </a:lnTo>
                    <a:lnTo>
                      <a:pt x="625" y="64"/>
                    </a:lnTo>
                    <a:lnTo>
                      <a:pt x="624" y="68"/>
                    </a:lnTo>
                    <a:lnTo>
                      <a:pt x="623" y="72"/>
                    </a:lnTo>
                    <a:lnTo>
                      <a:pt x="623" y="76"/>
                    </a:lnTo>
                    <a:lnTo>
                      <a:pt x="624" y="82"/>
                    </a:lnTo>
                    <a:lnTo>
                      <a:pt x="625" y="88"/>
                    </a:lnTo>
                    <a:lnTo>
                      <a:pt x="628" y="95"/>
                    </a:lnTo>
                    <a:lnTo>
                      <a:pt x="631" y="102"/>
                    </a:lnTo>
                    <a:lnTo>
                      <a:pt x="621" y="107"/>
                    </a:lnTo>
                    <a:lnTo>
                      <a:pt x="612" y="113"/>
                    </a:lnTo>
                    <a:lnTo>
                      <a:pt x="608" y="115"/>
                    </a:lnTo>
                    <a:lnTo>
                      <a:pt x="604" y="118"/>
                    </a:lnTo>
                    <a:lnTo>
                      <a:pt x="598" y="124"/>
                    </a:lnTo>
                    <a:lnTo>
                      <a:pt x="595" y="127"/>
                    </a:lnTo>
                    <a:lnTo>
                      <a:pt x="593" y="129"/>
                    </a:lnTo>
                    <a:lnTo>
                      <a:pt x="591" y="132"/>
                    </a:lnTo>
                    <a:lnTo>
                      <a:pt x="590" y="135"/>
                    </a:lnTo>
                    <a:lnTo>
                      <a:pt x="588" y="138"/>
                    </a:lnTo>
                    <a:lnTo>
                      <a:pt x="588" y="141"/>
                    </a:lnTo>
                    <a:lnTo>
                      <a:pt x="587" y="144"/>
                    </a:lnTo>
                    <a:lnTo>
                      <a:pt x="587" y="148"/>
                    </a:lnTo>
                    <a:lnTo>
                      <a:pt x="588" y="154"/>
                    </a:lnTo>
                    <a:lnTo>
                      <a:pt x="589" y="160"/>
                    </a:lnTo>
                    <a:lnTo>
                      <a:pt x="591" y="162"/>
                    </a:lnTo>
                    <a:lnTo>
                      <a:pt x="592" y="165"/>
                    </a:lnTo>
                    <a:lnTo>
                      <a:pt x="597" y="169"/>
                    </a:lnTo>
                    <a:lnTo>
                      <a:pt x="599" y="171"/>
                    </a:lnTo>
                    <a:lnTo>
                      <a:pt x="602" y="172"/>
                    </a:lnTo>
                    <a:lnTo>
                      <a:pt x="604" y="173"/>
                    </a:lnTo>
                    <a:lnTo>
                      <a:pt x="607" y="174"/>
                    </a:lnTo>
                    <a:lnTo>
                      <a:pt x="613" y="176"/>
                    </a:lnTo>
                    <a:lnTo>
                      <a:pt x="620" y="176"/>
                    </a:lnTo>
                    <a:lnTo>
                      <a:pt x="625" y="176"/>
                    </a:lnTo>
                    <a:lnTo>
                      <a:pt x="631" y="175"/>
                    </a:lnTo>
                    <a:lnTo>
                      <a:pt x="642" y="172"/>
                    </a:lnTo>
                    <a:lnTo>
                      <a:pt x="648" y="170"/>
                    </a:lnTo>
                    <a:lnTo>
                      <a:pt x="654" y="167"/>
                    </a:lnTo>
                    <a:lnTo>
                      <a:pt x="666" y="160"/>
                    </a:lnTo>
                    <a:lnTo>
                      <a:pt x="673" y="174"/>
                    </a:lnTo>
                    <a:lnTo>
                      <a:pt x="711" y="174"/>
                    </a:lnTo>
                    <a:lnTo>
                      <a:pt x="690" y="142"/>
                    </a:lnTo>
                    <a:lnTo>
                      <a:pt x="711" y="121"/>
                    </a:lnTo>
                    <a:lnTo>
                      <a:pt x="718" y="114"/>
                    </a:lnTo>
                    <a:lnTo>
                      <a:pt x="723" y="108"/>
                    </a:lnTo>
                    <a:lnTo>
                      <a:pt x="714" y="97"/>
                    </a:lnTo>
                    <a:close/>
                    <a:moveTo>
                      <a:pt x="472" y="44"/>
                    </a:moveTo>
                    <a:lnTo>
                      <a:pt x="472" y="49"/>
                    </a:lnTo>
                    <a:lnTo>
                      <a:pt x="472" y="53"/>
                    </a:lnTo>
                    <a:lnTo>
                      <a:pt x="471" y="56"/>
                    </a:lnTo>
                    <a:lnTo>
                      <a:pt x="469" y="60"/>
                    </a:lnTo>
                    <a:lnTo>
                      <a:pt x="486" y="58"/>
                    </a:lnTo>
                    <a:lnTo>
                      <a:pt x="504" y="58"/>
                    </a:lnTo>
                    <a:lnTo>
                      <a:pt x="482" y="174"/>
                    </a:lnTo>
                    <a:lnTo>
                      <a:pt x="509" y="174"/>
                    </a:lnTo>
                    <a:lnTo>
                      <a:pt x="532" y="58"/>
                    </a:lnTo>
                    <a:lnTo>
                      <a:pt x="552" y="59"/>
                    </a:lnTo>
                    <a:lnTo>
                      <a:pt x="566" y="60"/>
                    </a:lnTo>
                    <a:lnTo>
                      <a:pt x="565" y="56"/>
                    </a:lnTo>
                    <a:lnTo>
                      <a:pt x="566" y="52"/>
                    </a:lnTo>
                    <a:lnTo>
                      <a:pt x="567" y="48"/>
                    </a:lnTo>
                    <a:lnTo>
                      <a:pt x="568" y="44"/>
                    </a:lnTo>
                    <a:lnTo>
                      <a:pt x="472" y="44"/>
                    </a:lnTo>
                    <a:close/>
                    <a:moveTo>
                      <a:pt x="445" y="45"/>
                    </a:moveTo>
                    <a:lnTo>
                      <a:pt x="437" y="43"/>
                    </a:lnTo>
                    <a:lnTo>
                      <a:pt x="433" y="42"/>
                    </a:lnTo>
                    <a:lnTo>
                      <a:pt x="430" y="42"/>
                    </a:lnTo>
                    <a:lnTo>
                      <a:pt x="425" y="42"/>
                    </a:lnTo>
                    <a:lnTo>
                      <a:pt x="420" y="43"/>
                    </a:lnTo>
                    <a:lnTo>
                      <a:pt x="415" y="44"/>
                    </a:lnTo>
                    <a:lnTo>
                      <a:pt x="411" y="46"/>
                    </a:lnTo>
                    <a:lnTo>
                      <a:pt x="407" y="47"/>
                    </a:lnTo>
                    <a:lnTo>
                      <a:pt x="402" y="50"/>
                    </a:lnTo>
                    <a:lnTo>
                      <a:pt x="398" y="52"/>
                    </a:lnTo>
                    <a:lnTo>
                      <a:pt x="394" y="55"/>
                    </a:lnTo>
                    <a:lnTo>
                      <a:pt x="391" y="59"/>
                    </a:lnTo>
                    <a:lnTo>
                      <a:pt x="387" y="63"/>
                    </a:lnTo>
                    <a:lnTo>
                      <a:pt x="385" y="67"/>
                    </a:lnTo>
                    <a:lnTo>
                      <a:pt x="382" y="71"/>
                    </a:lnTo>
                    <a:lnTo>
                      <a:pt x="381" y="75"/>
                    </a:lnTo>
                    <a:lnTo>
                      <a:pt x="379" y="80"/>
                    </a:lnTo>
                    <a:lnTo>
                      <a:pt x="379" y="84"/>
                    </a:lnTo>
                    <a:lnTo>
                      <a:pt x="378" y="89"/>
                    </a:lnTo>
                    <a:lnTo>
                      <a:pt x="379" y="93"/>
                    </a:lnTo>
                    <a:lnTo>
                      <a:pt x="379" y="96"/>
                    </a:lnTo>
                    <a:lnTo>
                      <a:pt x="380" y="99"/>
                    </a:lnTo>
                    <a:lnTo>
                      <a:pt x="381" y="102"/>
                    </a:lnTo>
                    <a:lnTo>
                      <a:pt x="383" y="105"/>
                    </a:lnTo>
                    <a:lnTo>
                      <a:pt x="385" y="108"/>
                    </a:lnTo>
                    <a:lnTo>
                      <a:pt x="390" y="113"/>
                    </a:lnTo>
                    <a:lnTo>
                      <a:pt x="412" y="127"/>
                    </a:lnTo>
                    <a:lnTo>
                      <a:pt x="417" y="131"/>
                    </a:lnTo>
                    <a:lnTo>
                      <a:pt x="419" y="133"/>
                    </a:lnTo>
                    <a:lnTo>
                      <a:pt x="421" y="135"/>
                    </a:lnTo>
                    <a:lnTo>
                      <a:pt x="423" y="139"/>
                    </a:lnTo>
                    <a:lnTo>
                      <a:pt x="424" y="143"/>
                    </a:lnTo>
                    <a:lnTo>
                      <a:pt x="423" y="148"/>
                    </a:lnTo>
                    <a:lnTo>
                      <a:pt x="422" y="152"/>
                    </a:lnTo>
                    <a:lnTo>
                      <a:pt x="419" y="156"/>
                    </a:lnTo>
                    <a:lnTo>
                      <a:pt x="416" y="160"/>
                    </a:lnTo>
                    <a:lnTo>
                      <a:pt x="412" y="163"/>
                    </a:lnTo>
                    <a:lnTo>
                      <a:pt x="407" y="165"/>
                    </a:lnTo>
                    <a:lnTo>
                      <a:pt x="403" y="166"/>
                    </a:lnTo>
                    <a:lnTo>
                      <a:pt x="398" y="167"/>
                    </a:lnTo>
                    <a:lnTo>
                      <a:pt x="392" y="166"/>
                    </a:lnTo>
                    <a:lnTo>
                      <a:pt x="387" y="165"/>
                    </a:lnTo>
                    <a:lnTo>
                      <a:pt x="383" y="164"/>
                    </a:lnTo>
                    <a:lnTo>
                      <a:pt x="380" y="161"/>
                    </a:lnTo>
                    <a:lnTo>
                      <a:pt x="379" y="160"/>
                    </a:lnTo>
                    <a:lnTo>
                      <a:pt x="377" y="158"/>
                    </a:lnTo>
                    <a:lnTo>
                      <a:pt x="376" y="155"/>
                    </a:lnTo>
                    <a:lnTo>
                      <a:pt x="375" y="151"/>
                    </a:lnTo>
                    <a:lnTo>
                      <a:pt x="374" y="146"/>
                    </a:lnTo>
                    <a:lnTo>
                      <a:pt x="372" y="146"/>
                    </a:lnTo>
                    <a:lnTo>
                      <a:pt x="362" y="170"/>
                    </a:lnTo>
                    <a:lnTo>
                      <a:pt x="364" y="172"/>
                    </a:lnTo>
                    <a:lnTo>
                      <a:pt x="367" y="173"/>
                    </a:lnTo>
                    <a:lnTo>
                      <a:pt x="373" y="176"/>
                    </a:lnTo>
                    <a:lnTo>
                      <a:pt x="377" y="177"/>
                    </a:lnTo>
                    <a:lnTo>
                      <a:pt x="382" y="178"/>
                    </a:lnTo>
                    <a:lnTo>
                      <a:pt x="392" y="178"/>
                    </a:lnTo>
                    <a:lnTo>
                      <a:pt x="403" y="177"/>
                    </a:lnTo>
                    <a:lnTo>
                      <a:pt x="408" y="176"/>
                    </a:lnTo>
                    <a:lnTo>
                      <a:pt x="413" y="175"/>
                    </a:lnTo>
                    <a:lnTo>
                      <a:pt x="417" y="173"/>
                    </a:lnTo>
                    <a:lnTo>
                      <a:pt x="422" y="171"/>
                    </a:lnTo>
                    <a:lnTo>
                      <a:pt x="426" y="168"/>
                    </a:lnTo>
                    <a:lnTo>
                      <a:pt x="431" y="165"/>
                    </a:lnTo>
                    <a:lnTo>
                      <a:pt x="435" y="162"/>
                    </a:lnTo>
                    <a:lnTo>
                      <a:pt x="438" y="158"/>
                    </a:lnTo>
                    <a:lnTo>
                      <a:pt x="441" y="154"/>
                    </a:lnTo>
                    <a:lnTo>
                      <a:pt x="444" y="149"/>
                    </a:lnTo>
                    <a:lnTo>
                      <a:pt x="446" y="145"/>
                    </a:lnTo>
                    <a:lnTo>
                      <a:pt x="447" y="140"/>
                    </a:lnTo>
                    <a:lnTo>
                      <a:pt x="448" y="135"/>
                    </a:lnTo>
                    <a:lnTo>
                      <a:pt x="448" y="129"/>
                    </a:lnTo>
                    <a:lnTo>
                      <a:pt x="448" y="126"/>
                    </a:lnTo>
                    <a:lnTo>
                      <a:pt x="448" y="122"/>
                    </a:lnTo>
                    <a:lnTo>
                      <a:pt x="447" y="119"/>
                    </a:lnTo>
                    <a:lnTo>
                      <a:pt x="445" y="116"/>
                    </a:lnTo>
                    <a:lnTo>
                      <a:pt x="444" y="113"/>
                    </a:lnTo>
                    <a:lnTo>
                      <a:pt x="442" y="110"/>
                    </a:lnTo>
                    <a:lnTo>
                      <a:pt x="437" y="105"/>
                    </a:lnTo>
                    <a:lnTo>
                      <a:pt x="415" y="91"/>
                    </a:lnTo>
                    <a:lnTo>
                      <a:pt x="409" y="87"/>
                    </a:lnTo>
                    <a:lnTo>
                      <a:pt x="406" y="83"/>
                    </a:lnTo>
                    <a:lnTo>
                      <a:pt x="404" y="79"/>
                    </a:lnTo>
                    <a:lnTo>
                      <a:pt x="403" y="74"/>
                    </a:lnTo>
                    <a:lnTo>
                      <a:pt x="403" y="70"/>
                    </a:lnTo>
                    <a:lnTo>
                      <a:pt x="404" y="68"/>
                    </a:lnTo>
                    <a:lnTo>
                      <a:pt x="405" y="66"/>
                    </a:lnTo>
                    <a:lnTo>
                      <a:pt x="407" y="62"/>
                    </a:lnTo>
                    <a:lnTo>
                      <a:pt x="410" y="59"/>
                    </a:lnTo>
                    <a:lnTo>
                      <a:pt x="414" y="57"/>
                    </a:lnTo>
                    <a:lnTo>
                      <a:pt x="418" y="55"/>
                    </a:lnTo>
                    <a:lnTo>
                      <a:pt x="422" y="54"/>
                    </a:lnTo>
                    <a:lnTo>
                      <a:pt x="427" y="53"/>
                    </a:lnTo>
                    <a:lnTo>
                      <a:pt x="431" y="54"/>
                    </a:lnTo>
                    <a:lnTo>
                      <a:pt x="434" y="55"/>
                    </a:lnTo>
                    <a:lnTo>
                      <a:pt x="437" y="56"/>
                    </a:lnTo>
                    <a:lnTo>
                      <a:pt x="440" y="58"/>
                    </a:lnTo>
                    <a:lnTo>
                      <a:pt x="443" y="61"/>
                    </a:lnTo>
                    <a:lnTo>
                      <a:pt x="445" y="63"/>
                    </a:lnTo>
                    <a:lnTo>
                      <a:pt x="446" y="66"/>
                    </a:lnTo>
                    <a:lnTo>
                      <a:pt x="446" y="70"/>
                    </a:lnTo>
                    <a:lnTo>
                      <a:pt x="449" y="70"/>
                    </a:lnTo>
                    <a:lnTo>
                      <a:pt x="458" y="52"/>
                    </a:lnTo>
                    <a:lnTo>
                      <a:pt x="458" y="51"/>
                    </a:lnTo>
                    <a:lnTo>
                      <a:pt x="457" y="50"/>
                    </a:lnTo>
                    <a:lnTo>
                      <a:pt x="454" y="48"/>
                    </a:lnTo>
                    <a:lnTo>
                      <a:pt x="450" y="46"/>
                    </a:lnTo>
                    <a:lnTo>
                      <a:pt x="445" y="45"/>
                    </a:lnTo>
                    <a:close/>
                    <a:moveTo>
                      <a:pt x="361" y="46"/>
                    </a:moveTo>
                    <a:lnTo>
                      <a:pt x="354" y="45"/>
                    </a:lnTo>
                    <a:lnTo>
                      <a:pt x="336" y="133"/>
                    </a:lnTo>
                    <a:lnTo>
                      <a:pt x="271" y="45"/>
                    </a:lnTo>
                    <a:lnTo>
                      <a:pt x="255" y="45"/>
                    </a:lnTo>
                    <a:lnTo>
                      <a:pt x="229" y="174"/>
                    </a:lnTo>
                    <a:lnTo>
                      <a:pt x="244" y="174"/>
                    </a:lnTo>
                    <a:lnTo>
                      <a:pt x="261" y="82"/>
                    </a:lnTo>
                    <a:lnTo>
                      <a:pt x="327" y="174"/>
                    </a:lnTo>
                    <a:lnTo>
                      <a:pt x="342" y="174"/>
                    </a:lnTo>
                    <a:lnTo>
                      <a:pt x="368" y="45"/>
                    </a:lnTo>
                    <a:lnTo>
                      <a:pt x="364" y="46"/>
                    </a:lnTo>
                    <a:lnTo>
                      <a:pt x="361" y="46"/>
                    </a:lnTo>
                    <a:close/>
                    <a:moveTo>
                      <a:pt x="192" y="46"/>
                    </a:moveTo>
                    <a:lnTo>
                      <a:pt x="142" y="46"/>
                    </a:lnTo>
                    <a:lnTo>
                      <a:pt x="116" y="174"/>
                    </a:lnTo>
                    <a:lnTo>
                      <a:pt x="145" y="174"/>
                    </a:lnTo>
                    <a:lnTo>
                      <a:pt x="156" y="115"/>
                    </a:lnTo>
                    <a:lnTo>
                      <a:pt x="159" y="115"/>
                    </a:lnTo>
                    <a:lnTo>
                      <a:pt x="181" y="174"/>
                    </a:lnTo>
                    <a:lnTo>
                      <a:pt x="215" y="174"/>
                    </a:lnTo>
                    <a:lnTo>
                      <a:pt x="186" y="111"/>
                    </a:lnTo>
                    <a:lnTo>
                      <a:pt x="195" y="108"/>
                    </a:lnTo>
                    <a:lnTo>
                      <a:pt x="202" y="104"/>
                    </a:lnTo>
                    <a:lnTo>
                      <a:pt x="208" y="101"/>
                    </a:lnTo>
                    <a:lnTo>
                      <a:pt x="212" y="97"/>
                    </a:lnTo>
                    <a:lnTo>
                      <a:pt x="217" y="92"/>
                    </a:lnTo>
                    <a:lnTo>
                      <a:pt x="219" y="89"/>
                    </a:lnTo>
                    <a:lnTo>
                      <a:pt x="221" y="86"/>
                    </a:lnTo>
                    <a:lnTo>
                      <a:pt x="222" y="83"/>
                    </a:lnTo>
                    <a:lnTo>
                      <a:pt x="223" y="79"/>
                    </a:lnTo>
                    <a:lnTo>
                      <a:pt x="223" y="75"/>
                    </a:lnTo>
                    <a:lnTo>
                      <a:pt x="223" y="71"/>
                    </a:lnTo>
                    <a:lnTo>
                      <a:pt x="223" y="65"/>
                    </a:lnTo>
                    <a:lnTo>
                      <a:pt x="222" y="63"/>
                    </a:lnTo>
                    <a:lnTo>
                      <a:pt x="222" y="60"/>
                    </a:lnTo>
                    <a:lnTo>
                      <a:pt x="219" y="56"/>
                    </a:lnTo>
                    <a:lnTo>
                      <a:pt x="216" y="52"/>
                    </a:lnTo>
                    <a:lnTo>
                      <a:pt x="211" y="49"/>
                    </a:lnTo>
                    <a:lnTo>
                      <a:pt x="206" y="47"/>
                    </a:lnTo>
                    <a:lnTo>
                      <a:pt x="199" y="46"/>
                    </a:lnTo>
                    <a:lnTo>
                      <a:pt x="192" y="46"/>
                    </a:lnTo>
                    <a:close/>
                    <a:moveTo>
                      <a:pt x="34" y="0"/>
                    </a:moveTo>
                    <a:lnTo>
                      <a:pt x="0" y="174"/>
                    </a:lnTo>
                    <a:lnTo>
                      <a:pt x="97" y="174"/>
                    </a:lnTo>
                    <a:lnTo>
                      <a:pt x="96" y="168"/>
                    </a:lnTo>
                    <a:lnTo>
                      <a:pt x="97" y="163"/>
                    </a:lnTo>
                    <a:lnTo>
                      <a:pt x="98" y="158"/>
                    </a:lnTo>
                    <a:lnTo>
                      <a:pt x="99" y="156"/>
                    </a:lnTo>
                    <a:lnTo>
                      <a:pt x="100" y="154"/>
                    </a:lnTo>
                    <a:lnTo>
                      <a:pt x="67" y="156"/>
                    </a:lnTo>
                    <a:lnTo>
                      <a:pt x="49" y="156"/>
                    </a:lnTo>
                    <a:lnTo>
                      <a:pt x="41" y="156"/>
                    </a:lnTo>
                    <a:lnTo>
                      <a:pt x="54" y="90"/>
                    </a:lnTo>
                    <a:lnTo>
                      <a:pt x="72" y="90"/>
                    </a:lnTo>
                    <a:lnTo>
                      <a:pt x="87" y="91"/>
                    </a:lnTo>
                    <a:lnTo>
                      <a:pt x="100" y="92"/>
                    </a:lnTo>
                    <a:lnTo>
                      <a:pt x="106" y="93"/>
                    </a:lnTo>
                    <a:lnTo>
                      <a:pt x="112" y="93"/>
                    </a:lnTo>
                    <a:lnTo>
                      <a:pt x="112" y="86"/>
                    </a:lnTo>
                    <a:lnTo>
                      <a:pt x="113" y="81"/>
                    </a:lnTo>
                    <a:lnTo>
                      <a:pt x="113" y="78"/>
                    </a:lnTo>
                    <a:lnTo>
                      <a:pt x="114" y="76"/>
                    </a:lnTo>
                    <a:lnTo>
                      <a:pt x="116" y="72"/>
                    </a:lnTo>
                    <a:lnTo>
                      <a:pt x="89" y="73"/>
                    </a:lnTo>
                    <a:lnTo>
                      <a:pt x="75" y="74"/>
                    </a:lnTo>
                    <a:lnTo>
                      <a:pt x="58" y="73"/>
                    </a:lnTo>
                    <a:lnTo>
                      <a:pt x="68" y="18"/>
                    </a:lnTo>
                    <a:lnTo>
                      <a:pt x="82" y="18"/>
                    </a:lnTo>
                    <a:lnTo>
                      <a:pt x="93" y="18"/>
                    </a:lnTo>
                    <a:lnTo>
                      <a:pt x="104" y="19"/>
                    </a:lnTo>
                    <a:lnTo>
                      <a:pt x="115" y="20"/>
                    </a:lnTo>
                    <a:lnTo>
                      <a:pt x="127" y="22"/>
                    </a:lnTo>
                    <a:lnTo>
                      <a:pt x="127" y="15"/>
                    </a:lnTo>
                    <a:lnTo>
                      <a:pt x="128" y="10"/>
                    </a:lnTo>
                    <a:lnTo>
                      <a:pt x="129" y="4"/>
                    </a:lnTo>
                    <a:lnTo>
                      <a:pt x="131" y="0"/>
                    </a:lnTo>
                    <a:lnTo>
                      <a:pt x="34" y="0"/>
                    </a:lnTo>
                    <a:close/>
                    <a:moveTo>
                      <a:pt x="656" y="90"/>
                    </a:moveTo>
                    <a:lnTo>
                      <a:pt x="653" y="83"/>
                    </a:lnTo>
                    <a:lnTo>
                      <a:pt x="651" y="77"/>
                    </a:lnTo>
                    <a:lnTo>
                      <a:pt x="649" y="72"/>
                    </a:lnTo>
                    <a:lnTo>
                      <a:pt x="649" y="67"/>
                    </a:lnTo>
                    <a:lnTo>
                      <a:pt x="649" y="63"/>
                    </a:lnTo>
                    <a:lnTo>
                      <a:pt x="650" y="60"/>
                    </a:lnTo>
                    <a:lnTo>
                      <a:pt x="651" y="57"/>
                    </a:lnTo>
                    <a:lnTo>
                      <a:pt x="653" y="54"/>
                    </a:lnTo>
                    <a:lnTo>
                      <a:pt x="654" y="53"/>
                    </a:lnTo>
                    <a:lnTo>
                      <a:pt x="656" y="52"/>
                    </a:lnTo>
                    <a:lnTo>
                      <a:pt x="659" y="50"/>
                    </a:lnTo>
                    <a:lnTo>
                      <a:pt x="662" y="49"/>
                    </a:lnTo>
                    <a:lnTo>
                      <a:pt x="665" y="49"/>
                    </a:lnTo>
                    <a:lnTo>
                      <a:pt x="667" y="49"/>
                    </a:lnTo>
                    <a:lnTo>
                      <a:pt x="670" y="50"/>
                    </a:lnTo>
                    <a:lnTo>
                      <a:pt x="672" y="51"/>
                    </a:lnTo>
                    <a:lnTo>
                      <a:pt x="673" y="52"/>
                    </a:lnTo>
                    <a:lnTo>
                      <a:pt x="675" y="54"/>
                    </a:lnTo>
                    <a:lnTo>
                      <a:pt x="676" y="56"/>
                    </a:lnTo>
                    <a:lnTo>
                      <a:pt x="677" y="58"/>
                    </a:lnTo>
                    <a:lnTo>
                      <a:pt x="677" y="60"/>
                    </a:lnTo>
                    <a:lnTo>
                      <a:pt x="677" y="64"/>
                    </a:lnTo>
                    <a:lnTo>
                      <a:pt x="676" y="68"/>
                    </a:lnTo>
                    <a:lnTo>
                      <a:pt x="674" y="72"/>
                    </a:lnTo>
                    <a:lnTo>
                      <a:pt x="672" y="76"/>
                    </a:lnTo>
                    <a:lnTo>
                      <a:pt x="669" y="79"/>
                    </a:lnTo>
                    <a:lnTo>
                      <a:pt x="665" y="83"/>
                    </a:lnTo>
                    <a:lnTo>
                      <a:pt x="661" y="86"/>
                    </a:lnTo>
                    <a:lnTo>
                      <a:pt x="656" y="90"/>
                    </a:lnTo>
                    <a:close/>
                    <a:moveTo>
                      <a:pt x="638" y="162"/>
                    </a:moveTo>
                    <a:lnTo>
                      <a:pt x="632" y="161"/>
                    </a:lnTo>
                    <a:lnTo>
                      <a:pt x="628" y="160"/>
                    </a:lnTo>
                    <a:lnTo>
                      <a:pt x="624" y="159"/>
                    </a:lnTo>
                    <a:lnTo>
                      <a:pt x="620" y="156"/>
                    </a:lnTo>
                    <a:lnTo>
                      <a:pt x="618" y="153"/>
                    </a:lnTo>
                    <a:lnTo>
                      <a:pt x="616" y="149"/>
                    </a:lnTo>
                    <a:lnTo>
                      <a:pt x="615" y="144"/>
                    </a:lnTo>
                    <a:lnTo>
                      <a:pt x="614" y="138"/>
                    </a:lnTo>
                    <a:lnTo>
                      <a:pt x="615" y="134"/>
                    </a:lnTo>
                    <a:lnTo>
                      <a:pt x="616" y="130"/>
                    </a:lnTo>
                    <a:lnTo>
                      <a:pt x="618" y="126"/>
                    </a:lnTo>
                    <a:lnTo>
                      <a:pt x="621" y="122"/>
                    </a:lnTo>
                    <a:lnTo>
                      <a:pt x="624" y="118"/>
                    </a:lnTo>
                    <a:lnTo>
                      <a:pt x="626" y="116"/>
                    </a:lnTo>
                    <a:lnTo>
                      <a:pt x="627" y="115"/>
                    </a:lnTo>
                    <a:lnTo>
                      <a:pt x="631" y="113"/>
                    </a:lnTo>
                    <a:lnTo>
                      <a:pt x="635" y="111"/>
                    </a:lnTo>
                    <a:lnTo>
                      <a:pt x="661" y="154"/>
                    </a:lnTo>
                    <a:lnTo>
                      <a:pt x="655" y="158"/>
                    </a:lnTo>
                    <a:lnTo>
                      <a:pt x="649" y="160"/>
                    </a:lnTo>
                    <a:lnTo>
                      <a:pt x="643" y="161"/>
                    </a:lnTo>
                    <a:lnTo>
                      <a:pt x="638" y="162"/>
                    </a:lnTo>
                    <a:close/>
                    <a:moveTo>
                      <a:pt x="187" y="97"/>
                    </a:moveTo>
                    <a:lnTo>
                      <a:pt x="185" y="100"/>
                    </a:lnTo>
                    <a:lnTo>
                      <a:pt x="183" y="102"/>
                    </a:lnTo>
                    <a:lnTo>
                      <a:pt x="178" y="105"/>
                    </a:lnTo>
                    <a:lnTo>
                      <a:pt x="171" y="107"/>
                    </a:lnTo>
                    <a:lnTo>
                      <a:pt x="164" y="108"/>
                    </a:lnTo>
                    <a:lnTo>
                      <a:pt x="159" y="108"/>
                    </a:lnTo>
                    <a:lnTo>
                      <a:pt x="168" y="58"/>
                    </a:lnTo>
                    <a:lnTo>
                      <a:pt x="180" y="58"/>
                    </a:lnTo>
                    <a:lnTo>
                      <a:pt x="184" y="58"/>
                    </a:lnTo>
                    <a:lnTo>
                      <a:pt x="186" y="59"/>
                    </a:lnTo>
                    <a:lnTo>
                      <a:pt x="189" y="60"/>
                    </a:lnTo>
                    <a:lnTo>
                      <a:pt x="191" y="62"/>
                    </a:lnTo>
                    <a:lnTo>
                      <a:pt x="193" y="64"/>
                    </a:lnTo>
                    <a:lnTo>
                      <a:pt x="194" y="66"/>
                    </a:lnTo>
                    <a:lnTo>
                      <a:pt x="194" y="69"/>
                    </a:lnTo>
                    <a:lnTo>
                      <a:pt x="195" y="73"/>
                    </a:lnTo>
                    <a:lnTo>
                      <a:pt x="194" y="80"/>
                    </a:lnTo>
                    <a:lnTo>
                      <a:pt x="193" y="86"/>
                    </a:lnTo>
                    <a:lnTo>
                      <a:pt x="191" y="92"/>
                    </a:lnTo>
                    <a:lnTo>
                      <a:pt x="187" y="97"/>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79451" y="4721225"/>
            <a:ext cx="5446713" cy="4471988"/>
          </a:xfrm>
          <a:prstGeom prst="rect">
            <a:avLst/>
          </a:prstGeom>
          <a:noFill/>
          <a:ln w="9525">
            <a:noFill/>
            <a:miter lim="800000"/>
            <a:headEnd/>
            <a:tailEnd/>
          </a:ln>
          <a:effectLst/>
        </p:spPr>
        <p:txBody>
          <a:bodyPr vert="horz" wrap="square" lIns="96113" tIns="48057" rIns="96113" bIns="4805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grpSp>
        <p:nvGrpSpPr>
          <p:cNvPr id="8" name="Group 6"/>
          <p:cNvGrpSpPr>
            <a:grpSpLocks noChangeAspect="1"/>
          </p:cNvGrpSpPr>
          <p:nvPr/>
        </p:nvGrpSpPr>
        <p:grpSpPr bwMode="auto">
          <a:xfrm>
            <a:off x="4914974" y="9411618"/>
            <a:ext cx="1568450" cy="382587"/>
            <a:chOff x="3459" y="2313"/>
            <a:chExt cx="1163" cy="284"/>
          </a:xfrm>
        </p:grpSpPr>
        <p:grpSp>
          <p:nvGrpSpPr>
            <p:cNvPr id="9" name="Group 7"/>
            <p:cNvGrpSpPr>
              <a:grpSpLocks noChangeAspect="1"/>
            </p:cNvGrpSpPr>
            <p:nvPr/>
          </p:nvGrpSpPr>
          <p:grpSpPr bwMode="auto">
            <a:xfrm>
              <a:off x="3648" y="2453"/>
              <a:ext cx="381" cy="123"/>
              <a:chOff x="397" y="3425"/>
              <a:chExt cx="1601" cy="527"/>
            </a:xfrm>
          </p:grpSpPr>
          <p:sp>
            <p:nvSpPr>
              <p:cNvPr id="13" name="Freeform 8"/>
              <p:cNvSpPr>
                <a:spLocks noChangeAspect="1"/>
              </p:cNvSpPr>
              <p:nvPr/>
            </p:nvSpPr>
            <p:spPr bwMode="auto">
              <a:xfrm>
                <a:off x="442" y="3425"/>
                <a:ext cx="471" cy="213"/>
              </a:xfrm>
              <a:custGeom>
                <a:avLst/>
                <a:gdLst/>
                <a:ahLst/>
                <a:cxnLst>
                  <a:cxn ang="0">
                    <a:pos x="587" y="170"/>
                  </a:cxn>
                  <a:cxn ang="0">
                    <a:pos x="587" y="170"/>
                  </a:cxn>
                  <a:cxn ang="0">
                    <a:pos x="937" y="170"/>
                  </a:cxn>
                  <a:cxn ang="0">
                    <a:pos x="937" y="170"/>
                  </a:cxn>
                  <a:cxn ang="0">
                    <a:pos x="912" y="279"/>
                  </a:cxn>
                  <a:cxn ang="0">
                    <a:pos x="912" y="279"/>
                  </a:cxn>
                  <a:cxn ang="0">
                    <a:pos x="894" y="415"/>
                  </a:cxn>
                  <a:cxn ang="0">
                    <a:pos x="894" y="415"/>
                  </a:cxn>
                  <a:cxn ang="0">
                    <a:pos x="770" y="415"/>
                  </a:cxn>
                  <a:cxn ang="0">
                    <a:pos x="770" y="415"/>
                  </a:cxn>
                  <a:cxn ang="0">
                    <a:pos x="797" y="266"/>
                  </a:cxn>
                  <a:cxn ang="0">
                    <a:pos x="797" y="266"/>
                  </a:cxn>
                  <a:cxn ang="0">
                    <a:pos x="152" y="266"/>
                  </a:cxn>
                  <a:cxn ang="0">
                    <a:pos x="152" y="266"/>
                  </a:cxn>
                  <a:cxn ang="0">
                    <a:pos x="128" y="399"/>
                  </a:cxn>
                  <a:cxn ang="0">
                    <a:pos x="128" y="399"/>
                  </a:cxn>
                  <a:cxn ang="0">
                    <a:pos x="0" y="399"/>
                  </a:cxn>
                  <a:cxn ang="0">
                    <a:pos x="0" y="399"/>
                  </a:cxn>
                  <a:cxn ang="0">
                    <a:pos x="0" y="396"/>
                  </a:cxn>
                  <a:cxn ang="0">
                    <a:pos x="0" y="396"/>
                  </a:cxn>
                  <a:cxn ang="0">
                    <a:pos x="8" y="370"/>
                  </a:cxn>
                  <a:cxn ang="0">
                    <a:pos x="15" y="343"/>
                  </a:cxn>
                  <a:cxn ang="0">
                    <a:pos x="21" y="315"/>
                  </a:cxn>
                  <a:cxn ang="0">
                    <a:pos x="27" y="285"/>
                  </a:cxn>
                  <a:cxn ang="0">
                    <a:pos x="32" y="256"/>
                  </a:cxn>
                  <a:cxn ang="0">
                    <a:pos x="36" y="226"/>
                  </a:cxn>
                  <a:cxn ang="0">
                    <a:pos x="39" y="195"/>
                  </a:cxn>
                  <a:cxn ang="0">
                    <a:pos x="40" y="165"/>
                  </a:cxn>
                  <a:cxn ang="0">
                    <a:pos x="40" y="165"/>
                  </a:cxn>
                  <a:cxn ang="0">
                    <a:pos x="454" y="165"/>
                  </a:cxn>
                  <a:cxn ang="0">
                    <a:pos x="454" y="165"/>
                  </a:cxn>
                  <a:cxn ang="0">
                    <a:pos x="454" y="162"/>
                  </a:cxn>
                  <a:cxn ang="0">
                    <a:pos x="454" y="162"/>
                  </a:cxn>
                  <a:cxn ang="0">
                    <a:pos x="429" y="39"/>
                  </a:cxn>
                  <a:cxn ang="0">
                    <a:pos x="429" y="39"/>
                  </a:cxn>
                  <a:cxn ang="0">
                    <a:pos x="446" y="37"/>
                  </a:cxn>
                  <a:cxn ang="0">
                    <a:pos x="462" y="33"/>
                  </a:cxn>
                  <a:cxn ang="0">
                    <a:pos x="479" y="29"/>
                  </a:cxn>
                  <a:cxn ang="0">
                    <a:pos x="494" y="24"/>
                  </a:cxn>
                  <a:cxn ang="0">
                    <a:pos x="525" y="12"/>
                  </a:cxn>
                  <a:cxn ang="0">
                    <a:pos x="552" y="0"/>
                  </a:cxn>
                  <a:cxn ang="0">
                    <a:pos x="552" y="0"/>
                  </a:cxn>
                  <a:cxn ang="0">
                    <a:pos x="557" y="2"/>
                  </a:cxn>
                  <a:cxn ang="0">
                    <a:pos x="557" y="2"/>
                  </a:cxn>
                  <a:cxn ang="0">
                    <a:pos x="587" y="170"/>
                  </a:cxn>
                  <a:cxn ang="0">
                    <a:pos x="587" y="170"/>
                  </a:cxn>
                </a:cxnLst>
                <a:rect l="0" t="0" r="r" b="b"/>
                <a:pathLst>
                  <a:path w="937" h="415">
                    <a:moveTo>
                      <a:pt x="587" y="170"/>
                    </a:moveTo>
                    <a:lnTo>
                      <a:pt x="587" y="170"/>
                    </a:lnTo>
                    <a:lnTo>
                      <a:pt x="937" y="170"/>
                    </a:lnTo>
                    <a:lnTo>
                      <a:pt x="937" y="170"/>
                    </a:lnTo>
                    <a:lnTo>
                      <a:pt x="912" y="279"/>
                    </a:lnTo>
                    <a:lnTo>
                      <a:pt x="912" y="279"/>
                    </a:lnTo>
                    <a:lnTo>
                      <a:pt x="894" y="415"/>
                    </a:lnTo>
                    <a:lnTo>
                      <a:pt x="894" y="415"/>
                    </a:lnTo>
                    <a:lnTo>
                      <a:pt x="770" y="415"/>
                    </a:lnTo>
                    <a:lnTo>
                      <a:pt x="770" y="415"/>
                    </a:lnTo>
                    <a:lnTo>
                      <a:pt x="797" y="266"/>
                    </a:lnTo>
                    <a:lnTo>
                      <a:pt x="797" y="266"/>
                    </a:lnTo>
                    <a:lnTo>
                      <a:pt x="152" y="266"/>
                    </a:lnTo>
                    <a:lnTo>
                      <a:pt x="152" y="266"/>
                    </a:lnTo>
                    <a:lnTo>
                      <a:pt x="128" y="399"/>
                    </a:lnTo>
                    <a:lnTo>
                      <a:pt x="128" y="399"/>
                    </a:lnTo>
                    <a:lnTo>
                      <a:pt x="0" y="399"/>
                    </a:lnTo>
                    <a:lnTo>
                      <a:pt x="0" y="399"/>
                    </a:lnTo>
                    <a:lnTo>
                      <a:pt x="0" y="396"/>
                    </a:lnTo>
                    <a:lnTo>
                      <a:pt x="0" y="396"/>
                    </a:lnTo>
                    <a:lnTo>
                      <a:pt x="8" y="370"/>
                    </a:lnTo>
                    <a:lnTo>
                      <a:pt x="15" y="343"/>
                    </a:lnTo>
                    <a:lnTo>
                      <a:pt x="21" y="315"/>
                    </a:lnTo>
                    <a:lnTo>
                      <a:pt x="27" y="285"/>
                    </a:lnTo>
                    <a:lnTo>
                      <a:pt x="32" y="256"/>
                    </a:lnTo>
                    <a:lnTo>
                      <a:pt x="36" y="226"/>
                    </a:lnTo>
                    <a:lnTo>
                      <a:pt x="39" y="195"/>
                    </a:lnTo>
                    <a:lnTo>
                      <a:pt x="40" y="165"/>
                    </a:lnTo>
                    <a:lnTo>
                      <a:pt x="40" y="165"/>
                    </a:lnTo>
                    <a:lnTo>
                      <a:pt x="454" y="165"/>
                    </a:lnTo>
                    <a:lnTo>
                      <a:pt x="454" y="165"/>
                    </a:lnTo>
                    <a:lnTo>
                      <a:pt x="454" y="162"/>
                    </a:lnTo>
                    <a:lnTo>
                      <a:pt x="454" y="162"/>
                    </a:lnTo>
                    <a:lnTo>
                      <a:pt x="429" y="39"/>
                    </a:lnTo>
                    <a:lnTo>
                      <a:pt x="429" y="39"/>
                    </a:lnTo>
                    <a:lnTo>
                      <a:pt x="446" y="37"/>
                    </a:lnTo>
                    <a:lnTo>
                      <a:pt x="462" y="33"/>
                    </a:lnTo>
                    <a:lnTo>
                      <a:pt x="479" y="29"/>
                    </a:lnTo>
                    <a:lnTo>
                      <a:pt x="494" y="24"/>
                    </a:lnTo>
                    <a:lnTo>
                      <a:pt x="525" y="12"/>
                    </a:lnTo>
                    <a:lnTo>
                      <a:pt x="552" y="0"/>
                    </a:lnTo>
                    <a:lnTo>
                      <a:pt x="552" y="0"/>
                    </a:lnTo>
                    <a:lnTo>
                      <a:pt x="557" y="2"/>
                    </a:lnTo>
                    <a:lnTo>
                      <a:pt x="557" y="2"/>
                    </a:lnTo>
                    <a:lnTo>
                      <a:pt x="587" y="170"/>
                    </a:lnTo>
                    <a:lnTo>
                      <a:pt x="587" y="17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4" name="Freeform 9"/>
              <p:cNvSpPr>
                <a:spLocks noChangeAspect="1"/>
              </p:cNvSpPr>
              <p:nvPr/>
            </p:nvSpPr>
            <p:spPr bwMode="auto">
              <a:xfrm>
                <a:off x="1616" y="3430"/>
                <a:ext cx="382" cy="512"/>
              </a:xfrm>
              <a:custGeom>
                <a:avLst/>
                <a:gdLst/>
                <a:ahLst/>
                <a:cxnLst>
                  <a:cxn ang="0">
                    <a:pos x="316" y="223"/>
                  </a:cxn>
                  <a:cxn ang="0">
                    <a:pos x="412" y="221"/>
                  </a:cxn>
                  <a:cxn ang="0">
                    <a:pos x="398" y="212"/>
                  </a:cxn>
                  <a:cxn ang="0">
                    <a:pos x="337" y="171"/>
                  </a:cxn>
                  <a:cxn ang="0">
                    <a:pos x="244" y="124"/>
                  </a:cxn>
                  <a:cxn ang="0">
                    <a:pos x="191" y="104"/>
                  </a:cxn>
                  <a:cxn ang="0">
                    <a:pos x="287" y="6"/>
                  </a:cxn>
                  <a:cxn ang="0">
                    <a:pos x="374" y="48"/>
                  </a:cxn>
                  <a:cxn ang="0">
                    <a:pos x="507" y="127"/>
                  </a:cxn>
                  <a:cxn ang="0">
                    <a:pos x="528" y="159"/>
                  </a:cxn>
                  <a:cxn ang="0">
                    <a:pos x="504" y="176"/>
                  </a:cxn>
                  <a:cxn ang="0">
                    <a:pos x="465" y="229"/>
                  </a:cxn>
                  <a:cxn ang="0">
                    <a:pos x="431" y="237"/>
                  </a:cxn>
                  <a:cxn ang="0">
                    <a:pos x="420" y="232"/>
                  </a:cxn>
                  <a:cxn ang="0">
                    <a:pos x="401" y="377"/>
                  </a:cxn>
                  <a:cxn ang="0">
                    <a:pos x="403" y="426"/>
                  </a:cxn>
                  <a:cxn ang="0">
                    <a:pos x="417" y="476"/>
                  </a:cxn>
                  <a:cxn ang="0">
                    <a:pos x="431" y="511"/>
                  </a:cxn>
                  <a:cxn ang="0">
                    <a:pos x="501" y="465"/>
                  </a:cxn>
                  <a:cxn ang="0">
                    <a:pos x="564" y="410"/>
                  </a:cxn>
                  <a:cxn ang="0">
                    <a:pos x="658" y="312"/>
                  </a:cxn>
                  <a:cxn ang="0">
                    <a:pos x="679" y="345"/>
                  </a:cxn>
                  <a:cxn ang="0">
                    <a:pos x="733" y="401"/>
                  </a:cxn>
                  <a:cxn ang="0">
                    <a:pos x="757" y="429"/>
                  </a:cxn>
                  <a:cxn ang="0">
                    <a:pos x="692" y="459"/>
                  </a:cxn>
                  <a:cxn ang="0">
                    <a:pos x="565" y="535"/>
                  </a:cxn>
                  <a:cxn ang="0">
                    <a:pos x="485" y="596"/>
                  </a:cxn>
                  <a:cxn ang="0">
                    <a:pos x="489" y="632"/>
                  </a:cxn>
                  <a:cxn ang="0">
                    <a:pos x="539" y="705"/>
                  </a:cxn>
                  <a:cxn ang="0">
                    <a:pos x="600" y="767"/>
                  </a:cxn>
                  <a:cxn ang="0">
                    <a:pos x="746" y="853"/>
                  </a:cxn>
                  <a:cxn ang="0">
                    <a:pos x="741" y="853"/>
                  </a:cxn>
                  <a:cxn ang="0">
                    <a:pos x="691" y="887"/>
                  </a:cxn>
                  <a:cxn ang="0">
                    <a:pos x="647" y="923"/>
                  </a:cxn>
                  <a:cxn ang="0">
                    <a:pos x="624" y="959"/>
                  </a:cxn>
                  <a:cxn ang="0">
                    <a:pos x="615" y="949"/>
                  </a:cxn>
                  <a:cxn ang="0">
                    <a:pos x="557" y="911"/>
                  </a:cxn>
                  <a:cxn ang="0">
                    <a:pos x="496" y="851"/>
                  </a:cxn>
                  <a:cxn ang="0">
                    <a:pos x="438" y="778"/>
                  </a:cxn>
                  <a:cxn ang="0">
                    <a:pos x="390" y="701"/>
                  </a:cxn>
                  <a:cxn ang="0">
                    <a:pos x="357" y="628"/>
                  </a:cxn>
                  <a:cxn ang="0">
                    <a:pos x="345" y="605"/>
                  </a:cxn>
                  <a:cxn ang="0">
                    <a:pos x="335" y="694"/>
                  </a:cxn>
                  <a:cxn ang="0">
                    <a:pos x="299" y="868"/>
                  </a:cxn>
                  <a:cxn ang="0">
                    <a:pos x="276" y="939"/>
                  </a:cxn>
                  <a:cxn ang="0">
                    <a:pos x="255" y="976"/>
                  </a:cxn>
                  <a:cxn ang="0">
                    <a:pos x="242" y="985"/>
                  </a:cxn>
                  <a:cxn ang="0">
                    <a:pos x="210" y="999"/>
                  </a:cxn>
                  <a:cxn ang="0">
                    <a:pos x="136" y="1016"/>
                  </a:cxn>
                  <a:cxn ang="0">
                    <a:pos x="55" y="1024"/>
                  </a:cxn>
                  <a:cxn ang="0">
                    <a:pos x="58" y="1003"/>
                  </a:cxn>
                  <a:cxn ang="0">
                    <a:pos x="59" y="961"/>
                  </a:cxn>
                  <a:cxn ang="0">
                    <a:pos x="43" y="899"/>
                  </a:cxn>
                  <a:cxn ang="0">
                    <a:pos x="72" y="888"/>
                  </a:cxn>
                  <a:cxn ang="0">
                    <a:pos x="141" y="890"/>
                  </a:cxn>
                  <a:cxn ang="0">
                    <a:pos x="172" y="888"/>
                  </a:cxn>
                  <a:cxn ang="0">
                    <a:pos x="188" y="853"/>
                  </a:cxn>
                  <a:cxn ang="0">
                    <a:pos x="202" y="766"/>
                  </a:cxn>
                  <a:cxn ang="0">
                    <a:pos x="209" y="722"/>
                  </a:cxn>
                  <a:cxn ang="0">
                    <a:pos x="0" y="328"/>
                  </a:cxn>
                  <a:cxn ang="0">
                    <a:pos x="0" y="326"/>
                  </a:cxn>
                </a:cxnLst>
                <a:rect l="0" t="0" r="r" b="b"/>
                <a:pathLst>
                  <a:path w="757" h="1024">
                    <a:moveTo>
                      <a:pt x="19" y="218"/>
                    </a:moveTo>
                    <a:lnTo>
                      <a:pt x="19" y="218"/>
                    </a:lnTo>
                    <a:lnTo>
                      <a:pt x="316" y="223"/>
                    </a:lnTo>
                    <a:lnTo>
                      <a:pt x="316" y="223"/>
                    </a:lnTo>
                    <a:lnTo>
                      <a:pt x="412" y="221"/>
                    </a:lnTo>
                    <a:lnTo>
                      <a:pt x="412" y="221"/>
                    </a:lnTo>
                    <a:lnTo>
                      <a:pt x="407" y="221"/>
                    </a:lnTo>
                    <a:lnTo>
                      <a:pt x="407" y="221"/>
                    </a:lnTo>
                    <a:lnTo>
                      <a:pt x="398" y="212"/>
                    </a:lnTo>
                    <a:lnTo>
                      <a:pt x="388" y="204"/>
                    </a:lnTo>
                    <a:lnTo>
                      <a:pt x="365" y="188"/>
                    </a:lnTo>
                    <a:lnTo>
                      <a:pt x="337" y="171"/>
                    </a:lnTo>
                    <a:lnTo>
                      <a:pt x="307" y="154"/>
                    </a:lnTo>
                    <a:lnTo>
                      <a:pt x="275" y="138"/>
                    </a:lnTo>
                    <a:lnTo>
                      <a:pt x="244" y="124"/>
                    </a:lnTo>
                    <a:lnTo>
                      <a:pt x="215" y="112"/>
                    </a:lnTo>
                    <a:lnTo>
                      <a:pt x="191" y="104"/>
                    </a:lnTo>
                    <a:lnTo>
                      <a:pt x="191" y="104"/>
                    </a:lnTo>
                    <a:lnTo>
                      <a:pt x="269" y="0"/>
                    </a:lnTo>
                    <a:lnTo>
                      <a:pt x="269" y="0"/>
                    </a:lnTo>
                    <a:lnTo>
                      <a:pt x="287" y="6"/>
                    </a:lnTo>
                    <a:lnTo>
                      <a:pt x="305" y="14"/>
                    </a:lnTo>
                    <a:lnTo>
                      <a:pt x="340" y="29"/>
                    </a:lnTo>
                    <a:lnTo>
                      <a:pt x="374" y="48"/>
                    </a:lnTo>
                    <a:lnTo>
                      <a:pt x="408" y="67"/>
                    </a:lnTo>
                    <a:lnTo>
                      <a:pt x="474" y="107"/>
                    </a:lnTo>
                    <a:lnTo>
                      <a:pt x="507" y="127"/>
                    </a:lnTo>
                    <a:lnTo>
                      <a:pt x="540" y="145"/>
                    </a:lnTo>
                    <a:lnTo>
                      <a:pt x="540" y="145"/>
                    </a:lnTo>
                    <a:lnTo>
                      <a:pt x="528" y="159"/>
                    </a:lnTo>
                    <a:lnTo>
                      <a:pt x="528" y="159"/>
                    </a:lnTo>
                    <a:lnTo>
                      <a:pt x="515" y="166"/>
                    </a:lnTo>
                    <a:lnTo>
                      <a:pt x="504" y="176"/>
                    </a:lnTo>
                    <a:lnTo>
                      <a:pt x="493" y="188"/>
                    </a:lnTo>
                    <a:lnTo>
                      <a:pt x="484" y="201"/>
                    </a:lnTo>
                    <a:lnTo>
                      <a:pt x="465" y="229"/>
                    </a:lnTo>
                    <a:lnTo>
                      <a:pt x="449" y="255"/>
                    </a:lnTo>
                    <a:lnTo>
                      <a:pt x="449" y="255"/>
                    </a:lnTo>
                    <a:lnTo>
                      <a:pt x="431" y="237"/>
                    </a:lnTo>
                    <a:lnTo>
                      <a:pt x="431" y="237"/>
                    </a:lnTo>
                    <a:lnTo>
                      <a:pt x="420" y="232"/>
                    </a:lnTo>
                    <a:lnTo>
                      <a:pt x="420" y="232"/>
                    </a:lnTo>
                    <a:lnTo>
                      <a:pt x="407" y="309"/>
                    </a:lnTo>
                    <a:lnTo>
                      <a:pt x="403" y="344"/>
                    </a:lnTo>
                    <a:lnTo>
                      <a:pt x="401" y="377"/>
                    </a:lnTo>
                    <a:lnTo>
                      <a:pt x="401" y="393"/>
                    </a:lnTo>
                    <a:lnTo>
                      <a:pt x="402" y="410"/>
                    </a:lnTo>
                    <a:lnTo>
                      <a:pt x="403" y="426"/>
                    </a:lnTo>
                    <a:lnTo>
                      <a:pt x="407" y="443"/>
                    </a:lnTo>
                    <a:lnTo>
                      <a:pt x="410" y="459"/>
                    </a:lnTo>
                    <a:lnTo>
                      <a:pt x="417" y="476"/>
                    </a:lnTo>
                    <a:lnTo>
                      <a:pt x="424" y="494"/>
                    </a:lnTo>
                    <a:lnTo>
                      <a:pt x="431" y="511"/>
                    </a:lnTo>
                    <a:lnTo>
                      <a:pt x="431" y="511"/>
                    </a:lnTo>
                    <a:lnTo>
                      <a:pt x="456" y="498"/>
                    </a:lnTo>
                    <a:lnTo>
                      <a:pt x="479" y="482"/>
                    </a:lnTo>
                    <a:lnTo>
                      <a:pt x="501" y="465"/>
                    </a:lnTo>
                    <a:lnTo>
                      <a:pt x="523" y="448"/>
                    </a:lnTo>
                    <a:lnTo>
                      <a:pt x="545" y="429"/>
                    </a:lnTo>
                    <a:lnTo>
                      <a:pt x="564" y="410"/>
                    </a:lnTo>
                    <a:lnTo>
                      <a:pt x="603" y="372"/>
                    </a:lnTo>
                    <a:lnTo>
                      <a:pt x="603" y="372"/>
                    </a:lnTo>
                    <a:lnTo>
                      <a:pt x="658" y="312"/>
                    </a:lnTo>
                    <a:lnTo>
                      <a:pt x="658" y="312"/>
                    </a:lnTo>
                    <a:lnTo>
                      <a:pt x="668" y="329"/>
                    </a:lnTo>
                    <a:lnTo>
                      <a:pt x="679" y="345"/>
                    </a:lnTo>
                    <a:lnTo>
                      <a:pt x="691" y="360"/>
                    </a:lnTo>
                    <a:lnTo>
                      <a:pt x="705" y="373"/>
                    </a:lnTo>
                    <a:lnTo>
                      <a:pt x="733" y="401"/>
                    </a:lnTo>
                    <a:lnTo>
                      <a:pt x="745" y="415"/>
                    </a:lnTo>
                    <a:lnTo>
                      <a:pt x="757" y="429"/>
                    </a:lnTo>
                    <a:lnTo>
                      <a:pt x="757" y="429"/>
                    </a:lnTo>
                    <a:lnTo>
                      <a:pt x="745" y="434"/>
                    </a:lnTo>
                    <a:lnTo>
                      <a:pt x="729" y="440"/>
                    </a:lnTo>
                    <a:lnTo>
                      <a:pt x="692" y="459"/>
                    </a:lnTo>
                    <a:lnTo>
                      <a:pt x="651" y="482"/>
                    </a:lnTo>
                    <a:lnTo>
                      <a:pt x="608" y="509"/>
                    </a:lnTo>
                    <a:lnTo>
                      <a:pt x="565" y="535"/>
                    </a:lnTo>
                    <a:lnTo>
                      <a:pt x="528" y="562"/>
                    </a:lnTo>
                    <a:lnTo>
                      <a:pt x="497" y="587"/>
                    </a:lnTo>
                    <a:lnTo>
                      <a:pt x="485" y="596"/>
                    </a:lnTo>
                    <a:lnTo>
                      <a:pt x="475" y="605"/>
                    </a:lnTo>
                    <a:lnTo>
                      <a:pt x="475" y="605"/>
                    </a:lnTo>
                    <a:lnTo>
                      <a:pt x="489" y="632"/>
                    </a:lnTo>
                    <a:lnTo>
                      <a:pt x="504" y="656"/>
                    </a:lnTo>
                    <a:lnTo>
                      <a:pt x="520" y="681"/>
                    </a:lnTo>
                    <a:lnTo>
                      <a:pt x="539" y="705"/>
                    </a:lnTo>
                    <a:lnTo>
                      <a:pt x="558" y="727"/>
                    </a:lnTo>
                    <a:lnTo>
                      <a:pt x="578" y="748"/>
                    </a:lnTo>
                    <a:lnTo>
                      <a:pt x="600" y="767"/>
                    </a:lnTo>
                    <a:lnTo>
                      <a:pt x="622" y="784"/>
                    </a:lnTo>
                    <a:lnTo>
                      <a:pt x="622" y="784"/>
                    </a:lnTo>
                    <a:lnTo>
                      <a:pt x="746" y="853"/>
                    </a:lnTo>
                    <a:lnTo>
                      <a:pt x="746" y="853"/>
                    </a:lnTo>
                    <a:lnTo>
                      <a:pt x="741" y="853"/>
                    </a:lnTo>
                    <a:lnTo>
                      <a:pt x="741" y="853"/>
                    </a:lnTo>
                    <a:lnTo>
                      <a:pt x="724" y="866"/>
                    </a:lnTo>
                    <a:lnTo>
                      <a:pt x="707" y="877"/>
                    </a:lnTo>
                    <a:lnTo>
                      <a:pt x="691" y="887"/>
                    </a:lnTo>
                    <a:lnTo>
                      <a:pt x="675" y="898"/>
                    </a:lnTo>
                    <a:lnTo>
                      <a:pt x="661" y="910"/>
                    </a:lnTo>
                    <a:lnTo>
                      <a:pt x="647" y="923"/>
                    </a:lnTo>
                    <a:lnTo>
                      <a:pt x="635" y="939"/>
                    </a:lnTo>
                    <a:lnTo>
                      <a:pt x="630" y="948"/>
                    </a:lnTo>
                    <a:lnTo>
                      <a:pt x="624" y="959"/>
                    </a:lnTo>
                    <a:lnTo>
                      <a:pt x="624" y="959"/>
                    </a:lnTo>
                    <a:lnTo>
                      <a:pt x="615" y="949"/>
                    </a:lnTo>
                    <a:lnTo>
                      <a:pt x="615" y="949"/>
                    </a:lnTo>
                    <a:lnTo>
                      <a:pt x="596" y="939"/>
                    </a:lnTo>
                    <a:lnTo>
                      <a:pt x="576" y="927"/>
                    </a:lnTo>
                    <a:lnTo>
                      <a:pt x="557" y="911"/>
                    </a:lnTo>
                    <a:lnTo>
                      <a:pt x="537" y="893"/>
                    </a:lnTo>
                    <a:lnTo>
                      <a:pt x="517" y="873"/>
                    </a:lnTo>
                    <a:lnTo>
                      <a:pt x="496" y="851"/>
                    </a:lnTo>
                    <a:lnTo>
                      <a:pt x="476" y="828"/>
                    </a:lnTo>
                    <a:lnTo>
                      <a:pt x="457" y="804"/>
                    </a:lnTo>
                    <a:lnTo>
                      <a:pt x="438" y="778"/>
                    </a:lnTo>
                    <a:lnTo>
                      <a:pt x="421" y="753"/>
                    </a:lnTo>
                    <a:lnTo>
                      <a:pt x="406" y="727"/>
                    </a:lnTo>
                    <a:lnTo>
                      <a:pt x="390" y="701"/>
                    </a:lnTo>
                    <a:lnTo>
                      <a:pt x="377" y="676"/>
                    </a:lnTo>
                    <a:lnTo>
                      <a:pt x="365" y="651"/>
                    </a:lnTo>
                    <a:lnTo>
                      <a:pt x="357" y="628"/>
                    </a:lnTo>
                    <a:lnTo>
                      <a:pt x="349" y="605"/>
                    </a:lnTo>
                    <a:lnTo>
                      <a:pt x="349" y="605"/>
                    </a:lnTo>
                    <a:lnTo>
                      <a:pt x="345" y="605"/>
                    </a:lnTo>
                    <a:lnTo>
                      <a:pt x="345" y="605"/>
                    </a:lnTo>
                    <a:lnTo>
                      <a:pt x="341" y="644"/>
                    </a:lnTo>
                    <a:lnTo>
                      <a:pt x="335" y="694"/>
                    </a:lnTo>
                    <a:lnTo>
                      <a:pt x="325" y="751"/>
                    </a:lnTo>
                    <a:lnTo>
                      <a:pt x="313" y="811"/>
                    </a:lnTo>
                    <a:lnTo>
                      <a:pt x="299" y="868"/>
                    </a:lnTo>
                    <a:lnTo>
                      <a:pt x="292" y="894"/>
                    </a:lnTo>
                    <a:lnTo>
                      <a:pt x="283" y="918"/>
                    </a:lnTo>
                    <a:lnTo>
                      <a:pt x="276" y="939"/>
                    </a:lnTo>
                    <a:lnTo>
                      <a:pt x="268" y="956"/>
                    </a:lnTo>
                    <a:lnTo>
                      <a:pt x="259" y="970"/>
                    </a:lnTo>
                    <a:lnTo>
                      <a:pt x="255" y="976"/>
                    </a:lnTo>
                    <a:lnTo>
                      <a:pt x="251" y="979"/>
                    </a:lnTo>
                    <a:lnTo>
                      <a:pt x="251" y="979"/>
                    </a:lnTo>
                    <a:lnTo>
                      <a:pt x="242" y="985"/>
                    </a:lnTo>
                    <a:lnTo>
                      <a:pt x="232" y="990"/>
                    </a:lnTo>
                    <a:lnTo>
                      <a:pt x="221" y="995"/>
                    </a:lnTo>
                    <a:lnTo>
                      <a:pt x="210" y="999"/>
                    </a:lnTo>
                    <a:lnTo>
                      <a:pt x="187" y="1006"/>
                    </a:lnTo>
                    <a:lnTo>
                      <a:pt x="163" y="1011"/>
                    </a:lnTo>
                    <a:lnTo>
                      <a:pt x="136" y="1016"/>
                    </a:lnTo>
                    <a:lnTo>
                      <a:pt x="109" y="1018"/>
                    </a:lnTo>
                    <a:lnTo>
                      <a:pt x="55" y="1024"/>
                    </a:lnTo>
                    <a:lnTo>
                      <a:pt x="55" y="1024"/>
                    </a:lnTo>
                    <a:lnTo>
                      <a:pt x="55" y="1011"/>
                    </a:lnTo>
                    <a:lnTo>
                      <a:pt x="55" y="1011"/>
                    </a:lnTo>
                    <a:lnTo>
                      <a:pt x="58" y="1003"/>
                    </a:lnTo>
                    <a:lnTo>
                      <a:pt x="59" y="994"/>
                    </a:lnTo>
                    <a:lnTo>
                      <a:pt x="60" y="977"/>
                    </a:lnTo>
                    <a:lnTo>
                      <a:pt x="59" y="961"/>
                    </a:lnTo>
                    <a:lnTo>
                      <a:pt x="55" y="945"/>
                    </a:lnTo>
                    <a:lnTo>
                      <a:pt x="47" y="914"/>
                    </a:lnTo>
                    <a:lnTo>
                      <a:pt x="43" y="899"/>
                    </a:lnTo>
                    <a:lnTo>
                      <a:pt x="39" y="885"/>
                    </a:lnTo>
                    <a:lnTo>
                      <a:pt x="39" y="885"/>
                    </a:lnTo>
                    <a:lnTo>
                      <a:pt x="72" y="888"/>
                    </a:lnTo>
                    <a:lnTo>
                      <a:pt x="107" y="890"/>
                    </a:lnTo>
                    <a:lnTo>
                      <a:pt x="124" y="890"/>
                    </a:lnTo>
                    <a:lnTo>
                      <a:pt x="141" y="890"/>
                    </a:lnTo>
                    <a:lnTo>
                      <a:pt x="157" y="889"/>
                    </a:lnTo>
                    <a:lnTo>
                      <a:pt x="172" y="888"/>
                    </a:lnTo>
                    <a:lnTo>
                      <a:pt x="172" y="888"/>
                    </a:lnTo>
                    <a:lnTo>
                      <a:pt x="177" y="879"/>
                    </a:lnTo>
                    <a:lnTo>
                      <a:pt x="181" y="871"/>
                    </a:lnTo>
                    <a:lnTo>
                      <a:pt x="188" y="853"/>
                    </a:lnTo>
                    <a:lnTo>
                      <a:pt x="193" y="832"/>
                    </a:lnTo>
                    <a:lnTo>
                      <a:pt x="197" y="810"/>
                    </a:lnTo>
                    <a:lnTo>
                      <a:pt x="202" y="766"/>
                    </a:lnTo>
                    <a:lnTo>
                      <a:pt x="205" y="744"/>
                    </a:lnTo>
                    <a:lnTo>
                      <a:pt x="209" y="722"/>
                    </a:lnTo>
                    <a:lnTo>
                      <a:pt x="209" y="722"/>
                    </a:lnTo>
                    <a:lnTo>
                      <a:pt x="280" y="323"/>
                    </a:lnTo>
                    <a:lnTo>
                      <a:pt x="280" y="323"/>
                    </a:lnTo>
                    <a:lnTo>
                      <a:pt x="0" y="328"/>
                    </a:lnTo>
                    <a:lnTo>
                      <a:pt x="0" y="328"/>
                    </a:lnTo>
                    <a:lnTo>
                      <a:pt x="0" y="326"/>
                    </a:lnTo>
                    <a:lnTo>
                      <a:pt x="0" y="326"/>
                    </a:lnTo>
                    <a:lnTo>
                      <a:pt x="19" y="218"/>
                    </a:lnTo>
                    <a:lnTo>
                      <a:pt x="19" y="218"/>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5" name="Freeform 10"/>
              <p:cNvSpPr>
                <a:spLocks noChangeAspect="1"/>
              </p:cNvSpPr>
              <p:nvPr/>
            </p:nvSpPr>
            <p:spPr bwMode="auto">
              <a:xfrm>
                <a:off x="1478" y="3653"/>
                <a:ext cx="258" cy="269"/>
              </a:xfrm>
              <a:custGeom>
                <a:avLst/>
                <a:gdLst/>
                <a:ahLst/>
                <a:cxnLst>
                  <a:cxn ang="0">
                    <a:pos x="120" y="0"/>
                  </a:cxn>
                  <a:cxn ang="0">
                    <a:pos x="421" y="4"/>
                  </a:cxn>
                  <a:cxn ang="0">
                    <a:pos x="524" y="5"/>
                  </a:cxn>
                  <a:cxn ang="0">
                    <a:pos x="524" y="8"/>
                  </a:cxn>
                  <a:cxn ang="0">
                    <a:pos x="488" y="97"/>
                  </a:cxn>
                  <a:cxn ang="0">
                    <a:pos x="449" y="178"/>
                  </a:cxn>
                  <a:cxn ang="0">
                    <a:pos x="405" y="255"/>
                  </a:cxn>
                  <a:cxn ang="0">
                    <a:pos x="356" y="326"/>
                  </a:cxn>
                  <a:cxn ang="0">
                    <a:pos x="302" y="389"/>
                  </a:cxn>
                  <a:cxn ang="0">
                    <a:pos x="241" y="448"/>
                  </a:cxn>
                  <a:cxn ang="0">
                    <a:pos x="172" y="499"/>
                  </a:cxn>
                  <a:cxn ang="0">
                    <a:pos x="94" y="545"/>
                  </a:cxn>
                  <a:cxn ang="0">
                    <a:pos x="90" y="543"/>
                  </a:cxn>
                  <a:cxn ang="0">
                    <a:pos x="87" y="534"/>
                  </a:cxn>
                  <a:cxn ang="0">
                    <a:pos x="78" y="517"/>
                  </a:cxn>
                  <a:cxn ang="0">
                    <a:pos x="64" y="498"/>
                  </a:cxn>
                  <a:cxn ang="0">
                    <a:pos x="27" y="466"/>
                  </a:cxn>
                  <a:cxn ang="0">
                    <a:pos x="0" y="443"/>
                  </a:cxn>
                  <a:cxn ang="0">
                    <a:pos x="0" y="441"/>
                  </a:cxn>
                  <a:cxn ang="0">
                    <a:pos x="26" y="432"/>
                  </a:cxn>
                  <a:cxn ang="0">
                    <a:pos x="79" y="408"/>
                  </a:cxn>
                  <a:cxn ang="0">
                    <a:pos x="137" y="372"/>
                  </a:cxn>
                  <a:cxn ang="0">
                    <a:pos x="193" y="330"/>
                  </a:cxn>
                  <a:cxn ang="0">
                    <a:pos x="247" y="282"/>
                  </a:cxn>
                  <a:cxn ang="0">
                    <a:pos x="294" y="230"/>
                  </a:cxn>
                  <a:cxn ang="0">
                    <a:pos x="332" y="177"/>
                  </a:cxn>
                  <a:cxn ang="0">
                    <a:pos x="353" y="138"/>
                  </a:cxn>
                  <a:cxn ang="0">
                    <a:pos x="363" y="114"/>
                  </a:cxn>
                  <a:cxn ang="0">
                    <a:pos x="365" y="102"/>
                  </a:cxn>
                  <a:cxn ang="0">
                    <a:pos x="101" y="108"/>
                  </a:cxn>
                  <a:cxn ang="0">
                    <a:pos x="101" y="102"/>
                  </a:cxn>
                  <a:cxn ang="0">
                    <a:pos x="120" y="0"/>
                  </a:cxn>
                </a:cxnLst>
                <a:rect l="0" t="0" r="r" b="b"/>
                <a:pathLst>
                  <a:path w="524" h="545">
                    <a:moveTo>
                      <a:pt x="120" y="0"/>
                    </a:moveTo>
                    <a:lnTo>
                      <a:pt x="120" y="0"/>
                    </a:lnTo>
                    <a:lnTo>
                      <a:pt x="319" y="3"/>
                    </a:lnTo>
                    <a:lnTo>
                      <a:pt x="421" y="4"/>
                    </a:lnTo>
                    <a:lnTo>
                      <a:pt x="524" y="5"/>
                    </a:lnTo>
                    <a:lnTo>
                      <a:pt x="524" y="5"/>
                    </a:lnTo>
                    <a:lnTo>
                      <a:pt x="524" y="8"/>
                    </a:lnTo>
                    <a:lnTo>
                      <a:pt x="524" y="8"/>
                    </a:lnTo>
                    <a:lnTo>
                      <a:pt x="507" y="53"/>
                    </a:lnTo>
                    <a:lnTo>
                      <a:pt x="488" y="97"/>
                    </a:lnTo>
                    <a:lnTo>
                      <a:pt x="469" y="138"/>
                    </a:lnTo>
                    <a:lnTo>
                      <a:pt x="449" y="178"/>
                    </a:lnTo>
                    <a:lnTo>
                      <a:pt x="428" y="217"/>
                    </a:lnTo>
                    <a:lnTo>
                      <a:pt x="405" y="255"/>
                    </a:lnTo>
                    <a:lnTo>
                      <a:pt x="382" y="291"/>
                    </a:lnTo>
                    <a:lnTo>
                      <a:pt x="356" y="326"/>
                    </a:lnTo>
                    <a:lnTo>
                      <a:pt x="331" y="358"/>
                    </a:lnTo>
                    <a:lnTo>
                      <a:pt x="302" y="389"/>
                    </a:lnTo>
                    <a:lnTo>
                      <a:pt x="272" y="420"/>
                    </a:lnTo>
                    <a:lnTo>
                      <a:pt x="241" y="448"/>
                    </a:lnTo>
                    <a:lnTo>
                      <a:pt x="208" y="475"/>
                    </a:lnTo>
                    <a:lnTo>
                      <a:pt x="172" y="499"/>
                    </a:lnTo>
                    <a:lnTo>
                      <a:pt x="134" y="524"/>
                    </a:lnTo>
                    <a:lnTo>
                      <a:pt x="94" y="545"/>
                    </a:lnTo>
                    <a:lnTo>
                      <a:pt x="94" y="545"/>
                    </a:lnTo>
                    <a:lnTo>
                      <a:pt x="90" y="543"/>
                    </a:lnTo>
                    <a:lnTo>
                      <a:pt x="90" y="543"/>
                    </a:lnTo>
                    <a:lnTo>
                      <a:pt x="87" y="534"/>
                    </a:lnTo>
                    <a:lnTo>
                      <a:pt x="83" y="525"/>
                    </a:lnTo>
                    <a:lnTo>
                      <a:pt x="78" y="517"/>
                    </a:lnTo>
                    <a:lnTo>
                      <a:pt x="75" y="510"/>
                    </a:lnTo>
                    <a:lnTo>
                      <a:pt x="64" y="498"/>
                    </a:lnTo>
                    <a:lnTo>
                      <a:pt x="51" y="486"/>
                    </a:lnTo>
                    <a:lnTo>
                      <a:pt x="27" y="466"/>
                    </a:lnTo>
                    <a:lnTo>
                      <a:pt x="14" y="455"/>
                    </a:lnTo>
                    <a:lnTo>
                      <a:pt x="0" y="443"/>
                    </a:lnTo>
                    <a:lnTo>
                      <a:pt x="0" y="443"/>
                    </a:lnTo>
                    <a:lnTo>
                      <a:pt x="0" y="441"/>
                    </a:lnTo>
                    <a:lnTo>
                      <a:pt x="0" y="441"/>
                    </a:lnTo>
                    <a:lnTo>
                      <a:pt x="26" y="432"/>
                    </a:lnTo>
                    <a:lnTo>
                      <a:pt x="53" y="421"/>
                    </a:lnTo>
                    <a:lnTo>
                      <a:pt x="79" y="408"/>
                    </a:lnTo>
                    <a:lnTo>
                      <a:pt x="108" y="391"/>
                    </a:lnTo>
                    <a:lnTo>
                      <a:pt x="137" y="372"/>
                    </a:lnTo>
                    <a:lnTo>
                      <a:pt x="165" y="352"/>
                    </a:lnTo>
                    <a:lnTo>
                      <a:pt x="193" y="330"/>
                    </a:lnTo>
                    <a:lnTo>
                      <a:pt x="221" y="306"/>
                    </a:lnTo>
                    <a:lnTo>
                      <a:pt x="247" y="282"/>
                    </a:lnTo>
                    <a:lnTo>
                      <a:pt x="271" y="256"/>
                    </a:lnTo>
                    <a:lnTo>
                      <a:pt x="294" y="230"/>
                    </a:lnTo>
                    <a:lnTo>
                      <a:pt x="315" y="204"/>
                    </a:lnTo>
                    <a:lnTo>
                      <a:pt x="332" y="177"/>
                    </a:lnTo>
                    <a:lnTo>
                      <a:pt x="347" y="152"/>
                    </a:lnTo>
                    <a:lnTo>
                      <a:pt x="353" y="138"/>
                    </a:lnTo>
                    <a:lnTo>
                      <a:pt x="358" y="126"/>
                    </a:lnTo>
                    <a:lnTo>
                      <a:pt x="363" y="114"/>
                    </a:lnTo>
                    <a:lnTo>
                      <a:pt x="365" y="102"/>
                    </a:lnTo>
                    <a:lnTo>
                      <a:pt x="365" y="102"/>
                    </a:lnTo>
                    <a:lnTo>
                      <a:pt x="101" y="108"/>
                    </a:lnTo>
                    <a:lnTo>
                      <a:pt x="101" y="108"/>
                    </a:lnTo>
                    <a:lnTo>
                      <a:pt x="101" y="102"/>
                    </a:lnTo>
                    <a:lnTo>
                      <a:pt x="101" y="102"/>
                    </a:lnTo>
                    <a:lnTo>
                      <a:pt x="120" y="0"/>
                    </a:lnTo>
                    <a:lnTo>
                      <a:pt x="120" y="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6" name="Freeform 11"/>
              <p:cNvSpPr>
                <a:spLocks noChangeAspect="1"/>
              </p:cNvSpPr>
              <p:nvPr/>
            </p:nvSpPr>
            <p:spPr bwMode="auto">
              <a:xfrm>
                <a:off x="397" y="3567"/>
                <a:ext cx="501" cy="385"/>
              </a:xfrm>
              <a:custGeom>
                <a:avLst/>
                <a:gdLst/>
                <a:ahLst/>
                <a:cxnLst>
                  <a:cxn ang="0">
                    <a:pos x="358" y="195"/>
                  </a:cxn>
                  <a:cxn ang="0">
                    <a:pos x="439" y="47"/>
                  </a:cxn>
                  <a:cxn ang="0">
                    <a:pos x="480" y="11"/>
                  </a:cxn>
                  <a:cxn ang="0">
                    <a:pos x="564" y="57"/>
                  </a:cxn>
                  <a:cxn ang="0">
                    <a:pos x="598" y="70"/>
                  </a:cxn>
                  <a:cxn ang="0">
                    <a:pos x="550" y="119"/>
                  </a:cxn>
                  <a:cxn ang="0">
                    <a:pos x="499" y="179"/>
                  </a:cxn>
                  <a:cxn ang="0">
                    <a:pos x="743" y="192"/>
                  </a:cxn>
                  <a:cxn ang="0">
                    <a:pos x="1008" y="190"/>
                  </a:cxn>
                  <a:cxn ang="0">
                    <a:pos x="962" y="307"/>
                  </a:cxn>
                  <a:cxn ang="0">
                    <a:pos x="906" y="303"/>
                  </a:cxn>
                  <a:cxn ang="0">
                    <a:pos x="810" y="301"/>
                  </a:cxn>
                  <a:cxn ang="0">
                    <a:pos x="775" y="307"/>
                  </a:cxn>
                  <a:cxn ang="0">
                    <a:pos x="768" y="318"/>
                  </a:cxn>
                  <a:cxn ang="0">
                    <a:pos x="746" y="364"/>
                  </a:cxn>
                  <a:cxn ang="0">
                    <a:pos x="685" y="446"/>
                  </a:cxn>
                  <a:cxn ang="0">
                    <a:pos x="648" y="490"/>
                  </a:cxn>
                  <a:cxn ang="0">
                    <a:pos x="904" y="620"/>
                  </a:cxn>
                  <a:cxn ang="0">
                    <a:pos x="799" y="745"/>
                  </a:cxn>
                  <a:cxn ang="0">
                    <a:pos x="663" y="650"/>
                  </a:cxn>
                  <a:cxn ang="0">
                    <a:pos x="607" y="618"/>
                  </a:cxn>
                  <a:cxn ang="0">
                    <a:pos x="552" y="596"/>
                  </a:cxn>
                  <a:cxn ang="0">
                    <a:pos x="522" y="598"/>
                  </a:cxn>
                  <a:cxn ang="0">
                    <a:pos x="464" y="633"/>
                  </a:cxn>
                  <a:cxn ang="0">
                    <a:pos x="339" y="684"/>
                  </a:cxn>
                  <a:cxn ang="0">
                    <a:pos x="258" y="711"/>
                  </a:cxn>
                  <a:cxn ang="0">
                    <a:pos x="95" y="756"/>
                  </a:cxn>
                  <a:cxn ang="0">
                    <a:pos x="21" y="767"/>
                  </a:cxn>
                  <a:cxn ang="0">
                    <a:pos x="0" y="641"/>
                  </a:cxn>
                  <a:cxn ang="0">
                    <a:pos x="145" y="616"/>
                  </a:cxn>
                  <a:cxn ang="0">
                    <a:pos x="316" y="573"/>
                  </a:cxn>
                  <a:cxn ang="0">
                    <a:pos x="356" y="559"/>
                  </a:cxn>
                  <a:cxn ang="0">
                    <a:pos x="404" y="538"/>
                  </a:cxn>
                  <a:cxn ang="0">
                    <a:pos x="301" y="488"/>
                  </a:cxn>
                  <a:cxn ang="0">
                    <a:pos x="288" y="307"/>
                  </a:cxn>
                  <a:cxn ang="0">
                    <a:pos x="420" y="302"/>
                  </a:cxn>
                  <a:cxn ang="0">
                    <a:pos x="377" y="358"/>
                  </a:cxn>
                  <a:cxn ang="0">
                    <a:pos x="359" y="392"/>
                  </a:cxn>
                  <a:cxn ang="0">
                    <a:pos x="536" y="453"/>
                  </a:cxn>
                  <a:cxn ang="0">
                    <a:pos x="605" y="367"/>
                  </a:cxn>
                  <a:cxn ang="0">
                    <a:pos x="642" y="313"/>
                  </a:cxn>
                  <a:cxn ang="0">
                    <a:pos x="644" y="303"/>
                  </a:cxn>
                  <a:cxn ang="0">
                    <a:pos x="281" y="303"/>
                  </a:cxn>
                  <a:cxn ang="0">
                    <a:pos x="65" y="313"/>
                  </a:cxn>
                </a:cxnLst>
                <a:rect l="0" t="0" r="r" b="b"/>
                <a:pathLst>
                  <a:path w="1008" h="768">
                    <a:moveTo>
                      <a:pt x="62" y="190"/>
                    </a:moveTo>
                    <a:lnTo>
                      <a:pt x="358" y="195"/>
                    </a:lnTo>
                    <a:lnTo>
                      <a:pt x="358" y="195"/>
                    </a:lnTo>
                    <a:lnTo>
                      <a:pt x="411" y="103"/>
                    </a:lnTo>
                    <a:lnTo>
                      <a:pt x="411" y="103"/>
                    </a:lnTo>
                    <a:lnTo>
                      <a:pt x="439" y="47"/>
                    </a:lnTo>
                    <a:lnTo>
                      <a:pt x="463" y="0"/>
                    </a:lnTo>
                    <a:lnTo>
                      <a:pt x="463" y="0"/>
                    </a:lnTo>
                    <a:lnTo>
                      <a:pt x="480" y="11"/>
                    </a:lnTo>
                    <a:lnTo>
                      <a:pt x="519" y="34"/>
                    </a:lnTo>
                    <a:lnTo>
                      <a:pt x="542" y="46"/>
                    </a:lnTo>
                    <a:lnTo>
                      <a:pt x="564" y="57"/>
                    </a:lnTo>
                    <a:lnTo>
                      <a:pt x="583" y="66"/>
                    </a:lnTo>
                    <a:lnTo>
                      <a:pt x="592" y="69"/>
                    </a:lnTo>
                    <a:lnTo>
                      <a:pt x="598" y="70"/>
                    </a:lnTo>
                    <a:lnTo>
                      <a:pt x="598" y="70"/>
                    </a:lnTo>
                    <a:lnTo>
                      <a:pt x="583" y="85"/>
                    </a:lnTo>
                    <a:lnTo>
                      <a:pt x="550" y="119"/>
                    </a:lnTo>
                    <a:lnTo>
                      <a:pt x="531" y="140"/>
                    </a:lnTo>
                    <a:lnTo>
                      <a:pt x="514" y="161"/>
                    </a:lnTo>
                    <a:lnTo>
                      <a:pt x="499" y="179"/>
                    </a:lnTo>
                    <a:lnTo>
                      <a:pt x="489" y="194"/>
                    </a:lnTo>
                    <a:lnTo>
                      <a:pt x="489" y="194"/>
                    </a:lnTo>
                    <a:lnTo>
                      <a:pt x="743" y="192"/>
                    </a:lnTo>
                    <a:lnTo>
                      <a:pt x="920" y="191"/>
                    </a:lnTo>
                    <a:lnTo>
                      <a:pt x="981" y="190"/>
                    </a:lnTo>
                    <a:lnTo>
                      <a:pt x="1008" y="190"/>
                    </a:lnTo>
                    <a:lnTo>
                      <a:pt x="990" y="308"/>
                    </a:lnTo>
                    <a:lnTo>
                      <a:pt x="990" y="308"/>
                    </a:lnTo>
                    <a:lnTo>
                      <a:pt x="962" y="307"/>
                    </a:lnTo>
                    <a:lnTo>
                      <a:pt x="936" y="306"/>
                    </a:lnTo>
                    <a:lnTo>
                      <a:pt x="906" y="303"/>
                    </a:lnTo>
                    <a:lnTo>
                      <a:pt x="906" y="303"/>
                    </a:lnTo>
                    <a:lnTo>
                      <a:pt x="870" y="301"/>
                    </a:lnTo>
                    <a:lnTo>
                      <a:pt x="830" y="301"/>
                    </a:lnTo>
                    <a:lnTo>
                      <a:pt x="810" y="301"/>
                    </a:lnTo>
                    <a:lnTo>
                      <a:pt x="793" y="303"/>
                    </a:lnTo>
                    <a:lnTo>
                      <a:pt x="780" y="306"/>
                    </a:lnTo>
                    <a:lnTo>
                      <a:pt x="775" y="307"/>
                    </a:lnTo>
                    <a:lnTo>
                      <a:pt x="770" y="309"/>
                    </a:lnTo>
                    <a:lnTo>
                      <a:pt x="770" y="309"/>
                    </a:lnTo>
                    <a:lnTo>
                      <a:pt x="768" y="318"/>
                    </a:lnTo>
                    <a:lnTo>
                      <a:pt x="764" y="329"/>
                    </a:lnTo>
                    <a:lnTo>
                      <a:pt x="757" y="345"/>
                    </a:lnTo>
                    <a:lnTo>
                      <a:pt x="746" y="364"/>
                    </a:lnTo>
                    <a:lnTo>
                      <a:pt x="731" y="388"/>
                    </a:lnTo>
                    <a:lnTo>
                      <a:pt x="710" y="416"/>
                    </a:lnTo>
                    <a:lnTo>
                      <a:pt x="685" y="446"/>
                    </a:lnTo>
                    <a:lnTo>
                      <a:pt x="685" y="446"/>
                    </a:lnTo>
                    <a:lnTo>
                      <a:pt x="664" y="472"/>
                    </a:lnTo>
                    <a:lnTo>
                      <a:pt x="648" y="490"/>
                    </a:lnTo>
                    <a:lnTo>
                      <a:pt x="638" y="503"/>
                    </a:lnTo>
                    <a:lnTo>
                      <a:pt x="638" y="503"/>
                    </a:lnTo>
                    <a:lnTo>
                      <a:pt x="904" y="620"/>
                    </a:lnTo>
                    <a:lnTo>
                      <a:pt x="904" y="620"/>
                    </a:lnTo>
                    <a:lnTo>
                      <a:pt x="799" y="745"/>
                    </a:lnTo>
                    <a:lnTo>
                      <a:pt x="799" y="745"/>
                    </a:lnTo>
                    <a:lnTo>
                      <a:pt x="740" y="702"/>
                    </a:lnTo>
                    <a:lnTo>
                      <a:pt x="693" y="670"/>
                    </a:lnTo>
                    <a:lnTo>
                      <a:pt x="663" y="650"/>
                    </a:lnTo>
                    <a:lnTo>
                      <a:pt x="663" y="650"/>
                    </a:lnTo>
                    <a:lnTo>
                      <a:pt x="639" y="636"/>
                    </a:lnTo>
                    <a:lnTo>
                      <a:pt x="607" y="618"/>
                    </a:lnTo>
                    <a:lnTo>
                      <a:pt x="588" y="609"/>
                    </a:lnTo>
                    <a:lnTo>
                      <a:pt x="570" y="602"/>
                    </a:lnTo>
                    <a:lnTo>
                      <a:pt x="552" y="596"/>
                    </a:lnTo>
                    <a:lnTo>
                      <a:pt x="533" y="591"/>
                    </a:lnTo>
                    <a:lnTo>
                      <a:pt x="533" y="591"/>
                    </a:lnTo>
                    <a:lnTo>
                      <a:pt x="522" y="598"/>
                    </a:lnTo>
                    <a:lnTo>
                      <a:pt x="509" y="607"/>
                    </a:lnTo>
                    <a:lnTo>
                      <a:pt x="489" y="619"/>
                    </a:lnTo>
                    <a:lnTo>
                      <a:pt x="464" y="633"/>
                    </a:lnTo>
                    <a:lnTo>
                      <a:pt x="430" y="648"/>
                    </a:lnTo>
                    <a:lnTo>
                      <a:pt x="388" y="666"/>
                    </a:lnTo>
                    <a:lnTo>
                      <a:pt x="339" y="684"/>
                    </a:lnTo>
                    <a:lnTo>
                      <a:pt x="339" y="684"/>
                    </a:lnTo>
                    <a:lnTo>
                      <a:pt x="300" y="697"/>
                    </a:lnTo>
                    <a:lnTo>
                      <a:pt x="258" y="711"/>
                    </a:lnTo>
                    <a:lnTo>
                      <a:pt x="206" y="727"/>
                    </a:lnTo>
                    <a:lnTo>
                      <a:pt x="150" y="742"/>
                    </a:lnTo>
                    <a:lnTo>
                      <a:pt x="95" y="756"/>
                    </a:lnTo>
                    <a:lnTo>
                      <a:pt x="68" y="761"/>
                    </a:lnTo>
                    <a:lnTo>
                      <a:pt x="44" y="764"/>
                    </a:lnTo>
                    <a:lnTo>
                      <a:pt x="21" y="767"/>
                    </a:lnTo>
                    <a:lnTo>
                      <a:pt x="1" y="768"/>
                    </a:lnTo>
                    <a:lnTo>
                      <a:pt x="0" y="641"/>
                    </a:lnTo>
                    <a:lnTo>
                      <a:pt x="0" y="641"/>
                    </a:lnTo>
                    <a:lnTo>
                      <a:pt x="27" y="638"/>
                    </a:lnTo>
                    <a:lnTo>
                      <a:pt x="98" y="625"/>
                    </a:lnTo>
                    <a:lnTo>
                      <a:pt x="145" y="616"/>
                    </a:lnTo>
                    <a:lnTo>
                      <a:pt x="198" y="603"/>
                    </a:lnTo>
                    <a:lnTo>
                      <a:pt x="256" y="590"/>
                    </a:lnTo>
                    <a:lnTo>
                      <a:pt x="316" y="573"/>
                    </a:lnTo>
                    <a:lnTo>
                      <a:pt x="316" y="573"/>
                    </a:lnTo>
                    <a:lnTo>
                      <a:pt x="328" y="569"/>
                    </a:lnTo>
                    <a:lnTo>
                      <a:pt x="356" y="559"/>
                    </a:lnTo>
                    <a:lnTo>
                      <a:pt x="373" y="552"/>
                    </a:lnTo>
                    <a:lnTo>
                      <a:pt x="389" y="545"/>
                    </a:lnTo>
                    <a:lnTo>
                      <a:pt x="404" y="538"/>
                    </a:lnTo>
                    <a:lnTo>
                      <a:pt x="415" y="529"/>
                    </a:lnTo>
                    <a:lnTo>
                      <a:pt x="415" y="529"/>
                    </a:lnTo>
                    <a:lnTo>
                      <a:pt x="301" y="488"/>
                    </a:lnTo>
                    <a:lnTo>
                      <a:pt x="222" y="458"/>
                    </a:lnTo>
                    <a:lnTo>
                      <a:pt x="184" y="445"/>
                    </a:lnTo>
                    <a:lnTo>
                      <a:pt x="288" y="307"/>
                    </a:lnTo>
                    <a:lnTo>
                      <a:pt x="286" y="303"/>
                    </a:lnTo>
                    <a:lnTo>
                      <a:pt x="420" y="302"/>
                    </a:lnTo>
                    <a:lnTo>
                      <a:pt x="420" y="302"/>
                    </a:lnTo>
                    <a:lnTo>
                      <a:pt x="410" y="314"/>
                    </a:lnTo>
                    <a:lnTo>
                      <a:pt x="389" y="342"/>
                    </a:lnTo>
                    <a:lnTo>
                      <a:pt x="377" y="358"/>
                    </a:lnTo>
                    <a:lnTo>
                      <a:pt x="367" y="374"/>
                    </a:lnTo>
                    <a:lnTo>
                      <a:pt x="361" y="388"/>
                    </a:lnTo>
                    <a:lnTo>
                      <a:pt x="359" y="392"/>
                    </a:lnTo>
                    <a:lnTo>
                      <a:pt x="359" y="397"/>
                    </a:lnTo>
                    <a:lnTo>
                      <a:pt x="536" y="453"/>
                    </a:lnTo>
                    <a:lnTo>
                      <a:pt x="536" y="453"/>
                    </a:lnTo>
                    <a:lnTo>
                      <a:pt x="550" y="435"/>
                    </a:lnTo>
                    <a:lnTo>
                      <a:pt x="586" y="391"/>
                    </a:lnTo>
                    <a:lnTo>
                      <a:pt x="605" y="367"/>
                    </a:lnTo>
                    <a:lnTo>
                      <a:pt x="622" y="342"/>
                    </a:lnTo>
                    <a:lnTo>
                      <a:pt x="637" y="322"/>
                    </a:lnTo>
                    <a:lnTo>
                      <a:pt x="642" y="313"/>
                    </a:lnTo>
                    <a:lnTo>
                      <a:pt x="644" y="306"/>
                    </a:lnTo>
                    <a:lnTo>
                      <a:pt x="644" y="303"/>
                    </a:lnTo>
                    <a:lnTo>
                      <a:pt x="644" y="303"/>
                    </a:lnTo>
                    <a:lnTo>
                      <a:pt x="566" y="303"/>
                    </a:lnTo>
                    <a:lnTo>
                      <a:pt x="384" y="303"/>
                    </a:lnTo>
                    <a:lnTo>
                      <a:pt x="281" y="303"/>
                    </a:lnTo>
                    <a:lnTo>
                      <a:pt x="182" y="306"/>
                    </a:lnTo>
                    <a:lnTo>
                      <a:pt x="98" y="311"/>
                    </a:lnTo>
                    <a:lnTo>
                      <a:pt x="65" y="313"/>
                    </a:lnTo>
                    <a:lnTo>
                      <a:pt x="40" y="316"/>
                    </a:lnTo>
                    <a:lnTo>
                      <a:pt x="62" y="190"/>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nvGrpSpPr>
            <p:cNvPr id="10" name="Group 12"/>
            <p:cNvGrpSpPr>
              <a:grpSpLocks noChangeAspect="1"/>
            </p:cNvGrpSpPr>
            <p:nvPr/>
          </p:nvGrpSpPr>
          <p:grpSpPr bwMode="auto">
            <a:xfrm>
              <a:off x="3475" y="2288"/>
              <a:ext cx="1171" cy="117"/>
              <a:chOff x="3606" y="4557"/>
              <a:chExt cx="1765" cy="192"/>
            </a:xfrm>
          </p:grpSpPr>
          <p:sp>
            <p:nvSpPr>
              <p:cNvPr id="11" name="Freeform 13"/>
              <p:cNvSpPr>
                <a:spLocks noChangeAspect="1" noEditPoints="1"/>
              </p:cNvSpPr>
              <p:nvPr userDrawn="1"/>
            </p:nvSpPr>
            <p:spPr bwMode="auto">
              <a:xfrm>
                <a:off x="3606" y="4557"/>
                <a:ext cx="226" cy="190"/>
              </a:xfrm>
              <a:custGeom>
                <a:avLst/>
                <a:gdLst/>
                <a:ahLst/>
                <a:cxnLst>
                  <a:cxn ang="0">
                    <a:pos x="163" y="0"/>
                  </a:cxn>
                  <a:cxn ang="0">
                    <a:pos x="138" y="127"/>
                  </a:cxn>
                  <a:cxn ang="0">
                    <a:pos x="107" y="127"/>
                  </a:cxn>
                  <a:cxn ang="0">
                    <a:pos x="131" y="0"/>
                  </a:cxn>
                  <a:cxn ang="0">
                    <a:pos x="163" y="0"/>
                  </a:cxn>
                  <a:cxn ang="0">
                    <a:pos x="116" y="0"/>
                  </a:cxn>
                  <a:cxn ang="0">
                    <a:pos x="109" y="32"/>
                  </a:cxn>
                  <a:cxn ang="0">
                    <a:pos x="28" y="32"/>
                  </a:cxn>
                  <a:cxn ang="0">
                    <a:pos x="34" y="0"/>
                  </a:cxn>
                  <a:cxn ang="0">
                    <a:pos x="116" y="0"/>
                  </a:cxn>
                  <a:cxn ang="0">
                    <a:pos x="210" y="0"/>
                  </a:cxn>
                  <a:cxn ang="0">
                    <a:pos x="176" y="175"/>
                  </a:cxn>
                  <a:cxn ang="0">
                    <a:pos x="0" y="175"/>
                  </a:cxn>
                  <a:cxn ang="0">
                    <a:pos x="6" y="144"/>
                  </a:cxn>
                  <a:cxn ang="0">
                    <a:pos x="151" y="144"/>
                  </a:cxn>
                  <a:cxn ang="0">
                    <a:pos x="179" y="0"/>
                  </a:cxn>
                  <a:cxn ang="0">
                    <a:pos x="210" y="0"/>
                  </a:cxn>
                  <a:cxn ang="0">
                    <a:pos x="106" y="48"/>
                  </a:cxn>
                  <a:cxn ang="0">
                    <a:pos x="100" y="80"/>
                  </a:cxn>
                  <a:cxn ang="0">
                    <a:pos x="19" y="80"/>
                  </a:cxn>
                  <a:cxn ang="0">
                    <a:pos x="25" y="48"/>
                  </a:cxn>
                  <a:cxn ang="0">
                    <a:pos x="106" y="48"/>
                  </a:cxn>
                  <a:cxn ang="0">
                    <a:pos x="97" y="96"/>
                  </a:cxn>
                  <a:cxn ang="0">
                    <a:pos x="91" y="127"/>
                  </a:cxn>
                  <a:cxn ang="0">
                    <a:pos x="9" y="127"/>
                  </a:cxn>
                  <a:cxn ang="0">
                    <a:pos x="16" y="96"/>
                  </a:cxn>
                  <a:cxn ang="0">
                    <a:pos x="97" y="96"/>
                  </a:cxn>
                </a:cxnLst>
                <a:rect l="0" t="0" r="r" b="b"/>
                <a:pathLst>
                  <a:path w="210" h="175">
                    <a:moveTo>
                      <a:pt x="163" y="0"/>
                    </a:moveTo>
                    <a:lnTo>
                      <a:pt x="138" y="127"/>
                    </a:lnTo>
                    <a:lnTo>
                      <a:pt x="107" y="127"/>
                    </a:lnTo>
                    <a:lnTo>
                      <a:pt x="131" y="0"/>
                    </a:lnTo>
                    <a:lnTo>
                      <a:pt x="163" y="0"/>
                    </a:lnTo>
                    <a:close/>
                    <a:moveTo>
                      <a:pt x="116" y="0"/>
                    </a:moveTo>
                    <a:lnTo>
                      <a:pt x="109" y="32"/>
                    </a:lnTo>
                    <a:lnTo>
                      <a:pt x="28" y="32"/>
                    </a:lnTo>
                    <a:lnTo>
                      <a:pt x="34" y="0"/>
                    </a:lnTo>
                    <a:lnTo>
                      <a:pt x="116" y="0"/>
                    </a:lnTo>
                    <a:close/>
                    <a:moveTo>
                      <a:pt x="210" y="0"/>
                    </a:moveTo>
                    <a:lnTo>
                      <a:pt x="176" y="175"/>
                    </a:lnTo>
                    <a:lnTo>
                      <a:pt x="0" y="175"/>
                    </a:lnTo>
                    <a:lnTo>
                      <a:pt x="6" y="144"/>
                    </a:lnTo>
                    <a:lnTo>
                      <a:pt x="151" y="144"/>
                    </a:lnTo>
                    <a:lnTo>
                      <a:pt x="179" y="0"/>
                    </a:lnTo>
                    <a:lnTo>
                      <a:pt x="210" y="0"/>
                    </a:lnTo>
                    <a:close/>
                    <a:moveTo>
                      <a:pt x="106" y="48"/>
                    </a:moveTo>
                    <a:lnTo>
                      <a:pt x="100" y="80"/>
                    </a:lnTo>
                    <a:lnTo>
                      <a:pt x="19" y="80"/>
                    </a:lnTo>
                    <a:lnTo>
                      <a:pt x="25" y="48"/>
                    </a:lnTo>
                    <a:lnTo>
                      <a:pt x="106" y="48"/>
                    </a:lnTo>
                    <a:close/>
                    <a:moveTo>
                      <a:pt x="97" y="96"/>
                    </a:moveTo>
                    <a:lnTo>
                      <a:pt x="91" y="127"/>
                    </a:lnTo>
                    <a:lnTo>
                      <a:pt x="9" y="127"/>
                    </a:lnTo>
                    <a:lnTo>
                      <a:pt x="16" y="96"/>
                    </a:lnTo>
                    <a:lnTo>
                      <a:pt x="97" y="96"/>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2" name="Freeform 14"/>
              <p:cNvSpPr>
                <a:spLocks noChangeAspect="1" noEditPoints="1"/>
              </p:cNvSpPr>
              <p:nvPr userDrawn="1"/>
            </p:nvSpPr>
            <p:spPr bwMode="auto">
              <a:xfrm>
                <a:off x="3862" y="4569"/>
                <a:ext cx="1509" cy="180"/>
              </a:xfrm>
              <a:custGeom>
                <a:avLst/>
                <a:gdLst/>
                <a:ahLst/>
                <a:cxnLst>
                  <a:cxn ang="0">
                    <a:pos x="907" y="167"/>
                  </a:cxn>
                  <a:cxn ang="0">
                    <a:pos x="883" y="126"/>
                  </a:cxn>
                  <a:cxn ang="0">
                    <a:pos x="922" y="58"/>
                  </a:cxn>
                  <a:cxn ang="0">
                    <a:pos x="966" y="72"/>
                  </a:cxn>
                  <a:cxn ang="0">
                    <a:pos x="1371" y="42"/>
                  </a:cxn>
                  <a:cxn ang="0">
                    <a:pos x="1292" y="86"/>
                  </a:cxn>
                  <a:cxn ang="0">
                    <a:pos x="1289" y="153"/>
                  </a:cxn>
                  <a:cxn ang="0">
                    <a:pos x="1367" y="176"/>
                  </a:cxn>
                  <a:cxn ang="0">
                    <a:pos x="1364" y="164"/>
                  </a:cxn>
                  <a:cxn ang="0">
                    <a:pos x="1316" y="150"/>
                  </a:cxn>
                  <a:cxn ang="0">
                    <a:pos x="1324" y="84"/>
                  </a:cxn>
                  <a:cxn ang="0">
                    <a:pos x="1381" y="55"/>
                  </a:cxn>
                  <a:cxn ang="0">
                    <a:pos x="1402" y="47"/>
                  </a:cxn>
                  <a:cxn ang="0">
                    <a:pos x="1138" y="174"/>
                  </a:cxn>
                  <a:cxn ang="0">
                    <a:pos x="1107" y="138"/>
                  </a:cxn>
                  <a:cxn ang="0">
                    <a:pos x="1056" y="164"/>
                  </a:cxn>
                  <a:cxn ang="0">
                    <a:pos x="1044" y="47"/>
                  </a:cxn>
                  <a:cxn ang="0">
                    <a:pos x="1020" y="165"/>
                  </a:cxn>
                  <a:cxn ang="0">
                    <a:pos x="1083" y="175"/>
                  </a:cxn>
                  <a:cxn ang="0">
                    <a:pos x="1141" y="46"/>
                  </a:cxn>
                  <a:cxn ang="0">
                    <a:pos x="942" y="42"/>
                  </a:cxn>
                  <a:cxn ang="0">
                    <a:pos x="867" y="82"/>
                  </a:cxn>
                  <a:cxn ang="0">
                    <a:pos x="859" y="147"/>
                  </a:cxn>
                  <a:cxn ang="0">
                    <a:pos x="900" y="177"/>
                  </a:cxn>
                  <a:cxn ang="0">
                    <a:pos x="980" y="148"/>
                  </a:cxn>
                  <a:cxn ang="0">
                    <a:pos x="999" y="82"/>
                  </a:cxn>
                  <a:cxn ang="0">
                    <a:pos x="875" y="0"/>
                  </a:cxn>
                  <a:cxn ang="0">
                    <a:pos x="753" y="0"/>
                  </a:cxn>
                  <a:cxn ang="0">
                    <a:pos x="699" y="118"/>
                  </a:cxn>
                  <a:cxn ang="0">
                    <a:pos x="693" y="60"/>
                  </a:cxn>
                  <a:cxn ang="0">
                    <a:pos x="655" y="40"/>
                  </a:cxn>
                  <a:cxn ang="0">
                    <a:pos x="623" y="76"/>
                  </a:cxn>
                  <a:cxn ang="0">
                    <a:pos x="593" y="129"/>
                  </a:cxn>
                  <a:cxn ang="0">
                    <a:pos x="597" y="169"/>
                  </a:cxn>
                  <a:cxn ang="0">
                    <a:pos x="654" y="167"/>
                  </a:cxn>
                  <a:cxn ang="0">
                    <a:pos x="472" y="53"/>
                  </a:cxn>
                  <a:cxn ang="0">
                    <a:pos x="566" y="52"/>
                  </a:cxn>
                  <a:cxn ang="0">
                    <a:pos x="411" y="46"/>
                  </a:cxn>
                  <a:cxn ang="0">
                    <a:pos x="379" y="84"/>
                  </a:cxn>
                  <a:cxn ang="0">
                    <a:pos x="419" y="133"/>
                  </a:cxn>
                  <a:cxn ang="0">
                    <a:pos x="398" y="167"/>
                  </a:cxn>
                  <a:cxn ang="0">
                    <a:pos x="362" y="170"/>
                  </a:cxn>
                  <a:cxn ang="0">
                    <a:pos x="422" y="171"/>
                  </a:cxn>
                  <a:cxn ang="0">
                    <a:pos x="448" y="126"/>
                  </a:cxn>
                  <a:cxn ang="0">
                    <a:pos x="403" y="74"/>
                  </a:cxn>
                  <a:cxn ang="0">
                    <a:pos x="434" y="55"/>
                  </a:cxn>
                  <a:cxn ang="0">
                    <a:pos x="454" y="48"/>
                  </a:cxn>
                  <a:cxn ang="0">
                    <a:pos x="327" y="174"/>
                  </a:cxn>
                  <a:cxn ang="0">
                    <a:pos x="181" y="174"/>
                  </a:cxn>
                  <a:cxn ang="0">
                    <a:pos x="223" y="79"/>
                  </a:cxn>
                  <a:cxn ang="0">
                    <a:pos x="192" y="46"/>
                  </a:cxn>
                  <a:cxn ang="0">
                    <a:pos x="41" y="156"/>
                  </a:cxn>
                  <a:cxn ang="0">
                    <a:pos x="116" y="72"/>
                  </a:cxn>
                  <a:cxn ang="0">
                    <a:pos x="128" y="10"/>
                  </a:cxn>
                  <a:cxn ang="0">
                    <a:pos x="651" y="57"/>
                  </a:cxn>
                  <a:cxn ang="0">
                    <a:pos x="675" y="54"/>
                  </a:cxn>
                  <a:cxn ang="0">
                    <a:pos x="656" y="90"/>
                  </a:cxn>
                  <a:cxn ang="0">
                    <a:pos x="616" y="130"/>
                  </a:cxn>
                  <a:cxn ang="0">
                    <a:pos x="643" y="161"/>
                  </a:cxn>
                  <a:cxn ang="0">
                    <a:pos x="184" y="58"/>
                  </a:cxn>
                  <a:cxn ang="0">
                    <a:pos x="187" y="97"/>
                  </a:cxn>
                </a:cxnLst>
                <a:rect l="0" t="0" r="r" b="b"/>
                <a:pathLst>
                  <a:path w="1416" h="178">
                    <a:moveTo>
                      <a:pt x="956" y="141"/>
                    </a:moveTo>
                    <a:lnTo>
                      <a:pt x="951" y="147"/>
                    </a:lnTo>
                    <a:lnTo>
                      <a:pt x="947" y="153"/>
                    </a:lnTo>
                    <a:lnTo>
                      <a:pt x="945" y="155"/>
                    </a:lnTo>
                    <a:lnTo>
                      <a:pt x="942" y="157"/>
                    </a:lnTo>
                    <a:lnTo>
                      <a:pt x="937" y="161"/>
                    </a:lnTo>
                    <a:lnTo>
                      <a:pt x="932" y="164"/>
                    </a:lnTo>
                    <a:lnTo>
                      <a:pt x="927" y="166"/>
                    </a:lnTo>
                    <a:lnTo>
                      <a:pt x="921" y="167"/>
                    </a:lnTo>
                    <a:lnTo>
                      <a:pt x="915" y="168"/>
                    </a:lnTo>
                    <a:lnTo>
                      <a:pt x="907" y="167"/>
                    </a:lnTo>
                    <a:lnTo>
                      <a:pt x="904" y="166"/>
                    </a:lnTo>
                    <a:lnTo>
                      <a:pt x="901" y="165"/>
                    </a:lnTo>
                    <a:lnTo>
                      <a:pt x="896" y="163"/>
                    </a:lnTo>
                    <a:lnTo>
                      <a:pt x="893" y="161"/>
                    </a:lnTo>
                    <a:lnTo>
                      <a:pt x="891" y="159"/>
                    </a:lnTo>
                    <a:lnTo>
                      <a:pt x="888" y="154"/>
                    </a:lnTo>
                    <a:lnTo>
                      <a:pt x="885" y="148"/>
                    </a:lnTo>
                    <a:lnTo>
                      <a:pt x="884" y="144"/>
                    </a:lnTo>
                    <a:lnTo>
                      <a:pt x="884" y="141"/>
                    </a:lnTo>
                    <a:lnTo>
                      <a:pt x="883" y="132"/>
                    </a:lnTo>
                    <a:lnTo>
                      <a:pt x="883" y="126"/>
                    </a:lnTo>
                    <a:lnTo>
                      <a:pt x="884" y="119"/>
                    </a:lnTo>
                    <a:lnTo>
                      <a:pt x="885" y="113"/>
                    </a:lnTo>
                    <a:lnTo>
                      <a:pt x="887" y="107"/>
                    </a:lnTo>
                    <a:lnTo>
                      <a:pt x="891" y="94"/>
                    </a:lnTo>
                    <a:lnTo>
                      <a:pt x="894" y="88"/>
                    </a:lnTo>
                    <a:lnTo>
                      <a:pt x="898" y="82"/>
                    </a:lnTo>
                    <a:lnTo>
                      <a:pt x="902" y="76"/>
                    </a:lnTo>
                    <a:lnTo>
                      <a:pt x="907" y="70"/>
                    </a:lnTo>
                    <a:lnTo>
                      <a:pt x="912" y="65"/>
                    </a:lnTo>
                    <a:lnTo>
                      <a:pt x="917" y="61"/>
                    </a:lnTo>
                    <a:lnTo>
                      <a:pt x="922" y="58"/>
                    </a:lnTo>
                    <a:lnTo>
                      <a:pt x="928" y="56"/>
                    </a:lnTo>
                    <a:lnTo>
                      <a:pt x="933" y="55"/>
                    </a:lnTo>
                    <a:lnTo>
                      <a:pt x="939" y="55"/>
                    </a:lnTo>
                    <a:lnTo>
                      <a:pt x="946" y="55"/>
                    </a:lnTo>
                    <a:lnTo>
                      <a:pt x="950" y="56"/>
                    </a:lnTo>
                    <a:lnTo>
                      <a:pt x="953" y="57"/>
                    </a:lnTo>
                    <a:lnTo>
                      <a:pt x="958" y="61"/>
                    </a:lnTo>
                    <a:lnTo>
                      <a:pt x="961" y="63"/>
                    </a:lnTo>
                    <a:lnTo>
                      <a:pt x="963" y="66"/>
                    </a:lnTo>
                    <a:lnTo>
                      <a:pt x="965" y="69"/>
                    </a:lnTo>
                    <a:lnTo>
                      <a:pt x="966" y="72"/>
                    </a:lnTo>
                    <a:lnTo>
                      <a:pt x="968" y="78"/>
                    </a:lnTo>
                    <a:lnTo>
                      <a:pt x="970" y="85"/>
                    </a:lnTo>
                    <a:lnTo>
                      <a:pt x="970" y="92"/>
                    </a:lnTo>
                    <a:lnTo>
                      <a:pt x="970" y="99"/>
                    </a:lnTo>
                    <a:lnTo>
                      <a:pt x="969" y="105"/>
                    </a:lnTo>
                    <a:lnTo>
                      <a:pt x="968" y="111"/>
                    </a:lnTo>
                    <a:lnTo>
                      <a:pt x="967" y="117"/>
                    </a:lnTo>
                    <a:lnTo>
                      <a:pt x="962" y="129"/>
                    </a:lnTo>
                    <a:lnTo>
                      <a:pt x="959" y="135"/>
                    </a:lnTo>
                    <a:lnTo>
                      <a:pt x="956" y="141"/>
                    </a:lnTo>
                    <a:close/>
                    <a:moveTo>
                      <a:pt x="1371" y="42"/>
                    </a:moveTo>
                    <a:lnTo>
                      <a:pt x="1362" y="43"/>
                    </a:lnTo>
                    <a:lnTo>
                      <a:pt x="1353" y="44"/>
                    </a:lnTo>
                    <a:lnTo>
                      <a:pt x="1345" y="46"/>
                    </a:lnTo>
                    <a:lnTo>
                      <a:pt x="1337" y="48"/>
                    </a:lnTo>
                    <a:lnTo>
                      <a:pt x="1329" y="51"/>
                    </a:lnTo>
                    <a:lnTo>
                      <a:pt x="1322" y="55"/>
                    </a:lnTo>
                    <a:lnTo>
                      <a:pt x="1315" y="60"/>
                    </a:lnTo>
                    <a:lnTo>
                      <a:pt x="1308" y="66"/>
                    </a:lnTo>
                    <a:lnTo>
                      <a:pt x="1302" y="72"/>
                    </a:lnTo>
                    <a:lnTo>
                      <a:pt x="1296" y="79"/>
                    </a:lnTo>
                    <a:lnTo>
                      <a:pt x="1292" y="86"/>
                    </a:lnTo>
                    <a:lnTo>
                      <a:pt x="1288" y="93"/>
                    </a:lnTo>
                    <a:lnTo>
                      <a:pt x="1285" y="101"/>
                    </a:lnTo>
                    <a:lnTo>
                      <a:pt x="1283" y="109"/>
                    </a:lnTo>
                    <a:lnTo>
                      <a:pt x="1281" y="118"/>
                    </a:lnTo>
                    <a:lnTo>
                      <a:pt x="1281" y="127"/>
                    </a:lnTo>
                    <a:lnTo>
                      <a:pt x="1281" y="133"/>
                    </a:lnTo>
                    <a:lnTo>
                      <a:pt x="1282" y="138"/>
                    </a:lnTo>
                    <a:lnTo>
                      <a:pt x="1284" y="144"/>
                    </a:lnTo>
                    <a:lnTo>
                      <a:pt x="1285" y="146"/>
                    </a:lnTo>
                    <a:lnTo>
                      <a:pt x="1286" y="149"/>
                    </a:lnTo>
                    <a:lnTo>
                      <a:pt x="1289" y="153"/>
                    </a:lnTo>
                    <a:lnTo>
                      <a:pt x="1292" y="158"/>
                    </a:lnTo>
                    <a:lnTo>
                      <a:pt x="1296" y="162"/>
                    </a:lnTo>
                    <a:lnTo>
                      <a:pt x="1301" y="165"/>
                    </a:lnTo>
                    <a:lnTo>
                      <a:pt x="1305" y="168"/>
                    </a:lnTo>
                    <a:lnTo>
                      <a:pt x="1310" y="171"/>
                    </a:lnTo>
                    <a:lnTo>
                      <a:pt x="1315" y="173"/>
                    </a:lnTo>
                    <a:lnTo>
                      <a:pt x="1320" y="175"/>
                    </a:lnTo>
                    <a:lnTo>
                      <a:pt x="1331" y="177"/>
                    </a:lnTo>
                    <a:lnTo>
                      <a:pt x="1344" y="178"/>
                    </a:lnTo>
                    <a:lnTo>
                      <a:pt x="1355" y="177"/>
                    </a:lnTo>
                    <a:lnTo>
                      <a:pt x="1367" y="176"/>
                    </a:lnTo>
                    <a:lnTo>
                      <a:pt x="1381" y="173"/>
                    </a:lnTo>
                    <a:lnTo>
                      <a:pt x="1395" y="168"/>
                    </a:lnTo>
                    <a:lnTo>
                      <a:pt x="1406" y="118"/>
                    </a:lnTo>
                    <a:lnTo>
                      <a:pt x="1399" y="118"/>
                    </a:lnTo>
                    <a:lnTo>
                      <a:pt x="1393" y="119"/>
                    </a:lnTo>
                    <a:lnTo>
                      <a:pt x="1385" y="118"/>
                    </a:lnTo>
                    <a:lnTo>
                      <a:pt x="1378" y="117"/>
                    </a:lnTo>
                    <a:lnTo>
                      <a:pt x="1370" y="160"/>
                    </a:lnTo>
                    <a:lnTo>
                      <a:pt x="1369" y="161"/>
                    </a:lnTo>
                    <a:lnTo>
                      <a:pt x="1367" y="163"/>
                    </a:lnTo>
                    <a:lnTo>
                      <a:pt x="1364" y="164"/>
                    </a:lnTo>
                    <a:lnTo>
                      <a:pt x="1361" y="164"/>
                    </a:lnTo>
                    <a:lnTo>
                      <a:pt x="1354" y="166"/>
                    </a:lnTo>
                    <a:lnTo>
                      <a:pt x="1344" y="166"/>
                    </a:lnTo>
                    <a:lnTo>
                      <a:pt x="1340" y="166"/>
                    </a:lnTo>
                    <a:lnTo>
                      <a:pt x="1336" y="165"/>
                    </a:lnTo>
                    <a:lnTo>
                      <a:pt x="1330" y="163"/>
                    </a:lnTo>
                    <a:lnTo>
                      <a:pt x="1327" y="162"/>
                    </a:lnTo>
                    <a:lnTo>
                      <a:pt x="1324" y="160"/>
                    </a:lnTo>
                    <a:lnTo>
                      <a:pt x="1322" y="158"/>
                    </a:lnTo>
                    <a:lnTo>
                      <a:pt x="1320" y="155"/>
                    </a:lnTo>
                    <a:lnTo>
                      <a:pt x="1316" y="150"/>
                    </a:lnTo>
                    <a:lnTo>
                      <a:pt x="1314" y="144"/>
                    </a:lnTo>
                    <a:lnTo>
                      <a:pt x="1313" y="140"/>
                    </a:lnTo>
                    <a:lnTo>
                      <a:pt x="1312" y="137"/>
                    </a:lnTo>
                    <a:lnTo>
                      <a:pt x="1312" y="129"/>
                    </a:lnTo>
                    <a:lnTo>
                      <a:pt x="1312" y="122"/>
                    </a:lnTo>
                    <a:lnTo>
                      <a:pt x="1313" y="115"/>
                    </a:lnTo>
                    <a:lnTo>
                      <a:pt x="1314" y="109"/>
                    </a:lnTo>
                    <a:lnTo>
                      <a:pt x="1316" y="102"/>
                    </a:lnTo>
                    <a:lnTo>
                      <a:pt x="1318" y="96"/>
                    </a:lnTo>
                    <a:lnTo>
                      <a:pt x="1320" y="90"/>
                    </a:lnTo>
                    <a:lnTo>
                      <a:pt x="1324" y="84"/>
                    </a:lnTo>
                    <a:lnTo>
                      <a:pt x="1327" y="78"/>
                    </a:lnTo>
                    <a:lnTo>
                      <a:pt x="1332" y="73"/>
                    </a:lnTo>
                    <a:lnTo>
                      <a:pt x="1336" y="68"/>
                    </a:lnTo>
                    <a:lnTo>
                      <a:pt x="1341" y="63"/>
                    </a:lnTo>
                    <a:lnTo>
                      <a:pt x="1347" y="60"/>
                    </a:lnTo>
                    <a:lnTo>
                      <a:pt x="1352" y="57"/>
                    </a:lnTo>
                    <a:lnTo>
                      <a:pt x="1358" y="55"/>
                    </a:lnTo>
                    <a:lnTo>
                      <a:pt x="1364" y="54"/>
                    </a:lnTo>
                    <a:lnTo>
                      <a:pt x="1371" y="53"/>
                    </a:lnTo>
                    <a:lnTo>
                      <a:pt x="1376" y="54"/>
                    </a:lnTo>
                    <a:lnTo>
                      <a:pt x="1381" y="55"/>
                    </a:lnTo>
                    <a:lnTo>
                      <a:pt x="1386" y="56"/>
                    </a:lnTo>
                    <a:lnTo>
                      <a:pt x="1391" y="58"/>
                    </a:lnTo>
                    <a:lnTo>
                      <a:pt x="1396" y="62"/>
                    </a:lnTo>
                    <a:lnTo>
                      <a:pt x="1400" y="65"/>
                    </a:lnTo>
                    <a:lnTo>
                      <a:pt x="1403" y="69"/>
                    </a:lnTo>
                    <a:lnTo>
                      <a:pt x="1405" y="73"/>
                    </a:lnTo>
                    <a:lnTo>
                      <a:pt x="1407" y="73"/>
                    </a:lnTo>
                    <a:lnTo>
                      <a:pt x="1416" y="54"/>
                    </a:lnTo>
                    <a:lnTo>
                      <a:pt x="1411" y="52"/>
                    </a:lnTo>
                    <a:lnTo>
                      <a:pt x="1407" y="49"/>
                    </a:lnTo>
                    <a:lnTo>
                      <a:pt x="1402" y="47"/>
                    </a:lnTo>
                    <a:lnTo>
                      <a:pt x="1397" y="45"/>
                    </a:lnTo>
                    <a:lnTo>
                      <a:pt x="1391" y="44"/>
                    </a:lnTo>
                    <a:lnTo>
                      <a:pt x="1385" y="43"/>
                    </a:lnTo>
                    <a:lnTo>
                      <a:pt x="1378" y="42"/>
                    </a:lnTo>
                    <a:lnTo>
                      <a:pt x="1371" y="42"/>
                    </a:lnTo>
                    <a:close/>
                    <a:moveTo>
                      <a:pt x="1269" y="46"/>
                    </a:moveTo>
                    <a:lnTo>
                      <a:pt x="1263" y="45"/>
                    </a:lnTo>
                    <a:lnTo>
                      <a:pt x="1245" y="132"/>
                    </a:lnTo>
                    <a:lnTo>
                      <a:pt x="1181" y="45"/>
                    </a:lnTo>
                    <a:lnTo>
                      <a:pt x="1164" y="45"/>
                    </a:lnTo>
                    <a:lnTo>
                      <a:pt x="1138" y="174"/>
                    </a:lnTo>
                    <a:lnTo>
                      <a:pt x="1153" y="174"/>
                    </a:lnTo>
                    <a:lnTo>
                      <a:pt x="1171" y="82"/>
                    </a:lnTo>
                    <a:lnTo>
                      <a:pt x="1237" y="174"/>
                    </a:lnTo>
                    <a:lnTo>
                      <a:pt x="1251" y="174"/>
                    </a:lnTo>
                    <a:lnTo>
                      <a:pt x="1277" y="45"/>
                    </a:lnTo>
                    <a:lnTo>
                      <a:pt x="1269" y="46"/>
                    </a:lnTo>
                    <a:close/>
                    <a:moveTo>
                      <a:pt x="1133" y="47"/>
                    </a:moveTo>
                    <a:lnTo>
                      <a:pt x="1130" y="47"/>
                    </a:lnTo>
                    <a:lnTo>
                      <a:pt x="1126" y="46"/>
                    </a:lnTo>
                    <a:lnTo>
                      <a:pt x="1109" y="130"/>
                    </a:lnTo>
                    <a:lnTo>
                      <a:pt x="1107" y="138"/>
                    </a:lnTo>
                    <a:lnTo>
                      <a:pt x="1104" y="144"/>
                    </a:lnTo>
                    <a:lnTo>
                      <a:pt x="1102" y="147"/>
                    </a:lnTo>
                    <a:lnTo>
                      <a:pt x="1100" y="150"/>
                    </a:lnTo>
                    <a:lnTo>
                      <a:pt x="1097" y="153"/>
                    </a:lnTo>
                    <a:lnTo>
                      <a:pt x="1094" y="156"/>
                    </a:lnTo>
                    <a:lnTo>
                      <a:pt x="1088" y="160"/>
                    </a:lnTo>
                    <a:lnTo>
                      <a:pt x="1082" y="163"/>
                    </a:lnTo>
                    <a:lnTo>
                      <a:pt x="1075" y="165"/>
                    </a:lnTo>
                    <a:lnTo>
                      <a:pt x="1067" y="166"/>
                    </a:lnTo>
                    <a:lnTo>
                      <a:pt x="1061" y="166"/>
                    </a:lnTo>
                    <a:lnTo>
                      <a:pt x="1056" y="164"/>
                    </a:lnTo>
                    <a:lnTo>
                      <a:pt x="1053" y="163"/>
                    </a:lnTo>
                    <a:lnTo>
                      <a:pt x="1051" y="162"/>
                    </a:lnTo>
                    <a:lnTo>
                      <a:pt x="1047" y="159"/>
                    </a:lnTo>
                    <a:lnTo>
                      <a:pt x="1043" y="155"/>
                    </a:lnTo>
                    <a:lnTo>
                      <a:pt x="1041" y="150"/>
                    </a:lnTo>
                    <a:lnTo>
                      <a:pt x="1039" y="145"/>
                    </a:lnTo>
                    <a:lnTo>
                      <a:pt x="1039" y="139"/>
                    </a:lnTo>
                    <a:lnTo>
                      <a:pt x="1039" y="131"/>
                    </a:lnTo>
                    <a:lnTo>
                      <a:pt x="1056" y="46"/>
                    </a:lnTo>
                    <a:lnTo>
                      <a:pt x="1051" y="47"/>
                    </a:lnTo>
                    <a:lnTo>
                      <a:pt x="1044" y="47"/>
                    </a:lnTo>
                    <a:lnTo>
                      <a:pt x="1034" y="47"/>
                    </a:lnTo>
                    <a:lnTo>
                      <a:pt x="1028" y="46"/>
                    </a:lnTo>
                    <a:lnTo>
                      <a:pt x="1012" y="131"/>
                    </a:lnTo>
                    <a:lnTo>
                      <a:pt x="1011" y="136"/>
                    </a:lnTo>
                    <a:lnTo>
                      <a:pt x="1011" y="142"/>
                    </a:lnTo>
                    <a:lnTo>
                      <a:pt x="1011" y="146"/>
                    </a:lnTo>
                    <a:lnTo>
                      <a:pt x="1012" y="151"/>
                    </a:lnTo>
                    <a:lnTo>
                      <a:pt x="1013" y="155"/>
                    </a:lnTo>
                    <a:lnTo>
                      <a:pt x="1015" y="158"/>
                    </a:lnTo>
                    <a:lnTo>
                      <a:pt x="1017" y="162"/>
                    </a:lnTo>
                    <a:lnTo>
                      <a:pt x="1020" y="165"/>
                    </a:lnTo>
                    <a:lnTo>
                      <a:pt x="1023" y="168"/>
                    </a:lnTo>
                    <a:lnTo>
                      <a:pt x="1027" y="170"/>
                    </a:lnTo>
                    <a:lnTo>
                      <a:pt x="1030" y="172"/>
                    </a:lnTo>
                    <a:lnTo>
                      <a:pt x="1034" y="174"/>
                    </a:lnTo>
                    <a:lnTo>
                      <a:pt x="1042" y="176"/>
                    </a:lnTo>
                    <a:lnTo>
                      <a:pt x="1046" y="177"/>
                    </a:lnTo>
                    <a:lnTo>
                      <a:pt x="1051" y="178"/>
                    </a:lnTo>
                    <a:lnTo>
                      <a:pt x="1061" y="178"/>
                    </a:lnTo>
                    <a:lnTo>
                      <a:pt x="1072" y="177"/>
                    </a:lnTo>
                    <a:lnTo>
                      <a:pt x="1078" y="176"/>
                    </a:lnTo>
                    <a:lnTo>
                      <a:pt x="1083" y="175"/>
                    </a:lnTo>
                    <a:lnTo>
                      <a:pt x="1088" y="173"/>
                    </a:lnTo>
                    <a:lnTo>
                      <a:pt x="1092" y="171"/>
                    </a:lnTo>
                    <a:lnTo>
                      <a:pt x="1097" y="168"/>
                    </a:lnTo>
                    <a:lnTo>
                      <a:pt x="1101" y="166"/>
                    </a:lnTo>
                    <a:lnTo>
                      <a:pt x="1105" y="162"/>
                    </a:lnTo>
                    <a:lnTo>
                      <a:pt x="1109" y="159"/>
                    </a:lnTo>
                    <a:lnTo>
                      <a:pt x="1112" y="155"/>
                    </a:lnTo>
                    <a:lnTo>
                      <a:pt x="1115" y="150"/>
                    </a:lnTo>
                    <a:lnTo>
                      <a:pt x="1120" y="141"/>
                    </a:lnTo>
                    <a:lnTo>
                      <a:pt x="1123" y="130"/>
                    </a:lnTo>
                    <a:lnTo>
                      <a:pt x="1141" y="46"/>
                    </a:lnTo>
                    <a:lnTo>
                      <a:pt x="1137" y="47"/>
                    </a:lnTo>
                    <a:lnTo>
                      <a:pt x="1133" y="47"/>
                    </a:lnTo>
                    <a:close/>
                    <a:moveTo>
                      <a:pt x="983" y="55"/>
                    </a:moveTo>
                    <a:lnTo>
                      <a:pt x="979" y="52"/>
                    </a:lnTo>
                    <a:lnTo>
                      <a:pt x="975" y="50"/>
                    </a:lnTo>
                    <a:lnTo>
                      <a:pt x="970" y="47"/>
                    </a:lnTo>
                    <a:lnTo>
                      <a:pt x="965" y="45"/>
                    </a:lnTo>
                    <a:lnTo>
                      <a:pt x="960" y="44"/>
                    </a:lnTo>
                    <a:lnTo>
                      <a:pt x="954" y="43"/>
                    </a:lnTo>
                    <a:lnTo>
                      <a:pt x="948" y="42"/>
                    </a:lnTo>
                    <a:lnTo>
                      <a:pt x="942" y="42"/>
                    </a:lnTo>
                    <a:lnTo>
                      <a:pt x="933" y="43"/>
                    </a:lnTo>
                    <a:lnTo>
                      <a:pt x="925" y="44"/>
                    </a:lnTo>
                    <a:lnTo>
                      <a:pt x="917" y="46"/>
                    </a:lnTo>
                    <a:lnTo>
                      <a:pt x="909" y="48"/>
                    </a:lnTo>
                    <a:lnTo>
                      <a:pt x="902" y="51"/>
                    </a:lnTo>
                    <a:lnTo>
                      <a:pt x="895" y="55"/>
                    </a:lnTo>
                    <a:lnTo>
                      <a:pt x="888" y="60"/>
                    </a:lnTo>
                    <a:lnTo>
                      <a:pt x="881" y="66"/>
                    </a:lnTo>
                    <a:lnTo>
                      <a:pt x="875" y="72"/>
                    </a:lnTo>
                    <a:lnTo>
                      <a:pt x="870" y="79"/>
                    </a:lnTo>
                    <a:lnTo>
                      <a:pt x="867" y="82"/>
                    </a:lnTo>
                    <a:lnTo>
                      <a:pt x="865" y="86"/>
                    </a:lnTo>
                    <a:lnTo>
                      <a:pt x="863" y="89"/>
                    </a:lnTo>
                    <a:lnTo>
                      <a:pt x="861" y="93"/>
                    </a:lnTo>
                    <a:lnTo>
                      <a:pt x="858" y="100"/>
                    </a:lnTo>
                    <a:lnTo>
                      <a:pt x="856" y="108"/>
                    </a:lnTo>
                    <a:lnTo>
                      <a:pt x="855" y="117"/>
                    </a:lnTo>
                    <a:lnTo>
                      <a:pt x="855" y="125"/>
                    </a:lnTo>
                    <a:lnTo>
                      <a:pt x="855" y="131"/>
                    </a:lnTo>
                    <a:lnTo>
                      <a:pt x="856" y="137"/>
                    </a:lnTo>
                    <a:lnTo>
                      <a:pt x="857" y="142"/>
                    </a:lnTo>
                    <a:lnTo>
                      <a:pt x="859" y="147"/>
                    </a:lnTo>
                    <a:lnTo>
                      <a:pt x="861" y="152"/>
                    </a:lnTo>
                    <a:lnTo>
                      <a:pt x="864" y="156"/>
                    </a:lnTo>
                    <a:lnTo>
                      <a:pt x="867" y="161"/>
                    </a:lnTo>
                    <a:lnTo>
                      <a:pt x="871" y="164"/>
                    </a:lnTo>
                    <a:lnTo>
                      <a:pt x="875" y="168"/>
                    </a:lnTo>
                    <a:lnTo>
                      <a:pt x="879" y="170"/>
                    </a:lnTo>
                    <a:lnTo>
                      <a:pt x="882" y="172"/>
                    </a:lnTo>
                    <a:lnTo>
                      <a:pt x="884" y="173"/>
                    </a:lnTo>
                    <a:lnTo>
                      <a:pt x="889" y="175"/>
                    </a:lnTo>
                    <a:lnTo>
                      <a:pt x="894" y="176"/>
                    </a:lnTo>
                    <a:lnTo>
                      <a:pt x="900" y="177"/>
                    </a:lnTo>
                    <a:lnTo>
                      <a:pt x="906" y="178"/>
                    </a:lnTo>
                    <a:lnTo>
                      <a:pt x="912" y="178"/>
                    </a:lnTo>
                    <a:lnTo>
                      <a:pt x="920" y="178"/>
                    </a:lnTo>
                    <a:lnTo>
                      <a:pt x="929" y="177"/>
                    </a:lnTo>
                    <a:lnTo>
                      <a:pt x="937" y="175"/>
                    </a:lnTo>
                    <a:lnTo>
                      <a:pt x="945" y="172"/>
                    </a:lnTo>
                    <a:lnTo>
                      <a:pt x="953" y="169"/>
                    </a:lnTo>
                    <a:lnTo>
                      <a:pt x="960" y="165"/>
                    </a:lnTo>
                    <a:lnTo>
                      <a:pt x="967" y="160"/>
                    </a:lnTo>
                    <a:lnTo>
                      <a:pt x="974" y="154"/>
                    </a:lnTo>
                    <a:lnTo>
                      <a:pt x="980" y="148"/>
                    </a:lnTo>
                    <a:lnTo>
                      <a:pt x="985" y="141"/>
                    </a:lnTo>
                    <a:lnTo>
                      <a:pt x="988" y="138"/>
                    </a:lnTo>
                    <a:lnTo>
                      <a:pt x="990" y="134"/>
                    </a:lnTo>
                    <a:lnTo>
                      <a:pt x="992" y="131"/>
                    </a:lnTo>
                    <a:lnTo>
                      <a:pt x="994" y="127"/>
                    </a:lnTo>
                    <a:lnTo>
                      <a:pt x="997" y="119"/>
                    </a:lnTo>
                    <a:lnTo>
                      <a:pt x="999" y="111"/>
                    </a:lnTo>
                    <a:lnTo>
                      <a:pt x="1000" y="103"/>
                    </a:lnTo>
                    <a:lnTo>
                      <a:pt x="1000" y="94"/>
                    </a:lnTo>
                    <a:lnTo>
                      <a:pt x="1000" y="88"/>
                    </a:lnTo>
                    <a:lnTo>
                      <a:pt x="999" y="82"/>
                    </a:lnTo>
                    <a:lnTo>
                      <a:pt x="998" y="77"/>
                    </a:lnTo>
                    <a:lnTo>
                      <a:pt x="996" y="72"/>
                    </a:lnTo>
                    <a:lnTo>
                      <a:pt x="994" y="67"/>
                    </a:lnTo>
                    <a:lnTo>
                      <a:pt x="992" y="65"/>
                    </a:lnTo>
                    <a:lnTo>
                      <a:pt x="991" y="63"/>
                    </a:lnTo>
                    <a:lnTo>
                      <a:pt x="987" y="59"/>
                    </a:lnTo>
                    <a:lnTo>
                      <a:pt x="983" y="55"/>
                    </a:lnTo>
                    <a:close/>
                    <a:moveTo>
                      <a:pt x="886" y="2"/>
                    </a:moveTo>
                    <a:lnTo>
                      <a:pt x="880" y="1"/>
                    </a:lnTo>
                    <a:lnTo>
                      <a:pt x="877" y="0"/>
                    </a:lnTo>
                    <a:lnTo>
                      <a:pt x="875" y="0"/>
                    </a:lnTo>
                    <a:lnTo>
                      <a:pt x="861" y="21"/>
                    </a:lnTo>
                    <a:lnTo>
                      <a:pt x="847" y="41"/>
                    </a:lnTo>
                    <a:lnTo>
                      <a:pt x="834" y="60"/>
                    </a:lnTo>
                    <a:lnTo>
                      <a:pt x="821" y="78"/>
                    </a:lnTo>
                    <a:lnTo>
                      <a:pt x="797" y="0"/>
                    </a:lnTo>
                    <a:lnTo>
                      <a:pt x="793" y="1"/>
                    </a:lnTo>
                    <a:lnTo>
                      <a:pt x="788" y="1"/>
                    </a:lnTo>
                    <a:lnTo>
                      <a:pt x="783" y="2"/>
                    </a:lnTo>
                    <a:lnTo>
                      <a:pt x="778" y="2"/>
                    </a:lnTo>
                    <a:lnTo>
                      <a:pt x="766" y="1"/>
                    </a:lnTo>
                    <a:lnTo>
                      <a:pt x="753" y="0"/>
                    </a:lnTo>
                    <a:lnTo>
                      <a:pt x="788" y="99"/>
                    </a:lnTo>
                    <a:lnTo>
                      <a:pt x="774" y="174"/>
                    </a:lnTo>
                    <a:lnTo>
                      <a:pt x="811" y="174"/>
                    </a:lnTo>
                    <a:lnTo>
                      <a:pt x="826" y="96"/>
                    </a:lnTo>
                    <a:lnTo>
                      <a:pt x="874" y="33"/>
                    </a:lnTo>
                    <a:lnTo>
                      <a:pt x="899" y="0"/>
                    </a:lnTo>
                    <a:lnTo>
                      <a:pt x="892" y="1"/>
                    </a:lnTo>
                    <a:lnTo>
                      <a:pt x="886" y="2"/>
                    </a:lnTo>
                    <a:close/>
                    <a:moveTo>
                      <a:pt x="714" y="97"/>
                    </a:moveTo>
                    <a:lnTo>
                      <a:pt x="706" y="108"/>
                    </a:lnTo>
                    <a:lnTo>
                      <a:pt x="699" y="118"/>
                    </a:lnTo>
                    <a:lnTo>
                      <a:pt x="691" y="127"/>
                    </a:lnTo>
                    <a:lnTo>
                      <a:pt x="684" y="134"/>
                    </a:lnTo>
                    <a:lnTo>
                      <a:pt x="660" y="96"/>
                    </a:lnTo>
                    <a:lnTo>
                      <a:pt x="668" y="92"/>
                    </a:lnTo>
                    <a:lnTo>
                      <a:pt x="675" y="87"/>
                    </a:lnTo>
                    <a:lnTo>
                      <a:pt x="680" y="83"/>
                    </a:lnTo>
                    <a:lnTo>
                      <a:pt x="685" y="78"/>
                    </a:lnTo>
                    <a:lnTo>
                      <a:pt x="688" y="74"/>
                    </a:lnTo>
                    <a:lnTo>
                      <a:pt x="691" y="69"/>
                    </a:lnTo>
                    <a:lnTo>
                      <a:pt x="692" y="65"/>
                    </a:lnTo>
                    <a:lnTo>
                      <a:pt x="693" y="60"/>
                    </a:lnTo>
                    <a:lnTo>
                      <a:pt x="692" y="55"/>
                    </a:lnTo>
                    <a:lnTo>
                      <a:pt x="692" y="53"/>
                    </a:lnTo>
                    <a:lnTo>
                      <a:pt x="691" y="51"/>
                    </a:lnTo>
                    <a:lnTo>
                      <a:pt x="689" y="47"/>
                    </a:lnTo>
                    <a:lnTo>
                      <a:pt x="685" y="44"/>
                    </a:lnTo>
                    <a:lnTo>
                      <a:pt x="683" y="43"/>
                    </a:lnTo>
                    <a:lnTo>
                      <a:pt x="681" y="42"/>
                    </a:lnTo>
                    <a:lnTo>
                      <a:pt x="676" y="40"/>
                    </a:lnTo>
                    <a:lnTo>
                      <a:pt x="670" y="39"/>
                    </a:lnTo>
                    <a:lnTo>
                      <a:pt x="663" y="39"/>
                    </a:lnTo>
                    <a:lnTo>
                      <a:pt x="655" y="40"/>
                    </a:lnTo>
                    <a:lnTo>
                      <a:pt x="648" y="41"/>
                    </a:lnTo>
                    <a:lnTo>
                      <a:pt x="641" y="44"/>
                    </a:lnTo>
                    <a:lnTo>
                      <a:pt x="635" y="49"/>
                    </a:lnTo>
                    <a:lnTo>
                      <a:pt x="632" y="51"/>
                    </a:lnTo>
                    <a:lnTo>
                      <a:pt x="630" y="54"/>
                    </a:lnTo>
                    <a:lnTo>
                      <a:pt x="628" y="57"/>
                    </a:lnTo>
                    <a:lnTo>
                      <a:pt x="626" y="61"/>
                    </a:lnTo>
                    <a:lnTo>
                      <a:pt x="625" y="64"/>
                    </a:lnTo>
                    <a:lnTo>
                      <a:pt x="624" y="68"/>
                    </a:lnTo>
                    <a:lnTo>
                      <a:pt x="623" y="72"/>
                    </a:lnTo>
                    <a:lnTo>
                      <a:pt x="623" y="76"/>
                    </a:lnTo>
                    <a:lnTo>
                      <a:pt x="624" y="82"/>
                    </a:lnTo>
                    <a:lnTo>
                      <a:pt x="625" y="88"/>
                    </a:lnTo>
                    <a:lnTo>
                      <a:pt x="628" y="95"/>
                    </a:lnTo>
                    <a:lnTo>
                      <a:pt x="631" y="102"/>
                    </a:lnTo>
                    <a:lnTo>
                      <a:pt x="621" y="107"/>
                    </a:lnTo>
                    <a:lnTo>
                      <a:pt x="612" y="113"/>
                    </a:lnTo>
                    <a:lnTo>
                      <a:pt x="608" y="115"/>
                    </a:lnTo>
                    <a:lnTo>
                      <a:pt x="604" y="118"/>
                    </a:lnTo>
                    <a:lnTo>
                      <a:pt x="598" y="124"/>
                    </a:lnTo>
                    <a:lnTo>
                      <a:pt x="595" y="127"/>
                    </a:lnTo>
                    <a:lnTo>
                      <a:pt x="593" y="129"/>
                    </a:lnTo>
                    <a:lnTo>
                      <a:pt x="591" y="132"/>
                    </a:lnTo>
                    <a:lnTo>
                      <a:pt x="590" y="135"/>
                    </a:lnTo>
                    <a:lnTo>
                      <a:pt x="588" y="138"/>
                    </a:lnTo>
                    <a:lnTo>
                      <a:pt x="588" y="141"/>
                    </a:lnTo>
                    <a:lnTo>
                      <a:pt x="587" y="144"/>
                    </a:lnTo>
                    <a:lnTo>
                      <a:pt x="587" y="148"/>
                    </a:lnTo>
                    <a:lnTo>
                      <a:pt x="588" y="154"/>
                    </a:lnTo>
                    <a:lnTo>
                      <a:pt x="589" y="160"/>
                    </a:lnTo>
                    <a:lnTo>
                      <a:pt x="591" y="162"/>
                    </a:lnTo>
                    <a:lnTo>
                      <a:pt x="592" y="165"/>
                    </a:lnTo>
                    <a:lnTo>
                      <a:pt x="597" y="169"/>
                    </a:lnTo>
                    <a:lnTo>
                      <a:pt x="599" y="171"/>
                    </a:lnTo>
                    <a:lnTo>
                      <a:pt x="602" y="172"/>
                    </a:lnTo>
                    <a:lnTo>
                      <a:pt x="604" y="173"/>
                    </a:lnTo>
                    <a:lnTo>
                      <a:pt x="607" y="174"/>
                    </a:lnTo>
                    <a:lnTo>
                      <a:pt x="613" y="176"/>
                    </a:lnTo>
                    <a:lnTo>
                      <a:pt x="620" y="176"/>
                    </a:lnTo>
                    <a:lnTo>
                      <a:pt x="625" y="176"/>
                    </a:lnTo>
                    <a:lnTo>
                      <a:pt x="631" y="175"/>
                    </a:lnTo>
                    <a:lnTo>
                      <a:pt x="642" y="172"/>
                    </a:lnTo>
                    <a:lnTo>
                      <a:pt x="648" y="170"/>
                    </a:lnTo>
                    <a:lnTo>
                      <a:pt x="654" y="167"/>
                    </a:lnTo>
                    <a:lnTo>
                      <a:pt x="666" y="160"/>
                    </a:lnTo>
                    <a:lnTo>
                      <a:pt x="673" y="174"/>
                    </a:lnTo>
                    <a:lnTo>
                      <a:pt x="711" y="174"/>
                    </a:lnTo>
                    <a:lnTo>
                      <a:pt x="690" y="142"/>
                    </a:lnTo>
                    <a:lnTo>
                      <a:pt x="711" y="121"/>
                    </a:lnTo>
                    <a:lnTo>
                      <a:pt x="718" y="114"/>
                    </a:lnTo>
                    <a:lnTo>
                      <a:pt x="723" y="108"/>
                    </a:lnTo>
                    <a:lnTo>
                      <a:pt x="714" y="97"/>
                    </a:lnTo>
                    <a:close/>
                    <a:moveTo>
                      <a:pt x="472" y="44"/>
                    </a:moveTo>
                    <a:lnTo>
                      <a:pt x="472" y="49"/>
                    </a:lnTo>
                    <a:lnTo>
                      <a:pt x="472" y="53"/>
                    </a:lnTo>
                    <a:lnTo>
                      <a:pt x="471" y="56"/>
                    </a:lnTo>
                    <a:lnTo>
                      <a:pt x="469" y="60"/>
                    </a:lnTo>
                    <a:lnTo>
                      <a:pt x="486" y="58"/>
                    </a:lnTo>
                    <a:lnTo>
                      <a:pt x="504" y="58"/>
                    </a:lnTo>
                    <a:lnTo>
                      <a:pt x="482" y="174"/>
                    </a:lnTo>
                    <a:lnTo>
                      <a:pt x="509" y="174"/>
                    </a:lnTo>
                    <a:lnTo>
                      <a:pt x="532" y="58"/>
                    </a:lnTo>
                    <a:lnTo>
                      <a:pt x="552" y="59"/>
                    </a:lnTo>
                    <a:lnTo>
                      <a:pt x="566" y="60"/>
                    </a:lnTo>
                    <a:lnTo>
                      <a:pt x="565" y="56"/>
                    </a:lnTo>
                    <a:lnTo>
                      <a:pt x="566" y="52"/>
                    </a:lnTo>
                    <a:lnTo>
                      <a:pt x="567" y="48"/>
                    </a:lnTo>
                    <a:lnTo>
                      <a:pt x="568" y="44"/>
                    </a:lnTo>
                    <a:lnTo>
                      <a:pt x="472" y="44"/>
                    </a:lnTo>
                    <a:close/>
                    <a:moveTo>
                      <a:pt x="445" y="45"/>
                    </a:moveTo>
                    <a:lnTo>
                      <a:pt x="437" y="43"/>
                    </a:lnTo>
                    <a:lnTo>
                      <a:pt x="433" y="42"/>
                    </a:lnTo>
                    <a:lnTo>
                      <a:pt x="430" y="42"/>
                    </a:lnTo>
                    <a:lnTo>
                      <a:pt x="425" y="42"/>
                    </a:lnTo>
                    <a:lnTo>
                      <a:pt x="420" y="43"/>
                    </a:lnTo>
                    <a:lnTo>
                      <a:pt x="415" y="44"/>
                    </a:lnTo>
                    <a:lnTo>
                      <a:pt x="411" y="46"/>
                    </a:lnTo>
                    <a:lnTo>
                      <a:pt x="407" y="47"/>
                    </a:lnTo>
                    <a:lnTo>
                      <a:pt x="402" y="50"/>
                    </a:lnTo>
                    <a:lnTo>
                      <a:pt x="398" y="52"/>
                    </a:lnTo>
                    <a:lnTo>
                      <a:pt x="394" y="55"/>
                    </a:lnTo>
                    <a:lnTo>
                      <a:pt x="391" y="59"/>
                    </a:lnTo>
                    <a:lnTo>
                      <a:pt x="387" y="63"/>
                    </a:lnTo>
                    <a:lnTo>
                      <a:pt x="385" y="67"/>
                    </a:lnTo>
                    <a:lnTo>
                      <a:pt x="382" y="71"/>
                    </a:lnTo>
                    <a:lnTo>
                      <a:pt x="381" y="75"/>
                    </a:lnTo>
                    <a:lnTo>
                      <a:pt x="379" y="80"/>
                    </a:lnTo>
                    <a:lnTo>
                      <a:pt x="379" y="84"/>
                    </a:lnTo>
                    <a:lnTo>
                      <a:pt x="378" y="89"/>
                    </a:lnTo>
                    <a:lnTo>
                      <a:pt x="379" y="93"/>
                    </a:lnTo>
                    <a:lnTo>
                      <a:pt x="379" y="96"/>
                    </a:lnTo>
                    <a:lnTo>
                      <a:pt x="380" y="99"/>
                    </a:lnTo>
                    <a:lnTo>
                      <a:pt x="381" y="102"/>
                    </a:lnTo>
                    <a:lnTo>
                      <a:pt x="383" y="105"/>
                    </a:lnTo>
                    <a:lnTo>
                      <a:pt x="385" y="108"/>
                    </a:lnTo>
                    <a:lnTo>
                      <a:pt x="390" y="113"/>
                    </a:lnTo>
                    <a:lnTo>
                      <a:pt x="412" y="127"/>
                    </a:lnTo>
                    <a:lnTo>
                      <a:pt x="417" y="131"/>
                    </a:lnTo>
                    <a:lnTo>
                      <a:pt x="419" y="133"/>
                    </a:lnTo>
                    <a:lnTo>
                      <a:pt x="421" y="135"/>
                    </a:lnTo>
                    <a:lnTo>
                      <a:pt x="423" y="139"/>
                    </a:lnTo>
                    <a:lnTo>
                      <a:pt x="424" y="143"/>
                    </a:lnTo>
                    <a:lnTo>
                      <a:pt x="423" y="148"/>
                    </a:lnTo>
                    <a:lnTo>
                      <a:pt x="422" y="152"/>
                    </a:lnTo>
                    <a:lnTo>
                      <a:pt x="419" y="156"/>
                    </a:lnTo>
                    <a:lnTo>
                      <a:pt x="416" y="160"/>
                    </a:lnTo>
                    <a:lnTo>
                      <a:pt x="412" y="163"/>
                    </a:lnTo>
                    <a:lnTo>
                      <a:pt x="407" y="165"/>
                    </a:lnTo>
                    <a:lnTo>
                      <a:pt x="403" y="166"/>
                    </a:lnTo>
                    <a:lnTo>
                      <a:pt x="398" y="167"/>
                    </a:lnTo>
                    <a:lnTo>
                      <a:pt x="392" y="166"/>
                    </a:lnTo>
                    <a:lnTo>
                      <a:pt x="387" y="165"/>
                    </a:lnTo>
                    <a:lnTo>
                      <a:pt x="383" y="164"/>
                    </a:lnTo>
                    <a:lnTo>
                      <a:pt x="380" y="161"/>
                    </a:lnTo>
                    <a:lnTo>
                      <a:pt x="379" y="160"/>
                    </a:lnTo>
                    <a:lnTo>
                      <a:pt x="377" y="158"/>
                    </a:lnTo>
                    <a:lnTo>
                      <a:pt x="376" y="155"/>
                    </a:lnTo>
                    <a:lnTo>
                      <a:pt x="375" y="151"/>
                    </a:lnTo>
                    <a:lnTo>
                      <a:pt x="374" y="146"/>
                    </a:lnTo>
                    <a:lnTo>
                      <a:pt x="372" y="146"/>
                    </a:lnTo>
                    <a:lnTo>
                      <a:pt x="362" y="170"/>
                    </a:lnTo>
                    <a:lnTo>
                      <a:pt x="364" y="172"/>
                    </a:lnTo>
                    <a:lnTo>
                      <a:pt x="367" y="173"/>
                    </a:lnTo>
                    <a:lnTo>
                      <a:pt x="373" y="176"/>
                    </a:lnTo>
                    <a:lnTo>
                      <a:pt x="377" y="177"/>
                    </a:lnTo>
                    <a:lnTo>
                      <a:pt x="382" y="178"/>
                    </a:lnTo>
                    <a:lnTo>
                      <a:pt x="392" y="178"/>
                    </a:lnTo>
                    <a:lnTo>
                      <a:pt x="403" y="177"/>
                    </a:lnTo>
                    <a:lnTo>
                      <a:pt x="408" y="176"/>
                    </a:lnTo>
                    <a:lnTo>
                      <a:pt x="413" y="175"/>
                    </a:lnTo>
                    <a:lnTo>
                      <a:pt x="417" y="173"/>
                    </a:lnTo>
                    <a:lnTo>
                      <a:pt x="422" y="171"/>
                    </a:lnTo>
                    <a:lnTo>
                      <a:pt x="426" y="168"/>
                    </a:lnTo>
                    <a:lnTo>
                      <a:pt x="431" y="165"/>
                    </a:lnTo>
                    <a:lnTo>
                      <a:pt x="435" y="162"/>
                    </a:lnTo>
                    <a:lnTo>
                      <a:pt x="438" y="158"/>
                    </a:lnTo>
                    <a:lnTo>
                      <a:pt x="441" y="154"/>
                    </a:lnTo>
                    <a:lnTo>
                      <a:pt x="444" y="149"/>
                    </a:lnTo>
                    <a:lnTo>
                      <a:pt x="446" y="145"/>
                    </a:lnTo>
                    <a:lnTo>
                      <a:pt x="447" y="140"/>
                    </a:lnTo>
                    <a:lnTo>
                      <a:pt x="448" y="135"/>
                    </a:lnTo>
                    <a:lnTo>
                      <a:pt x="448" y="129"/>
                    </a:lnTo>
                    <a:lnTo>
                      <a:pt x="448" y="126"/>
                    </a:lnTo>
                    <a:lnTo>
                      <a:pt x="448" y="122"/>
                    </a:lnTo>
                    <a:lnTo>
                      <a:pt x="447" y="119"/>
                    </a:lnTo>
                    <a:lnTo>
                      <a:pt x="445" y="116"/>
                    </a:lnTo>
                    <a:lnTo>
                      <a:pt x="444" y="113"/>
                    </a:lnTo>
                    <a:lnTo>
                      <a:pt x="442" y="110"/>
                    </a:lnTo>
                    <a:lnTo>
                      <a:pt x="437" y="105"/>
                    </a:lnTo>
                    <a:lnTo>
                      <a:pt x="415" y="91"/>
                    </a:lnTo>
                    <a:lnTo>
                      <a:pt x="409" y="87"/>
                    </a:lnTo>
                    <a:lnTo>
                      <a:pt x="406" y="83"/>
                    </a:lnTo>
                    <a:lnTo>
                      <a:pt x="404" y="79"/>
                    </a:lnTo>
                    <a:lnTo>
                      <a:pt x="403" y="74"/>
                    </a:lnTo>
                    <a:lnTo>
                      <a:pt x="403" y="70"/>
                    </a:lnTo>
                    <a:lnTo>
                      <a:pt x="404" y="68"/>
                    </a:lnTo>
                    <a:lnTo>
                      <a:pt x="405" y="66"/>
                    </a:lnTo>
                    <a:lnTo>
                      <a:pt x="407" y="62"/>
                    </a:lnTo>
                    <a:lnTo>
                      <a:pt x="410" y="59"/>
                    </a:lnTo>
                    <a:lnTo>
                      <a:pt x="414" y="57"/>
                    </a:lnTo>
                    <a:lnTo>
                      <a:pt x="418" y="55"/>
                    </a:lnTo>
                    <a:lnTo>
                      <a:pt x="422" y="54"/>
                    </a:lnTo>
                    <a:lnTo>
                      <a:pt x="427" y="53"/>
                    </a:lnTo>
                    <a:lnTo>
                      <a:pt x="431" y="54"/>
                    </a:lnTo>
                    <a:lnTo>
                      <a:pt x="434" y="55"/>
                    </a:lnTo>
                    <a:lnTo>
                      <a:pt x="437" y="56"/>
                    </a:lnTo>
                    <a:lnTo>
                      <a:pt x="440" y="58"/>
                    </a:lnTo>
                    <a:lnTo>
                      <a:pt x="443" y="61"/>
                    </a:lnTo>
                    <a:lnTo>
                      <a:pt x="445" y="63"/>
                    </a:lnTo>
                    <a:lnTo>
                      <a:pt x="446" y="66"/>
                    </a:lnTo>
                    <a:lnTo>
                      <a:pt x="446" y="70"/>
                    </a:lnTo>
                    <a:lnTo>
                      <a:pt x="449" y="70"/>
                    </a:lnTo>
                    <a:lnTo>
                      <a:pt x="458" y="52"/>
                    </a:lnTo>
                    <a:lnTo>
                      <a:pt x="458" y="51"/>
                    </a:lnTo>
                    <a:lnTo>
                      <a:pt x="457" y="50"/>
                    </a:lnTo>
                    <a:lnTo>
                      <a:pt x="454" y="48"/>
                    </a:lnTo>
                    <a:lnTo>
                      <a:pt x="450" y="46"/>
                    </a:lnTo>
                    <a:lnTo>
                      <a:pt x="445" y="45"/>
                    </a:lnTo>
                    <a:close/>
                    <a:moveTo>
                      <a:pt x="361" y="46"/>
                    </a:moveTo>
                    <a:lnTo>
                      <a:pt x="354" y="45"/>
                    </a:lnTo>
                    <a:lnTo>
                      <a:pt x="336" y="133"/>
                    </a:lnTo>
                    <a:lnTo>
                      <a:pt x="271" y="45"/>
                    </a:lnTo>
                    <a:lnTo>
                      <a:pt x="255" y="45"/>
                    </a:lnTo>
                    <a:lnTo>
                      <a:pt x="229" y="174"/>
                    </a:lnTo>
                    <a:lnTo>
                      <a:pt x="244" y="174"/>
                    </a:lnTo>
                    <a:lnTo>
                      <a:pt x="261" y="82"/>
                    </a:lnTo>
                    <a:lnTo>
                      <a:pt x="327" y="174"/>
                    </a:lnTo>
                    <a:lnTo>
                      <a:pt x="342" y="174"/>
                    </a:lnTo>
                    <a:lnTo>
                      <a:pt x="368" y="45"/>
                    </a:lnTo>
                    <a:lnTo>
                      <a:pt x="364" y="46"/>
                    </a:lnTo>
                    <a:lnTo>
                      <a:pt x="361" y="46"/>
                    </a:lnTo>
                    <a:close/>
                    <a:moveTo>
                      <a:pt x="192" y="46"/>
                    </a:moveTo>
                    <a:lnTo>
                      <a:pt x="142" y="46"/>
                    </a:lnTo>
                    <a:lnTo>
                      <a:pt x="116" y="174"/>
                    </a:lnTo>
                    <a:lnTo>
                      <a:pt x="145" y="174"/>
                    </a:lnTo>
                    <a:lnTo>
                      <a:pt x="156" y="115"/>
                    </a:lnTo>
                    <a:lnTo>
                      <a:pt x="159" y="115"/>
                    </a:lnTo>
                    <a:lnTo>
                      <a:pt x="181" y="174"/>
                    </a:lnTo>
                    <a:lnTo>
                      <a:pt x="215" y="174"/>
                    </a:lnTo>
                    <a:lnTo>
                      <a:pt x="186" y="111"/>
                    </a:lnTo>
                    <a:lnTo>
                      <a:pt x="195" y="108"/>
                    </a:lnTo>
                    <a:lnTo>
                      <a:pt x="202" y="104"/>
                    </a:lnTo>
                    <a:lnTo>
                      <a:pt x="208" y="101"/>
                    </a:lnTo>
                    <a:lnTo>
                      <a:pt x="212" y="97"/>
                    </a:lnTo>
                    <a:lnTo>
                      <a:pt x="217" y="92"/>
                    </a:lnTo>
                    <a:lnTo>
                      <a:pt x="219" y="89"/>
                    </a:lnTo>
                    <a:lnTo>
                      <a:pt x="221" y="86"/>
                    </a:lnTo>
                    <a:lnTo>
                      <a:pt x="222" y="83"/>
                    </a:lnTo>
                    <a:lnTo>
                      <a:pt x="223" y="79"/>
                    </a:lnTo>
                    <a:lnTo>
                      <a:pt x="223" y="75"/>
                    </a:lnTo>
                    <a:lnTo>
                      <a:pt x="223" y="71"/>
                    </a:lnTo>
                    <a:lnTo>
                      <a:pt x="223" y="65"/>
                    </a:lnTo>
                    <a:lnTo>
                      <a:pt x="222" y="63"/>
                    </a:lnTo>
                    <a:lnTo>
                      <a:pt x="222" y="60"/>
                    </a:lnTo>
                    <a:lnTo>
                      <a:pt x="219" y="56"/>
                    </a:lnTo>
                    <a:lnTo>
                      <a:pt x="216" y="52"/>
                    </a:lnTo>
                    <a:lnTo>
                      <a:pt x="211" y="49"/>
                    </a:lnTo>
                    <a:lnTo>
                      <a:pt x="206" y="47"/>
                    </a:lnTo>
                    <a:lnTo>
                      <a:pt x="199" y="46"/>
                    </a:lnTo>
                    <a:lnTo>
                      <a:pt x="192" y="46"/>
                    </a:lnTo>
                    <a:close/>
                    <a:moveTo>
                      <a:pt x="34" y="0"/>
                    </a:moveTo>
                    <a:lnTo>
                      <a:pt x="0" y="174"/>
                    </a:lnTo>
                    <a:lnTo>
                      <a:pt x="97" y="174"/>
                    </a:lnTo>
                    <a:lnTo>
                      <a:pt x="96" y="168"/>
                    </a:lnTo>
                    <a:lnTo>
                      <a:pt x="97" y="163"/>
                    </a:lnTo>
                    <a:lnTo>
                      <a:pt x="98" y="158"/>
                    </a:lnTo>
                    <a:lnTo>
                      <a:pt x="99" y="156"/>
                    </a:lnTo>
                    <a:lnTo>
                      <a:pt x="100" y="154"/>
                    </a:lnTo>
                    <a:lnTo>
                      <a:pt x="67" y="156"/>
                    </a:lnTo>
                    <a:lnTo>
                      <a:pt x="49" y="156"/>
                    </a:lnTo>
                    <a:lnTo>
                      <a:pt x="41" y="156"/>
                    </a:lnTo>
                    <a:lnTo>
                      <a:pt x="54" y="90"/>
                    </a:lnTo>
                    <a:lnTo>
                      <a:pt x="72" y="90"/>
                    </a:lnTo>
                    <a:lnTo>
                      <a:pt x="87" y="91"/>
                    </a:lnTo>
                    <a:lnTo>
                      <a:pt x="100" y="92"/>
                    </a:lnTo>
                    <a:lnTo>
                      <a:pt x="106" y="93"/>
                    </a:lnTo>
                    <a:lnTo>
                      <a:pt x="112" y="93"/>
                    </a:lnTo>
                    <a:lnTo>
                      <a:pt x="112" y="86"/>
                    </a:lnTo>
                    <a:lnTo>
                      <a:pt x="113" y="81"/>
                    </a:lnTo>
                    <a:lnTo>
                      <a:pt x="113" y="78"/>
                    </a:lnTo>
                    <a:lnTo>
                      <a:pt x="114" y="76"/>
                    </a:lnTo>
                    <a:lnTo>
                      <a:pt x="116" y="72"/>
                    </a:lnTo>
                    <a:lnTo>
                      <a:pt x="89" y="73"/>
                    </a:lnTo>
                    <a:lnTo>
                      <a:pt x="75" y="74"/>
                    </a:lnTo>
                    <a:lnTo>
                      <a:pt x="58" y="73"/>
                    </a:lnTo>
                    <a:lnTo>
                      <a:pt x="68" y="18"/>
                    </a:lnTo>
                    <a:lnTo>
                      <a:pt x="82" y="18"/>
                    </a:lnTo>
                    <a:lnTo>
                      <a:pt x="93" y="18"/>
                    </a:lnTo>
                    <a:lnTo>
                      <a:pt x="104" y="19"/>
                    </a:lnTo>
                    <a:lnTo>
                      <a:pt x="115" y="20"/>
                    </a:lnTo>
                    <a:lnTo>
                      <a:pt x="127" y="22"/>
                    </a:lnTo>
                    <a:lnTo>
                      <a:pt x="127" y="15"/>
                    </a:lnTo>
                    <a:lnTo>
                      <a:pt x="128" y="10"/>
                    </a:lnTo>
                    <a:lnTo>
                      <a:pt x="129" y="4"/>
                    </a:lnTo>
                    <a:lnTo>
                      <a:pt x="131" y="0"/>
                    </a:lnTo>
                    <a:lnTo>
                      <a:pt x="34" y="0"/>
                    </a:lnTo>
                    <a:close/>
                    <a:moveTo>
                      <a:pt x="656" y="90"/>
                    </a:moveTo>
                    <a:lnTo>
                      <a:pt x="653" y="83"/>
                    </a:lnTo>
                    <a:lnTo>
                      <a:pt x="651" y="77"/>
                    </a:lnTo>
                    <a:lnTo>
                      <a:pt x="649" y="72"/>
                    </a:lnTo>
                    <a:lnTo>
                      <a:pt x="649" y="67"/>
                    </a:lnTo>
                    <a:lnTo>
                      <a:pt x="649" y="63"/>
                    </a:lnTo>
                    <a:lnTo>
                      <a:pt x="650" y="60"/>
                    </a:lnTo>
                    <a:lnTo>
                      <a:pt x="651" y="57"/>
                    </a:lnTo>
                    <a:lnTo>
                      <a:pt x="653" y="54"/>
                    </a:lnTo>
                    <a:lnTo>
                      <a:pt x="654" y="53"/>
                    </a:lnTo>
                    <a:lnTo>
                      <a:pt x="656" y="52"/>
                    </a:lnTo>
                    <a:lnTo>
                      <a:pt x="659" y="50"/>
                    </a:lnTo>
                    <a:lnTo>
                      <a:pt x="662" y="49"/>
                    </a:lnTo>
                    <a:lnTo>
                      <a:pt x="665" y="49"/>
                    </a:lnTo>
                    <a:lnTo>
                      <a:pt x="667" y="49"/>
                    </a:lnTo>
                    <a:lnTo>
                      <a:pt x="670" y="50"/>
                    </a:lnTo>
                    <a:lnTo>
                      <a:pt x="672" y="51"/>
                    </a:lnTo>
                    <a:lnTo>
                      <a:pt x="673" y="52"/>
                    </a:lnTo>
                    <a:lnTo>
                      <a:pt x="675" y="54"/>
                    </a:lnTo>
                    <a:lnTo>
                      <a:pt x="676" y="56"/>
                    </a:lnTo>
                    <a:lnTo>
                      <a:pt x="677" y="58"/>
                    </a:lnTo>
                    <a:lnTo>
                      <a:pt x="677" y="60"/>
                    </a:lnTo>
                    <a:lnTo>
                      <a:pt x="677" y="64"/>
                    </a:lnTo>
                    <a:lnTo>
                      <a:pt x="676" y="68"/>
                    </a:lnTo>
                    <a:lnTo>
                      <a:pt x="674" y="72"/>
                    </a:lnTo>
                    <a:lnTo>
                      <a:pt x="672" y="76"/>
                    </a:lnTo>
                    <a:lnTo>
                      <a:pt x="669" y="79"/>
                    </a:lnTo>
                    <a:lnTo>
                      <a:pt x="665" y="83"/>
                    </a:lnTo>
                    <a:lnTo>
                      <a:pt x="661" y="86"/>
                    </a:lnTo>
                    <a:lnTo>
                      <a:pt x="656" y="90"/>
                    </a:lnTo>
                    <a:close/>
                    <a:moveTo>
                      <a:pt x="638" y="162"/>
                    </a:moveTo>
                    <a:lnTo>
                      <a:pt x="632" y="161"/>
                    </a:lnTo>
                    <a:lnTo>
                      <a:pt x="628" y="160"/>
                    </a:lnTo>
                    <a:lnTo>
                      <a:pt x="624" y="159"/>
                    </a:lnTo>
                    <a:lnTo>
                      <a:pt x="620" y="156"/>
                    </a:lnTo>
                    <a:lnTo>
                      <a:pt x="618" y="153"/>
                    </a:lnTo>
                    <a:lnTo>
                      <a:pt x="616" y="149"/>
                    </a:lnTo>
                    <a:lnTo>
                      <a:pt x="615" y="144"/>
                    </a:lnTo>
                    <a:lnTo>
                      <a:pt x="614" y="138"/>
                    </a:lnTo>
                    <a:lnTo>
                      <a:pt x="615" y="134"/>
                    </a:lnTo>
                    <a:lnTo>
                      <a:pt x="616" y="130"/>
                    </a:lnTo>
                    <a:lnTo>
                      <a:pt x="618" y="126"/>
                    </a:lnTo>
                    <a:lnTo>
                      <a:pt x="621" y="122"/>
                    </a:lnTo>
                    <a:lnTo>
                      <a:pt x="624" y="118"/>
                    </a:lnTo>
                    <a:lnTo>
                      <a:pt x="626" y="116"/>
                    </a:lnTo>
                    <a:lnTo>
                      <a:pt x="627" y="115"/>
                    </a:lnTo>
                    <a:lnTo>
                      <a:pt x="631" y="113"/>
                    </a:lnTo>
                    <a:lnTo>
                      <a:pt x="635" y="111"/>
                    </a:lnTo>
                    <a:lnTo>
                      <a:pt x="661" y="154"/>
                    </a:lnTo>
                    <a:lnTo>
                      <a:pt x="655" y="158"/>
                    </a:lnTo>
                    <a:lnTo>
                      <a:pt x="649" y="160"/>
                    </a:lnTo>
                    <a:lnTo>
                      <a:pt x="643" y="161"/>
                    </a:lnTo>
                    <a:lnTo>
                      <a:pt x="638" y="162"/>
                    </a:lnTo>
                    <a:close/>
                    <a:moveTo>
                      <a:pt x="187" y="97"/>
                    </a:moveTo>
                    <a:lnTo>
                      <a:pt x="185" y="100"/>
                    </a:lnTo>
                    <a:lnTo>
                      <a:pt x="183" y="102"/>
                    </a:lnTo>
                    <a:lnTo>
                      <a:pt x="178" y="105"/>
                    </a:lnTo>
                    <a:lnTo>
                      <a:pt x="171" y="107"/>
                    </a:lnTo>
                    <a:lnTo>
                      <a:pt x="164" y="108"/>
                    </a:lnTo>
                    <a:lnTo>
                      <a:pt x="159" y="108"/>
                    </a:lnTo>
                    <a:lnTo>
                      <a:pt x="168" y="58"/>
                    </a:lnTo>
                    <a:lnTo>
                      <a:pt x="180" y="58"/>
                    </a:lnTo>
                    <a:lnTo>
                      <a:pt x="184" y="58"/>
                    </a:lnTo>
                    <a:lnTo>
                      <a:pt x="186" y="59"/>
                    </a:lnTo>
                    <a:lnTo>
                      <a:pt x="189" y="60"/>
                    </a:lnTo>
                    <a:lnTo>
                      <a:pt x="191" y="62"/>
                    </a:lnTo>
                    <a:lnTo>
                      <a:pt x="193" y="64"/>
                    </a:lnTo>
                    <a:lnTo>
                      <a:pt x="194" y="66"/>
                    </a:lnTo>
                    <a:lnTo>
                      <a:pt x="194" y="69"/>
                    </a:lnTo>
                    <a:lnTo>
                      <a:pt x="195" y="73"/>
                    </a:lnTo>
                    <a:lnTo>
                      <a:pt x="194" y="80"/>
                    </a:lnTo>
                    <a:lnTo>
                      <a:pt x="193" y="86"/>
                    </a:lnTo>
                    <a:lnTo>
                      <a:pt x="191" y="92"/>
                    </a:lnTo>
                    <a:lnTo>
                      <a:pt x="187" y="97"/>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buClr>
        <a:srgbClr val="FFD200"/>
      </a:buClr>
      <a:buSzPct val="75000"/>
      <a:buFont typeface="Arial" charset="0"/>
      <a:defRPr sz="1200" kern="1200">
        <a:solidFill>
          <a:schemeClr val="tx1"/>
        </a:solidFill>
        <a:latin typeface="Arial" charset="0"/>
        <a:ea typeface="+mn-ea"/>
        <a:cs typeface="+mn-cs"/>
      </a:defRPr>
    </a:lvl1pPr>
    <a:lvl2pPr marL="1588" indent="179388" algn="l" rtl="0" eaLnBrk="0" fontAlgn="base" hangingPunct="0">
      <a:spcBef>
        <a:spcPct val="30000"/>
      </a:spcBef>
      <a:spcAft>
        <a:spcPct val="0"/>
      </a:spcAft>
      <a:buClr>
        <a:srgbClr val="FFD200"/>
      </a:buClr>
      <a:buSzPct val="75000"/>
      <a:buFont typeface="Arial" charset="0"/>
      <a:buChar char="►"/>
      <a:defRPr sz="1200" kern="1200">
        <a:solidFill>
          <a:schemeClr val="tx1"/>
        </a:solidFill>
        <a:latin typeface="Arial" charset="0"/>
        <a:ea typeface="+mn-ea"/>
        <a:cs typeface="+mn-cs"/>
      </a:defRPr>
    </a:lvl2pPr>
    <a:lvl3pPr marL="360363" indent="190500" algn="l" rtl="0" eaLnBrk="0" fontAlgn="base" hangingPunct="0">
      <a:spcBef>
        <a:spcPct val="30000"/>
      </a:spcBef>
      <a:spcAft>
        <a:spcPct val="0"/>
      </a:spcAft>
      <a:buClr>
        <a:srgbClr val="FFD200"/>
      </a:buClr>
      <a:buSzPct val="75000"/>
      <a:buFont typeface="Arial" charset="0"/>
      <a:buChar char="►"/>
      <a:defRPr sz="1200" kern="1200">
        <a:solidFill>
          <a:schemeClr val="tx1"/>
        </a:solidFill>
        <a:latin typeface="Arial" charset="0"/>
        <a:ea typeface="+mn-ea"/>
        <a:cs typeface="+mn-cs"/>
      </a:defRPr>
    </a:lvl3pPr>
    <a:lvl4pPr marL="723900" indent="177800" algn="l" rtl="0" eaLnBrk="0" fontAlgn="base" hangingPunct="0">
      <a:spcBef>
        <a:spcPct val="30000"/>
      </a:spcBef>
      <a:spcAft>
        <a:spcPct val="0"/>
      </a:spcAft>
      <a:buClr>
        <a:srgbClr val="FFD200"/>
      </a:buClr>
      <a:buSzPct val="75000"/>
      <a:buFont typeface="Arial" charset="0"/>
      <a:buChar char="►"/>
      <a:defRPr sz="1200" kern="1200">
        <a:solidFill>
          <a:schemeClr val="tx1"/>
        </a:solidFill>
        <a:latin typeface="Arial" charset="0"/>
        <a:ea typeface="+mn-ea"/>
        <a:cs typeface="+mn-cs"/>
      </a:defRPr>
    </a:lvl4pPr>
    <a:lvl5pPr marL="1081088" indent="176213" algn="l" rtl="0" eaLnBrk="0" fontAlgn="base" hangingPunct="0">
      <a:spcBef>
        <a:spcPct val="30000"/>
      </a:spcBef>
      <a:spcAft>
        <a:spcPct val="0"/>
      </a:spcAft>
      <a:buClr>
        <a:srgbClr val="FFD200"/>
      </a:buClr>
      <a:buSzPct val="75000"/>
      <a:buFont typeface="Arial" charset="0"/>
      <a:buChar char="►"/>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lnSpc>
                <a:spcPct val="90000"/>
              </a:lnSpc>
            </a:pPr>
            <a:endParaRPr lang="en-GB" altLang="zh-TW" sz="10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p:spPr>
        <p:txBody>
          <a:bodyPr/>
          <a:lstStyle/>
          <a:p>
            <a:r>
              <a:rPr lang="en-US" altLang="zh-TW" sz="1100" dirty="0" smtClean="0"/>
              <a:t>Insurance</a:t>
            </a:r>
            <a:r>
              <a:rPr lang="en-US" altLang="zh-TW" sz="1100" baseline="0" dirty="0" smtClean="0"/>
              <a:t> industry Investment Properties – the Insurance industry may elect to use Transition Date Fair Value as deemed costs for investment properties, however a reserve must be made for the increment, after making up for the other IFRS adjustments that decrease the net assets of the entity.</a:t>
            </a:r>
          </a:p>
          <a:p>
            <a:r>
              <a:rPr lang="en-US" altLang="zh-TW" sz="1100" baseline="0" dirty="0" smtClean="0"/>
              <a:t>E.g. For an investment property with a cost of CU10 , if it is subsequently disposed for CU15 , a gain of CU5  may be recognized and would increase the net assets by CU5 . However, if the company elect for the investment property to be revalued using the Transition Date Fair Value at CU 13, the Company must set aside reserve for the CU3 increment, therefore unable to increase the net assets value. In the future, when the Company disposes of the asset for CU15, a gain of only CU2 is recognized after deducting the cost of CU13.</a:t>
            </a:r>
          </a:p>
          <a:p>
            <a:pPr>
              <a:lnSpc>
                <a:spcPct val="90000"/>
              </a:lnSpc>
            </a:pPr>
            <a:endParaRPr lang="zh-TW" altLang="en-US" sz="11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a:ln/>
        </p:spPr>
      </p:sp>
      <p:sp>
        <p:nvSpPr>
          <p:cNvPr id="84995" name="備忘稿版面配置區 2"/>
          <p:cNvSpPr>
            <a:spLocks noGrp="1"/>
          </p:cNvSpPr>
          <p:nvPr>
            <p:ph type="body" idx="1"/>
          </p:nvPr>
        </p:nvSpPr>
        <p:spPr>
          <a:noFill/>
          <a:ln/>
        </p:spPr>
        <p:txBody>
          <a:bodyPr/>
          <a:lstStyle/>
          <a:p>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4294967295"/>
          </p:nvPr>
        </p:nvSpPr>
        <p:spPr bwMode="auto">
          <a:xfrm>
            <a:off x="3854450" y="9439276"/>
            <a:ext cx="2949575" cy="498475"/>
          </a:xfrm>
          <a:prstGeom prst="rect">
            <a:avLst/>
          </a:prstGeom>
          <a:noFill/>
          <a:ln>
            <a:miter lim="800000"/>
            <a:headEnd/>
            <a:tailEnd/>
          </a:ln>
        </p:spPr>
        <p:txBody>
          <a:bodyPr/>
          <a:lstStyle/>
          <a:p>
            <a:fld id="{E22CD7DA-519A-47CD-8C74-708891D79E05}" type="slidenum">
              <a:rPr lang="en-US" altLang="zh-TW"/>
              <a:pPr/>
              <a:t>2</a:t>
            </a:fld>
            <a:endParaRPr lang="en-US" altLang="zh-TW"/>
          </a:p>
        </p:txBody>
      </p:sp>
      <p:sp>
        <p:nvSpPr>
          <p:cNvPr id="87043" name="Rectangle 7"/>
          <p:cNvSpPr txBox="1">
            <a:spLocks noGrp="1" noChangeArrowheads="1"/>
          </p:cNvSpPr>
          <p:nvPr/>
        </p:nvSpPr>
        <p:spPr bwMode="auto">
          <a:xfrm>
            <a:off x="3856039" y="9439276"/>
            <a:ext cx="2947987" cy="498475"/>
          </a:xfrm>
          <a:prstGeom prst="rect">
            <a:avLst/>
          </a:prstGeom>
          <a:noFill/>
          <a:ln w="9525">
            <a:noFill/>
            <a:miter lim="800000"/>
            <a:headEnd/>
            <a:tailEnd/>
          </a:ln>
        </p:spPr>
        <p:txBody>
          <a:bodyPr lIns="91404" tIns="45702" rIns="91404" bIns="45702" anchor="b"/>
          <a:lstStyle/>
          <a:p>
            <a:pPr algn="r"/>
            <a:fld id="{931AC20F-A2B8-44FB-A19E-6DB576A807A9}" type="slidenum">
              <a:rPr lang="en-US" altLang="zh-TW" sz="1200"/>
              <a:pPr algn="r"/>
              <a:t>2</a:t>
            </a:fld>
            <a:endParaRPr lang="en-US" altLang="zh-TW" sz="1200"/>
          </a:p>
        </p:txBody>
      </p:sp>
      <p:sp>
        <p:nvSpPr>
          <p:cNvPr id="87044" name="Rectangle 2"/>
          <p:cNvSpPr>
            <a:spLocks noGrp="1" noRot="1" noChangeAspect="1" noChangeArrowheads="1" noTextEdit="1"/>
          </p:cNvSpPr>
          <p:nvPr>
            <p:ph type="sldImg"/>
          </p:nvPr>
        </p:nvSpPr>
        <p:spPr>
          <a:xfrm>
            <a:off x="920750" y="746125"/>
            <a:ext cx="4970463" cy="3729038"/>
          </a:xfrm>
          <a:ln/>
        </p:spPr>
      </p:sp>
      <p:sp>
        <p:nvSpPr>
          <p:cNvPr id="87045" name="Rectangle 3"/>
          <p:cNvSpPr>
            <a:spLocks noGrp="1" noChangeArrowheads="1"/>
          </p:cNvSpPr>
          <p:nvPr>
            <p:ph type="body" idx="1"/>
          </p:nvPr>
        </p:nvSpPr>
        <p:spPr>
          <a:noFill/>
          <a:ln/>
        </p:spPr>
        <p:txBody>
          <a:bodyPr/>
          <a:lstStyle/>
          <a:p>
            <a:pPr eaLnBrk="1" hangingPunct="1">
              <a:lnSpc>
                <a:spcPct val="80000"/>
              </a:lnSpc>
              <a:buClr>
                <a:schemeClr val="accent2"/>
              </a:buClr>
            </a:pPr>
            <a:endParaRPr lang="en-US" altLang="zh-TW" sz="7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圖像版面配置區 1"/>
          <p:cNvSpPr>
            <a:spLocks noGrp="1" noRot="1" noChangeAspect="1" noTextEdit="1"/>
          </p:cNvSpPr>
          <p:nvPr>
            <p:ph type="sldImg"/>
          </p:nvPr>
        </p:nvSpPr>
        <p:spPr>
          <a:ln/>
        </p:spPr>
      </p:sp>
      <p:sp>
        <p:nvSpPr>
          <p:cNvPr id="88067" name="備忘稿版面配置區 2"/>
          <p:cNvSpPr>
            <a:spLocks noGrp="1"/>
          </p:cNvSpPr>
          <p:nvPr>
            <p:ph type="body" idx="1"/>
          </p:nvPr>
        </p:nvSpPr>
        <p:spPr>
          <a:noFill/>
          <a:ln/>
        </p:spPr>
        <p:txBody>
          <a:bodyPr/>
          <a:lstStyle/>
          <a:p>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a:ln/>
        </p:spPr>
      </p:sp>
      <p:sp>
        <p:nvSpPr>
          <p:cNvPr id="89091" name="備忘稿版面配置區 2"/>
          <p:cNvSpPr>
            <a:spLocks noGrp="1"/>
          </p:cNvSpPr>
          <p:nvPr>
            <p:ph type="body" idx="1"/>
          </p:nvPr>
        </p:nvSpPr>
        <p:spPr>
          <a:noFill/>
          <a:ln/>
        </p:spPr>
        <p:txBody>
          <a:bodyPr/>
          <a:lstStyle/>
          <a:p>
            <a:endParaRPr lang="en-US" altLang="zh-TW"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a:ln/>
        </p:spPr>
      </p:sp>
      <p:sp>
        <p:nvSpPr>
          <p:cNvPr id="93187" name="備忘稿版面配置區 2"/>
          <p:cNvSpPr>
            <a:spLocks noGrp="1"/>
          </p:cNvSpPr>
          <p:nvPr>
            <p:ph type="body" idx="1"/>
          </p:nvPr>
        </p:nvSpPr>
        <p:spPr>
          <a:noFill/>
          <a:ln/>
        </p:spPr>
        <p:txBody>
          <a:bodyPr/>
          <a:lstStyle/>
          <a:p>
            <a:endParaRPr lang="en-US" altLang="zh-TW"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GB"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zh-TW"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681039" y="4722813"/>
            <a:ext cx="5446712" cy="4470400"/>
          </a:xfrm>
          <a:noFill/>
          <a:ln/>
        </p:spPr>
        <p:txBody>
          <a:bodyPr/>
          <a:lstStyle/>
          <a:p>
            <a:pPr eaLnBrk="1" hangingPunct="1"/>
            <a:endParaRPr lang="en-US" altLang="zh-TW" smtClean="0"/>
          </a:p>
        </p:txBody>
      </p:sp>
      <p:sp>
        <p:nvSpPr>
          <p:cNvPr id="96260" name="投影片編號版面配置區 4"/>
          <p:cNvSpPr>
            <a:spLocks noGrp="1"/>
          </p:cNvSpPr>
          <p:nvPr>
            <p:ph type="sldNum" sz="quarter" idx="4294967295"/>
          </p:nvPr>
        </p:nvSpPr>
        <p:spPr bwMode="auto">
          <a:xfrm>
            <a:off x="3854450" y="9440863"/>
            <a:ext cx="2949575" cy="496887"/>
          </a:xfrm>
          <a:prstGeom prst="rect">
            <a:avLst/>
          </a:prstGeom>
          <a:noFill/>
          <a:ln>
            <a:miter lim="800000"/>
            <a:headEnd/>
            <a:tailEnd/>
          </a:ln>
        </p:spPr>
        <p:txBody>
          <a:bodyPr lIns="91550" tIns="45775" rIns="91550" bIns="45775"/>
          <a:lstStyle/>
          <a:p>
            <a:fld id="{F50F8D52-F190-41CD-950C-E65C469CF1DE}" type="slidenum">
              <a:rPr lang="en-GB" altLang="zh-TW"/>
              <a:pPr/>
              <a:t>10</a:t>
            </a:fld>
            <a:endParaRPr lang="en-GB"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a:ln/>
        </p:spPr>
      </p:sp>
      <p:sp>
        <p:nvSpPr>
          <p:cNvPr id="97283" name="備忘稿版面配置區 2"/>
          <p:cNvSpPr>
            <a:spLocks noGrp="1"/>
          </p:cNvSpPr>
          <p:nvPr>
            <p:ph type="body" idx="1"/>
          </p:nvPr>
        </p:nvSpPr>
        <p:spPr>
          <a:noFill/>
          <a:ln/>
        </p:spPr>
        <p:txBody>
          <a:bodyPr/>
          <a:lstStyle/>
          <a:p>
            <a:pPr>
              <a:lnSpc>
                <a:spcPct val="90000"/>
              </a:lnSpc>
            </a:pPr>
            <a:endParaRPr lang="zh-TW" altLang="en-US" sz="1100"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20"/>
          <p:cNvSpPr>
            <a:spLocks/>
          </p:cNvSpPr>
          <p:nvPr/>
        </p:nvSpPr>
        <p:spPr bwMode="auto">
          <a:xfrm>
            <a:off x="3079750" y="552450"/>
            <a:ext cx="6057900" cy="2590800"/>
          </a:xfrm>
          <a:custGeom>
            <a:avLst/>
            <a:gdLst/>
            <a:ahLst/>
            <a:cxnLst>
              <a:cxn ang="0">
                <a:pos x="0" y="1632"/>
              </a:cxn>
              <a:cxn ang="0">
                <a:pos x="3816" y="0"/>
              </a:cxn>
              <a:cxn ang="0">
                <a:pos x="3816" y="496"/>
              </a:cxn>
              <a:cxn ang="0">
                <a:pos x="0" y="1632"/>
              </a:cxn>
            </a:cxnLst>
            <a:rect l="0" t="0" r="r" b="b"/>
            <a:pathLst>
              <a:path w="3816" h="1632">
                <a:moveTo>
                  <a:pt x="0" y="1632"/>
                </a:moveTo>
                <a:lnTo>
                  <a:pt x="3816" y="0"/>
                </a:lnTo>
                <a:lnTo>
                  <a:pt x="3816" y="496"/>
                </a:lnTo>
                <a:lnTo>
                  <a:pt x="0" y="1632"/>
                </a:lnTo>
                <a:close/>
              </a:path>
            </a:pathLst>
          </a:custGeom>
          <a:solidFill>
            <a:schemeClr val="accent2"/>
          </a:solidFill>
          <a:ln w="9525">
            <a:noFill/>
            <a:round/>
            <a:headEnd/>
            <a:tailEnd/>
          </a:ln>
          <a:effectLst/>
        </p:spPr>
        <p:txBody>
          <a:bodyPr/>
          <a:lstStyle/>
          <a:p>
            <a:pPr>
              <a:defRPr/>
            </a:pPr>
            <a:endParaRPr kumimoji="0" lang="en-US">
              <a:ea typeface="+mn-ea"/>
            </a:endParaRPr>
          </a:p>
        </p:txBody>
      </p:sp>
      <p:sp>
        <p:nvSpPr>
          <p:cNvPr id="5" name="AutoShape 19"/>
          <p:cNvSpPr>
            <a:spLocks noChangeArrowheads="1"/>
          </p:cNvSpPr>
          <p:nvPr/>
        </p:nvSpPr>
        <p:spPr bwMode="auto">
          <a:xfrm rot="5400000">
            <a:off x="-120649" y="1274762"/>
            <a:ext cx="3313112" cy="3071813"/>
          </a:xfrm>
          <a:prstGeom prst="triangle">
            <a:avLst>
              <a:gd name="adj" fmla="val 60227"/>
            </a:avLst>
          </a:prstGeom>
          <a:blipFill dpi="0" rotWithShape="0">
            <a:blip r:embed="rId2" cstate="print"/>
            <a:srcRect/>
            <a:stretch>
              <a:fillRect r="-11536"/>
            </a:stretch>
          </a:blipFill>
          <a:ln w="9525">
            <a:noFill/>
            <a:miter lim="800000"/>
            <a:headEnd/>
            <a:tailEnd/>
          </a:ln>
          <a:effectLst/>
        </p:spPr>
        <p:txBody>
          <a:bodyPr wrap="none" anchor="ctr"/>
          <a:lstStyle/>
          <a:p>
            <a:pPr>
              <a:defRPr/>
            </a:pPr>
            <a:endParaRPr kumimoji="0" lang="en-US" altLang="zh-TW">
              <a:latin typeface="Arial" pitchFamily="34" charset="0"/>
              <a:ea typeface="新細明體" pitchFamily="18" charset="-120"/>
            </a:endParaRPr>
          </a:p>
        </p:txBody>
      </p:sp>
      <p:sp>
        <p:nvSpPr>
          <p:cNvPr id="3074" name="Rectangle 2"/>
          <p:cNvSpPr>
            <a:spLocks noGrp="1" noChangeArrowheads="1"/>
          </p:cNvSpPr>
          <p:nvPr>
            <p:ph type="ctrTitle"/>
          </p:nvPr>
        </p:nvSpPr>
        <p:spPr>
          <a:xfrm>
            <a:off x="3059113" y="3457575"/>
            <a:ext cx="5541962" cy="908050"/>
          </a:xfrm>
        </p:spPr>
        <p:txBody>
          <a:bodyPr tIns="0"/>
          <a:lstStyle>
            <a:lvl1pPr>
              <a:defRPr/>
            </a:lvl1pPr>
          </a:lstStyle>
          <a:p>
            <a:r>
              <a:rPr lang="zh-TW" altLang="en-US" smtClean="0"/>
              <a:t>按一下以編輯母片標題樣式</a:t>
            </a:r>
            <a:endParaRPr lang="en-US"/>
          </a:p>
        </p:txBody>
      </p:sp>
      <p:sp>
        <p:nvSpPr>
          <p:cNvPr id="3075" name="Rectangle 3"/>
          <p:cNvSpPr>
            <a:spLocks noGrp="1" noChangeArrowheads="1"/>
          </p:cNvSpPr>
          <p:nvPr>
            <p:ph type="subTitle" idx="1"/>
          </p:nvPr>
        </p:nvSpPr>
        <p:spPr>
          <a:xfrm>
            <a:off x="3062288" y="4354513"/>
            <a:ext cx="5541962" cy="1019175"/>
          </a:xfrm>
        </p:spPr>
        <p:txBody>
          <a:bodyPr/>
          <a:lstStyle>
            <a:lvl1pPr marL="0" indent="0">
              <a:lnSpc>
                <a:spcPct val="85000"/>
              </a:lnSpc>
              <a:buFont typeface="Arial" charset="0"/>
              <a:buNone/>
              <a:defRPr sz="2000"/>
            </a:lvl1pPr>
          </a:lstStyle>
          <a:p>
            <a:r>
              <a:rPr lang="zh-TW" altLang="en-US" smtClean="0"/>
              <a:t>按一下以編輯母片副標題樣式</a:t>
            </a:r>
            <a:endParaRPr lang="en-US"/>
          </a:p>
        </p:txBody>
      </p:sp>
      <p:grpSp>
        <p:nvGrpSpPr>
          <p:cNvPr id="15" name="Group 6"/>
          <p:cNvGrpSpPr>
            <a:grpSpLocks noChangeAspect="1"/>
          </p:cNvGrpSpPr>
          <p:nvPr userDrawn="1"/>
        </p:nvGrpSpPr>
        <p:grpSpPr bwMode="auto">
          <a:xfrm>
            <a:off x="3131840" y="5854725"/>
            <a:ext cx="1584176" cy="382587"/>
            <a:chOff x="3459" y="2313"/>
            <a:chExt cx="1163" cy="284"/>
          </a:xfrm>
        </p:grpSpPr>
        <p:grpSp>
          <p:nvGrpSpPr>
            <p:cNvPr id="16" name="Group 7"/>
            <p:cNvGrpSpPr>
              <a:grpSpLocks noChangeAspect="1"/>
            </p:cNvGrpSpPr>
            <p:nvPr/>
          </p:nvGrpSpPr>
          <p:grpSpPr bwMode="auto">
            <a:xfrm>
              <a:off x="3648" y="2453"/>
              <a:ext cx="381" cy="123"/>
              <a:chOff x="397" y="3425"/>
              <a:chExt cx="1601" cy="527"/>
            </a:xfrm>
          </p:grpSpPr>
          <p:sp>
            <p:nvSpPr>
              <p:cNvPr id="20" name="Freeform 8"/>
              <p:cNvSpPr>
                <a:spLocks noChangeAspect="1"/>
              </p:cNvSpPr>
              <p:nvPr/>
            </p:nvSpPr>
            <p:spPr bwMode="auto">
              <a:xfrm>
                <a:off x="442" y="3425"/>
                <a:ext cx="471" cy="213"/>
              </a:xfrm>
              <a:custGeom>
                <a:avLst/>
                <a:gdLst/>
                <a:ahLst/>
                <a:cxnLst>
                  <a:cxn ang="0">
                    <a:pos x="587" y="170"/>
                  </a:cxn>
                  <a:cxn ang="0">
                    <a:pos x="587" y="170"/>
                  </a:cxn>
                  <a:cxn ang="0">
                    <a:pos x="937" y="170"/>
                  </a:cxn>
                  <a:cxn ang="0">
                    <a:pos x="937" y="170"/>
                  </a:cxn>
                  <a:cxn ang="0">
                    <a:pos x="912" y="279"/>
                  </a:cxn>
                  <a:cxn ang="0">
                    <a:pos x="912" y="279"/>
                  </a:cxn>
                  <a:cxn ang="0">
                    <a:pos x="894" y="415"/>
                  </a:cxn>
                  <a:cxn ang="0">
                    <a:pos x="894" y="415"/>
                  </a:cxn>
                  <a:cxn ang="0">
                    <a:pos x="770" y="415"/>
                  </a:cxn>
                  <a:cxn ang="0">
                    <a:pos x="770" y="415"/>
                  </a:cxn>
                  <a:cxn ang="0">
                    <a:pos x="797" y="266"/>
                  </a:cxn>
                  <a:cxn ang="0">
                    <a:pos x="797" y="266"/>
                  </a:cxn>
                  <a:cxn ang="0">
                    <a:pos x="152" y="266"/>
                  </a:cxn>
                  <a:cxn ang="0">
                    <a:pos x="152" y="266"/>
                  </a:cxn>
                  <a:cxn ang="0">
                    <a:pos x="128" y="399"/>
                  </a:cxn>
                  <a:cxn ang="0">
                    <a:pos x="128" y="399"/>
                  </a:cxn>
                  <a:cxn ang="0">
                    <a:pos x="0" y="399"/>
                  </a:cxn>
                  <a:cxn ang="0">
                    <a:pos x="0" y="399"/>
                  </a:cxn>
                  <a:cxn ang="0">
                    <a:pos x="0" y="396"/>
                  </a:cxn>
                  <a:cxn ang="0">
                    <a:pos x="0" y="396"/>
                  </a:cxn>
                  <a:cxn ang="0">
                    <a:pos x="8" y="370"/>
                  </a:cxn>
                  <a:cxn ang="0">
                    <a:pos x="15" y="343"/>
                  </a:cxn>
                  <a:cxn ang="0">
                    <a:pos x="21" y="315"/>
                  </a:cxn>
                  <a:cxn ang="0">
                    <a:pos x="27" y="285"/>
                  </a:cxn>
                  <a:cxn ang="0">
                    <a:pos x="32" y="256"/>
                  </a:cxn>
                  <a:cxn ang="0">
                    <a:pos x="36" y="226"/>
                  </a:cxn>
                  <a:cxn ang="0">
                    <a:pos x="39" y="195"/>
                  </a:cxn>
                  <a:cxn ang="0">
                    <a:pos x="40" y="165"/>
                  </a:cxn>
                  <a:cxn ang="0">
                    <a:pos x="40" y="165"/>
                  </a:cxn>
                  <a:cxn ang="0">
                    <a:pos x="454" y="165"/>
                  </a:cxn>
                  <a:cxn ang="0">
                    <a:pos x="454" y="165"/>
                  </a:cxn>
                  <a:cxn ang="0">
                    <a:pos x="454" y="162"/>
                  </a:cxn>
                  <a:cxn ang="0">
                    <a:pos x="454" y="162"/>
                  </a:cxn>
                  <a:cxn ang="0">
                    <a:pos x="429" y="39"/>
                  </a:cxn>
                  <a:cxn ang="0">
                    <a:pos x="429" y="39"/>
                  </a:cxn>
                  <a:cxn ang="0">
                    <a:pos x="446" y="37"/>
                  </a:cxn>
                  <a:cxn ang="0">
                    <a:pos x="462" y="33"/>
                  </a:cxn>
                  <a:cxn ang="0">
                    <a:pos x="479" y="29"/>
                  </a:cxn>
                  <a:cxn ang="0">
                    <a:pos x="494" y="24"/>
                  </a:cxn>
                  <a:cxn ang="0">
                    <a:pos x="525" y="12"/>
                  </a:cxn>
                  <a:cxn ang="0">
                    <a:pos x="552" y="0"/>
                  </a:cxn>
                  <a:cxn ang="0">
                    <a:pos x="552" y="0"/>
                  </a:cxn>
                  <a:cxn ang="0">
                    <a:pos x="557" y="2"/>
                  </a:cxn>
                  <a:cxn ang="0">
                    <a:pos x="557" y="2"/>
                  </a:cxn>
                  <a:cxn ang="0">
                    <a:pos x="587" y="170"/>
                  </a:cxn>
                  <a:cxn ang="0">
                    <a:pos x="587" y="170"/>
                  </a:cxn>
                </a:cxnLst>
                <a:rect l="0" t="0" r="r" b="b"/>
                <a:pathLst>
                  <a:path w="937" h="415">
                    <a:moveTo>
                      <a:pt x="587" y="170"/>
                    </a:moveTo>
                    <a:lnTo>
                      <a:pt x="587" y="170"/>
                    </a:lnTo>
                    <a:lnTo>
                      <a:pt x="937" y="170"/>
                    </a:lnTo>
                    <a:lnTo>
                      <a:pt x="937" y="170"/>
                    </a:lnTo>
                    <a:lnTo>
                      <a:pt x="912" y="279"/>
                    </a:lnTo>
                    <a:lnTo>
                      <a:pt x="912" y="279"/>
                    </a:lnTo>
                    <a:lnTo>
                      <a:pt x="894" y="415"/>
                    </a:lnTo>
                    <a:lnTo>
                      <a:pt x="894" y="415"/>
                    </a:lnTo>
                    <a:lnTo>
                      <a:pt x="770" y="415"/>
                    </a:lnTo>
                    <a:lnTo>
                      <a:pt x="770" y="415"/>
                    </a:lnTo>
                    <a:lnTo>
                      <a:pt x="797" y="266"/>
                    </a:lnTo>
                    <a:lnTo>
                      <a:pt x="797" y="266"/>
                    </a:lnTo>
                    <a:lnTo>
                      <a:pt x="152" y="266"/>
                    </a:lnTo>
                    <a:lnTo>
                      <a:pt x="152" y="266"/>
                    </a:lnTo>
                    <a:lnTo>
                      <a:pt x="128" y="399"/>
                    </a:lnTo>
                    <a:lnTo>
                      <a:pt x="128" y="399"/>
                    </a:lnTo>
                    <a:lnTo>
                      <a:pt x="0" y="399"/>
                    </a:lnTo>
                    <a:lnTo>
                      <a:pt x="0" y="399"/>
                    </a:lnTo>
                    <a:lnTo>
                      <a:pt x="0" y="396"/>
                    </a:lnTo>
                    <a:lnTo>
                      <a:pt x="0" y="396"/>
                    </a:lnTo>
                    <a:lnTo>
                      <a:pt x="8" y="370"/>
                    </a:lnTo>
                    <a:lnTo>
                      <a:pt x="15" y="343"/>
                    </a:lnTo>
                    <a:lnTo>
                      <a:pt x="21" y="315"/>
                    </a:lnTo>
                    <a:lnTo>
                      <a:pt x="27" y="285"/>
                    </a:lnTo>
                    <a:lnTo>
                      <a:pt x="32" y="256"/>
                    </a:lnTo>
                    <a:lnTo>
                      <a:pt x="36" y="226"/>
                    </a:lnTo>
                    <a:lnTo>
                      <a:pt x="39" y="195"/>
                    </a:lnTo>
                    <a:lnTo>
                      <a:pt x="40" y="165"/>
                    </a:lnTo>
                    <a:lnTo>
                      <a:pt x="40" y="165"/>
                    </a:lnTo>
                    <a:lnTo>
                      <a:pt x="454" y="165"/>
                    </a:lnTo>
                    <a:lnTo>
                      <a:pt x="454" y="165"/>
                    </a:lnTo>
                    <a:lnTo>
                      <a:pt x="454" y="162"/>
                    </a:lnTo>
                    <a:lnTo>
                      <a:pt x="454" y="162"/>
                    </a:lnTo>
                    <a:lnTo>
                      <a:pt x="429" y="39"/>
                    </a:lnTo>
                    <a:lnTo>
                      <a:pt x="429" y="39"/>
                    </a:lnTo>
                    <a:lnTo>
                      <a:pt x="446" y="37"/>
                    </a:lnTo>
                    <a:lnTo>
                      <a:pt x="462" y="33"/>
                    </a:lnTo>
                    <a:lnTo>
                      <a:pt x="479" y="29"/>
                    </a:lnTo>
                    <a:lnTo>
                      <a:pt x="494" y="24"/>
                    </a:lnTo>
                    <a:lnTo>
                      <a:pt x="525" y="12"/>
                    </a:lnTo>
                    <a:lnTo>
                      <a:pt x="552" y="0"/>
                    </a:lnTo>
                    <a:lnTo>
                      <a:pt x="552" y="0"/>
                    </a:lnTo>
                    <a:lnTo>
                      <a:pt x="557" y="2"/>
                    </a:lnTo>
                    <a:lnTo>
                      <a:pt x="557" y="2"/>
                    </a:lnTo>
                    <a:lnTo>
                      <a:pt x="587" y="170"/>
                    </a:lnTo>
                    <a:lnTo>
                      <a:pt x="587" y="17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21" name="Freeform 9"/>
              <p:cNvSpPr>
                <a:spLocks noChangeAspect="1"/>
              </p:cNvSpPr>
              <p:nvPr/>
            </p:nvSpPr>
            <p:spPr bwMode="auto">
              <a:xfrm>
                <a:off x="1616" y="3430"/>
                <a:ext cx="382" cy="512"/>
              </a:xfrm>
              <a:custGeom>
                <a:avLst/>
                <a:gdLst/>
                <a:ahLst/>
                <a:cxnLst>
                  <a:cxn ang="0">
                    <a:pos x="316" y="223"/>
                  </a:cxn>
                  <a:cxn ang="0">
                    <a:pos x="412" y="221"/>
                  </a:cxn>
                  <a:cxn ang="0">
                    <a:pos x="398" y="212"/>
                  </a:cxn>
                  <a:cxn ang="0">
                    <a:pos x="337" y="171"/>
                  </a:cxn>
                  <a:cxn ang="0">
                    <a:pos x="244" y="124"/>
                  </a:cxn>
                  <a:cxn ang="0">
                    <a:pos x="191" y="104"/>
                  </a:cxn>
                  <a:cxn ang="0">
                    <a:pos x="287" y="6"/>
                  </a:cxn>
                  <a:cxn ang="0">
                    <a:pos x="374" y="48"/>
                  </a:cxn>
                  <a:cxn ang="0">
                    <a:pos x="507" y="127"/>
                  </a:cxn>
                  <a:cxn ang="0">
                    <a:pos x="528" y="159"/>
                  </a:cxn>
                  <a:cxn ang="0">
                    <a:pos x="504" y="176"/>
                  </a:cxn>
                  <a:cxn ang="0">
                    <a:pos x="465" y="229"/>
                  </a:cxn>
                  <a:cxn ang="0">
                    <a:pos x="431" y="237"/>
                  </a:cxn>
                  <a:cxn ang="0">
                    <a:pos x="420" y="232"/>
                  </a:cxn>
                  <a:cxn ang="0">
                    <a:pos x="401" y="377"/>
                  </a:cxn>
                  <a:cxn ang="0">
                    <a:pos x="403" y="426"/>
                  </a:cxn>
                  <a:cxn ang="0">
                    <a:pos x="417" y="476"/>
                  </a:cxn>
                  <a:cxn ang="0">
                    <a:pos x="431" y="511"/>
                  </a:cxn>
                  <a:cxn ang="0">
                    <a:pos x="501" y="465"/>
                  </a:cxn>
                  <a:cxn ang="0">
                    <a:pos x="564" y="410"/>
                  </a:cxn>
                  <a:cxn ang="0">
                    <a:pos x="658" y="312"/>
                  </a:cxn>
                  <a:cxn ang="0">
                    <a:pos x="679" y="345"/>
                  </a:cxn>
                  <a:cxn ang="0">
                    <a:pos x="733" y="401"/>
                  </a:cxn>
                  <a:cxn ang="0">
                    <a:pos x="757" y="429"/>
                  </a:cxn>
                  <a:cxn ang="0">
                    <a:pos x="692" y="459"/>
                  </a:cxn>
                  <a:cxn ang="0">
                    <a:pos x="565" y="535"/>
                  </a:cxn>
                  <a:cxn ang="0">
                    <a:pos x="485" y="596"/>
                  </a:cxn>
                  <a:cxn ang="0">
                    <a:pos x="489" y="632"/>
                  </a:cxn>
                  <a:cxn ang="0">
                    <a:pos x="539" y="705"/>
                  </a:cxn>
                  <a:cxn ang="0">
                    <a:pos x="600" y="767"/>
                  </a:cxn>
                  <a:cxn ang="0">
                    <a:pos x="746" y="853"/>
                  </a:cxn>
                  <a:cxn ang="0">
                    <a:pos x="741" y="853"/>
                  </a:cxn>
                  <a:cxn ang="0">
                    <a:pos x="691" y="887"/>
                  </a:cxn>
                  <a:cxn ang="0">
                    <a:pos x="647" y="923"/>
                  </a:cxn>
                  <a:cxn ang="0">
                    <a:pos x="624" y="959"/>
                  </a:cxn>
                  <a:cxn ang="0">
                    <a:pos x="615" y="949"/>
                  </a:cxn>
                  <a:cxn ang="0">
                    <a:pos x="557" y="911"/>
                  </a:cxn>
                  <a:cxn ang="0">
                    <a:pos x="496" y="851"/>
                  </a:cxn>
                  <a:cxn ang="0">
                    <a:pos x="438" y="778"/>
                  </a:cxn>
                  <a:cxn ang="0">
                    <a:pos x="390" y="701"/>
                  </a:cxn>
                  <a:cxn ang="0">
                    <a:pos x="357" y="628"/>
                  </a:cxn>
                  <a:cxn ang="0">
                    <a:pos x="345" y="605"/>
                  </a:cxn>
                  <a:cxn ang="0">
                    <a:pos x="335" y="694"/>
                  </a:cxn>
                  <a:cxn ang="0">
                    <a:pos x="299" y="868"/>
                  </a:cxn>
                  <a:cxn ang="0">
                    <a:pos x="276" y="939"/>
                  </a:cxn>
                  <a:cxn ang="0">
                    <a:pos x="255" y="976"/>
                  </a:cxn>
                  <a:cxn ang="0">
                    <a:pos x="242" y="985"/>
                  </a:cxn>
                  <a:cxn ang="0">
                    <a:pos x="210" y="999"/>
                  </a:cxn>
                  <a:cxn ang="0">
                    <a:pos x="136" y="1016"/>
                  </a:cxn>
                  <a:cxn ang="0">
                    <a:pos x="55" y="1024"/>
                  </a:cxn>
                  <a:cxn ang="0">
                    <a:pos x="58" y="1003"/>
                  </a:cxn>
                  <a:cxn ang="0">
                    <a:pos x="59" y="961"/>
                  </a:cxn>
                  <a:cxn ang="0">
                    <a:pos x="43" y="899"/>
                  </a:cxn>
                  <a:cxn ang="0">
                    <a:pos x="72" y="888"/>
                  </a:cxn>
                  <a:cxn ang="0">
                    <a:pos x="141" y="890"/>
                  </a:cxn>
                  <a:cxn ang="0">
                    <a:pos x="172" y="888"/>
                  </a:cxn>
                  <a:cxn ang="0">
                    <a:pos x="188" y="853"/>
                  </a:cxn>
                  <a:cxn ang="0">
                    <a:pos x="202" y="766"/>
                  </a:cxn>
                  <a:cxn ang="0">
                    <a:pos x="209" y="722"/>
                  </a:cxn>
                  <a:cxn ang="0">
                    <a:pos x="0" y="328"/>
                  </a:cxn>
                  <a:cxn ang="0">
                    <a:pos x="0" y="326"/>
                  </a:cxn>
                </a:cxnLst>
                <a:rect l="0" t="0" r="r" b="b"/>
                <a:pathLst>
                  <a:path w="757" h="1024">
                    <a:moveTo>
                      <a:pt x="19" y="218"/>
                    </a:moveTo>
                    <a:lnTo>
                      <a:pt x="19" y="218"/>
                    </a:lnTo>
                    <a:lnTo>
                      <a:pt x="316" y="223"/>
                    </a:lnTo>
                    <a:lnTo>
                      <a:pt x="316" y="223"/>
                    </a:lnTo>
                    <a:lnTo>
                      <a:pt x="412" y="221"/>
                    </a:lnTo>
                    <a:lnTo>
                      <a:pt x="412" y="221"/>
                    </a:lnTo>
                    <a:lnTo>
                      <a:pt x="407" y="221"/>
                    </a:lnTo>
                    <a:lnTo>
                      <a:pt x="407" y="221"/>
                    </a:lnTo>
                    <a:lnTo>
                      <a:pt x="398" y="212"/>
                    </a:lnTo>
                    <a:lnTo>
                      <a:pt x="388" y="204"/>
                    </a:lnTo>
                    <a:lnTo>
                      <a:pt x="365" y="188"/>
                    </a:lnTo>
                    <a:lnTo>
                      <a:pt x="337" y="171"/>
                    </a:lnTo>
                    <a:lnTo>
                      <a:pt x="307" y="154"/>
                    </a:lnTo>
                    <a:lnTo>
                      <a:pt x="275" y="138"/>
                    </a:lnTo>
                    <a:lnTo>
                      <a:pt x="244" y="124"/>
                    </a:lnTo>
                    <a:lnTo>
                      <a:pt x="215" y="112"/>
                    </a:lnTo>
                    <a:lnTo>
                      <a:pt x="191" y="104"/>
                    </a:lnTo>
                    <a:lnTo>
                      <a:pt x="191" y="104"/>
                    </a:lnTo>
                    <a:lnTo>
                      <a:pt x="269" y="0"/>
                    </a:lnTo>
                    <a:lnTo>
                      <a:pt x="269" y="0"/>
                    </a:lnTo>
                    <a:lnTo>
                      <a:pt x="287" y="6"/>
                    </a:lnTo>
                    <a:lnTo>
                      <a:pt x="305" y="14"/>
                    </a:lnTo>
                    <a:lnTo>
                      <a:pt x="340" y="29"/>
                    </a:lnTo>
                    <a:lnTo>
                      <a:pt x="374" y="48"/>
                    </a:lnTo>
                    <a:lnTo>
                      <a:pt x="408" y="67"/>
                    </a:lnTo>
                    <a:lnTo>
                      <a:pt x="474" y="107"/>
                    </a:lnTo>
                    <a:lnTo>
                      <a:pt x="507" y="127"/>
                    </a:lnTo>
                    <a:lnTo>
                      <a:pt x="540" y="145"/>
                    </a:lnTo>
                    <a:lnTo>
                      <a:pt x="540" y="145"/>
                    </a:lnTo>
                    <a:lnTo>
                      <a:pt x="528" y="159"/>
                    </a:lnTo>
                    <a:lnTo>
                      <a:pt x="528" y="159"/>
                    </a:lnTo>
                    <a:lnTo>
                      <a:pt x="515" y="166"/>
                    </a:lnTo>
                    <a:lnTo>
                      <a:pt x="504" y="176"/>
                    </a:lnTo>
                    <a:lnTo>
                      <a:pt x="493" y="188"/>
                    </a:lnTo>
                    <a:lnTo>
                      <a:pt x="484" y="201"/>
                    </a:lnTo>
                    <a:lnTo>
                      <a:pt x="465" y="229"/>
                    </a:lnTo>
                    <a:lnTo>
                      <a:pt x="449" y="255"/>
                    </a:lnTo>
                    <a:lnTo>
                      <a:pt x="449" y="255"/>
                    </a:lnTo>
                    <a:lnTo>
                      <a:pt x="431" y="237"/>
                    </a:lnTo>
                    <a:lnTo>
                      <a:pt x="431" y="237"/>
                    </a:lnTo>
                    <a:lnTo>
                      <a:pt x="420" y="232"/>
                    </a:lnTo>
                    <a:lnTo>
                      <a:pt x="420" y="232"/>
                    </a:lnTo>
                    <a:lnTo>
                      <a:pt x="407" y="309"/>
                    </a:lnTo>
                    <a:lnTo>
                      <a:pt x="403" y="344"/>
                    </a:lnTo>
                    <a:lnTo>
                      <a:pt x="401" y="377"/>
                    </a:lnTo>
                    <a:lnTo>
                      <a:pt x="401" y="393"/>
                    </a:lnTo>
                    <a:lnTo>
                      <a:pt x="402" y="410"/>
                    </a:lnTo>
                    <a:lnTo>
                      <a:pt x="403" y="426"/>
                    </a:lnTo>
                    <a:lnTo>
                      <a:pt x="407" y="443"/>
                    </a:lnTo>
                    <a:lnTo>
                      <a:pt x="410" y="459"/>
                    </a:lnTo>
                    <a:lnTo>
                      <a:pt x="417" y="476"/>
                    </a:lnTo>
                    <a:lnTo>
                      <a:pt x="424" y="494"/>
                    </a:lnTo>
                    <a:lnTo>
                      <a:pt x="431" y="511"/>
                    </a:lnTo>
                    <a:lnTo>
                      <a:pt x="431" y="511"/>
                    </a:lnTo>
                    <a:lnTo>
                      <a:pt x="456" y="498"/>
                    </a:lnTo>
                    <a:lnTo>
                      <a:pt x="479" y="482"/>
                    </a:lnTo>
                    <a:lnTo>
                      <a:pt x="501" y="465"/>
                    </a:lnTo>
                    <a:lnTo>
                      <a:pt x="523" y="448"/>
                    </a:lnTo>
                    <a:lnTo>
                      <a:pt x="545" y="429"/>
                    </a:lnTo>
                    <a:lnTo>
                      <a:pt x="564" y="410"/>
                    </a:lnTo>
                    <a:lnTo>
                      <a:pt x="603" y="372"/>
                    </a:lnTo>
                    <a:lnTo>
                      <a:pt x="603" y="372"/>
                    </a:lnTo>
                    <a:lnTo>
                      <a:pt x="658" y="312"/>
                    </a:lnTo>
                    <a:lnTo>
                      <a:pt x="658" y="312"/>
                    </a:lnTo>
                    <a:lnTo>
                      <a:pt x="668" y="329"/>
                    </a:lnTo>
                    <a:lnTo>
                      <a:pt x="679" y="345"/>
                    </a:lnTo>
                    <a:lnTo>
                      <a:pt x="691" y="360"/>
                    </a:lnTo>
                    <a:lnTo>
                      <a:pt x="705" y="373"/>
                    </a:lnTo>
                    <a:lnTo>
                      <a:pt x="733" y="401"/>
                    </a:lnTo>
                    <a:lnTo>
                      <a:pt x="745" y="415"/>
                    </a:lnTo>
                    <a:lnTo>
                      <a:pt x="757" y="429"/>
                    </a:lnTo>
                    <a:lnTo>
                      <a:pt x="757" y="429"/>
                    </a:lnTo>
                    <a:lnTo>
                      <a:pt x="745" y="434"/>
                    </a:lnTo>
                    <a:lnTo>
                      <a:pt x="729" y="440"/>
                    </a:lnTo>
                    <a:lnTo>
                      <a:pt x="692" y="459"/>
                    </a:lnTo>
                    <a:lnTo>
                      <a:pt x="651" y="482"/>
                    </a:lnTo>
                    <a:lnTo>
                      <a:pt x="608" y="509"/>
                    </a:lnTo>
                    <a:lnTo>
                      <a:pt x="565" y="535"/>
                    </a:lnTo>
                    <a:lnTo>
                      <a:pt x="528" y="562"/>
                    </a:lnTo>
                    <a:lnTo>
                      <a:pt x="497" y="587"/>
                    </a:lnTo>
                    <a:lnTo>
                      <a:pt x="485" y="596"/>
                    </a:lnTo>
                    <a:lnTo>
                      <a:pt x="475" y="605"/>
                    </a:lnTo>
                    <a:lnTo>
                      <a:pt x="475" y="605"/>
                    </a:lnTo>
                    <a:lnTo>
                      <a:pt x="489" y="632"/>
                    </a:lnTo>
                    <a:lnTo>
                      <a:pt x="504" y="656"/>
                    </a:lnTo>
                    <a:lnTo>
                      <a:pt x="520" y="681"/>
                    </a:lnTo>
                    <a:lnTo>
                      <a:pt x="539" y="705"/>
                    </a:lnTo>
                    <a:lnTo>
                      <a:pt x="558" y="727"/>
                    </a:lnTo>
                    <a:lnTo>
                      <a:pt x="578" y="748"/>
                    </a:lnTo>
                    <a:lnTo>
                      <a:pt x="600" y="767"/>
                    </a:lnTo>
                    <a:lnTo>
                      <a:pt x="622" y="784"/>
                    </a:lnTo>
                    <a:lnTo>
                      <a:pt x="622" y="784"/>
                    </a:lnTo>
                    <a:lnTo>
                      <a:pt x="746" y="853"/>
                    </a:lnTo>
                    <a:lnTo>
                      <a:pt x="746" y="853"/>
                    </a:lnTo>
                    <a:lnTo>
                      <a:pt x="741" y="853"/>
                    </a:lnTo>
                    <a:lnTo>
                      <a:pt x="741" y="853"/>
                    </a:lnTo>
                    <a:lnTo>
                      <a:pt x="724" y="866"/>
                    </a:lnTo>
                    <a:lnTo>
                      <a:pt x="707" y="877"/>
                    </a:lnTo>
                    <a:lnTo>
                      <a:pt x="691" y="887"/>
                    </a:lnTo>
                    <a:lnTo>
                      <a:pt x="675" y="898"/>
                    </a:lnTo>
                    <a:lnTo>
                      <a:pt x="661" y="910"/>
                    </a:lnTo>
                    <a:lnTo>
                      <a:pt x="647" y="923"/>
                    </a:lnTo>
                    <a:lnTo>
                      <a:pt x="635" y="939"/>
                    </a:lnTo>
                    <a:lnTo>
                      <a:pt x="630" y="948"/>
                    </a:lnTo>
                    <a:lnTo>
                      <a:pt x="624" y="959"/>
                    </a:lnTo>
                    <a:lnTo>
                      <a:pt x="624" y="959"/>
                    </a:lnTo>
                    <a:lnTo>
                      <a:pt x="615" y="949"/>
                    </a:lnTo>
                    <a:lnTo>
                      <a:pt x="615" y="949"/>
                    </a:lnTo>
                    <a:lnTo>
                      <a:pt x="596" y="939"/>
                    </a:lnTo>
                    <a:lnTo>
                      <a:pt x="576" y="927"/>
                    </a:lnTo>
                    <a:lnTo>
                      <a:pt x="557" y="911"/>
                    </a:lnTo>
                    <a:lnTo>
                      <a:pt x="537" y="893"/>
                    </a:lnTo>
                    <a:lnTo>
                      <a:pt x="517" y="873"/>
                    </a:lnTo>
                    <a:lnTo>
                      <a:pt x="496" y="851"/>
                    </a:lnTo>
                    <a:lnTo>
                      <a:pt x="476" y="828"/>
                    </a:lnTo>
                    <a:lnTo>
                      <a:pt x="457" y="804"/>
                    </a:lnTo>
                    <a:lnTo>
                      <a:pt x="438" y="778"/>
                    </a:lnTo>
                    <a:lnTo>
                      <a:pt x="421" y="753"/>
                    </a:lnTo>
                    <a:lnTo>
                      <a:pt x="406" y="727"/>
                    </a:lnTo>
                    <a:lnTo>
                      <a:pt x="390" y="701"/>
                    </a:lnTo>
                    <a:lnTo>
                      <a:pt x="377" y="676"/>
                    </a:lnTo>
                    <a:lnTo>
                      <a:pt x="365" y="651"/>
                    </a:lnTo>
                    <a:lnTo>
                      <a:pt x="357" y="628"/>
                    </a:lnTo>
                    <a:lnTo>
                      <a:pt x="349" y="605"/>
                    </a:lnTo>
                    <a:lnTo>
                      <a:pt x="349" y="605"/>
                    </a:lnTo>
                    <a:lnTo>
                      <a:pt x="345" y="605"/>
                    </a:lnTo>
                    <a:lnTo>
                      <a:pt x="345" y="605"/>
                    </a:lnTo>
                    <a:lnTo>
                      <a:pt x="341" y="644"/>
                    </a:lnTo>
                    <a:lnTo>
                      <a:pt x="335" y="694"/>
                    </a:lnTo>
                    <a:lnTo>
                      <a:pt x="325" y="751"/>
                    </a:lnTo>
                    <a:lnTo>
                      <a:pt x="313" y="811"/>
                    </a:lnTo>
                    <a:lnTo>
                      <a:pt x="299" y="868"/>
                    </a:lnTo>
                    <a:lnTo>
                      <a:pt x="292" y="894"/>
                    </a:lnTo>
                    <a:lnTo>
                      <a:pt x="283" y="918"/>
                    </a:lnTo>
                    <a:lnTo>
                      <a:pt x="276" y="939"/>
                    </a:lnTo>
                    <a:lnTo>
                      <a:pt x="268" y="956"/>
                    </a:lnTo>
                    <a:lnTo>
                      <a:pt x="259" y="970"/>
                    </a:lnTo>
                    <a:lnTo>
                      <a:pt x="255" y="976"/>
                    </a:lnTo>
                    <a:lnTo>
                      <a:pt x="251" y="979"/>
                    </a:lnTo>
                    <a:lnTo>
                      <a:pt x="251" y="979"/>
                    </a:lnTo>
                    <a:lnTo>
                      <a:pt x="242" y="985"/>
                    </a:lnTo>
                    <a:lnTo>
                      <a:pt x="232" y="990"/>
                    </a:lnTo>
                    <a:lnTo>
                      <a:pt x="221" y="995"/>
                    </a:lnTo>
                    <a:lnTo>
                      <a:pt x="210" y="999"/>
                    </a:lnTo>
                    <a:lnTo>
                      <a:pt x="187" y="1006"/>
                    </a:lnTo>
                    <a:lnTo>
                      <a:pt x="163" y="1011"/>
                    </a:lnTo>
                    <a:lnTo>
                      <a:pt x="136" y="1016"/>
                    </a:lnTo>
                    <a:lnTo>
                      <a:pt x="109" y="1018"/>
                    </a:lnTo>
                    <a:lnTo>
                      <a:pt x="55" y="1024"/>
                    </a:lnTo>
                    <a:lnTo>
                      <a:pt x="55" y="1024"/>
                    </a:lnTo>
                    <a:lnTo>
                      <a:pt x="55" y="1011"/>
                    </a:lnTo>
                    <a:lnTo>
                      <a:pt x="55" y="1011"/>
                    </a:lnTo>
                    <a:lnTo>
                      <a:pt x="58" y="1003"/>
                    </a:lnTo>
                    <a:lnTo>
                      <a:pt x="59" y="994"/>
                    </a:lnTo>
                    <a:lnTo>
                      <a:pt x="60" y="977"/>
                    </a:lnTo>
                    <a:lnTo>
                      <a:pt x="59" y="961"/>
                    </a:lnTo>
                    <a:lnTo>
                      <a:pt x="55" y="945"/>
                    </a:lnTo>
                    <a:lnTo>
                      <a:pt x="47" y="914"/>
                    </a:lnTo>
                    <a:lnTo>
                      <a:pt x="43" y="899"/>
                    </a:lnTo>
                    <a:lnTo>
                      <a:pt x="39" y="885"/>
                    </a:lnTo>
                    <a:lnTo>
                      <a:pt x="39" y="885"/>
                    </a:lnTo>
                    <a:lnTo>
                      <a:pt x="72" y="888"/>
                    </a:lnTo>
                    <a:lnTo>
                      <a:pt x="107" y="890"/>
                    </a:lnTo>
                    <a:lnTo>
                      <a:pt x="124" y="890"/>
                    </a:lnTo>
                    <a:lnTo>
                      <a:pt x="141" y="890"/>
                    </a:lnTo>
                    <a:lnTo>
                      <a:pt x="157" y="889"/>
                    </a:lnTo>
                    <a:lnTo>
                      <a:pt x="172" y="888"/>
                    </a:lnTo>
                    <a:lnTo>
                      <a:pt x="172" y="888"/>
                    </a:lnTo>
                    <a:lnTo>
                      <a:pt x="177" y="879"/>
                    </a:lnTo>
                    <a:lnTo>
                      <a:pt x="181" y="871"/>
                    </a:lnTo>
                    <a:lnTo>
                      <a:pt x="188" y="853"/>
                    </a:lnTo>
                    <a:lnTo>
                      <a:pt x="193" y="832"/>
                    </a:lnTo>
                    <a:lnTo>
                      <a:pt x="197" y="810"/>
                    </a:lnTo>
                    <a:lnTo>
                      <a:pt x="202" y="766"/>
                    </a:lnTo>
                    <a:lnTo>
                      <a:pt x="205" y="744"/>
                    </a:lnTo>
                    <a:lnTo>
                      <a:pt x="209" y="722"/>
                    </a:lnTo>
                    <a:lnTo>
                      <a:pt x="209" y="722"/>
                    </a:lnTo>
                    <a:lnTo>
                      <a:pt x="280" y="323"/>
                    </a:lnTo>
                    <a:lnTo>
                      <a:pt x="280" y="323"/>
                    </a:lnTo>
                    <a:lnTo>
                      <a:pt x="0" y="328"/>
                    </a:lnTo>
                    <a:lnTo>
                      <a:pt x="0" y="328"/>
                    </a:lnTo>
                    <a:lnTo>
                      <a:pt x="0" y="326"/>
                    </a:lnTo>
                    <a:lnTo>
                      <a:pt x="0" y="326"/>
                    </a:lnTo>
                    <a:lnTo>
                      <a:pt x="19" y="218"/>
                    </a:lnTo>
                    <a:lnTo>
                      <a:pt x="19" y="218"/>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22" name="Freeform 10"/>
              <p:cNvSpPr>
                <a:spLocks noChangeAspect="1"/>
              </p:cNvSpPr>
              <p:nvPr/>
            </p:nvSpPr>
            <p:spPr bwMode="auto">
              <a:xfrm>
                <a:off x="1478" y="3653"/>
                <a:ext cx="258" cy="269"/>
              </a:xfrm>
              <a:custGeom>
                <a:avLst/>
                <a:gdLst/>
                <a:ahLst/>
                <a:cxnLst>
                  <a:cxn ang="0">
                    <a:pos x="120" y="0"/>
                  </a:cxn>
                  <a:cxn ang="0">
                    <a:pos x="421" y="4"/>
                  </a:cxn>
                  <a:cxn ang="0">
                    <a:pos x="524" y="5"/>
                  </a:cxn>
                  <a:cxn ang="0">
                    <a:pos x="524" y="8"/>
                  </a:cxn>
                  <a:cxn ang="0">
                    <a:pos x="488" y="97"/>
                  </a:cxn>
                  <a:cxn ang="0">
                    <a:pos x="449" y="178"/>
                  </a:cxn>
                  <a:cxn ang="0">
                    <a:pos x="405" y="255"/>
                  </a:cxn>
                  <a:cxn ang="0">
                    <a:pos x="356" y="326"/>
                  </a:cxn>
                  <a:cxn ang="0">
                    <a:pos x="302" y="389"/>
                  </a:cxn>
                  <a:cxn ang="0">
                    <a:pos x="241" y="448"/>
                  </a:cxn>
                  <a:cxn ang="0">
                    <a:pos x="172" y="499"/>
                  </a:cxn>
                  <a:cxn ang="0">
                    <a:pos x="94" y="545"/>
                  </a:cxn>
                  <a:cxn ang="0">
                    <a:pos x="90" y="543"/>
                  </a:cxn>
                  <a:cxn ang="0">
                    <a:pos x="87" y="534"/>
                  </a:cxn>
                  <a:cxn ang="0">
                    <a:pos x="78" y="517"/>
                  </a:cxn>
                  <a:cxn ang="0">
                    <a:pos x="64" y="498"/>
                  </a:cxn>
                  <a:cxn ang="0">
                    <a:pos x="27" y="466"/>
                  </a:cxn>
                  <a:cxn ang="0">
                    <a:pos x="0" y="443"/>
                  </a:cxn>
                  <a:cxn ang="0">
                    <a:pos x="0" y="441"/>
                  </a:cxn>
                  <a:cxn ang="0">
                    <a:pos x="26" y="432"/>
                  </a:cxn>
                  <a:cxn ang="0">
                    <a:pos x="79" y="408"/>
                  </a:cxn>
                  <a:cxn ang="0">
                    <a:pos x="137" y="372"/>
                  </a:cxn>
                  <a:cxn ang="0">
                    <a:pos x="193" y="330"/>
                  </a:cxn>
                  <a:cxn ang="0">
                    <a:pos x="247" y="282"/>
                  </a:cxn>
                  <a:cxn ang="0">
                    <a:pos x="294" y="230"/>
                  </a:cxn>
                  <a:cxn ang="0">
                    <a:pos x="332" y="177"/>
                  </a:cxn>
                  <a:cxn ang="0">
                    <a:pos x="353" y="138"/>
                  </a:cxn>
                  <a:cxn ang="0">
                    <a:pos x="363" y="114"/>
                  </a:cxn>
                  <a:cxn ang="0">
                    <a:pos x="365" y="102"/>
                  </a:cxn>
                  <a:cxn ang="0">
                    <a:pos x="101" y="108"/>
                  </a:cxn>
                  <a:cxn ang="0">
                    <a:pos x="101" y="102"/>
                  </a:cxn>
                  <a:cxn ang="0">
                    <a:pos x="120" y="0"/>
                  </a:cxn>
                </a:cxnLst>
                <a:rect l="0" t="0" r="r" b="b"/>
                <a:pathLst>
                  <a:path w="524" h="545">
                    <a:moveTo>
                      <a:pt x="120" y="0"/>
                    </a:moveTo>
                    <a:lnTo>
                      <a:pt x="120" y="0"/>
                    </a:lnTo>
                    <a:lnTo>
                      <a:pt x="319" y="3"/>
                    </a:lnTo>
                    <a:lnTo>
                      <a:pt x="421" y="4"/>
                    </a:lnTo>
                    <a:lnTo>
                      <a:pt x="524" y="5"/>
                    </a:lnTo>
                    <a:lnTo>
                      <a:pt x="524" y="5"/>
                    </a:lnTo>
                    <a:lnTo>
                      <a:pt x="524" y="8"/>
                    </a:lnTo>
                    <a:lnTo>
                      <a:pt x="524" y="8"/>
                    </a:lnTo>
                    <a:lnTo>
                      <a:pt x="507" y="53"/>
                    </a:lnTo>
                    <a:lnTo>
                      <a:pt x="488" y="97"/>
                    </a:lnTo>
                    <a:lnTo>
                      <a:pt x="469" y="138"/>
                    </a:lnTo>
                    <a:lnTo>
                      <a:pt x="449" y="178"/>
                    </a:lnTo>
                    <a:lnTo>
                      <a:pt x="428" y="217"/>
                    </a:lnTo>
                    <a:lnTo>
                      <a:pt x="405" y="255"/>
                    </a:lnTo>
                    <a:lnTo>
                      <a:pt x="382" y="291"/>
                    </a:lnTo>
                    <a:lnTo>
                      <a:pt x="356" y="326"/>
                    </a:lnTo>
                    <a:lnTo>
                      <a:pt x="331" y="358"/>
                    </a:lnTo>
                    <a:lnTo>
                      <a:pt x="302" y="389"/>
                    </a:lnTo>
                    <a:lnTo>
                      <a:pt x="272" y="420"/>
                    </a:lnTo>
                    <a:lnTo>
                      <a:pt x="241" y="448"/>
                    </a:lnTo>
                    <a:lnTo>
                      <a:pt x="208" y="475"/>
                    </a:lnTo>
                    <a:lnTo>
                      <a:pt x="172" y="499"/>
                    </a:lnTo>
                    <a:lnTo>
                      <a:pt x="134" y="524"/>
                    </a:lnTo>
                    <a:lnTo>
                      <a:pt x="94" y="545"/>
                    </a:lnTo>
                    <a:lnTo>
                      <a:pt x="94" y="545"/>
                    </a:lnTo>
                    <a:lnTo>
                      <a:pt x="90" y="543"/>
                    </a:lnTo>
                    <a:lnTo>
                      <a:pt x="90" y="543"/>
                    </a:lnTo>
                    <a:lnTo>
                      <a:pt x="87" y="534"/>
                    </a:lnTo>
                    <a:lnTo>
                      <a:pt x="83" y="525"/>
                    </a:lnTo>
                    <a:lnTo>
                      <a:pt x="78" y="517"/>
                    </a:lnTo>
                    <a:lnTo>
                      <a:pt x="75" y="510"/>
                    </a:lnTo>
                    <a:lnTo>
                      <a:pt x="64" y="498"/>
                    </a:lnTo>
                    <a:lnTo>
                      <a:pt x="51" y="486"/>
                    </a:lnTo>
                    <a:lnTo>
                      <a:pt x="27" y="466"/>
                    </a:lnTo>
                    <a:lnTo>
                      <a:pt x="14" y="455"/>
                    </a:lnTo>
                    <a:lnTo>
                      <a:pt x="0" y="443"/>
                    </a:lnTo>
                    <a:lnTo>
                      <a:pt x="0" y="443"/>
                    </a:lnTo>
                    <a:lnTo>
                      <a:pt x="0" y="441"/>
                    </a:lnTo>
                    <a:lnTo>
                      <a:pt x="0" y="441"/>
                    </a:lnTo>
                    <a:lnTo>
                      <a:pt x="26" y="432"/>
                    </a:lnTo>
                    <a:lnTo>
                      <a:pt x="53" y="421"/>
                    </a:lnTo>
                    <a:lnTo>
                      <a:pt x="79" y="408"/>
                    </a:lnTo>
                    <a:lnTo>
                      <a:pt x="108" y="391"/>
                    </a:lnTo>
                    <a:lnTo>
                      <a:pt x="137" y="372"/>
                    </a:lnTo>
                    <a:lnTo>
                      <a:pt x="165" y="352"/>
                    </a:lnTo>
                    <a:lnTo>
                      <a:pt x="193" y="330"/>
                    </a:lnTo>
                    <a:lnTo>
                      <a:pt x="221" y="306"/>
                    </a:lnTo>
                    <a:lnTo>
                      <a:pt x="247" y="282"/>
                    </a:lnTo>
                    <a:lnTo>
                      <a:pt x="271" y="256"/>
                    </a:lnTo>
                    <a:lnTo>
                      <a:pt x="294" y="230"/>
                    </a:lnTo>
                    <a:lnTo>
                      <a:pt x="315" y="204"/>
                    </a:lnTo>
                    <a:lnTo>
                      <a:pt x="332" y="177"/>
                    </a:lnTo>
                    <a:lnTo>
                      <a:pt x="347" y="152"/>
                    </a:lnTo>
                    <a:lnTo>
                      <a:pt x="353" y="138"/>
                    </a:lnTo>
                    <a:lnTo>
                      <a:pt x="358" y="126"/>
                    </a:lnTo>
                    <a:lnTo>
                      <a:pt x="363" y="114"/>
                    </a:lnTo>
                    <a:lnTo>
                      <a:pt x="365" y="102"/>
                    </a:lnTo>
                    <a:lnTo>
                      <a:pt x="365" y="102"/>
                    </a:lnTo>
                    <a:lnTo>
                      <a:pt x="101" y="108"/>
                    </a:lnTo>
                    <a:lnTo>
                      <a:pt x="101" y="108"/>
                    </a:lnTo>
                    <a:lnTo>
                      <a:pt x="101" y="102"/>
                    </a:lnTo>
                    <a:lnTo>
                      <a:pt x="101" y="102"/>
                    </a:lnTo>
                    <a:lnTo>
                      <a:pt x="120" y="0"/>
                    </a:lnTo>
                    <a:lnTo>
                      <a:pt x="120" y="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23" name="Freeform 11"/>
              <p:cNvSpPr>
                <a:spLocks noChangeAspect="1"/>
              </p:cNvSpPr>
              <p:nvPr/>
            </p:nvSpPr>
            <p:spPr bwMode="auto">
              <a:xfrm>
                <a:off x="397" y="3567"/>
                <a:ext cx="501" cy="385"/>
              </a:xfrm>
              <a:custGeom>
                <a:avLst/>
                <a:gdLst/>
                <a:ahLst/>
                <a:cxnLst>
                  <a:cxn ang="0">
                    <a:pos x="358" y="195"/>
                  </a:cxn>
                  <a:cxn ang="0">
                    <a:pos x="439" y="47"/>
                  </a:cxn>
                  <a:cxn ang="0">
                    <a:pos x="480" y="11"/>
                  </a:cxn>
                  <a:cxn ang="0">
                    <a:pos x="564" y="57"/>
                  </a:cxn>
                  <a:cxn ang="0">
                    <a:pos x="598" y="70"/>
                  </a:cxn>
                  <a:cxn ang="0">
                    <a:pos x="550" y="119"/>
                  </a:cxn>
                  <a:cxn ang="0">
                    <a:pos x="499" y="179"/>
                  </a:cxn>
                  <a:cxn ang="0">
                    <a:pos x="743" y="192"/>
                  </a:cxn>
                  <a:cxn ang="0">
                    <a:pos x="1008" y="190"/>
                  </a:cxn>
                  <a:cxn ang="0">
                    <a:pos x="962" y="307"/>
                  </a:cxn>
                  <a:cxn ang="0">
                    <a:pos x="906" y="303"/>
                  </a:cxn>
                  <a:cxn ang="0">
                    <a:pos x="810" y="301"/>
                  </a:cxn>
                  <a:cxn ang="0">
                    <a:pos x="775" y="307"/>
                  </a:cxn>
                  <a:cxn ang="0">
                    <a:pos x="768" y="318"/>
                  </a:cxn>
                  <a:cxn ang="0">
                    <a:pos x="746" y="364"/>
                  </a:cxn>
                  <a:cxn ang="0">
                    <a:pos x="685" y="446"/>
                  </a:cxn>
                  <a:cxn ang="0">
                    <a:pos x="648" y="490"/>
                  </a:cxn>
                  <a:cxn ang="0">
                    <a:pos x="904" y="620"/>
                  </a:cxn>
                  <a:cxn ang="0">
                    <a:pos x="799" y="745"/>
                  </a:cxn>
                  <a:cxn ang="0">
                    <a:pos x="663" y="650"/>
                  </a:cxn>
                  <a:cxn ang="0">
                    <a:pos x="607" y="618"/>
                  </a:cxn>
                  <a:cxn ang="0">
                    <a:pos x="552" y="596"/>
                  </a:cxn>
                  <a:cxn ang="0">
                    <a:pos x="522" y="598"/>
                  </a:cxn>
                  <a:cxn ang="0">
                    <a:pos x="464" y="633"/>
                  </a:cxn>
                  <a:cxn ang="0">
                    <a:pos x="339" y="684"/>
                  </a:cxn>
                  <a:cxn ang="0">
                    <a:pos x="258" y="711"/>
                  </a:cxn>
                  <a:cxn ang="0">
                    <a:pos x="95" y="756"/>
                  </a:cxn>
                  <a:cxn ang="0">
                    <a:pos x="21" y="767"/>
                  </a:cxn>
                  <a:cxn ang="0">
                    <a:pos x="0" y="641"/>
                  </a:cxn>
                  <a:cxn ang="0">
                    <a:pos x="145" y="616"/>
                  </a:cxn>
                  <a:cxn ang="0">
                    <a:pos x="316" y="573"/>
                  </a:cxn>
                  <a:cxn ang="0">
                    <a:pos x="356" y="559"/>
                  </a:cxn>
                  <a:cxn ang="0">
                    <a:pos x="404" y="538"/>
                  </a:cxn>
                  <a:cxn ang="0">
                    <a:pos x="301" y="488"/>
                  </a:cxn>
                  <a:cxn ang="0">
                    <a:pos x="288" y="307"/>
                  </a:cxn>
                  <a:cxn ang="0">
                    <a:pos x="420" y="302"/>
                  </a:cxn>
                  <a:cxn ang="0">
                    <a:pos x="377" y="358"/>
                  </a:cxn>
                  <a:cxn ang="0">
                    <a:pos x="359" y="392"/>
                  </a:cxn>
                  <a:cxn ang="0">
                    <a:pos x="536" y="453"/>
                  </a:cxn>
                  <a:cxn ang="0">
                    <a:pos x="605" y="367"/>
                  </a:cxn>
                  <a:cxn ang="0">
                    <a:pos x="642" y="313"/>
                  </a:cxn>
                  <a:cxn ang="0">
                    <a:pos x="644" y="303"/>
                  </a:cxn>
                  <a:cxn ang="0">
                    <a:pos x="281" y="303"/>
                  </a:cxn>
                  <a:cxn ang="0">
                    <a:pos x="65" y="313"/>
                  </a:cxn>
                </a:cxnLst>
                <a:rect l="0" t="0" r="r" b="b"/>
                <a:pathLst>
                  <a:path w="1008" h="768">
                    <a:moveTo>
                      <a:pt x="62" y="190"/>
                    </a:moveTo>
                    <a:lnTo>
                      <a:pt x="358" y="195"/>
                    </a:lnTo>
                    <a:lnTo>
                      <a:pt x="358" y="195"/>
                    </a:lnTo>
                    <a:lnTo>
                      <a:pt x="411" y="103"/>
                    </a:lnTo>
                    <a:lnTo>
                      <a:pt x="411" y="103"/>
                    </a:lnTo>
                    <a:lnTo>
                      <a:pt x="439" y="47"/>
                    </a:lnTo>
                    <a:lnTo>
                      <a:pt x="463" y="0"/>
                    </a:lnTo>
                    <a:lnTo>
                      <a:pt x="463" y="0"/>
                    </a:lnTo>
                    <a:lnTo>
                      <a:pt x="480" y="11"/>
                    </a:lnTo>
                    <a:lnTo>
                      <a:pt x="519" y="34"/>
                    </a:lnTo>
                    <a:lnTo>
                      <a:pt x="542" y="46"/>
                    </a:lnTo>
                    <a:lnTo>
                      <a:pt x="564" y="57"/>
                    </a:lnTo>
                    <a:lnTo>
                      <a:pt x="583" y="66"/>
                    </a:lnTo>
                    <a:lnTo>
                      <a:pt x="592" y="69"/>
                    </a:lnTo>
                    <a:lnTo>
                      <a:pt x="598" y="70"/>
                    </a:lnTo>
                    <a:lnTo>
                      <a:pt x="598" y="70"/>
                    </a:lnTo>
                    <a:lnTo>
                      <a:pt x="583" y="85"/>
                    </a:lnTo>
                    <a:lnTo>
                      <a:pt x="550" y="119"/>
                    </a:lnTo>
                    <a:lnTo>
                      <a:pt x="531" y="140"/>
                    </a:lnTo>
                    <a:lnTo>
                      <a:pt x="514" y="161"/>
                    </a:lnTo>
                    <a:lnTo>
                      <a:pt x="499" y="179"/>
                    </a:lnTo>
                    <a:lnTo>
                      <a:pt x="489" y="194"/>
                    </a:lnTo>
                    <a:lnTo>
                      <a:pt x="489" y="194"/>
                    </a:lnTo>
                    <a:lnTo>
                      <a:pt x="743" y="192"/>
                    </a:lnTo>
                    <a:lnTo>
                      <a:pt x="920" y="191"/>
                    </a:lnTo>
                    <a:lnTo>
                      <a:pt x="981" y="190"/>
                    </a:lnTo>
                    <a:lnTo>
                      <a:pt x="1008" y="190"/>
                    </a:lnTo>
                    <a:lnTo>
                      <a:pt x="990" y="308"/>
                    </a:lnTo>
                    <a:lnTo>
                      <a:pt x="990" y="308"/>
                    </a:lnTo>
                    <a:lnTo>
                      <a:pt x="962" y="307"/>
                    </a:lnTo>
                    <a:lnTo>
                      <a:pt x="936" y="306"/>
                    </a:lnTo>
                    <a:lnTo>
                      <a:pt x="906" y="303"/>
                    </a:lnTo>
                    <a:lnTo>
                      <a:pt x="906" y="303"/>
                    </a:lnTo>
                    <a:lnTo>
                      <a:pt x="870" y="301"/>
                    </a:lnTo>
                    <a:lnTo>
                      <a:pt x="830" y="301"/>
                    </a:lnTo>
                    <a:lnTo>
                      <a:pt x="810" y="301"/>
                    </a:lnTo>
                    <a:lnTo>
                      <a:pt x="793" y="303"/>
                    </a:lnTo>
                    <a:lnTo>
                      <a:pt x="780" y="306"/>
                    </a:lnTo>
                    <a:lnTo>
                      <a:pt x="775" y="307"/>
                    </a:lnTo>
                    <a:lnTo>
                      <a:pt x="770" y="309"/>
                    </a:lnTo>
                    <a:lnTo>
                      <a:pt x="770" y="309"/>
                    </a:lnTo>
                    <a:lnTo>
                      <a:pt x="768" y="318"/>
                    </a:lnTo>
                    <a:lnTo>
                      <a:pt x="764" y="329"/>
                    </a:lnTo>
                    <a:lnTo>
                      <a:pt x="757" y="345"/>
                    </a:lnTo>
                    <a:lnTo>
                      <a:pt x="746" y="364"/>
                    </a:lnTo>
                    <a:lnTo>
                      <a:pt x="731" y="388"/>
                    </a:lnTo>
                    <a:lnTo>
                      <a:pt x="710" y="416"/>
                    </a:lnTo>
                    <a:lnTo>
                      <a:pt x="685" y="446"/>
                    </a:lnTo>
                    <a:lnTo>
                      <a:pt x="685" y="446"/>
                    </a:lnTo>
                    <a:lnTo>
                      <a:pt x="664" y="472"/>
                    </a:lnTo>
                    <a:lnTo>
                      <a:pt x="648" y="490"/>
                    </a:lnTo>
                    <a:lnTo>
                      <a:pt x="638" y="503"/>
                    </a:lnTo>
                    <a:lnTo>
                      <a:pt x="638" y="503"/>
                    </a:lnTo>
                    <a:lnTo>
                      <a:pt x="904" y="620"/>
                    </a:lnTo>
                    <a:lnTo>
                      <a:pt x="904" y="620"/>
                    </a:lnTo>
                    <a:lnTo>
                      <a:pt x="799" y="745"/>
                    </a:lnTo>
                    <a:lnTo>
                      <a:pt x="799" y="745"/>
                    </a:lnTo>
                    <a:lnTo>
                      <a:pt x="740" y="702"/>
                    </a:lnTo>
                    <a:lnTo>
                      <a:pt x="693" y="670"/>
                    </a:lnTo>
                    <a:lnTo>
                      <a:pt x="663" y="650"/>
                    </a:lnTo>
                    <a:lnTo>
                      <a:pt x="663" y="650"/>
                    </a:lnTo>
                    <a:lnTo>
                      <a:pt x="639" y="636"/>
                    </a:lnTo>
                    <a:lnTo>
                      <a:pt x="607" y="618"/>
                    </a:lnTo>
                    <a:lnTo>
                      <a:pt x="588" y="609"/>
                    </a:lnTo>
                    <a:lnTo>
                      <a:pt x="570" y="602"/>
                    </a:lnTo>
                    <a:lnTo>
                      <a:pt x="552" y="596"/>
                    </a:lnTo>
                    <a:lnTo>
                      <a:pt x="533" y="591"/>
                    </a:lnTo>
                    <a:lnTo>
                      <a:pt x="533" y="591"/>
                    </a:lnTo>
                    <a:lnTo>
                      <a:pt x="522" y="598"/>
                    </a:lnTo>
                    <a:lnTo>
                      <a:pt x="509" y="607"/>
                    </a:lnTo>
                    <a:lnTo>
                      <a:pt x="489" y="619"/>
                    </a:lnTo>
                    <a:lnTo>
                      <a:pt x="464" y="633"/>
                    </a:lnTo>
                    <a:lnTo>
                      <a:pt x="430" y="648"/>
                    </a:lnTo>
                    <a:lnTo>
                      <a:pt x="388" y="666"/>
                    </a:lnTo>
                    <a:lnTo>
                      <a:pt x="339" y="684"/>
                    </a:lnTo>
                    <a:lnTo>
                      <a:pt x="339" y="684"/>
                    </a:lnTo>
                    <a:lnTo>
                      <a:pt x="300" y="697"/>
                    </a:lnTo>
                    <a:lnTo>
                      <a:pt x="258" y="711"/>
                    </a:lnTo>
                    <a:lnTo>
                      <a:pt x="206" y="727"/>
                    </a:lnTo>
                    <a:lnTo>
                      <a:pt x="150" y="742"/>
                    </a:lnTo>
                    <a:lnTo>
                      <a:pt x="95" y="756"/>
                    </a:lnTo>
                    <a:lnTo>
                      <a:pt x="68" y="761"/>
                    </a:lnTo>
                    <a:lnTo>
                      <a:pt x="44" y="764"/>
                    </a:lnTo>
                    <a:lnTo>
                      <a:pt x="21" y="767"/>
                    </a:lnTo>
                    <a:lnTo>
                      <a:pt x="1" y="768"/>
                    </a:lnTo>
                    <a:lnTo>
                      <a:pt x="0" y="641"/>
                    </a:lnTo>
                    <a:lnTo>
                      <a:pt x="0" y="641"/>
                    </a:lnTo>
                    <a:lnTo>
                      <a:pt x="27" y="638"/>
                    </a:lnTo>
                    <a:lnTo>
                      <a:pt x="98" y="625"/>
                    </a:lnTo>
                    <a:lnTo>
                      <a:pt x="145" y="616"/>
                    </a:lnTo>
                    <a:lnTo>
                      <a:pt x="198" y="603"/>
                    </a:lnTo>
                    <a:lnTo>
                      <a:pt x="256" y="590"/>
                    </a:lnTo>
                    <a:lnTo>
                      <a:pt x="316" y="573"/>
                    </a:lnTo>
                    <a:lnTo>
                      <a:pt x="316" y="573"/>
                    </a:lnTo>
                    <a:lnTo>
                      <a:pt x="328" y="569"/>
                    </a:lnTo>
                    <a:lnTo>
                      <a:pt x="356" y="559"/>
                    </a:lnTo>
                    <a:lnTo>
                      <a:pt x="373" y="552"/>
                    </a:lnTo>
                    <a:lnTo>
                      <a:pt x="389" y="545"/>
                    </a:lnTo>
                    <a:lnTo>
                      <a:pt x="404" y="538"/>
                    </a:lnTo>
                    <a:lnTo>
                      <a:pt x="415" y="529"/>
                    </a:lnTo>
                    <a:lnTo>
                      <a:pt x="415" y="529"/>
                    </a:lnTo>
                    <a:lnTo>
                      <a:pt x="301" y="488"/>
                    </a:lnTo>
                    <a:lnTo>
                      <a:pt x="222" y="458"/>
                    </a:lnTo>
                    <a:lnTo>
                      <a:pt x="184" y="445"/>
                    </a:lnTo>
                    <a:lnTo>
                      <a:pt x="288" y="307"/>
                    </a:lnTo>
                    <a:lnTo>
                      <a:pt x="286" y="303"/>
                    </a:lnTo>
                    <a:lnTo>
                      <a:pt x="420" y="302"/>
                    </a:lnTo>
                    <a:lnTo>
                      <a:pt x="420" y="302"/>
                    </a:lnTo>
                    <a:lnTo>
                      <a:pt x="410" y="314"/>
                    </a:lnTo>
                    <a:lnTo>
                      <a:pt x="389" y="342"/>
                    </a:lnTo>
                    <a:lnTo>
                      <a:pt x="377" y="358"/>
                    </a:lnTo>
                    <a:lnTo>
                      <a:pt x="367" y="374"/>
                    </a:lnTo>
                    <a:lnTo>
                      <a:pt x="361" y="388"/>
                    </a:lnTo>
                    <a:lnTo>
                      <a:pt x="359" y="392"/>
                    </a:lnTo>
                    <a:lnTo>
                      <a:pt x="359" y="397"/>
                    </a:lnTo>
                    <a:lnTo>
                      <a:pt x="536" y="453"/>
                    </a:lnTo>
                    <a:lnTo>
                      <a:pt x="536" y="453"/>
                    </a:lnTo>
                    <a:lnTo>
                      <a:pt x="550" y="435"/>
                    </a:lnTo>
                    <a:lnTo>
                      <a:pt x="586" y="391"/>
                    </a:lnTo>
                    <a:lnTo>
                      <a:pt x="605" y="367"/>
                    </a:lnTo>
                    <a:lnTo>
                      <a:pt x="622" y="342"/>
                    </a:lnTo>
                    <a:lnTo>
                      <a:pt x="637" y="322"/>
                    </a:lnTo>
                    <a:lnTo>
                      <a:pt x="642" y="313"/>
                    </a:lnTo>
                    <a:lnTo>
                      <a:pt x="644" y="306"/>
                    </a:lnTo>
                    <a:lnTo>
                      <a:pt x="644" y="303"/>
                    </a:lnTo>
                    <a:lnTo>
                      <a:pt x="644" y="303"/>
                    </a:lnTo>
                    <a:lnTo>
                      <a:pt x="566" y="303"/>
                    </a:lnTo>
                    <a:lnTo>
                      <a:pt x="384" y="303"/>
                    </a:lnTo>
                    <a:lnTo>
                      <a:pt x="281" y="303"/>
                    </a:lnTo>
                    <a:lnTo>
                      <a:pt x="182" y="306"/>
                    </a:lnTo>
                    <a:lnTo>
                      <a:pt x="98" y="311"/>
                    </a:lnTo>
                    <a:lnTo>
                      <a:pt x="65" y="313"/>
                    </a:lnTo>
                    <a:lnTo>
                      <a:pt x="40" y="316"/>
                    </a:lnTo>
                    <a:lnTo>
                      <a:pt x="62" y="190"/>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nvGrpSpPr>
            <p:cNvPr id="17" name="Group 12"/>
            <p:cNvGrpSpPr>
              <a:grpSpLocks noChangeAspect="1"/>
            </p:cNvGrpSpPr>
            <p:nvPr/>
          </p:nvGrpSpPr>
          <p:grpSpPr bwMode="auto">
            <a:xfrm>
              <a:off x="3475" y="2288"/>
              <a:ext cx="1171" cy="117"/>
              <a:chOff x="3606" y="4557"/>
              <a:chExt cx="1765" cy="192"/>
            </a:xfrm>
          </p:grpSpPr>
          <p:sp>
            <p:nvSpPr>
              <p:cNvPr id="18" name="Freeform 13"/>
              <p:cNvSpPr>
                <a:spLocks noChangeAspect="1" noEditPoints="1"/>
              </p:cNvSpPr>
              <p:nvPr userDrawn="1"/>
            </p:nvSpPr>
            <p:spPr bwMode="auto">
              <a:xfrm>
                <a:off x="3606" y="4557"/>
                <a:ext cx="226" cy="190"/>
              </a:xfrm>
              <a:custGeom>
                <a:avLst/>
                <a:gdLst/>
                <a:ahLst/>
                <a:cxnLst>
                  <a:cxn ang="0">
                    <a:pos x="163" y="0"/>
                  </a:cxn>
                  <a:cxn ang="0">
                    <a:pos x="138" y="127"/>
                  </a:cxn>
                  <a:cxn ang="0">
                    <a:pos x="107" y="127"/>
                  </a:cxn>
                  <a:cxn ang="0">
                    <a:pos x="131" y="0"/>
                  </a:cxn>
                  <a:cxn ang="0">
                    <a:pos x="163" y="0"/>
                  </a:cxn>
                  <a:cxn ang="0">
                    <a:pos x="116" y="0"/>
                  </a:cxn>
                  <a:cxn ang="0">
                    <a:pos x="109" y="32"/>
                  </a:cxn>
                  <a:cxn ang="0">
                    <a:pos x="28" y="32"/>
                  </a:cxn>
                  <a:cxn ang="0">
                    <a:pos x="34" y="0"/>
                  </a:cxn>
                  <a:cxn ang="0">
                    <a:pos x="116" y="0"/>
                  </a:cxn>
                  <a:cxn ang="0">
                    <a:pos x="210" y="0"/>
                  </a:cxn>
                  <a:cxn ang="0">
                    <a:pos x="176" y="175"/>
                  </a:cxn>
                  <a:cxn ang="0">
                    <a:pos x="0" y="175"/>
                  </a:cxn>
                  <a:cxn ang="0">
                    <a:pos x="6" y="144"/>
                  </a:cxn>
                  <a:cxn ang="0">
                    <a:pos x="151" y="144"/>
                  </a:cxn>
                  <a:cxn ang="0">
                    <a:pos x="179" y="0"/>
                  </a:cxn>
                  <a:cxn ang="0">
                    <a:pos x="210" y="0"/>
                  </a:cxn>
                  <a:cxn ang="0">
                    <a:pos x="106" y="48"/>
                  </a:cxn>
                  <a:cxn ang="0">
                    <a:pos x="100" y="80"/>
                  </a:cxn>
                  <a:cxn ang="0">
                    <a:pos x="19" y="80"/>
                  </a:cxn>
                  <a:cxn ang="0">
                    <a:pos x="25" y="48"/>
                  </a:cxn>
                  <a:cxn ang="0">
                    <a:pos x="106" y="48"/>
                  </a:cxn>
                  <a:cxn ang="0">
                    <a:pos x="97" y="96"/>
                  </a:cxn>
                  <a:cxn ang="0">
                    <a:pos x="91" y="127"/>
                  </a:cxn>
                  <a:cxn ang="0">
                    <a:pos x="9" y="127"/>
                  </a:cxn>
                  <a:cxn ang="0">
                    <a:pos x="16" y="96"/>
                  </a:cxn>
                  <a:cxn ang="0">
                    <a:pos x="97" y="96"/>
                  </a:cxn>
                </a:cxnLst>
                <a:rect l="0" t="0" r="r" b="b"/>
                <a:pathLst>
                  <a:path w="210" h="175">
                    <a:moveTo>
                      <a:pt x="163" y="0"/>
                    </a:moveTo>
                    <a:lnTo>
                      <a:pt x="138" y="127"/>
                    </a:lnTo>
                    <a:lnTo>
                      <a:pt x="107" y="127"/>
                    </a:lnTo>
                    <a:lnTo>
                      <a:pt x="131" y="0"/>
                    </a:lnTo>
                    <a:lnTo>
                      <a:pt x="163" y="0"/>
                    </a:lnTo>
                    <a:close/>
                    <a:moveTo>
                      <a:pt x="116" y="0"/>
                    </a:moveTo>
                    <a:lnTo>
                      <a:pt x="109" y="32"/>
                    </a:lnTo>
                    <a:lnTo>
                      <a:pt x="28" y="32"/>
                    </a:lnTo>
                    <a:lnTo>
                      <a:pt x="34" y="0"/>
                    </a:lnTo>
                    <a:lnTo>
                      <a:pt x="116" y="0"/>
                    </a:lnTo>
                    <a:close/>
                    <a:moveTo>
                      <a:pt x="210" y="0"/>
                    </a:moveTo>
                    <a:lnTo>
                      <a:pt x="176" y="175"/>
                    </a:lnTo>
                    <a:lnTo>
                      <a:pt x="0" y="175"/>
                    </a:lnTo>
                    <a:lnTo>
                      <a:pt x="6" y="144"/>
                    </a:lnTo>
                    <a:lnTo>
                      <a:pt x="151" y="144"/>
                    </a:lnTo>
                    <a:lnTo>
                      <a:pt x="179" y="0"/>
                    </a:lnTo>
                    <a:lnTo>
                      <a:pt x="210" y="0"/>
                    </a:lnTo>
                    <a:close/>
                    <a:moveTo>
                      <a:pt x="106" y="48"/>
                    </a:moveTo>
                    <a:lnTo>
                      <a:pt x="100" y="80"/>
                    </a:lnTo>
                    <a:lnTo>
                      <a:pt x="19" y="80"/>
                    </a:lnTo>
                    <a:lnTo>
                      <a:pt x="25" y="48"/>
                    </a:lnTo>
                    <a:lnTo>
                      <a:pt x="106" y="48"/>
                    </a:lnTo>
                    <a:close/>
                    <a:moveTo>
                      <a:pt x="97" y="96"/>
                    </a:moveTo>
                    <a:lnTo>
                      <a:pt x="91" y="127"/>
                    </a:lnTo>
                    <a:lnTo>
                      <a:pt x="9" y="127"/>
                    </a:lnTo>
                    <a:lnTo>
                      <a:pt x="16" y="96"/>
                    </a:lnTo>
                    <a:lnTo>
                      <a:pt x="97" y="96"/>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9" name="Freeform 14"/>
              <p:cNvSpPr>
                <a:spLocks noChangeAspect="1" noEditPoints="1"/>
              </p:cNvSpPr>
              <p:nvPr userDrawn="1"/>
            </p:nvSpPr>
            <p:spPr bwMode="auto">
              <a:xfrm>
                <a:off x="3862" y="4569"/>
                <a:ext cx="1509" cy="180"/>
              </a:xfrm>
              <a:custGeom>
                <a:avLst/>
                <a:gdLst/>
                <a:ahLst/>
                <a:cxnLst>
                  <a:cxn ang="0">
                    <a:pos x="907" y="167"/>
                  </a:cxn>
                  <a:cxn ang="0">
                    <a:pos x="883" y="126"/>
                  </a:cxn>
                  <a:cxn ang="0">
                    <a:pos x="922" y="58"/>
                  </a:cxn>
                  <a:cxn ang="0">
                    <a:pos x="966" y="72"/>
                  </a:cxn>
                  <a:cxn ang="0">
                    <a:pos x="1371" y="42"/>
                  </a:cxn>
                  <a:cxn ang="0">
                    <a:pos x="1292" y="86"/>
                  </a:cxn>
                  <a:cxn ang="0">
                    <a:pos x="1289" y="153"/>
                  </a:cxn>
                  <a:cxn ang="0">
                    <a:pos x="1367" y="176"/>
                  </a:cxn>
                  <a:cxn ang="0">
                    <a:pos x="1364" y="164"/>
                  </a:cxn>
                  <a:cxn ang="0">
                    <a:pos x="1316" y="150"/>
                  </a:cxn>
                  <a:cxn ang="0">
                    <a:pos x="1324" y="84"/>
                  </a:cxn>
                  <a:cxn ang="0">
                    <a:pos x="1381" y="55"/>
                  </a:cxn>
                  <a:cxn ang="0">
                    <a:pos x="1402" y="47"/>
                  </a:cxn>
                  <a:cxn ang="0">
                    <a:pos x="1138" y="174"/>
                  </a:cxn>
                  <a:cxn ang="0">
                    <a:pos x="1107" y="138"/>
                  </a:cxn>
                  <a:cxn ang="0">
                    <a:pos x="1056" y="164"/>
                  </a:cxn>
                  <a:cxn ang="0">
                    <a:pos x="1044" y="47"/>
                  </a:cxn>
                  <a:cxn ang="0">
                    <a:pos x="1020" y="165"/>
                  </a:cxn>
                  <a:cxn ang="0">
                    <a:pos x="1083" y="175"/>
                  </a:cxn>
                  <a:cxn ang="0">
                    <a:pos x="1141" y="46"/>
                  </a:cxn>
                  <a:cxn ang="0">
                    <a:pos x="942" y="42"/>
                  </a:cxn>
                  <a:cxn ang="0">
                    <a:pos x="867" y="82"/>
                  </a:cxn>
                  <a:cxn ang="0">
                    <a:pos x="859" y="147"/>
                  </a:cxn>
                  <a:cxn ang="0">
                    <a:pos x="900" y="177"/>
                  </a:cxn>
                  <a:cxn ang="0">
                    <a:pos x="980" y="148"/>
                  </a:cxn>
                  <a:cxn ang="0">
                    <a:pos x="999" y="82"/>
                  </a:cxn>
                  <a:cxn ang="0">
                    <a:pos x="875" y="0"/>
                  </a:cxn>
                  <a:cxn ang="0">
                    <a:pos x="753" y="0"/>
                  </a:cxn>
                  <a:cxn ang="0">
                    <a:pos x="699" y="118"/>
                  </a:cxn>
                  <a:cxn ang="0">
                    <a:pos x="693" y="60"/>
                  </a:cxn>
                  <a:cxn ang="0">
                    <a:pos x="655" y="40"/>
                  </a:cxn>
                  <a:cxn ang="0">
                    <a:pos x="623" y="76"/>
                  </a:cxn>
                  <a:cxn ang="0">
                    <a:pos x="593" y="129"/>
                  </a:cxn>
                  <a:cxn ang="0">
                    <a:pos x="597" y="169"/>
                  </a:cxn>
                  <a:cxn ang="0">
                    <a:pos x="654" y="167"/>
                  </a:cxn>
                  <a:cxn ang="0">
                    <a:pos x="472" y="53"/>
                  </a:cxn>
                  <a:cxn ang="0">
                    <a:pos x="566" y="52"/>
                  </a:cxn>
                  <a:cxn ang="0">
                    <a:pos x="411" y="46"/>
                  </a:cxn>
                  <a:cxn ang="0">
                    <a:pos x="379" y="84"/>
                  </a:cxn>
                  <a:cxn ang="0">
                    <a:pos x="419" y="133"/>
                  </a:cxn>
                  <a:cxn ang="0">
                    <a:pos x="398" y="167"/>
                  </a:cxn>
                  <a:cxn ang="0">
                    <a:pos x="362" y="170"/>
                  </a:cxn>
                  <a:cxn ang="0">
                    <a:pos x="422" y="171"/>
                  </a:cxn>
                  <a:cxn ang="0">
                    <a:pos x="448" y="126"/>
                  </a:cxn>
                  <a:cxn ang="0">
                    <a:pos x="403" y="74"/>
                  </a:cxn>
                  <a:cxn ang="0">
                    <a:pos x="434" y="55"/>
                  </a:cxn>
                  <a:cxn ang="0">
                    <a:pos x="454" y="48"/>
                  </a:cxn>
                  <a:cxn ang="0">
                    <a:pos x="327" y="174"/>
                  </a:cxn>
                  <a:cxn ang="0">
                    <a:pos x="181" y="174"/>
                  </a:cxn>
                  <a:cxn ang="0">
                    <a:pos x="223" y="79"/>
                  </a:cxn>
                  <a:cxn ang="0">
                    <a:pos x="192" y="46"/>
                  </a:cxn>
                  <a:cxn ang="0">
                    <a:pos x="41" y="156"/>
                  </a:cxn>
                  <a:cxn ang="0">
                    <a:pos x="116" y="72"/>
                  </a:cxn>
                  <a:cxn ang="0">
                    <a:pos x="128" y="10"/>
                  </a:cxn>
                  <a:cxn ang="0">
                    <a:pos x="651" y="57"/>
                  </a:cxn>
                  <a:cxn ang="0">
                    <a:pos x="675" y="54"/>
                  </a:cxn>
                  <a:cxn ang="0">
                    <a:pos x="656" y="90"/>
                  </a:cxn>
                  <a:cxn ang="0">
                    <a:pos x="616" y="130"/>
                  </a:cxn>
                  <a:cxn ang="0">
                    <a:pos x="643" y="161"/>
                  </a:cxn>
                  <a:cxn ang="0">
                    <a:pos x="184" y="58"/>
                  </a:cxn>
                  <a:cxn ang="0">
                    <a:pos x="187" y="97"/>
                  </a:cxn>
                </a:cxnLst>
                <a:rect l="0" t="0" r="r" b="b"/>
                <a:pathLst>
                  <a:path w="1416" h="178">
                    <a:moveTo>
                      <a:pt x="956" y="141"/>
                    </a:moveTo>
                    <a:lnTo>
                      <a:pt x="951" y="147"/>
                    </a:lnTo>
                    <a:lnTo>
                      <a:pt x="947" y="153"/>
                    </a:lnTo>
                    <a:lnTo>
                      <a:pt x="945" y="155"/>
                    </a:lnTo>
                    <a:lnTo>
                      <a:pt x="942" y="157"/>
                    </a:lnTo>
                    <a:lnTo>
                      <a:pt x="937" y="161"/>
                    </a:lnTo>
                    <a:lnTo>
                      <a:pt x="932" y="164"/>
                    </a:lnTo>
                    <a:lnTo>
                      <a:pt x="927" y="166"/>
                    </a:lnTo>
                    <a:lnTo>
                      <a:pt x="921" y="167"/>
                    </a:lnTo>
                    <a:lnTo>
                      <a:pt x="915" y="168"/>
                    </a:lnTo>
                    <a:lnTo>
                      <a:pt x="907" y="167"/>
                    </a:lnTo>
                    <a:lnTo>
                      <a:pt x="904" y="166"/>
                    </a:lnTo>
                    <a:lnTo>
                      <a:pt x="901" y="165"/>
                    </a:lnTo>
                    <a:lnTo>
                      <a:pt x="896" y="163"/>
                    </a:lnTo>
                    <a:lnTo>
                      <a:pt x="893" y="161"/>
                    </a:lnTo>
                    <a:lnTo>
                      <a:pt x="891" y="159"/>
                    </a:lnTo>
                    <a:lnTo>
                      <a:pt x="888" y="154"/>
                    </a:lnTo>
                    <a:lnTo>
                      <a:pt x="885" y="148"/>
                    </a:lnTo>
                    <a:lnTo>
                      <a:pt x="884" y="144"/>
                    </a:lnTo>
                    <a:lnTo>
                      <a:pt x="884" y="141"/>
                    </a:lnTo>
                    <a:lnTo>
                      <a:pt x="883" y="132"/>
                    </a:lnTo>
                    <a:lnTo>
                      <a:pt x="883" y="126"/>
                    </a:lnTo>
                    <a:lnTo>
                      <a:pt x="884" y="119"/>
                    </a:lnTo>
                    <a:lnTo>
                      <a:pt x="885" y="113"/>
                    </a:lnTo>
                    <a:lnTo>
                      <a:pt x="887" y="107"/>
                    </a:lnTo>
                    <a:lnTo>
                      <a:pt x="891" y="94"/>
                    </a:lnTo>
                    <a:lnTo>
                      <a:pt x="894" y="88"/>
                    </a:lnTo>
                    <a:lnTo>
                      <a:pt x="898" y="82"/>
                    </a:lnTo>
                    <a:lnTo>
                      <a:pt x="902" y="76"/>
                    </a:lnTo>
                    <a:lnTo>
                      <a:pt x="907" y="70"/>
                    </a:lnTo>
                    <a:lnTo>
                      <a:pt x="912" y="65"/>
                    </a:lnTo>
                    <a:lnTo>
                      <a:pt x="917" y="61"/>
                    </a:lnTo>
                    <a:lnTo>
                      <a:pt x="922" y="58"/>
                    </a:lnTo>
                    <a:lnTo>
                      <a:pt x="928" y="56"/>
                    </a:lnTo>
                    <a:lnTo>
                      <a:pt x="933" y="55"/>
                    </a:lnTo>
                    <a:lnTo>
                      <a:pt x="939" y="55"/>
                    </a:lnTo>
                    <a:lnTo>
                      <a:pt x="946" y="55"/>
                    </a:lnTo>
                    <a:lnTo>
                      <a:pt x="950" y="56"/>
                    </a:lnTo>
                    <a:lnTo>
                      <a:pt x="953" y="57"/>
                    </a:lnTo>
                    <a:lnTo>
                      <a:pt x="958" y="61"/>
                    </a:lnTo>
                    <a:lnTo>
                      <a:pt x="961" y="63"/>
                    </a:lnTo>
                    <a:lnTo>
                      <a:pt x="963" y="66"/>
                    </a:lnTo>
                    <a:lnTo>
                      <a:pt x="965" y="69"/>
                    </a:lnTo>
                    <a:lnTo>
                      <a:pt x="966" y="72"/>
                    </a:lnTo>
                    <a:lnTo>
                      <a:pt x="968" y="78"/>
                    </a:lnTo>
                    <a:lnTo>
                      <a:pt x="970" y="85"/>
                    </a:lnTo>
                    <a:lnTo>
                      <a:pt x="970" y="92"/>
                    </a:lnTo>
                    <a:lnTo>
                      <a:pt x="970" y="99"/>
                    </a:lnTo>
                    <a:lnTo>
                      <a:pt x="969" y="105"/>
                    </a:lnTo>
                    <a:lnTo>
                      <a:pt x="968" y="111"/>
                    </a:lnTo>
                    <a:lnTo>
                      <a:pt x="967" y="117"/>
                    </a:lnTo>
                    <a:lnTo>
                      <a:pt x="962" y="129"/>
                    </a:lnTo>
                    <a:lnTo>
                      <a:pt x="959" y="135"/>
                    </a:lnTo>
                    <a:lnTo>
                      <a:pt x="956" y="141"/>
                    </a:lnTo>
                    <a:close/>
                    <a:moveTo>
                      <a:pt x="1371" y="42"/>
                    </a:moveTo>
                    <a:lnTo>
                      <a:pt x="1362" y="43"/>
                    </a:lnTo>
                    <a:lnTo>
                      <a:pt x="1353" y="44"/>
                    </a:lnTo>
                    <a:lnTo>
                      <a:pt x="1345" y="46"/>
                    </a:lnTo>
                    <a:lnTo>
                      <a:pt x="1337" y="48"/>
                    </a:lnTo>
                    <a:lnTo>
                      <a:pt x="1329" y="51"/>
                    </a:lnTo>
                    <a:lnTo>
                      <a:pt x="1322" y="55"/>
                    </a:lnTo>
                    <a:lnTo>
                      <a:pt x="1315" y="60"/>
                    </a:lnTo>
                    <a:lnTo>
                      <a:pt x="1308" y="66"/>
                    </a:lnTo>
                    <a:lnTo>
                      <a:pt x="1302" y="72"/>
                    </a:lnTo>
                    <a:lnTo>
                      <a:pt x="1296" y="79"/>
                    </a:lnTo>
                    <a:lnTo>
                      <a:pt x="1292" y="86"/>
                    </a:lnTo>
                    <a:lnTo>
                      <a:pt x="1288" y="93"/>
                    </a:lnTo>
                    <a:lnTo>
                      <a:pt x="1285" y="101"/>
                    </a:lnTo>
                    <a:lnTo>
                      <a:pt x="1283" y="109"/>
                    </a:lnTo>
                    <a:lnTo>
                      <a:pt x="1281" y="118"/>
                    </a:lnTo>
                    <a:lnTo>
                      <a:pt x="1281" y="127"/>
                    </a:lnTo>
                    <a:lnTo>
                      <a:pt x="1281" y="133"/>
                    </a:lnTo>
                    <a:lnTo>
                      <a:pt x="1282" y="138"/>
                    </a:lnTo>
                    <a:lnTo>
                      <a:pt x="1284" y="144"/>
                    </a:lnTo>
                    <a:lnTo>
                      <a:pt x="1285" y="146"/>
                    </a:lnTo>
                    <a:lnTo>
                      <a:pt x="1286" y="149"/>
                    </a:lnTo>
                    <a:lnTo>
                      <a:pt x="1289" y="153"/>
                    </a:lnTo>
                    <a:lnTo>
                      <a:pt x="1292" y="158"/>
                    </a:lnTo>
                    <a:lnTo>
                      <a:pt x="1296" y="162"/>
                    </a:lnTo>
                    <a:lnTo>
                      <a:pt x="1301" y="165"/>
                    </a:lnTo>
                    <a:lnTo>
                      <a:pt x="1305" y="168"/>
                    </a:lnTo>
                    <a:lnTo>
                      <a:pt x="1310" y="171"/>
                    </a:lnTo>
                    <a:lnTo>
                      <a:pt x="1315" y="173"/>
                    </a:lnTo>
                    <a:lnTo>
                      <a:pt x="1320" y="175"/>
                    </a:lnTo>
                    <a:lnTo>
                      <a:pt x="1331" y="177"/>
                    </a:lnTo>
                    <a:lnTo>
                      <a:pt x="1344" y="178"/>
                    </a:lnTo>
                    <a:lnTo>
                      <a:pt x="1355" y="177"/>
                    </a:lnTo>
                    <a:lnTo>
                      <a:pt x="1367" y="176"/>
                    </a:lnTo>
                    <a:lnTo>
                      <a:pt x="1381" y="173"/>
                    </a:lnTo>
                    <a:lnTo>
                      <a:pt x="1395" y="168"/>
                    </a:lnTo>
                    <a:lnTo>
                      <a:pt x="1406" y="118"/>
                    </a:lnTo>
                    <a:lnTo>
                      <a:pt x="1399" y="118"/>
                    </a:lnTo>
                    <a:lnTo>
                      <a:pt x="1393" y="119"/>
                    </a:lnTo>
                    <a:lnTo>
                      <a:pt x="1385" y="118"/>
                    </a:lnTo>
                    <a:lnTo>
                      <a:pt x="1378" y="117"/>
                    </a:lnTo>
                    <a:lnTo>
                      <a:pt x="1370" y="160"/>
                    </a:lnTo>
                    <a:lnTo>
                      <a:pt x="1369" y="161"/>
                    </a:lnTo>
                    <a:lnTo>
                      <a:pt x="1367" y="163"/>
                    </a:lnTo>
                    <a:lnTo>
                      <a:pt x="1364" y="164"/>
                    </a:lnTo>
                    <a:lnTo>
                      <a:pt x="1361" y="164"/>
                    </a:lnTo>
                    <a:lnTo>
                      <a:pt x="1354" y="166"/>
                    </a:lnTo>
                    <a:lnTo>
                      <a:pt x="1344" y="166"/>
                    </a:lnTo>
                    <a:lnTo>
                      <a:pt x="1340" y="166"/>
                    </a:lnTo>
                    <a:lnTo>
                      <a:pt x="1336" y="165"/>
                    </a:lnTo>
                    <a:lnTo>
                      <a:pt x="1330" y="163"/>
                    </a:lnTo>
                    <a:lnTo>
                      <a:pt x="1327" y="162"/>
                    </a:lnTo>
                    <a:lnTo>
                      <a:pt x="1324" y="160"/>
                    </a:lnTo>
                    <a:lnTo>
                      <a:pt x="1322" y="158"/>
                    </a:lnTo>
                    <a:lnTo>
                      <a:pt x="1320" y="155"/>
                    </a:lnTo>
                    <a:lnTo>
                      <a:pt x="1316" y="150"/>
                    </a:lnTo>
                    <a:lnTo>
                      <a:pt x="1314" y="144"/>
                    </a:lnTo>
                    <a:lnTo>
                      <a:pt x="1313" y="140"/>
                    </a:lnTo>
                    <a:lnTo>
                      <a:pt x="1312" y="137"/>
                    </a:lnTo>
                    <a:lnTo>
                      <a:pt x="1312" y="129"/>
                    </a:lnTo>
                    <a:lnTo>
                      <a:pt x="1312" y="122"/>
                    </a:lnTo>
                    <a:lnTo>
                      <a:pt x="1313" y="115"/>
                    </a:lnTo>
                    <a:lnTo>
                      <a:pt x="1314" y="109"/>
                    </a:lnTo>
                    <a:lnTo>
                      <a:pt x="1316" y="102"/>
                    </a:lnTo>
                    <a:lnTo>
                      <a:pt x="1318" y="96"/>
                    </a:lnTo>
                    <a:lnTo>
                      <a:pt x="1320" y="90"/>
                    </a:lnTo>
                    <a:lnTo>
                      <a:pt x="1324" y="84"/>
                    </a:lnTo>
                    <a:lnTo>
                      <a:pt x="1327" y="78"/>
                    </a:lnTo>
                    <a:lnTo>
                      <a:pt x="1332" y="73"/>
                    </a:lnTo>
                    <a:lnTo>
                      <a:pt x="1336" y="68"/>
                    </a:lnTo>
                    <a:lnTo>
                      <a:pt x="1341" y="63"/>
                    </a:lnTo>
                    <a:lnTo>
                      <a:pt x="1347" y="60"/>
                    </a:lnTo>
                    <a:lnTo>
                      <a:pt x="1352" y="57"/>
                    </a:lnTo>
                    <a:lnTo>
                      <a:pt x="1358" y="55"/>
                    </a:lnTo>
                    <a:lnTo>
                      <a:pt x="1364" y="54"/>
                    </a:lnTo>
                    <a:lnTo>
                      <a:pt x="1371" y="53"/>
                    </a:lnTo>
                    <a:lnTo>
                      <a:pt x="1376" y="54"/>
                    </a:lnTo>
                    <a:lnTo>
                      <a:pt x="1381" y="55"/>
                    </a:lnTo>
                    <a:lnTo>
                      <a:pt x="1386" y="56"/>
                    </a:lnTo>
                    <a:lnTo>
                      <a:pt x="1391" y="58"/>
                    </a:lnTo>
                    <a:lnTo>
                      <a:pt x="1396" y="62"/>
                    </a:lnTo>
                    <a:lnTo>
                      <a:pt x="1400" y="65"/>
                    </a:lnTo>
                    <a:lnTo>
                      <a:pt x="1403" y="69"/>
                    </a:lnTo>
                    <a:lnTo>
                      <a:pt x="1405" y="73"/>
                    </a:lnTo>
                    <a:lnTo>
                      <a:pt x="1407" y="73"/>
                    </a:lnTo>
                    <a:lnTo>
                      <a:pt x="1416" y="54"/>
                    </a:lnTo>
                    <a:lnTo>
                      <a:pt x="1411" y="52"/>
                    </a:lnTo>
                    <a:lnTo>
                      <a:pt x="1407" y="49"/>
                    </a:lnTo>
                    <a:lnTo>
                      <a:pt x="1402" y="47"/>
                    </a:lnTo>
                    <a:lnTo>
                      <a:pt x="1397" y="45"/>
                    </a:lnTo>
                    <a:lnTo>
                      <a:pt x="1391" y="44"/>
                    </a:lnTo>
                    <a:lnTo>
                      <a:pt x="1385" y="43"/>
                    </a:lnTo>
                    <a:lnTo>
                      <a:pt x="1378" y="42"/>
                    </a:lnTo>
                    <a:lnTo>
                      <a:pt x="1371" y="42"/>
                    </a:lnTo>
                    <a:close/>
                    <a:moveTo>
                      <a:pt x="1269" y="46"/>
                    </a:moveTo>
                    <a:lnTo>
                      <a:pt x="1263" y="45"/>
                    </a:lnTo>
                    <a:lnTo>
                      <a:pt x="1245" y="132"/>
                    </a:lnTo>
                    <a:lnTo>
                      <a:pt x="1181" y="45"/>
                    </a:lnTo>
                    <a:lnTo>
                      <a:pt x="1164" y="45"/>
                    </a:lnTo>
                    <a:lnTo>
                      <a:pt x="1138" y="174"/>
                    </a:lnTo>
                    <a:lnTo>
                      <a:pt x="1153" y="174"/>
                    </a:lnTo>
                    <a:lnTo>
                      <a:pt x="1171" y="82"/>
                    </a:lnTo>
                    <a:lnTo>
                      <a:pt x="1237" y="174"/>
                    </a:lnTo>
                    <a:lnTo>
                      <a:pt x="1251" y="174"/>
                    </a:lnTo>
                    <a:lnTo>
                      <a:pt x="1277" y="45"/>
                    </a:lnTo>
                    <a:lnTo>
                      <a:pt x="1269" y="46"/>
                    </a:lnTo>
                    <a:close/>
                    <a:moveTo>
                      <a:pt x="1133" y="47"/>
                    </a:moveTo>
                    <a:lnTo>
                      <a:pt x="1130" y="47"/>
                    </a:lnTo>
                    <a:lnTo>
                      <a:pt x="1126" y="46"/>
                    </a:lnTo>
                    <a:lnTo>
                      <a:pt x="1109" y="130"/>
                    </a:lnTo>
                    <a:lnTo>
                      <a:pt x="1107" y="138"/>
                    </a:lnTo>
                    <a:lnTo>
                      <a:pt x="1104" y="144"/>
                    </a:lnTo>
                    <a:lnTo>
                      <a:pt x="1102" y="147"/>
                    </a:lnTo>
                    <a:lnTo>
                      <a:pt x="1100" y="150"/>
                    </a:lnTo>
                    <a:lnTo>
                      <a:pt x="1097" y="153"/>
                    </a:lnTo>
                    <a:lnTo>
                      <a:pt x="1094" y="156"/>
                    </a:lnTo>
                    <a:lnTo>
                      <a:pt x="1088" y="160"/>
                    </a:lnTo>
                    <a:lnTo>
                      <a:pt x="1082" y="163"/>
                    </a:lnTo>
                    <a:lnTo>
                      <a:pt x="1075" y="165"/>
                    </a:lnTo>
                    <a:lnTo>
                      <a:pt x="1067" y="166"/>
                    </a:lnTo>
                    <a:lnTo>
                      <a:pt x="1061" y="166"/>
                    </a:lnTo>
                    <a:lnTo>
                      <a:pt x="1056" y="164"/>
                    </a:lnTo>
                    <a:lnTo>
                      <a:pt x="1053" y="163"/>
                    </a:lnTo>
                    <a:lnTo>
                      <a:pt x="1051" y="162"/>
                    </a:lnTo>
                    <a:lnTo>
                      <a:pt x="1047" y="159"/>
                    </a:lnTo>
                    <a:lnTo>
                      <a:pt x="1043" y="155"/>
                    </a:lnTo>
                    <a:lnTo>
                      <a:pt x="1041" y="150"/>
                    </a:lnTo>
                    <a:lnTo>
                      <a:pt x="1039" y="145"/>
                    </a:lnTo>
                    <a:lnTo>
                      <a:pt x="1039" y="139"/>
                    </a:lnTo>
                    <a:lnTo>
                      <a:pt x="1039" y="131"/>
                    </a:lnTo>
                    <a:lnTo>
                      <a:pt x="1056" y="46"/>
                    </a:lnTo>
                    <a:lnTo>
                      <a:pt x="1051" y="47"/>
                    </a:lnTo>
                    <a:lnTo>
                      <a:pt x="1044" y="47"/>
                    </a:lnTo>
                    <a:lnTo>
                      <a:pt x="1034" y="47"/>
                    </a:lnTo>
                    <a:lnTo>
                      <a:pt x="1028" y="46"/>
                    </a:lnTo>
                    <a:lnTo>
                      <a:pt x="1012" y="131"/>
                    </a:lnTo>
                    <a:lnTo>
                      <a:pt x="1011" y="136"/>
                    </a:lnTo>
                    <a:lnTo>
                      <a:pt x="1011" y="142"/>
                    </a:lnTo>
                    <a:lnTo>
                      <a:pt x="1011" y="146"/>
                    </a:lnTo>
                    <a:lnTo>
                      <a:pt x="1012" y="151"/>
                    </a:lnTo>
                    <a:lnTo>
                      <a:pt x="1013" y="155"/>
                    </a:lnTo>
                    <a:lnTo>
                      <a:pt x="1015" y="158"/>
                    </a:lnTo>
                    <a:lnTo>
                      <a:pt x="1017" y="162"/>
                    </a:lnTo>
                    <a:lnTo>
                      <a:pt x="1020" y="165"/>
                    </a:lnTo>
                    <a:lnTo>
                      <a:pt x="1023" y="168"/>
                    </a:lnTo>
                    <a:lnTo>
                      <a:pt x="1027" y="170"/>
                    </a:lnTo>
                    <a:lnTo>
                      <a:pt x="1030" y="172"/>
                    </a:lnTo>
                    <a:lnTo>
                      <a:pt x="1034" y="174"/>
                    </a:lnTo>
                    <a:lnTo>
                      <a:pt x="1042" y="176"/>
                    </a:lnTo>
                    <a:lnTo>
                      <a:pt x="1046" y="177"/>
                    </a:lnTo>
                    <a:lnTo>
                      <a:pt x="1051" y="178"/>
                    </a:lnTo>
                    <a:lnTo>
                      <a:pt x="1061" y="178"/>
                    </a:lnTo>
                    <a:lnTo>
                      <a:pt x="1072" y="177"/>
                    </a:lnTo>
                    <a:lnTo>
                      <a:pt x="1078" y="176"/>
                    </a:lnTo>
                    <a:lnTo>
                      <a:pt x="1083" y="175"/>
                    </a:lnTo>
                    <a:lnTo>
                      <a:pt x="1088" y="173"/>
                    </a:lnTo>
                    <a:lnTo>
                      <a:pt x="1092" y="171"/>
                    </a:lnTo>
                    <a:lnTo>
                      <a:pt x="1097" y="168"/>
                    </a:lnTo>
                    <a:lnTo>
                      <a:pt x="1101" y="166"/>
                    </a:lnTo>
                    <a:lnTo>
                      <a:pt x="1105" y="162"/>
                    </a:lnTo>
                    <a:lnTo>
                      <a:pt x="1109" y="159"/>
                    </a:lnTo>
                    <a:lnTo>
                      <a:pt x="1112" y="155"/>
                    </a:lnTo>
                    <a:lnTo>
                      <a:pt x="1115" y="150"/>
                    </a:lnTo>
                    <a:lnTo>
                      <a:pt x="1120" y="141"/>
                    </a:lnTo>
                    <a:lnTo>
                      <a:pt x="1123" y="130"/>
                    </a:lnTo>
                    <a:lnTo>
                      <a:pt x="1141" y="46"/>
                    </a:lnTo>
                    <a:lnTo>
                      <a:pt x="1137" y="47"/>
                    </a:lnTo>
                    <a:lnTo>
                      <a:pt x="1133" y="47"/>
                    </a:lnTo>
                    <a:close/>
                    <a:moveTo>
                      <a:pt x="983" y="55"/>
                    </a:moveTo>
                    <a:lnTo>
                      <a:pt x="979" y="52"/>
                    </a:lnTo>
                    <a:lnTo>
                      <a:pt x="975" y="50"/>
                    </a:lnTo>
                    <a:lnTo>
                      <a:pt x="970" y="47"/>
                    </a:lnTo>
                    <a:lnTo>
                      <a:pt x="965" y="45"/>
                    </a:lnTo>
                    <a:lnTo>
                      <a:pt x="960" y="44"/>
                    </a:lnTo>
                    <a:lnTo>
                      <a:pt x="954" y="43"/>
                    </a:lnTo>
                    <a:lnTo>
                      <a:pt x="948" y="42"/>
                    </a:lnTo>
                    <a:lnTo>
                      <a:pt x="942" y="42"/>
                    </a:lnTo>
                    <a:lnTo>
                      <a:pt x="933" y="43"/>
                    </a:lnTo>
                    <a:lnTo>
                      <a:pt x="925" y="44"/>
                    </a:lnTo>
                    <a:lnTo>
                      <a:pt x="917" y="46"/>
                    </a:lnTo>
                    <a:lnTo>
                      <a:pt x="909" y="48"/>
                    </a:lnTo>
                    <a:lnTo>
                      <a:pt x="902" y="51"/>
                    </a:lnTo>
                    <a:lnTo>
                      <a:pt x="895" y="55"/>
                    </a:lnTo>
                    <a:lnTo>
                      <a:pt x="888" y="60"/>
                    </a:lnTo>
                    <a:lnTo>
                      <a:pt x="881" y="66"/>
                    </a:lnTo>
                    <a:lnTo>
                      <a:pt x="875" y="72"/>
                    </a:lnTo>
                    <a:lnTo>
                      <a:pt x="870" y="79"/>
                    </a:lnTo>
                    <a:lnTo>
                      <a:pt x="867" y="82"/>
                    </a:lnTo>
                    <a:lnTo>
                      <a:pt x="865" y="86"/>
                    </a:lnTo>
                    <a:lnTo>
                      <a:pt x="863" y="89"/>
                    </a:lnTo>
                    <a:lnTo>
                      <a:pt x="861" y="93"/>
                    </a:lnTo>
                    <a:lnTo>
                      <a:pt x="858" y="100"/>
                    </a:lnTo>
                    <a:lnTo>
                      <a:pt x="856" y="108"/>
                    </a:lnTo>
                    <a:lnTo>
                      <a:pt x="855" y="117"/>
                    </a:lnTo>
                    <a:lnTo>
                      <a:pt x="855" y="125"/>
                    </a:lnTo>
                    <a:lnTo>
                      <a:pt x="855" y="131"/>
                    </a:lnTo>
                    <a:lnTo>
                      <a:pt x="856" y="137"/>
                    </a:lnTo>
                    <a:lnTo>
                      <a:pt x="857" y="142"/>
                    </a:lnTo>
                    <a:lnTo>
                      <a:pt x="859" y="147"/>
                    </a:lnTo>
                    <a:lnTo>
                      <a:pt x="861" y="152"/>
                    </a:lnTo>
                    <a:lnTo>
                      <a:pt x="864" y="156"/>
                    </a:lnTo>
                    <a:lnTo>
                      <a:pt x="867" y="161"/>
                    </a:lnTo>
                    <a:lnTo>
                      <a:pt x="871" y="164"/>
                    </a:lnTo>
                    <a:lnTo>
                      <a:pt x="875" y="168"/>
                    </a:lnTo>
                    <a:lnTo>
                      <a:pt x="879" y="170"/>
                    </a:lnTo>
                    <a:lnTo>
                      <a:pt x="882" y="172"/>
                    </a:lnTo>
                    <a:lnTo>
                      <a:pt x="884" y="173"/>
                    </a:lnTo>
                    <a:lnTo>
                      <a:pt x="889" y="175"/>
                    </a:lnTo>
                    <a:lnTo>
                      <a:pt x="894" y="176"/>
                    </a:lnTo>
                    <a:lnTo>
                      <a:pt x="900" y="177"/>
                    </a:lnTo>
                    <a:lnTo>
                      <a:pt x="906" y="178"/>
                    </a:lnTo>
                    <a:lnTo>
                      <a:pt x="912" y="178"/>
                    </a:lnTo>
                    <a:lnTo>
                      <a:pt x="920" y="178"/>
                    </a:lnTo>
                    <a:lnTo>
                      <a:pt x="929" y="177"/>
                    </a:lnTo>
                    <a:lnTo>
                      <a:pt x="937" y="175"/>
                    </a:lnTo>
                    <a:lnTo>
                      <a:pt x="945" y="172"/>
                    </a:lnTo>
                    <a:lnTo>
                      <a:pt x="953" y="169"/>
                    </a:lnTo>
                    <a:lnTo>
                      <a:pt x="960" y="165"/>
                    </a:lnTo>
                    <a:lnTo>
                      <a:pt x="967" y="160"/>
                    </a:lnTo>
                    <a:lnTo>
                      <a:pt x="974" y="154"/>
                    </a:lnTo>
                    <a:lnTo>
                      <a:pt x="980" y="148"/>
                    </a:lnTo>
                    <a:lnTo>
                      <a:pt x="985" y="141"/>
                    </a:lnTo>
                    <a:lnTo>
                      <a:pt x="988" y="138"/>
                    </a:lnTo>
                    <a:lnTo>
                      <a:pt x="990" y="134"/>
                    </a:lnTo>
                    <a:lnTo>
                      <a:pt x="992" y="131"/>
                    </a:lnTo>
                    <a:lnTo>
                      <a:pt x="994" y="127"/>
                    </a:lnTo>
                    <a:lnTo>
                      <a:pt x="997" y="119"/>
                    </a:lnTo>
                    <a:lnTo>
                      <a:pt x="999" y="111"/>
                    </a:lnTo>
                    <a:lnTo>
                      <a:pt x="1000" y="103"/>
                    </a:lnTo>
                    <a:lnTo>
                      <a:pt x="1000" y="94"/>
                    </a:lnTo>
                    <a:lnTo>
                      <a:pt x="1000" y="88"/>
                    </a:lnTo>
                    <a:lnTo>
                      <a:pt x="999" y="82"/>
                    </a:lnTo>
                    <a:lnTo>
                      <a:pt x="998" y="77"/>
                    </a:lnTo>
                    <a:lnTo>
                      <a:pt x="996" y="72"/>
                    </a:lnTo>
                    <a:lnTo>
                      <a:pt x="994" y="67"/>
                    </a:lnTo>
                    <a:lnTo>
                      <a:pt x="992" y="65"/>
                    </a:lnTo>
                    <a:lnTo>
                      <a:pt x="991" y="63"/>
                    </a:lnTo>
                    <a:lnTo>
                      <a:pt x="987" y="59"/>
                    </a:lnTo>
                    <a:lnTo>
                      <a:pt x="983" y="55"/>
                    </a:lnTo>
                    <a:close/>
                    <a:moveTo>
                      <a:pt x="886" y="2"/>
                    </a:moveTo>
                    <a:lnTo>
                      <a:pt x="880" y="1"/>
                    </a:lnTo>
                    <a:lnTo>
                      <a:pt x="877" y="0"/>
                    </a:lnTo>
                    <a:lnTo>
                      <a:pt x="875" y="0"/>
                    </a:lnTo>
                    <a:lnTo>
                      <a:pt x="861" y="21"/>
                    </a:lnTo>
                    <a:lnTo>
                      <a:pt x="847" y="41"/>
                    </a:lnTo>
                    <a:lnTo>
                      <a:pt x="834" y="60"/>
                    </a:lnTo>
                    <a:lnTo>
                      <a:pt x="821" y="78"/>
                    </a:lnTo>
                    <a:lnTo>
                      <a:pt x="797" y="0"/>
                    </a:lnTo>
                    <a:lnTo>
                      <a:pt x="793" y="1"/>
                    </a:lnTo>
                    <a:lnTo>
                      <a:pt x="788" y="1"/>
                    </a:lnTo>
                    <a:lnTo>
                      <a:pt x="783" y="2"/>
                    </a:lnTo>
                    <a:lnTo>
                      <a:pt x="778" y="2"/>
                    </a:lnTo>
                    <a:lnTo>
                      <a:pt x="766" y="1"/>
                    </a:lnTo>
                    <a:lnTo>
                      <a:pt x="753" y="0"/>
                    </a:lnTo>
                    <a:lnTo>
                      <a:pt x="788" y="99"/>
                    </a:lnTo>
                    <a:lnTo>
                      <a:pt x="774" y="174"/>
                    </a:lnTo>
                    <a:lnTo>
                      <a:pt x="811" y="174"/>
                    </a:lnTo>
                    <a:lnTo>
                      <a:pt x="826" y="96"/>
                    </a:lnTo>
                    <a:lnTo>
                      <a:pt x="874" y="33"/>
                    </a:lnTo>
                    <a:lnTo>
                      <a:pt x="899" y="0"/>
                    </a:lnTo>
                    <a:lnTo>
                      <a:pt x="892" y="1"/>
                    </a:lnTo>
                    <a:lnTo>
                      <a:pt x="886" y="2"/>
                    </a:lnTo>
                    <a:close/>
                    <a:moveTo>
                      <a:pt x="714" y="97"/>
                    </a:moveTo>
                    <a:lnTo>
                      <a:pt x="706" y="108"/>
                    </a:lnTo>
                    <a:lnTo>
                      <a:pt x="699" y="118"/>
                    </a:lnTo>
                    <a:lnTo>
                      <a:pt x="691" y="127"/>
                    </a:lnTo>
                    <a:lnTo>
                      <a:pt x="684" y="134"/>
                    </a:lnTo>
                    <a:lnTo>
                      <a:pt x="660" y="96"/>
                    </a:lnTo>
                    <a:lnTo>
                      <a:pt x="668" y="92"/>
                    </a:lnTo>
                    <a:lnTo>
                      <a:pt x="675" y="87"/>
                    </a:lnTo>
                    <a:lnTo>
                      <a:pt x="680" y="83"/>
                    </a:lnTo>
                    <a:lnTo>
                      <a:pt x="685" y="78"/>
                    </a:lnTo>
                    <a:lnTo>
                      <a:pt x="688" y="74"/>
                    </a:lnTo>
                    <a:lnTo>
                      <a:pt x="691" y="69"/>
                    </a:lnTo>
                    <a:lnTo>
                      <a:pt x="692" y="65"/>
                    </a:lnTo>
                    <a:lnTo>
                      <a:pt x="693" y="60"/>
                    </a:lnTo>
                    <a:lnTo>
                      <a:pt x="692" y="55"/>
                    </a:lnTo>
                    <a:lnTo>
                      <a:pt x="692" y="53"/>
                    </a:lnTo>
                    <a:lnTo>
                      <a:pt x="691" y="51"/>
                    </a:lnTo>
                    <a:lnTo>
                      <a:pt x="689" y="47"/>
                    </a:lnTo>
                    <a:lnTo>
                      <a:pt x="685" y="44"/>
                    </a:lnTo>
                    <a:lnTo>
                      <a:pt x="683" y="43"/>
                    </a:lnTo>
                    <a:lnTo>
                      <a:pt x="681" y="42"/>
                    </a:lnTo>
                    <a:lnTo>
                      <a:pt x="676" y="40"/>
                    </a:lnTo>
                    <a:lnTo>
                      <a:pt x="670" y="39"/>
                    </a:lnTo>
                    <a:lnTo>
                      <a:pt x="663" y="39"/>
                    </a:lnTo>
                    <a:lnTo>
                      <a:pt x="655" y="40"/>
                    </a:lnTo>
                    <a:lnTo>
                      <a:pt x="648" y="41"/>
                    </a:lnTo>
                    <a:lnTo>
                      <a:pt x="641" y="44"/>
                    </a:lnTo>
                    <a:lnTo>
                      <a:pt x="635" y="49"/>
                    </a:lnTo>
                    <a:lnTo>
                      <a:pt x="632" y="51"/>
                    </a:lnTo>
                    <a:lnTo>
                      <a:pt x="630" y="54"/>
                    </a:lnTo>
                    <a:lnTo>
                      <a:pt x="628" y="57"/>
                    </a:lnTo>
                    <a:lnTo>
                      <a:pt x="626" y="61"/>
                    </a:lnTo>
                    <a:lnTo>
                      <a:pt x="625" y="64"/>
                    </a:lnTo>
                    <a:lnTo>
                      <a:pt x="624" y="68"/>
                    </a:lnTo>
                    <a:lnTo>
                      <a:pt x="623" y="72"/>
                    </a:lnTo>
                    <a:lnTo>
                      <a:pt x="623" y="76"/>
                    </a:lnTo>
                    <a:lnTo>
                      <a:pt x="624" y="82"/>
                    </a:lnTo>
                    <a:lnTo>
                      <a:pt x="625" y="88"/>
                    </a:lnTo>
                    <a:lnTo>
                      <a:pt x="628" y="95"/>
                    </a:lnTo>
                    <a:lnTo>
                      <a:pt x="631" y="102"/>
                    </a:lnTo>
                    <a:lnTo>
                      <a:pt x="621" y="107"/>
                    </a:lnTo>
                    <a:lnTo>
                      <a:pt x="612" y="113"/>
                    </a:lnTo>
                    <a:lnTo>
                      <a:pt x="608" y="115"/>
                    </a:lnTo>
                    <a:lnTo>
                      <a:pt x="604" y="118"/>
                    </a:lnTo>
                    <a:lnTo>
                      <a:pt x="598" y="124"/>
                    </a:lnTo>
                    <a:lnTo>
                      <a:pt x="595" y="127"/>
                    </a:lnTo>
                    <a:lnTo>
                      <a:pt x="593" y="129"/>
                    </a:lnTo>
                    <a:lnTo>
                      <a:pt x="591" y="132"/>
                    </a:lnTo>
                    <a:lnTo>
                      <a:pt x="590" y="135"/>
                    </a:lnTo>
                    <a:lnTo>
                      <a:pt x="588" y="138"/>
                    </a:lnTo>
                    <a:lnTo>
                      <a:pt x="588" y="141"/>
                    </a:lnTo>
                    <a:lnTo>
                      <a:pt x="587" y="144"/>
                    </a:lnTo>
                    <a:lnTo>
                      <a:pt x="587" y="148"/>
                    </a:lnTo>
                    <a:lnTo>
                      <a:pt x="588" y="154"/>
                    </a:lnTo>
                    <a:lnTo>
                      <a:pt x="589" y="160"/>
                    </a:lnTo>
                    <a:lnTo>
                      <a:pt x="591" y="162"/>
                    </a:lnTo>
                    <a:lnTo>
                      <a:pt x="592" y="165"/>
                    </a:lnTo>
                    <a:lnTo>
                      <a:pt x="597" y="169"/>
                    </a:lnTo>
                    <a:lnTo>
                      <a:pt x="599" y="171"/>
                    </a:lnTo>
                    <a:lnTo>
                      <a:pt x="602" y="172"/>
                    </a:lnTo>
                    <a:lnTo>
                      <a:pt x="604" y="173"/>
                    </a:lnTo>
                    <a:lnTo>
                      <a:pt x="607" y="174"/>
                    </a:lnTo>
                    <a:lnTo>
                      <a:pt x="613" y="176"/>
                    </a:lnTo>
                    <a:lnTo>
                      <a:pt x="620" y="176"/>
                    </a:lnTo>
                    <a:lnTo>
                      <a:pt x="625" y="176"/>
                    </a:lnTo>
                    <a:lnTo>
                      <a:pt x="631" y="175"/>
                    </a:lnTo>
                    <a:lnTo>
                      <a:pt x="642" y="172"/>
                    </a:lnTo>
                    <a:lnTo>
                      <a:pt x="648" y="170"/>
                    </a:lnTo>
                    <a:lnTo>
                      <a:pt x="654" y="167"/>
                    </a:lnTo>
                    <a:lnTo>
                      <a:pt x="666" y="160"/>
                    </a:lnTo>
                    <a:lnTo>
                      <a:pt x="673" y="174"/>
                    </a:lnTo>
                    <a:lnTo>
                      <a:pt x="711" y="174"/>
                    </a:lnTo>
                    <a:lnTo>
                      <a:pt x="690" y="142"/>
                    </a:lnTo>
                    <a:lnTo>
                      <a:pt x="711" y="121"/>
                    </a:lnTo>
                    <a:lnTo>
                      <a:pt x="718" y="114"/>
                    </a:lnTo>
                    <a:lnTo>
                      <a:pt x="723" y="108"/>
                    </a:lnTo>
                    <a:lnTo>
                      <a:pt x="714" y="97"/>
                    </a:lnTo>
                    <a:close/>
                    <a:moveTo>
                      <a:pt x="472" y="44"/>
                    </a:moveTo>
                    <a:lnTo>
                      <a:pt x="472" y="49"/>
                    </a:lnTo>
                    <a:lnTo>
                      <a:pt x="472" y="53"/>
                    </a:lnTo>
                    <a:lnTo>
                      <a:pt x="471" y="56"/>
                    </a:lnTo>
                    <a:lnTo>
                      <a:pt x="469" y="60"/>
                    </a:lnTo>
                    <a:lnTo>
                      <a:pt x="486" y="58"/>
                    </a:lnTo>
                    <a:lnTo>
                      <a:pt x="504" y="58"/>
                    </a:lnTo>
                    <a:lnTo>
                      <a:pt x="482" y="174"/>
                    </a:lnTo>
                    <a:lnTo>
                      <a:pt x="509" y="174"/>
                    </a:lnTo>
                    <a:lnTo>
                      <a:pt x="532" y="58"/>
                    </a:lnTo>
                    <a:lnTo>
                      <a:pt x="552" y="59"/>
                    </a:lnTo>
                    <a:lnTo>
                      <a:pt x="566" y="60"/>
                    </a:lnTo>
                    <a:lnTo>
                      <a:pt x="565" y="56"/>
                    </a:lnTo>
                    <a:lnTo>
                      <a:pt x="566" y="52"/>
                    </a:lnTo>
                    <a:lnTo>
                      <a:pt x="567" y="48"/>
                    </a:lnTo>
                    <a:lnTo>
                      <a:pt x="568" y="44"/>
                    </a:lnTo>
                    <a:lnTo>
                      <a:pt x="472" y="44"/>
                    </a:lnTo>
                    <a:close/>
                    <a:moveTo>
                      <a:pt x="445" y="45"/>
                    </a:moveTo>
                    <a:lnTo>
                      <a:pt x="437" y="43"/>
                    </a:lnTo>
                    <a:lnTo>
                      <a:pt x="433" y="42"/>
                    </a:lnTo>
                    <a:lnTo>
                      <a:pt x="430" y="42"/>
                    </a:lnTo>
                    <a:lnTo>
                      <a:pt x="425" y="42"/>
                    </a:lnTo>
                    <a:lnTo>
                      <a:pt x="420" y="43"/>
                    </a:lnTo>
                    <a:lnTo>
                      <a:pt x="415" y="44"/>
                    </a:lnTo>
                    <a:lnTo>
                      <a:pt x="411" y="46"/>
                    </a:lnTo>
                    <a:lnTo>
                      <a:pt x="407" y="47"/>
                    </a:lnTo>
                    <a:lnTo>
                      <a:pt x="402" y="50"/>
                    </a:lnTo>
                    <a:lnTo>
                      <a:pt x="398" y="52"/>
                    </a:lnTo>
                    <a:lnTo>
                      <a:pt x="394" y="55"/>
                    </a:lnTo>
                    <a:lnTo>
                      <a:pt x="391" y="59"/>
                    </a:lnTo>
                    <a:lnTo>
                      <a:pt x="387" y="63"/>
                    </a:lnTo>
                    <a:lnTo>
                      <a:pt x="385" y="67"/>
                    </a:lnTo>
                    <a:lnTo>
                      <a:pt x="382" y="71"/>
                    </a:lnTo>
                    <a:lnTo>
                      <a:pt x="381" y="75"/>
                    </a:lnTo>
                    <a:lnTo>
                      <a:pt x="379" y="80"/>
                    </a:lnTo>
                    <a:lnTo>
                      <a:pt x="379" y="84"/>
                    </a:lnTo>
                    <a:lnTo>
                      <a:pt x="378" y="89"/>
                    </a:lnTo>
                    <a:lnTo>
                      <a:pt x="379" y="93"/>
                    </a:lnTo>
                    <a:lnTo>
                      <a:pt x="379" y="96"/>
                    </a:lnTo>
                    <a:lnTo>
                      <a:pt x="380" y="99"/>
                    </a:lnTo>
                    <a:lnTo>
                      <a:pt x="381" y="102"/>
                    </a:lnTo>
                    <a:lnTo>
                      <a:pt x="383" y="105"/>
                    </a:lnTo>
                    <a:lnTo>
                      <a:pt x="385" y="108"/>
                    </a:lnTo>
                    <a:lnTo>
                      <a:pt x="390" y="113"/>
                    </a:lnTo>
                    <a:lnTo>
                      <a:pt x="412" y="127"/>
                    </a:lnTo>
                    <a:lnTo>
                      <a:pt x="417" y="131"/>
                    </a:lnTo>
                    <a:lnTo>
                      <a:pt x="419" y="133"/>
                    </a:lnTo>
                    <a:lnTo>
                      <a:pt x="421" y="135"/>
                    </a:lnTo>
                    <a:lnTo>
                      <a:pt x="423" y="139"/>
                    </a:lnTo>
                    <a:lnTo>
                      <a:pt x="424" y="143"/>
                    </a:lnTo>
                    <a:lnTo>
                      <a:pt x="423" y="148"/>
                    </a:lnTo>
                    <a:lnTo>
                      <a:pt x="422" y="152"/>
                    </a:lnTo>
                    <a:lnTo>
                      <a:pt x="419" y="156"/>
                    </a:lnTo>
                    <a:lnTo>
                      <a:pt x="416" y="160"/>
                    </a:lnTo>
                    <a:lnTo>
                      <a:pt x="412" y="163"/>
                    </a:lnTo>
                    <a:lnTo>
                      <a:pt x="407" y="165"/>
                    </a:lnTo>
                    <a:lnTo>
                      <a:pt x="403" y="166"/>
                    </a:lnTo>
                    <a:lnTo>
                      <a:pt x="398" y="167"/>
                    </a:lnTo>
                    <a:lnTo>
                      <a:pt x="392" y="166"/>
                    </a:lnTo>
                    <a:lnTo>
                      <a:pt x="387" y="165"/>
                    </a:lnTo>
                    <a:lnTo>
                      <a:pt x="383" y="164"/>
                    </a:lnTo>
                    <a:lnTo>
                      <a:pt x="380" y="161"/>
                    </a:lnTo>
                    <a:lnTo>
                      <a:pt x="379" y="160"/>
                    </a:lnTo>
                    <a:lnTo>
                      <a:pt x="377" y="158"/>
                    </a:lnTo>
                    <a:lnTo>
                      <a:pt x="376" y="155"/>
                    </a:lnTo>
                    <a:lnTo>
                      <a:pt x="375" y="151"/>
                    </a:lnTo>
                    <a:lnTo>
                      <a:pt x="374" y="146"/>
                    </a:lnTo>
                    <a:lnTo>
                      <a:pt x="372" y="146"/>
                    </a:lnTo>
                    <a:lnTo>
                      <a:pt x="362" y="170"/>
                    </a:lnTo>
                    <a:lnTo>
                      <a:pt x="364" y="172"/>
                    </a:lnTo>
                    <a:lnTo>
                      <a:pt x="367" y="173"/>
                    </a:lnTo>
                    <a:lnTo>
                      <a:pt x="373" y="176"/>
                    </a:lnTo>
                    <a:lnTo>
                      <a:pt x="377" y="177"/>
                    </a:lnTo>
                    <a:lnTo>
                      <a:pt x="382" y="178"/>
                    </a:lnTo>
                    <a:lnTo>
                      <a:pt x="392" y="178"/>
                    </a:lnTo>
                    <a:lnTo>
                      <a:pt x="403" y="177"/>
                    </a:lnTo>
                    <a:lnTo>
                      <a:pt x="408" y="176"/>
                    </a:lnTo>
                    <a:lnTo>
                      <a:pt x="413" y="175"/>
                    </a:lnTo>
                    <a:lnTo>
                      <a:pt x="417" y="173"/>
                    </a:lnTo>
                    <a:lnTo>
                      <a:pt x="422" y="171"/>
                    </a:lnTo>
                    <a:lnTo>
                      <a:pt x="426" y="168"/>
                    </a:lnTo>
                    <a:lnTo>
                      <a:pt x="431" y="165"/>
                    </a:lnTo>
                    <a:lnTo>
                      <a:pt x="435" y="162"/>
                    </a:lnTo>
                    <a:lnTo>
                      <a:pt x="438" y="158"/>
                    </a:lnTo>
                    <a:lnTo>
                      <a:pt x="441" y="154"/>
                    </a:lnTo>
                    <a:lnTo>
                      <a:pt x="444" y="149"/>
                    </a:lnTo>
                    <a:lnTo>
                      <a:pt x="446" y="145"/>
                    </a:lnTo>
                    <a:lnTo>
                      <a:pt x="447" y="140"/>
                    </a:lnTo>
                    <a:lnTo>
                      <a:pt x="448" y="135"/>
                    </a:lnTo>
                    <a:lnTo>
                      <a:pt x="448" y="129"/>
                    </a:lnTo>
                    <a:lnTo>
                      <a:pt x="448" y="126"/>
                    </a:lnTo>
                    <a:lnTo>
                      <a:pt x="448" y="122"/>
                    </a:lnTo>
                    <a:lnTo>
                      <a:pt x="447" y="119"/>
                    </a:lnTo>
                    <a:lnTo>
                      <a:pt x="445" y="116"/>
                    </a:lnTo>
                    <a:lnTo>
                      <a:pt x="444" y="113"/>
                    </a:lnTo>
                    <a:lnTo>
                      <a:pt x="442" y="110"/>
                    </a:lnTo>
                    <a:lnTo>
                      <a:pt x="437" y="105"/>
                    </a:lnTo>
                    <a:lnTo>
                      <a:pt x="415" y="91"/>
                    </a:lnTo>
                    <a:lnTo>
                      <a:pt x="409" y="87"/>
                    </a:lnTo>
                    <a:lnTo>
                      <a:pt x="406" y="83"/>
                    </a:lnTo>
                    <a:lnTo>
                      <a:pt x="404" y="79"/>
                    </a:lnTo>
                    <a:lnTo>
                      <a:pt x="403" y="74"/>
                    </a:lnTo>
                    <a:lnTo>
                      <a:pt x="403" y="70"/>
                    </a:lnTo>
                    <a:lnTo>
                      <a:pt x="404" y="68"/>
                    </a:lnTo>
                    <a:lnTo>
                      <a:pt x="405" y="66"/>
                    </a:lnTo>
                    <a:lnTo>
                      <a:pt x="407" y="62"/>
                    </a:lnTo>
                    <a:lnTo>
                      <a:pt x="410" y="59"/>
                    </a:lnTo>
                    <a:lnTo>
                      <a:pt x="414" y="57"/>
                    </a:lnTo>
                    <a:lnTo>
                      <a:pt x="418" y="55"/>
                    </a:lnTo>
                    <a:lnTo>
                      <a:pt x="422" y="54"/>
                    </a:lnTo>
                    <a:lnTo>
                      <a:pt x="427" y="53"/>
                    </a:lnTo>
                    <a:lnTo>
                      <a:pt x="431" y="54"/>
                    </a:lnTo>
                    <a:lnTo>
                      <a:pt x="434" y="55"/>
                    </a:lnTo>
                    <a:lnTo>
                      <a:pt x="437" y="56"/>
                    </a:lnTo>
                    <a:lnTo>
                      <a:pt x="440" y="58"/>
                    </a:lnTo>
                    <a:lnTo>
                      <a:pt x="443" y="61"/>
                    </a:lnTo>
                    <a:lnTo>
                      <a:pt x="445" y="63"/>
                    </a:lnTo>
                    <a:lnTo>
                      <a:pt x="446" y="66"/>
                    </a:lnTo>
                    <a:lnTo>
                      <a:pt x="446" y="70"/>
                    </a:lnTo>
                    <a:lnTo>
                      <a:pt x="449" y="70"/>
                    </a:lnTo>
                    <a:lnTo>
                      <a:pt x="458" y="52"/>
                    </a:lnTo>
                    <a:lnTo>
                      <a:pt x="458" y="51"/>
                    </a:lnTo>
                    <a:lnTo>
                      <a:pt x="457" y="50"/>
                    </a:lnTo>
                    <a:lnTo>
                      <a:pt x="454" y="48"/>
                    </a:lnTo>
                    <a:lnTo>
                      <a:pt x="450" y="46"/>
                    </a:lnTo>
                    <a:lnTo>
                      <a:pt x="445" y="45"/>
                    </a:lnTo>
                    <a:close/>
                    <a:moveTo>
                      <a:pt x="361" y="46"/>
                    </a:moveTo>
                    <a:lnTo>
                      <a:pt x="354" y="45"/>
                    </a:lnTo>
                    <a:lnTo>
                      <a:pt x="336" y="133"/>
                    </a:lnTo>
                    <a:lnTo>
                      <a:pt x="271" y="45"/>
                    </a:lnTo>
                    <a:lnTo>
                      <a:pt x="255" y="45"/>
                    </a:lnTo>
                    <a:lnTo>
                      <a:pt x="229" y="174"/>
                    </a:lnTo>
                    <a:lnTo>
                      <a:pt x="244" y="174"/>
                    </a:lnTo>
                    <a:lnTo>
                      <a:pt x="261" y="82"/>
                    </a:lnTo>
                    <a:lnTo>
                      <a:pt x="327" y="174"/>
                    </a:lnTo>
                    <a:lnTo>
                      <a:pt x="342" y="174"/>
                    </a:lnTo>
                    <a:lnTo>
                      <a:pt x="368" y="45"/>
                    </a:lnTo>
                    <a:lnTo>
                      <a:pt x="364" y="46"/>
                    </a:lnTo>
                    <a:lnTo>
                      <a:pt x="361" y="46"/>
                    </a:lnTo>
                    <a:close/>
                    <a:moveTo>
                      <a:pt x="192" y="46"/>
                    </a:moveTo>
                    <a:lnTo>
                      <a:pt x="142" y="46"/>
                    </a:lnTo>
                    <a:lnTo>
                      <a:pt x="116" y="174"/>
                    </a:lnTo>
                    <a:lnTo>
                      <a:pt x="145" y="174"/>
                    </a:lnTo>
                    <a:lnTo>
                      <a:pt x="156" y="115"/>
                    </a:lnTo>
                    <a:lnTo>
                      <a:pt x="159" y="115"/>
                    </a:lnTo>
                    <a:lnTo>
                      <a:pt x="181" y="174"/>
                    </a:lnTo>
                    <a:lnTo>
                      <a:pt x="215" y="174"/>
                    </a:lnTo>
                    <a:lnTo>
                      <a:pt x="186" y="111"/>
                    </a:lnTo>
                    <a:lnTo>
                      <a:pt x="195" y="108"/>
                    </a:lnTo>
                    <a:lnTo>
                      <a:pt x="202" y="104"/>
                    </a:lnTo>
                    <a:lnTo>
                      <a:pt x="208" y="101"/>
                    </a:lnTo>
                    <a:lnTo>
                      <a:pt x="212" y="97"/>
                    </a:lnTo>
                    <a:lnTo>
                      <a:pt x="217" y="92"/>
                    </a:lnTo>
                    <a:lnTo>
                      <a:pt x="219" y="89"/>
                    </a:lnTo>
                    <a:lnTo>
                      <a:pt x="221" y="86"/>
                    </a:lnTo>
                    <a:lnTo>
                      <a:pt x="222" y="83"/>
                    </a:lnTo>
                    <a:lnTo>
                      <a:pt x="223" y="79"/>
                    </a:lnTo>
                    <a:lnTo>
                      <a:pt x="223" y="75"/>
                    </a:lnTo>
                    <a:lnTo>
                      <a:pt x="223" y="71"/>
                    </a:lnTo>
                    <a:lnTo>
                      <a:pt x="223" y="65"/>
                    </a:lnTo>
                    <a:lnTo>
                      <a:pt x="222" y="63"/>
                    </a:lnTo>
                    <a:lnTo>
                      <a:pt x="222" y="60"/>
                    </a:lnTo>
                    <a:lnTo>
                      <a:pt x="219" y="56"/>
                    </a:lnTo>
                    <a:lnTo>
                      <a:pt x="216" y="52"/>
                    </a:lnTo>
                    <a:lnTo>
                      <a:pt x="211" y="49"/>
                    </a:lnTo>
                    <a:lnTo>
                      <a:pt x="206" y="47"/>
                    </a:lnTo>
                    <a:lnTo>
                      <a:pt x="199" y="46"/>
                    </a:lnTo>
                    <a:lnTo>
                      <a:pt x="192" y="46"/>
                    </a:lnTo>
                    <a:close/>
                    <a:moveTo>
                      <a:pt x="34" y="0"/>
                    </a:moveTo>
                    <a:lnTo>
                      <a:pt x="0" y="174"/>
                    </a:lnTo>
                    <a:lnTo>
                      <a:pt x="97" y="174"/>
                    </a:lnTo>
                    <a:lnTo>
                      <a:pt x="96" y="168"/>
                    </a:lnTo>
                    <a:lnTo>
                      <a:pt x="97" y="163"/>
                    </a:lnTo>
                    <a:lnTo>
                      <a:pt x="98" y="158"/>
                    </a:lnTo>
                    <a:lnTo>
                      <a:pt x="99" y="156"/>
                    </a:lnTo>
                    <a:lnTo>
                      <a:pt x="100" y="154"/>
                    </a:lnTo>
                    <a:lnTo>
                      <a:pt x="67" y="156"/>
                    </a:lnTo>
                    <a:lnTo>
                      <a:pt x="49" y="156"/>
                    </a:lnTo>
                    <a:lnTo>
                      <a:pt x="41" y="156"/>
                    </a:lnTo>
                    <a:lnTo>
                      <a:pt x="54" y="90"/>
                    </a:lnTo>
                    <a:lnTo>
                      <a:pt x="72" y="90"/>
                    </a:lnTo>
                    <a:lnTo>
                      <a:pt x="87" y="91"/>
                    </a:lnTo>
                    <a:lnTo>
                      <a:pt x="100" y="92"/>
                    </a:lnTo>
                    <a:lnTo>
                      <a:pt x="106" y="93"/>
                    </a:lnTo>
                    <a:lnTo>
                      <a:pt x="112" y="93"/>
                    </a:lnTo>
                    <a:lnTo>
                      <a:pt x="112" y="86"/>
                    </a:lnTo>
                    <a:lnTo>
                      <a:pt x="113" y="81"/>
                    </a:lnTo>
                    <a:lnTo>
                      <a:pt x="113" y="78"/>
                    </a:lnTo>
                    <a:lnTo>
                      <a:pt x="114" y="76"/>
                    </a:lnTo>
                    <a:lnTo>
                      <a:pt x="116" y="72"/>
                    </a:lnTo>
                    <a:lnTo>
                      <a:pt x="89" y="73"/>
                    </a:lnTo>
                    <a:lnTo>
                      <a:pt x="75" y="74"/>
                    </a:lnTo>
                    <a:lnTo>
                      <a:pt x="58" y="73"/>
                    </a:lnTo>
                    <a:lnTo>
                      <a:pt x="68" y="18"/>
                    </a:lnTo>
                    <a:lnTo>
                      <a:pt x="82" y="18"/>
                    </a:lnTo>
                    <a:lnTo>
                      <a:pt x="93" y="18"/>
                    </a:lnTo>
                    <a:lnTo>
                      <a:pt x="104" y="19"/>
                    </a:lnTo>
                    <a:lnTo>
                      <a:pt x="115" y="20"/>
                    </a:lnTo>
                    <a:lnTo>
                      <a:pt x="127" y="22"/>
                    </a:lnTo>
                    <a:lnTo>
                      <a:pt x="127" y="15"/>
                    </a:lnTo>
                    <a:lnTo>
                      <a:pt x="128" y="10"/>
                    </a:lnTo>
                    <a:lnTo>
                      <a:pt x="129" y="4"/>
                    </a:lnTo>
                    <a:lnTo>
                      <a:pt x="131" y="0"/>
                    </a:lnTo>
                    <a:lnTo>
                      <a:pt x="34" y="0"/>
                    </a:lnTo>
                    <a:close/>
                    <a:moveTo>
                      <a:pt x="656" y="90"/>
                    </a:moveTo>
                    <a:lnTo>
                      <a:pt x="653" y="83"/>
                    </a:lnTo>
                    <a:lnTo>
                      <a:pt x="651" y="77"/>
                    </a:lnTo>
                    <a:lnTo>
                      <a:pt x="649" y="72"/>
                    </a:lnTo>
                    <a:lnTo>
                      <a:pt x="649" y="67"/>
                    </a:lnTo>
                    <a:lnTo>
                      <a:pt x="649" y="63"/>
                    </a:lnTo>
                    <a:lnTo>
                      <a:pt x="650" y="60"/>
                    </a:lnTo>
                    <a:lnTo>
                      <a:pt x="651" y="57"/>
                    </a:lnTo>
                    <a:lnTo>
                      <a:pt x="653" y="54"/>
                    </a:lnTo>
                    <a:lnTo>
                      <a:pt x="654" y="53"/>
                    </a:lnTo>
                    <a:lnTo>
                      <a:pt x="656" y="52"/>
                    </a:lnTo>
                    <a:lnTo>
                      <a:pt x="659" y="50"/>
                    </a:lnTo>
                    <a:lnTo>
                      <a:pt x="662" y="49"/>
                    </a:lnTo>
                    <a:lnTo>
                      <a:pt x="665" y="49"/>
                    </a:lnTo>
                    <a:lnTo>
                      <a:pt x="667" y="49"/>
                    </a:lnTo>
                    <a:lnTo>
                      <a:pt x="670" y="50"/>
                    </a:lnTo>
                    <a:lnTo>
                      <a:pt x="672" y="51"/>
                    </a:lnTo>
                    <a:lnTo>
                      <a:pt x="673" y="52"/>
                    </a:lnTo>
                    <a:lnTo>
                      <a:pt x="675" y="54"/>
                    </a:lnTo>
                    <a:lnTo>
                      <a:pt x="676" y="56"/>
                    </a:lnTo>
                    <a:lnTo>
                      <a:pt x="677" y="58"/>
                    </a:lnTo>
                    <a:lnTo>
                      <a:pt x="677" y="60"/>
                    </a:lnTo>
                    <a:lnTo>
                      <a:pt x="677" y="64"/>
                    </a:lnTo>
                    <a:lnTo>
                      <a:pt x="676" y="68"/>
                    </a:lnTo>
                    <a:lnTo>
                      <a:pt x="674" y="72"/>
                    </a:lnTo>
                    <a:lnTo>
                      <a:pt x="672" y="76"/>
                    </a:lnTo>
                    <a:lnTo>
                      <a:pt x="669" y="79"/>
                    </a:lnTo>
                    <a:lnTo>
                      <a:pt x="665" y="83"/>
                    </a:lnTo>
                    <a:lnTo>
                      <a:pt x="661" y="86"/>
                    </a:lnTo>
                    <a:lnTo>
                      <a:pt x="656" y="90"/>
                    </a:lnTo>
                    <a:close/>
                    <a:moveTo>
                      <a:pt x="638" y="162"/>
                    </a:moveTo>
                    <a:lnTo>
                      <a:pt x="632" y="161"/>
                    </a:lnTo>
                    <a:lnTo>
                      <a:pt x="628" y="160"/>
                    </a:lnTo>
                    <a:lnTo>
                      <a:pt x="624" y="159"/>
                    </a:lnTo>
                    <a:lnTo>
                      <a:pt x="620" y="156"/>
                    </a:lnTo>
                    <a:lnTo>
                      <a:pt x="618" y="153"/>
                    </a:lnTo>
                    <a:lnTo>
                      <a:pt x="616" y="149"/>
                    </a:lnTo>
                    <a:lnTo>
                      <a:pt x="615" y="144"/>
                    </a:lnTo>
                    <a:lnTo>
                      <a:pt x="614" y="138"/>
                    </a:lnTo>
                    <a:lnTo>
                      <a:pt x="615" y="134"/>
                    </a:lnTo>
                    <a:lnTo>
                      <a:pt x="616" y="130"/>
                    </a:lnTo>
                    <a:lnTo>
                      <a:pt x="618" y="126"/>
                    </a:lnTo>
                    <a:lnTo>
                      <a:pt x="621" y="122"/>
                    </a:lnTo>
                    <a:lnTo>
                      <a:pt x="624" y="118"/>
                    </a:lnTo>
                    <a:lnTo>
                      <a:pt x="626" y="116"/>
                    </a:lnTo>
                    <a:lnTo>
                      <a:pt x="627" y="115"/>
                    </a:lnTo>
                    <a:lnTo>
                      <a:pt x="631" y="113"/>
                    </a:lnTo>
                    <a:lnTo>
                      <a:pt x="635" y="111"/>
                    </a:lnTo>
                    <a:lnTo>
                      <a:pt x="661" y="154"/>
                    </a:lnTo>
                    <a:lnTo>
                      <a:pt x="655" y="158"/>
                    </a:lnTo>
                    <a:lnTo>
                      <a:pt x="649" y="160"/>
                    </a:lnTo>
                    <a:lnTo>
                      <a:pt x="643" y="161"/>
                    </a:lnTo>
                    <a:lnTo>
                      <a:pt x="638" y="162"/>
                    </a:lnTo>
                    <a:close/>
                    <a:moveTo>
                      <a:pt x="187" y="97"/>
                    </a:moveTo>
                    <a:lnTo>
                      <a:pt x="185" y="100"/>
                    </a:lnTo>
                    <a:lnTo>
                      <a:pt x="183" y="102"/>
                    </a:lnTo>
                    <a:lnTo>
                      <a:pt x="178" y="105"/>
                    </a:lnTo>
                    <a:lnTo>
                      <a:pt x="171" y="107"/>
                    </a:lnTo>
                    <a:lnTo>
                      <a:pt x="164" y="108"/>
                    </a:lnTo>
                    <a:lnTo>
                      <a:pt x="159" y="108"/>
                    </a:lnTo>
                    <a:lnTo>
                      <a:pt x="168" y="58"/>
                    </a:lnTo>
                    <a:lnTo>
                      <a:pt x="180" y="58"/>
                    </a:lnTo>
                    <a:lnTo>
                      <a:pt x="184" y="58"/>
                    </a:lnTo>
                    <a:lnTo>
                      <a:pt x="186" y="59"/>
                    </a:lnTo>
                    <a:lnTo>
                      <a:pt x="189" y="60"/>
                    </a:lnTo>
                    <a:lnTo>
                      <a:pt x="191" y="62"/>
                    </a:lnTo>
                    <a:lnTo>
                      <a:pt x="193" y="64"/>
                    </a:lnTo>
                    <a:lnTo>
                      <a:pt x="194" y="66"/>
                    </a:lnTo>
                    <a:lnTo>
                      <a:pt x="194" y="69"/>
                    </a:lnTo>
                    <a:lnTo>
                      <a:pt x="195" y="73"/>
                    </a:lnTo>
                    <a:lnTo>
                      <a:pt x="194" y="80"/>
                    </a:lnTo>
                    <a:lnTo>
                      <a:pt x="193" y="86"/>
                    </a:lnTo>
                    <a:lnTo>
                      <a:pt x="191" y="92"/>
                    </a:lnTo>
                    <a:lnTo>
                      <a:pt x="187" y="97"/>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455613" y="1412875"/>
            <a:ext cx="404018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48200" y="1412875"/>
            <a:ext cx="404177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標題的圖片">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標題 5"/>
          <p:cNvSpPr>
            <a:spLocks noGrp="1"/>
          </p:cNvSpPr>
          <p:nvPr>
            <p:ph type="title"/>
          </p:nvPr>
        </p:nvSpPr>
        <p:spPr/>
        <p:txBody>
          <a:bodyPr/>
          <a:lstStyle/>
          <a:p>
            <a:r>
              <a:rPr lang="zh-TW" altLang="en-US" smtClean="0"/>
              <a:t>按一下以編輯母片標題樣式</a:t>
            </a: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0025"/>
            <a:ext cx="8232775" cy="863600"/>
          </a:xfrm>
          <a:prstGeom prst="rect">
            <a:avLst/>
          </a:prstGeom>
          <a:noFill/>
          <a:ln w="9525">
            <a:noFill/>
            <a:miter lim="800000"/>
            <a:headEnd/>
            <a:tailEnd/>
          </a:ln>
        </p:spPr>
        <p:txBody>
          <a:bodyPr vert="horz" wrap="square" lIns="0" tIns="36000" rIns="0" bIns="0" numCol="1" anchor="t"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5613" y="1412875"/>
            <a:ext cx="8234362" cy="45196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p>
        </p:txBody>
      </p:sp>
      <p:sp>
        <p:nvSpPr>
          <p:cNvPr id="1032" name="Rectangle 8"/>
          <p:cNvSpPr>
            <a:spLocks noChangeArrowheads="1"/>
          </p:cNvSpPr>
          <p:nvPr/>
        </p:nvSpPr>
        <p:spPr bwMode="auto">
          <a:xfrm>
            <a:off x="1403648" y="6453336"/>
            <a:ext cx="5616624" cy="288032"/>
          </a:xfrm>
          <a:prstGeom prst="rect">
            <a:avLst/>
          </a:prstGeom>
          <a:noFill/>
          <a:ln w="9525">
            <a:noFill/>
            <a:miter lim="800000"/>
            <a:headEnd/>
            <a:tailEnd/>
          </a:ln>
          <a:effectLst/>
        </p:spPr>
        <p:txBody>
          <a:bodyPr lIns="0" tIns="0" rIns="0" bIns="0"/>
          <a:lstStyle/>
          <a:p>
            <a:pPr>
              <a:defRPr/>
            </a:pPr>
            <a:r>
              <a:rPr lang="en-US" altLang="zh-TW" sz="1400" dirty="0" smtClean="0">
                <a:solidFill>
                  <a:schemeClr val="tx1">
                    <a:lumMod val="75000"/>
                  </a:schemeClr>
                </a:solidFill>
                <a:ea typeface="SimHei" pitchFamily="2" charset="-122"/>
              </a:rPr>
              <a:t>The Opportunities and Challenges –</a:t>
            </a:r>
            <a:r>
              <a:rPr lang="en-US" altLang="zh-TW" sz="1400" baseline="0" dirty="0" smtClean="0">
                <a:solidFill>
                  <a:schemeClr val="tx1">
                    <a:lumMod val="75000"/>
                  </a:schemeClr>
                </a:solidFill>
                <a:ea typeface="SimHei" pitchFamily="2" charset="-122"/>
              </a:rPr>
              <a:t> </a:t>
            </a:r>
            <a:r>
              <a:rPr lang="en-US" altLang="zh-TW" sz="1400" dirty="0" smtClean="0">
                <a:solidFill>
                  <a:schemeClr val="tx1">
                    <a:lumMod val="75000"/>
                  </a:schemeClr>
                </a:solidFill>
                <a:ea typeface="SimHei" pitchFamily="2" charset="-122"/>
              </a:rPr>
              <a:t>Full Adoption of IFRS in Taiwan</a:t>
            </a:r>
            <a:endParaRPr kumimoji="0" lang="zh-TW" altLang="en-US" sz="1400" dirty="0">
              <a:solidFill>
                <a:srgbClr val="000000"/>
              </a:solidFill>
              <a:latin typeface="SimHei" pitchFamily="2" charset="-122"/>
              <a:ea typeface="SimHei" pitchFamily="2" charset="-122"/>
            </a:endParaRPr>
          </a:p>
        </p:txBody>
      </p:sp>
      <p:sp>
        <p:nvSpPr>
          <p:cNvPr id="1033" name="Rectangle 9"/>
          <p:cNvSpPr>
            <a:spLocks noChangeArrowheads="1"/>
          </p:cNvSpPr>
          <p:nvPr/>
        </p:nvSpPr>
        <p:spPr bwMode="auto">
          <a:xfrm>
            <a:off x="457200" y="6453336"/>
            <a:ext cx="802432" cy="196850"/>
          </a:xfrm>
          <a:prstGeom prst="rect">
            <a:avLst/>
          </a:prstGeom>
          <a:noFill/>
          <a:ln w="9525">
            <a:noFill/>
            <a:miter lim="800000"/>
            <a:headEnd/>
            <a:tailEnd/>
          </a:ln>
          <a:effectLst/>
        </p:spPr>
        <p:txBody>
          <a:bodyPr lIns="0" tIns="0" rIns="0" bIns="0"/>
          <a:lstStyle/>
          <a:p>
            <a:pPr>
              <a:defRPr/>
            </a:pPr>
            <a:r>
              <a:rPr kumimoji="0" lang="en-US" altLang="zh-TW" sz="1400" dirty="0">
                <a:solidFill>
                  <a:srgbClr val="000000"/>
                </a:solidFill>
                <a:latin typeface="Arial" pitchFamily="34" charset="0"/>
                <a:ea typeface="新細明體" pitchFamily="18" charset="-120"/>
                <a:cs typeface="Arial" pitchFamily="34" charset="0"/>
              </a:rPr>
              <a:t>Page </a:t>
            </a:r>
            <a:fld id="{7B79A47E-2A66-4EA9-B28D-4CA1323297EA}" type="slidenum">
              <a:rPr kumimoji="0" lang="en-US" altLang="zh-TW" sz="1400">
                <a:solidFill>
                  <a:srgbClr val="000000"/>
                </a:solidFill>
                <a:latin typeface="Arial" pitchFamily="34" charset="0"/>
                <a:ea typeface="新細明體" pitchFamily="18" charset="-120"/>
                <a:cs typeface="Arial" pitchFamily="34" charset="0"/>
              </a:rPr>
              <a:pPr>
                <a:defRPr/>
              </a:pPr>
              <a:t>‹#›</a:t>
            </a:fld>
            <a:endParaRPr kumimoji="0" lang="en-US" altLang="zh-TW" sz="1400" dirty="0">
              <a:solidFill>
                <a:srgbClr val="000000"/>
              </a:solidFill>
              <a:latin typeface="Arial" pitchFamily="34" charset="0"/>
              <a:ea typeface="新細明體" pitchFamily="18" charset="-120"/>
              <a:cs typeface="Arial" pitchFamily="34" charset="0"/>
            </a:endParaRPr>
          </a:p>
        </p:txBody>
      </p:sp>
      <p:sp>
        <p:nvSpPr>
          <p:cNvPr id="1034" name="Line 10"/>
          <p:cNvSpPr>
            <a:spLocks noChangeShapeType="1"/>
          </p:cNvSpPr>
          <p:nvPr/>
        </p:nvSpPr>
        <p:spPr bwMode="auto">
          <a:xfrm>
            <a:off x="455613" y="1042988"/>
            <a:ext cx="8229600" cy="0"/>
          </a:xfrm>
          <a:prstGeom prst="line">
            <a:avLst/>
          </a:prstGeom>
          <a:noFill/>
          <a:ln w="19050">
            <a:solidFill>
              <a:srgbClr val="FFD200"/>
            </a:solidFill>
            <a:round/>
            <a:headEnd/>
            <a:tailEnd/>
          </a:ln>
          <a:effectLst/>
        </p:spPr>
        <p:txBody>
          <a:bodyPr wrap="none" anchor="ctr"/>
          <a:lstStyle/>
          <a:p>
            <a:pPr>
              <a:defRPr/>
            </a:pPr>
            <a:endParaRPr kumimoji="0" lang="en-US">
              <a:ea typeface="+mn-ea"/>
            </a:endParaRPr>
          </a:p>
        </p:txBody>
      </p:sp>
      <p:sp>
        <p:nvSpPr>
          <p:cNvPr id="1035" name="Line 11"/>
          <p:cNvSpPr>
            <a:spLocks noChangeShapeType="1"/>
          </p:cNvSpPr>
          <p:nvPr/>
        </p:nvSpPr>
        <p:spPr bwMode="auto">
          <a:xfrm>
            <a:off x="455613" y="6243638"/>
            <a:ext cx="8229600" cy="0"/>
          </a:xfrm>
          <a:prstGeom prst="line">
            <a:avLst/>
          </a:prstGeom>
          <a:noFill/>
          <a:ln w="3175">
            <a:solidFill>
              <a:srgbClr val="646464"/>
            </a:solidFill>
            <a:round/>
            <a:headEnd/>
            <a:tailEnd/>
          </a:ln>
          <a:effectLst/>
        </p:spPr>
        <p:txBody>
          <a:bodyPr wrap="none" anchor="ctr"/>
          <a:lstStyle/>
          <a:p>
            <a:pPr>
              <a:defRPr/>
            </a:pPr>
            <a:endParaRPr kumimoji="0" lang="en-US">
              <a:ea typeface="+mn-ea"/>
            </a:endParaRPr>
          </a:p>
        </p:txBody>
      </p:sp>
      <p:sp>
        <p:nvSpPr>
          <p:cNvPr id="1036" name="Line 12"/>
          <p:cNvSpPr>
            <a:spLocks noChangeShapeType="1"/>
          </p:cNvSpPr>
          <p:nvPr/>
        </p:nvSpPr>
        <p:spPr bwMode="auto">
          <a:xfrm>
            <a:off x="455613" y="200025"/>
            <a:ext cx="8229600" cy="0"/>
          </a:xfrm>
          <a:prstGeom prst="line">
            <a:avLst/>
          </a:prstGeom>
          <a:noFill/>
          <a:ln w="6350">
            <a:solidFill>
              <a:srgbClr val="646464"/>
            </a:solidFill>
            <a:round/>
            <a:headEnd/>
            <a:tailEnd/>
          </a:ln>
          <a:effectLst/>
        </p:spPr>
        <p:txBody>
          <a:bodyPr wrap="none" anchor="ctr"/>
          <a:lstStyle/>
          <a:p>
            <a:pPr>
              <a:defRPr/>
            </a:pPr>
            <a:endParaRPr kumimoji="0" lang="en-US">
              <a:ea typeface="+mn-ea"/>
            </a:endParaRPr>
          </a:p>
        </p:txBody>
      </p:sp>
      <p:grpSp>
        <p:nvGrpSpPr>
          <p:cNvPr id="2" name="Group 6"/>
          <p:cNvGrpSpPr>
            <a:grpSpLocks noChangeAspect="1"/>
          </p:cNvGrpSpPr>
          <p:nvPr userDrawn="1"/>
        </p:nvGrpSpPr>
        <p:grpSpPr bwMode="auto">
          <a:xfrm>
            <a:off x="7056438" y="6421438"/>
            <a:ext cx="1568450" cy="382587"/>
            <a:chOff x="3459" y="2313"/>
            <a:chExt cx="1163" cy="284"/>
          </a:xfrm>
        </p:grpSpPr>
        <p:grpSp>
          <p:nvGrpSpPr>
            <p:cNvPr id="3" name="Group 7"/>
            <p:cNvGrpSpPr>
              <a:grpSpLocks noChangeAspect="1"/>
            </p:cNvGrpSpPr>
            <p:nvPr/>
          </p:nvGrpSpPr>
          <p:grpSpPr bwMode="auto">
            <a:xfrm>
              <a:off x="3648" y="2448"/>
              <a:ext cx="381" cy="123"/>
              <a:chOff x="395" y="3423"/>
              <a:chExt cx="1604" cy="529"/>
            </a:xfrm>
          </p:grpSpPr>
          <p:sp>
            <p:nvSpPr>
              <p:cNvPr id="15" name="Freeform 8"/>
              <p:cNvSpPr>
                <a:spLocks noChangeAspect="1"/>
              </p:cNvSpPr>
              <p:nvPr/>
            </p:nvSpPr>
            <p:spPr bwMode="auto">
              <a:xfrm>
                <a:off x="442" y="3425"/>
                <a:ext cx="471" cy="213"/>
              </a:xfrm>
              <a:custGeom>
                <a:avLst/>
                <a:gdLst/>
                <a:ahLst/>
                <a:cxnLst>
                  <a:cxn ang="0">
                    <a:pos x="587" y="170"/>
                  </a:cxn>
                  <a:cxn ang="0">
                    <a:pos x="587" y="170"/>
                  </a:cxn>
                  <a:cxn ang="0">
                    <a:pos x="937" y="170"/>
                  </a:cxn>
                  <a:cxn ang="0">
                    <a:pos x="937" y="170"/>
                  </a:cxn>
                  <a:cxn ang="0">
                    <a:pos x="912" y="279"/>
                  </a:cxn>
                  <a:cxn ang="0">
                    <a:pos x="912" y="279"/>
                  </a:cxn>
                  <a:cxn ang="0">
                    <a:pos x="894" y="415"/>
                  </a:cxn>
                  <a:cxn ang="0">
                    <a:pos x="894" y="415"/>
                  </a:cxn>
                  <a:cxn ang="0">
                    <a:pos x="770" y="415"/>
                  </a:cxn>
                  <a:cxn ang="0">
                    <a:pos x="770" y="415"/>
                  </a:cxn>
                  <a:cxn ang="0">
                    <a:pos x="797" y="266"/>
                  </a:cxn>
                  <a:cxn ang="0">
                    <a:pos x="797" y="266"/>
                  </a:cxn>
                  <a:cxn ang="0">
                    <a:pos x="152" y="266"/>
                  </a:cxn>
                  <a:cxn ang="0">
                    <a:pos x="152" y="266"/>
                  </a:cxn>
                  <a:cxn ang="0">
                    <a:pos x="128" y="399"/>
                  </a:cxn>
                  <a:cxn ang="0">
                    <a:pos x="128" y="399"/>
                  </a:cxn>
                  <a:cxn ang="0">
                    <a:pos x="0" y="399"/>
                  </a:cxn>
                  <a:cxn ang="0">
                    <a:pos x="0" y="399"/>
                  </a:cxn>
                  <a:cxn ang="0">
                    <a:pos x="0" y="396"/>
                  </a:cxn>
                  <a:cxn ang="0">
                    <a:pos x="0" y="396"/>
                  </a:cxn>
                  <a:cxn ang="0">
                    <a:pos x="8" y="370"/>
                  </a:cxn>
                  <a:cxn ang="0">
                    <a:pos x="15" y="343"/>
                  </a:cxn>
                  <a:cxn ang="0">
                    <a:pos x="21" y="315"/>
                  </a:cxn>
                  <a:cxn ang="0">
                    <a:pos x="27" y="285"/>
                  </a:cxn>
                  <a:cxn ang="0">
                    <a:pos x="32" y="256"/>
                  </a:cxn>
                  <a:cxn ang="0">
                    <a:pos x="36" y="226"/>
                  </a:cxn>
                  <a:cxn ang="0">
                    <a:pos x="39" y="195"/>
                  </a:cxn>
                  <a:cxn ang="0">
                    <a:pos x="40" y="165"/>
                  </a:cxn>
                  <a:cxn ang="0">
                    <a:pos x="40" y="165"/>
                  </a:cxn>
                  <a:cxn ang="0">
                    <a:pos x="454" y="165"/>
                  </a:cxn>
                  <a:cxn ang="0">
                    <a:pos x="454" y="165"/>
                  </a:cxn>
                  <a:cxn ang="0">
                    <a:pos x="454" y="162"/>
                  </a:cxn>
                  <a:cxn ang="0">
                    <a:pos x="454" y="162"/>
                  </a:cxn>
                  <a:cxn ang="0">
                    <a:pos x="429" y="39"/>
                  </a:cxn>
                  <a:cxn ang="0">
                    <a:pos x="429" y="39"/>
                  </a:cxn>
                  <a:cxn ang="0">
                    <a:pos x="446" y="37"/>
                  </a:cxn>
                  <a:cxn ang="0">
                    <a:pos x="462" y="33"/>
                  </a:cxn>
                  <a:cxn ang="0">
                    <a:pos x="479" y="29"/>
                  </a:cxn>
                  <a:cxn ang="0">
                    <a:pos x="494" y="24"/>
                  </a:cxn>
                  <a:cxn ang="0">
                    <a:pos x="525" y="12"/>
                  </a:cxn>
                  <a:cxn ang="0">
                    <a:pos x="552" y="0"/>
                  </a:cxn>
                  <a:cxn ang="0">
                    <a:pos x="552" y="0"/>
                  </a:cxn>
                  <a:cxn ang="0">
                    <a:pos x="557" y="2"/>
                  </a:cxn>
                  <a:cxn ang="0">
                    <a:pos x="557" y="2"/>
                  </a:cxn>
                  <a:cxn ang="0">
                    <a:pos x="587" y="170"/>
                  </a:cxn>
                  <a:cxn ang="0">
                    <a:pos x="587" y="170"/>
                  </a:cxn>
                </a:cxnLst>
                <a:rect l="0" t="0" r="r" b="b"/>
                <a:pathLst>
                  <a:path w="937" h="415">
                    <a:moveTo>
                      <a:pt x="587" y="170"/>
                    </a:moveTo>
                    <a:lnTo>
                      <a:pt x="587" y="170"/>
                    </a:lnTo>
                    <a:lnTo>
                      <a:pt x="937" y="170"/>
                    </a:lnTo>
                    <a:lnTo>
                      <a:pt x="937" y="170"/>
                    </a:lnTo>
                    <a:lnTo>
                      <a:pt x="912" y="279"/>
                    </a:lnTo>
                    <a:lnTo>
                      <a:pt x="912" y="279"/>
                    </a:lnTo>
                    <a:lnTo>
                      <a:pt x="894" y="415"/>
                    </a:lnTo>
                    <a:lnTo>
                      <a:pt x="894" y="415"/>
                    </a:lnTo>
                    <a:lnTo>
                      <a:pt x="770" y="415"/>
                    </a:lnTo>
                    <a:lnTo>
                      <a:pt x="770" y="415"/>
                    </a:lnTo>
                    <a:lnTo>
                      <a:pt x="797" y="266"/>
                    </a:lnTo>
                    <a:lnTo>
                      <a:pt x="797" y="266"/>
                    </a:lnTo>
                    <a:lnTo>
                      <a:pt x="152" y="266"/>
                    </a:lnTo>
                    <a:lnTo>
                      <a:pt x="152" y="266"/>
                    </a:lnTo>
                    <a:lnTo>
                      <a:pt x="128" y="399"/>
                    </a:lnTo>
                    <a:lnTo>
                      <a:pt x="128" y="399"/>
                    </a:lnTo>
                    <a:lnTo>
                      <a:pt x="0" y="399"/>
                    </a:lnTo>
                    <a:lnTo>
                      <a:pt x="0" y="399"/>
                    </a:lnTo>
                    <a:lnTo>
                      <a:pt x="0" y="396"/>
                    </a:lnTo>
                    <a:lnTo>
                      <a:pt x="0" y="396"/>
                    </a:lnTo>
                    <a:lnTo>
                      <a:pt x="8" y="370"/>
                    </a:lnTo>
                    <a:lnTo>
                      <a:pt x="15" y="343"/>
                    </a:lnTo>
                    <a:lnTo>
                      <a:pt x="21" y="315"/>
                    </a:lnTo>
                    <a:lnTo>
                      <a:pt x="27" y="285"/>
                    </a:lnTo>
                    <a:lnTo>
                      <a:pt x="32" y="256"/>
                    </a:lnTo>
                    <a:lnTo>
                      <a:pt x="36" y="226"/>
                    </a:lnTo>
                    <a:lnTo>
                      <a:pt x="39" y="195"/>
                    </a:lnTo>
                    <a:lnTo>
                      <a:pt x="40" y="165"/>
                    </a:lnTo>
                    <a:lnTo>
                      <a:pt x="40" y="165"/>
                    </a:lnTo>
                    <a:lnTo>
                      <a:pt x="454" y="165"/>
                    </a:lnTo>
                    <a:lnTo>
                      <a:pt x="454" y="165"/>
                    </a:lnTo>
                    <a:lnTo>
                      <a:pt x="454" y="162"/>
                    </a:lnTo>
                    <a:lnTo>
                      <a:pt x="454" y="162"/>
                    </a:lnTo>
                    <a:lnTo>
                      <a:pt x="429" y="39"/>
                    </a:lnTo>
                    <a:lnTo>
                      <a:pt x="429" y="39"/>
                    </a:lnTo>
                    <a:lnTo>
                      <a:pt x="446" y="37"/>
                    </a:lnTo>
                    <a:lnTo>
                      <a:pt x="462" y="33"/>
                    </a:lnTo>
                    <a:lnTo>
                      <a:pt x="479" y="29"/>
                    </a:lnTo>
                    <a:lnTo>
                      <a:pt x="494" y="24"/>
                    </a:lnTo>
                    <a:lnTo>
                      <a:pt x="525" y="12"/>
                    </a:lnTo>
                    <a:lnTo>
                      <a:pt x="552" y="0"/>
                    </a:lnTo>
                    <a:lnTo>
                      <a:pt x="552" y="0"/>
                    </a:lnTo>
                    <a:lnTo>
                      <a:pt x="557" y="2"/>
                    </a:lnTo>
                    <a:lnTo>
                      <a:pt x="557" y="2"/>
                    </a:lnTo>
                    <a:lnTo>
                      <a:pt x="587" y="170"/>
                    </a:lnTo>
                    <a:lnTo>
                      <a:pt x="587" y="17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6" name="Freeform 9"/>
              <p:cNvSpPr>
                <a:spLocks noChangeAspect="1"/>
              </p:cNvSpPr>
              <p:nvPr/>
            </p:nvSpPr>
            <p:spPr bwMode="auto">
              <a:xfrm>
                <a:off x="1616" y="3430"/>
                <a:ext cx="382" cy="512"/>
              </a:xfrm>
              <a:custGeom>
                <a:avLst/>
                <a:gdLst/>
                <a:ahLst/>
                <a:cxnLst>
                  <a:cxn ang="0">
                    <a:pos x="316" y="223"/>
                  </a:cxn>
                  <a:cxn ang="0">
                    <a:pos x="412" y="221"/>
                  </a:cxn>
                  <a:cxn ang="0">
                    <a:pos x="398" y="212"/>
                  </a:cxn>
                  <a:cxn ang="0">
                    <a:pos x="337" y="171"/>
                  </a:cxn>
                  <a:cxn ang="0">
                    <a:pos x="244" y="124"/>
                  </a:cxn>
                  <a:cxn ang="0">
                    <a:pos x="191" y="104"/>
                  </a:cxn>
                  <a:cxn ang="0">
                    <a:pos x="287" y="6"/>
                  </a:cxn>
                  <a:cxn ang="0">
                    <a:pos x="374" y="48"/>
                  </a:cxn>
                  <a:cxn ang="0">
                    <a:pos x="507" y="127"/>
                  </a:cxn>
                  <a:cxn ang="0">
                    <a:pos x="528" y="159"/>
                  </a:cxn>
                  <a:cxn ang="0">
                    <a:pos x="504" y="176"/>
                  </a:cxn>
                  <a:cxn ang="0">
                    <a:pos x="465" y="229"/>
                  </a:cxn>
                  <a:cxn ang="0">
                    <a:pos x="431" y="237"/>
                  </a:cxn>
                  <a:cxn ang="0">
                    <a:pos x="420" y="232"/>
                  </a:cxn>
                  <a:cxn ang="0">
                    <a:pos x="401" y="377"/>
                  </a:cxn>
                  <a:cxn ang="0">
                    <a:pos x="403" y="426"/>
                  </a:cxn>
                  <a:cxn ang="0">
                    <a:pos x="417" y="476"/>
                  </a:cxn>
                  <a:cxn ang="0">
                    <a:pos x="431" y="511"/>
                  </a:cxn>
                  <a:cxn ang="0">
                    <a:pos x="501" y="465"/>
                  </a:cxn>
                  <a:cxn ang="0">
                    <a:pos x="564" y="410"/>
                  </a:cxn>
                  <a:cxn ang="0">
                    <a:pos x="658" y="312"/>
                  </a:cxn>
                  <a:cxn ang="0">
                    <a:pos x="679" y="345"/>
                  </a:cxn>
                  <a:cxn ang="0">
                    <a:pos x="733" y="401"/>
                  </a:cxn>
                  <a:cxn ang="0">
                    <a:pos x="757" y="429"/>
                  </a:cxn>
                  <a:cxn ang="0">
                    <a:pos x="692" y="459"/>
                  </a:cxn>
                  <a:cxn ang="0">
                    <a:pos x="565" y="535"/>
                  </a:cxn>
                  <a:cxn ang="0">
                    <a:pos x="485" y="596"/>
                  </a:cxn>
                  <a:cxn ang="0">
                    <a:pos x="489" y="632"/>
                  </a:cxn>
                  <a:cxn ang="0">
                    <a:pos x="539" y="705"/>
                  </a:cxn>
                  <a:cxn ang="0">
                    <a:pos x="600" y="767"/>
                  </a:cxn>
                  <a:cxn ang="0">
                    <a:pos x="746" y="853"/>
                  </a:cxn>
                  <a:cxn ang="0">
                    <a:pos x="741" y="853"/>
                  </a:cxn>
                  <a:cxn ang="0">
                    <a:pos x="691" y="887"/>
                  </a:cxn>
                  <a:cxn ang="0">
                    <a:pos x="647" y="923"/>
                  </a:cxn>
                  <a:cxn ang="0">
                    <a:pos x="624" y="959"/>
                  </a:cxn>
                  <a:cxn ang="0">
                    <a:pos x="615" y="949"/>
                  </a:cxn>
                  <a:cxn ang="0">
                    <a:pos x="557" y="911"/>
                  </a:cxn>
                  <a:cxn ang="0">
                    <a:pos x="496" y="851"/>
                  </a:cxn>
                  <a:cxn ang="0">
                    <a:pos x="438" y="778"/>
                  </a:cxn>
                  <a:cxn ang="0">
                    <a:pos x="390" y="701"/>
                  </a:cxn>
                  <a:cxn ang="0">
                    <a:pos x="357" y="628"/>
                  </a:cxn>
                  <a:cxn ang="0">
                    <a:pos x="345" y="605"/>
                  </a:cxn>
                  <a:cxn ang="0">
                    <a:pos x="335" y="694"/>
                  </a:cxn>
                  <a:cxn ang="0">
                    <a:pos x="299" y="868"/>
                  </a:cxn>
                  <a:cxn ang="0">
                    <a:pos x="276" y="939"/>
                  </a:cxn>
                  <a:cxn ang="0">
                    <a:pos x="255" y="976"/>
                  </a:cxn>
                  <a:cxn ang="0">
                    <a:pos x="242" y="985"/>
                  </a:cxn>
                  <a:cxn ang="0">
                    <a:pos x="210" y="999"/>
                  </a:cxn>
                  <a:cxn ang="0">
                    <a:pos x="136" y="1016"/>
                  </a:cxn>
                  <a:cxn ang="0">
                    <a:pos x="55" y="1024"/>
                  </a:cxn>
                  <a:cxn ang="0">
                    <a:pos x="58" y="1003"/>
                  </a:cxn>
                  <a:cxn ang="0">
                    <a:pos x="59" y="961"/>
                  </a:cxn>
                  <a:cxn ang="0">
                    <a:pos x="43" y="899"/>
                  </a:cxn>
                  <a:cxn ang="0">
                    <a:pos x="72" y="888"/>
                  </a:cxn>
                  <a:cxn ang="0">
                    <a:pos x="141" y="890"/>
                  </a:cxn>
                  <a:cxn ang="0">
                    <a:pos x="172" y="888"/>
                  </a:cxn>
                  <a:cxn ang="0">
                    <a:pos x="188" y="853"/>
                  </a:cxn>
                  <a:cxn ang="0">
                    <a:pos x="202" y="766"/>
                  </a:cxn>
                  <a:cxn ang="0">
                    <a:pos x="209" y="722"/>
                  </a:cxn>
                  <a:cxn ang="0">
                    <a:pos x="0" y="328"/>
                  </a:cxn>
                  <a:cxn ang="0">
                    <a:pos x="0" y="326"/>
                  </a:cxn>
                </a:cxnLst>
                <a:rect l="0" t="0" r="r" b="b"/>
                <a:pathLst>
                  <a:path w="757" h="1024">
                    <a:moveTo>
                      <a:pt x="19" y="218"/>
                    </a:moveTo>
                    <a:lnTo>
                      <a:pt x="19" y="218"/>
                    </a:lnTo>
                    <a:lnTo>
                      <a:pt x="316" y="223"/>
                    </a:lnTo>
                    <a:lnTo>
                      <a:pt x="316" y="223"/>
                    </a:lnTo>
                    <a:lnTo>
                      <a:pt x="412" y="221"/>
                    </a:lnTo>
                    <a:lnTo>
                      <a:pt x="412" y="221"/>
                    </a:lnTo>
                    <a:lnTo>
                      <a:pt x="407" y="221"/>
                    </a:lnTo>
                    <a:lnTo>
                      <a:pt x="407" y="221"/>
                    </a:lnTo>
                    <a:lnTo>
                      <a:pt x="398" y="212"/>
                    </a:lnTo>
                    <a:lnTo>
                      <a:pt x="388" y="204"/>
                    </a:lnTo>
                    <a:lnTo>
                      <a:pt x="365" y="188"/>
                    </a:lnTo>
                    <a:lnTo>
                      <a:pt x="337" y="171"/>
                    </a:lnTo>
                    <a:lnTo>
                      <a:pt x="307" y="154"/>
                    </a:lnTo>
                    <a:lnTo>
                      <a:pt x="275" y="138"/>
                    </a:lnTo>
                    <a:lnTo>
                      <a:pt x="244" y="124"/>
                    </a:lnTo>
                    <a:lnTo>
                      <a:pt x="215" y="112"/>
                    </a:lnTo>
                    <a:lnTo>
                      <a:pt x="191" y="104"/>
                    </a:lnTo>
                    <a:lnTo>
                      <a:pt x="191" y="104"/>
                    </a:lnTo>
                    <a:lnTo>
                      <a:pt x="269" y="0"/>
                    </a:lnTo>
                    <a:lnTo>
                      <a:pt x="269" y="0"/>
                    </a:lnTo>
                    <a:lnTo>
                      <a:pt x="287" y="6"/>
                    </a:lnTo>
                    <a:lnTo>
                      <a:pt x="305" y="14"/>
                    </a:lnTo>
                    <a:lnTo>
                      <a:pt x="340" y="29"/>
                    </a:lnTo>
                    <a:lnTo>
                      <a:pt x="374" y="48"/>
                    </a:lnTo>
                    <a:lnTo>
                      <a:pt x="408" y="67"/>
                    </a:lnTo>
                    <a:lnTo>
                      <a:pt x="474" y="107"/>
                    </a:lnTo>
                    <a:lnTo>
                      <a:pt x="507" y="127"/>
                    </a:lnTo>
                    <a:lnTo>
                      <a:pt x="540" y="145"/>
                    </a:lnTo>
                    <a:lnTo>
                      <a:pt x="540" y="145"/>
                    </a:lnTo>
                    <a:lnTo>
                      <a:pt x="528" y="159"/>
                    </a:lnTo>
                    <a:lnTo>
                      <a:pt x="528" y="159"/>
                    </a:lnTo>
                    <a:lnTo>
                      <a:pt x="515" y="166"/>
                    </a:lnTo>
                    <a:lnTo>
                      <a:pt x="504" y="176"/>
                    </a:lnTo>
                    <a:lnTo>
                      <a:pt x="493" y="188"/>
                    </a:lnTo>
                    <a:lnTo>
                      <a:pt x="484" y="201"/>
                    </a:lnTo>
                    <a:lnTo>
                      <a:pt x="465" y="229"/>
                    </a:lnTo>
                    <a:lnTo>
                      <a:pt x="449" y="255"/>
                    </a:lnTo>
                    <a:lnTo>
                      <a:pt x="449" y="255"/>
                    </a:lnTo>
                    <a:lnTo>
                      <a:pt x="431" y="237"/>
                    </a:lnTo>
                    <a:lnTo>
                      <a:pt x="431" y="237"/>
                    </a:lnTo>
                    <a:lnTo>
                      <a:pt x="420" y="232"/>
                    </a:lnTo>
                    <a:lnTo>
                      <a:pt x="420" y="232"/>
                    </a:lnTo>
                    <a:lnTo>
                      <a:pt x="407" y="309"/>
                    </a:lnTo>
                    <a:lnTo>
                      <a:pt x="403" y="344"/>
                    </a:lnTo>
                    <a:lnTo>
                      <a:pt x="401" y="377"/>
                    </a:lnTo>
                    <a:lnTo>
                      <a:pt x="401" y="393"/>
                    </a:lnTo>
                    <a:lnTo>
                      <a:pt x="402" y="410"/>
                    </a:lnTo>
                    <a:lnTo>
                      <a:pt x="403" y="426"/>
                    </a:lnTo>
                    <a:lnTo>
                      <a:pt x="407" y="443"/>
                    </a:lnTo>
                    <a:lnTo>
                      <a:pt x="410" y="459"/>
                    </a:lnTo>
                    <a:lnTo>
                      <a:pt x="417" y="476"/>
                    </a:lnTo>
                    <a:lnTo>
                      <a:pt x="424" y="494"/>
                    </a:lnTo>
                    <a:lnTo>
                      <a:pt x="431" y="511"/>
                    </a:lnTo>
                    <a:lnTo>
                      <a:pt x="431" y="511"/>
                    </a:lnTo>
                    <a:lnTo>
                      <a:pt x="456" y="498"/>
                    </a:lnTo>
                    <a:lnTo>
                      <a:pt x="479" y="482"/>
                    </a:lnTo>
                    <a:lnTo>
                      <a:pt x="501" y="465"/>
                    </a:lnTo>
                    <a:lnTo>
                      <a:pt x="523" y="448"/>
                    </a:lnTo>
                    <a:lnTo>
                      <a:pt x="545" y="429"/>
                    </a:lnTo>
                    <a:lnTo>
                      <a:pt x="564" y="410"/>
                    </a:lnTo>
                    <a:lnTo>
                      <a:pt x="603" y="372"/>
                    </a:lnTo>
                    <a:lnTo>
                      <a:pt x="603" y="372"/>
                    </a:lnTo>
                    <a:lnTo>
                      <a:pt x="658" y="312"/>
                    </a:lnTo>
                    <a:lnTo>
                      <a:pt x="658" y="312"/>
                    </a:lnTo>
                    <a:lnTo>
                      <a:pt x="668" y="329"/>
                    </a:lnTo>
                    <a:lnTo>
                      <a:pt x="679" y="345"/>
                    </a:lnTo>
                    <a:lnTo>
                      <a:pt x="691" y="360"/>
                    </a:lnTo>
                    <a:lnTo>
                      <a:pt x="705" y="373"/>
                    </a:lnTo>
                    <a:lnTo>
                      <a:pt x="733" y="401"/>
                    </a:lnTo>
                    <a:lnTo>
                      <a:pt x="745" y="415"/>
                    </a:lnTo>
                    <a:lnTo>
                      <a:pt x="757" y="429"/>
                    </a:lnTo>
                    <a:lnTo>
                      <a:pt x="757" y="429"/>
                    </a:lnTo>
                    <a:lnTo>
                      <a:pt x="745" y="434"/>
                    </a:lnTo>
                    <a:lnTo>
                      <a:pt x="729" y="440"/>
                    </a:lnTo>
                    <a:lnTo>
                      <a:pt x="692" y="459"/>
                    </a:lnTo>
                    <a:lnTo>
                      <a:pt x="651" y="482"/>
                    </a:lnTo>
                    <a:lnTo>
                      <a:pt x="608" y="509"/>
                    </a:lnTo>
                    <a:lnTo>
                      <a:pt x="565" y="535"/>
                    </a:lnTo>
                    <a:lnTo>
                      <a:pt x="528" y="562"/>
                    </a:lnTo>
                    <a:lnTo>
                      <a:pt x="497" y="587"/>
                    </a:lnTo>
                    <a:lnTo>
                      <a:pt x="485" y="596"/>
                    </a:lnTo>
                    <a:lnTo>
                      <a:pt x="475" y="605"/>
                    </a:lnTo>
                    <a:lnTo>
                      <a:pt x="475" y="605"/>
                    </a:lnTo>
                    <a:lnTo>
                      <a:pt x="489" y="632"/>
                    </a:lnTo>
                    <a:lnTo>
                      <a:pt x="504" y="656"/>
                    </a:lnTo>
                    <a:lnTo>
                      <a:pt x="520" y="681"/>
                    </a:lnTo>
                    <a:lnTo>
                      <a:pt x="539" y="705"/>
                    </a:lnTo>
                    <a:lnTo>
                      <a:pt x="558" y="727"/>
                    </a:lnTo>
                    <a:lnTo>
                      <a:pt x="578" y="748"/>
                    </a:lnTo>
                    <a:lnTo>
                      <a:pt x="600" y="767"/>
                    </a:lnTo>
                    <a:lnTo>
                      <a:pt x="622" y="784"/>
                    </a:lnTo>
                    <a:lnTo>
                      <a:pt x="622" y="784"/>
                    </a:lnTo>
                    <a:lnTo>
                      <a:pt x="746" y="853"/>
                    </a:lnTo>
                    <a:lnTo>
                      <a:pt x="746" y="853"/>
                    </a:lnTo>
                    <a:lnTo>
                      <a:pt x="741" y="853"/>
                    </a:lnTo>
                    <a:lnTo>
                      <a:pt x="741" y="853"/>
                    </a:lnTo>
                    <a:lnTo>
                      <a:pt x="724" y="866"/>
                    </a:lnTo>
                    <a:lnTo>
                      <a:pt x="707" y="877"/>
                    </a:lnTo>
                    <a:lnTo>
                      <a:pt x="691" y="887"/>
                    </a:lnTo>
                    <a:lnTo>
                      <a:pt x="675" y="898"/>
                    </a:lnTo>
                    <a:lnTo>
                      <a:pt x="661" y="910"/>
                    </a:lnTo>
                    <a:lnTo>
                      <a:pt x="647" y="923"/>
                    </a:lnTo>
                    <a:lnTo>
                      <a:pt x="635" y="939"/>
                    </a:lnTo>
                    <a:lnTo>
                      <a:pt x="630" y="948"/>
                    </a:lnTo>
                    <a:lnTo>
                      <a:pt x="624" y="959"/>
                    </a:lnTo>
                    <a:lnTo>
                      <a:pt x="624" y="959"/>
                    </a:lnTo>
                    <a:lnTo>
                      <a:pt x="615" y="949"/>
                    </a:lnTo>
                    <a:lnTo>
                      <a:pt x="615" y="949"/>
                    </a:lnTo>
                    <a:lnTo>
                      <a:pt x="596" y="939"/>
                    </a:lnTo>
                    <a:lnTo>
                      <a:pt x="576" y="927"/>
                    </a:lnTo>
                    <a:lnTo>
                      <a:pt x="557" y="911"/>
                    </a:lnTo>
                    <a:lnTo>
                      <a:pt x="537" y="893"/>
                    </a:lnTo>
                    <a:lnTo>
                      <a:pt x="517" y="873"/>
                    </a:lnTo>
                    <a:lnTo>
                      <a:pt x="496" y="851"/>
                    </a:lnTo>
                    <a:lnTo>
                      <a:pt x="476" y="828"/>
                    </a:lnTo>
                    <a:lnTo>
                      <a:pt x="457" y="804"/>
                    </a:lnTo>
                    <a:lnTo>
                      <a:pt x="438" y="778"/>
                    </a:lnTo>
                    <a:lnTo>
                      <a:pt x="421" y="753"/>
                    </a:lnTo>
                    <a:lnTo>
                      <a:pt x="406" y="727"/>
                    </a:lnTo>
                    <a:lnTo>
                      <a:pt x="390" y="701"/>
                    </a:lnTo>
                    <a:lnTo>
                      <a:pt x="377" y="676"/>
                    </a:lnTo>
                    <a:lnTo>
                      <a:pt x="365" y="651"/>
                    </a:lnTo>
                    <a:lnTo>
                      <a:pt x="357" y="628"/>
                    </a:lnTo>
                    <a:lnTo>
                      <a:pt x="349" y="605"/>
                    </a:lnTo>
                    <a:lnTo>
                      <a:pt x="349" y="605"/>
                    </a:lnTo>
                    <a:lnTo>
                      <a:pt x="345" y="605"/>
                    </a:lnTo>
                    <a:lnTo>
                      <a:pt x="345" y="605"/>
                    </a:lnTo>
                    <a:lnTo>
                      <a:pt x="341" y="644"/>
                    </a:lnTo>
                    <a:lnTo>
                      <a:pt x="335" y="694"/>
                    </a:lnTo>
                    <a:lnTo>
                      <a:pt x="325" y="751"/>
                    </a:lnTo>
                    <a:lnTo>
                      <a:pt x="313" y="811"/>
                    </a:lnTo>
                    <a:lnTo>
                      <a:pt x="299" y="868"/>
                    </a:lnTo>
                    <a:lnTo>
                      <a:pt x="292" y="894"/>
                    </a:lnTo>
                    <a:lnTo>
                      <a:pt x="283" y="918"/>
                    </a:lnTo>
                    <a:lnTo>
                      <a:pt x="276" y="939"/>
                    </a:lnTo>
                    <a:lnTo>
                      <a:pt x="268" y="956"/>
                    </a:lnTo>
                    <a:lnTo>
                      <a:pt x="259" y="970"/>
                    </a:lnTo>
                    <a:lnTo>
                      <a:pt x="255" y="976"/>
                    </a:lnTo>
                    <a:lnTo>
                      <a:pt x="251" y="979"/>
                    </a:lnTo>
                    <a:lnTo>
                      <a:pt x="251" y="979"/>
                    </a:lnTo>
                    <a:lnTo>
                      <a:pt x="242" y="985"/>
                    </a:lnTo>
                    <a:lnTo>
                      <a:pt x="232" y="990"/>
                    </a:lnTo>
                    <a:lnTo>
                      <a:pt x="221" y="995"/>
                    </a:lnTo>
                    <a:lnTo>
                      <a:pt x="210" y="999"/>
                    </a:lnTo>
                    <a:lnTo>
                      <a:pt x="187" y="1006"/>
                    </a:lnTo>
                    <a:lnTo>
                      <a:pt x="163" y="1011"/>
                    </a:lnTo>
                    <a:lnTo>
                      <a:pt x="136" y="1016"/>
                    </a:lnTo>
                    <a:lnTo>
                      <a:pt x="109" y="1018"/>
                    </a:lnTo>
                    <a:lnTo>
                      <a:pt x="55" y="1024"/>
                    </a:lnTo>
                    <a:lnTo>
                      <a:pt x="55" y="1024"/>
                    </a:lnTo>
                    <a:lnTo>
                      <a:pt x="55" y="1011"/>
                    </a:lnTo>
                    <a:lnTo>
                      <a:pt x="55" y="1011"/>
                    </a:lnTo>
                    <a:lnTo>
                      <a:pt x="58" y="1003"/>
                    </a:lnTo>
                    <a:lnTo>
                      <a:pt x="59" y="994"/>
                    </a:lnTo>
                    <a:lnTo>
                      <a:pt x="60" y="977"/>
                    </a:lnTo>
                    <a:lnTo>
                      <a:pt x="59" y="961"/>
                    </a:lnTo>
                    <a:lnTo>
                      <a:pt x="55" y="945"/>
                    </a:lnTo>
                    <a:lnTo>
                      <a:pt x="47" y="914"/>
                    </a:lnTo>
                    <a:lnTo>
                      <a:pt x="43" y="899"/>
                    </a:lnTo>
                    <a:lnTo>
                      <a:pt x="39" y="885"/>
                    </a:lnTo>
                    <a:lnTo>
                      <a:pt x="39" y="885"/>
                    </a:lnTo>
                    <a:lnTo>
                      <a:pt x="72" y="888"/>
                    </a:lnTo>
                    <a:lnTo>
                      <a:pt x="107" y="890"/>
                    </a:lnTo>
                    <a:lnTo>
                      <a:pt x="124" y="890"/>
                    </a:lnTo>
                    <a:lnTo>
                      <a:pt x="141" y="890"/>
                    </a:lnTo>
                    <a:lnTo>
                      <a:pt x="157" y="889"/>
                    </a:lnTo>
                    <a:lnTo>
                      <a:pt x="172" y="888"/>
                    </a:lnTo>
                    <a:lnTo>
                      <a:pt x="172" y="888"/>
                    </a:lnTo>
                    <a:lnTo>
                      <a:pt x="177" y="879"/>
                    </a:lnTo>
                    <a:lnTo>
                      <a:pt x="181" y="871"/>
                    </a:lnTo>
                    <a:lnTo>
                      <a:pt x="188" y="853"/>
                    </a:lnTo>
                    <a:lnTo>
                      <a:pt x="193" y="832"/>
                    </a:lnTo>
                    <a:lnTo>
                      <a:pt x="197" y="810"/>
                    </a:lnTo>
                    <a:lnTo>
                      <a:pt x="202" y="766"/>
                    </a:lnTo>
                    <a:lnTo>
                      <a:pt x="205" y="744"/>
                    </a:lnTo>
                    <a:lnTo>
                      <a:pt x="209" y="722"/>
                    </a:lnTo>
                    <a:lnTo>
                      <a:pt x="209" y="722"/>
                    </a:lnTo>
                    <a:lnTo>
                      <a:pt x="280" y="323"/>
                    </a:lnTo>
                    <a:lnTo>
                      <a:pt x="280" y="323"/>
                    </a:lnTo>
                    <a:lnTo>
                      <a:pt x="0" y="328"/>
                    </a:lnTo>
                    <a:lnTo>
                      <a:pt x="0" y="328"/>
                    </a:lnTo>
                    <a:lnTo>
                      <a:pt x="0" y="326"/>
                    </a:lnTo>
                    <a:lnTo>
                      <a:pt x="0" y="326"/>
                    </a:lnTo>
                    <a:lnTo>
                      <a:pt x="19" y="218"/>
                    </a:lnTo>
                    <a:lnTo>
                      <a:pt x="19" y="218"/>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7" name="Freeform 10"/>
              <p:cNvSpPr>
                <a:spLocks noChangeAspect="1"/>
              </p:cNvSpPr>
              <p:nvPr/>
            </p:nvSpPr>
            <p:spPr bwMode="auto">
              <a:xfrm>
                <a:off x="1478" y="3653"/>
                <a:ext cx="258" cy="269"/>
              </a:xfrm>
              <a:custGeom>
                <a:avLst/>
                <a:gdLst/>
                <a:ahLst/>
                <a:cxnLst>
                  <a:cxn ang="0">
                    <a:pos x="120" y="0"/>
                  </a:cxn>
                  <a:cxn ang="0">
                    <a:pos x="421" y="4"/>
                  </a:cxn>
                  <a:cxn ang="0">
                    <a:pos x="524" y="5"/>
                  </a:cxn>
                  <a:cxn ang="0">
                    <a:pos x="524" y="8"/>
                  </a:cxn>
                  <a:cxn ang="0">
                    <a:pos x="488" y="97"/>
                  </a:cxn>
                  <a:cxn ang="0">
                    <a:pos x="449" y="178"/>
                  </a:cxn>
                  <a:cxn ang="0">
                    <a:pos x="405" y="255"/>
                  </a:cxn>
                  <a:cxn ang="0">
                    <a:pos x="356" y="326"/>
                  </a:cxn>
                  <a:cxn ang="0">
                    <a:pos x="302" y="389"/>
                  </a:cxn>
                  <a:cxn ang="0">
                    <a:pos x="241" y="448"/>
                  </a:cxn>
                  <a:cxn ang="0">
                    <a:pos x="172" y="499"/>
                  </a:cxn>
                  <a:cxn ang="0">
                    <a:pos x="94" y="545"/>
                  </a:cxn>
                  <a:cxn ang="0">
                    <a:pos x="90" y="543"/>
                  </a:cxn>
                  <a:cxn ang="0">
                    <a:pos x="87" y="534"/>
                  </a:cxn>
                  <a:cxn ang="0">
                    <a:pos x="78" y="517"/>
                  </a:cxn>
                  <a:cxn ang="0">
                    <a:pos x="64" y="498"/>
                  </a:cxn>
                  <a:cxn ang="0">
                    <a:pos x="27" y="466"/>
                  </a:cxn>
                  <a:cxn ang="0">
                    <a:pos x="0" y="443"/>
                  </a:cxn>
                  <a:cxn ang="0">
                    <a:pos x="0" y="441"/>
                  </a:cxn>
                  <a:cxn ang="0">
                    <a:pos x="26" y="432"/>
                  </a:cxn>
                  <a:cxn ang="0">
                    <a:pos x="79" y="408"/>
                  </a:cxn>
                  <a:cxn ang="0">
                    <a:pos x="137" y="372"/>
                  </a:cxn>
                  <a:cxn ang="0">
                    <a:pos x="193" y="330"/>
                  </a:cxn>
                  <a:cxn ang="0">
                    <a:pos x="247" y="282"/>
                  </a:cxn>
                  <a:cxn ang="0">
                    <a:pos x="294" y="230"/>
                  </a:cxn>
                  <a:cxn ang="0">
                    <a:pos x="332" y="177"/>
                  </a:cxn>
                  <a:cxn ang="0">
                    <a:pos x="353" y="138"/>
                  </a:cxn>
                  <a:cxn ang="0">
                    <a:pos x="363" y="114"/>
                  </a:cxn>
                  <a:cxn ang="0">
                    <a:pos x="365" y="102"/>
                  </a:cxn>
                  <a:cxn ang="0">
                    <a:pos x="101" y="108"/>
                  </a:cxn>
                  <a:cxn ang="0">
                    <a:pos x="101" y="102"/>
                  </a:cxn>
                  <a:cxn ang="0">
                    <a:pos x="120" y="0"/>
                  </a:cxn>
                </a:cxnLst>
                <a:rect l="0" t="0" r="r" b="b"/>
                <a:pathLst>
                  <a:path w="524" h="545">
                    <a:moveTo>
                      <a:pt x="120" y="0"/>
                    </a:moveTo>
                    <a:lnTo>
                      <a:pt x="120" y="0"/>
                    </a:lnTo>
                    <a:lnTo>
                      <a:pt x="319" y="3"/>
                    </a:lnTo>
                    <a:lnTo>
                      <a:pt x="421" y="4"/>
                    </a:lnTo>
                    <a:lnTo>
                      <a:pt x="524" y="5"/>
                    </a:lnTo>
                    <a:lnTo>
                      <a:pt x="524" y="5"/>
                    </a:lnTo>
                    <a:lnTo>
                      <a:pt x="524" y="8"/>
                    </a:lnTo>
                    <a:lnTo>
                      <a:pt x="524" y="8"/>
                    </a:lnTo>
                    <a:lnTo>
                      <a:pt x="507" y="53"/>
                    </a:lnTo>
                    <a:lnTo>
                      <a:pt x="488" y="97"/>
                    </a:lnTo>
                    <a:lnTo>
                      <a:pt x="469" y="138"/>
                    </a:lnTo>
                    <a:lnTo>
                      <a:pt x="449" y="178"/>
                    </a:lnTo>
                    <a:lnTo>
                      <a:pt x="428" y="217"/>
                    </a:lnTo>
                    <a:lnTo>
                      <a:pt x="405" y="255"/>
                    </a:lnTo>
                    <a:lnTo>
                      <a:pt x="382" y="291"/>
                    </a:lnTo>
                    <a:lnTo>
                      <a:pt x="356" y="326"/>
                    </a:lnTo>
                    <a:lnTo>
                      <a:pt x="331" y="358"/>
                    </a:lnTo>
                    <a:lnTo>
                      <a:pt x="302" y="389"/>
                    </a:lnTo>
                    <a:lnTo>
                      <a:pt x="272" y="420"/>
                    </a:lnTo>
                    <a:lnTo>
                      <a:pt x="241" y="448"/>
                    </a:lnTo>
                    <a:lnTo>
                      <a:pt x="208" y="475"/>
                    </a:lnTo>
                    <a:lnTo>
                      <a:pt x="172" y="499"/>
                    </a:lnTo>
                    <a:lnTo>
                      <a:pt x="134" y="524"/>
                    </a:lnTo>
                    <a:lnTo>
                      <a:pt x="94" y="545"/>
                    </a:lnTo>
                    <a:lnTo>
                      <a:pt x="94" y="545"/>
                    </a:lnTo>
                    <a:lnTo>
                      <a:pt x="90" y="543"/>
                    </a:lnTo>
                    <a:lnTo>
                      <a:pt x="90" y="543"/>
                    </a:lnTo>
                    <a:lnTo>
                      <a:pt x="87" y="534"/>
                    </a:lnTo>
                    <a:lnTo>
                      <a:pt x="83" y="525"/>
                    </a:lnTo>
                    <a:lnTo>
                      <a:pt x="78" y="517"/>
                    </a:lnTo>
                    <a:lnTo>
                      <a:pt x="75" y="510"/>
                    </a:lnTo>
                    <a:lnTo>
                      <a:pt x="64" y="498"/>
                    </a:lnTo>
                    <a:lnTo>
                      <a:pt x="51" y="486"/>
                    </a:lnTo>
                    <a:lnTo>
                      <a:pt x="27" y="466"/>
                    </a:lnTo>
                    <a:lnTo>
                      <a:pt x="14" y="455"/>
                    </a:lnTo>
                    <a:lnTo>
                      <a:pt x="0" y="443"/>
                    </a:lnTo>
                    <a:lnTo>
                      <a:pt x="0" y="443"/>
                    </a:lnTo>
                    <a:lnTo>
                      <a:pt x="0" y="441"/>
                    </a:lnTo>
                    <a:lnTo>
                      <a:pt x="0" y="441"/>
                    </a:lnTo>
                    <a:lnTo>
                      <a:pt x="26" y="432"/>
                    </a:lnTo>
                    <a:lnTo>
                      <a:pt x="53" y="421"/>
                    </a:lnTo>
                    <a:lnTo>
                      <a:pt x="79" y="408"/>
                    </a:lnTo>
                    <a:lnTo>
                      <a:pt x="108" y="391"/>
                    </a:lnTo>
                    <a:lnTo>
                      <a:pt x="137" y="372"/>
                    </a:lnTo>
                    <a:lnTo>
                      <a:pt x="165" y="352"/>
                    </a:lnTo>
                    <a:lnTo>
                      <a:pt x="193" y="330"/>
                    </a:lnTo>
                    <a:lnTo>
                      <a:pt x="221" y="306"/>
                    </a:lnTo>
                    <a:lnTo>
                      <a:pt x="247" y="282"/>
                    </a:lnTo>
                    <a:lnTo>
                      <a:pt x="271" y="256"/>
                    </a:lnTo>
                    <a:lnTo>
                      <a:pt x="294" y="230"/>
                    </a:lnTo>
                    <a:lnTo>
                      <a:pt x="315" y="204"/>
                    </a:lnTo>
                    <a:lnTo>
                      <a:pt x="332" y="177"/>
                    </a:lnTo>
                    <a:lnTo>
                      <a:pt x="347" y="152"/>
                    </a:lnTo>
                    <a:lnTo>
                      <a:pt x="353" y="138"/>
                    </a:lnTo>
                    <a:lnTo>
                      <a:pt x="358" y="126"/>
                    </a:lnTo>
                    <a:lnTo>
                      <a:pt x="363" y="114"/>
                    </a:lnTo>
                    <a:lnTo>
                      <a:pt x="365" y="102"/>
                    </a:lnTo>
                    <a:lnTo>
                      <a:pt x="365" y="102"/>
                    </a:lnTo>
                    <a:lnTo>
                      <a:pt x="101" y="108"/>
                    </a:lnTo>
                    <a:lnTo>
                      <a:pt x="101" y="108"/>
                    </a:lnTo>
                    <a:lnTo>
                      <a:pt x="101" y="102"/>
                    </a:lnTo>
                    <a:lnTo>
                      <a:pt x="101" y="102"/>
                    </a:lnTo>
                    <a:lnTo>
                      <a:pt x="120" y="0"/>
                    </a:lnTo>
                    <a:lnTo>
                      <a:pt x="120" y="0"/>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8" name="Freeform 11"/>
              <p:cNvSpPr>
                <a:spLocks noChangeAspect="1"/>
              </p:cNvSpPr>
              <p:nvPr/>
            </p:nvSpPr>
            <p:spPr bwMode="auto">
              <a:xfrm>
                <a:off x="397" y="3567"/>
                <a:ext cx="501" cy="385"/>
              </a:xfrm>
              <a:custGeom>
                <a:avLst/>
                <a:gdLst/>
                <a:ahLst/>
                <a:cxnLst>
                  <a:cxn ang="0">
                    <a:pos x="358" y="195"/>
                  </a:cxn>
                  <a:cxn ang="0">
                    <a:pos x="439" y="47"/>
                  </a:cxn>
                  <a:cxn ang="0">
                    <a:pos x="480" y="11"/>
                  </a:cxn>
                  <a:cxn ang="0">
                    <a:pos x="564" y="57"/>
                  </a:cxn>
                  <a:cxn ang="0">
                    <a:pos x="598" y="70"/>
                  </a:cxn>
                  <a:cxn ang="0">
                    <a:pos x="550" y="119"/>
                  </a:cxn>
                  <a:cxn ang="0">
                    <a:pos x="499" y="179"/>
                  </a:cxn>
                  <a:cxn ang="0">
                    <a:pos x="743" y="192"/>
                  </a:cxn>
                  <a:cxn ang="0">
                    <a:pos x="1008" y="190"/>
                  </a:cxn>
                  <a:cxn ang="0">
                    <a:pos x="962" y="307"/>
                  </a:cxn>
                  <a:cxn ang="0">
                    <a:pos x="906" y="303"/>
                  </a:cxn>
                  <a:cxn ang="0">
                    <a:pos x="810" y="301"/>
                  </a:cxn>
                  <a:cxn ang="0">
                    <a:pos x="775" y="307"/>
                  </a:cxn>
                  <a:cxn ang="0">
                    <a:pos x="768" y="318"/>
                  </a:cxn>
                  <a:cxn ang="0">
                    <a:pos x="746" y="364"/>
                  </a:cxn>
                  <a:cxn ang="0">
                    <a:pos x="685" y="446"/>
                  </a:cxn>
                  <a:cxn ang="0">
                    <a:pos x="648" y="490"/>
                  </a:cxn>
                  <a:cxn ang="0">
                    <a:pos x="904" y="620"/>
                  </a:cxn>
                  <a:cxn ang="0">
                    <a:pos x="799" y="745"/>
                  </a:cxn>
                  <a:cxn ang="0">
                    <a:pos x="663" y="650"/>
                  </a:cxn>
                  <a:cxn ang="0">
                    <a:pos x="607" y="618"/>
                  </a:cxn>
                  <a:cxn ang="0">
                    <a:pos x="552" y="596"/>
                  </a:cxn>
                  <a:cxn ang="0">
                    <a:pos x="522" y="598"/>
                  </a:cxn>
                  <a:cxn ang="0">
                    <a:pos x="464" y="633"/>
                  </a:cxn>
                  <a:cxn ang="0">
                    <a:pos x="339" y="684"/>
                  </a:cxn>
                  <a:cxn ang="0">
                    <a:pos x="258" y="711"/>
                  </a:cxn>
                  <a:cxn ang="0">
                    <a:pos x="95" y="756"/>
                  </a:cxn>
                  <a:cxn ang="0">
                    <a:pos x="21" y="767"/>
                  </a:cxn>
                  <a:cxn ang="0">
                    <a:pos x="0" y="641"/>
                  </a:cxn>
                  <a:cxn ang="0">
                    <a:pos x="145" y="616"/>
                  </a:cxn>
                  <a:cxn ang="0">
                    <a:pos x="316" y="573"/>
                  </a:cxn>
                  <a:cxn ang="0">
                    <a:pos x="356" y="559"/>
                  </a:cxn>
                  <a:cxn ang="0">
                    <a:pos x="404" y="538"/>
                  </a:cxn>
                  <a:cxn ang="0">
                    <a:pos x="301" y="488"/>
                  </a:cxn>
                  <a:cxn ang="0">
                    <a:pos x="288" y="307"/>
                  </a:cxn>
                  <a:cxn ang="0">
                    <a:pos x="420" y="302"/>
                  </a:cxn>
                  <a:cxn ang="0">
                    <a:pos x="377" y="358"/>
                  </a:cxn>
                  <a:cxn ang="0">
                    <a:pos x="359" y="392"/>
                  </a:cxn>
                  <a:cxn ang="0">
                    <a:pos x="536" y="453"/>
                  </a:cxn>
                  <a:cxn ang="0">
                    <a:pos x="605" y="367"/>
                  </a:cxn>
                  <a:cxn ang="0">
                    <a:pos x="642" y="313"/>
                  </a:cxn>
                  <a:cxn ang="0">
                    <a:pos x="644" y="303"/>
                  </a:cxn>
                  <a:cxn ang="0">
                    <a:pos x="281" y="303"/>
                  </a:cxn>
                  <a:cxn ang="0">
                    <a:pos x="65" y="313"/>
                  </a:cxn>
                </a:cxnLst>
                <a:rect l="0" t="0" r="r" b="b"/>
                <a:pathLst>
                  <a:path w="1008" h="768">
                    <a:moveTo>
                      <a:pt x="62" y="190"/>
                    </a:moveTo>
                    <a:lnTo>
                      <a:pt x="358" y="195"/>
                    </a:lnTo>
                    <a:lnTo>
                      <a:pt x="358" y="195"/>
                    </a:lnTo>
                    <a:lnTo>
                      <a:pt x="411" y="103"/>
                    </a:lnTo>
                    <a:lnTo>
                      <a:pt x="411" y="103"/>
                    </a:lnTo>
                    <a:lnTo>
                      <a:pt x="439" y="47"/>
                    </a:lnTo>
                    <a:lnTo>
                      <a:pt x="463" y="0"/>
                    </a:lnTo>
                    <a:lnTo>
                      <a:pt x="463" y="0"/>
                    </a:lnTo>
                    <a:lnTo>
                      <a:pt x="480" y="11"/>
                    </a:lnTo>
                    <a:lnTo>
                      <a:pt x="519" y="34"/>
                    </a:lnTo>
                    <a:lnTo>
                      <a:pt x="542" y="46"/>
                    </a:lnTo>
                    <a:lnTo>
                      <a:pt x="564" y="57"/>
                    </a:lnTo>
                    <a:lnTo>
                      <a:pt x="583" y="66"/>
                    </a:lnTo>
                    <a:lnTo>
                      <a:pt x="592" y="69"/>
                    </a:lnTo>
                    <a:lnTo>
                      <a:pt x="598" y="70"/>
                    </a:lnTo>
                    <a:lnTo>
                      <a:pt x="598" y="70"/>
                    </a:lnTo>
                    <a:lnTo>
                      <a:pt x="583" y="85"/>
                    </a:lnTo>
                    <a:lnTo>
                      <a:pt x="550" y="119"/>
                    </a:lnTo>
                    <a:lnTo>
                      <a:pt x="531" y="140"/>
                    </a:lnTo>
                    <a:lnTo>
                      <a:pt x="514" y="161"/>
                    </a:lnTo>
                    <a:lnTo>
                      <a:pt x="499" y="179"/>
                    </a:lnTo>
                    <a:lnTo>
                      <a:pt x="489" y="194"/>
                    </a:lnTo>
                    <a:lnTo>
                      <a:pt x="489" y="194"/>
                    </a:lnTo>
                    <a:lnTo>
                      <a:pt x="743" y="192"/>
                    </a:lnTo>
                    <a:lnTo>
                      <a:pt x="920" y="191"/>
                    </a:lnTo>
                    <a:lnTo>
                      <a:pt x="981" y="190"/>
                    </a:lnTo>
                    <a:lnTo>
                      <a:pt x="1008" y="190"/>
                    </a:lnTo>
                    <a:lnTo>
                      <a:pt x="990" y="308"/>
                    </a:lnTo>
                    <a:lnTo>
                      <a:pt x="990" y="308"/>
                    </a:lnTo>
                    <a:lnTo>
                      <a:pt x="962" y="307"/>
                    </a:lnTo>
                    <a:lnTo>
                      <a:pt x="936" y="306"/>
                    </a:lnTo>
                    <a:lnTo>
                      <a:pt x="906" y="303"/>
                    </a:lnTo>
                    <a:lnTo>
                      <a:pt x="906" y="303"/>
                    </a:lnTo>
                    <a:lnTo>
                      <a:pt x="870" y="301"/>
                    </a:lnTo>
                    <a:lnTo>
                      <a:pt x="830" y="301"/>
                    </a:lnTo>
                    <a:lnTo>
                      <a:pt x="810" y="301"/>
                    </a:lnTo>
                    <a:lnTo>
                      <a:pt x="793" y="303"/>
                    </a:lnTo>
                    <a:lnTo>
                      <a:pt x="780" y="306"/>
                    </a:lnTo>
                    <a:lnTo>
                      <a:pt x="775" y="307"/>
                    </a:lnTo>
                    <a:lnTo>
                      <a:pt x="770" y="309"/>
                    </a:lnTo>
                    <a:lnTo>
                      <a:pt x="770" y="309"/>
                    </a:lnTo>
                    <a:lnTo>
                      <a:pt x="768" y="318"/>
                    </a:lnTo>
                    <a:lnTo>
                      <a:pt x="764" y="329"/>
                    </a:lnTo>
                    <a:lnTo>
                      <a:pt x="757" y="345"/>
                    </a:lnTo>
                    <a:lnTo>
                      <a:pt x="746" y="364"/>
                    </a:lnTo>
                    <a:lnTo>
                      <a:pt x="731" y="388"/>
                    </a:lnTo>
                    <a:lnTo>
                      <a:pt x="710" y="416"/>
                    </a:lnTo>
                    <a:lnTo>
                      <a:pt x="685" y="446"/>
                    </a:lnTo>
                    <a:lnTo>
                      <a:pt x="685" y="446"/>
                    </a:lnTo>
                    <a:lnTo>
                      <a:pt x="664" y="472"/>
                    </a:lnTo>
                    <a:lnTo>
                      <a:pt x="648" y="490"/>
                    </a:lnTo>
                    <a:lnTo>
                      <a:pt x="638" y="503"/>
                    </a:lnTo>
                    <a:lnTo>
                      <a:pt x="638" y="503"/>
                    </a:lnTo>
                    <a:lnTo>
                      <a:pt x="904" y="620"/>
                    </a:lnTo>
                    <a:lnTo>
                      <a:pt x="904" y="620"/>
                    </a:lnTo>
                    <a:lnTo>
                      <a:pt x="799" y="745"/>
                    </a:lnTo>
                    <a:lnTo>
                      <a:pt x="799" y="745"/>
                    </a:lnTo>
                    <a:lnTo>
                      <a:pt x="740" y="702"/>
                    </a:lnTo>
                    <a:lnTo>
                      <a:pt x="693" y="670"/>
                    </a:lnTo>
                    <a:lnTo>
                      <a:pt x="663" y="650"/>
                    </a:lnTo>
                    <a:lnTo>
                      <a:pt x="663" y="650"/>
                    </a:lnTo>
                    <a:lnTo>
                      <a:pt x="639" y="636"/>
                    </a:lnTo>
                    <a:lnTo>
                      <a:pt x="607" y="618"/>
                    </a:lnTo>
                    <a:lnTo>
                      <a:pt x="588" y="609"/>
                    </a:lnTo>
                    <a:lnTo>
                      <a:pt x="570" y="602"/>
                    </a:lnTo>
                    <a:lnTo>
                      <a:pt x="552" y="596"/>
                    </a:lnTo>
                    <a:lnTo>
                      <a:pt x="533" y="591"/>
                    </a:lnTo>
                    <a:lnTo>
                      <a:pt x="533" y="591"/>
                    </a:lnTo>
                    <a:lnTo>
                      <a:pt x="522" y="598"/>
                    </a:lnTo>
                    <a:lnTo>
                      <a:pt x="509" y="607"/>
                    </a:lnTo>
                    <a:lnTo>
                      <a:pt x="489" y="619"/>
                    </a:lnTo>
                    <a:lnTo>
                      <a:pt x="464" y="633"/>
                    </a:lnTo>
                    <a:lnTo>
                      <a:pt x="430" y="648"/>
                    </a:lnTo>
                    <a:lnTo>
                      <a:pt x="388" y="666"/>
                    </a:lnTo>
                    <a:lnTo>
                      <a:pt x="339" y="684"/>
                    </a:lnTo>
                    <a:lnTo>
                      <a:pt x="339" y="684"/>
                    </a:lnTo>
                    <a:lnTo>
                      <a:pt x="300" y="697"/>
                    </a:lnTo>
                    <a:lnTo>
                      <a:pt x="258" y="711"/>
                    </a:lnTo>
                    <a:lnTo>
                      <a:pt x="206" y="727"/>
                    </a:lnTo>
                    <a:lnTo>
                      <a:pt x="150" y="742"/>
                    </a:lnTo>
                    <a:lnTo>
                      <a:pt x="95" y="756"/>
                    </a:lnTo>
                    <a:lnTo>
                      <a:pt x="68" y="761"/>
                    </a:lnTo>
                    <a:lnTo>
                      <a:pt x="44" y="764"/>
                    </a:lnTo>
                    <a:lnTo>
                      <a:pt x="21" y="767"/>
                    </a:lnTo>
                    <a:lnTo>
                      <a:pt x="1" y="768"/>
                    </a:lnTo>
                    <a:lnTo>
                      <a:pt x="0" y="641"/>
                    </a:lnTo>
                    <a:lnTo>
                      <a:pt x="0" y="641"/>
                    </a:lnTo>
                    <a:lnTo>
                      <a:pt x="27" y="638"/>
                    </a:lnTo>
                    <a:lnTo>
                      <a:pt x="98" y="625"/>
                    </a:lnTo>
                    <a:lnTo>
                      <a:pt x="145" y="616"/>
                    </a:lnTo>
                    <a:lnTo>
                      <a:pt x="198" y="603"/>
                    </a:lnTo>
                    <a:lnTo>
                      <a:pt x="256" y="590"/>
                    </a:lnTo>
                    <a:lnTo>
                      <a:pt x="316" y="573"/>
                    </a:lnTo>
                    <a:lnTo>
                      <a:pt x="316" y="573"/>
                    </a:lnTo>
                    <a:lnTo>
                      <a:pt x="328" y="569"/>
                    </a:lnTo>
                    <a:lnTo>
                      <a:pt x="356" y="559"/>
                    </a:lnTo>
                    <a:lnTo>
                      <a:pt x="373" y="552"/>
                    </a:lnTo>
                    <a:lnTo>
                      <a:pt x="389" y="545"/>
                    </a:lnTo>
                    <a:lnTo>
                      <a:pt x="404" y="538"/>
                    </a:lnTo>
                    <a:lnTo>
                      <a:pt x="415" y="529"/>
                    </a:lnTo>
                    <a:lnTo>
                      <a:pt x="415" y="529"/>
                    </a:lnTo>
                    <a:lnTo>
                      <a:pt x="301" y="488"/>
                    </a:lnTo>
                    <a:lnTo>
                      <a:pt x="222" y="458"/>
                    </a:lnTo>
                    <a:lnTo>
                      <a:pt x="184" y="445"/>
                    </a:lnTo>
                    <a:lnTo>
                      <a:pt x="288" y="307"/>
                    </a:lnTo>
                    <a:lnTo>
                      <a:pt x="286" y="303"/>
                    </a:lnTo>
                    <a:lnTo>
                      <a:pt x="420" y="302"/>
                    </a:lnTo>
                    <a:lnTo>
                      <a:pt x="420" y="302"/>
                    </a:lnTo>
                    <a:lnTo>
                      <a:pt x="410" y="314"/>
                    </a:lnTo>
                    <a:lnTo>
                      <a:pt x="389" y="342"/>
                    </a:lnTo>
                    <a:lnTo>
                      <a:pt x="377" y="358"/>
                    </a:lnTo>
                    <a:lnTo>
                      <a:pt x="367" y="374"/>
                    </a:lnTo>
                    <a:lnTo>
                      <a:pt x="361" y="388"/>
                    </a:lnTo>
                    <a:lnTo>
                      <a:pt x="359" y="392"/>
                    </a:lnTo>
                    <a:lnTo>
                      <a:pt x="359" y="397"/>
                    </a:lnTo>
                    <a:lnTo>
                      <a:pt x="536" y="453"/>
                    </a:lnTo>
                    <a:lnTo>
                      <a:pt x="536" y="453"/>
                    </a:lnTo>
                    <a:lnTo>
                      <a:pt x="550" y="435"/>
                    </a:lnTo>
                    <a:lnTo>
                      <a:pt x="586" y="391"/>
                    </a:lnTo>
                    <a:lnTo>
                      <a:pt x="605" y="367"/>
                    </a:lnTo>
                    <a:lnTo>
                      <a:pt x="622" y="342"/>
                    </a:lnTo>
                    <a:lnTo>
                      <a:pt x="637" y="322"/>
                    </a:lnTo>
                    <a:lnTo>
                      <a:pt x="642" y="313"/>
                    </a:lnTo>
                    <a:lnTo>
                      <a:pt x="644" y="306"/>
                    </a:lnTo>
                    <a:lnTo>
                      <a:pt x="644" y="303"/>
                    </a:lnTo>
                    <a:lnTo>
                      <a:pt x="644" y="303"/>
                    </a:lnTo>
                    <a:lnTo>
                      <a:pt x="566" y="303"/>
                    </a:lnTo>
                    <a:lnTo>
                      <a:pt x="384" y="303"/>
                    </a:lnTo>
                    <a:lnTo>
                      <a:pt x="281" y="303"/>
                    </a:lnTo>
                    <a:lnTo>
                      <a:pt x="182" y="306"/>
                    </a:lnTo>
                    <a:lnTo>
                      <a:pt x="98" y="311"/>
                    </a:lnTo>
                    <a:lnTo>
                      <a:pt x="65" y="313"/>
                    </a:lnTo>
                    <a:lnTo>
                      <a:pt x="40" y="316"/>
                    </a:lnTo>
                    <a:lnTo>
                      <a:pt x="62" y="190"/>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nvGrpSpPr>
            <p:cNvPr id="4" name="Group 12"/>
            <p:cNvGrpSpPr>
              <a:grpSpLocks noChangeAspect="1"/>
            </p:cNvGrpSpPr>
            <p:nvPr/>
          </p:nvGrpSpPr>
          <p:grpSpPr bwMode="auto">
            <a:xfrm>
              <a:off x="3471" y="2288"/>
              <a:ext cx="1169" cy="117"/>
              <a:chOff x="3606" y="4557"/>
              <a:chExt cx="1765" cy="192"/>
            </a:xfrm>
          </p:grpSpPr>
          <p:sp>
            <p:nvSpPr>
              <p:cNvPr id="13" name="Freeform 13"/>
              <p:cNvSpPr>
                <a:spLocks noChangeAspect="1" noEditPoints="1"/>
              </p:cNvSpPr>
              <p:nvPr userDrawn="1"/>
            </p:nvSpPr>
            <p:spPr bwMode="auto">
              <a:xfrm>
                <a:off x="3606" y="4557"/>
                <a:ext cx="226" cy="190"/>
              </a:xfrm>
              <a:custGeom>
                <a:avLst/>
                <a:gdLst/>
                <a:ahLst/>
                <a:cxnLst>
                  <a:cxn ang="0">
                    <a:pos x="163" y="0"/>
                  </a:cxn>
                  <a:cxn ang="0">
                    <a:pos x="138" y="127"/>
                  </a:cxn>
                  <a:cxn ang="0">
                    <a:pos x="107" y="127"/>
                  </a:cxn>
                  <a:cxn ang="0">
                    <a:pos x="131" y="0"/>
                  </a:cxn>
                  <a:cxn ang="0">
                    <a:pos x="163" y="0"/>
                  </a:cxn>
                  <a:cxn ang="0">
                    <a:pos x="116" y="0"/>
                  </a:cxn>
                  <a:cxn ang="0">
                    <a:pos x="109" y="32"/>
                  </a:cxn>
                  <a:cxn ang="0">
                    <a:pos x="28" y="32"/>
                  </a:cxn>
                  <a:cxn ang="0">
                    <a:pos x="34" y="0"/>
                  </a:cxn>
                  <a:cxn ang="0">
                    <a:pos x="116" y="0"/>
                  </a:cxn>
                  <a:cxn ang="0">
                    <a:pos x="210" y="0"/>
                  </a:cxn>
                  <a:cxn ang="0">
                    <a:pos x="176" y="175"/>
                  </a:cxn>
                  <a:cxn ang="0">
                    <a:pos x="0" y="175"/>
                  </a:cxn>
                  <a:cxn ang="0">
                    <a:pos x="6" y="144"/>
                  </a:cxn>
                  <a:cxn ang="0">
                    <a:pos x="151" y="144"/>
                  </a:cxn>
                  <a:cxn ang="0">
                    <a:pos x="179" y="0"/>
                  </a:cxn>
                  <a:cxn ang="0">
                    <a:pos x="210" y="0"/>
                  </a:cxn>
                  <a:cxn ang="0">
                    <a:pos x="106" y="48"/>
                  </a:cxn>
                  <a:cxn ang="0">
                    <a:pos x="100" y="80"/>
                  </a:cxn>
                  <a:cxn ang="0">
                    <a:pos x="19" y="80"/>
                  </a:cxn>
                  <a:cxn ang="0">
                    <a:pos x="25" y="48"/>
                  </a:cxn>
                  <a:cxn ang="0">
                    <a:pos x="106" y="48"/>
                  </a:cxn>
                  <a:cxn ang="0">
                    <a:pos x="97" y="96"/>
                  </a:cxn>
                  <a:cxn ang="0">
                    <a:pos x="91" y="127"/>
                  </a:cxn>
                  <a:cxn ang="0">
                    <a:pos x="9" y="127"/>
                  </a:cxn>
                  <a:cxn ang="0">
                    <a:pos x="16" y="96"/>
                  </a:cxn>
                  <a:cxn ang="0">
                    <a:pos x="97" y="96"/>
                  </a:cxn>
                </a:cxnLst>
                <a:rect l="0" t="0" r="r" b="b"/>
                <a:pathLst>
                  <a:path w="210" h="175">
                    <a:moveTo>
                      <a:pt x="163" y="0"/>
                    </a:moveTo>
                    <a:lnTo>
                      <a:pt x="138" y="127"/>
                    </a:lnTo>
                    <a:lnTo>
                      <a:pt x="107" y="127"/>
                    </a:lnTo>
                    <a:lnTo>
                      <a:pt x="131" y="0"/>
                    </a:lnTo>
                    <a:lnTo>
                      <a:pt x="163" y="0"/>
                    </a:lnTo>
                    <a:close/>
                    <a:moveTo>
                      <a:pt x="116" y="0"/>
                    </a:moveTo>
                    <a:lnTo>
                      <a:pt x="109" y="32"/>
                    </a:lnTo>
                    <a:lnTo>
                      <a:pt x="28" y="32"/>
                    </a:lnTo>
                    <a:lnTo>
                      <a:pt x="34" y="0"/>
                    </a:lnTo>
                    <a:lnTo>
                      <a:pt x="116" y="0"/>
                    </a:lnTo>
                    <a:close/>
                    <a:moveTo>
                      <a:pt x="210" y="0"/>
                    </a:moveTo>
                    <a:lnTo>
                      <a:pt x="176" y="175"/>
                    </a:lnTo>
                    <a:lnTo>
                      <a:pt x="0" y="175"/>
                    </a:lnTo>
                    <a:lnTo>
                      <a:pt x="6" y="144"/>
                    </a:lnTo>
                    <a:lnTo>
                      <a:pt x="151" y="144"/>
                    </a:lnTo>
                    <a:lnTo>
                      <a:pt x="179" y="0"/>
                    </a:lnTo>
                    <a:lnTo>
                      <a:pt x="210" y="0"/>
                    </a:lnTo>
                    <a:close/>
                    <a:moveTo>
                      <a:pt x="106" y="48"/>
                    </a:moveTo>
                    <a:lnTo>
                      <a:pt x="100" y="80"/>
                    </a:lnTo>
                    <a:lnTo>
                      <a:pt x="19" y="80"/>
                    </a:lnTo>
                    <a:lnTo>
                      <a:pt x="25" y="48"/>
                    </a:lnTo>
                    <a:lnTo>
                      <a:pt x="106" y="48"/>
                    </a:lnTo>
                    <a:close/>
                    <a:moveTo>
                      <a:pt x="97" y="96"/>
                    </a:moveTo>
                    <a:lnTo>
                      <a:pt x="91" y="127"/>
                    </a:lnTo>
                    <a:lnTo>
                      <a:pt x="9" y="127"/>
                    </a:lnTo>
                    <a:lnTo>
                      <a:pt x="16" y="96"/>
                    </a:lnTo>
                    <a:lnTo>
                      <a:pt x="97" y="96"/>
                    </a:lnTo>
                    <a:close/>
                  </a:path>
                </a:pathLst>
              </a:custGeom>
              <a:solidFill>
                <a:srgbClr val="000000"/>
              </a:solidFill>
              <a:ln w="9525">
                <a:noFill/>
                <a:round/>
                <a:headEnd/>
                <a:tailEnd/>
              </a:ln>
            </p:spPr>
            <p:txBody>
              <a:bodyPr/>
              <a:lstStyle/>
              <a:p>
                <a:pPr>
                  <a:defRPr/>
                </a:pPr>
                <a:endParaRPr kumimoji="0" lang="zh-TW" altLang="en-US">
                  <a:ea typeface="+mn-ea"/>
                </a:endParaRPr>
              </a:p>
            </p:txBody>
          </p:sp>
          <p:sp>
            <p:nvSpPr>
              <p:cNvPr id="14" name="Freeform 14"/>
              <p:cNvSpPr>
                <a:spLocks noChangeAspect="1" noEditPoints="1"/>
              </p:cNvSpPr>
              <p:nvPr userDrawn="1"/>
            </p:nvSpPr>
            <p:spPr bwMode="auto">
              <a:xfrm>
                <a:off x="3862" y="4569"/>
                <a:ext cx="1509" cy="180"/>
              </a:xfrm>
              <a:custGeom>
                <a:avLst/>
                <a:gdLst/>
                <a:ahLst/>
                <a:cxnLst>
                  <a:cxn ang="0">
                    <a:pos x="907" y="167"/>
                  </a:cxn>
                  <a:cxn ang="0">
                    <a:pos x="883" y="126"/>
                  </a:cxn>
                  <a:cxn ang="0">
                    <a:pos x="922" y="58"/>
                  </a:cxn>
                  <a:cxn ang="0">
                    <a:pos x="966" y="72"/>
                  </a:cxn>
                  <a:cxn ang="0">
                    <a:pos x="1371" y="42"/>
                  </a:cxn>
                  <a:cxn ang="0">
                    <a:pos x="1292" y="86"/>
                  </a:cxn>
                  <a:cxn ang="0">
                    <a:pos x="1289" y="153"/>
                  </a:cxn>
                  <a:cxn ang="0">
                    <a:pos x="1367" y="176"/>
                  </a:cxn>
                  <a:cxn ang="0">
                    <a:pos x="1364" y="164"/>
                  </a:cxn>
                  <a:cxn ang="0">
                    <a:pos x="1316" y="150"/>
                  </a:cxn>
                  <a:cxn ang="0">
                    <a:pos x="1324" y="84"/>
                  </a:cxn>
                  <a:cxn ang="0">
                    <a:pos x="1381" y="55"/>
                  </a:cxn>
                  <a:cxn ang="0">
                    <a:pos x="1402" y="47"/>
                  </a:cxn>
                  <a:cxn ang="0">
                    <a:pos x="1138" y="174"/>
                  </a:cxn>
                  <a:cxn ang="0">
                    <a:pos x="1107" y="138"/>
                  </a:cxn>
                  <a:cxn ang="0">
                    <a:pos x="1056" y="164"/>
                  </a:cxn>
                  <a:cxn ang="0">
                    <a:pos x="1044" y="47"/>
                  </a:cxn>
                  <a:cxn ang="0">
                    <a:pos x="1020" y="165"/>
                  </a:cxn>
                  <a:cxn ang="0">
                    <a:pos x="1083" y="175"/>
                  </a:cxn>
                  <a:cxn ang="0">
                    <a:pos x="1141" y="46"/>
                  </a:cxn>
                  <a:cxn ang="0">
                    <a:pos x="942" y="42"/>
                  </a:cxn>
                  <a:cxn ang="0">
                    <a:pos x="867" y="82"/>
                  </a:cxn>
                  <a:cxn ang="0">
                    <a:pos x="859" y="147"/>
                  </a:cxn>
                  <a:cxn ang="0">
                    <a:pos x="900" y="177"/>
                  </a:cxn>
                  <a:cxn ang="0">
                    <a:pos x="980" y="148"/>
                  </a:cxn>
                  <a:cxn ang="0">
                    <a:pos x="999" y="82"/>
                  </a:cxn>
                  <a:cxn ang="0">
                    <a:pos x="875" y="0"/>
                  </a:cxn>
                  <a:cxn ang="0">
                    <a:pos x="753" y="0"/>
                  </a:cxn>
                  <a:cxn ang="0">
                    <a:pos x="699" y="118"/>
                  </a:cxn>
                  <a:cxn ang="0">
                    <a:pos x="693" y="60"/>
                  </a:cxn>
                  <a:cxn ang="0">
                    <a:pos x="655" y="40"/>
                  </a:cxn>
                  <a:cxn ang="0">
                    <a:pos x="623" y="76"/>
                  </a:cxn>
                  <a:cxn ang="0">
                    <a:pos x="593" y="129"/>
                  </a:cxn>
                  <a:cxn ang="0">
                    <a:pos x="597" y="169"/>
                  </a:cxn>
                  <a:cxn ang="0">
                    <a:pos x="654" y="167"/>
                  </a:cxn>
                  <a:cxn ang="0">
                    <a:pos x="472" y="53"/>
                  </a:cxn>
                  <a:cxn ang="0">
                    <a:pos x="566" y="52"/>
                  </a:cxn>
                  <a:cxn ang="0">
                    <a:pos x="411" y="46"/>
                  </a:cxn>
                  <a:cxn ang="0">
                    <a:pos x="379" y="84"/>
                  </a:cxn>
                  <a:cxn ang="0">
                    <a:pos x="419" y="133"/>
                  </a:cxn>
                  <a:cxn ang="0">
                    <a:pos x="398" y="167"/>
                  </a:cxn>
                  <a:cxn ang="0">
                    <a:pos x="362" y="170"/>
                  </a:cxn>
                  <a:cxn ang="0">
                    <a:pos x="422" y="171"/>
                  </a:cxn>
                  <a:cxn ang="0">
                    <a:pos x="448" y="126"/>
                  </a:cxn>
                  <a:cxn ang="0">
                    <a:pos x="403" y="74"/>
                  </a:cxn>
                  <a:cxn ang="0">
                    <a:pos x="434" y="55"/>
                  </a:cxn>
                  <a:cxn ang="0">
                    <a:pos x="454" y="48"/>
                  </a:cxn>
                  <a:cxn ang="0">
                    <a:pos x="327" y="174"/>
                  </a:cxn>
                  <a:cxn ang="0">
                    <a:pos x="181" y="174"/>
                  </a:cxn>
                  <a:cxn ang="0">
                    <a:pos x="223" y="79"/>
                  </a:cxn>
                  <a:cxn ang="0">
                    <a:pos x="192" y="46"/>
                  </a:cxn>
                  <a:cxn ang="0">
                    <a:pos x="41" y="156"/>
                  </a:cxn>
                  <a:cxn ang="0">
                    <a:pos x="116" y="72"/>
                  </a:cxn>
                  <a:cxn ang="0">
                    <a:pos x="128" y="10"/>
                  </a:cxn>
                  <a:cxn ang="0">
                    <a:pos x="651" y="57"/>
                  </a:cxn>
                  <a:cxn ang="0">
                    <a:pos x="675" y="54"/>
                  </a:cxn>
                  <a:cxn ang="0">
                    <a:pos x="656" y="90"/>
                  </a:cxn>
                  <a:cxn ang="0">
                    <a:pos x="616" y="130"/>
                  </a:cxn>
                  <a:cxn ang="0">
                    <a:pos x="643" y="161"/>
                  </a:cxn>
                  <a:cxn ang="0">
                    <a:pos x="184" y="58"/>
                  </a:cxn>
                  <a:cxn ang="0">
                    <a:pos x="187" y="97"/>
                  </a:cxn>
                </a:cxnLst>
                <a:rect l="0" t="0" r="r" b="b"/>
                <a:pathLst>
                  <a:path w="1416" h="178">
                    <a:moveTo>
                      <a:pt x="956" y="141"/>
                    </a:moveTo>
                    <a:lnTo>
                      <a:pt x="951" y="147"/>
                    </a:lnTo>
                    <a:lnTo>
                      <a:pt x="947" y="153"/>
                    </a:lnTo>
                    <a:lnTo>
                      <a:pt x="945" y="155"/>
                    </a:lnTo>
                    <a:lnTo>
                      <a:pt x="942" y="157"/>
                    </a:lnTo>
                    <a:lnTo>
                      <a:pt x="937" y="161"/>
                    </a:lnTo>
                    <a:lnTo>
                      <a:pt x="932" y="164"/>
                    </a:lnTo>
                    <a:lnTo>
                      <a:pt x="927" y="166"/>
                    </a:lnTo>
                    <a:lnTo>
                      <a:pt x="921" y="167"/>
                    </a:lnTo>
                    <a:lnTo>
                      <a:pt x="915" y="168"/>
                    </a:lnTo>
                    <a:lnTo>
                      <a:pt x="907" y="167"/>
                    </a:lnTo>
                    <a:lnTo>
                      <a:pt x="904" y="166"/>
                    </a:lnTo>
                    <a:lnTo>
                      <a:pt x="901" y="165"/>
                    </a:lnTo>
                    <a:lnTo>
                      <a:pt x="896" y="163"/>
                    </a:lnTo>
                    <a:lnTo>
                      <a:pt x="893" y="161"/>
                    </a:lnTo>
                    <a:lnTo>
                      <a:pt x="891" y="159"/>
                    </a:lnTo>
                    <a:lnTo>
                      <a:pt x="888" y="154"/>
                    </a:lnTo>
                    <a:lnTo>
                      <a:pt x="885" y="148"/>
                    </a:lnTo>
                    <a:lnTo>
                      <a:pt x="884" y="144"/>
                    </a:lnTo>
                    <a:lnTo>
                      <a:pt x="884" y="141"/>
                    </a:lnTo>
                    <a:lnTo>
                      <a:pt x="883" y="132"/>
                    </a:lnTo>
                    <a:lnTo>
                      <a:pt x="883" y="126"/>
                    </a:lnTo>
                    <a:lnTo>
                      <a:pt x="884" y="119"/>
                    </a:lnTo>
                    <a:lnTo>
                      <a:pt x="885" y="113"/>
                    </a:lnTo>
                    <a:lnTo>
                      <a:pt x="887" y="107"/>
                    </a:lnTo>
                    <a:lnTo>
                      <a:pt x="891" y="94"/>
                    </a:lnTo>
                    <a:lnTo>
                      <a:pt x="894" y="88"/>
                    </a:lnTo>
                    <a:lnTo>
                      <a:pt x="898" y="82"/>
                    </a:lnTo>
                    <a:lnTo>
                      <a:pt x="902" y="76"/>
                    </a:lnTo>
                    <a:lnTo>
                      <a:pt x="907" y="70"/>
                    </a:lnTo>
                    <a:lnTo>
                      <a:pt x="912" y="65"/>
                    </a:lnTo>
                    <a:lnTo>
                      <a:pt x="917" y="61"/>
                    </a:lnTo>
                    <a:lnTo>
                      <a:pt x="922" y="58"/>
                    </a:lnTo>
                    <a:lnTo>
                      <a:pt x="928" y="56"/>
                    </a:lnTo>
                    <a:lnTo>
                      <a:pt x="933" y="55"/>
                    </a:lnTo>
                    <a:lnTo>
                      <a:pt x="939" y="55"/>
                    </a:lnTo>
                    <a:lnTo>
                      <a:pt x="946" y="55"/>
                    </a:lnTo>
                    <a:lnTo>
                      <a:pt x="950" y="56"/>
                    </a:lnTo>
                    <a:lnTo>
                      <a:pt x="953" y="57"/>
                    </a:lnTo>
                    <a:lnTo>
                      <a:pt x="958" y="61"/>
                    </a:lnTo>
                    <a:lnTo>
                      <a:pt x="961" y="63"/>
                    </a:lnTo>
                    <a:lnTo>
                      <a:pt x="963" y="66"/>
                    </a:lnTo>
                    <a:lnTo>
                      <a:pt x="965" y="69"/>
                    </a:lnTo>
                    <a:lnTo>
                      <a:pt x="966" y="72"/>
                    </a:lnTo>
                    <a:lnTo>
                      <a:pt x="968" y="78"/>
                    </a:lnTo>
                    <a:lnTo>
                      <a:pt x="970" y="85"/>
                    </a:lnTo>
                    <a:lnTo>
                      <a:pt x="970" y="92"/>
                    </a:lnTo>
                    <a:lnTo>
                      <a:pt x="970" y="99"/>
                    </a:lnTo>
                    <a:lnTo>
                      <a:pt x="969" y="105"/>
                    </a:lnTo>
                    <a:lnTo>
                      <a:pt x="968" y="111"/>
                    </a:lnTo>
                    <a:lnTo>
                      <a:pt x="967" y="117"/>
                    </a:lnTo>
                    <a:lnTo>
                      <a:pt x="962" y="129"/>
                    </a:lnTo>
                    <a:lnTo>
                      <a:pt x="959" y="135"/>
                    </a:lnTo>
                    <a:lnTo>
                      <a:pt x="956" y="141"/>
                    </a:lnTo>
                    <a:close/>
                    <a:moveTo>
                      <a:pt x="1371" y="42"/>
                    </a:moveTo>
                    <a:lnTo>
                      <a:pt x="1362" y="43"/>
                    </a:lnTo>
                    <a:lnTo>
                      <a:pt x="1353" y="44"/>
                    </a:lnTo>
                    <a:lnTo>
                      <a:pt x="1345" y="46"/>
                    </a:lnTo>
                    <a:lnTo>
                      <a:pt x="1337" y="48"/>
                    </a:lnTo>
                    <a:lnTo>
                      <a:pt x="1329" y="51"/>
                    </a:lnTo>
                    <a:lnTo>
                      <a:pt x="1322" y="55"/>
                    </a:lnTo>
                    <a:lnTo>
                      <a:pt x="1315" y="60"/>
                    </a:lnTo>
                    <a:lnTo>
                      <a:pt x="1308" y="66"/>
                    </a:lnTo>
                    <a:lnTo>
                      <a:pt x="1302" y="72"/>
                    </a:lnTo>
                    <a:lnTo>
                      <a:pt x="1296" y="79"/>
                    </a:lnTo>
                    <a:lnTo>
                      <a:pt x="1292" y="86"/>
                    </a:lnTo>
                    <a:lnTo>
                      <a:pt x="1288" y="93"/>
                    </a:lnTo>
                    <a:lnTo>
                      <a:pt x="1285" y="101"/>
                    </a:lnTo>
                    <a:lnTo>
                      <a:pt x="1283" y="109"/>
                    </a:lnTo>
                    <a:lnTo>
                      <a:pt x="1281" y="118"/>
                    </a:lnTo>
                    <a:lnTo>
                      <a:pt x="1281" y="127"/>
                    </a:lnTo>
                    <a:lnTo>
                      <a:pt x="1281" y="133"/>
                    </a:lnTo>
                    <a:lnTo>
                      <a:pt x="1282" y="138"/>
                    </a:lnTo>
                    <a:lnTo>
                      <a:pt x="1284" y="144"/>
                    </a:lnTo>
                    <a:lnTo>
                      <a:pt x="1285" y="146"/>
                    </a:lnTo>
                    <a:lnTo>
                      <a:pt x="1286" y="149"/>
                    </a:lnTo>
                    <a:lnTo>
                      <a:pt x="1289" y="153"/>
                    </a:lnTo>
                    <a:lnTo>
                      <a:pt x="1292" y="158"/>
                    </a:lnTo>
                    <a:lnTo>
                      <a:pt x="1296" y="162"/>
                    </a:lnTo>
                    <a:lnTo>
                      <a:pt x="1301" y="165"/>
                    </a:lnTo>
                    <a:lnTo>
                      <a:pt x="1305" y="168"/>
                    </a:lnTo>
                    <a:lnTo>
                      <a:pt x="1310" y="171"/>
                    </a:lnTo>
                    <a:lnTo>
                      <a:pt x="1315" y="173"/>
                    </a:lnTo>
                    <a:lnTo>
                      <a:pt x="1320" y="175"/>
                    </a:lnTo>
                    <a:lnTo>
                      <a:pt x="1331" y="177"/>
                    </a:lnTo>
                    <a:lnTo>
                      <a:pt x="1344" y="178"/>
                    </a:lnTo>
                    <a:lnTo>
                      <a:pt x="1355" y="177"/>
                    </a:lnTo>
                    <a:lnTo>
                      <a:pt x="1367" y="176"/>
                    </a:lnTo>
                    <a:lnTo>
                      <a:pt x="1381" y="173"/>
                    </a:lnTo>
                    <a:lnTo>
                      <a:pt x="1395" y="168"/>
                    </a:lnTo>
                    <a:lnTo>
                      <a:pt x="1406" y="118"/>
                    </a:lnTo>
                    <a:lnTo>
                      <a:pt x="1399" y="118"/>
                    </a:lnTo>
                    <a:lnTo>
                      <a:pt x="1393" y="119"/>
                    </a:lnTo>
                    <a:lnTo>
                      <a:pt x="1385" y="118"/>
                    </a:lnTo>
                    <a:lnTo>
                      <a:pt x="1378" y="117"/>
                    </a:lnTo>
                    <a:lnTo>
                      <a:pt x="1370" y="160"/>
                    </a:lnTo>
                    <a:lnTo>
                      <a:pt x="1369" y="161"/>
                    </a:lnTo>
                    <a:lnTo>
                      <a:pt x="1367" y="163"/>
                    </a:lnTo>
                    <a:lnTo>
                      <a:pt x="1364" y="164"/>
                    </a:lnTo>
                    <a:lnTo>
                      <a:pt x="1361" y="164"/>
                    </a:lnTo>
                    <a:lnTo>
                      <a:pt x="1354" y="166"/>
                    </a:lnTo>
                    <a:lnTo>
                      <a:pt x="1344" y="166"/>
                    </a:lnTo>
                    <a:lnTo>
                      <a:pt x="1340" y="166"/>
                    </a:lnTo>
                    <a:lnTo>
                      <a:pt x="1336" y="165"/>
                    </a:lnTo>
                    <a:lnTo>
                      <a:pt x="1330" y="163"/>
                    </a:lnTo>
                    <a:lnTo>
                      <a:pt x="1327" y="162"/>
                    </a:lnTo>
                    <a:lnTo>
                      <a:pt x="1324" y="160"/>
                    </a:lnTo>
                    <a:lnTo>
                      <a:pt x="1322" y="158"/>
                    </a:lnTo>
                    <a:lnTo>
                      <a:pt x="1320" y="155"/>
                    </a:lnTo>
                    <a:lnTo>
                      <a:pt x="1316" y="150"/>
                    </a:lnTo>
                    <a:lnTo>
                      <a:pt x="1314" y="144"/>
                    </a:lnTo>
                    <a:lnTo>
                      <a:pt x="1313" y="140"/>
                    </a:lnTo>
                    <a:lnTo>
                      <a:pt x="1312" y="137"/>
                    </a:lnTo>
                    <a:lnTo>
                      <a:pt x="1312" y="129"/>
                    </a:lnTo>
                    <a:lnTo>
                      <a:pt x="1312" y="122"/>
                    </a:lnTo>
                    <a:lnTo>
                      <a:pt x="1313" y="115"/>
                    </a:lnTo>
                    <a:lnTo>
                      <a:pt x="1314" y="109"/>
                    </a:lnTo>
                    <a:lnTo>
                      <a:pt x="1316" y="102"/>
                    </a:lnTo>
                    <a:lnTo>
                      <a:pt x="1318" y="96"/>
                    </a:lnTo>
                    <a:lnTo>
                      <a:pt x="1320" y="90"/>
                    </a:lnTo>
                    <a:lnTo>
                      <a:pt x="1324" y="84"/>
                    </a:lnTo>
                    <a:lnTo>
                      <a:pt x="1327" y="78"/>
                    </a:lnTo>
                    <a:lnTo>
                      <a:pt x="1332" y="73"/>
                    </a:lnTo>
                    <a:lnTo>
                      <a:pt x="1336" y="68"/>
                    </a:lnTo>
                    <a:lnTo>
                      <a:pt x="1341" y="63"/>
                    </a:lnTo>
                    <a:lnTo>
                      <a:pt x="1347" y="60"/>
                    </a:lnTo>
                    <a:lnTo>
                      <a:pt x="1352" y="57"/>
                    </a:lnTo>
                    <a:lnTo>
                      <a:pt x="1358" y="55"/>
                    </a:lnTo>
                    <a:lnTo>
                      <a:pt x="1364" y="54"/>
                    </a:lnTo>
                    <a:lnTo>
                      <a:pt x="1371" y="53"/>
                    </a:lnTo>
                    <a:lnTo>
                      <a:pt x="1376" y="54"/>
                    </a:lnTo>
                    <a:lnTo>
                      <a:pt x="1381" y="55"/>
                    </a:lnTo>
                    <a:lnTo>
                      <a:pt x="1386" y="56"/>
                    </a:lnTo>
                    <a:lnTo>
                      <a:pt x="1391" y="58"/>
                    </a:lnTo>
                    <a:lnTo>
                      <a:pt x="1396" y="62"/>
                    </a:lnTo>
                    <a:lnTo>
                      <a:pt x="1400" y="65"/>
                    </a:lnTo>
                    <a:lnTo>
                      <a:pt x="1403" y="69"/>
                    </a:lnTo>
                    <a:lnTo>
                      <a:pt x="1405" y="73"/>
                    </a:lnTo>
                    <a:lnTo>
                      <a:pt x="1407" y="73"/>
                    </a:lnTo>
                    <a:lnTo>
                      <a:pt x="1416" y="54"/>
                    </a:lnTo>
                    <a:lnTo>
                      <a:pt x="1411" y="52"/>
                    </a:lnTo>
                    <a:lnTo>
                      <a:pt x="1407" y="49"/>
                    </a:lnTo>
                    <a:lnTo>
                      <a:pt x="1402" y="47"/>
                    </a:lnTo>
                    <a:lnTo>
                      <a:pt x="1397" y="45"/>
                    </a:lnTo>
                    <a:lnTo>
                      <a:pt x="1391" y="44"/>
                    </a:lnTo>
                    <a:lnTo>
                      <a:pt x="1385" y="43"/>
                    </a:lnTo>
                    <a:lnTo>
                      <a:pt x="1378" y="42"/>
                    </a:lnTo>
                    <a:lnTo>
                      <a:pt x="1371" y="42"/>
                    </a:lnTo>
                    <a:close/>
                    <a:moveTo>
                      <a:pt x="1269" y="46"/>
                    </a:moveTo>
                    <a:lnTo>
                      <a:pt x="1263" y="45"/>
                    </a:lnTo>
                    <a:lnTo>
                      <a:pt x="1245" y="132"/>
                    </a:lnTo>
                    <a:lnTo>
                      <a:pt x="1181" y="45"/>
                    </a:lnTo>
                    <a:lnTo>
                      <a:pt x="1164" y="45"/>
                    </a:lnTo>
                    <a:lnTo>
                      <a:pt x="1138" y="174"/>
                    </a:lnTo>
                    <a:lnTo>
                      <a:pt x="1153" y="174"/>
                    </a:lnTo>
                    <a:lnTo>
                      <a:pt x="1171" y="82"/>
                    </a:lnTo>
                    <a:lnTo>
                      <a:pt x="1237" y="174"/>
                    </a:lnTo>
                    <a:lnTo>
                      <a:pt x="1251" y="174"/>
                    </a:lnTo>
                    <a:lnTo>
                      <a:pt x="1277" y="45"/>
                    </a:lnTo>
                    <a:lnTo>
                      <a:pt x="1269" y="46"/>
                    </a:lnTo>
                    <a:close/>
                    <a:moveTo>
                      <a:pt x="1133" y="47"/>
                    </a:moveTo>
                    <a:lnTo>
                      <a:pt x="1130" y="47"/>
                    </a:lnTo>
                    <a:lnTo>
                      <a:pt x="1126" y="46"/>
                    </a:lnTo>
                    <a:lnTo>
                      <a:pt x="1109" y="130"/>
                    </a:lnTo>
                    <a:lnTo>
                      <a:pt x="1107" y="138"/>
                    </a:lnTo>
                    <a:lnTo>
                      <a:pt x="1104" y="144"/>
                    </a:lnTo>
                    <a:lnTo>
                      <a:pt x="1102" y="147"/>
                    </a:lnTo>
                    <a:lnTo>
                      <a:pt x="1100" y="150"/>
                    </a:lnTo>
                    <a:lnTo>
                      <a:pt x="1097" y="153"/>
                    </a:lnTo>
                    <a:lnTo>
                      <a:pt x="1094" y="156"/>
                    </a:lnTo>
                    <a:lnTo>
                      <a:pt x="1088" y="160"/>
                    </a:lnTo>
                    <a:lnTo>
                      <a:pt x="1082" y="163"/>
                    </a:lnTo>
                    <a:lnTo>
                      <a:pt x="1075" y="165"/>
                    </a:lnTo>
                    <a:lnTo>
                      <a:pt x="1067" y="166"/>
                    </a:lnTo>
                    <a:lnTo>
                      <a:pt x="1061" y="166"/>
                    </a:lnTo>
                    <a:lnTo>
                      <a:pt x="1056" y="164"/>
                    </a:lnTo>
                    <a:lnTo>
                      <a:pt x="1053" y="163"/>
                    </a:lnTo>
                    <a:lnTo>
                      <a:pt x="1051" y="162"/>
                    </a:lnTo>
                    <a:lnTo>
                      <a:pt x="1047" y="159"/>
                    </a:lnTo>
                    <a:lnTo>
                      <a:pt x="1043" y="155"/>
                    </a:lnTo>
                    <a:lnTo>
                      <a:pt x="1041" y="150"/>
                    </a:lnTo>
                    <a:lnTo>
                      <a:pt x="1039" y="145"/>
                    </a:lnTo>
                    <a:lnTo>
                      <a:pt x="1039" y="139"/>
                    </a:lnTo>
                    <a:lnTo>
                      <a:pt x="1039" y="131"/>
                    </a:lnTo>
                    <a:lnTo>
                      <a:pt x="1056" y="46"/>
                    </a:lnTo>
                    <a:lnTo>
                      <a:pt x="1051" y="47"/>
                    </a:lnTo>
                    <a:lnTo>
                      <a:pt x="1044" y="47"/>
                    </a:lnTo>
                    <a:lnTo>
                      <a:pt x="1034" y="47"/>
                    </a:lnTo>
                    <a:lnTo>
                      <a:pt x="1028" y="46"/>
                    </a:lnTo>
                    <a:lnTo>
                      <a:pt x="1012" y="131"/>
                    </a:lnTo>
                    <a:lnTo>
                      <a:pt x="1011" y="136"/>
                    </a:lnTo>
                    <a:lnTo>
                      <a:pt x="1011" y="142"/>
                    </a:lnTo>
                    <a:lnTo>
                      <a:pt x="1011" y="146"/>
                    </a:lnTo>
                    <a:lnTo>
                      <a:pt x="1012" y="151"/>
                    </a:lnTo>
                    <a:lnTo>
                      <a:pt x="1013" y="155"/>
                    </a:lnTo>
                    <a:lnTo>
                      <a:pt x="1015" y="158"/>
                    </a:lnTo>
                    <a:lnTo>
                      <a:pt x="1017" y="162"/>
                    </a:lnTo>
                    <a:lnTo>
                      <a:pt x="1020" y="165"/>
                    </a:lnTo>
                    <a:lnTo>
                      <a:pt x="1023" y="168"/>
                    </a:lnTo>
                    <a:lnTo>
                      <a:pt x="1027" y="170"/>
                    </a:lnTo>
                    <a:lnTo>
                      <a:pt x="1030" y="172"/>
                    </a:lnTo>
                    <a:lnTo>
                      <a:pt x="1034" y="174"/>
                    </a:lnTo>
                    <a:lnTo>
                      <a:pt x="1042" y="176"/>
                    </a:lnTo>
                    <a:lnTo>
                      <a:pt x="1046" y="177"/>
                    </a:lnTo>
                    <a:lnTo>
                      <a:pt x="1051" y="178"/>
                    </a:lnTo>
                    <a:lnTo>
                      <a:pt x="1061" y="178"/>
                    </a:lnTo>
                    <a:lnTo>
                      <a:pt x="1072" y="177"/>
                    </a:lnTo>
                    <a:lnTo>
                      <a:pt x="1078" y="176"/>
                    </a:lnTo>
                    <a:lnTo>
                      <a:pt x="1083" y="175"/>
                    </a:lnTo>
                    <a:lnTo>
                      <a:pt x="1088" y="173"/>
                    </a:lnTo>
                    <a:lnTo>
                      <a:pt x="1092" y="171"/>
                    </a:lnTo>
                    <a:lnTo>
                      <a:pt x="1097" y="168"/>
                    </a:lnTo>
                    <a:lnTo>
                      <a:pt x="1101" y="166"/>
                    </a:lnTo>
                    <a:lnTo>
                      <a:pt x="1105" y="162"/>
                    </a:lnTo>
                    <a:lnTo>
                      <a:pt x="1109" y="159"/>
                    </a:lnTo>
                    <a:lnTo>
                      <a:pt x="1112" y="155"/>
                    </a:lnTo>
                    <a:lnTo>
                      <a:pt x="1115" y="150"/>
                    </a:lnTo>
                    <a:lnTo>
                      <a:pt x="1120" y="141"/>
                    </a:lnTo>
                    <a:lnTo>
                      <a:pt x="1123" y="130"/>
                    </a:lnTo>
                    <a:lnTo>
                      <a:pt x="1141" y="46"/>
                    </a:lnTo>
                    <a:lnTo>
                      <a:pt x="1137" y="47"/>
                    </a:lnTo>
                    <a:lnTo>
                      <a:pt x="1133" y="47"/>
                    </a:lnTo>
                    <a:close/>
                    <a:moveTo>
                      <a:pt x="983" y="55"/>
                    </a:moveTo>
                    <a:lnTo>
                      <a:pt x="979" y="52"/>
                    </a:lnTo>
                    <a:lnTo>
                      <a:pt x="975" y="50"/>
                    </a:lnTo>
                    <a:lnTo>
                      <a:pt x="970" y="47"/>
                    </a:lnTo>
                    <a:lnTo>
                      <a:pt x="965" y="45"/>
                    </a:lnTo>
                    <a:lnTo>
                      <a:pt x="960" y="44"/>
                    </a:lnTo>
                    <a:lnTo>
                      <a:pt x="954" y="43"/>
                    </a:lnTo>
                    <a:lnTo>
                      <a:pt x="948" y="42"/>
                    </a:lnTo>
                    <a:lnTo>
                      <a:pt x="942" y="42"/>
                    </a:lnTo>
                    <a:lnTo>
                      <a:pt x="933" y="43"/>
                    </a:lnTo>
                    <a:lnTo>
                      <a:pt x="925" y="44"/>
                    </a:lnTo>
                    <a:lnTo>
                      <a:pt x="917" y="46"/>
                    </a:lnTo>
                    <a:lnTo>
                      <a:pt x="909" y="48"/>
                    </a:lnTo>
                    <a:lnTo>
                      <a:pt x="902" y="51"/>
                    </a:lnTo>
                    <a:lnTo>
                      <a:pt x="895" y="55"/>
                    </a:lnTo>
                    <a:lnTo>
                      <a:pt x="888" y="60"/>
                    </a:lnTo>
                    <a:lnTo>
                      <a:pt x="881" y="66"/>
                    </a:lnTo>
                    <a:lnTo>
                      <a:pt x="875" y="72"/>
                    </a:lnTo>
                    <a:lnTo>
                      <a:pt x="870" y="79"/>
                    </a:lnTo>
                    <a:lnTo>
                      <a:pt x="867" y="82"/>
                    </a:lnTo>
                    <a:lnTo>
                      <a:pt x="865" y="86"/>
                    </a:lnTo>
                    <a:lnTo>
                      <a:pt x="863" y="89"/>
                    </a:lnTo>
                    <a:lnTo>
                      <a:pt x="861" y="93"/>
                    </a:lnTo>
                    <a:lnTo>
                      <a:pt x="858" y="100"/>
                    </a:lnTo>
                    <a:lnTo>
                      <a:pt x="856" y="108"/>
                    </a:lnTo>
                    <a:lnTo>
                      <a:pt x="855" y="117"/>
                    </a:lnTo>
                    <a:lnTo>
                      <a:pt x="855" y="125"/>
                    </a:lnTo>
                    <a:lnTo>
                      <a:pt x="855" y="131"/>
                    </a:lnTo>
                    <a:lnTo>
                      <a:pt x="856" y="137"/>
                    </a:lnTo>
                    <a:lnTo>
                      <a:pt x="857" y="142"/>
                    </a:lnTo>
                    <a:lnTo>
                      <a:pt x="859" y="147"/>
                    </a:lnTo>
                    <a:lnTo>
                      <a:pt x="861" y="152"/>
                    </a:lnTo>
                    <a:lnTo>
                      <a:pt x="864" y="156"/>
                    </a:lnTo>
                    <a:lnTo>
                      <a:pt x="867" y="161"/>
                    </a:lnTo>
                    <a:lnTo>
                      <a:pt x="871" y="164"/>
                    </a:lnTo>
                    <a:lnTo>
                      <a:pt x="875" y="168"/>
                    </a:lnTo>
                    <a:lnTo>
                      <a:pt x="879" y="170"/>
                    </a:lnTo>
                    <a:lnTo>
                      <a:pt x="882" y="172"/>
                    </a:lnTo>
                    <a:lnTo>
                      <a:pt x="884" y="173"/>
                    </a:lnTo>
                    <a:lnTo>
                      <a:pt x="889" y="175"/>
                    </a:lnTo>
                    <a:lnTo>
                      <a:pt x="894" y="176"/>
                    </a:lnTo>
                    <a:lnTo>
                      <a:pt x="900" y="177"/>
                    </a:lnTo>
                    <a:lnTo>
                      <a:pt x="906" y="178"/>
                    </a:lnTo>
                    <a:lnTo>
                      <a:pt x="912" y="178"/>
                    </a:lnTo>
                    <a:lnTo>
                      <a:pt x="920" y="178"/>
                    </a:lnTo>
                    <a:lnTo>
                      <a:pt x="929" y="177"/>
                    </a:lnTo>
                    <a:lnTo>
                      <a:pt x="937" y="175"/>
                    </a:lnTo>
                    <a:lnTo>
                      <a:pt x="945" y="172"/>
                    </a:lnTo>
                    <a:lnTo>
                      <a:pt x="953" y="169"/>
                    </a:lnTo>
                    <a:lnTo>
                      <a:pt x="960" y="165"/>
                    </a:lnTo>
                    <a:lnTo>
                      <a:pt x="967" y="160"/>
                    </a:lnTo>
                    <a:lnTo>
                      <a:pt x="974" y="154"/>
                    </a:lnTo>
                    <a:lnTo>
                      <a:pt x="980" y="148"/>
                    </a:lnTo>
                    <a:lnTo>
                      <a:pt x="985" y="141"/>
                    </a:lnTo>
                    <a:lnTo>
                      <a:pt x="988" y="138"/>
                    </a:lnTo>
                    <a:lnTo>
                      <a:pt x="990" y="134"/>
                    </a:lnTo>
                    <a:lnTo>
                      <a:pt x="992" y="131"/>
                    </a:lnTo>
                    <a:lnTo>
                      <a:pt x="994" y="127"/>
                    </a:lnTo>
                    <a:lnTo>
                      <a:pt x="997" y="119"/>
                    </a:lnTo>
                    <a:lnTo>
                      <a:pt x="999" y="111"/>
                    </a:lnTo>
                    <a:lnTo>
                      <a:pt x="1000" y="103"/>
                    </a:lnTo>
                    <a:lnTo>
                      <a:pt x="1000" y="94"/>
                    </a:lnTo>
                    <a:lnTo>
                      <a:pt x="1000" y="88"/>
                    </a:lnTo>
                    <a:lnTo>
                      <a:pt x="999" y="82"/>
                    </a:lnTo>
                    <a:lnTo>
                      <a:pt x="998" y="77"/>
                    </a:lnTo>
                    <a:lnTo>
                      <a:pt x="996" y="72"/>
                    </a:lnTo>
                    <a:lnTo>
                      <a:pt x="994" y="67"/>
                    </a:lnTo>
                    <a:lnTo>
                      <a:pt x="992" y="65"/>
                    </a:lnTo>
                    <a:lnTo>
                      <a:pt x="991" y="63"/>
                    </a:lnTo>
                    <a:lnTo>
                      <a:pt x="987" y="59"/>
                    </a:lnTo>
                    <a:lnTo>
                      <a:pt x="983" y="55"/>
                    </a:lnTo>
                    <a:close/>
                    <a:moveTo>
                      <a:pt x="886" y="2"/>
                    </a:moveTo>
                    <a:lnTo>
                      <a:pt x="880" y="1"/>
                    </a:lnTo>
                    <a:lnTo>
                      <a:pt x="877" y="0"/>
                    </a:lnTo>
                    <a:lnTo>
                      <a:pt x="875" y="0"/>
                    </a:lnTo>
                    <a:lnTo>
                      <a:pt x="861" y="21"/>
                    </a:lnTo>
                    <a:lnTo>
                      <a:pt x="847" y="41"/>
                    </a:lnTo>
                    <a:lnTo>
                      <a:pt x="834" y="60"/>
                    </a:lnTo>
                    <a:lnTo>
                      <a:pt x="821" y="78"/>
                    </a:lnTo>
                    <a:lnTo>
                      <a:pt x="797" y="0"/>
                    </a:lnTo>
                    <a:lnTo>
                      <a:pt x="793" y="1"/>
                    </a:lnTo>
                    <a:lnTo>
                      <a:pt x="788" y="1"/>
                    </a:lnTo>
                    <a:lnTo>
                      <a:pt x="783" y="2"/>
                    </a:lnTo>
                    <a:lnTo>
                      <a:pt x="778" y="2"/>
                    </a:lnTo>
                    <a:lnTo>
                      <a:pt x="766" y="1"/>
                    </a:lnTo>
                    <a:lnTo>
                      <a:pt x="753" y="0"/>
                    </a:lnTo>
                    <a:lnTo>
                      <a:pt x="788" y="99"/>
                    </a:lnTo>
                    <a:lnTo>
                      <a:pt x="774" y="174"/>
                    </a:lnTo>
                    <a:lnTo>
                      <a:pt x="811" y="174"/>
                    </a:lnTo>
                    <a:lnTo>
                      <a:pt x="826" y="96"/>
                    </a:lnTo>
                    <a:lnTo>
                      <a:pt x="874" y="33"/>
                    </a:lnTo>
                    <a:lnTo>
                      <a:pt x="899" y="0"/>
                    </a:lnTo>
                    <a:lnTo>
                      <a:pt x="892" y="1"/>
                    </a:lnTo>
                    <a:lnTo>
                      <a:pt x="886" y="2"/>
                    </a:lnTo>
                    <a:close/>
                    <a:moveTo>
                      <a:pt x="714" y="97"/>
                    </a:moveTo>
                    <a:lnTo>
                      <a:pt x="706" y="108"/>
                    </a:lnTo>
                    <a:lnTo>
                      <a:pt x="699" y="118"/>
                    </a:lnTo>
                    <a:lnTo>
                      <a:pt x="691" y="127"/>
                    </a:lnTo>
                    <a:lnTo>
                      <a:pt x="684" y="134"/>
                    </a:lnTo>
                    <a:lnTo>
                      <a:pt x="660" y="96"/>
                    </a:lnTo>
                    <a:lnTo>
                      <a:pt x="668" y="92"/>
                    </a:lnTo>
                    <a:lnTo>
                      <a:pt x="675" y="87"/>
                    </a:lnTo>
                    <a:lnTo>
                      <a:pt x="680" y="83"/>
                    </a:lnTo>
                    <a:lnTo>
                      <a:pt x="685" y="78"/>
                    </a:lnTo>
                    <a:lnTo>
                      <a:pt x="688" y="74"/>
                    </a:lnTo>
                    <a:lnTo>
                      <a:pt x="691" y="69"/>
                    </a:lnTo>
                    <a:lnTo>
                      <a:pt x="692" y="65"/>
                    </a:lnTo>
                    <a:lnTo>
                      <a:pt x="693" y="60"/>
                    </a:lnTo>
                    <a:lnTo>
                      <a:pt x="692" y="55"/>
                    </a:lnTo>
                    <a:lnTo>
                      <a:pt x="692" y="53"/>
                    </a:lnTo>
                    <a:lnTo>
                      <a:pt x="691" y="51"/>
                    </a:lnTo>
                    <a:lnTo>
                      <a:pt x="689" y="47"/>
                    </a:lnTo>
                    <a:lnTo>
                      <a:pt x="685" y="44"/>
                    </a:lnTo>
                    <a:lnTo>
                      <a:pt x="683" y="43"/>
                    </a:lnTo>
                    <a:lnTo>
                      <a:pt x="681" y="42"/>
                    </a:lnTo>
                    <a:lnTo>
                      <a:pt x="676" y="40"/>
                    </a:lnTo>
                    <a:lnTo>
                      <a:pt x="670" y="39"/>
                    </a:lnTo>
                    <a:lnTo>
                      <a:pt x="663" y="39"/>
                    </a:lnTo>
                    <a:lnTo>
                      <a:pt x="655" y="40"/>
                    </a:lnTo>
                    <a:lnTo>
                      <a:pt x="648" y="41"/>
                    </a:lnTo>
                    <a:lnTo>
                      <a:pt x="641" y="44"/>
                    </a:lnTo>
                    <a:lnTo>
                      <a:pt x="635" y="49"/>
                    </a:lnTo>
                    <a:lnTo>
                      <a:pt x="632" y="51"/>
                    </a:lnTo>
                    <a:lnTo>
                      <a:pt x="630" y="54"/>
                    </a:lnTo>
                    <a:lnTo>
                      <a:pt x="628" y="57"/>
                    </a:lnTo>
                    <a:lnTo>
                      <a:pt x="626" y="61"/>
                    </a:lnTo>
                    <a:lnTo>
                      <a:pt x="625" y="64"/>
                    </a:lnTo>
                    <a:lnTo>
                      <a:pt x="624" y="68"/>
                    </a:lnTo>
                    <a:lnTo>
                      <a:pt x="623" y="72"/>
                    </a:lnTo>
                    <a:lnTo>
                      <a:pt x="623" y="76"/>
                    </a:lnTo>
                    <a:lnTo>
                      <a:pt x="624" y="82"/>
                    </a:lnTo>
                    <a:lnTo>
                      <a:pt x="625" y="88"/>
                    </a:lnTo>
                    <a:lnTo>
                      <a:pt x="628" y="95"/>
                    </a:lnTo>
                    <a:lnTo>
                      <a:pt x="631" y="102"/>
                    </a:lnTo>
                    <a:lnTo>
                      <a:pt x="621" y="107"/>
                    </a:lnTo>
                    <a:lnTo>
                      <a:pt x="612" y="113"/>
                    </a:lnTo>
                    <a:lnTo>
                      <a:pt x="608" y="115"/>
                    </a:lnTo>
                    <a:lnTo>
                      <a:pt x="604" y="118"/>
                    </a:lnTo>
                    <a:lnTo>
                      <a:pt x="598" y="124"/>
                    </a:lnTo>
                    <a:lnTo>
                      <a:pt x="595" y="127"/>
                    </a:lnTo>
                    <a:lnTo>
                      <a:pt x="593" y="129"/>
                    </a:lnTo>
                    <a:lnTo>
                      <a:pt x="591" y="132"/>
                    </a:lnTo>
                    <a:lnTo>
                      <a:pt x="590" y="135"/>
                    </a:lnTo>
                    <a:lnTo>
                      <a:pt x="588" y="138"/>
                    </a:lnTo>
                    <a:lnTo>
                      <a:pt x="588" y="141"/>
                    </a:lnTo>
                    <a:lnTo>
                      <a:pt x="587" y="144"/>
                    </a:lnTo>
                    <a:lnTo>
                      <a:pt x="587" y="148"/>
                    </a:lnTo>
                    <a:lnTo>
                      <a:pt x="588" y="154"/>
                    </a:lnTo>
                    <a:lnTo>
                      <a:pt x="589" y="160"/>
                    </a:lnTo>
                    <a:lnTo>
                      <a:pt x="591" y="162"/>
                    </a:lnTo>
                    <a:lnTo>
                      <a:pt x="592" y="165"/>
                    </a:lnTo>
                    <a:lnTo>
                      <a:pt x="597" y="169"/>
                    </a:lnTo>
                    <a:lnTo>
                      <a:pt x="599" y="171"/>
                    </a:lnTo>
                    <a:lnTo>
                      <a:pt x="602" y="172"/>
                    </a:lnTo>
                    <a:lnTo>
                      <a:pt x="604" y="173"/>
                    </a:lnTo>
                    <a:lnTo>
                      <a:pt x="607" y="174"/>
                    </a:lnTo>
                    <a:lnTo>
                      <a:pt x="613" y="176"/>
                    </a:lnTo>
                    <a:lnTo>
                      <a:pt x="620" y="176"/>
                    </a:lnTo>
                    <a:lnTo>
                      <a:pt x="625" y="176"/>
                    </a:lnTo>
                    <a:lnTo>
                      <a:pt x="631" y="175"/>
                    </a:lnTo>
                    <a:lnTo>
                      <a:pt x="642" y="172"/>
                    </a:lnTo>
                    <a:lnTo>
                      <a:pt x="648" y="170"/>
                    </a:lnTo>
                    <a:lnTo>
                      <a:pt x="654" y="167"/>
                    </a:lnTo>
                    <a:lnTo>
                      <a:pt x="666" y="160"/>
                    </a:lnTo>
                    <a:lnTo>
                      <a:pt x="673" y="174"/>
                    </a:lnTo>
                    <a:lnTo>
                      <a:pt x="711" y="174"/>
                    </a:lnTo>
                    <a:lnTo>
                      <a:pt x="690" y="142"/>
                    </a:lnTo>
                    <a:lnTo>
                      <a:pt x="711" y="121"/>
                    </a:lnTo>
                    <a:lnTo>
                      <a:pt x="718" y="114"/>
                    </a:lnTo>
                    <a:lnTo>
                      <a:pt x="723" y="108"/>
                    </a:lnTo>
                    <a:lnTo>
                      <a:pt x="714" y="97"/>
                    </a:lnTo>
                    <a:close/>
                    <a:moveTo>
                      <a:pt x="472" y="44"/>
                    </a:moveTo>
                    <a:lnTo>
                      <a:pt x="472" y="49"/>
                    </a:lnTo>
                    <a:lnTo>
                      <a:pt x="472" y="53"/>
                    </a:lnTo>
                    <a:lnTo>
                      <a:pt x="471" y="56"/>
                    </a:lnTo>
                    <a:lnTo>
                      <a:pt x="469" y="60"/>
                    </a:lnTo>
                    <a:lnTo>
                      <a:pt x="486" y="58"/>
                    </a:lnTo>
                    <a:lnTo>
                      <a:pt x="504" y="58"/>
                    </a:lnTo>
                    <a:lnTo>
                      <a:pt x="482" y="174"/>
                    </a:lnTo>
                    <a:lnTo>
                      <a:pt x="509" y="174"/>
                    </a:lnTo>
                    <a:lnTo>
                      <a:pt x="532" y="58"/>
                    </a:lnTo>
                    <a:lnTo>
                      <a:pt x="552" y="59"/>
                    </a:lnTo>
                    <a:lnTo>
                      <a:pt x="566" y="60"/>
                    </a:lnTo>
                    <a:lnTo>
                      <a:pt x="565" y="56"/>
                    </a:lnTo>
                    <a:lnTo>
                      <a:pt x="566" y="52"/>
                    </a:lnTo>
                    <a:lnTo>
                      <a:pt x="567" y="48"/>
                    </a:lnTo>
                    <a:lnTo>
                      <a:pt x="568" y="44"/>
                    </a:lnTo>
                    <a:lnTo>
                      <a:pt x="472" y="44"/>
                    </a:lnTo>
                    <a:close/>
                    <a:moveTo>
                      <a:pt x="445" y="45"/>
                    </a:moveTo>
                    <a:lnTo>
                      <a:pt x="437" y="43"/>
                    </a:lnTo>
                    <a:lnTo>
                      <a:pt x="433" y="42"/>
                    </a:lnTo>
                    <a:lnTo>
                      <a:pt x="430" y="42"/>
                    </a:lnTo>
                    <a:lnTo>
                      <a:pt x="425" y="42"/>
                    </a:lnTo>
                    <a:lnTo>
                      <a:pt x="420" y="43"/>
                    </a:lnTo>
                    <a:lnTo>
                      <a:pt x="415" y="44"/>
                    </a:lnTo>
                    <a:lnTo>
                      <a:pt x="411" y="46"/>
                    </a:lnTo>
                    <a:lnTo>
                      <a:pt x="407" y="47"/>
                    </a:lnTo>
                    <a:lnTo>
                      <a:pt x="402" y="50"/>
                    </a:lnTo>
                    <a:lnTo>
                      <a:pt x="398" y="52"/>
                    </a:lnTo>
                    <a:lnTo>
                      <a:pt x="394" y="55"/>
                    </a:lnTo>
                    <a:lnTo>
                      <a:pt x="391" y="59"/>
                    </a:lnTo>
                    <a:lnTo>
                      <a:pt x="387" y="63"/>
                    </a:lnTo>
                    <a:lnTo>
                      <a:pt x="385" y="67"/>
                    </a:lnTo>
                    <a:lnTo>
                      <a:pt x="382" y="71"/>
                    </a:lnTo>
                    <a:lnTo>
                      <a:pt x="381" y="75"/>
                    </a:lnTo>
                    <a:lnTo>
                      <a:pt x="379" y="80"/>
                    </a:lnTo>
                    <a:lnTo>
                      <a:pt x="379" y="84"/>
                    </a:lnTo>
                    <a:lnTo>
                      <a:pt x="378" y="89"/>
                    </a:lnTo>
                    <a:lnTo>
                      <a:pt x="379" y="93"/>
                    </a:lnTo>
                    <a:lnTo>
                      <a:pt x="379" y="96"/>
                    </a:lnTo>
                    <a:lnTo>
                      <a:pt x="380" y="99"/>
                    </a:lnTo>
                    <a:lnTo>
                      <a:pt x="381" y="102"/>
                    </a:lnTo>
                    <a:lnTo>
                      <a:pt x="383" y="105"/>
                    </a:lnTo>
                    <a:lnTo>
                      <a:pt x="385" y="108"/>
                    </a:lnTo>
                    <a:lnTo>
                      <a:pt x="390" y="113"/>
                    </a:lnTo>
                    <a:lnTo>
                      <a:pt x="412" y="127"/>
                    </a:lnTo>
                    <a:lnTo>
                      <a:pt x="417" y="131"/>
                    </a:lnTo>
                    <a:lnTo>
                      <a:pt x="419" y="133"/>
                    </a:lnTo>
                    <a:lnTo>
                      <a:pt x="421" y="135"/>
                    </a:lnTo>
                    <a:lnTo>
                      <a:pt x="423" y="139"/>
                    </a:lnTo>
                    <a:lnTo>
                      <a:pt x="424" y="143"/>
                    </a:lnTo>
                    <a:lnTo>
                      <a:pt x="423" y="148"/>
                    </a:lnTo>
                    <a:lnTo>
                      <a:pt x="422" y="152"/>
                    </a:lnTo>
                    <a:lnTo>
                      <a:pt x="419" y="156"/>
                    </a:lnTo>
                    <a:lnTo>
                      <a:pt x="416" y="160"/>
                    </a:lnTo>
                    <a:lnTo>
                      <a:pt x="412" y="163"/>
                    </a:lnTo>
                    <a:lnTo>
                      <a:pt x="407" y="165"/>
                    </a:lnTo>
                    <a:lnTo>
                      <a:pt x="403" y="166"/>
                    </a:lnTo>
                    <a:lnTo>
                      <a:pt x="398" y="167"/>
                    </a:lnTo>
                    <a:lnTo>
                      <a:pt x="392" y="166"/>
                    </a:lnTo>
                    <a:lnTo>
                      <a:pt x="387" y="165"/>
                    </a:lnTo>
                    <a:lnTo>
                      <a:pt x="383" y="164"/>
                    </a:lnTo>
                    <a:lnTo>
                      <a:pt x="380" y="161"/>
                    </a:lnTo>
                    <a:lnTo>
                      <a:pt x="379" y="160"/>
                    </a:lnTo>
                    <a:lnTo>
                      <a:pt x="377" y="158"/>
                    </a:lnTo>
                    <a:lnTo>
                      <a:pt x="376" y="155"/>
                    </a:lnTo>
                    <a:lnTo>
                      <a:pt x="375" y="151"/>
                    </a:lnTo>
                    <a:lnTo>
                      <a:pt x="374" y="146"/>
                    </a:lnTo>
                    <a:lnTo>
                      <a:pt x="372" y="146"/>
                    </a:lnTo>
                    <a:lnTo>
                      <a:pt x="362" y="170"/>
                    </a:lnTo>
                    <a:lnTo>
                      <a:pt x="364" y="172"/>
                    </a:lnTo>
                    <a:lnTo>
                      <a:pt x="367" y="173"/>
                    </a:lnTo>
                    <a:lnTo>
                      <a:pt x="373" y="176"/>
                    </a:lnTo>
                    <a:lnTo>
                      <a:pt x="377" y="177"/>
                    </a:lnTo>
                    <a:lnTo>
                      <a:pt x="382" y="178"/>
                    </a:lnTo>
                    <a:lnTo>
                      <a:pt x="392" y="178"/>
                    </a:lnTo>
                    <a:lnTo>
                      <a:pt x="403" y="177"/>
                    </a:lnTo>
                    <a:lnTo>
                      <a:pt x="408" y="176"/>
                    </a:lnTo>
                    <a:lnTo>
                      <a:pt x="413" y="175"/>
                    </a:lnTo>
                    <a:lnTo>
                      <a:pt x="417" y="173"/>
                    </a:lnTo>
                    <a:lnTo>
                      <a:pt x="422" y="171"/>
                    </a:lnTo>
                    <a:lnTo>
                      <a:pt x="426" y="168"/>
                    </a:lnTo>
                    <a:lnTo>
                      <a:pt x="431" y="165"/>
                    </a:lnTo>
                    <a:lnTo>
                      <a:pt x="435" y="162"/>
                    </a:lnTo>
                    <a:lnTo>
                      <a:pt x="438" y="158"/>
                    </a:lnTo>
                    <a:lnTo>
                      <a:pt x="441" y="154"/>
                    </a:lnTo>
                    <a:lnTo>
                      <a:pt x="444" y="149"/>
                    </a:lnTo>
                    <a:lnTo>
                      <a:pt x="446" y="145"/>
                    </a:lnTo>
                    <a:lnTo>
                      <a:pt x="447" y="140"/>
                    </a:lnTo>
                    <a:lnTo>
                      <a:pt x="448" y="135"/>
                    </a:lnTo>
                    <a:lnTo>
                      <a:pt x="448" y="129"/>
                    </a:lnTo>
                    <a:lnTo>
                      <a:pt x="448" y="126"/>
                    </a:lnTo>
                    <a:lnTo>
                      <a:pt x="448" y="122"/>
                    </a:lnTo>
                    <a:lnTo>
                      <a:pt x="447" y="119"/>
                    </a:lnTo>
                    <a:lnTo>
                      <a:pt x="445" y="116"/>
                    </a:lnTo>
                    <a:lnTo>
                      <a:pt x="444" y="113"/>
                    </a:lnTo>
                    <a:lnTo>
                      <a:pt x="442" y="110"/>
                    </a:lnTo>
                    <a:lnTo>
                      <a:pt x="437" y="105"/>
                    </a:lnTo>
                    <a:lnTo>
                      <a:pt x="415" y="91"/>
                    </a:lnTo>
                    <a:lnTo>
                      <a:pt x="409" y="87"/>
                    </a:lnTo>
                    <a:lnTo>
                      <a:pt x="406" y="83"/>
                    </a:lnTo>
                    <a:lnTo>
                      <a:pt x="404" y="79"/>
                    </a:lnTo>
                    <a:lnTo>
                      <a:pt x="403" y="74"/>
                    </a:lnTo>
                    <a:lnTo>
                      <a:pt x="403" y="70"/>
                    </a:lnTo>
                    <a:lnTo>
                      <a:pt x="404" y="68"/>
                    </a:lnTo>
                    <a:lnTo>
                      <a:pt x="405" y="66"/>
                    </a:lnTo>
                    <a:lnTo>
                      <a:pt x="407" y="62"/>
                    </a:lnTo>
                    <a:lnTo>
                      <a:pt x="410" y="59"/>
                    </a:lnTo>
                    <a:lnTo>
                      <a:pt x="414" y="57"/>
                    </a:lnTo>
                    <a:lnTo>
                      <a:pt x="418" y="55"/>
                    </a:lnTo>
                    <a:lnTo>
                      <a:pt x="422" y="54"/>
                    </a:lnTo>
                    <a:lnTo>
                      <a:pt x="427" y="53"/>
                    </a:lnTo>
                    <a:lnTo>
                      <a:pt x="431" y="54"/>
                    </a:lnTo>
                    <a:lnTo>
                      <a:pt x="434" y="55"/>
                    </a:lnTo>
                    <a:lnTo>
                      <a:pt x="437" y="56"/>
                    </a:lnTo>
                    <a:lnTo>
                      <a:pt x="440" y="58"/>
                    </a:lnTo>
                    <a:lnTo>
                      <a:pt x="443" y="61"/>
                    </a:lnTo>
                    <a:lnTo>
                      <a:pt x="445" y="63"/>
                    </a:lnTo>
                    <a:lnTo>
                      <a:pt x="446" y="66"/>
                    </a:lnTo>
                    <a:lnTo>
                      <a:pt x="446" y="70"/>
                    </a:lnTo>
                    <a:lnTo>
                      <a:pt x="449" y="70"/>
                    </a:lnTo>
                    <a:lnTo>
                      <a:pt x="458" y="52"/>
                    </a:lnTo>
                    <a:lnTo>
                      <a:pt x="458" y="51"/>
                    </a:lnTo>
                    <a:lnTo>
                      <a:pt x="457" y="50"/>
                    </a:lnTo>
                    <a:lnTo>
                      <a:pt x="454" y="48"/>
                    </a:lnTo>
                    <a:lnTo>
                      <a:pt x="450" y="46"/>
                    </a:lnTo>
                    <a:lnTo>
                      <a:pt x="445" y="45"/>
                    </a:lnTo>
                    <a:close/>
                    <a:moveTo>
                      <a:pt x="361" y="46"/>
                    </a:moveTo>
                    <a:lnTo>
                      <a:pt x="354" y="45"/>
                    </a:lnTo>
                    <a:lnTo>
                      <a:pt x="336" y="133"/>
                    </a:lnTo>
                    <a:lnTo>
                      <a:pt x="271" y="45"/>
                    </a:lnTo>
                    <a:lnTo>
                      <a:pt x="255" y="45"/>
                    </a:lnTo>
                    <a:lnTo>
                      <a:pt x="229" y="174"/>
                    </a:lnTo>
                    <a:lnTo>
                      <a:pt x="244" y="174"/>
                    </a:lnTo>
                    <a:lnTo>
                      <a:pt x="261" y="82"/>
                    </a:lnTo>
                    <a:lnTo>
                      <a:pt x="327" y="174"/>
                    </a:lnTo>
                    <a:lnTo>
                      <a:pt x="342" y="174"/>
                    </a:lnTo>
                    <a:lnTo>
                      <a:pt x="368" y="45"/>
                    </a:lnTo>
                    <a:lnTo>
                      <a:pt x="364" y="46"/>
                    </a:lnTo>
                    <a:lnTo>
                      <a:pt x="361" y="46"/>
                    </a:lnTo>
                    <a:close/>
                    <a:moveTo>
                      <a:pt x="192" y="46"/>
                    </a:moveTo>
                    <a:lnTo>
                      <a:pt x="142" y="46"/>
                    </a:lnTo>
                    <a:lnTo>
                      <a:pt x="116" y="174"/>
                    </a:lnTo>
                    <a:lnTo>
                      <a:pt x="145" y="174"/>
                    </a:lnTo>
                    <a:lnTo>
                      <a:pt x="156" y="115"/>
                    </a:lnTo>
                    <a:lnTo>
                      <a:pt x="159" y="115"/>
                    </a:lnTo>
                    <a:lnTo>
                      <a:pt x="181" y="174"/>
                    </a:lnTo>
                    <a:lnTo>
                      <a:pt x="215" y="174"/>
                    </a:lnTo>
                    <a:lnTo>
                      <a:pt x="186" y="111"/>
                    </a:lnTo>
                    <a:lnTo>
                      <a:pt x="195" y="108"/>
                    </a:lnTo>
                    <a:lnTo>
                      <a:pt x="202" y="104"/>
                    </a:lnTo>
                    <a:lnTo>
                      <a:pt x="208" y="101"/>
                    </a:lnTo>
                    <a:lnTo>
                      <a:pt x="212" y="97"/>
                    </a:lnTo>
                    <a:lnTo>
                      <a:pt x="217" y="92"/>
                    </a:lnTo>
                    <a:lnTo>
                      <a:pt x="219" y="89"/>
                    </a:lnTo>
                    <a:lnTo>
                      <a:pt x="221" y="86"/>
                    </a:lnTo>
                    <a:lnTo>
                      <a:pt x="222" y="83"/>
                    </a:lnTo>
                    <a:lnTo>
                      <a:pt x="223" y="79"/>
                    </a:lnTo>
                    <a:lnTo>
                      <a:pt x="223" y="75"/>
                    </a:lnTo>
                    <a:lnTo>
                      <a:pt x="223" y="71"/>
                    </a:lnTo>
                    <a:lnTo>
                      <a:pt x="223" y="65"/>
                    </a:lnTo>
                    <a:lnTo>
                      <a:pt x="222" y="63"/>
                    </a:lnTo>
                    <a:lnTo>
                      <a:pt x="222" y="60"/>
                    </a:lnTo>
                    <a:lnTo>
                      <a:pt x="219" y="56"/>
                    </a:lnTo>
                    <a:lnTo>
                      <a:pt x="216" y="52"/>
                    </a:lnTo>
                    <a:lnTo>
                      <a:pt x="211" y="49"/>
                    </a:lnTo>
                    <a:lnTo>
                      <a:pt x="206" y="47"/>
                    </a:lnTo>
                    <a:lnTo>
                      <a:pt x="199" y="46"/>
                    </a:lnTo>
                    <a:lnTo>
                      <a:pt x="192" y="46"/>
                    </a:lnTo>
                    <a:close/>
                    <a:moveTo>
                      <a:pt x="34" y="0"/>
                    </a:moveTo>
                    <a:lnTo>
                      <a:pt x="0" y="174"/>
                    </a:lnTo>
                    <a:lnTo>
                      <a:pt x="97" y="174"/>
                    </a:lnTo>
                    <a:lnTo>
                      <a:pt x="96" y="168"/>
                    </a:lnTo>
                    <a:lnTo>
                      <a:pt x="97" y="163"/>
                    </a:lnTo>
                    <a:lnTo>
                      <a:pt x="98" y="158"/>
                    </a:lnTo>
                    <a:lnTo>
                      <a:pt x="99" y="156"/>
                    </a:lnTo>
                    <a:lnTo>
                      <a:pt x="100" y="154"/>
                    </a:lnTo>
                    <a:lnTo>
                      <a:pt x="67" y="156"/>
                    </a:lnTo>
                    <a:lnTo>
                      <a:pt x="49" y="156"/>
                    </a:lnTo>
                    <a:lnTo>
                      <a:pt x="41" y="156"/>
                    </a:lnTo>
                    <a:lnTo>
                      <a:pt x="54" y="90"/>
                    </a:lnTo>
                    <a:lnTo>
                      <a:pt x="72" y="90"/>
                    </a:lnTo>
                    <a:lnTo>
                      <a:pt x="87" y="91"/>
                    </a:lnTo>
                    <a:lnTo>
                      <a:pt x="100" y="92"/>
                    </a:lnTo>
                    <a:lnTo>
                      <a:pt x="106" y="93"/>
                    </a:lnTo>
                    <a:lnTo>
                      <a:pt x="112" y="93"/>
                    </a:lnTo>
                    <a:lnTo>
                      <a:pt x="112" y="86"/>
                    </a:lnTo>
                    <a:lnTo>
                      <a:pt x="113" y="81"/>
                    </a:lnTo>
                    <a:lnTo>
                      <a:pt x="113" y="78"/>
                    </a:lnTo>
                    <a:lnTo>
                      <a:pt x="114" y="76"/>
                    </a:lnTo>
                    <a:lnTo>
                      <a:pt x="116" y="72"/>
                    </a:lnTo>
                    <a:lnTo>
                      <a:pt x="89" y="73"/>
                    </a:lnTo>
                    <a:lnTo>
                      <a:pt x="75" y="74"/>
                    </a:lnTo>
                    <a:lnTo>
                      <a:pt x="58" y="73"/>
                    </a:lnTo>
                    <a:lnTo>
                      <a:pt x="68" y="18"/>
                    </a:lnTo>
                    <a:lnTo>
                      <a:pt x="82" y="18"/>
                    </a:lnTo>
                    <a:lnTo>
                      <a:pt x="93" y="18"/>
                    </a:lnTo>
                    <a:lnTo>
                      <a:pt x="104" y="19"/>
                    </a:lnTo>
                    <a:lnTo>
                      <a:pt x="115" y="20"/>
                    </a:lnTo>
                    <a:lnTo>
                      <a:pt x="127" y="22"/>
                    </a:lnTo>
                    <a:lnTo>
                      <a:pt x="127" y="15"/>
                    </a:lnTo>
                    <a:lnTo>
                      <a:pt x="128" y="10"/>
                    </a:lnTo>
                    <a:lnTo>
                      <a:pt x="129" y="4"/>
                    </a:lnTo>
                    <a:lnTo>
                      <a:pt x="131" y="0"/>
                    </a:lnTo>
                    <a:lnTo>
                      <a:pt x="34" y="0"/>
                    </a:lnTo>
                    <a:close/>
                    <a:moveTo>
                      <a:pt x="656" y="90"/>
                    </a:moveTo>
                    <a:lnTo>
                      <a:pt x="653" y="83"/>
                    </a:lnTo>
                    <a:lnTo>
                      <a:pt x="651" y="77"/>
                    </a:lnTo>
                    <a:lnTo>
                      <a:pt x="649" y="72"/>
                    </a:lnTo>
                    <a:lnTo>
                      <a:pt x="649" y="67"/>
                    </a:lnTo>
                    <a:lnTo>
                      <a:pt x="649" y="63"/>
                    </a:lnTo>
                    <a:lnTo>
                      <a:pt x="650" y="60"/>
                    </a:lnTo>
                    <a:lnTo>
                      <a:pt x="651" y="57"/>
                    </a:lnTo>
                    <a:lnTo>
                      <a:pt x="653" y="54"/>
                    </a:lnTo>
                    <a:lnTo>
                      <a:pt x="654" y="53"/>
                    </a:lnTo>
                    <a:lnTo>
                      <a:pt x="656" y="52"/>
                    </a:lnTo>
                    <a:lnTo>
                      <a:pt x="659" y="50"/>
                    </a:lnTo>
                    <a:lnTo>
                      <a:pt x="662" y="49"/>
                    </a:lnTo>
                    <a:lnTo>
                      <a:pt x="665" y="49"/>
                    </a:lnTo>
                    <a:lnTo>
                      <a:pt x="667" y="49"/>
                    </a:lnTo>
                    <a:lnTo>
                      <a:pt x="670" y="50"/>
                    </a:lnTo>
                    <a:lnTo>
                      <a:pt x="672" y="51"/>
                    </a:lnTo>
                    <a:lnTo>
                      <a:pt x="673" y="52"/>
                    </a:lnTo>
                    <a:lnTo>
                      <a:pt x="675" y="54"/>
                    </a:lnTo>
                    <a:lnTo>
                      <a:pt x="676" y="56"/>
                    </a:lnTo>
                    <a:lnTo>
                      <a:pt x="677" y="58"/>
                    </a:lnTo>
                    <a:lnTo>
                      <a:pt x="677" y="60"/>
                    </a:lnTo>
                    <a:lnTo>
                      <a:pt x="677" y="64"/>
                    </a:lnTo>
                    <a:lnTo>
                      <a:pt x="676" y="68"/>
                    </a:lnTo>
                    <a:lnTo>
                      <a:pt x="674" y="72"/>
                    </a:lnTo>
                    <a:lnTo>
                      <a:pt x="672" y="76"/>
                    </a:lnTo>
                    <a:lnTo>
                      <a:pt x="669" y="79"/>
                    </a:lnTo>
                    <a:lnTo>
                      <a:pt x="665" y="83"/>
                    </a:lnTo>
                    <a:lnTo>
                      <a:pt x="661" y="86"/>
                    </a:lnTo>
                    <a:lnTo>
                      <a:pt x="656" y="90"/>
                    </a:lnTo>
                    <a:close/>
                    <a:moveTo>
                      <a:pt x="638" y="162"/>
                    </a:moveTo>
                    <a:lnTo>
                      <a:pt x="632" y="161"/>
                    </a:lnTo>
                    <a:lnTo>
                      <a:pt x="628" y="160"/>
                    </a:lnTo>
                    <a:lnTo>
                      <a:pt x="624" y="159"/>
                    </a:lnTo>
                    <a:lnTo>
                      <a:pt x="620" y="156"/>
                    </a:lnTo>
                    <a:lnTo>
                      <a:pt x="618" y="153"/>
                    </a:lnTo>
                    <a:lnTo>
                      <a:pt x="616" y="149"/>
                    </a:lnTo>
                    <a:lnTo>
                      <a:pt x="615" y="144"/>
                    </a:lnTo>
                    <a:lnTo>
                      <a:pt x="614" y="138"/>
                    </a:lnTo>
                    <a:lnTo>
                      <a:pt x="615" y="134"/>
                    </a:lnTo>
                    <a:lnTo>
                      <a:pt x="616" y="130"/>
                    </a:lnTo>
                    <a:lnTo>
                      <a:pt x="618" y="126"/>
                    </a:lnTo>
                    <a:lnTo>
                      <a:pt x="621" y="122"/>
                    </a:lnTo>
                    <a:lnTo>
                      <a:pt x="624" y="118"/>
                    </a:lnTo>
                    <a:lnTo>
                      <a:pt x="626" y="116"/>
                    </a:lnTo>
                    <a:lnTo>
                      <a:pt x="627" y="115"/>
                    </a:lnTo>
                    <a:lnTo>
                      <a:pt x="631" y="113"/>
                    </a:lnTo>
                    <a:lnTo>
                      <a:pt x="635" y="111"/>
                    </a:lnTo>
                    <a:lnTo>
                      <a:pt x="661" y="154"/>
                    </a:lnTo>
                    <a:lnTo>
                      <a:pt x="655" y="158"/>
                    </a:lnTo>
                    <a:lnTo>
                      <a:pt x="649" y="160"/>
                    </a:lnTo>
                    <a:lnTo>
                      <a:pt x="643" y="161"/>
                    </a:lnTo>
                    <a:lnTo>
                      <a:pt x="638" y="162"/>
                    </a:lnTo>
                    <a:close/>
                    <a:moveTo>
                      <a:pt x="187" y="97"/>
                    </a:moveTo>
                    <a:lnTo>
                      <a:pt x="185" y="100"/>
                    </a:lnTo>
                    <a:lnTo>
                      <a:pt x="183" y="102"/>
                    </a:lnTo>
                    <a:lnTo>
                      <a:pt x="178" y="105"/>
                    </a:lnTo>
                    <a:lnTo>
                      <a:pt x="171" y="107"/>
                    </a:lnTo>
                    <a:lnTo>
                      <a:pt x="164" y="108"/>
                    </a:lnTo>
                    <a:lnTo>
                      <a:pt x="159" y="108"/>
                    </a:lnTo>
                    <a:lnTo>
                      <a:pt x="168" y="58"/>
                    </a:lnTo>
                    <a:lnTo>
                      <a:pt x="180" y="58"/>
                    </a:lnTo>
                    <a:lnTo>
                      <a:pt x="184" y="58"/>
                    </a:lnTo>
                    <a:lnTo>
                      <a:pt x="186" y="59"/>
                    </a:lnTo>
                    <a:lnTo>
                      <a:pt x="189" y="60"/>
                    </a:lnTo>
                    <a:lnTo>
                      <a:pt x="191" y="62"/>
                    </a:lnTo>
                    <a:lnTo>
                      <a:pt x="193" y="64"/>
                    </a:lnTo>
                    <a:lnTo>
                      <a:pt x="194" y="66"/>
                    </a:lnTo>
                    <a:lnTo>
                      <a:pt x="194" y="69"/>
                    </a:lnTo>
                    <a:lnTo>
                      <a:pt x="195" y="73"/>
                    </a:lnTo>
                    <a:lnTo>
                      <a:pt x="194" y="80"/>
                    </a:lnTo>
                    <a:lnTo>
                      <a:pt x="193" y="86"/>
                    </a:lnTo>
                    <a:lnTo>
                      <a:pt x="191" y="92"/>
                    </a:lnTo>
                    <a:lnTo>
                      <a:pt x="187" y="97"/>
                    </a:lnTo>
                    <a:close/>
                  </a:path>
                </a:pathLst>
              </a:custGeom>
              <a:solidFill>
                <a:srgbClr val="000000"/>
              </a:solidFill>
              <a:ln w="9525">
                <a:noFill/>
                <a:round/>
                <a:headEnd/>
                <a:tailEnd/>
              </a:ln>
            </p:spPr>
            <p:txBody>
              <a:bodyPr/>
              <a:lstStyle/>
              <a:p>
                <a:pPr>
                  <a:defRPr/>
                </a:pPr>
                <a:endParaRPr kumimoji="0" lang="zh-TW" altLang="en-US">
                  <a:ea typeface="+mn-ea"/>
                </a:endParaRPr>
              </a:p>
            </p:txBody>
          </p:sp>
        </p:grpSp>
      </p:grpSp>
    </p:spTree>
  </p:cSld>
  <p:clrMap bg1="lt1" tx1="dk1" bg2="lt2" tx2="dk2" accent1="accent1" accent2="accent2" accent3="accent3" accent4="accent4" accent5="accent5" accent6="accent6" hlink="hlink" folHlink="folHlink"/>
  <p:sldLayoutIdLst>
    <p:sldLayoutId id="2147484606"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Lst>
  <p:timing>
    <p:tnLst>
      <p:par>
        <p:cTn id="1" dur="indefinite" restart="never" nodeType="tmRoot"/>
      </p:par>
    </p:tnLst>
  </p:timing>
  <p:hf sldNum="0" hdr="0" ftr="0"/>
  <p:txStyles>
    <p:titleStyle>
      <a:lvl1pPr algn="l" rtl="0" eaLnBrk="0" fontAlgn="base" hangingPunct="0">
        <a:lnSpc>
          <a:spcPct val="85000"/>
        </a:lnSpc>
        <a:spcBef>
          <a:spcPct val="0"/>
        </a:spcBef>
        <a:spcAft>
          <a:spcPct val="0"/>
        </a:spcAft>
        <a:defRPr sz="3000" b="1">
          <a:solidFill>
            <a:srgbClr val="646464"/>
          </a:solidFill>
          <a:latin typeface="+mj-lt"/>
          <a:ea typeface="+mj-ea"/>
          <a:cs typeface="+mj-cs"/>
        </a:defRPr>
      </a:lvl1pPr>
      <a:lvl2pPr algn="l" rtl="0" eaLnBrk="0" fontAlgn="base" hangingPunct="0">
        <a:lnSpc>
          <a:spcPct val="85000"/>
        </a:lnSpc>
        <a:spcBef>
          <a:spcPct val="0"/>
        </a:spcBef>
        <a:spcAft>
          <a:spcPct val="0"/>
        </a:spcAft>
        <a:defRPr sz="3000" b="1">
          <a:solidFill>
            <a:srgbClr val="646464"/>
          </a:solidFill>
          <a:latin typeface="Arial" charset="0"/>
        </a:defRPr>
      </a:lvl2pPr>
      <a:lvl3pPr algn="l" rtl="0" eaLnBrk="0" fontAlgn="base" hangingPunct="0">
        <a:lnSpc>
          <a:spcPct val="85000"/>
        </a:lnSpc>
        <a:spcBef>
          <a:spcPct val="0"/>
        </a:spcBef>
        <a:spcAft>
          <a:spcPct val="0"/>
        </a:spcAft>
        <a:defRPr sz="3000" b="1">
          <a:solidFill>
            <a:srgbClr val="646464"/>
          </a:solidFill>
          <a:latin typeface="Arial" charset="0"/>
        </a:defRPr>
      </a:lvl3pPr>
      <a:lvl4pPr algn="l" rtl="0" eaLnBrk="0" fontAlgn="base" hangingPunct="0">
        <a:lnSpc>
          <a:spcPct val="85000"/>
        </a:lnSpc>
        <a:spcBef>
          <a:spcPct val="0"/>
        </a:spcBef>
        <a:spcAft>
          <a:spcPct val="0"/>
        </a:spcAft>
        <a:defRPr sz="3000" b="1">
          <a:solidFill>
            <a:srgbClr val="646464"/>
          </a:solidFill>
          <a:latin typeface="Arial" charset="0"/>
        </a:defRPr>
      </a:lvl4pPr>
      <a:lvl5pPr algn="l" rtl="0" eaLnBrk="0" fontAlgn="base" hangingPunct="0">
        <a:lnSpc>
          <a:spcPct val="85000"/>
        </a:lnSpc>
        <a:spcBef>
          <a:spcPct val="0"/>
        </a:spcBef>
        <a:spcAft>
          <a:spcPct val="0"/>
        </a:spcAft>
        <a:defRPr sz="3000" b="1">
          <a:solidFill>
            <a:srgbClr val="646464"/>
          </a:solidFill>
          <a:latin typeface="Arial" charset="0"/>
        </a:defRPr>
      </a:lvl5pPr>
      <a:lvl6pPr marL="457200" algn="l" rtl="0" eaLnBrk="1" fontAlgn="base" hangingPunct="1">
        <a:lnSpc>
          <a:spcPct val="85000"/>
        </a:lnSpc>
        <a:spcBef>
          <a:spcPct val="0"/>
        </a:spcBef>
        <a:spcAft>
          <a:spcPct val="0"/>
        </a:spcAft>
        <a:defRPr sz="3000" b="1">
          <a:solidFill>
            <a:srgbClr val="646464"/>
          </a:solidFill>
          <a:latin typeface="Arial" charset="0"/>
        </a:defRPr>
      </a:lvl6pPr>
      <a:lvl7pPr marL="914400" algn="l" rtl="0" eaLnBrk="1" fontAlgn="base" hangingPunct="1">
        <a:lnSpc>
          <a:spcPct val="85000"/>
        </a:lnSpc>
        <a:spcBef>
          <a:spcPct val="0"/>
        </a:spcBef>
        <a:spcAft>
          <a:spcPct val="0"/>
        </a:spcAft>
        <a:defRPr sz="3000" b="1">
          <a:solidFill>
            <a:srgbClr val="646464"/>
          </a:solidFill>
          <a:latin typeface="Arial" charset="0"/>
        </a:defRPr>
      </a:lvl7pPr>
      <a:lvl8pPr marL="1371600" algn="l" rtl="0" eaLnBrk="1" fontAlgn="base" hangingPunct="1">
        <a:lnSpc>
          <a:spcPct val="85000"/>
        </a:lnSpc>
        <a:spcBef>
          <a:spcPct val="0"/>
        </a:spcBef>
        <a:spcAft>
          <a:spcPct val="0"/>
        </a:spcAft>
        <a:defRPr sz="3000" b="1">
          <a:solidFill>
            <a:srgbClr val="646464"/>
          </a:solidFill>
          <a:latin typeface="Arial" charset="0"/>
        </a:defRPr>
      </a:lvl8pPr>
      <a:lvl9pPr marL="1828800" algn="l" rtl="0" eaLnBrk="1" fontAlgn="base" hangingPunct="1">
        <a:lnSpc>
          <a:spcPct val="85000"/>
        </a:lnSpc>
        <a:spcBef>
          <a:spcPct val="0"/>
        </a:spcBef>
        <a:spcAft>
          <a:spcPct val="0"/>
        </a:spcAft>
        <a:defRPr sz="3000" b="1">
          <a:solidFill>
            <a:srgbClr val="646464"/>
          </a:solidFill>
          <a:latin typeface="Arial" charset="0"/>
        </a:defRPr>
      </a:lvl9pPr>
    </p:titleStyle>
    <p:bodyStyle>
      <a:lvl1pPr marL="360363" indent="-360363" algn="l" rtl="0" eaLnBrk="0" fontAlgn="base" hangingPunct="0">
        <a:spcBef>
          <a:spcPct val="20000"/>
        </a:spcBef>
        <a:spcAft>
          <a:spcPct val="0"/>
        </a:spcAft>
        <a:buClr>
          <a:srgbClr val="FFD200"/>
        </a:buClr>
        <a:buSzPct val="75000"/>
        <a:buFont typeface="Arial" charset="0"/>
        <a:buChar char="►"/>
        <a:defRPr sz="2400">
          <a:solidFill>
            <a:srgbClr val="646464"/>
          </a:solidFill>
          <a:latin typeface="+mn-lt"/>
          <a:ea typeface="+mn-ea"/>
          <a:cs typeface="+mn-cs"/>
        </a:defRPr>
      </a:lvl1pPr>
      <a:lvl2pPr marL="717550" indent="-355600" algn="l" rtl="0" eaLnBrk="0" fontAlgn="base" hangingPunct="0">
        <a:spcBef>
          <a:spcPct val="20000"/>
        </a:spcBef>
        <a:spcAft>
          <a:spcPct val="0"/>
        </a:spcAft>
        <a:buClr>
          <a:srgbClr val="FFD200"/>
        </a:buClr>
        <a:buSzPct val="75000"/>
        <a:buFont typeface="Arial" charset="0"/>
        <a:buChar char="►"/>
        <a:defRPr sz="2000">
          <a:solidFill>
            <a:srgbClr val="646464"/>
          </a:solidFill>
          <a:latin typeface="+mn-lt"/>
        </a:defRPr>
      </a:lvl2pPr>
      <a:lvl3pPr marL="1081088" indent="-361950" algn="l" rtl="0" eaLnBrk="0" fontAlgn="base" hangingPunct="0">
        <a:spcBef>
          <a:spcPct val="20000"/>
        </a:spcBef>
        <a:spcAft>
          <a:spcPct val="0"/>
        </a:spcAft>
        <a:buClr>
          <a:srgbClr val="FFD200"/>
        </a:buClr>
        <a:buSzPct val="75000"/>
        <a:buFont typeface="Arial" charset="0"/>
        <a:buChar char="►"/>
        <a:defRPr>
          <a:solidFill>
            <a:srgbClr val="646464"/>
          </a:solidFill>
          <a:latin typeface="+mn-lt"/>
        </a:defRPr>
      </a:lvl3pPr>
      <a:lvl4pPr marL="1441450" indent="-358775" algn="l" rtl="0" eaLnBrk="0" fontAlgn="base" hangingPunct="0">
        <a:spcBef>
          <a:spcPct val="20000"/>
        </a:spcBef>
        <a:spcAft>
          <a:spcPct val="0"/>
        </a:spcAft>
        <a:buClr>
          <a:srgbClr val="FFD200"/>
        </a:buClr>
        <a:buSzPct val="75000"/>
        <a:buFont typeface="Arial" charset="0"/>
        <a:buChar char="►"/>
        <a:defRPr sz="1600">
          <a:solidFill>
            <a:srgbClr val="646464"/>
          </a:solidFill>
          <a:latin typeface="+mn-lt"/>
        </a:defRPr>
      </a:lvl4pPr>
      <a:lvl5pPr marL="1800225" indent="-357188" algn="l" rtl="0" eaLnBrk="0" fontAlgn="base" hangingPunct="0">
        <a:spcBef>
          <a:spcPct val="20000"/>
        </a:spcBef>
        <a:spcAft>
          <a:spcPct val="0"/>
        </a:spcAft>
        <a:buClr>
          <a:srgbClr val="FFD200"/>
        </a:buClr>
        <a:buSzPct val="75000"/>
        <a:buFont typeface="Arial" charset="0"/>
        <a:buChar char="►"/>
        <a:defRPr sz="1600">
          <a:solidFill>
            <a:srgbClr val="646464"/>
          </a:solidFill>
          <a:latin typeface="+mn-lt"/>
        </a:defRPr>
      </a:lvl5pPr>
      <a:lvl6pPr marL="2257425" indent="-357188" algn="l" rtl="0" eaLnBrk="1" fontAlgn="base" hangingPunct="1">
        <a:spcBef>
          <a:spcPct val="20000"/>
        </a:spcBef>
        <a:spcAft>
          <a:spcPct val="0"/>
        </a:spcAft>
        <a:buClr>
          <a:srgbClr val="FFD200"/>
        </a:buClr>
        <a:buSzPct val="75000"/>
        <a:buFont typeface="Arial" charset="0"/>
        <a:buChar char="►"/>
        <a:defRPr sz="1600">
          <a:solidFill>
            <a:srgbClr val="646464"/>
          </a:solidFill>
          <a:latin typeface="+mn-lt"/>
        </a:defRPr>
      </a:lvl6pPr>
      <a:lvl7pPr marL="2714625" indent="-357188" algn="l" rtl="0" eaLnBrk="1" fontAlgn="base" hangingPunct="1">
        <a:spcBef>
          <a:spcPct val="20000"/>
        </a:spcBef>
        <a:spcAft>
          <a:spcPct val="0"/>
        </a:spcAft>
        <a:buClr>
          <a:srgbClr val="FFD200"/>
        </a:buClr>
        <a:buSzPct val="75000"/>
        <a:buFont typeface="Arial" charset="0"/>
        <a:buChar char="►"/>
        <a:defRPr sz="1600">
          <a:solidFill>
            <a:srgbClr val="646464"/>
          </a:solidFill>
          <a:latin typeface="+mn-lt"/>
        </a:defRPr>
      </a:lvl7pPr>
      <a:lvl8pPr marL="3171825" indent="-357188" algn="l" rtl="0" eaLnBrk="1" fontAlgn="base" hangingPunct="1">
        <a:spcBef>
          <a:spcPct val="20000"/>
        </a:spcBef>
        <a:spcAft>
          <a:spcPct val="0"/>
        </a:spcAft>
        <a:buClr>
          <a:srgbClr val="FFD200"/>
        </a:buClr>
        <a:buSzPct val="75000"/>
        <a:buFont typeface="Arial" charset="0"/>
        <a:buChar char="►"/>
        <a:defRPr sz="1600">
          <a:solidFill>
            <a:srgbClr val="646464"/>
          </a:solidFill>
          <a:latin typeface="+mn-lt"/>
        </a:defRPr>
      </a:lvl8pPr>
      <a:lvl9pPr marL="3629025" indent="-357188" algn="l" rtl="0" eaLnBrk="1" fontAlgn="base" hangingPunct="1">
        <a:spcBef>
          <a:spcPct val="20000"/>
        </a:spcBef>
        <a:spcAft>
          <a:spcPct val="0"/>
        </a:spcAft>
        <a:buClr>
          <a:srgbClr val="FFD200"/>
        </a:buClr>
        <a:buSzPct val="75000"/>
        <a:buFont typeface="Arial" charset="0"/>
        <a:buChar char="►"/>
        <a:defRPr sz="1600">
          <a:solidFill>
            <a:srgbClr val="646464"/>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ctrTitle"/>
          </p:nvPr>
        </p:nvSpPr>
        <p:spPr>
          <a:xfrm>
            <a:off x="3131840" y="3429000"/>
            <a:ext cx="6012160" cy="2232248"/>
          </a:xfrm>
        </p:spPr>
        <p:txBody>
          <a:bodyPr>
            <a:normAutofit fontScale="90000"/>
          </a:bodyPr>
          <a:lstStyle/>
          <a:p>
            <a:pPr eaLnBrk="1" hangingPunct="1">
              <a:lnSpc>
                <a:spcPct val="100000"/>
              </a:lnSpc>
              <a:defRPr/>
            </a:pPr>
            <a:r>
              <a:rPr lang="en-US" altLang="zh-TW" sz="3100" dirty="0" smtClean="0">
                <a:solidFill>
                  <a:schemeClr val="tx1">
                    <a:lumMod val="75000"/>
                  </a:schemeClr>
                </a:solidFill>
                <a:ea typeface="SimHei" pitchFamily="2" charset="-122"/>
              </a:rPr>
              <a:t>The Opportunities and Challenges </a:t>
            </a:r>
            <a:br>
              <a:rPr lang="en-US" altLang="zh-TW" sz="3100" dirty="0" smtClean="0">
                <a:solidFill>
                  <a:schemeClr val="tx1">
                    <a:lumMod val="75000"/>
                  </a:schemeClr>
                </a:solidFill>
                <a:ea typeface="SimHei" pitchFamily="2" charset="-122"/>
              </a:rPr>
            </a:br>
            <a:r>
              <a:rPr lang="en-US" altLang="zh-TW" sz="3100" dirty="0" smtClean="0">
                <a:solidFill>
                  <a:schemeClr val="tx1">
                    <a:lumMod val="75000"/>
                  </a:schemeClr>
                </a:solidFill>
                <a:ea typeface="SimHei" pitchFamily="2" charset="-122"/>
              </a:rPr>
              <a:t>– Full Adoption of IFRS in Taiwan</a:t>
            </a:r>
            <a:r>
              <a:rPr lang="en-US" altLang="zh-TW" sz="2000" dirty="0" smtClean="0">
                <a:solidFill>
                  <a:schemeClr val="tx1">
                    <a:lumMod val="75000"/>
                  </a:schemeClr>
                </a:solidFill>
                <a:ea typeface="SimHei" pitchFamily="2" charset="-122"/>
              </a:rPr>
              <a:t/>
            </a:r>
            <a:br>
              <a:rPr lang="en-US" altLang="zh-TW" sz="2000" dirty="0" smtClean="0">
                <a:solidFill>
                  <a:schemeClr val="tx1">
                    <a:lumMod val="75000"/>
                  </a:schemeClr>
                </a:solidFill>
                <a:ea typeface="SimHei" pitchFamily="2" charset="-122"/>
              </a:rPr>
            </a:br>
            <a:r>
              <a:rPr lang="en-US" altLang="zh-TW" sz="2200" dirty="0" smtClean="0">
                <a:solidFill>
                  <a:schemeClr val="tx1">
                    <a:lumMod val="75000"/>
                  </a:schemeClr>
                </a:solidFill>
                <a:ea typeface="SimHei" pitchFamily="2" charset="-122"/>
              </a:rPr>
              <a:t/>
            </a:r>
            <a:br>
              <a:rPr lang="en-US" altLang="zh-TW" sz="2200" dirty="0" smtClean="0">
                <a:solidFill>
                  <a:schemeClr val="tx1">
                    <a:lumMod val="75000"/>
                  </a:schemeClr>
                </a:solidFill>
                <a:ea typeface="SimHei" pitchFamily="2" charset="-122"/>
              </a:rPr>
            </a:br>
            <a:r>
              <a:rPr lang="en-US" altLang="zh-TW" sz="2200" dirty="0" smtClean="0">
                <a:solidFill>
                  <a:schemeClr val="tx1">
                    <a:lumMod val="75000"/>
                  </a:schemeClr>
                </a:solidFill>
                <a:ea typeface="SimHei" pitchFamily="2" charset="-122"/>
              </a:rPr>
              <a:t>James Wang</a:t>
            </a:r>
            <a:br>
              <a:rPr lang="en-US" altLang="zh-TW" sz="2200" dirty="0" smtClean="0">
                <a:solidFill>
                  <a:schemeClr val="tx1">
                    <a:lumMod val="75000"/>
                  </a:schemeClr>
                </a:solidFill>
                <a:ea typeface="SimHei" pitchFamily="2" charset="-122"/>
              </a:rPr>
            </a:br>
            <a:r>
              <a:rPr lang="en-US" altLang="zh-TW" sz="2200" dirty="0" smtClean="0">
                <a:solidFill>
                  <a:schemeClr val="tx1">
                    <a:lumMod val="75000"/>
                  </a:schemeClr>
                </a:solidFill>
                <a:ea typeface="SimHei" pitchFamily="2" charset="-122"/>
              </a:rPr>
              <a:t>Chairman and CEO</a:t>
            </a:r>
            <a:r>
              <a:rPr lang="en-US" altLang="zh-TW" sz="2000" dirty="0" smtClean="0">
                <a:solidFill>
                  <a:schemeClr val="tx1">
                    <a:lumMod val="75000"/>
                  </a:schemeClr>
                </a:solidFill>
                <a:ea typeface="SimHei" pitchFamily="2" charset="-122"/>
              </a:rPr>
              <a:t/>
            </a:r>
            <a:br>
              <a:rPr lang="en-US" altLang="zh-TW" sz="2000" dirty="0" smtClean="0">
                <a:solidFill>
                  <a:schemeClr val="tx1">
                    <a:lumMod val="75000"/>
                  </a:schemeClr>
                </a:solidFill>
                <a:ea typeface="SimHei" pitchFamily="2" charset="-122"/>
              </a:rPr>
            </a:br>
            <a:r>
              <a:rPr lang="en-US" altLang="zh-TW" sz="2000" b="0" dirty="0" smtClean="0">
                <a:solidFill>
                  <a:schemeClr val="tx1">
                    <a:lumMod val="75000"/>
                  </a:schemeClr>
                </a:solidFill>
                <a:ea typeface="SimHei" pitchFamily="2" charset="-122"/>
              </a:rPr>
              <a:t>July 9, 2011</a:t>
            </a:r>
            <a:r>
              <a:rPr lang="en-US" altLang="zh-TW" sz="3200" dirty="0" smtClean="0">
                <a:solidFill>
                  <a:schemeClr val="tx1">
                    <a:lumMod val="75000"/>
                  </a:schemeClr>
                </a:solidFill>
                <a:ea typeface="SimHei" pitchFamily="2" charset="-122"/>
              </a:rPr>
              <a:t/>
            </a:r>
            <a:br>
              <a:rPr lang="en-US" altLang="zh-TW" sz="3200" dirty="0" smtClean="0">
                <a:solidFill>
                  <a:schemeClr val="tx1">
                    <a:lumMod val="75000"/>
                  </a:schemeClr>
                </a:solidFill>
                <a:ea typeface="SimHei" pitchFamily="2" charset="-122"/>
              </a:rPr>
            </a:br>
            <a:endParaRPr lang="en-US" altLang="en-US" sz="3200" dirty="0" smtClean="0">
              <a:solidFill>
                <a:schemeClr val="tx1">
                  <a:lumMod val="75000"/>
                </a:schemeClr>
              </a:solidFill>
              <a:ea typeface="SimHei" pitchFamily="2"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5"/>
          <p:cNvSpPr txBox="1">
            <a:spLocks noChangeArrowheads="1"/>
          </p:cNvSpPr>
          <p:nvPr/>
        </p:nvSpPr>
        <p:spPr bwMode="auto">
          <a:xfrm>
            <a:off x="5543551" y="1484784"/>
            <a:ext cx="2996711" cy="589186"/>
          </a:xfrm>
          <a:prstGeom prst="rect">
            <a:avLst/>
          </a:prstGeom>
          <a:noFill/>
          <a:ln w="12700">
            <a:noFill/>
            <a:miter lim="800000"/>
            <a:headEnd/>
            <a:tailEnd/>
          </a:ln>
        </p:spPr>
        <p:txBody>
          <a:bodyPr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the quality of sales and timeliness</a:t>
            </a:r>
            <a:endParaRPr lang="en-US" altLang="zh-TW" sz="1200" dirty="0">
              <a:solidFill>
                <a:srgbClr val="4B4B4B"/>
              </a:solidFill>
              <a:latin typeface="+mn-lt"/>
              <a:ea typeface="黑体" pitchFamily="2" charset="-122"/>
            </a:endParaRP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customers data analysis</a:t>
            </a:r>
            <a:endParaRPr lang="en-US" altLang="zh-TW" sz="1200" dirty="0">
              <a:solidFill>
                <a:srgbClr val="4B4B4B"/>
              </a:solidFill>
              <a:latin typeface="+mn-lt"/>
              <a:ea typeface="黑体" pitchFamily="2" charset="-122"/>
            </a:endParaRPr>
          </a:p>
        </p:txBody>
      </p:sp>
      <p:sp>
        <p:nvSpPr>
          <p:cNvPr id="6151" name="Rectangle 85"/>
          <p:cNvSpPr>
            <a:spLocks noChangeArrowheads="1"/>
          </p:cNvSpPr>
          <p:nvPr/>
        </p:nvSpPr>
        <p:spPr bwMode="auto">
          <a:xfrm>
            <a:off x="4147038" y="2722563"/>
            <a:ext cx="1359877" cy="501650"/>
          </a:xfrm>
          <a:prstGeom prst="rect">
            <a:avLst/>
          </a:prstGeom>
          <a:solidFill>
            <a:srgbClr val="C0C0C0">
              <a:alpha val="83920"/>
            </a:srgb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COGS</a:t>
            </a:r>
            <a:endParaRPr lang="en-US" altLang="zh-TW" sz="1200" dirty="0">
              <a:solidFill>
                <a:srgbClr val="4B4B4B"/>
              </a:solidFill>
              <a:latin typeface="+mn-lt"/>
              <a:ea typeface="黑体" pitchFamily="2" charset="-122"/>
            </a:endParaRPr>
          </a:p>
        </p:txBody>
      </p:sp>
      <p:sp>
        <p:nvSpPr>
          <p:cNvPr id="6152" name="Rectangle 86"/>
          <p:cNvSpPr>
            <a:spLocks noChangeArrowheads="1"/>
          </p:cNvSpPr>
          <p:nvPr/>
        </p:nvSpPr>
        <p:spPr bwMode="auto">
          <a:xfrm>
            <a:off x="4147038" y="1524000"/>
            <a:ext cx="1359877" cy="501650"/>
          </a:xfrm>
          <a:prstGeom prst="rect">
            <a:avLst/>
          </a:prstGeom>
          <a:solidFill>
            <a:srgbClr val="C0C0C0">
              <a:alpha val="83920"/>
            </a:srgb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BatangChe" pitchFamily="49" charset="-127"/>
              </a:rPr>
              <a:t>Customers</a:t>
            </a:r>
            <a:endParaRPr lang="en-US" altLang="zh-TW" sz="1200" dirty="0">
              <a:solidFill>
                <a:srgbClr val="4B4B4B"/>
              </a:solidFill>
              <a:latin typeface="+mn-lt"/>
              <a:ea typeface="BatangChe" pitchFamily="49" charset="-127"/>
            </a:endParaRPr>
          </a:p>
        </p:txBody>
      </p:sp>
      <p:sp>
        <p:nvSpPr>
          <p:cNvPr id="6155" name="Rectangle 89"/>
          <p:cNvSpPr>
            <a:spLocks noChangeArrowheads="1"/>
          </p:cNvSpPr>
          <p:nvPr/>
        </p:nvSpPr>
        <p:spPr bwMode="auto">
          <a:xfrm>
            <a:off x="4149969" y="2133600"/>
            <a:ext cx="1359877" cy="501650"/>
          </a:xfrm>
          <a:prstGeom prst="rect">
            <a:avLst/>
          </a:prstGeom>
          <a:solidFill>
            <a:srgbClr val="C0C0C0">
              <a:alpha val="83920"/>
            </a:srgb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Pricing</a:t>
            </a:r>
            <a:endParaRPr lang="en-US" altLang="zh-TW" sz="1200" dirty="0">
              <a:solidFill>
                <a:srgbClr val="4B4B4B"/>
              </a:solidFill>
              <a:latin typeface="+mn-lt"/>
              <a:ea typeface="黑体" pitchFamily="2" charset="-122"/>
            </a:endParaRPr>
          </a:p>
        </p:txBody>
      </p:sp>
      <p:sp>
        <p:nvSpPr>
          <p:cNvPr id="6156" name="Rectangle 90"/>
          <p:cNvSpPr>
            <a:spLocks noChangeArrowheads="1"/>
          </p:cNvSpPr>
          <p:nvPr/>
        </p:nvSpPr>
        <p:spPr bwMode="auto">
          <a:xfrm>
            <a:off x="4147038" y="3336925"/>
            <a:ext cx="1359877" cy="501650"/>
          </a:xfrm>
          <a:prstGeom prst="rect">
            <a:avLst/>
          </a:prstGeom>
          <a:solidFill>
            <a:srgbClr val="C0C0C0">
              <a:alpha val="83920"/>
            </a:srgb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Operating</a:t>
            </a:r>
            <a:r>
              <a:rPr lang="en-US" altLang="zh-TW" sz="1200" dirty="0" smtClean="0">
                <a:solidFill>
                  <a:srgbClr val="4B4B4B"/>
                </a:solidFill>
                <a:latin typeface="黑体" pitchFamily="2" charset="-122"/>
                <a:ea typeface="黑体" pitchFamily="2" charset="-122"/>
              </a:rPr>
              <a:t> </a:t>
            </a:r>
          </a:p>
          <a:p>
            <a:pPr algn="ctr"/>
            <a:r>
              <a:rPr lang="en-US" altLang="zh-TW" sz="1200" dirty="0" smtClean="0">
                <a:solidFill>
                  <a:srgbClr val="4B4B4B"/>
                </a:solidFill>
                <a:latin typeface="+mn-lt"/>
                <a:ea typeface="黑体" pitchFamily="2" charset="-122"/>
              </a:rPr>
              <a:t>Expense</a:t>
            </a:r>
            <a:endParaRPr lang="en-US" altLang="zh-TW" sz="1200" dirty="0">
              <a:solidFill>
                <a:srgbClr val="4B4B4B"/>
              </a:solidFill>
              <a:latin typeface="+mn-lt"/>
              <a:ea typeface="黑体" pitchFamily="2" charset="-122"/>
            </a:endParaRPr>
          </a:p>
        </p:txBody>
      </p:sp>
      <p:sp>
        <p:nvSpPr>
          <p:cNvPr id="6157" name="Rectangle 91"/>
          <p:cNvSpPr>
            <a:spLocks noChangeArrowheads="1"/>
          </p:cNvSpPr>
          <p:nvPr/>
        </p:nvSpPr>
        <p:spPr bwMode="auto">
          <a:xfrm>
            <a:off x="4147038" y="3935413"/>
            <a:ext cx="1359877" cy="501650"/>
          </a:xfrm>
          <a:prstGeom prst="rect">
            <a:avLst/>
          </a:prstGeom>
          <a:solidFill>
            <a:srgbClr val="C0C0C0">
              <a:alpha val="83920"/>
            </a:srgbClr>
          </a:solidFill>
          <a:ln w="12700" algn="ctr">
            <a:noFill/>
            <a:miter lim="800000"/>
            <a:headEnd type="none" w="sm" len="sm"/>
            <a:tailEnd type="none" w="sm" len="sm"/>
          </a:ln>
        </p:spPr>
        <p:txBody>
          <a:bodyPr anchor="ctr"/>
          <a:lstStyle/>
          <a:p>
            <a:pPr algn="ctr"/>
            <a:r>
              <a:rPr lang="en-US" altLang="zh-TW" sz="1200" dirty="0" smtClean="0">
                <a:solidFill>
                  <a:srgbClr val="4B4B4B"/>
                </a:solidFill>
                <a:latin typeface="+mn-lt"/>
                <a:ea typeface="黑体" pitchFamily="2" charset="-122"/>
              </a:rPr>
              <a:t>Fixed</a:t>
            </a:r>
            <a:r>
              <a:rPr lang="en-US" altLang="zh-TW" sz="1200" dirty="0" smtClean="0">
                <a:solidFill>
                  <a:srgbClr val="4B4B4B"/>
                </a:solidFill>
                <a:latin typeface="黑体" pitchFamily="2" charset="-122"/>
                <a:ea typeface="黑体" pitchFamily="2" charset="-122"/>
              </a:rPr>
              <a:t> </a:t>
            </a:r>
            <a:r>
              <a:rPr lang="en-US" altLang="zh-TW" sz="1200" dirty="0" smtClean="0">
                <a:solidFill>
                  <a:srgbClr val="4B4B4B"/>
                </a:solidFill>
                <a:latin typeface="+mn-lt"/>
                <a:ea typeface="黑体" pitchFamily="2" charset="-122"/>
              </a:rPr>
              <a:t>Assets</a:t>
            </a:r>
            <a:endParaRPr lang="en-US" altLang="zh-TW" sz="1200" dirty="0">
              <a:solidFill>
                <a:srgbClr val="4B4B4B"/>
              </a:solidFill>
              <a:latin typeface="+mn-lt"/>
              <a:ea typeface="黑体" pitchFamily="2" charset="-122"/>
            </a:endParaRPr>
          </a:p>
        </p:txBody>
      </p:sp>
      <p:sp>
        <p:nvSpPr>
          <p:cNvPr id="6158" name="Rectangle 92"/>
          <p:cNvSpPr>
            <a:spLocks noChangeArrowheads="1"/>
          </p:cNvSpPr>
          <p:nvPr/>
        </p:nvSpPr>
        <p:spPr bwMode="auto">
          <a:xfrm>
            <a:off x="4147038" y="4513263"/>
            <a:ext cx="1359877" cy="501650"/>
          </a:xfrm>
          <a:prstGeom prst="rect">
            <a:avLst/>
          </a:prstGeom>
          <a:solidFill>
            <a:srgbClr val="C0C0C0">
              <a:alpha val="83920"/>
            </a:srgb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Working</a:t>
            </a:r>
            <a:r>
              <a:rPr lang="en-US" altLang="zh-TW" sz="1200" dirty="0" smtClean="0">
                <a:solidFill>
                  <a:srgbClr val="4B4B4B"/>
                </a:solidFill>
                <a:latin typeface="黑体" pitchFamily="2" charset="-122"/>
                <a:ea typeface="黑体" pitchFamily="2" charset="-122"/>
              </a:rPr>
              <a:t> </a:t>
            </a:r>
          </a:p>
          <a:p>
            <a:pPr algn="ctr"/>
            <a:r>
              <a:rPr lang="en-US" altLang="zh-TW" sz="1200" dirty="0" smtClean="0">
                <a:solidFill>
                  <a:srgbClr val="4B4B4B"/>
                </a:solidFill>
                <a:latin typeface="+mn-lt"/>
                <a:ea typeface="黑体" pitchFamily="2" charset="-122"/>
              </a:rPr>
              <a:t>Capital</a:t>
            </a:r>
            <a:endParaRPr lang="en-US" altLang="zh-TW" sz="1200" dirty="0">
              <a:solidFill>
                <a:srgbClr val="4B4B4B"/>
              </a:solidFill>
              <a:latin typeface="+mn-lt"/>
              <a:ea typeface="黑体" pitchFamily="2" charset="-122"/>
            </a:endParaRPr>
          </a:p>
        </p:txBody>
      </p:sp>
      <p:sp>
        <p:nvSpPr>
          <p:cNvPr id="6160" name="Rectangle 94"/>
          <p:cNvSpPr>
            <a:spLocks noChangeArrowheads="1"/>
          </p:cNvSpPr>
          <p:nvPr/>
        </p:nvSpPr>
        <p:spPr bwMode="auto">
          <a:xfrm>
            <a:off x="4149969" y="5087938"/>
            <a:ext cx="1359877" cy="501302"/>
          </a:xfrm>
          <a:prstGeom prst="rect">
            <a:avLst/>
          </a:prstGeom>
          <a:solidFill>
            <a:srgbClr val="C0C0C0">
              <a:alpha val="83920"/>
            </a:srgbClr>
          </a:solidFill>
          <a:ln w="12700" algn="ctr">
            <a:noFill/>
            <a:miter lim="800000"/>
            <a:headEnd type="none" w="sm" len="sm"/>
            <a:tailEnd type="none" w="sm" len="sm"/>
          </a:ln>
        </p:spPr>
        <p:txBody>
          <a:bodyPr anchor="ctr"/>
          <a:lstStyle/>
          <a:p>
            <a:pPr algn="ctr"/>
            <a:r>
              <a:rPr lang="en-US" altLang="zh-TW" sz="1200" dirty="0" smtClean="0">
                <a:solidFill>
                  <a:srgbClr val="4B4B4B"/>
                </a:solidFill>
                <a:latin typeface="+mn-lt"/>
                <a:ea typeface="黑体" pitchFamily="2" charset="-122"/>
              </a:rPr>
              <a:t>Management Confidence level</a:t>
            </a:r>
            <a:endParaRPr lang="en-US" altLang="zh-TW" sz="1200" dirty="0">
              <a:solidFill>
                <a:srgbClr val="4B4B4B"/>
              </a:solidFill>
              <a:latin typeface="+mn-lt"/>
              <a:ea typeface="黑体" pitchFamily="2" charset="-122"/>
            </a:endParaRPr>
          </a:p>
        </p:txBody>
      </p:sp>
      <p:sp>
        <p:nvSpPr>
          <p:cNvPr id="6161" name="Rectangle 95"/>
          <p:cNvSpPr>
            <a:spLocks noChangeArrowheads="1"/>
          </p:cNvSpPr>
          <p:nvPr/>
        </p:nvSpPr>
        <p:spPr bwMode="auto">
          <a:xfrm>
            <a:off x="4149969" y="5665788"/>
            <a:ext cx="1359877" cy="501650"/>
          </a:xfrm>
          <a:prstGeom prst="rect">
            <a:avLst/>
          </a:prstGeom>
          <a:solidFill>
            <a:srgbClr val="C0C0C0">
              <a:alpha val="83920"/>
            </a:srgbClr>
          </a:solidFill>
          <a:ln w="12700">
            <a:noFill/>
            <a:miter lim="800000"/>
            <a:headEnd type="none" w="sm" len="sm"/>
            <a:tailEnd type="none" w="sm" len="sm"/>
          </a:ln>
        </p:spPr>
        <p:txBody>
          <a:bodyPr anchor="ctr"/>
          <a:lstStyle/>
          <a:p>
            <a:pPr algn="ctr"/>
            <a:r>
              <a:rPr lang="en-US" altLang="zh-TW" sz="1200" dirty="0" smtClean="0">
                <a:solidFill>
                  <a:srgbClr val="4B4B4B"/>
                </a:solidFill>
                <a:latin typeface="+mn-lt"/>
                <a:ea typeface="黑体" pitchFamily="2" charset="-122"/>
              </a:rPr>
              <a:t>External Stakeholders Confidence level</a:t>
            </a:r>
            <a:endParaRPr lang="en-US" altLang="zh-TW" sz="1200" dirty="0">
              <a:solidFill>
                <a:srgbClr val="4B4B4B"/>
              </a:solidFill>
              <a:latin typeface="+mn-lt"/>
              <a:ea typeface="黑体" pitchFamily="2" charset="-122"/>
            </a:endParaRPr>
          </a:p>
        </p:txBody>
      </p:sp>
      <p:grpSp>
        <p:nvGrpSpPr>
          <p:cNvPr id="2" name="群組 50"/>
          <p:cNvGrpSpPr>
            <a:grpSpLocks/>
          </p:cNvGrpSpPr>
          <p:nvPr/>
        </p:nvGrpSpPr>
        <p:grpSpPr bwMode="auto">
          <a:xfrm>
            <a:off x="3575538" y="1774825"/>
            <a:ext cx="574431" cy="609600"/>
            <a:chOff x="3872880" y="1774825"/>
            <a:chExt cx="622983" cy="609600"/>
          </a:xfrm>
        </p:grpSpPr>
        <p:cxnSp>
          <p:nvCxnSpPr>
            <p:cNvPr id="39975" name="AutoShape 100"/>
            <p:cNvCxnSpPr>
              <a:cxnSpLocks noChangeShapeType="1"/>
            </p:cNvCxnSpPr>
            <p:nvPr/>
          </p:nvCxnSpPr>
          <p:spPr bwMode="auto">
            <a:xfrm flipV="1">
              <a:off x="3872880" y="1774825"/>
              <a:ext cx="609663" cy="319088"/>
            </a:xfrm>
            <a:prstGeom prst="bentConnector3">
              <a:avLst>
                <a:gd name="adj1" fmla="val 25583"/>
              </a:avLst>
            </a:prstGeom>
            <a:noFill/>
            <a:ln w="9525">
              <a:solidFill>
                <a:schemeClr val="accent1"/>
              </a:solidFill>
              <a:miter lim="800000"/>
              <a:headEnd/>
              <a:tailEnd type="triangle" w="med" len="med"/>
            </a:ln>
          </p:spPr>
        </p:cxnSp>
        <p:cxnSp>
          <p:nvCxnSpPr>
            <p:cNvPr id="39976" name="AutoShape 101"/>
            <p:cNvCxnSpPr>
              <a:cxnSpLocks noChangeShapeType="1"/>
              <a:stCxn id="6150" idx="3"/>
              <a:endCxn id="6155" idx="1"/>
            </p:cNvCxnSpPr>
            <p:nvPr/>
          </p:nvCxnSpPr>
          <p:spPr bwMode="auto">
            <a:xfrm>
              <a:off x="3883025" y="2093913"/>
              <a:ext cx="612838" cy="290512"/>
            </a:xfrm>
            <a:prstGeom prst="bentConnector3">
              <a:avLst>
                <a:gd name="adj1" fmla="val 23977"/>
              </a:avLst>
            </a:prstGeom>
            <a:noFill/>
            <a:ln w="9525">
              <a:solidFill>
                <a:schemeClr val="accent1"/>
              </a:solidFill>
              <a:miter lim="800000"/>
              <a:headEnd/>
              <a:tailEnd type="triangle" w="med" len="med"/>
            </a:ln>
          </p:spPr>
        </p:cxnSp>
      </p:grpSp>
      <p:sp>
        <p:nvSpPr>
          <p:cNvPr id="6174" name="Text Box 108"/>
          <p:cNvSpPr txBox="1">
            <a:spLocks noChangeArrowheads="1"/>
          </p:cNvSpPr>
          <p:nvPr/>
        </p:nvSpPr>
        <p:spPr bwMode="auto">
          <a:xfrm>
            <a:off x="5580112" y="2132856"/>
            <a:ext cx="2124793" cy="441453"/>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product analysis</a:t>
            </a:r>
            <a:endParaRPr lang="en-US" altLang="zh-TW" sz="1200" dirty="0">
              <a:solidFill>
                <a:srgbClr val="4B4B4B"/>
              </a:solidFill>
              <a:latin typeface="+mn-lt"/>
              <a:ea typeface="黑体" pitchFamily="2" charset="-122"/>
            </a:endParaRP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pricing analysis</a:t>
            </a:r>
            <a:endParaRPr lang="en-US" altLang="zh-TW" sz="1200" dirty="0">
              <a:solidFill>
                <a:srgbClr val="4B4B4B"/>
              </a:solidFill>
              <a:latin typeface="+mn-lt"/>
              <a:ea typeface="黑体" pitchFamily="2" charset="-122"/>
            </a:endParaRPr>
          </a:p>
        </p:txBody>
      </p:sp>
      <p:sp>
        <p:nvSpPr>
          <p:cNvPr id="6175" name="Text Box 109"/>
          <p:cNvSpPr txBox="1">
            <a:spLocks noChangeArrowheads="1"/>
          </p:cNvSpPr>
          <p:nvPr/>
        </p:nvSpPr>
        <p:spPr bwMode="auto">
          <a:xfrm>
            <a:off x="5580112" y="2636912"/>
            <a:ext cx="3384376" cy="736919"/>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analysis for performance of purchase orders and process efficiency</a:t>
            </a:r>
            <a:endParaRPr lang="en-US" altLang="zh-TW" sz="1200" dirty="0">
              <a:solidFill>
                <a:srgbClr val="4B4B4B"/>
              </a:solidFill>
              <a:latin typeface="+mn-lt"/>
              <a:ea typeface="黑体" pitchFamily="2" charset="-122"/>
            </a:endParaRP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analysis for product development and production and process efficiency</a:t>
            </a:r>
            <a:endParaRPr lang="en-US" altLang="zh-TW" sz="1200" dirty="0">
              <a:solidFill>
                <a:srgbClr val="4B4B4B"/>
              </a:solidFill>
              <a:latin typeface="+mn-lt"/>
              <a:ea typeface="黑体" pitchFamily="2" charset="-122"/>
            </a:endParaRPr>
          </a:p>
        </p:txBody>
      </p:sp>
      <p:sp>
        <p:nvSpPr>
          <p:cNvPr id="6176" name="Text Box 110"/>
          <p:cNvSpPr txBox="1">
            <a:spLocks noChangeArrowheads="1"/>
          </p:cNvSpPr>
          <p:nvPr/>
        </p:nvSpPr>
        <p:spPr bwMode="auto">
          <a:xfrm>
            <a:off x="5580112" y="3284984"/>
            <a:ext cx="3420937" cy="736919"/>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Optimize the FSCP and reduce the related costs</a:t>
            </a:r>
            <a:endParaRPr lang="en-US" altLang="zh-TW" sz="1200" dirty="0">
              <a:solidFill>
                <a:srgbClr val="4B4B4B"/>
              </a:solidFill>
              <a:latin typeface="+mn-lt"/>
              <a:ea typeface="黑体" pitchFamily="2" charset="-122"/>
            </a:endParaRP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the quality and relevance of financial information</a:t>
            </a:r>
            <a:endParaRPr lang="en-US" altLang="zh-TW" sz="1200" dirty="0">
              <a:solidFill>
                <a:srgbClr val="4B4B4B"/>
              </a:solidFill>
              <a:latin typeface="+mn-lt"/>
              <a:ea typeface="黑体" pitchFamily="2" charset="-122"/>
            </a:endParaRPr>
          </a:p>
        </p:txBody>
      </p:sp>
      <p:sp>
        <p:nvSpPr>
          <p:cNvPr id="6177" name="Text Box 111"/>
          <p:cNvSpPr txBox="1">
            <a:spLocks noChangeArrowheads="1"/>
          </p:cNvSpPr>
          <p:nvPr/>
        </p:nvSpPr>
        <p:spPr bwMode="auto">
          <a:xfrm>
            <a:off x="5580112" y="3987801"/>
            <a:ext cx="3347142" cy="441453"/>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fixed assets management process</a:t>
            </a: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fixed assets management information</a:t>
            </a:r>
            <a:endParaRPr lang="en-US" altLang="zh-TW" sz="1200" dirty="0">
              <a:solidFill>
                <a:srgbClr val="4B4B4B"/>
              </a:solidFill>
              <a:latin typeface="+mn-lt"/>
              <a:ea typeface="黑体" pitchFamily="2" charset="-122"/>
            </a:endParaRPr>
          </a:p>
        </p:txBody>
      </p:sp>
      <p:sp>
        <p:nvSpPr>
          <p:cNvPr id="6178" name="Text Box 112"/>
          <p:cNvSpPr txBox="1">
            <a:spLocks noChangeArrowheads="1"/>
          </p:cNvSpPr>
          <p:nvPr/>
        </p:nvSpPr>
        <p:spPr bwMode="auto">
          <a:xfrm>
            <a:off x="5580112" y="4437112"/>
            <a:ext cx="3384376" cy="589186"/>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the analysis of working capital</a:t>
            </a:r>
            <a:r>
              <a:rPr lang="zh-TW" altLang="en-US" sz="1200" dirty="0" smtClean="0">
                <a:solidFill>
                  <a:srgbClr val="4B4B4B"/>
                </a:solidFill>
                <a:latin typeface="+mn-lt"/>
                <a:ea typeface="黑体" pitchFamily="2" charset="-122"/>
              </a:rPr>
              <a:t> </a:t>
            </a:r>
            <a:r>
              <a:rPr lang="en-US" altLang="zh-TW" sz="1200" dirty="0" smtClean="0">
                <a:solidFill>
                  <a:srgbClr val="4B4B4B"/>
                </a:solidFill>
                <a:latin typeface="+mn-lt"/>
                <a:ea typeface="新細明體" pitchFamily="18" charset="-120"/>
              </a:rPr>
              <a:t>(</a:t>
            </a:r>
            <a:r>
              <a:rPr lang="en-US" altLang="zh-TW" sz="1200" dirty="0">
                <a:solidFill>
                  <a:srgbClr val="4B4B4B"/>
                </a:solidFill>
                <a:latin typeface="+mn-lt"/>
                <a:ea typeface="新細明體" pitchFamily="18" charset="-120"/>
              </a:rPr>
              <a:t>e.g. AP, AR, etc.)</a:t>
            </a: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working capital management</a:t>
            </a:r>
            <a:endParaRPr lang="en-US" altLang="zh-TW" sz="1200" dirty="0">
              <a:solidFill>
                <a:srgbClr val="4B4B4B"/>
              </a:solidFill>
              <a:latin typeface="+mn-lt"/>
              <a:ea typeface="黑体" pitchFamily="2" charset="-122"/>
            </a:endParaRPr>
          </a:p>
        </p:txBody>
      </p:sp>
      <p:sp>
        <p:nvSpPr>
          <p:cNvPr id="6179" name="Text Box 113"/>
          <p:cNvSpPr txBox="1">
            <a:spLocks noChangeArrowheads="1"/>
          </p:cNvSpPr>
          <p:nvPr/>
        </p:nvSpPr>
        <p:spPr bwMode="auto">
          <a:xfrm>
            <a:off x="5580112" y="5085184"/>
            <a:ext cx="3420937" cy="441453"/>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performance evaluation information</a:t>
            </a:r>
            <a:endParaRPr lang="en-US" altLang="zh-TW" sz="1200" dirty="0">
              <a:solidFill>
                <a:srgbClr val="4B4B4B"/>
              </a:solidFill>
              <a:latin typeface="+mn-lt"/>
              <a:ea typeface="黑体" pitchFamily="2" charset="-122"/>
            </a:endParaRP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Provide adequate time for performing analysis</a:t>
            </a:r>
            <a:endParaRPr lang="en-US" altLang="zh-TW" sz="1200" dirty="0">
              <a:solidFill>
                <a:srgbClr val="4B4B4B"/>
              </a:solidFill>
              <a:latin typeface="+mn-lt"/>
              <a:ea typeface="黑体" pitchFamily="2" charset="-122"/>
            </a:endParaRPr>
          </a:p>
        </p:txBody>
      </p:sp>
      <p:sp>
        <p:nvSpPr>
          <p:cNvPr id="6180" name="Text Box 114"/>
          <p:cNvSpPr txBox="1">
            <a:spLocks noChangeArrowheads="1"/>
          </p:cNvSpPr>
          <p:nvPr/>
        </p:nvSpPr>
        <p:spPr bwMode="auto">
          <a:xfrm>
            <a:off x="5580112" y="5589240"/>
            <a:ext cx="3347142" cy="589186"/>
          </a:xfrm>
          <a:prstGeom prst="rect">
            <a:avLst/>
          </a:prstGeom>
          <a:noFill/>
          <a:ln w="12700">
            <a:noFill/>
            <a:miter lim="800000"/>
            <a:headEnd/>
            <a:tailEnd/>
          </a:ln>
        </p:spPr>
        <p:txBody>
          <a:bodyPr wrap="square" lIns="54000" tIns="54000" rIns="54000" bIns="54000">
            <a:spAutoFit/>
          </a:bodyPr>
          <a:lstStyle/>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Improve shareholder/stakeholder communication</a:t>
            </a:r>
            <a:endParaRPr lang="en-US" altLang="zh-TW" sz="1200" dirty="0">
              <a:solidFill>
                <a:srgbClr val="4B4B4B"/>
              </a:solidFill>
              <a:latin typeface="+mn-lt"/>
              <a:ea typeface="黑体" pitchFamily="2" charset="-122"/>
            </a:endParaRPr>
          </a:p>
          <a:p>
            <a:pPr marL="115888" indent="-115888" defTabSz="762000" eaLnBrk="0" hangingPunct="0">
              <a:lnSpc>
                <a:spcPct val="80000"/>
              </a:lnSpc>
              <a:spcBef>
                <a:spcPct val="20000"/>
              </a:spcBef>
              <a:buClr>
                <a:schemeClr val="accent2"/>
              </a:buClr>
              <a:buSzPct val="75000"/>
              <a:buFont typeface="Arial" pitchFamily="34" charset="0"/>
              <a:buChar char="►"/>
            </a:pPr>
            <a:r>
              <a:rPr lang="en-US" altLang="zh-TW" sz="1200" dirty="0" smtClean="0">
                <a:solidFill>
                  <a:srgbClr val="4B4B4B"/>
                </a:solidFill>
                <a:latin typeface="+mn-lt"/>
                <a:ea typeface="黑体" pitchFamily="2" charset="-122"/>
              </a:rPr>
              <a:t>Maintain compliance with regulations</a:t>
            </a:r>
            <a:endParaRPr lang="en-US" altLang="zh-TW" sz="1200" dirty="0">
              <a:solidFill>
                <a:srgbClr val="4B4B4B"/>
              </a:solidFill>
              <a:latin typeface="+mn-lt"/>
              <a:ea typeface="黑体" pitchFamily="2" charset="-122"/>
            </a:endParaRPr>
          </a:p>
        </p:txBody>
      </p:sp>
      <p:sp>
        <p:nvSpPr>
          <p:cNvPr id="6147" name="Rectangle 3"/>
          <p:cNvSpPr>
            <a:spLocks noChangeArrowheads="1"/>
          </p:cNvSpPr>
          <p:nvPr/>
        </p:nvSpPr>
        <p:spPr bwMode="gray">
          <a:xfrm>
            <a:off x="445477" y="1143001"/>
            <a:ext cx="8305800" cy="365125"/>
          </a:xfrm>
          <a:prstGeom prst="rect">
            <a:avLst/>
          </a:prstGeom>
          <a:noFill/>
          <a:ln w="9525" algn="ctr">
            <a:noFill/>
            <a:miter lim="800000"/>
            <a:headEnd/>
            <a:tailEnd/>
          </a:ln>
        </p:spPr>
        <p:txBody>
          <a:bodyPr lIns="0" tIns="0" rIns="108000" bIns="0"/>
          <a:lstStyle/>
          <a:p>
            <a:pPr>
              <a:spcBef>
                <a:spcPct val="25000"/>
              </a:spcBef>
              <a:spcAft>
                <a:spcPct val="25000"/>
              </a:spcAft>
              <a:buClr>
                <a:schemeClr val="tx1"/>
              </a:buClr>
              <a:buFont typeface="Arial Unicode MS" pitchFamily="34" charset="-120"/>
              <a:buNone/>
            </a:pPr>
            <a:r>
              <a:rPr lang="en-US" altLang="zh-TW" sz="1200" dirty="0" smtClean="0">
                <a:solidFill>
                  <a:srgbClr val="4B4B4B"/>
                </a:solidFill>
                <a:latin typeface="+mn-lt"/>
                <a:ea typeface="黑体" pitchFamily="2" charset="-122"/>
              </a:rPr>
              <a:t>The leading companies use FSCP as a foundation for managing key activities, such as achieving </a:t>
            </a:r>
            <a:r>
              <a:rPr lang="en-US" altLang="zh-TW" sz="1200" dirty="0" smtClean="0">
                <a:solidFill>
                  <a:srgbClr val="4B4B4B"/>
                </a:solidFill>
                <a:latin typeface="+mn-lt"/>
                <a:ea typeface="新細明體" pitchFamily="18" charset="-120"/>
              </a:rPr>
              <a:t>operational effectiveness, performance management and regulatory compliance,</a:t>
            </a:r>
            <a:r>
              <a:rPr lang="en-US" altLang="zh-TW" sz="1200" dirty="0" smtClean="0">
                <a:solidFill>
                  <a:srgbClr val="4B4B4B"/>
                </a:solidFill>
                <a:latin typeface="+mn-lt"/>
                <a:ea typeface="黑体" pitchFamily="2" charset="-122"/>
              </a:rPr>
              <a:t> to strengthen Shareholder Value.</a:t>
            </a:r>
            <a:endParaRPr lang="en-US" altLang="zh-TW" sz="1200" dirty="0">
              <a:solidFill>
                <a:srgbClr val="4B4B4B"/>
              </a:solidFill>
              <a:latin typeface="+mn-lt"/>
              <a:ea typeface="新細明體" pitchFamily="18" charset="-120"/>
            </a:endParaRPr>
          </a:p>
        </p:txBody>
      </p:sp>
      <p:sp>
        <p:nvSpPr>
          <p:cNvPr id="6149" name="Rectangle 80"/>
          <p:cNvSpPr>
            <a:spLocks noChangeArrowheads="1"/>
          </p:cNvSpPr>
          <p:nvPr/>
        </p:nvSpPr>
        <p:spPr bwMode="auto">
          <a:xfrm>
            <a:off x="392723" y="3613150"/>
            <a:ext cx="1359877" cy="501650"/>
          </a:xfrm>
          <a:prstGeom prst="rect">
            <a:avLst/>
          </a:prstGeom>
          <a:solidFill>
            <a:srgbClr val="C0C0C0">
              <a:alpha val="83920"/>
            </a:srgb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Shareholder Value</a:t>
            </a:r>
            <a:endParaRPr lang="en-US" altLang="zh-TW" sz="1200" dirty="0">
              <a:solidFill>
                <a:srgbClr val="4B4B4B"/>
              </a:solidFill>
              <a:latin typeface="+mn-lt"/>
              <a:ea typeface="黑体" pitchFamily="2" charset="-122"/>
            </a:endParaRPr>
          </a:p>
        </p:txBody>
      </p:sp>
      <p:sp>
        <p:nvSpPr>
          <p:cNvPr id="6150" name="Rectangle 81"/>
          <p:cNvSpPr>
            <a:spLocks noChangeArrowheads="1"/>
          </p:cNvSpPr>
          <p:nvPr/>
        </p:nvSpPr>
        <p:spPr bwMode="auto">
          <a:xfrm>
            <a:off x="2224454" y="1843088"/>
            <a:ext cx="1359877" cy="501650"/>
          </a:xfrm>
          <a:prstGeom prst="rect">
            <a:avLst/>
          </a:prstGeom>
          <a:solidFill>
            <a:schemeClr val="bg1">
              <a:lumMod val="85000"/>
              <a:alpha val="83920"/>
            </a:scheme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Growing Sales</a:t>
            </a:r>
            <a:endParaRPr lang="en-US" altLang="zh-TW" sz="1200" dirty="0">
              <a:solidFill>
                <a:srgbClr val="4B4B4B"/>
              </a:solidFill>
              <a:latin typeface="+mn-lt"/>
              <a:ea typeface="黑体" pitchFamily="2" charset="-122"/>
            </a:endParaRPr>
          </a:p>
        </p:txBody>
      </p:sp>
      <p:sp>
        <p:nvSpPr>
          <p:cNvPr id="6153" name="Rectangle 87"/>
          <p:cNvSpPr>
            <a:spLocks noChangeArrowheads="1"/>
          </p:cNvSpPr>
          <p:nvPr/>
        </p:nvSpPr>
        <p:spPr bwMode="auto">
          <a:xfrm>
            <a:off x="2224454" y="3048000"/>
            <a:ext cx="1359877" cy="501650"/>
          </a:xfrm>
          <a:prstGeom prst="rect">
            <a:avLst/>
          </a:prstGeom>
          <a:solidFill>
            <a:schemeClr val="bg1">
              <a:lumMod val="85000"/>
              <a:alpha val="83920"/>
            </a:scheme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Reducing Costs</a:t>
            </a:r>
            <a:endParaRPr lang="en-US" altLang="zh-TW" sz="1200" dirty="0">
              <a:solidFill>
                <a:srgbClr val="4B4B4B"/>
              </a:solidFill>
              <a:latin typeface="+mn-lt"/>
              <a:ea typeface="黑体" pitchFamily="2" charset="-122"/>
            </a:endParaRPr>
          </a:p>
        </p:txBody>
      </p:sp>
      <p:sp>
        <p:nvSpPr>
          <p:cNvPr id="6154" name="Rectangle 88"/>
          <p:cNvSpPr>
            <a:spLocks noChangeArrowheads="1"/>
          </p:cNvSpPr>
          <p:nvPr/>
        </p:nvSpPr>
        <p:spPr bwMode="auto">
          <a:xfrm>
            <a:off x="2227385" y="4222750"/>
            <a:ext cx="1359877" cy="501650"/>
          </a:xfrm>
          <a:prstGeom prst="rect">
            <a:avLst/>
          </a:prstGeom>
          <a:solidFill>
            <a:schemeClr val="bg1">
              <a:lumMod val="85000"/>
              <a:alpha val="83920"/>
            </a:schemeClr>
          </a:solidFill>
          <a:ln w="12700">
            <a:noFill/>
            <a:miter lim="800000"/>
            <a:headEnd type="none" w="sm" len="sm"/>
            <a:tailEnd type="none" w="sm" len="sm"/>
          </a:ln>
        </p:spPr>
        <p:txBody>
          <a:bodyPr wrap="none" anchor="ctr"/>
          <a:lstStyle/>
          <a:p>
            <a:pPr algn="ctr"/>
            <a:r>
              <a:rPr lang="en-US" altLang="zh-TW" sz="1200" dirty="0" smtClean="0">
                <a:solidFill>
                  <a:srgbClr val="4B4B4B"/>
                </a:solidFill>
                <a:latin typeface="+mn-lt"/>
                <a:ea typeface="黑体" pitchFamily="2" charset="-122"/>
              </a:rPr>
              <a:t>Assets </a:t>
            </a:r>
          </a:p>
          <a:p>
            <a:pPr algn="ctr"/>
            <a:r>
              <a:rPr lang="en-US" altLang="zh-TW" sz="1200" dirty="0" smtClean="0">
                <a:solidFill>
                  <a:srgbClr val="4B4B4B"/>
                </a:solidFill>
                <a:latin typeface="+mn-lt"/>
                <a:ea typeface="黑体" pitchFamily="2" charset="-122"/>
              </a:rPr>
              <a:t>Optimization</a:t>
            </a:r>
            <a:endParaRPr lang="en-US" altLang="zh-TW" sz="1200" dirty="0">
              <a:solidFill>
                <a:srgbClr val="4B4B4B"/>
              </a:solidFill>
              <a:latin typeface="+mn-lt"/>
              <a:ea typeface="黑体" pitchFamily="2" charset="-122"/>
            </a:endParaRPr>
          </a:p>
        </p:txBody>
      </p:sp>
      <p:sp>
        <p:nvSpPr>
          <p:cNvPr id="6159" name="Rectangle 93"/>
          <p:cNvSpPr>
            <a:spLocks noChangeArrowheads="1"/>
          </p:cNvSpPr>
          <p:nvPr/>
        </p:nvSpPr>
        <p:spPr bwMode="auto">
          <a:xfrm>
            <a:off x="2227385" y="5375275"/>
            <a:ext cx="1359877" cy="501650"/>
          </a:xfrm>
          <a:prstGeom prst="rect">
            <a:avLst/>
          </a:prstGeom>
          <a:solidFill>
            <a:schemeClr val="bg1">
              <a:lumMod val="85000"/>
              <a:alpha val="83920"/>
            </a:schemeClr>
          </a:solidFill>
          <a:ln w="12700" algn="ctr">
            <a:noFill/>
            <a:miter lim="800000"/>
            <a:headEnd type="none" w="sm" len="sm"/>
            <a:tailEnd type="none" w="sm" len="sm"/>
          </a:ln>
        </p:spPr>
        <p:txBody>
          <a:bodyPr anchor="ctr"/>
          <a:lstStyle/>
          <a:p>
            <a:pPr algn="ctr"/>
            <a:r>
              <a:rPr lang="en-US" altLang="zh-TW" sz="1200" dirty="0" smtClean="0">
                <a:solidFill>
                  <a:srgbClr val="4B4B4B"/>
                </a:solidFill>
                <a:latin typeface="+mn-lt"/>
                <a:ea typeface="黑体" pitchFamily="2" charset="-122"/>
              </a:rPr>
              <a:t>Expectations of Stakeholders</a:t>
            </a:r>
            <a:endParaRPr lang="en-US" altLang="zh-TW" sz="1200" dirty="0">
              <a:solidFill>
                <a:srgbClr val="4B4B4B"/>
              </a:solidFill>
              <a:latin typeface="+mn-lt"/>
              <a:ea typeface="黑体" pitchFamily="2" charset="-122"/>
            </a:endParaRPr>
          </a:p>
        </p:txBody>
      </p:sp>
      <p:cxnSp>
        <p:nvCxnSpPr>
          <p:cNvPr id="39961" name="AutoShape 96"/>
          <p:cNvCxnSpPr>
            <a:cxnSpLocks noChangeShapeType="1"/>
            <a:stCxn id="6149" idx="3"/>
            <a:endCxn id="6150" idx="1"/>
          </p:cNvCxnSpPr>
          <p:nvPr/>
        </p:nvCxnSpPr>
        <p:spPr bwMode="auto">
          <a:xfrm flipV="1">
            <a:off x="1752600" y="2093913"/>
            <a:ext cx="471854" cy="1770062"/>
          </a:xfrm>
          <a:prstGeom prst="bentConnector3">
            <a:avLst>
              <a:gd name="adj1" fmla="val 50000"/>
            </a:avLst>
          </a:prstGeom>
          <a:noFill/>
          <a:ln w="9525">
            <a:solidFill>
              <a:schemeClr val="accent1"/>
            </a:solidFill>
            <a:miter lim="800000"/>
            <a:headEnd/>
            <a:tailEnd type="triangle" w="med" len="med"/>
          </a:ln>
        </p:spPr>
      </p:cxnSp>
      <p:cxnSp>
        <p:nvCxnSpPr>
          <p:cNvPr id="39962" name="AutoShape 97"/>
          <p:cNvCxnSpPr>
            <a:cxnSpLocks noChangeShapeType="1"/>
            <a:stCxn id="6149" idx="3"/>
            <a:endCxn id="6153" idx="1"/>
          </p:cNvCxnSpPr>
          <p:nvPr/>
        </p:nvCxnSpPr>
        <p:spPr bwMode="auto">
          <a:xfrm flipV="1">
            <a:off x="1752600" y="3298825"/>
            <a:ext cx="471854" cy="565150"/>
          </a:xfrm>
          <a:prstGeom prst="bentConnector3">
            <a:avLst>
              <a:gd name="adj1" fmla="val 50000"/>
            </a:avLst>
          </a:prstGeom>
          <a:noFill/>
          <a:ln w="9525">
            <a:solidFill>
              <a:schemeClr val="accent1"/>
            </a:solidFill>
            <a:miter lim="800000"/>
            <a:headEnd/>
            <a:tailEnd type="triangle" w="med" len="med"/>
          </a:ln>
        </p:spPr>
      </p:cxnSp>
      <p:cxnSp>
        <p:nvCxnSpPr>
          <p:cNvPr id="39963" name="AutoShape 98"/>
          <p:cNvCxnSpPr>
            <a:cxnSpLocks noChangeShapeType="1"/>
            <a:stCxn id="6149" idx="3"/>
            <a:endCxn id="6154" idx="1"/>
          </p:cNvCxnSpPr>
          <p:nvPr/>
        </p:nvCxnSpPr>
        <p:spPr bwMode="auto">
          <a:xfrm>
            <a:off x="1752600" y="3863975"/>
            <a:ext cx="474785" cy="609600"/>
          </a:xfrm>
          <a:prstGeom prst="bentConnector3">
            <a:avLst>
              <a:gd name="adj1" fmla="val 50000"/>
            </a:avLst>
          </a:prstGeom>
          <a:noFill/>
          <a:ln w="9525">
            <a:solidFill>
              <a:schemeClr val="accent1"/>
            </a:solidFill>
            <a:miter lim="800000"/>
            <a:headEnd/>
            <a:tailEnd type="triangle" w="med" len="med"/>
          </a:ln>
        </p:spPr>
      </p:cxnSp>
      <p:cxnSp>
        <p:nvCxnSpPr>
          <p:cNvPr id="39964" name="AutoShape 99"/>
          <p:cNvCxnSpPr>
            <a:cxnSpLocks noChangeShapeType="1"/>
            <a:stCxn id="6149" idx="3"/>
            <a:endCxn id="6159" idx="1"/>
          </p:cNvCxnSpPr>
          <p:nvPr/>
        </p:nvCxnSpPr>
        <p:spPr bwMode="auto">
          <a:xfrm>
            <a:off x="1752600" y="3863976"/>
            <a:ext cx="474785" cy="1762125"/>
          </a:xfrm>
          <a:prstGeom prst="bentConnector3">
            <a:avLst>
              <a:gd name="adj1" fmla="val 50000"/>
            </a:avLst>
          </a:prstGeom>
          <a:noFill/>
          <a:ln w="9525">
            <a:solidFill>
              <a:schemeClr val="accent1"/>
            </a:solidFill>
            <a:miter lim="800000"/>
            <a:headEnd/>
            <a:tailEnd type="triangle" w="med" len="med"/>
          </a:ln>
        </p:spPr>
      </p:cxnSp>
      <p:sp>
        <p:nvSpPr>
          <p:cNvPr id="38" name="Rectangle 2"/>
          <p:cNvSpPr txBox="1">
            <a:spLocks noChangeArrowheads="1"/>
          </p:cNvSpPr>
          <p:nvPr/>
        </p:nvSpPr>
        <p:spPr bwMode="auto">
          <a:xfrm>
            <a:off x="454269" y="260350"/>
            <a:ext cx="8172450" cy="755650"/>
          </a:xfrm>
          <a:prstGeom prst="rect">
            <a:avLst/>
          </a:prstGeom>
          <a:noFill/>
          <a:ln w="9525">
            <a:noFill/>
            <a:miter lim="800000"/>
            <a:headEnd/>
            <a:tailEnd/>
          </a:ln>
          <a:effectLst/>
        </p:spPr>
        <p:txBody>
          <a:bodyPr lIns="0" tIns="36000" rIns="0" bIns="0"/>
          <a:lstStyle/>
          <a:p>
            <a:pPr>
              <a:lnSpc>
                <a:spcPct val="85000"/>
              </a:lnSpc>
            </a:pPr>
            <a:r>
              <a:rPr lang="en-US" altLang="zh-TW" sz="3000" b="1" dirty="0" smtClean="0">
                <a:solidFill>
                  <a:srgbClr val="646464"/>
                </a:solidFill>
                <a:latin typeface="+mj-lt"/>
                <a:ea typeface="黑体" pitchFamily="2" charset="-122"/>
                <a:cs typeface="+mj-cs"/>
              </a:rPr>
              <a:t>Mindset 4: Integrate the Enterprise-wide FSCP to Create Shareholder Value</a:t>
            </a:r>
            <a:endParaRPr lang="en-US" altLang="zh-TW" sz="3000" b="1" dirty="0">
              <a:solidFill>
                <a:srgbClr val="646464"/>
              </a:solidFill>
              <a:latin typeface="+mj-lt"/>
              <a:ea typeface="黑体" pitchFamily="2" charset="-122"/>
              <a:cs typeface="+mj-cs"/>
            </a:endParaRPr>
          </a:p>
        </p:txBody>
      </p:sp>
      <p:grpSp>
        <p:nvGrpSpPr>
          <p:cNvPr id="3" name="群組 51"/>
          <p:cNvGrpSpPr>
            <a:grpSpLocks/>
          </p:cNvGrpSpPr>
          <p:nvPr/>
        </p:nvGrpSpPr>
        <p:grpSpPr bwMode="auto">
          <a:xfrm>
            <a:off x="3575538" y="2997200"/>
            <a:ext cx="574431" cy="609600"/>
            <a:chOff x="3872880" y="1774825"/>
            <a:chExt cx="622983" cy="609600"/>
          </a:xfrm>
        </p:grpSpPr>
        <p:cxnSp>
          <p:nvCxnSpPr>
            <p:cNvPr id="39973" name="AutoShape 100"/>
            <p:cNvCxnSpPr>
              <a:cxnSpLocks noChangeShapeType="1"/>
            </p:cNvCxnSpPr>
            <p:nvPr/>
          </p:nvCxnSpPr>
          <p:spPr bwMode="auto">
            <a:xfrm flipV="1">
              <a:off x="3872880" y="1774825"/>
              <a:ext cx="609663" cy="319088"/>
            </a:xfrm>
            <a:prstGeom prst="bentConnector3">
              <a:avLst>
                <a:gd name="adj1" fmla="val 25583"/>
              </a:avLst>
            </a:prstGeom>
            <a:noFill/>
            <a:ln w="9525">
              <a:solidFill>
                <a:schemeClr val="accent1"/>
              </a:solidFill>
              <a:miter lim="800000"/>
              <a:headEnd/>
              <a:tailEnd type="triangle" w="med" len="med"/>
            </a:ln>
          </p:spPr>
        </p:cxnSp>
        <p:cxnSp>
          <p:nvCxnSpPr>
            <p:cNvPr id="39974" name="AutoShape 101"/>
            <p:cNvCxnSpPr>
              <a:cxnSpLocks noChangeShapeType="1"/>
            </p:cNvCxnSpPr>
            <p:nvPr/>
          </p:nvCxnSpPr>
          <p:spPr bwMode="auto">
            <a:xfrm>
              <a:off x="3883025" y="2093913"/>
              <a:ext cx="612838" cy="290512"/>
            </a:xfrm>
            <a:prstGeom prst="bentConnector3">
              <a:avLst>
                <a:gd name="adj1" fmla="val 23977"/>
              </a:avLst>
            </a:prstGeom>
            <a:noFill/>
            <a:ln w="9525">
              <a:solidFill>
                <a:schemeClr val="accent1"/>
              </a:solidFill>
              <a:miter lim="800000"/>
              <a:headEnd/>
              <a:tailEnd type="triangle" w="med" len="med"/>
            </a:ln>
          </p:spPr>
        </p:cxnSp>
      </p:grpSp>
      <p:grpSp>
        <p:nvGrpSpPr>
          <p:cNvPr id="4" name="群組 54"/>
          <p:cNvGrpSpPr>
            <a:grpSpLocks/>
          </p:cNvGrpSpPr>
          <p:nvPr/>
        </p:nvGrpSpPr>
        <p:grpSpPr bwMode="auto">
          <a:xfrm>
            <a:off x="3575538" y="4184650"/>
            <a:ext cx="574431" cy="609600"/>
            <a:chOff x="3872880" y="1774825"/>
            <a:chExt cx="622983" cy="609600"/>
          </a:xfrm>
        </p:grpSpPr>
        <p:cxnSp>
          <p:nvCxnSpPr>
            <p:cNvPr id="39971" name="AutoShape 100"/>
            <p:cNvCxnSpPr>
              <a:cxnSpLocks noChangeShapeType="1"/>
            </p:cNvCxnSpPr>
            <p:nvPr/>
          </p:nvCxnSpPr>
          <p:spPr bwMode="auto">
            <a:xfrm flipV="1">
              <a:off x="3872880" y="1774825"/>
              <a:ext cx="609663" cy="319088"/>
            </a:xfrm>
            <a:prstGeom prst="bentConnector3">
              <a:avLst>
                <a:gd name="adj1" fmla="val 25583"/>
              </a:avLst>
            </a:prstGeom>
            <a:noFill/>
            <a:ln w="9525">
              <a:solidFill>
                <a:schemeClr val="accent1"/>
              </a:solidFill>
              <a:miter lim="800000"/>
              <a:headEnd/>
              <a:tailEnd type="triangle" w="med" len="med"/>
            </a:ln>
          </p:spPr>
        </p:cxnSp>
        <p:cxnSp>
          <p:nvCxnSpPr>
            <p:cNvPr id="39972" name="AutoShape 101"/>
            <p:cNvCxnSpPr>
              <a:cxnSpLocks noChangeShapeType="1"/>
            </p:cNvCxnSpPr>
            <p:nvPr/>
          </p:nvCxnSpPr>
          <p:spPr bwMode="auto">
            <a:xfrm>
              <a:off x="3883025" y="2093913"/>
              <a:ext cx="612838" cy="290512"/>
            </a:xfrm>
            <a:prstGeom prst="bentConnector3">
              <a:avLst>
                <a:gd name="adj1" fmla="val 23977"/>
              </a:avLst>
            </a:prstGeom>
            <a:noFill/>
            <a:ln w="9525">
              <a:solidFill>
                <a:schemeClr val="accent1"/>
              </a:solidFill>
              <a:miter lim="800000"/>
              <a:headEnd/>
              <a:tailEnd type="triangle" w="med" len="med"/>
            </a:ln>
          </p:spPr>
        </p:cxnSp>
      </p:grpSp>
      <p:grpSp>
        <p:nvGrpSpPr>
          <p:cNvPr id="5" name="群組 57"/>
          <p:cNvGrpSpPr>
            <a:grpSpLocks/>
          </p:cNvGrpSpPr>
          <p:nvPr/>
        </p:nvGrpSpPr>
        <p:grpSpPr bwMode="auto">
          <a:xfrm>
            <a:off x="3575538" y="5337175"/>
            <a:ext cx="574431" cy="609600"/>
            <a:chOff x="3872880" y="1774825"/>
            <a:chExt cx="622983" cy="609600"/>
          </a:xfrm>
        </p:grpSpPr>
        <p:cxnSp>
          <p:nvCxnSpPr>
            <p:cNvPr id="39969" name="AutoShape 100"/>
            <p:cNvCxnSpPr>
              <a:cxnSpLocks noChangeShapeType="1"/>
            </p:cNvCxnSpPr>
            <p:nvPr/>
          </p:nvCxnSpPr>
          <p:spPr bwMode="auto">
            <a:xfrm flipV="1">
              <a:off x="3872880" y="1774825"/>
              <a:ext cx="609663" cy="319088"/>
            </a:xfrm>
            <a:prstGeom prst="bentConnector3">
              <a:avLst>
                <a:gd name="adj1" fmla="val 25583"/>
              </a:avLst>
            </a:prstGeom>
            <a:noFill/>
            <a:ln w="9525">
              <a:solidFill>
                <a:schemeClr val="accent1"/>
              </a:solidFill>
              <a:miter lim="800000"/>
              <a:headEnd/>
              <a:tailEnd type="triangle" w="med" len="med"/>
            </a:ln>
          </p:spPr>
        </p:cxnSp>
        <p:cxnSp>
          <p:nvCxnSpPr>
            <p:cNvPr id="39970" name="AutoShape 101"/>
            <p:cNvCxnSpPr>
              <a:cxnSpLocks noChangeShapeType="1"/>
            </p:cNvCxnSpPr>
            <p:nvPr/>
          </p:nvCxnSpPr>
          <p:spPr bwMode="auto">
            <a:xfrm>
              <a:off x="3883025" y="2093913"/>
              <a:ext cx="612838" cy="290512"/>
            </a:xfrm>
            <a:prstGeom prst="bentConnector3">
              <a:avLst>
                <a:gd name="adj1" fmla="val 23977"/>
              </a:avLst>
            </a:prstGeom>
            <a:noFill/>
            <a:ln w="9525">
              <a:solidFill>
                <a:schemeClr val="accent1"/>
              </a:solidFill>
              <a:miter lim="800000"/>
              <a:headEnd/>
              <a:tailEnd type="triangle" w="med" len="med"/>
            </a:ln>
          </p:spPr>
        </p:cxn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ea typeface="黑体" pitchFamily="2" charset="-122"/>
              </a:rPr>
              <a:t>Mindset 5: Increasing Use of Fair Value</a:t>
            </a:r>
            <a:endParaRPr lang="en-US" altLang="zh-TW" dirty="0">
              <a:solidFill>
                <a:srgbClr val="4B4B4B"/>
              </a:solidFill>
              <a:latin typeface="黑体" pitchFamily="2" charset="-122"/>
              <a:ea typeface="黑体" pitchFamily="2" charset="-122"/>
            </a:endParaRPr>
          </a:p>
        </p:txBody>
      </p:sp>
      <p:sp>
        <p:nvSpPr>
          <p:cNvPr id="3" name="內容版面配置區 2"/>
          <p:cNvSpPr>
            <a:spLocks noGrp="1"/>
          </p:cNvSpPr>
          <p:nvPr>
            <p:ph idx="1"/>
          </p:nvPr>
        </p:nvSpPr>
        <p:spPr>
          <a:xfrm>
            <a:off x="455735" y="1219200"/>
            <a:ext cx="8233996" cy="4789488"/>
          </a:xfrm>
        </p:spPr>
        <p:txBody>
          <a:bodyPr/>
          <a:lstStyle/>
          <a:p>
            <a:pPr eaLnBrk="1" hangingPunct="1"/>
            <a:r>
              <a:rPr lang="en-US" altLang="zh-TW" dirty="0" smtClean="0"/>
              <a:t>May elect to use the fair value at transition date as the deemed cost for an investment property</a:t>
            </a:r>
          </a:p>
          <a:p>
            <a:pPr eaLnBrk="1" hangingPunct="1"/>
            <a:r>
              <a:rPr lang="en-US" altLang="zh-TW" dirty="0" smtClean="0"/>
              <a:t>Must use fair value in areas including financial instruments accounting and business combination accounting</a:t>
            </a:r>
          </a:p>
          <a:p>
            <a:pPr algn="just" eaLnBrk="1" hangingPunct="1"/>
            <a:r>
              <a:rPr lang="en-US" altLang="zh-TW" dirty="0" smtClean="0"/>
              <a:t>Entities must consider the following:</a:t>
            </a:r>
          </a:p>
          <a:p>
            <a:pPr lvl="1" eaLnBrk="1" hangingPunct="1"/>
            <a:r>
              <a:rPr lang="en-US" altLang="zh-TW" dirty="0" smtClean="0"/>
              <a:t>Definition of fair value and the method of obtaining fair value</a:t>
            </a:r>
          </a:p>
          <a:p>
            <a:pPr lvl="1" eaLnBrk="1" hangingPunct="1"/>
            <a:r>
              <a:rPr lang="en-US" altLang="zh-TW" dirty="0" smtClean="0"/>
              <a:t>Establishing valuation mechanism or gathering the required information for valuation</a:t>
            </a:r>
          </a:p>
          <a:p>
            <a:pPr lvl="1" eaLnBrk="1" hangingPunct="1"/>
            <a:r>
              <a:rPr lang="en-US" altLang="zh-TW" dirty="0" smtClean="0"/>
              <a:t>Management and performance evaluation for post investment decisions </a:t>
            </a:r>
          </a:p>
          <a:p>
            <a:pPr lvl="1" eaLnBrk="1" hangingPunct="1"/>
            <a:r>
              <a:rPr lang="en-US" altLang="zh-TW" dirty="0" smtClean="0"/>
              <a:t>Costs of obtaining fair value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1"/>
          </p:nvPr>
        </p:nvGraphicFramePr>
        <p:xfrm>
          <a:off x="395535" y="1126434"/>
          <a:ext cx="8568953" cy="5038870"/>
        </p:xfrm>
        <a:graphic>
          <a:graphicData uri="http://schemas.openxmlformats.org/drawingml/2006/table">
            <a:tbl>
              <a:tblPr/>
              <a:tblGrid>
                <a:gridCol w="1728193"/>
                <a:gridCol w="3757987"/>
                <a:gridCol w="3082773"/>
              </a:tblGrid>
              <a:tr h="8105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kern="1200" cap="none" normalizeH="0" baseline="0" dirty="0" smtClean="0">
                          <a:ln>
                            <a:noFill/>
                          </a:ln>
                          <a:solidFill>
                            <a:schemeClr val="bg1"/>
                          </a:solidFill>
                          <a:effectLst/>
                          <a:latin typeface="Arial" pitchFamily="34" charset="0"/>
                          <a:ea typeface="黑体" pitchFamily="2" charset="-122"/>
                          <a:cs typeface="+mn-cs"/>
                        </a:rPr>
                        <a:t>Underlying Assets for Valuation</a:t>
                      </a:r>
                      <a:endParaRPr kumimoji="0" lang="zh-TW" altLang="en-US" sz="1600" b="1" i="0" u="none" strike="noStrike" kern="1200" cap="none" normalizeH="0" baseline="0" dirty="0" smtClean="0">
                        <a:ln>
                          <a:noFill/>
                        </a:ln>
                        <a:solidFill>
                          <a:schemeClr val="bg1"/>
                        </a:solidFill>
                        <a:effectLst/>
                        <a:latin typeface="Arial" pitchFamily="34" charset="0"/>
                        <a:ea typeface="黑体"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kern="1200" cap="none" normalizeH="0" baseline="0" dirty="0" smtClean="0">
                          <a:ln>
                            <a:noFill/>
                          </a:ln>
                          <a:solidFill>
                            <a:schemeClr val="bg1"/>
                          </a:solidFill>
                          <a:effectLst/>
                          <a:latin typeface="Arial" pitchFamily="34" charset="0"/>
                          <a:ea typeface="黑体" pitchFamily="2" charset="-122"/>
                          <a:cs typeface="+mn-cs"/>
                        </a:rPr>
                        <a:t>Key Factors in Valuation</a:t>
                      </a:r>
                      <a:endParaRPr kumimoji="0" lang="zh-TW" altLang="en-US" sz="1600" b="1" i="0" u="none" strike="noStrike" kern="1200" cap="none" normalizeH="0" baseline="0" dirty="0" smtClean="0">
                        <a:ln>
                          <a:noFill/>
                        </a:ln>
                        <a:solidFill>
                          <a:schemeClr val="bg1"/>
                        </a:solidFill>
                        <a:effectLst/>
                        <a:latin typeface="Arial" pitchFamily="34" charset="0"/>
                        <a:ea typeface="黑体"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i="0" u="none" strike="noStrike" kern="1200" cap="none" normalizeH="0" baseline="0" dirty="0" smtClean="0">
                          <a:ln>
                            <a:noFill/>
                          </a:ln>
                          <a:solidFill>
                            <a:schemeClr val="bg1"/>
                          </a:solidFill>
                          <a:effectLst/>
                          <a:latin typeface="Arial" pitchFamily="34" charset="0"/>
                          <a:ea typeface="黑体" pitchFamily="2" charset="-122"/>
                          <a:cs typeface="+mn-cs"/>
                        </a:rPr>
                        <a:t>Best Practice</a:t>
                      </a:r>
                      <a:endParaRPr kumimoji="0" lang="zh-TW" altLang="en-US" sz="1600" b="1" i="0" u="none" strike="noStrike" kern="1200" cap="none" normalizeH="0" baseline="0" dirty="0" smtClean="0">
                        <a:ln>
                          <a:noFill/>
                        </a:ln>
                        <a:solidFill>
                          <a:schemeClr val="bg1"/>
                        </a:solidFill>
                        <a:effectLst/>
                        <a:latin typeface="Arial" pitchFamily="34" charset="0"/>
                        <a:ea typeface="黑体" pitchFamily="2" charset="-122"/>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215910">
                <a:tc>
                  <a:txBody>
                    <a:bodyPr/>
                    <a:lstStyle/>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Equity investments in unlisted entities</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Financial instruments</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Business combinations</a:t>
                      </a:r>
                      <a:endParaRPr kumimoji="0" lang="zh-TW" altLang="en-US" sz="1500" b="0" i="0" u="none" strike="noStrike" cap="none" normalizeH="0" baseline="0" dirty="0" smtClean="0">
                        <a:ln>
                          <a:noFill/>
                        </a:ln>
                        <a:solidFill>
                          <a:srgbClr val="4B4B4B"/>
                        </a:solidFill>
                        <a:effectLst/>
                        <a:latin typeface="Arial" pitchFamily="34" charset="0"/>
                        <a:ea typeface="黑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Evaluate the future need of valuation, including the timing and scope of valuation</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Decide the valuation models to use for initial recognition and subsequent measurement, whether to use independent expert’s valuation report or perform in-house evaluation</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Develop appropriate valuation models for different underlying assets, including  the selection of valuation techniques, input values and market information and establishing market participants’ valuation reference information</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Establish monitor mechanism for changes in significant input values</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Costs and benefits consideration</a:t>
                      </a:r>
                      <a:endParaRPr kumimoji="0" lang="zh-TW" altLang="en-US" sz="1500" b="0" i="0" u="none" strike="noStrike" cap="none" normalizeH="0" baseline="0" dirty="0" smtClean="0">
                        <a:ln>
                          <a:noFill/>
                        </a:ln>
                        <a:solidFill>
                          <a:srgbClr val="4B4B4B"/>
                        </a:solidFill>
                        <a:effectLst/>
                        <a:latin typeface="Arial" pitchFamily="34" charset="0"/>
                        <a:ea typeface="黑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Pre-valuation planning, including underlying asset, purpose of valuation, and timing of valuation</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Extensive communication between the entity and its in-house or external valuation experts and accountants prior to valuation being performed</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Char char="►"/>
                        <a:tabLst/>
                      </a:pPr>
                      <a:r>
                        <a:rPr kumimoji="0" lang="en-US" altLang="zh-TW" sz="1500" b="0" i="0" u="none" strike="noStrike" cap="none" normalizeH="0" baseline="0" dirty="0" smtClean="0">
                          <a:ln>
                            <a:noFill/>
                          </a:ln>
                          <a:solidFill>
                            <a:srgbClr val="4B4B4B"/>
                          </a:solidFill>
                          <a:effectLst/>
                          <a:latin typeface="Arial" pitchFamily="34" charset="0"/>
                          <a:ea typeface="黑体" pitchFamily="2" charset="-122"/>
                        </a:rPr>
                        <a:t>Discussion and communication before finalizing the valuation report, in order to ensure the selection of valuation method, market data, valuation models and inputs is conducted appropriately </a:t>
                      </a:r>
                    </a:p>
                    <a:p>
                      <a:pPr marL="177800" marR="0" lvl="0" indent="-177800" algn="l" defTabSz="914400" rtl="0" eaLnBrk="1" fontAlgn="base" latinLnBrk="0" hangingPunct="1">
                        <a:lnSpc>
                          <a:spcPct val="100000"/>
                        </a:lnSpc>
                        <a:spcBef>
                          <a:spcPct val="0"/>
                        </a:spcBef>
                        <a:spcAft>
                          <a:spcPct val="0"/>
                        </a:spcAft>
                        <a:buClr>
                          <a:srgbClr val="323232"/>
                        </a:buClr>
                        <a:buSzPct val="75000"/>
                        <a:buFont typeface="Arial" pitchFamily="34" charset="0"/>
                        <a:buNone/>
                        <a:tabLst/>
                      </a:pPr>
                      <a:endParaRPr kumimoji="0" lang="zh-TW" altLang="en-US" sz="1500" b="0" i="0" u="none" strike="noStrike" cap="none" normalizeH="0" baseline="0" dirty="0" smtClean="0">
                        <a:ln>
                          <a:noFill/>
                        </a:ln>
                        <a:solidFill>
                          <a:srgbClr val="4B4B4B"/>
                        </a:solidFill>
                        <a:effectLst/>
                        <a:latin typeface="Arial" pitchFamily="34" charset="0"/>
                        <a:ea typeface="黑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r>
            </a:tbl>
          </a:graphicData>
        </a:graphic>
      </p:graphicFrame>
      <p:sp>
        <p:nvSpPr>
          <p:cNvPr id="6" name="標題 1"/>
          <p:cNvSpPr>
            <a:spLocks noGrp="1"/>
          </p:cNvSpPr>
          <p:nvPr>
            <p:ph type="title"/>
          </p:nvPr>
        </p:nvSpPr>
        <p:spPr/>
        <p:txBody>
          <a:bodyPr/>
          <a:lstStyle/>
          <a:p>
            <a:pPr eaLnBrk="1" hangingPunct="1"/>
            <a:r>
              <a:rPr lang="en-US" altLang="zh-TW" dirty="0" smtClean="0">
                <a:ea typeface="黑体" pitchFamily="2" charset="-122"/>
              </a:rPr>
              <a:t>Mindset 5: Increasing Use of Fair Value – Establishing the Mechanism for Valuation </a:t>
            </a:r>
            <a:endParaRPr lang="en-US" altLang="zh-TW" sz="2400" dirty="0" smtClean="0">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ea typeface="黑体" pitchFamily="2" charset="-122"/>
              </a:rPr>
              <a:t>Hot Topics for Specific Corporations and Industries in Taiwan</a:t>
            </a:r>
            <a:endParaRPr lang="en-US" altLang="zh-TW" dirty="0">
              <a:solidFill>
                <a:srgbClr val="4B4B4B"/>
              </a:solidFill>
              <a:latin typeface="黑体" pitchFamily="2" charset="-122"/>
              <a:ea typeface="黑体" pitchFamily="2" charset="-122"/>
            </a:endParaRPr>
          </a:p>
        </p:txBody>
      </p:sp>
      <p:sp>
        <p:nvSpPr>
          <p:cNvPr id="3" name="內容版面配置區 2"/>
          <p:cNvSpPr>
            <a:spLocks noGrp="1"/>
          </p:cNvSpPr>
          <p:nvPr>
            <p:ph idx="1"/>
          </p:nvPr>
        </p:nvSpPr>
        <p:spPr>
          <a:xfrm>
            <a:off x="455735" y="1219200"/>
            <a:ext cx="8220721" cy="5018112"/>
          </a:xfrm>
        </p:spPr>
        <p:txBody>
          <a:bodyPr>
            <a:normAutofit fontScale="92500"/>
          </a:bodyPr>
          <a:lstStyle/>
          <a:p>
            <a:pPr eaLnBrk="1" hangingPunct="1"/>
            <a:r>
              <a:rPr lang="en-US" altLang="zh-TW" dirty="0" smtClean="0"/>
              <a:t>Technology industry – Revenue recognition project</a:t>
            </a:r>
          </a:p>
          <a:p>
            <a:pPr eaLnBrk="1" hangingPunct="1"/>
            <a:r>
              <a:rPr lang="en-US" altLang="zh-TW" dirty="0" smtClean="0"/>
              <a:t>Insurance industry – the adoption of IFRS 4 in two phases and the valuation of investment properties:</a:t>
            </a:r>
          </a:p>
          <a:p>
            <a:pPr lvl="1">
              <a:buFont typeface="Arial" pitchFamily="34" charset="0"/>
              <a:buChar char="►"/>
            </a:pPr>
            <a:r>
              <a:rPr lang="en-US" altLang="zh-TW" dirty="0" smtClean="0"/>
              <a:t>Phase 1 – Changing the classification of insurance contracts, revenue recognition and the liability adequacy test</a:t>
            </a:r>
          </a:p>
          <a:p>
            <a:pPr lvl="1">
              <a:buFont typeface="Arial" pitchFamily="34" charset="0"/>
              <a:buChar char="►"/>
            </a:pPr>
            <a:r>
              <a:rPr lang="en-US" altLang="zh-TW" dirty="0" smtClean="0"/>
              <a:t>Phase 2 – Measuring insurance liabilities using fair value</a:t>
            </a:r>
          </a:p>
          <a:p>
            <a:pPr lvl="1">
              <a:buFont typeface="Arial" pitchFamily="34" charset="0"/>
              <a:buChar char="►"/>
            </a:pPr>
            <a:r>
              <a:rPr lang="en-US" altLang="zh-TW" dirty="0" smtClean="0"/>
              <a:t>Investment properties may be revalued by Transition Date Fair Value, however reserve must be made for the increment after making up for the other IFRS adjustments that decrease the net assets value</a:t>
            </a:r>
            <a:endParaRPr lang="en-US" altLang="zh-TW" sz="2400" dirty="0" smtClean="0">
              <a:ea typeface="+mn-ea"/>
              <a:cs typeface="+mn-cs"/>
            </a:endParaRPr>
          </a:p>
          <a:p>
            <a:pPr>
              <a:buFont typeface="Arial" pitchFamily="34" charset="0"/>
              <a:buChar char="►"/>
            </a:pPr>
            <a:r>
              <a:rPr lang="en-US" altLang="zh-TW" dirty="0" smtClean="0"/>
              <a:t>Real estate industry –  Entities that undertake construction of real estate may have to treat the agreement as a sale of goods and thereby unable to use Percentage of Completion Method</a:t>
            </a:r>
          </a:p>
          <a:p>
            <a:pPr eaLnBrk="1" hangingPunct="1"/>
            <a:r>
              <a:rPr lang="en-US" altLang="zh-TW" dirty="0" smtClean="0"/>
              <a:t>Banking industry –  Preferential savings rate for bank employees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eaLnBrk="1" hangingPunct="1">
              <a:defRPr/>
            </a:pPr>
            <a:r>
              <a:rPr lang="en-US" altLang="zh-TW" dirty="0" smtClean="0">
                <a:solidFill>
                  <a:schemeClr val="tx2">
                    <a:lumMod val="75000"/>
                  </a:schemeClr>
                </a:solidFill>
                <a:ea typeface="SimHei" pitchFamily="2" charset="-122"/>
              </a:rPr>
              <a:t>Thank you</a:t>
            </a:r>
            <a:endParaRPr lang="zh-TW" altLang="en-US" dirty="0">
              <a:solidFill>
                <a:schemeClr val="tx2">
                  <a:lumMod val="75000"/>
                </a:schemeClr>
              </a:solidFill>
              <a:ea typeface="SimHei"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bwMode="auto">
          <a:xfrm>
            <a:off x="0" y="0"/>
            <a:ext cx="9144000" cy="6858000"/>
          </a:xfrm>
          <a:prstGeom prst="rect">
            <a:avLst/>
          </a:prstGeom>
          <a:solidFill>
            <a:schemeClr val="bg1"/>
          </a:solidFill>
          <a:ln w="9525" cap="rnd" cmpd="sng" algn="ctr">
            <a:solidFill>
              <a:schemeClr val="tx1"/>
            </a:solidFill>
            <a:prstDash val="sysDot"/>
            <a:round/>
            <a:headEnd type="none" w="med" len="med"/>
            <a:tailEnd type="none" w="med" len="med"/>
          </a:ln>
          <a:effectLst/>
        </p:spPr>
        <p:txBody>
          <a:bodyPr vert="horz" wrap="square" lIns="18288" tIns="45720" rIns="18288"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TW" altLang="en-US" sz="900" b="0" i="0" u="none" strike="noStrike" cap="none" normalizeH="0" baseline="0" smtClean="0">
              <a:ln>
                <a:noFill/>
              </a:ln>
              <a:solidFill>
                <a:schemeClr val="tx1">
                  <a:lumMod val="75000"/>
                </a:schemeClr>
              </a:solidFill>
              <a:effectLst/>
              <a:latin typeface="Arial" charset="0"/>
              <a:ea typeface="SimHei" pitchFamily="2" charset="-122"/>
            </a:endParaRPr>
          </a:p>
        </p:txBody>
      </p:sp>
      <p:sp>
        <p:nvSpPr>
          <p:cNvPr id="9" name="矩形 8"/>
          <p:cNvSpPr/>
          <p:nvPr/>
        </p:nvSpPr>
        <p:spPr>
          <a:xfrm>
            <a:off x="533400" y="578108"/>
            <a:ext cx="8229600" cy="5909310"/>
          </a:xfrm>
          <a:prstGeom prst="rect">
            <a:avLst/>
          </a:prstGeom>
        </p:spPr>
        <p:txBody>
          <a:bodyPr wrap="square">
            <a:spAutoFit/>
          </a:bodyPr>
          <a:lstStyle/>
          <a:p>
            <a:pPr algn="l"/>
            <a:r>
              <a:rPr lang="en-US" altLang="zh-TW" sz="1400" dirty="0" smtClean="0">
                <a:solidFill>
                  <a:schemeClr val="tx1">
                    <a:lumMod val="75000"/>
                  </a:schemeClr>
                </a:solidFill>
                <a:ea typeface="SimHei" pitchFamily="2" charset="-122"/>
              </a:rPr>
              <a:t>Ernst &amp; Young </a:t>
            </a:r>
            <a:r>
              <a:rPr lang="zh-TW" altLang="en-US" sz="1400" dirty="0" smtClean="0">
                <a:solidFill>
                  <a:schemeClr val="tx1">
                    <a:lumMod val="75000"/>
                  </a:schemeClr>
                </a:solidFill>
                <a:ea typeface="SimHei" pitchFamily="2" charset="-122"/>
              </a:rPr>
              <a:t>安永</a:t>
            </a:r>
          </a:p>
          <a:p>
            <a:pPr algn="l"/>
            <a:r>
              <a:rPr lang="en-US" altLang="zh-TW" sz="1400" dirty="0" smtClean="0">
                <a:solidFill>
                  <a:schemeClr val="tx1">
                    <a:lumMod val="75000"/>
                  </a:schemeClr>
                </a:solidFill>
                <a:ea typeface="SimHei" pitchFamily="2" charset="-122"/>
              </a:rPr>
              <a:t>Assurance </a:t>
            </a:r>
            <a:r>
              <a:rPr lang="zh-TW" altLang="en-US" sz="1400" dirty="0" smtClean="0">
                <a:solidFill>
                  <a:schemeClr val="tx1">
                    <a:lumMod val="75000"/>
                  </a:schemeClr>
                </a:solidFill>
                <a:ea typeface="SimHei" pitchFamily="2" charset="-122"/>
              </a:rPr>
              <a:t>審計 </a:t>
            </a:r>
            <a:r>
              <a:rPr lang="en-US" altLang="zh-TW" sz="1400" dirty="0" smtClean="0">
                <a:solidFill>
                  <a:schemeClr val="tx1">
                    <a:lumMod val="75000"/>
                  </a:schemeClr>
                </a:solidFill>
                <a:ea typeface="SimHei" pitchFamily="2" charset="-122"/>
              </a:rPr>
              <a:t>| Tax </a:t>
            </a:r>
            <a:r>
              <a:rPr lang="zh-TW" altLang="en-US" sz="1400" dirty="0" smtClean="0">
                <a:solidFill>
                  <a:schemeClr val="tx1">
                    <a:lumMod val="75000"/>
                  </a:schemeClr>
                </a:solidFill>
                <a:ea typeface="SimHei" pitchFamily="2" charset="-122"/>
              </a:rPr>
              <a:t>稅務 </a:t>
            </a:r>
            <a:r>
              <a:rPr lang="en-US" altLang="zh-TW" sz="1400" dirty="0" smtClean="0">
                <a:solidFill>
                  <a:schemeClr val="tx1">
                    <a:lumMod val="75000"/>
                  </a:schemeClr>
                </a:solidFill>
                <a:ea typeface="SimHei" pitchFamily="2" charset="-122"/>
              </a:rPr>
              <a:t>| Transactions </a:t>
            </a:r>
            <a:r>
              <a:rPr lang="zh-TW" altLang="en-US" sz="1400" dirty="0" smtClean="0">
                <a:solidFill>
                  <a:schemeClr val="tx1">
                    <a:lumMod val="75000"/>
                  </a:schemeClr>
                </a:solidFill>
                <a:ea typeface="SimHei" pitchFamily="2" charset="-122"/>
              </a:rPr>
              <a:t>交易 </a:t>
            </a:r>
            <a:r>
              <a:rPr lang="en-US" altLang="zh-TW" sz="1400" dirty="0" smtClean="0">
                <a:solidFill>
                  <a:schemeClr val="tx1">
                    <a:lumMod val="75000"/>
                  </a:schemeClr>
                </a:solidFill>
                <a:ea typeface="SimHei" pitchFamily="2" charset="-122"/>
              </a:rPr>
              <a:t>| Advisory </a:t>
            </a:r>
            <a:r>
              <a:rPr lang="zh-TW" altLang="en-US" sz="1400" dirty="0" smtClean="0">
                <a:solidFill>
                  <a:schemeClr val="tx1">
                    <a:lumMod val="75000"/>
                  </a:schemeClr>
                </a:solidFill>
                <a:ea typeface="SimHei" pitchFamily="2" charset="-122"/>
              </a:rPr>
              <a:t>諮詢</a:t>
            </a:r>
          </a:p>
          <a:p>
            <a:pPr algn="l"/>
            <a:endParaRPr lang="en-US" altLang="zh-TW" sz="1400" dirty="0" smtClean="0">
              <a:solidFill>
                <a:schemeClr val="tx1">
                  <a:lumMod val="75000"/>
                </a:schemeClr>
              </a:solidFill>
              <a:ea typeface="SimHei" pitchFamily="2" charset="-122"/>
            </a:endParaRPr>
          </a:p>
          <a:p>
            <a:pPr algn="l"/>
            <a:r>
              <a:rPr lang="zh-TW" altLang="en-US" sz="1400" dirty="0" smtClean="0">
                <a:solidFill>
                  <a:schemeClr val="tx1">
                    <a:lumMod val="75000"/>
                  </a:schemeClr>
                </a:solidFill>
                <a:ea typeface="SimHei" pitchFamily="2" charset="-122"/>
              </a:rPr>
              <a:t>關於安永</a:t>
            </a:r>
          </a:p>
          <a:p>
            <a:pPr algn="l">
              <a:tabLst>
                <a:tab pos="4927600" algn="l"/>
              </a:tabLst>
            </a:pPr>
            <a:r>
              <a:rPr lang="zh-TW" altLang="en-US" sz="1400" dirty="0" smtClean="0">
                <a:solidFill>
                  <a:schemeClr val="tx1">
                    <a:lumMod val="75000"/>
                  </a:schemeClr>
                </a:solidFill>
                <a:ea typeface="SimHei" pitchFamily="2" charset="-122"/>
              </a:rPr>
              <a:t>安永是審計、稅務、交易和諮詢服務領域的全球領導機構之一。</a:t>
            </a:r>
            <a:endParaRPr lang="en-US" altLang="zh-TW" sz="1400" dirty="0" smtClean="0">
              <a:solidFill>
                <a:schemeClr val="tx1">
                  <a:lumMod val="75000"/>
                </a:schemeClr>
              </a:solidFill>
              <a:ea typeface="SimHei" pitchFamily="2" charset="-122"/>
            </a:endParaRPr>
          </a:p>
          <a:p>
            <a:pPr algn="l">
              <a:tabLst>
                <a:tab pos="4927600" algn="l"/>
              </a:tabLst>
            </a:pPr>
            <a:r>
              <a:rPr lang="zh-TW" altLang="en-US" sz="1400" dirty="0" smtClean="0">
                <a:solidFill>
                  <a:schemeClr val="tx1">
                    <a:lumMod val="75000"/>
                  </a:schemeClr>
                </a:solidFill>
                <a:ea typeface="SimHei" pitchFamily="2" charset="-122"/>
              </a:rPr>
              <a:t>我們在全球各地的</a:t>
            </a:r>
            <a:r>
              <a:rPr lang="en-US" altLang="zh-TW" sz="1400" dirty="0" smtClean="0">
                <a:solidFill>
                  <a:schemeClr val="tx1">
                    <a:lumMod val="75000"/>
                  </a:schemeClr>
                </a:solidFill>
                <a:ea typeface="SimHei" pitchFamily="2" charset="-122"/>
              </a:rPr>
              <a:t>141,000</a:t>
            </a:r>
            <a:r>
              <a:rPr lang="zh-TW" altLang="en-US" sz="1400" dirty="0" smtClean="0">
                <a:solidFill>
                  <a:schemeClr val="tx1">
                    <a:lumMod val="75000"/>
                  </a:schemeClr>
                </a:solidFill>
                <a:ea typeface="SimHei" pitchFamily="2" charset="-122"/>
              </a:rPr>
              <a:t>名同仁，因共同的信念及對優質服務</a:t>
            </a:r>
            <a:r>
              <a:rPr lang="en-US" altLang="zh-TW" sz="1400" dirty="0" smtClean="0">
                <a:solidFill>
                  <a:schemeClr val="tx1">
                    <a:lumMod val="75000"/>
                  </a:schemeClr>
                </a:solidFill>
                <a:ea typeface="SimHei" pitchFamily="2" charset="-122"/>
              </a:rPr>
              <a:t/>
            </a:r>
            <a:br>
              <a:rPr lang="en-US" altLang="zh-TW" sz="1400" dirty="0" smtClean="0">
                <a:solidFill>
                  <a:schemeClr val="tx1">
                    <a:lumMod val="75000"/>
                  </a:schemeClr>
                </a:solidFill>
                <a:ea typeface="SimHei" pitchFamily="2" charset="-122"/>
              </a:rPr>
            </a:br>
            <a:r>
              <a:rPr lang="zh-TW" altLang="en-US" sz="1400" dirty="0" smtClean="0">
                <a:solidFill>
                  <a:schemeClr val="tx1">
                    <a:lumMod val="75000"/>
                  </a:schemeClr>
                </a:solidFill>
                <a:ea typeface="SimHei" pitchFamily="2" charset="-122"/>
              </a:rPr>
              <a:t>的堅定承諾而緊密結合。安永致力於協助我們的員工、客戶和</a:t>
            </a:r>
            <a:r>
              <a:rPr lang="en-US" altLang="zh-TW" sz="1400" dirty="0" smtClean="0">
                <a:solidFill>
                  <a:schemeClr val="tx1">
                    <a:lumMod val="75000"/>
                  </a:schemeClr>
                </a:solidFill>
                <a:ea typeface="SimHei" pitchFamily="2" charset="-122"/>
              </a:rPr>
              <a:t/>
            </a:r>
            <a:br>
              <a:rPr lang="en-US" altLang="zh-TW" sz="1400" dirty="0" smtClean="0">
                <a:solidFill>
                  <a:schemeClr val="tx1">
                    <a:lumMod val="75000"/>
                  </a:schemeClr>
                </a:solidFill>
                <a:ea typeface="SimHei" pitchFamily="2" charset="-122"/>
              </a:rPr>
            </a:br>
            <a:r>
              <a:rPr lang="zh-TW" altLang="en-US" sz="1400" dirty="0" smtClean="0">
                <a:solidFill>
                  <a:schemeClr val="tx1">
                    <a:lumMod val="75000"/>
                  </a:schemeClr>
                </a:solidFill>
                <a:ea typeface="SimHei" pitchFamily="2" charset="-122"/>
              </a:rPr>
              <a:t>廣大社群實現潛能，這是我們在行業中獨樹一格的原因。</a:t>
            </a:r>
          </a:p>
          <a:p>
            <a:pPr algn="l"/>
            <a:endParaRPr lang="en-US" altLang="zh-TW" sz="1400" dirty="0" smtClean="0">
              <a:solidFill>
                <a:schemeClr val="tx1">
                  <a:lumMod val="75000"/>
                </a:schemeClr>
              </a:solidFill>
              <a:ea typeface="SimHei" pitchFamily="2" charset="-122"/>
            </a:endParaRPr>
          </a:p>
          <a:p>
            <a:pPr algn="l"/>
            <a:endParaRPr lang="en-US" altLang="zh-TW" sz="1400" dirty="0" smtClean="0">
              <a:solidFill>
                <a:schemeClr val="tx1">
                  <a:lumMod val="75000"/>
                </a:schemeClr>
              </a:solidFill>
              <a:ea typeface="SimHei" pitchFamily="2" charset="-122"/>
            </a:endParaRPr>
          </a:p>
          <a:p>
            <a:pPr algn="l"/>
            <a:r>
              <a:rPr lang="zh-TW" altLang="en-US" sz="1400" dirty="0" smtClean="0">
                <a:solidFill>
                  <a:schemeClr val="tx1">
                    <a:lumMod val="75000"/>
                  </a:schemeClr>
                </a:solidFill>
                <a:ea typeface="SimHei" pitchFamily="2" charset="-122"/>
              </a:rPr>
              <a:t>安永是 </a:t>
            </a:r>
            <a:r>
              <a:rPr lang="en-US" altLang="zh-TW" sz="1400" dirty="0" smtClean="0">
                <a:solidFill>
                  <a:schemeClr val="tx1">
                    <a:lumMod val="75000"/>
                  </a:schemeClr>
                </a:solidFill>
                <a:ea typeface="SimHei" pitchFamily="2" charset="-122"/>
              </a:rPr>
              <a:t>Ernst &amp; Young Global Limited </a:t>
            </a:r>
            <a:r>
              <a:rPr lang="zh-TW" altLang="en-US" sz="1400" dirty="0" smtClean="0">
                <a:solidFill>
                  <a:schemeClr val="tx1">
                    <a:lumMod val="75000"/>
                  </a:schemeClr>
                </a:solidFill>
                <a:ea typeface="SimHei" pitchFamily="2" charset="-122"/>
              </a:rPr>
              <a:t>所屬會員公司的全球性組</a:t>
            </a:r>
            <a:endParaRPr lang="en-US" altLang="zh-TW" sz="1400" dirty="0" smtClean="0">
              <a:solidFill>
                <a:schemeClr val="tx1">
                  <a:lumMod val="75000"/>
                </a:schemeClr>
              </a:solidFill>
              <a:ea typeface="SimHei" pitchFamily="2" charset="-122"/>
            </a:endParaRPr>
          </a:p>
          <a:p>
            <a:pPr algn="l"/>
            <a:r>
              <a:rPr lang="zh-TW" altLang="en-US" sz="1400" dirty="0" smtClean="0">
                <a:solidFill>
                  <a:schemeClr val="tx1">
                    <a:lumMod val="75000"/>
                  </a:schemeClr>
                </a:solidFill>
                <a:ea typeface="SimHei" pitchFamily="2" charset="-122"/>
              </a:rPr>
              <a:t>織，各會員公司均為獨立的法人個體。而 </a:t>
            </a:r>
            <a:r>
              <a:rPr lang="en-US" altLang="zh-TW" sz="1400" dirty="0" smtClean="0">
                <a:solidFill>
                  <a:schemeClr val="tx1">
                    <a:lumMod val="75000"/>
                  </a:schemeClr>
                </a:solidFill>
                <a:ea typeface="SimHei" pitchFamily="2" charset="-122"/>
              </a:rPr>
              <a:t>Ernst &amp; Young Global</a:t>
            </a:r>
          </a:p>
          <a:p>
            <a:r>
              <a:rPr lang="en-US" altLang="zh-TW" sz="1400" dirty="0" smtClean="0">
                <a:solidFill>
                  <a:schemeClr val="tx1">
                    <a:lumMod val="75000"/>
                  </a:schemeClr>
                </a:solidFill>
                <a:ea typeface="SimHei" pitchFamily="2" charset="-122"/>
              </a:rPr>
              <a:t> Limited </a:t>
            </a:r>
            <a:r>
              <a:rPr lang="zh-TW" altLang="en-US" sz="1400" dirty="0" smtClean="0">
                <a:solidFill>
                  <a:schemeClr val="tx1">
                    <a:lumMod val="75000"/>
                  </a:schemeClr>
                </a:solidFill>
                <a:ea typeface="SimHei" pitchFamily="2" charset="-122"/>
              </a:rPr>
              <a:t>是英國的一家擔保有限公司，並不直接提供客戶服務。</a:t>
            </a:r>
            <a:endParaRPr lang="en-US" altLang="zh-TW" sz="1400" dirty="0" smtClean="0">
              <a:solidFill>
                <a:schemeClr val="tx1">
                  <a:lumMod val="75000"/>
                </a:schemeClr>
              </a:solidFill>
              <a:ea typeface="SimHei" pitchFamily="2" charset="-122"/>
            </a:endParaRPr>
          </a:p>
          <a:p>
            <a:r>
              <a:rPr lang="zh-TW" altLang="en-US" sz="1400" dirty="0" smtClean="0">
                <a:solidFill>
                  <a:schemeClr val="tx1">
                    <a:lumMod val="75000"/>
                  </a:schemeClr>
                </a:solidFill>
                <a:ea typeface="SimHei" pitchFamily="2" charset="-122"/>
              </a:rPr>
              <a:t>想要了解更多安永的資訊，請參考安永網站</a:t>
            </a:r>
            <a:r>
              <a:rPr lang="en-US" altLang="zh-TW" sz="1400" dirty="0" smtClean="0">
                <a:solidFill>
                  <a:schemeClr val="tx1">
                    <a:lumMod val="75000"/>
                  </a:schemeClr>
                </a:solidFill>
                <a:ea typeface="SimHei" pitchFamily="2" charset="-122"/>
              </a:rPr>
              <a:t>http://www.ey.com</a:t>
            </a:r>
          </a:p>
          <a:p>
            <a:pPr algn="l"/>
            <a:endParaRPr lang="zh-TW" altLang="en-US" sz="1400" dirty="0" smtClean="0">
              <a:solidFill>
                <a:schemeClr val="tx1">
                  <a:lumMod val="75000"/>
                </a:schemeClr>
              </a:solidFill>
              <a:ea typeface="SimHei" pitchFamily="2" charset="-122"/>
            </a:endParaRPr>
          </a:p>
          <a:p>
            <a:pPr algn="l"/>
            <a:endParaRPr lang="en-US" altLang="zh-TW" sz="1400" dirty="0" smtClean="0">
              <a:solidFill>
                <a:schemeClr val="tx1">
                  <a:lumMod val="75000"/>
                </a:schemeClr>
              </a:solidFill>
              <a:ea typeface="SimHei" pitchFamily="2" charset="-122"/>
            </a:endParaRPr>
          </a:p>
          <a:p>
            <a:pPr algn="l"/>
            <a:r>
              <a:rPr lang="en-US" altLang="zh-TW" sz="1400" dirty="0" smtClean="0">
                <a:solidFill>
                  <a:schemeClr val="tx1">
                    <a:lumMod val="75000"/>
                  </a:schemeClr>
                </a:solidFill>
                <a:ea typeface="SimHei" pitchFamily="2" charset="-122"/>
              </a:rPr>
              <a:t>© 2011 </a:t>
            </a:r>
            <a:r>
              <a:rPr lang="zh-TW" altLang="en-US" sz="1400" dirty="0" smtClean="0">
                <a:solidFill>
                  <a:schemeClr val="tx1">
                    <a:lumMod val="75000"/>
                  </a:schemeClr>
                </a:solidFill>
                <a:ea typeface="SimHei" pitchFamily="2" charset="-122"/>
              </a:rPr>
              <a:t>安永，台灣</a:t>
            </a:r>
            <a:endParaRPr lang="en-US" altLang="zh-TW" sz="1400" dirty="0" smtClean="0">
              <a:solidFill>
                <a:schemeClr val="tx1">
                  <a:lumMod val="75000"/>
                </a:schemeClr>
              </a:solidFill>
              <a:ea typeface="SimHei" pitchFamily="2" charset="-122"/>
            </a:endParaRPr>
          </a:p>
          <a:p>
            <a:pPr algn="l"/>
            <a:r>
              <a:rPr lang="zh-TW" altLang="en-US" sz="1400" dirty="0" smtClean="0">
                <a:solidFill>
                  <a:schemeClr val="tx1">
                    <a:lumMod val="75000"/>
                  </a:schemeClr>
                </a:solidFill>
                <a:ea typeface="SimHei" pitchFamily="2" charset="-122"/>
              </a:rPr>
              <a:t>版權所有。</a:t>
            </a:r>
            <a:endParaRPr lang="en-US" altLang="zh-TW" sz="1400" dirty="0" smtClean="0">
              <a:solidFill>
                <a:schemeClr val="tx1">
                  <a:lumMod val="75000"/>
                </a:schemeClr>
              </a:solidFill>
              <a:ea typeface="SimHei" pitchFamily="2" charset="-122"/>
            </a:endParaRPr>
          </a:p>
          <a:p>
            <a:pPr algn="l"/>
            <a:r>
              <a:rPr lang="en-US" altLang="zh-TW" sz="1400" dirty="0" smtClean="0">
                <a:solidFill>
                  <a:schemeClr val="tx1">
                    <a:lumMod val="75000"/>
                  </a:schemeClr>
                </a:solidFill>
                <a:ea typeface="SimHei" pitchFamily="2" charset="-122"/>
              </a:rPr>
              <a:t>FEA no. 14000164</a:t>
            </a:r>
          </a:p>
          <a:p>
            <a:pPr algn="l"/>
            <a:endParaRPr lang="zh-TW" altLang="en-US" sz="1400" dirty="0" smtClean="0">
              <a:solidFill>
                <a:schemeClr val="tx1">
                  <a:lumMod val="75000"/>
                </a:schemeClr>
              </a:solidFill>
              <a:ea typeface="SimHei" pitchFamily="2" charset="-122"/>
            </a:endParaRPr>
          </a:p>
          <a:p>
            <a:pPr algn="l"/>
            <a:r>
              <a:rPr lang="zh-TW" altLang="en-US" sz="1400" dirty="0" smtClean="0">
                <a:solidFill>
                  <a:schemeClr val="tx1">
                    <a:lumMod val="75000"/>
                  </a:schemeClr>
                </a:solidFill>
                <a:ea typeface="SimHei" pitchFamily="2" charset="-122"/>
              </a:rPr>
              <a:t>本出版品所載資料以概要方式呈列，旨在用作一般性指引，不</a:t>
            </a:r>
          </a:p>
          <a:p>
            <a:pPr algn="l"/>
            <a:r>
              <a:rPr lang="zh-TW" altLang="en-US" sz="1400" dirty="0" smtClean="0">
                <a:solidFill>
                  <a:schemeClr val="tx1">
                    <a:lumMod val="75000"/>
                  </a:schemeClr>
                </a:solidFill>
                <a:ea typeface="SimHei" pitchFamily="2" charset="-122"/>
              </a:rPr>
              <a:t>能替代詳細研究或作出專業判斷。安永在台灣或在全球機構中</a:t>
            </a:r>
          </a:p>
          <a:p>
            <a:pPr algn="l"/>
            <a:r>
              <a:rPr lang="zh-TW" altLang="en-US" sz="1400" dirty="0" smtClean="0">
                <a:solidFill>
                  <a:schemeClr val="tx1">
                    <a:lumMod val="75000"/>
                  </a:schemeClr>
                </a:solidFill>
                <a:ea typeface="SimHei" pitchFamily="2" charset="-122"/>
              </a:rPr>
              <a:t>任何其他成員概不對任何人士根據本出版品的任何資料採取或</a:t>
            </a:r>
          </a:p>
          <a:p>
            <a:pPr algn="l"/>
            <a:r>
              <a:rPr lang="zh-TW" altLang="en-US" sz="1400" dirty="0" smtClean="0">
                <a:solidFill>
                  <a:schemeClr val="tx1">
                    <a:lumMod val="75000"/>
                  </a:schemeClr>
                </a:solidFill>
                <a:ea typeface="SimHei" pitchFamily="2" charset="-122"/>
              </a:rPr>
              <a:t>不採取行動而引致的損失承擔任何責任。閣下應向適當顧問諮</a:t>
            </a:r>
          </a:p>
          <a:p>
            <a:pPr algn="l"/>
            <a:r>
              <a:rPr lang="zh-TW" altLang="en-US" sz="1400" dirty="0" smtClean="0">
                <a:solidFill>
                  <a:schemeClr val="tx1">
                    <a:lumMod val="75000"/>
                  </a:schemeClr>
                </a:solidFill>
                <a:ea typeface="SimHei" pitchFamily="2" charset="-122"/>
              </a:rPr>
              <a:t>詢任何具體事宜。</a:t>
            </a:r>
            <a:endParaRPr lang="en-US" altLang="zh-TW" sz="1400" dirty="0" smtClean="0">
              <a:solidFill>
                <a:schemeClr val="tx1">
                  <a:lumMod val="75000"/>
                </a:schemeClr>
              </a:solidFill>
              <a:ea typeface="SimHei" pitchFamily="2" charset="-122"/>
            </a:endParaRPr>
          </a:p>
          <a:p>
            <a:pPr algn="l"/>
            <a:endParaRPr lang="zh-TW" altLang="en-US" sz="1400" dirty="0" smtClean="0">
              <a:solidFill>
                <a:schemeClr val="tx1">
                  <a:lumMod val="75000"/>
                </a:schemeClr>
              </a:solidFill>
              <a:ea typeface="SimHei" pitchFamily="2" charset="-122"/>
            </a:endParaRPr>
          </a:p>
          <a:p>
            <a:pPr algn="l"/>
            <a:r>
              <a:rPr lang="en-US" altLang="zh-TW" sz="1400" dirty="0" smtClean="0">
                <a:solidFill>
                  <a:schemeClr val="tx1">
                    <a:lumMod val="75000"/>
                  </a:schemeClr>
                </a:solidFill>
                <a:ea typeface="SimHei" pitchFamily="2" charset="-122"/>
              </a:rPr>
              <a:t>www.ey.com/taiwan</a:t>
            </a:r>
            <a:endParaRPr lang="zh-TW" altLang="en-US" sz="1400" dirty="0">
              <a:solidFill>
                <a:schemeClr val="tx1">
                  <a:lumMod val="75000"/>
                </a:schemeClr>
              </a:solidFill>
              <a:ea typeface="SimHei"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左大括弧 42"/>
          <p:cNvSpPr/>
          <p:nvPr/>
        </p:nvSpPr>
        <p:spPr>
          <a:xfrm rot="16200000">
            <a:off x="5472113" y="2090617"/>
            <a:ext cx="142875" cy="2016369"/>
          </a:xfrm>
          <a:prstGeom prst="leftBrace">
            <a:avLst/>
          </a:prstGeom>
          <a:ln w="190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ea typeface="新細明體" pitchFamily="18" charset="-120"/>
            </a:endParaRPr>
          </a:p>
        </p:txBody>
      </p:sp>
      <p:cxnSp>
        <p:nvCxnSpPr>
          <p:cNvPr id="38" name="直線單箭頭接點 37"/>
          <p:cNvCxnSpPr/>
          <p:nvPr/>
        </p:nvCxnSpPr>
        <p:spPr>
          <a:xfrm rot="5400000">
            <a:off x="5705842" y="2793268"/>
            <a:ext cx="828675" cy="1466"/>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46" name="直線單箭頭接點 45"/>
          <p:cNvCxnSpPr/>
          <p:nvPr/>
        </p:nvCxnSpPr>
        <p:spPr>
          <a:xfrm rot="5400000">
            <a:off x="4012913" y="2793268"/>
            <a:ext cx="828675" cy="1466"/>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35" name="直線單箭頭接點 34"/>
          <p:cNvCxnSpPr/>
          <p:nvPr/>
        </p:nvCxnSpPr>
        <p:spPr>
          <a:xfrm flipV="1">
            <a:off x="8151969" y="1988840"/>
            <a:ext cx="20431" cy="4622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4067944" y="1124744"/>
            <a:ext cx="1799492" cy="648072"/>
          </a:xfrm>
          <a:prstGeom prst="rect">
            <a:avLst/>
          </a:prstGeom>
          <a:solidFill>
            <a:schemeClr val="bg1">
              <a:lumMod val="50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ltLang="zh-TW" sz="1400">
              <a:solidFill>
                <a:srgbClr val="646464"/>
              </a:solidFill>
              <a:ea typeface="新細明體" pitchFamily="18" charset="-120"/>
            </a:endParaRPr>
          </a:p>
        </p:txBody>
      </p:sp>
      <p:cxnSp>
        <p:nvCxnSpPr>
          <p:cNvPr id="29" name="直線單箭頭接點 28"/>
          <p:cNvCxnSpPr/>
          <p:nvPr/>
        </p:nvCxnSpPr>
        <p:spPr>
          <a:xfrm rot="5400000">
            <a:off x="7253273" y="2793268"/>
            <a:ext cx="828675" cy="1466"/>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24581" name="Rectangle 5"/>
          <p:cNvSpPr>
            <a:spLocks noChangeArrowheads="1"/>
          </p:cNvSpPr>
          <p:nvPr/>
        </p:nvSpPr>
        <p:spPr bwMode="auto">
          <a:xfrm>
            <a:off x="4868008" y="2305051"/>
            <a:ext cx="1717431" cy="290513"/>
          </a:xfrm>
          <a:prstGeom prst="rect">
            <a:avLst/>
          </a:prstGeom>
          <a:solidFill>
            <a:schemeClr val="tx1">
              <a:lumMod val="75000"/>
            </a:schemeClr>
          </a:solidFill>
          <a:ln w="9525" algn="ctr">
            <a:solidFill>
              <a:schemeClr val="tx1"/>
            </a:solidFill>
            <a:miter lim="800000"/>
            <a:headEnd/>
            <a:tailEnd/>
          </a:ln>
        </p:spPr>
        <p:txBody>
          <a:bodyPr wrap="none" lIns="91432" tIns="45716" rIns="91432" bIns="45716" anchor="ctr"/>
          <a:lstStyle/>
          <a:p>
            <a:pPr algn="ctr">
              <a:lnSpc>
                <a:spcPct val="90000"/>
              </a:lnSpc>
            </a:pPr>
            <a:r>
              <a:rPr lang="en-US" altLang="zh-TW" sz="1400" dirty="0" smtClean="0">
                <a:solidFill>
                  <a:schemeClr val="bg1"/>
                </a:solidFill>
                <a:ea typeface="黑体" pitchFamily="2" charset="-122"/>
              </a:rPr>
              <a:t>2012</a:t>
            </a:r>
            <a:endParaRPr lang="en-US" altLang="zh-TW" sz="1400" dirty="0">
              <a:solidFill>
                <a:schemeClr val="bg1"/>
              </a:solidFill>
              <a:ea typeface="黑体" pitchFamily="2" charset="-122"/>
            </a:endParaRPr>
          </a:p>
        </p:txBody>
      </p:sp>
      <p:sp>
        <p:nvSpPr>
          <p:cNvPr id="24582" name="Rectangle 6"/>
          <p:cNvSpPr>
            <a:spLocks noChangeArrowheads="1"/>
          </p:cNvSpPr>
          <p:nvPr/>
        </p:nvSpPr>
        <p:spPr bwMode="auto">
          <a:xfrm>
            <a:off x="2664070" y="2306639"/>
            <a:ext cx="2231781" cy="288925"/>
          </a:xfrm>
          <a:prstGeom prst="rect">
            <a:avLst/>
          </a:prstGeom>
          <a:solidFill>
            <a:schemeClr val="accent2">
              <a:lumMod val="40000"/>
              <a:lumOff val="60000"/>
            </a:schemeClr>
          </a:solidFill>
          <a:ln w="9525" algn="ctr">
            <a:solidFill>
              <a:schemeClr val="tx1"/>
            </a:solidFill>
            <a:miter lim="800000"/>
            <a:headEnd/>
            <a:tailEnd/>
          </a:ln>
        </p:spPr>
        <p:txBody>
          <a:bodyPr wrap="none" lIns="91432" tIns="45716" rIns="91432" bIns="45716" anchor="ctr"/>
          <a:lstStyle/>
          <a:p>
            <a:pPr algn="ctr">
              <a:lnSpc>
                <a:spcPct val="90000"/>
              </a:lnSpc>
            </a:pPr>
            <a:r>
              <a:rPr lang="en-US" altLang="zh-TW" sz="1400" dirty="0" smtClean="0">
                <a:solidFill>
                  <a:srgbClr val="4D4D4D"/>
                </a:solidFill>
                <a:ea typeface="黑体" pitchFamily="2" charset="-122"/>
              </a:rPr>
              <a:t>2011</a:t>
            </a:r>
            <a:endParaRPr lang="en-US" altLang="zh-TW" sz="1400" dirty="0">
              <a:solidFill>
                <a:srgbClr val="4D4D4D"/>
              </a:solidFill>
              <a:ea typeface="黑体" pitchFamily="2" charset="-122"/>
            </a:endParaRPr>
          </a:p>
        </p:txBody>
      </p:sp>
      <p:sp>
        <p:nvSpPr>
          <p:cNvPr id="24583" name="Rectangle 7"/>
          <p:cNvSpPr>
            <a:spLocks noChangeArrowheads="1"/>
          </p:cNvSpPr>
          <p:nvPr/>
        </p:nvSpPr>
        <p:spPr bwMode="auto">
          <a:xfrm>
            <a:off x="1236785" y="2306639"/>
            <a:ext cx="1657350" cy="288925"/>
          </a:xfrm>
          <a:prstGeom prst="rect">
            <a:avLst/>
          </a:prstGeom>
          <a:solidFill>
            <a:schemeClr val="accent2">
              <a:lumMod val="40000"/>
              <a:lumOff val="60000"/>
            </a:schemeClr>
          </a:solidFill>
          <a:ln w="9525" algn="ctr">
            <a:solidFill>
              <a:schemeClr val="tx1"/>
            </a:solidFill>
            <a:miter lim="800000"/>
            <a:headEnd/>
            <a:tailEnd/>
          </a:ln>
        </p:spPr>
        <p:txBody>
          <a:bodyPr wrap="none" lIns="91432" tIns="45716" rIns="91432" bIns="45716" anchor="ctr"/>
          <a:lstStyle/>
          <a:p>
            <a:pPr algn="ctr">
              <a:lnSpc>
                <a:spcPct val="90000"/>
              </a:lnSpc>
            </a:pPr>
            <a:r>
              <a:rPr lang="en-US" altLang="zh-TW" sz="1400" dirty="0" smtClean="0">
                <a:solidFill>
                  <a:srgbClr val="4D4D4D"/>
                </a:solidFill>
                <a:ea typeface="黑体" pitchFamily="2" charset="-122"/>
              </a:rPr>
              <a:t>2010</a:t>
            </a:r>
            <a:endParaRPr lang="en-US" altLang="zh-TW" sz="1400" dirty="0">
              <a:solidFill>
                <a:srgbClr val="4D4D4D"/>
              </a:solidFill>
              <a:ea typeface="黑体" pitchFamily="2" charset="-122"/>
            </a:endParaRPr>
          </a:p>
        </p:txBody>
      </p:sp>
      <p:sp>
        <p:nvSpPr>
          <p:cNvPr id="24584" name="Rectangle 8"/>
          <p:cNvSpPr>
            <a:spLocks noChangeArrowheads="1"/>
          </p:cNvSpPr>
          <p:nvPr/>
        </p:nvSpPr>
        <p:spPr bwMode="auto">
          <a:xfrm>
            <a:off x="287216" y="2306639"/>
            <a:ext cx="934915" cy="288925"/>
          </a:xfrm>
          <a:prstGeom prst="rect">
            <a:avLst/>
          </a:prstGeom>
          <a:solidFill>
            <a:schemeClr val="accent2">
              <a:lumMod val="40000"/>
              <a:lumOff val="60000"/>
            </a:schemeClr>
          </a:solidFill>
          <a:ln w="9525" algn="ctr">
            <a:solidFill>
              <a:schemeClr val="tx1"/>
            </a:solidFill>
            <a:miter lim="800000"/>
            <a:headEnd/>
            <a:tailEnd/>
          </a:ln>
        </p:spPr>
        <p:txBody>
          <a:bodyPr wrap="none" lIns="91432" tIns="45716" rIns="91432" bIns="45716" anchor="ctr"/>
          <a:lstStyle/>
          <a:p>
            <a:pPr algn="ctr">
              <a:lnSpc>
                <a:spcPct val="90000"/>
              </a:lnSpc>
            </a:pPr>
            <a:r>
              <a:rPr lang="en-US" altLang="zh-TW" sz="1400" dirty="0" smtClean="0">
                <a:solidFill>
                  <a:srgbClr val="4D4D4D"/>
                </a:solidFill>
                <a:ea typeface="黑体" pitchFamily="2" charset="-122"/>
              </a:rPr>
              <a:t>2009</a:t>
            </a:r>
            <a:endParaRPr lang="zh-TW" altLang="en-US" sz="1400" dirty="0">
              <a:solidFill>
                <a:srgbClr val="4D4D4D"/>
              </a:solidFill>
              <a:ea typeface="黑体" pitchFamily="2" charset="-122"/>
            </a:endParaRPr>
          </a:p>
        </p:txBody>
      </p:sp>
      <p:sp>
        <p:nvSpPr>
          <p:cNvPr id="30732" name="Text Box 11"/>
          <p:cNvSpPr txBox="1">
            <a:spLocks noChangeArrowheads="1"/>
          </p:cNvSpPr>
          <p:nvPr/>
        </p:nvSpPr>
        <p:spPr bwMode="gray">
          <a:xfrm>
            <a:off x="4394689" y="1124744"/>
            <a:ext cx="1195754" cy="646331"/>
          </a:xfrm>
          <a:prstGeom prst="rect">
            <a:avLst/>
          </a:prstGeom>
          <a:noFill/>
          <a:ln w="9525" cap="rnd" algn="ctr">
            <a:noFill/>
            <a:prstDash val="sysDot"/>
            <a:miter lim="800000"/>
            <a:headEnd/>
            <a:tailEnd/>
          </a:ln>
        </p:spPr>
        <p:txBody>
          <a:bodyPr wrap="square" lIns="18288" rIns="18288">
            <a:spAutoFit/>
          </a:bodyPr>
          <a:lstStyle/>
          <a:p>
            <a:pPr algn="ctr"/>
            <a:r>
              <a:rPr lang="en-US" altLang="zh-TW" sz="1200" b="1" dirty="0" smtClean="0">
                <a:solidFill>
                  <a:srgbClr val="FFFFFF"/>
                </a:solidFill>
                <a:ea typeface="新細明體" pitchFamily="18" charset="-120"/>
              </a:rPr>
              <a:t>Transition Date to IFRS</a:t>
            </a:r>
            <a:endParaRPr lang="en-US" altLang="zh-TW" sz="1200" b="1" dirty="0">
              <a:solidFill>
                <a:srgbClr val="FFFFFF"/>
              </a:solidFill>
              <a:ea typeface="新細明體" pitchFamily="18" charset="-120"/>
            </a:endParaRPr>
          </a:p>
          <a:p>
            <a:pPr algn="ctr"/>
            <a:r>
              <a:rPr lang="en-US" altLang="zh-TW" sz="1200" b="1" dirty="0">
                <a:solidFill>
                  <a:srgbClr val="FFFFFF"/>
                </a:solidFill>
                <a:ea typeface="新細明體" pitchFamily="18" charset="-120"/>
              </a:rPr>
              <a:t>2012.1.1</a:t>
            </a:r>
          </a:p>
        </p:txBody>
      </p:sp>
      <p:sp>
        <p:nvSpPr>
          <p:cNvPr id="30733" name="Line 12"/>
          <p:cNvSpPr>
            <a:spLocks noChangeShapeType="1"/>
          </p:cNvSpPr>
          <p:nvPr/>
        </p:nvSpPr>
        <p:spPr bwMode="gray">
          <a:xfrm flipV="1">
            <a:off x="4882662" y="1985963"/>
            <a:ext cx="0" cy="609600"/>
          </a:xfrm>
          <a:prstGeom prst="line">
            <a:avLst/>
          </a:prstGeom>
          <a:noFill/>
          <a:ln w="25400">
            <a:solidFill>
              <a:schemeClr val="tx1"/>
            </a:solidFill>
            <a:round/>
            <a:headEnd/>
            <a:tailEnd type="triangle" w="med" len="med"/>
          </a:ln>
        </p:spPr>
        <p:txBody>
          <a:bodyPr lIns="18288" rIns="18288" anchor="ctr"/>
          <a:lstStyle/>
          <a:p>
            <a:endParaRPr lang="zh-TW" altLang="en-US"/>
          </a:p>
        </p:txBody>
      </p:sp>
      <p:sp>
        <p:nvSpPr>
          <p:cNvPr id="30734" name="Rectangle 15"/>
          <p:cNvSpPr>
            <a:spLocks noChangeArrowheads="1"/>
          </p:cNvSpPr>
          <p:nvPr/>
        </p:nvSpPr>
        <p:spPr bwMode="auto">
          <a:xfrm>
            <a:off x="281354" y="2632075"/>
            <a:ext cx="940777" cy="381000"/>
          </a:xfrm>
          <a:prstGeom prst="rect">
            <a:avLst/>
          </a:prstGeom>
          <a:solidFill>
            <a:schemeClr val="tx1">
              <a:lumMod val="60000"/>
              <a:lumOff val="40000"/>
            </a:schemeClr>
          </a:solidFill>
          <a:ln w="9525" algn="ctr">
            <a:solidFill>
              <a:schemeClr val="bg1"/>
            </a:solidFill>
            <a:miter lim="800000"/>
            <a:headEnd/>
            <a:tailEnd/>
          </a:ln>
        </p:spPr>
        <p:txBody>
          <a:bodyPr wrap="none" lIns="91432" tIns="45716" rIns="91432" bIns="45716" anchor="ctr">
            <a:noAutofit/>
          </a:bodyPr>
          <a:lstStyle/>
          <a:p>
            <a:pPr algn="ctr">
              <a:lnSpc>
                <a:spcPct val="90000"/>
              </a:lnSpc>
            </a:pPr>
            <a:r>
              <a:rPr lang="en-US" altLang="zh-TW" sz="1200" dirty="0" smtClean="0">
                <a:solidFill>
                  <a:schemeClr val="bg1"/>
                </a:solidFill>
                <a:ea typeface="新細明體" pitchFamily="18" charset="-120"/>
              </a:rPr>
              <a:t>Initial </a:t>
            </a:r>
          </a:p>
          <a:p>
            <a:pPr algn="ctr">
              <a:lnSpc>
                <a:spcPct val="90000"/>
              </a:lnSpc>
            </a:pPr>
            <a:r>
              <a:rPr lang="en-US" altLang="zh-TW" sz="1200" dirty="0" smtClean="0">
                <a:solidFill>
                  <a:schemeClr val="bg1"/>
                </a:solidFill>
                <a:ea typeface="新細明體" pitchFamily="18" charset="-120"/>
              </a:rPr>
              <a:t>Analysis</a:t>
            </a:r>
            <a:endParaRPr lang="zh-TW" altLang="en-US" sz="1200" dirty="0">
              <a:solidFill>
                <a:schemeClr val="bg1"/>
              </a:solidFill>
              <a:ea typeface="新細明體" pitchFamily="18" charset="-120"/>
            </a:endParaRPr>
          </a:p>
        </p:txBody>
      </p:sp>
      <p:sp>
        <p:nvSpPr>
          <p:cNvPr id="30735" name="Rectangle 16"/>
          <p:cNvSpPr>
            <a:spLocks noChangeArrowheads="1"/>
          </p:cNvSpPr>
          <p:nvPr/>
        </p:nvSpPr>
        <p:spPr bwMode="auto">
          <a:xfrm>
            <a:off x="1222131" y="2638425"/>
            <a:ext cx="2520462" cy="381000"/>
          </a:xfrm>
          <a:prstGeom prst="rect">
            <a:avLst/>
          </a:prstGeom>
          <a:solidFill>
            <a:schemeClr val="tx1">
              <a:lumMod val="60000"/>
              <a:lumOff val="40000"/>
            </a:schemeClr>
          </a:solidFill>
          <a:ln w="9525" algn="ctr">
            <a:solidFill>
              <a:schemeClr val="bg1"/>
            </a:solidFill>
            <a:miter lim="800000"/>
            <a:headEnd/>
            <a:tailEnd/>
          </a:ln>
        </p:spPr>
        <p:txBody>
          <a:bodyPr wrap="none" lIns="91432" tIns="45716" rIns="91432" bIns="45716" anchor="ctr"/>
          <a:lstStyle/>
          <a:p>
            <a:pPr algn="ctr">
              <a:lnSpc>
                <a:spcPct val="90000"/>
              </a:lnSpc>
            </a:pPr>
            <a:r>
              <a:rPr lang="en-US" altLang="zh-TW" sz="1200" dirty="0" smtClean="0">
                <a:solidFill>
                  <a:schemeClr val="bg1"/>
                </a:solidFill>
                <a:latin typeface="+mn-lt"/>
                <a:ea typeface="黑体" pitchFamily="2" charset="-122"/>
              </a:rPr>
              <a:t>Develops Accounting Solutions</a:t>
            </a:r>
            <a:endParaRPr lang="en-US" altLang="zh-CN" sz="1200" dirty="0">
              <a:solidFill>
                <a:schemeClr val="bg1"/>
              </a:solidFill>
              <a:latin typeface="+mn-lt"/>
              <a:ea typeface="黑体" pitchFamily="2" charset="-122"/>
            </a:endParaRPr>
          </a:p>
        </p:txBody>
      </p:sp>
      <p:sp>
        <p:nvSpPr>
          <p:cNvPr id="28686" name="Rectangle 18"/>
          <p:cNvSpPr>
            <a:spLocks noChangeArrowheads="1"/>
          </p:cNvSpPr>
          <p:nvPr/>
        </p:nvSpPr>
        <p:spPr bwMode="auto">
          <a:xfrm>
            <a:off x="4834305" y="2632075"/>
            <a:ext cx="1783373" cy="381000"/>
          </a:xfrm>
          <a:prstGeom prst="rect">
            <a:avLst/>
          </a:prstGeom>
          <a:solidFill>
            <a:schemeClr val="tx1">
              <a:lumMod val="60000"/>
              <a:lumOff val="40000"/>
            </a:schemeClr>
          </a:solidFill>
          <a:ln w="9525" algn="ctr">
            <a:solidFill>
              <a:schemeClr val="bg1"/>
            </a:solidFill>
            <a:miter lim="800000"/>
            <a:headEnd/>
            <a:tailEnd/>
          </a:ln>
        </p:spPr>
        <p:txBody>
          <a:bodyPr wrap="none" lIns="91432" tIns="45716" rIns="91432" bIns="45716" anchor="ctr"/>
          <a:lstStyle/>
          <a:p>
            <a:pPr algn="ctr">
              <a:lnSpc>
                <a:spcPct val="90000"/>
              </a:lnSpc>
            </a:pPr>
            <a:r>
              <a:rPr lang="en-US" altLang="zh-TW" sz="1200" dirty="0" smtClean="0">
                <a:solidFill>
                  <a:schemeClr val="bg1"/>
                </a:solidFill>
                <a:ea typeface="新細明體" pitchFamily="18" charset="-120"/>
              </a:rPr>
              <a:t>1</a:t>
            </a:r>
            <a:r>
              <a:rPr lang="en-US" altLang="zh-TW" sz="1200" baseline="30000" dirty="0" smtClean="0">
                <a:solidFill>
                  <a:schemeClr val="bg1"/>
                </a:solidFill>
                <a:ea typeface="新細明體" pitchFamily="18" charset="-120"/>
              </a:rPr>
              <a:t>st</a:t>
            </a:r>
            <a:r>
              <a:rPr lang="en-US" altLang="zh-TW" sz="1200" dirty="0" smtClean="0">
                <a:solidFill>
                  <a:schemeClr val="bg1"/>
                </a:solidFill>
                <a:ea typeface="新細明體" pitchFamily="18" charset="-120"/>
              </a:rPr>
              <a:t> IFRS Comparative </a:t>
            </a:r>
          </a:p>
          <a:p>
            <a:pPr algn="ctr">
              <a:lnSpc>
                <a:spcPct val="90000"/>
              </a:lnSpc>
            </a:pPr>
            <a:r>
              <a:rPr lang="en-US" altLang="zh-TW" sz="1200" dirty="0" smtClean="0">
                <a:solidFill>
                  <a:schemeClr val="bg1"/>
                </a:solidFill>
                <a:ea typeface="新細明體" pitchFamily="18" charset="-120"/>
              </a:rPr>
              <a:t>Period</a:t>
            </a:r>
            <a:endParaRPr lang="zh-TW" altLang="en-US" sz="1200" dirty="0">
              <a:solidFill>
                <a:schemeClr val="bg1"/>
              </a:solidFill>
              <a:latin typeface="黑体" pitchFamily="2" charset="-122"/>
              <a:ea typeface="黑体" pitchFamily="2" charset="-122"/>
            </a:endParaRPr>
          </a:p>
        </p:txBody>
      </p:sp>
      <p:sp>
        <p:nvSpPr>
          <p:cNvPr id="28687" name="Rectangle 19"/>
          <p:cNvSpPr>
            <a:spLocks noChangeArrowheads="1"/>
          </p:cNvSpPr>
          <p:nvPr/>
        </p:nvSpPr>
        <p:spPr bwMode="auto">
          <a:xfrm>
            <a:off x="6583973" y="2632075"/>
            <a:ext cx="2338754" cy="381000"/>
          </a:xfrm>
          <a:prstGeom prst="rect">
            <a:avLst/>
          </a:prstGeom>
          <a:solidFill>
            <a:schemeClr val="tx1">
              <a:lumMod val="60000"/>
              <a:lumOff val="40000"/>
            </a:schemeClr>
          </a:solidFill>
          <a:ln w="9525" algn="ctr">
            <a:solidFill>
              <a:schemeClr val="bg1"/>
            </a:solidFill>
            <a:miter lim="800000"/>
            <a:headEnd/>
            <a:tailEnd/>
          </a:ln>
        </p:spPr>
        <p:txBody>
          <a:bodyPr wrap="none" lIns="91432" tIns="45716" rIns="91432" bIns="45716" anchor="ctr"/>
          <a:lstStyle/>
          <a:p>
            <a:pPr algn="ctr">
              <a:lnSpc>
                <a:spcPct val="90000"/>
              </a:lnSpc>
            </a:pPr>
            <a:r>
              <a:rPr lang="en-US" altLang="zh-TW" sz="1200" dirty="0" smtClean="0">
                <a:solidFill>
                  <a:schemeClr val="bg1"/>
                </a:solidFill>
                <a:ea typeface="新細明體" pitchFamily="18" charset="-120"/>
              </a:rPr>
              <a:t>External reporting </a:t>
            </a:r>
          </a:p>
          <a:p>
            <a:pPr algn="ctr">
              <a:lnSpc>
                <a:spcPct val="90000"/>
              </a:lnSpc>
            </a:pPr>
            <a:r>
              <a:rPr lang="en-US" altLang="zh-TW" sz="1200" dirty="0" smtClean="0">
                <a:solidFill>
                  <a:schemeClr val="bg1"/>
                </a:solidFill>
                <a:ea typeface="新細明體" pitchFamily="18" charset="-120"/>
              </a:rPr>
              <a:t>using IFRS </a:t>
            </a:r>
          </a:p>
        </p:txBody>
      </p:sp>
      <p:sp>
        <p:nvSpPr>
          <p:cNvPr id="23" name="向右箭號 22"/>
          <p:cNvSpPr/>
          <p:nvPr/>
        </p:nvSpPr>
        <p:spPr>
          <a:xfrm>
            <a:off x="6595697" y="2163600"/>
            <a:ext cx="2401765" cy="568800"/>
          </a:xfrm>
          <a:prstGeom prst="rightArrow">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pPr>
            <a:r>
              <a:rPr lang="en-US" altLang="zh-TW" sz="1400" dirty="0" smtClean="0">
                <a:solidFill>
                  <a:srgbClr val="4D4D4D"/>
                </a:solidFill>
                <a:ea typeface="黑体" pitchFamily="2" charset="-122"/>
              </a:rPr>
              <a:t>2013~</a:t>
            </a:r>
            <a:endParaRPr lang="en-US" altLang="zh-TW" sz="1400" dirty="0">
              <a:solidFill>
                <a:srgbClr val="4D4D4D"/>
              </a:solidFill>
              <a:ea typeface="黑体" pitchFamily="2" charset="-122"/>
            </a:endParaRPr>
          </a:p>
        </p:txBody>
      </p:sp>
      <p:sp>
        <p:nvSpPr>
          <p:cNvPr id="24" name="Rectangle 5"/>
          <p:cNvSpPr>
            <a:spLocks noChangeArrowheads="1"/>
          </p:cNvSpPr>
          <p:nvPr/>
        </p:nvSpPr>
        <p:spPr bwMode="auto">
          <a:xfrm>
            <a:off x="471854" y="5257801"/>
            <a:ext cx="1940169" cy="403225"/>
          </a:xfrm>
          <a:prstGeom prst="rect">
            <a:avLst/>
          </a:prstGeom>
          <a:solidFill>
            <a:schemeClr val="tx1">
              <a:lumMod val="75000"/>
            </a:schemeClr>
          </a:solidFill>
          <a:ln w="9525" algn="ctr">
            <a:solidFill>
              <a:schemeClr val="tx1"/>
            </a:solidFill>
            <a:miter lim="800000"/>
            <a:headEnd/>
            <a:tailEnd/>
          </a:ln>
          <a:effectLst/>
        </p:spPr>
        <p:txBody>
          <a:bodyPr wrap="none" lIns="91432" tIns="45716" rIns="91432" bIns="45716" anchor="ctr"/>
          <a:lstStyle/>
          <a:p>
            <a:pPr algn="ctr">
              <a:lnSpc>
                <a:spcPct val="90000"/>
              </a:lnSpc>
            </a:pPr>
            <a:r>
              <a:rPr lang="en-US" altLang="zh-TW" sz="1400" dirty="0">
                <a:solidFill>
                  <a:schemeClr val="bg1"/>
                </a:solidFill>
                <a:ea typeface="新細明體" pitchFamily="18" charset="-120"/>
                <a:cs typeface="Arial" pitchFamily="34" charset="0"/>
              </a:rPr>
              <a:t>ROC GAAP &amp; IFRS</a:t>
            </a:r>
          </a:p>
          <a:p>
            <a:pPr algn="ctr">
              <a:lnSpc>
                <a:spcPct val="90000"/>
              </a:lnSpc>
            </a:pPr>
            <a:r>
              <a:rPr lang="en-US" altLang="zh-TW" sz="1400" dirty="0" smtClean="0">
                <a:solidFill>
                  <a:schemeClr val="bg1"/>
                </a:solidFill>
                <a:ea typeface="黑体" pitchFamily="2" charset="-122"/>
              </a:rPr>
              <a:t>Dual Reporting</a:t>
            </a:r>
            <a:endParaRPr lang="en-US" altLang="zh-TW" sz="1400" dirty="0">
              <a:solidFill>
                <a:schemeClr val="bg1"/>
              </a:solidFill>
              <a:ea typeface="黑体" pitchFamily="2" charset="-122"/>
            </a:endParaRPr>
          </a:p>
        </p:txBody>
      </p:sp>
      <p:sp>
        <p:nvSpPr>
          <p:cNvPr id="25" name="Rectangle 7"/>
          <p:cNvSpPr>
            <a:spLocks noChangeArrowheads="1"/>
          </p:cNvSpPr>
          <p:nvPr/>
        </p:nvSpPr>
        <p:spPr bwMode="auto">
          <a:xfrm>
            <a:off x="467458" y="4941888"/>
            <a:ext cx="1944565" cy="246062"/>
          </a:xfrm>
          <a:prstGeom prst="rect">
            <a:avLst/>
          </a:prstGeom>
          <a:solidFill>
            <a:schemeClr val="accent2">
              <a:lumMod val="40000"/>
              <a:lumOff val="60000"/>
            </a:schemeClr>
          </a:solidFill>
          <a:ln w="9525" algn="ctr">
            <a:solidFill>
              <a:schemeClr val="tx1"/>
            </a:solidFill>
            <a:miter lim="800000"/>
            <a:headEnd/>
            <a:tailEnd/>
          </a:ln>
          <a:effectLst/>
        </p:spPr>
        <p:txBody>
          <a:bodyPr wrap="none" lIns="91432" tIns="45716" rIns="91432" bIns="45716" anchor="ctr"/>
          <a:lstStyle/>
          <a:p>
            <a:pPr algn="ctr">
              <a:lnSpc>
                <a:spcPct val="90000"/>
              </a:lnSpc>
              <a:defRPr/>
            </a:pPr>
            <a:r>
              <a:rPr lang="en-US" altLang="zh-TW" sz="1400" dirty="0">
                <a:solidFill>
                  <a:srgbClr val="4D4D4D"/>
                </a:solidFill>
                <a:latin typeface="+mj-lt"/>
                <a:cs typeface="Arial" pitchFamily="34" charset="0"/>
              </a:rPr>
              <a:t>ROC GAAP</a:t>
            </a:r>
          </a:p>
        </p:txBody>
      </p:sp>
      <p:sp>
        <p:nvSpPr>
          <p:cNvPr id="26" name="矩形 25"/>
          <p:cNvSpPr/>
          <p:nvPr/>
        </p:nvSpPr>
        <p:spPr>
          <a:xfrm>
            <a:off x="468924" y="5732464"/>
            <a:ext cx="1943100" cy="288925"/>
          </a:xfrm>
          <a:prstGeom prst="rect">
            <a:avLst/>
          </a:prstGeom>
          <a:solidFill>
            <a:srgbClr val="FFC000"/>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a:solidFill>
                  <a:schemeClr val="tx1"/>
                </a:solidFill>
                <a:latin typeface="+mj-lt"/>
                <a:ea typeface="新細明體" pitchFamily="18" charset="-120"/>
              </a:rPr>
              <a:t>IFRS</a:t>
            </a:r>
            <a:endParaRPr lang="zh-TW" altLang="en-US" sz="1400">
              <a:solidFill>
                <a:schemeClr val="tx1"/>
              </a:solidFill>
              <a:latin typeface="+mj-lt"/>
              <a:ea typeface="新細明體" pitchFamily="18" charset="-120"/>
            </a:endParaRPr>
          </a:p>
        </p:txBody>
      </p:sp>
      <p:sp>
        <p:nvSpPr>
          <p:cNvPr id="25622" name="Text Box 43"/>
          <p:cNvSpPr txBox="1">
            <a:spLocks noChangeArrowheads="1"/>
          </p:cNvSpPr>
          <p:nvPr/>
        </p:nvSpPr>
        <p:spPr bwMode="auto">
          <a:xfrm>
            <a:off x="6814447" y="3224212"/>
            <a:ext cx="1645985" cy="708844"/>
          </a:xfrm>
          <a:prstGeom prst="rect">
            <a:avLst/>
          </a:prstGeom>
          <a:solidFill>
            <a:schemeClr val="bg1">
              <a:lumMod val="50000"/>
            </a:schemeClr>
          </a:solidFill>
          <a:ln>
            <a:noFill/>
            <a:headEnd/>
            <a:tailEnd/>
          </a:ln>
          <a:effectLst/>
        </p:spPr>
        <p:style>
          <a:lnRef idx="3">
            <a:schemeClr val="lt1"/>
          </a:lnRef>
          <a:fillRef idx="1">
            <a:schemeClr val="accent1"/>
          </a:fillRef>
          <a:effectRef idx="1">
            <a:schemeClr val="accent1"/>
          </a:effectRef>
          <a:fontRef idx="minor">
            <a:schemeClr val="lt1"/>
          </a:fontRef>
        </p:style>
        <p:txBody>
          <a:bodyPr/>
          <a:lstStyle/>
          <a:p>
            <a:pPr algn="ctr"/>
            <a:r>
              <a:rPr lang="en-US" altLang="zh-TW" sz="1200" b="1" dirty="0" smtClean="0">
                <a:solidFill>
                  <a:srgbClr val="FFFFFF"/>
                </a:solidFill>
                <a:ea typeface="新細明體" pitchFamily="18" charset="-120"/>
                <a:cs typeface="Arial" pitchFamily="34" charset="0"/>
              </a:rPr>
              <a:t>First IFRS</a:t>
            </a:r>
            <a:r>
              <a:rPr lang="zh-TW" altLang="en-US" sz="1200" b="1" dirty="0" smtClean="0">
                <a:solidFill>
                  <a:srgbClr val="FFFFFF"/>
                </a:solidFill>
                <a:ea typeface="新細明體" pitchFamily="18" charset="-120"/>
                <a:cs typeface="Arial" pitchFamily="34" charset="0"/>
              </a:rPr>
              <a:t> </a:t>
            </a:r>
            <a:r>
              <a:rPr lang="en-US" altLang="zh-TW" sz="1200" b="1" dirty="0" smtClean="0">
                <a:solidFill>
                  <a:srgbClr val="FFFFFF"/>
                </a:solidFill>
                <a:ea typeface="新細明體" pitchFamily="18" charset="-120"/>
                <a:cs typeface="Arial" pitchFamily="34" charset="0"/>
              </a:rPr>
              <a:t>Quarterly Report</a:t>
            </a:r>
            <a:endParaRPr lang="en-US" altLang="zh-TW" sz="1200" b="1" dirty="0">
              <a:solidFill>
                <a:srgbClr val="FFFFFF"/>
              </a:solidFill>
              <a:ea typeface="新細明體" pitchFamily="18" charset="-120"/>
              <a:cs typeface="Arial" pitchFamily="34" charset="0"/>
            </a:endParaRPr>
          </a:p>
          <a:p>
            <a:pPr algn="ctr"/>
            <a:r>
              <a:rPr lang="en-US" altLang="zh-TW" sz="1200" b="1" dirty="0">
                <a:solidFill>
                  <a:srgbClr val="FFFFFF"/>
                </a:solidFill>
                <a:ea typeface="新細明體" pitchFamily="18" charset="-120"/>
                <a:cs typeface="Arial" pitchFamily="34" charset="0"/>
              </a:rPr>
              <a:t>2013.3.31</a:t>
            </a:r>
          </a:p>
          <a:p>
            <a:pPr algn="ctr"/>
            <a:endParaRPr lang="zh-TW" sz="1400" b="1" dirty="0">
              <a:solidFill>
                <a:srgbClr val="FFFFFF"/>
              </a:solidFill>
              <a:latin typeface="黑体" pitchFamily="2" charset="-122"/>
              <a:ea typeface="黑体" pitchFamily="2" charset="-122"/>
            </a:endParaRPr>
          </a:p>
        </p:txBody>
      </p:sp>
      <p:sp>
        <p:nvSpPr>
          <p:cNvPr id="33" name="Text Box 41"/>
          <p:cNvSpPr txBox="1">
            <a:spLocks noChangeArrowheads="1"/>
          </p:cNvSpPr>
          <p:nvPr/>
        </p:nvSpPr>
        <p:spPr bwMode="auto">
          <a:xfrm>
            <a:off x="7343043" y="1124744"/>
            <a:ext cx="1606062" cy="821978"/>
          </a:xfrm>
          <a:prstGeom prst="rect">
            <a:avLst/>
          </a:prstGeom>
          <a:solidFill>
            <a:schemeClr val="bg1">
              <a:lumMod val="50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altLang="zh-TW" sz="1200" b="1" dirty="0" smtClean="0">
                <a:solidFill>
                  <a:srgbClr val="FFFFFF"/>
                </a:solidFill>
                <a:latin typeface="Arial" charset="0"/>
                <a:ea typeface="新細明體" pitchFamily="18" charset="-120"/>
              </a:rPr>
              <a:t>First IFRS Financial Statement</a:t>
            </a:r>
            <a:r>
              <a:rPr lang="en-US" altLang="zh-TW" sz="1400" b="1" dirty="0" smtClean="0">
                <a:solidFill>
                  <a:srgbClr val="FFFFFF"/>
                </a:solidFill>
                <a:latin typeface="黑体" pitchFamily="2" charset="-122"/>
                <a:ea typeface="黑体" pitchFamily="2" charset="-122"/>
              </a:rPr>
              <a:t>s</a:t>
            </a:r>
            <a:endParaRPr lang="en-US" altLang="zh-TW" sz="1400" b="1" dirty="0">
              <a:solidFill>
                <a:srgbClr val="FFFFFF"/>
              </a:solidFill>
              <a:latin typeface="黑体" pitchFamily="2" charset="-122"/>
              <a:ea typeface="黑体" pitchFamily="2" charset="-122"/>
            </a:endParaRPr>
          </a:p>
          <a:p>
            <a:pPr algn="ctr"/>
            <a:r>
              <a:rPr lang="en-US" altLang="zh-TW" sz="1200" b="1" dirty="0">
                <a:solidFill>
                  <a:srgbClr val="FFFFFF"/>
                </a:solidFill>
                <a:latin typeface="Arial" charset="0"/>
                <a:ea typeface="新細明體" pitchFamily="18" charset="-120"/>
              </a:rPr>
              <a:t>2013.12.31</a:t>
            </a:r>
            <a:r>
              <a:rPr lang="zh-TW" altLang="en-US" sz="1400" b="1" dirty="0">
                <a:solidFill>
                  <a:srgbClr val="FFFFFF"/>
                </a:solidFill>
                <a:latin typeface="黑体" pitchFamily="2" charset="-122"/>
                <a:ea typeface="黑体" pitchFamily="2" charset="-122"/>
              </a:rPr>
              <a:t>　</a:t>
            </a:r>
            <a:endParaRPr lang="zh-TW" sz="1400" b="1" dirty="0">
              <a:solidFill>
                <a:srgbClr val="FFFFFF"/>
              </a:solidFill>
              <a:latin typeface="黑体" pitchFamily="2" charset="-122"/>
              <a:ea typeface="黑体" pitchFamily="2" charset="-122"/>
            </a:endParaRPr>
          </a:p>
        </p:txBody>
      </p:sp>
      <p:sp>
        <p:nvSpPr>
          <p:cNvPr id="25624" name="Text Box 45"/>
          <p:cNvSpPr txBox="1">
            <a:spLocks noChangeArrowheads="1"/>
          </p:cNvSpPr>
          <p:nvPr/>
        </p:nvSpPr>
        <p:spPr bwMode="auto">
          <a:xfrm>
            <a:off x="4067944" y="4114800"/>
            <a:ext cx="4029110" cy="1978496"/>
          </a:xfrm>
          <a:prstGeom prst="rect">
            <a:avLst/>
          </a:prstGeom>
          <a:solidFill>
            <a:schemeClr val="bg1">
              <a:lumMod val="95000"/>
            </a:schemeClr>
          </a:solidFill>
          <a:ln>
            <a:solidFill>
              <a:schemeClr val="bg1"/>
            </a:solidFill>
            <a:headEnd/>
            <a:tailEnd/>
          </a:ln>
          <a:effectLst/>
        </p:spPr>
        <p:style>
          <a:lnRef idx="1">
            <a:schemeClr val="accent5"/>
          </a:lnRef>
          <a:fillRef idx="2">
            <a:schemeClr val="accent5"/>
          </a:fillRef>
          <a:effectRef idx="1">
            <a:schemeClr val="accent5"/>
          </a:effectRef>
          <a:fontRef idx="minor">
            <a:schemeClr val="dk1"/>
          </a:fontRef>
        </p:style>
        <p:txBody>
          <a:bodyPr/>
          <a:lstStyle/>
          <a:p>
            <a:pPr>
              <a:spcAft>
                <a:spcPts val="600"/>
              </a:spcAft>
            </a:pPr>
            <a:r>
              <a:rPr lang="en-US" altLang="zh-TW" sz="1400" b="1" u="sng" dirty="0" smtClean="0">
                <a:solidFill>
                  <a:srgbClr val="646464"/>
                </a:solidFill>
                <a:ea typeface="黑体" pitchFamily="2" charset="-122"/>
              </a:rPr>
              <a:t>IFRS Pre-disclosure in Financial Statements</a:t>
            </a:r>
            <a:r>
              <a:rPr lang="en-US" altLang="zh-TW" sz="1400" b="1" u="sng" dirty="0" smtClean="0">
                <a:solidFill>
                  <a:srgbClr val="646464"/>
                </a:solidFill>
                <a:ea typeface="新細明體" pitchFamily="18" charset="-120"/>
                <a:cs typeface="Arial" pitchFamily="34" charset="0"/>
              </a:rPr>
              <a:t>:</a:t>
            </a:r>
            <a:endParaRPr lang="en-US" altLang="zh-TW" sz="1400" b="1" u="sng" dirty="0">
              <a:solidFill>
                <a:srgbClr val="646464"/>
              </a:solidFill>
              <a:ea typeface="新細明體" pitchFamily="18" charset="-120"/>
              <a:cs typeface="Arial" pitchFamily="34" charset="0"/>
            </a:endParaRPr>
          </a:p>
          <a:p>
            <a:pPr marL="177800" indent="-177800">
              <a:spcAft>
                <a:spcPts val="600"/>
              </a:spcAft>
              <a:buClr>
                <a:srgbClr val="FFC000"/>
              </a:buClr>
              <a:buSzPct val="85000"/>
              <a:buFont typeface="Arial" pitchFamily="34" charset="0"/>
              <a:buChar char="►"/>
            </a:pPr>
            <a:r>
              <a:rPr lang="en-US" altLang="zh-TW" sz="1400" dirty="0" smtClean="0">
                <a:solidFill>
                  <a:srgbClr val="646464"/>
                </a:solidFill>
                <a:ea typeface="黑体" pitchFamily="2" charset="-122"/>
              </a:rPr>
              <a:t>2011 FS prepared under</a:t>
            </a:r>
            <a:r>
              <a:rPr lang="zh-TW" altLang="en-US" sz="1400" dirty="0" smtClean="0">
                <a:solidFill>
                  <a:srgbClr val="646464"/>
                </a:solidFill>
                <a:ea typeface="黑体" pitchFamily="2" charset="-122"/>
              </a:rPr>
              <a:t> </a:t>
            </a:r>
            <a:r>
              <a:rPr lang="en-US" altLang="zh-TW" sz="1400" dirty="0" smtClean="0">
                <a:solidFill>
                  <a:srgbClr val="646464"/>
                </a:solidFill>
                <a:ea typeface="黑体" pitchFamily="2" charset="-122"/>
              </a:rPr>
              <a:t>ROC</a:t>
            </a:r>
            <a:r>
              <a:rPr lang="zh-TW" altLang="en-US" sz="1400" dirty="0" smtClean="0">
                <a:solidFill>
                  <a:srgbClr val="646464"/>
                </a:solidFill>
                <a:ea typeface="黑体" pitchFamily="2" charset="-122"/>
              </a:rPr>
              <a:t> </a:t>
            </a:r>
            <a:r>
              <a:rPr lang="en-US" altLang="zh-TW" sz="1400" dirty="0" smtClean="0">
                <a:solidFill>
                  <a:srgbClr val="646464"/>
                </a:solidFill>
                <a:ea typeface="黑体" pitchFamily="2" charset="-122"/>
              </a:rPr>
              <a:t>GAAP: disclosure on expected timeline of adoption, current adoption progress and significant GAAP differences</a:t>
            </a:r>
          </a:p>
          <a:p>
            <a:pPr marL="177800" indent="-177800">
              <a:spcAft>
                <a:spcPts val="600"/>
              </a:spcAft>
              <a:buClr>
                <a:srgbClr val="FFC000"/>
              </a:buClr>
              <a:buSzPct val="85000"/>
              <a:buFont typeface="Arial" pitchFamily="34" charset="0"/>
              <a:buChar char="►"/>
            </a:pPr>
            <a:r>
              <a:rPr lang="en-US" altLang="zh-TW" sz="1400" dirty="0" smtClean="0">
                <a:solidFill>
                  <a:srgbClr val="646464"/>
                </a:solidFill>
                <a:ea typeface="黑体" pitchFamily="2" charset="-122"/>
              </a:rPr>
              <a:t>2012 Annual and Interim FS: Reconciliations of significant GAAP differences </a:t>
            </a:r>
          </a:p>
        </p:txBody>
      </p:sp>
      <p:sp>
        <p:nvSpPr>
          <p:cNvPr id="25625" name="Rectangle 17"/>
          <p:cNvSpPr>
            <a:spLocks noChangeArrowheads="1"/>
          </p:cNvSpPr>
          <p:nvPr/>
        </p:nvSpPr>
        <p:spPr bwMode="auto">
          <a:xfrm>
            <a:off x="3742592" y="2632075"/>
            <a:ext cx="1126881" cy="381000"/>
          </a:xfrm>
          <a:prstGeom prst="rect">
            <a:avLst/>
          </a:prstGeom>
          <a:solidFill>
            <a:schemeClr val="tx1">
              <a:lumMod val="60000"/>
              <a:lumOff val="40000"/>
            </a:schemeClr>
          </a:solidFill>
          <a:ln w="9525" algn="ctr">
            <a:solidFill>
              <a:schemeClr val="bg1"/>
            </a:solidFill>
            <a:miter lim="800000"/>
            <a:headEnd/>
            <a:tailEnd/>
          </a:ln>
        </p:spPr>
        <p:txBody>
          <a:bodyPr wrap="none" lIns="91432" tIns="45716" rIns="91432" bIns="45716" anchor="ctr"/>
          <a:lstStyle/>
          <a:p>
            <a:pPr algn="ctr">
              <a:lnSpc>
                <a:spcPct val="90000"/>
              </a:lnSpc>
              <a:defRPr/>
            </a:pPr>
            <a:r>
              <a:rPr lang="en-US" altLang="zh-TW" sz="1200" dirty="0">
                <a:solidFill>
                  <a:schemeClr val="bg1"/>
                </a:solidFill>
                <a:ea typeface="新細明體" pitchFamily="18" charset="-120"/>
              </a:rPr>
              <a:t>Dry Run</a:t>
            </a:r>
            <a:endParaRPr lang="zh-TW" altLang="en-US" sz="1200" dirty="0">
              <a:solidFill>
                <a:schemeClr val="bg1"/>
              </a:solidFill>
              <a:ea typeface="新細明體" pitchFamily="18" charset="-120"/>
            </a:endParaRPr>
          </a:p>
        </p:txBody>
      </p:sp>
      <p:sp>
        <p:nvSpPr>
          <p:cNvPr id="34" name="向右箭號 33"/>
          <p:cNvSpPr/>
          <p:nvPr/>
        </p:nvSpPr>
        <p:spPr>
          <a:xfrm>
            <a:off x="1331640" y="3067745"/>
            <a:ext cx="2376264" cy="721295"/>
          </a:xfrm>
          <a:prstGeom prst="stripedRightArrow">
            <a:avLst/>
          </a:prstGeom>
          <a:ln>
            <a:noFill/>
          </a:ln>
          <a:effectLst/>
        </p:spPr>
        <p:style>
          <a:lnRef idx="3">
            <a:schemeClr val="lt1"/>
          </a:lnRef>
          <a:fillRef idx="1">
            <a:schemeClr val="accent2"/>
          </a:fillRef>
          <a:effectRef idx="1">
            <a:schemeClr val="accent2"/>
          </a:effectRef>
          <a:fontRef idx="minor">
            <a:schemeClr val="lt1"/>
          </a:fontRef>
        </p:style>
        <p:txBody>
          <a:bodyPr anchor="ctr"/>
          <a:lstStyle/>
          <a:p>
            <a:pPr algn="ctr"/>
            <a:r>
              <a:rPr lang="en-US" altLang="zh-TW" sz="1200" b="1" dirty="0" smtClean="0">
                <a:solidFill>
                  <a:srgbClr val="002060"/>
                </a:solidFill>
                <a:ea typeface="黑体" pitchFamily="2" charset="-122"/>
              </a:rPr>
              <a:t>In Progress</a:t>
            </a:r>
            <a:endParaRPr lang="zh-TW" altLang="en-US" sz="1200" b="1" dirty="0">
              <a:solidFill>
                <a:srgbClr val="002060"/>
              </a:solidFill>
              <a:ea typeface="黑体" pitchFamily="2" charset="-122"/>
            </a:endParaRPr>
          </a:p>
        </p:txBody>
      </p:sp>
      <p:sp>
        <p:nvSpPr>
          <p:cNvPr id="36" name="橢圓形圖說文字 35"/>
          <p:cNvSpPr/>
          <p:nvPr/>
        </p:nvSpPr>
        <p:spPr>
          <a:xfrm>
            <a:off x="3580583" y="1802854"/>
            <a:ext cx="703385" cy="360040"/>
          </a:xfrm>
          <a:prstGeom prst="wedgeEllipseCallout">
            <a:avLst/>
          </a:prstGeom>
          <a:solidFill>
            <a:schemeClr val="accent5">
              <a:lumMod val="20000"/>
              <a:lumOff val="80000"/>
            </a:schemeClr>
          </a:solidFill>
          <a:ln>
            <a:noFill/>
          </a:ln>
          <a:effectLst>
            <a:glow rad="63500">
              <a:schemeClr val="accent1">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algn="ctr"/>
            <a:r>
              <a:rPr lang="en-US" altLang="zh-TW" sz="1400" dirty="0" smtClean="0">
                <a:solidFill>
                  <a:srgbClr val="646464"/>
                </a:solidFill>
                <a:latin typeface="黑体" pitchFamily="2" charset="-122"/>
                <a:ea typeface="黑体" pitchFamily="2" charset="-122"/>
              </a:rPr>
              <a:t>Now</a:t>
            </a:r>
            <a:endParaRPr lang="zh-TW" altLang="en-US" sz="1400" dirty="0">
              <a:solidFill>
                <a:srgbClr val="646464"/>
              </a:solidFill>
              <a:latin typeface="黑体" pitchFamily="2" charset="-122"/>
              <a:ea typeface="黑体" pitchFamily="2" charset="-122"/>
            </a:endParaRPr>
          </a:p>
        </p:txBody>
      </p:sp>
      <p:cxnSp>
        <p:nvCxnSpPr>
          <p:cNvPr id="44" name="直線單箭頭接點 43"/>
          <p:cNvCxnSpPr/>
          <p:nvPr/>
        </p:nvCxnSpPr>
        <p:spPr>
          <a:xfrm flipH="1">
            <a:off x="5544000" y="3170239"/>
            <a:ext cx="35446" cy="877562"/>
          </a:xfrm>
          <a:prstGeom prst="straightConnector1">
            <a:avLst/>
          </a:prstGeom>
          <a:ln w="19050">
            <a:solidFill>
              <a:schemeClr val="tx1"/>
            </a:solidFill>
            <a:tailEnd type="arrow"/>
          </a:ln>
          <a:scene3d>
            <a:camera prst="orthographicFront">
              <a:rot lat="0" lon="0" rev="120000"/>
            </a:camera>
            <a:lightRig rig="threePt" dir="t"/>
          </a:scene3d>
        </p:spPr>
        <p:style>
          <a:lnRef idx="1">
            <a:schemeClr val="accent1"/>
          </a:lnRef>
          <a:fillRef idx="0">
            <a:schemeClr val="accent1"/>
          </a:fillRef>
          <a:effectRef idx="0">
            <a:schemeClr val="accent1"/>
          </a:effectRef>
          <a:fontRef idx="minor">
            <a:schemeClr val="tx1"/>
          </a:fontRef>
        </p:style>
      </p:cxnSp>
      <p:sp>
        <p:nvSpPr>
          <p:cNvPr id="25632" name="Text Box 43"/>
          <p:cNvSpPr txBox="1">
            <a:spLocks noChangeArrowheads="1"/>
          </p:cNvSpPr>
          <p:nvPr/>
        </p:nvSpPr>
        <p:spPr bwMode="auto">
          <a:xfrm>
            <a:off x="3761643" y="3217862"/>
            <a:ext cx="1314413" cy="643186"/>
          </a:xfrm>
          <a:prstGeom prst="rect">
            <a:avLst/>
          </a:prstGeom>
          <a:ln>
            <a:noFill/>
            <a:headEnd/>
            <a:tailEnd/>
          </a:ln>
          <a:effectLst/>
        </p:spPr>
        <p:style>
          <a:lnRef idx="1">
            <a:schemeClr val="accent5"/>
          </a:lnRef>
          <a:fillRef idx="2">
            <a:schemeClr val="accent5"/>
          </a:fillRef>
          <a:effectRef idx="1">
            <a:schemeClr val="accent5"/>
          </a:effectRef>
          <a:fontRef idx="minor">
            <a:schemeClr val="dk1"/>
          </a:fontRef>
        </p:style>
        <p:txBody>
          <a:bodyPr/>
          <a:lstStyle/>
          <a:p>
            <a:pPr algn="ctr">
              <a:lnSpc>
                <a:spcPct val="90000"/>
              </a:lnSpc>
            </a:pPr>
            <a:r>
              <a:rPr lang="en-US" altLang="zh-TW" sz="1200" b="1" dirty="0" smtClean="0">
                <a:solidFill>
                  <a:srgbClr val="646464"/>
                </a:solidFill>
                <a:ea typeface="黑体" pitchFamily="2" charset="-122"/>
                <a:cs typeface="Arial" pitchFamily="34" charset="0"/>
              </a:rPr>
              <a:t>Pro forma IFRS Transition Date adjustments</a:t>
            </a:r>
            <a:endParaRPr lang="zh-TW" altLang="en-US" sz="1200" b="1" dirty="0">
              <a:solidFill>
                <a:srgbClr val="646464"/>
              </a:solidFill>
              <a:ea typeface="黑体" pitchFamily="2" charset="-122"/>
              <a:cs typeface="Arial" pitchFamily="34" charset="0"/>
            </a:endParaRPr>
          </a:p>
        </p:txBody>
      </p:sp>
      <p:sp>
        <p:nvSpPr>
          <p:cNvPr id="30752" name="標題 1"/>
          <p:cNvSpPr txBox="1">
            <a:spLocks/>
          </p:cNvSpPr>
          <p:nvPr/>
        </p:nvSpPr>
        <p:spPr bwMode="auto">
          <a:xfrm>
            <a:off x="351693" y="188913"/>
            <a:ext cx="8232531" cy="863600"/>
          </a:xfrm>
          <a:prstGeom prst="rect">
            <a:avLst/>
          </a:prstGeom>
          <a:noFill/>
          <a:ln w="9525">
            <a:noFill/>
            <a:miter lim="800000"/>
            <a:headEnd/>
            <a:tailEnd/>
          </a:ln>
        </p:spPr>
        <p:txBody>
          <a:bodyPr/>
          <a:lstStyle/>
          <a:p>
            <a:pPr>
              <a:lnSpc>
                <a:spcPct val="85000"/>
              </a:lnSpc>
            </a:pPr>
            <a:r>
              <a:rPr lang="en-US" altLang="zh-TW" sz="3000" b="1" dirty="0" smtClean="0">
                <a:solidFill>
                  <a:srgbClr val="646464"/>
                </a:solidFill>
                <a:latin typeface="+mj-lt"/>
                <a:ea typeface="SimHei" pitchFamily="2" charset="-122"/>
                <a:cs typeface="+mj-cs"/>
              </a:rPr>
              <a:t>Roadmap for the Implementation</a:t>
            </a:r>
            <a:endParaRPr lang="zh-TW" altLang="en-US" sz="3000" b="1" dirty="0">
              <a:solidFill>
                <a:srgbClr val="646464"/>
              </a:solidFill>
              <a:latin typeface="+mj-lt"/>
              <a:ea typeface="SimHei" pitchFamily="2" charset="-122"/>
              <a:cs typeface="+mj-cs"/>
            </a:endParaRPr>
          </a:p>
        </p:txBody>
      </p:sp>
      <p:sp>
        <p:nvSpPr>
          <p:cNvPr id="25634" name="Text Box 43"/>
          <p:cNvSpPr txBox="1">
            <a:spLocks noChangeArrowheads="1"/>
          </p:cNvSpPr>
          <p:nvPr/>
        </p:nvSpPr>
        <p:spPr bwMode="auto">
          <a:xfrm>
            <a:off x="5652120" y="3248720"/>
            <a:ext cx="1008112" cy="756344"/>
          </a:xfrm>
          <a:prstGeom prst="rect">
            <a:avLst/>
          </a:prstGeom>
          <a:ln>
            <a:noFill/>
            <a:headEnd/>
            <a:tailEnd/>
          </a:ln>
          <a:effectLst/>
        </p:spPr>
        <p:style>
          <a:lnRef idx="1">
            <a:schemeClr val="accent5"/>
          </a:lnRef>
          <a:fillRef idx="2">
            <a:schemeClr val="accent5"/>
          </a:fillRef>
          <a:effectRef idx="1">
            <a:schemeClr val="accent5"/>
          </a:effectRef>
          <a:fontRef idx="minor">
            <a:schemeClr val="dk1"/>
          </a:fontRef>
        </p:style>
        <p:txBody>
          <a:bodyPr/>
          <a:lstStyle/>
          <a:p>
            <a:pPr algn="ctr">
              <a:lnSpc>
                <a:spcPct val="90000"/>
              </a:lnSpc>
            </a:pPr>
            <a:r>
              <a:rPr lang="en-US" altLang="zh-TW" sz="1200" b="1" dirty="0" smtClean="0">
                <a:solidFill>
                  <a:srgbClr val="646464"/>
                </a:solidFill>
                <a:ea typeface="黑体" pitchFamily="2" charset="-122"/>
              </a:rPr>
              <a:t>Pro forma IFRS Financial Statements</a:t>
            </a:r>
            <a:endParaRPr lang="zh-TW" altLang="en-US" sz="1200" b="1" dirty="0">
              <a:solidFill>
                <a:srgbClr val="646464"/>
              </a:solidFill>
              <a:ea typeface="黑体" pitchFamily="2" charset="-122"/>
            </a:endParaRPr>
          </a:p>
        </p:txBody>
      </p:sp>
      <p:sp>
        <p:nvSpPr>
          <p:cNvPr id="32" name="五邊形 31"/>
          <p:cNvSpPr/>
          <p:nvPr/>
        </p:nvSpPr>
        <p:spPr>
          <a:xfrm>
            <a:off x="323528" y="3212976"/>
            <a:ext cx="1008112" cy="360363"/>
          </a:xfrm>
          <a:prstGeom prst="homePlate">
            <a:avLst/>
          </a:prstGeom>
          <a:solidFill>
            <a:srgbClr val="B4B4B4"/>
          </a:solidFill>
          <a:ln>
            <a:no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en-US" altLang="zh-TW" sz="1200" dirty="0" smtClean="0">
                <a:solidFill>
                  <a:srgbClr val="FFFFFF"/>
                </a:solidFill>
                <a:ea typeface="黑体" pitchFamily="2" charset="-122"/>
              </a:rPr>
              <a:t>Completed</a:t>
            </a:r>
            <a:endParaRPr lang="zh-TW" altLang="en-US" sz="1200" dirty="0">
              <a:solidFill>
                <a:srgbClr val="FFFFFF"/>
              </a:solidFill>
              <a:ea typeface="黑体" pitchFamily="2"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3681" y="200025"/>
            <a:ext cx="8232775" cy="863600"/>
          </a:xfrm>
        </p:spPr>
        <p:txBody>
          <a:bodyPr/>
          <a:lstStyle/>
          <a:p>
            <a:r>
              <a:rPr lang="en-US" altLang="zh-TW" dirty="0" smtClean="0"/>
              <a:t>Strategic Perspectives of the Implementation</a:t>
            </a:r>
            <a:endParaRPr lang="zh-TW" altLang="en-US" dirty="0"/>
          </a:p>
        </p:txBody>
      </p:sp>
      <p:sp>
        <p:nvSpPr>
          <p:cNvPr id="3" name="內容版面配置區 2"/>
          <p:cNvSpPr>
            <a:spLocks noGrp="1"/>
          </p:cNvSpPr>
          <p:nvPr>
            <p:ph idx="1"/>
          </p:nvPr>
        </p:nvSpPr>
        <p:spPr/>
        <p:txBody>
          <a:bodyPr/>
          <a:lstStyle/>
          <a:p>
            <a:pPr>
              <a:buFont typeface="Arial" pitchFamily="34" charset="0"/>
              <a:buChar char="►"/>
            </a:pPr>
            <a:r>
              <a:rPr lang="en-US" altLang="zh-TW" dirty="0" smtClean="0"/>
              <a:t>Full adoption of IFRS – project management</a:t>
            </a:r>
          </a:p>
          <a:p>
            <a:pPr>
              <a:buFont typeface="Arial" pitchFamily="34" charset="0"/>
              <a:buChar char="►"/>
            </a:pPr>
            <a:r>
              <a:rPr lang="en-US" altLang="zh-TW" dirty="0" smtClean="0"/>
              <a:t>Principles based accounting standards – judgment required for the appropriate accounting treatment</a:t>
            </a:r>
          </a:p>
          <a:p>
            <a:pPr>
              <a:buFont typeface="Arial" pitchFamily="34" charset="0"/>
              <a:buChar char="►"/>
            </a:pPr>
            <a:r>
              <a:rPr lang="en-US" altLang="zh-TW" dirty="0" smtClean="0"/>
              <a:t>Focus is on consolidated financial statements</a:t>
            </a:r>
          </a:p>
          <a:p>
            <a:pPr>
              <a:buFont typeface="Arial" pitchFamily="34" charset="0"/>
              <a:buChar char="►"/>
            </a:pPr>
            <a:r>
              <a:rPr lang="en-US" altLang="zh-TW" dirty="0" smtClean="0"/>
              <a:t>Fair value measurement – reflecting current value</a:t>
            </a:r>
          </a:p>
          <a:p>
            <a:pPr>
              <a:buFont typeface="Arial" pitchFamily="34" charset="0"/>
              <a:buChar char="►"/>
            </a:pPr>
            <a:r>
              <a:rPr lang="en-US" altLang="zh-TW" dirty="0" smtClean="0"/>
              <a:t>Consistency across the globe – dynamic management</a:t>
            </a:r>
          </a:p>
          <a:p>
            <a:pPr>
              <a:buFont typeface="Arial" pitchFamily="34" charset="0"/>
              <a:buChar char="►"/>
            </a:pPr>
            <a:r>
              <a:rPr lang="en-US" altLang="zh-TW" dirty="0" smtClean="0"/>
              <a:t>Investment in internal accounting system and alignment of enterprise structure and business objectives</a:t>
            </a:r>
          </a:p>
          <a:p>
            <a:pPr>
              <a:buFont typeface="Arial" pitchFamily="34" charset="0"/>
              <a:buChar char="►"/>
            </a:pPr>
            <a:r>
              <a:rPr lang="en-US" altLang="zh-TW" dirty="0" smtClean="0"/>
              <a:t>Challenges presented by language and different accounting methods</a:t>
            </a:r>
            <a:endParaRPr lang="zh-TW" alt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eaLnBrk="1" hangingPunct="1"/>
            <a:r>
              <a:rPr lang="en-US" altLang="zh-TW" dirty="0" smtClean="0">
                <a:latin typeface="+mn-lt"/>
                <a:ea typeface="黑体" pitchFamily="2" charset="-122"/>
              </a:rPr>
              <a:t>Switching to the IFRS Mindsets </a:t>
            </a:r>
            <a:r>
              <a:rPr lang="en-US" altLang="zh-TW" dirty="0" smtClean="0">
                <a:latin typeface="黑体" pitchFamily="2" charset="-122"/>
                <a:ea typeface="黑体" pitchFamily="2" charset="-122"/>
              </a:rPr>
              <a:t/>
            </a:r>
            <a:br>
              <a:rPr lang="en-US" altLang="zh-TW" dirty="0" smtClean="0">
                <a:latin typeface="黑体" pitchFamily="2" charset="-122"/>
                <a:ea typeface="黑体" pitchFamily="2" charset="-122"/>
              </a:rPr>
            </a:br>
            <a:endParaRPr lang="zh-TW" altLang="en-US" sz="2400" dirty="0" smtClean="0">
              <a:latin typeface="黑体" pitchFamily="2" charset="-122"/>
              <a:ea typeface="黑体" pitchFamily="2" charset="-122"/>
            </a:endParaRPr>
          </a:p>
        </p:txBody>
      </p:sp>
      <p:sp>
        <p:nvSpPr>
          <p:cNvPr id="31747" name="內容版面配置區 2"/>
          <p:cNvSpPr>
            <a:spLocks noGrp="1"/>
          </p:cNvSpPr>
          <p:nvPr>
            <p:ph idx="1"/>
          </p:nvPr>
        </p:nvSpPr>
        <p:spPr>
          <a:xfrm>
            <a:off x="422031" y="1295400"/>
            <a:ext cx="8233997" cy="4876800"/>
          </a:xfrm>
        </p:spPr>
        <p:txBody>
          <a:bodyPr/>
          <a:lstStyle/>
          <a:p>
            <a:pPr eaLnBrk="1" hangingPunct="1">
              <a:lnSpc>
                <a:spcPts val="3100"/>
              </a:lnSpc>
              <a:buFont typeface="Arial" pitchFamily="34" charset="0"/>
              <a:buNone/>
            </a:pPr>
            <a:r>
              <a:rPr lang="en-US" altLang="zh-TW" dirty="0" smtClean="0">
                <a:ea typeface="黑体" pitchFamily="2" charset="-122"/>
              </a:rPr>
              <a:t>Mindset 1:	Principles Based Accounting Requires 				Professional Judgment from Management</a:t>
            </a:r>
          </a:p>
          <a:p>
            <a:pPr eaLnBrk="1" hangingPunct="1">
              <a:lnSpc>
                <a:spcPts val="3100"/>
              </a:lnSpc>
              <a:buFont typeface="Arial" pitchFamily="34" charset="0"/>
              <a:buNone/>
            </a:pPr>
            <a:r>
              <a:rPr lang="en-US" altLang="zh-TW" dirty="0" smtClean="0">
                <a:ea typeface="黑体" pitchFamily="2" charset="-122"/>
              </a:rPr>
              <a:t>Mindset 2:	Focus on Consolidated Financial Statements</a:t>
            </a:r>
          </a:p>
          <a:p>
            <a:pPr eaLnBrk="1" hangingPunct="1">
              <a:lnSpc>
                <a:spcPts val="3100"/>
              </a:lnSpc>
              <a:buFont typeface="Arial" pitchFamily="34" charset="0"/>
              <a:buNone/>
            </a:pPr>
            <a:r>
              <a:rPr lang="en-US" altLang="zh-TW" dirty="0" smtClean="0">
                <a:ea typeface="黑体" pitchFamily="2" charset="-122"/>
              </a:rPr>
              <a:t>Mindset 3:	Consistency of Group Accounting Policies</a:t>
            </a:r>
          </a:p>
          <a:p>
            <a:pPr eaLnBrk="1" hangingPunct="1">
              <a:lnSpc>
                <a:spcPts val="3100"/>
              </a:lnSpc>
              <a:buFont typeface="Arial" pitchFamily="34" charset="0"/>
              <a:buNone/>
            </a:pPr>
            <a:r>
              <a:rPr lang="en-US" altLang="zh-TW" dirty="0" smtClean="0">
                <a:ea typeface="黑体" pitchFamily="2" charset="-122"/>
              </a:rPr>
              <a:t>Mindset 4:	Integrate the Enterprise-wide FSCP to Create 			Shareholder Value</a:t>
            </a:r>
          </a:p>
          <a:p>
            <a:pPr eaLnBrk="1" hangingPunct="1">
              <a:lnSpc>
                <a:spcPts val="3100"/>
              </a:lnSpc>
              <a:buFont typeface="Arial" pitchFamily="34" charset="0"/>
              <a:buNone/>
            </a:pPr>
            <a:r>
              <a:rPr lang="en-US" altLang="zh-TW" dirty="0" smtClean="0">
                <a:ea typeface="黑体" pitchFamily="2" charset="-122"/>
              </a:rPr>
              <a:t>Mindset 5:	Increasing use of Fair Value</a:t>
            </a:r>
          </a:p>
          <a:p>
            <a:pPr eaLnBrk="1" hangingPunct="1">
              <a:lnSpc>
                <a:spcPts val="3100"/>
              </a:lnSpc>
              <a:buFont typeface="Arial" pitchFamily="34" charset="0"/>
              <a:buNone/>
            </a:pPr>
            <a:endParaRPr lang="en-US" altLang="zh-TW" dirty="0" smtClean="0">
              <a:solidFill>
                <a:schemeClr val="tx1"/>
              </a:solidFill>
              <a:latin typeface="黑体" pitchFamily="2" charset="-122"/>
              <a:ea typeface="黑体" pitchFamily="2" charset="-122"/>
            </a:endParaRPr>
          </a:p>
          <a:p>
            <a:pPr eaLnBrk="1" hangingPunct="1">
              <a:lnSpc>
                <a:spcPts val="3100"/>
              </a:lnSpc>
              <a:buFont typeface="Arial" pitchFamily="34" charset="0"/>
              <a:buNone/>
            </a:pPr>
            <a:endParaRPr lang="en-US" altLang="zh-TW" dirty="0" smtClean="0">
              <a:latin typeface="黑体" pitchFamily="2" charset="-122"/>
              <a:ea typeface="黑体" pitchFamily="2" charset="-122"/>
            </a:endParaRPr>
          </a:p>
          <a:p>
            <a:pPr eaLnBrk="1" hangingPunct="1">
              <a:lnSpc>
                <a:spcPts val="3100"/>
              </a:lnSpc>
              <a:buFont typeface="Arial" pitchFamily="34" charset="0"/>
              <a:buNone/>
            </a:pPr>
            <a:endParaRPr lang="en-US" altLang="zh-TW" dirty="0" smtClean="0">
              <a:latin typeface="黑体" pitchFamily="2" charset="-122"/>
              <a:ea typeface="黑体" pitchFamily="2"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3681" y="200025"/>
            <a:ext cx="8232775" cy="863600"/>
          </a:xfrm>
        </p:spPr>
        <p:txBody>
          <a:bodyPr>
            <a:normAutofit fontScale="90000"/>
          </a:bodyPr>
          <a:lstStyle/>
          <a:p>
            <a:r>
              <a:rPr lang="en-US" altLang="zh-TW" dirty="0" smtClean="0">
                <a:ea typeface="黑体" pitchFamily="2" charset="-122"/>
              </a:rPr>
              <a:t>Mindset 1: Principles Based Accounting Requires Professional Judgment from Management </a:t>
            </a:r>
            <a:r>
              <a:rPr lang="en-US" altLang="zh-TW" dirty="0" smtClean="0">
                <a:latin typeface="黑体" pitchFamily="2" charset="-122"/>
                <a:ea typeface="黑体" pitchFamily="2" charset="-122"/>
              </a:rPr>
              <a:t/>
            </a:r>
            <a:br>
              <a:rPr lang="en-US" altLang="zh-TW" dirty="0" smtClean="0">
                <a:latin typeface="黑体" pitchFamily="2" charset="-122"/>
                <a:ea typeface="黑体" pitchFamily="2" charset="-122"/>
              </a:rPr>
            </a:br>
            <a:endParaRPr lang="zh-TW" altLang="en-US" dirty="0"/>
          </a:p>
        </p:txBody>
      </p:sp>
      <p:sp>
        <p:nvSpPr>
          <p:cNvPr id="3" name="內容版面配置區 2"/>
          <p:cNvSpPr>
            <a:spLocks noGrp="1"/>
          </p:cNvSpPr>
          <p:nvPr>
            <p:ph idx="1"/>
          </p:nvPr>
        </p:nvSpPr>
        <p:spPr/>
        <p:txBody>
          <a:bodyPr/>
          <a:lstStyle/>
          <a:p>
            <a:pPr marL="0" indent="0">
              <a:buNone/>
            </a:pPr>
            <a:r>
              <a:rPr lang="en-US" altLang="zh-TW" dirty="0" smtClean="0"/>
              <a:t>Challenges presented by principles based accounting standards:</a:t>
            </a:r>
          </a:p>
          <a:p>
            <a:pPr>
              <a:buFont typeface="Arial" pitchFamily="34" charset="0"/>
              <a:buChar char="►"/>
            </a:pPr>
            <a:r>
              <a:rPr lang="en-US" altLang="zh-TW" dirty="0" smtClean="0"/>
              <a:t>Current practice is to rely on interpretations made by Accounting Research and Development Foundation in Taiwan (“ARDF”) to determine the appropriate accounting treatment:</a:t>
            </a:r>
          </a:p>
          <a:p>
            <a:pPr lvl="1">
              <a:buFont typeface="Arial" pitchFamily="34" charset="0"/>
              <a:buChar char="►"/>
            </a:pPr>
            <a:r>
              <a:rPr lang="en-US" altLang="zh-TW" dirty="0" smtClean="0"/>
              <a:t>Around 900 interpretations were issued by ARDF between 1985 to 2009</a:t>
            </a:r>
          </a:p>
          <a:p>
            <a:pPr>
              <a:buFont typeface="Arial" pitchFamily="34" charset="0"/>
              <a:buChar char="►"/>
            </a:pPr>
            <a:r>
              <a:rPr lang="en-US" altLang="zh-TW" dirty="0" smtClean="0"/>
              <a:t>Business would have to apply its own judgment in making the appropriate accounting treatment under IFRS</a:t>
            </a:r>
          </a:p>
          <a:p>
            <a:pPr>
              <a:buFont typeface="Arial" pitchFamily="34" charset="0"/>
              <a:buChar char="►"/>
            </a:pPr>
            <a:r>
              <a:rPr lang="en-US" altLang="zh-TW" dirty="0" smtClean="0"/>
              <a:t>Avoid “second guessing” by auditors and regulators of the reasonableness of a judgment after the fact</a:t>
            </a:r>
          </a:p>
          <a:p>
            <a:pPr>
              <a:buFont typeface="Arial" pitchFamily="34" charset="0"/>
              <a:buChar char="►"/>
            </a:pPr>
            <a:endParaRPr lang="zh-TW" alt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pPr eaLnBrk="1" hangingPunct="1"/>
            <a:r>
              <a:rPr lang="en-US" altLang="zh-TW" dirty="0" smtClean="0">
                <a:latin typeface="+mn-lt"/>
                <a:ea typeface="黑体" pitchFamily="2" charset="-122"/>
              </a:rPr>
              <a:t>Mindset 1: Principles Based Accounting Requires Professional Judgment from </a:t>
            </a:r>
            <a:r>
              <a:rPr lang="en-US" altLang="zh-TW" dirty="0" smtClean="0">
                <a:ea typeface="黑体" pitchFamily="2" charset="-122"/>
              </a:rPr>
              <a:t>Management  (Cont.) </a:t>
            </a:r>
            <a:r>
              <a:rPr lang="en-US" altLang="zh-TW" dirty="0" smtClean="0">
                <a:latin typeface="黑体" pitchFamily="2" charset="-122"/>
                <a:ea typeface="黑体" pitchFamily="2" charset="-122"/>
              </a:rPr>
              <a:t/>
            </a:r>
            <a:br>
              <a:rPr lang="en-US" altLang="zh-TW" dirty="0" smtClean="0">
                <a:latin typeface="黑体" pitchFamily="2" charset="-122"/>
                <a:ea typeface="黑体" pitchFamily="2" charset="-122"/>
              </a:rPr>
            </a:br>
            <a:endParaRPr lang="zh-TW" altLang="en-US" sz="2400" dirty="0" smtClean="0">
              <a:latin typeface="黑体" pitchFamily="2" charset="-122"/>
              <a:ea typeface="黑体" pitchFamily="2" charset="-122"/>
            </a:endParaRPr>
          </a:p>
        </p:txBody>
      </p:sp>
      <p:sp>
        <p:nvSpPr>
          <p:cNvPr id="3" name="內容版面配置區 2"/>
          <p:cNvSpPr>
            <a:spLocks noGrp="1"/>
          </p:cNvSpPr>
          <p:nvPr>
            <p:ph idx="1"/>
          </p:nvPr>
        </p:nvSpPr>
        <p:spPr>
          <a:xfrm>
            <a:off x="455735" y="1216496"/>
            <a:ext cx="8233996" cy="4876800"/>
          </a:xfrm>
        </p:spPr>
        <p:txBody>
          <a:bodyPr>
            <a:normAutofit lnSpcReduction="10000"/>
          </a:bodyPr>
          <a:lstStyle/>
          <a:p>
            <a:pPr marL="87313" indent="-4763" eaLnBrk="1" hangingPunct="1">
              <a:buFont typeface="Arial" pitchFamily="34" charset="0"/>
              <a:buNone/>
            </a:pPr>
            <a:r>
              <a:rPr lang="en-US" altLang="zh-TW" dirty="0" smtClean="0">
                <a:ea typeface="黑体" pitchFamily="2" charset="-122"/>
              </a:rPr>
              <a:t>Principles based accounting standards facilitate the communication of management’s strategy and economic substance of transactions:</a:t>
            </a:r>
          </a:p>
          <a:p>
            <a:pPr eaLnBrk="1" hangingPunct="1"/>
            <a:r>
              <a:rPr lang="en-US" altLang="zh-TW" sz="2200" dirty="0" smtClean="0">
                <a:ea typeface="黑体" pitchFamily="2" charset="-122"/>
              </a:rPr>
              <a:t>Principles based accounting standards would:</a:t>
            </a:r>
          </a:p>
          <a:p>
            <a:pPr lvl="1" eaLnBrk="1" hangingPunct="1"/>
            <a:r>
              <a:rPr lang="en-US" altLang="zh-TW" dirty="0" smtClean="0">
                <a:ea typeface="黑体" pitchFamily="2" charset="-122"/>
              </a:rPr>
              <a:t>Increase the number of policy choices and level of disclosures</a:t>
            </a:r>
          </a:p>
          <a:p>
            <a:pPr lvl="1" eaLnBrk="1" hangingPunct="1"/>
            <a:r>
              <a:rPr lang="en-US" altLang="zh-TW" dirty="0" smtClean="0">
                <a:ea typeface="黑体" pitchFamily="2" charset="-122"/>
              </a:rPr>
              <a:t>Require disclosure on management’s estimates and judgment and the relevant sensitivity analysis</a:t>
            </a:r>
          </a:p>
          <a:p>
            <a:pPr eaLnBrk="1" hangingPunct="1"/>
            <a:r>
              <a:rPr lang="en-US" altLang="zh-TW" sz="2200" dirty="0" smtClean="0">
                <a:ea typeface="黑体" pitchFamily="2" charset="-122"/>
              </a:rPr>
              <a:t>Recommendations:</a:t>
            </a:r>
          </a:p>
          <a:p>
            <a:pPr lvl="1" eaLnBrk="1" hangingPunct="1"/>
            <a:r>
              <a:rPr lang="en-US" altLang="zh-TW" dirty="0" smtClean="0">
                <a:ea typeface="黑体" pitchFamily="2" charset="-122"/>
              </a:rPr>
              <a:t>Carefully select the first-time IFRS adoption exemptions as they form basis of the IFRS Opening BS and future profit appropriation</a:t>
            </a:r>
          </a:p>
          <a:p>
            <a:pPr lvl="1" eaLnBrk="1" hangingPunct="1"/>
            <a:r>
              <a:rPr lang="en-US" altLang="zh-TW" dirty="0" smtClean="0">
                <a:ea typeface="黑体" pitchFamily="2" charset="-122"/>
              </a:rPr>
              <a:t>Choose accounting policies that best present the financial position and operating performance of the entity and consider industry practice</a:t>
            </a:r>
          </a:p>
          <a:p>
            <a:pPr lvl="1" eaLnBrk="1" hangingPunct="1"/>
            <a:r>
              <a:rPr lang="en-US" altLang="zh-TW" dirty="0" smtClean="0">
                <a:ea typeface="黑体" pitchFamily="2" charset="-122"/>
              </a:rPr>
              <a:t>Establish a due process for the determination of accounting estimate and judgments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eaLnBrk="1" hangingPunct="1"/>
            <a:r>
              <a:rPr lang="en-US" altLang="zh-TW" dirty="0" smtClean="0">
                <a:ea typeface="黑体" pitchFamily="2" charset="-122"/>
              </a:rPr>
              <a:t>Mindset 2: Focus on Consolidated Financial Statements</a:t>
            </a:r>
            <a:r>
              <a:rPr lang="en-US" altLang="zh-TW" dirty="0" smtClean="0">
                <a:latin typeface="黑体" pitchFamily="2" charset="-122"/>
                <a:ea typeface="黑体" pitchFamily="2" charset="-122"/>
              </a:rPr>
              <a:t/>
            </a:r>
            <a:br>
              <a:rPr lang="en-US" altLang="zh-TW" dirty="0" smtClean="0">
                <a:latin typeface="黑体" pitchFamily="2" charset="-122"/>
                <a:ea typeface="黑体" pitchFamily="2" charset="-122"/>
              </a:rPr>
            </a:br>
            <a:endParaRPr lang="zh-TW" altLang="en-US" sz="2400" dirty="0" smtClean="0">
              <a:latin typeface="黑体" pitchFamily="2" charset="-122"/>
              <a:ea typeface="黑体" pitchFamily="2" charset="-122"/>
            </a:endParaRPr>
          </a:p>
        </p:txBody>
      </p:sp>
      <p:sp>
        <p:nvSpPr>
          <p:cNvPr id="36867" name="內容版面配置區 2"/>
          <p:cNvSpPr>
            <a:spLocks noGrp="1"/>
          </p:cNvSpPr>
          <p:nvPr>
            <p:ph idx="1"/>
          </p:nvPr>
        </p:nvSpPr>
        <p:spPr>
          <a:xfrm>
            <a:off x="455735" y="1339850"/>
            <a:ext cx="8233996" cy="4537422"/>
          </a:xfrm>
        </p:spPr>
        <p:txBody>
          <a:bodyPr>
            <a:normAutofit fontScale="92500" lnSpcReduction="20000"/>
          </a:bodyPr>
          <a:lstStyle/>
          <a:p>
            <a:pPr marL="0" indent="0" eaLnBrk="1" hangingPunct="1">
              <a:buFont typeface="Arial" pitchFamily="34" charset="0"/>
              <a:buNone/>
            </a:pPr>
            <a:r>
              <a:rPr lang="en-US" altLang="zh-TW" dirty="0" smtClean="0">
                <a:ea typeface="黑体" pitchFamily="2" charset="-122"/>
              </a:rPr>
              <a:t>Consolidated Financial Statements would reflect the financial position and operating performance of the group as a whole:</a:t>
            </a:r>
          </a:p>
          <a:p>
            <a:pPr lvl="1" eaLnBrk="1" hangingPunct="1"/>
            <a:r>
              <a:rPr lang="en-US" altLang="zh-TW" sz="2200" dirty="0" smtClean="0">
                <a:ea typeface="黑体" pitchFamily="2" charset="-122"/>
              </a:rPr>
              <a:t>Consolidated revenue and gross profit</a:t>
            </a:r>
          </a:p>
          <a:p>
            <a:pPr lvl="2" eaLnBrk="1" hangingPunct="1"/>
            <a:r>
              <a:rPr lang="en-US" altLang="zh-TW" sz="2200" dirty="0" smtClean="0">
                <a:ea typeface="黑体" pitchFamily="2" charset="-122"/>
              </a:rPr>
              <a:t>The performance of each business segment within the group would impact on the overall consolidated gross profit</a:t>
            </a:r>
          </a:p>
          <a:p>
            <a:pPr lvl="2" eaLnBrk="1" hangingPunct="1"/>
            <a:r>
              <a:rPr lang="en-US" altLang="zh-TW" sz="2200" dirty="0" smtClean="0">
                <a:ea typeface="黑体" pitchFamily="2" charset="-122"/>
              </a:rPr>
              <a:t>Impact on the internal management accounts and the making of budgets</a:t>
            </a:r>
            <a:endParaRPr lang="en-US" altLang="zh-TW" dirty="0" smtClean="0">
              <a:ea typeface="黑体" pitchFamily="2" charset="-122"/>
            </a:endParaRPr>
          </a:p>
          <a:p>
            <a:pPr eaLnBrk="1" hangingPunct="1">
              <a:buFont typeface="Arial" pitchFamily="34" charset="0"/>
              <a:buNone/>
            </a:pPr>
            <a:r>
              <a:rPr lang="en-US" altLang="zh-TW" dirty="0" smtClean="0">
                <a:ea typeface="黑体" pitchFamily="2" charset="-122"/>
              </a:rPr>
              <a:t>Conversion considerations:</a:t>
            </a:r>
          </a:p>
          <a:p>
            <a:pPr lvl="1" eaLnBrk="1" hangingPunct="1"/>
            <a:r>
              <a:rPr lang="en-US" altLang="zh-TW" sz="2200" dirty="0" smtClean="0">
                <a:ea typeface="黑体" pitchFamily="2" charset="-122"/>
              </a:rPr>
              <a:t>Determine the scope of consolidated entities</a:t>
            </a:r>
          </a:p>
          <a:p>
            <a:pPr lvl="1" eaLnBrk="1" hangingPunct="1"/>
            <a:r>
              <a:rPr lang="en-US" altLang="zh-TW" sz="2200" dirty="0" smtClean="0">
                <a:ea typeface="黑体" pitchFamily="2" charset="-122"/>
              </a:rPr>
              <a:t>Examine the difference in operating models and industry practice for each subsidiary within the group</a:t>
            </a:r>
          </a:p>
          <a:p>
            <a:pPr lvl="1" eaLnBrk="1" hangingPunct="1"/>
            <a:r>
              <a:rPr lang="en-US" altLang="zh-TW" sz="2200" dirty="0" smtClean="0">
                <a:ea typeface="黑体" pitchFamily="2" charset="-122"/>
              </a:rPr>
              <a:t>Evaluate the conversion resources requirement for each subsidiary</a:t>
            </a:r>
          </a:p>
          <a:p>
            <a:pPr lvl="1" eaLnBrk="1" hangingPunct="1"/>
            <a:r>
              <a:rPr lang="en-US" altLang="zh-TW" sz="2200" dirty="0" smtClean="0">
                <a:ea typeface="黑体" pitchFamily="2" charset="-122"/>
              </a:rPr>
              <a:t>Re-assess the operating process, IT system and FS consolidation process in place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Grp="1" noChangeArrowheads="1"/>
          </p:cNvSpPr>
          <p:nvPr>
            <p:ph type="title"/>
          </p:nvPr>
        </p:nvSpPr>
        <p:spPr/>
        <p:txBody>
          <a:bodyPr/>
          <a:lstStyle/>
          <a:p>
            <a:r>
              <a:rPr lang="en-US" altLang="zh-TW" dirty="0" smtClean="0">
                <a:ea typeface="黑体" pitchFamily="2" charset="-122"/>
              </a:rPr>
              <a:t>Mindset 3: Consistency of Group Accounting Policies</a:t>
            </a:r>
            <a:endParaRPr lang="zh-TW" altLang="en-US" sz="2400" dirty="0" smtClean="0">
              <a:latin typeface="黑体" pitchFamily="2" charset="-122"/>
              <a:ea typeface="黑体" pitchFamily="2" charset="-122"/>
            </a:endParaRPr>
          </a:p>
        </p:txBody>
      </p:sp>
      <p:sp>
        <p:nvSpPr>
          <p:cNvPr id="51207" name="Rectangle 7"/>
          <p:cNvSpPr>
            <a:spLocks noGrp="1" noChangeArrowheads="1"/>
          </p:cNvSpPr>
          <p:nvPr>
            <p:ph type="body" idx="1"/>
          </p:nvPr>
        </p:nvSpPr>
        <p:spPr>
          <a:xfrm>
            <a:off x="455735" y="1271588"/>
            <a:ext cx="8233996" cy="4519612"/>
          </a:xfrm>
        </p:spPr>
        <p:txBody>
          <a:bodyPr/>
          <a:lstStyle/>
          <a:p>
            <a:pPr marL="360363" lvl="1" indent="-360363">
              <a:spcBef>
                <a:spcPts val="600"/>
              </a:spcBef>
              <a:spcAft>
                <a:spcPts val="600"/>
              </a:spcAft>
            </a:pPr>
            <a:r>
              <a:rPr lang="en-US" altLang="zh-TW" sz="2400" dirty="0" smtClean="0">
                <a:ea typeface="黑体" pitchFamily="2" charset="-122"/>
              </a:rPr>
              <a:t>Consistency of Group Accounting Policies</a:t>
            </a:r>
            <a:endParaRPr lang="en-GB" sz="2400" dirty="0" smtClean="0">
              <a:ea typeface="黑体" pitchFamily="2" charset="-122"/>
            </a:endParaRPr>
          </a:p>
          <a:p>
            <a:pPr marL="803275" lvl="2" indent="-360363">
              <a:spcBef>
                <a:spcPts val="600"/>
              </a:spcBef>
              <a:spcAft>
                <a:spcPts val="600"/>
              </a:spcAft>
            </a:pPr>
            <a:r>
              <a:rPr lang="en-US" altLang="zh-TW" sz="2400" dirty="0" smtClean="0">
                <a:ea typeface="黑体" pitchFamily="2" charset="-122"/>
              </a:rPr>
              <a:t>Consistent accounting policy should be adopted in the FS for like transactions and events in similar circumstances</a:t>
            </a:r>
          </a:p>
          <a:p>
            <a:pPr marL="803275" lvl="2" indent="-360363">
              <a:spcBef>
                <a:spcPts val="600"/>
              </a:spcBef>
              <a:spcAft>
                <a:spcPts val="600"/>
              </a:spcAft>
            </a:pPr>
            <a:r>
              <a:rPr lang="en-US" altLang="zh-TW" sz="2400" dirty="0" smtClean="0">
                <a:ea typeface="黑体" pitchFamily="2" charset="-122"/>
              </a:rPr>
              <a:t>If an associate uses accounting policies other than those of the investor for like transactions and events in similar circumstances, adjustments shall be made to conform the associate’s accounting policies to those of the investor when the associate’s FS are used by the investor in applying the equity method</a:t>
            </a:r>
          </a:p>
          <a:p>
            <a:pPr marL="803275" lvl="2" indent="-360363"/>
            <a:endParaRPr lang="en-GB" sz="2400"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title"/>
          </p:nvPr>
        </p:nvSpPr>
        <p:spPr/>
        <p:txBody>
          <a:bodyPr/>
          <a:lstStyle/>
          <a:p>
            <a:r>
              <a:rPr lang="en-US" altLang="zh-TW" dirty="0" smtClean="0">
                <a:ea typeface="黑体" pitchFamily="2" charset="-122"/>
              </a:rPr>
              <a:t>Mindset 3: Consistency of Group Accounting Policies (Cont.)</a:t>
            </a:r>
            <a:endParaRPr lang="en-US" altLang="zh-TW" sz="2400" dirty="0" smtClean="0">
              <a:ea typeface="黑体" pitchFamily="2" charset="-122"/>
            </a:endParaRPr>
          </a:p>
        </p:txBody>
      </p:sp>
      <p:sp>
        <p:nvSpPr>
          <p:cNvPr id="6" name="Rectangle 7"/>
          <p:cNvSpPr txBox="1">
            <a:spLocks noChangeArrowheads="1"/>
          </p:cNvSpPr>
          <p:nvPr/>
        </p:nvSpPr>
        <p:spPr bwMode="auto">
          <a:xfrm>
            <a:off x="455735" y="1309688"/>
            <a:ext cx="8233996" cy="4519612"/>
          </a:xfrm>
          <a:prstGeom prst="rect">
            <a:avLst/>
          </a:prstGeom>
          <a:noFill/>
          <a:ln w="9525">
            <a:noFill/>
            <a:miter lim="800000"/>
            <a:headEnd/>
            <a:tailEnd/>
          </a:ln>
          <a:effectLst/>
        </p:spPr>
        <p:txBody>
          <a:bodyPr lIns="0" tIns="0" rIns="0" bIns="0"/>
          <a:lstStyle/>
          <a:p>
            <a:pPr marL="346075" lvl="1" indent="-360363">
              <a:spcBef>
                <a:spcPts val="600"/>
              </a:spcBef>
              <a:spcAft>
                <a:spcPts val="600"/>
              </a:spcAft>
              <a:buClr>
                <a:srgbClr val="FFD200"/>
              </a:buClr>
              <a:buSzPct val="75000"/>
              <a:buFont typeface="Arial" pitchFamily="34" charset="0"/>
              <a:buChar char="►"/>
              <a:tabLst>
                <a:tab pos="803275" algn="l"/>
              </a:tabLst>
            </a:pPr>
            <a:r>
              <a:rPr lang="en-US" altLang="zh-TW" sz="2400" dirty="0" smtClean="0">
                <a:solidFill>
                  <a:srgbClr val="646464"/>
                </a:solidFill>
                <a:ea typeface="黑体" pitchFamily="2" charset="-122"/>
              </a:rPr>
              <a:t>Challenges presented by requiring consistent group accounting policies:</a:t>
            </a:r>
            <a:endParaRPr lang="en-US" altLang="zh-TW" sz="2400" dirty="0">
              <a:solidFill>
                <a:srgbClr val="646464"/>
              </a:solidFill>
              <a:ea typeface="黑体" pitchFamily="2" charset="-122"/>
            </a:endParaRPr>
          </a:p>
          <a:p>
            <a:pPr marL="803275" lvl="2" indent="-360363">
              <a:spcBef>
                <a:spcPts val="600"/>
              </a:spcBef>
              <a:spcAft>
                <a:spcPts val="600"/>
              </a:spcAft>
              <a:buClr>
                <a:srgbClr val="FFD200"/>
              </a:buClr>
              <a:buSzPct val="75000"/>
              <a:buFont typeface="Arial" pitchFamily="34" charset="0"/>
              <a:buChar char="►"/>
              <a:tabLst>
                <a:tab pos="803275" algn="l"/>
              </a:tabLst>
            </a:pPr>
            <a:r>
              <a:rPr lang="en-US" altLang="zh-TW" sz="2400" dirty="0" smtClean="0">
                <a:solidFill>
                  <a:srgbClr val="646464"/>
                </a:solidFill>
                <a:ea typeface="黑体" pitchFamily="2" charset="-122"/>
              </a:rPr>
              <a:t>The level of co-operation and ability of the associate to reconcile its reporting package </a:t>
            </a:r>
          </a:p>
          <a:p>
            <a:pPr marL="803275" lvl="2" indent="-360363">
              <a:spcBef>
                <a:spcPts val="600"/>
              </a:spcBef>
              <a:spcAft>
                <a:spcPts val="600"/>
              </a:spcAft>
              <a:buClr>
                <a:srgbClr val="FFD200"/>
              </a:buClr>
              <a:buSzPct val="75000"/>
              <a:buFont typeface="Arial" pitchFamily="34" charset="0"/>
              <a:buChar char="►"/>
              <a:tabLst>
                <a:tab pos="803275" algn="l"/>
              </a:tabLst>
            </a:pPr>
            <a:r>
              <a:rPr lang="en-US" altLang="zh-TW" sz="2400" dirty="0" smtClean="0">
                <a:solidFill>
                  <a:srgbClr val="646464"/>
                </a:solidFill>
                <a:ea typeface="黑体" pitchFamily="2" charset="-122"/>
              </a:rPr>
              <a:t>Frequency of reconciliation</a:t>
            </a:r>
          </a:p>
          <a:p>
            <a:pPr marL="803275" lvl="2" indent="-360363">
              <a:spcBef>
                <a:spcPts val="600"/>
              </a:spcBef>
              <a:spcAft>
                <a:spcPts val="600"/>
              </a:spcAft>
              <a:buClr>
                <a:srgbClr val="FFD200"/>
              </a:buClr>
              <a:buSzPct val="75000"/>
              <a:buFont typeface="Arial" pitchFamily="34" charset="0"/>
              <a:buChar char="►"/>
              <a:tabLst>
                <a:tab pos="803275" algn="l"/>
              </a:tabLst>
            </a:pPr>
            <a:r>
              <a:rPr lang="en-US" altLang="zh-TW" sz="2400" dirty="0" smtClean="0">
                <a:solidFill>
                  <a:srgbClr val="646464"/>
                </a:solidFill>
                <a:ea typeface="黑体" pitchFamily="2" charset="-122"/>
              </a:rPr>
              <a:t>The degree of reconciliation and materiality consideration</a:t>
            </a:r>
          </a:p>
          <a:p>
            <a:pPr marL="803275" lvl="2" indent="-360363" algn="just">
              <a:spcBef>
                <a:spcPts val="600"/>
              </a:spcBef>
              <a:spcAft>
                <a:spcPts val="600"/>
              </a:spcAft>
              <a:buClr>
                <a:srgbClr val="FFD200"/>
              </a:buClr>
              <a:buSzPct val="75000"/>
              <a:tabLst>
                <a:tab pos="803275" algn="l"/>
              </a:tabLst>
            </a:pPr>
            <a:endParaRPr lang="en-US" altLang="zh-TW" sz="2400" dirty="0">
              <a:solidFill>
                <a:srgbClr val="646464"/>
              </a:solidFill>
              <a:ea typeface="黑体"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EY_Handout 1">
      <a:dk1>
        <a:srgbClr val="646464"/>
      </a:dk1>
      <a:lt1>
        <a:srgbClr val="FFFFFF"/>
      </a:lt1>
      <a:dk2>
        <a:srgbClr val="646464"/>
      </a:dk2>
      <a:lt2>
        <a:srgbClr val="808080"/>
      </a:lt2>
      <a:accent1>
        <a:srgbClr val="808080"/>
      </a:accent1>
      <a:accent2>
        <a:srgbClr val="FFD200"/>
      </a:accent2>
      <a:accent3>
        <a:srgbClr val="FFFFFF"/>
      </a:accent3>
      <a:accent4>
        <a:srgbClr val="545454"/>
      </a:accent4>
      <a:accent5>
        <a:srgbClr val="C0C0C0"/>
      </a:accent5>
      <a:accent6>
        <a:srgbClr val="E7BE00"/>
      </a:accent6>
      <a:hlink>
        <a:srgbClr val="808080"/>
      </a:hlink>
      <a:folHlink>
        <a:srgbClr val="C0C0C0"/>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Y_Handout 1">
        <a:dk1>
          <a:srgbClr val="646464"/>
        </a:dk1>
        <a:lt1>
          <a:srgbClr val="FFFFFF"/>
        </a:lt1>
        <a:dk2>
          <a:srgbClr val="646464"/>
        </a:dk2>
        <a:lt2>
          <a:srgbClr val="808080"/>
        </a:lt2>
        <a:accent1>
          <a:srgbClr val="808080"/>
        </a:accent1>
        <a:accent2>
          <a:srgbClr val="FFD200"/>
        </a:accent2>
        <a:accent3>
          <a:srgbClr val="FFFFFF"/>
        </a:accent3>
        <a:accent4>
          <a:srgbClr val="545454"/>
        </a:accent4>
        <a:accent5>
          <a:srgbClr val="C0C0C0"/>
        </a:accent5>
        <a:accent6>
          <a:srgbClr val="E7BE00"/>
        </a:accent6>
        <a:hlink>
          <a:srgbClr val="80808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808080"/>
      </a:accent1>
      <a:accent2>
        <a:srgbClr val="FFD200"/>
      </a:accent2>
      <a:accent3>
        <a:srgbClr val="FFFFFF"/>
      </a:accent3>
      <a:accent4>
        <a:srgbClr val="000000"/>
      </a:accent4>
      <a:accent5>
        <a:srgbClr val="C0C0C0"/>
      </a:accent5>
      <a:accent6>
        <a:srgbClr val="E7BE00"/>
      </a:accent6>
      <a:hlink>
        <a:srgbClr val="80808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6367</TotalTime>
  <Words>1381</Words>
  <Application>Microsoft Office PowerPoint</Application>
  <PresentationFormat>如螢幕大小 (4:3)</PresentationFormat>
  <Paragraphs>178</Paragraphs>
  <Slides>15</Slides>
  <Notes>12</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15</vt:i4>
      </vt:variant>
    </vt:vector>
  </HeadingPairs>
  <TitlesOfParts>
    <vt:vector size="21" baseType="lpstr">
      <vt:lpstr>Arial</vt:lpstr>
      <vt:lpstr>新細明體</vt:lpstr>
      <vt:lpstr>SimHei</vt:lpstr>
      <vt:lpstr>BatangChe</vt:lpstr>
      <vt:lpstr>Arial Unicode MS</vt:lpstr>
      <vt:lpstr>Blank</vt:lpstr>
      <vt:lpstr>The Opportunities and Challenges  – Full Adoption of IFRS in Taiwan  James Wang Chairman and CEO July 9, 2011 </vt:lpstr>
      <vt:lpstr>投影片 2</vt:lpstr>
      <vt:lpstr>Strategic Perspectives of the Implementation</vt:lpstr>
      <vt:lpstr>Switching to the IFRS Mindsets  </vt:lpstr>
      <vt:lpstr>Mindset 1: Principles Based Accounting Requires Professional Judgment from Management  </vt:lpstr>
      <vt:lpstr>Mindset 1: Principles Based Accounting Requires Professional Judgment from Management  (Cont.)  </vt:lpstr>
      <vt:lpstr>Mindset 2: Focus on Consolidated Financial Statements </vt:lpstr>
      <vt:lpstr>Mindset 3: Consistency of Group Accounting Policies</vt:lpstr>
      <vt:lpstr>Mindset 3: Consistency of Group Accounting Policies (Cont.)</vt:lpstr>
      <vt:lpstr>投影片 10</vt:lpstr>
      <vt:lpstr>Mindset 5: Increasing Use of Fair Value</vt:lpstr>
      <vt:lpstr>Mindset 5: Increasing Use of Fair Value – Establishing the Mechanism for Valuation </vt:lpstr>
      <vt:lpstr>Hot Topics for Specific Corporations and Industries in Taiwan</vt:lpstr>
      <vt:lpstr>Thank you</vt:lpstr>
      <vt:lpstr>投影片 15</vt:lpstr>
    </vt:vector>
  </TitlesOfParts>
  <Company>Ernst &amp; Young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30 point) second line title</dc:title>
  <dc:creator>Amanda.Sung</dc:creator>
  <cp:lastModifiedBy>Ernst &amp; Young</cp:lastModifiedBy>
  <cp:revision>582</cp:revision>
  <dcterms:created xsi:type="dcterms:W3CDTF">2010-07-17T01:52:32Z</dcterms:created>
  <dcterms:modified xsi:type="dcterms:W3CDTF">2011-07-07T10:22:05Z</dcterms:modified>
</cp:coreProperties>
</file>