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8"/>
  </p:handoutMasterIdLst>
  <p:sldIdLst>
    <p:sldId id="301" r:id="rId2"/>
    <p:sldId id="299" r:id="rId3"/>
    <p:sldId id="284" r:id="rId4"/>
    <p:sldId id="285" r:id="rId5"/>
    <p:sldId id="286" r:id="rId6"/>
    <p:sldId id="287" r:id="rId7"/>
    <p:sldId id="288" r:id="rId8"/>
    <p:sldId id="292" r:id="rId9"/>
    <p:sldId id="291" r:id="rId10"/>
    <p:sldId id="293" r:id="rId11"/>
    <p:sldId id="295" r:id="rId12"/>
    <p:sldId id="294" r:id="rId13"/>
    <p:sldId id="302" r:id="rId14"/>
    <p:sldId id="303" r:id="rId15"/>
    <p:sldId id="304" r:id="rId16"/>
    <p:sldId id="256" r:id="rId17"/>
    <p:sldId id="260" r:id="rId18"/>
    <p:sldId id="261" r:id="rId19"/>
    <p:sldId id="262" r:id="rId20"/>
    <p:sldId id="277" r:id="rId21"/>
    <p:sldId id="264" r:id="rId22"/>
    <p:sldId id="265" r:id="rId23"/>
    <p:sldId id="276" r:id="rId24"/>
    <p:sldId id="278" r:id="rId25"/>
    <p:sldId id="279" r:id="rId26"/>
    <p:sldId id="282" r:id="rId27"/>
    <p:sldId id="281" r:id="rId28"/>
    <p:sldId id="283" r:id="rId29"/>
    <p:sldId id="266" r:id="rId30"/>
    <p:sldId id="268" r:id="rId31"/>
    <p:sldId id="269" r:id="rId32"/>
    <p:sldId id="271" r:id="rId33"/>
    <p:sldId id="258" r:id="rId34"/>
    <p:sldId id="273" r:id="rId35"/>
    <p:sldId id="275" r:id="rId36"/>
    <p:sldId id="297" r:id="rId37"/>
  </p:sldIdLst>
  <p:sldSz cx="9144000" cy="6858000" type="screen4x3"/>
  <p:notesSz cx="6805613"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6600"/>
    <a:srgbClr val="FFFFFF"/>
    <a:srgbClr val="E0D4A0"/>
    <a:srgbClr val="B0D0EE"/>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727" autoAdjust="0"/>
  </p:normalViewPr>
  <p:slideViewPr>
    <p:cSldViewPr>
      <p:cViewPr>
        <p:scale>
          <a:sx n="40" d="100"/>
          <a:sy n="40" d="100"/>
        </p:scale>
        <p:origin x="-1392"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2771"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32772"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2773"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C7C31548-0147-44D5-BCD2-8DACC4232AC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圖片 1" descr="封面封底-1-TypeC-Cover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11188" y="1412875"/>
            <a:ext cx="7772400" cy="1470025"/>
          </a:xfrm>
        </p:spPr>
        <p:txBody>
          <a:bodyPr/>
          <a:lstStyle>
            <a:lvl1pPr>
              <a:defRPr sz="5000"/>
            </a:lvl1pPr>
          </a:lstStyle>
          <a:p>
            <a:r>
              <a:rPr lang="zh-TW" altLang="en-US"/>
              <a:t>按一下以編輯母片標題樣式</a:t>
            </a:r>
          </a:p>
        </p:txBody>
      </p:sp>
      <p:sp>
        <p:nvSpPr>
          <p:cNvPr id="3075" name="Rectangle 3"/>
          <p:cNvSpPr>
            <a:spLocks noGrp="1" noChangeArrowheads="1"/>
          </p:cNvSpPr>
          <p:nvPr>
            <p:ph type="subTitle" idx="1"/>
          </p:nvPr>
        </p:nvSpPr>
        <p:spPr>
          <a:xfrm>
            <a:off x="1116013" y="3357563"/>
            <a:ext cx="6400800" cy="1752600"/>
          </a:xfrm>
        </p:spPr>
        <p:txBody>
          <a:bodyPr/>
          <a:lstStyle>
            <a:lvl1pPr marL="0" indent="0" algn="ctr">
              <a:buFontTx/>
              <a:buNone/>
              <a:defRPr sz="3000">
                <a:solidFill>
                  <a:schemeClr val="bg1"/>
                </a:solidFill>
              </a:defRPr>
            </a:lvl1pPr>
          </a:lstStyle>
          <a:p>
            <a:r>
              <a:rPr lang="zh-TW" altLang="en-US"/>
              <a:t>按一下以編輯母片副標題樣式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8140B4E3-B4E2-4D4B-ABAA-B2D5D33D9508}"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0"/>
            <a:ext cx="2057400" cy="5722938"/>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468313" y="0"/>
            <a:ext cx="6019800" cy="5722938"/>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D838845B-0FA5-4043-B9FB-E6706987A3FA}"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836613"/>
          </a:xfrm>
        </p:spPr>
        <p:txBody>
          <a:bodyPr/>
          <a:lstStyle/>
          <a:p>
            <a:r>
              <a:rPr lang="en-US" altLang="zh-TW" smtClean="0"/>
              <a:t>Click to edit Master title style</a:t>
            </a:r>
            <a:endParaRPr lang="zh-TW" altLang="en-US"/>
          </a:p>
        </p:txBody>
      </p:sp>
      <p:sp>
        <p:nvSpPr>
          <p:cNvPr id="3" name="Table Placeholder 2"/>
          <p:cNvSpPr>
            <a:spLocks noGrp="1"/>
          </p:cNvSpPr>
          <p:nvPr>
            <p:ph type="tbl" idx="1"/>
          </p:nvPr>
        </p:nvSpPr>
        <p:spPr>
          <a:xfrm>
            <a:off x="468313" y="1196975"/>
            <a:ext cx="8229600" cy="4525963"/>
          </a:xfrm>
        </p:spPr>
        <p:txBody>
          <a:bodyPr/>
          <a:lstStyle/>
          <a:p>
            <a:pPr lvl="0"/>
            <a:endParaRPr lang="zh-TW" alt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83F4377E-0B97-4B6A-B0F5-6FF2A153FE05}"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3EEB1985-D2FF-477B-94F5-F4401EB6E1DF}"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48572AF5-7CBE-4548-AA5D-328FDA1A2863}"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468313" y="11969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59313" y="11969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856F5E00-C9B3-4681-B472-7C86EE677A54}"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1"/>
          </p:nvPr>
        </p:nvSpPr>
        <p:spPr>
          <a:ln/>
        </p:spPr>
        <p:txBody>
          <a:bodyPr/>
          <a:lstStyle>
            <a:lvl1pPr>
              <a:defRPr/>
            </a:lvl1pPr>
          </a:lstStyle>
          <a:p>
            <a:pPr>
              <a:defRPr/>
            </a:pPr>
            <a:fld id="{EEA668A5-BD45-434B-98D2-50EB620641F0}"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1"/>
          </p:nvPr>
        </p:nvSpPr>
        <p:spPr>
          <a:ln/>
        </p:spPr>
        <p:txBody>
          <a:bodyPr/>
          <a:lstStyle>
            <a:lvl1pPr>
              <a:defRPr/>
            </a:lvl1pPr>
          </a:lstStyle>
          <a:p>
            <a:pPr>
              <a:defRPr/>
            </a:pPr>
            <a:fld id="{99F500A2-94DB-479A-9A7E-BE718E51B863}"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6"/>
          <p:cNvSpPr>
            <a:spLocks noGrp="1" noChangeArrowheads="1"/>
          </p:cNvSpPr>
          <p:nvPr>
            <p:ph type="sldNum" sz="quarter" idx="11"/>
          </p:nvPr>
        </p:nvSpPr>
        <p:spPr>
          <a:ln/>
        </p:spPr>
        <p:txBody>
          <a:bodyPr/>
          <a:lstStyle>
            <a:lvl1pPr>
              <a:defRPr/>
            </a:lvl1pPr>
          </a:lstStyle>
          <a:p>
            <a:pPr>
              <a:defRPr/>
            </a:pPr>
            <a:fld id="{0F503B28-B610-4361-A20F-08CF157FADB6}"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517D3183-5577-4986-AD8C-86224F944C4E}"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C1B16D87-6990-4B6E-AEB7-ECA5D80B862B}"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 descr="封面封底-1-TypeC-Writing page.jpg"/>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0"/>
            <a:ext cx="8229600"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68313" y="11969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pitchFamily="18" charset="-120"/>
              </a:defRPr>
            </a:lvl1pPr>
          </a:lstStyle>
          <a:p>
            <a:pPr>
              <a:defRPr/>
            </a:pPr>
            <a:fld id="{DCA7C47B-977E-4EFC-8111-2FD5D16B160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3500">
          <a:solidFill>
            <a:schemeClr val="bg1"/>
          </a:solidFill>
          <a:latin typeface="+mj-lt"/>
          <a:ea typeface="+mj-ea"/>
          <a:cs typeface="+mj-cs"/>
        </a:defRPr>
      </a:lvl1pPr>
      <a:lvl2pPr algn="ctr" rtl="0" eaLnBrk="0" fontAlgn="base" hangingPunct="0">
        <a:spcBef>
          <a:spcPct val="0"/>
        </a:spcBef>
        <a:spcAft>
          <a:spcPct val="0"/>
        </a:spcAft>
        <a:defRPr kumimoji="1" sz="3500">
          <a:solidFill>
            <a:schemeClr val="bg1"/>
          </a:solidFill>
          <a:latin typeface="Arial" charset="0"/>
          <a:ea typeface="標楷體" pitchFamily="65" charset="-120"/>
        </a:defRPr>
      </a:lvl2pPr>
      <a:lvl3pPr algn="ctr" rtl="0" eaLnBrk="0" fontAlgn="base" hangingPunct="0">
        <a:spcBef>
          <a:spcPct val="0"/>
        </a:spcBef>
        <a:spcAft>
          <a:spcPct val="0"/>
        </a:spcAft>
        <a:defRPr kumimoji="1" sz="3500">
          <a:solidFill>
            <a:schemeClr val="bg1"/>
          </a:solidFill>
          <a:latin typeface="Arial" charset="0"/>
          <a:ea typeface="標楷體" pitchFamily="65" charset="-120"/>
        </a:defRPr>
      </a:lvl3pPr>
      <a:lvl4pPr algn="ctr" rtl="0" eaLnBrk="0" fontAlgn="base" hangingPunct="0">
        <a:spcBef>
          <a:spcPct val="0"/>
        </a:spcBef>
        <a:spcAft>
          <a:spcPct val="0"/>
        </a:spcAft>
        <a:defRPr kumimoji="1" sz="3500">
          <a:solidFill>
            <a:schemeClr val="bg1"/>
          </a:solidFill>
          <a:latin typeface="Arial" charset="0"/>
          <a:ea typeface="標楷體" pitchFamily="65" charset="-120"/>
        </a:defRPr>
      </a:lvl4pPr>
      <a:lvl5pPr algn="ctr" rtl="0" eaLnBrk="0" fontAlgn="base" hangingPunct="0">
        <a:spcBef>
          <a:spcPct val="0"/>
        </a:spcBef>
        <a:spcAft>
          <a:spcPct val="0"/>
        </a:spcAft>
        <a:defRPr kumimoji="1" sz="3500">
          <a:solidFill>
            <a:schemeClr val="bg1"/>
          </a:solidFill>
          <a:latin typeface="Arial" charset="0"/>
          <a:ea typeface="標楷體" pitchFamily="65" charset="-120"/>
        </a:defRPr>
      </a:lvl5pPr>
      <a:lvl6pPr marL="457200" algn="ctr" rtl="0" fontAlgn="base">
        <a:spcBef>
          <a:spcPct val="0"/>
        </a:spcBef>
        <a:spcAft>
          <a:spcPct val="0"/>
        </a:spcAft>
        <a:defRPr kumimoji="1" sz="3500">
          <a:solidFill>
            <a:schemeClr val="bg1"/>
          </a:solidFill>
          <a:latin typeface="Arial" charset="0"/>
          <a:ea typeface="標楷體" pitchFamily="65" charset="-120"/>
        </a:defRPr>
      </a:lvl6pPr>
      <a:lvl7pPr marL="914400" algn="ctr" rtl="0" fontAlgn="base">
        <a:spcBef>
          <a:spcPct val="0"/>
        </a:spcBef>
        <a:spcAft>
          <a:spcPct val="0"/>
        </a:spcAft>
        <a:defRPr kumimoji="1" sz="3500">
          <a:solidFill>
            <a:schemeClr val="bg1"/>
          </a:solidFill>
          <a:latin typeface="Arial" charset="0"/>
          <a:ea typeface="標楷體" pitchFamily="65" charset="-120"/>
        </a:defRPr>
      </a:lvl7pPr>
      <a:lvl8pPr marL="1371600" algn="ctr" rtl="0" fontAlgn="base">
        <a:spcBef>
          <a:spcPct val="0"/>
        </a:spcBef>
        <a:spcAft>
          <a:spcPct val="0"/>
        </a:spcAft>
        <a:defRPr kumimoji="1" sz="3500">
          <a:solidFill>
            <a:schemeClr val="bg1"/>
          </a:solidFill>
          <a:latin typeface="Arial" charset="0"/>
          <a:ea typeface="標楷體" pitchFamily="65" charset="-120"/>
        </a:defRPr>
      </a:lvl8pPr>
      <a:lvl9pPr marL="1828800" algn="ctr" rtl="0" fontAlgn="base">
        <a:spcBef>
          <a:spcPct val="0"/>
        </a:spcBef>
        <a:spcAft>
          <a:spcPct val="0"/>
        </a:spcAft>
        <a:defRPr kumimoji="1" sz="3500">
          <a:solidFill>
            <a:schemeClr val="bg1"/>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kumimoji="1" sz="2000">
          <a:solidFill>
            <a:srgbClr val="003366"/>
          </a:solidFill>
          <a:latin typeface="+mn-lt"/>
          <a:ea typeface="+mn-ea"/>
        </a:defRPr>
      </a:lvl2pPr>
      <a:lvl3pPr marL="1143000" indent="-228600" algn="l" rtl="0" eaLnBrk="0" fontAlgn="base" hangingPunct="0">
        <a:spcBef>
          <a:spcPct val="20000"/>
        </a:spcBef>
        <a:spcAft>
          <a:spcPct val="0"/>
        </a:spcAft>
        <a:buChar char="•"/>
        <a:defRPr kumimoji="1" sz="2000">
          <a:solidFill>
            <a:srgbClr val="003366"/>
          </a:solidFill>
          <a:latin typeface="+mn-lt"/>
          <a:ea typeface="+mn-ea"/>
        </a:defRPr>
      </a:lvl3pPr>
      <a:lvl4pPr marL="1600200" indent="-228600" algn="l" rtl="0" eaLnBrk="0" fontAlgn="base" hangingPunct="0">
        <a:spcBef>
          <a:spcPct val="20000"/>
        </a:spcBef>
        <a:spcAft>
          <a:spcPct val="0"/>
        </a:spcAft>
        <a:buChar char="–"/>
        <a:defRPr kumimoji="1" sz="2000">
          <a:solidFill>
            <a:srgbClr val="003366"/>
          </a:solidFill>
          <a:latin typeface="+mn-lt"/>
          <a:ea typeface="+mn-ea"/>
        </a:defRPr>
      </a:lvl4pPr>
      <a:lvl5pPr marL="2057400" indent="-228600" algn="l" rtl="0" eaLnBrk="0" fontAlgn="base" hangingPunct="0">
        <a:spcBef>
          <a:spcPct val="20000"/>
        </a:spcBef>
        <a:spcAft>
          <a:spcPct val="0"/>
        </a:spcAft>
        <a:buChar char="»"/>
        <a:defRPr kumimoji="1" sz="2000">
          <a:solidFill>
            <a:srgbClr val="003366"/>
          </a:solidFill>
          <a:latin typeface="+mn-lt"/>
          <a:ea typeface="+mn-ea"/>
        </a:defRPr>
      </a:lvl5pPr>
      <a:lvl6pPr marL="2514600" indent="-228600" algn="l" rtl="0" fontAlgn="base">
        <a:spcBef>
          <a:spcPct val="20000"/>
        </a:spcBef>
        <a:spcAft>
          <a:spcPct val="0"/>
        </a:spcAft>
        <a:buChar char="»"/>
        <a:defRPr kumimoji="1" sz="2000">
          <a:solidFill>
            <a:srgbClr val="003366"/>
          </a:solidFill>
          <a:latin typeface="+mn-lt"/>
          <a:ea typeface="+mn-ea"/>
        </a:defRPr>
      </a:lvl6pPr>
      <a:lvl7pPr marL="2971800" indent="-228600" algn="l" rtl="0" fontAlgn="base">
        <a:spcBef>
          <a:spcPct val="20000"/>
        </a:spcBef>
        <a:spcAft>
          <a:spcPct val="0"/>
        </a:spcAft>
        <a:buChar char="»"/>
        <a:defRPr kumimoji="1" sz="2000">
          <a:solidFill>
            <a:srgbClr val="003366"/>
          </a:solidFill>
          <a:latin typeface="+mn-lt"/>
          <a:ea typeface="+mn-ea"/>
        </a:defRPr>
      </a:lvl7pPr>
      <a:lvl8pPr marL="3429000" indent="-228600" algn="l" rtl="0" fontAlgn="base">
        <a:spcBef>
          <a:spcPct val="20000"/>
        </a:spcBef>
        <a:spcAft>
          <a:spcPct val="0"/>
        </a:spcAft>
        <a:buChar char="»"/>
        <a:defRPr kumimoji="1" sz="2000">
          <a:solidFill>
            <a:srgbClr val="003366"/>
          </a:solidFill>
          <a:latin typeface="+mn-lt"/>
          <a:ea typeface="+mn-ea"/>
        </a:defRPr>
      </a:lvl8pPr>
      <a:lvl9pPr marL="3886200" indent="-228600" algn="l" rtl="0" fontAlgn="base">
        <a:spcBef>
          <a:spcPct val="20000"/>
        </a:spcBef>
        <a:spcAft>
          <a:spcPct val="0"/>
        </a:spcAft>
        <a:buChar char="»"/>
        <a:defRPr kumimoji="1" sz="2000">
          <a:solidFill>
            <a:srgbClr val="003366"/>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wmf"/></Relationships>
</file>

<file path=ppt/slides/_rels/slide35.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WordArt 6"/>
          <p:cNvSpPr>
            <a:spLocks noChangeArrowheads="1" noChangeShapeType="1" noTextEdit="1"/>
          </p:cNvSpPr>
          <p:nvPr/>
        </p:nvSpPr>
        <p:spPr bwMode="auto">
          <a:xfrm>
            <a:off x="900113" y="1916113"/>
            <a:ext cx="6769100" cy="1655762"/>
          </a:xfrm>
          <a:prstGeom prst="rect">
            <a:avLst/>
          </a:prstGeom>
        </p:spPr>
        <p:txBody>
          <a:bodyPr wrap="none" fromWordArt="1">
            <a:prstTxWarp prst="textPlain">
              <a:avLst>
                <a:gd name="adj" fmla="val 50000"/>
              </a:avLst>
            </a:prstTxWarp>
          </a:bodyPr>
          <a:lstStyle/>
          <a:p>
            <a:pPr algn="ctr"/>
            <a:r>
              <a:rPr lang="en-US" altLang="zh-TW" sz="3600" kern="10">
                <a:ln w="3175">
                  <a:solidFill>
                    <a:srgbClr val="003366"/>
                  </a:solidFill>
                  <a:round/>
                  <a:headEnd/>
                  <a:tailEnd/>
                </a:ln>
                <a:solidFill>
                  <a:srgbClr val="FFFFFF"/>
                </a:solidFill>
                <a:latin typeface="Impact"/>
              </a:rPr>
              <a:t>On Progression of Credit Risks </a:t>
            </a:r>
          </a:p>
          <a:p>
            <a:pPr algn="ctr"/>
            <a:r>
              <a:rPr lang="en-US" altLang="zh-TW" sz="3600" kern="10">
                <a:ln w="3175">
                  <a:solidFill>
                    <a:srgbClr val="003366"/>
                  </a:solidFill>
                  <a:round/>
                  <a:headEnd/>
                  <a:tailEnd/>
                </a:ln>
                <a:solidFill>
                  <a:srgbClr val="FFFFFF"/>
                </a:solidFill>
                <a:latin typeface="Impact"/>
              </a:rPr>
              <a:t>and </a:t>
            </a:r>
          </a:p>
          <a:p>
            <a:pPr algn="ctr"/>
            <a:r>
              <a:rPr lang="en-US" altLang="zh-TW" sz="3600" kern="10">
                <a:ln w="3175">
                  <a:solidFill>
                    <a:srgbClr val="003366"/>
                  </a:solidFill>
                  <a:round/>
                  <a:headEnd/>
                  <a:tailEnd/>
                </a:ln>
                <a:solidFill>
                  <a:srgbClr val="FFFFFF"/>
                </a:solidFill>
                <a:latin typeface="Impact"/>
              </a:rPr>
              <a:t>Financial Crises</a:t>
            </a:r>
            <a:endParaRPr lang="zh-TW" altLang="en-US" sz="3600" kern="10">
              <a:ln w="3175">
                <a:solidFill>
                  <a:srgbClr val="003366"/>
                </a:solidFill>
                <a:round/>
                <a:headEnd/>
                <a:tailEnd/>
              </a:ln>
              <a:solidFill>
                <a:srgbClr val="FFFFFF"/>
              </a:solidFill>
              <a:latin typeface="Impact"/>
            </a:endParaRPr>
          </a:p>
        </p:txBody>
      </p:sp>
      <p:sp>
        <p:nvSpPr>
          <p:cNvPr id="15362" name="Line 7"/>
          <p:cNvSpPr>
            <a:spLocks noChangeShapeType="1"/>
          </p:cNvSpPr>
          <p:nvPr/>
        </p:nvSpPr>
        <p:spPr bwMode="auto">
          <a:xfrm>
            <a:off x="684213" y="1628775"/>
            <a:ext cx="7488237" cy="0"/>
          </a:xfrm>
          <a:prstGeom prst="line">
            <a:avLst/>
          </a:prstGeom>
          <a:noFill/>
          <a:ln w="9525">
            <a:solidFill>
              <a:schemeClr val="bg1"/>
            </a:solidFill>
            <a:round/>
            <a:headEnd/>
            <a:tailEnd/>
          </a:ln>
        </p:spPr>
        <p:txBody>
          <a:bodyPr/>
          <a:lstStyle/>
          <a:p>
            <a:endParaRPr lang="zh-TW" altLang="en-US"/>
          </a:p>
        </p:txBody>
      </p:sp>
      <p:sp>
        <p:nvSpPr>
          <p:cNvPr id="15363" name="Line 8"/>
          <p:cNvSpPr>
            <a:spLocks noChangeShapeType="1"/>
          </p:cNvSpPr>
          <p:nvPr/>
        </p:nvSpPr>
        <p:spPr bwMode="auto">
          <a:xfrm>
            <a:off x="684213" y="4005263"/>
            <a:ext cx="7488237" cy="0"/>
          </a:xfrm>
          <a:prstGeom prst="line">
            <a:avLst/>
          </a:prstGeom>
          <a:noFill/>
          <a:ln w="9525">
            <a:solidFill>
              <a:schemeClr val="bg1"/>
            </a:solidFill>
            <a:round/>
            <a:headEnd/>
            <a:tailEnd/>
          </a:ln>
        </p:spPr>
        <p:txBody>
          <a:bodyPr/>
          <a:lstStyle/>
          <a:p>
            <a:endParaRPr lang="zh-TW" altLang="en-US"/>
          </a:p>
        </p:txBody>
      </p:sp>
      <p:sp>
        <p:nvSpPr>
          <p:cNvPr id="15364" name="Text Box 9"/>
          <p:cNvSpPr txBox="1">
            <a:spLocks noChangeArrowheads="1"/>
          </p:cNvSpPr>
          <p:nvPr/>
        </p:nvSpPr>
        <p:spPr bwMode="auto">
          <a:xfrm>
            <a:off x="755650" y="4221163"/>
            <a:ext cx="5400675" cy="1938337"/>
          </a:xfrm>
          <a:prstGeom prst="rect">
            <a:avLst/>
          </a:prstGeom>
          <a:noFill/>
          <a:ln w="9525">
            <a:noFill/>
            <a:miter lim="800000"/>
            <a:headEnd/>
            <a:tailEnd/>
          </a:ln>
        </p:spPr>
        <p:txBody>
          <a:bodyPr>
            <a:spAutoFit/>
          </a:bodyPr>
          <a:lstStyle/>
          <a:p>
            <a:pPr>
              <a:spcBef>
                <a:spcPct val="50000"/>
              </a:spcBef>
            </a:pPr>
            <a:r>
              <a:rPr lang="zh-TW" altLang="en-US" sz="3000">
                <a:solidFill>
                  <a:srgbClr val="FFCC00"/>
                </a:solidFill>
                <a:latin typeface="標楷體" pitchFamily="65" charset="-120"/>
                <a:ea typeface="標楷體" pitchFamily="65" charset="-120"/>
              </a:rPr>
              <a:t>主講人：未來資產投信董事長　</a:t>
            </a:r>
          </a:p>
          <a:p>
            <a:pPr>
              <a:spcBef>
                <a:spcPct val="50000"/>
              </a:spcBef>
            </a:pPr>
            <a:r>
              <a:rPr lang="zh-TW" altLang="en-US" sz="3000">
                <a:solidFill>
                  <a:srgbClr val="FFCC00"/>
                </a:solidFill>
                <a:latin typeface="標楷體" pitchFamily="65" charset="-120"/>
                <a:ea typeface="標楷體" pitchFamily="65" charset="-120"/>
              </a:rPr>
              <a:t>　　　　   陳卓介精算博士</a:t>
            </a:r>
            <a:endParaRPr lang="en-US" altLang="zh-TW" sz="3000">
              <a:solidFill>
                <a:srgbClr val="FFCC00"/>
              </a:solidFill>
              <a:latin typeface="標楷體" pitchFamily="65" charset="-120"/>
              <a:ea typeface="標楷體" pitchFamily="65" charset="-120"/>
            </a:endParaRPr>
          </a:p>
          <a:p>
            <a:pPr>
              <a:spcBef>
                <a:spcPct val="50000"/>
              </a:spcBef>
            </a:pPr>
            <a:r>
              <a:rPr lang="en-US" altLang="zh-TW" sz="3000">
                <a:solidFill>
                  <a:srgbClr val="FFCC00"/>
                </a:solidFill>
                <a:latin typeface="標楷體" pitchFamily="65" charset="-120"/>
                <a:ea typeface="標楷體" pitchFamily="65" charset="-120"/>
              </a:rPr>
              <a:t>           </a:t>
            </a:r>
            <a:r>
              <a:rPr lang="zh-TW" altLang="en-US" sz="3000">
                <a:solidFill>
                  <a:srgbClr val="FFCC00"/>
                </a:solidFill>
                <a:latin typeface="標楷體" pitchFamily="65" charset="-120"/>
                <a:ea typeface="標楷體" pitchFamily="65" charset="-120"/>
              </a:rPr>
              <a:t> </a:t>
            </a:r>
            <a:r>
              <a:rPr lang="en-US" altLang="zh-TW" sz="3000">
                <a:solidFill>
                  <a:srgbClr val="FFCC00"/>
                </a:solidFill>
                <a:latin typeface="標楷體" pitchFamily="65" charset="-120"/>
                <a:ea typeface="標楷體" pitchFamily="65" charset="-120"/>
              </a:rPr>
              <a:t>2012</a:t>
            </a:r>
            <a:r>
              <a:rPr lang="zh-TW" altLang="en-US" sz="3000">
                <a:solidFill>
                  <a:srgbClr val="FFCC00"/>
                </a:solidFill>
                <a:latin typeface="標楷體" pitchFamily="65" charset="-120"/>
                <a:ea typeface="標楷體" pitchFamily="65" charset="-120"/>
              </a:rPr>
              <a:t>年</a:t>
            </a:r>
            <a:r>
              <a:rPr lang="en-US" altLang="zh-TW" sz="3000">
                <a:solidFill>
                  <a:srgbClr val="FFCC00"/>
                </a:solidFill>
                <a:latin typeface="標楷體" pitchFamily="65" charset="-120"/>
                <a:ea typeface="標楷體" pitchFamily="65" charset="-120"/>
              </a:rPr>
              <a:t>1</a:t>
            </a:r>
            <a:r>
              <a:rPr lang="zh-TW" altLang="en-US" sz="3000">
                <a:solidFill>
                  <a:srgbClr val="FFCC00"/>
                </a:solidFill>
                <a:latin typeface="標楷體" pitchFamily="65" charset="-120"/>
                <a:ea typeface="標楷體" pitchFamily="65" charset="-120"/>
              </a:rPr>
              <a:t>月</a:t>
            </a:r>
            <a:r>
              <a:rPr lang="en-US" altLang="zh-TW" sz="3000">
                <a:solidFill>
                  <a:srgbClr val="FFCC00"/>
                </a:solidFill>
                <a:latin typeface="標楷體" pitchFamily="65" charset="-120"/>
                <a:ea typeface="標楷體" pitchFamily="65" charset="-120"/>
              </a:rPr>
              <a:t>6</a:t>
            </a:r>
            <a:r>
              <a:rPr lang="zh-TW" altLang="en-US" sz="3000">
                <a:solidFill>
                  <a:srgbClr val="FFCC00"/>
                </a:solidFill>
                <a:latin typeface="標楷體" pitchFamily="65" charset="-120"/>
                <a:ea typeface="標楷體" pitchFamily="65" charset="-120"/>
              </a:rPr>
              <a:t>日</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zh-TW" altLang="en-US" smtClean="0"/>
              <a:t>羅斯福政府與二次衰退</a:t>
            </a:r>
          </a:p>
        </p:txBody>
      </p:sp>
      <p:pic>
        <p:nvPicPr>
          <p:cNvPr id="24578" name="Picture 5" descr="羅斯福"/>
          <p:cNvPicPr>
            <a:picLocks noChangeAspect="1" noChangeArrowheads="1"/>
          </p:cNvPicPr>
          <p:nvPr/>
        </p:nvPicPr>
        <p:blipFill>
          <a:blip r:embed="rId2"/>
          <a:srcRect/>
          <a:stretch>
            <a:fillRect/>
          </a:stretch>
        </p:blipFill>
        <p:spPr bwMode="auto">
          <a:xfrm>
            <a:off x="3708400" y="2133600"/>
            <a:ext cx="4962525" cy="3721100"/>
          </a:xfrm>
          <a:prstGeom prst="rect">
            <a:avLst/>
          </a:prstGeom>
          <a:noFill/>
          <a:ln w="9525">
            <a:noFill/>
            <a:miter lim="800000"/>
            <a:headEnd/>
            <a:tailEnd/>
          </a:ln>
        </p:spPr>
      </p:pic>
      <p:sp>
        <p:nvSpPr>
          <p:cNvPr id="24579" name="Rectangle 7"/>
          <p:cNvSpPr>
            <a:spLocks noGrp="1" noChangeArrowheads="1"/>
          </p:cNvSpPr>
          <p:nvPr>
            <p:ph type="body" idx="1"/>
          </p:nvPr>
        </p:nvSpPr>
        <p:spPr>
          <a:xfrm>
            <a:off x="395288" y="1125538"/>
            <a:ext cx="8280400" cy="1008062"/>
          </a:xfrm>
        </p:spPr>
        <p:txBody>
          <a:bodyPr/>
          <a:lstStyle/>
          <a:p>
            <a:pPr marL="0" indent="0" algn="just" eaLnBrk="1" hangingPunct="1">
              <a:buFontTx/>
              <a:buNone/>
            </a:pPr>
            <a:r>
              <a:rPr lang="en-US" altLang="zh-TW" smtClean="0"/>
              <a:t>1933</a:t>
            </a:r>
            <a:r>
              <a:rPr lang="zh-TW" altLang="en-US" smtClean="0"/>
              <a:t>年起</a:t>
            </a:r>
            <a:r>
              <a:rPr lang="en-US" altLang="zh-TW" smtClean="0"/>
              <a:t>GDP</a:t>
            </a:r>
            <a:r>
              <a:rPr lang="zh-TW" altLang="en-US" smtClean="0"/>
              <a:t>才開始停止每年下滑恢復成長，失業率也從高峰之</a:t>
            </a:r>
            <a:r>
              <a:rPr lang="en-US" altLang="zh-TW" smtClean="0"/>
              <a:t>25%</a:t>
            </a:r>
            <a:r>
              <a:rPr lang="zh-TW" altLang="en-US" smtClean="0"/>
              <a:t>開始下降，大蕭條歷時五年才結束。</a:t>
            </a:r>
          </a:p>
        </p:txBody>
      </p:sp>
      <p:sp>
        <p:nvSpPr>
          <p:cNvPr id="24580" name="Text Box 8"/>
          <p:cNvSpPr txBox="1">
            <a:spLocks noChangeArrowheads="1"/>
          </p:cNvSpPr>
          <p:nvPr/>
        </p:nvSpPr>
        <p:spPr bwMode="auto">
          <a:xfrm>
            <a:off x="395288" y="2349500"/>
            <a:ext cx="5256212" cy="3792538"/>
          </a:xfrm>
          <a:prstGeom prst="rect">
            <a:avLst/>
          </a:prstGeom>
          <a:solidFill>
            <a:srgbClr val="FFFFFF">
              <a:alpha val="63921"/>
            </a:srgbClr>
          </a:solidFill>
          <a:ln w="9525">
            <a:noFill/>
            <a:miter lim="800000"/>
            <a:headEnd/>
            <a:tailEnd/>
          </a:ln>
        </p:spPr>
        <p:txBody>
          <a:bodyPr>
            <a:spAutoFit/>
          </a:bodyPr>
          <a:lstStyle/>
          <a:p>
            <a:pPr algn="just">
              <a:lnSpc>
                <a:spcPct val="110000"/>
              </a:lnSpc>
              <a:spcBef>
                <a:spcPct val="5000"/>
              </a:spcBef>
            </a:pPr>
            <a:r>
              <a:rPr lang="zh-TW" altLang="en-US" sz="2000">
                <a:solidFill>
                  <a:srgbClr val="003366"/>
                </a:solidFill>
                <a:ea typeface="標楷體" pitchFamily="65" charset="-120"/>
              </a:rPr>
              <a:t>新政後美國</a:t>
            </a:r>
            <a:r>
              <a:rPr lang="en-US" altLang="zh-TW" sz="2000">
                <a:solidFill>
                  <a:srgbClr val="003366"/>
                </a:solidFill>
                <a:ea typeface="標楷體" pitchFamily="65" charset="-120"/>
              </a:rPr>
              <a:t>GDP</a:t>
            </a:r>
            <a:r>
              <a:rPr lang="zh-TW" altLang="en-US" sz="2000">
                <a:solidFill>
                  <a:srgbClr val="003366"/>
                </a:solidFill>
                <a:ea typeface="標楷體" pitchFamily="65" charset="-120"/>
              </a:rPr>
              <a:t>從</a:t>
            </a:r>
            <a:r>
              <a:rPr lang="en-US" altLang="zh-TW" sz="2000">
                <a:solidFill>
                  <a:srgbClr val="003366"/>
                </a:solidFill>
                <a:ea typeface="標楷體" pitchFamily="65" charset="-120"/>
              </a:rPr>
              <a:t>1933</a:t>
            </a:r>
            <a:r>
              <a:rPr lang="zh-TW" altLang="en-US" sz="2000">
                <a:solidFill>
                  <a:srgbClr val="003366"/>
                </a:solidFill>
                <a:ea typeface="標楷體" pitchFamily="65" charset="-120"/>
              </a:rPr>
              <a:t>年成長至</a:t>
            </a:r>
            <a:r>
              <a:rPr lang="en-US" altLang="zh-TW" sz="2000">
                <a:solidFill>
                  <a:srgbClr val="003366"/>
                </a:solidFill>
                <a:ea typeface="標楷體" pitchFamily="65" charset="-120"/>
              </a:rPr>
              <a:t>1937</a:t>
            </a:r>
            <a:r>
              <a:rPr lang="zh-TW" altLang="en-US" sz="2000">
                <a:solidFill>
                  <a:srgbClr val="003366"/>
                </a:solidFill>
                <a:ea typeface="標楷體" pitchFamily="65" charset="-120"/>
              </a:rPr>
              <a:t>年春並恢復</a:t>
            </a:r>
            <a:r>
              <a:rPr lang="en-US" altLang="zh-TW" sz="2000">
                <a:solidFill>
                  <a:srgbClr val="003366"/>
                </a:solidFill>
                <a:ea typeface="標楷體" pitchFamily="65" charset="-120"/>
              </a:rPr>
              <a:t>1929</a:t>
            </a:r>
            <a:r>
              <a:rPr lang="zh-TW" altLang="en-US" sz="2000">
                <a:solidFill>
                  <a:srgbClr val="003366"/>
                </a:solidFill>
                <a:ea typeface="標楷體" pitchFamily="65" charset="-120"/>
              </a:rPr>
              <a:t>年的水準，失業率由</a:t>
            </a:r>
            <a:r>
              <a:rPr lang="en-US" altLang="zh-TW" sz="2000">
                <a:solidFill>
                  <a:srgbClr val="003366"/>
                </a:solidFill>
                <a:ea typeface="標楷體" pitchFamily="65" charset="-120"/>
              </a:rPr>
              <a:t>25%</a:t>
            </a:r>
            <a:r>
              <a:rPr lang="zh-TW" altLang="en-US" sz="2000">
                <a:solidFill>
                  <a:srgbClr val="003366"/>
                </a:solidFill>
                <a:ea typeface="標楷體" pitchFamily="65" charset="-120"/>
              </a:rPr>
              <a:t>降至</a:t>
            </a:r>
            <a:r>
              <a:rPr lang="en-US" altLang="zh-TW" sz="2000">
                <a:solidFill>
                  <a:srgbClr val="003366"/>
                </a:solidFill>
                <a:ea typeface="標楷體" pitchFamily="65" charset="-120"/>
              </a:rPr>
              <a:t>14.3%</a:t>
            </a:r>
            <a:r>
              <a:rPr lang="zh-TW" altLang="en-US" sz="2000">
                <a:solidFill>
                  <a:srgbClr val="003366"/>
                </a:solidFill>
                <a:ea typeface="標楷體" pitchFamily="65" charset="-120"/>
              </a:rPr>
              <a:t>，工業生產與工資都回復到</a:t>
            </a:r>
            <a:r>
              <a:rPr lang="en-US" altLang="zh-TW" sz="2000">
                <a:solidFill>
                  <a:srgbClr val="003366"/>
                </a:solidFill>
                <a:ea typeface="標楷體" pitchFamily="65" charset="-120"/>
              </a:rPr>
              <a:t>1929</a:t>
            </a:r>
            <a:r>
              <a:rPr lang="zh-TW" altLang="en-US" sz="2000">
                <a:solidFill>
                  <a:srgbClr val="003366"/>
                </a:solidFill>
                <a:ea typeface="標楷體" pitchFamily="65" charset="-120"/>
              </a:rPr>
              <a:t>年的水準。</a:t>
            </a:r>
            <a:r>
              <a:rPr lang="en-US" altLang="zh-TW" sz="2000">
                <a:solidFill>
                  <a:srgbClr val="003366"/>
                </a:solidFill>
                <a:ea typeface="標楷體" pitchFamily="65" charset="-120"/>
              </a:rPr>
              <a:t>1937</a:t>
            </a:r>
            <a:r>
              <a:rPr lang="zh-TW" altLang="en-US" sz="2000">
                <a:solidFill>
                  <a:srgbClr val="003366"/>
                </a:solidFill>
                <a:ea typeface="標楷體" pitchFamily="65" charset="-120"/>
              </a:rPr>
              <a:t>年中羅斯福政府決議削減支出以平衡預算，於</a:t>
            </a:r>
            <a:r>
              <a:rPr lang="en-US" altLang="zh-TW" sz="2000">
                <a:solidFill>
                  <a:srgbClr val="003366"/>
                </a:solidFill>
                <a:ea typeface="標楷體" pitchFamily="65" charset="-120"/>
              </a:rPr>
              <a:t>1937</a:t>
            </a:r>
            <a:r>
              <a:rPr lang="zh-TW" altLang="en-US" sz="2000">
                <a:solidFill>
                  <a:srgbClr val="003366"/>
                </a:solidFill>
                <a:ea typeface="標楷體" pitchFamily="65" charset="-120"/>
              </a:rPr>
              <a:t>年年中開始了</a:t>
            </a:r>
            <a:r>
              <a:rPr lang="en-US" altLang="zh-TW" sz="2000">
                <a:solidFill>
                  <a:srgbClr val="003366"/>
                </a:solidFill>
                <a:ea typeface="標楷體" pitchFamily="65" charset="-120"/>
              </a:rPr>
              <a:t>13</a:t>
            </a:r>
            <a:r>
              <a:rPr lang="zh-TW" altLang="en-US" sz="2000">
                <a:solidFill>
                  <a:srgbClr val="003366"/>
                </a:solidFill>
                <a:ea typeface="標楷體" pitchFamily="65" charset="-120"/>
              </a:rPr>
              <a:t>個月的經濟衰退，失業率由</a:t>
            </a:r>
            <a:r>
              <a:rPr lang="en-US" altLang="zh-TW" sz="2000">
                <a:solidFill>
                  <a:srgbClr val="003366"/>
                </a:solidFill>
                <a:ea typeface="標楷體" pitchFamily="65" charset="-120"/>
              </a:rPr>
              <a:t>14.3%</a:t>
            </a:r>
            <a:r>
              <a:rPr lang="zh-TW" altLang="en-US" sz="2000">
                <a:solidFill>
                  <a:srgbClr val="003366"/>
                </a:solidFill>
                <a:ea typeface="標楷體" pitchFamily="65" charset="-120"/>
              </a:rPr>
              <a:t>暴增為</a:t>
            </a:r>
            <a:r>
              <a:rPr lang="en-US" altLang="zh-TW" sz="2000">
                <a:solidFill>
                  <a:srgbClr val="003366"/>
                </a:solidFill>
                <a:ea typeface="標楷體" pitchFamily="65" charset="-120"/>
              </a:rPr>
              <a:t>19%</a:t>
            </a:r>
            <a:r>
              <a:rPr lang="zh-TW" altLang="en-US" sz="2000">
                <a:solidFill>
                  <a:srgbClr val="003366"/>
                </a:solidFill>
                <a:ea typeface="標楷體" pitchFamily="65" charset="-120"/>
              </a:rPr>
              <a:t>，製造業回跌</a:t>
            </a:r>
            <a:r>
              <a:rPr lang="en-US" altLang="zh-TW" sz="2000">
                <a:solidFill>
                  <a:srgbClr val="003366"/>
                </a:solidFill>
                <a:ea typeface="標楷體" pitchFamily="65" charset="-120"/>
              </a:rPr>
              <a:t>37%</a:t>
            </a:r>
            <a:r>
              <a:rPr lang="zh-TW" altLang="en-US" sz="2000">
                <a:solidFill>
                  <a:srgbClr val="003366"/>
                </a:solidFill>
                <a:ea typeface="標楷體" pitchFamily="65" charset="-120"/>
              </a:rPr>
              <a:t>至</a:t>
            </a:r>
            <a:r>
              <a:rPr lang="en-US" altLang="zh-TW" sz="2000">
                <a:solidFill>
                  <a:srgbClr val="003366"/>
                </a:solidFill>
                <a:ea typeface="標楷體" pitchFamily="65" charset="-120"/>
              </a:rPr>
              <a:t>1934</a:t>
            </a:r>
            <a:r>
              <a:rPr lang="zh-TW" altLang="en-US" sz="2000">
                <a:solidFill>
                  <a:srgbClr val="003366"/>
                </a:solidFill>
                <a:ea typeface="標楷體" pitchFamily="65" charset="-120"/>
              </a:rPr>
              <a:t>年的水準，大家又稱之為二次衰退。</a:t>
            </a:r>
            <a:r>
              <a:rPr lang="en-US" altLang="zh-TW" sz="2000">
                <a:solidFill>
                  <a:srgbClr val="003366"/>
                </a:solidFill>
                <a:ea typeface="標楷體" pitchFamily="65" charset="-120"/>
              </a:rPr>
              <a:t>1938</a:t>
            </a:r>
            <a:r>
              <a:rPr lang="zh-TW" altLang="en-US" sz="2000">
                <a:solidFill>
                  <a:srgbClr val="003366"/>
                </a:solidFill>
                <a:ea typeface="標楷體" pitchFamily="65" charset="-120"/>
              </a:rPr>
              <a:t>羅斯福政府開始農業補貼與再次擴大公共支出，經濟才恢復成長動力並走出二次衰退。 </a:t>
            </a:r>
          </a:p>
          <a:p>
            <a:pPr>
              <a:lnSpc>
                <a:spcPct val="110000"/>
              </a:lnSpc>
              <a:spcBef>
                <a:spcPct val="5000"/>
              </a:spcBef>
              <a:buFontTx/>
              <a:buChar char="•"/>
            </a:pPr>
            <a:endParaRPr lang="en-US" altLang="zh-TW" sz="2000">
              <a:ea typeface="標楷體"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zh-TW" altLang="en-US" smtClean="0"/>
              <a:t>金融風暴</a:t>
            </a:r>
          </a:p>
        </p:txBody>
      </p:sp>
      <p:sp>
        <p:nvSpPr>
          <p:cNvPr id="25602" name="Rectangle 3"/>
          <p:cNvSpPr>
            <a:spLocks noGrp="1" noChangeArrowheads="1"/>
          </p:cNvSpPr>
          <p:nvPr>
            <p:ph type="body" idx="1"/>
          </p:nvPr>
        </p:nvSpPr>
        <p:spPr>
          <a:xfrm>
            <a:off x="4356100" y="1196975"/>
            <a:ext cx="4248150" cy="4525963"/>
          </a:xfrm>
        </p:spPr>
        <p:txBody>
          <a:bodyPr/>
          <a:lstStyle/>
          <a:p>
            <a:pPr marL="0" indent="0" algn="just" eaLnBrk="1" hangingPunct="1">
              <a:lnSpc>
                <a:spcPct val="110000"/>
              </a:lnSpc>
              <a:spcBef>
                <a:spcPct val="15000"/>
              </a:spcBef>
              <a:buFontTx/>
              <a:buNone/>
            </a:pPr>
            <a:r>
              <a:rPr lang="zh-TW" altLang="en-US" smtClean="0"/>
              <a:t>日本</a:t>
            </a:r>
            <a:r>
              <a:rPr lang="en-US" altLang="zh-TW" smtClean="0"/>
              <a:t>1989</a:t>
            </a:r>
            <a:r>
              <a:rPr lang="zh-TW" altLang="en-US" smtClean="0"/>
              <a:t>年泡沫後，資金成本接近零，大量資金開始由日本到泰國、印尼等國家套利，泰國</a:t>
            </a:r>
            <a:r>
              <a:rPr lang="en-US" altLang="zh-TW" smtClean="0"/>
              <a:t>90</a:t>
            </a:r>
            <a:r>
              <a:rPr lang="zh-TW" altLang="en-US" smtClean="0"/>
              <a:t>年代維持超過</a:t>
            </a:r>
            <a:r>
              <a:rPr lang="en-US" altLang="zh-TW" smtClean="0"/>
              <a:t>7%</a:t>
            </a:r>
            <a:r>
              <a:rPr lang="zh-TW" altLang="en-US" smtClean="0"/>
              <a:t>之成長，大量資金進入股市與房地產，進入房地產之熱錢高達</a:t>
            </a:r>
            <a:r>
              <a:rPr lang="en-US" altLang="zh-TW" smtClean="0"/>
              <a:t>40%</a:t>
            </a:r>
            <a:r>
              <a:rPr lang="zh-TW" altLang="en-US" smtClean="0"/>
              <a:t>，</a:t>
            </a:r>
            <a:r>
              <a:rPr lang="en-US" altLang="zh-TW" smtClean="0"/>
              <a:t>1995</a:t>
            </a:r>
            <a:r>
              <a:rPr lang="zh-TW" altLang="en-US" smtClean="0"/>
              <a:t>年美元對日圓開始升值，盯緊美元之泰元使其出口壓力增加，</a:t>
            </a:r>
            <a:r>
              <a:rPr lang="en-US" altLang="zh-TW" smtClean="0"/>
              <a:t>1996</a:t>
            </a:r>
            <a:r>
              <a:rPr lang="zh-TW" altLang="en-US" smtClean="0"/>
              <a:t>年經濟成長開始走緩，基本面泰元無法盯緊美元續強，經濟大幅成長對熱錢之誘因開始消失，國際熱錢大幅匯出泰國房地產、股市與匯市，進而引爆了</a:t>
            </a:r>
            <a:r>
              <a:rPr lang="en-US" altLang="zh-TW" smtClean="0"/>
              <a:t>1997</a:t>
            </a:r>
            <a:r>
              <a:rPr lang="zh-TW" altLang="en-US" smtClean="0"/>
              <a:t>年的亞洲金融風暴。 </a:t>
            </a:r>
          </a:p>
        </p:txBody>
      </p:sp>
      <p:pic>
        <p:nvPicPr>
          <p:cNvPr id="25603" name="Picture 4" descr="金融風曝"/>
          <p:cNvPicPr>
            <a:picLocks noChangeAspect="1" noChangeArrowheads="1"/>
          </p:cNvPicPr>
          <p:nvPr/>
        </p:nvPicPr>
        <p:blipFill>
          <a:blip r:embed="rId2"/>
          <a:srcRect/>
          <a:stretch>
            <a:fillRect/>
          </a:stretch>
        </p:blipFill>
        <p:spPr bwMode="auto">
          <a:xfrm>
            <a:off x="395288" y="1196975"/>
            <a:ext cx="3829050" cy="402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4" descr="歐豬五國"/>
          <p:cNvPicPr>
            <a:picLocks noChangeAspect="1" noChangeArrowheads="1"/>
          </p:cNvPicPr>
          <p:nvPr/>
        </p:nvPicPr>
        <p:blipFill>
          <a:blip r:embed="rId2"/>
          <a:srcRect/>
          <a:stretch>
            <a:fillRect/>
          </a:stretch>
        </p:blipFill>
        <p:spPr bwMode="auto">
          <a:xfrm>
            <a:off x="1547813" y="1989138"/>
            <a:ext cx="5689600" cy="4606925"/>
          </a:xfrm>
          <a:prstGeom prst="rect">
            <a:avLst/>
          </a:prstGeom>
          <a:noFill/>
          <a:ln w="9525">
            <a:noFill/>
            <a:miter lim="800000"/>
            <a:headEnd/>
            <a:tailEnd/>
          </a:ln>
        </p:spPr>
      </p:pic>
      <p:sp>
        <p:nvSpPr>
          <p:cNvPr id="26626" name="Rectangle 2"/>
          <p:cNvSpPr>
            <a:spLocks noGrp="1" noChangeArrowheads="1"/>
          </p:cNvSpPr>
          <p:nvPr>
            <p:ph type="title"/>
          </p:nvPr>
        </p:nvSpPr>
        <p:spPr/>
        <p:txBody>
          <a:bodyPr/>
          <a:lstStyle/>
          <a:p>
            <a:pPr eaLnBrk="1" hangingPunct="1"/>
            <a:r>
              <a:rPr lang="zh-TW" altLang="en-US" smtClean="0"/>
              <a:t>歐元調節功能失效</a:t>
            </a:r>
          </a:p>
        </p:txBody>
      </p:sp>
      <p:sp>
        <p:nvSpPr>
          <p:cNvPr id="26627" name="Rectangle 3"/>
          <p:cNvSpPr>
            <a:spLocks noGrp="1" noChangeArrowheads="1"/>
          </p:cNvSpPr>
          <p:nvPr>
            <p:ph type="body" idx="1"/>
          </p:nvPr>
        </p:nvSpPr>
        <p:spPr>
          <a:xfrm>
            <a:off x="755650" y="1125538"/>
            <a:ext cx="7704138" cy="2951162"/>
          </a:xfrm>
          <a:solidFill>
            <a:srgbClr val="FFFFFF">
              <a:alpha val="59999"/>
            </a:srgbClr>
          </a:solidFill>
        </p:spPr>
        <p:txBody>
          <a:bodyPr/>
          <a:lstStyle/>
          <a:p>
            <a:pPr marL="0" indent="0" algn="just" eaLnBrk="1" hangingPunct="1">
              <a:buFontTx/>
              <a:buNone/>
            </a:pPr>
            <a:r>
              <a:rPr lang="zh-TW" altLang="en-US" smtClean="0">
                <a:solidFill>
                  <a:schemeClr val="tx1"/>
                </a:solidFill>
              </a:rPr>
              <a:t>亞洲金融風暴後，國際熱錢的下一個標的是</a:t>
            </a:r>
            <a:r>
              <a:rPr lang="en-US" altLang="zh-TW" smtClean="0">
                <a:solidFill>
                  <a:schemeClr val="tx1"/>
                </a:solidFill>
              </a:rPr>
              <a:t>Dotcom</a:t>
            </a:r>
            <a:r>
              <a:rPr lang="zh-TW" altLang="en-US" smtClean="0">
                <a:solidFill>
                  <a:schemeClr val="tx1"/>
                </a:solidFill>
              </a:rPr>
              <a:t>。</a:t>
            </a:r>
            <a:r>
              <a:rPr lang="en-US" altLang="zh-TW" smtClean="0">
                <a:solidFill>
                  <a:schemeClr val="tx1"/>
                </a:solidFill>
              </a:rPr>
              <a:t>Dotcom</a:t>
            </a:r>
            <a:r>
              <a:rPr lang="zh-TW" altLang="en-US" smtClean="0">
                <a:solidFill>
                  <a:schemeClr val="tx1"/>
                </a:solidFill>
              </a:rPr>
              <a:t>過度地擴張後於</a:t>
            </a:r>
            <a:r>
              <a:rPr lang="en-US" altLang="zh-TW" smtClean="0">
                <a:solidFill>
                  <a:schemeClr val="tx1"/>
                </a:solidFill>
              </a:rPr>
              <a:t>2000</a:t>
            </a:r>
            <a:r>
              <a:rPr lang="zh-TW" altLang="en-US" smtClean="0">
                <a:solidFill>
                  <a:schemeClr val="tx1"/>
                </a:solidFill>
              </a:rPr>
              <a:t>與</a:t>
            </a:r>
            <a:r>
              <a:rPr lang="en-US" altLang="zh-TW" smtClean="0">
                <a:solidFill>
                  <a:schemeClr val="tx1"/>
                </a:solidFill>
              </a:rPr>
              <a:t>2001</a:t>
            </a:r>
            <a:r>
              <a:rPr lang="zh-TW" altLang="en-US" smtClean="0">
                <a:solidFill>
                  <a:schemeClr val="tx1"/>
                </a:solidFill>
              </a:rPr>
              <a:t>年造成了</a:t>
            </a:r>
            <a:r>
              <a:rPr lang="en-US" altLang="zh-TW" smtClean="0">
                <a:solidFill>
                  <a:schemeClr val="tx1"/>
                </a:solidFill>
              </a:rPr>
              <a:t>Internet Bubble</a:t>
            </a:r>
            <a:r>
              <a:rPr lang="zh-TW" altLang="en-US" smtClean="0">
                <a:solidFill>
                  <a:schemeClr val="tx1"/>
                </a:solidFill>
              </a:rPr>
              <a:t>，為了拯救衰退，美國的低利環境又造就了房地產多頭行情，便宜的</a:t>
            </a:r>
            <a:r>
              <a:rPr lang="en-US" altLang="zh-TW" smtClean="0">
                <a:solidFill>
                  <a:schemeClr val="tx1"/>
                </a:solidFill>
              </a:rPr>
              <a:t>subprime</a:t>
            </a:r>
            <a:r>
              <a:rPr lang="zh-TW" altLang="en-US" smtClean="0">
                <a:solidFill>
                  <a:schemeClr val="tx1"/>
                </a:solidFill>
              </a:rPr>
              <a:t>信貸與高槓桿的衍生金融產物讓房地產</a:t>
            </a:r>
            <a:r>
              <a:rPr lang="en-US" altLang="zh-TW" smtClean="0">
                <a:solidFill>
                  <a:schemeClr val="tx1"/>
                </a:solidFill>
              </a:rPr>
              <a:t>Bubble</a:t>
            </a:r>
            <a:r>
              <a:rPr lang="zh-TW" altLang="en-US" smtClean="0">
                <a:solidFill>
                  <a:schemeClr val="tx1"/>
                </a:solidFill>
              </a:rPr>
              <a:t>演變</a:t>
            </a:r>
            <a:r>
              <a:rPr lang="en-US" altLang="zh-TW" smtClean="0">
                <a:solidFill>
                  <a:schemeClr val="tx1"/>
                </a:solidFill>
              </a:rPr>
              <a:t>financial tsunami</a:t>
            </a:r>
            <a:r>
              <a:rPr lang="zh-TW" altLang="en-US" smtClean="0">
                <a:solidFill>
                  <a:schemeClr val="tx1"/>
                </a:solidFill>
              </a:rPr>
              <a:t>襲捲全世界金融體系，為了整救</a:t>
            </a:r>
            <a:r>
              <a:rPr lang="en-US" altLang="zh-TW" smtClean="0">
                <a:solidFill>
                  <a:schemeClr val="tx1"/>
                </a:solidFill>
              </a:rPr>
              <a:t>financial tsunami</a:t>
            </a:r>
            <a:r>
              <a:rPr lang="zh-TW" altLang="en-US" smtClean="0">
                <a:solidFill>
                  <a:schemeClr val="tx1"/>
                </a:solidFill>
              </a:rPr>
              <a:t>，各國政府之舉債從事公共建設、大印鈔票、量化寬鬆，使各國財政赤字增加，歐盟之貨幣一元化卻無財政統一機制，出口弱國面對相對強勢歐元出口受損赤字增加，出口強國面對相對弱勢歐元出口增加經濟成長，貨幣調節各國經濟的功能消失，歐豬五國因而財政更加惡化。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zh-TW" altLang="en-US" smtClean="0"/>
              <a:t>信用風險總結</a:t>
            </a:r>
          </a:p>
        </p:txBody>
      </p:sp>
      <p:sp>
        <p:nvSpPr>
          <p:cNvPr id="27650" name="Rectangle 3"/>
          <p:cNvSpPr>
            <a:spLocks noGrp="1" noChangeArrowheads="1"/>
          </p:cNvSpPr>
          <p:nvPr>
            <p:ph type="body" idx="1"/>
          </p:nvPr>
        </p:nvSpPr>
        <p:spPr>
          <a:xfrm>
            <a:off x="323850" y="1125538"/>
            <a:ext cx="8229600" cy="5111750"/>
          </a:xfrm>
        </p:spPr>
        <p:txBody>
          <a:bodyPr/>
          <a:lstStyle/>
          <a:p>
            <a:pPr eaLnBrk="1" hangingPunct="1"/>
            <a:r>
              <a:rPr lang="zh-TW" altLang="en-US" smtClean="0"/>
              <a:t>金融風暴在歷史上一再反覆出現，發生的原因類似，型態則每次略有不同，風暴的原理好比吹氣球，小小的一個氣球，一再一再地吹氣，一步步地擴大，一旦超出能負荷程度，氣球就爆了，造成風暴的主要的空氣，是信用與熱錢，引爆的時點則為過度膨脹的資產回檔使資產無法負擔負債的時刻。</a:t>
            </a:r>
          </a:p>
          <a:p>
            <a:pPr eaLnBrk="1" hangingPunct="1"/>
            <a:endParaRPr lang="zh-TW" altLang="en-US" smtClean="0"/>
          </a:p>
          <a:p>
            <a:pPr eaLnBrk="1" hangingPunct="1"/>
            <a:r>
              <a:rPr lang="zh-TW" altLang="en-US" smtClean="0"/>
              <a:t>信用風險在歷史演進上，由自然人開始承擔，而後轉向了公司法人、金融業與國家。系統性的商業信貸，則是由公司法人與金融業來經營，透過衍生金融產物如</a:t>
            </a:r>
            <a:r>
              <a:rPr lang="en-US" altLang="zh-TW" smtClean="0"/>
              <a:t>CMO/CDO</a:t>
            </a:r>
            <a:r>
              <a:rPr lang="zh-TW" altLang="en-US" smtClean="0"/>
              <a:t>的發明，自然人得以</a:t>
            </a:r>
            <a:r>
              <a:rPr lang="en-US" altLang="zh-TW" smtClean="0"/>
              <a:t>synthetic</a:t>
            </a:r>
            <a:r>
              <a:rPr lang="zh-TW" altLang="en-US" smtClean="0"/>
              <a:t>地以槓桿來經營，美房地產崩盤，使得整體信用系統受損，各國為了整救信用系統，各國政府之舉債從事公共建設、大印鈔票、量化寬鬆，使各國財政赤字增加，歐盟之貨幣一元化卻無財政統一機制，造成歐元區出口強國受益而弱勢國卻財政惡化。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zh-TW" smtClean="0"/>
              <a:t>2012</a:t>
            </a:r>
            <a:r>
              <a:rPr lang="zh-TW" altLang="en-US" smtClean="0"/>
              <a:t>上半年歐豬五國危機再現</a:t>
            </a:r>
          </a:p>
        </p:txBody>
      </p:sp>
      <p:sp>
        <p:nvSpPr>
          <p:cNvPr id="28674" name="Text Box 5"/>
          <p:cNvSpPr txBox="1">
            <a:spLocks noChangeArrowheads="1"/>
          </p:cNvSpPr>
          <p:nvPr/>
        </p:nvSpPr>
        <p:spPr bwMode="auto">
          <a:xfrm>
            <a:off x="468313" y="5949950"/>
            <a:ext cx="4319587" cy="336550"/>
          </a:xfrm>
          <a:prstGeom prst="rect">
            <a:avLst/>
          </a:prstGeom>
          <a:noFill/>
          <a:ln w="9525">
            <a:noFill/>
            <a:miter lim="800000"/>
            <a:headEnd/>
            <a:tailEnd/>
          </a:ln>
        </p:spPr>
        <p:txBody>
          <a:bodyPr>
            <a:spAutoFit/>
          </a:bodyPr>
          <a:lstStyle/>
          <a:p>
            <a:pPr>
              <a:spcBef>
                <a:spcPct val="50000"/>
              </a:spcBef>
            </a:pPr>
            <a:r>
              <a:rPr lang="zh-TW" altLang="en-US" sz="1600">
                <a:ea typeface="標楷體" pitchFamily="65" charset="-120"/>
              </a:rPr>
              <a:t>資料來源：元大投顧</a:t>
            </a:r>
          </a:p>
        </p:txBody>
      </p:sp>
      <p:pic>
        <p:nvPicPr>
          <p:cNvPr id="28675" name="Picture 6"/>
          <p:cNvPicPr>
            <a:picLocks noChangeAspect="1" noChangeArrowheads="1"/>
          </p:cNvPicPr>
          <p:nvPr/>
        </p:nvPicPr>
        <p:blipFill>
          <a:blip r:embed="rId2"/>
          <a:srcRect/>
          <a:stretch>
            <a:fillRect/>
          </a:stretch>
        </p:blipFill>
        <p:spPr bwMode="auto">
          <a:xfrm>
            <a:off x="0" y="1196975"/>
            <a:ext cx="9144000" cy="478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zh-TW" altLang="en-US" smtClean="0"/>
              <a:t>歐債風險展望</a:t>
            </a:r>
          </a:p>
        </p:txBody>
      </p:sp>
      <p:sp>
        <p:nvSpPr>
          <p:cNvPr id="29698" name="Rectangle 3"/>
          <p:cNvSpPr>
            <a:spLocks noGrp="1" noChangeArrowheads="1"/>
          </p:cNvSpPr>
          <p:nvPr>
            <p:ph type="body" idx="1"/>
          </p:nvPr>
        </p:nvSpPr>
        <p:spPr>
          <a:xfrm>
            <a:off x="468313" y="1196975"/>
            <a:ext cx="8064500" cy="4464050"/>
          </a:xfrm>
        </p:spPr>
        <p:txBody>
          <a:bodyPr/>
          <a:lstStyle/>
          <a:p>
            <a:pPr marL="0" indent="0" algn="just" eaLnBrk="1" hangingPunct="1">
              <a:buFontTx/>
              <a:buNone/>
            </a:pPr>
            <a:r>
              <a:rPr lang="zh-TW" altLang="en-US" smtClean="0"/>
              <a:t>歐債風暴，核心在歐豬五國，歐豬五國</a:t>
            </a:r>
            <a:r>
              <a:rPr lang="en-US" altLang="zh-TW" smtClean="0"/>
              <a:t>2011</a:t>
            </a:r>
            <a:r>
              <a:rPr lang="zh-TW" altLang="en-US" smtClean="0"/>
              <a:t>年到債</a:t>
            </a:r>
            <a:r>
              <a:rPr lang="en-US" altLang="zh-TW" smtClean="0"/>
              <a:t>1900</a:t>
            </a:r>
            <a:r>
              <a:rPr lang="zh-TW" altLang="en-US" smtClean="0"/>
              <a:t>億，</a:t>
            </a:r>
            <a:r>
              <a:rPr lang="en-US" altLang="zh-TW" smtClean="0"/>
              <a:t>2012</a:t>
            </a:r>
            <a:r>
              <a:rPr lang="zh-TW" altLang="en-US" smtClean="0"/>
              <a:t>年到債</a:t>
            </a:r>
            <a:r>
              <a:rPr lang="en-US" altLang="zh-TW" smtClean="0"/>
              <a:t>4600</a:t>
            </a:r>
            <a:r>
              <a:rPr lang="zh-TW" altLang="en-US" smtClean="0"/>
              <a:t>億，</a:t>
            </a:r>
            <a:r>
              <a:rPr lang="en-US" altLang="zh-TW" smtClean="0"/>
              <a:t>2013</a:t>
            </a:r>
            <a:r>
              <a:rPr lang="zh-TW" altLang="en-US" smtClean="0"/>
              <a:t>年到債</a:t>
            </a:r>
            <a:r>
              <a:rPr lang="en-US" altLang="zh-TW" smtClean="0"/>
              <a:t>2700</a:t>
            </a:r>
            <a:r>
              <a:rPr lang="zh-TW" altLang="en-US" smtClean="0"/>
              <a:t>億，最大的風險在今年</a:t>
            </a:r>
            <a:r>
              <a:rPr lang="en-US" altLang="zh-TW" smtClean="0"/>
              <a:t>2012</a:t>
            </a:r>
            <a:r>
              <a:rPr lang="zh-TW" altLang="en-US" smtClean="0"/>
              <a:t>年，特別是</a:t>
            </a:r>
            <a:r>
              <a:rPr lang="en-US" altLang="zh-TW" smtClean="0"/>
              <a:t>2012</a:t>
            </a:r>
            <a:r>
              <a:rPr lang="zh-TW" altLang="en-US" smtClean="0"/>
              <a:t>年</a:t>
            </a:r>
            <a:r>
              <a:rPr lang="en-US" altLang="zh-TW" smtClean="0"/>
              <a:t>2</a:t>
            </a:r>
            <a:r>
              <a:rPr lang="zh-TW" altLang="en-US" smtClean="0"/>
              <a:t>、</a:t>
            </a:r>
            <a:r>
              <a:rPr lang="en-US" altLang="zh-TW" smtClean="0"/>
              <a:t>3</a:t>
            </a:r>
            <a:r>
              <a:rPr lang="zh-TW" altLang="en-US" smtClean="0"/>
              <a:t>、</a:t>
            </a:r>
            <a:r>
              <a:rPr lang="en-US" altLang="zh-TW" smtClean="0"/>
              <a:t>4</a:t>
            </a:r>
            <a:r>
              <a:rPr lang="zh-TW" altLang="en-US" smtClean="0"/>
              <a:t>三個月到期的債，與去年全年到債金額相當。</a:t>
            </a:r>
          </a:p>
          <a:p>
            <a:pPr marL="0" indent="0" algn="just" eaLnBrk="1" hangingPunct="1">
              <a:buFontTx/>
              <a:buNone/>
            </a:pPr>
            <a:endParaRPr lang="zh-TW" altLang="en-US" smtClean="0"/>
          </a:p>
          <a:p>
            <a:pPr marL="0" indent="0" algn="just" eaLnBrk="1" hangingPunct="1">
              <a:buFontTx/>
              <a:buNone/>
            </a:pPr>
            <a:r>
              <a:rPr lang="zh-TW" altLang="en-US" smtClean="0"/>
              <a:t>對今年的發展</a:t>
            </a:r>
          </a:p>
          <a:p>
            <a:pPr marL="0" indent="0" algn="just" eaLnBrk="1" hangingPunct="1">
              <a:buFontTx/>
              <a:buNone/>
            </a:pPr>
            <a:r>
              <a:rPr lang="zh-TW" altLang="en-US" smtClean="0"/>
              <a:t>第一種可能是完全不</a:t>
            </a:r>
            <a:r>
              <a:rPr lang="en-US" altLang="zh-TW" smtClean="0"/>
              <a:t>default</a:t>
            </a:r>
            <a:r>
              <a:rPr lang="zh-TW" altLang="en-US" smtClean="0"/>
              <a:t>，但可能性不高；</a:t>
            </a:r>
          </a:p>
          <a:p>
            <a:pPr marL="0" indent="0" algn="just" eaLnBrk="1" hangingPunct="1">
              <a:buFontTx/>
              <a:buNone/>
            </a:pPr>
            <a:r>
              <a:rPr lang="zh-TW" altLang="en-US" smtClean="0"/>
              <a:t>第二種可能是有秩序的</a:t>
            </a:r>
            <a:r>
              <a:rPr lang="en-US" altLang="zh-TW" smtClean="0"/>
              <a:t>default</a:t>
            </a:r>
            <a:r>
              <a:rPr lang="zh-TW" altLang="en-US" smtClean="0"/>
              <a:t>，這也是大多數人預期的版本；</a:t>
            </a:r>
          </a:p>
          <a:p>
            <a:pPr marL="0" indent="0" algn="just" eaLnBrk="1" hangingPunct="1">
              <a:buFontTx/>
              <a:buNone/>
            </a:pPr>
            <a:r>
              <a:rPr lang="zh-TW" altLang="en-US" smtClean="0"/>
              <a:t>第三種可能是沒有秩序的</a:t>
            </a:r>
            <a:r>
              <a:rPr lang="en-US" altLang="zh-TW" smtClean="0"/>
              <a:t>default</a:t>
            </a:r>
            <a:r>
              <a:rPr lang="zh-TW" altLang="en-US" smtClean="0"/>
              <a:t>，這也是大多數人不樂見的版本；</a:t>
            </a:r>
          </a:p>
          <a:p>
            <a:pPr marL="0" indent="0" algn="just" eaLnBrk="1" hangingPunct="1">
              <a:buFontTx/>
              <a:buNone/>
            </a:pPr>
            <a:endParaRPr lang="zh-TW" altLang="en-US" smtClean="0"/>
          </a:p>
          <a:p>
            <a:pPr marL="0" indent="0" algn="just" eaLnBrk="1" hangingPunct="1">
              <a:buFontTx/>
              <a:buNone/>
            </a:pPr>
            <a:r>
              <a:rPr lang="zh-TW" altLang="en-US" smtClean="0"/>
              <a:t>目前政經結構偏向有秩序的</a:t>
            </a:r>
            <a:r>
              <a:rPr lang="en-US" altLang="zh-TW" smtClean="0"/>
              <a:t>default</a:t>
            </a:r>
            <a:r>
              <a:rPr lang="zh-TW" altLang="en-US" smtClean="0"/>
              <a:t>。希臘主動退出歐元區並讓貨幣貶值讓出口再現競爭力，長期來看才是正確之路。故</a:t>
            </a:r>
            <a:r>
              <a:rPr lang="en-US" altLang="zh-TW" smtClean="0"/>
              <a:t>2012</a:t>
            </a:r>
            <a:r>
              <a:rPr lang="zh-TW" altLang="en-US" smtClean="0"/>
              <a:t>年股市有機會再回測低點，並創造一個長期投資的好機會。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ctrTitle"/>
          </p:nvPr>
        </p:nvSpPr>
        <p:spPr/>
        <p:txBody>
          <a:bodyPr/>
          <a:lstStyle/>
          <a:p>
            <a:pPr eaLnBrk="1" hangingPunct="1"/>
            <a:r>
              <a:rPr lang="en-US" altLang="zh-TW" smtClean="0"/>
              <a:t>2012 </a:t>
            </a:r>
            <a:r>
              <a:rPr lang="zh-TW" altLang="en-US" smtClean="0"/>
              <a:t>經濟展望</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l="6433" t="11267" r="6433" b="5354"/>
          <a:stretch>
            <a:fillRect/>
          </a:stretch>
        </p:blipFill>
        <p:spPr bwMode="auto">
          <a:xfrm>
            <a:off x="0" y="836613"/>
            <a:ext cx="9144000" cy="5329237"/>
          </a:xfrm>
          <a:prstGeom prst="rect">
            <a:avLst/>
          </a:prstGeom>
          <a:noFill/>
          <a:ln w="9525">
            <a:noFill/>
            <a:miter lim="800000"/>
            <a:headEnd/>
            <a:tailEnd/>
          </a:ln>
        </p:spPr>
      </p:pic>
      <p:sp>
        <p:nvSpPr>
          <p:cNvPr id="31746" name="Rectangle 3"/>
          <p:cNvSpPr>
            <a:spLocks noGrp="1" noChangeArrowheads="1"/>
          </p:cNvSpPr>
          <p:nvPr>
            <p:ph type="title"/>
          </p:nvPr>
        </p:nvSpPr>
        <p:spPr/>
        <p:txBody>
          <a:bodyPr/>
          <a:lstStyle/>
          <a:p>
            <a:pPr eaLnBrk="1" hangingPunct="1"/>
            <a:r>
              <a:rPr lang="zh-TW" altLang="en-US" smtClean="0"/>
              <a:t>黑天鵝充斥</a:t>
            </a:r>
            <a:r>
              <a:rPr lang="en-US" altLang="zh-TW" smtClean="0">
                <a:latin typeface="Times New Roman" pitchFamily="18" charset="0"/>
              </a:rPr>
              <a:t>2011</a:t>
            </a:r>
            <a:r>
              <a:rPr lang="zh-TW" altLang="en-US" smtClean="0"/>
              <a:t>年</a:t>
            </a:r>
          </a:p>
        </p:txBody>
      </p:sp>
      <p:pic>
        <p:nvPicPr>
          <p:cNvPr id="31747" name="Picture 4"/>
          <p:cNvPicPr>
            <a:picLocks noChangeAspect="1" noChangeArrowheads="1"/>
          </p:cNvPicPr>
          <p:nvPr/>
        </p:nvPicPr>
        <p:blipFill>
          <a:blip r:embed="rId3"/>
          <a:srcRect t="4213" r="1505"/>
          <a:stretch>
            <a:fillRect/>
          </a:stretch>
        </p:blipFill>
        <p:spPr bwMode="auto">
          <a:xfrm>
            <a:off x="1619250" y="4437063"/>
            <a:ext cx="3082925" cy="2000250"/>
          </a:xfrm>
          <a:prstGeom prst="rect">
            <a:avLst/>
          </a:prstGeom>
          <a:noFill/>
          <a:ln w="9525">
            <a:noFill/>
            <a:miter lim="800000"/>
            <a:headEnd/>
            <a:tailEnd/>
          </a:ln>
        </p:spPr>
      </p:pic>
      <p:sp>
        <p:nvSpPr>
          <p:cNvPr id="7173" name="Text Box 26"/>
          <p:cNvSpPr txBox="1">
            <a:spLocks noChangeArrowheads="1"/>
          </p:cNvSpPr>
          <p:nvPr/>
        </p:nvSpPr>
        <p:spPr bwMode="black">
          <a:xfrm>
            <a:off x="360363" y="3573463"/>
            <a:ext cx="1690687" cy="366712"/>
          </a:xfrm>
          <a:prstGeom prst="rect">
            <a:avLst/>
          </a:prstGeom>
          <a:noFill/>
          <a:ln w="9525">
            <a:noFill/>
            <a:miter lim="800000"/>
            <a:headEnd/>
            <a:tailEnd/>
          </a:ln>
        </p:spPr>
        <p:txBody>
          <a:bodyPr>
            <a:spAutoFit/>
          </a:bodyPr>
          <a:lstStyle/>
          <a:p>
            <a:pPr marL="120650" indent="-120650" eaLnBrk="0" hangingPunct="0">
              <a:spcBef>
                <a:spcPct val="50000"/>
              </a:spcBef>
              <a:defRPr/>
            </a:pPr>
            <a:r>
              <a:rPr kumimoji="0" lang="zh-TW" altLang="en-US" b="1">
                <a:solidFill>
                  <a:srgbClr val="FF6600"/>
                </a:solidFill>
                <a:effectLst>
                  <a:outerShdw blurRad="38100" dist="38100" dir="2700000" algn="tl">
                    <a:srgbClr val="C0C0C0"/>
                  </a:outerShdw>
                </a:effectLst>
                <a:ea typeface="標楷體" pitchFamily="65" charset="-120"/>
              </a:rPr>
              <a:t>茉莉花革命</a:t>
            </a:r>
            <a:r>
              <a:rPr kumimoji="0" lang="zh-TW" altLang="en-US">
                <a:solidFill>
                  <a:srgbClr val="FF6600"/>
                </a:solidFill>
                <a:effectLst>
                  <a:outerShdw blurRad="38100" dist="38100" dir="2700000" algn="tl">
                    <a:srgbClr val="C0C0C0"/>
                  </a:outerShdw>
                </a:effectLst>
                <a:ea typeface="新細明體" pitchFamily="18" charset="-120"/>
              </a:rPr>
              <a:t> </a:t>
            </a:r>
            <a:endParaRPr kumimoji="0" lang="zh-TW" altLang="en-US" sz="1000">
              <a:solidFill>
                <a:srgbClr val="FF6600"/>
              </a:solidFill>
              <a:effectLst>
                <a:outerShdw blurRad="38100" dist="38100" dir="2700000" algn="tl">
                  <a:srgbClr val="C0C0C0"/>
                </a:outerShdw>
              </a:effectLst>
              <a:ea typeface="新細明體" pitchFamily="18" charset="-120"/>
            </a:endParaRPr>
          </a:p>
        </p:txBody>
      </p:sp>
      <p:sp>
        <p:nvSpPr>
          <p:cNvPr id="7174" name="Text Box 28"/>
          <p:cNvSpPr txBox="1">
            <a:spLocks noChangeArrowheads="1"/>
          </p:cNvSpPr>
          <p:nvPr/>
        </p:nvSpPr>
        <p:spPr bwMode="black">
          <a:xfrm>
            <a:off x="4465638" y="3573463"/>
            <a:ext cx="1762125" cy="366712"/>
          </a:xfrm>
          <a:prstGeom prst="rect">
            <a:avLst/>
          </a:prstGeom>
          <a:noFill/>
          <a:ln w="9525">
            <a:noFill/>
            <a:miter lim="800000"/>
            <a:headEnd/>
            <a:tailEnd/>
          </a:ln>
        </p:spPr>
        <p:txBody>
          <a:bodyPr>
            <a:spAutoFit/>
          </a:bodyPr>
          <a:lstStyle/>
          <a:p>
            <a:pPr marL="120650" indent="-120650">
              <a:spcBef>
                <a:spcPct val="50000"/>
              </a:spcBef>
              <a:buClr>
                <a:srgbClr val="1C1C1C"/>
              </a:buClr>
              <a:defRPr/>
            </a:pPr>
            <a:r>
              <a:rPr kumimoji="0" lang="zh-TW" altLang="en-US" b="1">
                <a:solidFill>
                  <a:srgbClr val="FF6600"/>
                </a:solidFill>
                <a:effectLst>
                  <a:outerShdw blurRad="38100" dist="38100" dir="2700000" algn="tl">
                    <a:srgbClr val="C0C0C0"/>
                  </a:outerShdw>
                </a:effectLst>
                <a:ea typeface="標楷體" pitchFamily="65" charset="-120"/>
              </a:rPr>
              <a:t>美國評等下調</a:t>
            </a:r>
            <a:endParaRPr kumimoji="0" lang="zh-TW" altLang="en-US">
              <a:solidFill>
                <a:srgbClr val="FF6600"/>
              </a:solidFill>
              <a:effectLst>
                <a:outerShdw blurRad="38100" dist="38100" dir="2700000" algn="tl">
                  <a:srgbClr val="C0C0C0"/>
                </a:outerShdw>
              </a:effectLst>
              <a:ea typeface="新細明體" pitchFamily="18" charset="-120"/>
            </a:endParaRPr>
          </a:p>
        </p:txBody>
      </p:sp>
      <p:grpSp>
        <p:nvGrpSpPr>
          <p:cNvPr id="31750" name="Group 29"/>
          <p:cNvGrpSpPr>
            <a:grpSpLocks/>
          </p:cNvGrpSpPr>
          <p:nvPr/>
        </p:nvGrpSpPr>
        <p:grpSpPr bwMode="auto">
          <a:xfrm rot="-1297425" flipH="1" flipV="1">
            <a:off x="777875" y="4019550"/>
            <a:ext cx="1062038" cy="254000"/>
            <a:chOff x="2532" y="1051"/>
            <a:chExt cx="893" cy="246"/>
          </a:xfrm>
        </p:grpSpPr>
        <p:grpSp>
          <p:nvGrpSpPr>
            <p:cNvPr id="31768" name="Group 30"/>
            <p:cNvGrpSpPr>
              <a:grpSpLocks/>
            </p:cNvGrpSpPr>
            <p:nvPr/>
          </p:nvGrpSpPr>
          <p:grpSpPr bwMode="auto">
            <a:xfrm>
              <a:off x="2532" y="1051"/>
              <a:ext cx="743" cy="185"/>
              <a:chOff x="1565" y="2568"/>
              <a:chExt cx="1118" cy="279"/>
            </a:xfrm>
          </p:grpSpPr>
          <p:sp>
            <p:nvSpPr>
              <p:cNvPr id="31774" name="AutoShape 31"/>
              <p:cNvSpPr>
                <a:spLocks noChangeArrowheads="1"/>
              </p:cNvSpPr>
              <p:nvPr/>
            </p:nvSpPr>
            <p:spPr bwMode="white">
              <a:xfrm rot="5263130">
                <a:off x="1859" y="2274"/>
                <a:ext cx="227" cy="816"/>
              </a:xfrm>
              <a:prstGeom prst="moon">
                <a:avLst>
                  <a:gd name="adj" fmla="val 49773"/>
                </a:avLst>
              </a:prstGeom>
              <a:solidFill>
                <a:schemeClr val="bg1">
                  <a:alpha val="3922"/>
                </a:schemeClr>
              </a:solidFill>
              <a:ln w="9525">
                <a:noFill/>
                <a:miter lim="800000"/>
                <a:headEnd/>
                <a:tailEnd/>
              </a:ln>
            </p:spPr>
            <p:txBody>
              <a:bodyPr vert="eaVert" wrap="none" anchor="ctr"/>
              <a:lstStyle/>
              <a:p>
                <a:endParaRPr kumimoji="0" lang="zh-TW" altLang="zh-TW"/>
              </a:p>
            </p:txBody>
          </p:sp>
          <p:sp>
            <p:nvSpPr>
              <p:cNvPr id="31775" name="AutoShape 32"/>
              <p:cNvSpPr>
                <a:spLocks noChangeArrowheads="1"/>
              </p:cNvSpPr>
              <p:nvPr/>
            </p:nvSpPr>
            <p:spPr bwMode="white">
              <a:xfrm rot="6078281">
                <a:off x="1995" y="2274"/>
                <a:ext cx="227" cy="816"/>
              </a:xfrm>
              <a:prstGeom prst="moon">
                <a:avLst>
                  <a:gd name="adj" fmla="val 49773"/>
                </a:avLst>
              </a:prstGeom>
              <a:solidFill>
                <a:schemeClr val="bg1">
                  <a:alpha val="3922"/>
                </a:schemeClr>
              </a:solidFill>
              <a:ln w="9525">
                <a:noFill/>
                <a:miter lim="800000"/>
                <a:headEnd/>
                <a:tailEnd/>
              </a:ln>
            </p:spPr>
            <p:txBody>
              <a:bodyPr vert="eaVert" wrap="none" anchor="ctr"/>
              <a:lstStyle/>
              <a:p>
                <a:endParaRPr kumimoji="0" lang="zh-TW" altLang="zh-TW"/>
              </a:p>
            </p:txBody>
          </p:sp>
          <p:sp>
            <p:nvSpPr>
              <p:cNvPr id="31776" name="AutoShape 33"/>
              <p:cNvSpPr>
                <a:spLocks noChangeArrowheads="1"/>
              </p:cNvSpPr>
              <p:nvPr/>
            </p:nvSpPr>
            <p:spPr bwMode="white">
              <a:xfrm rot="6373927">
                <a:off x="2071" y="2296"/>
                <a:ext cx="227" cy="816"/>
              </a:xfrm>
              <a:prstGeom prst="moon">
                <a:avLst>
                  <a:gd name="adj" fmla="val 49773"/>
                </a:avLst>
              </a:prstGeom>
              <a:solidFill>
                <a:schemeClr val="bg1">
                  <a:alpha val="3922"/>
                </a:schemeClr>
              </a:solidFill>
              <a:ln w="9525">
                <a:noFill/>
                <a:miter lim="800000"/>
                <a:headEnd/>
                <a:tailEnd/>
              </a:ln>
            </p:spPr>
            <p:txBody>
              <a:bodyPr vert="eaVert" wrap="none" anchor="ctr"/>
              <a:lstStyle/>
              <a:p>
                <a:endParaRPr kumimoji="0" lang="zh-TW" altLang="zh-TW"/>
              </a:p>
            </p:txBody>
          </p:sp>
          <p:sp>
            <p:nvSpPr>
              <p:cNvPr id="31777" name="AutoShape 34"/>
              <p:cNvSpPr>
                <a:spLocks noChangeArrowheads="1"/>
              </p:cNvSpPr>
              <p:nvPr/>
            </p:nvSpPr>
            <p:spPr bwMode="white">
              <a:xfrm rot="6906312">
                <a:off x="2161" y="2326"/>
                <a:ext cx="227" cy="816"/>
              </a:xfrm>
              <a:prstGeom prst="moon">
                <a:avLst>
                  <a:gd name="adj" fmla="val 49773"/>
                </a:avLst>
              </a:prstGeom>
              <a:solidFill>
                <a:schemeClr val="bg1">
                  <a:alpha val="3922"/>
                </a:schemeClr>
              </a:solidFill>
              <a:ln w="9525">
                <a:noFill/>
                <a:miter lim="800000"/>
                <a:headEnd/>
                <a:tailEnd/>
              </a:ln>
            </p:spPr>
            <p:txBody>
              <a:bodyPr vert="eaVert" wrap="none" anchor="ctr"/>
              <a:lstStyle/>
              <a:p>
                <a:endParaRPr kumimoji="0" lang="zh-TW" altLang="zh-TW"/>
              </a:p>
            </p:txBody>
          </p:sp>
        </p:grpSp>
        <p:grpSp>
          <p:nvGrpSpPr>
            <p:cNvPr id="31769" name="Group 35"/>
            <p:cNvGrpSpPr>
              <a:grpSpLocks/>
            </p:cNvGrpSpPr>
            <p:nvPr/>
          </p:nvGrpSpPr>
          <p:grpSpPr bwMode="auto">
            <a:xfrm rot="1353540">
              <a:off x="2682" y="1111"/>
              <a:ext cx="743" cy="186"/>
              <a:chOff x="1565" y="2568"/>
              <a:chExt cx="1118" cy="279"/>
            </a:xfrm>
          </p:grpSpPr>
          <p:sp>
            <p:nvSpPr>
              <p:cNvPr id="31770" name="AutoShape 36"/>
              <p:cNvSpPr>
                <a:spLocks noChangeArrowheads="1"/>
              </p:cNvSpPr>
              <p:nvPr/>
            </p:nvSpPr>
            <p:spPr bwMode="white">
              <a:xfrm rot="5263130">
                <a:off x="1859" y="2274"/>
                <a:ext cx="227" cy="816"/>
              </a:xfrm>
              <a:prstGeom prst="moon">
                <a:avLst>
                  <a:gd name="adj" fmla="val 49773"/>
                </a:avLst>
              </a:prstGeom>
              <a:solidFill>
                <a:schemeClr val="bg1">
                  <a:alpha val="3922"/>
                </a:schemeClr>
              </a:solidFill>
              <a:ln w="9525">
                <a:noFill/>
                <a:miter lim="800000"/>
                <a:headEnd/>
                <a:tailEnd/>
              </a:ln>
            </p:spPr>
            <p:txBody>
              <a:bodyPr vert="eaVert" wrap="none" anchor="ctr"/>
              <a:lstStyle/>
              <a:p>
                <a:endParaRPr kumimoji="0" lang="zh-TW" altLang="zh-TW"/>
              </a:p>
            </p:txBody>
          </p:sp>
          <p:sp>
            <p:nvSpPr>
              <p:cNvPr id="31771" name="AutoShape 37"/>
              <p:cNvSpPr>
                <a:spLocks noChangeArrowheads="1"/>
              </p:cNvSpPr>
              <p:nvPr/>
            </p:nvSpPr>
            <p:spPr bwMode="white">
              <a:xfrm rot="6078281">
                <a:off x="1995" y="2274"/>
                <a:ext cx="227" cy="816"/>
              </a:xfrm>
              <a:prstGeom prst="moon">
                <a:avLst>
                  <a:gd name="adj" fmla="val 49773"/>
                </a:avLst>
              </a:prstGeom>
              <a:solidFill>
                <a:schemeClr val="bg1">
                  <a:alpha val="3922"/>
                </a:schemeClr>
              </a:solidFill>
              <a:ln w="9525">
                <a:noFill/>
                <a:miter lim="800000"/>
                <a:headEnd/>
                <a:tailEnd/>
              </a:ln>
            </p:spPr>
            <p:txBody>
              <a:bodyPr vert="eaVert" wrap="none" anchor="ctr"/>
              <a:lstStyle/>
              <a:p>
                <a:endParaRPr kumimoji="0" lang="zh-TW" altLang="zh-TW"/>
              </a:p>
            </p:txBody>
          </p:sp>
          <p:sp>
            <p:nvSpPr>
              <p:cNvPr id="31772" name="AutoShape 38"/>
              <p:cNvSpPr>
                <a:spLocks noChangeArrowheads="1"/>
              </p:cNvSpPr>
              <p:nvPr/>
            </p:nvSpPr>
            <p:spPr bwMode="white">
              <a:xfrm rot="6373927">
                <a:off x="2071" y="2296"/>
                <a:ext cx="227" cy="816"/>
              </a:xfrm>
              <a:prstGeom prst="moon">
                <a:avLst>
                  <a:gd name="adj" fmla="val 49773"/>
                </a:avLst>
              </a:prstGeom>
              <a:solidFill>
                <a:schemeClr val="bg1">
                  <a:alpha val="3922"/>
                </a:schemeClr>
              </a:solidFill>
              <a:ln w="9525">
                <a:noFill/>
                <a:miter lim="800000"/>
                <a:headEnd/>
                <a:tailEnd/>
              </a:ln>
            </p:spPr>
            <p:txBody>
              <a:bodyPr vert="eaVert" wrap="none" anchor="ctr"/>
              <a:lstStyle/>
              <a:p>
                <a:endParaRPr kumimoji="0" lang="zh-TW" altLang="zh-TW"/>
              </a:p>
            </p:txBody>
          </p:sp>
          <p:sp>
            <p:nvSpPr>
              <p:cNvPr id="31773" name="AutoShape 39"/>
              <p:cNvSpPr>
                <a:spLocks noChangeArrowheads="1"/>
              </p:cNvSpPr>
              <p:nvPr/>
            </p:nvSpPr>
            <p:spPr bwMode="white">
              <a:xfrm rot="6906312">
                <a:off x="2161" y="2326"/>
                <a:ext cx="227" cy="816"/>
              </a:xfrm>
              <a:prstGeom prst="moon">
                <a:avLst>
                  <a:gd name="adj" fmla="val 49773"/>
                </a:avLst>
              </a:prstGeom>
              <a:solidFill>
                <a:schemeClr val="bg1">
                  <a:alpha val="0"/>
                </a:schemeClr>
              </a:solidFill>
              <a:ln w="9525">
                <a:noFill/>
                <a:miter lim="800000"/>
                <a:headEnd/>
                <a:tailEnd/>
              </a:ln>
            </p:spPr>
            <p:txBody>
              <a:bodyPr vert="eaVert" wrap="none" anchor="ctr"/>
              <a:lstStyle/>
              <a:p>
                <a:endParaRPr kumimoji="0" lang="zh-TW" altLang="zh-TW"/>
              </a:p>
            </p:txBody>
          </p:sp>
        </p:grpSp>
      </p:grpSp>
      <p:grpSp>
        <p:nvGrpSpPr>
          <p:cNvPr id="31751" name="Group 51"/>
          <p:cNvGrpSpPr>
            <a:grpSpLocks/>
          </p:cNvGrpSpPr>
          <p:nvPr/>
        </p:nvGrpSpPr>
        <p:grpSpPr bwMode="auto">
          <a:xfrm rot="-1297425" flipH="1" flipV="1">
            <a:off x="4518025" y="3041650"/>
            <a:ext cx="1062038" cy="254000"/>
            <a:chOff x="2532" y="1051"/>
            <a:chExt cx="893" cy="246"/>
          </a:xfrm>
        </p:grpSpPr>
        <p:grpSp>
          <p:nvGrpSpPr>
            <p:cNvPr id="31758" name="Group 52"/>
            <p:cNvGrpSpPr>
              <a:grpSpLocks/>
            </p:cNvGrpSpPr>
            <p:nvPr/>
          </p:nvGrpSpPr>
          <p:grpSpPr bwMode="auto">
            <a:xfrm>
              <a:off x="2532" y="1051"/>
              <a:ext cx="743" cy="185"/>
              <a:chOff x="1565" y="2568"/>
              <a:chExt cx="1118" cy="279"/>
            </a:xfrm>
          </p:grpSpPr>
          <p:sp>
            <p:nvSpPr>
              <p:cNvPr id="31764" name="AutoShape 53"/>
              <p:cNvSpPr>
                <a:spLocks noChangeArrowheads="1"/>
              </p:cNvSpPr>
              <p:nvPr/>
            </p:nvSpPr>
            <p:spPr bwMode="white">
              <a:xfrm rot="5263130">
                <a:off x="1859" y="2274"/>
                <a:ext cx="227" cy="816"/>
              </a:xfrm>
              <a:prstGeom prst="moon">
                <a:avLst>
                  <a:gd name="adj" fmla="val 49773"/>
                </a:avLst>
              </a:prstGeom>
              <a:solidFill>
                <a:srgbClr val="5F5F5F">
                  <a:alpha val="3922"/>
                </a:srgbClr>
              </a:solidFill>
              <a:ln w="9525">
                <a:noFill/>
                <a:miter lim="800000"/>
                <a:headEnd/>
                <a:tailEnd/>
              </a:ln>
            </p:spPr>
            <p:txBody>
              <a:bodyPr vert="eaVert" wrap="none" anchor="ctr"/>
              <a:lstStyle/>
              <a:p>
                <a:endParaRPr kumimoji="0" lang="zh-TW" altLang="zh-TW"/>
              </a:p>
            </p:txBody>
          </p:sp>
          <p:sp>
            <p:nvSpPr>
              <p:cNvPr id="31765" name="AutoShape 54"/>
              <p:cNvSpPr>
                <a:spLocks noChangeArrowheads="1"/>
              </p:cNvSpPr>
              <p:nvPr/>
            </p:nvSpPr>
            <p:spPr bwMode="white">
              <a:xfrm rot="6078281">
                <a:off x="1995" y="2274"/>
                <a:ext cx="227" cy="816"/>
              </a:xfrm>
              <a:prstGeom prst="moon">
                <a:avLst>
                  <a:gd name="adj" fmla="val 49773"/>
                </a:avLst>
              </a:prstGeom>
              <a:solidFill>
                <a:srgbClr val="5F5F5F">
                  <a:alpha val="3922"/>
                </a:srgbClr>
              </a:solidFill>
              <a:ln w="9525">
                <a:noFill/>
                <a:miter lim="800000"/>
                <a:headEnd/>
                <a:tailEnd/>
              </a:ln>
            </p:spPr>
            <p:txBody>
              <a:bodyPr vert="eaVert" wrap="none" anchor="ctr"/>
              <a:lstStyle/>
              <a:p>
                <a:endParaRPr kumimoji="0" lang="zh-TW" altLang="zh-TW"/>
              </a:p>
            </p:txBody>
          </p:sp>
          <p:sp>
            <p:nvSpPr>
              <p:cNvPr id="31766" name="AutoShape 55"/>
              <p:cNvSpPr>
                <a:spLocks noChangeArrowheads="1"/>
              </p:cNvSpPr>
              <p:nvPr/>
            </p:nvSpPr>
            <p:spPr bwMode="white">
              <a:xfrm rot="6373927">
                <a:off x="2071" y="2296"/>
                <a:ext cx="227" cy="816"/>
              </a:xfrm>
              <a:prstGeom prst="moon">
                <a:avLst>
                  <a:gd name="adj" fmla="val 49773"/>
                </a:avLst>
              </a:prstGeom>
              <a:solidFill>
                <a:srgbClr val="5F5F5F">
                  <a:alpha val="3922"/>
                </a:srgbClr>
              </a:solidFill>
              <a:ln w="9525">
                <a:noFill/>
                <a:miter lim="800000"/>
                <a:headEnd/>
                <a:tailEnd/>
              </a:ln>
            </p:spPr>
            <p:txBody>
              <a:bodyPr vert="eaVert" wrap="none" anchor="ctr"/>
              <a:lstStyle/>
              <a:p>
                <a:endParaRPr kumimoji="0" lang="zh-TW" altLang="zh-TW"/>
              </a:p>
            </p:txBody>
          </p:sp>
          <p:sp>
            <p:nvSpPr>
              <p:cNvPr id="31767" name="AutoShape 56"/>
              <p:cNvSpPr>
                <a:spLocks noChangeArrowheads="1"/>
              </p:cNvSpPr>
              <p:nvPr/>
            </p:nvSpPr>
            <p:spPr bwMode="white">
              <a:xfrm rot="6906312">
                <a:off x="2161" y="2326"/>
                <a:ext cx="227" cy="816"/>
              </a:xfrm>
              <a:prstGeom prst="moon">
                <a:avLst>
                  <a:gd name="adj" fmla="val 49773"/>
                </a:avLst>
              </a:prstGeom>
              <a:solidFill>
                <a:srgbClr val="5F5F5F">
                  <a:alpha val="3922"/>
                </a:srgbClr>
              </a:solidFill>
              <a:ln w="9525">
                <a:noFill/>
                <a:miter lim="800000"/>
                <a:headEnd/>
                <a:tailEnd/>
              </a:ln>
            </p:spPr>
            <p:txBody>
              <a:bodyPr vert="eaVert" wrap="none" anchor="ctr"/>
              <a:lstStyle/>
              <a:p>
                <a:endParaRPr kumimoji="0" lang="zh-TW" altLang="zh-TW"/>
              </a:p>
            </p:txBody>
          </p:sp>
        </p:grpSp>
        <p:grpSp>
          <p:nvGrpSpPr>
            <p:cNvPr id="31759" name="Group 57"/>
            <p:cNvGrpSpPr>
              <a:grpSpLocks/>
            </p:cNvGrpSpPr>
            <p:nvPr/>
          </p:nvGrpSpPr>
          <p:grpSpPr bwMode="auto">
            <a:xfrm rot="1353540">
              <a:off x="2682" y="1111"/>
              <a:ext cx="743" cy="186"/>
              <a:chOff x="1565" y="2568"/>
              <a:chExt cx="1118" cy="279"/>
            </a:xfrm>
          </p:grpSpPr>
          <p:sp>
            <p:nvSpPr>
              <p:cNvPr id="31760" name="AutoShape 58"/>
              <p:cNvSpPr>
                <a:spLocks noChangeArrowheads="1"/>
              </p:cNvSpPr>
              <p:nvPr/>
            </p:nvSpPr>
            <p:spPr bwMode="white">
              <a:xfrm rot="5263130">
                <a:off x="1859" y="2274"/>
                <a:ext cx="227" cy="816"/>
              </a:xfrm>
              <a:prstGeom prst="moon">
                <a:avLst>
                  <a:gd name="adj" fmla="val 49773"/>
                </a:avLst>
              </a:prstGeom>
              <a:solidFill>
                <a:srgbClr val="5F5F5F">
                  <a:alpha val="3922"/>
                </a:srgbClr>
              </a:solidFill>
              <a:ln w="9525">
                <a:noFill/>
                <a:miter lim="800000"/>
                <a:headEnd/>
                <a:tailEnd/>
              </a:ln>
            </p:spPr>
            <p:txBody>
              <a:bodyPr vert="eaVert" wrap="none" anchor="ctr"/>
              <a:lstStyle/>
              <a:p>
                <a:endParaRPr kumimoji="0" lang="zh-TW" altLang="zh-TW"/>
              </a:p>
            </p:txBody>
          </p:sp>
          <p:sp>
            <p:nvSpPr>
              <p:cNvPr id="31761" name="AutoShape 59"/>
              <p:cNvSpPr>
                <a:spLocks noChangeArrowheads="1"/>
              </p:cNvSpPr>
              <p:nvPr/>
            </p:nvSpPr>
            <p:spPr bwMode="white">
              <a:xfrm rot="6078281">
                <a:off x="1995" y="2274"/>
                <a:ext cx="227" cy="816"/>
              </a:xfrm>
              <a:prstGeom prst="moon">
                <a:avLst>
                  <a:gd name="adj" fmla="val 49773"/>
                </a:avLst>
              </a:prstGeom>
              <a:solidFill>
                <a:srgbClr val="5F5F5F">
                  <a:alpha val="3922"/>
                </a:srgbClr>
              </a:solidFill>
              <a:ln w="9525">
                <a:noFill/>
                <a:miter lim="800000"/>
                <a:headEnd/>
                <a:tailEnd/>
              </a:ln>
            </p:spPr>
            <p:txBody>
              <a:bodyPr vert="eaVert" wrap="none" anchor="ctr"/>
              <a:lstStyle/>
              <a:p>
                <a:endParaRPr kumimoji="0" lang="zh-TW" altLang="zh-TW"/>
              </a:p>
            </p:txBody>
          </p:sp>
          <p:sp>
            <p:nvSpPr>
              <p:cNvPr id="31762" name="AutoShape 60"/>
              <p:cNvSpPr>
                <a:spLocks noChangeArrowheads="1"/>
              </p:cNvSpPr>
              <p:nvPr/>
            </p:nvSpPr>
            <p:spPr bwMode="white">
              <a:xfrm rot="6373927">
                <a:off x="2071" y="2296"/>
                <a:ext cx="227" cy="816"/>
              </a:xfrm>
              <a:prstGeom prst="moon">
                <a:avLst>
                  <a:gd name="adj" fmla="val 49773"/>
                </a:avLst>
              </a:prstGeom>
              <a:solidFill>
                <a:srgbClr val="5F5F5F">
                  <a:alpha val="3922"/>
                </a:srgbClr>
              </a:solidFill>
              <a:ln w="9525">
                <a:noFill/>
                <a:miter lim="800000"/>
                <a:headEnd/>
                <a:tailEnd/>
              </a:ln>
            </p:spPr>
            <p:txBody>
              <a:bodyPr vert="eaVert" wrap="none" anchor="ctr"/>
              <a:lstStyle/>
              <a:p>
                <a:endParaRPr kumimoji="0" lang="zh-TW" altLang="zh-TW"/>
              </a:p>
            </p:txBody>
          </p:sp>
          <p:sp>
            <p:nvSpPr>
              <p:cNvPr id="31763" name="AutoShape 61"/>
              <p:cNvSpPr>
                <a:spLocks noChangeArrowheads="1"/>
              </p:cNvSpPr>
              <p:nvPr/>
            </p:nvSpPr>
            <p:spPr bwMode="white">
              <a:xfrm rot="6906312">
                <a:off x="2161" y="2326"/>
                <a:ext cx="227" cy="816"/>
              </a:xfrm>
              <a:prstGeom prst="moon">
                <a:avLst>
                  <a:gd name="adj" fmla="val 49773"/>
                </a:avLst>
              </a:prstGeom>
              <a:solidFill>
                <a:srgbClr val="5F5F5F">
                  <a:alpha val="3922"/>
                </a:srgbClr>
              </a:solidFill>
              <a:ln w="9525">
                <a:noFill/>
                <a:miter lim="800000"/>
                <a:headEnd/>
                <a:tailEnd/>
              </a:ln>
            </p:spPr>
            <p:txBody>
              <a:bodyPr vert="eaVert" wrap="none" anchor="ctr"/>
              <a:lstStyle/>
              <a:p>
                <a:endParaRPr kumimoji="0" lang="zh-TW" altLang="zh-TW"/>
              </a:p>
            </p:txBody>
          </p:sp>
        </p:grpSp>
      </p:grpSp>
      <p:sp>
        <p:nvSpPr>
          <p:cNvPr id="7197" name="Text Box 71"/>
          <p:cNvSpPr txBox="1">
            <a:spLocks noChangeArrowheads="1"/>
          </p:cNvSpPr>
          <p:nvPr/>
        </p:nvSpPr>
        <p:spPr bwMode="black">
          <a:xfrm>
            <a:off x="6554788" y="3213100"/>
            <a:ext cx="1762125" cy="366713"/>
          </a:xfrm>
          <a:prstGeom prst="rect">
            <a:avLst/>
          </a:prstGeom>
          <a:noFill/>
          <a:ln w="9525">
            <a:noFill/>
            <a:miter lim="800000"/>
            <a:headEnd/>
            <a:tailEnd/>
          </a:ln>
        </p:spPr>
        <p:txBody>
          <a:bodyPr>
            <a:spAutoFit/>
          </a:bodyPr>
          <a:lstStyle/>
          <a:p>
            <a:pPr marL="120650" indent="-120650">
              <a:spcBef>
                <a:spcPct val="50000"/>
              </a:spcBef>
              <a:buClr>
                <a:srgbClr val="1C1C1C"/>
              </a:buClr>
              <a:defRPr/>
            </a:pPr>
            <a:r>
              <a:rPr kumimoji="0" lang="zh-TW" altLang="en-US" b="1">
                <a:solidFill>
                  <a:srgbClr val="FF6600"/>
                </a:solidFill>
                <a:effectLst>
                  <a:outerShdw blurRad="38100" dist="38100" dir="2700000" algn="tl">
                    <a:srgbClr val="C0C0C0"/>
                  </a:outerShdw>
                </a:effectLst>
                <a:ea typeface="標楷體" pitchFamily="65" charset="-120"/>
              </a:rPr>
              <a:t>歐債危機延燒</a:t>
            </a:r>
          </a:p>
        </p:txBody>
      </p:sp>
      <p:sp>
        <p:nvSpPr>
          <p:cNvPr id="7198" name="Text Box 26"/>
          <p:cNvSpPr txBox="1">
            <a:spLocks noChangeArrowheads="1"/>
          </p:cNvSpPr>
          <p:nvPr/>
        </p:nvSpPr>
        <p:spPr bwMode="black">
          <a:xfrm>
            <a:off x="2449513" y="2997200"/>
            <a:ext cx="1690687" cy="366713"/>
          </a:xfrm>
          <a:prstGeom prst="rect">
            <a:avLst/>
          </a:prstGeom>
          <a:noFill/>
          <a:ln w="9525">
            <a:noFill/>
            <a:miter lim="800000"/>
            <a:headEnd/>
            <a:tailEnd/>
          </a:ln>
        </p:spPr>
        <p:txBody>
          <a:bodyPr>
            <a:spAutoFit/>
          </a:bodyPr>
          <a:lstStyle/>
          <a:p>
            <a:pPr marL="120650" indent="-120650" eaLnBrk="0" hangingPunct="0">
              <a:spcBef>
                <a:spcPct val="50000"/>
              </a:spcBef>
              <a:defRPr/>
            </a:pPr>
            <a:r>
              <a:rPr kumimoji="0" lang="zh-TW" altLang="en-US" b="1">
                <a:solidFill>
                  <a:srgbClr val="FF6600"/>
                </a:solidFill>
                <a:effectLst>
                  <a:outerShdw blurRad="38100" dist="38100" dir="2700000" algn="tl">
                    <a:srgbClr val="C0C0C0"/>
                  </a:outerShdw>
                </a:effectLst>
                <a:ea typeface="標楷體" pitchFamily="65" charset="-120"/>
              </a:rPr>
              <a:t>日本大地震</a:t>
            </a:r>
            <a:endParaRPr kumimoji="0" lang="zh-TW" altLang="en-US" sz="1000">
              <a:solidFill>
                <a:srgbClr val="FF6600"/>
              </a:solidFill>
              <a:effectLst>
                <a:outerShdw blurRad="38100" dist="38100" dir="2700000" algn="tl">
                  <a:srgbClr val="C0C0C0"/>
                </a:outerShdw>
              </a:effectLst>
              <a:ea typeface="新細明體" pitchFamily="18" charset="-120"/>
            </a:endParaRPr>
          </a:p>
        </p:txBody>
      </p:sp>
      <p:pic>
        <p:nvPicPr>
          <p:cNvPr id="19475" name="그림 32" descr="Mideast-Egypt-Protest-JPEG-3.jpg"/>
          <p:cNvPicPr>
            <a:picLocks noChangeAspect="1"/>
          </p:cNvPicPr>
          <p:nvPr/>
        </p:nvPicPr>
        <p:blipFill>
          <a:blip r:embed="rId4"/>
          <a:srcRect/>
          <a:stretch>
            <a:fillRect/>
          </a:stretch>
        </p:blipFill>
        <p:spPr bwMode="auto">
          <a:xfrm>
            <a:off x="250825" y="2565400"/>
            <a:ext cx="1584325" cy="1019175"/>
          </a:xfrm>
          <a:prstGeom prst="rect">
            <a:avLst/>
          </a:prstGeom>
          <a:noFill/>
          <a:ln w="19050">
            <a:solidFill>
              <a:schemeClr val="accent6">
                <a:lumMod val="75000"/>
              </a:schemeClr>
            </a:solidFill>
            <a:miter lim="800000"/>
            <a:headEnd/>
            <a:tailEnd/>
          </a:ln>
        </p:spPr>
      </p:pic>
      <p:pic>
        <p:nvPicPr>
          <p:cNvPr id="19473" name="그림 31" descr="042459-japan-earthquake.jpg"/>
          <p:cNvPicPr>
            <a:picLocks noChangeAspect="1"/>
          </p:cNvPicPr>
          <p:nvPr/>
        </p:nvPicPr>
        <p:blipFill>
          <a:blip r:embed="rId5"/>
          <a:srcRect/>
          <a:stretch>
            <a:fillRect/>
          </a:stretch>
        </p:blipFill>
        <p:spPr bwMode="auto">
          <a:xfrm>
            <a:off x="2339975" y="2060575"/>
            <a:ext cx="1582738" cy="966788"/>
          </a:xfrm>
          <a:prstGeom prst="rect">
            <a:avLst/>
          </a:prstGeom>
          <a:noFill/>
          <a:ln w="19050">
            <a:solidFill>
              <a:schemeClr val="accent6">
                <a:lumMod val="75000"/>
              </a:schemeClr>
            </a:solidFill>
            <a:miter lim="800000"/>
            <a:headEnd/>
            <a:tailEnd/>
          </a:ln>
        </p:spPr>
      </p:pic>
      <p:pic>
        <p:nvPicPr>
          <p:cNvPr id="31756" name="Picture 33"/>
          <p:cNvPicPr>
            <a:picLocks noChangeArrowheads="1"/>
          </p:cNvPicPr>
          <p:nvPr/>
        </p:nvPicPr>
        <p:blipFill>
          <a:blip r:embed="rId6"/>
          <a:srcRect/>
          <a:stretch>
            <a:fillRect/>
          </a:stretch>
        </p:blipFill>
        <p:spPr bwMode="auto">
          <a:xfrm>
            <a:off x="4427538" y="2565400"/>
            <a:ext cx="1582737" cy="1019175"/>
          </a:xfrm>
          <a:prstGeom prst="rect">
            <a:avLst/>
          </a:prstGeom>
          <a:noFill/>
          <a:ln w="19050">
            <a:solidFill>
              <a:srgbClr val="FF6600"/>
            </a:solidFill>
            <a:miter lim="800000"/>
            <a:headEnd/>
            <a:tailEnd/>
          </a:ln>
        </p:spPr>
      </p:pic>
      <p:pic>
        <p:nvPicPr>
          <p:cNvPr id="31757" name="Picture 34"/>
          <p:cNvPicPr>
            <a:picLocks noChangeArrowheads="1"/>
          </p:cNvPicPr>
          <p:nvPr/>
        </p:nvPicPr>
        <p:blipFill>
          <a:blip r:embed="rId7"/>
          <a:srcRect/>
          <a:stretch>
            <a:fillRect/>
          </a:stretch>
        </p:blipFill>
        <p:spPr bwMode="auto">
          <a:xfrm>
            <a:off x="6516688" y="2205038"/>
            <a:ext cx="1582737" cy="1019175"/>
          </a:xfrm>
          <a:prstGeom prst="rect">
            <a:avLst/>
          </a:prstGeom>
          <a:noFill/>
          <a:ln w="19050">
            <a:solidFill>
              <a:srgbClr val="FF66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tLang="zh-TW" smtClean="0">
                <a:latin typeface="Times New Roman" pitchFamily="18" charset="0"/>
              </a:rPr>
              <a:t>2012</a:t>
            </a:r>
            <a:r>
              <a:rPr lang="zh-TW" altLang="en-US" smtClean="0"/>
              <a:t>年的挑戰</a:t>
            </a:r>
          </a:p>
        </p:txBody>
      </p:sp>
      <p:graphicFrame>
        <p:nvGraphicFramePr>
          <p:cNvPr id="8250" name="Group 58"/>
          <p:cNvGraphicFramePr>
            <a:graphicFrameLocks noGrp="1"/>
          </p:cNvGraphicFramePr>
          <p:nvPr>
            <p:ph idx="1"/>
          </p:nvPr>
        </p:nvGraphicFramePr>
        <p:xfrm>
          <a:off x="684213" y="1557338"/>
          <a:ext cx="7632700" cy="4513262"/>
        </p:xfrm>
        <a:graphic>
          <a:graphicData uri="http://schemas.openxmlformats.org/drawingml/2006/table">
            <a:tbl>
              <a:tblPr/>
              <a:tblGrid>
                <a:gridCol w="2035175"/>
                <a:gridCol w="5597525"/>
              </a:tblGrid>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rgbClr val="003366"/>
                          </a:solidFill>
                          <a:effectLst/>
                          <a:latin typeface="Arial" charset="0"/>
                          <a:ea typeface="標楷體" pitchFamily="65" charset="-120"/>
                        </a:rPr>
                        <a:t>歐債後續發展</a:t>
                      </a:r>
                    </a:p>
                  </a:txBody>
                  <a:tcPr anchor="ctr" horzOverflow="overflow">
                    <a:lnL w="381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Arial" charset="0"/>
                          <a:ea typeface="標楷體" pitchFamily="65" charset="-120"/>
                        </a:rPr>
                        <a:t>希臘是否退出歐元區？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Arial" charset="0"/>
                          <a:ea typeface="標楷體" pitchFamily="65" charset="-120"/>
                        </a:rPr>
                        <a:t>德法是否失去</a:t>
                      </a:r>
                      <a:r>
                        <a:rPr kumimoji="1" lang="en-US" altLang="zh-TW" sz="1500" b="0" i="0" u="none" strike="noStrike" cap="none" normalizeH="0" baseline="0" smtClean="0">
                          <a:ln>
                            <a:noFill/>
                          </a:ln>
                          <a:solidFill>
                            <a:schemeClr val="tx1"/>
                          </a:solidFill>
                          <a:effectLst/>
                          <a:latin typeface="Times New Roman" pitchFamily="18" charset="0"/>
                          <a:ea typeface="標楷體" pitchFamily="65" charset="-120"/>
                        </a:rPr>
                        <a:t>AAA</a:t>
                      </a:r>
                      <a:r>
                        <a:rPr kumimoji="1" lang="zh-TW" altLang="en-US" sz="1500" b="0" i="0" u="none" strike="noStrike" cap="none" normalizeH="0" baseline="0" smtClean="0">
                          <a:ln>
                            <a:noFill/>
                          </a:ln>
                          <a:solidFill>
                            <a:schemeClr val="tx1"/>
                          </a:solidFill>
                          <a:effectLst/>
                          <a:latin typeface="Arial" charset="0"/>
                          <a:ea typeface="標楷體" pitchFamily="65" charset="-120"/>
                        </a:rPr>
                        <a:t>評等？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Arial" charset="0"/>
                          <a:ea typeface="標楷體" pitchFamily="65" charset="-120"/>
                        </a:rPr>
                        <a:t>危機蔓延至義大利或西班牙？</a:t>
                      </a:r>
                    </a:p>
                  </a:txBody>
                  <a:tcPr horzOverflow="overflow">
                    <a:lnL w="12700" cap="flat" cmpd="sng" algn="ctr">
                      <a:solidFill>
                        <a:srgbClr val="003366"/>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rgbClr val="003366"/>
                          </a:solidFill>
                          <a:effectLst/>
                          <a:latin typeface="Arial" charset="0"/>
                          <a:ea typeface="標楷體" pitchFamily="65" charset="-120"/>
                        </a:rPr>
                        <a:t>美國</a:t>
                      </a:r>
                    </a:p>
                  </a:txBody>
                  <a:tcPr anchor="ctr" horzOverflow="overflow">
                    <a:lnL w="381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Arial" charset="0"/>
                          <a:ea typeface="標楷體" pitchFamily="65" charset="-120"/>
                        </a:rPr>
                        <a:t>二次衰退？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Arial" charset="0"/>
                          <a:ea typeface="標楷體" pitchFamily="65" charset="-120"/>
                        </a:rPr>
                        <a:t>評等再次遭到下調？</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Arial" charset="0"/>
                          <a:ea typeface="標楷體" pitchFamily="65" charset="-120"/>
                        </a:rPr>
                        <a:t>政府赤字及負債為不定時炸彈？</a:t>
                      </a:r>
                    </a:p>
                  </a:txBody>
                  <a:tcPr horzOverflow="overflow">
                    <a:lnL w="12700" cap="flat" cmpd="sng" algn="ctr">
                      <a:solidFill>
                        <a:srgbClr val="003366"/>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rgbClr val="003366"/>
                          </a:solidFill>
                          <a:effectLst/>
                          <a:latin typeface="Arial" charset="0"/>
                          <a:ea typeface="標楷體" pitchFamily="65" charset="-120"/>
                        </a:rPr>
                        <a:t>中國</a:t>
                      </a:r>
                    </a:p>
                  </a:txBody>
                  <a:tcPr anchor="ctr" horzOverflow="overflow">
                    <a:lnL w="381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Times New Roman" pitchFamily="18" charset="0"/>
                          <a:ea typeface="標楷體" pitchFamily="65" charset="-120"/>
                        </a:rPr>
                        <a:t>硬著陸</a:t>
                      </a:r>
                      <a:r>
                        <a:rPr kumimoji="1" lang="zh-TW" altLang="en-US" sz="1500" b="0" i="0" u="none" strike="noStrike" cap="none" normalizeH="0" baseline="0" smtClean="0">
                          <a:ln>
                            <a:noFill/>
                          </a:ln>
                          <a:solidFill>
                            <a:schemeClr val="tx1"/>
                          </a:solidFill>
                          <a:effectLst/>
                          <a:latin typeface="Arial" charset="0"/>
                          <a:ea typeface="標楷體" pitchFamily="65" charset="-12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Arial" charset="0"/>
                          <a:ea typeface="標楷體" pitchFamily="65" charset="-120"/>
                        </a:rPr>
                        <a:t>房價下滑對整體金融市場及實質經濟的影響為何？</a:t>
                      </a:r>
                    </a:p>
                  </a:txBody>
                  <a:tcPr horzOverflow="overflow">
                    <a:lnL w="12700" cap="flat" cmpd="sng" algn="ctr">
                      <a:solidFill>
                        <a:srgbClr val="003366"/>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rgbClr val="003366"/>
                          </a:solidFill>
                          <a:effectLst/>
                          <a:latin typeface="Arial" charset="0"/>
                          <a:ea typeface="標楷體" pitchFamily="65" charset="-120"/>
                        </a:rPr>
                        <a:t>中東地緣政治</a:t>
                      </a:r>
                    </a:p>
                  </a:txBody>
                  <a:tcPr anchor="ctr" horzOverflow="overflow">
                    <a:lnL w="381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Times New Roman" pitchFamily="18" charset="0"/>
                          <a:ea typeface="標楷體" pitchFamily="65" charset="-120"/>
                        </a:rPr>
                        <a:t>伊朗核武以及埃及政權後續將持續干擾油價</a:t>
                      </a:r>
                    </a:p>
                  </a:txBody>
                  <a:tcPr horzOverflow="overflow">
                    <a:lnL w="12700" cap="flat" cmpd="sng" algn="ctr">
                      <a:solidFill>
                        <a:srgbClr val="003366"/>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rgbClr val="003366"/>
                          </a:solidFill>
                          <a:effectLst/>
                          <a:latin typeface="Arial" charset="0"/>
                          <a:ea typeface="標楷體" pitchFamily="65" charset="-120"/>
                        </a:rPr>
                        <a:t>全球氣候天災</a:t>
                      </a:r>
                    </a:p>
                  </a:txBody>
                  <a:tcPr anchor="ctr" horzOverflow="overflow">
                    <a:lnL w="381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Times New Roman" pitchFamily="18" charset="0"/>
                          <a:ea typeface="標楷體" pitchFamily="65" charset="-120"/>
                        </a:rPr>
                        <a:t>氣候暖化對農產品收成及季節轉換的影響</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Times New Roman" pitchFamily="18" charset="0"/>
                          <a:ea typeface="標楷體" pitchFamily="65" charset="-120"/>
                        </a:rPr>
                        <a:t>天災的發生</a:t>
                      </a:r>
                    </a:p>
                  </a:txBody>
                  <a:tcPr horzOverflow="overflow">
                    <a:lnL w="12700" cap="flat" cmpd="sng" algn="ctr">
                      <a:solidFill>
                        <a:srgbClr val="003366"/>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rgbClr val="003366"/>
                          </a:solidFill>
                          <a:effectLst/>
                          <a:latin typeface="Arial" charset="0"/>
                          <a:ea typeface="標楷體" pitchFamily="65" charset="-120"/>
                        </a:rPr>
                        <a:t>安全資產</a:t>
                      </a:r>
                    </a:p>
                  </a:txBody>
                  <a:tcPr anchor="ctr" horzOverflow="overflow">
                    <a:lnL w="381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Times New Roman" pitchFamily="18" charset="0"/>
                          <a:ea typeface="標楷體" pitchFamily="65" charset="-120"/>
                        </a:rPr>
                        <a:t>黃金是否仍為安全資產</a:t>
                      </a:r>
                      <a:r>
                        <a:rPr kumimoji="1" lang="zh-TW" altLang="en-US" sz="1500" b="0" i="0" u="none" strike="noStrike" cap="none" normalizeH="0" baseline="0" smtClean="0">
                          <a:ln>
                            <a:noFill/>
                          </a:ln>
                          <a:solidFill>
                            <a:schemeClr val="tx1"/>
                          </a:solidFill>
                          <a:effectLst/>
                          <a:latin typeface="Arial" charset="0"/>
                          <a:ea typeface="標楷體" pitchFamily="65" charset="-12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Arial" charset="0"/>
                          <a:ea typeface="標楷體" pitchFamily="65" charset="-120"/>
                        </a:rPr>
                        <a:t>美元持續走強？</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Arial" charset="0"/>
                          <a:ea typeface="標楷體" pitchFamily="65" charset="-120"/>
                        </a:rPr>
                        <a:t>美國債多頭走勢結束？</a:t>
                      </a:r>
                    </a:p>
                  </a:txBody>
                  <a:tcPr horzOverflow="overflow">
                    <a:lnL w="12700" cap="flat" cmpd="sng" algn="ctr">
                      <a:solidFill>
                        <a:srgbClr val="003366"/>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rgbClr val="003366"/>
                          </a:solidFill>
                          <a:effectLst/>
                          <a:latin typeface="Arial" charset="0"/>
                          <a:ea typeface="標楷體" pitchFamily="65" charset="-120"/>
                        </a:rPr>
                        <a:t>貧富不均的社會問題</a:t>
                      </a:r>
                    </a:p>
                  </a:txBody>
                  <a:tcPr anchor="ctr" horzOverflow="overflow">
                    <a:lnL w="381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Times New Roman" pitchFamily="18" charset="0"/>
                          <a:ea typeface="標楷體" pitchFamily="65" charset="-120"/>
                        </a:rPr>
                        <a:t>泰國紅衫軍</a:t>
                      </a:r>
                      <a:r>
                        <a:rPr kumimoji="1" lang="zh-TW" altLang="en-US" sz="1500" b="0" i="0" u="none" strike="noStrike" cap="none" normalizeH="0" baseline="0" smtClean="0">
                          <a:ln>
                            <a:noFill/>
                          </a:ln>
                          <a:solidFill>
                            <a:schemeClr val="tx1"/>
                          </a:solidFill>
                          <a:effectLst/>
                          <a:latin typeface="Arial" charset="0"/>
                          <a:ea typeface="標楷體" pitchFamily="65" charset="-120"/>
                        </a:rPr>
                        <a:t>、中東</a:t>
                      </a:r>
                      <a:r>
                        <a:rPr kumimoji="1" lang="zh-TW" altLang="en-US" sz="1500" b="0" i="0" u="none" strike="noStrike" cap="none" normalizeH="0" baseline="0" smtClean="0">
                          <a:ln>
                            <a:noFill/>
                          </a:ln>
                          <a:solidFill>
                            <a:schemeClr val="tx1"/>
                          </a:solidFill>
                          <a:effectLst/>
                          <a:latin typeface="Times New Roman" pitchFamily="18" charset="0"/>
                          <a:ea typeface="標楷體" pitchFamily="65" charset="-120"/>
                        </a:rPr>
                        <a:t>茉莉花革命</a:t>
                      </a:r>
                      <a:r>
                        <a:rPr kumimoji="1" lang="zh-TW" altLang="en-US" sz="1500" b="0" i="0" u="none" strike="noStrike" cap="none" normalizeH="0" baseline="0" smtClean="0">
                          <a:ln>
                            <a:noFill/>
                          </a:ln>
                          <a:solidFill>
                            <a:schemeClr val="tx1"/>
                          </a:solidFill>
                          <a:effectLst/>
                          <a:latin typeface="Arial" charset="0"/>
                          <a:ea typeface="標楷體" pitchFamily="65" charset="-120"/>
                        </a:rPr>
                        <a:t>、佔領華爾街為例</a:t>
                      </a:r>
                    </a:p>
                  </a:txBody>
                  <a:tcPr horzOverflow="overflow">
                    <a:lnL w="12700" cap="flat" cmpd="sng" algn="ctr">
                      <a:solidFill>
                        <a:srgbClr val="003366"/>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bl>
          </a:graphicData>
        </a:graphic>
      </p:graphicFrame>
      <p:sp>
        <p:nvSpPr>
          <p:cNvPr id="32796" name="Rectangle 32"/>
          <p:cNvSpPr>
            <a:spLocks noChangeArrowheads="1"/>
          </p:cNvSpPr>
          <p:nvPr/>
        </p:nvSpPr>
        <p:spPr bwMode="auto">
          <a:xfrm>
            <a:off x="468313" y="908050"/>
            <a:ext cx="8229600" cy="360363"/>
          </a:xfrm>
          <a:prstGeom prst="rect">
            <a:avLst/>
          </a:prstGeom>
          <a:noFill/>
          <a:ln w="9525">
            <a:noFill/>
            <a:miter lim="800000"/>
            <a:headEnd/>
            <a:tailEnd/>
          </a:ln>
        </p:spPr>
        <p:txBody>
          <a:bodyPr/>
          <a:lstStyle/>
          <a:p>
            <a:pPr marL="342900" indent="-342900">
              <a:spcBef>
                <a:spcPct val="20000"/>
              </a:spcBef>
              <a:buFontTx/>
              <a:buChar char="•"/>
            </a:pPr>
            <a:r>
              <a:rPr lang="en-US" altLang="zh-TW" sz="2000">
                <a:solidFill>
                  <a:srgbClr val="003366"/>
                </a:solidFill>
                <a:latin typeface="Times New Roman" pitchFamily="18" charset="0"/>
                <a:ea typeface="標楷體" pitchFamily="65" charset="-120"/>
              </a:rPr>
              <a:t>2012</a:t>
            </a:r>
            <a:r>
              <a:rPr lang="zh-TW" altLang="en-US" sz="2000">
                <a:solidFill>
                  <a:srgbClr val="003366"/>
                </a:solidFill>
                <a:ea typeface="標楷體" pitchFamily="65" charset="-120"/>
              </a:rPr>
              <a:t>年仍存在許多地雷。</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altLang="zh-TW" smtClean="0">
                <a:latin typeface="Times New Roman" pitchFamily="18" charset="0"/>
              </a:rPr>
              <a:t>2012</a:t>
            </a:r>
            <a:r>
              <a:rPr lang="zh-TW" altLang="en-US" smtClean="0"/>
              <a:t>年</a:t>
            </a:r>
            <a:r>
              <a:rPr lang="en-US" altLang="zh-TW" smtClean="0">
                <a:latin typeface="Times New Roman" pitchFamily="18" charset="0"/>
              </a:rPr>
              <a:t>GDP</a:t>
            </a:r>
            <a:r>
              <a:rPr lang="zh-TW" altLang="en-US" smtClean="0"/>
              <a:t>成長預估</a:t>
            </a:r>
          </a:p>
        </p:txBody>
      </p:sp>
      <p:graphicFrame>
        <p:nvGraphicFramePr>
          <p:cNvPr id="9422" name="Group 206"/>
          <p:cNvGraphicFramePr>
            <a:graphicFrameLocks noGrp="1"/>
          </p:cNvGraphicFramePr>
          <p:nvPr/>
        </p:nvGraphicFramePr>
        <p:xfrm>
          <a:off x="684213" y="1370013"/>
          <a:ext cx="7488237" cy="2130425"/>
        </p:xfrm>
        <a:graphic>
          <a:graphicData uri="http://schemas.openxmlformats.org/drawingml/2006/table">
            <a:tbl>
              <a:tblPr/>
              <a:tblGrid>
                <a:gridCol w="1800225"/>
                <a:gridCol w="1582737"/>
                <a:gridCol w="1441450"/>
                <a:gridCol w="1368425"/>
                <a:gridCol w="1295400"/>
              </a:tblGrid>
              <a:tr h="4302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zh-TW" altLang="zh-TW" sz="1500" b="1" i="0" u="none" strike="noStrike" cap="none" normalizeH="0" baseline="0" smtClean="0">
                        <a:ln>
                          <a:noFill/>
                        </a:ln>
                        <a:solidFill>
                          <a:schemeClr val="bg1"/>
                        </a:solidFill>
                        <a:effectLst/>
                        <a:latin typeface="Arial" charset="0"/>
                        <a:ea typeface="新細明體" pitchFamily="18" charset="-120"/>
                      </a:endParaRPr>
                    </a:p>
                  </a:txBody>
                  <a:tcPr marL="10800" marR="10800" marT="108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bg1"/>
                          </a:solidFill>
                          <a:effectLst/>
                          <a:latin typeface="Times New Roman" pitchFamily="18" charset="0"/>
                          <a:ea typeface="新細明體" pitchFamily="18" charset="-120"/>
                        </a:rPr>
                        <a:t>2010 </a:t>
                      </a:r>
                    </a:p>
                  </a:txBody>
                  <a:tcPr marL="10800" marR="10800" marT="108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bg1"/>
                          </a:solidFill>
                          <a:effectLst/>
                          <a:latin typeface="Times New Roman" pitchFamily="18" charset="0"/>
                          <a:ea typeface="新細明體" pitchFamily="18" charset="-120"/>
                        </a:rPr>
                        <a:t>2011 </a:t>
                      </a:r>
                    </a:p>
                  </a:txBody>
                  <a:tcPr marL="10800" marR="10800" marT="108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bg1"/>
                          </a:solidFill>
                          <a:effectLst/>
                          <a:latin typeface="Times New Roman" pitchFamily="18" charset="0"/>
                          <a:ea typeface="新細明體" pitchFamily="18" charset="-120"/>
                        </a:rPr>
                        <a:t>2012 </a:t>
                      </a:r>
                    </a:p>
                  </a:txBody>
                  <a:tcPr marL="10800" marR="10800" marT="108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bg1"/>
                          </a:solidFill>
                          <a:effectLst/>
                          <a:latin typeface="Times New Roman" pitchFamily="18" charset="0"/>
                          <a:ea typeface="新細明體" pitchFamily="18" charset="-120"/>
                        </a:rPr>
                        <a:t>2013 </a:t>
                      </a:r>
                    </a:p>
                  </a:txBody>
                  <a:tcPr marL="10800" marR="10800" marT="108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r>
              <a:tr h="430213">
                <a:tc>
                  <a:txBody>
                    <a:bodyPr/>
                    <a:lstStyle/>
                    <a:p>
                      <a:pPr marL="266700" marR="0" lvl="1" indent="0" algn="ctr" defTabSz="914400" rtl="0" eaLnBrk="1" fontAlgn="b" latinLnBrk="0" hangingPunct="1">
                        <a:lnSpc>
                          <a:spcPct val="100000"/>
                        </a:lnSpc>
                        <a:spcBef>
                          <a:spcPct val="0"/>
                        </a:spcBef>
                        <a:spcAft>
                          <a:spcPct val="0"/>
                        </a:spcAft>
                        <a:buClrTx/>
                        <a:buSzTx/>
                        <a:buFontTx/>
                        <a:buNone/>
                        <a:tabLst/>
                      </a:pPr>
                      <a:r>
                        <a:rPr kumimoji="1" lang="zh-TW" altLang="en-US" sz="1500" b="0" i="0" u="none" strike="noStrike" cap="none" normalizeH="0" baseline="0" smtClean="0">
                          <a:ln>
                            <a:noFill/>
                          </a:ln>
                          <a:solidFill>
                            <a:srgbClr val="003366"/>
                          </a:solidFill>
                          <a:effectLst/>
                          <a:latin typeface="標楷體" pitchFamily="65" charset="-120"/>
                          <a:ea typeface="標楷體" pitchFamily="65" charset="-120"/>
                        </a:rPr>
                        <a:t>美國</a:t>
                      </a:r>
                    </a:p>
                  </a:txBody>
                  <a:tcPr marL="9525" marR="9525" marT="9525"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3.0</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1.7</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2.0</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2.5</a:t>
                      </a:r>
                    </a:p>
                  </a:txBody>
                  <a:tcPr marL="9525" marR="9525" marT="9525" marB="0" anchor="ctr" horzOverflow="overflow">
                    <a:lnL>
                      <a:noFill/>
                    </a:lnL>
                    <a:lnR cap="flat">
                      <a:noFill/>
                    </a:lnR>
                    <a:lnT>
                      <a:noFill/>
                    </a:lnT>
                    <a:lnB>
                      <a:noFill/>
                    </a:lnB>
                    <a:lnTlToBr>
                      <a:noFill/>
                    </a:lnTlToBr>
                    <a:lnBlToTr>
                      <a:noFill/>
                    </a:lnBlToTr>
                    <a:noFill/>
                  </a:tcPr>
                </a:tc>
              </a:tr>
              <a:tr h="428625">
                <a:tc>
                  <a:txBody>
                    <a:bodyPr/>
                    <a:lstStyle/>
                    <a:p>
                      <a:pPr marL="457200" marR="0" lvl="1" indent="-190500" algn="ctr" defTabSz="914400" rtl="0" eaLnBrk="1" fontAlgn="b" latinLnBrk="0" hangingPunct="1">
                        <a:lnSpc>
                          <a:spcPct val="100000"/>
                        </a:lnSpc>
                        <a:spcBef>
                          <a:spcPct val="0"/>
                        </a:spcBef>
                        <a:spcAft>
                          <a:spcPct val="0"/>
                        </a:spcAft>
                        <a:buClrTx/>
                        <a:buSzTx/>
                        <a:buFontTx/>
                        <a:buNone/>
                        <a:tabLst/>
                      </a:pPr>
                      <a:r>
                        <a:rPr kumimoji="1" lang="zh-TW" altLang="en-US" sz="1500" b="0" i="0" u="none" strike="noStrike" cap="none" normalizeH="0" baseline="0" smtClean="0">
                          <a:ln>
                            <a:noFill/>
                          </a:ln>
                          <a:solidFill>
                            <a:srgbClr val="003366"/>
                          </a:solidFill>
                          <a:effectLst/>
                          <a:latin typeface="標楷體" pitchFamily="65" charset="-120"/>
                          <a:ea typeface="標楷體" pitchFamily="65" charset="-120"/>
                        </a:rPr>
                        <a:t>歐元區</a:t>
                      </a:r>
                    </a:p>
                  </a:txBody>
                  <a:tcPr marL="9525" marR="9525" marT="9525"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GB" altLang="zh-TW" sz="1500" b="0" i="0" u="none" strike="noStrike" cap="none" normalizeH="0" baseline="0" smtClean="0">
                          <a:ln>
                            <a:noFill/>
                          </a:ln>
                          <a:solidFill>
                            <a:srgbClr val="000000"/>
                          </a:solidFill>
                          <a:effectLst/>
                          <a:latin typeface="Times New Roman" pitchFamily="18" charset="0"/>
                          <a:ea typeface="新細明體" pitchFamily="18" charset="-120"/>
                        </a:rPr>
                        <a:t>1.8</a:t>
                      </a:r>
                      <a:endPar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GB" altLang="zh-TW" sz="1500" b="0" i="0" u="none" strike="noStrike" cap="none" normalizeH="0" baseline="0" smtClean="0">
                          <a:ln>
                            <a:noFill/>
                          </a:ln>
                          <a:solidFill>
                            <a:srgbClr val="000000"/>
                          </a:solidFill>
                          <a:effectLst/>
                          <a:latin typeface="Times New Roman" pitchFamily="18" charset="0"/>
                          <a:ea typeface="新細明體" pitchFamily="18" charset="-120"/>
                        </a:rPr>
                        <a:t>1.6</a:t>
                      </a:r>
                      <a:endPar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GB" altLang="zh-TW" sz="1500" b="0" i="0" u="none" strike="noStrike" cap="none" normalizeH="0" baseline="0" smtClean="0">
                          <a:ln>
                            <a:noFill/>
                          </a:ln>
                          <a:solidFill>
                            <a:srgbClr val="000000"/>
                          </a:solidFill>
                          <a:effectLst/>
                          <a:latin typeface="Times New Roman" pitchFamily="18" charset="0"/>
                          <a:ea typeface="新細明體" pitchFamily="18" charset="-120"/>
                        </a:rPr>
                        <a:t>0.2</a:t>
                      </a:r>
                      <a:endPar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endParaRPr>
                    </a:p>
                  </a:txBody>
                  <a:tcPr marL="9525" marR="9525" marT="9525" marB="0" anchor="ctr" horzOverflow="overflow">
                    <a:lnL>
                      <a:noFill/>
                    </a:lnL>
                    <a:lnR>
                      <a:noFill/>
                    </a:lnR>
                    <a:lnT>
                      <a:noFill/>
                    </a:lnT>
                    <a:lnB>
                      <a:noFill/>
                    </a:lnB>
                    <a:lnTlToBr>
                      <a:noFill/>
                    </a:lnTlToBr>
                    <a:lnBlToTr>
                      <a:noFill/>
                    </a:lnBlToTr>
                    <a:solidFill>
                      <a:srgbClr val="FF6600">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GB" altLang="zh-TW" sz="1500" b="0" i="0" u="none" strike="noStrike" cap="none" normalizeH="0" baseline="0" smtClean="0">
                          <a:ln>
                            <a:noFill/>
                          </a:ln>
                          <a:solidFill>
                            <a:srgbClr val="000000"/>
                          </a:solidFill>
                          <a:effectLst/>
                          <a:latin typeface="Times New Roman" pitchFamily="18" charset="0"/>
                          <a:ea typeface="新細明體" pitchFamily="18" charset="-120"/>
                        </a:rPr>
                        <a:t>1.4</a:t>
                      </a:r>
                      <a:endPar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endParaRPr>
                    </a:p>
                  </a:txBody>
                  <a:tcPr marL="9525" marR="9525" marT="9525" marB="0" anchor="ctr" horzOverflow="overflow">
                    <a:lnL>
                      <a:noFill/>
                    </a:lnL>
                    <a:lnR cap="flat">
                      <a:noFill/>
                    </a:lnR>
                    <a:lnT>
                      <a:noFill/>
                    </a:lnT>
                    <a:lnB>
                      <a:noFill/>
                    </a:lnB>
                    <a:lnTlToBr>
                      <a:noFill/>
                    </a:lnTlToBr>
                    <a:lnBlToTr>
                      <a:noFill/>
                    </a:lnBlToTr>
                    <a:noFill/>
                  </a:tcPr>
                </a:tc>
              </a:tr>
              <a:tr h="411163">
                <a:tc>
                  <a:txBody>
                    <a:bodyPr/>
                    <a:lstStyle/>
                    <a:p>
                      <a:pPr marL="457200" marR="0" lvl="1" indent="-190500" algn="ctr" defTabSz="914400" rtl="0" eaLnBrk="1" fontAlgn="b" latinLnBrk="0" hangingPunct="1">
                        <a:lnSpc>
                          <a:spcPct val="100000"/>
                        </a:lnSpc>
                        <a:spcBef>
                          <a:spcPct val="0"/>
                        </a:spcBef>
                        <a:spcAft>
                          <a:spcPct val="0"/>
                        </a:spcAft>
                        <a:buClrTx/>
                        <a:buSzTx/>
                        <a:buFontTx/>
                        <a:buNone/>
                        <a:tabLst/>
                      </a:pPr>
                      <a:r>
                        <a:rPr kumimoji="1" lang="zh-TW" altLang="en-US" sz="1500" b="0" i="0" u="none" strike="noStrike" cap="none" normalizeH="0" baseline="0" smtClean="0">
                          <a:ln>
                            <a:noFill/>
                          </a:ln>
                          <a:solidFill>
                            <a:srgbClr val="003366"/>
                          </a:solidFill>
                          <a:effectLst/>
                          <a:latin typeface="標楷體" pitchFamily="65" charset="-120"/>
                          <a:ea typeface="標楷體" pitchFamily="65" charset="-120"/>
                        </a:rPr>
                        <a:t>日本</a:t>
                      </a:r>
                    </a:p>
                  </a:txBody>
                  <a:tcPr marL="9525" marR="9525" marT="9525"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4.1</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-0.3</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2.0</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1.6</a:t>
                      </a:r>
                    </a:p>
                  </a:txBody>
                  <a:tcPr marL="9525" marR="9525" marT="9525" marB="0" anchor="ctr" horzOverflow="overflow">
                    <a:lnL>
                      <a:noFill/>
                    </a:lnL>
                    <a:lnR cap="flat">
                      <a:noFill/>
                    </a:lnR>
                    <a:lnT>
                      <a:noFill/>
                    </a:lnT>
                    <a:lnB>
                      <a:noFill/>
                    </a:lnB>
                    <a:lnTlToBr>
                      <a:noFill/>
                    </a:lnTlToBr>
                    <a:lnBlToTr>
                      <a:noFill/>
                    </a:lnBlToTr>
                    <a:noFill/>
                  </a:tcPr>
                </a:tc>
              </a:tr>
              <a:tr h="430213">
                <a:tc>
                  <a:txBody>
                    <a:bodyPr/>
                    <a:lstStyle/>
                    <a:p>
                      <a:pPr marL="457200" marR="0" lvl="1" indent="-19050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3366"/>
                          </a:solidFill>
                          <a:effectLst/>
                          <a:latin typeface="Times New Roman" pitchFamily="18" charset="0"/>
                          <a:ea typeface="新細明體" pitchFamily="18" charset="-120"/>
                        </a:rPr>
                        <a:t>OECD</a:t>
                      </a:r>
                    </a:p>
                  </a:txBody>
                  <a:tcPr marL="9525" marR="9525" marT="9525" marB="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3.1</a:t>
                      </a:r>
                    </a:p>
                  </a:txBody>
                  <a:tcPr marL="9525" marR="9525" marT="9525"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1.9</a:t>
                      </a:r>
                    </a:p>
                  </a:txBody>
                  <a:tcPr marL="9525" marR="9525" marT="9525"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1.6</a:t>
                      </a:r>
                    </a:p>
                  </a:txBody>
                  <a:tcPr marL="9525" marR="9525" marT="9525"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2.3</a:t>
                      </a:r>
                    </a:p>
                  </a:txBody>
                  <a:tcPr marL="9525" marR="9525" marT="9525" marB="0" anchor="ctr" horzOverflow="overflow">
                    <a:lnL>
                      <a:noFill/>
                    </a:lnL>
                    <a:lnR cap="flat">
                      <a:noFill/>
                    </a:lnR>
                    <a:lnT>
                      <a:noFill/>
                    </a:lnT>
                    <a:lnB cap="flat">
                      <a:noFill/>
                    </a:lnB>
                    <a:lnTlToBr>
                      <a:noFill/>
                    </a:lnTlToBr>
                    <a:lnBlToTr>
                      <a:noFill/>
                    </a:lnBlToTr>
                    <a:noFill/>
                  </a:tcPr>
                </a:tc>
              </a:tr>
            </a:tbl>
          </a:graphicData>
        </a:graphic>
      </p:graphicFrame>
      <p:graphicFrame>
        <p:nvGraphicFramePr>
          <p:cNvPr id="9421" name="Group 205"/>
          <p:cNvGraphicFramePr>
            <a:graphicFrameLocks noGrp="1"/>
          </p:cNvGraphicFramePr>
          <p:nvPr/>
        </p:nvGraphicFramePr>
        <p:xfrm>
          <a:off x="684213" y="3573463"/>
          <a:ext cx="7488237" cy="2584450"/>
        </p:xfrm>
        <a:graphic>
          <a:graphicData uri="http://schemas.openxmlformats.org/drawingml/2006/table">
            <a:tbl>
              <a:tblPr/>
              <a:tblGrid>
                <a:gridCol w="1800225"/>
                <a:gridCol w="1582737"/>
                <a:gridCol w="1441450"/>
                <a:gridCol w="1368425"/>
                <a:gridCol w="1295400"/>
              </a:tblGrid>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zh-TW" altLang="zh-TW" sz="1500" b="1" i="0" u="none" strike="noStrike" cap="none" normalizeH="0" baseline="0" smtClean="0">
                        <a:ln>
                          <a:noFill/>
                        </a:ln>
                        <a:solidFill>
                          <a:schemeClr val="bg1"/>
                        </a:solidFill>
                        <a:effectLst/>
                        <a:latin typeface="Arial" charset="0"/>
                        <a:ea typeface="新細明體" pitchFamily="18"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bg1"/>
                          </a:solidFill>
                          <a:effectLst/>
                          <a:latin typeface="Times New Roman" pitchFamily="18" charset="0"/>
                          <a:ea typeface="新細明體" pitchFamily="18" charset="-120"/>
                        </a:rPr>
                        <a:t>2010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bg1"/>
                          </a:solidFill>
                          <a:effectLst/>
                          <a:latin typeface="Times New Roman" pitchFamily="18" charset="0"/>
                          <a:ea typeface="新細明體" pitchFamily="18" charset="-120"/>
                        </a:rPr>
                        <a:t>2011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bg1"/>
                          </a:solidFill>
                          <a:effectLst/>
                          <a:latin typeface="Times New Roman" pitchFamily="18" charset="0"/>
                          <a:ea typeface="新細明體" pitchFamily="18" charset="-120"/>
                        </a:rPr>
                        <a:t>2012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1" i="0" u="none" strike="noStrike" cap="none" normalizeH="0" baseline="0" smtClean="0">
                          <a:ln>
                            <a:noFill/>
                          </a:ln>
                          <a:solidFill>
                            <a:schemeClr val="bg1"/>
                          </a:solidFill>
                          <a:effectLst/>
                          <a:latin typeface="Times New Roman" pitchFamily="18" charset="0"/>
                          <a:ea typeface="新細明體" pitchFamily="18" charset="-120"/>
                        </a:rPr>
                        <a:t>2013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r>
              <a:tr h="376238">
                <a:tc>
                  <a:txBody>
                    <a:bodyPr/>
                    <a:lstStyle/>
                    <a:p>
                      <a:pPr marL="361950" marR="0" lvl="1" indent="-95250" algn="ctr" defTabSz="914400" rtl="0" eaLnBrk="1" fontAlgn="b" latinLnBrk="0" hangingPunct="1">
                        <a:lnSpc>
                          <a:spcPct val="100000"/>
                        </a:lnSpc>
                        <a:spcBef>
                          <a:spcPct val="0"/>
                        </a:spcBef>
                        <a:spcAft>
                          <a:spcPct val="0"/>
                        </a:spcAft>
                        <a:buClrTx/>
                        <a:buSzTx/>
                        <a:buFontTx/>
                        <a:buNone/>
                        <a:tabLst/>
                      </a:pPr>
                      <a:r>
                        <a:rPr kumimoji="1" lang="zh-TW" altLang="en-GB" sz="1500" b="0" i="0" u="none" strike="noStrike" cap="none" normalizeH="0" baseline="0" smtClean="0">
                          <a:ln>
                            <a:noFill/>
                          </a:ln>
                          <a:solidFill>
                            <a:srgbClr val="003366"/>
                          </a:solidFill>
                          <a:effectLst/>
                          <a:latin typeface="Arial" charset="0"/>
                          <a:ea typeface="標楷體" pitchFamily="65" charset="-120"/>
                        </a:rPr>
                        <a:t>巴西</a:t>
                      </a:r>
                    </a:p>
                  </a:txBody>
                  <a:tcPr marL="9525" marR="9525" marT="9525"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7.5</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3.4</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3.2</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3.9</a:t>
                      </a:r>
                    </a:p>
                  </a:txBody>
                  <a:tcPr marL="9525" marR="9525" marT="9525" marB="0" anchor="ctr" horzOverflow="overflow">
                    <a:lnL>
                      <a:noFill/>
                    </a:lnL>
                    <a:lnR cap="flat">
                      <a:noFill/>
                    </a:lnR>
                    <a:lnT>
                      <a:noFill/>
                    </a:lnT>
                    <a:lnB>
                      <a:noFill/>
                    </a:lnB>
                    <a:lnTlToBr>
                      <a:noFill/>
                    </a:lnTlToBr>
                    <a:lnBlToTr>
                      <a:noFill/>
                    </a:lnBlToTr>
                    <a:noFill/>
                  </a:tcPr>
                </a:tc>
              </a:tr>
              <a:tr h="377825">
                <a:tc>
                  <a:txBody>
                    <a:bodyPr/>
                    <a:lstStyle/>
                    <a:p>
                      <a:pPr marL="457200" marR="0" lvl="1" indent="-190500" algn="ctr" defTabSz="914400" rtl="0" eaLnBrk="1" fontAlgn="b" latinLnBrk="0" hangingPunct="1">
                        <a:lnSpc>
                          <a:spcPct val="100000"/>
                        </a:lnSpc>
                        <a:spcBef>
                          <a:spcPct val="0"/>
                        </a:spcBef>
                        <a:spcAft>
                          <a:spcPct val="0"/>
                        </a:spcAft>
                        <a:buClrTx/>
                        <a:buSzTx/>
                        <a:buFontTx/>
                        <a:buNone/>
                        <a:tabLst/>
                      </a:pPr>
                      <a:r>
                        <a:rPr kumimoji="1" lang="zh-TW" altLang="en-GB" sz="1500" b="0" i="0" u="none" strike="noStrike" cap="none" normalizeH="0" baseline="0" smtClean="0">
                          <a:ln>
                            <a:noFill/>
                          </a:ln>
                          <a:solidFill>
                            <a:srgbClr val="003366"/>
                          </a:solidFill>
                          <a:effectLst/>
                          <a:latin typeface="Arial" charset="0"/>
                          <a:ea typeface="標楷體" pitchFamily="65" charset="-120"/>
                        </a:rPr>
                        <a:t>中國</a:t>
                      </a:r>
                    </a:p>
                  </a:txBody>
                  <a:tcPr marL="9525" marR="9525" marT="9525"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10.4</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9.3</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8.5</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9.5</a:t>
                      </a:r>
                    </a:p>
                  </a:txBody>
                  <a:tcPr marL="9525" marR="9525" marT="9525" marB="0" anchor="ctr" horzOverflow="overflow">
                    <a:lnL>
                      <a:noFill/>
                    </a:lnL>
                    <a:lnR cap="flat">
                      <a:noFill/>
                    </a:lnR>
                    <a:lnT>
                      <a:noFill/>
                    </a:lnT>
                    <a:lnB>
                      <a:noFill/>
                    </a:lnB>
                    <a:lnTlToBr>
                      <a:noFill/>
                    </a:lnTlToBr>
                    <a:lnBlToTr>
                      <a:noFill/>
                    </a:lnBlToTr>
                    <a:noFill/>
                  </a:tcPr>
                </a:tc>
              </a:tr>
              <a:tr h="377825">
                <a:tc>
                  <a:txBody>
                    <a:bodyPr/>
                    <a:lstStyle/>
                    <a:p>
                      <a:pPr marL="457200" marR="0" lvl="1" indent="-190500" algn="ctr" defTabSz="914400" rtl="0" eaLnBrk="1" fontAlgn="b" latinLnBrk="0" hangingPunct="1">
                        <a:lnSpc>
                          <a:spcPct val="100000"/>
                        </a:lnSpc>
                        <a:spcBef>
                          <a:spcPct val="0"/>
                        </a:spcBef>
                        <a:spcAft>
                          <a:spcPct val="0"/>
                        </a:spcAft>
                        <a:buClrTx/>
                        <a:buSzTx/>
                        <a:buFontTx/>
                        <a:buNone/>
                        <a:tabLst/>
                      </a:pPr>
                      <a:r>
                        <a:rPr kumimoji="1" lang="zh-TW" altLang="en-GB" sz="1500" b="0" i="0" u="none" strike="noStrike" cap="none" normalizeH="0" baseline="0" smtClean="0">
                          <a:ln>
                            <a:noFill/>
                          </a:ln>
                          <a:solidFill>
                            <a:srgbClr val="003366"/>
                          </a:solidFill>
                          <a:effectLst/>
                          <a:latin typeface="Arial" charset="0"/>
                          <a:ea typeface="標楷體" pitchFamily="65" charset="-120"/>
                        </a:rPr>
                        <a:t>印度</a:t>
                      </a:r>
                    </a:p>
                  </a:txBody>
                  <a:tcPr marL="9525" marR="9525" marT="9525"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9.9</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7.7</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7.2</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8.2</a:t>
                      </a:r>
                    </a:p>
                  </a:txBody>
                  <a:tcPr marL="9525" marR="9525" marT="9525" marB="0" anchor="ctr" horzOverflow="overflow">
                    <a:lnL>
                      <a:noFill/>
                    </a:lnL>
                    <a:lnR cap="flat">
                      <a:noFill/>
                    </a:lnR>
                    <a:lnT>
                      <a:noFill/>
                    </a:lnT>
                    <a:lnB>
                      <a:noFill/>
                    </a:lnB>
                    <a:lnTlToBr>
                      <a:noFill/>
                    </a:lnTlToBr>
                    <a:lnBlToTr>
                      <a:noFill/>
                    </a:lnBlToTr>
                    <a:noFill/>
                  </a:tcPr>
                </a:tc>
              </a:tr>
              <a:tr h="377825">
                <a:tc>
                  <a:txBody>
                    <a:bodyPr/>
                    <a:lstStyle/>
                    <a:p>
                      <a:pPr marL="457200" marR="0" lvl="1" indent="-190500" algn="ctr" defTabSz="914400" rtl="0" eaLnBrk="1" fontAlgn="b" latinLnBrk="0" hangingPunct="1">
                        <a:lnSpc>
                          <a:spcPct val="100000"/>
                        </a:lnSpc>
                        <a:spcBef>
                          <a:spcPct val="0"/>
                        </a:spcBef>
                        <a:spcAft>
                          <a:spcPct val="0"/>
                        </a:spcAft>
                        <a:buClrTx/>
                        <a:buSzTx/>
                        <a:buFontTx/>
                        <a:buNone/>
                        <a:tabLst/>
                      </a:pPr>
                      <a:r>
                        <a:rPr kumimoji="1" lang="zh-TW" altLang="en-GB" sz="1500" b="0" i="0" u="none" strike="noStrike" cap="none" normalizeH="0" baseline="0" smtClean="0">
                          <a:ln>
                            <a:noFill/>
                          </a:ln>
                          <a:solidFill>
                            <a:srgbClr val="003366"/>
                          </a:solidFill>
                          <a:effectLst/>
                          <a:latin typeface="Arial" charset="0"/>
                          <a:ea typeface="標楷體" pitchFamily="65" charset="-120"/>
                        </a:rPr>
                        <a:t>印尼</a:t>
                      </a:r>
                    </a:p>
                  </a:txBody>
                  <a:tcPr marL="9525" marR="9525" marT="9525"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6.1</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6.3</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6.1</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6.5</a:t>
                      </a:r>
                    </a:p>
                  </a:txBody>
                  <a:tcPr marL="9525" marR="9525" marT="9525" marB="0" anchor="ctr" horzOverflow="overflow">
                    <a:lnL>
                      <a:noFill/>
                    </a:lnL>
                    <a:lnR cap="flat">
                      <a:noFill/>
                    </a:lnR>
                    <a:lnT>
                      <a:noFill/>
                    </a:lnT>
                    <a:lnB>
                      <a:noFill/>
                    </a:lnB>
                    <a:lnTlToBr>
                      <a:noFill/>
                    </a:lnTlToBr>
                    <a:lnBlToTr>
                      <a:noFill/>
                    </a:lnBlToTr>
                    <a:noFill/>
                  </a:tcPr>
                </a:tc>
              </a:tr>
              <a:tr h="376238">
                <a:tc>
                  <a:txBody>
                    <a:bodyPr/>
                    <a:lstStyle/>
                    <a:p>
                      <a:pPr marL="457200" marR="0" lvl="1" indent="-190500" algn="ctr" defTabSz="914400" rtl="0" eaLnBrk="1" fontAlgn="b" latinLnBrk="0" hangingPunct="1">
                        <a:lnSpc>
                          <a:spcPct val="100000"/>
                        </a:lnSpc>
                        <a:spcBef>
                          <a:spcPct val="0"/>
                        </a:spcBef>
                        <a:spcAft>
                          <a:spcPct val="0"/>
                        </a:spcAft>
                        <a:buClrTx/>
                        <a:buSzTx/>
                        <a:buFontTx/>
                        <a:buNone/>
                        <a:tabLst/>
                      </a:pPr>
                      <a:r>
                        <a:rPr kumimoji="1" lang="zh-TW" altLang="en-GB" sz="1500" b="0" i="0" u="none" strike="noStrike" cap="none" normalizeH="0" baseline="0" smtClean="0">
                          <a:ln>
                            <a:noFill/>
                          </a:ln>
                          <a:solidFill>
                            <a:srgbClr val="003366"/>
                          </a:solidFill>
                          <a:effectLst/>
                          <a:latin typeface="Arial" charset="0"/>
                          <a:ea typeface="標楷體" pitchFamily="65" charset="-120"/>
                        </a:rPr>
                        <a:t>俄羅斯</a:t>
                      </a:r>
                    </a:p>
                  </a:txBody>
                  <a:tcPr marL="9525" marR="9525" marT="9525"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4.0</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4.0</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4.1</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4.1</a:t>
                      </a:r>
                    </a:p>
                  </a:txBody>
                  <a:tcPr marL="9525" marR="9525" marT="9525" marB="0" anchor="ctr" horzOverflow="overflow">
                    <a:lnL>
                      <a:noFill/>
                    </a:lnL>
                    <a:lnR cap="flat">
                      <a:noFill/>
                    </a:lnR>
                    <a:lnT>
                      <a:noFill/>
                    </a:lnT>
                    <a:lnB>
                      <a:noFill/>
                    </a:lnB>
                    <a:lnTlToBr>
                      <a:noFill/>
                    </a:lnTlToBr>
                    <a:lnBlToTr>
                      <a:noFill/>
                    </a:lnBlToTr>
                    <a:noFill/>
                  </a:tcPr>
                </a:tc>
              </a:tr>
              <a:tr h="377825">
                <a:tc>
                  <a:txBody>
                    <a:bodyPr/>
                    <a:lstStyle/>
                    <a:p>
                      <a:pPr marL="457200" marR="0" lvl="1" indent="-190500" algn="ctr" defTabSz="914400" rtl="0" eaLnBrk="1" fontAlgn="b" latinLnBrk="0" hangingPunct="1">
                        <a:lnSpc>
                          <a:spcPct val="100000"/>
                        </a:lnSpc>
                        <a:spcBef>
                          <a:spcPct val="0"/>
                        </a:spcBef>
                        <a:spcAft>
                          <a:spcPct val="0"/>
                        </a:spcAft>
                        <a:buClrTx/>
                        <a:buSzTx/>
                        <a:buFontTx/>
                        <a:buNone/>
                        <a:tabLst/>
                      </a:pPr>
                      <a:r>
                        <a:rPr kumimoji="1" lang="zh-TW" altLang="en-GB" sz="1500" b="0" i="0" u="none" strike="noStrike" cap="none" normalizeH="0" baseline="0" smtClean="0">
                          <a:ln>
                            <a:noFill/>
                          </a:ln>
                          <a:solidFill>
                            <a:srgbClr val="003366"/>
                          </a:solidFill>
                          <a:effectLst/>
                          <a:latin typeface="Arial" charset="0"/>
                          <a:ea typeface="標楷體" pitchFamily="65" charset="-120"/>
                        </a:rPr>
                        <a:t>南非</a:t>
                      </a:r>
                    </a:p>
                  </a:txBody>
                  <a:tcPr marL="9525" marR="9525" marT="9525" marB="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2.8</a:t>
                      </a:r>
                    </a:p>
                  </a:txBody>
                  <a:tcPr marL="9525" marR="9525" marT="9525"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3.2</a:t>
                      </a:r>
                    </a:p>
                  </a:txBody>
                  <a:tcPr marL="9525" marR="9525" marT="9525"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3.6</a:t>
                      </a:r>
                    </a:p>
                  </a:txBody>
                  <a:tcPr marL="9525" marR="9525" marT="9525"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rgbClr val="000000"/>
                          </a:solidFill>
                          <a:effectLst/>
                          <a:latin typeface="Times New Roman" pitchFamily="18" charset="0"/>
                          <a:ea typeface="新細明體" pitchFamily="18" charset="-120"/>
                        </a:rPr>
                        <a:t>4.7</a:t>
                      </a:r>
                    </a:p>
                  </a:txBody>
                  <a:tcPr marL="9525" marR="9525" marT="9525" marB="0" anchor="ctr" horzOverflow="overflow">
                    <a:lnL>
                      <a:noFill/>
                    </a:lnL>
                    <a:lnR cap="flat">
                      <a:noFill/>
                    </a:lnR>
                    <a:lnT>
                      <a:noFill/>
                    </a:lnT>
                    <a:lnB cap="flat">
                      <a:noFill/>
                    </a:lnB>
                    <a:lnTlToBr>
                      <a:noFill/>
                    </a:lnTlToBr>
                    <a:lnBlToTr>
                      <a:noFill/>
                    </a:lnBlToTr>
                    <a:noFill/>
                  </a:tcPr>
                </a:tc>
              </a:tr>
            </a:tbl>
          </a:graphicData>
        </a:graphic>
      </p:graphicFrame>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GB" altLang="zh-TW" sz="1200">
                <a:solidFill>
                  <a:srgbClr val="000000"/>
                </a:solidFill>
                <a:latin typeface="Times New Roman" pitchFamily="18" charset="0"/>
              </a:rPr>
              <a:t>OECD Economic Outlook 90 database.</a:t>
            </a:r>
            <a:endParaRPr kumimoji="0" lang="en-US" altLang="zh-TW" sz="1200">
              <a:solidFill>
                <a:srgbClr val="000000"/>
              </a:solidFill>
              <a:latin typeface="Times New Roman" pitchFamily="18" charset="0"/>
            </a:endParaRPr>
          </a:p>
        </p:txBody>
      </p:sp>
      <p:sp>
        <p:nvSpPr>
          <p:cNvPr id="33871" name="Rectangle 104"/>
          <p:cNvSpPr>
            <a:spLocks noGrp="1" noChangeArrowheads="1"/>
          </p:cNvSpPr>
          <p:nvPr>
            <p:ph type="body" idx="1"/>
          </p:nvPr>
        </p:nvSpPr>
        <p:spPr>
          <a:xfrm>
            <a:off x="468313" y="908050"/>
            <a:ext cx="8229600" cy="433388"/>
          </a:xfrm>
        </p:spPr>
        <p:txBody>
          <a:bodyPr/>
          <a:lstStyle/>
          <a:p>
            <a:pPr eaLnBrk="1" hangingPunct="1"/>
            <a:r>
              <a:rPr lang="zh-TW" altLang="en-US" smtClean="0"/>
              <a:t>歐元區拖累明年整體經濟成長。主要成長動能來自於新興國家。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0" fill="hold" nodeType="clickEffect">
                                  <p:stCondLst>
                                    <p:cond delay="0"/>
                                  </p:stCondLst>
                                  <p:childTnLst>
                                    <p:set>
                                      <p:cBhvr>
                                        <p:cTn id="6" dur="1" fill="hold">
                                          <p:stCondLst>
                                            <p:cond delay="0"/>
                                          </p:stCondLst>
                                        </p:cTn>
                                        <p:tgtEl>
                                          <p:spTgt spid="9422"/>
                                        </p:tgtEl>
                                        <p:attrNameLst>
                                          <p:attrName>style.visibility</p:attrName>
                                        </p:attrNameLst>
                                      </p:cBhvr>
                                      <p:to>
                                        <p:strVal val="visible"/>
                                      </p:to>
                                    </p:set>
                                    <p:anim calcmode="lin" valueType="num">
                                      <p:cBhvr additive="base">
                                        <p:cTn id="7" dur="500" fill="hold"/>
                                        <p:tgtEl>
                                          <p:spTgt spid="9422"/>
                                        </p:tgtEl>
                                        <p:attrNameLst>
                                          <p:attrName>ppt_x</p:attrName>
                                        </p:attrNameLst>
                                      </p:cBhvr>
                                      <p:tavLst>
                                        <p:tav tm="0">
                                          <p:val>
                                            <p:strVal val="0-#ppt_w/2"/>
                                          </p:val>
                                        </p:tav>
                                        <p:tav tm="100000">
                                          <p:val>
                                            <p:strVal val="#ppt_x"/>
                                          </p:val>
                                        </p:tav>
                                      </p:tavLst>
                                    </p:anim>
                                    <p:anim calcmode="lin" valueType="num">
                                      <p:cBhvr additive="base">
                                        <p:cTn id="8" dur="500" fill="hold"/>
                                        <p:tgtEl>
                                          <p:spTgt spid="94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50000" fill="hold" nodeType="clickEffect">
                                  <p:stCondLst>
                                    <p:cond delay="0"/>
                                  </p:stCondLst>
                                  <p:childTnLst>
                                    <p:set>
                                      <p:cBhvr>
                                        <p:cTn id="12" dur="1" fill="hold">
                                          <p:stCondLst>
                                            <p:cond delay="0"/>
                                          </p:stCondLst>
                                        </p:cTn>
                                        <p:tgtEl>
                                          <p:spTgt spid="9421"/>
                                        </p:tgtEl>
                                        <p:attrNameLst>
                                          <p:attrName>style.visibility</p:attrName>
                                        </p:attrNameLst>
                                      </p:cBhvr>
                                      <p:to>
                                        <p:strVal val="visible"/>
                                      </p:to>
                                    </p:set>
                                    <p:anim calcmode="lin" valueType="num">
                                      <p:cBhvr additive="base">
                                        <p:cTn id="13" dur="500" fill="hold"/>
                                        <p:tgtEl>
                                          <p:spTgt spid="9421"/>
                                        </p:tgtEl>
                                        <p:attrNameLst>
                                          <p:attrName>ppt_x</p:attrName>
                                        </p:attrNameLst>
                                      </p:cBhvr>
                                      <p:tavLst>
                                        <p:tav tm="0">
                                          <p:val>
                                            <p:strVal val="1+#ppt_w/2"/>
                                          </p:val>
                                        </p:tav>
                                        <p:tav tm="100000">
                                          <p:val>
                                            <p:strVal val="#ppt_x"/>
                                          </p:val>
                                        </p:tav>
                                      </p:tavLst>
                                    </p:anim>
                                    <p:anim calcmode="lin" valueType="num">
                                      <p:cBhvr additive="base">
                                        <p:cTn id="14" dur="500" fill="hold"/>
                                        <p:tgtEl>
                                          <p:spTgt spid="942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187"/>
                                        </p:tgtEl>
                                        <p:attrNameLst>
                                          <p:attrName>style.visibility</p:attrName>
                                        </p:attrNameLst>
                                      </p:cBhvr>
                                      <p:to>
                                        <p:strVal val="visible"/>
                                      </p:to>
                                    </p:set>
                                    <p:anim calcmode="lin" valueType="num">
                                      <p:cBhvr additive="base">
                                        <p:cTn id="17" dur="500" fill="hold"/>
                                        <p:tgtEl>
                                          <p:spTgt spid="6187"/>
                                        </p:tgtEl>
                                        <p:attrNameLst>
                                          <p:attrName>ppt_x</p:attrName>
                                        </p:attrNameLst>
                                      </p:cBhvr>
                                      <p:tavLst>
                                        <p:tav tm="0">
                                          <p:val>
                                            <p:strVal val="0-#ppt_w/2"/>
                                          </p:val>
                                        </p:tav>
                                        <p:tav tm="100000">
                                          <p:val>
                                            <p:strVal val="#ppt_x"/>
                                          </p:val>
                                        </p:tav>
                                      </p:tavLst>
                                    </p:anim>
                                    <p:anim calcmode="lin" valueType="num">
                                      <p:cBhvr additive="base">
                                        <p:cTn id="1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zh-TW" altLang="en-US" smtClean="0"/>
              <a:t>大綱</a:t>
            </a:r>
          </a:p>
        </p:txBody>
      </p:sp>
      <p:pic>
        <p:nvPicPr>
          <p:cNvPr id="16386" name="Picture 9" descr="imagesCA0ZKD24"/>
          <p:cNvPicPr>
            <a:picLocks noChangeAspect="1" noChangeArrowheads="1"/>
          </p:cNvPicPr>
          <p:nvPr/>
        </p:nvPicPr>
        <p:blipFill>
          <a:blip r:embed="rId2"/>
          <a:srcRect/>
          <a:stretch>
            <a:fillRect/>
          </a:stretch>
        </p:blipFill>
        <p:spPr bwMode="auto">
          <a:xfrm>
            <a:off x="4356100" y="1557338"/>
            <a:ext cx="4572000" cy="4572000"/>
          </a:xfrm>
          <a:prstGeom prst="rect">
            <a:avLst/>
          </a:prstGeom>
          <a:noFill/>
          <a:ln w="9525">
            <a:noFill/>
            <a:miter lim="800000"/>
            <a:headEnd/>
            <a:tailEnd/>
          </a:ln>
        </p:spPr>
      </p:pic>
      <p:sp>
        <p:nvSpPr>
          <p:cNvPr id="16387" name="Rectangle 7"/>
          <p:cNvSpPr>
            <a:spLocks noGrp="1" noChangeArrowheads="1"/>
          </p:cNvSpPr>
          <p:nvPr>
            <p:ph type="body" idx="1"/>
          </p:nvPr>
        </p:nvSpPr>
        <p:spPr>
          <a:xfrm>
            <a:off x="755650" y="1557338"/>
            <a:ext cx="5688013" cy="4525962"/>
          </a:xfrm>
        </p:spPr>
        <p:txBody>
          <a:bodyPr/>
          <a:lstStyle/>
          <a:p>
            <a:pPr eaLnBrk="1" hangingPunct="1">
              <a:buFont typeface="Wingdings" pitchFamily="2" charset="2"/>
              <a:buChar char="Ø"/>
            </a:pPr>
            <a:r>
              <a:rPr lang="zh-TW" altLang="en-US" sz="2600" smtClean="0"/>
              <a:t>信用濫觴與演進</a:t>
            </a:r>
          </a:p>
          <a:p>
            <a:pPr eaLnBrk="1" hangingPunct="1">
              <a:buFont typeface="Wingdings" pitchFamily="2" charset="2"/>
              <a:buChar char="Ø"/>
            </a:pPr>
            <a:r>
              <a:rPr lang="zh-TW" altLang="en-US" sz="2600" smtClean="0"/>
              <a:t>信用風險與金融風暴</a:t>
            </a:r>
          </a:p>
          <a:p>
            <a:pPr eaLnBrk="1" hangingPunct="1">
              <a:buFont typeface="Wingdings" pitchFamily="2" charset="2"/>
              <a:buChar char="Ø"/>
            </a:pPr>
            <a:r>
              <a:rPr lang="zh-TW" altLang="en-US" sz="2600" smtClean="0"/>
              <a:t>歐債風險展望</a:t>
            </a:r>
            <a:endParaRPr lang="en-US" altLang="zh-TW" sz="2600" smtClean="0"/>
          </a:p>
          <a:p>
            <a:pPr eaLnBrk="1" hangingPunct="1">
              <a:buFont typeface="Wingdings" pitchFamily="2" charset="2"/>
              <a:buChar char="Ø"/>
            </a:pPr>
            <a:r>
              <a:rPr lang="en-US" altLang="zh-TW" sz="2600" smtClean="0"/>
              <a:t>2012</a:t>
            </a:r>
            <a:r>
              <a:rPr lang="zh-TW" altLang="en-US" sz="2600" smtClean="0"/>
              <a:t>經濟展望</a:t>
            </a:r>
          </a:p>
          <a:p>
            <a:pPr eaLnBrk="1" hangingPunct="1"/>
            <a:endParaRPr lang="en-US" altLang="zh-TW" sz="26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tLang="zh-TW" sz="3100" smtClean="0"/>
              <a:t>2012</a:t>
            </a:r>
            <a:r>
              <a:rPr lang="zh-TW" altLang="en-US" sz="3100" smtClean="0"/>
              <a:t>年新興國家經濟展望仍優於全球平均</a:t>
            </a:r>
          </a:p>
        </p:txBody>
      </p:sp>
      <p:pic>
        <p:nvPicPr>
          <p:cNvPr id="34818" name="Picture 4"/>
          <p:cNvPicPr>
            <a:picLocks noChangeAspect="1" noChangeArrowheads="1"/>
          </p:cNvPicPr>
          <p:nvPr/>
        </p:nvPicPr>
        <p:blipFill>
          <a:blip r:embed="rId2"/>
          <a:srcRect/>
          <a:stretch>
            <a:fillRect/>
          </a:stretch>
        </p:blipFill>
        <p:spPr bwMode="auto">
          <a:xfrm>
            <a:off x="468313" y="1557338"/>
            <a:ext cx="8207375" cy="4443412"/>
          </a:xfrm>
          <a:prstGeom prst="rect">
            <a:avLst/>
          </a:prstGeom>
          <a:noFill/>
          <a:ln w="9525">
            <a:noFill/>
            <a:miter lim="800000"/>
            <a:headEnd/>
            <a:tailEnd/>
          </a:ln>
        </p:spPr>
      </p:pic>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GB" altLang="zh-TW" sz="1200">
                <a:solidFill>
                  <a:srgbClr val="000000"/>
                </a:solidFill>
                <a:latin typeface="Times New Roman" pitchFamily="18" charset="0"/>
              </a:rPr>
              <a:t>Bloomberg</a:t>
            </a:r>
            <a:endParaRPr kumimoji="0" lang="en-US" altLang="zh-TW" sz="120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zh-TW" altLang="en-US" smtClean="0"/>
              <a:t>成熟國家通膨溫和</a:t>
            </a:r>
          </a:p>
        </p:txBody>
      </p:sp>
      <p:pic>
        <p:nvPicPr>
          <p:cNvPr id="35842" name="Picture 3"/>
          <p:cNvPicPr>
            <a:picLocks noChangeArrowheads="1"/>
          </p:cNvPicPr>
          <p:nvPr/>
        </p:nvPicPr>
        <p:blipFill>
          <a:blip r:embed="rId2"/>
          <a:srcRect/>
          <a:stretch>
            <a:fillRect/>
          </a:stretch>
        </p:blipFill>
        <p:spPr bwMode="auto">
          <a:xfrm>
            <a:off x="466725" y="1482725"/>
            <a:ext cx="8280400" cy="4840288"/>
          </a:xfrm>
          <a:prstGeom prst="rect">
            <a:avLst/>
          </a:prstGeom>
          <a:noFill/>
          <a:ln w="9525">
            <a:noFill/>
            <a:miter lim="800000"/>
            <a:headEnd/>
            <a:tailEnd/>
          </a:ln>
        </p:spPr>
      </p:pic>
      <p:sp>
        <p:nvSpPr>
          <p:cNvPr id="35843" name="Rectangle 4"/>
          <p:cNvSpPr>
            <a:spLocks noGrp="1" noChangeArrowheads="1"/>
          </p:cNvSpPr>
          <p:nvPr>
            <p:ph type="body" idx="1"/>
          </p:nvPr>
        </p:nvSpPr>
        <p:spPr>
          <a:xfrm>
            <a:off x="468313" y="836613"/>
            <a:ext cx="8229600" cy="4525962"/>
          </a:xfrm>
        </p:spPr>
        <p:txBody>
          <a:bodyPr/>
          <a:lstStyle/>
          <a:p>
            <a:pPr eaLnBrk="1" hangingPunct="1"/>
            <a:r>
              <a:rPr lang="zh-TW" altLang="en-US" smtClean="0"/>
              <a:t>儘管多次量化寬鬆，美國及歐盟通膨仍不見上升。在景氣趨緩後，通縮將會是各國央行主要防範重點。</a:t>
            </a:r>
          </a:p>
          <a:p>
            <a:pPr eaLnBrk="1" hangingPunct="1"/>
            <a:endParaRPr lang="en-US" altLang="zh-TW" smtClean="0"/>
          </a:p>
        </p:txBody>
      </p:sp>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GB" altLang="zh-TW" sz="1200">
                <a:solidFill>
                  <a:srgbClr val="000000"/>
                </a:solidFill>
                <a:latin typeface="Times New Roman" pitchFamily="18" charset="0"/>
              </a:rPr>
              <a:t>FactSet</a:t>
            </a:r>
            <a:endParaRPr kumimoji="0" lang="en-US" altLang="zh-TW" sz="120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zh-TW" altLang="en-US" smtClean="0"/>
              <a:t>新興國家通膨見頂</a:t>
            </a:r>
          </a:p>
        </p:txBody>
      </p:sp>
      <p:sp>
        <p:nvSpPr>
          <p:cNvPr id="36866" name="Rectangle 4"/>
          <p:cNvSpPr>
            <a:spLocks noGrp="1" noChangeArrowheads="1"/>
          </p:cNvSpPr>
          <p:nvPr>
            <p:ph type="body" idx="1"/>
          </p:nvPr>
        </p:nvSpPr>
        <p:spPr>
          <a:xfrm>
            <a:off x="468313" y="836613"/>
            <a:ext cx="8229600" cy="4525962"/>
          </a:xfrm>
        </p:spPr>
        <p:txBody>
          <a:bodyPr/>
          <a:lstStyle/>
          <a:p>
            <a:pPr eaLnBrk="1" hangingPunct="1"/>
            <a:r>
              <a:rPr lang="zh-TW" altLang="en-US" smtClean="0"/>
              <a:t>成熟國家的量化寬鬆政策造成新興國家通膨飆升，近期中國、巴西及俄羅斯通膨已開始下滑，未來貨幣政策可望放鬆。</a:t>
            </a:r>
          </a:p>
          <a:p>
            <a:pPr eaLnBrk="1" hangingPunct="1"/>
            <a:endParaRPr lang="en-US" altLang="zh-TW" smtClean="0"/>
          </a:p>
        </p:txBody>
      </p:sp>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US" altLang="zh-TW" sz="1200">
                <a:solidFill>
                  <a:srgbClr val="000000"/>
                </a:solidFill>
                <a:latin typeface="Times New Roman" pitchFamily="18" charset="0"/>
              </a:rPr>
              <a:t>Thomson Reuters Datastream, World Bank</a:t>
            </a:r>
          </a:p>
        </p:txBody>
      </p:sp>
      <p:pic>
        <p:nvPicPr>
          <p:cNvPr id="36868" name="Picture 6"/>
          <p:cNvPicPr>
            <a:picLocks noChangeAspect="1" noChangeArrowheads="1"/>
          </p:cNvPicPr>
          <p:nvPr/>
        </p:nvPicPr>
        <p:blipFill>
          <a:blip r:embed="rId2"/>
          <a:srcRect/>
          <a:stretch>
            <a:fillRect/>
          </a:stretch>
        </p:blipFill>
        <p:spPr bwMode="auto">
          <a:xfrm>
            <a:off x="611188" y="2133600"/>
            <a:ext cx="7921625" cy="3983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zh-TW" altLang="en-US" smtClean="0"/>
              <a:t>新興國家貨幣政策開始鬆綁</a:t>
            </a:r>
          </a:p>
        </p:txBody>
      </p:sp>
      <p:pic>
        <p:nvPicPr>
          <p:cNvPr id="37890" name="Picture 4"/>
          <p:cNvPicPr>
            <a:picLocks noChangeAspect="1" noChangeArrowheads="1"/>
          </p:cNvPicPr>
          <p:nvPr/>
        </p:nvPicPr>
        <p:blipFill>
          <a:blip r:embed="rId2"/>
          <a:srcRect/>
          <a:stretch>
            <a:fillRect/>
          </a:stretch>
        </p:blipFill>
        <p:spPr bwMode="auto">
          <a:xfrm>
            <a:off x="539750" y="1484313"/>
            <a:ext cx="8064500" cy="4398962"/>
          </a:xfrm>
          <a:prstGeom prst="rect">
            <a:avLst/>
          </a:prstGeom>
          <a:noFill/>
          <a:ln w="9525">
            <a:noFill/>
            <a:miter lim="800000"/>
            <a:headEnd/>
            <a:tailEnd/>
          </a:ln>
        </p:spPr>
      </p:pic>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GB" altLang="zh-TW" sz="1200">
                <a:solidFill>
                  <a:srgbClr val="000000"/>
                </a:solidFill>
                <a:latin typeface="Times New Roman" pitchFamily="18" charset="0"/>
              </a:rPr>
              <a:t>Bloomberg</a:t>
            </a:r>
            <a:endParaRPr kumimoji="0" lang="en-US" altLang="zh-TW" sz="120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zh-TW" altLang="en-US" smtClean="0"/>
              <a:t>風險偏好降低，新興國家外資投資淨流出</a:t>
            </a:r>
          </a:p>
        </p:txBody>
      </p:sp>
      <p:sp>
        <p:nvSpPr>
          <p:cNvPr id="38914" name="Rectangle 3"/>
          <p:cNvSpPr>
            <a:spLocks noGrp="1" noChangeArrowheads="1"/>
          </p:cNvSpPr>
          <p:nvPr>
            <p:ph type="body" idx="1"/>
          </p:nvPr>
        </p:nvSpPr>
        <p:spPr>
          <a:xfrm>
            <a:off x="468313" y="1052513"/>
            <a:ext cx="8229600" cy="863600"/>
          </a:xfrm>
        </p:spPr>
        <p:txBody>
          <a:bodyPr/>
          <a:lstStyle/>
          <a:p>
            <a:pPr eaLnBrk="1" hangingPunct="1">
              <a:lnSpc>
                <a:spcPct val="80000"/>
              </a:lnSpc>
              <a:buFontTx/>
              <a:buNone/>
            </a:pPr>
            <a:r>
              <a:rPr lang="en-US" altLang="zh-TW" smtClean="0"/>
              <a:t>    2011</a:t>
            </a:r>
            <a:r>
              <a:rPr lang="zh-TW" altLang="en-US" smtClean="0"/>
              <a:t>年初以來新興國家外資投資呈現淨流出現象</a:t>
            </a:r>
            <a:r>
              <a:rPr lang="en-US" altLang="zh-TW" smtClean="0"/>
              <a:t>, </a:t>
            </a:r>
            <a:r>
              <a:rPr lang="zh-TW" altLang="en-US" smtClean="0"/>
              <a:t>總計股價市場淨流出達</a:t>
            </a:r>
            <a:r>
              <a:rPr lang="en-US" altLang="zh-TW" smtClean="0"/>
              <a:t>US$228</a:t>
            </a:r>
            <a:r>
              <a:rPr lang="zh-TW" altLang="en-US" smtClean="0"/>
              <a:t>億元</a:t>
            </a:r>
            <a:r>
              <a:rPr lang="en-US" altLang="zh-TW" smtClean="0"/>
              <a:t>; </a:t>
            </a:r>
            <a:r>
              <a:rPr lang="zh-TW" altLang="en-US" smtClean="0"/>
              <a:t>而</a:t>
            </a:r>
            <a:r>
              <a:rPr lang="en-US" altLang="zh-TW" smtClean="0"/>
              <a:t>2008</a:t>
            </a:r>
            <a:r>
              <a:rPr lang="zh-TW" altLang="en-US" smtClean="0"/>
              <a:t>车金融海嘯時的淨流出則為</a:t>
            </a:r>
            <a:r>
              <a:rPr lang="en-US" altLang="zh-TW" smtClean="0"/>
              <a:t>US$400</a:t>
            </a:r>
            <a:r>
              <a:rPr lang="zh-TW" altLang="en-US" smtClean="0"/>
              <a:t>億元。</a:t>
            </a:r>
            <a:r>
              <a:rPr lang="en-US" altLang="zh-TW" smtClean="0"/>
              <a:t>2011</a:t>
            </a:r>
            <a:r>
              <a:rPr lang="zh-TW" altLang="en-US" smtClean="0"/>
              <a:t>年初以來</a:t>
            </a:r>
            <a:r>
              <a:rPr lang="en-US" altLang="zh-TW" smtClean="0"/>
              <a:t>, </a:t>
            </a:r>
            <a:r>
              <a:rPr lang="zh-TW" altLang="en-US" smtClean="0"/>
              <a:t>由金磚四國淨流出的金額即達了</a:t>
            </a:r>
            <a:r>
              <a:rPr lang="en-US" altLang="zh-TW" smtClean="0"/>
              <a:t>US$158</a:t>
            </a:r>
            <a:r>
              <a:rPr lang="zh-TW" altLang="en-US" smtClean="0"/>
              <a:t>億元。</a:t>
            </a:r>
          </a:p>
        </p:txBody>
      </p:sp>
      <p:pic>
        <p:nvPicPr>
          <p:cNvPr id="38915" name="Picture 4"/>
          <p:cNvPicPr>
            <a:picLocks noChangeAspect="1" noChangeArrowheads="1"/>
          </p:cNvPicPr>
          <p:nvPr/>
        </p:nvPicPr>
        <p:blipFill>
          <a:blip r:embed="rId2"/>
          <a:srcRect/>
          <a:stretch>
            <a:fillRect/>
          </a:stretch>
        </p:blipFill>
        <p:spPr bwMode="auto">
          <a:xfrm>
            <a:off x="468313" y="2276475"/>
            <a:ext cx="8207375" cy="3735388"/>
          </a:xfrm>
          <a:prstGeom prst="rect">
            <a:avLst/>
          </a:prstGeom>
          <a:noFill/>
          <a:ln w="9525">
            <a:noFill/>
            <a:miter lim="800000"/>
            <a:headEnd/>
            <a:tailEnd/>
          </a:ln>
        </p:spPr>
      </p:pic>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GB" altLang="zh-TW" sz="1200">
                <a:solidFill>
                  <a:srgbClr val="000000"/>
                </a:solidFill>
                <a:latin typeface="Times New Roman" pitchFamily="18" charset="0"/>
              </a:rPr>
              <a:t>EPFR Global</a:t>
            </a:r>
            <a:endParaRPr kumimoji="0" lang="en-US" altLang="zh-TW" sz="120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zh-TW" altLang="en-US" smtClean="0"/>
              <a:t>中國金融體系風險在可控制範圍</a:t>
            </a:r>
          </a:p>
        </p:txBody>
      </p:sp>
      <p:sp>
        <p:nvSpPr>
          <p:cNvPr id="39938" name="Rectangle 3"/>
          <p:cNvSpPr>
            <a:spLocks noGrp="1" noChangeArrowheads="1"/>
          </p:cNvSpPr>
          <p:nvPr>
            <p:ph type="body" idx="1"/>
          </p:nvPr>
        </p:nvSpPr>
        <p:spPr>
          <a:xfrm>
            <a:off x="468313" y="1052513"/>
            <a:ext cx="8229600" cy="647700"/>
          </a:xfrm>
        </p:spPr>
        <p:txBody>
          <a:bodyPr/>
          <a:lstStyle/>
          <a:p>
            <a:pPr eaLnBrk="1" hangingPunct="1"/>
            <a:r>
              <a:rPr kumimoji="0" lang="zh-TW" altLang="en-US" smtClean="0"/>
              <a:t>充足的覆蓋率，將有效承擔金融壞帳上揚的損失</a:t>
            </a:r>
            <a:r>
              <a:rPr kumimoji="0" lang="en-US" altLang="zh-TW" smtClean="0"/>
              <a:t>!</a:t>
            </a:r>
            <a:endParaRPr lang="en-US" altLang="zh-TW" smtClean="0"/>
          </a:p>
        </p:txBody>
      </p:sp>
      <p:pic>
        <p:nvPicPr>
          <p:cNvPr id="39939" name="Picture 4"/>
          <p:cNvPicPr>
            <a:picLocks noChangeAspect="1" noChangeArrowheads="1"/>
          </p:cNvPicPr>
          <p:nvPr/>
        </p:nvPicPr>
        <p:blipFill>
          <a:blip r:embed="rId2"/>
          <a:srcRect/>
          <a:stretch>
            <a:fillRect/>
          </a:stretch>
        </p:blipFill>
        <p:spPr bwMode="auto">
          <a:xfrm>
            <a:off x="539750" y="1916113"/>
            <a:ext cx="7993063" cy="4148137"/>
          </a:xfrm>
          <a:prstGeom prst="rect">
            <a:avLst/>
          </a:prstGeom>
          <a:noFill/>
          <a:ln w="9525">
            <a:noFill/>
            <a:miter lim="800000"/>
            <a:headEnd/>
            <a:tailEnd/>
          </a:ln>
        </p:spPr>
      </p:pic>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US" altLang="zh-TW" sz="1200">
                <a:solidFill>
                  <a:srgbClr val="000000"/>
                </a:solidFill>
                <a:latin typeface="Times New Roman" pitchFamily="18" charset="0"/>
              </a:rPr>
              <a:t>SSB, Wind as of October 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zh-TW" altLang="en-US" smtClean="0"/>
              <a:t>印度緊縮政策已見頂</a:t>
            </a:r>
          </a:p>
        </p:txBody>
      </p:sp>
      <p:sp>
        <p:nvSpPr>
          <p:cNvPr id="40962" name="Rectangle 3"/>
          <p:cNvSpPr>
            <a:spLocks noGrp="1" noChangeArrowheads="1"/>
          </p:cNvSpPr>
          <p:nvPr>
            <p:ph type="body" idx="1"/>
          </p:nvPr>
        </p:nvSpPr>
        <p:spPr>
          <a:xfrm>
            <a:off x="468313" y="1196975"/>
            <a:ext cx="8229600" cy="1152525"/>
          </a:xfrm>
        </p:spPr>
        <p:txBody>
          <a:bodyPr/>
          <a:lstStyle/>
          <a:p>
            <a:pPr eaLnBrk="1" hangingPunct="1">
              <a:lnSpc>
                <a:spcPct val="80000"/>
              </a:lnSpc>
            </a:pPr>
            <a:r>
              <a:rPr lang="zh-TW" altLang="en-US" sz="1900" smtClean="0"/>
              <a:t>印度經濟成長已現趨緩態勢，預估央行可望於</a:t>
            </a:r>
            <a:r>
              <a:rPr lang="en-US" altLang="zh-TW" sz="1900" smtClean="0"/>
              <a:t>2012</a:t>
            </a:r>
            <a:r>
              <a:rPr lang="zh-TW" altLang="en-US" sz="1900" smtClean="0"/>
              <a:t>年</a:t>
            </a:r>
            <a:r>
              <a:rPr lang="en-US" altLang="zh-TW" sz="1900" smtClean="0"/>
              <a:t>4</a:t>
            </a:r>
            <a:r>
              <a:rPr lang="zh-TW" altLang="en-US" sz="1900" smtClean="0"/>
              <a:t>、</a:t>
            </a:r>
            <a:r>
              <a:rPr lang="en-US" altLang="zh-TW" sz="1900" smtClean="0"/>
              <a:t>5</a:t>
            </a:r>
            <a:r>
              <a:rPr lang="zh-TW" altLang="en-US" sz="1900" smtClean="0"/>
              <a:t>月間啟動降息機制</a:t>
            </a:r>
            <a:r>
              <a:rPr lang="en-US" altLang="zh-TW" sz="1900" smtClean="0"/>
              <a:t>!</a:t>
            </a:r>
          </a:p>
          <a:p>
            <a:pPr eaLnBrk="1" hangingPunct="1">
              <a:lnSpc>
                <a:spcPct val="80000"/>
              </a:lnSpc>
            </a:pPr>
            <a:r>
              <a:rPr lang="zh-TW" altLang="en-US" sz="1900" smtClean="0"/>
              <a:t>僅管企業的營收可能受總體經濟成長趨緩影響，但預期在原物料及利率下降的助益下，獲利可望提升。</a:t>
            </a:r>
          </a:p>
          <a:p>
            <a:pPr eaLnBrk="1" hangingPunct="1">
              <a:lnSpc>
                <a:spcPct val="80000"/>
              </a:lnSpc>
            </a:pPr>
            <a:r>
              <a:rPr lang="zh-TW" altLang="en-US" sz="1900" smtClean="0"/>
              <a:t>強大的內需成長動能，可望減緩外在負面因素的衝擊，使得整體經濟成長仍維持高水位。</a:t>
            </a:r>
          </a:p>
        </p:txBody>
      </p:sp>
      <p:pic>
        <p:nvPicPr>
          <p:cNvPr id="40963" name="Picture 4"/>
          <p:cNvPicPr>
            <a:picLocks noChangeAspect="1" noChangeArrowheads="1"/>
          </p:cNvPicPr>
          <p:nvPr/>
        </p:nvPicPr>
        <p:blipFill>
          <a:blip r:embed="rId2"/>
          <a:srcRect/>
          <a:stretch>
            <a:fillRect/>
          </a:stretch>
        </p:blipFill>
        <p:spPr bwMode="auto">
          <a:xfrm>
            <a:off x="468313" y="2781300"/>
            <a:ext cx="8135937" cy="3527425"/>
          </a:xfrm>
          <a:prstGeom prst="rect">
            <a:avLst/>
          </a:prstGeom>
          <a:noFill/>
          <a:ln w="9525">
            <a:noFill/>
            <a:miter lim="800000"/>
            <a:headEnd/>
            <a:tailEnd/>
          </a:ln>
        </p:spPr>
      </p:pic>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US" altLang="zh-TW" sz="1200">
                <a:solidFill>
                  <a:srgbClr val="000000"/>
                </a:solidFill>
                <a:latin typeface="Times New Roman" pitchFamily="18" charset="0"/>
              </a:rPr>
              <a:t>Thomson Reuters Datastream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zh-TW" altLang="en-US" smtClean="0"/>
              <a:t>韓國經濟成長緩和降温</a:t>
            </a:r>
          </a:p>
        </p:txBody>
      </p:sp>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GB" altLang="zh-TW" sz="1200">
                <a:solidFill>
                  <a:srgbClr val="000000"/>
                </a:solidFill>
                <a:latin typeface="Times New Roman" pitchFamily="18" charset="0"/>
              </a:rPr>
              <a:t>Bank of Korea, </a:t>
            </a:r>
            <a:r>
              <a:rPr kumimoji="0" lang="en-US" altLang="zh-TW" sz="1200">
                <a:solidFill>
                  <a:srgbClr val="000000"/>
                </a:solidFill>
                <a:latin typeface="Times New Roman" pitchFamily="18" charset="0"/>
              </a:rPr>
              <a:t>Korea International Trade Association</a:t>
            </a:r>
          </a:p>
        </p:txBody>
      </p:sp>
      <p:pic>
        <p:nvPicPr>
          <p:cNvPr id="41987" name="Picture 6"/>
          <p:cNvPicPr>
            <a:picLocks noChangeAspect="1" noChangeArrowheads="1"/>
          </p:cNvPicPr>
          <p:nvPr/>
        </p:nvPicPr>
        <p:blipFill>
          <a:blip r:embed="rId2"/>
          <a:srcRect/>
          <a:stretch>
            <a:fillRect/>
          </a:stretch>
        </p:blipFill>
        <p:spPr bwMode="auto">
          <a:xfrm>
            <a:off x="611188" y="2060575"/>
            <a:ext cx="3889375" cy="3959225"/>
          </a:xfrm>
          <a:prstGeom prst="rect">
            <a:avLst/>
          </a:prstGeom>
          <a:noFill/>
          <a:ln w="9525">
            <a:noFill/>
            <a:miter lim="800000"/>
            <a:headEnd/>
            <a:tailEnd/>
          </a:ln>
        </p:spPr>
      </p:pic>
      <p:sp>
        <p:nvSpPr>
          <p:cNvPr id="41988" name="Rectangle 7"/>
          <p:cNvSpPr>
            <a:spLocks noGrp="1" noChangeArrowheads="1"/>
          </p:cNvSpPr>
          <p:nvPr>
            <p:ph type="body" idx="1"/>
          </p:nvPr>
        </p:nvSpPr>
        <p:spPr>
          <a:xfrm>
            <a:off x="468313" y="1196975"/>
            <a:ext cx="8229600" cy="863600"/>
          </a:xfrm>
        </p:spPr>
        <p:txBody>
          <a:bodyPr/>
          <a:lstStyle/>
          <a:p>
            <a:pPr eaLnBrk="1" hangingPunct="1">
              <a:lnSpc>
                <a:spcPct val="80000"/>
              </a:lnSpc>
            </a:pPr>
            <a:r>
              <a:rPr lang="zh-TW" altLang="en-US" smtClean="0"/>
              <a:t>受全球經濟不確定性因素干擾，韓國出口及內需皆受影響，使得經濟成長趨緩；但韓國出口歐美比重已大幅下降，有助於緩和其負面衝擊之影響！</a:t>
            </a:r>
          </a:p>
        </p:txBody>
      </p:sp>
      <p:pic>
        <p:nvPicPr>
          <p:cNvPr id="41989" name="Picture 2"/>
          <p:cNvPicPr>
            <a:picLocks noChangeAspect="1" noChangeArrowheads="1"/>
          </p:cNvPicPr>
          <p:nvPr/>
        </p:nvPicPr>
        <p:blipFill>
          <a:blip r:embed="rId3"/>
          <a:srcRect/>
          <a:stretch>
            <a:fillRect/>
          </a:stretch>
        </p:blipFill>
        <p:spPr bwMode="auto">
          <a:xfrm>
            <a:off x="4859338" y="1989138"/>
            <a:ext cx="3673475" cy="3960812"/>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zh-TW" altLang="en-US" smtClean="0"/>
              <a:t>韓國財政體質良好</a:t>
            </a:r>
          </a:p>
        </p:txBody>
      </p:sp>
      <p:sp>
        <p:nvSpPr>
          <p:cNvPr id="43010" name="Rectangle 3"/>
          <p:cNvSpPr>
            <a:spLocks noGrp="1" noChangeArrowheads="1"/>
          </p:cNvSpPr>
          <p:nvPr>
            <p:ph type="body" idx="1"/>
          </p:nvPr>
        </p:nvSpPr>
        <p:spPr>
          <a:xfrm>
            <a:off x="468313" y="1052513"/>
            <a:ext cx="8229600" cy="576262"/>
          </a:xfrm>
        </p:spPr>
        <p:txBody>
          <a:bodyPr/>
          <a:lstStyle/>
          <a:p>
            <a:pPr eaLnBrk="1" hangingPunct="1">
              <a:lnSpc>
                <a:spcPct val="80000"/>
              </a:lnSpc>
            </a:pPr>
            <a:r>
              <a:rPr lang="zh-TW" altLang="en-US" smtClean="0"/>
              <a:t>韓國主權債僅佔</a:t>
            </a:r>
            <a:r>
              <a:rPr lang="en-US" altLang="zh-TW" smtClean="0"/>
              <a:t>GDP 30%</a:t>
            </a:r>
            <a:r>
              <a:rPr lang="zh-TW" altLang="en-US" smtClean="0"/>
              <a:t>，加上</a:t>
            </a:r>
            <a:r>
              <a:rPr lang="en-US" altLang="zh-TW" smtClean="0"/>
              <a:t>2012</a:t>
            </a:r>
            <a:r>
              <a:rPr lang="zh-TW" altLang="en-US" smtClean="0"/>
              <a:t>年年底總統大選將屆，預期政府將有較大財政支出計畫以激勵經濟成長！</a:t>
            </a:r>
          </a:p>
        </p:txBody>
      </p:sp>
      <p:pic>
        <p:nvPicPr>
          <p:cNvPr id="43011" name="Picture 4"/>
          <p:cNvPicPr>
            <a:picLocks noChangeAspect="1" noChangeArrowheads="1"/>
          </p:cNvPicPr>
          <p:nvPr/>
        </p:nvPicPr>
        <p:blipFill>
          <a:blip r:embed="rId2"/>
          <a:srcRect/>
          <a:stretch>
            <a:fillRect/>
          </a:stretch>
        </p:blipFill>
        <p:spPr bwMode="auto">
          <a:xfrm>
            <a:off x="468313" y="2060575"/>
            <a:ext cx="8207375" cy="3892550"/>
          </a:xfrm>
          <a:prstGeom prst="rect">
            <a:avLst/>
          </a:prstGeom>
          <a:noFill/>
          <a:ln w="9525">
            <a:noFill/>
            <a:miter lim="800000"/>
            <a:headEnd/>
            <a:tailEnd/>
          </a:ln>
        </p:spPr>
      </p:pic>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US" altLang="zh-TW" sz="1200">
                <a:solidFill>
                  <a:srgbClr val="000000"/>
                </a:solidFill>
                <a:latin typeface="Times New Roman" pitchFamily="18" charset="0"/>
              </a:rPr>
              <a:t>Ministry of Strategy and Finance, OECD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rrowheads="1"/>
          </p:cNvPicPr>
          <p:nvPr/>
        </p:nvPicPr>
        <p:blipFill>
          <a:blip r:embed="rId2"/>
          <a:srcRect/>
          <a:stretch>
            <a:fillRect/>
          </a:stretch>
        </p:blipFill>
        <p:spPr bwMode="auto">
          <a:xfrm>
            <a:off x="466725" y="1482725"/>
            <a:ext cx="8280400" cy="4840288"/>
          </a:xfrm>
          <a:prstGeom prst="rect">
            <a:avLst/>
          </a:prstGeom>
          <a:noFill/>
          <a:ln w="9525">
            <a:noFill/>
            <a:miter lim="800000"/>
            <a:headEnd/>
            <a:tailEnd/>
          </a:ln>
        </p:spPr>
      </p:pic>
      <p:sp>
        <p:nvSpPr>
          <p:cNvPr id="44034" name="Rectangle 3"/>
          <p:cNvSpPr>
            <a:spLocks noGrp="1" noChangeArrowheads="1"/>
          </p:cNvSpPr>
          <p:nvPr>
            <p:ph type="title"/>
          </p:nvPr>
        </p:nvSpPr>
        <p:spPr/>
        <p:txBody>
          <a:bodyPr/>
          <a:lstStyle/>
          <a:p>
            <a:pPr eaLnBrk="1" hangingPunct="1"/>
            <a:r>
              <a:rPr lang="zh-TW" altLang="en-US" smtClean="0"/>
              <a:t>來自歐亞的負面經濟意外指數</a:t>
            </a:r>
            <a:r>
              <a:rPr lang="en-US" altLang="zh-TW" smtClean="0">
                <a:latin typeface="標楷體" pitchFamily="65" charset="-120"/>
              </a:rPr>
              <a:t>…</a:t>
            </a:r>
            <a:endParaRPr lang="en-US" altLang="zh-TW" smtClean="0"/>
          </a:p>
        </p:txBody>
      </p:sp>
      <p:sp>
        <p:nvSpPr>
          <p:cNvPr id="44035" name="Rectangle 4"/>
          <p:cNvSpPr>
            <a:spLocks noGrp="1" noChangeArrowheads="1"/>
          </p:cNvSpPr>
          <p:nvPr>
            <p:ph type="body" idx="1"/>
          </p:nvPr>
        </p:nvSpPr>
        <p:spPr>
          <a:xfrm>
            <a:off x="468313" y="836613"/>
            <a:ext cx="8229600" cy="4525962"/>
          </a:xfrm>
        </p:spPr>
        <p:txBody>
          <a:bodyPr/>
          <a:lstStyle/>
          <a:p>
            <a:pPr eaLnBrk="1" hangingPunct="1"/>
            <a:r>
              <a:rPr lang="zh-TW" altLang="en-US" smtClean="0"/>
              <a:t>美國經濟意外指數持續改善</a:t>
            </a:r>
            <a:r>
              <a:rPr lang="zh-TW" altLang="zh-TW" smtClean="0"/>
              <a:t>，但歐洲及亞洲</a:t>
            </a:r>
            <a:r>
              <a:rPr lang="zh-TW" altLang="en-US" smtClean="0"/>
              <a:t>明顯拖累。</a:t>
            </a:r>
          </a:p>
          <a:p>
            <a:pPr eaLnBrk="1" hangingPunct="1"/>
            <a:endParaRPr lang="en-US" altLang="zh-TW" smtClean="0"/>
          </a:p>
        </p:txBody>
      </p:sp>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GB" altLang="zh-TW" sz="1200">
                <a:solidFill>
                  <a:srgbClr val="000000"/>
                </a:solidFill>
                <a:latin typeface="Times New Roman" pitchFamily="18" charset="0"/>
              </a:rPr>
              <a:t>FactSet</a:t>
            </a:r>
            <a:endParaRPr kumimoji="0" lang="en-US" altLang="zh-TW" sz="120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p:txBody>
          <a:bodyPr/>
          <a:lstStyle/>
          <a:p>
            <a:pPr eaLnBrk="1" hangingPunct="1"/>
            <a:r>
              <a:rPr lang="zh-TW" altLang="en-US" b="1" smtClean="0"/>
              <a:t>信用濫觴與演進</a:t>
            </a:r>
            <a:r>
              <a:rPr lang="zh-TW" altLang="en-US"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rrowheads="1"/>
          </p:cNvPicPr>
          <p:nvPr/>
        </p:nvPicPr>
        <p:blipFill>
          <a:blip r:embed="rId2"/>
          <a:srcRect/>
          <a:stretch>
            <a:fillRect/>
          </a:stretch>
        </p:blipFill>
        <p:spPr bwMode="auto">
          <a:xfrm>
            <a:off x="466725" y="1700213"/>
            <a:ext cx="8137525" cy="4624387"/>
          </a:xfrm>
          <a:prstGeom prst="rect">
            <a:avLst/>
          </a:prstGeom>
          <a:noFill/>
          <a:ln w="9525">
            <a:noFill/>
            <a:miter lim="800000"/>
            <a:headEnd/>
            <a:tailEnd/>
          </a:ln>
        </p:spPr>
      </p:pic>
      <p:sp>
        <p:nvSpPr>
          <p:cNvPr id="45058" name="Rectangle 3"/>
          <p:cNvSpPr>
            <a:spLocks noGrp="1" noChangeArrowheads="1"/>
          </p:cNvSpPr>
          <p:nvPr>
            <p:ph type="title"/>
          </p:nvPr>
        </p:nvSpPr>
        <p:spPr/>
        <p:txBody>
          <a:bodyPr/>
          <a:lstStyle/>
          <a:p>
            <a:pPr eaLnBrk="1" hangingPunct="1"/>
            <a:r>
              <a:rPr lang="zh-TW" altLang="en-US" smtClean="0">
                <a:latin typeface="Times New Roman" pitchFamily="18" charset="0"/>
              </a:rPr>
              <a:t>美國債市反應風險偏好降溫</a:t>
            </a:r>
            <a:endParaRPr lang="zh-TW" altLang="en-US" smtClean="0"/>
          </a:p>
        </p:txBody>
      </p:sp>
      <p:sp>
        <p:nvSpPr>
          <p:cNvPr id="45059" name="Rectangle 4"/>
          <p:cNvSpPr>
            <a:spLocks noGrp="1" noChangeArrowheads="1"/>
          </p:cNvSpPr>
          <p:nvPr>
            <p:ph type="body" idx="1"/>
          </p:nvPr>
        </p:nvSpPr>
        <p:spPr>
          <a:xfrm>
            <a:off x="468313" y="908050"/>
            <a:ext cx="8229600" cy="4525963"/>
          </a:xfrm>
        </p:spPr>
        <p:txBody>
          <a:bodyPr/>
          <a:lstStyle/>
          <a:p>
            <a:pPr eaLnBrk="1" hangingPunct="1"/>
            <a:r>
              <a:rPr lang="zh-TW" altLang="en-US" smtClean="0"/>
              <a:t>美國債</a:t>
            </a:r>
            <a:r>
              <a:rPr lang="en-US" altLang="zh-TW" smtClean="0">
                <a:latin typeface="Times New Roman" pitchFamily="18" charset="0"/>
              </a:rPr>
              <a:t>10</a:t>
            </a:r>
            <a:r>
              <a:rPr lang="zh-TW" altLang="en-US" smtClean="0"/>
              <a:t>年殖利率在</a:t>
            </a:r>
            <a:r>
              <a:rPr lang="en-US" altLang="zh-TW" smtClean="0">
                <a:latin typeface="Times New Roman" pitchFamily="18" charset="0"/>
              </a:rPr>
              <a:t>2%</a:t>
            </a:r>
            <a:r>
              <a:rPr lang="zh-TW" altLang="en-US" smtClean="0">
                <a:latin typeface="Times New Roman" pitchFamily="18" charset="0"/>
              </a:rPr>
              <a:t>遊走</a:t>
            </a:r>
            <a:r>
              <a:rPr lang="zh-TW" altLang="zh-TW" smtClean="0"/>
              <a:t>，反應市場避險心態，操作宜偏保守</a:t>
            </a:r>
            <a:r>
              <a:rPr lang="zh-TW" altLang="en-US" smtClean="0"/>
              <a:t>。</a:t>
            </a:r>
          </a:p>
          <a:p>
            <a:pPr eaLnBrk="1" hangingPunct="1"/>
            <a:r>
              <a:rPr lang="zh-TW" altLang="en-US" smtClean="0"/>
              <a:t> </a:t>
            </a:r>
            <a:r>
              <a:rPr lang="en-US" altLang="zh-TW" smtClean="0">
                <a:latin typeface="Times New Roman" pitchFamily="18" charset="0"/>
              </a:rPr>
              <a:t>S&amp;P500</a:t>
            </a:r>
            <a:r>
              <a:rPr lang="zh-TW" altLang="en-US" smtClean="0"/>
              <a:t>本益比高於長期平均，主因低通膨及高企業淨利。</a:t>
            </a:r>
          </a:p>
          <a:p>
            <a:pPr eaLnBrk="1" hangingPunct="1"/>
            <a:endParaRPr lang="zh-TW" altLang="en-US" smtClean="0"/>
          </a:p>
          <a:p>
            <a:pPr eaLnBrk="1" hangingPunct="1"/>
            <a:endParaRPr lang="en-US" altLang="zh-TW" smtClean="0"/>
          </a:p>
        </p:txBody>
      </p:sp>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GB" altLang="zh-TW" sz="1200">
                <a:solidFill>
                  <a:srgbClr val="000000"/>
                </a:solidFill>
                <a:latin typeface="Times New Roman" pitchFamily="18" charset="0"/>
              </a:rPr>
              <a:t>FactSet</a:t>
            </a:r>
            <a:endParaRPr kumimoji="0" lang="en-US" altLang="zh-TW" sz="120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zh-TW" altLang="en-US" smtClean="0"/>
              <a:t>全球主要股市波動度高</a:t>
            </a:r>
          </a:p>
        </p:txBody>
      </p:sp>
      <p:pic>
        <p:nvPicPr>
          <p:cNvPr id="46082" name="Picture 3"/>
          <p:cNvPicPr>
            <a:picLocks noChangeArrowheads="1"/>
          </p:cNvPicPr>
          <p:nvPr/>
        </p:nvPicPr>
        <p:blipFill>
          <a:blip r:embed="rId2"/>
          <a:srcRect/>
          <a:stretch>
            <a:fillRect/>
          </a:stretch>
        </p:blipFill>
        <p:spPr bwMode="auto">
          <a:xfrm>
            <a:off x="466725" y="1482725"/>
            <a:ext cx="8280400" cy="4840288"/>
          </a:xfrm>
          <a:prstGeom prst="rect">
            <a:avLst/>
          </a:prstGeom>
          <a:noFill/>
          <a:ln w="9525">
            <a:noFill/>
            <a:miter lim="800000"/>
            <a:headEnd/>
            <a:tailEnd/>
          </a:ln>
        </p:spPr>
      </p:pic>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GB" altLang="zh-TW" sz="1200">
                <a:solidFill>
                  <a:srgbClr val="000000"/>
                </a:solidFill>
                <a:latin typeface="Times New Roman" pitchFamily="18" charset="0"/>
              </a:rPr>
              <a:t>Goldman Sachs Options Research</a:t>
            </a:r>
            <a:endParaRPr kumimoji="0" lang="en-US" altLang="zh-TW" sz="1200">
              <a:solidFill>
                <a:srgbClr val="000000"/>
              </a:solidFill>
              <a:latin typeface="Times New Roman" pitchFamily="18" charset="0"/>
            </a:endParaRPr>
          </a:p>
        </p:txBody>
      </p:sp>
      <p:sp>
        <p:nvSpPr>
          <p:cNvPr id="46084" name="Rectangle 5"/>
          <p:cNvSpPr>
            <a:spLocks noGrp="1" noChangeArrowheads="1"/>
          </p:cNvSpPr>
          <p:nvPr>
            <p:ph type="body" idx="1"/>
          </p:nvPr>
        </p:nvSpPr>
        <p:spPr>
          <a:xfrm>
            <a:off x="468313" y="981075"/>
            <a:ext cx="8229600" cy="647700"/>
          </a:xfrm>
        </p:spPr>
        <p:txBody>
          <a:bodyPr/>
          <a:lstStyle/>
          <a:p>
            <a:pPr eaLnBrk="1" hangingPunct="1"/>
            <a:r>
              <a:rPr kumimoji="0" lang="zh-TW" altLang="en-US" smtClean="0"/>
              <a:t>全球主</a:t>
            </a:r>
            <a:r>
              <a:rPr lang="zh-TW" altLang="en-US" smtClean="0"/>
              <a:t>要股票指數</a:t>
            </a:r>
            <a:r>
              <a:rPr lang="en-US" altLang="zh-TW" smtClean="0">
                <a:latin typeface="Times New Roman" pitchFamily="18" charset="0"/>
              </a:rPr>
              <a:t>3</a:t>
            </a:r>
            <a:r>
              <a:rPr lang="zh-TW" altLang="en-US" smtClean="0"/>
              <a:t>個月滾動波動度創下</a:t>
            </a:r>
            <a:r>
              <a:rPr lang="zh-TW" altLang="zh-TW" smtClean="0"/>
              <a:t>金融海嘯後新高</a:t>
            </a:r>
            <a:r>
              <a:rPr lang="zh-TW" altLang="en-US" smtClean="0"/>
              <a:t>。</a:t>
            </a:r>
          </a:p>
          <a:p>
            <a:pPr eaLnBrk="1" hangingPunct="1"/>
            <a:endParaRPr lang="en-US" altLang="zh-TW"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rrowheads="1"/>
          </p:cNvPicPr>
          <p:nvPr/>
        </p:nvPicPr>
        <p:blipFill>
          <a:blip r:embed="rId2"/>
          <a:srcRect/>
          <a:stretch>
            <a:fillRect/>
          </a:stretch>
        </p:blipFill>
        <p:spPr bwMode="auto">
          <a:xfrm>
            <a:off x="539750" y="1628775"/>
            <a:ext cx="8280400" cy="4840288"/>
          </a:xfrm>
          <a:prstGeom prst="rect">
            <a:avLst/>
          </a:prstGeom>
          <a:noFill/>
          <a:ln w="9525">
            <a:noFill/>
            <a:miter lim="800000"/>
            <a:headEnd/>
            <a:tailEnd/>
          </a:ln>
        </p:spPr>
      </p:pic>
      <p:sp>
        <p:nvSpPr>
          <p:cNvPr id="47106" name="Rectangle 3"/>
          <p:cNvSpPr>
            <a:spLocks noGrp="1" noChangeArrowheads="1"/>
          </p:cNvSpPr>
          <p:nvPr>
            <p:ph type="title"/>
          </p:nvPr>
        </p:nvSpPr>
        <p:spPr/>
        <p:txBody>
          <a:bodyPr/>
          <a:lstStyle/>
          <a:p>
            <a:pPr eaLnBrk="1" hangingPunct="1"/>
            <a:r>
              <a:rPr lang="zh-TW" altLang="en-US" smtClean="0"/>
              <a:t>歐元尚未反應歐盟危機</a:t>
            </a:r>
          </a:p>
        </p:txBody>
      </p:sp>
      <p:sp>
        <p:nvSpPr>
          <p:cNvPr id="47107" name="Rectangle 4"/>
          <p:cNvSpPr>
            <a:spLocks noGrp="1" noChangeArrowheads="1"/>
          </p:cNvSpPr>
          <p:nvPr>
            <p:ph type="body" idx="1"/>
          </p:nvPr>
        </p:nvSpPr>
        <p:spPr>
          <a:xfrm>
            <a:off x="468313" y="836613"/>
            <a:ext cx="8229600" cy="1008062"/>
          </a:xfrm>
        </p:spPr>
        <p:txBody>
          <a:bodyPr/>
          <a:lstStyle/>
          <a:p>
            <a:pPr eaLnBrk="1" hangingPunct="1"/>
            <a:r>
              <a:rPr lang="zh-TW" altLang="en-US" smtClean="0"/>
              <a:t>市場仍期待歐洲央行將採取大量購買歐債或量化寬鬆政策來應對歐債危機</a:t>
            </a:r>
            <a:r>
              <a:rPr lang="zh-TW" altLang="zh-TW" smtClean="0"/>
              <a:t>，惟許多跨國企業甚至央行已開始評估歐元區瓦解帶來的影響</a:t>
            </a:r>
            <a:r>
              <a:rPr lang="zh-TW" altLang="en-US" smtClean="0"/>
              <a:t>。</a:t>
            </a:r>
          </a:p>
          <a:p>
            <a:pPr eaLnBrk="1" hangingPunct="1"/>
            <a:endParaRPr lang="en-US" altLang="zh-TW" smtClean="0"/>
          </a:p>
        </p:txBody>
      </p:sp>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GB" altLang="zh-TW" sz="1200">
                <a:solidFill>
                  <a:srgbClr val="000000"/>
                </a:solidFill>
                <a:latin typeface="Times New Roman" pitchFamily="18" charset="0"/>
              </a:rPr>
              <a:t>FactSet</a:t>
            </a:r>
            <a:endParaRPr kumimoji="0" lang="en-US" altLang="zh-TW" sz="120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tLang="zh-TW" sz="3100" smtClean="0"/>
              <a:t>2012</a:t>
            </a:r>
            <a:r>
              <a:rPr lang="zh-TW" altLang="en-US" sz="3100" smtClean="0"/>
              <a:t>歐</a:t>
            </a:r>
            <a:r>
              <a:rPr lang="zh-CN" altLang="en-US" sz="3100" smtClean="0"/>
              <a:t>洲政府再融</a:t>
            </a:r>
            <a:r>
              <a:rPr lang="zh-TW" altLang="en-US" sz="3100" smtClean="0"/>
              <a:t>資</a:t>
            </a:r>
            <a:r>
              <a:rPr lang="zh-CN" altLang="en-US" sz="3100" smtClean="0"/>
              <a:t>需求</a:t>
            </a:r>
            <a:r>
              <a:rPr lang="zh-TW" altLang="en-US" sz="3100" smtClean="0"/>
              <a:t>將</a:t>
            </a:r>
            <a:r>
              <a:rPr lang="zh-CN" altLang="en-US" sz="3100" smtClean="0"/>
              <a:t>更</a:t>
            </a:r>
            <a:r>
              <a:rPr lang="zh-TW" altLang="en-US" sz="3100" smtClean="0"/>
              <a:t>緊</a:t>
            </a:r>
            <a:r>
              <a:rPr lang="zh-CN" altLang="en-US" sz="3100" smtClean="0"/>
              <a:t>急和</a:t>
            </a:r>
            <a:r>
              <a:rPr lang="zh-TW" altLang="en-US" sz="3100" smtClean="0"/>
              <a:t>嚴</a:t>
            </a:r>
            <a:r>
              <a:rPr lang="zh-CN" altLang="en-US" sz="3100" smtClean="0"/>
              <a:t>峻</a:t>
            </a:r>
            <a:endParaRPr lang="zh-TW" altLang="en-US" sz="3100" smtClean="0"/>
          </a:p>
        </p:txBody>
      </p:sp>
      <p:sp>
        <p:nvSpPr>
          <p:cNvPr id="48130" name="Rectangle 3"/>
          <p:cNvSpPr>
            <a:spLocks noGrp="1" noChangeArrowheads="1"/>
          </p:cNvSpPr>
          <p:nvPr>
            <p:ph type="body" idx="1"/>
          </p:nvPr>
        </p:nvSpPr>
        <p:spPr>
          <a:xfrm>
            <a:off x="468313" y="981075"/>
            <a:ext cx="8229600" cy="647700"/>
          </a:xfrm>
        </p:spPr>
        <p:txBody>
          <a:bodyPr/>
          <a:lstStyle/>
          <a:p>
            <a:pPr marL="0" indent="0" eaLnBrk="1" hangingPunct="1">
              <a:lnSpc>
                <a:spcPct val="90000"/>
              </a:lnSpc>
              <a:buFontTx/>
              <a:buNone/>
            </a:pPr>
            <a:r>
              <a:rPr lang="en-US" altLang="zh-TW" smtClean="0"/>
              <a:t>2012</a:t>
            </a:r>
            <a:r>
              <a:rPr lang="zh-TW" altLang="en-US" smtClean="0"/>
              <a:t>年歐</a:t>
            </a:r>
            <a:r>
              <a:rPr lang="zh-CN" altLang="en-US" smtClean="0"/>
              <a:t>洲政府和</a:t>
            </a:r>
            <a:r>
              <a:rPr lang="zh-TW" altLang="en-US" smtClean="0"/>
              <a:t>銀</a:t>
            </a:r>
            <a:r>
              <a:rPr lang="zh-CN" altLang="en-US" smtClean="0"/>
              <a:t>行有大约</a:t>
            </a:r>
            <a:r>
              <a:rPr lang="en-US" altLang="zh-CN" smtClean="0"/>
              <a:t>2</a:t>
            </a:r>
            <a:r>
              <a:rPr lang="zh-TW" altLang="en-US" smtClean="0"/>
              <a:t>兆歐</a:t>
            </a:r>
            <a:r>
              <a:rPr lang="zh-CN" altLang="en-US" smtClean="0"/>
              <a:t>元的再融资需求，主要融</a:t>
            </a:r>
            <a:r>
              <a:rPr lang="zh-TW" altLang="en-US" smtClean="0"/>
              <a:t>資</a:t>
            </a:r>
            <a:r>
              <a:rPr lang="zh-CN" altLang="en-US" smtClean="0"/>
              <a:t>需</a:t>
            </a:r>
            <a:r>
              <a:rPr lang="zh-TW" altLang="en-US" smtClean="0"/>
              <a:t>求將從</a:t>
            </a:r>
            <a:r>
              <a:rPr lang="zh-CN" altLang="en-US" smtClean="0"/>
              <a:t>明年的</a:t>
            </a:r>
            <a:r>
              <a:rPr lang="en-US" altLang="zh-CN" smtClean="0"/>
              <a:t>2</a:t>
            </a:r>
            <a:r>
              <a:rPr lang="zh-CN" altLang="en-US" smtClean="0"/>
              <a:t>月中</a:t>
            </a:r>
            <a:r>
              <a:rPr lang="zh-TW" altLang="en-US" smtClean="0"/>
              <a:t>開</a:t>
            </a:r>
            <a:r>
              <a:rPr lang="zh-CN" altLang="en-US" smtClean="0"/>
              <a:t>始</a:t>
            </a:r>
            <a:endParaRPr lang="zh-TW" altLang="en-US" smtClean="0"/>
          </a:p>
        </p:txBody>
      </p:sp>
      <p:pic>
        <p:nvPicPr>
          <p:cNvPr id="48131" name="Picture 4"/>
          <p:cNvPicPr>
            <a:picLocks noChangeAspect="1" noChangeArrowheads="1"/>
          </p:cNvPicPr>
          <p:nvPr/>
        </p:nvPicPr>
        <p:blipFill>
          <a:blip r:embed="rId2"/>
          <a:srcRect/>
          <a:stretch>
            <a:fillRect/>
          </a:stretch>
        </p:blipFill>
        <p:spPr bwMode="auto">
          <a:xfrm>
            <a:off x="539750" y="1844675"/>
            <a:ext cx="8064500" cy="4321175"/>
          </a:xfrm>
          <a:prstGeom prst="rect">
            <a:avLst/>
          </a:prstGeom>
          <a:noFill/>
          <a:ln w="9525">
            <a:noFill/>
            <a:miter lim="800000"/>
            <a:headEnd/>
            <a:tailEnd/>
          </a:ln>
        </p:spPr>
      </p:pic>
      <p:sp>
        <p:nvSpPr>
          <p:cNvPr id="48132" name="Rectangle 5"/>
          <p:cNvSpPr>
            <a:spLocks noChangeArrowheads="1"/>
          </p:cNvSpPr>
          <p:nvPr/>
        </p:nvSpPr>
        <p:spPr bwMode="auto">
          <a:xfrm>
            <a:off x="468313" y="6237288"/>
            <a:ext cx="8229600" cy="349250"/>
          </a:xfrm>
          <a:prstGeom prst="rect">
            <a:avLst/>
          </a:prstGeom>
          <a:noFill/>
          <a:ln w="9525">
            <a:noFill/>
            <a:miter lim="800000"/>
            <a:headEnd/>
            <a:tailEnd/>
          </a:ln>
        </p:spPr>
        <p:txBody>
          <a:bodyPr/>
          <a:lstStyle/>
          <a:p>
            <a:pPr marL="342900" indent="-342900">
              <a:lnSpc>
                <a:spcPct val="80000"/>
              </a:lnSpc>
              <a:spcBef>
                <a:spcPct val="20000"/>
              </a:spcBef>
            </a:pPr>
            <a:r>
              <a:rPr lang="en-US" altLang="zh-TW" sz="1000">
                <a:solidFill>
                  <a:srgbClr val="003366"/>
                </a:solidFill>
                <a:ea typeface="標楷體" pitchFamily="65" charset="-120"/>
              </a:rPr>
              <a:t>Source: ECB</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zh-TW" altLang="en-US" smtClean="0"/>
              <a:t>歐債危機仍是</a:t>
            </a:r>
            <a:r>
              <a:rPr lang="en-US" altLang="zh-TW" smtClean="0">
                <a:latin typeface="Times New Roman" pitchFamily="18" charset="0"/>
              </a:rPr>
              <a:t>2012</a:t>
            </a:r>
            <a:r>
              <a:rPr lang="zh-TW" altLang="en-US" smtClean="0"/>
              <a:t>年觀察重點</a:t>
            </a:r>
          </a:p>
        </p:txBody>
      </p:sp>
      <p:grpSp>
        <p:nvGrpSpPr>
          <p:cNvPr id="49154" name="Group 3"/>
          <p:cNvGrpSpPr>
            <a:grpSpLocks/>
          </p:cNvGrpSpPr>
          <p:nvPr/>
        </p:nvGrpSpPr>
        <p:grpSpPr bwMode="auto">
          <a:xfrm>
            <a:off x="250825" y="1844675"/>
            <a:ext cx="8626475" cy="4513263"/>
            <a:chOff x="204" y="1253"/>
            <a:chExt cx="5161" cy="2707"/>
          </a:xfrm>
        </p:grpSpPr>
        <p:pic>
          <p:nvPicPr>
            <p:cNvPr id="49157" name="Picture 4"/>
            <p:cNvPicPr>
              <a:picLocks noChangeAspect="1" noChangeArrowheads="1"/>
            </p:cNvPicPr>
            <p:nvPr/>
          </p:nvPicPr>
          <p:blipFill>
            <a:blip r:embed="rId2"/>
            <a:srcRect/>
            <a:stretch>
              <a:fillRect/>
            </a:stretch>
          </p:blipFill>
          <p:spPr bwMode="auto">
            <a:xfrm>
              <a:off x="204" y="1253"/>
              <a:ext cx="2616" cy="1392"/>
            </a:xfrm>
            <a:prstGeom prst="rect">
              <a:avLst/>
            </a:prstGeom>
            <a:noFill/>
            <a:ln w="9525">
              <a:noFill/>
              <a:miter lim="800000"/>
              <a:headEnd/>
              <a:tailEnd/>
            </a:ln>
          </p:spPr>
        </p:pic>
        <p:pic>
          <p:nvPicPr>
            <p:cNvPr id="49158" name="Picture 5"/>
            <p:cNvPicPr>
              <a:picLocks noChangeAspect="1" noChangeArrowheads="1"/>
            </p:cNvPicPr>
            <p:nvPr/>
          </p:nvPicPr>
          <p:blipFill>
            <a:blip r:embed="rId3"/>
            <a:srcRect/>
            <a:stretch>
              <a:fillRect/>
            </a:stretch>
          </p:blipFill>
          <p:spPr bwMode="auto">
            <a:xfrm>
              <a:off x="2744" y="1253"/>
              <a:ext cx="2621" cy="1392"/>
            </a:xfrm>
            <a:prstGeom prst="rect">
              <a:avLst/>
            </a:prstGeom>
            <a:noFill/>
            <a:ln w="9525">
              <a:noFill/>
              <a:miter lim="800000"/>
              <a:headEnd/>
              <a:tailEnd/>
            </a:ln>
          </p:spPr>
        </p:pic>
        <p:pic>
          <p:nvPicPr>
            <p:cNvPr id="49159" name="Picture 6"/>
            <p:cNvPicPr>
              <a:picLocks noChangeAspect="1" noChangeArrowheads="1"/>
            </p:cNvPicPr>
            <p:nvPr/>
          </p:nvPicPr>
          <p:blipFill>
            <a:blip r:embed="rId4"/>
            <a:srcRect/>
            <a:stretch>
              <a:fillRect/>
            </a:stretch>
          </p:blipFill>
          <p:spPr bwMode="auto">
            <a:xfrm>
              <a:off x="204" y="2568"/>
              <a:ext cx="2616" cy="1392"/>
            </a:xfrm>
            <a:prstGeom prst="rect">
              <a:avLst/>
            </a:prstGeom>
            <a:noFill/>
            <a:ln w="9525">
              <a:noFill/>
              <a:miter lim="800000"/>
              <a:headEnd/>
              <a:tailEnd/>
            </a:ln>
          </p:spPr>
        </p:pic>
        <p:pic>
          <p:nvPicPr>
            <p:cNvPr id="49160" name="Picture 7"/>
            <p:cNvPicPr>
              <a:picLocks noChangeAspect="1" noChangeArrowheads="1"/>
            </p:cNvPicPr>
            <p:nvPr/>
          </p:nvPicPr>
          <p:blipFill>
            <a:blip r:embed="rId5"/>
            <a:srcRect/>
            <a:stretch>
              <a:fillRect/>
            </a:stretch>
          </p:blipFill>
          <p:spPr bwMode="auto">
            <a:xfrm>
              <a:off x="2744" y="2568"/>
              <a:ext cx="2621" cy="1392"/>
            </a:xfrm>
            <a:prstGeom prst="rect">
              <a:avLst/>
            </a:prstGeom>
            <a:noFill/>
            <a:ln w="9525">
              <a:noFill/>
              <a:miter lim="800000"/>
              <a:headEnd/>
              <a:tailEnd/>
            </a:ln>
          </p:spPr>
        </p:pic>
      </p:grpSp>
      <p:sp>
        <p:nvSpPr>
          <p:cNvPr id="49155" name="Rectangle 8"/>
          <p:cNvSpPr>
            <a:spLocks noChangeArrowheads="1"/>
          </p:cNvSpPr>
          <p:nvPr/>
        </p:nvSpPr>
        <p:spPr bwMode="auto">
          <a:xfrm>
            <a:off x="468313" y="836613"/>
            <a:ext cx="8229600" cy="4525962"/>
          </a:xfrm>
          <a:prstGeom prst="rect">
            <a:avLst/>
          </a:prstGeom>
          <a:noFill/>
          <a:ln w="9525">
            <a:noFill/>
            <a:miter lim="800000"/>
            <a:headEnd/>
            <a:tailEnd/>
          </a:ln>
        </p:spPr>
        <p:txBody>
          <a:bodyPr/>
          <a:lstStyle/>
          <a:p>
            <a:pPr marL="342900" indent="-342900">
              <a:spcBef>
                <a:spcPct val="20000"/>
              </a:spcBef>
              <a:buFontTx/>
              <a:buChar char="•"/>
            </a:pPr>
            <a:r>
              <a:rPr lang="zh-TW" altLang="en-US" sz="2000">
                <a:solidFill>
                  <a:srgbClr val="003366"/>
                </a:solidFill>
                <a:ea typeface="標楷體" pitchFamily="65" charset="-120"/>
              </a:rPr>
              <a:t>歐豬四國償債高峰集中於</a:t>
            </a:r>
            <a:r>
              <a:rPr lang="en-US" altLang="zh-TW" sz="2000">
                <a:solidFill>
                  <a:srgbClr val="003366"/>
                </a:solidFill>
                <a:latin typeface="Times New Roman" pitchFamily="18" charset="0"/>
                <a:ea typeface="標楷體" pitchFamily="65" charset="-120"/>
              </a:rPr>
              <a:t>2012</a:t>
            </a:r>
            <a:r>
              <a:rPr lang="zh-TW" altLang="en-US" sz="2000">
                <a:solidFill>
                  <a:srgbClr val="003366"/>
                </a:solidFill>
                <a:ea typeface="標楷體" pitchFamily="65" charset="-120"/>
              </a:rPr>
              <a:t>年上半年</a:t>
            </a:r>
            <a:r>
              <a:rPr lang="zh-TW" altLang="zh-TW" sz="2000">
                <a:solidFill>
                  <a:srgbClr val="003366"/>
                </a:solidFill>
                <a:ea typeface="標楷體" pitchFamily="65" charset="-120"/>
              </a:rPr>
              <a:t>，</a:t>
            </a:r>
            <a:r>
              <a:rPr lang="zh-TW" altLang="en-US" sz="2000">
                <a:solidFill>
                  <a:srgbClr val="003366"/>
                </a:solidFill>
                <a:ea typeface="標楷體" pitchFamily="65" charset="-120"/>
              </a:rPr>
              <a:t>若政府仍無法提出實質的解決方案，後續將持續拖累全球金融市場。</a:t>
            </a:r>
          </a:p>
          <a:p>
            <a:pPr marL="342900" indent="-342900">
              <a:spcBef>
                <a:spcPct val="20000"/>
              </a:spcBef>
              <a:buFontTx/>
              <a:buChar char="•"/>
            </a:pPr>
            <a:endParaRPr lang="en-US" altLang="zh-TW" sz="2000">
              <a:solidFill>
                <a:srgbClr val="003366"/>
              </a:solidFill>
              <a:ea typeface="標楷體" pitchFamily="65" charset="-120"/>
            </a:endParaRPr>
          </a:p>
        </p:txBody>
      </p:sp>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GB" altLang="zh-TW" sz="1200">
                <a:solidFill>
                  <a:srgbClr val="000000"/>
                </a:solidFill>
                <a:latin typeface="Times New Roman" pitchFamily="18" charset="0"/>
              </a:rPr>
              <a:t>Bloomberg</a:t>
            </a:r>
            <a:endParaRPr kumimoji="0" lang="en-US" altLang="zh-TW" sz="120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zh-TW" altLang="en-US" smtClean="0"/>
              <a:t>新興市場股市本益比接近歷史低點</a:t>
            </a:r>
          </a:p>
        </p:txBody>
      </p:sp>
      <p:pic>
        <p:nvPicPr>
          <p:cNvPr id="50178" name="Picture 4"/>
          <p:cNvPicPr>
            <a:picLocks noChangeAspect="1" noChangeArrowheads="1"/>
          </p:cNvPicPr>
          <p:nvPr/>
        </p:nvPicPr>
        <p:blipFill>
          <a:blip r:embed="rId2"/>
          <a:srcRect/>
          <a:stretch>
            <a:fillRect/>
          </a:stretch>
        </p:blipFill>
        <p:spPr bwMode="auto">
          <a:xfrm>
            <a:off x="468313" y="1268413"/>
            <a:ext cx="8207375" cy="4681537"/>
          </a:xfrm>
          <a:prstGeom prst="rect">
            <a:avLst/>
          </a:prstGeom>
          <a:noFill/>
          <a:ln w="9525">
            <a:noFill/>
            <a:miter lim="800000"/>
            <a:headEnd/>
            <a:tailEnd/>
          </a:ln>
        </p:spPr>
      </p:pic>
      <p:sp>
        <p:nvSpPr>
          <p:cNvPr id="6187" name="TextBox 7"/>
          <p:cNvSpPr txBox="1">
            <a:spLocks noChangeArrowheads="1"/>
          </p:cNvSpPr>
          <p:nvPr/>
        </p:nvSpPr>
        <p:spPr bwMode="auto">
          <a:xfrm>
            <a:off x="611188" y="6323013"/>
            <a:ext cx="7058025" cy="274637"/>
          </a:xfrm>
          <a:prstGeom prst="rect">
            <a:avLst/>
          </a:prstGeom>
          <a:noFill/>
          <a:ln w="9525">
            <a:noFill/>
            <a:miter lim="800000"/>
            <a:headEnd/>
            <a:tailEnd/>
          </a:ln>
        </p:spPr>
        <p:txBody>
          <a:bodyPr>
            <a:spAutoFit/>
          </a:bodyPr>
          <a:lstStyle/>
          <a:p>
            <a:r>
              <a:rPr kumimoji="0" lang="en-GB" altLang="zh-TW" sz="1200" i="1">
                <a:solidFill>
                  <a:srgbClr val="000000"/>
                </a:solidFill>
                <a:latin typeface="Times New Roman" pitchFamily="18" charset="0"/>
              </a:rPr>
              <a:t>Source: </a:t>
            </a:r>
            <a:r>
              <a:rPr kumimoji="0" lang="en-GB" altLang="zh-TW" sz="1200">
                <a:solidFill>
                  <a:srgbClr val="000000"/>
                </a:solidFill>
                <a:latin typeface="Times New Roman" pitchFamily="18" charset="0"/>
              </a:rPr>
              <a:t>Bloomberg</a:t>
            </a:r>
            <a:endParaRPr kumimoji="0" lang="en-US" altLang="zh-TW" sz="120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87"/>
                                        </p:tgtEl>
                                        <p:attrNameLst>
                                          <p:attrName>style.visibility</p:attrName>
                                        </p:attrNameLst>
                                      </p:cBhvr>
                                      <p:to>
                                        <p:strVal val="visible"/>
                                      </p:to>
                                    </p:set>
                                    <p:anim calcmode="lin" valueType="num">
                                      <p:cBhvr additive="base">
                                        <p:cTn id="7" dur="500" fill="hold"/>
                                        <p:tgtEl>
                                          <p:spTgt spid="6187"/>
                                        </p:tgtEl>
                                        <p:attrNameLst>
                                          <p:attrName>ppt_x</p:attrName>
                                        </p:attrNameLst>
                                      </p:cBhvr>
                                      <p:tavLst>
                                        <p:tav tm="0">
                                          <p:val>
                                            <p:strVal val="0-#ppt_w/2"/>
                                          </p:val>
                                        </p:tav>
                                        <p:tav tm="100000">
                                          <p:val>
                                            <p:strVal val="#ppt_x"/>
                                          </p:val>
                                        </p:tav>
                                      </p:tavLst>
                                    </p:anim>
                                    <p:anim calcmode="lin" valueType="num">
                                      <p:cBhvr additive="base">
                                        <p:cTn id="8" dur="500" fill="hold"/>
                                        <p:tgtEl>
                                          <p:spTgt spid="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p:cNvSpPr>
            <a:spLocks noChangeArrowheads="1"/>
          </p:cNvSpPr>
          <p:nvPr/>
        </p:nvSpPr>
        <p:spPr bwMode="auto">
          <a:xfrm>
            <a:off x="0" y="0"/>
            <a:ext cx="9144000" cy="1125538"/>
          </a:xfrm>
          <a:prstGeom prst="rect">
            <a:avLst/>
          </a:prstGeom>
          <a:solidFill>
            <a:srgbClr val="FFFFFF"/>
          </a:solidFill>
          <a:ln w="9525">
            <a:noFill/>
            <a:miter lim="800000"/>
            <a:headEnd/>
            <a:tailEnd/>
          </a:ln>
        </p:spPr>
        <p:txBody>
          <a:bodyPr wrap="none" anchor="ctr"/>
          <a:lstStyle/>
          <a:p>
            <a:endParaRPr lang="zh-TW" altLang="en-US"/>
          </a:p>
        </p:txBody>
      </p:sp>
      <p:pic>
        <p:nvPicPr>
          <p:cNvPr id="51202" name="Picture 7" descr="Clock without hands"/>
          <p:cNvPicPr>
            <a:picLocks noChangeAspect="1" noChangeArrowheads="1"/>
          </p:cNvPicPr>
          <p:nvPr/>
        </p:nvPicPr>
        <p:blipFill>
          <a:blip r:embed="rId2"/>
          <a:srcRect/>
          <a:stretch>
            <a:fillRect/>
          </a:stretch>
        </p:blipFill>
        <p:spPr bwMode="auto">
          <a:xfrm>
            <a:off x="539750" y="404813"/>
            <a:ext cx="8135938" cy="5111750"/>
          </a:xfrm>
          <a:prstGeom prst="rect">
            <a:avLst/>
          </a:prstGeom>
          <a:noFill/>
          <a:ln w="9525">
            <a:noFill/>
            <a:miter lim="800000"/>
            <a:headEnd/>
            <a:tailEnd/>
          </a:ln>
        </p:spPr>
      </p:pic>
      <p:pic>
        <p:nvPicPr>
          <p:cNvPr id="51203" name="Picture 8" descr="圖片1"/>
          <p:cNvPicPr>
            <a:picLocks noChangeAspect="1" noChangeArrowheads="1"/>
          </p:cNvPicPr>
          <p:nvPr/>
        </p:nvPicPr>
        <p:blipFill>
          <a:blip r:embed="rId3"/>
          <a:srcRect/>
          <a:stretch>
            <a:fillRect/>
          </a:stretch>
        </p:blipFill>
        <p:spPr bwMode="auto">
          <a:xfrm>
            <a:off x="2411413" y="5589588"/>
            <a:ext cx="4392612"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zh-TW" altLang="en-US" smtClean="0"/>
              <a:t>信用 </a:t>
            </a:r>
            <a:r>
              <a:rPr lang="en-US" altLang="zh-TW" smtClean="0"/>
              <a:t>Credit</a:t>
            </a:r>
          </a:p>
        </p:txBody>
      </p:sp>
      <p:sp>
        <p:nvSpPr>
          <p:cNvPr id="18434" name="Rectangle 3"/>
          <p:cNvSpPr>
            <a:spLocks noGrp="1" noChangeArrowheads="1"/>
          </p:cNvSpPr>
          <p:nvPr>
            <p:ph type="body" idx="1"/>
          </p:nvPr>
        </p:nvSpPr>
        <p:spPr>
          <a:xfrm>
            <a:off x="468313" y="1962150"/>
            <a:ext cx="5183187" cy="4203700"/>
          </a:xfrm>
        </p:spPr>
        <p:txBody>
          <a:bodyPr/>
          <a:lstStyle/>
          <a:p>
            <a:pPr defTabSz="884238" eaLnBrk="1" hangingPunct="1"/>
            <a:r>
              <a:rPr lang="zh-TW" altLang="en-US" smtClean="0"/>
              <a:t>信用的形式，不一定是金錢，由貸方在信任基礎上，先提供金錢、商品、或服務給借方，在以後的時間，再給予貸方等值或更多之金錢、商品、或服務，若時間是同時，則應視為交易。</a:t>
            </a:r>
          </a:p>
          <a:p>
            <a:pPr defTabSz="884238" eaLnBrk="1" hangingPunct="1"/>
            <a:r>
              <a:rPr lang="zh-TW" altLang="en-US" smtClean="0"/>
              <a:t>信用貸款在歷史上有數千年之久，在美索不達米亞平原上就發現了今四千多年前的精緻的陶土刻板，談論借出某個物件，到收獲季節歸還。因借方提供之金錢、商品、或服務發生於較晚的時間，貸方承受無法如合約得到應有之價值，故借方需付出較高之價值，這多出之價值，稱為利息。 </a:t>
            </a:r>
          </a:p>
        </p:txBody>
      </p:sp>
      <p:pic>
        <p:nvPicPr>
          <p:cNvPr id="18435" name="Picture 4" descr="masoboda003"/>
          <p:cNvPicPr>
            <a:picLocks noChangeAspect="1" noChangeArrowheads="1"/>
          </p:cNvPicPr>
          <p:nvPr/>
        </p:nvPicPr>
        <p:blipFill>
          <a:blip r:embed="rId2"/>
          <a:srcRect/>
          <a:stretch>
            <a:fillRect/>
          </a:stretch>
        </p:blipFill>
        <p:spPr bwMode="auto">
          <a:xfrm>
            <a:off x="5940425" y="2060575"/>
            <a:ext cx="2740025" cy="2628900"/>
          </a:xfrm>
          <a:prstGeom prst="rect">
            <a:avLst/>
          </a:prstGeom>
          <a:noFill/>
          <a:ln w="9525">
            <a:noFill/>
            <a:miter lim="800000"/>
            <a:headEnd/>
            <a:tailEnd/>
          </a:ln>
        </p:spPr>
      </p:pic>
      <p:sp>
        <p:nvSpPr>
          <p:cNvPr id="18436" name="Text Box 6"/>
          <p:cNvSpPr txBox="1">
            <a:spLocks noChangeArrowheads="1"/>
          </p:cNvSpPr>
          <p:nvPr/>
        </p:nvSpPr>
        <p:spPr bwMode="auto">
          <a:xfrm>
            <a:off x="611188" y="1125538"/>
            <a:ext cx="7848600" cy="396875"/>
          </a:xfrm>
          <a:prstGeom prst="rect">
            <a:avLst/>
          </a:prstGeom>
          <a:noFill/>
          <a:ln w="9525">
            <a:noFill/>
            <a:miter lim="800000"/>
            <a:headEnd/>
            <a:tailEnd/>
          </a:ln>
        </p:spPr>
        <p:txBody>
          <a:bodyPr>
            <a:spAutoFit/>
          </a:bodyPr>
          <a:lstStyle/>
          <a:p>
            <a:pPr>
              <a:spcBef>
                <a:spcPct val="50000"/>
              </a:spcBef>
            </a:pPr>
            <a:r>
              <a:rPr lang="en-US" altLang="zh-TW" sz="2000">
                <a:solidFill>
                  <a:srgbClr val="003366"/>
                </a:solidFill>
                <a:ea typeface="標楷體" pitchFamily="65" charset="-120"/>
              </a:rPr>
              <a:t>Credit </a:t>
            </a:r>
            <a:r>
              <a:rPr lang="zh-TW" altLang="en-US" sz="2000">
                <a:solidFill>
                  <a:srgbClr val="003366"/>
                </a:solidFill>
                <a:ea typeface="標楷體" pitchFamily="65" charset="-120"/>
              </a:rPr>
              <a:t>這個字在古希臘文中代表 </a:t>
            </a:r>
            <a:r>
              <a:rPr lang="en-US" altLang="zh-TW" sz="2000">
                <a:solidFill>
                  <a:srgbClr val="003366"/>
                </a:solidFill>
                <a:ea typeface="標楷體" pitchFamily="65" charset="-120"/>
              </a:rPr>
              <a:t>I believe</a:t>
            </a:r>
            <a:r>
              <a:rPr lang="zh-TW" altLang="en-US" sz="2000">
                <a:solidFill>
                  <a:srgbClr val="003366"/>
                </a:solidFill>
                <a:ea typeface="標楷體" pitchFamily="65" charset="-120"/>
              </a:rPr>
              <a:t>，中文翻成信用。</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zh-TW" altLang="en-US" smtClean="0"/>
              <a:t>高利貸 </a:t>
            </a:r>
            <a:r>
              <a:rPr lang="en-US" altLang="zh-TW" smtClean="0"/>
              <a:t>loan shark</a:t>
            </a:r>
          </a:p>
        </p:txBody>
      </p:sp>
      <p:sp>
        <p:nvSpPr>
          <p:cNvPr id="19458" name="Rectangle 3"/>
          <p:cNvSpPr>
            <a:spLocks noGrp="1" noChangeArrowheads="1"/>
          </p:cNvSpPr>
          <p:nvPr>
            <p:ph type="body" idx="1"/>
          </p:nvPr>
        </p:nvSpPr>
        <p:spPr>
          <a:xfrm>
            <a:off x="468313" y="1916113"/>
            <a:ext cx="5543550" cy="2016125"/>
          </a:xfrm>
        </p:spPr>
        <p:txBody>
          <a:bodyPr/>
          <a:lstStyle/>
          <a:p>
            <a:pPr marL="0" indent="0" algn="just" eaLnBrk="1" hangingPunct="1">
              <a:buFontTx/>
              <a:buNone/>
            </a:pPr>
            <a:r>
              <a:rPr lang="zh-TW" altLang="en-US" smtClean="0"/>
              <a:t>放高利貸，古今東西均有，在中國宋朝出現了具高利貸性質的錢莊與無利息存款業務的票號，由於白銀是中國主要貨幣製造材料，</a:t>
            </a:r>
            <a:r>
              <a:rPr lang="en-US" altLang="zh-TW" smtClean="0"/>
              <a:t>bank</a:t>
            </a:r>
            <a:r>
              <a:rPr lang="zh-TW" altLang="en-US" smtClean="0"/>
              <a:t>在中國被稱為銀行。</a:t>
            </a:r>
          </a:p>
          <a:p>
            <a:pPr marL="0" indent="0" algn="just" eaLnBrk="1" hangingPunct="1">
              <a:buFontTx/>
              <a:buNone/>
            </a:pPr>
            <a:r>
              <a:rPr lang="zh-TW" altLang="en-US" smtClean="0"/>
              <a:t>中國第一家具有近代特徵的銀行則是在</a:t>
            </a:r>
            <a:r>
              <a:rPr lang="en-US" altLang="zh-TW" smtClean="0"/>
              <a:t>1987</a:t>
            </a:r>
            <a:r>
              <a:rPr lang="zh-TW" altLang="en-US" smtClean="0"/>
              <a:t>年成立的上海中國通商銀行。</a:t>
            </a:r>
          </a:p>
        </p:txBody>
      </p:sp>
      <p:sp>
        <p:nvSpPr>
          <p:cNvPr id="19459" name="Text Box 5"/>
          <p:cNvSpPr txBox="1">
            <a:spLocks noChangeArrowheads="1"/>
          </p:cNvSpPr>
          <p:nvPr/>
        </p:nvSpPr>
        <p:spPr bwMode="auto">
          <a:xfrm>
            <a:off x="468313" y="1052513"/>
            <a:ext cx="7920037" cy="701675"/>
          </a:xfrm>
          <a:prstGeom prst="rect">
            <a:avLst/>
          </a:prstGeom>
          <a:noFill/>
          <a:ln w="9525">
            <a:noFill/>
            <a:miter lim="800000"/>
            <a:headEnd/>
            <a:tailEnd/>
          </a:ln>
        </p:spPr>
        <p:txBody>
          <a:bodyPr>
            <a:spAutoFit/>
          </a:bodyPr>
          <a:lstStyle/>
          <a:p>
            <a:pPr>
              <a:spcBef>
                <a:spcPct val="50000"/>
              </a:spcBef>
            </a:pPr>
            <a:r>
              <a:rPr lang="zh-TW" altLang="en-US" sz="2000">
                <a:solidFill>
                  <a:srgbClr val="003366"/>
                </a:solidFill>
                <a:ea typeface="標楷體" pitchFamily="65" charset="-120"/>
              </a:rPr>
              <a:t>由大數法則，若利息大約與風險相符，視為正常借貸。若利息大幅超過風險，則為高利貸並稱貸方為</a:t>
            </a:r>
            <a:r>
              <a:rPr lang="en-US" altLang="zh-TW" sz="2000">
                <a:solidFill>
                  <a:srgbClr val="003366"/>
                </a:solidFill>
                <a:ea typeface="標楷體" pitchFamily="65" charset="-120"/>
              </a:rPr>
              <a:t>loan shark</a:t>
            </a:r>
            <a:r>
              <a:rPr lang="zh-TW" altLang="en-US" sz="2000">
                <a:solidFill>
                  <a:srgbClr val="003366"/>
                </a:solidFill>
                <a:ea typeface="標楷體" pitchFamily="65" charset="-120"/>
              </a:rPr>
              <a:t>。</a:t>
            </a:r>
          </a:p>
        </p:txBody>
      </p:sp>
      <p:sp>
        <p:nvSpPr>
          <p:cNvPr id="19460" name="Text Box 6"/>
          <p:cNvSpPr txBox="1">
            <a:spLocks noChangeArrowheads="1"/>
          </p:cNvSpPr>
          <p:nvPr/>
        </p:nvSpPr>
        <p:spPr bwMode="auto">
          <a:xfrm>
            <a:off x="468313" y="4365625"/>
            <a:ext cx="3889375" cy="1920875"/>
          </a:xfrm>
          <a:prstGeom prst="rect">
            <a:avLst/>
          </a:prstGeom>
          <a:noFill/>
          <a:ln w="9525">
            <a:noFill/>
            <a:miter lim="800000"/>
            <a:headEnd/>
            <a:tailEnd/>
          </a:ln>
        </p:spPr>
        <p:txBody>
          <a:bodyPr>
            <a:spAutoFit/>
          </a:bodyPr>
          <a:lstStyle/>
          <a:p>
            <a:pPr algn="just">
              <a:spcBef>
                <a:spcPct val="50000"/>
              </a:spcBef>
            </a:pPr>
            <a:r>
              <a:rPr lang="zh-TW" altLang="en-US" sz="2000">
                <a:solidFill>
                  <a:srgbClr val="003366"/>
                </a:solidFill>
                <a:ea typeface="標楷體" pitchFamily="65" charset="-120"/>
              </a:rPr>
              <a:t>在西方，</a:t>
            </a:r>
            <a:r>
              <a:rPr lang="en-US" altLang="zh-TW" sz="2000">
                <a:solidFill>
                  <a:srgbClr val="003366"/>
                </a:solidFill>
                <a:ea typeface="標楷體" pitchFamily="65" charset="-120"/>
              </a:rPr>
              <a:t>14</a:t>
            </a:r>
            <a:r>
              <a:rPr lang="zh-TW" altLang="en-US" sz="2000">
                <a:solidFill>
                  <a:srgbClr val="003366"/>
                </a:solidFill>
                <a:ea typeface="標楷體" pitchFamily="65" charset="-120"/>
              </a:rPr>
              <a:t>世紀的</a:t>
            </a:r>
            <a:r>
              <a:rPr lang="en-US" altLang="zh-TW" sz="2000">
                <a:solidFill>
                  <a:srgbClr val="003366"/>
                </a:solidFill>
                <a:ea typeface="標楷體" pitchFamily="65" charset="-120"/>
              </a:rPr>
              <a:t>Medici</a:t>
            </a:r>
            <a:r>
              <a:rPr lang="zh-TW" altLang="en-US" sz="2000">
                <a:solidFill>
                  <a:srgbClr val="003366"/>
                </a:solidFill>
                <a:ea typeface="標楷體" pitchFamily="65" charset="-120"/>
              </a:rPr>
              <a:t>家族發達於金融業務，早期曾經營高利貸放款，後來放棄高利貸業務並於</a:t>
            </a:r>
            <a:r>
              <a:rPr lang="en-US" altLang="zh-TW" sz="2000">
                <a:solidFill>
                  <a:srgbClr val="003366"/>
                </a:solidFill>
                <a:ea typeface="標楷體" pitchFamily="65" charset="-120"/>
              </a:rPr>
              <a:t>1397</a:t>
            </a:r>
            <a:r>
              <a:rPr lang="zh-TW" altLang="en-US" sz="2000">
                <a:solidFill>
                  <a:srgbClr val="003366"/>
                </a:solidFill>
                <a:ea typeface="標楷體" pitchFamily="65" charset="-120"/>
              </a:rPr>
              <a:t>年在威尼斯正式成立</a:t>
            </a:r>
            <a:r>
              <a:rPr lang="en-US" altLang="zh-TW" sz="2000">
                <a:solidFill>
                  <a:srgbClr val="003366"/>
                </a:solidFill>
                <a:ea typeface="標楷體" pitchFamily="65" charset="-120"/>
              </a:rPr>
              <a:t>Medici Bank</a:t>
            </a:r>
            <a:r>
              <a:rPr lang="zh-TW" altLang="en-US" sz="2000">
                <a:solidFill>
                  <a:srgbClr val="003366"/>
                </a:solidFill>
                <a:ea typeface="標楷體" pitchFamily="65" charset="-120"/>
              </a:rPr>
              <a:t>，為一般認爲最早西方的銀行。</a:t>
            </a:r>
          </a:p>
        </p:txBody>
      </p:sp>
      <p:pic>
        <p:nvPicPr>
          <p:cNvPr id="19461" name="Picture 7" descr="中國通商銀行"/>
          <p:cNvPicPr>
            <a:picLocks noChangeAspect="1" noChangeArrowheads="1"/>
          </p:cNvPicPr>
          <p:nvPr/>
        </p:nvPicPr>
        <p:blipFill>
          <a:blip r:embed="rId2"/>
          <a:srcRect/>
          <a:stretch>
            <a:fillRect/>
          </a:stretch>
        </p:blipFill>
        <p:spPr bwMode="auto">
          <a:xfrm>
            <a:off x="6443663" y="1700213"/>
            <a:ext cx="2020887" cy="2952750"/>
          </a:xfrm>
          <a:prstGeom prst="rect">
            <a:avLst/>
          </a:prstGeom>
          <a:noFill/>
          <a:ln w="9525">
            <a:noFill/>
            <a:miter lim="800000"/>
            <a:headEnd/>
            <a:tailEnd/>
          </a:ln>
        </p:spPr>
      </p:pic>
      <p:pic>
        <p:nvPicPr>
          <p:cNvPr id="19462" name="Picture 9" descr="Palazzo%20Medici%20Riccardi%20Jun00"/>
          <p:cNvPicPr>
            <a:picLocks noChangeAspect="1" noChangeArrowheads="1"/>
          </p:cNvPicPr>
          <p:nvPr/>
        </p:nvPicPr>
        <p:blipFill>
          <a:blip r:embed="rId3"/>
          <a:srcRect/>
          <a:stretch>
            <a:fillRect/>
          </a:stretch>
        </p:blipFill>
        <p:spPr bwMode="auto">
          <a:xfrm>
            <a:off x="4643438" y="4365625"/>
            <a:ext cx="2808287" cy="210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zh-TW" altLang="en-US" smtClean="0"/>
              <a:t>國債</a:t>
            </a:r>
          </a:p>
        </p:txBody>
      </p:sp>
      <p:sp>
        <p:nvSpPr>
          <p:cNvPr id="20482" name="Rectangle 3"/>
          <p:cNvSpPr>
            <a:spLocks noGrp="1" noChangeArrowheads="1"/>
          </p:cNvSpPr>
          <p:nvPr>
            <p:ph type="body" idx="1"/>
          </p:nvPr>
        </p:nvSpPr>
        <p:spPr>
          <a:xfrm>
            <a:off x="611188" y="1196975"/>
            <a:ext cx="7777162" cy="1511300"/>
          </a:xfrm>
        </p:spPr>
        <p:txBody>
          <a:bodyPr/>
          <a:lstStyle/>
          <a:p>
            <a:pPr marL="0" indent="0" algn="just" eaLnBrk="1" hangingPunct="1">
              <a:lnSpc>
                <a:spcPct val="110000"/>
              </a:lnSpc>
              <a:buFontTx/>
              <a:buNone/>
            </a:pPr>
            <a:r>
              <a:rPr lang="zh-TW" altLang="en-US" smtClean="0"/>
              <a:t>貸方提高為國家等級是為國債，文獻中最早的國債並非在西方，而是在</a:t>
            </a:r>
            <a:r>
              <a:rPr lang="en-US" altLang="zh-TW" smtClean="0"/>
              <a:t>12</a:t>
            </a:r>
            <a:r>
              <a:rPr lang="zh-TW" altLang="en-US" smtClean="0"/>
              <a:t>世紀的中國。中國之國債濫觴於北宋末年，要大量向民間借貸。宋徽宗宣和六年</a:t>
            </a:r>
            <a:r>
              <a:rPr lang="en-US" altLang="zh-TW" smtClean="0"/>
              <a:t>(</a:t>
            </a:r>
            <a:r>
              <a:rPr lang="zh-TW" altLang="en-US" smtClean="0"/>
              <a:t>西元</a:t>
            </a:r>
            <a:r>
              <a:rPr lang="en-US" altLang="zh-TW" smtClean="0"/>
              <a:t>1124</a:t>
            </a:r>
            <a:r>
              <a:rPr lang="zh-TW" altLang="en-US" smtClean="0"/>
              <a:t>年</a:t>
            </a:r>
            <a:r>
              <a:rPr lang="en-US" altLang="zh-TW" smtClean="0"/>
              <a:t>)</a:t>
            </a:r>
            <a:r>
              <a:rPr lang="zh-TW" altLang="en-US" smtClean="0"/>
              <a:t>，近歲南伐蠻獠，北贍幽燕，欠民債者一路至數十萬計。</a:t>
            </a:r>
          </a:p>
        </p:txBody>
      </p:sp>
      <p:pic>
        <p:nvPicPr>
          <p:cNvPr id="20483" name="Picture 7" descr="CON003093"/>
          <p:cNvPicPr>
            <a:picLocks noChangeAspect="1" noChangeArrowheads="1"/>
          </p:cNvPicPr>
          <p:nvPr/>
        </p:nvPicPr>
        <p:blipFill>
          <a:blip r:embed="rId2"/>
          <a:srcRect/>
          <a:stretch>
            <a:fillRect/>
          </a:stretch>
        </p:blipFill>
        <p:spPr bwMode="auto">
          <a:xfrm>
            <a:off x="750888" y="2852738"/>
            <a:ext cx="1938337" cy="2520950"/>
          </a:xfrm>
          <a:prstGeom prst="rect">
            <a:avLst/>
          </a:prstGeom>
          <a:noFill/>
          <a:ln w="9525">
            <a:noFill/>
            <a:miter lim="800000"/>
            <a:headEnd/>
            <a:tailEnd/>
          </a:ln>
        </p:spPr>
      </p:pic>
      <p:sp>
        <p:nvSpPr>
          <p:cNvPr id="20484" name="Text Box 8"/>
          <p:cNvSpPr txBox="1">
            <a:spLocks noChangeArrowheads="1"/>
          </p:cNvSpPr>
          <p:nvPr/>
        </p:nvSpPr>
        <p:spPr bwMode="auto">
          <a:xfrm>
            <a:off x="2843213" y="2852738"/>
            <a:ext cx="5616575" cy="2254250"/>
          </a:xfrm>
          <a:prstGeom prst="rect">
            <a:avLst/>
          </a:prstGeom>
          <a:noFill/>
          <a:ln w="9525">
            <a:noFill/>
            <a:miter lim="800000"/>
            <a:headEnd/>
            <a:tailEnd/>
          </a:ln>
        </p:spPr>
        <p:txBody>
          <a:bodyPr>
            <a:spAutoFit/>
          </a:bodyPr>
          <a:lstStyle/>
          <a:p>
            <a:pPr algn="just">
              <a:lnSpc>
                <a:spcPct val="110000"/>
              </a:lnSpc>
              <a:spcBef>
                <a:spcPct val="50000"/>
              </a:spcBef>
            </a:pPr>
            <a:r>
              <a:rPr lang="zh-TW" altLang="en-US" sz="2000">
                <a:solidFill>
                  <a:srgbClr val="003366"/>
                </a:solidFill>
                <a:ea typeface="標楷體" pitchFamily="65" charset="-120"/>
              </a:rPr>
              <a:t>在西方最早之國債，則起源於</a:t>
            </a:r>
            <a:r>
              <a:rPr lang="en-US" altLang="zh-TW" sz="2000">
                <a:solidFill>
                  <a:srgbClr val="003366"/>
                </a:solidFill>
                <a:ea typeface="標楷體" pitchFamily="65" charset="-120"/>
              </a:rPr>
              <a:t>17</a:t>
            </a:r>
            <a:r>
              <a:rPr lang="zh-TW" altLang="en-US" sz="2000">
                <a:solidFill>
                  <a:srgbClr val="003366"/>
                </a:solidFill>
                <a:ea typeface="標楷體" pitchFamily="65" charset="-120"/>
              </a:rPr>
              <a:t>世紀，發行時間遠較中國為晚，英國為了與法國打仗而在</a:t>
            </a:r>
            <a:r>
              <a:rPr lang="en-US" altLang="zh-TW" sz="2000">
                <a:solidFill>
                  <a:srgbClr val="003366"/>
                </a:solidFill>
                <a:ea typeface="標楷體" pitchFamily="65" charset="-120"/>
              </a:rPr>
              <a:t>1693</a:t>
            </a:r>
            <a:r>
              <a:rPr lang="zh-TW" altLang="en-US" sz="2000">
                <a:solidFill>
                  <a:srgbClr val="003366"/>
                </a:solidFill>
                <a:ea typeface="標楷體" pitchFamily="65" charset="-120"/>
              </a:rPr>
              <a:t>年發債募款。</a:t>
            </a:r>
          </a:p>
          <a:p>
            <a:pPr algn="just">
              <a:lnSpc>
                <a:spcPct val="110000"/>
              </a:lnSpc>
              <a:spcBef>
                <a:spcPct val="50000"/>
              </a:spcBef>
            </a:pPr>
            <a:r>
              <a:rPr lang="zh-TW" altLang="en-US" sz="2000">
                <a:solidFill>
                  <a:srgbClr val="003366"/>
                </a:solidFill>
                <a:ea typeface="標楷體" pitchFamily="65" charset="-120"/>
              </a:rPr>
              <a:t>在美國方面，國債則發行於</a:t>
            </a:r>
            <a:r>
              <a:rPr lang="en-US" altLang="zh-TW" sz="2000">
                <a:solidFill>
                  <a:srgbClr val="003366"/>
                </a:solidFill>
                <a:ea typeface="標楷體" pitchFamily="65" charset="-120"/>
              </a:rPr>
              <a:t>18</a:t>
            </a:r>
            <a:r>
              <a:rPr lang="zh-TW" altLang="en-US" sz="2000">
                <a:solidFill>
                  <a:srgbClr val="003366"/>
                </a:solidFill>
                <a:ea typeface="標楷體" pitchFamily="65" charset="-120"/>
              </a:rPr>
              <a:t>世紀末獨立戰爭之後，於</a:t>
            </a:r>
            <a:r>
              <a:rPr lang="en-US" altLang="zh-TW" sz="2000">
                <a:solidFill>
                  <a:srgbClr val="003366"/>
                </a:solidFill>
                <a:ea typeface="標楷體" pitchFamily="65" charset="-120"/>
              </a:rPr>
              <a:t>1791</a:t>
            </a:r>
            <a:r>
              <a:rPr lang="zh-TW" altLang="en-US" sz="2000">
                <a:solidFill>
                  <a:srgbClr val="003366"/>
                </a:solidFill>
                <a:ea typeface="標楷體" pitchFamily="65" charset="-120"/>
              </a:rPr>
              <a:t>年</a:t>
            </a:r>
            <a:r>
              <a:rPr lang="en-US" altLang="zh-TW" sz="2000">
                <a:solidFill>
                  <a:srgbClr val="003366"/>
                </a:solidFill>
                <a:ea typeface="標楷體" pitchFamily="65" charset="-120"/>
              </a:rPr>
              <a:t>1</a:t>
            </a:r>
            <a:r>
              <a:rPr lang="zh-TW" altLang="en-US" sz="2000">
                <a:solidFill>
                  <a:srgbClr val="003366"/>
                </a:solidFill>
                <a:ea typeface="標楷體" pitchFamily="65" charset="-120"/>
              </a:rPr>
              <a:t>月</a:t>
            </a:r>
            <a:r>
              <a:rPr lang="en-US" altLang="zh-TW" sz="2000">
                <a:solidFill>
                  <a:srgbClr val="003366"/>
                </a:solidFill>
                <a:ea typeface="標楷體" pitchFamily="65" charset="-120"/>
              </a:rPr>
              <a:t>1</a:t>
            </a:r>
            <a:r>
              <a:rPr lang="zh-TW" altLang="en-US" sz="2000">
                <a:solidFill>
                  <a:srgbClr val="003366"/>
                </a:solidFill>
                <a:ea typeface="標楷體" pitchFamily="65" charset="-120"/>
              </a:rPr>
              <a:t>日發行國債募得</a:t>
            </a:r>
            <a:r>
              <a:rPr lang="en-US" altLang="zh-TW" sz="2000">
                <a:solidFill>
                  <a:srgbClr val="003366"/>
                </a:solidFill>
                <a:ea typeface="標楷體" pitchFamily="65" charset="-120"/>
              </a:rPr>
              <a:t>75,463,476.52</a:t>
            </a:r>
            <a:r>
              <a:rPr lang="zh-TW" altLang="en-US" sz="2000">
                <a:solidFill>
                  <a:srgbClr val="003366"/>
                </a:solidFill>
                <a:ea typeface="標楷體" pitchFamily="65" charset="-120"/>
              </a:rPr>
              <a:t>美元。</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zh-TW" altLang="en-US" smtClean="0"/>
              <a:t>消費性信貸</a:t>
            </a:r>
          </a:p>
        </p:txBody>
      </p:sp>
      <p:sp>
        <p:nvSpPr>
          <p:cNvPr id="21506" name="Rectangle 3"/>
          <p:cNvSpPr>
            <a:spLocks noGrp="1" noChangeArrowheads="1"/>
          </p:cNvSpPr>
          <p:nvPr>
            <p:ph type="body" idx="1"/>
          </p:nvPr>
        </p:nvSpPr>
        <p:spPr>
          <a:xfrm>
            <a:off x="468313" y="1196975"/>
            <a:ext cx="8229600" cy="2592388"/>
          </a:xfrm>
        </p:spPr>
        <p:txBody>
          <a:bodyPr/>
          <a:lstStyle/>
          <a:p>
            <a:pPr marL="0" indent="0" eaLnBrk="1" hangingPunct="1">
              <a:lnSpc>
                <a:spcPct val="110000"/>
              </a:lnSpc>
              <a:buFontTx/>
              <a:buNone/>
            </a:pPr>
            <a:r>
              <a:rPr lang="zh-TW" altLang="en-US" smtClean="0"/>
              <a:t>美國經濟之成長，很大因素之一來自消費性信貸，早期的消費信貸，是介於消費者與銷售者之間，在十九世紀中葉，借錢來消費是被看成罪惡的，當時勝家縫紉機一台要</a:t>
            </a:r>
            <a:r>
              <a:rPr lang="en-US" altLang="zh-TW" smtClean="0"/>
              <a:t>100USD</a:t>
            </a:r>
            <a:r>
              <a:rPr lang="zh-TW" altLang="en-US" smtClean="0"/>
              <a:t>，一般家庭年收入約</a:t>
            </a:r>
            <a:r>
              <a:rPr lang="en-US" altLang="zh-TW" smtClean="0"/>
              <a:t>500USD</a:t>
            </a:r>
            <a:r>
              <a:rPr lang="zh-TW" altLang="en-US" smtClean="0"/>
              <a:t>，買一台縫紉機是很重的負擔，</a:t>
            </a:r>
            <a:r>
              <a:rPr lang="en-US" altLang="zh-TW" smtClean="0"/>
              <a:t>1856</a:t>
            </a:r>
            <a:r>
              <a:rPr lang="zh-TW" altLang="en-US" smtClean="0"/>
              <a:t>克拉克就發明了租購，每週一元租金，付的租金可用來買這機器，勝家創造出商業成功，這信用風險是由銷售者來承擔。 </a:t>
            </a:r>
          </a:p>
        </p:txBody>
      </p:sp>
      <p:pic>
        <p:nvPicPr>
          <p:cNvPr id="21507" name="Picture 4" descr="HiRes"/>
          <p:cNvPicPr>
            <a:picLocks noChangeAspect="1" noChangeArrowheads="1"/>
          </p:cNvPicPr>
          <p:nvPr/>
        </p:nvPicPr>
        <p:blipFill>
          <a:blip r:embed="rId2"/>
          <a:srcRect/>
          <a:stretch>
            <a:fillRect/>
          </a:stretch>
        </p:blipFill>
        <p:spPr bwMode="auto">
          <a:xfrm>
            <a:off x="1692275" y="2981325"/>
            <a:ext cx="5537200"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ctrTitle"/>
          </p:nvPr>
        </p:nvSpPr>
        <p:spPr/>
        <p:txBody>
          <a:bodyPr/>
          <a:lstStyle/>
          <a:p>
            <a:pPr eaLnBrk="1" hangingPunct="1"/>
            <a:r>
              <a:rPr lang="zh-TW" altLang="en-US" b="1" smtClean="0"/>
              <a:t>信用風險與金融風暴</a:t>
            </a:r>
            <a:r>
              <a:rPr lang="zh-TW" altLang="en-US"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Line 33"/>
          <p:cNvSpPr>
            <a:spLocks noChangeShapeType="1"/>
          </p:cNvSpPr>
          <p:nvPr/>
        </p:nvSpPr>
        <p:spPr bwMode="auto">
          <a:xfrm>
            <a:off x="7667625" y="4005263"/>
            <a:ext cx="0" cy="1223962"/>
          </a:xfrm>
          <a:prstGeom prst="line">
            <a:avLst/>
          </a:prstGeom>
          <a:noFill/>
          <a:ln w="9525">
            <a:solidFill>
              <a:srgbClr val="003366"/>
            </a:solidFill>
            <a:round/>
            <a:headEnd/>
            <a:tailEnd type="triangle" w="med" len="med"/>
          </a:ln>
        </p:spPr>
        <p:txBody>
          <a:bodyPr/>
          <a:lstStyle/>
          <a:p>
            <a:endParaRPr lang="zh-TW" altLang="en-US"/>
          </a:p>
        </p:txBody>
      </p:sp>
      <p:sp>
        <p:nvSpPr>
          <p:cNvPr id="23554" name="Rectangle 2"/>
          <p:cNvSpPr>
            <a:spLocks noGrp="1" noChangeArrowheads="1"/>
          </p:cNvSpPr>
          <p:nvPr>
            <p:ph type="title"/>
          </p:nvPr>
        </p:nvSpPr>
        <p:spPr/>
        <p:txBody>
          <a:bodyPr/>
          <a:lstStyle/>
          <a:p>
            <a:pPr eaLnBrk="1" hangingPunct="1"/>
            <a:r>
              <a:rPr lang="zh-TW" altLang="en-US" smtClean="0"/>
              <a:t>信用風險</a:t>
            </a:r>
          </a:p>
        </p:txBody>
      </p:sp>
      <p:sp>
        <p:nvSpPr>
          <p:cNvPr id="23555" name="AutoShape 4"/>
          <p:cNvSpPr>
            <a:spLocks noChangeArrowheads="1"/>
          </p:cNvSpPr>
          <p:nvPr/>
        </p:nvSpPr>
        <p:spPr bwMode="auto">
          <a:xfrm>
            <a:off x="179388" y="3282950"/>
            <a:ext cx="8713787" cy="433388"/>
          </a:xfrm>
          <a:prstGeom prst="rightArrow">
            <a:avLst>
              <a:gd name="adj1" fmla="val 50185"/>
              <a:gd name="adj2" fmla="val 55757"/>
            </a:avLst>
          </a:prstGeom>
          <a:solidFill>
            <a:srgbClr val="B0D0EE"/>
          </a:solidFill>
          <a:ln w="9525">
            <a:noFill/>
            <a:miter lim="800000"/>
            <a:headEnd/>
            <a:tailEnd/>
          </a:ln>
        </p:spPr>
        <p:txBody>
          <a:bodyPr wrap="none" anchor="ctr"/>
          <a:lstStyle/>
          <a:p>
            <a:endParaRPr lang="zh-TW" altLang="en-US"/>
          </a:p>
        </p:txBody>
      </p:sp>
      <p:sp>
        <p:nvSpPr>
          <p:cNvPr id="23556" name="Line 5"/>
          <p:cNvSpPr>
            <a:spLocks noChangeShapeType="1"/>
          </p:cNvSpPr>
          <p:nvPr/>
        </p:nvSpPr>
        <p:spPr bwMode="auto">
          <a:xfrm>
            <a:off x="323850" y="3427413"/>
            <a:ext cx="0" cy="144462"/>
          </a:xfrm>
          <a:prstGeom prst="line">
            <a:avLst/>
          </a:prstGeom>
          <a:noFill/>
          <a:ln w="9525">
            <a:solidFill>
              <a:schemeClr val="tx1"/>
            </a:solidFill>
            <a:round/>
            <a:headEnd/>
            <a:tailEnd/>
          </a:ln>
        </p:spPr>
        <p:txBody>
          <a:bodyPr/>
          <a:lstStyle/>
          <a:p>
            <a:endParaRPr lang="zh-TW" altLang="en-US"/>
          </a:p>
        </p:txBody>
      </p:sp>
      <p:sp>
        <p:nvSpPr>
          <p:cNvPr id="23557" name="Line 6"/>
          <p:cNvSpPr>
            <a:spLocks noChangeShapeType="1"/>
          </p:cNvSpPr>
          <p:nvPr/>
        </p:nvSpPr>
        <p:spPr bwMode="auto">
          <a:xfrm>
            <a:off x="2700338" y="3427413"/>
            <a:ext cx="0" cy="144462"/>
          </a:xfrm>
          <a:prstGeom prst="line">
            <a:avLst/>
          </a:prstGeom>
          <a:noFill/>
          <a:ln w="9525">
            <a:solidFill>
              <a:schemeClr val="tx1"/>
            </a:solidFill>
            <a:round/>
            <a:headEnd/>
            <a:tailEnd/>
          </a:ln>
        </p:spPr>
        <p:txBody>
          <a:bodyPr/>
          <a:lstStyle/>
          <a:p>
            <a:endParaRPr lang="zh-TW" altLang="en-US"/>
          </a:p>
        </p:txBody>
      </p:sp>
      <p:sp>
        <p:nvSpPr>
          <p:cNvPr id="23558" name="Line 7"/>
          <p:cNvSpPr>
            <a:spLocks noChangeShapeType="1"/>
          </p:cNvSpPr>
          <p:nvPr/>
        </p:nvSpPr>
        <p:spPr bwMode="auto">
          <a:xfrm>
            <a:off x="6586538" y="3429000"/>
            <a:ext cx="0" cy="144463"/>
          </a:xfrm>
          <a:prstGeom prst="line">
            <a:avLst/>
          </a:prstGeom>
          <a:noFill/>
          <a:ln w="9525">
            <a:solidFill>
              <a:schemeClr val="tx1"/>
            </a:solidFill>
            <a:round/>
            <a:headEnd/>
            <a:tailEnd/>
          </a:ln>
        </p:spPr>
        <p:txBody>
          <a:bodyPr/>
          <a:lstStyle/>
          <a:p>
            <a:endParaRPr lang="zh-TW" altLang="en-US"/>
          </a:p>
        </p:txBody>
      </p:sp>
      <p:sp>
        <p:nvSpPr>
          <p:cNvPr id="23559" name="Line 8"/>
          <p:cNvSpPr>
            <a:spLocks noChangeShapeType="1"/>
          </p:cNvSpPr>
          <p:nvPr/>
        </p:nvSpPr>
        <p:spPr bwMode="auto">
          <a:xfrm>
            <a:off x="7667625" y="3429000"/>
            <a:ext cx="0" cy="144463"/>
          </a:xfrm>
          <a:prstGeom prst="line">
            <a:avLst/>
          </a:prstGeom>
          <a:noFill/>
          <a:ln w="9525">
            <a:solidFill>
              <a:schemeClr val="tx1"/>
            </a:solidFill>
            <a:round/>
            <a:headEnd/>
            <a:tailEnd/>
          </a:ln>
        </p:spPr>
        <p:txBody>
          <a:bodyPr/>
          <a:lstStyle/>
          <a:p>
            <a:endParaRPr lang="zh-TW" altLang="en-US"/>
          </a:p>
        </p:txBody>
      </p:sp>
      <p:sp>
        <p:nvSpPr>
          <p:cNvPr id="23560" name="Text Box 17"/>
          <p:cNvSpPr txBox="1">
            <a:spLocks noChangeArrowheads="1"/>
          </p:cNvSpPr>
          <p:nvPr/>
        </p:nvSpPr>
        <p:spPr bwMode="auto">
          <a:xfrm>
            <a:off x="250825" y="1916113"/>
            <a:ext cx="2232025" cy="952500"/>
          </a:xfrm>
          <a:prstGeom prst="rect">
            <a:avLst/>
          </a:prstGeom>
          <a:noFill/>
          <a:ln w="9525">
            <a:solidFill>
              <a:srgbClr val="003366"/>
            </a:solidFill>
            <a:miter lim="800000"/>
            <a:headEnd/>
            <a:tailEnd/>
          </a:ln>
        </p:spPr>
        <p:txBody>
          <a:bodyPr>
            <a:spAutoFit/>
          </a:bodyPr>
          <a:lstStyle/>
          <a:p>
            <a:pPr>
              <a:spcBef>
                <a:spcPct val="50000"/>
              </a:spcBef>
            </a:pPr>
            <a:r>
              <a:rPr lang="zh-TW" altLang="en-US" sz="1400">
                <a:solidFill>
                  <a:srgbClr val="003366"/>
                </a:solidFill>
                <a:ea typeface="標楷體" pitchFamily="65" charset="-120"/>
              </a:rPr>
              <a:t>消費者與商人享受著</a:t>
            </a:r>
            <a:r>
              <a:rPr lang="en-US" altLang="zh-TW" sz="1400">
                <a:solidFill>
                  <a:srgbClr val="003366"/>
                </a:solidFill>
                <a:ea typeface="標楷體" pitchFamily="65" charset="-120"/>
              </a:rPr>
              <a:t>cheap credit</a:t>
            </a:r>
            <a:r>
              <a:rPr lang="zh-TW" altLang="en-US" sz="1400">
                <a:solidFill>
                  <a:srgbClr val="003366"/>
                </a:solidFill>
                <a:ea typeface="標楷體" pitchFamily="65" charset="-120"/>
              </a:rPr>
              <a:t>所帶來的每年超過</a:t>
            </a:r>
            <a:r>
              <a:rPr lang="en-US" altLang="zh-TW" sz="1400">
                <a:solidFill>
                  <a:srgbClr val="003366"/>
                </a:solidFill>
                <a:ea typeface="標楷體" pitchFamily="65" charset="-120"/>
              </a:rPr>
              <a:t>4%</a:t>
            </a:r>
            <a:r>
              <a:rPr lang="zh-TW" altLang="en-US" sz="1400">
                <a:solidFill>
                  <a:srgbClr val="003366"/>
                </a:solidFill>
                <a:ea typeface="標楷體" pitchFamily="65" charset="-120"/>
              </a:rPr>
              <a:t>的經濟成長，大幅消費與擴大資本支出</a:t>
            </a:r>
          </a:p>
        </p:txBody>
      </p:sp>
      <p:sp>
        <p:nvSpPr>
          <p:cNvPr id="23561" name="Text Box 18"/>
          <p:cNvSpPr txBox="1">
            <a:spLocks noChangeArrowheads="1"/>
          </p:cNvSpPr>
          <p:nvPr/>
        </p:nvSpPr>
        <p:spPr bwMode="auto">
          <a:xfrm>
            <a:off x="0" y="3643313"/>
            <a:ext cx="755650" cy="366712"/>
          </a:xfrm>
          <a:prstGeom prst="rect">
            <a:avLst/>
          </a:prstGeom>
          <a:noFill/>
          <a:ln w="9525">
            <a:noFill/>
            <a:miter lim="800000"/>
            <a:headEnd/>
            <a:tailEnd/>
          </a:ln>
        </p:spPr>
        <p:txBody>
          <a:bodyPr>
            <a:spAutoFit/>
          </a:bodyPr>
          <a:lstStyle/>
          <a:p>
            <a:pPr>
              <a:spcBef>
                <a:spcPct val="50000"/>
              </a:spcBef>
            </a:pPr>
            <a:r>
              <a:rPr lang="en-US" altLang="zh-TW"/>
              <a:t>1920</a:t>
            </a:r>
          </a:p>
        </p:txBody>
      </p:sp>
      <p:sp>
        <p:nvSpPr>
          <p:cNvPr id="23562" name="Line 19"/>
          <p:cNvSpPr>
            <a:spLocks noChangeShapeType="1"/>
          </p:cNvSpPr>
          <p:nvPr/>
        </p:nvSpPr>
        <p:spPr bwMode="auto">
          <a:xfrm flipV="1">
            <a:off x="323850" y="2995613"/>
            <a:ext cx="0" cy="360362"/>
          </a:xfrm>
          <a:prstGeom prst="line">
            <a:avLst/>
          </a:prstGeom>
          <a:noFill/>
          <a:ln w="9525">
            <a:solidFill>
              <a:srgbClr val="003366"/>
            </a:solidFill>
            <a:round/>
            <a:headEnd/>
            <a:tailEnd type="triangle" w="med" len="med"/>
          </a:ln>
        </p:spPr>
        <p:txBody>
          <a:bodyPr/>
          <a:lstStyle/>
          <a:p>
            <a:endParaRPr lang="zh-TW" altLang="en-US"/>
          </a:p>
        </p:txBody>
      </p:sp>
      <p:sp>
        <p:nvSpPr>
          <p:cNvPr id="23563" name="Text Box 20"/>
          <p:cNvSpPr txBox="1">
            <a:spLocks noChangeArrowheads="1"/>
          </p:cNvSpPr>
          <p:nvPr/>
        </p:nvSpPr>
        <p:spPr bwMode="auto">
          <a:xfrm>
            <a:off x="2339975" y="3643313"/>
            <a:ext cx="755650" cy="366712"/>
          </a:xfrm>
          <a:prstGeom prst="rect">
            <a:avLst/>
          </a:prstGeom>
          <a:noFill/>
          <a:ln w="9525">
            <a:noFill/>
            <a:miter lim="800000"/>
            <a:headEnd/>
            <a:tailEnd/>
          </a:ln>
        </p:spPr>
        <p:txBody>
          <a:bodyPr>
            <a:spAutoFit/>
          </a:bodyPr>
          <a:lstStyle/>
          <a:p>
            <a:pPr>
              <a:spcBef>
                <a:spcPct val="50000"/>
              </a:spcBef>
            </a:pPr>
            <a:r>
              <a:rPr lang="en-US" altLang="zh-TW"/>
              <a:t>1928</a:t>
            </a:r>
          </a:p>
        </p:txBody>
      </p:sp>
      <p:sp>
        <p:nvSpPr>
          <p:cNvPr id="23564" name="Text Box 22"/>
          <p:cNvSpPr txBox="1">
            <a:spLocks noChangeArrowheads="1"/>
          </p:cNvSpPr>
          <p:nvPr/>
        </p:nvSpPr>
        <p:spPr bwMode="auto">
          <a:xfrm>
            <a:off x="2627313" y="1916113"/>
            <a:ext cx="5832475" cy="527050"/>
          </a:xfrm>
          <a:prstGeom prst="rect">
            <a:avLst/>
          </a:prstGeom>
          <a:noFill/>
          <a:ln w="9525">
            <a:solidFill>
              <a:srgbClr val="003366"/>
            </a:solidFill>
            <a:miter lim="800000"/>
            <a:headEnd/>
            <a:tailEnd/>
          </a:ln>
        </p:spPr>
        <p:txBody>
          <a:bodyPr>
            <a:spAutoFit/>
          </a:bodyPr>
          <a:lstStyle/>
          <a:p>
            <a:pPr>
              <a:spcBef>
                <a:spcPct val="50000"/>
              </a:spcBef>
            </a:pPr>
            <a:r>
              <a:rPr lang="zh-TW" altLang="en-US" sz="1400">
                <a:solidFill>
                  <a:srgbClr val="003366"/>
                </a:solidFill>
                <a:latin typeface="標楷體" pitchFamily="65" charset="-120"/>
                <a:ea typeface="標楷體" pitchFamily="65" charset="-120"/>
              </a:rPr>
              <a:t>農產品價格暴跌敲起景氣擴張的警鐘，蘇聯木材競價之大跌，加拿大小麥產量過剩造成崩盤，農作物崩跌影響了高度放貸的金融體系</a:t>
            </a:r>
          </a:p>
        </p:txBody>
      </p:sp>
      <p:sp>
        <p:nvSpPr>
          <p:cNvPr id="23565" name="Line 23"/>
          <p:cNvSpPr>
            <a:spLocks noChangeShapeType="1"/>
          </p:cNvSpPr>
          <p:nvPr/>
        </p:nvSpPr>
        <p:spPr bwMode="auto">
          <a:xfrm flipV="1">
            <a:off x="2700338" y="2563813"/>
            <a:ext cx="0" cy="792162"/>
          </a:xfrm>
          <a:prstGeom prst="line">
            <a:avLst/>
          </a:prstGeom>
          <a:noFill/>
          <a:ln w="9525">
            <a:solidFill>
              <a:srgbClr val="003366"/>
            </a:solidFill>
            <a:round/>
            <a:headEnd/>
            <a:tailEnd type="triangle" w="med" len="med"/>
          </a:ln>
        </p:spPr>
        <p:txBody>
          <a:bodyPr/>
          <a:lstStyle/>
          <a:p>
            <a:endParaRPr lang="zh-TW" altLang="en-US"/>
          </a:p>
        </p:txBody>
      </p:sp>
      <p:sp>
        <p:nvSpPr>
          <p:cNvPr id="23566" name="Text Box 24"/>
          <p:cNvSpPr txBox="1">
            <a:spLocks noChangeArrowheads="1"/>
          </p:cNvSpPr>
          <p:nvPr/>
        </p:nvSpPr>
        <p:spPr bwMode="auto">
          <a:xfrm>
            <a:off x="3563938" y="2563813"/>
            <a:ext cx="4968875" cy="739775"/>
          </a:xfrm>
          <a:prstGeom prst="rect">
            <a:avLst/>
          </a:prstGeom>
          <a:noFill/>
          <a:ln w="9525">
            <a:solidFill>
              <a:srgbClr val="003366"/>
            </a:solidFill>
            <a:miter lim="800000"/>
            <a:headEnd/>
            <a:tailEnd/>
          </a:ln>
        </p:spPr>
        <p:txBody>
          <a:bodyPr>
            <a:spAutoFit/>
          </a:bodyPr>
          <a:lstStyle/>
          <a:p>
            <a:pPr algn="just">
              <a:spcBef>
                <a:spcPct val="50000"/>
              </a:spcBef>
            </a:pPr>
            <a:r>
              <a:rPr lang="en-US" altLang="zh-TW" sz="1400">
                <a:solidFill>
                  <a:srgbClr val="003366"/>
                </a:solidFill>
                <a:ea typeface="標楷體" pitchFamily="65" charset="-120"/>
              </a:rPr>
              <a:t>1929</a:t>
            </a:r>
            <a:r>
              <a:rPr lang="zh-TW" altLang="en-US" sz="1400">
                <a:solidFill>
                  <a:srgbClr val="003366"/>
                </a:solidFill>
                <a:ea typeface="標楷體" pitchFamily="65" charset="-120"/>
              </a:rPr>
              <a:t>年</a:t>
            </a:r>
            <a:r>
              <a:rPr lang="en-US" altLang="zh-TW" sz="1400">
                <a:solidFill>
                  <a:srgbClr val="003366"/>
                </a:solidFill>
                <a:ea typeface="標楷體" pitchFamily="65" charset="-120"/>
              </a:rPr>
              <a:t>Oct29</a:t>
            </a:r>
            <a:r>
              <a:rPr lang="zh-TW" altLang="en-US" sz="1400">
                <a:solidFill>
                  <a:srgbClr val="003366"/>
                </a:solidFill>
                <a:ea typeface="標楷體" pitchFamily="65" charset="-120"/>
              </a:rPr>
              <a:t>黑色星期二股市大崩盤，資金自國際抽回美國，美洲、歐洲、澳洲同步走向衰退，百業蕭條，銀行擠兌倒閉，工廠關門，失業暴增</a:t>
            </a:r>
          </a:p>
        </p:txBody>
      </p:sp>
      <p:sp>
        <p:nvSpPr>
          <p:cNvPr id="23567" name="Text Box 28"/>
          <p:cNvSpPr txBox="1">
            <a:spLocks noChangeArrowheads="1"/>
          </p:cNvSpPr>
          <p:nvPr/>
        </p:nvSpPr>
        <p:spPr bwMode="auto">
          <a:xfrm>
            <a:off x="7235825" y="3644900"/>
            <a:ext cx="755650" cy="366713"/>
          </a:xfrm>
          <a:prstGeom prst="rect">
            <a:avLst/>
          </a:prstGeom>
          <a:noFill/>
          <a:ln w="9525">
            <a:noFill/>
            <a:miter lim="800000"/>
            <a:headEnd/>
            <a:tailEnd/>
          </a:ln>
        </p:spPr>
        <p:txBody>
          <a:bodyPr>
            <a:spAutoFit/>
          </a:bodyPr>
          <a:lstStyle/>
          <a:p>
            <a:pPr>
              <a:spcBef>
                <a:spcPct val="50000"/>
              </a:spcBef>
            </a:pPr>
            <a:r>
              <a:rPr lang="en-US" altLang="zh-TW"/>
              <a:t>1933</a:t>
            </a:r>
          </a:p>
        </p:txBody>
      </p:sp>
      <p:sp>
        <p:nvSpPr>
          <p:cNvPr id="23568" name="Text Box 29"/>
          <p:cNvSpPr txBox="1">
            <a:spLocks noChangeArrowheads="1"/>
          </p:cNvSpPr>
          <p:nvPr/>
        </p:nvSpPr>
        <p:spPr bwMode="auto">
          <a:xfrm>
            <a:off x="6227763" y="3644900"/>
            <a:ext cx="755650" cy="366713"/>
          </a:xfrm>
          <a:prstGeom prst="rect">
            <a:avLst/>
          </a:prstGeom>
          <a:noFill/>
          <a:ln w="9525">
            <a:noFill/>
            <a:miter lim="800000"/>
            <a:headEnd/>
            <a:tailEnd/>
          </a:ln>
        </p:spPr>
        <p:txBody>
          <a:bodyPr>
            <a:spAutoFit/>
          </a:bodyPr>
          <a:lstStyle/>
          <a:p>
            <a:pPr>
              <a:spcBef>
                <a:spcPct val="50000"/>
              </a:spcBef>
            </a:pPr>
            <a:r>
              <a:rPr lang="en-US" altLang="zh-TW"/>
              <a:t>1932</a:t>
            </a:r>
          </a:p>
        </p:txBody>
      </p:sp>
      <p:sp>
        <p:nvSpPr>
          <p:cNvPr id="23569" name="Text Box 30"/>
          <p:cNvSpPr txBox="1">
            <a:spLocks noChangeArrowheads="1"/>
          </p:cNvSpPr>
          <p:nvPr/>
        </p:nvSpPr>
        <p:spPr bwMode="auto">
          <a:xfrm>
            <a:off x="2627313" y="4437063"/>
            <a:ext cx="4176712" cy="527050"/>
          </a:xfrm>
          <a:prstGeom prst="rect">
            <a:avLst/>
          </a:prstGeom>
          <a:solidFill>
            <a:schemeClr val="bg1"/>
          </a:solidFill>
          <a:ln w="9525">
            <a:solidFill>
              <a:srgbClr val="003366"/>
            </a:solidFill>
            <a:miter lim="800000"/>
            <a:headEnd/>
            <a:tailEnd/>
          </a:ln>
        </p:spPr>
        <p:txBody>
          <a:bodyPr>
            <a:spAutoFit/>
          </a:bodyPr>
          <a:lstStyle/>
          <a:p>
            <a:pPr>
              <a:spcBef>
                <a:spcPct val="50000"/>
              </a:spcBef>
            </a:pPr>
            <a:r>
              <a:rPr lang="zh-TW" altLang="en-US" sz="1400">
                <a:solidFill>
                  <a:srgbClr val="003366"/>
                </a:solidFill>
                <a:ea typeface="標楷體" pitchFamily="65" charset="-120"/>
              </a:rPr>
              <a:t>鋼鐵業生產下降將近</a:t>
            </a:r>
            <a:r>
              <a:rPr lang="en-US" altLang="zh-TW" sz="1400">
                <a:solidFill>
                  <a:srgbClr val="003366"/>
                </a:solidFill>
                <a:ea typeface="標楷體" pitchFamily="65" charset="-120"/>
              </a:rPr>
              <a:t>80%</a:t>
            </a:r>
            <a:r>
              <a:rPr lang="zh-TW" altLang="en-US" sz="1400">
                <a:solidFill>
                  <a:srgbClr val="003366"/>
                </a:solidFill>
                <a:ea typeface="標楷體" pitchFamily="65" charset="-120"/>
              </a:rPr>
              <a:t>，汽車工業下降了</a:t>
            </a:r>
            <a:r>
              <a:rPr lang="en-US" altLang="zh-TW" sz="1400">
                <a:solidFill>
                  <a:srgbClr val="003366"/>
                </a:solidFill>
                <a:ea typeface="標楷體" pitchFamily="65" charset="-120"/>
              </a:rPr>
              <a:t>95%</a:t>
            </a:r>
            <a:r>
              <a:rPr lang="zh-TW" altLang="en-US" sz="1400">
                <a:solidFill>
                  <a:srgbClr val="003366"/>
                </a:solidFill>
                <a:ea typeface="標楷體" pitchFamily="65" charset="-120"/>
              </a:rPr>
              <a:t>，超過</a:t>
            </a:r>
            <a:r>
              <a:rPr lang="en-US" altLang="zh-TW" sz="1400">
                <a:solidFill>
                  <a:srgbClr val="003366"/>
                </a:solidFill>
                <a:ea typeface="標楷體" pitchFamily="65" charset="-120"/>
              </a:rPr>
              <a:t>13</a:t>
            </a:r>
            <a:r>
              <a:rPr lang="zh-TW" altLang="en-US" sz="1400">
                <a:solidFill>
                  <a:srgbClr val="003366"/>
                </a:solidFill>
                <a:ea typeface="標楷體" pitchFamily="65" charset="-120"/>
              </a:rPr>
              <a:t>萬家企業倒閉</a:t>
            </a:r>
          </a:p>
        </p:txBody>
      </p:sp>
      <p:sp>
        <p:nvSpPr>
          <p:cNvPr id="23570" name="Line 31"/>
          <p:cNvSpPr>
            <a:spLocks noChangeShapeType="1"/>
          </p:cNvSpPr>
          <p:nvPr/>
        </p:nvSpPr>
        <p:spPr bwMode="auto">
          <a:xfrm>
            <a:off x="6586538" y="4005263"/>
            <a:ext cx="0" cy="360362"/>
          </a:xfrm>
          <a:prstGeom prst="line">
            <a:avLst/>
          </a:prstGeom>
          <a:noFill/>
          <a:ln w="9525">
            <a:solidFill>
              <a:srgbClr val="003366"/>
            </a:solidFill>
            <a:round/>
            <a:headEnd/>
            <a:tailEnd type="triangle" w="med" len="med"/>
          </a:ln>
        </p:spPr>
        <p:txBody>
          <a:bodyPr/>
          <a:lstStyle/>
          <a:p>
            <a:endParaRPr lang="zh-TW" altLang="en-US"/>
          </a:p>
        </p:txBody>
      </p:sp>
      <p:sp>
        <p:nvSpPr>
          <p:cNvPr id="23571" name="Text Box 32"/>
          <p:cNvSpPr txBox="1">
            <a:spLocks noChangeArrowheads="1"/>
          </p:cNvSpPr>
          <p:nvPr/>
        </p:nvSpPr>
        <p:spPr bwMode="auto">
          <a:xfrm>
            <a:off x="2627313" y="5300663"/>
            <a:ext cx="5616575" cy="739775"/>
          </a:xfrm>
          <a:prstGeom prst="rect">
            <a:avLst/>
          </a:prstGeom>
          <a:noFill/>
          <a:ln w="9525">
            <a:solidFill>
              <a:srgbClr val="003366"/>
            </a:solidFill>
            <a:miter lim="800000"/>
            <a:headEnd/>
            <a:tailEnd/>
          </a:ln>
        </p:spPr>
        <p:txBody>
          <a:bodyPr>
            <a:spAutoFit/>
          </a:bodyPr>
          <a:lstStyle/>
          <a:p>
            <a:pPr algn="just">
              <a:spcBef>
                <a:spcPct val="50000"/>
              </a:spcBef>
            </a:pPr>
            <a:r>
              <a:rPr lang="zh-TW" altLang="en-US" sz="1400">
                <a:solidFill>
                  <a:srgbClr val="003366"/>
                </a:solidFill>
                <a:ea typeface="標楷體" pitchFamily="65" charset="-120"/>
              </a:rPr>
              <a:t>羅斯福總統就任後，推出</a:t>
            </a:r>
            <a:r>
              <a:rPr lang="en-US" altLang="zh-TW" sz="1400">
                <a:solidFill>
                  <a:srgbClr val="003366"/>
                </a:solidFill>
                <a:ea typeface="標楷體" pitchFamily="65" charset="-120"/>
              </a:rPr>
              <a:t>3R</a:t>
            </a:r>
            <a:r>
              <a:rPr lang="zh-TW" altLang="en-US" sz="1400">
                <a:solidFill>
                  <a:srgbClr val="003366"/>
                </a:solidFill>
                <a:ea typeface="標楷體" pitchFamily="65" charset="-120"/>
              </a:rPr>
              <a:t>新政，從救濟</a:t>
            </a:r>
            <a:r>
              <a:rPr lang="en-US" altLang="zh-TW" sz="1400">
                <a:solidFill>
                  <a:srgbClr val="003366"/>
                </a:solidFill>
                <a:ea typeface="標楷體" pitchFamily="65" charset="-120"/>
              </a:rPr>
              <a:t>(Relief)</a:t>
            </a:r>
            <a:r>
              <a:rPr lang="zh-TW" altLang="en-US" sz="1400">
                <a:solidFill>
                  <a:srgbClr val="003366"/>
                </a:solidFill>
                <a:ea typeface="標楷體" pitchFamily="65" charset="-120"/>
              </a:rPr>
              <a:t>、改革</a:t>
            </a:r>
            <a:r>
              <a:rPr lang="en-US" altLang="zh-TW" sz="1400">
                <a:solidFill>
                  <a:srgbClr val="003366"/>
                </a:solidFill>
                <a:ea typeface="標楷體" pitchFamily="65" charset="-120"/>
              </a:rPr>
              <a:t>(Reform)</a:t>
            </a:r>
            <a:r>
              <a:rPr lang="zh-TW" altLang="en-US" sz="1400">
                <a:solidFill>
                  <a:srgbClr val="003366"/>
                </a:solidFill>
                <a:ea typeface="標楷體" pitchFamily="65" charset="-120"/>
              </a:rPr>
              <a:t>、復甦</a:t>
            </a:r>
            <a:r>
              <a:rPr lang="en-US" altLang="zh-TW" sz="1400">
                <a:solidFill>
                  <a:srgbClr val="003366"/>
                </a:solidFill>
                <a:ea typeface="標楷體" pitchFamily="65" charset="-120"/>
              </a:rPr>
              <a:t>( Recovery)</a:t>
            </a:r>
            <a:r>
              <a:rPr lang="zh-TW" altLang="en-US" sz="1400">
                <a:solidFill>
                  <a:srgbClr val="003366"/>
                </a:solidFill>
                <a:ea typeface="標楷體" pitchFamily="65" charset="-120"/>
              </a:rPr>
              <a:t>三個方向去救經濟，透過擴大公共工程、政府調控農業工業生產、提供金融流動性、進行金融改革</a:t>
            </a:r>
          </a:p>
        </p:txBody>
      </p:sp>
      <p:sp>
        <p:nvSpPr>
          <p:cNvPr id="23572" name="Line 34"/>
          <p:cNvSpPr>
            <a:spLocks noChangeShapeType="1"/>
          </p:cNvSpPr>
          <p:nvPr/>
        </p:nvSpPr>
        <p:spPr bwMode="auto">
          <a:xfrm>
            <a:off x="3779838" y="3429000"/>
            <a:ext cx="0" cy="144463"/>
          </a:xfrm>
          <a:prstGeom prst="line">
            <a:avLst/>
          </a:prstGeom>
          <a:noFill/>
          <a:ln w="9525">
            <a:solidFill>
              <a:schemeClr val="tx1"/>
            </a:solidFill>
            <a:round/>
            <a:headEnd/>
            <a:tailEnd/>
          </a:ln>
        </p:spPr>
        <p:txBody>
          <a:bodyPr/>
          <a:lstStyle/>
          <a:p>
            <a:endParaRPr lang="zh-TW" altLang="en-US"/>
          </a:p>
        </p:txBody>
      </p:sp>
      <p:sp>
        <p:nvSpPr>
          <p:cNvPr id="23573" name="Text Box 35"/>
          <p:cNvSpPr txBox="1">
            <a:spLocks noChangeArrowheads="1"/>
          </p:cNvSpPr>
          <p:nvPr/>
        </p:nvSpPr>
        <p:spPr bwMode="auto">
          <a:xfrm>
            <a:off x="3492500" y="3644900"/>
            <a:ext cx="755650" cy="366713"/>
          </a:xfrm>
          <a:prstGeom prst="rect">
            <a:avLst/>
          </a:prstGeom>
          <a:noFill/>
          <a:ln w="9525">
            <a:noFill/>
            <a:miter lim="800000"/>
            <a:headEnd/>
            <a:tailEnd/>
          </a:ln>
        </p:spPr>
        <p:txBody>
          <a:bodyPr>
            <a:spAutoFit/>
          </a:bodyPr>
          <a:lstStyle/>
          <a:p>
            <a:pPr>
              <a:spcBef>
                <a:spcPct val="50000"/>
              </a:spcBef>
            </a:pPr>
            <a:r>
              <a:rPr lang="en-US" altLang="zh-TW"/>
              <a:t>1929</a:t>
            </a:r>
          </a:p>
        </p:txBody>
      </p:sp>
      <p:sp>
        <p:nvSpPr>
          <p:cNvPr id="23574" name="Text Box 36"/>
          <p:cNvSpPr txBox="1">
            <a:spLocks noChangeArrowheads="1"/>
          </p:cNvSpPr>
          <p:nvPr/>
        </p:nvSpPr>
        <p:spPr bwMode="auto">
          <a:xfrm>
            <a:off x="250825" y="981075"/>
            <a:ext cx="8569325" cy="701675"/>
          </a:xfrm>
          <a:prstGeom prst="rect">
            <a:avLst/>
          </a:prstGeom>
          <a:noFill/>
          <a:ln w="9525">
            <a:noFill/>
            <a:miter lim="800000"/>
            <a:headEnd/>
            <a:tailEnd/>
          </a:ln>
        </p:spPr>
        <p:txBody>
          <a:bodyPr>
            <a:spAutoFit/>
          </a:bodyPr>
          <a:lstStyle/>
          <a:p>
            <a:pPr>
              <a:spcBef>
                <a:spcPct val="50000"/>
              </a:spcBef>
            </a:pPr>
            <a:r>
              <a:rPr lang="zh-TW" altLang="en-US" sz="2000">
                <a:solidFill>
                  <a:srgbClr val="003366"/>
                </a:solidFill>
                <a:ea typeface="標楷體" pitchFamily="65" charset="-120"/>
              </a:rPr>
              <a:t>到二十世紀初，美銀行家看好消費與商業信貸的業務，把信用風險分利潤，從售銷者之間轉移至銀行</a:t>
            </a:r>
          </a:p>
        </p:txBody>
      </p:sp>
      <p:pic>
        <p:nvPicPr>
          <p:cNvPr id="23575" name="Picture 38" descr="13015803390fL15F"/>
          <p:cNvPicPr>
            <a:picLocks noChangeAspect="1" noChangeArrowheads="1"/>
          </p:cNvPicPr>
          <p:nvPr/>
        </p:nvPicPr>
        <p:blipFill>
          <a:blip r:embed="rId2"/>
          <a:srcRect/>
          <a:stretch>
            <a:fillRect/>
          </a:stretch>
        </p:blipFill>
        <p:spPr bwMode="auto">
          <a:xfrm>
            <a:off x="179388" y="4365625"/>
            <a:ext cx="230505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3431</Words>
  <Application>Microsoft Office PowerPoint</Application>
  <PresentationFormat>On-screen Show (4:3)</PresentationFormat>
  <Paragraphs>198</Paragraphs>
  <Slides>36</Slides>
  <Notes>0</Notes>
  <HiddenSlides>0</HiddenSlides>
  <MMClips>0</MMClips>
  <ScaleCrop>false</ScaleCrop>
  <HeadingPairs>
    <vt:vector size="6" baseType="variant">
      <vt:variant>
        <vt:lpstr>使用字型</vt:lpstr>
      </vt:variant>
      <vt:variant>
        <vt:i4>6</vt:i4>
      </vt:variant>
      <vt:variant>
        <vt:lpstr>簡報設計範本</vt:lpstr>
      </vt:variant>
      <vt:variant>
        <vt:i4>2</vt:i4>
      </vt:variant>
      <vt:variant>
        <vt:lpstr>投影片標題</vt:lpstr>
      </vt:variant>
      <vt:variant>
        <vt:i4>36</vt:i4>
      </vt:variant>
    </vt:vector>
  </HeadingPairs>
  <TitlesOfParts>
    <vt:vector size="44" baseType="lpstr">
      <vt:lpstr>Arial</vt:lpstr>
      <vt:lpstr>新細明體</vt:lpstr>
      <vt:lpstr>標楷體</vt:lpstr>
      <vt:lpstr>Calibri</vt:lpstr>
      <vt:lpstr>Wingdings</vt:lpstr>
      <vt:lpstr>Times New Roman</vt:lpstr>
      <vt:lpstr>預設簡報設計</vt:lpstr>
      <vt:lpstr>預設簡報設計</vt:lpstr>
      <vt:lpstr>投影片 1</vt:lpstr>
      <vt:lpstr>大綱</vt:lpstr>
      <vt:lpstr>信用濫觴與演進 </vt:lpstr>
      <vt:lpstr>信用 Credit</vt:lpstr>
      <vt:lpstr>高利貸 loan shark</vt:lpstr>
      <vt:lpstr>國債</vt:lpstr>
      <vt:lpstr>消費性信貸</vt:lpstr>
      <vt:lpstr>信用風險與金融風暴 </vt:lpstr>
      <vt:lpstr>信用風險</vt:lpstr>
      <vt:lpstr>羅斯福政府與二次衰退</vt:lpstr>
      <vt:lpstr>金融風暴</vt:lpstr>
      <vt:lpstr>歐元調節功能失效</vt:lpstr>
      <vt:lpstr>信用風險總結</vt:lpstr>
      <vt:lpstr>2012上半年歐豬五國危機再現</vt:lpstr>
      <vt:lpstr>歐債風險展望</vt:lpstr>
      <vt:lpstr>2012 經濟展望</vt:lpstr>
      <vt:lpstr>黑天鵝充斥2011年</vt:lpstr>
      <vt:lpstr>2012年的挑戰</vt:lpstr>
      <vt:lpstr>2012年GDP成長預估</vt:lpstr>
      <vt:lpstr>2012年新興國家經濟展望仍優於全球平均</vt:lpstr>
      <vt:lpstr>成熟國家通膨溫和</vt:lpstr>
      <vt:lpstr>新興國家通膨見頂</vt:lpstr>
      <vt:lpstr>新興國家貨幣政策開始鬆綁</vt:lpstr>
      <vt:lpstr>風險偏好降低，新興國家外資投資淨流出</vt:lpstr>
      <vt:lpstr>中國金融體系風險在可控制範圍</vt:lpstr>
      <vt:lpstr>印度緊縮政策已見頂</vt:lpstr>
      <vt:lpstr>韓國經濟成長緩和降温</vt:lpstr>
      <vt:lpstr>韓國財政體質良好</vt:lpstr>
      <vt:lpstr>來自歐亞的負面經濟意外指數…</vt:lpstr>
      <vt:lpstr>美國債市反應風險偏好降溫</vt:lpstr>
      <vt:lpstr>全球主要股市波動度高</vt:lpstr>
      <vt:lpstr>歐元尚未反應歐盟危機</vt:lpstr>
      <vt:lpstr>2012歐洲政府再融資需求將更緊急和嚴峻</vt:lpstr>
      <vt:lpstr>歐債危機仍是2012年觀察重點</vt:lpstr>
      <vt:lpstr>新興市場股市本益比接近歷史低點</vt:lpstr>
      <vt:lpstr>投影片 36</vt:lpstr>
    </vt:vector>
  </TitlesOfParts>
  <Company>twfund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twfund</dc:creator>
  <cp:lastModifiedBy>twfund</cp:lastModifiedBy>
  <cp:revision>31</cp:revision>
  <dcterms:created xsi:type="dcterms:W3CDTF">2011-08-31T02:38:19Z</dcterms:created>
  <dcterms:modified xsi:type="dcterms:W3CDTF">2012-01-30T06:49:46Z</dcterms:modified>
</cp:coreProperties>
</file>