
<file path=[Content_Types].xml><?xml version="1.0" encoding="utf-8"?>
<Types xmlns="http://schemas.openxmlformats.org/package/2006/content-types">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mbria" pitchFamily="18" charset="0"/>
        <a:ea typeface="+mn-ea"/>
        <a:cs typeface="Arial" charset="0"/>
      </a:defRPr>
    </a:lvl1pPr>
    <a:lvl2pPr marL="457200" algn="l" rtl="0" fontAlgn="base">
      <a:spcBef>
        <a:spcPct val="0"/>
      </a:spcBef>
      <a:spcAft>
        <a:spcPct val="0"/>
      </a:spcAft>
      <a:defRPr kern="1200">
        <a:solidFill>
          <a:schemeClr val="tx1"/>
        </a:solidFill>
        <a:latin typeface="Cambria" pitchFamily="18" charset="0"/>
        <a:ea typeface="+mn-ea"/>
        <a:cs typeface="Arial" charset="0"/>
      </a:defRPr>
    </a:lvl2pPr>
    <a:lvl3pPr marL="914400" algn="l" rtl="0" fontAlgn="base">
      <a:spcBef>
        <a:spcPct val="0"/>
      </a:spcBef>
      <a:spcAft>
        <a:spcPct val="0"/>
      </a:spcAft>
      <a:defRPr kern="1200">
        <a:solidFill>
          <a:schemeClr val="tx1"/>
        </a:solidFill>
        <a:latin typeface="Cambria" pitchFamily="18" charset="0"/>
        <a:ea typeface="+mn-ea"/>
        <a:cs typeface="Arial" charset="0"/>
      </a:defRPr>
    </a:lvl3pPr>
    <a:lvl4pPr marL="1371600" algn="l" rtl="0" fontAlgn="base">
      <a:spcBef>
        <a:spcPct val="0"/>
      </a:spcBef>
      <a:spcAft>
        <a:spcPct val="0"/>
      </a:spcAft>
      <a:defRPr kern="1200">
        <a:solidFill>
          <a:schemeClr val="tx1"/>
        </a:solidFill>
        <a:latin typeface="Cambria" pitchFamily="18" charset="0"/>
        <a:ea typeface="+mn-ea"/>
        <a:cs typeface="Arial" charset="0"/>
      </a:defRPr>
    </a:lvl4pPr>
    <a:lvl5pPr marL="1828800" algn="l" rtl="0" fontAlgn="base">
      <a:spcBef>
        <a:spcPct val="0"/>
      </a:spcBef>
      <a:spcAft>
        <a:spcPct val="0"/>
      </a:spcAft>
      <a:defRPr kern="1200">
        <a:solidFill>
          <a:schemeClr val="tx1"/>
        </a:solidFill>
        <a:latin typeface="Cambria" pitchFamily="18" charset="0"/>
        <a:ea typeface="+mn-ea"/>
        <a:cs typeface="Arial" charset="0"/>
      </a:defRPr>
    </a:lvl5pPr>
    <a:lvl6pPr marL="2286000" algn="l" defTabSz="914400" rtl="0" eaLnBrk="1" latinLnBrk="0" hangingPunct="1">
      <a:defRPr kern="1200">
        <a:solidFill>
          <a:schemeClr val="tx1"/>
        </a:solidFill>
        <a:latin typeface="Cambria" pitchFamily="18" charset="0"/>
        <a:ea typeface="+mn-ea"/>
        <a:cs typeface="Arial" charset="0"/>
      </a:defRPr>
    </a:lvl6pPr>
    <a:lvl7pPr marL="2743200" algn="l" defTabSz="914400" rtl="0" eaLnBrk="1" latinLnBrk="0" hangingPunct="1">
      <a:defRPr kern="1200">
        <a:solidFill>
          <a:schemeClr val="tx1"/>
        </a:solidFill>
        <a:latin typeface="Cambria" pitchFamily="18" charset="0"/>
        <a:ea typeface="+mn-ea"/>
        <a:cs typeface="Arial" charset="0"/>
      </a:defRPr>
    </a:lvl7pPr>
    <a:lvl8pPr marL="3200400" algn="l" defTabSz="914400" rtl="0" eaLnBrk="1" latinLnBrk="0" hangingPunct="1">
      <a:defRPr kern="1200">
        <a:solidFill>
          <a:schemeClr val="tx1"/>
        </a:solidFill>
        <a:latin typeface="Cambria" pitchFamily="18" charset="0"/>
        <a:ea typeface="+mn-ea"/>
        <a:cs typeface="Arial" charset="0"/>
      </a:defRPr>
    </a:lvl8pPr>
    <a:lvl9pPr marL="3657600" algn="l" defTabSz="914400" rtl="0" eaLnBrk="1" latinLnBrk="0" hangingPunct="1">
      <a:defRPr kern="1200">
        <a:solidFill>
          <a:schemeClr val="tx1"/>
        </a:solidFill>
        <a:latin typeface="Cambri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78" y="0"/>
      </p:cViewPr>
      <p:guideLst>
        <p:guide orient="horz" pos="2160"/>
        <p:guide pos="2880"/>
      </p:guideLst>
    </p:cSldViewPr>
  </p:slideViewPr>
  <p:notesTextViewPr>
    <p:cViewPr>
      <p:scale>
        <a:sx n="1" d="1"/>
        <a:sy n="1" d="1"/>
      </p:scale>
      <p:origin x="0" y="0"/>
    </p:cViewPr>
  </p:notesTextViewPr>
  <p:sorterViewPr>
    <p:cViewPr>
      <p:scale>
        <a:sx n="100" d="100"/>
        <a:sy n="100" d="100"/>
      </p:scale>
      <p:origin x="0" y="26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826AC7D4-1DFF-4F76-83D5-CA49B85D63A0}" type="datetimeFigureOut">
              <a:rPr lang="en-US"/>
              <a:pPr>
                <a:defRPr/>
              </a:pPr>
              <a:t>8/22/2012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2958" tIns="46479" rIns="92958" bIns="46479" rtlCol="0" anchor="b"/>
          <a:lstStyle>
            <a:lvl1pPr algn="r" fontAlgn="auto">
              <a:spcBef>
                <a:spcPts val="0"/>
              </a:spcBef>
              <a:spcAft>
                <a:spcPts val="0"/>
              </a:spcAft>
              <a:defRPr sz="1200">
                <a:latin typeface="+mn-lt"/>
                <a:cs typeface="+mn-cs"/>
              </a:defRPr>
            </a:lvl1pPr>
          </a:lstStyle>
          <a:p>
            <a:pPr>
              <a:defRPr/>
            </a:pPr>
            <a:fld id="{40CA7245-3888-4C62-8214-01E3CCE2BD0B}" type="slidenum">
              <a:rPr lang="en-US"/>
              <a:pPr>
                <a:defRPr/>
              </a:pPr>
              <a:t>‹#›</a:t>
            </a:fld>
            <a:endParaRPr lang="en-US" dirty="0"/>
          </a:p>
        </p:txBody>
      </p:sp>
    </p:spTree>
    <p:extLst>
      <p:ext uri="{BB962C8B-B14F-4D97-AF65-F5344CB8AC3E}">
        <p14:creationId xmlns:p14="http://schemas.microsoft.com/office/powerpoint/2010/main" val="776551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2509FFDF-3F50-40FD-9B88-A02C5AA286D7}" type="datetimeFigureOut">
              <a:rPr lang="en-US"/>
              <a:pPr>
                <a:defRPr/>
              </a:pPr>
              <a:t>8/22/2012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A964B55-D99E-461D-923F-0C7E87AA8C7D}" type="slidenum">
              <a:rPr lang="en-US"/>
              <a:pPr>
                <a:defRPr/>
              </a:pPr>
              <a:t>‹#›</a:t>
            </a:fld>
            <a:endParaRPr lang="en-US" dirty="0"/>
          </a:p>
        </p:txBody>
      </p:sp>
    </p:spTree>
    <p:extLst>
      <p:ext uri="{BB962C8B-B14F-4D97-AF65-F5344CB8AC3E}">
        <p14:creationId xmlns:p14="http://schemas.microsoft.com/office/powerpoint/2010/main" val="21429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65809DC-0C09-400C-AEA3-68A782218B23}" type="datetimeFigureOut">
              <a:rPr lang="en-US"/>
              <a:pPr>
                <a:defRPr/>
              </a:pPr>
              <a:t>8/22/2012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AA49345-0DF1-48AD-8FD6-FC9C02170BD7}" type="slidenum">
              <a:rPr lang="en-US"/>
              <a:pPr>
                <a:defRPr/>
              </a:pPr>
              <a:t>‹#›</a:t>
            </a:fld>
            <a:endParaRPr lang="en-US" dirty="0"/>
          </a:p>
        </p:txBody>
      </p:sp>
    </p:spTree>
    <p:extLst>
      <p:ext uri="{BB962C8B-B14F-4D97-AF65-F5344CB8AC3E}">
        <p14:creationId xmlns:p14="http://schemas.microsoft.com/office/powerpoint/2010/main" val="56948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A09A388-4D57-4EFC-9779-87C23319B97B}" type="datetimeFigureOut">
              <a:rPr lang="en-US"/>
              <a:pPr>
                <a:defRPr/>
              </a:pPr>
              <a:t>8/22/2012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BDBA393-6375-4127-AFC7-D206803E3C9D}" type="slidenum">
              <a:rPr lang="en-US"/>
              <a:pPr>
                <a:defRPr/>
              </a:pPr>
              <a:t>‹#›</a:t>
            </a:fld>
            <a:endParaRPr lang="en-US" dirty="0"/>
          </a:p>
        </p:txBody>
      </p:sp>
    </p:spTree>
    <p:extLst>
      <p:ext uri="{BB962C8B-B14F-4D97-AF65-F5344CB8AC3E}">
        <p14:creationId xmlns:p14="http://schemas.microsoft.com/office/powerpoint/2010/main" val="121460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lvl1pPr>
              <a:defRPr sz="4000" b="1">
                <a:solidFill>
                  <a:schemeClr val="accent2">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524000"/>
            <a:ext cx="8229600" cy="4800600"/>
          </a:xfrm>
        </p:spPr>
        <p:txBody>
          <a:bodyPr/>
          <a:lstStyle>
            <a:lvl1pPr marL="274320" indent="-274320">
              <a:buSzPct val="92000"/>
              <a:buFont typeface="Wingdings" pitchFamily="2" charset="2"/>
              <a:buChar char="v"/>
              <a:defRPr/>
            </a:lvl1pPr>
            <a:lvl2pPr marL="640080" indent="-246888">
              <a:buFont typeface="Wingdings" pitchFamily="2" charset="2"/>
              <a:buChar char="§"/>
              <a:defRPr/>
            </a:lvl2pPr>
            <a:lvl3pPr marL="914400" indent="-246888">
              <a:buFont typeface="Wingdings" pitchFamily="2" charset="2"/>
              <a:buChar char="Ø"/>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a:xfrm>
            <a:off x="457200" y="6356350"/>
            <a:ext cx="6096000" cy="365125"/>
          </a:xfrm>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0EA4F4AC-0FF3-4FB0-9297-B1F380838C8B}" type="slidenum">
              <a:rPr lang="en-US"/>
              <a:pPr>
                <a:defRPr/>
              </a:pPr>
              <a:t>‹#›</a:t>
            </a:fld>
            <a:endParaRPr lang="en-US" dirty="0"/>
          </a:p>
        </p:txBody>
      </p:sp>
    </p:spTree>
    <p:extLst>
      <p:ext uri="{BB962C8B-B14F-4D97-AF65-F5344CB8AC3E}">
        <p14:creationId xmlns:p14="http://schemas.microsoft.com/office/powerpoint/2010/main" val="93867375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AC5C622E-1BAF-4A61-A344-6CD0CF90ED75}" type="datetimeFigureOut">
              <a:rPr lang="en-US"/>
              <a:pPr>
                <a:defRPr/>
              </a:pPr>
              <a:t>8/22/2012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E0EC6AD-FAB9-411A-B2ED-9E54EC278329}" type="slidenum">
              <a:rPr lang="en-US"/>
              <a:pPr>
                <a:defRPr/>
              </a:pPr>
              <a:t>‹#›</a:t>
            </a:fld>
            <a:endParaRPr lang="en-US" dirty="0"/>
          </a:p>
        </p:txBody>
      </p:sp>
    </p:spTree>
    <p:extLst>
      <p:ext uri="{BB962C8B-B14F-4D97-AF65-F5344CB8AC3E}">
        <p14:creationId xmlns:p14="http://schemas.microsoft.com/office/powerpoint/2010/main" val="365021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A638299-8D46-410C-86D8-748EACC1D461}" type="datetimeFigureOut">
              <a:rPr lang="en-US"/>
              <a:pPr>
                <a:defRPr/>
              </a:pPr>
              <a:t>8/22/2012</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F67AC76-AEA1-4C9D-85E3-991EC07ED572}" type="slidenum">
              <a:rPr lang="en-US"/>
              <a:pPr>
                <a:defRPr/>
              </a:pPr>
              <a:t>‹#›</a:t>
            </a:fld>
            <a:endParaRPr lang="en-US" dirty="0"/>
          </a:p>
        </p:txBody>
      </p:sp>
    </p:spTree>
    <p:extLst>
      <p:ext uri="{BB962C8B-B14F-4D97-AF65-F5344CB8AC3E}">
        <p14:creationId xmlns:p14="http://schemas.microsoft.com/office/powerpoint/2010/main" val="3078475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AA35B80-7552-4F52-BC98-78422F68B1B4}" type="datetimeFigureOut">
              <a:rPr lang="en-US"/>
              <a:pPr>
                <a:defRPr/>
              </a:pPr>
              <a:t>8/22/2012</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FB1E760B-9CEA-4746-AA76-E31826E2AEAD}" type="slidenum">
              <a:rPr lang="en-US"/>
              <a:pPr>
                <a:defRPr/>
              </a:pPr>
              <a:t>‹#›</a:t>
            </a:fld>
            <a:endParaRPr lang="en-US" dirty="0"/>
          </a:p>
        </p:txBody>
      </p:sp>
    </p:spTree>
    <p:extLst>
      <p:ext uri="{BB962C8B-B14F-4D97-AF65-F5344CB8AC3E}">
        <p14:creationId xmlns:p14="http://schemas.microsoft.com/office/powerpoint/2010/main" val="40337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B905C921-72F9-43C3-A98D-E3C692388298}" type="datetimeFigureOut">
              <a:rPr lang="en-US"/>
              <a:pPr>
                <a:defRPr/>
              </a:pPr>
              <a:t>8/22/2012</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222CE75-79F0-4566-98A0-2658918CC51C}" type="slidenum">
              <a:rPr lang="en-US"/>
              <a:pPr>
                <a:defRPr/>
              </a:pPr>
              <a:t>‹#›</a:t>
            </a:fld>
            <a:endParaRPr lang="en-US" dirty="0"/>
          </a:p>
        </p:txBody>
      </p:sp>
    </p:spTree>
    <p:extLst>
      <p:ext uri="{BB962C8B-B14F-4D97-AF65-F5344CB8AC3E}">
        <p14:creationId xmlns:p14="http://schemas.microsoft.com/office/powerpoint/2010/main" val="340267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B7B7F56-4FA4-41A3-B8F8-92DD3D3D66E7}" type="datetimeFigureOut">
              <a:rPr lang="en-US"/>
              <a:pPr>
                <a:defRPr/>
              </a:pPr>
              <a:t>8/22/2012</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C5A41396-BCF5-44EB-BF77-6BAAAA41E4BE}" type="slidenum">
              <a:rPr lang="en-US"/>
              <a:pPr>
                <a:defRPr/>
              </a:pPr>
              <a:t>‹#›</a:t>
            </a:fld>
            <a:endParaRPr lang="en-US" dirty="0"/>
          </a:p>
        </p:txBody>
      </p:sp>
    </p:spTree>
    <p:extLst>
      <p:ext uri="{BB962C8B-B14F-4D97-AF65-F5344CB8AC3E}">
        <p14:creationId xmlns:p14="http://schemas.microsoft.com/office/powerpoint/2010/main" val="1618272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B94C522-6A85-430F-94B6-B4430A54E724}" type="datetimeFigureOut">
              <a:rPr lang="en-US"/>
              <a:pPr>
                <a:defRPr/>
              </a:pPr>
              <a:t>8/22/2012</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91FA2AB-4936-40F5-A468-A7225F913852}" type="slidenum">
              <a:rPr lang="en-US"/>
              <a:pPr>
                <a:defRPr/>
              </a:pPr>
              <a:t>‹#›</a:t>
            </a:fld>
            <a:endParaRPr lang="en-US" dirty="0"/>
          </a:p>
        </p:txBody>
      </p:sp>
    </p:spTree>
    <p:extLst>
      <p:ext uri="{BB962C8B-B14F-4D97-AF65-F5344CB8AC3E}">
        <p14:creationId xmlns:p14="http://schemas.microsoft.com/office/powerpoint/2010/main" val="2416414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9F7AA9D-67FE-4FB4-89A7-7AB08A6E8835}" type="datetimeFigureOut">
              <a:rPr lang="en-US"/>
              <a:pPr>
                <a:defRPr/>
              </a:pPr>
              <a:t>8/22/2012</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2632E67-60E9-42FC-8AEF-A9D4985646E0}" type="slidenum">
              <a:rPr lang="en-US"/>
              <a:pPr>
                <a:defRPr/>
              </a:pPr>
              <a:t>‹#›</a:t>
            </a:fld>
            <a:endParaRPr lang="en-US" dirty="0"/>
          </a:p>
        </p:txBody>
      </p:sp>
    </p:spTree>
    <p:extLst>
      <p:ext uri="{BB962C8B-B14F-4D97-AF65-F5344CB8AC3E}">
        <p14:creationId xmlns:p14="http://schemas.microsoft.com/office/powerpoint/2010/main" val="396264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2FF38572-9B7E-4EEC-961D-6DB6CAC8C419}" type="datetimeFigureOut">
              <a:rPr lang="en-US"/>
              <a:pPr>
                <a:defRPr/>
              </a:pPr>
              <a:t>8/22/2012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989CC39-3B2A-457F-92B8-C2533AABE977}"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7" r:id="rId1"/>
    <p:sldLayoutId id="2147483696" r:id="rId2"/>
    <p:sldLayoutId id="2147483688" r:id="rId3"/>
    <p:sldLayoutId id="2147483689" r:id="rId4"/>
    <p:sldLayoutId id="2147483690" r:id="rId5"/>
    <p:sldLayoutId id="2147483691" r:id="rId6"/>
    <p:sldLayoutId id="2147483692" r:id="rId7"/>
    <p:sldLayoutId id="2147483693" r:id="rId8"/>
    <p:sldLayoutId id="2147483697" r:id="rId9"/>
    <p:sldLayoutId id="2147483694" r:id="rId10"/>
    <p:sldLayoutId id="214748369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B5AE53"/>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B5AE53"/>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848058"/>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lev@stern.nyu.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1828800"/>
          </a:xfrm>
          <a:extLst/>
        </p:spPr>
        <p:txBody>
          <a:bodyPr>
            <a:normAutofit fontScale="90000"/>
          </a:bodyPr>
          <a:lstStyle/>
          <a:p>
            <a:pPr eaLnBrk="1" fontAlgn="auto" hangingPunct="1">
              <a:spcAft>
                <a:spcPts val="0"/>
              </a:spcAft>
              <a:defRPr/>
            </a:pPr>
            <a:r>
              <a:rPr lang="en-US" dirty="0" smtClean="0">
                <a:solidFill>
                  <a:schemeClr val="accent2">
                    <a:lumMod val="75000"/>
                  </a:schemeClr>
                </a:solidFill>
              </a:rPr>
              <a:t>Managerial Estimates:  Accounting’s Soft Underbelly</a:t>
            </a:r>
            <a:endParaRPr lang="en-US" dirty="0">
              <a:solidFill>
                <a:schemeClr val="accent2">
                  <a:lumMod val="75000"/>
                </a:schemeClr>
              </a:solidFill>
            </a:endParaRPr>
          </a:p>
        </p:txBody>
      </p:sp>
      <p:sp>
        <p:nvSpPr>
          <p:cNvPr id="4099" name="Subtitle 2"/>
          <p:cNvSpPr>
            <a:spLocks noGrp="1"/>
          </p:cNvSpPr>
          <p:nvPr>
            <p:ph type="subTitle" idx="1"/>
          </p:nvPr>
        </p:nvSpPr>
        <p:spPr>
          <a:xfrm>
            <a:off x="533400" y="3228975"/>
            <a:ext cx="7854950" cy="1752600"/>
          </a:xfrm>
        </p:spPr>
        <p:txBody>
          <a:bodyPr/>
          <a:lstStyle/>
          <a:p>
            <a:pPr marR="0" eaLnBrk="1" hangingPunct="1">
              <a:lnSpc>
                <a:spcPct val="90000"/>
              </a:lnSpc>
            </a:pPr>
            <a:r>
              <a:rPr lang="en-US" sz="2400" smtClean="0"/>
              <a:t>By Baruch Lev</a:t>
            </a:r>
          </a:p>
          <a:p>
            <a:pPr marR="0" eaLnBrk="1" hangingPunct="1">
              <a:lnSpc>
                <a:spcPct val="90000"/>
              </a:lnSpc>
            </a:pPr>
            <a:r>
              <a:rPr lang="en-US" sz="2400" smtClean="0"/>
              <a:t>New York University</a:t>
            </a:r>
          </a:p>
          <a:p>
            <a:pPr marR="0" eaLnBrk="1" hangingPunct="1">
              <a:lnSpc>
                <a:spcPct val="90000"/>
              </a:lnSpc>
            </a:pPr>
            <a:r>
              <a:rPr lang="en-US" sz="2400" smtClean="0">
                <a:hlinkClick r:id="rId2"/>
              </a:rPr>
              <a:t>blev@stern.nyu.edu</a:t>
            </a:r>
            <a:endParaRPr lang="en-US" sz="2400" smtClean="0"/>
          </a:p>
          <a:p>
            <a:pPr marR="0" eaLnBrk="1" hangingPunct="1">
              <a:lnSpc>
                <a:spcPct val="90000"/>
              </a:lnSpc>
            </a:pPr>
            <a:r>
              <a:rPr lang="en-US" sz="2400" smtClean="0"/>
              <a:t>Baruch-lev.com </a:t>
            </a:r>
          </a:p>
        </p:txBody>
      </p:sp>
      <p:sp>
        <p:nvSpPr>
          <p:cNvPr id="4100" name="TextBox 3"/>
          <p:cNvSpPr txBox="1">
            <a:spLocks noChangeArrowheads="1"/>
          </p:cNvSpPr>
          <p:nvPr/>
        </p:nvSpPr>
        <p:spPr bwMode="auto">
          <a:xfrm>
            <a:off x="4876800" y="5867400"/>
            <a:ext cx="350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mbria" pitchFamily="18" charset="0"/>
                <a:cs typeface="Arial" charset="0"/>
              </a:defRPr>
            </a:lvl1pPr>
            <a:lvl2pPr marL="742950" indent="-285750" eaLnBrk="0" hangingPunct="0">
              <a:defRPr>
                <a:solidFill>
                  <a:schemeClr val="tx1"/>
                </a:solidFill>
                <a:latin typeface="Cambria" pitchFamily="18" charset="0"/>
                <a:cs typeface="Arial" charset="0"/>
              </a:defRPr>
            </a:lvl2pPr>
            <a:lvl3pPr marL="1143000" indent="-228600" eaLnBrk="0" hangingPunct="0">
              <a:defRPr>
                <a:solidFill>
                  <a:schemeClr val="tx1"/>
                </a:solidFill>
                <a:latin typeface="Cambria" pitchFamily="18" charset="0"/>
                <a:cs typeface="Arial" charset="0"/>
              </a:defRPr>
            </a:lvl3pPr>
            <a:lvl4pPr marL="1600200" indent="-228600" eaLnBrk="0" hangingPunct="0">
              <a:defRPr>
                <a:solidFill>
                  <a:schemeClr val="tx1"/>
                </a:solidFill>
                <a:latin typeface="Cambria" pitchFamily="18" charset="0"/>
                <a:cs typeface="Arial" charset="0"/>
              </a:defRPr>
            </a:lvl4pPr>
            <a:lvl5pPr marL="2057400" indent="-228600" eaLnBrk="0" hangingPunct="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lgn="r" eaLnBrk="1" hangingPunct="1"/>
            <a:r>
              <a:rPr lang="en-US" dirty="0" smtClean="0"/>
              <a:t>September 2012</a:t>
            </a:r>
            <a:endParaRPr lang="en-US" dirty="0"/>
          </a:p>
        </p:txBody>
      </p:sp>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Yuji Ijiri’s Separation of facts from Forecasts*</a:t>
            </a:r>
            <a:endParaRPr lang="en-US" dirty="0"/>
          </a:p>
        </p:txBody>
      </p:sp>
      <p:graphicFrame>
        <p:nvGraphicFramePr>
          <p:cNvPr id="4" name="Content Placeholder 3"/>
          <p:cNvGraphicFramePr>
            <a:graphicFrameLocks noGrp="1"/>
          </p:cNvGraphicFramePr>
          <p:nvPr>
            <p:ph idx="1"/>
          </p:nvPr>
        </p:nvGraphicFramePr>
        <p:xfrm>
          <a:off x="457200" y="2286000"/>
          <a:ext cx="8229600" cy="1854200"/>
        </p:xfrm>
        <a:graphic>
          <a:graphicData uri="http://schemas.openxmlformats.org/drawingml/2006/table">
            <a:tbl>
              <a:tblPr firstRow="1" bandRow="1">
                <a:tableStyleId>{5DA37D80-6434-44D0-A028-1B22A696006F}</a:tableStyleId>
              </a:tblPr>
              <a:tblGrid>
                <a:gridCol w="2057400"/>
                <a:gridCol w="2057400"/>
                <a:gridCol w="2057400"/>
                <a:gridCol w="2057400"/>
              </a:tblGrid>
              <a:tr h="370840">
                <a:tc gridSpan="4">
                  <a:txBody>
                    <a:bodyPr/>
                    <a:lstStyle/>
                    <a:p>
                      <a:pPr algn="ctr"/>
                      <a:r>
                        <a:rPr lang="en-US" dirty="0" smtClean="0"/>
                        <a:t>Income Statement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endParaRPr lang="en-US" dirty="0"/>
                    </a:p>
                  </a:txBody>
                  <a:tcPr/>
                </a:tc>
                <a:tc>
                  <a:txBody>
                    <a:bodyPr/>
                    <a:lstStyle/>
                    <a:p>
                      <a:r>
                        <a:rPr lang="en-US" dirty="0" smtClean="0"/>
                        <a:t>Facts</a:t>
                      </a:r>
                      <a:endParaRPr lang="en-US" dirty="0"/>
                    </a:p>
                  </a:txBody>
                  <a:tcPr/>
                </a:tc>
                <a:tc>
                  <a:txBody>
                    <a:bodyPr/>
                    <a:lstStyle/>
                    <a:p>
                      <a:r>
                        <a:rPr lang="en-US" dirty="0" smtClean="0"/>
                        <a:t>Forecasts</a:t>
                      </a:r>
                      <a:endParaRPr lang="en-US" dirty="0"/>
                    </a:p>
                  </a:txBody>
                  <a:tcPr/>
                </a:tc>
                <a:tc>
                  <a:txBody>
                    <a:bodyPr/>
                    <a:lstStyle/>
                    <a:p>
                      <a:r>
                        <a:rPr lang="en-US" dirty="0" smtClean="0"/>
                        <a:t>Total</a:t>
                      </a:r>
                      <a:endParaRPr lang="en-US" dirty="0"/>
                    </a:p>
                  </a:txBody>
                  <a:tcPr/>
                </a:tc>
              </a:tr>
              <a:tr h="370840">
                <a:tc>
                  <a:txBody>
                    <a:bodyPr/>
                    <a:lstStyle/>
                    <a:p>
                      <a:r>
                        <a:rPr lang="en-US" dirty="0" smtClean="0"/>
                        <a:t>Revenue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Expenses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Net Income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Footer Placeholder 4"/>
          <p:cNvSpPr>
            <a:spLocks noGrp="1"/>
          </p:cNvSpPr>
          <p:nvPr>
            <p:ph type="ftr" sz="quarter" idx="10"/>
          </p:nvPr>
        </p:nvSpPr>
        <p:spPr>
          <a:xfrm>
            <a:off x="304800" y="6356350"/>
            <a:ext cx="5715000" cy="365125"/>
          </a:xfrm>
        </p:spPr>
        <p:txBody>
          <a:bodyPr/>
          <a:lstStyle/>
          <a:p>
            <a:pPr>
              <a:defRPr/>
            </a:pPr>
            <a:r>
              <a:rPr lang="en-US" smtClean="0"/>
              <a:t>*Yuji Ijiri, "Cash is a fact, but income is a forecast," working paper, 2002.</a:t>
            </a:r>
            <a:endParaRPr lang="en-US"/>
          </a:p>
        </p:txBody>
      </p:sp>
      <p:sp>
        <p:nvSpPr>
          <p:cNvPr id="8" name="Slide Number Placeholder 7"/>
          <p:cNvSpPr>
            <a:spLocks noGrp="1"/>
          </p:cNvSpPr>
          <p:nvPr>
            <p:ph type="sldNum" sz="quarter" idx="11"/>
          </p:nvPr>
        </p:nvSpPr>
        <p:spPr/>
        <p:txBody>
          <a:bodyPr/>
          <a:lstStyle/>
          <a:p>
            <a:pPr>
              <a:defRPr/>
            </a:pPr>
            <a:fld id="{4142D14D-43E5-4966-B37E-0D19BDD090FB}" type="slidenum">
              <a:rPr lang="en-US"/>
              <a:pPr>
                <a:defRPr/>
              </a:pPr>
              <a:t>10</a:t>
            </a:fld>
            <a:endParaRPr lang="en-US" dirty="0"/>
          </a:p>
        </p:txBody>
      </p:sp>
    </p:spTree>
  </p:cSld>
  <p:clrMapOvr>
    <a:masterClrMapping/>
  </p:clrMapOvr>
  <p:transition spd="slow">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Jim Ohlson’s Gradation of Reliability</a:t>
            </a:r>
            <a:endParaRPr lang="en-US" dirty="0"/>
          </a:p>
        </p:txBody>
      </p:sp>
      <p:sp>
        <p:nvSpPr>
          <p:cNvPr id="14339" name="Content Placeholder 2"/>
          <p:cNvSpPr>
            <a:spLocks noGrp="1"/>
          </p:cNvSpPr>
          <p:nvPr>
            <p:ph idx="1"/>
          </p:nvPr>
        </p:nvSpPr>
        <p:spPr/>
        <p:txBody>
          <a:bodyPr/>
          <a:lstStyle/>
          <a:p>
            <a:pPr marL="0" indent="0" eaLnBrk="1" hangingPunct="1">
              <a:buFont typeface="Wingdings" pitchFamily="2" charset="2"/>
              <a:buNone/>
            </a:pPr>
            <a:r>
              <a:rPr lang="en-US" smtClean="0"/>
              <a:t>The income statement should reflect gradations of reliability.</a:t>
            </a:r>
          </a:p>
          <a:p>
            <a:pPr marL="639763" lvl="1" indent="-246063" eaLnBrk="1" hangingPunct="1"/>
            <a:r>
              <a:rPr lang="en-US" smtClean="0"/>
              <a:t>Revenues and expenses not subject to estimates (recall GE).</a:t>
            </a:r>
          </a:p>
          <a:p>
            <a:pPr marL="639763" lvl="1" indent="-246063" eaLnBrk="1" hangingPunct="1"/>
            <a:r>
              <a:rPr lang="en-US" smtClean="0"/>
              <a:t>Items subject to high quality estimates (bad debt expense, warranties expense).</a:t>
            </a:r>
          </a:p>
          <a:p>
            <a:pPr marL="639763" lvl="1" indent="-246063" eaLnBrk="1" hangingPunct="1"/>
            <a:r>
              <a:rPr lang="en-US" smtClean="0"/>
              <a:t>Items subject to low-reliability estimates (stock options expense, gains/losses from Level 3 fair values).</a:t>
            </a:r>
          </a:p>
          <a:p>
            <a:pPr marL="639763" lvl="1" indent="-246063" eaLnBrk="1" hangingPunct="1"/>
            <a:r>
              <a:rPr lang="en-US" smtClean="0"/>
              <a:t>Net income.</a:t>
            </a:r>
          </a:p>
        </p:txBody>
      </p:sp>
      <p:sp>
        <p:nvSpPr>
          <p:cNvPr id="7" name="Slide Number Placeholder 6"/>
          <p:cNvSpPr>
            <a:spLocks noGrp="1"/>
          </p:cNvSpPr>
          <p:nvPr>
            <p:ph type="sldNum" sz="quarter" idx="11"/>
          </p:nvPr>
        </p:nvSpPr>
        <p:spPr/>
        <p:txBody>
          <a:bodyPr/>
          <a:lstStyle/>
          <a:p>
            <a:pPr>
              <a:defRPr/>
            </a:pPr>
            <a:fld id="{34A9A81E-680E-4A1B-8D23-40BD4F3FA069}" type="slidenum">
              <a:rPr lang="en-US"/>
              <a:pPr>
                <a:defRPr/>
              </a:pPr>
              <a:t>11</a:t>
            </a:fld>
            <a:endParaRPr lang="en-US" dirty="0"/>
          </a:p>
        </p:txBody>
      </p:sp>
    </p:spTree>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Lundholm’s Suggestion for Comparison of Estimates with Ex-Post Realizations</a:t>
            </a:r>
            <a:endParaRPr lang="en-US" dirty="0"/>
          </a:p>
        </p:txBody>
      </p:sp>
      <p:sp>
        <p:nvSpPr>
          <p:cNvPr id="3" name="Content Placeholder 2"/>
          <p:cNvSpPr>
            <a:spLocks noGrp="1"/>
          </p:cNvSpPr>
          <p:nvPr>
            <p:ph idx="1"/>
          </p:nvPr>
        </p:nvSpPr>
        <p:spPr>
          <a:xfrm>
            <a:off x="457200" y="2209800"/>
            <a:ext cx="8229600" cy="4114800"/>
          </a:xfrm>
        </p:spPr>
        <p:txBody>
          <a:bodyPr>
            <a:normAutofit/>
          </a:bodyPr>
          <a:lstStyle/>
          <a:p>
            <a:pPr eaLnBrk="1" fontAlgn="auto" hangingPunct="1">
              <a:spcAft>
                <a:spcPts val="0"/>
              </a:spcAft>
              <a:buClr>
                <a:schemeClr val="accent3"/>
              </a:buClr>
              <a:defRPr/>
            </a:pPr>
            <a:r>
              <a:rPr lang="en-US" dirty="0" smtClean="0"/>
              <a:t>A routine comparison in  financial reports of key estimates with realizations, and managers comments on the deviations.</a:t>
            </a:r>
          </a:p>
          <a:p>
            <a:pPr eaLnBrk="1" fontAlgn="auto" hangingPunct="1">
              <a:spcAft>
                <a:spcPts val="0"/>
              </a:spcAft>
              <a:buClr>
                <a:schemeClr val="accent3"/>
              </a:buClr>
              <a:defRPr/>
            </a:pPr>
            <a:r>
              <a:rPr lang="en-US" dirty="0" smtClean="0"/>
              <a:t>This will do wonders to improve managers’ ex-ante incentives to provide reliable estimates.</a:t>
            </a:r>
          </a:p>
          <a:p>
            <a:pPr marL="0" indent="0" eaLnBrk="1" fontAlgn="auto" hangingPunct="1">
              <a:spcAft>
                <a:spcPts val="0"/>
              </a:spcAft>
              <a:buClr>
                <a:schemeClr val="accent3"/>
              </a:buClr>
              <a:buFont typeface="Wingdings" pitchFamily="2" charset="2"/>
              <a:buNone/>
              <a:defRPr/>
            </a:pPr>
            <a:endParaRPr lang="en-US" dirty="0"/>
          </a:p>
        </p:txBody>
      </p:sp>
      <p:sp>
        <p:nvSpPr>
          <p:cNvPr id="4" name="Footer Placeholder 3"/>
          <p:cNvSpPr>
            <a:spLocks noGrp="1"/>
          </p:cNvSpPr>
          <p:nvPr>
            <p:ph type="ftr" sz="quarter" idx="10"/>
          </p:nvPr>
        </p:nvSpPr>
        <p:spPr/>
        <p:txBody>
          <a:bodyPr/>
          <a:lstStyle/>
          <a:p>
            <a:pPr>
              <a:defRPr/>
            </a:pPr>
            <a:r>
              <a:rPr lang="en-US" smtClean="0"/>
              <a:t>Lundholm, R., "Reporting on the past:  A new approach to improving accounting today," Accounting Horizons, 1999.</a:t>
            </a:r>
            <a:endParaRPr lang="en-US"/>
          </a:p>
        </p:txBody>
      </p:sp>
      <p:sp>
        <p:nvSpPr>
          <p:cNvPr id="7" name="Slide Number Placeholder 6"/>
          <p:cNvSpPr>
            <a:spLocks noGrp="1"/>
          </p:cNvSpPr>
          <p:nvPr>
            <p:ph type="sldNum" sz="quarter" idx="11"/>
          </p:nvPr>
        </p:nvSpPr>
        <p:spPr/>
        <p:txBody>
          <a:bodyPr/>
          <a:lstStyle/>
          <a:p>
            <a:pPr>
              <a:defRPr/>
            </a:pPr>
            <a:fld id="{63E30FF1-88D6-4383-A452-1BC49F629EC9}" type="slidenum">
              <a:rPr lang="en-US"/>
              <a:pPr>
                <a:defRPr/>
              </a:pPr>
              <a:t>12</a:t>
            </a:fld>
            <a:endParaRPr lang="en-US" dirty="0"/>
          </a:p>
        </p:txBody>
      </p:sp>
    </p:spTree>
  </p:cSld>
  <p:clrMapOvr>
    <a:masterClrMapping/>
  </p:clrMapOvr>
  <p:transition spd="slow">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5400"/>
          </a:xfrm>
        </p:spPr>
        <p:txBody>
          <a:bodyPr>
            <a:normAutofit fontScale="90000"/>
          </a:bodyPr>
          <a:lstStyle/>
          <a:p>
            <a:pPr eaLnBrk="1" fontAlgn="auto" hangingPunct="1">
              <a:spcAft>
                <a:spcPts val="0"/>
              </a:spcAft>
              <a:defRPr/>
            </a:pPr>
            <a:r>
              <a:rPr lang="en-US" dirty="0" smtClean="0"/>
              <a:t>Lev-Ryan-Wu’s Proposal for a Required Revision of Earnings for Major Misestimates*</a:t>
            </a:r>
            <a:endParaRPr lang="en-US" dirty="0"/>
          </a:p>
        </p:txBody>
      </p:sp>
      <p:sp>
        <p:nvSpPr>
          <p:cNvPr id="16387" name="Content Placeholder 2"/>
          <p:cNvSpPr>
            <a:spLocks noGrp="1"/>
          </p:cNvSpPr>
          <p:nvPr>
            <p:ph idx="1"/>
          </p:nvPr>
        </p:nvSpPr>
        <p:spPr>
          <a:xfrm>
            <a:off x="457200" y="1905000"/>
            <a:ext cx="8229600" cy="4419600"/>
          </a:xfrm>
        </p:spPr>
        <p:txBody>
          <a:bodyPr/>
          <a:lstStyle/>
          <a:p>
            <a:pPr marL="273050" indent="-273050" eaLnBrk="1" hangingPunct="1"/>
            <a:r>
              <a:rPr lang="en-US" smtClean="0"/>
              <a:t>Research has documented that the history (pattern) of earnings matters to investors (Barth, Elliott, Finn, 1999), and that revisions of this history affects investors’ decisions (Lev, Ryan, Wu, 2008).  </a:t>
            </a:r>
          </a:p>
          <a:p>
            <a:pPr marL="273050" indent="-273050" eaLnBrk="1" hangingPunct="1"/>
            <a:r>
              <a:rPr lang="en-US" smtClean="0"/>
              <a:t>Significant deviations between estimates and realizations change the pattern of earnings, and therefore call for disclosure of </a:t>
            </a:r>
            <a:r>
              <a:rPr lang="en-US" b="1" smtClean="0"/>
              <a:t>revised earnings</a:t>
            </a:r>
            <a:r>
              <a:rPr lang="en-US" smtClean="0"/>
              <a:t>.</a:t>
            </a:r>
          </a:p>
          <a:p>
            <a:pPr marL="273050" indent="-273050" eaLnBrk="1" hangingPunct="1"/>
            <a:r>
              <a:rPr lang="en-US" smtClean="0"/>
              <a:t>The result:  an improved “history of the firm.”</a:t>
            </a:r>
          </a:p>
          <a:p>
            <a:pPr marL="273050" indent="-273050" eaLnBrk="1" hangingPunct="1"/>
            <a:r>
              <a:rPr lang="en-US" smtClean="0"/>
              <a:t>This is done routinely in the national income numbers (GDP, unemployment).</a:t>
            </a:r>
          </a:p>
          <a:p>
            <a:pPr marL="273050" indent="-273050" eaLnBrk="1" hangingPunct="1"/>
            <a:endParaRPr lang="en-US" smtClean="0"/>
          </a:p>
        </p:txBody>
      </p:sp>
      <p:sp>
        <p:nvSpPr>
          <p:cNvPr id="4" name="Slide Number Placeholder 3"/>
          <p:cNvSpPr>
            <a:spLocks noGrp="1"/>
          </p:cNvSpPr>
          <p:nvPr>
            <p:ph type="sldNum" sz="quarter" idx="11"/>
          </p:nvPr>
        </p:nvSpPr>
        <p:spPr/>
        <p:txBody>
          <a:bodyPr/>
          <a:lstStyle/>
          <a:p>
            <a:pPr>
              <a:defRPr/>
            </a:pPr>
            <a:fld id="{36AA1DED-21D4-4E57-BB7E-D560458328C4}" type="slidenum">
              <a:rPr lang="en-US"/>
              <a:pPr>
                <a:defRPr/>
              </a:pPr>
              <a:t>13</a:t>
            </a:fld>
            <a:endParaRPr lang="en-US" dirty="0"/>
          </a:p>
        </p:txBody>
      </p:sp>
      <p:sp>
        <p:nvSpPr>
          <p:cNvPr id="5" name="Footer Placeholder 4"/>
          <p:cNvSpPr>
            <a:spLocks noGrp="1"/>
          </p:cNvSpPr>
          <p:nvPr>
            <p:ph type="ftr" sz="quarter" idx="10"/>
          </p:nvPr>
        </p:nvSpPr>
        <p:spPr/>
        <p:txBody>
          <a:bodyPr/>
          <a:lstStyle/>
          <a:p>
            <a:pPr>
              <a:defRPr/>
            </a:pPr>
            <a:r>
              <a:rPr lang="en-US" smtClean="0"/>
              <a:t>*Lev, Ryan and Wu, "Rewriting earnings history, "Review of Accounting Studies, 2008.</a:t>
            </a:r>
            <a:endParaRPr lang="en-US"/>
          </a:p>
        </p:txBody>
      </p:sp>
    </p:spTree>
  </p:cSld>
  <p:clrMapOvr>
    <a:masterClrMapping/>
  </p:clrMapOvr>
  <p:transition spd="slow">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Lastly, </a:t>
            </a:r>
            <a:endParaRPr lang="en-US" dirty="0"/>
          </a:p>
        </p:txBody>
      </p:sp>
      <p:sp>
        <p:nvSpPr>
          <p:cNvPr id="17411" name="Content Placeholder 2"/>
          <p:cNvSpPr>
            <a:spLocks noGrp="1"/>
          </p:cNvSpPr>
          <p:nvPr>
            <p:ph idx="1"/>
          </p:nvPr>
        </p:nvSpPr>
        <p:spPr/>
        <p:txBody>
          <a:bodyPr/>
          <a:lstStyle/>
          <a:p>
            <a:pPr marL="0" indent="0" eaLnBrk="1" hangingPunct="1">
              <a:buFont typeface="Wingdings" pitchFamily="2" charset="2"/>
              <a:buNone/>
            </a:pPr>
            <a:r>
              <a:rPr lang="en-US" dirty="0" smtClean="0"/>
              <a:t>Hoping against hope that </a:t>
            </a:r>
            <a:r>
              <a:rPr lang="en-US" smtClean="0"/>
              <a:t>this </a:t>
            </a:r>
            <a:r>
              <a:rPr lang="en-US" smtClean="0"/>
              <a:t>conference will </a:t>
            </a:r>
            <a:r>
              <a:rPr lang="en-US" dirty="0" smtClean="0"/>
              <a:t>consider seriously the major vulnerability of accounting:  the ever-increasing adverse impact of managerial estimates and projections on the quality of financial information.</a:t>
            </a:r>
          </a:p>
        </p:txBody>
      </p:sp>
      <p:sp>
        <p:nvSpPr>
          <p:cNvPr id="4" name="Slide Number Placeholder 3"/>
          <p:cNvSpPr>
            <a:spLocks noGrp="1"/>
          </p:cNvSpPr>
          <p:nvPr>
            <p:ph type="sldNum" sz="quarter" idx="11"/>
          </p:nvPr>
        </p:nvSpPr>
        <p:spPr/>
        <p:txBody>
          <a:bodyPr/>
          <a:lstStyle/>
          <a:p>
            <a:pPr>
              <a:defRPr/>
            </a:pPr>
            <a:fld id="{2ED39371-81CD-4FAF-BEE0-550C9045F088}" type="slidenum">
              <a:rPr lang="en-US"/>
              <a:pPr>
                <a:defRPr/>
              </a:pPr>
              <a:t>14</a:t>
            </a:fld>
            <a:endParaRPr lang="en-US" dirty="0"/>
          </a:p>
        </p:txBody>
      </p:sp>
    </p:spTree>
  </p:cSld>
  <p:clrMapOvr>
    <a:masterClrMapping/>
  </p:clrMapOvr>
  <p:transition spd="slow">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At A Glance</a:t>
            </a:r>
            <a:endParaRPr lang="en-US" dirty="0"/>
          </a:p>
        </p:txBody>
      </p:sp>
      <p:sp>
        <p:nvSpPr>
          <p:cNvPr id="5123" name="Content Placeholder 2"/>
          <p:cNvSpPr>
            <a:spLocks noGrp="1"/>
          </p:cNvSpPr>
          <p:nvPr>
            <p:ph idx="1"/>
          </p:nvPr>
        </p:nvSpPr>
        <p:spPr/>
        <p:txBody>
          <a:bodyPr/>
          <a:lstStyle/>
          <a:p>
            <a:pPr marL="273050" indent="-273050" eaLnBrk="1" hangingPunct="1"/>
            <a:r>
              <a:rPr lang="en-US" smtClean="0"/>
              <a:t>Estimates underlie most financial information items.  </a:t>
            </a:r>
          </a:p>
          <a:p>
            <a:pPr marL="273050" indent="-273050" eaLnBrk="1" hangingPunct="1"/>
            <a:r>
              <a:rPr lang="en-US" smtClean="0"/>
              <a:t>The reliability of estimates is increasingly challenged by volatile business environment and managers’ manipulation.</a:t>
            </a:r>
          </a:p>
          <a:p>
            <a:pPr marL="273050" indent="-273050" eaLnBrk="1" hangingPunct="1"/>
            <a:r>
              <a:rPr lang="en-US" smtClean="0"/>
              <a:t>Investors are unable to assess reliability of estimates.</a:t>
            </a:r>
          </a:p>
          <a:p>
            <a:pPr marL="273050" indent="-273050" eaLnBrk="1" hangingPunct="1"/>
            <a:r>
              <a:rPr lang="en-US" smtClean="0"/>
              <a:t>The result:  increasing financial information uncertainty and decreasing usefulness.</a:t>
            </a:r>
          </a:p>
          <a:p>
            <a:pPr marL="273050" indent="-273050" eaLnBrk="1" hangingPunct="1"/>
            <a:r>
              <a:rPr lang="en-US" smtClean="0"/>
              <a:t>Proposed remedial changes to the accounting system.  </a:t>
            </a:r>
          </a:p>
        </p:txBody>
      </p:sp>
      <p:sp>
        <p:nvSpPr>
          <p:cNvPr id="7" name="Slide Number Placeholder 6"/>
          <p:cNvSpPr>
            <a:spLocks noGrp="1"/>
          </p:cNvSpPr>
          <p:nvPr>
            <p:ph type="sldNum" sz="quarter" idx="11"/>
          </p:nvPr>
        </p:nvSpPr>
        <p:spPr/>
        <p:txBody>
          <a:bodyPr/>
          <a:lstStyle/>
          <a:p>
            <a:pPr>
              <a:defRPr/>
            </a:pPr>
            <a:fld id="{2280229D-479C-4F7D-A2D5-2F1696D4C075}" type="slidenum">
              <a:rPr lang="en-US"/>
              <a:pPr>
                <a:defRPr/>
              </a:pPr>
              <a:t>2</a:t>
            </a:fld>
            <a:endParaRPr lang="en-US" dirty="0"/>
          </a:p>
        </p:txBody>
      </p:sp>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838200"/>
          </a:xfrm>
        </p:spPr>
        <p:txBody>
          <a:bodyPr/>
          <a:lstStyle/>
          <a:p>
            <a:pPr eaLnBrk="1" fontAlgn="auto" hangingPunct="1">
              <a:spcAft>
                <a:spcPts val="0"/>
              </a:spcAft>
              <a:defRPr/>
            </a:pPr>
            <a:r>
              <a:rPr lang="en-US" dirty="0" smtClean="0"/>
              <a:t>The Pervasiveness of Estimates</a:t>
            </a:r>
            <a:endParaRPr lang="en-US" dirty="0"/>
          </a:p>
        </p:txBody>
      </p:sp>
      <p:sp>
        <p:nvSpPr>
          <p:cNvPr id="3" name="Content Placeholder 2"/>
          <p:cNvSpPr>
            <a:spLocks noGrp="1"/>
          </p:cNvSpPr>
          <p:nvPr>
            <p:ph idx="1"/>
          </p:nvPr>
        </p:nvSpPr>
        <p:spPr/>
        <p:txBody>
          <a:bodyPr>
            <a:normAutofit lnSpcReduction="10000"/>
          </a:bodyPr>
          <a:lstStyle/>
          <a:p>
            <a:pPr eaLnBrk="1" fontAlgn="auto" hangingPunct="1">
              <a:spcAft>
                <a:spcPts val="0"/>
              </a:spcAft>
              <a:buClr>
                <a:schemeClr val="accent3"/>
              </a:buClr>
              <a:defRPr/>
            </a:pPr>
            <a:r>
              <a:rPr lang="en-US" dirty="0" smtClean="0"/>
              <a:t>Most financial statement items (accounts receivable, inventory, fixed assets, sales of long term products, pension expense, etc.) are based on managers’ estimates and forecasts; often multiple estimates.</a:t>
            </a:r>
          </a:p>
          <a:p>
            <a:pPr eaLnBrk="1" fontAlgn="auto" hangingPunct="1">
              <a:spcAft>
                <a:spcPts val="0"/>
              </a:spcAft>
              <a:buClr>
                <a:schemeClr val="accent3"/>
              </a:buClr>
              <a:defRPr/>
            </a:pPr>
            <a:r>
              <a:rPr lang="en-US" dirty="0" smtClean="0"/>
              <a:t>These estimates and the consequent reliability of financial information are increasingly challenged by:</a:t>
            </a:r>
          </a:p>
          <a:p>
            <a:pPr lvl="1" eaLnBrk="1" fontAlgn="auto" hangingPunct="1">
              <a:spcAft>
                <a:spcPts val="0"/>
              </a:spcAft>
              <a:defRPr/>
            </a:pPr>
            <a:r>
              <a:rPr lang="en-US" dirty="0" smtClean="0"/>
              <a:t>Deregulation, globalization, and fast technological changes, all enhancing business uncertainty, and making accounting forecasts (asset write-offs, options expense) increasingly difficult.</a:t>
            </a:r>
          </a:p>
          <a:p>
            <a:pPr lvl="1" eaLnBrk="1" fontAlgn="auto" hangingPunct="1">
              <a:spcAft>
                <a:spcPts val="0"/>
              </a:spcAft>
              <a:defRPr/>
            </a:pPr>
            <a:r>
              <a:rPr lang="en-US" dirty="0" smtClean="0"/>
              <a:t>Managers’ manipulation of financial information by misestimates and biased forecasts.  They can do it with impunity.</a:t>
            </a:r>
          </a:p>
          <a:p>
            <a:pPr lvl="1" eaLnBrk="1" fontAlgn="auto" hangingPunct="1">
              <a:spcAft>
                <a:spcPts val="0"/>
              </a:spcAft>
              <a:defRPr/>
            </a:pPr>
            <a:endParaRPr lang="en-US" dirty="0"/>
          </a:p>
        </p:txBody>
      </p:sp>
      <p:sp>
        <p:nvSpPr>
          <p:cNvPr id="7" name="Slide Number Placeholder 6"/>
          <p:cNvSpPr>
            <a:spLocks noGrp="1"/>
          </p:cNvSpPr>
          <p:nvPr>
            <p:ph type="sldNum" sz="quarter" idx="11"/>
          </p:nvPr>
        </p:nvSpPr>
        <p:spPr/>
        <p:txBody>
          <a:bodyPr/>
          <a:lstStyle/>
          <a:p>
            <a:pPr>
              <a:defRPr/>
            </a:pPr>
            <a:fld id="{A65D0AC4-5B2A-4414-AF94-DE551C9A35FE}" type="slidenum">
              <a:rPr lang="en-US"/>
              <a:pPr>
                <a:defRPr/>
              </a:pPr>
              <a:t>3</a:t>
            </a:fld>
            <a:endParaRPr lang="en-US" dirty="0"/>
          </a:p>
        </p:txBody>
      </p:sp>
    </p:spTree>
  </p:cSld>
  <p:clrMapOvr>
    <a:masterClrMapping/>
  </p:clrMapOvr>
  <p:transition spd="slow">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Investors Unable to Assess Impact and Reliability of Estimates</a:t>
            </a:r>
            <a:endParaRPr lang="en-US" dirty="0"/>
          </a:p>
        </p:txBody>
      </p:sp>
      <p:sp>
        <p:nvSpPr>
          <p:cNvPr id="3" name="Content Placeholder 2"/>
          <p:cNvSpPr>
            <a:spLocks noGrp="1"/>
          </p:cNvSpPr>
          <p:nvPr>
            <p:ph idx="1"/>
          </p:nvPr>
        </p:nvSpPr>
        <p:spPr>
          <a:xfrm>
            <a:off x="457200" y="1524000"/>
            <a:ext cx="8229600" cy="3733800"/>
          </a:xfrm>
        </p:spPr>
        <p:txBody>
          <a:bodyPr>
            <a:normAutofit lnSpcReduction="10000"/>
          </a:bodyPr>
          <a:lstStyle/>
          <a:p>
            <a:pPr eaLnBrk="1" fontAlgn="auto" hangingPunct="1">
              <a:spcAft>
                <a:spcPts val="0"/>
              </a:spcAft>
              <a:buClr>
                <a:schemeClr val="accent3"/>
              </a:buClr>
              <a:defRPr/>
            </a:pPr>
            <a:r>
              <a:rPr lang="en-US" dirty="0" smtClean="0"/>
              <a:t>“GE brings good things to life” (but not to accounting): </a:t>
            </a:r>
          </a:p>
          <a:p>
            <a:pPr marL="0" indent="0" eaLnBrk="1" fontAlgn="auto" hangingPunct="1">
              <a:spcAft>
                <a:spcPts val="0"/>
              </a:spcAft>
              <a:buClr>
                <a:schemeClr val="accent3"/>
              </a:buClr>
              <a:buFont typeface="Wingdings" pitchFamily="2" charset="2"/>
              <a:buNone/>
              <a:defRPr/>
            </a:pPr>
            <a:endParaRPr lang="en-US" dirty="0"/>
          </a:p>
          <a:p>
            <a:pPr marL="0" indent="0" eaLnBrk="1" fontAlgn="auto" hangingPunct="1">
              <a:spcAft>
                <a:spcPts val="0"/>
              </a:spcAft>
              <a:buClr>
                <a:schemeClr val="accent3"/>
              </a:buClr>
              <a:buFont typeface="Wingdings" pitchFamily="2" charset="2"/>
              <a:buNone/>
              <a:defRPr/>
            </a:pPr>
            <a:r>
              <a:rPr lang="en-US" dirty="0" smtClean="0"/>
              <a:t>“We </a:t>
            </a:r>
            <a:r>
              <a:rPr lang="en-US" b="1" dirty="0" smtClean="0"/>
              <a:t>estimate</a:t>
            </a:r>
            <a:r>
              <a:rPr lang="en-US" dirty="0" smtClean="0"/>
              <a:t> total long-term contract revenues…We measure long-term contract revenues by applying our contract-specific </a:t>
            </a:r>
            <a:r>
              <a:rPr lang="en-US" b="1" dirty="0" smtClean="0"/>
              <a:t>estimated</a:t>
            </a:r>
            <a:r>
              <a:rPr lang="en-US" dirty="0" smtClean="0"/>
              <a:t> margin rates to incurred costs.  We routinely update our </a:t>
            </a:r>
            <a:r>
              <a:rPr lang="en-US" b="1" dirty="0" smtClean="0"/>
              <a:t>estimates</a:t>
            </a:r>
            <a:r>
              <a:rPr lang="en-US" dirty="0" smtClean="0"/>
              <a:t> of future costs for agreements in process…We provide for any loss that we expect to incur on these agreements when the loss is </a:t>
            </a:r>
            <a:r>
              <a:rPr lang="en-US" b="1" dirty="0" smtClean="0"/>
              <a:t>probable</a:t>
            </a:r>
            <a:r>
              <a:rPr lang="en-US" dirty="0" smtClean="0"/>
              <a:t>.” (GE 2010 financial report).</a:t>
            </a:r>
            <a:endParaRPr lang="en-US" dirty="0"/>
          </a:p>
        </p:txBody>
      </p:sp>
      <p:sp>
        <p:nvSpPr>
          <p:cNvPr id="4" name="TextBox 3"/>
          <p:cNvSpPr txBox="1"/>
          <p:nvPr/>
        </p:nvSpPr>
        <p:spPr>
          <a:xfrm>
            <a:off x="685800" y="5638800"/>
            <a:ext cx="7772400" cy="646113"/>
          </a:xfrm>
          <a:prstGeom prst="rect">
            <a:avLst/>
          </a:prstGeom>
          <a:noFill/>
          <a:ln w="6350">
            <a:solidFill>
              <a:schemeClr val="accent2">
                <a:lumMod val="75000"/>
              </a:schemeClr>
            </a:solidFill>
          </a:ln>
        </p:spPr>
        <p:txBody>
          <a:bodyPr>
            <a:spAutoFit/>
          </a:bodyPr>
          <a:lstStyle/>
          <a:p>
            <a:pPr fontAlgn="auto">
              <a:spcBef>
                <a:spcPts val="0"/>
              </a:spcBef>
              <a:spcAft>
                <a:spcPts val="0"/>
              </a:spcAft>
              <a:defRPr/>
            </a:pPr>
            <a:r>
              <a:rPr lang="en-US" b="1" dirty="0">
                <a:latin typeface="+mn-lt"/>
                <a:cs typeface="+mn-cs"/>
              </a:rPr>
              <a:t>Shouldn’t investors know how much of GE’s total 2010 revenue of $150 billion is based on estimates.</a:t>
            </a:r>
          </a:p>
        </p:txBody>
      </p:sp>
      <p:sp>
        <p:nvSpPr>
          <p:cNvPr id="8" name="Slide Number Placeholder 7"/>
          <p:cNvSpPr>
            <a:spLocks noGrp="1"/>
          </p:cNvSpPr>
          <p:nvPr>
            <p:ph type="sldNum" sz="quarter" idx="11"/>
          </p:nvPr>
        </p:nvSpPr>
        <p:spPr/>
        <p:txBody>
          <a:bodyPr/>
          <a:lstStyle/>
          <a:p>
            <a:pPr>
              <a:defRPr/>
            </a:pPr>
            <a:fld id="{E7388669-000E-43B1-969F-FD5DEC6F9268}" type="slidenum">
              <a:rPr lang="en-US"/>
              <a:pPr>
                <a:defRPr/>
              </a:pPr>
              <a:t>4</a:t>
            </a:fld>
            <a:endParaRPr lang="en-US"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Investors Unable…Continued</a:t>
            </a:r>
            <a:endParaRPr lang="en-US" dirty="0"/>
          </a:p>
        </p:txBody>
      </p:sp>
      <p:sp>
        <p:nvSpPr>
          <p:cNvPr id="8195" name="Content Placeholder 2"/>
          <p:cNvSpPr>
            <a:spLocks noGrp="1"/>
          </p:cNvSpPr>
          <p:nvPr>
            <p:ph idx="1"/>
          </p:nvPr>
        </p:nvSpPr>
        <p:spPr/>
        <p:txBody>
          <a:bodyPr/>
          <a:lstStyle/>
          <a:p>
            <a:pPr marL="273050" indent="-273050" eaLnBrk="1" hangingPunct="1"/>
            <a:r>
              <a:rPr lang="en-US" smtClean="0"/>
              <a:t>Investors are generally unable to determine the impact of estimates on key financial statement items (e.g., how much of earnings is fact, and how much estimate?)</a:t>
            </a:r>
          </a:p>
          <a:p>
            <a:pPr marL="273050" indent="-273050" eaLnBrk="1" hangingPunct="1"/>
            <a:r>
              <a:rPr lang="en-US" smtClean="0"/>
              <a:t>Investors unable to assess reliability of estimates.  For most accounting estimates, the ex post realizations are not reported (e.g., the multiple estimates underlying the stock option expense).  An invitation manipulation.</a:t>
            </a:r>
          </a:p>
          <a:p>
            <a:pPr marL="273050" indent="-273050" eaLnBrk="1" hangingPunct="1"/>
            <a:r>
              <a:rPr lang="en-US" smtClean="0"/>
              <a:t>Managers are rarely tracking the quality of their estimates and projections—crucial of improving the estimation procedures.  Auditors too are largely uninterested.  </a:t>
            </a:r>
          </a:p>
        </p:txBody>
      </p:sp>
      <p:sp>
        <p:nvSpPr>
          <p:cNvPr id="7" name="Slide Number Placeholder 6"/>
          <p:cNvSpPr>
            <a:spLocks noGrp="1"/>
          </p:cNvSpPr>
          <p:nvPr>
            <p:ph type="sldNum" sz="quarter" idx="11"/>
          </p:nvPr>
        </p:nvSpPr>
        <p:spPr/>
        <p:txBody>
          <a:bodyPr/>
          <a:lstStyle/>
          <a:p>
            <a:pPr>
              <a:defRPr/>
            </a:pPr>
            <a:fld id="{6674E800-5A8E-4712-8E07-F99AF2B1AFD4}" type="slidenum">
              <a:rPr lang="en-US"/>
              <a:pPr>
                <a:defRPr/>
              </a:pPr>
              <a:t>5</a:t>
            </a:fld>
            <a:endParaRPr lang="en-US" dirty="0"/>
          </a:p>
        </p:txBody>
      </p:sp>
    </p:spTree>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2057400"/>
          </a:xfrm>
          <a:ln>
            <a:solidFill>
              <a:schemeClr val="accent2">
                <a:lumMod val="75000"/>
                <a:alpha val="83000"/>
              </a:schemeClr>
            </a:solidFill>
          </a:ln>
        </p:spPr>
        <p:txBody>
          <a:bodyPr>
            <a:normAutofit/>
          </a:bodyPr>
          <a:lstStyle/>
          <a:p>
            <a:pPr marL="0" indent="0" eaLnBrk="1" fontAlgn="auto" hangingPunct="1">
              <a:spcAft>
                <a:spcPts val="0"/>
              </a:spcAft>
              <a:buClr>
                <a:schemeClr val="accent3"/>
              </a:buClr>
              <a:buFont typeface="Wingdings" pitchFamily="2" charset="2"/>
              <a:buNone/>
              <a:defRPr/>
            </a:pPr>
            <a:r>
              <a:rPr lang="en-US" dirty="0" smtClean="0">
                <a:effectLst>
                  <a:outerShdw blurRad="38100" dist="38100" dir="2700000" algn="tl">
                    <a:srgbClr val="000000">
                      <a:alpha val="43137"/>
                    </a:srgbClr>
                  </a:outerShdw>
                </a:effectLst>
              </a:rPr>
              <a:t>Standard-Setters constantly increase the prevalence and impact of estimates in financial reports:  assets and goodwill write-offs, fair value accounting, stock option expense, etc. </a:t>
            </a:r>
            <a:endParaRPr lang="en-US" dirty="0">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1"/>
          </p:nvPr>
        </p:nvSpPr>
        <p:spPr/>
        <p:txBody>
          <a:bodyPr/>
          <a:lstStyle/>
          <a:p>
            <a:pPr>
              <a:defRPr/>
            </a:pPr>
            <a:fld id="{DF909748-EBDC-49FA-BF54-E51DF55484C2}" type="slidenum">
              <a:rPr lang="en-US"/>
              <a:pPr>
                <a:defRPr/>
              </a:pPr>
              <a:t>6</a:t>
            </a:fld>
            <a:endParaRPr lang="en-US" dirty="0"/>
          </a:p>
        </p:txBody>
      </p:sp>
    </p:spTree>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The Result:  Increase in Earnings Uncertainty</a:t>
            </a:r>
            <a:endParaRPr lang="en-US" dirty="0"/>
          </a:p>
        </p:txBody>
      </p:sp>
      <p:sp>
        <p:nvSpPr>
          <p:cNvPr id="7" name="Slide Number Placeholder 6"/>
          <p:cNvSpPr>
            <a:spLocks noGrp="1"/>
          </p:cNvSpPr>
          <p:nvPr>
            <p:ph type="sldNum" sz="quarter" idx="11"/>
          </p:nvPr>
        </p:nvSpPr>
        <p:spPr/>
        <p:txBody>
          <a:bodyPr/>
          <a:lstStyle/>
          <a:p>
            <a:pPr>
              <a:defRPr/>
            </a:pPr>
            <a:fld id="{4A93017C-FC6C-48A4-A5F8-3BF0F3D9968F}" type="slidenum">
              <a:rPr lang="en-US"/>
              <a:pPr>
                <a:defRPr/>
              </a:pPr>
              <a:t>7</a:t>
            </a:fld>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80983775"/>
              </p:ext>
            </p:extLst>
          </p:nvPr>
        </p:nvGraphicFramePr>
        <p:xfrm>
          <a:off x="457200" y="1658938"/>
          <a:ext cx="8229600" cy="4529137"/>
        </p:xfrm>
        <a:graphic>
          <a:graphicData uri="http://schemas.openxmlformats.org/presentationml/2006/ole">
            <mc:AlternateContent xmlns:mc="http://schemas.openxmlformats.org/markup-compatibility/2006">
              <mc:Choice xmlns:v="urn:schemas-microsoft-com:vml" Requires="v">
                <p:oleObj spid="_x0000_s1028" name="Worksheet" r:id="rId3" imgW="7322753" imgH="4030912" progId="Excel.Sheet.8">
                  <p:embed/>
                </p:oleObj>
              </mc:Choice>
              <mc:Fallback>
                <p:oleObj name="Worksheet" r:id="rId3" imgW="7322753" imgH="4030912" progId="Excel.Sheet.8">
                  <p:embed/>
                  <p:pic>
                    <p:nvPicPr>
                      <p:cNvPr id="0" name=""/>
                      <p:cNvPicPr/>
                      <p:nvPr/>
                    </p:nvPicPr>
                    <p:blipFill>
                      <a:blip r:embed="rId4"/>
                      <a:stretch>
                        <a:fillRect/>
                      </a:stretch>
                    </p:blipFill>
                    <p:spPr>
                      <a:xfrm>
                        <a:off x="457200" y="1658938"/>
                        <a:ext cx="8229600" cy="4529137"/>
                      </a:xfrm>
                      <a:prstGeom prst="rect">
                        <a:avLst/>
                      </a:prstGeom>
                    </p:spPr>
                  </p:pic>
                </p:oleObj>
              </mc:Fallback>
            </mc:AlternateContent>
          </a:graphicData>
        </a:graphic>
      </p:graphicFrame>
    </p:spTree>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Relevance-Challenged Earnings Have Low Predictive-Ability*</a:t>
            </a:r>
            <a:endParaRPr lang="en-US" dirty="0"/>
          </a:p>
        </p:txBody>
      </p:sp>
      <p:sp>
        <p:nvSpPr>
          <p:cNvPr id="11267" name="Content Placeholder 2"/>
          <p:cNvSpPr>
            <a:spLocks noGrp="1"/>
          </p:cNvSpPr>
          <p:nvPr>
            <p:ph idx="1"/>
          </p:nvPr>
        </p:nvSpPr>
        <p:spPr/>
        <p:txBody>
          <a:bodyPr/>
          <a:lstStyle/>
          <a:p>
            <a:pPr marL="0" indent="0" eaLnBrk="1" hangingPunct="1">
              <a:buFont typeface="Wingdings" pitchFamily="2" charset="2"/>
              <a:buNone/>
            </a:pPr>
            <a:r>
              <a:rPr lang="en-US" smtClean="0"/>
              <a:t>We compared the predictive-ability of net earnings with that of gross profit, cash from operations, and free cash flows (the latter three are less affected by estimates than net earnings) regarding future values of these series (out of sample).</a:t>
            </a:r>
          </a:p>
          <a:p>
            <a:pPr marL="0" indent="0" eaLnBrk="1" hangingPunct="1">
              <a:buFont typeface="Wingdings" pitchFamily="2" charset="2"/>
              <a:buNone/>
            </a:pPr>
            <a:r>
              <a:rPr lang="en-US" smtClean="0"/>
              <a:t>Results indicate that net earnings generally perform the worst of the four measure.  It is best only in predicting next-year’s earnings.  It is worst in beyond-one-year predictions.  Cash flows outperforms earnings in predicting cash flows.</a:t>
            </a:r>
          </a:p>
        </p:txBody>
      </p:sp>
      <p:sp>
        <p:nvSpPr>
          <p:cNvPr id="4" name="Footer Placeholder 3"/>
          <p:cNvSpPr>
            <a:spLocks noGrp="1"/>
          </p:cNvSpPr>
          <p:nvPr>
            <p:ph type="ftr" sz="quarter" idx="10"/>
          </p:nvPr>
        </p:nvSpPr>
        <p:spPr>
          <a:xfrm>
            <a:off x="533400" y="6172200"/>
            <a:ext cx="7086600" cy="365125"/>
          </a:xfrm>
        </p:spPr>
        <p:txBody>
          <a:bodyPr/>
          <a:lstStyle/>
          <a:p>
            <a:pPr>
              <a:defRPr/>
            </a:pPr>
            <a:r>
              <a:rPr lang="en-US" smtClean="0"/>
              <a:t>Source:  Lev, Li and Sougiannis, "The Usefulness of accounting estimates for predicting cash flows and earnings," </a:t>
            </a:r>
            <a:r>
              <a:rPr lang="en-US" u="sng" smtClean="0"/>
              <a:t>Review of Accounting Studies</a:t>
            </a:r>
            <a:r>
              <a:rPr lang="en-US" smtClean="0"/>
              <a:t>, 2010</a:t>
            </a:r>
            <a:endParaRPr lang="en-US"/>
          </a:p>
        </p:txBody>
      </p:sp>
      <p:sp>
        <p:nvSpPr>
          <p:cNvPr id="7" name="Slide Number Placeholder 6"/>
          <p:cNvSpPr>
            <a:spLocks noGrp="1"/>
          </p:cNvSpPr>
          <p:nvPr>
            <p:ph type="sldNum" sz="quarter" idx="11"/>
          </p:nvPr>
        </p:nvSpPr>
        <p:spPr/>
        <p:txBody>
          <a:bodyPr/>
          <a:lstStyle/>
          <a:p>
            <a:pPr>
              <a:defRPr/>
            </a:pPr>
            <a:fld id="{7EC0E25C-5434-41FC-8CDC-6C3AFD852522}" type="slidenum">
              <a:rPr lang="en-US"/>
              <a:pPr>
                <a:defRPr/>
              </a:pPr>
              <a:t>8</a:t>
            </a:fld>
            <a:endParaRPr lang="en-US" dirty="0"/>
          </a:p>
        </p:txBody>
      </p:sp>
    </p:spTree>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So, What’s To Be Done?</a:t>
            </a:r>
            <a:endParaRPr lang="en-US" dirty="0"/>
          </a:p>
        </p:txBody>
      </p:sp>
      <p:sp>
        <p:nvSpPr>
          <p:cNvPr id="3" name="Content Placeholder 2"/>
          <p:cNvSpPr>
            <a:spLocks noGrp="1"/>
          </p:cNvSpPr>
          <p:nvPr>
            <p:ph idx="1"/>
          </p:nvPr>
        </p:nvSpPr>
        <p:spPr>
          <a:xfrm>
            <a:off x="457200" y="1524000"/>
            <a:ext cx="8229600" cy="3505200"/>
          </a:xfrm>
        </p:spPr>
        <p:txBody>
          <a:bodyPr>
            <a:normAutofit/>
          </a:bodyPr>
          <a:lstStyle/>
          <a:p>
            <a:pPr eaLnBrk="1" fontAlgn="auto" hangingPunct="1">
              <a:spcAft>
                <a:spcPts val="0"/>
              </a:spcAft>
              <a:buClr>
                <a:schemeClr val="accent3"/>
              </a:buClr>
              <a:defRPr/>
            </a:pPr>
            <a:r>
              <a:rPr lang="en-US" dirty="0" smtClean="0"/>
              <a:t>Various suggestions have been made to mitigate the adverse effects of unreliable estimates on the usefulness of financial information.</a:t>
            </a:r>
          </a:p>
          <a:p>
            <a:pPr eaLnBrk="1" fontAlgn="auto" hangingPunct="1">
              <a:spcAft>
                <a:spcPts val="0"/>
              </a:spcAft>
              <a:buClr>
                <a:schemeClr val="accent3"/>
              </a:buClr>
              <a:defRPr/>
            </a:pPr>
            <a:r>
              <a:rPr lang="en-US" dirty="0" smtClean="0"/>
              <a:t>None received serious consideration by accounting policymakers.</a:t>
            </a:r>
          </a:p>
          <a:p>
            <a:pPr eaLnBrk="1" fontAlgn="auto" hangingPunct="1">
              <a:spcAft>
                <a:spcPts val="0"/>
              </a:spcAft>
              <a:buClr>
                <a:schemeClr val="accent3"/>
              </a:buClr>
              <a:defRPr/>
            </a:pPr>
            <a:r>
              <a:rPr lang="en-US" dirty="0" smtClean="0"/>
              <a:t>None received serious attention by accounting researcher.</a:t>
            </a:r>
          </a:p>
          <a:p>
            <a:pPr marL="0" indent="0" eaLnBrk="1" fontAlgn="auto" hangingPunct="1">
              <a:spcAft>
                <a:spcPts val="0"/>
              </a:spcAft>
              <a:buClr>
                <a:schemeClr val="accent3"/>
              </a:buClr>
              <a:buFont typeface="Wingdings" pitchFamily="2" charset="2"/>
              <a:buNone/>
              <a:defRPr/>
            </a:pPr>
            <a:endParaRPr lang="en-US" dirty="0"/>
          </a:p>
        </p:txBody>
      </p:sp>
      <p:sp>
        <p:nvSpPr>
          <p:cNvPr id="4" name="TextBox 3"/>
          <p:cNvSpPr txBox="1"/>
          <p:nvPr/>
        </p:nvSpPr>
        <p:spPr>
          <a:xfrm>
            <a:off x="2286000" y="5414963"/>
            <a:ext cx="2362200" cy="368300"/>
          </a:xfrm>
          <a:prstGeom prst="rect">
            <a:avLst/>
          </a:prstGeom>
          <a:noFill/>
          <a:ln>
            <a:solidFill>
              <a:schemeClr val="accent2">
                <a:lumMod val="75000"/>
                <a:alpha val="85000"/>
              </a:schemeClr>
            </a:solidFill>
          </a:ln>
        </p:spPr>
        <p:txBody>
          <a:bodyPr>
            <a:spAutoFit/>
          </a:bodyPr>
          <a:lstStyle/>
          <a:p>
            <a:pPr fontAlgn="auto">
              <a:spcBef>
                <a:spcPts val="0"/>
              </a:spcBef>
              <a:spcAft>
                <a:spcPts val="0"/>
              </a:spcAft>
              <a:defRPr/>
            </a:pPr>
            <a:r>
              <a:rPr lang="en-US" b="1" dirty="0">
                <a:latin typeface="+mn-lt"/>
                <a:cs typeface="+mn-cs"/>
              </a:rPr>
              <a:t>A sad Commentary</a:t>
            </a:r>
          </a:p>
        </p:txBody>
      </p:sp>
      <p:sp>
        <p:nvSpPr>
          <p:cNvPr id="8" name="Slide Number Placeholder 7"/>
          <p:cNvSpPr>
            <a:spLocks noGrp="1"/>
          </p:cNvSpPr>
          <p:nvPr>
            <p:ph type="sldNum" sz="quarter" idx="11"/>
          </p:nvPr>
        </p:nvSpPr>
        <p:spPr/>
        <p:txBody>
          <a:bodyPr/>
          <a:lstStyle/>
          <a:p>
            <a:pPr>
              <a:defRPr/>
            </a:pPr>
            <a:fld id="{7C8F1D6D-C819-4012-8D53-7CA9C852AB4E}" type="slidenum">
              <a:rPr lang="en-US"/>
              <a:pPr>
                <a:defRPr/>
              </a:pPr>
              <a:t>9</a:t>
            </a:fld>
            <a:endParaRPr lang="en-US"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280</TotalTime>
  <Words>890</Words>
  <Application>Microsoft Office PowerPoint</Application>
  <PresentationFormat>On-screen Show (4:3)</PresentationFormat>
  <Paragraphs>77</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Flow</vt:lpstr>
      <vt:lpstr>Microsoft Excel 97-2003 Worksheet</vt:lpstr>
      <vt:lpstr>Managerial Estimates:  Accounting’s Soft Underbelly</vt:lpstr>
      <vt:lpstr>At A Glance</vt:lpstr>
      <vt:lpstr>The Pervasiveness of Estimates</vt:lpstr>
      <vt:lpstr>Investors Unable to Assess Impact and Reliability of Estimates</vt:lpstr>
      <vt:lpstr>Investors Unable…Continued</vt:lpstr>
      <vt:lpstr>PowerPoint Presentation</vt:lpstr>
      <vt:lpstr>The Result:  Increase in Earnings Uncertainty</vt:lpstr>
      <vt:lpstr>Relevance-Challenged Earnings Have Low Predictive-Ability*</vt:lpstr>
      <vt:lpstr>So, What’s To Be Done?</vt:lpstr>
      <vt:lpstr>Yuji Ijiri’s Separation of facts from Forecasts*</vt:lpstr>
      <vt:lpstr>Jim Ohlson’s Gradation of Reliability</vt:lpstr>
      <vt:lpstr>Lundholm’s Suggestion for Comparison of Estimates with Ex-Post Realizations</vt:lpstr>
      <vt:lpstr>Lev-Ryan-Wu’s Proposal for a Required Revision of Earnings for Major Misestimates*</vt:lpstr>
      <vt:lpstr>Lastly, </vt:lpstr>
    </vt:vector>
  </TitlesOfParts>
  <Company>NYU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Managerial Estimates:  Accounting’s Soft Underbelly</dc:title>
  <dc:creator>Windows User</dc:creator>
  <cp:lastModifiedBy>Windows User</cp:lastModifiedBy>
  <cp:revision>31</cp:revision>
  <cp:lastPrinted>2011-10-24T15:41:10Z</cp:lastPrinted>
  <dcterms:created xsi:type="dcterms:W3CDTF">2011-10-19T13:48:14Z</dcterms:created>
  <dcterms:modified xsi:type="dcterms:W3CDTF">2012-08-22T15:22:04Z</dcterms:modified>
</cp:coreProperties>
</file>