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9" r:id="rId4"/>
    <p:sldId id="260" r:id="rId5"/>
    <p:sldId id="261" r:id="rId6"/>
    <p:sldId id="262" r:id="rId7"/>
    <p:sldId id="263" r:id="rId8"/>
    <p:sldId id="264" r:id="rId9"/>
    <p:sldId id="265" r:id="rId10"/>
    <p:sldId id="266" r:id="rId11"/>
    <p:sldId id="269" r:id="rId12"/>
    <p:sldId id="267" r:id="rId13"/>
    <p:sldId id="271" r:id="rId14"/>
    <p:sldId id="268" r:id="rId15"/>
    <p:sldId id="272" r:id="rId16"/>
    <p:sldId id="275" r:id="rId17"/>
    <p:sldId id="273" r:id="rId18"/>
    <p:sldId id="274" r:id="rId19"/>
    <p:sldId id="276" r:id="rId20"/>
    <p:sldId id="277" r:id="rId21"/>
    <p:sldId id="278"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73DA0BB7-265A-403C-9275-D587AB510EDC}"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2019/6/11</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73DA0BB7-265A-403C-9275-D587AB510EDC}"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BEAD13-0566-4C6C-97E7-55F17F24B09F}" type="datetimeFigureOut">
              <a:rPr lang="zh-TW" altLang="en-US" smtClean="0"/>
              <a:pPr/>
              <a:t>2019/6/11</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071538" y="3857628"/>
            <a:ext cx="6858000" cy="2143140"/>
          </a:xfrm>
        </p:spPr>
        <p:txBody>
          <a:bodyPr>
            <a:normAutofit fontScale="25000" lnSpcReduction="20000"/>
          </a:bodyPr>
          <a:lstStyle/>
          <a:p>
            <a:pPr algn="ctr"/>
            <a:r>
              <a:rPr lang="en-US" sz="8000" dirty="0" smtClean="0"/>
              <a:t>Cheng-few Lee</a:t>
            </a:r>
            <a:endParaRPr lang="zh-TW" altLang="en-US" sz="8000" dirty="0" smtClean="0"/>
          </a:p>
          <a:p>
            <a:pPr algn="ctr"/>
            <a:r>
              <a:rPr lang="en-US" sz="8000" dirty="0" smtClean="0"/>
              <a:t>Rutgers Business School </a:t>
            </a:r>
            <a:endParaRPr lang="zh-TW" altLang="en-US" sz="8000" dirty="0" smtClean="0"/>
          </a:p>
          <a:p>
            <a:pPr algn="ctr"/>
            <a:endParaRPr lang="en-US" altLang="zh-TW" sz="8000" dirty="0" smtClean="0"/>
          </a:p>
          <a:p>
            <a:pPr algn="ctr"/>
            <a:r>
              <a:rPr lang="en-US" sz="8000" dirty="0" smtClean="0"/>
              <a:t>James </a:t>
            </a:r>
            <a:r>
              <a:rPr lang="en-US" sz="8000" dirty="0" err="1" smtClean="0"/>
              <a:t>Juichia</a:t>
            </a:r>
            <a:r>
              <a:rPr lang="en-US" sz="8000" dirty="0" smtClean="0"/>
              <a:t> Lin</a:t>
            </a:r>
            <a:endParaRPr lang="zh-TW" altLang="en-US" sz="8000" dirty="0" smtClean="0"/>
          </a:p>
          <a:p>
            <a:pPr algn="ctr"/>
            <a:r>
              <a:rPr lang="en-US" sz="8000" dirty="0" smtClean="0"/>
              <a:t>National </a:t>
            </a:r>
            <a:r>
              <a:rPr lang="en-US" sz="8000" dirty="0" err="1" smtClean="0"/>
              <a:t>Chiao</a:t>
            </a:r>
            <a:r>
              <a:rPr lang="en-US" sz="8000" dirty="0" smtClean="0"/>
              <a:t> Tung University</a:t>
            </a:r>
            <a:endParaRPr lang="zh-TW" altLang="en-US" sz="8000" dirty="0" smtClean="0"/>
          </a:p>
          <a:p>
            <a:endParaRPr lang="zh-TW" altLang="en-US" sz="8000" dirty="0" smtClean="0"/>
          </a:p>
          <a:p>
            <a:r>
              <a:rPr lang="en-US" sz="8000" dirty="0" smtClean="0"/>
              <a:t> </a:t>
            </a:r>
            <a:endParaRPr lang="zh-TW" altLang="en-US" sz="8000" dirty="0" smtClean="0"/>
          </a:p>
          <a:p>
            <a:endParaRPr lang="zh-TW" altLang="en-US" dirty="0"/>
          </a:p>
        </p:txBody>
      </p:sp>
      <p:sp>
        <p:nvSpPr>
          <p:cNvPr id="2" name="標題 1"/>
          <p:cNvSpPr>
            <a:spLocks noGrp="1"/>
          </p:cNvSpPr>
          <p:nvPr>
            <p:ph type="ctrTitle"/>
          </p:nvPr>
        </p:nvSpPr>
        <p:spPr>
          <a:xfrm>
            <a:off x="571472" y="1571612"/>
            <a:ext cx="7858180" cy="1428760"/>
          </a:xfrm>
        </p:spPr>
        <p:txBody>
          <a:bodyPr>
            <a:normAutofit fontScale="90000"/>
          </a:bodyPr>
          <a:lstStyle/>
          <a:p>
            <a:pPr algn="ctr"/>
            <a:r>
              <a:rPr lang="en-US" sz="3100" b="1" dirty="0" smtClean="0"/>
              <a:t>A new approach to investigate dividend smoothing: Theoretical and empirical evidence</a:t>
            </a:r>
            <a:r>
              <a:rPr lang="zh-TW" altLang="en-US" dirty="0" smtClean="0"/>
              <a:t/>
            </a:r>
            <a:br>
              <a:rPr lang="zh-TW" altLang="en-US" dirty="0" smtClean="0"/>
            </a:br>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00" y="357166"/>
            <a:ext cx="7772400" cy="1011222"/>
          </a:xfrm>
        </p:spPr>
        <p:txBody>
          <a:bodyPr>
            <a:normAutofit fontScale="90000"/>
          </a:bodyPr>
          <a:lstStyle/>
          <a:p>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
            </a:r>
            <a:br>
              <a:rPr lang="en-US" sz="3100" b="1" dirty="0" smtClean="0"/>
            </a:br>
            <a:r>
              <a:rPr lang="en-US" sz="3100" b="1" dirty="0" smtClean="0"/>
              <a:t>Sample Selection and Model Estimations</a:t>
            </a:r>
            <a:r>
              <a:rPr lang="zh-TW" altLang="en-US" dirty="0" smtClean="0"/>
              <a:t/>
            </a:r>
            <a:br>
              <a:rPr lang="zh-TW" altLang="en-US" dirty="0" smtClean="0"/>
            </a:br>
            <a:endParaRPr lang="zh-TW" altLang="en-US" dirty="0"/>
          </a:p>
        </p:txBody>
      </p:sp>
      <p:sp>
        <p:nvSpPr>
          <p:cNvPr id="3" name="內容版面配置區 2"/>
          <p:cNvSpPr>
            <a:spLocks noGrp="1"/>
          </p:cNvSpPr>
          <p:nvPr>
            <p:ph sz="quarter" idx="1"/>
          </p:nvPr>
        </p:nvSpPr>
        <p:spPr>
          <a:xfrm>
            <a:off x="914400" y="857232"/>
            <a:ext cx="7772400" cy="5162568"/>
          </a:xfrm>
        </p:spPr>
        <p:txBody>
          <a:bodyPr/>
          <a:lstStyle/>
          <a:p>
            <a:r>
              <a:rPr lang="en-US" dirty="0" smtClean="0"/>
              <a:t> </a:t>
            </a:r>
            <a:r>
              <a:rPr lang="en-US" sz="1800" dirty="0" smtClean="0"/>
              <a:t>The sample period for this study extends from 1989 to 2016 with all firms, excluding financial firms (SIC code: 6000-6999). We require each firm to have financial and accounting data available in both CRSP and </a:t>
            </a:r>
            <a:r>
              <a:rPr lang="en-US" sz="1800" dirty="0" err="1" smtClean="0"/>
              <a:t>Compustat</a:t>
            </a:r>
            <a:r>
              <a:rPr lang="en-US" sz="1800" dirty="0" smtClean="0"/>
              <a:t> databases. </a:t>
            </a:r>
            <a:endParaRPr lang="zh-TW" altLang="en-US" sz="1800" dirty="0" smtClean="0"/>
          </a:p>
          <a:p>
            <a:endParaRPr lang="en-US" altLang="zh-TW" dirty="0" smtClean="0"/>
          </a:p>
          <a:p>
            <a:endParaRPr lang="zh-TW" altLang="en-US" dirty="0"/>
          </a:p>
        </p:txBody>
      </p:sp>
      <p:pic>
        <p:nvPicPr>
          <p:cNvPr id="9218" name="Picture 2"/>
          <p:cNvPicPr>
            <a:picLocks noChangeAspect="1" noChangeArrowheads="1"/>
          </p:cNvPicPr>
          <p:nvPr/>
        </p:nvPicPr>
        <p:blipFill>
          <a:blip r:embed="rId2"/>
          <a:srcRect/>
          <a:stretch>
            <a:fillRect/>
          </a:stretch>
        </p:blipFill>
        <p:spPr bwMode="auto">
          <a:xfrm>
            <a:off x="1142977" y="1785926"/>
            <a:ext cx="7439594" cy="48458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142852"/>
            <a:ext cx="7772400" cy="5876948"/>
          </a:xfrm>
        </p:spPr>
        <p:txBody>
          <a:bodyPr>
            <a:normAutofit/>
          </a:bodyPr>
          <a:lstStyle/>
          <a:p>
            <a:r>
              <a:rPr lang="en-US" sz="1800" dirty="0" smtClean="0"/>
              <a:t>To provide further information on dividend payout policy, we classify firms’ dividend payout patterns into five different policies shown in Table 3 according to the parameter specified in the integrated model.</a:t>
            </a:r>
            <a:endParaRPr lang="zh-TW" altLang="en-US" sz="1800" dirty="0"/>
          </a:p>
        </p:txBody>
      </p:sp>
      <p:pic>
        <p:nvPicPr>
          <p:cNvPr id="10242" name="Picture 2"/>
          <p:cNvPicPr>
            <a:picLocks noChangeAspect="1" noChangeArrowheads="1"/>
          </p:cNvPicPr>
          <p:nvPr/>
        </p:nvPicPr>
        <p:blipFill>
          <a:blip r:embed="rId2"/>
          <a:srcRect/>
          <a:stretch>
            <a:fillRect/>
          </a:stretch>
        </p:blipFill>
        <p:spPr bwMode="auto">
          <a:xfrm>
            <a:off x="2071670" y="1182908"/>
            <a:ext cx="5643602" cy="55322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sz="2700" b="1" dirty="0" smtClean="0"/>
              <a:t>Firm characteristics and Dividend Payout Policies</a:t>
            </a:r>
            <a:r>
              <a:rPr lang="zh-TW" altLang="en-US" dirty="0" smtClean="0"/>
              <a:t/>
            </a:r>
            <a:br>
              <a:rPr lang="zh-TW" altLang="en-US" dirty="0" smtClean="0"/>
            </a:br>
            <a:endParaRPr lang="zh-TW" altLang="en-US" dirty="0"/>
          </a:p>
        </p:txBody>
      </p:sp>
      <p:pic>
        <p:nvPicPr>
          <p:cNvPr id="11266" name="Picture 2"/>
          <p:cNvPicPr>
            <a:picLocks noChangeAspect="1" noChangeArrowheads="1"/>
          </p:cNvPicPr>
          <p:nvPr/>
        </p:nvPicPr>
        <p:blipFill>
          <a:blip r:embed="rId2"/>
          <a:srcRect/>
          <a:stretch>
            <a:fillRect/>
          </a:stretch>
        </p:blipFill>
        <p:spPr bwMode="auto">
          <a:xfrm>
            <a:off x="428596" y="1000108"/>
            <a:ext cx="8480570" cy="4805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357554" y="71414"/>
            <a:ext cx="5125816" cy="667548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3286116" y="142852"/>
            <a:ext cx="5286411" cy="657679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14338" name="Picture 2"/>
          <p:cNvPicPr>
            <a:picLocks noChangeAspect="1" noChangeArrowheads="1"/>
          </p:cNvPicPr>
          <p:nvPr/>
        </p:nvPicPr>
        <p:blipFill>
          <a:blip r:embed="rId2"/>
          <a:srcRect/>
          <a:stretch>
            <a:fillRect/>
          </a:stretch>
        </p:blipFill>
        <p:spPr bwMode="auto">
          <a:xfrm>
            <a:off x="500034" y="357166"/>
            <a:ext cx="8635604" cy="594844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a:p>
        </p:txBody>
      </p:sp>
      <p:pic>
        <p:nvPicPr>
          <p:cNvPr id="15362" name="Picture 2"/>
          <p:cNvPicPr>
            <a:picLocks noChangeAspect="1" noChangeArrowheads="1"/>
          </p:cNvPicPr>
          <p:nvPr/>
        </p:nvPicPr>
        <p:blipFill>
          <a:blip r:embed="rId2"/>
          <a:srcRect/>
          <a:stretch>
            <a:fillRect/>
          </a:stretch>
        </p:blipFill>
        <p:spPr bwMode="auto">
          <a:xfrm>
            <a:off x="214282" y="428604"/>
            <a:ext cx="8710878" cy="596743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071934" y="142852"/>
            <a:ext cx="4671321" cy="6597838"/>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lstStyle/>
          <a:p>
            <a:endParaRPr lang="zh-TW" altLang="en-US"/>
          </a:p>
        </p:txBody>
      </p:sp>
      <p:pic>
        <p:nvPicPr>
          <p:cNvPr id="17410" name="Picture 2"/>
          <p:cNvPicPr>
            <a:picLocks noChangeAspect="1" noChangeArrowheads="1"/>
          </p:cNvPicPr>
          <p:nvPr/>
        </p:nvPicPr>
        <p:blipFill>
          <a:blip r:embed="rId2"/>
          <a:srcRect/>
          <a:stretch>
            <a:fillRect/>
          </a:stretch>
        </p:blipFill>
        <p:spPr bwMode="auto">
          <a:xfrm>
            <a:off x="203312" y="214290"/>
            <a:ext cx="8693558" cy="6000792"/>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497112" y="620688"/>
            <a:ext cx="7950999" cy="5760640"/>
          </a:xfrm>
          <a:prstGeom prst="rect">
            <a:avLst/>
          </a:prstGeom>
        </p:spPr>
      </p:pic>
    </p:spTree>
    <p:extLst>
      <p:ext uri="{BB962C8B-B14F-4D97-AF65-F5344CB8AC3E}">
        <p14:creationId xmlns:p14="http://schemas.microsoft.com/office/powerpoint/2010/main" val="57763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796908"/>
          </a:xfrm>
        </p:spPr>
        <p:txBody>
          <a:bodyPr/>
          <a:lstStyle/>
          <a:p>
            <a:r>
              <a:rPr lang="en-US" altLang="zh-TW" dirty="0" smtClean="0"/>
              <a:t>Introduction</a:t>
            </a:r>
            <a:endParaRPr lang="zh-TW" altLang="en-US" dirty="0"/>
          </a:p>
        </p:txBody>
      </p:sp>
      <p:sp>
        <p:nvSpPr>
          <p:cNvPr id="3" name="內容版面配置區 2"/>
          <p:cNvSpPr>
            <a:spLocks noGrp="1"/>
          </p:cNvSpPr>
          <p:nvPr>
            <p:ph sz="quarter" idx="1"/>
          </p:nvPr>
        </p:nvSpPr>
        <p:spPr>
          <a:xfrm>
            <a:off x="914400" y="1071546"/>
            <a:ext cx="7772400" cy="4948254"/>
          </a:xfrm>
        </p:spPr>
        <p:txBody>
          <a:bodyPr>
            <a:normAutofit/>
          </a:bodyPr>
          <a:lstStyle/>
          <a:p>
            <a:r>
              <a:rPr lang="en-US" sz="1800" dirty="0" smtClean="0"/>
              <a:t>Dividend smoothing behavior has been well-documented in corporate finance for decades, but there is surprisingly little consensus on the debate of explaining dividend smoothing from two different prevailing views: the partial adjustment and information content hypothesis. </a:t>
            </a:r>
          </a:p>
          <a:p>
            <a:endParaRPr lang="en-US" altLang="zh-TW" sz="1800" dirty="0" smtClean="0"/>
          </a:p>
          <a:p>
            <a:r>
              <a:rPr lang="en-US" sz="1800" dirty="0" smtClean="0"/>
              <a:t>Partial adjustment hypothesis: firms gradually adjust their dividend to a given change in earnings over time; consequently, dividends tend to lag behind earnings.</a:t>
            </a:r>
          </a:p>
          <a:p>
            <a:endParaRPr lang="en-US" altLang="zh-TW" sz="1800" dirty="0" smtClean="0"/>
          </a:p>
          <a:p>
            <a:r>
              <a:rPr lang="en-US" sz="1800" dirty="0" smtClean="0"/>
              <a:t>Information content hypothesis.: firms attempt to convey managerial expectations of long-term earnings via dividend policy; consequently, dividend leads earnings.</a:t>
            </a:r>
          </a:p>
          <a:p>
            <a:endParaRPr lang="en-US" altLang="zh-TW" sz="1800" dirty="0" smtClean="0"/>
          </a:p>
          <a:p>
            <a:r>
              <a:rPr lang="en-US" sz="1800" dirty="0" smtClean="0"/>
              <a:t>Given the different nature of the hypotheses, the empirical evidence presents a challenge for developing measures to capture dividend smoothing behavior across different motives (Leary and </a:t>
            </a:r>
            <a:r>
              <a:rPr lang="en-US" sz="1800" dirty="0" err="1" smtClean="0"/>
              <a:t>Michaely</a:t>
            </a:r>
            <a:r>
              <a:rPr lang="en-US" sz="1800" dirty="0" smtClean="0"/>
              <a:t>, 2011). </a:t>
            </a:r>
            <a:endParaRPr lang="zh-TW" altLang="en-US" sz="1800" dirty="0" smtClean="0"/>
          </a:p>
          <a:p>
            <a:endParaRPr lang="zh-TW" alt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721" y="193953"/>
            <a:ext cx="5040560" cy="6470093"/>
          </a:xfrm>
          <a:prstGeom prst="rect">
            <a:avLst/>
          </a:prstGeom>
        </p:spPr>
      </p:pic>
    </p:spTree>
    <p:extLst>
      <p:ext uri="{BB962C8B-B14F-4D97-AF65-F5344CB8AC3E}">
        <p14:creationId xmlns:p14="http://schemas.microsoft.com/office/powerpoint/2010/main" val="3604077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76" y="-171400"/>
            <a:ext cx="7772400" cy="1143000"/>
          </a:xfrm>
        </p:spPr>
        <p:txBody>
          <a:bodyPr>
            <a:normAutofit/>
          </a:bodyPr>
          <a:lstStyle/>
          <a:p>
            <a:r>
              <a:rPr lang="en-US" sz="3200" b="1" dirty="0"/>
              <a:t>Summary and concluding remarks</a:t>
            </a:r>
            <a:endParaRPr lang="en-US" sz="3200"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
              </p:nvPr>
            </p:nvSpPr>
            <p:spPr>
              <a:xfrm>
                <a:off x="683568" y="1052736"/>
                <a:ext cx="7906072" cy="5472608"/>
              </a:xfrm>
            </p:spPr>
            <p:txBody>
              <a:bodyPr>
                <a:normAutofit lnSpcReduction="10000"/>
              </a:bodyPr>
              <a:lstStyle/>
              <a:p>
                <a:r>
                  <a:rPr lang="en-US" sz="1800" dirty="0" smtClean="0"/>
                  <a:t>we develop a generalized empirical model that integrates two alternative dividend smoothing hypotheses and measure dividend smoothing behaviors through two channels: (1) lagging channel with speed of adjustment and </a:t>
                </a:r>
                <a:r>
                  <a:rPr lang="en-US" sz="1800" dirty="0"/>
                  <a:t>(2) leading channel with earnings expectation </a:t>
                </a:r>
                <a:r>
                  <a:rPr lang="en-US" sz="1800" dirty="0" smtClean="0"/>
                  <a:t>coefficient</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𝛿</m:t>
                    </m:r>
                    <m:r>
                      <a:rPr lang="en-US" sz="1800" i="1">
                        <a:latin typeface="Cambria Math" panose="02040503050406030204" pitchFamily="18" charset="0"/>
                        <a:ea typeface="Cambria Math" panose="02040503050406030204" pitchFamily="18" charset="0"/>
                      </a:rPr>
                      <m:t>)</m:t>
                    </m:r>
                  </m:oMath>
                </a14:m>
                <a:r>
                  <a:rPr lang="en-US" sz="1800" dirty="0" smtClean="0"/>
                  <a:t>.</a:t>
                </a:r>
              </a:p>
              <a:p>
                <a:endParaRPr lang="en-US" sz="1800" dirty="0"/>
              </a:p>
              <a:p>
                <a:r>
                  <a:rPr lang="en-US" sz="1800" dirty="0"/>
                  <a:t>First, by using cross-sectional analysis, our findings show firms with a greater monitoring mechanisms smooth dividend more through lagging channel (SOA) and leading </a:t>
                </a:r>
                <a:r>
                  <a:rPr lang="en-US" sz="1800" dirty="0" smtClean="0"/>
                  <a:t>channel</a:t>
                </a:r>
                <a:r>
                  <a:rPr lang="en-US" sz="1800" dirty="0"/>
                  <a:t> (</a:t>
                </a:r>
                <a14:m>
                  <m:oMath xmlns:m="http://schemas.openxmlformats.org/officeDocument/2006/math">
                    <m:r>
                      <a:rPr lang="en-US" sz="1800" i="1">
                        <a:latin typeface="Cambria Math" panose="02040503050406030204" pitchFamily="18" charset="0"/>
                        <a:ea typeface="Cambria Math" panose="02040503050406030204" pitchFamily="18" charset="0"/>
                      </a:rPr>
                      <m:t>𝛿</m:t>
                    </m:r>
                    <m:r>
                      <a:rPr lang="en-US" sz="1800" i="1">
                        <a:latin typeface="Cambria Math" panose="02040503050406030204" pitchFamily="18" charset="0"/>
                        <a:ea typeface="Cambria Math" panose="02040503050406030204" pitchFamily="18" charset="0"/>
                      </a:rPr>
                      <m:t>)</m:t>
                    </m:r>
                  </m:oMath>
                </a14:m>
                <a:r>
                  <a:rPr lang="en-US" sz="1800" dirty="0" smtClean="0"/>
                  <a:t>. </a:t>
                </a:r>
                <a:r>
                  <a:rPr lang="en-US" sz="1800" dirty="0"/>
                  <a:t>Meanwhile, our results indicate firms subject to higher information asymmetry or lower growth opportunity will smooth dividend more through the leading </a:t>
                </a:r>
                <a:r>
                  <a:rPr lang="en-US" sz="1800" dirty="0" smtClean="0"/>
                  <a:t>channel. </a:t>
                </a:r>
              </a:p>
              <a:p>
                <a:endParaRPr lang="en-US" sz="1800" dirty="0"/>
              </a:p>
              <a:p>
                <a:r>
                  <a:rPr lang="en-US" sz="1800" dirty="0" smtClean="0"/>
                  <a:t>Second, we </a:t>
                </a:r>
                <a:r>
                  <a:rPr lang="en-US" sz="1800" dirty="0"/>
                  <a:t>explore time trends in dividend smoothing by estimating annul </a:t>
                </a:r>
                <a:r>
                  <a:rPr lang="en-US" sz="1800" dirty="0" smtClean="0"/>
                  <a:t>level dividend </a:t>
                </a:r>
                <a:r>
                  <a:rPr lang="en-US" sz="1800" dirty="0"/>
                  <a:t>smoothing measures. We show that the results with panel data analysis are similar to the findings in the cross-sectional analysis. </a:t>
                </a:r>
                <a:endParaRPr lang="en-US" sz="1800" dirty="0" smtClean="0"/>
              </a:p>
              <a:p>
                <a:endParaRPr lang="en-US" sz="1800" dirty="0"/>
              </a:p>
              <a:p>
                <a:r>
                  <a:rPr lang="en-US" sz="1800" dirty="0"/>
                  <a:t>Finally, we investigate the general relation between dividend smoothing and future earnings</a:t>
                </a:r>
                <a:r>
                  <a:rPr lang="en-US" sz="1800" dirty="0"/>
                  <a:t>. Our findings support the notion that dividend smoothing conveys information about future earnings through leading channel </a:t>
                </a:r>
                <a:r>
                  <a:rPr lang="en-US" sz="1800" dirty="0" smtClean="0"/>
                  <a:t>(</a:t>
                </a:r>
                <a14:m>
                  <m:oMath xmlns:m="http://schemas.openxmlformats.org/officeDocument/2006/math">
                    <m:r>
                      <a:rPr lang="en-US" sz="1800" i="1" smtClean="0">
                        <a:ea typeface="Cambria Math" panose="02040503050406030204" pitchFamily="18" charset="0"/>
                      </a:rPr>
                      <m:t>𝛿</m:t>
                    </m:r>
                    <m:r>
                      <a:rPr lang="en-US" sz="1800" b="0" i="1" smtClean="0">
                        <a:ea typeface="Cambria Math" panose="02040503050406030204" pitchFamily="18" charset="0"/>
                      </a:rPr>
                      <m:t>)</m:t>
                    </m:r>
                  </m:oMath>
                </a14:m>
                <a:r>
                  <a:rPr lang="en-US" sz="1800" dirty="0" smtClean="0"/>
                  <a:t>  </a:t>
                </a:r>
                <a:r>
                  <a:rPr lang="en-US" sz="1800" dirty="0"/>
                  <a:t>instead of lagging channel (SOA) as suggested in the generalized model.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683568" y="1052736"/>
                <a:ext cx="7906072" cy="5472608"/>
              </a:xfrm>
              <a:blipFill>
                <a:blip r:embed="rId2"/>
                <a:stretch>
                  <a:fillRect l="-154" t="-1003"/>
                </a:stretch>
              </a:blipFill>
            </p:spPr>
            <p:txBody>
              <a:bodyPr/>
              <a:lstStyle/>
              <a:p>
                <a:r>
                  <a:rPr lang="en-US">
                    <a:noFill/>
                  </a:rPr>
                  <a:t> </a:t>
                </a:r>
              </a:p>
            </p:txBody>
          </p:sp>
        </mc:Fallback>
      </mc:AlternateContent>
    </p:spTree>
    <p:extLst>
      <p:ext uri="{BB962C8B-B14F-4D97-AF65-F5344CB8AC3E}">
        <p14:creationId xmlns:p14="http://schemas.microsoft.com/office/powerpoint/2010/main" val="262103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796908"/>
          </a:xfrm>
        </p:spPr>
        <p:txBody>
          <a:bodyPr/>
          <a:lstStyle/>
          <a:p>
            <a:r>
              <a:rPr lang="en-US" altLang="zh-TW" dirty="0" smtClean="0"/>
              <a:t>Introduction</a:t>
            </a:r>
            <a:endParaRPr lang="zh-TW" altLang="en-US" dirty="0"/>
          </a:p>
        </p:txBody>
      </p:sp>
      <p:sp>
        <p:nvSpPr>
          <p:cNvPr id="3" name="內容版面配置區 2"/>
          <p:cNvSpPr>
            <a:spLocks noGrp="1"/>
          </p:cNvSpPr>
          <p:nvPr>
            <p:ph sz="quarter" idx="1"/>
          </p:nvPr>
        </p:nvSpPr>
        <p:spPr>
          <a:xfrm>
            <a:off x="914400" y="1071546"/>
            <a:ext cx="7772400" cy="5429288"/>
          </a:xfrm>
        </p:spPr>
        <p:txBody>
          <a:bodyPr>
            <a:normAutofit/>
          </a:bodyPr>
          <a:lstStyle/>
          <a:p>
            <a:r>
              <a:rPr lang="en-US" sz="1800" dirty="0" smtClean="0"/>
              <a:t>In this study, we follow Lee et al. (1987) to propose the integrated model that integrates two alternative dividend smoothing hypotheses to evaluate dividend smoothing behaviors and contribute our understanding of what determines a firm’s propensity to smooth dividend.</a:t>
            </a:r>
            <a:endParaRPr lang="zh-TW" altLang="en-US" sz="1800" dirty="0" smtClean="0"/>
          </a:p>
          <a:p>
            <a:endParaRPr lang="en-US" altLang="zh-TW" sz="1800" dirty="0" smtClean="0"/>
          </a:p>
          <a:p>
            <a:r>
              <a:rPr lang="zh-TW" altLang="en-US" sz="1800" dirty="0" smtClean="0"/>
              <a:t> </a:t>
            </a:r>
            <a:r>
              <a:rPr lang="en-US" sz="1800" dirty="0" smtClean="0"/>
              <a:t>The partial adjustment model proposed by Linter can be characterized as Equation (1) and (2).</a:t>
            </a:r>
          </a:p>
          <a:p>
            <a:endParaRPr lang="en-US" altLang="zh-TW" sz="1800" dirty="0" smtClean="0"/>
          </a:p>
          <a:p>
            <a:endParaRPr lang="en-US" altLang="zh-TW" sz="1800" dirty="0" smtClean="0"/>
          </a:p>
          <a:p>
            <a:endParaRPr lang="en-US" altLang="zh-TW" sz="1800" dirty="0" smtClean="0"/>
          </a:p>
          <a:p>
            <a:endParaRPr lang="en-US" sz="1800" dirty="0" smtClean="0"/>
          </a:p>
          <a:p>
            <a:endParaRPr lang="zh-TW" altLang="en-US" sz="1800" dirty="0"/>
          </a:p>
        </p:txBody>
      </p:sp>
      <p:pic>
        <p:nvPicPr>
          <p:cNvPr id="7" name="Picture 2"/>
          <p:cNvPicPr>
            <a:picLocks noChangeAspect="1" noChangeArrowheads="1"/>
          </p:cNvPicPr>
          <p:nvPr/>
        </p:nvPicPr>
        <p:blipFill>
          <a:blip r:embed="rId2"/>
          <a:srcRect/>
          <a:stretch>
            <a:fillRect/>
          </a:stretch>
        </p:blipFill>
        <p:spPr bwMode="auto">
          <a:xfrm>
            <a:off x="1857356" y="3500438"/>
            <a:ext cx="6027796" cy="857256"/>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1142976" y="4643446"/>
            <a:ext cx="6938977" cy="1514082"/>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a:srcRect/>
          <a:stretch>
            <a:fillRect/>
          </a:stretch>
        </p:blipFill>
        <p:spPr bwMode="auto">
          <a:xfrm>
            <a:off x="1142976" y="6286520"/>
            <a:ext cx="4214842" cy="20560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786" y="214290"/>
            <a:ext cx="8215370" cy="642942"/>
          </a:xfrm>
        </p:spPr>
        <p:txBody>
          <a:bodyPr>
            <a:noAutofit/>
          </a:bodyPr>
          <a:lstStyle/>
          <a:p>
            <a:r>
              <a:rPr lang="en-US" altLang="zh-TW" sz="2800" dirty="0" smtClean="0"/>
              <a:t>Partial adjustment model (Lintner,1956)</a:t>
            </a:r>
            <a:endParaRPr lang="zh-TW" altLang="en-US" sz="2800" dirty="0"/>
          </a:p>
        </p:txBody>
      </p:sp>
      <p:sp>
        <p:nvSpPr>
          <p:cNvPr id="3" name="內容版面配置區 2"/>
          <p:cNvSpPr>
            <a:spLocks noGrp="1"/>
          </p:cNvSpPr>
          <p:nvPr>
            <p:ph sz="quarter" idx="1"/>
          </p:nvPr>
        </p:nvSpPr>
        <p:spPr>
          <a:xfrm>
            <a:off x="1071538" y="1214422"/>
            <a:ext cx="7772400" cy="4572000"/>
          </a:xfrm>
        </p:spPr>
        <p:txBody>
          <a:bodyPr/>
          <a:lstStyle/>
          <a:p>
            <a:endParaRPr lang="en-US" altLang="zh-TW" dirty="0" smtClean="0"/>
          </a:p>
          <a:p>
            <a:endParaRPr lang="en-US" altLang="zh-TW" dirty="0" smtClean="0"/>
          </a:p>
          <a:p>
            <a:endParaRPr lang="en-US" altLang="zh-TW" dirty="0" smtClean="0"/>
          </a:p>
          <a:p>
            <a:endParaRPr lang="zh-TW" altLang="en-US" dirty="0"/>
          </a:p>
        </p:txBody>
      </p:sp>
      <p:pic>
        <p:nvPicPr>
          <p:cNvPr id="3074" name="Picture 2"/>
          <p:cNvPicPr>
            <a:picLocks noChangeAspect="1" noChangeArrowheads="1"/>
          </p:cNvPicPr>
          <p:nvPr/>
        </p:nvPicPr>
        <p:blipFill>
          <a:blip r:embed="rId2"/>
          <a:srcRect/>
          <a:stretch>
            <a:fillRect/>
          </a:stretch>
        </p:blipFill>
        <p:spPr bwMode="auto">
          <a:xfrm>
            <a:off x="714348" y="1071546"/>
            <a:ext cx="7251030" cy="3286148"/>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654032"/>
          </a:xfrm>
        </p:spPr>
        <p:txBody>
          <a:bodyPr>
            <a:normAutofit/>
          </a:bodyPr>
          <a:lstStyle/>
          <a:p>
            <a:r>
              <a:rPr lang="en-US" sz="2800" dirty="0" smtClean="0"/>
              <a:t>Adaptive expectation model </a:t>
            </a:r>
            <a:endParaRPr lang="zh-TW" altLang="en-US" sz="2800" dirty="0"/>
          </a:p>
        </p:txBody>
      </p:sp>
      <p:pic>
        <p:nvPicPr>
          <p:cNvPr id="4098" name="Picture 2"/>
          <p:cNvPicPr>
            <a:picLocks noChangeAspect="1" noChangeArrowheads="1"/>
          </p:cNvPicPr>
          <p:nvPr/>
        </p:nvPicPr>
        <p:blipFill>
          <a:blip r:embed="rId2"/>
          <a:srcRect/>
          <a:stretch>
            <a:fillRect/>
          </a:stretch>
        </p:blipFill>
        <p:spPr bwMode="auto">
          <a:xfrm>
            <a:off x="1000100" y="1000108"/>
            <a:ext cx="6858018" cy="1813565"/>
          </a:xfrm>
          <a:prstGeom prst="rect">
            <a:avLst/>
          </a:prstGeom>
          <a:noFill/>
          <a:ln w="9525">
            <a:noFill/>
            <a:miter lim="800000"/>
            <a:headEnd/>
            <a:tailEnd/>
          </a:ln>
          <a:effectLst/>
        </p:spPr>
      </p:pic>
      <p:pic>
        <p:nvPicPr>
          <p:cNvPr id="4099" name="Picture 3"/>
          <p:cNvPicPr>
            <a:picLocks noGrp="1" noChangeAspect="1" noChangeArrowheads="1"/>
          </p:cNvPicPr>
          <p:nvPr>
            <p:ph sz="quarter" idx="1"/>
          </p:nvPr>
        </p:nvPicPr>
        <p:blipFill>
          <a:blip r:embed="rId3"/>
          <a:srcRect/>
          <a:stretch>
            <a:fillRect/>
          </a:stretch>
        </p:blipFill>
        <p:spPr bwMode="auto">
          <a:xfrm>
            <a:off x="914400" y="2869240"/>
            <a:ext cx="6586558" cy="146530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857224" y="4357694"/>
            <a:ext cx="6643733" cy="780749"/>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1000100" y="5214950"/>
            <a:ext cx="6572296" cy="552361"/>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endParaRPr lang="zh-TW" altLang="en-US" dirty="0"/>
          </a:p>
        </p:txBody>
      </p:sp>
      <p:pic>
        <p:nvPicPr>
          <p:cNvPr id="5122" name="Picture 2"/>
          <p:cNvPicPr>
            <a:picLocks noChangeAspect="1" noChangeArrowheads="1"/>
          </p:cNvPicPr>
          <p:nvPr/>
        </p:nvPicPr>
        <p:blipFill>
          <a:blip r:embed="rId2"/>
          <a:srcRect/>
          <a:stretch>
            <a:fillRect/>
          </a:stretch>
        </p:blipFill>
        <p:spPr bwMode="auto">
          <a:xfrm>
            <a:off x="928662" y="785794"/>
            <a:ext cx="7137627" cy="505778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785786" y="428604"/>
            <a:ext cx="7620164" cy="334159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928662" y="3714752"/>
            <a:ext cx="7525995" cy="268375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571480"/>
            <a:ext cx="7772400" cy="5448320"/>
          </a:xfrm>
        </p:spPr>
        <p:txBody>
          <a:bodyPr>
            <a:normAutofit/>
          </a:bodyPr>
          <a:lstStyle/>
          <a:p>
            <a:r>
              <a:rPr lang="en-US" sz="1800" dirty="0" smtClean="0"/>
              <a:t>By using this generalized framework, Lee et al. (1987) document that alternative dividend behavior policies listed in Table 1 can be testified.</a:t>
            </a:r>
            <a:endParaRPr lang="zh-TW" altLang="en-US" sz="1800" dirty="0"/>
          </a:p>
        </p:txBody>
      </p:sp>
      <p:pic>
        <p:nvPicPr>
          <p:cNvPr id="7170" name="Picture 2"/>
          <p:cNvPicPr>
            <a:picLocks noChangeAspect="1" noChangeArrowheads="1"/>
          </p:cNvPicPr>
          <p:nvPr/>
        </p:nvPicPr>
        <p:blipFill>
          <a:blip r:embed="rId2"/>
          <a:srcRect/>
          <a:stretch>
            <a:fillRect/>
          </a:stretch>
        </p:blipFill>
        <p:spPr bwMode="auto">
          <a:xfrm>
            <a:off x="857224" y="1714488"/>
            <a:ext cx="7286675" cy="233944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274638"/>
            <a:ext cx="7772400" cy="654032"/>
          </a:xfrm>
        </p:spPr>
        <p:txBody>
          <a:bodyPr>
            <a:normAutofit/>
          </a:bodyPr>
          <a:lstStyle/>
          <a:p>
            <a:r>
              <a:rPr lang="en-US" sz="2800" b="1" dirty="0" smtClean="0"/>
              <a:t>Estimation of Integrated Model </a:t>
            </a:r>
            <a:endParaRPr lang="zh-TW" altLang="en-US" sz="2800" dirty="0"/>
          </a:p>
        </p:txBody>
      </p:sp>
      <p:pic>
        <p:nvPicPr>
          <p:cNvPr id="8194" name="Picture 2"/>
          <p:cNvPicPr>
            <a:picLocks noChangeAspect="1" noChangeArrowheads="1"/>
          </p:cNvPicPr>
          <p:nvPr/>
        </p:nvPicPr>
        <p:blipFill>
          <a:blip r:embed="rId2"/>
          <a:srcRect/>
          <a:stretch>
            <a:fillRect/>
          </a:stretch>
        </p:blipFill>
        <p:spPr bwMode="auto">
          <a:xfrm>
            <a:off x="500034" y="1285860"/>
            <a:ext cx="8001024" cy="1998289"/>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285720" y="3571876"/>
            <a:ext cx="8215370" cy="2114769"/>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520</Words>
  <Application>Microsoft Office PowerPoint</Application>
  <PresentationFormat>On-screen Show (4:3)</PresentationFormat>
  <Paragraphs>41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Microsoft JhengHei</vt:lpstr>
      <vt:lpstr>PMingLiU</vt:lpstr>
      <vt:lpstr>Arial</vt:lpstr>
      <vt:lpstr>Cambria Math</vt:lpstr>
      <vt:lpstr>Franklin Gothic Book</vt:lpstr>
      <vt:lpstr>Perpetua</vt:lpstr>
      <vt:lpstr>Wingdings 2</vt:lpstr>
      <vt:lpstr>公正</vt:lpstr>
      <vt:lpstr>A new approach to investigate dividend smoothing: Theoretical and empirical evidence </vt:lpstr>
      <vt:lpstr>Introduction</vt:lpstr>
      <vt:lpstr>Introduction</vt:lpstr>
      <vt:lpstr>Partial adjustment model (Lintner,1956)</vt:lpstr>
      <vt:lpstr>Adaptive expectation model </vt:lpstr>
      <vt:lpstr>PowerPoint Presentation</vt:lpstr>
      <vt:lpstr>PowerPoint Presentation</vt:lpstr>
      <vt:lpstr>PowerPoint Presentation</vt:lpstr>
      <vt:lpstr>Estimation of Integrated Model </vt:lpstr>
      <vt:lpstr>      Sample Selection and Model Estimations </vt:lpstr>
      <vt:lpstr>PowerPoint Presentation</vt:lpstr>
      <vt:lpstr>Firm characteristics and Dividend Payout Policies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approach to investigate dividend smoothing: Theoretical and empirical evidence </dc:title>
  <dc:creator>User</dc:creator>
  <cp:lastModifiedBy>James Lin</cp:lastModifiedBy>
  <cp:revision>22</cp:revision>
  <dcterms:created xsi:type="dcterms:W3CDTF">2019-06-11T03:14:54Z</dcterms:created>
  <dcterms:modified xsi:type="dcterms:W3CDTF">2019-06-11T10:05:51Z</dcterms:modified>
</cp:coreProperties>
</file>