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9" d="100"/>
          <a:sy n="109" d="100"/>
        </p:scale>
        <p:origin x="-1722"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FD6856A5-D07C-429C-9364-E54980CB6631}" type="datetimeFigureOut">
              <a:rPr lang="en-US" smtClean="0"/>
              <a:pPr/>
              <a:t>5/14/2019</a:t>
            </a:fld>
            <a:endParaRPr lang="en-US" dirty="0"/>
          </a:p>
        </p:txBody>
      </p:sp>
      <p:sp>
        <p:nvSpPr>
          <p:cNvPr id="17" name="Footer Placeholder 16"/>
          <p:cNvSpPr>
            <a:spLocks noGrp="1"/>
          </p:cNvSpPr>
          <p:nvPr>
            <p:ph type="ftr" sz="quarter" idx="11"/>
          </p:nvPr>
        </p:nvSpPr>
        <p:spPr>
          <a:xfrm>
            <a:off x="5410200" y="4205288"/>
            <a:ext cx="1295400" cy="457200"/>
          </a:xfrm>
        </p:spPr>
        <p:txBody>
          <a:bodyPr/>
          <a:lstStyle/>
          <a:p>
            <a:endParaRPr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5A60C3D-CEFA-4805-9EBB-6F76EFF1639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6856A5-D07C-429C-9364-E54980CB6631}" type="datetimeFigureOut">
              <a:rPr lang="en-US" smtClean="0"/>
              <a:pPr/>
              <a:t>5/14/2019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A60C3D-CEFA-4805-9EBB-6F76EFF1639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6856A5-D07C-429C-9364-E54980CB6631}" type="datetimeFigureOut">
              <a:rPr lang="en-US" smtClean="0"/>
              <a:pPr/>
              <a:t>5/14/2019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A60C3D-CEFA-4805-9EBB-6F76EFF1639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6856A5-D07C-429C-9364-E54980CB6631}" type="datetimeFigureOut">
              <a:rPr lang="en-US" smtClean="0"/>
              <a:pPr/>
              <a:t>5/14/2019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A60C3D-CEFA-4805-9EBB-6F76EFF1639F}"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D6856A5-D07C-429C-9364-E54980CB6631}" type="datetimeFigureOut">
              <a:rPr lang="en-US" smtClean="0"/>
              <a:pPr/>
              <a:t>5/14/2019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A60C3D-CEFA-4805-9EBB-6F76EFF1639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D6856A5-D07C-429C-9364-E54980CB6631}" type="datetimeFigureOut">
              <a:rPr lang="en-US" smtClean="0"/>
              <a:pPr/>
              <a:t>5/14/2019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A60C3D-CEFA-4805-9EBB-6F76EFF1639F}"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FD6856A5-D07C-429C-9364-E54980CB6631}" type="datetimeFigureOut">
              <a:rPr lang="en-US" smtClean="0"/>
              <a:pPr/>
              <a:t>5/14/2019</a:t>
            </a:fld>
            <a:endParaRPr lang="en-US" dirty="0"/>
          </a:p>
        </p:txBody>
      </p:sp>
      <p:sp>
        <p:nvSpPr>
          <p:cNvPr id="27" name="Slide Number Placeholder 26"/>
          <p:cNvSpPr>
            <a:spLocks noGrp="1"/>
          </p:cNvSpPr>
          <p:nvPr>
            <p:ph type="sldNum" sz="quarter" idx="11"/>
          </p:nvPr>
        </p:nvSpPr>
        <p:spPr/>
        <p:txBody>
          <a:bodyPr rtlCol="0"/>
          <a:lstStyle/>
          <a:p>
            <a:fld id="{D5A60C3D-CEFA-4805-9EBB-6F76EFF1639F}"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FD6856A5-D07C-429C-9364-E54980CB6631}" type="datetimeFigureOut">
              <a:rPr lang="en-US" smtClean="0"/>
              <a:pPr/>
              <a:t>5/14/2019</a:t>
            </a:fld>
            <a:endParaRPr lang="en-US" dirty="0"/>
          </a:p>
        </p:txBody>
      </p:sp>
      <p:sp>
        <p:nvSpPr>
          <p:cNvPr id="4" name="Footer Placeholder 3"/>
          <p:cNvSpPr>
            <a:spLocks noGrp="1"/>
          </p:cNvSpPr>
          <p:nvPr>
            <p:ph type="ftr" sz="quarter" idx="11"/>
          </p:nvPr>
        </p:nvSpPr>
        <p:spPr>
          <a:xfrm>
            <a:off x="5257800" y="612648"/>
            <a:ext cx="1325880" cy="457200"/>
          </a:xfrm>
        </p:spPr>
        <p:txBody>
          <a:bodyPr/>
          <a:lstStyle/>
          <a:p>
            <a:endParaRPr lang="en-US" dirty="0"/>
          </a:p>
        </p:txBody>
      </p:sp>
      <p:sp>
        <p:nvSpPr>
          <p:cNvPr id="5" name="Slide Number Placeholder 4"/>
          <p:cNvSpPr>
            <a:spLocks noGrp="1"/>
          </p:cNvSpPr>
          <p:nvPr>
            <p:ph type="sldNum" sz="quarter" idx="12"/>
          </p:nvPr>
        </p:nvSpPr>
        <p:spPr>
          <a:xfrm>
            <a:off x="8174736" y="2272"/>
            <a:ext cx="762000" cy="365760"/>
          </a:xfrm>
        </p:spPr>
        <p:txBody>
          <a:bodyPr/>
          <a:lstStyle/>
          <a:p>
            <a:fld id="{D5A60C3D-CEFA-4805-9EBB-6F76EFF1639F}"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6856A5-D07C-429C-9364-E54980CB6631}" type="datetimeFigureOut">
              <a:rPr lang="en-US" smtClean="0"/>
              <a:pPr/>
              <a:t>5/14/2019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A60C3D-CEFA-4805-9EBB-6F76EFF1639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D6856A5-D07C-429C-9364-E54980CB6631}" type="datetimeFigureOut">
              <a:rPr lang="en-US" smtClean="0"/>
              <a:pPr/>
              <a:t>5/14/2019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A60C3D-CEFA-4805-9EBB-6F76EFF1639F}"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D6856A5-D07C-429C-9364-E54980CB6631}" type="datetimeFigureOut">
              <a:rPr lang="en-US" smtClean="0"/>
              <a:pPr/>
              <a:t>5/14/2019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A60C3D-CEFA-4805-9EBB-6F76EFF1639F}"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FD6856A5-D07C-429C-9364-E54980CB6631}" type="datetimeFigureOut">
              <a:rPr lang="en-US" smtClean="0"/>
              <a:pPr/>
              <a:t>5/14/2019</a:t>
            </a:fld>
            <a:endParaRPr lang="en-US" dirty="0"/>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5A60C3D-CEFA-4805-9EBB-6F76EFF1639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447800"/>
            <a:ext cx="7772400" cy="1470025"/>
          </a:xfrm>
        </p:spPr>
        <p:txBody>
          <a:bodyPr>
            <a:normAutofit fontScale="90000"/>
          </a:bodyPr>
          <a:lstStyle/>
          <a:p>
            <a:r>
              <a:rPr lang="en-US" dirty="0" smtClean="0"/>
              <a:t>Security Analysis and Portfolio Management</a:t>
            </a:r>
            <a:r>
              <a:rPr lang="en-US" smtClean="0"/>
              <a:t>: Theory, Method </a:t>
            </a:r>
            <a:r>
              <a:rPr lang="en-US" dirty="0" smtClean="0"/>
              <a:t>and Application*</a:t>
            </a:r>
            <a:endParaRPr lang="en-US" dirty="0"/>
          </a:p>
        </p:txBody>
      </p:sp>
      <p:sp>
        <p:nvSpPr>
          <p:cNvPr id="4" name="TextBox 3"/>
          <p:cNvSpPr txBox="1"/>
          <p:nvPr/>
        </p:nvSpPr>
        <p:spPr>
          <a:xfrm>
            <a:off x="1828800" y="4191000"/>
            <a:ext cx="5791200" cy="2585323"/>
          </a:xfrm>
          <a:prstGeom prst="rect">
            <a:avLst/>
          </a:prstGeom>
          <a:noFill/>
        </p:spPr>
        <p:txBody>
          <a:bodyPr wrap="square" rtlCol="0">
            <a:spAutoFit/>
          </a:bodyPr>
          <a:lstStyle/>
          <a:p>
            <a:pPr>
              <a:lnSpc>
                <a:spcPct val="80000"/>
              </a:lnSpc>
            </a:pPr>
            <a:r>
              <a:rPr lang="en-US" altLang="zh-TW" dirty="0">
                <a:ea typeface="標楷體" pitchFamily="65" charset="-120"/>
              </a:rPr>
              <a:t>Cheng-Few Lee          </a:t>
            </a:r>
          </a:p>
          <a:p>
            <a:pPr>
              <a:lnSpc>
                <a:spcPct val="80000"/>
              </a:lnSpc>
            </a:pPr>
            <a:r>
              <a:rPr lang="en-US" altLang="zh-TW" dirty="0">
                <a:ea typeface="標楷體" pitchFamily="65" charset="-120"/>
              </a:rPr>
              <a:t>Distinguished Professor of Finance and </a:t>
            </a:r>
          </a:p>
          <a:p>
            <a:pPr>
              <a:lnSpc>
                <a:spcPct val="80000"/>
              </a:lnSpc>
            </a:pPr>
            <a:r>
              <a:rPr lang="en-US" altLang="zh-TW" dirty="0">
                <a:ea typeface="標楷體" pitchFamily="65" charset="-120"/>
              </a:rPr>
              <a:t>Economics, Rutgers University</a:t>
            </a:r>
          </a:p>
          <a:p>
            <a:pPr>
              <a:lnSpc>
                <a:spcPct val="80000"/>
              </a:lnSpc>
            </a:pPr>
            <a:r>
              <a:rPr lang="en-US" altLang="zh-TW" dirty="0">
                <a:ea typeface="標楷體" pitchFamily="65" charset="-120"/>
              </a:rPr>
              <a:t>Editor of Review of Quantitative Finance </a:t>
            </a:r>
          </a:p>
          <a:p>
            <a:pPr>
              <a:lnSpc>
                <a:spcPct val="80000"/>
              </a:lnSpc>
            </a:pPr>
            <a:r>
              <a:rPr lang="en-US" altLang="zh-TW" dirty="0">
                <a:ea typeface="標楷體" pitchFamily="65" charset="-120"/>
              </a:rPr>
              <a:t>and Accounting and Review of Pacific  </a:t>
            </a:r>
          </a:p>
          <a:p>
            <a:pPr>
              <a:lnSpc>
                <a:spcPct val="80000"/>
              </a:lnSpc>
            </a:pPr>
            <a:r>
              <a:rPr lang="en-US" altLang="zh-TW" dirty="0">
                <a:ea typeface="標楷體" pitchFamily="65" charset="-120"/>
              </a:rPr>
              <a:t>Basin Financial Market and Policy</a:t>
            </a:r>
          </a:p>
          <a:p>
            <a:pPr>
              <a:lnSpc>
                <a:spcPct val="80000"/>
              </a:lnSpc>
            </a:pPr>
            <a:r>
              <a:rPr lang="en-US" altLang="zh-TW" dirty="0">
                <a:ea typeface="標楷體" pitchFamily="65" charset="-120"/>
              </a:rPr>
              <a:t>Email: cflee@business.rutgers.edu</a:t>
            </a:r>
          </a:p>
          <a:p>
            <a:pPr>
              <a:lnSpc>
                <a:spcPct val="80000"/>
              </a:lnSpc>
            </a:pPr>
            <a:endParaRPr lang="en-US" altLang="zh-TW" dirty="0">
              <a:ea typeface="標楷體" pitchFamily="65" charset="-120"/>
            </a:endParaRPr>
          </a:p>
          <a:p>
            <a:pPr>
              <a:lnSpc>
                <a:spcPct val="80000"/>
              </a:lnSpc>
            </a:pPr>
            <a:r>
              <a:rPr lang="en-US" altLang="zh-TW" dirty="0" smtClean="0">
                <a:ea typeface="標楷體" pitchFamily="65" charset="-120"/>
              </a:rPr>
              <a:t>*Speech to </a:t>
            </a:r>
            <a:r>
              <a:rPr lang="en-US" altLang="zh-TW" dirty="0">
                <a:ea typeface="標楷體" pitchFamily="65" charset="-120"/>
              </a:rPr>
              <a:t>be </a:t>
            </a:r>
            <a:r>
              <a:rPr lang="en-US" altLang="zh-TW" dirty="0" smtClean="0">
                <a:ea typeface="標楷體" pitchFamily="65" charset="-120"/>
              </a:rPr>
              <a:t>delivered at </a:t>
            </a:r>
            <a:r>
              <a:rPr lang="en-US" dirty="0" err="1" smtClean="0"/>
              <a:t>FeAT</a:t>
            </a:r>
            <a:r>
              <a:rPr lang="en-US" dirty="0" smtClean="0"/>
              <a:t> 2019 Annual </a:t>
            </a:r>
            <a:r>
              <a:rPr lang="en-US" dirty="0" smtClean="0"/>
              <a:t>Conference </a:t>
            </a:r>
            <a:r>
              <a:rPr lang="en-US" altLang="zh-TW" smtClean="0">
                <a:ea typeface="標楷體" pitchFamily="65" charset="-120"/>
              </a:rPr>
              <a:t>on May 31, </a:t>
            </a:r>
            <a:r>
              <a:rPr lang="en-US" altLang="zh-TW" dirty="0">
                <a:ea typeface="標楷體" pitchFamily="65" charset="-120"/>
              </a:rPr>
              <a:t>2019 </a:t>
            </a:r>
          </a:p>
          <a:p>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0"/>
            <a:ext cx="8229600" cy="5562600"/>
          </a:xfrm>
        </p:spPr>
        <p:txBody>
          <a:bodyPr>
            <a:normAutofit fontScale="77500" lnSpcReduction="20000"/>
          </a:bodyPr>
          <a:lstStyle/>
          <a:p>
            <a:r>
              <a:rPr lang="en-US" dirty="0" smtClean="0"/>
              <a:t>A: Introduction</a:t>
            </a:r>
          </a:p>
          <a:p>
            <a:r>
              <a:rPr lang="en-US" dirty="0" smtClean="0"/>
              <a:t>B: Efficient Market Hypothesis: Empirical Evidence</a:t>
            </a:r>
          </a:p>
          <a:p>
            <a:pPr>
              <a:buNone/>
            </a:pPr>
            <a:r>
              <a:rPr lang="en-US" dirty="0" smtClean="0"/>
              <a:t>Based upon Yen and Lee (2008), the empirical evidence of EMH can be divided into three periods.</a:t>
            </a:r>
          </a:p>
          <a:p>
            <a:pPr>
              <a:buNone/>
            </a:pPr>
            <a:r>
              <a:rPr lang="en-US" dirty="0"/>
              <a:t>	</a:t>
            </a:r>
            <a:r>
              <a:rPr lang="en-US" dirty="0" smtClean="0"/>
              <a:t>- B1: Supporting Empirical Evidence on the EMH in 1960s</a:t>
            </a:r>
          </a:p>
          <a:p>
            <a:pPr>
              <a:buNone/>
            </a:pPr>
            <a:r>
              <a:rPr lang="en-US" dirty="0"/>
              <a:t>	</a:t>
            </a:r>
            <a:r>
              <a:rPr lang="en-US" dirty="0" smtClean="0"/>
              <a:t>- B2: Mixed Empirical Evidence on EMH in the Late 1970s through 1980s</a:t>
            </a:r>
          </a:p>
          <a:p>
            <a:pPr>
              <a:buNone/>
            </a:pPr>
            <a:r>
              <a:rPr lang="en-US" dirty="0"/>
              <a:t>	</a:t>
            </a:r>
            <a:r>
              <a:rPr lang="en-US" dirty="0" smtClean="0"/>
              <a:t>- B3: Challenging Empirical Evidence on EMH in 1990s</a:t>
            </a:r>
          </a:p>
          <a:p>
            <a:pPr>
              <a:buNone/>
            </a:pPr>
            <a:r>
              <a:rPr lang="en-US" dirty="0" smtClean="0"/>
              <a:t>Overall, the market is not as efficient as the theory originally hypothesized; therefore, there is hope to perform security analysis and portfolio management to make money.</a:t>
            </a:r>
          </a:p>
          <a:p>
            <a:r>
              <a:rPr lang="en-US" dirty="0" smtClean="0"/>
              <a:t>C: Four Alternative Methods to Perform Security Analysis</a:t>
            </a:r>
          </a:p>
          <a:p>
            <a:pPr>
              <a:buNone/>
            </a:pPr>
            <a:r>
              <a:rPr lang="en-US" dirty="0" smtClean="0"/>
              <a:t>	C1)Technical Analysis, C2) Fundamental Analysis, C3) Contrarian Analysis, and C4) Dynamic Asset Allocation</a:t>
            </a:r>
          </a:p>
          <a:p>
            <a:r>
              <a:rPr lang="en-US" dirty="0" smtClean="0"/>
              <a:t>D: Security Value Determination and Its Forecast</a:t>
            </a:r>
          </a:p>
          <a:p>
            <a:pPr>
              <a:buNone/>
            </a:pPr>
            <a:r>
              <a:rPr lang="en-US" dirty="0"/>
              <a:t>	</a:t>
            </a:r>
            <a:r>
              <a:rPr lang="en-US" dirty="0" smtClean="0"/>
              <a:t>- D1) Discount Cash Flow Method, D2) PE Ratio Method, D3) Alternative Forecasting Methods: Single Equation Method and Simultaneous Equation Method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229600" cy="5287963"/>
          </a:xfrm>
        </p:spPr>
        <p:txBody>
          <a:bodyPr>
            <a:normAutofit fontScale="62500" lnSpcReduction="20000"/>
          </a:bodyPr>
          <a:lstStyle/>
          <a:p>
            <a:r>
              <a:rPr lang="en-US" dirty="0" smtClean="0"/>
              <a:t>E: Alternative Momentum Analysis</a:t>
            </a:r>
          </a:p>
          <a:p>
            <a:pPr>
              <a:buNone/>
            </a:pPr>
            <a:r>
              <a:rPr lang="en-US" dirty="0"/>
              <a:t>	</a:t>
            </a:r>
            <a:r>
              <a:rPr lang="en-US" dirty="0" smtClean="0"/>
              <a:t>- E1) Technical Approach, E2) Fundamental approach, E3) Combined Approach, and E4) Volatility Spillover Approach</a:t>
            </a:r>
          </a:p>
          <a:p>
            <a:r>
              <a:rPr lang="en-US" dirty="0" smtClean="0"/>
              <a:t>Based upon the recent research paper, “Another </a:t>
            </a:r>
            <a:r>
              <a:rPr lang="en-US" dirty="0"/>
              <a:t>Look at Value and Momentum: Volatility </a:t>
            </a:r>
            <a:r>
              <a:rPr lang="en-US" dirty="0" smtClean="0"/>
              <a:t>Spillovers,” by Klaus Grobys</a:t>
            </a:r>
            <a:r>
              <a:rPr lang="en-US" dirty="0"/>
              <a:t> </a:t>
            </a:r>
            <a:r>
              <a:rPr lang="en-US" dirty="0" smtClean="0"/>
              <a:t>and Sami Vähämaa (2018), the abstract of this paper is quoted as follows: </a:t>
            </a:r>
          </a:p>
          <a:p>
            <a:endParaRPr lang="en-US" dirty="0" smtClean="0"/>
          </a:p>
          <a:p>
            <a:pPr>
              <a:buNone/>
            </a:pPr>
            <a:r>
              <a:rPr lang="en-US" dirty="0" smtClean="0"/>
              <a:t>	This paper examines </a:t>
            </a:r>
            <a:r>
              <a:rPr lang="en-US" dirty="0"/>
              <a:t>volatility interdependencies between value and momentum returns. Using U.S. data over </a:t>
            </a:r>
            <a:r>
              <a:rPr lang="en-US" dirty="0" smtClean="0"/>
              <a:t>the period </a:t>
            </a:r>
            <a:r>
              <a:rPr lang="en-US" dirty="0"/>
              <a:t>1926-2015, we document persistent periods of low and high volatility spillovers between value and </a:t>
            </a:r>
            <a:r>
              <a:rPr lang="en-US" dirty="0" smtClean="0"/>
              <a:t>momentum strategies</a:t>
            </a:r>
            <a:r>
              <a:rPr lang="en-US" dirty="0"/>
              <a:t>. Moreover, we find that the intensity of the volatility spillovers may change substantially in very short </a:t>
            </a:r>
            <a:r>
              <a:rPr lang="en-US" dirty="0" smtClean="0"/>
              <a:t>periods of </a:t>
            </a:r>
            <a:r>
              <a:rPr lang="en-US" dirty="0"/>
              <a:t>time and that these shifts in spillover intensity can be linked to prominent economic events and financial </a:t>
            </a:r>
            <a:r>
              <a:rPr lang="en-US" dirty="0" smtClean="0"/>
              <a:t>market turmoil</a:t>
            </a:r>
            <a:r>
              <a:rPr lang="en-US" dirty="0"/>
              <a:t>. Our results further demonstrate that value returns increase and momentum returns decrease </a:t>
            </a:r>
            <a:r>
              <a:rPr lang="en-US" dirty="0" smtClean="0"/>
              <a:t>monotonically with </a:t>
            </a:r>
            <a:r>
              <a:rPr lang="en-US" dirty="0"/>
              <a:t>increasing volatility spillovers between the two strategies. Given this linkage between spillover intensity </a:t>
            </a:r>
            <a:r>
              <a:rPr lang="en-US" dirty="0" smtClean="0"/>
              <a:t>and returns</a:t>
            </a:r>
            <a:r>
              <a:rPr lang="en-US" dirty="0"/>
              <a:t>, we propose a simple trading strategy which utilizes a volatility spillover index for allocating funds </a:t>
            </a:r>
            <a:r>
              <a:rPr lang="en-US" dirty="0" smtClean="0"/>
              <a:t>between value </a:t>
            </a:r>
            <a:r>
              <a:rPr lang="en-US" dirty="0"/>
              <a:t>and momentum portfolios. The proposed trading strategy outperforms value and momentum strategies </a:t>
            </a:r>
            <a:r>
              <a:rPr lang="en-US" dirty="0" smtClean="0"/>
              <a:t>and generates </a:t>
            </a:r>
            <a:r>
              <a:rPr lang="en-US" dirty="0"/>
              <a:t>payoffs that are not subject to option-like behavior.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16563"/>
          </a:xfrm>
        </p:spPr>
        <p:txBody>
          <a:bodyPr>
            <a:normAutofit fontScale="55000" lnSpcReduction="20000"/>
          </a:bodyPr>
          <a:lstStyle/>
          <a:p>
            <a:r>
              <a:rPr lang="en-US" dirty="0" smtClean="0"/>
              <a:t>F: Portfolio Analysis and Mutual Fund</a:t>
            </a:r>
          </a:p>
          <a:p>
            <a:pPr>
              <a:buNone/>
            </a:pPr>
            <a:r>
              <a:rPr lang="en-US" dirty="0" smtClean="0"/>
              <a:t>There are several methods that can be used to formulate a portfolio. They include i) Markowitz method, ii) index method, iii) performance measure method, and iv) other methods. It is well known that mutual funds can be classified into active management funds and passive management funds (ETF). The active management fund can be further classified into different types of funds (See Lee et al. 2013).  </a:t>
            </a:r>
          </a:p>
          <a:p>
            <a:r>
              <a:rPr lang="en-US" dirty="0" smtClean="0"/>
              <a:t>G: Introduction to Financial Econometrics, Mathematics, Statistics, and Machine Learning</a:t>
            </a:r>
          </a:p>
          <a:p>
            <a:pPr>
              <a:buNone/>
            </a:pPr>
            <a:r>
              <a:rPr lang="en-US" dirty="0" smtClean="0"/>
              <a:t>(Please see other PowerPoint for more detail.)</a:t>
            </a:r>
          </a:p>
          <a:p>
            <a:r>
              <a:rPr lang="en-US" dirty="0" smtClean="0"/>
              <a:t>H: Summary and Concluding Remarks</a:t>
            </a:r>
          </a:p>
          <a:p>
            <a:r>
              <a:rPr lang="en-US" dirty="0" smtClean="0"/>
              <a:t>References</a:t>
            </a:r>
          </a:p>
          <a:p>
            <a:pPr>
              <a:buNone/>
            </a:pPr>
            <a:r>
              <a:rPr lang="en-US" dirty="0"/>
              <a:t>	</a:t>
            </a:r>
            <a:r>
              <a:rPr lang="en-US" dirty="0" smtClean="0"/>
              <a:t>1. Grobys, K and S. Vähämaa, 2018. Another Look at Value and Momentum: Volatility Spillovers, Working paper.</a:t>
            </a:r>
          </a:p>
          <a:p>
            <a:pPr>
              <a:buNone/>
            </a:pPr>
            <a:r>
              <a:rPr lang="en-US" dirty="0"/>
              <a:t>	</a:t>
            </a:r>
            <a:r>
              <a:rPr lang="en-US" dirty="0" smtClean="0"/>
              <a:t>2. Lee, C.F., J. Finnerty, J. C. Lee, A. C. Lee, and D. Wort, 2013. Security Analysis, Portfolio Management, and Financial Derivatives, 2nd Edition, World Scientific Publishing.</a:t>
            </a:r>
          </a:p>
          <a:p>
            <a:pPr lvl="0">
              <a:buNone/>
            </a:pPr>
            <a:r>
              <a:rPr lang="en-US" dirty="0"/>
              <a:t>	</a:t>
            </a:r>
            <a:r>
              <a:rPr lang="en-US" dirty="0" smtClean="0"/>
              <a:t>3. Lee, C.F. and J.C. Lee, 2017. Financial Analysis, Planning and Forecasting, 3rd edition., World Scientific Publishing Co.</a:t>
            </a:r>
          </a:p>
          <a:p>
            <a:pPr>
              <a:buNone/>
            </a:pPr>
            <a:r>
              <a:rPr lang="en-US" dirty="0"/>
              <a:t>	</a:t>
            </a:r>
            <a:r>
              <a:rPr lang="en-US" dirty="0" smtClean="0"/>
              <a:t>4. Lee, C. F. and J. Lee. "Handbook of Financial Econometrics, Mathematics, Statistics, and Technology" 2019, forthcoming. World Scientific, Singapore.</a:t>
            </a:r>
          </a:p>
          <a:p>
            <a:pPr>
              <a:buNone/>
            </a:pPr>
            <a:r>
              <a:rPr lang="en-US" dirty="0"/>
              <a:t>	</a:t>
            </a:r>
            <a:r>
              <a:rPr lang="en-US" dirty="0" smtClean="0"/>
              <a:t>5. Yen, G. and C.F. Lee, 2008. “Efficient Market Hypothesis (EMH): Past, Present and Future,” </a:t>
            </a:r>
            <a:r>
              <a:rPr lang="en-US" i="1" dirty="0" smtClean="0"/>
              <a:t>Review of Pacific Basin Financial Markets and Policies</a:t>
            </a:r>
            <a:r>
              <a:rPr lang="en-US" dirty="0" smtClean="0"/>
              <a:t>, Vol. 11, pp. 305-329.</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50</TotalTime>
  <Words>210</Words>
  <Application>Microsoft Office PowerPoint</Application>
  <PresentationFormat>如螢幕大小 (4:3)</PresentationFormat>
  <Paragraphs>37</Paragraphs>
  <Slides>4</Slides>
  <Notes>0</Notes>
  <HiddenSlides>0</HiddenSlides>
  <MMClips>0</MMClips>
  <ScaleCrop>false</ScaleCrop>
  <HeadingPairs>
    <vt:vector size="4" baseType="variant">
      <vt:variant>
        <vt:lpstr>佈景主題</vt:lpstr>
      </vt:variant>
      <vt:variant>
        <vt:i4>1</vt:i4>
      </vt:variant>
      <vt:variant>
        <vt:lpstr>投影片標題</vt:lpstr>
      </vt:variant>
      <vt:variant>
        <vt:i4>4</vt:i4>
      </vt:variant>
    </vt:vector>
  </HeadingPairs>
  <TitlesOfParts>
    <vt:vector size="5" baseType="lpstr">
      <vt:lpstr>Urban</vt:lpstr>
      <vt:lpstr>Security Analysis and Portfolio Management: Theory, Method and Application*</vt:lpstr>
      <vt:lpstr>投影片 2</vt:lpstr>
      <vt:lpstr>投影片 3</vt:lpstr>
      <vt:lpstr>投影片 4</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Outline of Speech</dc:title>
  <dc:creator>Dad</dc:creator>
  <cp:lastModifiedBy>User</cp:lastModifiedBy>
  <cp:revision>12</cp:revision>
  <dcterms:created xsi:type="dcterms:W3CDTF">2019-02-04T21:40:40Z</dcterms:created>
  <dcterms:modified xsi:type="dcterms:W3CDTF">2019-05-14T01:37:34Z</dcterms:modified>
</cp:coreProperties>
</file>