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9"/>
  </p:notesMasterIdLst>
  <p:handoutMasterIdLst>
    <p:handoutMasterId r:id="rId70"/>
  </p:handoutMasterIdLst>
  <p:sldIdLst>
    <p:sldId id="333" r:id="rId2"/>
    <p:sldId id="256" r:id="rId3"/>
    <p:sldId id="334" r:id="rId4"/>
    <p:sldId id="336" r:id="rId5"/>
    <p:sldId id="337" r:id="rId6"/>
    <p:sldId id="338" r:id="rId7"/>
    <p:sldId id="335" r:id="rId8"/>
    <p:sldId id="339" r:id="rId9"/>
    <p:sldId id="340" r:id="rId10"/>
    <p:sldId id="342" r:id="rId11"/>
    <p:sldId id="343" r:id="rId12"/>
    <p:sldId id="344" r:id="rId13"/>
    <p:sldId id="345" r:id="rId14"/>
    <p:sldId id="346" r:id="rId15"/>
    <p:sldId id="347" r:id="rId16"/>
    <p:sldId id="341" r:id="rId17"/>
    <p:sldId id="348" r:id="rId18"/>
    <p:sldId id="349" r:id="rId19"/>
    <p:sldId id="350" r:id="rId20"/>
    <p:sldId id="351" r:id="rId21"/>
    <p:sldId id="352" r:id="rId22"/>
    <p:sldId id="354" r:id="rId23"/>
    <p:sldId id="355" r:id="rId24"/>
    <p:sldId id="356" r:id="rId25"/>
    <p:sldId id="353" r:id="rId26"/>
    <p:sldId id="357" r:id="rId27"/>
    <p:sldId id="358" r:id="rId28"/>
    <p:sldId id="359" r:id="rId29"/>
    <p:sldId id="360" r:id="rId30"/>
    <p:sldId id="361" r:id="rId31"/>
    <p:sldId id="362" r:id="rId32"/>
    <p:sldId id="363" r:id="rId33"/>
    <p:sldId id="364" r:id="rId34"/>
    <p:sldId id="365" r:id="rId35"/>
    <p:sldId id="366" r:id="rId36"/>
    <p:sldId id="367" r:id="rId37"/>
    <p:sldId id="368" r:id="rId38"/>
    <p:sldId id="369" r:id="rId39"/>
    <p:sldId id="370" r:id="rId40"/>
    <p:sldId id="371" r:id="rId41"/>
    <p:sldId id="372" r:id="rId42"/>
    <p:sldId id="373" r:id="rId43"/>
    <p:sldId id="374" r:id="rId44"/>
    <p:sldId id="375" r:id="rId45"/>
    <p:sldId id="376" r:id="rId46"/>
    <p:sldId id="377" r:id="rId47"/>
    <p:sldId id="378" r:id="rId48"/>
    <p:sldId id="379" r:id="rId49"/>
    <p:sldId id="380" r:id="rId50"/>
    <p:sldId id="381" r:id="rId51"/>
    <p:sldId id="382" r:id="rId52"/>
    <p:sldId id="383" r:id="rId53"/>
    <p:sldId id="384" r:id="rId54"/>
    <p:sldId id="385" r:id="rId55"/>
    <p:sldId id="386" r:id="rId56"/>
    <p:sldId id="387" r:id="rId57"/>
    <p:sldId id="388" r:id="rId58"/>
    <p:sldId id="389" r:id="rId59"/>
    <p:sldId id="390" r:id="rId60"/>
    <p:sldId id="391" r:id="rId61"/>
    <p:sldId id="392" r:id="rId62"/>
    <p:sldId id="393" r:id="rId63"/>
    <p:sldId id="394" r:id="rId64"/>
    <p:sldId id="395" r:id="rId65"/>
    <p:sldId id="396" r:id="rId66"/>
    <p:sldId id="397" r:id="rId67"/>
    <p:sldId id="398" r:id="rId68"/>
  </p:sldIdLst>
  <p:sldSz cx="9144000" cy="6858000" type="screen4x3"/>
  <p:notesSz cx="7010400" cy="9296400"/>
  <p:defaultTextStyle>
    <a:defPPr>
      <a:defRPr lang="en-US"/>
    </a:defPPr>
    <a:lvl1pPr algn="l" rtl="0" fontAlgn="base">
      <a:spcBef>
        <a:spcPct val="0"/>
      </a:spcBef>
      <a:spcAft>
        <a:spcPct val="0"/>
      </a:spcAft>
      <a:defRPr kumimoji="1" sz="1400" kern="1200">
        <a:solidFill>
          <a:schemeClr val="tx1"/>
        </a:solidFill>
        <a:latin typeface="Tahoma" pitchFamily="34" charset="0"/>
        <a:ea typeface="新細明體" pitchFamily="18" charset="-120"/>
        <a:cs typeface="+mn-cs"/>
      </a:defRPr>
    </a:lvl1pPr>
    <a:lvl2pPr marL="457200" algn="l" rtl="0" fontAlgn="base">
      <a:spcBef>
        <a:spcPct val="0"/>
      </a:spcBef>
      <a:spcAft>
        <a:spcPct val="0"/>
      </a:spcAft>
      <a:defRPr kumimoji="1" sz="1400" kern="1200">
        <a:solidFill>
          <a:schemeClr val="tx1"/>
        </a:solidFill>
        <a:latin typeface="Tahoma" pitchFamily="34" charset="0"/>
        <a:ea typeface="新細明體" pitchFamily="18" charset="-120"/>
        <a:cs typeface="+mn-cs"/>
      </a:defRPr>
    </a:lvl2pPr>
    <a:lvl3pPr marL="914400" algn="l" rtl="0" fontAlgn="base">
      <a:spcBef>
        <a:spcPct val="0"/>
      </a:spcBef>
      <a:spcAft>
        <a:spcPct val="0"/>
      </a:spcAft>
      <a:defRPr kumimoji="1" sz="1400" kern="1200">
        <a:solidFill>
          <a:schemeClr val="tx1"/>
        </a:solidFill>
        <a:latin typeface="Tahoma" pitchFamily="34" charset="0"/>
        <a:ea typeface="新細明體" pitchFamily="18" charset="-120"/>
        <a:cs typeface="+mn-cs"/>
      </a:defRPr>
    </a:lvl3pPr>
    <a:lvl4pPr marL="1371600" algn="l" rtl="0" fontAlgn="base">
      <a:spcBef>
        <a:spcPct val="0"/>
      </a:spcBef>
      <a:spcAft>
        <a:spcPct val="0"/>
      </a:spcAft>
      <a:defRPr kumimoji="1" sz="1400" kern="1200">
        <a:solidFill>
          <a:schemeClr val="tx1"/>
        </a:solidFill>
        <a:latin typeface="Tahoma" pitchFamily="34" charset="0"/>
        <a:ea typeface="新細明體" pitchFamily="18" charset="-120"/>
        <a:cs typeface="+mn-cs"/>
      </a:defRPr>
    </a:lvl4pPr>
    <a:lvl5pPr marL="1828800" algn="l" rtl="0" fontAlgn="base">
      <a:spcBef>
        <a:spcPct val="0"/>
      </a:spcBef>
      <a:spcAft>
        <a:spcPct val="0"/>
      </a:spcAft>
      <a:defRPr kumimoji="1" sz="1400" kern="1200">
        <a:solidFill>
          <a:schemeClr val="tx1"/>
        </a:solidFill>
        <a:latin typeface="Tahoma" pitchFamily="34" charset="0"/>
        <a:ea typeface="新細明體" pitchFamily="18" charset="-120"/>
        <a:cs typeface="+mn-cs"/>
      </a:defRPr>
    </a:lvl5pPr>
    <a:lvl6pPr marL="2286000" algn="l" defTabSz="914400" rtl="0" eaLnBrk="1" latinLnBrk="0" hangingPunct="1">
      <a:defRPr kumimoji="1" sz="1400" kern="1200">
        <a:solidFill>
          <a:schemeClr val="tx1"/>
        </a:solidFill>
        <a:latin typeface="Tahoma" pitchFamily="34" charset="0"/>
        <a:ea typeface="新細明體" pitchFamily="18" charset="-120"/>
        <a:cs typeface="+mn-cs"/>
      </a:defRPr>
    </a:lvl6pPr>
    <a:lvl7pPr marL="2743200" algn="l" defTabSz="914400" rtl="0" eaLnBrk="1" latinLnBrk="0" hangingPunct="1">
      <a:defRPr kumimoji="1" sz="1400" kern="1200">
        <a:solidFill>
          <a:schemeClr val="tx1"/>
        </a:solidFill>
        <a:latin typeface="Tahoma" pitchFamily="34" charset="0"/>
        <a:ea typeface="新細明體" pitchFamily="18" charset="-120"/>
        <a:cs typeface="+mn-cs"/>
      </a:defRPr>
    </a:lvl7pPr>
    <a:lvl8pPr marL="3200400" algn="l" defTabSz="914400" rtl="0" eaLnBrk="1" latinLnBrk="0" hangingPunct="1">
      <a:defRPr kumimoji="1" sz="1400" kern="1200">
        <a:solidFill>
          <a:schemeClr val="tx1"/>
        </a:solidFill>
        <a:latin typeface="Tahoma" pitchFamily="34" charset="0"/>
        <a:ea typeface="新細明體" pitchFamily="18" charset="-120"/>
        <a:cs typeface="+mn-cs"/>
      </a:defRPr>
    </a:lvl8pPr>
    <a:lvl9pPr marL="3657600" algn="l" defTabSz="914400" rtl="0" eaLnBrk="1" latinLnBrk="0" hangingPunct="1">
      <a:defRPr kumimoji="1" sz="1400" kern="1200">
        <a:solidFill>
          <a:schemeClr val="tx1"/>
        </a:solidFill>
        <a:latin typeface="Tahoma"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p:scale>
          <a:sx n="100" d="100"/>
          <a:sy n="100" d="100"/>
        </p:scale>
        <p:origin x="-1944"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smtClean="0"/>
            </a:lvl1pPr>
          </a:lstStyle>
          <a:p>
            <a:pPr>
              <a:defRPr/>
            </a:pPr>
            <a:endParaRPr lang="zh-TW" altLang="en-US"/>
          </a:p>
        </p:txBody>
      </p:sp>
      <p:sp>
        <p:nvSpPr>
          <p:cNvPr id="176131"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smtClean="0"/>
            </a:lvl1pPr>
          </a:lstStyle>
          <a:p>
            <a:pPr>
              <a:defRPr/>
            </a:pPr>
            <a:endParaRPr lang="zh-TW" altLang="en-US"/>
          </a:p>
        </p:txBody>
      </p:sp>
      <p:sp>
        <p:nvSpPr>
          <p:cNvPr id="176132"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smtClean="0"/>
            </a:lvl1pPr>
          </a:lstStyle>
          <a:p>
            <a:pPr>
              <a:defRPr/>
            </a:pPr>
            <a:endParaRPr lang="zh-TW" altLang="en-US"/>
          </a:p>
        </p:txBody>
      </p:sp>
      <p:sp>
        <p:nvSpPr>
          <p:cNvPr id="176133"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smtClean="0"/>
            </a:lvl1pPr>
          </a:lstStyle>
          <a:p>
            <a:pPr>
              <a:defRPr/>
            </a:pPr>
            <a:fld id="{C1D44919-2976-4A16-9B4F-FC21900A29D4}"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smtClean="0"/>
            </a:lvl1pPr>
          </a:lstStyle>
          <a:p>
            <a:pPr>
              <a:defRPr/>
            </a:pPr>
            <a:endParaRPr lang="zh-TW" altLang="en-US"/>
          </a:p>
        </p:txBody>
      </p:sp>
      <p:sp>
        <p:nvSpPr>
          <p:cNvPr id="128003"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smtClean="0"/>
            </a:lvl1pPr>
          </a:lstStyle>
          <a:p>
            <a:pPr>
              <a:defRPr/>
            </a:pPr>
            <a:endParaRPr lang="zh-TW" altLang="en-US"/>
          </a:p>
        </p:txBody>
      </p:sp>
      <p:sp>
        <p:nvSpPr>
          <p:cNvPr id="665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28005"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28006"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smtClean="0"/>
            </a:lvl1pPr>
          </a:lstStyle>
          <a:p>
            <a:pPr>
              <a:defRPr/>
            </a:pPr>
            <a:endParaRPr lang="zh-TW" altLang="en-US"/>
          </a:p>
        </p:txBody>
      </p:sp>
      <p:sp>
        <p:nvSpPr>
          <p:cNvPr id="128007"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smtClean="0"/>
            </a:lvl1pPr>
          </a:lstStyle>
          <a:p>
            <a:pPr>
              <a:defRPr/>
            </a:pPr>
            <a:fld id="{86177E7F-2574-49AD-8B34-A501454AB6F7}"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86177E7F-2574-49AD-8B34-A501454AB6F7}" type="slidenum">
              <a:rPr lang="zh-TW" altLang="en-US" smtClean="0"/>
              <a:pPr>
                <a:defRPr/>
              </a:pPr>
              <a:t>2</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zh-TW"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zh-TW" alt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zh-TW" altLang="en-US"/>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zh-TW"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zh-TW" alt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zh-TW"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zh-TW" altLang="en-US"/>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zh-TW" altLang="en-US"/>
              <a:t>按一下以編輯母片標題樣式</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TW" altLang="en-US"/>
              <a:t>按一下以編輯母片副標題樣式</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zh-TW" alt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zh-TW" alt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73897F9B-EFCF-4720-9DC5-15498AB0067B}"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E2867978-51F8-4D1C-BD98-4AC10B908774}"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04050" y="617538"/>
            <a:ext cx="1951038" cy="551497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150938" y="617538"/>
            <a:ext cx="5700712" cy="551497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631DBAAB-CFA2-4206-A560-19A40F04DDEE}"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3BDF2AFC-33F8-44D9-B3A2-BF627F0BA115}"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2FDA6A17-0425-4171-B22D-F4CFAB4B745D}"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BB9B65DB-765C-4C0A-96C9-D4ECBB48C123}"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9" name="Rectangle 13"/>
          <p:cNvSpPr>
            <a:spLocks noGrp="1" noChangeArrowheads="1"/>
          </p:cNvSpPr>
          <p:nvPr>
            <p:ph type="sldNum" sz="quarter" idx="12"/>
          </p:nvPr>
        </p:nvSpPr>
        <p:spPr>
          <a:ln/>
        </p:spPr>
        <p:txBody>
          <a:bodyPr/>
          <a:lstStyle>
            <a:lvl1pPr>
              <a:defRPr/>
            </a:lvl1pPr>
          </a:lstStyle>
          <a:p>
            <a:pPr>
              <a:defRPr/>
            </a:pPr>
            <a:fld id="{04158328-05A4-4AE7-AA54-57C752E69931}"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5" name="Rectangle 13"/>
          <p:cNvSpPr>
            <a:spLocks noGrp="1" noChangeArrowheads="1"/>
          </p:cNvSpPr>
          <p:nvPr>
            <p:ph type="sldNum" sz="quarter" idx="12"/>
          </p:nvPr>
        </p:nvSpPr>
        <p:spPr>
          <a:ln/>
        </p:spPr>
        <p:txBody>
          <a:bodyPr/>
          <a:lstStyle>
            <a:lvl1pPr>
              <a:defRPr/>
            </a:lvl1pPr>
          </a:lstStyle>
          <a:p>
            <a:pPr>
              <a:defRPr/>
            </a:pPr>
            <a:fld id="{556DDA1B-D25C-42E0-9780-DDD5CC1F4740}"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4" name="Rectangle 13"/>
          <p:cNvSpPr>
            <a:spLocks noGrp="1" noChangeArrowheads="1"/>
          </p:cNvSpPr>
          <p:nvPr>
            <p:ph type="sldNum" sz="quarter" idx="12"/>
          </p:nvPr>
        </p:nvSpPr>
        <p:spPr>
          <a:ln/>
        </p:spPr>
        <p:txBody>
          <a:bodyPr/>
          <a:lstStyle>
            <a:lvl1pPr>
              <a:defRPr/>
            </a:lvl1pPr>
          </a:lstStyle>
          <a:p>
            <a:pPr>
              <a:defRPr/>
            </a:pPr>
            <a:fld id="{724C2DF6-A73A-4A07-8B0C-E511554C0ACE}"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8AA855A4-10E5-4526-A4B8-18111EC602D9}"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endParaRPr lang="zh-TW"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C2B9BD2B-2B06-4E41-B072-2CB0BCFB0CE9}"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lang="zh-TW" altLang="en-US" sz="2400"/>
          </a:p>
        </p:txBody>
      </p:sp>
      <p:sp>
        <p:nvSpPr>
          <p:cNvPr id="6451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zh-TW" altLang="en-US" sz="2400"/>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lang="zh-TW" altLang="en-US" sz="2400"/>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zh-TW" altLang="en-US" sz="2400"/>
          </a:p>
        </p:txBody>
      </p:sp>
      <p:sp>
        <p:nvSpPr>
          <p:cNvPr id="6451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lang="zh-TW" altLang="en-US" sz="2400"/>
          </a:p>
        </p:txBody>
      </p:sp>
      <p:sp>
        <p:nvSpPr>
          <p:cNvPr id="6451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lang="zh-TW" altLang="en-US" sz="2400"/>
          </a:p>
        </p:txBody>
      </p:sp>
      <p:sp>
        <p:nvSpPr>
          <p:cNvPr id="6452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lang="zh-TW" altLang="en-US" sz="2400"/>
          </a:p>
        </p:txBody>
      </p:sp>
      <p:sp>
        <p:nvSpPr>
          <p:cNvPr id="13321"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332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mtClean="0"/>
            </a:lvl1pPr>
          </a:lstStyle>
          <a:p>
            <a:pPr>
              <a:defRPr/>
            </a:pPr>
            <a:endParaRPr lang="zh-TW" altLang="en-US"/>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mtClean="0"/>
            </a:lvl1pPr>
          </a:lstStyle>
          <a:p>
            <a:pPr>
              <a:defRPr/>
            </a:pPr>
            <a:endParaRPr lang="zh-TW" altLang="en-US"/>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mtClean="0"/>
            </a:lvl1pPr>
          </a:lstStyle>
          <a:p>
            <a:pPr>
              <a:defRPr/>
            </a:pPr>
            <a:fld id="{570956ED-ACB5-4CD7-9985-11785FB06BB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2pPr>
      <a:lvl3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3pPr>
      <a:lvl4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4pPr>
      <a:lvl5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5pPr>
      <a:lvl6pPr marL="457200" algn="l" rtl="0" fontAlgn="base">
        <a:spcBef>
          <a:spcPct val="0"/>
        </a:spcBef>
        <a:spcAft>
          <a:spcPct val="0"/>
        </a:spcAft>
        <a:defRPr kumimoji="1" sz="4400">
          <a:solidFill>
            <a:schemeClr val="tx2"/>
          </a:solidFill>
          <a:latin typeface="Tahoma" pitchFamily="34" charset="0"/>
          <a:ea typeface="新細明體" pitchFamily="18" charset="-120"/>
        </a:defRPr>
      </a:lvl6pPr>
      <a:lvl7pPr marL="914400" algn="l" rtl="0" fontAlgn="base">
        <a:spcBef>
          <a:spcPct val="0"/>
        </a:spcBef>
        <a:spcAft>
          <a:spcPct val="0"/>
        </a:spcAft>
        <a:defRPr kumimoji="1" sz="4400">
          <a:solidFill>
            <a:schemeClr val="tx2"/>
          </a:solidFill>
          <a:latin typeface="Tahoma" pitchFamily="34" charset="0"/>
          <a:ea typeface="新細明體" pitchFamily="18" charset="-120"/>
        </a:defRPr>
      </a:lvl7pPr>
      <a:lvl8pPr marL="1371600" algn="l" rtl="0" fontAlgn="base">
        <a:spcBef>
          <a:spcPct val="0"/>
        </a:spcBef>
        <a:spcAft>
          <a:spcPct val="0"/>
        </a:spcAft>
        <a:defRPr kumimoji="1" sz="4400">
          <a:solidFill>
            <a:schemeClr val="tx2"/>
          </a:solidFill>
          <a:latin typeface="Tahoma" pitchFamily="34" charset="0"/>
          <a:ea typeface="新細明體" pitchFamily="18" charset="-120"/>
        </a:defRPr>
      </a:lvl8pPr>
      <a:lvl9pPr marL="1828800" algn="l" rtl="0" fontAlgn="base">
        <a:spcBef>
          <a:spcPct val="0"/>
        </a:spcBef>
        <a:spcAft>
          <a:spcPct val="0"/>
        </a:spcAft>
        <a:defRPr kumimoji="1" sz="4400">
          <a:solidFill>
            <a:schemeClr val="tx2"/>
          </a:solidFill>
          <a:latin typeface="Tahoma" pitchFamily="34" charset="0"/>
          <a:ea typeface="新細明體" pitchFamily="18" charset="-12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flee@business.rutgers.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8"/>
          <p:cNvSpPr>
            <a:spLocks noGrp="1" noChangeArrowheads="1"/>
          </p:cNvSpPr>
          <p:nvPr>
            <p:ph type="sldNum" sz="quarter" idx="12"/>
          </p:nvPr>
        </p:nvSpPr>
        <p:spPr>
          <a:noFill/>
        </p:spPr>
        <p:txBody>
          <a:bodyPr/>
          <a:lstStyle/>
          <a:p>
            <a:fld id="{E814E1E7-7AED-4CBC-A420-D0120F6B109A}" type="slidenum">
              <a:rPr lang="en-US" altLang="zh-TW"/>
              <a:pPr/>
              <a:t>1</a:t>
            </a:fld>
            <a:endParaRPr lang="en-US" altLang="zh-TW"/>
          </a:p>
        </p:txBody>
      </p:sp>
      <p:sp>
        <p:nvSpPr>
          <p:cNvPr id="15363" name="Rectangle 2"/>
          <p:cNvSpPr>
            <a:spLocks noGrp="1" noChangeArrowheads="1"/>
          </p:cNvSpPr>
          <p:nvPr>
            <p:ph type="ctrTitle"/>
          </p:nvPr>
        </p:nvSpPr>
        <p:spPr>
          <a:xfrm>
            <a:off x="285720" y="785794"/>
            <a:ext cx="9787006" cy="2209800"/>
          </a:xfrm>
        </p:spPr>
        <p:txBody>
          <a:bodyPr/>
          <a:lstStyle/>
          <a:p>
            <a:pPr algn="ctr" eaLnBrk="1" hangingPunct="1"/>
            <a:r>
              <a:rPr lang="en-US" altLang="zh-TW" sz="4600" b="1" dirty="0" smtClean="0">
                <a:ea typeface="標楷體" pitchFamily="65" charset="-120"/>
              </a:rPr>
              <a:t>Introduction to Financial Econometrics, Mathematics, Statistics, and Machine Learning*</a:t>
            </a:r>
            <a:endParaRPr lang="zh-TW" altLang="en-US" sz="4600" b="1" dirty="0" smtClean="0">
              <a:ea typeface="標楷體" pitchFamily="65" charset="-120"/>
            </a:endParaRPr>
          </a:p>
        </p:txBody>
      </p:sp>
      <p:sp>
        <p:nvSpPr>
          <p:cNvPr id="15364" name="Rectangle 4"/>
          <p:cNvSpPr>
            <a:spLocks noGrp="1" noChangeArrowheads="1"/>
          </p:cNvSpPr>
          <p:nvPr>
            <p:ph type="subTitle" idx="1"/>
          </p:nvPr>
        </p:nvSpPr>
        <p:spPr>
          <a:xfrm>
            <a:off x="2124075" y="3643314"/>
            <a:ext cx="6400800" cy="2833686"/>
          </a:xfrm>
          <a:noFill/>
        </p:spPr>
        <p:txBody>
          <a:bodyPr/>
          <a:lstStyle/>
          <a:p>
            <a:pPr algn="l" eaLnBrk="1" hangingPunct="1">
              <a:lnSpc>
                <a:spcPct val="80000"/>
              </a:lnSpc>
            </a:pPr>
            <a:r>
              <a:rPr lang="en-US" altLang="zh-TW" sz="2000" dirty="0" smtClean="0">
                <a:solidFill>
                  <a:schemeClr val="folHlink"/>
                </a:solidFill>
                <a:latin typeface="+mj-lt"/>
                <a:ea typeface="標楷體" pitchFamily="65" charset="-120"/>
              </a:rPr>
              <a:t>Cheng-Few Lee          </a:t>
            </a:r>
          </a:p>
          <a:p>
            <a:pPr algn="l" eaLnBrk="1" hangingPunct="1">
              <a:lnSpc>
                <a:spcPct val="80000"/>
              </a:lnSpc>
            </a:pPr>
            <a:r>
              <a:rPr lang="en-US" altLang="zh-TW" sz="2000" dirty="0" smtClean="0">
                <a:solidFill>
                  <a:schemeClr val="folHlink"/>
                </a:solidFill>
                <a:latin typeface="+mj-lt"/>
                <a:ea typeface="標楷體" pitchFamily="65" charset="-120"/>
              </a:rPr>
              <a:t>Distinguished Professor of Finance and </a:t>
            </a:r>
          </a:p>
          <a:p>
            <a:pPr algn="l" eaLnBrk="1" hangingPunct="1">
              <a:lnSpc>
                <a:spcPct val="80000"/>
              </a:lnSpc>
            </a:pPr>
            <a:r>
              <a:rPr lang="en-US" altLang="zh-TW" sz="2000" dirty="0" smtClean="0">
                <a:solidFill>
                  <a:schemeClr val="folHlink"/>
                </a:solidFill>
                <a:latin typeface="+mj-lt"/>
                <a:ea typeface="標楷體" pitchFamily="65" charset="-120"/>
              </a:rPr>
              <a:t>Economics, Rutgers University</a:t>
            </a:r>
          </a:p>
          <a:p>
            <a:pPr algn="l" eaLnBrk="1" hangingPunct="1">
              <a:lnSpc>
                <a:spcPct val="80000"/>
              </a:lnSpc>
            </a:pPr>
            <a:r>
              <a:rPr lang="en-US" altLang="zh-TW" sz="2000" dirty="0" smtClean="0">
                <a:solidFill>
                  <a:schemeClr val="folHlink"/>
                </a:solidFill>
                <a:latin typeface="+mj-lt"/>
                <a:ea typeface="標楷體" pitchFamily="65" charset="-120"/>
              </a:rPr>
              <a:t>Editor of Review of Quantitative Finance </a:t>
            </a:r>
          </a:p>
          <a:p>
            <a:pPr algn="l" eaLnBrk="1" hangingPunct="1">
              <a:lnSpc>
                <a:spcPct val="80000"/>
              </a:lnSpc>
            </a:pPr>
            <a:r>
              <a:rPr lang="en-US" altLang="zh-TW" sz="2000" dirty="0" smtClean="0">
                <a:solidFill>
                  <a:schemeClr val="folHlink"/>
                </a:solidFill>
                <a:latin typeface="+mj-lt"/>
                <a:ea typeface="標楷體" pitchFamily="65" charset="-120"/>
              </a:rPr>
              <a:t>and Accounting and Review of Pacific  </a:t>
            </a:r>
          </a:p>
          <a:p>
            <a:pPr algn="l" eaLnBrk="1" hangingPunct="1">
              <a:lnSpc>
                <a:spcPct val="80000"/>
              </a:lnSpc>
            </a:pPr>
            <a:r>
              <a:rPr lang="en-US" altLang="zh-TW" sz="2000" dirty="0" smtClean="0">
                <a:solidFill>
                  <a:schemeClr val="folHlink"/>
                </a:solidFill>
                <a:latin typeface="+mj-lt"/>
                <a:ea typeface="標楷體" pitchFamily="65" charset="-120"/>
              </a:rPr>
              <a:t>Basin Financial Market and Policy</a:t>
            </a:r>
          </a:p>
          <a:p>
            <a:pPr algn="l" eaLnBrk="1" hangingPunct="1">
              <a:lnSpc>
                <a:spcPct val="80000"/>
              </a:lnSpc>
            </a:pPr>
            <a:r>
              <a:rPr lang="en-US" altLang="zh-TW" sz="2000" dirty="0" smtClean="0">
                <a:solidFill>
                  <a:schemeClr val="folHlink"/>
                </a:solidFill>
                <a:latin typeface="+mj-lt"/>
                <a:ea typeface="標楷體" pitchFamily="65" charset="-120"/>
              </a:rPr>
              <a:t>Email: </a:t>
            </a:r>
            <a:r>
              <a:rPr lang="en-US" altLang="zh-TW" sz="2000" dirty="0" smtClean="0">
                <a:solidFill>
                  <a:schemeClr val="folHlink"/>
                </a:solidFill>
                <a:latin typeface="+mj-lt"/>
                <a:ea typeface="標楷體" pitchFamily="65" charset="-120"/>
                <a:hlinkClick r:id="rId2"/>
              </a:rPr>
              <a:t>cflee@business.rutgers.edu</a:t>
            </a:r>
            <a:endParaRPr lang="en-US" altLang="zh-TW" sz="2000" dirty="0" smtClean="0">
              <a:solidFill>
                <a:schemeClr val="folHlink"/>
              </a:solidFill>
              <a:latin typeface="+mj-lt"/>
              <a:ea typeface="標楷體" pitchFamily="65" charset="-120"/>
            </a:endParaRPr>
          </a:p>
          <a:p>
            <a:pPr algn="l" eaLnBrk="1" hangingPunct="1">
              <a:lnSpc>
                <a:spcPct val="80000"/>
              </a:lnSpc>
            </a:pPr>
            <a:endParaRPr lang="en-US" altLang="zh-TW" sz="2000" dirty="0" smtClean="0">
              <a:solidFill>
                <a:schemeClr val="folHlink"/>
              </a:solidFill>
              <a:latin typeface="+mj-lt"/>
              <a:ea typeface="標楷體" pitchFamily="65" charset="-120"/>
            </a:endParaRPr>
          </a:p>
          <a:p>
            <a:pPr algn="l" eaLnBrk="1" hangingPunct="1">
              <a:lnSpc>
                <a:spcPct val="80000"/>
              </a:lnSpc>
            </a:pPr>
            <a:r>
              <a:rPr lang="en-US" altLang="zh-TW" sz="2000" dirty="0" smtClean="0">
                <a:solidFill>
                  <a:schemeClr val="folHlink"/>
                </a:solidFill>
                <a:latin typeface="+mj-lt"/>
                <a:ea typeface="標楷體" pitchFamily="65" charset="-120"/>
              </a:rPr>
              <a:t>*Paper to be presented at </a:t>
            </a:r>
            <a:r>
              <a:rPr lang="en-US" altLang="zh-TW" sz="2000" dirty="0" err="1" smtClean="0">
                <a:solidFill>
                  <a:schemeClr val="folHlink"/>
                </a:solidFill>
                <a:latin typeface="+mj-lt"/>
                <a:ea typeface="標楷體" pitchFamily="65" charset="-120"/>
              </a:rPr>
              <a:t>FeAT</a:t>
            </a:r>
            <a:r>
              <a:rPr lang="en-US" altLang="zh-TW" sz="2000" dirty="0" smtClean="0">
                <a:solidFill>
                  <a:schemeClr val="folHlink"/>
                </a:solidFill>
                <a:latin typeface="+mj-lt"/>
                <a:ea typeface="標楷體" pitchFamily="65" charset="-120"/>
              </a:rPr>
              <a:t> 2019 Annual Conference </a:t>
            </a:r>
            <a:r>
              <a:rPr lang="en-US" altLang="zh-TW" sz="2000" smtClean="0">
                <a:solidFill>
                  <a:schemeClr val="folHlink"/>
                </a:solidFill>
                <a:latin typeface="+mj-lt"/>
                <a:ea typeface="標楷體" pitchFamily="65" charset="-120"/>
              </a:rPr>
              <a:t>on </a:t>
            </a:r>
            <a:r>
              <a:rPr lang="en-US" altLang="zh-TW" sz="2000" smtClean="0">
                <a:solidFill>
                  <a:schemeClr val="folHlink"/>
                </a:solidFill>
                <a:latin typeface="+mj-lt"/>
                <a:ea typeface="標楷體" pitchFamily="65" charset="-120"/>
              </a:rPr>
              <a:t>May 31</a:t>
            </a:r>
            <a:r>
              <a:rPr lang="en-US" altLang="zh-TW" sz="2000" smtClean="0">
                <a:solidFill>
                  <a:schemeClr val="folHlink"/>
                </a:solidFill>
                <a:latin typeface="+mj-lt"/>
                <a:ea typeface="標楷體" pitchFamily="65" charset="-120"/>
              </a:rPr>
              <a:t>, </a:t>
            </a:r>
            <a:r>
              <a:rPr lang="en-US" altLang="zh-TW" sz="2000" dirty="0" smtClean="0">
                <a:solidFill>
                  <a:schemeClr val="folHlink"/>
                </a:solidFill>
                <a:latin typeface="+mj-lt"/>
                <a:ea typeface="標楷體" pitchFamily="65" charset="-120"/>
              </a:rPr>
              <a:t>2019 </a:t>
            </a:r>
          </a:p>
          <a:p>
            <a:pPr algn="l" eaLnBrk="1" hangingPunct="1">
              <a:lnSpc>
                <a:spcPct val="80000"/>
              </a:lnSpc>
            </a:pPr>
            <a:endParaRPr lang="en-US" altLang="zh-TW" sz="2600" dirty="0" smtClean="0">
              <a:solidFill>
                <a:schemeClr val="folHlink"/>
              </a:solidFill>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10</a:t>
            </a:fld>
            <a:endParaRPr lang="zh-TW" altLang="en-US"/>
          </a:p>
        </p:txBody>
      </p:sp>
      <p:sp>
        <p:nvSpPr>
          <p:cNvPr id="16387" name="Rectangle 2"/>
          <p:cNvSpPr>
            <a:spLocks noGrp="1" noChangeArrowheads="1"/>
          </p:cNvSpPr>
          <p:nvPr>
            <p:ph type="title"/>
          </p:nvPr>
        </p:nvSpPr>
        <p:spPr>
          <a:xfrm>
            <a:off x="1214414" y="428604"/>
            <a:ext cx="7793037" cy="1143000"/>
          </a:xfrm>
        </p:spPr>
        <p:txBody>
          <a:bodyPr/>
          <a:lstStyle/>
          <a:p>
            <a:pPr eaLnBrk="1" hangingPunct="1"/>
            <a:r>
              <a:rPr lang="en-US" altLang="zh-TW" dirty="0" smtClean="0"/>
              <a:t>1.1 INTRODUCTION (2)</a:t>
            </a:r>
            <a:endParaRPr lang="zh-TW" altLang="en-US"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r>
              <a:rPr lang="en-US" sz="2600" dirty="0" smtClean="0"/>
              <a:t>In both theory and methodology, we need to rely upon mathematics, which includes linear algebra, geometry, differential equations, Stochastic differential equation (Ito calculus), optimization, constrained optimization, and others. These forms of mathematics have been used to derive capital market line, security market line (capital asset pricing model), option pricing model, portfolio analysis, and others.</a:t>
            </a:r>
            <a:endParaRPr lang="zh-TW" altLang="en-US" sz="26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11</a:t>
            </a:fld>
            <a:endParaRPr lang="zh-TW" altLang="en-US"/>
          </a:p>
        </p:txBody>
      </p:sp>
      <p:sp>
        <p:nvSpPr>
          <p:cNvPr id="16387" name="Rectangle 2"/>
          <p:cNvSpPr>
            <a:spLocks noGrp="1" noChangeArrowheads="1"/>
          </p:cNvSpPr>
          <p:nvPr>
            <p:ph type="title"/>
          </p:nvPr>
        </p:nvSpPr>
        <p:spPr>
          <a:xfrm>
            <a:off x="1214414" y="428604"/>
            <a:ext cx="7793037" cy="1143000"/>
          </a:xfrm>
        </p:spPr>
        <p:txBody>
          <a:bodyPr/>
          <a:lstStyle/>
          <a:p>
            <a:pPr eaLnBrk="1" hangingPunct="1"/>
            <a:r>
              <a:rPr lang="en-US" altLang="zh-TW" dirty="0" smtClean="0"/>
              <a:t>1.1 INTRODUCTION (3)</a:t>
            </a:r>
            <a:endParaRPr lang="zh-TW" altLang="en-US"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r>
              <a:rPr lang="en-US" sz="2600" dirty="0" smtClean="0"/>
              <a:t>Statistics distributions, such as normal distribution, stable distribution, and log normal distribution, have been used in research related to portfolio theory and risk management. Binomial distribution, log normal distribution, non-central chi square distribution, Poisson distribution, and others have been used in studies related to option and futures. Moreover, risk management research has used Copula distribution and other distributions. Both finance research and applications need machine learning for empirical</a:t>
            </a:r>
            <a:endParaRPr lang="zh-TW" altLang="en-US" sz="26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12</a:t>
            </a:fld>
            <a:endParaRPr lang="zh-TW" altLang="en-US"/>
          </a:p>
        </p:txBody>
      </p:sp>
      <p:sp>
        <p:nvSpPr>
          <p:cNvPr id="16387" name="Rectangle 2"/>
          <p:cNvSpPr>
            <a:spLocks noGrp="1" noChangeArrowheads="1"/>
          </p:cNvSpPr>
          <p:nvPr>
            <p:ph type="title"/>
          </p:nvPr>
        </p:nvSpPr>
        <p:spPr>
          <a:xfrm>
            <a:off x="1214414" y="428604"/>
            <a:ext cx="7793037" cy="1143000"/>
          </a:xfrm>
        </p:spPr>
        <p:txBody>
          <a:bodyPr/>
          <a:lstStyle/>
          <a:p>
            <a:pPr eaLnBrk="1" hangingPunct="1"/>
            <a:r>
              <a:rPr lang="en-US" altLang="zh-TW" dirty="0" smtClean="0"/>
              <a:t>1.1 INTRODUCTION (4)</a:t>
            </a:r>
            <a:endParaRPr lang="zh-TW" altLang="en-US"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buNone/>
            </a:pPr>
            <a:r>
              <a:rPr lang="en-US" dirty="0" smtClean="0"/>
              <a:t>   </a:t>
            </a:r>
            <a:r>
              <a:rPr lang="en-US" sz="2600" dirty="0" smtClean="0"/>
              <a:t>analyses. These technologies include: Excel, Excel VBA, SAS program, MINITAB, MATLAB, machine learning, and others. It is well known that simulation method is also frequently used in financial empirical studies.</a:t>
            </a:r>
          </a:p>
          <a:p>
            <a:pPr eaLnBrk="1" hangingPunct="1"/>
            <a:r>
              <a:rPr lang="en-US" sz="2600" dirty="0" smtClean="0"/>
              <a:t>This handbook is composed of 130 chapters, which are used to show how financial econometrics, mathematics, statistics, and machine learning can be used both theoretically and empirically in finance research.</a:t>
            </a:r>
            <a:endParaRPr lang="zh-TW" altLang="en-US" sz="26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13</a:t>
            </a:fld>
            <a:endParaRPr lang="zh-TW" altLang="en-US"/>
          </a:p>
        </p:txBody>
      </p:sp>
      <p:sp>
        <p:nvSpPr>
          <p:cNvPr id="16387" name="Rectangle 2"/>
          <p:cNvSpPr>
            <a:spLocks noGrp="1" noChangeArrowheads="1"/>
          </p:cNvSpPr>
          <p:nvPr>
            <p:ph type="title"/>
          </p:nvPr>
        </p:nvSpPr>
        <p:spPr>
          <a:xfrm>
            <a:off x="1214414" y="428604"/>
            <a:ext cx="7793037" cy="1143000"/>
          </a:xfrm>
        </p:spPr>
        <p:txBody>
          <a:bodyPr/>
          <a:lstStyle/>
          <a:p>
            <a:pPr eaLnBrk="1" hangingPunct="1"/>
            <a:r>
              <a:rPr lang="en-US" altLang="zh-TW" dirty="0" smtClean="0"/>
              <a:t>1.1 INTRODUCTION (5)</a:t>
            </a:r>
            <a:endParaRPr lang="zh-TW" altLang="en-US"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r>
              <a:rPr lang="en-US" sz="2600" dirty="0" smtClean="0"/>
              <a:t>Section 1.1 introduces the topics to be covered in the handbook.</a:t>
            </a:r>
          </a:p>
          <a:p>
            <a:pPr eaLnBrk="1" hangingPunct="1"/>
            <a:r>
              <a:rPr lang="en-US" sz="2600" dirty="0" smtClean="0"/>
              <a:t>Section 1.2 discusses financial econometrics. In Section 1.2 there are six subsections. Each subsection briefly discusses a topic. They are: single equation regression methods, simultaneous equation models, panel data analysis, alternative methods to deal with measurement error, time-series analysis, and spectral analysis.</a:t>
            </a:r>
            <a:endParaRPr lang="zh-TW" altLang="en-US" sz="2600"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14</a:t>
            </a:fld>
            <a:endParaRPr lang="zh-TW" altLang="en-US"/>
          </a:p>
        </p:txBody>
      </p:sp>
      <p:sp>
        <p:nvSpPr>
          <p:cNvPr id="16387" name="Rectangle 2"/>
          <p:cNvSpPr>
            <a:spLocks noGrp="1" noChangeArrowheads="1"/>
          </p:cNvSpPr>
          <p:nvPr>
            <p:ph type="title"/>
          </p:nvPr>
        </p:nvSpPr>
        <p:spPr>
          <a:xfrm>
            <a:off x="1214414" y="428604"/>
            <a:ext cx="7793037" cy="1143000"/>
          </a:xfrm>
        </p:spPr>
        <p:txBody>
          <a:bodyPr/>
          <a:lstStyle/>
          <a:p>
            <a:pPr eaLnBrk="1" hangingPunct="1"/>
            <a:r>
              <a:rPr lang="en-US" altLang="zh-TW" dirty="0" smtClean="0"/>
              <a:t>1.1 INTRODUCTION (6)</a:t>
            </a:r>
            <a:endParaRPr lang="zh-TW" altLang="en-US"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sz="2600" dirty="0" smtClean="0"/>
              <a:t>Section 1.3, financial mathematics is mentioned.</a:t>
            </a:r>
          </a:p>
          <a:p>
            <a:pPr eaLnBrk="1" hangingPunct="1"/>
            <a:r>
              <a:rPr lang="en-US" sz="2600" dirty="0" smtClean="0"/>
              <a:t>Section 1.4 and its five subsections discusses financial statistics. The subsections in Section 1.4 are as follows: statistical distributions, principle components and factor analysis, non-parametric and semi-parametric analyses, cluster analysis, and Fourier transformation method.</a:t>
            </a:r>
          </a:p>
          <a:p>
            <a:pPr eaLnBrk="1" hangingPunct="1"/>
            <a:r>
              <a:rPr lang="en-US" altLang="zh-TW" sz="2600" dirty="0" smtClean="0"/>
              <a:t>Section 1.5 briefly discusses financial technology and machine learning. In this section there are four subsections. The first and second subsection go over the classification of financial technology and machine learning. The third subsection mentions machine learning applications, and the fifth</a:t>
            </a:r>
            <a:endParaRPr lang="zh-TW" altLang="en-US" sz="2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15</a:t>
            </a:fld>
            <a:endParaRPr lang="zh-TW" altLang="en-US"/>
          </a:p>
        </p:txBody>
      </p:sp>
      <p:sp>
        <p:nvSpPr>
          <p:cNvPr id="16387" name="Rectangle 2"/>
          <p:cNvSpPr>
            <a:spLocks noGrp="1" noChangeArrowheads="1"/>
          </p:cNvSpPr>
          <p:nvPr>
            <p:ph type="title"/>
          </p:nvPr>
        </p:nvSpPr>
        <p:spPr>
          <a:xfrm>
            <a:off x="1214414" y="428604"/>
            <a:ext cx="7793037" cy="1143000"/>
          </a:xfrm>
        </p:spPr>
        <p:txBody>
          <a:bodyPr/>
          <a:lstStyle/>
          <a:p>
            <a:pPr eaLnBrk="1" hangingPunct="1"/>
            <a:r>
              <a:rPr lang="en-US" altLang="zh-TW" dirty="0" smtClean="0"/>
              <a:t>1.1 INTRODUCTION (7)</a:t>
            </a:r>
            <a:endParaRPr lang="zh-TW" altLang="en-US" dirty="0" smtClean="0"/>
          </a:p>
        </p:txBody>
      </p:sp>
      <p:sp>
        <p:nvSpPr>
          <p:cNvPr id="16388" name="Rectangle 3"/>
          <p:cNvSpPr>
            <a:spLocks noGrp="1" noChangeArrowheads="1"/>
          </p:cNvSpPr>
          <p:nvPr>
            <p:ph type="body" idx="1"/>
          </p:nvPr>
        </p:nvSpPr>
        <p:spPr>
          <a:xfrm>
            <a:off x="0" y="2017712"/>
            <a:ext cx="9144000" cy="4697435"/>
          </a:xfrm>
        </p:spPr>
        <p:txBody>
          <a:bodyPr/>
          <a:lstStyle/>
          <a:p>
            <a:pPr eaLnBrk="1" hangingPunct="1">
              <a:buNone/>
            </a:pPr>
            <a:r>
              <a:rPr lang="en-US" altLang="zh-TW" sz="2600" dirty="0" smtClean="0"/>
              <a:t>    </a:t>
            </a:r>
            <a:r>
              <a:rPr lang="en-US" altLang="zh-TW" sz="2500" dirty="0" smtClean="0"/>
              <a:t>subsection talks about computer science tools used in financial technology.</a:t>
            </a:r>
          </a:p>
          <a:p>
            <a:pPr eaLnBrk="1" hangingPunct="1"/>
            <a:r>
              <a:rPr lang="en-US" sz="2500" dirty="0" smtClean="0"/>
              <a:t>Section 1.6 discusses applications of financial econometrics, mathematics, statistics, and machine learning and includes nine subsections. The subsections discuss asset pricing, corporate finance, financial institution, investment and portfolio management, option pricing model, futures and hedging, mutual fund, credit risk modeling in terms of both a traditional approach and a machine learning approach, and other applications.</a:t>
            </a:r>
          </a:p>
          <a:p>
            <a:pPr eaLnBrk="1" hangingPunct="1"/>
            <a:r>
              <a:rPr lang="en-US" sz="2500" dirty="0" smtClean="0"/>
              <a:t>Section 1.7 is an overall discussion of the handbook.</a:t>
            </a:r>
          </a:p>
          <a:p>
            <a:pPr eaLnBrk="1" hangingPunct="1"/>
            <a:r>
              <a:rPr lang="en-US" sz="2500" dirty="0" smtClean="0"/>
              <a:t>Section 1.8 is a summary and provides some concluding remarks.</a:t>
            </a:r>
            <a:endParaRPr lang="zh-TW" altLang="en-US" sz="25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16</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1.2 FINANCIAL ECONOMETRICS (1)</a:t>
            </a:r>
            <a:endParaRPr lang="zh-TW" altLang="en-US" sz="4000" dirty="0" smtClean="0"/>
          </a:p>
        </p:txBody>
      </p:sp>
      <p:sp>
        <p:nvSpPr>
          <p:cNvPr id="16388" name="Rectangle 3"/>
          <p:cNvSpPr>
            <a:spLocks noGrp="1" noChangeArrowheads="1"/>
          </p:cNvSpPr>
          <p:nvPr>
            <p:ph type="body" idx="1"/>
          </p:nvPr>
        </p:nvSpPr>
        <p:spPr>
          <a:xfrm>
            <a:off x="214282" y="2017712"/>
            <a:ext cx="8740806" cy="4554559"/>
          </a:xfrm>
        </p:spPr>
        <p:txBody>
          <a:bodyPr/>
          <a:lstStyle/>
          <a:p>
            <a:pPr eaLnBrk="1" hangingPunct="1">
              <a:buFont typeface="Wingdings" pitchFamily="2" charset="2"/>
              <a:buChar char="Ø"/>
            </a:pPr>
            <a:r>
              <a:rPr lang="en-US" sz="2600" dirty="0" smtClean="0"/>
              <a:t>1.2.1 SINGLE EQUATION REGRESSION METHODS</a:t>
            </a:r>
          </a:p>
          <a:p>
            <a:pPr eaLnBrk="1" hangingPunct="1"/>
            <a:r>
              <a:rPr lang="en-US" altLang="zh-TW" sz="2600" dirty="0" err="1" smtClean="0"/>
              <a:t>Heteroskedasticity</a:t>
            </a:r>
            <a:endParaRPr lang="en-US" altLang="zh-TW" sz="2600" dirty="0" smtClean="0"/>
          </a:p>
          <a:p>
            <a:pPr eaLnBrk="1" hangingPunct="1"/>
            <a:r>
              <a:rPr lang="en-US" altLang="zh-TW" sz="2600" dirty="0" smtClean="0"/>
              <a:t>Specification error</a:t>
            </a:r>
          </a:p>
          <a:p>
            <a:pPr eaLnBrk="1" hangingPunct="1"/>
            <a:r>
              <a:rPr lang="en-US" altLang="zh-TW" sz="2600" dirty="0" smtClean="0"/>
              <a:t>Measurement errors and Asset Pricing Tests</a:t>
            </a:r>
          </a:p>
          <a:p>
            <a:pPr eaLnBrk="1" hangingPunct="1"/>
            <a:r>
              <a:rPr lang="en-US" altLang="zh-TW" sz="2600" dirty="0" err="1" smtClean="0"/>
              <a:t>Skewness</a:t>
            </a:r>
            <a:r>
              <a:rPr lang="en-US" altLang="zh-TW" sz="2600" dirty="0" smtClean="0"/>
              <a:t> and kurtosis effect</a:t>
            </a:r>
          </a:p>
          <a:p>
            <a:pPr eaLnBrk="1" hangingPunct="1"/>
            <a:r>
              <a:rPr lang="en-US" altLang="zh-TW" sz="2600" dirty="0" smtClean="0"/>
              <a:t>Nonlinear regression and Box-Cox transformation</a:t>
            </a:r>
          </a:p>
          <a:p>
            <a:pPr eaLnBrk="1" hangingPunct="1"/>
            <a:r>
              <a:rPr lang="en-US" altLang="zh-TW" sz="2600" dirty="0" smtClean="0"/>
              <a:t>Structural change</a:t>
            </a:r>
          </a:p>
          <a:p>
            <a:pPr eaLnBrk="1" hangingPunct="1"/>
            <a:r>
              <a:rPr lang="en-US" altLang="zh-TW" sz="2600" dirty="0" smtClean="0"/>
              <a:t>Generalize fluctuation</a:t>
            </a:r>
          </a:p>
          <a:p>
            <a:pPr eaLnBrk="1" hangingPunct="1"/>
            <a:r>
              <a:rPr lang="en-US" altLang="zh-TW" sz="2600" dirty="0" err="1" smtClean="0"/>
              <a:t>Probit</a:t>
            </a:r>
            <a:r>
              <a:rPr lang="en-US" altLang="zh-TW" sz="2600" dirty="0" smtClean="0"/>
              <a:t> and </a:t>
            </a:r>
            <a:r>
              <a:rPr lang="en-US" altLang="zh-TW" sz="2600" dirty="0" err="1" smtClean="0"/>
              <a:t>logit</a:t>
            </a:r>
            <a:r>
              <a:rPr lang="en-US" altLang="zh-TW" sz="2600" dirty="0" smtClean="0"/>
              <a:t> regression</a:t>
            </a:r>
            <a:endParaRPr lang="zh-TW" altLang="en-US"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17</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1.2 FINANCIAL ECONOMETRICS (2)</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buFont typeface="Wingdings" pitchFamily="2" charset="2"/>
              <a:buChar char="Ø"/>
            </a:pPr>
            <a:r>
              <a:rPr lang="en-US" altLang="zh-TW" sz="2600" dirty="0" smtClean="0"/>
              <a:t>1.2.1 SINGLE EQUATION REGRESSION METHODS</a:t>
            </a:r>
          </a:p>
          <a:p>
            <a:pPr eaLnBrk="1" hangingPunct="1"/>
            <a:r>
              <a:rPr lang="en-US" altLang="zh-TW" sz="2600" dirty="0" smtClean="0"/>
              <a:t>Poisson regression</a:t>
            </a:r>
          </a:p>
          <a:p>
            <a:pPr eaLnBrk="1" hangingPunct="1"/>
            <a:r>
              <a:rPr lang="en-US" altLang="zh-TW" sz="2600" dirty="0" smtClean="0"/>
              <a:t>Fuzzy regression</a:t>
            </a:r>
          </a:p>
          <a:p>
            <a:pPr eaLnBrk="1" hangingPunct="1"/>
            <a:r>
              <a:rPr lang="en-US" altLang="zh-TW" sz="2600" dirty="0" smtClean="0"/>
              <a:t>Path analysis</a:t>
            </a:r>
          </a:p>
          <a:p>
            <a:pPr eaLnBrk="1" hangingPunct="1"/>
            <a:r>
              <a:rPr lang="en-US" altLang="zh-TW" sz="2600" dirty="0" smtClean="0"/>
              <a:t>Besides the above-mentioned methodologies, in this handbook we also present other new econometric methodologies such as </a:t>
            </a:r>
            <a:r>
              <a:rPr lang="en-US" altLang="zh-TW" sz="2600" dirty="0" err="1" smtClean="0"/>
              <a:t>quantile</a:t>
            </a:r>
            <a:r>
              <a:rPr lang="en-US" altLang="zh-TW" sz="2600" dirty="0" smtClean="0"/>
              <a:t> co-integration (Chapter 92), threshold regression (Chapter 22), </a:t>
            </a:r>
            <a:r>
              <a:rPr lang="en-US" altLang="zh-TW" sz="2600" dirty="0" err="1" smtClean="0"/>
              <a:t>Kalman</a:t>
            </a:r>
            <a:r>
              <a:rPr lang="en-US" altLang="zh-TW" sz="2600" dirty="0" smtClean="0"/>
              <a:t> filter (Chapter 53), and filtering methods (Chapter 64).</a:t>
            </a:r>
            <a:endParaRPr lang="zh-TW" altLang="en-US" sz="26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18</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1.2 FINANCIAL ECONOMETRICS (3)</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marL="514350" indent="-514350" eaLnBrk="1" hangingPunct="1">
              <a:buFont typeface="Wingdings" pitchFamily="2" charset="2"/>
              <a:buChar char="Ø"/>
            </a:pPr>
            <a:r>
              <a:rPr lang="en-US" sz="2600" dirty="0" smtClean="0"/>
              <a:t>1.2.2 SIMULTANEOUS EQUATION MODELS</a:t>
            </a:r>
          </a:p>
          <a:p>
            <a:pPr marL="514350" indent="-514350" eaLnBrk="1" hangingPunct="1"/>
            <a:r>
              <a:rPr lang="en-US" altLang="zh-TW" sz="2600" dirty="0" smtClean="0"/>
              <a:t>Two-stage least squares estimation (2SLS) method</a:t>
            </a:r>
          </a:p>
          <a:p>
            <a:pPr marL="514350" indent="-514350" eaLnBrk="1" hangingPunct="1"/>
            <a:r>
              <a:rPr lang="en-US" altLang="zh-TW" sz="2600" dirty="0" smtClean="0"/>
              <a:t>Seemly unrelated regression (SUR) method</a:t>
            </a:r>
          </a:p>
          <a:p>
            <a:pPr marL="514350" indent="-514350" eaLnBrk="1" hangingPunct="1"/>
            <a:r>
              <a:rPr lang="en-US" altLang="zh-TW" sz="2600" dirty="0" smtClean="0"/>
              <a:t>Three-stage least squares estimation (3SLS) method</a:t>
            </a:r>
          </a:p>
          <a:p>
            <a:pPr marL="514350" indent="-514350" eaLnBrk="1" hangingPunct="1"/>
            <a:r>
              <a:rPr lang="en-US" altLang="zh-TW" sz="2600" dirty="0" smtClean="0"/>
              <a:t>Disequilibrium estimation method</a:t>
            </a:r>
          </a:p>
          <a:p>
            <a:pPr marL="514350" indent="-514350" eaLnBrk="1" hangingPunct="1"/>
            <a:r>
              <a:rPr lang="en-US" altLang="zh-TW" sz="2600" dirty="0" smtClean="0"/>
              <a:t>Generalized method of moments</a:t>
            </a:r>
            <a:endParaRPr lang="zh-TW" altLang="en-US" sz="26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19</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1.2 FINANCIAL ECONOMETRICS (4)</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buFont typeface="Wingdings" pitchFamily="2" charset="2"/>
              <a:buChar char="Ø"/>
            </a:pPr>
            <a:r>
              <a:rPr lang="en-US" sz="2600" dirty="0" smtClean="0"/>
              <a:t>1.2.3 PANEL DATA ANALYSIS</a:t>
            </a:r>
          </a:p>
          <a:p>
            <a:pPr eaLnBrk="1" hangingPunct="1"/>
            <a:r>
              <a:rPr lang="en-US" altLang="zh-TW" sz="2600" dirty="0" smtClean="0"/>
              <a:t>Fixed effect model</a:t>
            </a:r>
          </a:p>
          <a:p>
            <a:pPr eaLnBrk="1" hangingPunct="1"/>
            <a:r>
              <a:rPr lang="en-US" altLang="zh-TW" sz="2600" dirty="0" smtClean="0"/>
              <a:t>Random effect model</a:t>
            </a:r>
          </a:p>
          <a:p>
            <a:pPr eaLnBrk="1" hangingPunct="1"/>
            <a:r>
              <a:rPr lang="en-US" altLang="zh-TW" sz="2600" dirty="0" smtClean="0"/>
              <a:t>Clustering effect model</a:t>
            </a:r>
            <a:endParaRPr lang="zh-TW" altLang="en-US" sz="26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a:t>
            </a:fld>
            <a:endParaRPr lang="zh-TW" altLang="en-US"/>
          </a:p>
        </p:txBody>
      </p:sp>
      <p:sp>
        <p:nvSpPr>
          <p:cNvPr id="16387" name="Rectangle 2"/>
          <p:cNvSpPr>
            <a:spLocks noGrp="1" noChangeArrowheads="1"/>
          </p:cNvSpPr>
          <p:nvPr>
            <p:ph type="title"/>
          </p:nvPr>
        </p:nvSpPr>
        <p:spPr>
          <a:xfrm>
            <a:off x="428596" y="142852"/>
            <a:ext cx="7793037" cy="571520"/>
          </a:xfrm>
        </p:spPr>
        <p:txBody>
          <a:bodyPr/>
          <a:lstStyle/>
          <a:p>
            <a:pPr eaLnBrk="1" hangingPunct="1"/>
            <a:r>
              <a:rPr lang="en-US" altLang="zh-TW" b="1" dirty="0" smtClean="0"/>
              <a:t>Outline</a:t>
            </a:r>
            <a:endParaRPr lang="zh-TW" altLang="en-US" b="1" dirty="0" smtClean="0"/>
          </a:p>
        </p:txBody>
      </p:sp>
      <p:sp>
        <p:nvSpPr>
          <p:cNvPr id="16388" name="Rectangle 3"/>
          <p:cNvSpPr>
            <a:spLocks noGrp="1" noChangeArrowheads="1"/>
          </p:cNvSpPr>
          <p:nvPr>
            <p:ph type="body" idx="1"/>
          </p:nvPr>
        </p:nvSpPr>
        <p:spPr>
          <a:xfrm>
            <a:off x="285720" y="785794"/>
            <a:ext cx="8740806" cy="5929354"/>
          </a:xfrm>
        </p:spPr>
        <p:txBody>
          <a:bodyPr/>
          <a:lstStyle/>
          <a:p>
            <a:pPr eaLnBrk="1" hangingPunct="1"/>
            <a:r>
              <a:rPr lang="en-US" altLang="zh-TW" sz="2500" b="1" dirty="0" smtClean="0"/>
              <a:t>Chapter Outline                         </a:t>
            </a:r>
          </a:p>
          <a:p>
            <a:pPr eaLnBrk="1" hangingPunct="1"/>
            <a:r>
              <a:rPr lang="en-US" altLang="zh-TW" sz="2500" b="1" dirty="0" smtClean="0"/>
              <a:t>Abstract</a:t>
            </a:r>
          </a:p>
          <a:p>
            <a:pPr eaLnBrk="1" hangingPunct="1"/>
            <a:r>
              <a:rPr lang="en-US" altLang="zh-TW" sz="2500" b="1" dirty="0" smtClean="0"/>
              <a:t>Introduction</a:t>
            </a:r>
          </a:p>
          <a:p>
            <a:pPr eaLnBrk="1" hangingPunct="1"/>
            <a:r>
              <a:rPr lang="en-US" altLang="zh-TW" sz="2500" b="1" dirty="0" smtClean="0"/>
              <a:t>Financial Econometrics</a:t>
            </a:r>
          </a:p>
          <a:p>
            <a:pPr eaLnBrk="1" hangingPunct="1"/>
            <a:r>
              <a:rPr lang="en-US" altLang="zh-TW" sz="2500" b="1" dirty="0" smtClean="0"/>
              <a:t>Financial Statistics</a:t>
            </a:r>
          </a:p>
          <a:p>
            <a:pPr eaLnBrk="1" hangingPunct="1"/>
            <a:r>
              <a:rPr lang="en-US" altLang="zh-TW" sz="2500" b="1" dirty="0" smtClean="0"/>
              <a:t>Financial Technology and Machine Learning</a:t>
            </a:r>
          </a:p>
          <a:p>
            <a:pPr eaLnBrk="1" hangingPunct="1"/>
            <a:r>
              <a:rPr lang="en-US" altLang="zh-TW" sz="2500" b="1" dirty="0" smtClean="0"/>
              <a:t>Applications of Financial Econometrics, Mathematics, Statistics, and Machine Learning</a:t>
            </a:r>
          </a:p>
          <a:p>
            <a:pPr eaLnBrk="1" hangingPunct="1"/>
            <a:r>
              <a:rPr lang="en-US" altLang="zh-TW" sz="2500" b="1" dirty="0" smtClean="0"/>
              <a:t>Overall Discussion</a:t>
            </a:r>
          </a:p>
          <a:p>
            <a:pPr eaLnBrk="1" hangingPunct="1"/>
            <a:r>
              <a:rPr lang="en-US" altLang="zh-TW" sz="2500" b="1" dirty="0" smtClean="0"/>
              <a:t>Summary &amp; Conclusion</a:t>
            </a:r>
          </a:p>
          <a:p>
            <a:pPr eaLnBrk="1" hangingPunct="1"/>
            <a:r>
              <a:rPr lang="en-US" altLang="zh-TW" sz="2500" b="1" dirty="0" smtClean="0"/>
              <a:t>Appendix A-Chapter titles of Handbook</a:t>
            </a:r>
          </a:p>
          <a:p>
            <a:r>
              <a:rPr lang="en-US" altLang="zh-TW" sz="2500" b="1" dirty="0" smtClean="0"/>
              <a:t>Appendix B-Chapter titles of</a:t>
            </a:r>
            <a:r>
              <a:rPr lang="zh-TW" altLang="en-US" sz="2500" b="1" dirty="0" smtClean="0"/>
              <a:t> </a:t>
            </a:r>
            <a:r>
              <a:rPr lang="en-US" altLang="zh-TW" sz="2500" b="1" dirty="0" smtClean="0"/>
              <a:t>Textbook</a:t>
            </a:r>
          </a:p>
          <a:p>
            <a:r>
              <a:rPr lang="en-US" altLang="zh-TW" sz="2500" b="1" dirty="0" smtClean="0"/>
              <a:t>Appendix C-Books written and edited by Cheng Few Lee</a:t>
            </a:r>
          </a:p>
          <a:p>
            <a:pPr eaLnBrk="1" hangingPunct="1"/>
            <a:endParaRPr lang="en-US" altLang="zh-TW" sz="2800" b="1" dirty="0" smtClean="0"/>
          </a:p>
          <a:p>
            <a:pPr eaLnBrk="1" hangingPunct="1"/>
            <a:endParaRPr lang="en-US" altLang="zh-TW" b="1" dirty="0" smtClean="0"/>
          </a:p>
          <a:p>
            <a:pPr eaLnBrk="1" hangingPunct="1"/>
            <a:endParaRPr lang="zh-TW" altLang="en-US" b="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20</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1.2 FINANCIAL ECONOMETRICS (5)</a:t>
            </a:r>
            <a:endParaRPr lang="zh-TW" altLang="en-US" sz="4000" dirty="0" smtClean="0"/>
          </a:p>
        </p:txBody>
      </p:sp>
      <p:sp>
        <p:nvSpPr>
          <p:cNvPr id="16388" name="Rectangle 3"/>
          <p:cNvSpPr>
            <a:spLocks noGrp="1" noChangeArrowheads="1"/>
          </p:cNvSpPr>
          <p:nvPr>
            <p:ph type="body" idx="1"/>
          </p:nvPr>
        </p:nvSpPr>
        <p:spPr>
          <a:xfrm>
            <a:off x="214282" y="2017712"/>
            <a:ext cx="8740806" cy="4840287"/>
          </a:xfrm>
        </p:spPr>
        <p:txBody>
          <a:bodyPr/>
          <a:lstStyle/>
          <a:p>
            <a:pPr eaLnBrk="1" hangingPunct="1">
              <a:buFont typeface="Wingdings" pitchFamily="2" charset="2"/>
              <a:buChar char="Ø"/>
            </a:pPr>
            <a:r>
              <a:rPr lang="en-US" sz="2600" dirty="0" smtClean="0"/>
              <a:t>1.2.4 ALTERNATIVE METHODS TO DEAL WITH MEASUREMENT ERROR</a:t>
            </a:r>
          </a:p>
          <a:p>
            <a:pPr eaLnBrk="1" hangingPunct="1"/>
            <a:r>
              <a:rPr lang="en-US" altLang="zh-TW" sz="2600" dirty="0" smtClean="0"/>
              <a:t>LISREL model</a:t>
            </a:r>
          </a:p>
          <a:p>
            <a:pPr eaLnBrk="1" hangingPunct="1"/>
            <a:r>
              <a:rPr lang="en-US" altLang="zh-TW" sz="2600" dirty="0" smtClean="0"/>
              <a:t>Multi-factor and multi-indicator (MIMIC) model</a:t>
            </a:r>
          </a:p>
          <a:p>
            <a:pPr eaLnBrk="1" hangingPunct="1"/>
            <a:r>
              <a:rPr lang="en-US" altLang="zh-TW" sz="2600" dirty="0" smtClean="0"/>
              <a:t>Partial least square method</a:t>
            </a:r>
          </a:p>
          <a:p>
            <a:pPr eaLnBrk="1" hangingPunct="1"/>
            <a:r>
              <a:rPr lang="en-US" altLang="zh-TW" sz="2600" dirty="0" smtClean="0"/>
              <a:t>Grouping method</a:t>
            </a:r>
          </a:p>
          <a:p>
            <a:pPr eaLnBrk="1" hangingPunct="1"/>
            <a:r>
              <a:rPr lang="en-US" sz="2200" dirty="0" smtClean="0"/>
              <a:t>In addition, there are other errors in variables methods, such as classical method, instrumental variable method, mathematical programming method, maximum likelihood method, GMM method, and Bayesian statistic method. Chen, Lee, and Lee (2015) have discussed above-mentioned methods in detail.</a:t>
            </a:r>
            <a:endParaRPr lang="zh-TW" altLang="en-US" sz="2200" dirty="0" smtClean="0"/>
          </a:p>
          <a:p>
            <a:pPr eaLnBrk="1" hangingPunct="1"/>
            <a:endParaRPr lang="en-US" altLang="zh-TW" sz="26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21</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1.2 FINANCIAL ECONOMETRICS (6)</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buFont typeface="Wingdings" pitchFamily="2" charset="2"/>
              <a:buChar char="Ø"/>
            </a:pPr>
            <a:r>
              <a:rPr lang="en-US" sz="2600" dirty="0" smtClean="0"/>
              <a:t>1.2.5 TIME-SERIES ANALYSIS</a:t>
            </a:r>
          </a:p>
          <a:p>
            <a:pPr eaLnBrk="1" hangingPunct="1"/>
            <a:r>
              <a:rPr lang="en-US" altLang="zh-TW" sz="2600" dirty="0" smtClean="0"/>
              <a:t>There are various important models in time series analysis, such as autoregressive integrated moving average (ARIMA) model, autoregressive conditional </a:t>
            </a:r>
            <a:r>
              <a:rPr lang="en-US" altLang="zh-TW" sz="2600" dirty="0" err="1" smtClean="0"/>
              <a:t>heteroscedasticity</a:t>
            </a:r>
            <a:r>
              <a:rPr lang="en-US" altLang="zh-TW" sz="2600" dirty="0" smtClean="0"/>
              <a:t> (ARCH) model, generalized autoregressive conditional </a:t>
            </a:r>
            <a:r>
              <a:rPr lang="en-US" altLang="zh-TW" sz="2600" dirty="0" err="1" smtClean="0"/>
              <a:t>heteroscedasticity</a:t>
            </a:r>
            <a:r>
              <a:rPr lang="en-US" altLang="zh-TW" sz="2600" dirty="0" smtClean="0"/>
              <a:t> (GARCH) model, fractional GARCH, and combined forecasting model. Anderson (1994) and Hamilton (1994) have discussed the issues related to time series analysis.</a:t>
            </a:r>
            <a:endParaRPr lang="zh-TW" altLang="en-US"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22</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1.2 FINANCIAL ECONOMETRICS (7)</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buFont typeface="Wingdings" pitchFamily="2" charset="2"/>
              <a:buChar char="Ø"/>
            </a:pPr>
            <a:r>
              <a:rPr lang="en-US" sz="2600" dirty="0" smtClean="0"/>
              <a:t>1.2.5 TIME-SERIES ANALYSIS</a:t>
            </a:r>
          </a:p>
          <a:p>
            <a:pPr eaLnBrk="1" hangingPunct="1"/>
            <a:r>
              <a:rPr lang="en-US" sz="2600" dirty="0" smtClean="0"/>
              <a:t>Myers (1991) discloses ARIMA’s role in time-series analysis: Lien and </a:t>
            </a:r>
            <a:r>
              <a:rPr lang="en-US" sz="2600" dirty="0" err="1" smtClean="0"/>
              <a:t>Shrestha</a:t>
            </a:r>
            <a:r>
              <a:rPr lang="en-US" sz="2600" dirty="0" smtClean="0"/>
              <a:t> (2007) discuss ARCH and its impact on time-series analysis. Lien (2010) discusses GARCH and its role in time-series analysis. Leon and </a:t>
            </a:r>
            <a:r>
              <a:rPr lang="en-US" sz="2600" dirty="0" err="1" smtClean="0"/>
              <a:t>Vaello-Sebastia</a:t>
            </a:r>
            <a:r>
              <a:rPr lang="en-US" sz="2600" dirty="0" smtClean="0"/>
              <a:t> (2009) further research into GARCH and its role in time-series in a model called Fractional GARCH.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23</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1.2 FINANCIAL ECONOMETRICS (8)</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buFont typeface="Wingdings" pitchFamily="2" charset="2"/>
              <a:buChar char="Ø"/>
            </a:pPr>
            <a:r>
              <a:rPr lang="en-US" sz="2600" dirty="0" smtClean="0"/>
              <a:t>1.2.5 TIME-SERIES ANALYSIS</a:t>
            </a:r>
          </a:p>
          <a:p>
            <a:pPr eaLnBrk="1" hangingPunct="1"/>
            <a:r>
              <a:rPr lang="en-US" altLang="zh-TW" sz="2600" dirty="0" smtClean="0"/>
              <a:t>Granger and </a:t>
            </a:r>
            <a:r>
              <a:rPr lang="en-US" altLang="zh-TW" sz="2600" dirty="0" err="1" smtClean="0"/>
              <a:t>Newbold</a:t>
            </a:r>
            <a:r>
              <a:rPr lang="en-US" altLang="zh-TW" sz="2600" dirty="0" smtClean="0"/>
              <a:t> (1973), Granger and </a:t>
            </a:r>
            <a:r>
              <a:rPr lang="en-US" altLang="zh-TW" sz="2600" dirty="0" err="1" smtClean="0"/>
              <a:t>Newbold</a:t>
            </a:r>
            <a:r>
              <a:rPr lang="en-US" altLang="zh-TW" sz="2600" dirty="0" smtClean="0"/>
              <a:t> (1974), Granger and </a:t>
            </a:r>
            <a:r>
              <a:rPr lang="en-US" altLang="zh-TW" sz="2600" dirty="0" err="1" smtClean="0"/>
              <a:t>Ramanathan</a:t>
            </a:r>
            <a:r>
              <a:rPr lang="en-US" altLang="zh-TW" sz="2600" dirty="0" smtClean="0"/>
              <a:t> (1984) have theoretically developed combined forecasting methods. Lee et al. (1986) have applied combined forecasting methods to forecast market beta and accounting beta. Lee and Cummins (1998) have shown how to use the combined forecasting methods to perform cost of capital estimates.</a:t>
            </a:r>
            <a:endParaRPr lang="zh-TW" altLang="en-US" sz="26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24</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1.2 FINANCIAL ECONOMETRICS (9)</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buFont typeface="Wingdings" pitchFamily="2" charset="2"/>
              <a:buChar char="Ø"/>
            </a:pPr>
            <a:r>
              <a:rPr lang="en-US" sz="2600" dirty="0" smtClean="0"/>
              <a:t>1.2.6 SPECTRAL ANALYSIS </a:t>
            </a:r>
          </a:p>
          <a:p>
            <a:pPr eaLnBrk="1" hangingPunct="1"/>
            <a:r>
              <a:rPr lang="en-US" altLang="zh-TW" sz="2600" dirty="0" smtClean="0"/>
              <a:t>Anderson (1994), </a:t>
            </a:r>
            <a:r>
              <a:rPr lang="en-US" altLang="zh-TW" sz="2600" dirty="0" err="1" smtClean="0"/>
              <a:t>Chacko</a:t>
            </a:r>
            <a:r>
              <a:rPr lang="en-US" altLang="zh-TW" sz="2600" dirty="0" smtClean="0"/>
              <a:t> and </a:t>
            </a:r>
            <a:r>
              <a:rPr lang="en-US" altLang="zh-TW" sz="2600" dirty="0" err="1" smtClean="0"/>
              <a:t>Viceira</a:t>
            </a:r>
            <a:r>
              <a:rPr lang="en-US" altLang="zh-TW" sz="2600" dirty="0" smtClean="0"/>
              <a:t> (2003), and Heston (1993) have discussed how spectral analysis can be performed. Heston (1993) and Bakshi et al. (1997) have applied spectral analysis in the evaluation of option pricing.</a:t>
            </a:r>
            <a:endParaRPr lang="zh-TW" altLang="en-US" sz="26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25</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1.3 FINANCIAL MATHEMATICS</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r>
              <a:rPr lang="en-US" altLang="zh-TW" sz="2000" dirty="0" smtClean="0"/>
              <a:t>Mathematics used in finance research includes linear algebra, calculus, and Ito calculus. For portfolio analysis we need to use constrained optimization. For CAPM derivation we need to use portfolio optimization chain rule, partial derivative, and some basic geometry. In option pricing model derivation, we need to use Ito calculus as well as related theories and propositions.</a:t>
            </a:r>
          </a:p>
          <a:p>
            <a:pPr eaLnBrk="1" hangingPunct="1"/>
            <a:r>
              <a:rPr lang="en-US" sz="2000" dirty="0" smtClean="0"/>
              <a:t>For example, Black and </a:t>
            </a:r>
            <a:r>
              <a:rPr lang="en-US" sz="2000" dirty="0" err="1" smtClean="0"/>
              <a:t>Scholes</a:t>
            </a:r>
            <a:r>
              <a:rPr lang="en-US" sz="2000" dirty="0" smtClean="0"/>
              <a:t> (1973), Merton (1973), Hull (2018), Lee et al. (2016), Lee at al. (2013), and others have shown how Ito calculus can be used to derive option pricing model and other research topics. In addition, Lee et al. (2013) have shown how the constrained maximization method and linear algebra method can be used to obtain the optimum portfolio weights.</a:t>
            </a:r>
            <a:endParaRPr lang="zh-TW" altLang="en-US" sz="20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26</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1.4 FINANCIAL STATISTICS</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r>
              <a:rPr lang="en-US" sz="2600" dirty="0" smtClean="0"/>
              <a:t>1.4.1 STATISTICAL DISTRIBUTIONS</a:t>
            </a:r>
          </a:p>
          <a:p>
            <a:pPr eaLnBrk="1" hangingPunct="1"/>
            <a:r>
              <a:rPr lang="en-US" altLang="zh-TW" sz="2600" dirty="0" smtClean="0"/>
              <a:t>1.4.2 PRINCIPLE COMPONENTS AND FACTOR ANALYSIS</a:t>
            </a:r>
          </a:p>
          <a:p>
            <a:pPr eaLnBrk="1" hangingPunct="1"/>
            <a:r>
              <a:rPr lang="en-US" altLang="zh-TW" sz="2600" dirty="0" smtClean="0"/>
              <a:t>1.4.3 NON-PARAMETRIC AND SEMI-PARAMETRIC ANALYSES</a:t>
            </a:r>
          </a:p>
          <a:p>
            <a:pPr eaLnBrk="1" hangingPunct="1"/>
            <a:r>
              <a:rPr lang="en-US" altLang="zh-TW" sz="2600" dirty="0" smtClean="0"/>
              <a:t>1.4.4 CLUSTER ANALYSIS</a:t>
            </a:r>
          </a:p>
          <a:p>
            <a:pPr eaLnBrk="1" hangingPunct="1"/>
            <a:r>
              <a:rPr lang="en-US" altLang="zh-TW" sz="2600" dirty="0" smtClean="0"/>
              <a:t>1.4.5 FOURIER TRANSFORMATION METHOD</a:t>
            </a:r>
            <a:endParaRPr lang="zh-TW" altLang="en-US" sz="26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27</a:t>
            </a:fld>
            <a:endParaRPr lang="zh-TW" altLang="en-US"/>
          </a:p>
        </p:txBody>
      </p:sp>
      <p:sp>
        <p:nvSpPr>
          <p:cNvPr id="16387" name="Rectangle 2"/>
          <p:cNvSpPr>
            <a:spLocks noGrp="1" noChangeArrowheads="1"/>
          </p:cNvSpPr>
          <p:nvPr>
            <p:ph type="title"/>
          </p:nvPr>
        </p:nvSpPr>
        <p:spPr>
          <a:xfrm>
            <a:off x="785786" y="214290"/>
            <a:ext cx="8150227" cy="1143000"/>
          </a:xfrm>
        </p:spPr>
        <p:txBody>
          <a:bodyPr/>
          <a:lstStyle/>
          <a:p>
            <a:pPr eaLnBrk="1" hangingPunct="1"/>
            <a:r>
              <a:rPr lang="en-US" altLang="zh-TW" sz="4000" dirty="0" smtClean="0"/>
              <a:t>1.5 FINANCIAL TECHNOLOGY AND MACHINE LEARNING</a:t>
            </a:r>
            <a:endParaRPr lang="zh-TW" altLang="en-US" sz="40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r>
              <a:rPr lang="en-US" altLang="zh-TW" sz="2600" dirty="0" smtClean="0"/>
              <a:t>1.5.1 CLASSIFICATION OF FINANCIAL TECHNOLOGY</a:t>
            </a:r>
          </a:p>
          <a:p>
            <a:pPr eaLnBrk="1" hangingPunct="1"/>
            <a:r>
              <a:rPr lang="en-US" altLang="zh-TW" sz="2600" dirty="0" smtClean="0"/>
              <a:t>1.5.2 CLASSIFICATION OF MACHINE LEARNING</a:t>
            </a:r>
          </a:p>
          <a:p>
            <a:pPr eaLnBrk="1" hangingPunct="1"/>
            <a:r>
              <a:rPr lang="en-US" altLang="zh-TW" sz="2600" dirty="0" smtClean="0"/>
              <a:t>1.5.3 MACHINE LEARNING APPLICATIONS </a:t>
            </a:r>
          </a:p>
          <a:p>
            <a:pPr eaLnBrk="1" hangingPunct="1"/>
            <a:r>
              <a:rPr lang="en-US" altLang="zh-TW" sz="2600" dirty="0" smtClean="0"/>
              <a:t>1.5.4 OTHER COMPUTER SCIENCE TOOLS USED FOR FINANCIAL TECHNOLOGY</a:t>
            </a:r>
            <a:endParaRPr lang="zh-TW" altLang="en-US" sz="26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28</a:t>
            </a:fld>
            <a:endParaRPr lang="zh-TW" altLang="en-US"/>
          </a:p>
        </p:txBody>
      </p:sp>
      <p:sp>
        <p:nvSpPr>
          <p:cNvPr id="16387" name="Rectangle 2"/>
          <p:cNvSpPr>
            <a:spLocks noGrp="1" noChangeArrowheads="1"/>
          </p:cNvSpPr>
          <p:nvPr>
            <p:ph type="title"/>
          </p:nvPr>
        </p:nvSpPr>
        <p:spPr>
          <a:xfrm>
            <a:off x="642910" y="214290"/>
            <a:ext cx="8858280" cy="1428760"/>
          </a:xfrm>
        </p:spPr>
        <p:txBody>
          <a:bodyPr/>
          <a:lstStyle/>
          <a:p>
            <a:pPr eaLnBrk="1" hangingPunct="1"/>
            <a:r>
              <a:rPr lang="en-US" altLang="zh-TW" sz="3200" dirty="0" smtClean="0"/>
              <a:t>1.6 APPLICATIONS OF FINANCIAL ECONOMETRICS, MATHEMATICS, STATISTICS, AND MACHINE LEARNING</a:t>
            </a:r>
            <a:endParaRPr lang="zh-TW" altLang="en-US" sz="3200" dirty="0" smtClean="0"/>
          </a:p>
        </p:txBody>
      </p:sp>
      <p:sp>
        <p:nvSpPr>
          <p:cNvPr id="16388" name="Rectangle 3"/>
          <p:cNvSpPr>
            <a:spLocks noGrp="1" noChangeArrowheads="1"/>
          </p:cNvSpPr>
          <p:nvPr>
            <p:ph type="body" idx="1"/>
          </p:nvPr>
        </p:nvSpPr>
        <p:spPr>
          <a:xfrm>
            <a:off x="214282" y="2017712"/>
            <a:ext cx="8740806" cy="4554559"/>
          </a:xfrm>
        </p:spPr>
        <p:txBody>
          <a:bodyPr/>
          <a:lstStyle/>
          <a:p>
            <a:pPr eaLnBrk="1" hangingPunct="1"/>
            <a:r>
              <a:rPr lang="en-US" sz="2600" dirty="0" smtClean="0"/>
              <a:t>1.6.1 ASSET PRICING</a:t>
            </a:r>
          </a:p>
          <a:p>
            <a:pPr eaLnBrk="1" hangingPunct="1"/>
            <a:r>
              <a:rPr lang="en-US" altLang="zh-TW" sz="2600" dirty="0" smtClean="0"/>
              <a:t>1.6.2 CORPORATE FINANCE</a:t>
            </a:r>
          </a:p>
          <a:p>
            <a:pPr eaLnBrk="1" hangingPunct="1"/>
            <a:r>
              <a:rPr lang="en-US" altLang="zh-TW" sz="2600" dirty="0" smtClean="0"/>
              <a:t>1.6.3 FINANCIAL INSTITUTION</a:t>
            </a:r>
          </a:p>
          <a:p>
            <a:pPr eaLnBrk="1" hangingPunct="1"/>
            <a:r>
              <a:rPr lang="en-US" altLang="zh-TW" sz="2600" dirty="0" smtClean="0"/>
              <a:t>1.6.4 INVESTMENT AND PORTFOLIO MANAGEMENT</a:t>
            </a:r>
          </a:p>
          <a:p>
            <a:pPr eaLnBrk="1" hangingPunct="1"/>
            <a:r>
              <a:rPr lang="en-US" altLang="zh-TW" sz="2600" dirty="0" smtClean="0"/>
              <a:t>1.6.5 OPTION PRICING MODEL</a:t>
            </a:r>
          </a:p>
          <a:p>
            <a:pPr eaLnBrk="1" hangingPunct="1"/>
            <a:r>
              <a:rPr lang="en-US" altLang="zh-TW" sz="2600" dirty="0" smtClean="0"/>
              <a:t>1.6.6 FUTURES AND HEDGING</a:t>
            </a:r>
          </a:p>
          <a:p>
            <a:pPr eaLnBrk="1" hangingPunct="1"/>
            <a:r>
              <a:rPr lang="en-US" altLang="zh-TW" sz="2600" dirty="0" smtClean="0"/>
              <a:t>1.6.7 MUTUAL FUND</a:t>
            </a:r>
          </a:p>
          <a:p>
            <a:pPr eaLnBrk="1" hangingPunct="1"/>
            <a:r>
              <a:rPr lang="en-US" altLang="zh-TW" sz="2600" dirty="0" smtClean="0"/>
              <a:t>1.6.8 CREDIT RISK MODELING</a:t>
            </a:r>
          </a:p>
          <a:p>
            <a:pPr lvl="1" eaLnBrk="1" hangingPunct="1"/>
            <a:r>
              <a:rPr lang="en-US" altLang="zh-TW" sz="2200" dirty="0" smtClean="0"/>
              <a:t>1.6.8.1	Traditional Approach</a:t>
            </a:r>
          </a:p>
          <a:p>
            <a:pPr lvl="1" eaLnBrk="1" hangingPunct="1"/>
            <a:r>
              <a:rPr lang="en-US" altLang="zh-TW" sz="2200" dirty="0" smtClean="0"/>
              <a:t>1.6.8.2	Machine Learning Approach</a:t>
            </a:r>
          </a:p>
          <a:p>
            <a:pPr eaLnBrk="1" hangingPunct="1"/>
            <a:r>
              <a:rPr lang="en-US" altLang="zh-TW" sz="2600" dirty="0" smtClean="0"/>
              <a:t>1.6.9 OTHER APPLICATIONS</a:t>
            </a:r>
            <a:endParaRPr lang="zh-TW" altLang="en-US" sz="26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29</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1.7 OVERALL DISCUSSION OF THIS BOOK</a:t>
            </a:r>
            <a:endParaRPr lang="zh-TW" altLang="en-US" sz="3600"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r>
              <a:rPr lang="en-US" sz="3000" dirty="0" smtClean="0"/>
              <a:t>1.7.1 CHAPTER TITLE CLASSIFICATION</a:t>
            </a:r>
          </a:p>
          <a:p>
            <a:pPr eaLnBrk="1" hangingPunct="1"/>
            <a:r>
              <a:rPr lang="en-US" altLang="zh-TW" sz="3000" dirty="0" smtClean="0"/>
              <a:t>1.7.2  KEYWORD CLASSIFICATION</a:t>
            </a:r>
          </a:p>
          <a:p>
            <a:pPr eaLnBrk="1" hangingPunct="1"/>
            <a:endParaRPr lang="zh-TW" altLang="en-US" sz="2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a:t>
            </a:fld>
            <a:endParaRPr lang="zh-TW" altLang="en-US"/>
          </a:p>
        </p:txBody>
      </p:sp>
      <p:sp>
        <p:nvSpPr>
          <p:cNvPr id="16387" name="Rectangle 2"/>
          <p:cNvSpPr>
            <a:spLocks noGrp="1" noChangeArrowheads="1"/>
          </p:cNvSpPr>
          <p:nvPr>
            <p:ph type="title"/>
          </p:nvPr>
        </p:nvSpPr>
        <p:spPr>
          <a:xfrm>
            <a:off x="1142976" y="285728"/>
            <a:ext cx="7793037" cy="1143000"/>
          </a:xfrm>
        </p:spPr>
        <p:txBody>
          <a:bodyPr/>
          <a:lstStyle/>
          <a:p>
            <a:pPr eaLnBrk="1" hangingPunct="1"/>
            <a:r>
              <a:rPr lang="en-US" altLang="zh-TW" dirty="0" smtClean="0"/>
              <a:t>Chapter Outline (1)</a:t>
            </a:r>
            <a:endParaRPr lang="zh-TW" altLang="en-US" dirty="0" smtClean="0"/>
          </a:p>
        </p:txBody>
      </p:sp>
      <p:sp>
        <p:nvSpPr>
          <p:cNvPr id="16388" name="Rectangle 3"/>
          <p:cNvSpPr>
            <a:spLocks noGrp="1" noChangeArrowheads="1"/>
          </p:cNvSpPr>
          <p:nvPr>
            <p:ph type="body" idx="1"/>
          </p:nvPr>
        </p:nvSpPr>
        <p:spPr>
          <a:xfrm>
            <a:off x="142844" y="2017712"/>
            <a:ext cx="9286940" cy="4625997"/>
          </a:xfrm>
        </p:spPr>
        <p:txBody>
          <a:bodyPr/>
          <a:lstStyle/>
          <a:p>
            <a:r>
              <a:rPr lang="en-US" sz="2600" dirty="0" smtClean="0"/>
              <a:t>1.1   	Introduction</a:t>
            </a:r>
            <a:endParaRPr lang="zh-TW" altLang="en-US" sz="2600" dirty="0" smtClean="0"/>
          </a:p>
          <a:p>
            <a:r>
              <a:rPr lang="en-US" sz="2600" dirty="0" smtClean="0"/>
              <a:t>1.2   	Financial Econometrics</a:t>
            </a:r>
            <a:endParaRPr lang="zh-TW" altLang="en-US" sz="2600" dirty="0" smtClean="0"/>
          </a:p>
          <a:p>
            <a:r>
              <a:rPr lang="en-US" sz="2600" dirty="0" smtClean="0"/>
              <a:t>1.2.1 	Single Equation Regression Methods</a:t>
            </a:r>
            <a:endParaRPr lang="zh-TW" altLang="en-US" sz="2600" dirty="0" smtClean="0"/>
          </a:p>
          <a:p>
            <a:r>
              <a:rPr lang="en-US" sz="2600" dirty="0" smtClean="0"/>
              <a:t>1.2.2 	Simultaneous Equation Models</a:t>
            </a:r>
            <a:endParaRPr lang="zh-TW" altLang="en-US" sz="2600" dirty="0" smtClean="0"/>
          </a:p>
          <a:p>
            <a:r>
              <a:rPr lang="en-US" sz="2600" dirty="0" smtClean="0"/>
              <a:t>1.2.3 	Panel Data Analysis</a:t>
            </a:r>
            <a:endParaRPr lang="zh-TW" altLang="en-US" sz="2600" dirty="0" smtClean="0"/>
          </a:p>
          <a:p>
            <a:r>
              <a:rPr lang="en-US" sz="2600" dirty="0" smtClean="0"/>
              <a:t>1.2.4 	Alternative Methods to Deal with  Measurement </a:t>
            </a:r>
          </a:p>
          <a:p>
            <a:pPr>
              <a:buNone/>
            </a:pPr>
            <a:r>
              <a:rPr lang="en-US" sz="2600" dirty="0" smtClean="0"/>
              <a:t>                  Error</a:t>
            </a:r>
            <a:endParaRPr lang="zh-TW" altLang="en-US" sz="2600" dirty="0" smtClean="0"/>
          </a:p>
          <a:p>
            <a:r>
              <a:rPr lang="en-US" sz="2600" dirty="0" smtClean="0"/>
              <a:t>1.2.5 	Time-Series Analysis</a:t>
            </a:r>
            <a:endParaRPr lang="zh-TW" altLang="en-US" sz="2600" dirty="0" smtClean="0"/>
          </a:p>
          <a:p>
            <a:r>
              <a:rPr lang="en-US" sz="2600" dirty="0" smtClean="0"/>
              <a:t>1.2.6 	Spectral Analysis</a:t>
            </a:r>
            <a:endParaRPr lang="zh-TW" altLang="en-US" sz="2600" dirty="0" smtClean="0"/>
          </a:p>
          <a:p>
            <a:r>
              <a:rPr lang="en-US" sz="2600" dirty="0" smtClean="0"/>
              <a:t>1.3   	Financial Mathematics</a:t>
            </a:r>
            <a:endParaRPr lang="zh-TW" altLang="en-US" sz="2600" dirty="0" smtClean="0"/>
          </a:p>
          <a:p>
            <a:pPr eaLnBrk="1" hangingPunct="1"/>
            <a:endParaRPr lang="zh-TW" altLang="en-US" sz="2600" b="1"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30</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1.8 SUMMARY AND CONCLUDING REMARKS (1)</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sz="2500" dirty="0" smtClean="0"/>
              <a:t>This chapter has discussed important financial econometrics and statistics which are used in finance and accounting research. We discussed the regression models and topics related to financial econometrics, including single equation regression models, simultaneous equation models, panel data analysis, alternative methods to deal with measurement error, and time-series analysis. We also introduced topics related to financial statistics, including statistical distributions, principle components and factor analysis, non-parametric and semi-parametric analyses, and cluster analysis.</a:t>
            </a:r>
            <a:endParaRPr lang="en-US" altLang="zh-TW" sz="2500" dirty="0" smtClean="0"/>
          </a:p>
          <a:p>
            <a:pPr eaLnBrk="1" hangingPunct="1"/>
            <a:endParaRPr lang="zh-TW" altLang="en-US" sz="25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31</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1.8 SUMMARY AND CONCLUDING REMARKS (2)</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sz="2500" dirty="0" smtClean="0"/>
              <a:t>In addition, financial econometrics, mathematics, and statistics are important tools to conduct research in finance and accounting areas. We briefly introduced applications of econometrics, mathematics, and statistics models in finance and accounting research. </a:t>
            </a:r>
            <a:r>
              <a:rPr lang="en-US" sz="2500" smtClean="0"/>
              <a:t>Research topics include asset pricing, corporate finance, financial institution, investment and portfolio management, option pricing model, futures and hedging, mutual fund, credit risk modeling, and others.</a:t>
            </a:r>
            <a:endParaRPr lang="zh-TW" altLang="en-US" sz="25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32</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 </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1: Introduction</a:t>
            </a:r>
          </a:p>
          <a:p>
            <a:pPr eaLnBrk="1" hangingPunct="1"/>
            <a:r>
              <a:rPr lang="en-US" altLang="zh-TW" sz="2500" dirty="0" smtClean="0"/>
              <a:t>Chapter 2: Do Managers Use Earnings Forecasts to Fill a Demand They Perceive From Analysts?</a:t>
            </a:r>
          </a:p>
          <a:p>
            <a:pPr eaLnBrk="1" hangingPunct="1"/>
            <a:r>
              <a:rPr lang="en-US" altLang="zh-TW" sz="2500" dirty="0" smtClean="0"/>
              <a:t>Chapter 3: A potential benefit of increasing book–tax conformity: Evidence from the reduction in audit fees</a:t>
            </a:r>
          </a:p>
          <a:p>
            <a:pPr eaLnBrk="1" hangingPunct="1"/>
            <a:r>
              <a:rPr lang="en-US" altLang="zh-TW" sz="2500" dirty="0" smtClean="0"/>
              <a:t>Chapter 4 : Gold in Portfolio: A Long-Term or Short-Term Diversifier?</a:t>
            </a:r>
          </a:p>
          <a:p>
            <a:pPr eaLnBrk="1" hangingPunct="1"/>
            <a:r>
              <a:rPr lang="en-US" altLang="zh-TW" sz="2500" dirty="0" smtClean="0"/>
              <a:t>Chapter 5: Application of Simultaneous Equation in Finance Research</a:t>
            </a:r>
          </a:p>
          <a:p>
            <a:pPr eaLnBrk="1" hangingPunct="1"/>
            <a:r>
              <a:rPr lang="en-US" altLang="zh-TW" sz="2500" dirty="0" smtClean="0"/>
              <a:t>Chapter 6: Forecast Performance of the Taiwan Weighted Stock Index: Update and Expansion</a:t>
            </a:r>
            <a:endParaRPr lang="zh-TW" altLang="en-US" sz="25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33</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(2) </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7: Statistical Distributions and Option Bound Determination</a:t>
            </a:r>
          </a:p>
          <a:p>
            <a:pPr eaLnBrk="1" hangingPunct="1"/>
            <a:r>
              <a:rPr lang="en-US" altLang="zh-TW" sz="2500" dirty="0" smtClean="0"/>
              <a:t>Chapter 8: Measuring the Collective Correlation of a Large Number of Stocks</a:t>
            </a:r>
          </a:p>
          <a:p>
            <a:pPr eaLnBrk="1" hangingPunct="1"/>
            <a:r>
              <a:rPr lang="en-US" altLang="zh-TW" sz="2500" dirty="0" smtClean="0"/>
              <a:t>Chapter 9: Key Borrowers Detected by the Intensities of Their Interactions</a:t>
            </a:r>
          </a:p>
          <a:p>
            <a:pPr eaLnBrk="1" hangingPunct="1"/>
            <a:r>
              <a:rPr lang="en-US" altLang="zh-TW" sz="2500" dirty="0" smtClean="0"/>
              <a:t>Chapter 10: Application of the Multivariate Average F Test to Examine Relative Performance of Asset Pricing Models with Individual Security Returns</a:t>
            </a:r>
          </a:p>
          <a:p>
            <a:pPr eaLnBrk="1" hangingPunct="1"/>
            <a:r>
              <a:rPr lang="en-US" altLang="zh-TW" sz="2500" dirty="0" smtClean="0"/>
              <a:t>Chapter 11 : Hedge Ratio and Time Series Analysis</a:t>
            </a:r>
          </a:p>
          <a:p>
            <a:pPr eaLnBrk="1" hangingPunct="1">
              <a:buNone/>
            </a:pPr>
            <a:endParaRPr lang="zh-TW" altLang="en-US" sz="25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34</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(3)</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12: Application of </a:t>
            </a:r>
            <a:r>
              <a:rPr lang="en-US" altLang="zh-TW" sz="2500" dirty="0" err="1" smtClean="0"/>
              <a:t>Intertemporal</a:t>
            </a:r>
            <a:r>
              <a:rPr lang="en-US" altLang="zh-TW" sz="2500" dirty="0" smtClean="0"/>
              <a:t> CAPM on International Corporate Finance</a:t>
            </a:r>
          </a:p>
          <a:p>
            <a:pPr eaLnBrk="1" hangingPunct="1"/>
            <a:r>
              <a:rPr lang="en-US" altLang="zh-TW" sz="2500" dirty="0" smtClean="0"/>
              <a:t>Chapter 13: What Drives Variation in the International Diversification Benefits? A Cross-Country Analysis</a:t>
            </a:r>
          </a:p>
          <a:p>
            <a:pPr eaLnBrk="1" hangingPunct="1"/>
            <a:r>
              <a:rPr lang="en-US" altLang="zh-TW" sz="2500" dirty="0" smtClean="0"/>
              <a:t>Chapter 14 : A </a:t>
            </a:r>
            <a:r>
              <a:rPr lang="en-US" altLang="zh-TW" sz="2500" dirty="0" err="1" smtClean="0"/>
              <a:t>Heteroskedastic</a:t>
            </a:r>
            <a:r>
              <a:rPr lang="en-US" altLang="zh-TW" sz="2500" dirty="0" smtClean="0"/>
              <a:t> Black-</a:t>
            </a:r>
            <a:r>
              <a:rPr lang="en-US" altLang="zh-TW" sz="2500" dirty="0" err="1" smtClean="0"/>
              <a:t>Litterman</a:t>
            </a:r>
            <a:r>
              <a:rPr lang="en-US" altLang="zh-TW" sz="2500" dirty="0" smtClean="0"/>
              <a:t> Portfolio Optimization Model with Views Derived From a Predictive Regression</a:t>
            </a:r>
          </a:p>
          <a:p>
            <a:pPr eaLnBrk="1" hangingPunct="1"/>
            <a:r>
              <a:rPr lang="en-US" altLang="zh-TW" sz="2500" dirty="0" smtClean="0"/>
              <a:t>Chapter 15: Pricing Fair Deposit Insurance: Structural Model Approach</a:t>
            </a:r>
          </a:p>
          <a:p>
            <a:pPr eaLnBrk="1" hangingPunct="1"/>
            <a:r>
              <a:rPr lang="en-US" altLang="zh-TW" sz="2500" dirty="0" smtClean="0"/>
              <a:t>Chapter 16: Application of Structural Equation Modeling in Behavioral Finance: A Study on the Disposition Effect</a:t>
            </a:r>
          </a:p>
          <a:p>
            <a:pPr eaLnBrk="1" hangingPunct="1"/>
            <a:endParaRPr lang="zh-TW" altLang="en-US" sz="25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35</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(4)</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17: External Financing Needs and Early Adoption of Accounting Standards: Evidence from the Banking Industry</a:t>
            </a:r>
          </a:p>
          <a:p>
            <a:pPr eaLnBrk="1" hangingPunct="1"/>
            <a:r>
              <a:rPr lang="en-US" altLang="zh-TW" sz="2500" dirty="0" smtClean="0"/>
              <a:t>Chapter 18: Improving The Stock Market Prediction with Social Media via Broad Learning</a:t>
            </a:r>
          </a:p>
          <a:p>
            <a:pPr eaLnBrk="1" hangingPunct="1"/>
            <a:r>
              <a:rPr lang="en-US" altLang="zh-TW" sz="2500" dirty="0" smtClean="0"/>
              <a:t>Chapter 19: Sourcing Alpha in Global Equity Markets: Market Factor Decomposition and Market Characteristics</a:t>
            </a:r>
          </a:p>
          <a:p>
            <a:pPr eaLnBrk="1" hangingPunct="1"/>
            <a:r>
              <a:rPr lang="en-US" altLang="zh-TW" sz="2500" dirty="0" smtClean="0"/>
              <a:t>Chapter 20: Support Vector Machines Based Methodology for Credit Risk Analysis</a:t>
            </a:r>
          </a:p>
          <a:p>
            <a:pPr eaLnBrk="1" hangingPunct="1"/>
            <a:r>
              <a:rPr lang="en-US" altLang="zh-TW" sz="2500" dirty="0" smtClean="0"/>
              <a:t>Chapter 21: Data Mining Applications in Accounting and Finance Context</a:t>
            </a:r>
            <a:endParaRPr lang="zh-TW" altLang="en-US" sz="25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36</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(5)</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22  : Tradeoff Between Reputation Concerns and Economic Dependence for Auditors—Threshold Regression Approach</a:t>
            </a:r>
          </a:p>
          <a:p>
            <a:pPr eaLnBrk="1" hangingPunct="1"/>
            <a:r>
              <a:rPr lang="en-US" altLang="zh-TW" sz="2500" dirty="0" smtClean="0"/>
              <a:t>Chapter 23: ASEAN Economic Community: Analysis Based on Fractional Integration and </a:t>
            </a:r>
            <a:r>
              <a:rPr lang="en-US" altLang="zh-TW" sz="2500" dirty="0" err="1" smtClean="0"/>
              <a:t>Cointegration</a:t>
            </a:r>
            <a:endParaRPr lang="en-US" altLang="zh-TW" sz="2500" dirty="0" smtClean="0"/>
          </a:p>
          <a:p>
            <a:pPr eaLnBrk="1" hangingPunct="1"/>
            <a:r>
              <a:rPr lang="en-US" altLang="zh-TW" sz="2500" dirty="0" smtClean="0"/>
              <a:t>Chapter 24: Alternative Methods for Determining Option Bounds: A Review and Comparison</a:t>
            </a:r>
          </a:p>
          <a:p>
            <a:pPr eaLnBrk="1" hangingPunct="1"/>
            <a:r>
              <a:rPr lang="en-US" altLang="zh-TW" sz="2500" dirty="0" smtClean="0"/>
              <a:t>Chapter 25: Financial Reforms and the Differential Impact of Foreign versus Domestic Banking Relationships on Firm Value</a:t>
            </a:r>
          </a:p>
          <a:p>
            <a:pPr eaLnBrk="1" hangingPunct="1"/>
            <a:r>
              <a:rPr lang="en-US" altLang="zh-TW" sz="2500" dirty="0" smtClean="0"/>
              <a:t>Chapter 26: Time-Series Analysis: Components, Models, and Forecasting</a:t>
            </a:r>
            <a:endParaRPr lang="zh-TW" altLang="en-US" sz="25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37</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(6)</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27: </a:t>
            </a:r>
            <a:r>
              <a:rPr lang="en-US" altLang="zh-TW" sz="2500" dirty="0" err="1" smtClean="0"/>
              <a:t>Itô’s</a:t>
            </a:r>
            <a:r>
              <a:rPr lang="en-US" altLang="zh-TW" sz="2500" dirty="0" smtClean="0"/>
              <a:t> Calculus and the Derivation of the Black-</a:t>
            </a:r>
            <a:r>
              <a:rPr lang="en-US" altLang="zh-TW" sz="2500" dirty="0" err="1" smtClean="0"/>
              <a:t>Scholes</a:t>
            </a:r>
            <a:r>
              <a:rPr lang="en-US" altLang="zh-TW" sz="2500" dirty="0" smtClean="0"/>
              <a:t> Option-Pricing Model</a:t>
            </a:r>
          </a:p>
          <a:p>
            <a:pPr eaLnBrk="1" hangingPunct="1"/>
            <a:r>
              <a:rPr lang="en-US" altLang="zh-TW" sz="2500" dirty="0" smtClean="0"/>
              <a:t>Chapter 28: Durbin-Wu-</a:t>
            </a:r>
            <a:r>
              <a:rPr lang="en-US" altLang="zh-TW" sz="2500" dirty="0" err="1" smtClean="0"/>
              <a:t>Hausman</a:t>
            </a:r>
            <a:r>
              <a:rPr lang="en-US" altLang="zh-TW" sz="2500" dirty="0" smtClean="0"/>
              <a:t> Specification Tests</a:t>
            </a:r>
          </a:p>
          <a:p>
            <a:pPr eaLnBrk="1" hangingPunct="1"/>
            <a:r>
              <a:rPr lang="en-US" altLang="zh-TW" sz="2500" dirty="0" smtClean="0"/>
              <a:t>Chapter 29 : Jump Spillover and Risk Effects on Excess Returns in the United States During The Great Depression</a:t>
            </a:r>
          </a:p>
          <a:p>
            <a:pPr eaLnBrk="1" hangingPunct="1"/>
            <a:r>
              <a:rPr lang="en-US" altLang="zh-TW" sz="2500" dirty="0" smtClean="0"/>
              <a:t>Chapter 30: Earnings Forecasts and Revisions, Price Momentum, and Fundamental Data: Further Explorations of Financial Anomalies</a:t>
            </a:r>
          </a:p>
          <a:p>
            <a:pPr eaLnBrk="1" hangingPunct="1"/>
            <a:r>
              <a:rPr lang="en-US" altLang="zh-TW" sz="2500" dirty="0" smtClean="0"/>
              <a:t>Chapter 31: Ranking Analysts by Network Structural Hole</a:t>
            </a:r>
          </a:p>
          <a:p>
            <a:pPr eaLnBrk="1" hangingPunct="1"/>
            <a:r>
              <a:rPr lang="en-US" altLang="zh-TW" sz="2500" dirty="0" smtClean="0"/>
              <a:t>Chapter 32: The Association Between Book-Tax Differences and CEO Compensation</a:t>
            </a:r>
            <a:endParaRPr lang="zh-TW" altLang="en-US" sz="25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38</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(7)</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33: Stochastic Volatility Models: Faking a Smile</a:t>
            </a:r>
          </a:p>
          <a:p>
            <a:pPr eaLnBrk="1" hangingPunct="1"/>
            <a:r>
              <a:rPr lang="en-US" altLang="zh-TW" sz="2500" dirty="0" smtClean="0"/>
              <a:t>Chapter 34: Entropic Two-Asset Option</a:t>
            </a:r>
          </a:p>
          <a:p>
            <a:pPr eaLnBrk="1" hangingPunct="1"/>
            <a:r>
              <a:rPr lang="en-US" altLang="zh-TW" sz="2500" dirty="0" smtClean="0"/>
              <a:t>Chapter 35: The Joint Determinants of Capital Structure and Stock Rate of Return: A LISREL Model Approach</a:t>
            </a:r>
          </a:p>
          <a:p>
            <a:pPr eaLnBrk="1" hangingPunct="1"/>
            <a:r>
              <a:rPr lang="en-US" altLang="zh-TW" sz="2500" dirty="0" smtClean="0"/>
              <a:t>Chapter 36: Time-Frequency Wavelet Analysis of Stock-Market C0-Movement Between and Within Geographic Trading Blocs</a:t>
            </a:r>
          </a:p>
          <a:p>
            <a:pPr eaLnBrk="1" hangingPunct="1"/>
            <a:r>
              <a:rPr lang="en-US" altLang="zh-TW" sz="2500" dirty="0" smtClean="0"/>
              <a:t>CHAPTER 37: Alternative Methods to Deal with Measurement Error</a:t>
            </a:r>
          </a:p>
          <a:p>
            <a:pPr eaLnBrk="1" hangingPunct="1"/>
            <a:r>
              <a:rPr lang="en-US" altLang="zh-TW" sz="2500" dirty="0" smtClean="0"/>
              <a:t>Chapter 38: Simultaneously Capturing Multiple Dependence Features in Bank Risk Integration: A Mixture Copula Framework</a:t>
            </a:r>
            <a:endParaRPr lang="zh-TW" altLang="en-US" sz="25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39</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(8)</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39: GPU Acceleration for Computational Finance</a:t>
            </a:r>
          </a:p>
          <a:p>
            <a:pPr eaLnBrk="1" hangingPunct="1"/>
            <a:r>
              <a:rPr lang="en-US" altLang="zh-TW" sz="2500" dirty="0" smtClean="0"/>
              <a:t>Chapter 40: Does VIX Truly Measure Return Volatility?</a:t>
            </a:r>
          </a:p>
          <a:p>
            <a:pPr eaLnBrk="1" hangingPunct="1"/>
            <a:r>
              <a:rPr lang="en-US" altLang="zh-TW" sz="2500" dirty="0" smtClean="0"/>
              <a:t>Chapter 41: An ODE approach for the expected discounted penalty at ruin in a jump-diffusion model</a:t>
            </a:r>
          </a:p>
          <a:p>
            <a:pPr eaLnBrk="1" hangingPunct="1"/>
            <a:r>
              <a:rPr lang="en-US" altLang="zh-TW" sz="2500" dirty="0" smtClean="0"/>
              <a:t>Chapter 42: How Does Investor Sentiment Affect Implied Risk-Neutral Distributions of Call and Put Options?</a:t>
            </a:r>
          </a:p>
          <a:p>
            <a:pPr eaLnBrk="1" hangingPunct="1"/>
            <a:r>
              <a:rPr lang="en-US" altLang="zh-TW" sz="2500" dirty="0" smtClean="0"/>
              <a:t>Chapter 43: Intelligent Portfolio Theory and Strength Investing in the Confluence of Business &amp; Market Cycles and Sector &amp; Location Rotations</a:t>
            </a:r>
          </a:p>
          <a:p>
            <a:pPr eaLnBrk="1" hangingPunct="1"/>
            <a:r>
              <a:rPr lang="en-US" altLang="zh-TW" sz="2500" dirty="0" smtClean="0"/>
              <a:t>Chapter 44: Evolution Strategy Based Adaptive </a:t>
            </a:r>
            <a:r>
              <a:rPr lang="en-US" altLang="zh-TW" sz="2500" dirty="0" err="1" smtClean="0"/>
              <a:t>Lq</a:t>
            </a:r>
            <a:r>
              <a:rPr lang="en-US" altLang="zh-TW" sz="2500" dirty="0" smtClean="0"/>
              <a:t> Penalty Support Vector Machines with Gauss Kernel for Credit Risk Analysis</a:t>
            </a:r>
            <a:endParaRPr lang="zh-TW" altLang="en-US" sz="25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a:t>
            </a:fld>
            <a:endParaRPr lang="zh-TW" altLang="en-US"/>
          </a:p>
        </p:txBody>
      </p:sp>
      <p:sp>
        <p:nvSpPr>
          <p:cNvPr id="16387" name="Rectangle 2"/>
          <p:cNvSpPr>
            <a:spLocks noGrp="1" noChangeArrowheads="1"/>
          </p:cNvSpPr>
          <p:nvPr>
            <p:ph type="title"/>
          </p:nvPr>
        </p:nvSpPr>
        <p:spPr/>
        <p:txBody>
          <a:bodyPr/>
          <a:lstStyle/>
          <a:p>
            <a:pPr eaLnBrk="1" hangingPunct="1"/>
            <a:r>
              <a:rPr lang="en-US" altLang="zh-TW" dirty="0" smtClean="0"/>
              <a:t>Chapter Outline (2)</a:t>
            </a:r>
            <a:endParaRPr lang="zh-TW" altLang="en-US" dirty="0" smtClean="0"/>
          </a:p>
        </p:txBody>
      </p:sp>
      <p:sp>
        <p:nvSpPr>
          <p:cNvPr id="16388" name="Rectangle 3"/>
          <p:cNvSpPr>
            <a:spLocks noGrp="1" noChangeArrowheads="1"/>
          </p:cNvSpPr>
          <p:nvPr>
            <p:ph type="body" idx="1"/>
          </p:nvPr>
        </p:nvSpPr>
        <p:spPr>
          <a:xfrm>
            <a:off x="142844" y="2017712"/>
            <a:ext cx="9286940" cy="4625997"/>
          </a:xfrm>
        </p:spPr>
        <p:txBody>
          <a:bodyPr/>
          <a:lstStyle/>
          <a:p>
            <a:r>
              <a:rPr lang="en-US" sz="2600" dirty="0" smtClean="0"/>
              <a:t>1.4   	Financial Statistics</a:t>
            </a:r>
            <a:endParaRPr lang="zh-TW" altLang="en-US" sz="2600" dirty="0" smtClean="0"/>
          </a:p>
          <a:p>
            <a:r>
              <a:rPr lang="en-US" sz="2600" dirty="0" smtClean="0"/>
              <a:t>1.4.1 	Statistical Distributions</a:t>
            </a:r>
            <a:endParaRPr lang="zh-TW" altLang="en-US" sz="2600" dirty="0" smtClean="0"/>
          </a:p>
          <a:p>
            <a:r>
              <a:rPr lang="en-US" sz="2600" dirty="0" smtClean="0"/>
              <a:t>1.4.2 	Principle Components and Factor Analysis</a:t>
            </a:r>
            <a:endParaRPr lang="zh-TW" altLang="en-US" sz="2600" dirty="0" smtClean="0"/>
          </a:p>
          <a:p>
            <a:r>
              <a:rPr lang="en-US" sz="2600" dirty="0" smtClean="0"/>
              <a:t>1.4.3 	Non-parametric and Semi-parametric Analyses</a:t>
            </a:r>
            <a:endParaRPr lang="zh-TW" altLang="en-US" sz="2600" dirty="0" smtClean="0"/>
          </a:p>
          <a:p>
            <a:r>
              <a:rPr lang="en-US" sz="2600" dirty="0" smtClean="0"/>
              <a:t>1.4.4 	Cluster Analysis</a:t>
            </a:r>
          </a:p>
          <a:p>
            <a:r>
              <a:rPr lang="en-US" sz="2600" dirty="0" smtClean="0"/>
              <a:t>1.4.5	Fourier Transformation Method</a:t>
            </a:r>
            <a:endParaRPr lang="zh-TW" altLang="en-US" sz="2600" dirty="0" smtClean="0"/>
          </a:p>
          <a:p>
            <a:r>
              <a:rPr lang="en-US" sz="2600" dirty="0" smtClean="0"/>
              <a:t>1.5   	Financial Technology and Machine Learning</a:t>
            </a:r>
          </a:p>
          <a:p>
            <a:r>
              <a:rPr lang="en-US" altLang="zh-TW" sz="2600" dirty="0" smtClean="0"/>
              <a:t>1.5.1	Classification of Financial Technology</a:t>
            </a:r>
          </a:p>
          <a:p>
            <a:r>
              <a:rPr lang="en-US" altLang="zh-TW" sz="2600" dirty="0" smtClean="0"/>
              <a:t>1.5.2	Classification of Machine Learning</a:t>
            </a:r>
          </a:p>
          <a:p>
            <a:r>
              <a:rPr lang="en-US" altLang="zh-TW" sz="2600" dirty="0" smtClean="0"/>
              <a:t>1.5.3	Machine Learning Applications</a:t>
            </a:r>
            <a:endParaRPr lang="zh-TW" altLang="en-US" sz="2600" dirty="0" smtClean="0"/>
          </a:p>
          <a:p>
            <a:pPr eaLnBrk="1" hangingPunct="1"/>
            <a:endParaRPr lang="zh-TW" altLang="en-US" sz="2600" b="1"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40</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(9)</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45: Product Market Competition And CEO Pay Benchmarking</a:t>
            </a:r>
          </a:p>
          <a:p>
            <a:pPr eaLnBrk="1" hangingPunct="1"/>
            <a:r>
              <a:rPr lang="en-US" altLang="zh-TW" sz="2500" dirty="0" smtClean="0"/>
              <a:t>Chapter 46: Cash Conversion Systems in Corporate Subsidiaries</a:t>
            </a:r>
          </a:p>
          <a:p>
            <a:pPr eaLnBrk="1" hangingPunct="1"/>
            <a:r>
              <a:rPr lang="en-US" altLang="zh-TW" sz="2500" dirty="0" smtClean="0"/>
              <a:t>Chapter 47: Is the Market Portfolio Mean-Variance Efficient?</a:t>
            </a:r>
          </a:p>
          <a:p>
            <a:pPr eaLnBrk="1" hangingPunct="1"/>
            <a:r>
              <a:rPr lang="en-US" altLang="zh-TW" sz="2500" dirty="0" smtClean="0"/>
              <a:t>Chapter 48: Consumption-Based Asset Pricing with Prospect Theory and Habit Formation</a:t>
            </a:r>
          </a:p>
          <a:p>
            <a:pPr eaLnBrk="1" hangingPunct="1"/>
            <a:r>
              <a:rPr lang="en-US" altLang="zh-TW" sz="2500" dirty="0" smtClean="0"/>
              <a:t>Chapter 49: An Integrated Model for the Cost-Minimizing Funding of Corporate Activities over Time</a:t>
            </a:r>
            <a:endParaRPr lang="zh-TW" altLang="en-US" sz="25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41</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(10)</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50: Empirical Studies of Structural Credit Risk Models and the Application in Default Prediction: Review and New Evidence</a:t>
            </a:r>
          </a:p>
          <a:p>
            <a:pPr eaLnBrk="1" hangingPunct="1"/>
            <a:r>
              <a:rPr lang="en-US" altLang="zh-TW" sz="2500" dirty="0" smtClean="0"/>
              <a:t>Chapter 51: Empirical Performance of the Constant Elasticity Variance Option Pricing Model</a:t>
            </a:r>
          </a:p>
          <a:p>
            <a:pPr eaLnBrk="1" hangingPunct="1"/>
            <a:r>
              <a:rPr lang="en-US" altLang="zh-TW" sz="2500" dirty="0" smtClean="0"/>
              <a:t>Chapter 52: The Jump Behavior of a Foreign Exchange Market: Analysis of the Thai Baht</a:t>
            </a:r>
          </a:p>
          <a:p>
            <a:pPr eaLnBrk="1" hangingPunct="1"/>
            <a:r>
              <a:rPr lang="en-US" altLang="zh-TW" sz="2500" dirty="0" smtClean="0"/>
              <a:t>Chapter 53: The Revision of Systematic Risk on Earnings Announcement in the Presence of Conditional </a:t>
            </a:r>
            <a:r>
              <a:rPr lang="en-US" altLang="zh-TW" sz="2500" dirty="0" err="1" smtClean="0"/>
              <a:t>Heteroscedasticity</a:t>
            </a:r>
            <a:endParaRPr lang="zh-TW" altLang="en-US" sz="25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42</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(11)</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54: Applications of Fuzzy Set to International Transfer Pricing and Other Business Decisions</a:t>
            </a:r>
          </a:p>
          <a:p>
            <a:pPr eaLnBrk="1" hangingPunct="1"/>
            <a:r>
              <a:rPr lang="en-US" altLang="zh-TW" sz="2500" dirty="0" smtClean="0"/>
              <a:t>Chapter 55: A Time-Series Bootstrapping Simulation Method to Distinguish Sell-Side Analysts’ Skill From Luck</a:t>
            </a:r>
          </a:p>
          <a:p>
            <a:pPr eaLnBrk="1" hangingPunct="1"/>
            <a:r>
              <a:rPr lang="en-US" altLang="zh-TW" sz="2500" dirty="0" smtClean="0"/>
              <a:t>Chapter 56: Acceptance of New Technologies by Employees in Financial Industry</a:t>
            </a:r>
          </a:p>
          <a:p>
            <a:pPr eaLnBrk="1" hangingPunct="1"/>
            <a:r>
              <a:rPr lang="en-US" altLang="zh-TW" sz="2500" dirty="0" smtClean="0"/>
              <a:t>Chapter 57: Alternative Method for Determining Industrial Bond Ratings: Theory and Empirical Evidence</a:t>
            </a:r>
          </a:p>
          <a:p>
            <a:pPr eaLnBrk="1" hangingPunct="1"/>
            <a:r>
              <a:rPr lang="en-US" altLang="zh-TW" sz="2500" dirty="0" smtClean="0"/>
              <a:t>Chapter 58: An Empirical Investigation of The Long Memory Effect on the Relation of Downside Risk and Stock Returns</a:t>
            </a:r>
          </a:p>
          <a:p>
            <a:pPr eaLnBrk="1" hangingPunct="1"/>
            <a:endParaRPr lang="zh-TW" altLang="en-US" sz="25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43</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(12)</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59: Analysis of Sequential Conversions of Convertible Bonds: A Recurrent Survival Approach</a:t>
            </a:r>
          </a:p>
          <a:p>
            <a:pPr eaLnBrk="1" hangingPunct="1"/>
            <a:r>
              <a:rPr lang="en-US" altLang="zh-TW" sz="2500" dirty="0" smtClean="0"/>
              <a:t>Chapter 60: Determinants of Euro-Area Bank CDS Spreads</a:t>
            </a:r>
          </a:p>
          <a:p>
            <a:pPr eaLnBrk="1" hangingPunct="1"/>
            <a:r>
              <a:rPr lang="en-US" altLang="zh-TW" sz="2500" dirty="0" smtClean="0"/>
              <a:t>Chapter 61: Dynamic Term Structure Models Using Principal Components Analysis Near the Zero Lower Bound</a:t>
            </a:r>
          </a:p>
          <a:p>
            <a:pPr eaLnBrk="1" hangingPunct="1"/>
            <a:r>
              <a:rPr lang="en-US" altLang="zh-TW" sz="2500" dirty="0" smtClean="0"/>
              <a:t>Chapter 62: Effects of Measurement Errors on Systematic Risk and Performance Measure of a Portfolio</a:t>
            </a:r>
          </a:p>
          <a:p>
            <a:pPr eaLnBrk="1" hangingPunct="1"/>
            <a:r>
              <a:rPr lang="en-US" altLang="zh-TW" sz="2500" dirty="0" smtClean="0"/>
              <a:t>Chapter 63: Forecasting Net Charge-Off Rates Of Banks: A PLS Approach</a:t>
            </a:r>
          </a:p>
          <a:p>
            <a:pPr eaLnBrk="1" hangingPunct="1"/>
            <a:r>
              <a:rPr lang="en-US" altLang="zh-TW" sz="2500" dirty="0" smtClean="0"/>
              <a:t>Chapter 64: Application of Filtering Methods in Asset Pricing</a:t>
            </a:r>
            <a:endParaRPr lang="zh-TW" altLang="en-US" sz="25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44</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(13)</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65: Sampling Distribution of the Relative Risk Aversion Estimator: Theory and Applications</a:t>
            </a:r>
          </a:p>
          <a:p>
            <a:pPr eaLnBrk="1" hangingPunct="1"/>
            <a:r>
              <a:rPr lang="en-US" altLang="zh-TW" sz="2500" dirty="0" smtClean="0"/>
              <a:t>Chapter 66: Social Media, Bank Relationships and Firm Value</a:t>
            </a:r>
          </a:p>
          <a:p>
            <a:pPr eaLnBrk="1" hangingPunct="1"/>
            <a:r>
              <a:rPr lang="en-US" altLang="zh-TW" sz="2500" dirty="0" smtClean="0"/>
              <a:t>Chapter 67: </a:t>
            </a:r>
            <a:r>
              <a:rPr lang="en-US" altLang="zh-TW" sz="2500" dirty="0" err="1" smtClean="0"/>
              <a:t>Splines</a:t>
            </a:r>
            <a:r>
              <a:rPr lang="en-US" altLang="zh-TW" sz="2500" dirty="0" smtClean="0"/>
              <a:t>, Heat, and IPOs: Advances in the Measurement of Aggregate IPO Issuance and Performance</a:t>
            </a:r>
          </a:p>
          <a:p>
            <a:pPr eaLnBrk="1" hangingPunct="1"/>
            <a:r>
              <a:rPr lang="en-US" altLang="zh-TW" sz="2500" dirty="0" smtClean="0"/>
              <a:t>Chapter 68: The Effects of the Sample Size, the Investment Horizon and Market Conditions on the Validity of Composite Performance Measures: A Generalization</a:t>
            </a:r>
            <a:endParaRPr lang="zh-TW" altLang="en-US" sz="25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45</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(14)</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69: The Sampling Relationship Between Sharpe’s Performance Measure and its Risk Proxy: Sample Size, Investment Horizon and Market Conditions</a:t>
            </a:r>
          </a:p>
          <a:p>
            <a:pPr eaLnBrk="1" hangingPunct="1"/>
            <a:r>
              <a:rPr lang="en-US" altLang="zh-TW" sz="2500" dirty="0" smtClean="0"/>
              <a:t>Chapter 70: VG NGARCH versus GARJI Model for Asset Price Dynamics</a:t>
            </a:r>
          </a:p>
          <a:p>
            <a:pPr eaLnBrk="1" hangingPunct="1"/>
            <a:r>
              <a:rPr lang="en-US" altLang="zh-TW" sz="2500" dirty="0" smtClean="0"/>
              <a:t>Chapter 71: Why do </a:t>
            </a:r>
            <a:r>
              <a:rPr lang="en-US" altLang="zh-TW" sz="2500" dirty="0" err="1" smtClean="0"/>
              <a:t>Smartphones</a:t>
            </a:r>
            <a:r>
              <a:rPr lang="en-US" altLang="zh-TW" sz="2500" dirty="0" smtClean="0"/>
              <a:t> and Tablets Users Adopt Mobile Banking</a:t>
            </a:r>
          </a:p>
          <a:p>
            <a:pPr eaLnBrk="1" hangingPunct="1"/>
            <a:r>
              <a:rPr lang="en-US" altLang="zh-TW" sz="2500" dirty="0" smtClean="0"/>
              <a:t>Chapter 72: Non-Parametric Inference on Risk Measures for Integrated Returns</a:t>
            </a:r>
          </a:p>
          <a:p>
            <a:pPr eaLnBrk="1" hangingPunct="1"/>
            <a:r>
              <a:rPr lang="en-US" altLang="zh-TW" sz="2500" dirty="0" smtClean="0"/>
              <a:t>Chapter 73: Copulas and Tail Dependence in Finance</a:t>
            </a:r>
          </a:p>
          <a:p>
            <a:pPr eaLnBrk="1" hangingPunct="1"/>
            <a:r>
              <a:rPr lang="en-US" altLang="zh-TW" sz="2500" dirty="0" smtClean="0"/>
              <a:t>Chapter 74: Some Improved Estimators of Maximum Squared Sharpe Ratio</a:t>
            </a:r>
            <a:endParaRPr lang="zh-TW" altLang="en-US" sz="25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46</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(15)</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75: Errors-in-Variables and Reverse Regression</a:t>
            </a:r>
          </a:p>
          <a:p>
            <a:pPr eaLnBrk="1" hangingPunct="1"/>
            <a:r>
              <a:rPr lang="en-US" altLang="zh-TW" sz="2500" dirty="0" smtClean="0"/>
              <a:t>Chapter 76: The role of financial advisors in M&amp;As: Do domestic and foreign advisors differ?</a:t>
            </a:r>
          </a:p>
          <a:p>
            <a:pPr eaLnBrk="1" hangingPunct="1"/>
            <a:r>
              <a:rPr lang="en-US" altLang="zh-TW" sz="2500" dirty="0" smtClean="0"/>
              <a:t>Chapter 77: </a:t>
            </a:r>
            <a:r>
              <a:rPr lang="en-US" altLang="zh-TW" sz="2500" dirty="0" err="1" smtClean="0"/>
              <a:t>Discriminant</a:t>
            </a:r>
            <a:r>
              <a:rPr lang="en-US" altLang="zh-TW" sz="2500" dirty="0" smtClean="0"/>
              <a:t> Analysis, Factor Analysis, and Principal Component Analysis: Theory, Method, and Applications</a:t>
            </a:r>
          </a:p>
          <a:p>
            <a:pPr eaLnBrk="1" hangingPunct="1"/>
            <a:r>
              <a:rPr lang="en-US" altLang="zh-TW" sz="2500" dirty="0" smtClean="0"/>
              <a:t>Chapter 78: Credit Analysis, Bond Rating Forecasting, And Default Probability Estimation</a:t>
            </a:r>
          </a:p>
          <a:p>
            <a:pPr eaLnBrk="1" hangingPunct="1"/>
            <a:r>
              <a:rPr lang="en-US" altLang="zh-TW" sz="2500" dirty="0" smtClean="0"/>
              <a:t>Chapter 79: Market Model, CAPM, and Beta Forecasting</a:t>
            </a:r>
          </a:p>
          <a:p>
            <a:pPr eaLnBrk="1" hangingPunct="1"/>
            <a:r>
              <a:rPr lang="en-US" altLang="zh-TW" sz="2500" dirty="0" smtClean="0"/>
              <a:t>Chapter 80: Utility Theory, Capital Asset Allocation, and Markowitz Portfolio-Selection Model</a:t>
            </a:r>
            <a:endParaRPr lang="zh-TW" altLang="en-US" sz="2500"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47</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(16)</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81: Single-Index Model, Multiple-Index Model, and Portfolio Selection</a:t>
            </a:r>
          </a:p>
          <a:p>
            <a:pPr eaLnBrk="1" hangingPunct="1"/>
            <a:r>
              <a:rPr lang="en-US" altLang="zh-TW" sz="2500" dirty="0" smtClean="0"/>
              <a:t>Chapter 82: Sharpe Performance Measure and </a:t>
            </a:r>
            <a:r>
              <a:rPr lang="en-US" altLang="zh-TW" sz="2500" dirty="0" err="1" smtClean="0"/>
              <a:t>Treynor</a:t>
            </a:r>
            <a:r>
              <a:rPr lang="en-US" altLang="zh-TW" sz="2500" dirty="0" smtClean="0"/>
              <a:t> Performance Measure Approach to Portfolio Analysis</a:t>
            </a:r>
          </a:p>
          <a:p>
            <a:pPr eaLnBrk="1" hangingPunct="1"/>
            <a:r>
              <a:rPr lang="en-US" altLang="zh-TW" sz="2500" dirty="0" smtClean="0"/>
              <a:t>Chapter 83: Options and Option Strategies: Theory and Empirical Results</a:t>
            </a:r>
          </a:p>
          <a:p>
            <a:pPr eaLnBrk="1" hangingPunct="1"/>
            <a:r>
              <a:rPr lang="en-US" altLang="zh-TW" sz="2500" dirty="0" smtClean="0"/>
              <a:t>Chapter 84: Decision Tree and Microsoft Excel Approach for Option Pricing Model</a:t>
            </a:r>
          </a:p>
          <a:p>
            <a:pPr eaLnBrk="1" hangingPunct="1"/>
            <a:r>
              <a:rPr lang="en-US" altLang="zh-TW" sz="2500" dirty="0" smtClean="0"/>
              <a:t>Chapter 85: Statistical Distributions, European Option, American Option, and Option Bounds</a:t>
            </a:r>
            <a:endParaRPr lang="zh-TW" altLang="en-US" sz="25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48</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(17)</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86: A Comparative Static Analysis Approach to Derive Greek Letters: Theory and Applications</a:t>
            </a:r>
          </a:p>
          <a:p>
            <a:pPr eaLnBrk="1" hangingPunct="1"/>
            <a:r>
              <a:rPr lang="en-US" altLang="zh-TW" sz="2500" dirty="0" smtClean="0"/>
              <a:t>Chapter 87: Fundamental Analysis, Technical Analysis, and Mutual Fund Performance</a:t>
            </a:r>
          </a:p>
          <a:p>
            <a:pPr eaLnBrk="1" hangingPunct="1"/>
            <a:r>
              <a:rPr lang="en-US" altLang="zh-TW" sz="2500" dirty="0" smtClean="0"/>
              <a:t>Chapter 88: Bond Portfolio Management, Swap Strategy, Duration, and Convexity</a:t>
            </a:r>
          </a:p>
          <a:p>
            <a:pPr eaLnBrk="1" hangingPunct="1"/>
            <a:r>
              <a:rPr lang="en-US" altLang="zh-TW" sz="2500" dirty="0" smtClean="0"/>
              <a:t>Chapter 89: Synthetic Options, Portfolio Insurance, and Contingent Immunization</a:t>
            </a:r>
          </a:p>
          <a:p>
            <a:pPr eaLnBrk="1" hangingPunct="1"/>
            <a:r>
              <a:rPr lang="en-US" altLang="zh-TW" sz="2500" dirty="0" smtClean="0"/>
              <a:t>Chapter 90: Alternative Security Valuation Model: Theory and Empirical Results</a:t>
            </a:r>
            <a:endParaRPr lang="zh-TW" altLang="en-US" sz="25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49</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(18)</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91: Opacity, Stale Pricing, Extreme Bounds Analysis, and Hedge Fund Performance: Making Sense of Reported Hedge Fund Returns</a:t>
            </a:r>
          </a:p>
          <a:p>
            <a:pPr eaLnBrk="1" hangingPunct="1"/>
            <a:r>
              <a:rPr lang="en-US" altLang="zh-TW" sz="2500" dirty="0" smtClean="0"/>
              <a:t>Chapter 92: Does </a:t>
            </a:r>
            <a:r>
              <a:rPr lang="en-US" altLang="zh-TW" sz="2500" dirty="0" err="1" smtClean="0"/>
              <a:t>Quantile</a:t>
            </a:r>
            <a:r>
              <a:rPr lang="en-US" altLang="zh-TW" sz="2500" dirty="0" smtClean="0"/>
              <a:t> Co-integrated Relationships Exist Between Spot and Futures Gold Prices?</a:t>
            </a:r>
          </a:p>
          <a:p>
            <a:pPr eaLnBrk="1" hangingPunct="1"/>
            <a:r>
              <a:rPr lang="en-US" altLang="zh-TW" sz="2500" dirty="0" smtClean="0"/>
              <a:t>Chapter 93: Bayesian Portfolio Mean-Variance Efficiency Test with Sharpe Ratio’s Sampling Error</a:t>
            </a:r>
          </a:p>
          <a:p>
            <a:pPr eaLnBrk="1" hangingPunct="1"/>
            <a:r>
              <a:rPr lang="en-US" altLang="zh-TW" sz="2500" dirty="0" smtClean="0"/>
              <a:t>Chapter 94: Does Revenue Momentum Drive or Ride Earnings or Price Momentum?</a:t>
            </a:r>
          </a:p>
          <a:p>
            <a:pPr eaLnBrk="1" hangingPunct="1"/>
            <a:r>
              <a:rPr lang="en-US" altLang="zh-TW" sz="2500" dirty="0" smtClean="0"/>
              <a:t>Chapter 95: Technical, Fundamental, and Combined Information for Separating Winners from Losers</a:t>
            </a:r>
            <a:endParaRPr lang="zh-TW" altLang="en-US" sz="25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a:t>
            </a:fld>
            <a:endParaRPr lang="zh-TW" altLang="en-US"/>
          </a:p>
        </p:txBody>
      </p:sp>
      <p:sp>
        <p:nvSpPr>
          <p:cNvPr id="16387" name="Rectangle 2"/>
          <p:cNvSpPr>
            <a:spLocks noGrp="1" noChangeArrowheads="1"/>
          </p:cNvSpPr>
          <p:nvPr>
            <p:ph type="title"/>
          </p:nvPr>
        </p:nvSpPr>
        <p:spPr>
          <a:xfrm>
            <a:off x="1142976" y="428604"/>
            <a:ext cx="7793037" cy="1143000"/>
          </a:xfrm>
        </p:spPr>
        <p:txBody>
          <a:bodyPr/>
          <a:lstStyle/>
          <a:p>
            <a:pPr eaLnBrk="1" hangingPunct="1"/>
            <a:r>
              <a:rPr lang="en-US" altLang="zh-TW" dirty="0" smtClean="0"/>
              <a:t>Chapter Outline (3)</a:t>
            </a:r>
            <a:endParaRPr lang="zh-TW" altLang="en-US" dirty="0" smtClean="0"/>
          </a:p>
        </p:txBody>
      </p:sp>
      <p:sp>
        <p:nvSpPr>
          <p:cNvPr id="16388" name="Rectangle 3"/>
          <p:cNvSpPr>
            <a:spLocks noGrp="1" noChangeArrowheads="1"/>
          </p:cNvSpPr>
          <p:nvPr>
            <p:ph type="body" idx="1"/>
          </p:nvPr>
        </p:nvSpPr>
        <p:spPr>
          <a:xfrm>
            <a:off x="142844" y="2017712"/>
            <a:ext cx="9286940" cy="4625997"/>
          </a:xfrm>
        </p:spPr>
        <p:txBody>
          <a:bodyPr/>
          <a:lstStyle/>
          <a:p>
            <a:pPr eaLnBrk="1" hangingPunct="1"/>
            <a:r>
              <a:rPr lang="en-US" altLang="zh-TW" sz="2600" dirty="0" smtClean="0"/>
              <a:t>1.5.4	Other Computer Science Tools Used For Financial </a:t>
            </a:r>
          </a:p>
          <a:p>
            <a:pPr eaLnBrk="1" hangingPunct="1">
              <a:buNone/>
            </a:pPr>
            <a:r>
              <a:rPr lang="en-US" altLang="zh-TW" sz="2600" dirty="0" smtClean="0"/>
              <a:t>                  Technology</a:t>
            </a:r>
          </a:p>
          <a:p>
            <a:pPr eaLnBrk="1" hangingPunct="1"/>
            <a:r>
              <a:rPr lang="en-US" altLang="zh-TW" sz="2600" dirty="0" smtClean="0"/>
              <a:t>1.6   	Applications of Financial Econometrics, </a:t>
            </a:r>
          </a:p>
          <a:p>
            <a:pPr eaLnBrk="1" hangingPunct="1">
              <a:buNone/>
            </a:pPr>
            <a:r>
              <a:rPr lang="en-US" altLang="zh-TW" sz="2600" dirty="0" smtClean="0"/>
              <a:t>                  Mathematics, Statistics, and Machine Learning</a:t>
            </a:r>
          </a:p>
          <a:p>
            <a:pPr eaLnBrk="1" hangingPunct="1"/>
            <a:r>
              <a:rPr lang="en-US" altLang="zh-TW" sz="2600" dirty="0" smtClean="0"/>
              <a:t>1.6.1 	Asset Pricing</a:t>
            </a:r>
          </a:p>
          <a:p>
            <a:pPr eaLnBrk="1" hangingPunct="1"/>
            <a:r>
              <a:rPr lang="en-US" altLang="zh-TW" sz="2600" dirty="0" smtClean="0"/>
              <a:t>1.6.2 	Corporate Finance</a:t>
            </a:r>
          </a:p>
          <a:p>
            <a:pPr eaLnBrk="1" hangingPunct="1"/>
            <a:r>
              <a:rPr lang="en-US" altLang="zh-TW" sz="2600" dirty="0" smtClean="0"/>
              <a:t>1.6.3 	Financial Institution</a:t>
            </a:r>
          </a:p>
          <a:p>
            <a:pPr eaLnBrk="1" hangingPunct="1"/>
            <a:r>
              <a:rPr lang="en-US" altLang="zh-TW" sz="2600" dirty="0" smtClean="0"/>
              <a:t>1.6.4 	Investment and Portfolio Management</a:t>
            </a:r>
          </a:p>
          <a:p>
            <a:pPr eaLnBrk="1" hangingPunct="1"/>
            <a:r>
              <a:rPr lang="en-US" altLang="zh-TW" sz="2600" dirty="0" smtClean="0"/>
              <a:t>1.6.5 	Option Pricing Model</a:t>
            </a:r>
          </a:p>
          <a:p>
            <a:pPr eaLnBrk="1" hangingPunct="1"/>
            <a:r>
              <a:rPr lang="en-US" altLang="zh-TW" sz="2600" dirty="0" smtClean="0"/>
              <a:t>1.6.6 	Futures and Hedging</a:t>
            </a:r>
            <a:endParaRPr lang="zh-TW" altLang="en-US" sz="2600"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50</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(19)</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96: Optimal Payout Ratio under Uncertainty and the Flexibility Hypothesis: Theory and Empirical Evidence</a:t>
            </a:r>
          </a:p>
          <a:p>
            <a:pPr eaLnBrk="1" hangingPunct="1"/>
            <a:r>
              <a:rPr lang="en-US" altLang="zh-TW" sz="2500" dirty="0" smtClean="0"/>
              <a:t>Chapter 97: Sustainable Growth Rate, Optimal Growth Rate, and Optimal Payout Ratio: A Joint Optimization Approach</a:t>
            </a:r>
          </a:p>
          <a:p>
            <a:pPr eaLnBrk="1" hangingPunct="1"/>
            <a:r>
              <a:rPr lang="en-US" altLang="zh-TW" sz="2500" dirty="0" smtClean="0"/>
              <a:t>Chapter 98: Cross-</a:t>
            </a:r>
            <a:r>
              <a:rPr lang="en-US" altLang="zh-TW" sz="2500" dirty="0" err="1" smtClean="0"/>
              <a:t>sectionally</a:t>
            </a:r>
            <a:r>
              <a:rPr lang="en-US" altLang="zh-TW" sz="2500" dirty="0" smtClean="0"/>
              <a:t> Correlated Measurement Errors in Two-Pass Regression Tests of Asset-Pricing Models</a:t>
            </a:r>
          </a:p>
          <a:p>
            <a:pPr eaLnBrk="1" hangingPunct="1"/>
            <a:r>
              <a:rPr lang="en-US" altLang="zh-TW" sz="2500" dirty="0" smtClean="0"/>
              <a:t>Chapter 99: Asset Pricing with Disequilibrium Price Adjustment: Theory and Empirical Evidence</a:t>
            </a:r>
          </a:p>
          <a:p>
            <a:pPr eaLnBrk="1" hangingPunct="1"/>
            <a:r>
              <a:rPr lang="en-US" altLang="zh-TW" sz="2500" dirty="0" smtClean="0"/>
              <a:t>Chapter 100: A Dynamic CAPM with Supply Effect: Theory and Empirical Results</a:t>
            </a:r>
            <a:endParaRPr lang="zh-TW" altLang="en-US" sz="2500"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51</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(20)</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101: Estimation Procedures of Using Five Alternative Machine Learning Methods for Predicting Credit Card Default</a:t>
            </a:r>
          </a:p>
          <a:p>
            <a:pPr eaLnBrk="1" hangingPunct="1"/>
            <a:r>
              <a:rPr lang="en-US" altLang="zh-TW" sz="2500" dirty="0" smtClean="0"/>
              <a:t>Chapter 102: Alternative Methods to Derive Option Pricing Models: Review and Comparison</a:t>
            </a:r>
          </a:p>
          <a:p>
            <a:pPr eaLnBrk="1" hangingPunct="1"/>
            <a:r>
              <a:rPr lang="en-US" altLang="zh-TW" sz="2500" dirty="0" smtClean="0"/>
              <a:t>Chapter 103: Option Price and Stock Market Momentum in China</a:t>
            </a:r>
          </a:p>
          <a:p>
            <a:pPr eaLnBrk="1" hangingPunct="1"/>
            <a:r>
              <a:rPr lang="en-US" altLang="zh-TW" sz="2500" dirty="0" smtClean="0"/>
              <a:t>Chapter 104: Advancement of Optimal Portfolios with Short-sales and Transaction Costs: Modeling and Effectiveness</a:t>
            </a:r>
            <a:endParaRPr lang="zh-TW" altLang="en-US" sz="2500"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52</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(21)</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105: The Path Leading Up to the New IFRS 16 Leasing Standard: How was the Restructuring of Lease Accounting Received by Different Advocacy Groups?</a:t>
            </a:r>
          </a:p>
          <a:p>
            <a:pPr eaLnBrk="1" hangingPunct="1"/>
            <a:r>
              <a:rPr lang="en-US" altLang="zh-TW" sz="2500" dirty="0" smtClean="0"/>
              <a:t>Chapter 106: Implied Variance Estimates For Black-</a:t>
            </a:r>
            <a:r>
              <a:rPr lang="en-US" altLang="zh-TW" sz="2500" dirty="0" err="1" smtClean="0"/>
              <a:t>Scholes</a:t>
            </a:r>
            <a:r>
              <a:rPr lang="en-US" altLang="zh-TW" sz="2500" dirty="0" smtClean="0"/>
              <a:t> And CEV OPM: Review And Comparison</a:t>
            </a:r>
          </a:p>
          <a:p>
            <a:pPr eaLnBrk="1" hangingPunct="1"/>
            <a:r>
              <a:rPr lang="en-US" altLang="zh-TW" sz="2500" dirty="0" smtClean="0"/>
              <a:t>Chapter 107: Crisis Impact on Stock Market Predictability</a:t>
            </a:r>
          </a:p>
          <a:p>
            <a:pPr eaLnBrk="1" hangingPunct="1"/>
            <a:r>
              <a:rPr lang="en-US" altLang="zh-TW" sz="2500" dirty="0" smtClean="0"/>
              <a:t>Chapter 108: How Many Good and Bad Funds are There, Really?</a:t>
            </a:r>
          </a:p>
          <a:p>
            <a:pPr eaLnBrk="1" hangingPunct="1"/>
            <a:r>
              <a:rPr lang="en-US" altLang="zh-TW" sz="2500" dirty="0" smtClean="0"/>
              <a:t>Chapter 109: Constant Elasticity of Variance Option Pricing Model: Integration and Detailed Derivation</a:t>
            </a:r>
            <a:endParaRPr lang="zh-TW" altLang="en-US" sz="2500"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53</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(22)</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110: An Integral-Equation Approach for </a:t>
            </a:r>
            <a:r>
              <a:rPr lang="en-US" altLang="zh-TW" sz="2500" dirty="0" err="1" smtClean="0"/>
              <a:t>Defaultable</a:t>
            </a:r>
            <a:r>
              <a:rPr lang="en-US" altLang="zh-TW" sz="2500" dirty="0" smtClean="0"/>
              <a:t> Bond Prices with Application to Credit Spreads</a:t>
            </a:r>
          </a:p>
          <a:p>
            <a:pPr eaLnBrk="1" hangingPunct="1"/>
            <a:r>
              <a:rPr lang="en-US" altLang="zh-TW" sz="2500" dirty="0" smtClean="0"/>
              <a:t>Chapter 111: Sample Selection Issues and Applications</a:t>
            </a:r>
          </a:p>
          <a:p>
            <a:pPr eaLnBrk="1" hangingPunct="1"/>
            <a:r>
              <a:rPr lang="en-US" altLang="zh-TW" sz="2500" dirty="0" smtClean="0"/>
              <a:t>Chapter 112: Time Series and Neural Network Forecasts of Daily Stock Prices</a:t>
            </a:r>
          </a:p>
          <a:p>
            <a:pPr eaLnBrk="1" hangingPunct="1"/>
            <a:r>
              <a:rPr lang="it-IT" altLang="zh-TW" sz="2500" dirty="0" smtClean="0"/>
              <a:t>Chapter 113: Covariance Regression Model for Non-normal Data</a:t>
            </a:r>
          </a:p>
          <a:p>
            <a:pPr eaLnBrk="1" hangingPunct="1"/>
            <a:r>
              <a:rPr lang="en-US" altLang="zh-TW" sz="2500" dirty="0" smtClean="0"/>
              <a:t>Chapter 114: Impacts of Time Aggregation on Beta Value and R Squared Estimations Under Additive and Multiplicative Assumptions: Theoretical Results and Empirical Evidence</a:t>
            </a:r>
            <a:endParaRPr lang="zh-TW" altLang="en-US" sz="2500"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54</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(23)</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115: Large-Sample Theory</a:t>
            </a:r>
          </a:p>
          <a:p>
            <a:pPr eaLnBrk="1" hangingPunct="1"/>
            <a:r>
              <a:rPr lang="en-US" altLang="zh-TW" sz="2500" dirty="0" smtClean="0"/>
              <a:t>Chapter 116: Impacts of Measurement Errors on Simultaneous Equation Estimation of Dividend and Investment Decisions</a:t>
            </a:r>
          </a:p>
          <a:p>
            <a:pPr eaLnBrk="1" hangingPunct="1"/>
            <a:r>
              <a:rPr lang="en-US" altLang="zh-TW" sz="2500" dirty="0" smtClean="0"/>
              <a:t>Chapter 117: Big Data and Artificial Intelligence in the Banking Industry</a:t>
            </a:r>
          </a:p>
          <a:p>
            <a:pPr eaLnBrk="1" hangingPunct="1"/>
            <a:r>
              <a:rPr lang="en-US" altLang="zh-TW" sz="2500" dirty="0" smtClean="0"/>
              <a:t>Chapter 118: A Re-examination of Global Financial Integration: A Non-Parametric Approach</a:t>
            </a:r>
          </a:p>
          <a:p>
            <a:pPr eaLnBrk="1" hangingPunct="1"/>
            <a:r>
              <a:rPr lang="en-US" altLang="zh-TW" sz="2500" dirty="0" smtClean="0"/>
              <a:t>Chapter 119: ALAN - Algorithmic Analyst: An application for Artificial Intelligence Content as a Service</a:t>
            </a:r>
            <a:endParaRPr lang="zh-TW" altLang="en-US" sz="2500"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55</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(24)</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120: Survival Analysis: Theory and Applications in Finance</a:t>
            </a:r>
          </a:p>
          <a:p>
            <a:pPr eaLnBrk="1" hangingPunct="1"/>
            <a:r>
              <a:rPr lang="en-US" altLang="zh-TW" sz="2500" dirty="0" smtClean="0"/>
              <a:t>Chapter 121: Pricing Liquidity in the Stock Market</a:t>
            </a:r>
          </a:p>
          <a:p>
            <a:pPr eaLnBrk="1" hangingPunct="1"/>
            <a:r>
              <a:rPr lang="en-US" altLang="zh-TW" sz="2500" dirty="0" smtClean="0"/>
              <a:t>Chapter 122: The Evolution of Capital Asset Pricing Models: Update and Extension</a:t>
            </a:r>
          </a:p>
          <a:p>
            <a:pPr eaLnBrk="1" hangingPunct="1"/>
            <a:r>
              <a:rPr lang="en-US" altLang="zh-TW" sz="2500" dirty="0" smtClean="0"/>
              <a:t>Chapter 123: The Multivariate GARCH Model and Its Application to East Asian Financial Market Integration</a:t>
            </a:r>
          </a:p>
          <a:p>
            <a:pPr eaLnBrk="1" hangingPunct="1"/>
            <a:r>
              <a:rPr lang="en-US" altLang="zh-TW" sz="2500" dirty="0" smtClean="0"/>
              <a:t>Chapter 124: Review of Difference-in-Difference Analyses in Social Sciences: Application in Policy Test Research</a:t>
            </a:r>
          </a:p>
          <a:p>
            <a:pPr eaLnBrk="1" hangingPunct="1"/>
            <a:r>
              <a:rPr lang="en-US" altLang="zh-TW" sz="2500" dirty="0" smtClean="0"/>
              <a:t>Chapter 125: Using Smooth Transition Regressions to Model Risk Regimes</a:t>
            </a:r>
            <a:endParaRPr lang="zh-TW" altLang="en-US" sz="2500"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56</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600" dirty="0" smtClean="0"/>
              <a:t>Appendix A. Chapter Title (25)</a:t>
            </a:r>
            <a:endParaRPr lang="zh-TW" altLang="en-US" sz="36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altLang="zh-TW" sz="2500" dirty="0" smtClean="0"/>
              <a:t>Chapter 126: Application of </a:t>
            </a:r>
            <a:r>
              <a:rPr lang="en-US" altLang="zh-TW" sz="2500" dirty="0" err="1" smtClean="0"/>
              <a:t>Discriminant</a:t>
            </a:r>
            <a:r>
              <a:rPr lang="en-US" altLang="zh-TW" sz="2500" dirty="0" smtClean="0"/>
              <a:t> Analysis, Factor Analysis, Logistic Regression, and KMV-Merton Model in Credit Risk Analysis</a:t>
            </a:r>
          </a:p>
          <a:p>
            <a:pPr eaLnBrk="1" hangingPunct="1"/>
            <a:r>
              <a:rPr lang="en-US" altLang="zh-TW" sz="2500" dirty="0" smtClean="0"/>
              <a:t>Chapter 127: Predicting Credit Card Delinquencies: An Application of Deep Neural Networks</a:t>
            </a:r>
          </a:p>
          <a:p>
            <a:pPr eaLnBrk="1" hangingPunct="1"/>
            <a:r>
              <a:rPr lang="en-US" altLang="zh-TW" sz="2500" dirty="0" smtClean="0"/>
              <a:t>Chapter 128: Estimating the Tax-Timing Option Value of Corporate Bonds</a:t>
            </a:r>
          </a:p>
          <a:p>
            <a:pPr eaLnBrk="1" hangingPunct="1"/>
            <a:r>
              <a:rPr lang="en-US" altLang="zh-TW" sz="2500" dirty="0" smtClean="0"/>
              <a:t>Chapter 129: DCC-GARCH Model For Market and Firm-Level Dynamic Correlation in S&amp;P 500</a:t>
            </a:r>
          </a:p>
          <a:p>
            <a:pPr eaLnBrk="1" hangingPunct="1"/>
            <a:r>
              <a:rPr lang="en-US" altLang="zh-TW" sz="2500" dirty="0" smtClean="0"/>
              <a:t>Chapter 130: Using Path Analysis to Integrate Accounting and Non-Financial Information:  The Case for Revenue Drivers of Internet Stocks</a:t>
            </a:r>
            <a:endParaRPr lang="zh-TW" altLang="en-US" sz="2500"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57</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400" dirty="0" smtClean="0"/>
              <a:t>Appendix B. Chapter Title of Financial Econometrics, Mathematics and Statistics</a:t>
            </a:r>
            <a:r>
              <a:rPr lang="zh-TW" altLang="en-US" sz="3400" dirty="0" smtClean="0"/>
              <a:t>：</a:t>
            </a:r>
            <a:r>
              <a:rPr lang="en-US" altLang="zh-TW" sz="3400" dirty="0" smtClean="0"/>
              <a:t/>
            </a:r>
            <a:br>
              <a:rPr lang="en-US" altLang="zh-TW" sz="3400" dirty="0" smtClean="0"/>
            </a:br>
            <a:r>
              <a:rPr lang="en-US" altLang="zh-TW" sz="3400" dirty="0" smtClean="0"/>
              <a:t>Theory, Method and Application (1)</a:t>
            </a:r>
            <a:endParaRPr lang="zh-TW" altLang="en-US" sz="34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sz="2800" dirty="0" smtClean="0"/>
              <a:t>Chapter 1: Introduction</a:t>
            </a:r>
          </a:p>
          <a:p>
            <a:pPr eaLnBrk="1" hangingPunct="1">
              <a:buNone/>
            </a:pPr>
            <a:r>
              <a:rPr lang="en-US" sz="2800" dirty="0" smtClean="0">
                <a:solidFill>
                  <a:srgbClr val="FF0000"/>
                </a:solidFill>
              </a:rPr>
              <a:t>Part A: Regression and Financial Econometrics</a:t>
            </a:r>
          </a:p>
          <a:p>
            <a:pPr eaLnBrk="1" hangingPunct="1"/>
            <a:r>
              <a:rPr lang="en-US" sz="2800" dirty="0" smtClean="0"/>
              <a:t>Chapter 2: Multiple Linear Regression</a:t>
            </a:r>
            <a:endParaRPr lang="zh-TW" altLang="en-US" sz="2800" dirty="0" smtClean="0"/>
          </a:p>
          <a:p>
            <a:pPr eaLnBrk="1" hangingPunct="1"/>
            <a:r>
              <a:rPr lang="en-US" sz="2800" dirty="0" smtClean="0"/>
              <a:t>Chapter 3: Other Topics in Applied Regression Analysis</a:t>
            </a:r>
            <a:endParaRPr lang="zh-TW" altLang="en-US" sz="2800" dirty="0" smtClean="0"/>
          </a:p>
          <a:p>
            <a:pPr eaLnBrk="1" hangingPunct="1"/>
            <a:r>
              <a:rPr lang="en-US" sz="2800" dirty="0" smtClean="0"/>
              <a:t>Chapter 4: Simultaneous Equation Models </a:t>
            </a:r>
            <a:endParaRPr lang="zh-TW" altLang="en-US" sz="2800" dirty="0" smtClean="0"/>
          </a:p>
          <a:p>
            <a:pPr eaLnBrk="1" hangingPunct="1"/>
            <a:r>
              <a:rPr lang="en-US" sz="2800" dirty="0" smtClean="0"/>
              <a:t>Chapter 5: Econometric Approach to Financial Analysis, Planning, and Forecasting</a:t>
            </a:r>
            <a:endParaRPr lang="zh-TW" altLang="en-US" sz="2800" dirty="0" smtClean="0"/>
          </a:p>
          <a:p>
            <a:pPr eaLnBrk="1" hangingPunct="1"/>
            <a:r>
              <a:rPr lang="en-US" sz="2800" dirty="0" smtClean="0"/>
              <a:t>Chapter 6: Fixed Effect </a:t>
            </a:r>
            <a:r>
              <a:rPr lang="en-US" sz="2800" dirty="0" err="1" smtClean="0"/>
              <a:t>vs</a:t>
            </a:r>
            <a:r>
              <a:rPr lang="en-US" sz="2800" dirty="0" smtClean="0"/>
              <a:t> Random Effect in Finance Research</a:t>
            </a:r>
            <a:endParaRPr lang="zh-TW" altLang="en-US" sz="2800" dirty="0" smtClean="0"/>
          </a:p>
          <a:p>
            <a:pPr eaLnBrk="1" hangingPunct="1">
              <a:buNone/>
            </a:pPr>
            <a:endParaRPr lang="zh-TW" altLang="en-US" sz="2500"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58</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400" dirty="0" smtClean="0"/>
              <a:t>Appendix B. Chapter Title of Financial Econometrics, Mathematics and Statistics</a:t>
            </a:r>
            <a:r>
              <a:rPr lang="zh-TW" altLang="en-US" sz="3400" dirty="0" smtClean="0"/>
              <a:t>：  </a:t>
            </a:r>
            <a:r>
              <a:rPr lang="en-US" altLang="zh-TW" sz="3400" dirty="0" smtClean="0"/>
              <a:t/>
            </a:r>
            <a:br>
              <a:rPr lang="en-US" altLang="zh-TW" sz="3400" dirty="0" smtClean="0"/>
            </a:br>
            <a:r>
              <a:rPr lang="en-US" altLang="zh-TW" sz="3400" dirty="0" smtClean="0"/>
              <a:t>Theory, Method and Application (2)</a:t>
            </a:r>
            <a:endParaRPr lang="zh-TW" altLang="en-US" sz="34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r>
              <a:rPr lang="en-US" sz="2800" dirty="0" smtClean="0"/>
              <a:t>Chapter 7: Alternative Methods to Deal with Measurement Error</a:t>
            </a:r>
          </a:p>
          <a:p>
            <a:pPr eaLnBrk="1" hangingPunct="1"/>
            <a:r>
              <a:rPr lang="en-US" altLang="zh-TW" sz="2800" dirty="0" smtClean="0"/>
              <a:t>Chapter 8: Three Alternative Errors-in-Variables Estimation Methods in Testing Capital Asset Pricing Model</a:t>
            </a:r>
          </a:p>
          <a:p>
            <a:pPr eaLnBrk="1" hangingPunct="1"/>
            <a:r>
              <a:rPr lang="en-US" altLang="zh-TW" sz="2800" dirty="0" smtClean="0"/>
              <a:t>Chapter 9: Spurious Regression and Data Mining in Conditional Asset Pricing Models</a:t>
            </a:r>
          </a:p>
          <a:p>
            <a:pPr eaLnBrk="1" hangingPunct="1"/>
            <a:endParaRPr lang="en-US" altLang="zh-TW" sz="2500" dirty="0" smtClean="0"/>
          </a:p>
          <a:p>
            <a:pPr eaLnBrk="1" hangingPunct="1">
              <a:buNone/>
            </a:pPr>
            <a:endParaRPr lang="zh-TW" altLang="en-US" sz="2500"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59</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400" dirty="0" smtClean="0"/>
              <a:t>Appendix B. Chapter Title of Financial Econometrics, Mathematics and Statistics</a:t>
            </a:r>
            <a:r>
              <a:rPr lang="zh-TW" altLang="en-US" sz="3400" dirty="0" smtClean="0"/>
              <a:t>： </a:t>
            </a:r>
            <a:r>
              <a:rPr lang="en-US" altLang="zh-TW" sz="3400" dirty="0" smtClean="0"/>
              <a:t/>
            </a:r>
            <a:br>
              <a:rPr lang="en-US" altLang="zh-TW" sz="3400" dirty="0" smtClean="0"/>
            </a:br>
            <a:r>
              <a:rPr lang="en-US" altLang="zh-TW" sz="3400" dirty="0" smtClean="0"/>
              <a:t>Theory, Method and Application (3)</a:t>
            </a:r>
            <a:endParaRPr lang="zh-TW" altLang="en-US" sz="34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buNone/>
            </a:pPr>
            <a:r>
              <a:rPr lang="en-US" sz="2800" dirty="0" smtClean="0">
                <a:solidFill>
                  <a:srgbClr val="FF0000"/>
                </a:solidFill>
              </a:rPr>
              <a:t>Part B: Time-Series Analysis and Its Applications</a:t>
            </a:r>
            <a:endParaRPr lang="en-US" altLang="zh-TW" sz="2500" dirty="0" smtClean="0">
              <a:solidFill>
                <a:srgbClr val="FF0000"/>
              </a:solidFill>
            </a:endParaRPr>
          </a:p>
          <a:p>
            <a:pPr eaLnBrk="1" hangingPunct="1"/>
            <a:r>
              <a:rPr lang="en-US" altLang="zh-TW" sz="2800" dirty="0" smtClean="0"/>
              <a:t>Chapter 10: Time-Series: Analysis, Model, and Forecasting</a:t>
            </a:r>
          </a:p>
          <a:p>
            <a:pPr eaLnBrk="1" hangingPunct="1"/>
            <a:r>
              <a:rPr lang="en-US" altLang="zh-TW" sz="2800" dirty="0" smtClean="0"/>
              <a:t>Chapter 11: Hedge Ratio and Time-Series Analysis</a:t>
            </a:r>
            <a:endParaRPr lang="zh-TW" altLang="en-US" sz="2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6</a:t>
            </a:fld>
            <a:endParaRPr lang="zh-TW" altLang="en-US"/>
          </a:p>
        </p:txBody>
      </p:sp>
      <p:sp>
        <p:nvSpPr>
          <p:cNvPr id="16387" name="Rectangle 2"/>
          <p:cNvSpPr>
            <a:spLocks noGrp="1" noChangeArrowheads="1"/>
          </p:cNvSpPr>
          <p:nvPr>
            <p:ph type="title"/>
          </p:nvPr>
        </p:nvSpPr>
        <p:spPr>
          <a:xfrm>
            <a:off x="1142976" y="428604"/>
            <a:ext cx="7793037" cy="1143000"/>
          </a:xfrm>
        </p:spPr>
        <p:txBody>
          <a:bodyPr/>
          <a:lstStyle/>
          <a:p>
            <a:pPr eaLnBrk="1" hangingPunct="1"/>
            <a:r>
              <a:rPr lang="en-US" altLang="zh-TW" dirty="0" smtClean="0"/>
              <a:t>Chapter Outline (4)</a:t>
            </a:r>
            <a:endParaRPr lang="zh-TW" altLang="en-US" dirty="0" smtClean="0"/>
          </a:p>
        </p:txBody>
      </p:sp>
      <p:sp>
        <p:nvSpPr>
          <p:cNvPr id="16388" name="Rectangle 3"/>
          <p:cNvSpPr>
            <a:spLocks noGrp="1" noChangeArrowheads="1"/>
          </p:cNvSpPr>
          <p:nvPr>
            <p:ph type="body" idx="1"/>
          </p:nvPr>
        </p:nvSpPr>
        <p:spPr>
          <a:xfrm>
            <a:off x="142844" y="2017712"/>
            <a:ext cx="9286940" cy="4625997"/>
          </a:xfrm>
        </p:spPr>
        <p:txBody>
          <a:bodyPr/>
          <a:lstStyle/>
          <a:p>
            <a:r>
              <a:rPr lang="en-US" sz="2600" dirty="0" smtClean="0"/>
              <a:t>1.6.7 	Mutual Fund</a:t>
            </a:r>
            <a:endParaRPr lang="zh-TW" altLang="en-US" sz="2600" dirty="0" smtClean="0"/>
          </a:p>
          <a:p>
            <a:r>
              <a:rPr lang="en-US" sz="2600" dirty="0" smtClean="0"/>
              <a:t>1.6.8 	Credit Risk Modeling</a:t>
            </a:r>
          </a:p>
          <a:p>
            <a:r>
              <a:rPr lang="en-US" altLang="zh-TW" sz="2600" dirty="0" smtClean="0"/>
              <a:t>1.6.8.1	Traditional Approach</a:t>
            </a:r>
          </a:p>
          <a:p>
            <a:r>
              <a:rPr lang="en-US" altLang="zh-TW" sz="2600" dirty="0" smtClean="0"/>
              <a:t>1.6.8.2	Machine Learning Approach</a:t>
            </a:r>
            <a:endParaRPr lang="zh-TW" altLang="en-US" sz="2600" dirty="0" smtClean="0"/>
          </a:p>
          <a:p>
            <a:r>
              <a:rPr lang="en-US" sz="2600" dirty="0" smtClean="0"/>
              <a:t>1.6.9 	Other Applications</a:t>
            </a:r>
            <a:endParaRPr lang="zh-TW" altLang="en-US" sz="2600" dirty="0" smtClean="0"/>
          </a:p>
          <a:p>
            <a:r>
              <a:rPr lang="en-US" sz="2600" dirty="0" smtClean="0"/>
              <a:t>1.7   	Overall Discussion of This Handbook</a:t>
            </a:r>
            <a:endParaRPr lang="zh-TW" altLang="en-US" sz="2600" dirty="0" smtClean="0"/>
          </a:p>
          <a:p>
            <a:r>
              <a:rPr lang="en-US" sz="2600" dirty="0" smtClean="0"/>
              <a:t>1.7.1	Chapter title classification</a:t>
            </a:r>
            <a:endParaRPr lang="zh-TW" altLang="en-US" sz="2600" dirty="0" smtClean="0"/>
          </a:p>
          <a:p>
            <a:r>
              <a:rPr lang="en-US" sz="2600" dirty="0" smtClean="0"/>
              <a:t>1.7.2	Keyword classification</a:t>
            </a:r>
            <a:endParaRPr lang="zh-TW" altLang="en-US" sz="2600" dirty="0" smtClean="0"/>
          </a:p>
          <a:p>
            <a:r>
              <a:rPr lang="en-US" sz="2600" dirty="0" smtClean="0"/>
              <a:t>1.8   	Summary and Concluding Remarks</a:t>
            </a:r>
            <a:endParaRPr lang="zh-TW" altLang="en-US" sz="2600"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60</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400" dirty="0" smtClean="0"/>
              <a:t>Appendix B. Chapter Title of Financial Econometrics, Mathematics and Statistics</a:t>
            </a:r>
            <a:r>
              <a:rPr lang="zh-TW" altLang="en-US" sz="3400" dirty="0" smtClean="0"/>
              <a:t>： </a:t>
            </a:r>
            <a:r>
              <a:rPr lang="en-US" altLang="zh-TW" sz="3400" dirty="0" smtClean="0"/>
              <a:t/>
            </a:r>
            <a:br>
              <a:rPr lang="en-US" altLang="zh-TW" sz="3400" dirty="0" smtClean="0"/>
            </a:br>
            <a:r>
              <a:rPr lang="en-US" altLang="zh-TW" sz="3400" dirty="0" smtClean="0"/>
              <a:t>Theory, Method and Application (4)</a:t>
            </a:r>
            <a:endParaRPr lang="zh-TW" altLang="en-US" sz="34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buNone/>
            </a:pPr>
            <a:r>
              <a:rPr lang="en-US" sz="2800" dirty="0" smtClean="0">
                <a:solidFill>
                  <a:srgbClr val="FF0000"/>
                </a:solidFill>
              </a:rPr>
              <a:t>Part C: Statistical Distributions, Option Pricing Model and Risk Management</a:t>
            </a:r>
            <a:endParaRPr lang="en-US" altLang="zh-TW" sz="2500" dirty="0" smtClean="0">
              <a:solidFill>
                <a:srgbClr val="FF0000"/>
              </a:solidFill>
            </a:endParaRPr>
          </a:p>
          <a:p>
            <a:r>
              <a:rPr lang="en-US" sz="2400" dirty="0" smtClean="0"/>
              <a:t>Chapter 12: The Binomial, Multi-Nominal Distributions and Option Pricing Model</a:t>
            </a:r>
            <a:endParaRPr lang="zh-TW" altLang="en-US" sz="2400" dirty="0" smtClean="0"/>
          </a:p>
          <a:p>
            <a:r>
              <a:rPr lang="en-US" sz="2400" dirty="0" smtClean="0"/>
              <a:t>Chapter 13: Two Alternative Binomial Option Pricing Model Approaches to Derive Black-</a:t>
            </a:r>
            <a:r>
              <a:rPr lang="en-US" sz="2400" dirty="0" err="1" smtClean="0"/>
              <a:t>Scholes</a:t>
            </a:r>
            <a:r>
              <a:rPr lang="en-US" sz="2400" dirty="0" smtClean="0"/>
              <a:t> Option Pricing Model</a:t>
            </a:r>
            <a:endParaRPr lang="zh-TW" altLang="en-US" sz="2400" dirty="0" smtClean="0"/>
          </a:p>
          <a:p>
            <a:r>
              <a:rPr lang="en-US" sz="2400" dirty="0" smtClean="0"/>
              <a:t>Chapter 14: Normal, Lognormal Distribution, </a:t>
            </a:r>
            <a:r>
              <a:rPr lang="en-US" sz="2400" dirty="0" err="1" smtClean="0"/>
              <a:t>andOption</a:t>
            </a:r>
            <a:r>
              <a:rPr lang="en-US" sz="2400" dirty="0" smtClean="0"/>
              <a:t> Pricing Model</a:t>
            </a:r>
            <a:endParaRPr lang="zh-TW" altLang="en-US" sz="2400" dirty="0" smtClean="0"/>
          </a:p>
          <a:p>
            <a:r>
              <a:rPr lang="en-US" sz="2400" dirty="0" smtClean="0"/>
              <a:t>Chapter 15: Copula, Correlated Defaults, and Credit </a:t>
            </a:r>
            <a:r>
              <a:rPr lang="en-US" sz="2400" dirty="0" err="1" smtClean="0"/>
              <a:t>VaR</a:t>
            </a:r>
            <a:endParaRPr lang="zh-TW" altLang="en-US" sz="2400" dirty="0" smtClean="0"/>
          </a:p>
          <a:p>
            <a:r>
              <a:rPr lang="en-US" sz="2400" dirty="0" smtClean="0"/>
              <a:t>Chapter 16: Multivariate Analysis: </a:t>
            </a:r>
            <a:r>
              <a:rPr lang="en-US" sz="2400" dirty="0" err="1" smtClean="0"/>
              <a:t>Discriminant</a:t>
            </a:r>
            <a:r>
              <a:rPr lang="en-US" sz="2400" dirty="0" smtClean="0"/>
              <a:t> Analysis and Factor Analysis</a:t>
            </a:r>
            <a:endParaRPr lang="zh-TW" altLang="en-US" sz="2400"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61</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400" dirty="0" smtClean="0"/>
              <a:t>Appendix B. Chapter Title of Financial Econometrics, Mathematics and Statistics</a:t>
            </a:r>
            <a:r>
              <a:rPr lang="zh-TW" altLang="en-US" sz="3400" dirty="0" smtClean="0"/>
              <a:t>： </a:t>
            </a:r>
            <a:r>
              <a:rPr lang="en-US" altLang="zh-TW" sz="3400" dirty="0" smtClean="0"/>
              <a:t/>
            </a:r>
            <a:br>
              <a:rPr lang="en-US" altLang="zh-TW" sz="3400" dirty="0" smtClean="0"/>
            </a:br>
            <a:r>
              <a:rPr lang="en-US" altLang="zh-TW" sz="3400" dirty="0" smtClean="0"/>
              <a:t>Theory, Method and Application (5)</a:t>
            </a:r>
            <a:endParaRPr lang="zh-TW" altLang="en-US" sz="3400" dirty="0" smtClean="0"/>
          </a:p>
        </p:txBody>
      </p:sp>
      <p:sp>
        <p:nvSpPr>
          <p:cNvPr id="16388" name="Rectangle 3"/>
          <p:cNvSpPr>
            <a:spLocks noGrp="1" noChangeArrowheads="1"/>
          </p:cNvSpPr>
          <p:nvPr>
            <p:ph type="body" idx="1"/>
          </p:nvPr>
        </p:nvSpPr>
        <p:spPr>
          <a:xfrm>
            <a:off x="214282" y="2017712"/>
            <a:ext cx="8740806" cy="4697435"/>
          </a:xfrm>
        </p:spPr>
        <p:txBody>
          <a:bodyPr/>
          <a:lstStyle/>
          <a:p>
            <a:pPr eaLnBrk="1" hangingPunct="1">
              <a:buNone/>
            </a:pPr>
            <a:r>
              <a:rPr lang="en-US" sz="2800" dirty="0" smtClean="0">
                <a:solidFill>
                  <a:srgbClr val="FF0000"/>
                </a:solidFill>
              </a:rPr>
              <a:t>Part D: Statistics, ITÔ’s Calculus and Option Pricing Model</a:t>
            </a:r>
            <a:endParaRPr lang="en-US" altLang="zh-TW" sz="2800" dirty="0" smtClean="0">
              <a:solidFill>
                <a:srgbClr val="FF0000"/>
              </a:solidFill>
            </a:endParaRPr>
          </a:p>
          <a:p>
            <a:pPr eaLnBrk="1" hangingPunct="1"/>
            <a:r>
              <a:rPr lang="en-US" altLang="zh-TW" sz="2500" dirty="0" smtClean="0"/>
              <a:t>Chapter 17: Stochastic Volatility Option Pricing Models</a:t>
            </a:r>
          </a:p>
          <a:p>
            <a:pPr eaLnBrk="1" hangingPunct="1"/>
            <a:r>
              <a:rPr lang="en-US" altLang="zh-TW" sz="2500" dirty="0" smtClean="0"/>
              <a:t>Chapter 18: Alternative Method to Estimate Implied Variance: Review and Comparison</a:t>
            </a:r>
          </a:p>
          <a:p>
            <a:pPr eaLnBrk="1" hangingPunct="1"/>
            <a:r>
              <a:rPr lang="en-US" altLang="zh-TW" sz="2500" dirty="0" smtClean="0"/>
              <a:t>Chapter 19: Numerical Valuation of Asian Options with Higher Moments in the Underlying Distribution</a:t>
            </a:r>
          </a:p>
          <a:p>
            <a:pPr eaLnBrk="1" hangingPunct="1"/>
            <a:r>
              <a:rPr lang="en-US" altLang="zh-TW" sz="2500" dirty="0" smtClean="0"/>
              <a:t>Chapter 20: </a:t>
            </a:r>
            <a:r>
              <a:rPr lang="en-US" altLang="zh-TW" sz="2500" dirty="0" err="1" smtClean="0"/>
              <a:t>Itô’s</a:t>
            </a:r>
            <a:r>
              <a:rPr lang="en-US" altLang="zh-TW" sz="2500" dirty="0" smtClean="0"/>
              <a:t> Calculus: Derivation of the Black-</a:t>
            </a:r>
            <a:r>
              <a:rPr lang="en-US" altLang="zh-TW" sz="2500" dirty="0" err="1" smtClean="0"/>
              <a:t>Scholes</a:t>
            </a:r>
            <a:r>
              <a:rPr lang="en-US" altLang="zh-TW" sz="2500" dirty="0" smtClean="0"/>
              <a:t> Option Pricing Model</a:t>
            </a:r>
          </a:p>
          <a:p>
            <a:pPr eaLnBrk="1" hangingPunct="1"/>
            <a:r>
              <a:rPr lang="en-US" altLang="zh-TW" sz="2500" dirty="0" smtClean="0"/>
              <a:t>Chapter 21: Alternative Methods to Derive Option Pricing Models</a:t>
            </a:r>
          </a:p>
          <a:p>
            <a:pPr eaLnBrk="1" hangingPunct="1"/>
            <a:endParaRPr lang="zh-TW" altLang="en-US" sz="2500"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62</a:t>
            </a:fld>
            <a:endParaRPr lang="zh-TW" altLang="en-US"/>
          </a:p>
        </p:txBody>
      </p:sp>
      <p:sp>
        <p:nvSpPr>
          <p:cNvPr id="16387" name="Rectangle 2"/>
          <p:cNvSpPr>
            <a:spLocks noGrp="1" noChangeArrowheads="1"/>
          </p:cNvSpPr>
          <p:nvPr>
            <p:ph type="title"/>
          </p:nvPr>
        </p:nvSpPr>
        <p:spPr>
          <a:xfrm>
            <a:off x="428596" y="142852"/>
            <a:ext cx="8858280" cy="1428760"/>
          </a:xfrm>
        </p:spPr>
        <p:txBody>
          <a:bodyPr/>
          <a:lstStyle/>
          <a:p>
            <a:pPr eaLnBrk="1" hangingPunct="1"/>
            <a:r>
              <a:rPr lang="en-US" altLang="zh-TW" sz="3400" dirty="0" smtClean="0"/>
              <a:t>Appendix B. Chapter Title of Financial Econometrics, Mathematics and Statistics</a:t>
            </a:r>
            <a:r>
              <a:rPr lang="zh-TW" altLang="en-US" sz="3400" dirty="0" smtClean="0"/>
              <a:t>： </a:t>
            </a:r>
            <a:r>
              <a:rPr lang="en-US" altLang="zh-TW" sz="3400" dirty="0" smtClean="0"/>
              <a:t/>
            </a:r>
            <a:br>
              <a:rPr lang="en-US" altLang="zh-TW" sz="3400" dirty="0" smtClean="0"/>
            </a:br>
            <a:r>
              <a:rPr lang="en-US" altLang="zh-TW" sz="3400" dirty="0" smtClean="0"/>
              <a:t>Theory, Method and Application (6)</a:t>
            </a:r>
            <a:endParaRPr lang="zh-TW" altLang="en-US" sz="3400" dirty="0" smtClean="0"/>
          </a:p>
        </p:txBody>
      </p:sp>
      <p:sp>
        <p:nvSpPr>
          <p:cNvPr id="16388" name="Rectangle 3"/>
          <p:cNvSpPr>
            <a:spLocks noGrp="1" noChangeArrowheads="1"/>
          </p:cNvSpPr>
          <p:nvPr>
            <p:ph type="body" idx="1"/>
          </p:nvPr>
        </p:nvSpPr>
        <p:spPr>
          <a:xfrm>
            <a:off x="214282" y="1928802"/>
            <a:ext cx="8740806" cy="4697435"/>
          </a:xfrm>
        </p:spPr>
        <p:txBody>
          <a:bodyPr/>
          <a:lstStyle/>
          <a:p>
            <a:pPr eaLnBrk="1" hangingPunct="1"/>
            <a:r>
              <a:rPr lang="en-US" altLang="zh-TW" sz="2500" dirty="0" smtClean="0"/>
              <a:t>Chapter 22: Constant Elasticity of Variance Option Pricing Model: Integration and Detailed Derivation</a:t>
            </a:r>
          </a:p>
          <a:p>
            <a:pPr eaLnBrk="1" hangingPunct="1"/>
            <a:r>
              <a:rPr lang="en-US" altLang="zh-TW" sz="2500" dirty="0" smtClean="0"/>
              <a:t>Chapter 23: Option Pricing and Hedging Performance under Stochastic Volatility and Stochastic Interest Rates</a:t>
            </a:r>
          </a:p>
          <a:p>
            <a:pPr eaLnBrk="1" hangingPunct="1"/>
            <a:r>
              <a:rPr lang="en-US" altLang="zh-TW" sz="2500" dirty="0" smtClean="0"/>
              <a:t>Chapter 24: Non-Parametric Method for European Option Bounds</a:t>
            </a:r>
          </a:p>
          <a:p>
            <a:pPr eaLnBrk="1" hangingPunct="1">
              <a:buNone/>
            </a:pPr>
            <a:endParaRPr lang="zh-TW" altLang="en-US" sz="2500"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C: Important books written by Cheng Few Lee</a:t>
            </a:r>
            <a:endParaRPr lang="en-US" dirty="0"/>
          </a:p>
        </p:txBody>
      </p:sp>
      <p:sp>
        <p:nvSpPr>
          <p:cNvPr id="3" name="Content Placeholder 2"/>
          <p:cNvSpPr>
            <a:spLocks noGrp="1"/>
          </p:cNvSpPr>
          <p:nvPr>
            <p:ph idx="1"/>
          </p:nvPr>
        </p:nvSpPr>
        <p:spPr/>
        <p:txBody>
          <a:bodyPr/>
          <a:lstStyle/>
          <a:p>
            <a:pPr lvl="0"/>
            <a:r>
              <a:rPr lang="en-US" sz="1600" u="sng" dirty="0" smtClean="0"/>
              <a:t>Intermediate Futures and Options</a:t>
            </a:r>
            <a:r>
              <a:rPr lang="en-US" sz="1600" dirty="0" smtClean="0"/>
              <a:t>, (with John C. Lee and Alice C. Lee), World Scientific Publishing Co., Forthcoming, 2020</a:t>
            </a:r>
          </a:p>
          <a:p>
            <a:pPr lvl="0"/>
            <a:r>
              <a:rPr lang="en-US" sz="1600" u="sng" dirty="0" smtClean="0"/>
              <a:t>Corporate Finance:  Theory, Method, and Applications</a:t>
            </a:r>
            <a:r>
              <a:rPr lang="en-US" sz="1600" dirty="0" smtClean="0"/>
              <a:t>, (with John C. Lee), 2nd edition., World Scientific Publishing Co., Forthcoming, 2020</a:t>
            </a:r>
          </a:p>
          <a:p>
            <a:pPr lvl="0"/>
            <a:r>
              <a:rPr lang="en-US" sz="1600" u="sng" dirty="0" smtClean="0"/>
              <a:t>Handbook of Financial Econometrics, Mathematics, Statistics, and Machine Learning</a:t>
            </a:r>
            <a:r>
              <a:rPr lang="en-US" sz="1600" dirty="0" smtClean="0"/>
              <a:t>, (with John C. Lee), World Scientific Publishing Co., Forthcoming, 2019</a:t>
            </a:r>
          </a:p>
          <a:p>
            <a:pPr lvl="0"/>
            <a:r>
              <a:rPr lang="en-US" sz="1600" u="sng" dirty="0" smtClean="0"/>
              <a:t>Financial Econometrics and Statistics</a:t>
            </a:r>
            <a:r>
              <a:rPr lang="en-US" sz="1600" dirty="0" smtClean="0"/>
              <a:t>, (with Hong-Yi Chen, John C. Lee, and Alice C. Lee), Springer Academic Publishers, Forthcoming, 2019</a:t>
            </a:r>
          </a:p>
          <a:p>
            <a:pPr lvl="0"/>
            <a:r>
              <a:rPr lang="en-US" sz="1600" u="sng" dirty="0" smtClean="0"/>
              <a:t>Financial Analysis, Planning and Forecasting</a:t>
            </a:r>
            <a:r>
              <a:rPr lang="en-US" sz="1600" dirty="0" smtClean="0"/>
              <a:t>, (with John C. Lee), 3rd edition., World Scientific Publishing Co., 2017 (ISBN: 978-981-4723-84-8)</a:t>
            </a:r>
          </a:p>
          <a:p>
            <a:pPr lvl="0"/>
            <a:r>
              <a:rPr lang="en-US" sz="1600" u="sng" dirty="0" smtClean="0"/>
              <a:t>From East to West</a:t>
            </a:r>
            <a:r>
              <a:rPr lang="zh-TW" altLang="en-US" sz="1600" u="sng" dirty="0" smtClean="0"/>
              <a:t>─</a:t>
            </a:r>
            <a:r>
              <a:rPr lang="en-US" sz="1600" u="sng" dirty="0" smtClean="0"/>
              <a:t>Memoirs of a Finance Professor on Academia, Practice, and Policy </a:t>
            </a:r>
            <a:r>
              <a:rPr lang="en-US" sz="1600" dirty="0" smtClean="0"/>
              <a:t>( English version), World Scientific Publishing Co., 2017. (ISBN: 978-981-3146-12-9)</a:t>
            </a:r>
          </a:p>
          <a:p>
            <a:endParaRPr lang="en-US" dirty="0"/>
          </a:p>
        </p:txBody>
      </p:sp>
      <p:sp>
        <p:nvSpPr>
          <p:cNvPr id="4" name="Slide Number Placeholder 3"/>
          <p:cNvSpPr>
            <a:spLocks noGrp="1"/>
          </p:cNvSpPr>
          <p:nvPr>
            <p:ph type="sldNum" sz="quarter" idx="12"/>
          </p:nvPr>
        </p:nvSpPr>
        <p:spPr/>
        <p:txBody>
          <a:bodyPr/>
          <a:lstStyle/>
          <a:p>
            <a:pPr>
              <a:defRPr/>
            </a:pPr>
            <a:fld id="{3BDF2AFC-33F8-44D9-B3A2-BF627F0BA115}" type="slidenum">
              <a:rPr lang="zh-TW" altLang="en-US" smtClean="0"/>
              <a:pPr>
                <a:defRPr/>
              </a:pPr>
              <a:t>63</a:t>
            </a:fld>
            <a:endParaRPr lang="zh-TW" alt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C: Important books written by Cheng Few Lee</a:t>
            </a:r>
            <a:endParaRPr lang="en-US" dirty="0"/>
          </a:p>
        </p:txBody>
      </p:sp>
      <p:sp>
        <p:nvSpPr>
          <p:cNvPr id="3" name="Content Placeholder 2"/>
          <p:cNvSpPr>
            <a:spLocks noGrp="1"/>
          </p:cNvSpPr>
          <p:nvPr>
            <p:ph idx="1"/>
          </p:nvPr>
        </p:nvSpPr>
        <p:spPr>
          <a:xfrm>
            <a:off x="1187624" y="2060848"/>
            <a:ext cx="7772400" cy="4114800"/>
          </a:xfrm>
        </p:spPr>
        <p:txBody>
          <a:bodyPr/>
          <a:lstStyle/>
          <a:p>
            <a:pPr lvl="0"/>
            <a:r>
              <a:rPr lang="en-US" sz="1600" u="sng" dirty="0" smtClean="0"/>
              <a:t>Essentials of Excel, Excel VBA, SAS and Minitab for Statistical and Financial Analyses</a:t>
            </a:r>
            <a:r>
              <a:rPr lang="en-US" sz="1600" dirty="0" smtClean="0"/>
              <a:t>, (with John C. Lee, </a:t>
            </a:r>
            <a:r>
              <a:rPr lang="en-US" sz="1600" dirty="0" err="1" smtClean="0"/>
              <a:t>Jow</a:t>
            </a:r>
            <a:r>
              <a:rPr lang="en-US" sz="1600" dirty="0" smtClean="0"/>
              <a:t>-Ran Chang, and Tzu Tai), Springer International Publishing, 2016 (ISBN: 978-3-319-38865-6)</a:t>
            </a:r>
          </a:p>
          <a:p>
            <a:pPr lvl="0"/>
            <a:r>
              <a:rPr lang="en-US" sz="1600" u="sng" dirty="0" smtClean="0"/>
              <a:t>Handbook of Financial Econometrics and Statistics</a:t>
            </a:r>
            <a:r>
              <a:rPr lang="en-US" sz="1600" dirty="0" smtClean="0"/>
              <a:t> (with John C. Lee), Springer Academic Publishers, 2015. (ISBN: 978-1-4614-7749-5)</a:t>
            </a:r>
          </a:p>
          <a:p>
            <a:pPr lvl="0"/>
            <a:r>
              <a:rPr lang="en-US" sz="1600" u="sng" dirty="0" smtClean="0"/>
              <a:t>Statistics for Business and Financial Economics</a:t>
            </a:r>
            <a:r>
              <a:rPr lang="en-US" sz="1600" dirty="0" smtClean="0"/>
              <a:t>, 3</a:t>
            </a:r>
            <a:r>
              <a:rPr lang="en-US" sz="1600" baseline="30000" dirty="0" smtClean="0"/>
              <a:t>rd</a:t>
            </a:r>
            <a:r>
              <a:rPr lang="en-US" sz="1600" dirty="0" smtClean="0"/>
              <a:t> edition, (with John C. Lee and Alice C. Lee), Springer Academic Publishers, 2013. (ISBN: 978-1-4614-5896-8)</a:t>
            </a:r>
          </a:p>
          <a:p>
            <a:pPr lvl="0"/>
            <a:r>
              <a:rPr lang="en-US" sz="1600" u="sng" dirty="0" smtClean="0"/>
              <a:t>Encyclopedia of Finance</a:t>
            </a:r>
            <a:r>
              <a:rPr lang="en-US" sz="1600" dirty="0" smtClean="0"/>
              <a:t>, 2</a:t>
            </a:r>
            <a:r>
              <a:rPr lang="en-US" sz="1600" baseline="30000" dirty="0" smtClean="0"/>
              <a:t>nd</a:t>
            </a:r>
            <a:r>
              <a:rPr lang="en-US" sz="1600" dirty="0" smtClean="0"/>
              <a:t> edition (with Alice C. Lee), Springer Academic Publishers, 2013. (ISBN: 978-1-4614-5359-8)</a:t>
            </a:r>
          </a:p>
          <a:p>
            <a:pPr lvl="0"/>
            <a:r>
              <a:rPr lang="en-US" sz="1600" u="sng" dirty="0" smtClean="0"/>
              <a:t>Security Analysis, Portfolio Management, and Financial Derivatives</a:t>
            </a:r>
            <a:r>
              <a:rPr lang="en-US" sz="1600" dirty="0" smtClean="0"/>
              <a:t>(with Joseph E. </a:t>
            </a:r>
            <a:r>
              <a:rPr lang="en-US" sz="1600" dirty="0" err="1" smtClean="0"/>
              <a:t>Finnerty</a:t>
            </a:r>
            <a:r>
              <a:rPr lang="en-US" sz="1600" dirty="0" smtClean="0"/>
              <a:t>, Donald H. </a:t>
            </a:r>
            <a:r>
              <a:rPr lang="en-US" sz="1600" dirty="0" err="1" smtClean="0"/>
              <a:t>Wort</a:t>
            </a:r>
            <a:r>
              <a:rPr lang="en-US" sz="1600" dirty="0" smtClean="0"/>
              <a:t>, John Lee and Alice C. Lee), World Scientific Publishers, Inc, 2013. (ISBN-10: 9814343560 ; ISBN-13: 978-9814343565)</a:t>
            </a:r>
          </a:p>
          <a:p>
            <a:pPr lvl="0"/>
            <a:r>
              <a:rPr lang="en-US" sz="1600" u="sng" dirty="0" smtClean="0"/>
              <a:t>Handbook of Quantitative Finance and Risk Management</a:t>
            </a:r>
            <a:r>
              <a:rPr lang="en-US" sz="1600" dirty="0" smtClean="0"/>
              <a:t> (with Alice C. Lee and John Lee), Springer Academic Publishers, 2010. (ISBN: 978-0-387-77116-8) </a:t>
            </a:r>
          </a:p>
          <a:p>
            <a:endParaRPr lang="en-US" dirty="0"/>
          </a:p>
        </p:txBody>
      </p:sp>
      <p:sp>
        <p:nvSpPr>
          <p:cNvPr id="4" name="Slide Number Placeholder 3"/>
          <p:cNvSpPr>
            <a:spLocks noGrp="1"/>
          </p:cNvSpPr>
          <p:nvPr>
            <p:ph type="sldNum" sz="quarter" idx="12"/>
          </p:nvPr>
        </p:nvSpPr>
        <p:spPr/>
        <p:txBody>
          <a:bodyPr/>
          <a:lstStyle/>
          <a:p>
            <a:pPr>
              <a:defRPr/>
            </a:pPr>
            <a:fld id="{3BDF2AFC-33F8-44D9-B3A2-BF627F0BA115}" type="slidenum">
              <a:rPr lang="zh-TW" altLang="en-US" smtClean="0"/>
              <a:pPr>
                <a:defRPr/>
              </a:pPr>
              <a:t>64</a:t>
            </a:fld>
            <a:endParaRPr lang="zh-TW" alt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C: Important books written by Cheng Few Lee</a:t>
            </a:r>
            <a:endParaRPr lang="en-US" dirty="0"/>
          </a:p>
        </p:txBody>
      </p:sp>
      <p:sp>
        <p:nvSpPr>
          <p:cNvPr id="3" name="Content Placeholder 2"/>
          <p:cNvSpPr>
            <a:spLocks noGrp="1"/>
          </p:cNvSpPr>
          <p:nvPr>
            <p:ph idx="1"/>
          </p:nvPr>
        </p:nvSpPr>
        <p:spPr/>
        <p:txBody>
          <a:bodyPr/>
          <a:lstStyle/>
          <a:p>
            <a:pPr lvl="0"/>
            <a:r>
              <a:rPr lang="en-US" sz="1600" u="sng" dirty="0" smtClean="0"/>
              <a:t>Financial Analysis, Planning and Forecasting</a:t>
            </a:r>
            <a:r>
              <a:rPr lang="en-US" sz="1600" dirty="0" smtClean="0"/>
              <a:t>, (with John C. Lee and Alice C. Lee), 2nd ed., World Scientific Publishers, Inc, 2009. (ISBN: 9789812706089 (13-digit ISBN) / 9812706089 (10 digit ISBN) (HC-hard cover))</a:t>
            </a:r>
          </a:p>
          <a:p>
            <a:pPr lvl="0"/>
            <a:r>
              <a:rPr lang="en-US" sz="1600" u="sng" dirty="0" smtClean="0"/>
              <a:t>Encyclopedia of Finance</a:t>
            </a:r>
            <a:r>
              <a:rPr lang="en-US" sz="1600" dirty="0" smtClean="0"/>
              <a:t> (with Alice C. Lee), Springer Academic Publishers, 2006. [ISBN 978-0-387-26284-0, Hardcover, Version: print (book); ISBN 978-0-387-33450-9, Version: </a:t>
            </a:r>
            <a:r>
              <a:rPr lang="en-US" sz="1600" dirty="0" err="1" smtClean="0"/>
              <a:t>print+eReference</a:t>
            </a:r>
            <a:r>
              <a:rPr lang="en-US" sz="1600" dirty="0" smtClean="0"/>
              <a:t> (book + online access); ISBN 978-0-387-26336-6, Version: </a:t>
            </a:r>
            <a:r>
              <a:rPr lang="en-US" sz="1600" dirty="0" err="1" smtClean="0"/>
              <a:t>eReference</a:t>
            </a:r>
            <a:r>
              <a:rPr lang="en-US" sz="1600" dirty="0" smtClean="0"/>
              <a:t> (online access)]</a:t>
            </a:r>
          </a:p>
          <a:p>
            <a:pPr lvl="0"/>
            <a:r>
              <a:rPr lang="en-US" sz="1600" u="sng" dirty="0" smtClean="0"/>
              <a:t>Statistics for Business and Financial Economics</a:t>
            </a:r>
            <a:r>
              <a:rPr lang="en-US" sz="1600" dirty="0" smtClean="0"/>
              <a:t>, (with John C. Lee and Alice C. Lee), World Scientific Publishers, Inc., 2000, Second edition (ISBN 981-02-3485-6).</a:t>
            </a:r>
          </a:p>
          <a:p>
            <a:pPr lvl="0"/>
            <a:r>
              <a:rPr lang="en-US" sz="1600" u="sng" dirty="0" smtClean="0"/>
              <a:t>Autobiography of Cheng-few Lee: With Discussions on the Future of Taiwan and </a:t>
            </a:r>
            <a:r>
              <a:rPr lang="en-US" sz="1600" u="sng" dirty="0" err="1" smtClean="0"/>
              <a:t>PacificBasin</a:t>
            </a:r>
            <a:r>
              <a:rPr lang="en-US" sz="1600" u="sng" dirty="0" smtClean="0"/>
              <a:t> Countries</a:t>
            </a:r>
            <a:r>
              <a:rPr lang="en-US" sz="1600" dirty="0" smtClean="0"/>
              <a:t> (in Chinese), second edition, </a:t>
            </a:r>
            <a:r>
              <a:rPr lang="en-US" sz="1600" dirty="0" err="1" smtClean="0"/>
              <a:t>Hai</a:t>
            </a:r>
            <a:r>
              <a:rPr lang="en-US" sz="1600" dirty="0" smtClean="0"/>
              <a:t>-Tai Publishing Company, 2001</a:t>
            </a:r>
          </a:p>
          <a:p>
            <a:pPr lvl="0"/>
            <a:r>
              <a:rPr lang="en-US" sz="1600" u="sng" dirty="0" smtClean="0"/>
              <a:t>Foundations of Financial Management</a:t>
            </a:r>
            <a:r>
              <a:rPr lang="en-US" sz="1600" dirty="0" smtClean="0"/>
              <a:t> (with Joseph E. </a:t>
            </a:r>
            <a:r>
              <a:rPr lang="en-US" sz="1600" dirty="0" err="1" smtClean="0"/>
              <a:t>Finnerty</a:t>
            </a:r>
            <a:r>
              <a:rPr lang="en-US" sz="1600" dirty="0" smtClean="0"/>
              <a:t> and Edgar A. Norton), West Publishing Company, 1997. [This book has been translated into Chinese and published in Taipei, Taiwan in 2002, (ISBN 981-243-422-4)]</a:t>
            </a:r>
          </a:p>
          <a:p>
            <a:endParaRPr lang="en-US" sz="1600" dirty="0"/>
          </a:p>
        </p:txBody>
      </p:sp>
      <p:sp>
        <p:nvSpPr>
          <p:cNvPr id="4" name="Slide Number Placeholder 3"/>
          <p:cNvSpPr>
            <a:spLocks noGrp="1"/>
          </p:cNvSpPr>
          <p:nvPr>
            <p:ph type="sldNum" sz="quarter" idx="12"/>
          </p:nvPr>
        </p:nvSpPr>
        <p:spPr/>
        <p:txBody>
          <a:bodyPr/>
          <a:lstStyle/>
          <a:p>
            <a:pPr>
              <a:defRPr/>
            </a:pPr>
            <a:fld id="{3BDF2AFC-33F8-44D9-B3A2-BF627F0BA115}" type="slidenum">
              <a:rPr lang="zh-TW" altLang="en-US" smtClean="0"/>
              <a:pPr>
                <a:defRPr/>
              </a:pPr>
              <a:t>65</a:t>
            </a:fld>
            <a:endParaRPr lang="zh-TW"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C: Important books written by Cheng Few Lee</a:t>
            </a:r>
            <a:endParaRPr lang="en-US" dirty="0"/>
          </a:p>
        </p:txBody>
      </p:sp>
      <p:sp>
        <p:nvSpPr>
          <p:cNvPr id="3" name="Content Placeholder 2"/>
          <p:cNvSpPr>
            <a:spLocks noGrp="1"/>
          </p:cNvSpPr>
          <p:nvPr>
            <p:ph idx="1"/>
          </p:nvPr>
        </p:nvSpPr>
        <p:spPr/>
        <p:txBody>
          <a:bodyPr/>
          <a:lstStyle/>
          <a:p>
            <a:pPr lvl="0"/>
            <a:r>
              <a:rPr lang="en-US" sz="1600" u="sng" dirty="0" smtClean="0"/>
              <a:t>Statistics for Business and Financial Economics</a:t>
            </a:r>
            <a:r>
              <a:rPr lang="en-US" sz="1600" dirty="0" smtClean="0"/>
              <a:t>, D.C. Heath, 1993</a:t>
            </a:r>
          </a:p>
          <a:p>
            <a:pPr lvl="0"/>
            <a:r>
              <a:rPr lang="en-US" sz="1600" u="sng" dirty="0" smtClean="0"/>
              <a:t>Corporate Finance:  Theory, Method, and Applications</a:t>
            </a:r>
            <a:r>
              <a:rPr lang="en-US" sz="1600" dirty="0" smtClean="0"/>
              <a:t>, (with Joseph E. </a:t>
            </a:r>
            <a:r>
              <a:rPr lang="en-US" sz="1600" dirty="0" err="1" smtClean="0"/>
              <a:t>Finnerty</a:t>
            </a:r>
            <a:r>
              <a:rPr lang="en-US" sz="1600" dirty="0" smtClean="0"/>
              <a:t>), Harcourt Brace Jovanovich, Publishers, 1990. [This book has been translated into Russian (ISBN 5-16-000102-6 </a:t>
            </a:r>
            <a:r>
              <a:rPr lang="en-US" sz="1600" dirty="0" err="1" smtClean="0"/>
              <a:t>paperback,ISBN</a:t>
            </a:r>
            <a:r>
              <a:rPr lang="en-US" sz="1600" dirty="0" smtClean="0"/>
              <a:t> 0-15-514085 hard cover)]</a:t>
            </a:r>
          </a:p>
          <a:p>
            <a:pPr lvl="0"/>
            <a:r>
              <a:rPr lang="en-US" sz="1600" u="sng" dirty="0" smtClean="0"/>
              <a:t>Security Analysis and Portfolio Management</a:t>
            </a:r>
            <a:r>
              <a:rPr lang="en-US" sz="1600" dirty="0" smtClean="0"/>
              <a:t>, (with Joseph E. </a:t>
            </a:r>
            <a:r>
              <a:rPr lang="en-US" sz="1600" dirty="0" err="1" smtClean="0"/>
              <a:t>Finnerty</a:t>
            </a:r>
            <a:r>
              <a:rPr lang="en-US" sz="1600" dirty="0" smtClean="0"/>
              <a:t> and Donald H. </a:t>
            </a:r>
            <a:r>
              <a:rPr lang="en-US" sz="1600" dirty="0" err="1" smtClean="0"/>
              <a:t>Wort</a:t>
            </a:r>
            <a:r>
              <a:rPr lang="en-US" sz="1600" dirty="0" smtClean="0"/>
              <a:t>), Scott, </a:t>
            </a:r>
            <a:r>
              <a:rPr lang="en-US" sz="1600" dirty="0" err="1" smtClean="0"/>
              <a:t>Foresman</a:t>
            </a:r>
            <a:r>
              <a:rPr lang="en-US" sz="1600" dirty="0" smtClean="0"/>
              <a:t> and Company, 1990.</a:t>
            </a:r>
          </a:p>
          <a:p>
            <a:pPr lvl="0"/>
            <a:r>
              <a:rPr lang="en-US" sz="1600" u="sng" dirty="0" smtClean="0"/>
              <a:t>Theoretical Framework of Financial Analysis and Application</a:t>
            </a:r>
            <a:r>
              <a:rPr lang="en-US" sz="1600" dirty="0" smtClean="0"/>
              <a:t>, (in Chinese) May 1987</a:t>
            </a:r>
          </a:p>
          <a:p>
            <a:pPr lvl="0"/>
            <a:r>
              <a:rPr lang="en-US" sz="1600" u="sng" dirty="0" smtClean="0"/>
              <a:t>Urban Econometrics--Model Development and Empirical Results</a:t>
            </a:r>
            <a:r>
              <a:rPr lang="en-US" sz="1600" dirty="0" smtClean="0"/>
              <a:t>, (with James B. </a:t>
            </a:r>
            <a:r>
              <a:rPr lang="en-US" sz="1600" dirty="0" err="1" smtClean="0"/>
              <a:t>Kau</a:t>
            </a:r>
            <a:r>
              <a:rPr lang="en-US" sz="1600" dirty="0" smtClean="0"/>
              <a:t> and C.F. </a:t>
            </a:r>
            <a:r>
              <a:rPr lang="en-US" sz="1600" dirty="0" err="1" smtClean="0"/>
              <a:t>Sirmans</a:t>
            </a:r>
            <a:r>
              <a:rPr lang="en-US" sz="1600" dirty="0" smtClean="0"/>
              <a:t>), JAI Press, 1986.</a:t>
            </a:r>
          </a:p>
          <a:p>
            <a:pPr lvl="0"/>
            <a:r>
              <a:rPr lang="en-US" sz="1600" u="sng" dirty="0" smtClean="0"/>
              <a:t>Financial Analysis and Planning: Theory and Application</a:t>
            </a:r>
            <a:r>
              <a:rPr lang="en-US" sz="1600" dirty="0" smtClean="0"/>
              <a:t>, Addison-Wesley Publishing Company, 1985.</a:t>
            </a:r>
          </a:p>
          <a:p>
            <a:pPr lvl="0"/>
            <a:endParaRPr lang="en-US" sz="1600" dirty="0" smtClean="0"/>
          </a:p>
          <a:p>
            <a:endParaRPr lang="en-US" sz="1600" dirty="0"/>
          </a:p>
        </p:txBody>
      </p:sp>
      <p:sp>
        <p:nvSpPr>
          <p:cNvPr id="4" name="Slide Number Placeholder 3"/>
          <p:cNvSpPr>
            <a:spLocks noGrp="1"/>
          </p:cNvSpPr>
          <p:nvPr>
            <p:ph type="sldNum" sz="quarter" idx="12"/>
          </p:nvPr>
        </p:nvSpPr>
        <p:spPr/>
        <p:txBody>
          <a:bodyPr/>
          <a:lstStyle/>
          <a:p>
            <a:pPr>
              <a:defRPr/>
            </a:pPr>
            <a:fld id="{3BDF2AFC-33F8-44D9-B3A2-BF627F0BA115}" type="slidenum">
              <a:rPr lang="zh-TW" altLang="en-US" smtClean="0"/>
              <a:pPr>
                <a:defRPr/>
              </a:pPr>
              <a:t>66</a:t>
            </a:fld>
            <a:endParaRPr lang="zh-TW" alt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C: Important books written by Cheng Few Lee</a:t>
            </a:r>
            <a:endParaRPr lang="en-US" dirty="0"/>
          </a:p>
        </p:txBody>
      </p:sp>
      <p:sp>
        <p:nvSpPr>
          <p:cNvPr id="3" name="Content Placeholder 2"/>
          <p:cNvSpPr>
            <a:spLocks noGrp="1"/>
          </p:cNvSpPr>
          <p:nvPr>
            <p:ph idx="1"/>
          </p:nvPr>
        </p:nvSpPr>
        <p:spPr/>
        <p:txBody>
          <a:bodyPr/>
          <a:lstStyle/>
          <a:p>
            <a:pPr lvl="0"/>
            <a:r>
              <a:rPr lang="en-US" sz="1600" u="sng" dirty="0" smtClean="0"/>
              <a:t>Financial Analysis and Planning: Theory and Application, A Book of Readings</a:t>
            </a:r>
            <a:r>
              <a:rPr lang="en-US" sz="1600" dirty="0" smtClean="0"/>
              <a:t>, Addison-Wesley Publishing Company, 1983.</a:t>
            </a:r>
          </a:p>
          <a:p>
            <a:pPr lvl="0"/>
            <a:r>
              <a:rPr lang="en-US" sz="1600" u="sng" dirty="0" smtClean="0"/>
              <a:t>Financial Analysis and Planning:  A Linear Programming and Simultaneous Equation Approach</a:t>
            </a:r>
            <a:r>
              <a:rPr lang="en-US" sz="1600" dirty="0" smtClean="0"/>
              <a:t> (March, 1981), </a:t>
            </a:r>
            <a:r>
              <a:rPr lang="en-US" sz="1600" dirty="0" err="1" smtClean="0"/>
              <a:t>TamkangUniversity</a:t>
            </a:r>
            <a:r>
              <a:rPr lang="en-US" sz="1600" dirty="0" smtClean="0"/>
              <a:t> Press, Taipei, Taiwan.</a:t>
            </a:r>
          </a:p>
          <a:p>
            <a:pPr lvl="0"/>
            <a:r>
              <a:rPr lang="en-US" sz="1600" u="sng" dirty="0" smtClean="0"/>
              <a:t>Readings in Investment Analysis</a:t>
            </a:r>
            <a:r>
              <a:rPr lang="en-US" sz="1600" dirty="0" smtClean="0"/>
              <a:t> (with Jack C. Francis and D.E. Farrar), (March, 1980). New York:  McGraw-Hill Book Company.</a:t>
            </a:r>
          </a:p>
          <a:p>
            <a:endParaRPr lang="en-US" sz="1600" dirty="0"/>
          </a:p>
        </p:txBody>
      </p:sp>
      <p:sp>
        <p:nvSpPr>
          <p:cNvPr id="4" name="Slide Number Placeholder 3"/>
          <p:cNvSpPr>
            <a:spLocks noGrp="1"/>
          </p:cNvSpPr>
          <p:nvPr>
            <p:ph type="sldNum" sz="quarter" idx="12"/>
          </p:nvPr>
        </p:nvSpPr>
        <p:spPr/>
        <p:txBody>
          <a:bodyPr/>
          <a:lstStyle/>
          <a:p>
            <a:pPr>
              <a:defRPr/>
            </a:pPr>
            <a:fld id="{3BDF2AFC-33F8-44D9-B3A2-BF627F0BA115}" type="slidenum">
              <a:rPr lang="zh-TW" altLang="en-US" smtClean="0"/>
              <a:pPr>
                <a:defRPr/>
              </a:pPr>
              <a:t>67</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7</a:t>
            </a:fld>
            <a:endParaRPr lang="zh-TW" altLang="en-US"/>
          </a:p>
        </p:txBody>
      </p:sp>
      <p:sp>
        <p:nvSpPr>
          <p:cNvPr id="16387" name="Rectangle 2"/>
          <p:cNvSpPr>
            <a:spLocks noGrp="1" noChangeArrowheads="1"/>
          </p:cNvSpPr>
          <p:nvPr>
            <p:ph type="title"/>
          </p:nvPr>
        </p:nvSpPr>
        <p:spPr>
          <a:xfrm>
            <a:off x="1214414" y="428604"/>
            <a:ext cx="7793037" cy="1143000"/>
          </a:xfrm>
        </p:spPr>
        <p:txBody>
          <a:bodyPr/>
          <a:lstStyle/>
          <a:p>
            <a:pPr eaLnBrk="1" hangingPunct="1"/>
            <a:r>
              <a:rPr lang="en-US" altLang="zh-TW" dirty="0" smtClean="0"/>
              <a:t>Abstract (1)</a:t>
            </a:r>
            <a:endParaRPr lang="zh-TW" altLang="en-US"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r>
              <a:rPr lang="en-US" sz="2600" dirty="0" smtClean="0"/>
              <a:t>The main purpose of this introduction chapter is to give an overview of the following 129 papers, which discuss financial econometrics, mathematics, statistics, and machine learning. There are eight sections in this introductory chapter. Section 1 is the introduction, Section 2 discusses financial econometrics, Section 3 explores financial mathematics, and Section 4 discusses financial statistics. Section 5 of this introduction chapter discusses financial technology and machine learning, Section 6 explores applications of financial econometrics, mathematics, </a:t>
            </a:r>
            <a:endParaRPr lang="zh-TW" altLang="en-US" sz="26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8</a:t>
            </a:fld>
            <a:endParaRPr lang="zh-TW" altLang="en-US"/>
          </a:p>
        </p:txBody>
      </p:sp>
      <p:sp>
        <p:nvSpPr>
          <p:cNvPr id="16387" name="Rectangle 2"/>
          <p:cNvSpPr>
            <a:spLocks noGrp="1" noChangeArrowheads="1"/>
          </p:cNvSpPr>
          <p:nvPr>
            <p:ph type="title"/>
          </p:nvPr>
        </p:nvSpPr>
        <p:spPr>
          <a:xfrm>
            <a:off x="1214414" y="428604"/>
            <a:ext cx="7793037" cy="1143000"/>
          </a:xfrm>
        </p:spPr>
        <p:txBody>
          <a:bodyPr/>
          <a:lstStyle/>
          <a:p>
            <a:pPr eaLnBrk="1" hangingPunct="1"/>
            <a:r>
              <a:rPr lang="en-US" altLang="zh-TW" dirty="0" smtClean="0"/>
              <a:t>Abstract (2)</a:t>
            </a:r>
            <a:endParaRPr lang="zh-TW" altLang="en-US" dirty="0" smtClean="0"/>
          </a:p>
        </p:txBody>
      </p:sp>
      <p:sp>
        <p:nvSpPr>
          <p:cNvPr id="16388" name="Rectangle 3"/>
          <p:cNvSpPr>
            <a:spLocks noGrp="1" noChangeArrowheads="1"/>
          </p:cNvSpPr>
          <p:nvPr>
            <p:ph type="body" idx="1"/>
          </p:nvPr>
        </p:nvSpPr>
        <p:spPr>
          <a:xfrm>
            <a:off x="214282" y="2017713"/>
            <a:ext cx="8740806" cy="4114800"/>
          </a:xfrm>
        </p:spPr>
        <p:txBody>
          <a:bodyPr/>
          <a:lstStyle/>
          <a:p>
            <a:pPr eaLnBrk="1" hangingPunct="1">
              <a:buNone/>
            </a:pPr>
            <a:r>
              <a:rPr lang="en-US" altLang="zh-TW" sz="2600" dirty="0" smtClean="0"/>
              <a:t>   statistics, and machine learning, and Section 7 gives an overview in terms of chapter and keyword classification of the handbook. Finally, Section 8 is a summary and includes some remarks.</a:t>
            </a:r>
            <a:endParaRPr lang="zh-TW" altLang="en-US" sz="2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noFill/>
        </p:spPr>
        <p:txBody>
          <a:bodyPr/>
          <a:lstStyle/>
          <a:p>
            <a:fld id="{5BC09A5A-8BE3-4974-AADF-C1CC3E0E92EC}" type="slidenum">
              <a:rPr lang="zh-TW" altLang="en-US"/>
              <a:pPr/>
              <a:t>9</a:t>
            </a:fld>
            <a:endParaRPr lang="zh-TW" altLang="en-US"/>
          </a:p>
        </p:txBody>
      </p:sp>
      <p:sp>
        <p:nvSpPr>
          <p:cNvPr id="16387" name="Rectangle 2"/>
          <p:cNvSpPr>
            <a:spLocks noGrp="1" noChangeArrowheads="1"/>
          </p:cNvSpPr>
          <p:nvPr>
            <p:ph type="title"/>
          </p:nvPr>
        </p:nvSpPr>
        <p:spPr>
          <a:xfrm>
            <a:off x="1214414" y="428604"/>
            <a:ext cx="7793037" cy="1143000"/>
          </a:xfrm>
        </p:spPr>
        <p:txBody>
          <a:bodyPr/>
          <a:lstStyle/>
          <a:p>
            <a:pPr eaLnBrk="1" hangingPunct="1"/>
            <a:r>
              <a:rPr lang="en-US" altLang="zh-TW" dirty="0" smtClean="0"/>
              <a:t>1.1 INTRODUCTION (1)</a:t>
            </a:r>
            <a:endParaRPr lang="zh-TW" altLang="en-US" dirty="0" smtClean="0"/>
          </a:p>
        </p:txBody>
      </p:sp>
      <p:sp>
        <p:nvSpPr>
          <p:cNvPr id="16388" name="Rectangle 3"/>
          <p:cNvSpPr>
            <a:spLocks noGrp="1" noChangeArrowheads="1"/>
          </p:cNvSpPr>
          <p:nvPr>
            <p:ph type="body" idx="1"/>
          </p:nvPr>
        </p:nvSpPr>
        <p:spPr>
          <a:xfrm>
            <a:off x="142844" y="2017712"/>
            <a:ext cx="9001156" cy="4411683"/>
          </a:xfrm>
        </p:spPr>
        <p:txBody>
          <a:bodyPr/>
          <a:lstStyle/>
          <a:p>
            <a:pPr eaLnBrk="1" hangingPunct="1"/>
            <a:r>
              <a:rPr lang="en-US" sz="2600" dirty="0" smtClean="0"/>
              <a:t>Financial econometrics, mathematics, statistics, and machine learning have been widely used in empirical research in both finance and accounting. Specifically, econometric methods are important tools for asset pricing, corporate finance, options and futures, and conducting financial accounting research. Econometric methods used in finance and accounting related research include single equation multiple regression, simultaneous regression, panel data analysis, time series analysis, spectral analysis, non-parametric analysis, semi-parametric analysis, GMM analysis, and other methods.</a:t>
            </a:r>
            <a:endParaRPr lang="zh-TW" altLang="en-US" sz="2600" b="1" dirty="0" smtClean="0"/>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400" b="0" i="0" u="none" strike="noStrike" cap="none" normalizeH="0" baseline="0" smtClean="0">
            <a:ln>
              <a:noFill/>
            </a:ln>
            <a:solidFill>
              <a:schemeClr val="tx1"/>
            </a:solidFill>
            <a:effectLst/>
            <a:latin typeface="Tahoma" pitchFamily="34"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400" b="0" i="0" u="none" strike="noStrike" cap="none" normalizeH="0" baseline="0" smtClean="0">
            <a:ln>
              <a:noFill/>
            </a:ln>
            <a:solidFill>
              <a:schemeClr val="tx1"/>
            </a:solidFill>
            <a:effectLst/>
            <a:latin typeface="Tahoma" pitchFamily="34" charset="0"/>
            <a:ea typeface="新細明體" pitchFamily="18" charset="-12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1318</TotalTime>
  <Words>5129</Words>
  <Application>Microsoft Office PowerPoint</Application>
  <PresentationFormat>如螢幕大小 (4:3)</PresentationFormat>
  <Paragraphs>460</Paragraphs>
  <Slides>67</Slides>
  <Notes>1</Notes>
  <HiddenSlides>0</HiddenSlides>
  <MMClips>0</MMClips>
  <ScaleCrop>false</ScaleCrop>
  <HeadingPairs>
    <vt:vector size="4" baseType="variant">
      <vt:variant>
        <vt:lpstr>佈景主題</vt:lpstr>
      </vt:variant>
      <vt:variant>
        <vt:i4>1</vt:i4>
      </vt:variant>
      <vt:variant>
        <vt:lpstr>投影片標題</vt:lpstr>
      </vt:variant>
      <vt:variant>
        <vt:i4>67</vt:i4>
      </vt:variant>
    </vt:vector>
  </HeadingPairs>
  <TitlesOfParts>
    <vt:vector size="68" baseType="lpstr">
      <vt:lpstr>Blends</vt:lpstr>
      <vt:lpstr>Introduction to Financial Econometrics, Mathematics, Statistics, and Machine Learning*</vt:lpstr>
      <vt:lpstr>Outline</vt:lpstr>
      <vt:lpstr>Chapter Outline (1)</vt:lpstr>
      <vt:lpstr>Chapter Outline (2)</vt:lpstr>
      <vt:lpstr>Chapter Outline (3)</vt:lpstr>
      <vt:lpstr>Chapter Outline (4)</vt:lpstr>
      <vt:lpstr>Abstract (1)</vt:lpstr>
      <vt:lpstr>Abstract (2)</vt:lpstr>
      <vt:lpstr>1.1 INTRODUCTION (1)</vt:lpstr>
      <vt:lpstr>1.1 INTRODUCTION (2)</vt:lpstr>
      <vt:lpstr>1.1 INTRODUCTION (3)</vt:lpstr>
      <vt:lpstr>1.1 INTRODUCTION (4)</vt:lpstr>
      <vt:lpstr>1.1 INTRODUCTION (5)</vt:lpstr>
      <vt:lpstr>1.1 INTRODUCTION (6)</vt:lpstr>
      <vt:lpstr>1.1 INTRODUCTION (7)</vt:lpstr>
      <vt:lpstr>1.2 FINANCIAL ECONOMETRICS (1)</vt:lpstr>
      <vt:lpstr>1.2 FINANCIAL ECONOMETRICS (2)</vt:lpstr>
      <vt:lpstr>1.2 FINANCIAL ECONOMETRICS (3)</vt:lpstr>
      <vt:lpstr>1.2 FINANCIAL ECONOMETRICS (4)</vt:lpstr>
      <vt:lpstr>1.2 FINANCIAL ECONOMETRICS (5)</vt:lpstr>
      <vt:lpstr>1.2 FINANCIAL ECONOMETRICS (6)</vt:lpstr>
      <vt:lpstr>1.2 FINANCIAL ECONOMETRICS (7)</vt:lpstr>
      <vt:lpstr>1.2 FINANCIAL ECONOMETRICS (8)</vt:lpstr>
      <vt:lpstr>1.2 FINANCIAL ECONOMETRICS (9)</vt:lpstr>
      <vt:lpstr>1.3 FINANCIAL MATHEMATICS</vt:lpstr>
      <vt:lpstr>1.4 FINANCIAL STATISTICS</vt:lpstr>
      <vt:lpstr>1.5 FINANCIAL TECHNOLOGY AND MACHINE LEARNING</vt:lpstr>
      <vt:lpstr>1.6 APPLICATIONS OF FINANCIAL ECONOMETRICS, MATHEMATICS, STATISTICS, AND MACHINE LEARNING</vt:lpstr>
      <vt:lpstr>1.7 OVERALL DISCUSSION OF THIS BOOK</vt:lpstr>
      <vt:lpstr>1.8 SUMMARY AND CONCLUDING REMARKS (1)</vt:lpstr>
      <vt:lpstr>1.8 SUMMARY AND CONCLUDING REMARKS (2)</vt:lpstr>
      <vt:lpstr>Appendix A. Chapter Title (1) </vt:lpstr>
      <vt:lpstr>Appendix A. Chapter Title (2) </vt:lpstr>
      <vt:lpstr>Appendix A. Chapter Title (3)</vt:lpstr>
      <vt:lpstr>Appendix A. Chapter Title (4)</vt:lpstr>
      <vt:lpstr>Appendix A. Chapter Title (5)</vt:lpstr>
      <vt:lpstr>Appendix A. Chapter Title (6)</vt:lpstr>
      <vt:lpstr>Appendix A. Chapter Title (7)</vt:lpstr>
      <vt:lpstr>Appendix A. Chapter Title (8)</vt:lpstr>
      <vt:lpstr>Appendix A. Chapter Title (9)</vt:lpstr>
      <vt:lpstr>Appendix A. Chapter Title (10)</vt:lpstr>
      <vt:lpstr>Appendix A. Chapter Title (11)</vt:lpstr>
      <vt:lpstr>Appendix A. Chapter Title (12)</vt:lpstr>
      <vt:lpstr>Appendix A. Chapter Title (13)</vt:lpstr>
      <vt:lpstr>Appendix A. Chapter Title (14)</vt:lpstr>
      <vt:lpstr>Appendix A. Chapter Title (15)</vt:lpstr>
      <vt:lpstr>Appendix A. Chapter Title (16)</vt:lpstr>
      <vt:lpstr>Appendix A. Chapter Title (17)</vt:lpstr>
      <vt:lpstr>Appendix A. Chapter Title (18)</vt:lpstr>
      <vt:lpstr>Appendix A. Chapter Title (19)</vt:lpstr>
      <vt:lpstr>Appendix A. Chapter Title (20)</vt:lpstr>
      <vt:lpstr>Appendix A. Chapter Title (21)</vt:lpstr>
      <vt:lpstr>Appendix A. Chapter Title (22)</vt:lpstr>
      <vt:lpstr>Appendix A. Chapter Title (23)</vt:lpstr>
      <vt:lpstr>Appendix A. Chapter Title (24)</vt:lpstr>
      <vt:lpstr>Appendix A. Chapter Title (25)</vt:lpstr>
      <vt:lpstr>Appendix B. Chapter Title of Financial Econometrics, Mathematics and Statistics： Theory, Method and Application (1)</vt:lpstr>
      <vt:lpstr>Appendix B. Chapter Title of Financial Econometrics, Mathematics and Statistics：   Theory, Method and Application (2)</vt:lpstr>
      <vt:lpstr>Appendix B. Chapter Title of Financial Econometrics, Mathematics and Statistics：  Theory, Method and Application (3)</vt:lpstr>
      <vt:lpstr>Appendix B. Chapter Title of Financial Econometrics, Mathematics and Statistics：  Theory, Method and Application (4)</vt:lpstr>
      <vt:lpstr>Appendix B. Chapter Title of Financial Econometrics, Mathematics and Statistics：  Theory, Method and Application (5)</vt:lpstr>
      <vt:lpstr>Appendix B. Chapter Title of Financial Econometrics, Mathematics and Statistics：  Theory, Method and Application (6)</vt:lpstr>
      <vt:lpstr>Appendix C: Important books written by Cheng Few Lee</vt:lpstr>
      <vt:lpstr>Appendix C: Important books written by Cheng Few Lee</vt:lpstr>
      <vt:lpstr>Appendix C: Important books written by Cheng Few Lee</vt:lpstr>
      <vt:lpstr>Appendix C: Important books written by Cheng Few Lee</vt:lpstr>
      <vt:lpstr>Appendix C: Important books written by Cheng Few Lee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銀行風險管理的三個模型</dc:title>
  <dc:creator>user</dc:creator>
  <cp:lastModifiedBy>User</cp:lastModifiedBy>
  <cp:revision>201</cp:revision>
  <cp:lastPrinted>1601-01-01T00:00:00Z</cp:lastPrinted>
  <dcterms:created xsi:type="dcterms:W3CDTF">2002-10-29T01:53:38Z</dcterms:created>
  <dcterms:modified xsi:type="dcterms:W3CDTF">2019-05-14T01:38:10Z</dcterms:modified>
</cp:coreProperties>
</file>