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58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D7087E-C7E9-44A1-AC3A-1D924E679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F88ABE-F5A0-4DDF-8BF4-A413E21F7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04332E4-5445-4E47-AA01-60C07378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283AEA-7BDB-4B9F-8D3B-CC3D14B0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5DBCC1-A2D3-450B-9408-A347508F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046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3ADEB0-E4F6-417C-A771-08B84977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6F1EF82-F42E-4616-A4B2-18AE878B6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995F1C9-9475-4441-9738-8AECE30E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4921D9-89FC-49EE-9295-CACBC23BF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34927B-3C08-4E4B-A287-F6FFAF50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92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AD2CABE-F182-46D6-BF85-1C476C4DC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A7CE264-A784-471C-AC32-17A67A7FA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C8DA18-399A-4FD0-916C-5EEBC0B6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9B6C9C-42B0-43B2-9054-106B856F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654BEF-033E-47A5-BCCE-823E866D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993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CBC361-EB6D-4767-B8F1-923797D64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BB7116-5743-4FAA-9F56-294A9C9A8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1EE450-E2BC-4899-B70E-83E5D0FF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1FE228-3719-479E-B723-F5FCDF76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266ECE-7193-4205-AE40-1925A781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9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0D3507-3C07-424E-A616-264D217D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5B97B01-B952-493D-8E45-B6319E5FD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D4B2F0-4860-4A62-B4B8-8AE92880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FD4AE6-1376-42F8-8C9D-43CAF3797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44FCA-50ED-4C0B-BE63-693951F7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497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DC01E5-8E6E-4C6B-A76D-9A82EA5C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04FC52-B958-4365-B023-9D105F752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B064689-2E97-4D88-9326-8E6775EB3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93EFC8-D1A9-4BDA-9128-F61E46D8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455B81-461D-4B75-8C8E-E7A92A52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227066-11CE-4F43-B4A4-FA3815D68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96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0CE702-518D-4726-B523-332B952B7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536057D-C6C5-4B0E-BF64-1193906B5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F8B1695-D832-494C-9837-1936D5DCE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738CC71-BAFA-4585-9348-EBB5DF996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74938CE-8F92-416F-9578-A64500C8D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7692446-FDB7-47C8-8E1A-E13BB158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0B0CBFF-CA8F-4999-AE86-A010A675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A323F5C-5D4F-45AD-B47F-4AF4839B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61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ED9433-5AF9-4F46-98CE-71E11C79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A9F6BF2-5B7D-451F-958D-E4FF1AD3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0E69290-1B10-475A-AAC8-D29C4744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00EF18B-CD8F-4053-A597-1ED224DAD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30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53EFDF5-2494-45A7-BCEA-110174B7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C1538E3-82C1-4F7A-B243-9B96E280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ED551D-1FC7-4B54-807E-CDB09409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7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334023-EF2B-42A7-B890-368DAB891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BAC983-DC49-4AFB-A598-1A07901E4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3D5E3D-C710-4711-82A8-623215E45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D54BC1D-64B7-4C81-82DB-17F742015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9343F8E-C16E-4643-BC6C-F6E00D894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BC7D85-BECD-415B-BE02-036B8DF02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55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FB1021-8FE3-46F6-8100-B56DE17ED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533DC0C-3CB8-47A9-9232-BDD70EE8C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DBDB21-E56D-4064-8CBA-F4B336E5D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F02066-B10C-4A2E-9FDC-657810A9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24C3A6C-939F-4F23-9480-FC63403A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853B321-363F-4395-A359-5DF7FDC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29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4236C7C-DBE5-45A7-BC6D-8295035A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A828F6-79F8-4718-BAA9-D917E718F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5283E3-19D9-4DA5-B20E-A9B26371E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4015-7D3B-46A7-826E-7B3E248CC62A}" type="datetimeFigureOut">
              <a:rPr lang="zh-TW" altLang="en-US" smtClean="0"/>
              <a:t>2019/5/28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D8F0CE-6DF6-49B1-B8BF-F3AC5C093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71EECB-5BC8-48A1-A986-097D34905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98402-EA4E-4AE9-A9CD-DFE19CB790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58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elmarmertens.org/" TargetMode="Externa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96F4B8-7DEA-4BDB-BFD7-066BDEC20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5184" y="683172"/>
            <a:ext cx="10787269" cy="1576060"/>
          </a:xfrm>
        </p:spPr>
        <p:txBody>
          <a:bodyPr>
            <a:normAutofit/>
          </a:bodyPr>
          <a:lstStyle/>
          <a:p>
            <a:r>
              <a:rPr lang="en-US" altLang="zh-TW" sz="3600" b="1" dirty="0"/>
              <a:t>Sharpe Ratio under Long-Range Dependent and Heavy-Tailed Log-Returns Obeying AR-GARCH Process: Theory and Empirical Evidence</a:t>
            </a:r>
            <a:endParaRPr lang="zh-TW" altLang="en-US" sz="36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A60D003-06F8-4D52-A6BE-8C66A5889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980" y="3034478"/>
            <a:ext cx="9144000" cy="2756721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800" b="1" dirty="0" smtClean="0"/>
              <a:t>Lie-Jane Kao</a:t>
            </a:r>
          </a:p>
          <a:p>
            <a:r>
              <a:rPr lang="en-US" altLang="zh-TW" sz="2800" b="1" dirty="0" smtClean="0"/>
              <a:t>Heriot-Watt University Malaysia</a:t>
            </a:r>
          </a:p>
          <a:p>
            <a:endParaRPr lang="en-US" altLang="zh-TW" sz="2800" b="1" dirty="0" smtClean="0"/>
          </a:p>
          <a:p>
            <a:endParaRPr lang="en-US" altLang="zh-TW" sz="2800" b="1" dirty="0" smtClean="0"/>
          </a:p>
          <a:p>
            <a:r>
              <a:rPr lang="en-US" altLang="zh-TW" sz="2800" b="1" dirty="0" smtClean="0"/>
              <a:t>Cheng-Few </a:t>
            </a:r>
            <a:r>
              <a:rPr lang="en-US" altLang="zh-TW" sz="2800" b="1" dirty="0"/>
              <a:t>Lee</a:t>
            </a:r>
            <a:endParaRPr lang="zh-TW" altLang="zh-TW" sz="2800" dirty="0"/>
          </a:p>
          <a:p>
            <a:r>
              <a:rPr lang="en-US" altLang="zh-TW" sz="2800" b="1" dirty="0"/>
              <a:t>Rutgers University, </a:t>
            </a:r>
            <a:r>
              <a:rPr lang="zh-TW" altLang="zh-TW" sz="2800" b="1" dirty="0"/>
              <a:t>NJ, USA</a:t>
            </a:r>
            <a:endParaRPr lang="zh-TW" altLang="zh-TW" sz="2800" dirty="0"/>
          </a:p>
          <a:p>
            <a:r>
              <a:rPr lang="en-US" altLang="zh-TW" sz="2800" b="1" dirty="0"/>
              <a:t>National </a:t>
            </a:r>
            <a:r>
              <a:rPr lang="en-US" altLang="zh-TW" sz="2800" b="1" dirty="0" err="1"/>
              <a:t>Chiao</a:t>
            </a:r>
            <a:r>
              <a:rPr lang="en-US" altLang="zh-TW" sz="2800" b="1" dirty="0"/>
              <a:t>-Tung University</a:t>
            </a:r>
            <a:endParaRPr lang="zh-TW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0529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C7CCAF4-86F9-49E8-8FFE-EF698A6CE737}"/>
              </a:ext>
            </a:extLst>
          </p:cNvPr>
          <p:cNvSpPr/>
          <p:nvPr/>
        </p:nvSpPr>
        <p:spPr>
          <a:xfrm>
            <a:off x="1086678" y="572111"/>
            <a:ext cx="10204174" cy="1962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sz="2800" b="1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Lemma</a:t>
            </a:r>
            <a:r>
              <a:rPr lang="en-US" altLang="zh-TW" sz="28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</a:t>
            </a:r>
            <a:r>
              <a:rPr lang="en-US" altLang="zh-TW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TW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AR(1)-GARCH (1,1) model (1)-(3),</a:t>
            </a:r>
            <a:r>
              <a:rPr lang="en-GB" altLang="zh-TW" sz="28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kern="0" dirty="0" err="1">
                <a:latin typeface="Times New Roman" panose="02020603050405020304" pitchFamily="18" charset="0"/>
                <a:ea typeface="CMTI10"/>
                <a:cs typeface="Times New Roman" panose="02020603050405020304" pitchFamily="18" charset="0"/>
              </a:rPr>
              <a:t>i</a:t>
            </a:r>
            <a:r>
              <a:rPr lang="en-GB" altLang="zh-TW" sz="2800" kern="0" dirty="0">
                <a:latin typeface="Times New Roman" panose="02020603050405020304" pitchFamily="18" charset="0"/>
                <a:ea typeface="CMTI10"/>
                <a:cs typeface="Times New Roman" panose="02020603050405020304" pitchFamily="18" charset="0"/>
              </a:rPr>
              <a:t>f Assumptions 1-3 are satisfied and the tail index 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0&lt;</a:t>
            </a:r>
            <a:r>
              <a:rPr lang="en-US" altLang="zh-TW" sz="2800" i="1" kern="100" dirty="0"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&lt;1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the limiting distribution of the scaled estimated Sharpe ratio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DD1EB37-5EBD-482B-8FBC-D18036627250}"/>
                  </a:ext>
                </a:extLst>
              </p:cNvPr>
              <p:cNvSpPr/>
              <p:nvPr/>
            </p:nvSpPr>
            <p:spPr>
              <a:xfrm>
                <a:off x="4323824" y="2861889"/>
                <a:ext cx="3349187" cy="1134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acc>
                      <m:accPr>
                        <m:chr m:val="̂"/>
                        <m:ctrlPr>
                          <a:rPr lang="zh-TW" altLang="zh-TW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acc>
                    <m:r>
                      <a:rPr lang="en-US" altLang="zh-TW" sz="2800" i="1">
                        <a:latin typeface="Cambria Math" panose="02040503050406030204" pitchFamily="18" charset="0"/>
                        <a:ea typeface="CMR10"/>
                        <a:cs typeface="Times New Roman" panose="02020603050405020304" pitchFamily="18" charset="0"/>
                      </a:rPr>
                      <m:t> </m:t>
                    </m:r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effectLst/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groupChr>
                    <m:r>
                      <a:rPr lang="en-US" altLang="zh-TW" sz="2800" i="1">
                        <a:latin typeface="Cambria Math" panose="02040503050406030204" pitchFamily="18" charset="0"/>
                        <a:ea typeface="CMR1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ea typeface="CMR10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∞</m:t>
                            </m:r>
                          </m:sup>
                          <m:e>
                            <m:sSub>
                              <m:sSubPr>
                                <m:ctrlPr>
                                  <a:rPr lang="zh-TW" altLang="zh-TW" sz="28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zh-TW" altLang="zh-TW" sz="2800" i="1" ker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  <a:ea typeface="MacmillanRoman"/>
                                        <a:cs typeface="Times New Roman" panose="02020603050405020304" pitchFamily="18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  <a:ea typeface="MacmillanRoman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m:rPr>
                                    <m:sty m:val="p"/>
                                  </m:rPr>
                                  <a:rPr lang="en-US" altLang="zh-TW" sz="2800">
                                    <a:latin typeface="Cambria Math" panose="02040503050406030204" pitchFamily="18" charset="0"/>
                                    <a:ea typeface="MacmillanRoman"/>
                                    <a:cs typeface="Times New Roman" panose="02020603050405020304" pitchFamily="18" charset="0"/>
                                  </a:rPr>
                                  <m:t>Γ</m:t>
                                </m:r>
                              </m:e>
                              <m:sub>
                                <m:r>
                                  <a:rPr lang="en-US" altLang="zh-TW" sz="2800" i="1">
                                    <a:latin typeface="Cambria Math" panose="02040503050406030204" pitchFamily="18" charset="0"/>
                                    <a:ea typeface="MacmillanRoman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zh-TW" altLang="zh-TW" sz="2800" i="1" ker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altLang="zh-TW" sz="2800" i="1">
                                    <a:latin typeface="Cambria Math" panose="02040503050406030204" pitchFamily="18" charset="0"/>
                                    <a:ea typeface="MacmillanRoman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800" i="1">
                                    <a:latin typeface="Cambria Math" panose="02040503050406030204" pitchFamily="18" charset="0"/>
                                    <a:ea typeface="MacmillanRoman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altLang="zh-TW" sz="2800" i="1">
                                    <a:latin typeface="Cambria Math" panose="02040503050406030204" pitchFamily="18" charset="0"/>
                                    <a:ea typeface="MacmillanRoman"/>
                                    <a:cs typeface="Times New Roman" panose="020206030504050203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zh-TW" altLang="zh-TW" sz="2800" i="1" ker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2800">
                                        <a:latin typeface="Cambria Math" panose="02040503050406030204" pitchFamily="18" charset="0"/>
                                        <a:ea typeface="MacmillanRoman"/>
                                        <a:cs typeface="Times New Roman" panose="02020603050405020304" pitchFamily="18" charset="0"/>
                                      </a:rPr>
                                      <m:t>Γ</m:t>
                                    </m:r>
                                  </m:e>
                                  <m:sub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  <a:ea typeface="MacmillanRoman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altLang="zh-TW" sz="2800" i="1">
                                        <a:latin typeface="Cambria Math" panose="02040503050406030204" pitchFamily="18" charset="0"/>
                                        <a:ea typeface="MacmillanRoman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nary>
                          </m:e>
                        </m:rad>
                      </m:den>
                    </m:f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  <a:ea typeface="CMR1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3DD1EB37-5EBD-482B-8FBC-D18036627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824" y="2861889"/>
                <a:ext cx="3349187" cy="1134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A46F5FA8-2D8C-47E8-87BD-278921FE169A}"/>
              </a:ext>
            </a:extLst>
          </p:cNvPr>
          <p:cNvSpPr/>
          <p:nvPr/>
        </p:nvSpPr>
        <p:spPr>
          <a:xfrm>
            <a:off x="901148" y="4232389"/>
            <a:ext cx="105752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TW" sz="2800" i="1" dirty="0">
                <a:latin typeface="Times New Roman" panose="02020603050405020304" pitchFamily="18" charset="0"/>
                <a:ea typeface="CMR10"/>
              </a:rPr>
              <a:t>c</a:t>
            </a:r>
            <a:r>
              <a:rPr lang="en-US" altLang="zh-TW" sz="2800" dirty="0">
                <a:latin typeface="Times New Roman" panose="02020603050405020304" pitchFamily="18" charset="0"/>
                <a:ea typeface="CMR10"/>
              </a:rPr>
              <a:t> is a positive constant depending on the local dependency of log-returns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{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r</a:t>
            </a:r>
            <a:r>
              <a:rPr lang="en-US" altLang="zh-TW" sz="2800" i="1" kern="100" baseline="-25000" dirty="0">
                <a:latin typeface="Times New Roman" panose="02020603050405020304" pitchFamily="18" charset="0"/>
              </a:rPr>
              <a:t>t</a:t>
            </a:r>
            <a:r>
              <a:rPr lang="en-GB" altLang="zh-TW" sz="2800" kern="100" dirty="0">
                <a:latin typeface="Times New Roman" panose="02020603050405020304" pitchFamily="18" charset="0"/>
              </a:rPr>
              <a:t>, 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1}</a:t>
            </a:r>
            <a:r>
              <a:rPr lang="en-US" altLang="zh-TW" sz="2800" dirty="0">
                <a:latin typeface="Times New Roman" panose="02020603050405020304" pitchFamily="18" charset="0"/>
                <a:ea typeface="CMR10"/>
              </a:rPr>
              <a:t>.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DB99F15-88DC-4940-8DF0-09C3B18A2417}"/>
                  </a:ext>
                </a:extLst>
              </p:cNvPr>
              <p:cNvSpPr txBox="1"/>
              <p:nvPr/>
            </p:nvSpPr>
            <p:spPr>
              <a:xfrm>
                <a:off x="901148" y="5582709"/>
                <a:ext cx="1032675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b="1" dirty="0"/>
                  <a:t>Note.</a:t>
                </a:r>
                <a:r>
                  <a:rPr lang="en-US" altLang="zh-TW" sz="2400" dirty="0"/>
                  <a:t> As 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0&lt;</a:t>
                </a:r>
                <a:r>
                  <a:rPr lang="en-US" altLang="zh-TW" sz="24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&lt;1</a:t>
                </a:r>
                <a:r>
                  <a:rPr lang="en-US" altLang="zh-TW" sz="2400" dirty="0"/>
                  <a:t>, the distribution of the log-return has heavy tails that for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1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</m:oMath>
                </a14:m>
                <a:r>
                  <a:rPr lang="en-US" altLang="zh-TW" sz="2400" dirty="0"/>
                  <a:t> </a:t>
                </a:r>
                <a:endParaRPr lang="en-US" altLang="zh-TW" sz="2000" i="1" dirty="0"/>
              </a:p>
              <a:p>
                <a:endParaRPr lang="en-US" altLang="zh-TW" sz="20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TW" altLang="zh-TW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EDB99F15-88DC-4940-8DF0-09C3B18A24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48" y="5582709"/>
                <a:ext cx="10326757" cy="1077218"/>
              </a:xfrm>
              <a:prstGeom prst="rect">
                <a:avLst/>
              </a:prstGeom>
              <a:blipFill>
                <a:blip r:embed="rId3"/>
                <a:stretch>
                  <a:fillRect l="-945" t="-5650" b="-11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096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E4D2A75-86FD-4B8B-80B1-10CD095D0C13}"/>
              </a:ext>
            </a:extLst>
          </p:cNvPr>
          <p:cNvSpPr/>
          <p:nvPr/>
        </p:nvSpPr>
        <p:spPr>
          <a:xfrm>
            <a:off x="1046920" y="598615"/>
            <a:ext cx="10522227" cy="1314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sz="2800" b="1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Lemma 2.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 </a:t>
            </a:r>
            <a:r>
              <a:rPr lang="en-US" altLang="zh-TW" sz="2800" kern="0" dirty="0">
                <a:latin typeface="Times New Roman" panose="02020603050405020304" pitchFamily="18" charset="0"/>
                <a:ea typeface="MacmillanRoman"/>
                <a:cs typeface="Times New Roman" panose="02020603050405020304" pitchFamily="18" charset="0"/>
              </a:rPr>
              <a:t>Under the conditions of Lemma 1, if 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tail index satisfies 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1&lt;</a:t>
            </a:r>
            <a:r>
              <a:rPr lang="en-US" altLang="zh-TW" sz="2800" i="1" kern="100" dirty="0"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&lt;2, the limiting distribution of the scaled estimated Sharpe ratio 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91F71415-F22C-44DF-8E93-E2A67276DA46}"/>
                  </a:ext>
                </a:extLst>
              </p:cNvPr>
              <p:cNvSpPr/>
              <p:nvPr/>
            </p:nvSpPr>
            <p:spPr>
              <a:xfrm>
                <a:off x="3896650" y="2183466"/>
                <a:ext cx="4398699" cy="1245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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zh-TW" alt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</m:acc>
                      <m:groupChr>
                        <m:groupChrPr>
                          <m:chr m:val="→"/>
                          <m:vertJc m:val="bot"/>
                          <m:ctrlPr>
                            <a:rPr lang="zh-TW" altLang="en-US" sz="24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groupChr>
                      <m:f>
                        <m:fPr>
                          <m:ctrlPr>
                            <a:rPr lang="zh-TW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TW" alt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zh-TW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4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zh-TW" altLang="en-US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f>
                        <m:fPr>
                          <m:ctrlPr>
                            <a:rPr lang="zh-TW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zh-TW" alt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zh-TW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zh-TW" alt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zh-TW" altLang="en-US" sz="2400" i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zh-TW" altLang="en-US" sz="2400" i="0"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zh-TW" altLang="en-US" sz="2400" i="0">
                                          <a:latin typeface="Cambria Math" panose="02040503050406030204" pitchFamily="18" charset="0"/>
                                        </a:rPr>
                                        <m:t>Γ</m:t>
                                      </m:r>
                                    </m:e>
                                    <m:sub>
                                      <m:r>
                                        <a:rPr lang="zh-TW" alt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zh-TW" altLang="en-US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rad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91F71415-F22C-44DF-8E93-E2A67276DA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650" y="2183466"/>
                <a:ext cx="4398699" cy="12455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88EB4690-5F84-476C-B315-10A5FD9A5A17}"/>
                  </a:ext>
                </a:extLst>
              </p:cNvPr>
              <p:cNvSpPr/>
              <p:nvPr/>
            </p:nvSpPr>
            <p:spPr>
              <a:xfrm>
                <a:off x="1338469" y="3153342"/>
                <a:ext cx="10349950" cy="2567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dirty="0">
                    <a:latin typeface="Times New Roman" panose="02020603050405020304" pitchFamily="18" charset="0"/>
                    <a:ea typeface="MacmillanRoman"/>
                  </a:rPr>
                  <a:t>where </a:t>
                </a:r>
              </a:p>
              <a:p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         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1.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 </a:t>
                </a:r>
                <a:r>
                  <a:rPr lang="en-US" altLang="zh-TW" sz="24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lang="en-US" altLang="zh-TW" sz="2400" kern="100" dirty="0">
                    <a:latin typeface="Times New Roman" panose="02020603050405020304" pitchFamily="18" charset="0"/>
                  </a:rPr>
                  <a:t>=1/</a:t>
                </a:r>
                <a:r>
                  <a:rPr lang="en-US" altLang="zh-TW" sz="24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kern="100" dirty="0">
                    <a:latin typeface="Times New Roman" panose="02020603050405020304" pitchFamily="18" charset="0"/>
                  </a:rPr>
                  <a:t>-1/2,</a:t>
                </a:r>
                <a:r>
                  <a:rPr lang="en-US" altLang="zh-TW" sz="24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altLang="zh-TW" sz="28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          </a:t>
                </a:r>
                <a:r>
                  <a:rPr lang="en-US" altLang="zh-TW" sz="28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8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nary>
                          <m:naryPr>
                            <m:chr m:val="∑"/>
                            <m:limLoc m:val="subSup"/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TW" sz="2400">
                                    <a:latin typeface="Cambria Math" panose="02040503050406030204" pitchFamily="18" charset="0"/>
                                  </a:rPr>
                                  <m:t>Γ</m:t>
                                </m:r>
                              </m:e>
                              <m:sub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e>
                        </m:nary>
                      </m:e>
                    </m:rad>
                  </m:oMath>
                </a14:m>
                <a:r>
                  <a:rPr lang="en-US" altLang="zh-TW" sz="24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a </a:t>
                </a:r>
                <a:r>
                  <a:rPr lang="en-US" altLang="zh-TW" sz="2400" i="1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-stable random variable,</a:t>
                </a:r>
                <a:endParaRPr lang="en-US" altLang="zh-TW" sz="2400" i="1" kern="0" dirty="0">
                  <a:latin typeface="Times New Roman" panose="02020603050405020304" pitchFamily="18" charset="0"/>
                  <a:ea typeface="CMR10"/>
                  <a:cs typeface="Times New Roman" panose="02020603050405020304" pitchFamily="18" charset="0"/>
                </a:endParaRPr>
              </a:p>
              <a:p>
                <a:r>
                  <a:rPr lang="en-US" altLang="zh-TW" sz="28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          </a:t>
                </a:r>
                <a:r>
                  <a:rPr lang="en-US" altLang="zh-TW" sz="28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3</a:t>
                </a:r>
                <a:r>
                  <a:rPr lang="en-US" altLang="zh-TW" sz="28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. </a:t>
                </a:r>
                <a:r>
                  <a:rPr lang="en-US" altLang="zh-TW" sz="2400" i="1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c</a:t>
                </a:r>
                <a:r>
                  <a:rPr lang="en-US" altLang="zh-TW" sz="2400" kern="0" baseline="-2500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is a positive constant depending on the local dependency of the </a:t>
                </a:r>
              </a:p>
              <a:p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              log-returns</a:t>
                </a:r>
                <a:r>
                  <a:rPr lang="en-US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</a:t>
                </a:r>
                <a:r>
                  <a:rPr lang="en-US" altLang="zh-TW" sz="24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400" i="1" kern="1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GB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TW" sz="24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lang="en-US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1}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.</a:t>
                </a:r>
                <a:endParaRPr lang="zh-TW" altLang="zh-TW" sz="2400" kern="1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88EB4690-5F84-476C-B315-10A5FD9A5A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469" y="3153342"/>
                <a:ext cx="10349950" cy="2567434"/>
              </a:xfrm>
              <a:prstGeom prst="rect">
                <a:avLst/>
              </a:prstGeom>
              <a:blipFill>
                <a:blip r:embed="rId3"/>
                <a:stretch>
                  <a:fillRect l="-1237" t="-2375" b="-19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238DC20-5AA3-4F18-8065-FDDE1438583A}"/>
                  </a:ext>
                </a:extLst>
              </p:cNvPr>
              <p:cNvSpPr txBox="1"/>
              <p:nvPr/>
            </p:nvSpPr>
            <p:spPr>
              <a:xfrm>
                <a:off x="773594" y="5720776"/>
                <a:ext cx="1032675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b="1" dirty="0"/>
                  <a:t>Note.</a:t>
                </a:r>
                <a:r>
                  <a:rPr lang="en-US" altLang="zh-TW" sz="2400" dirty="0"/>
                  <a:t> As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sz="24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&lt;2</a:t>
                </a:r>
                <a:r>
                  <a:rPr lang="en-US" altLang="zh-TW" sz="2400" dirty="0"/>
                  <a:t>, the distribution of the log-return has heavy tails that for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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2,</m:t>
                    </m:r>
                  </m:oMath>
                </a14:m>
                <a:r>
                  <a:rPr lang="en-US" altLang="zh-TW" sz="2400" dirty="0"/>
                  <a:t> </a:t>
                </a:r>
                <a:endParaRPr lang="en-US" altLang="zh-TW" sz="2000" i="1" dirty="0"/>
              </a:p>
              <a:p>
                <a:endParaRPr lang="en-US" altLang="zh-TW" sz="20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TW" altLang="zh-TW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238DC20-5AA3-4F18-8065-FDDE143858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594" y="5720776"/>
                <a:ext cx="10326757" cy="1077218"/>
              </a:xfrm>
              <a:prstGeom prst="rect">
                <a:avLst/>
              </a:prstGeom>
              <a:blipFill>
                <a:blip r:embed="rId4"/>
                <a:stretch>
                  <a:fillRect l="-945" t="-5650" b="-11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148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6E12018-2BAC-4C64-BFC3-9EA54F8E43E3}"/>
              </a:ext>
            </a:extLst>
          </p:cNvPr>
          <p:cNvSpPr/>
          <p:nvPr/>
        </p:nvSpPr>
        <p:spPr>
          <a:xfrm>
            <a:off x="1099930" y="701213"/>
            <a:ext cx="106282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Times New Roman" panose="02020603050405020304" pitchFamily="18" charset="0"/>
                <a:ea typeface="CMR10"/>
              </a:rPr>
              <a:t>Lemma 3.</a:t>
            </a:r>
            <a:r>
              <a:rPr lang="en-US" altLang="zh-TW" sz="2800" dirty="0">
                <a:latin typeface="Times New Roman" panose="02020603050405020304" pitchFamily="18" charset="0"/>
                <a:ea typeface="CMR1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ea typeface="MacmillanRoman"/>
              </a:rPr>
              <a:t>Under the conditions of Lemma 1, if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the tail index satisfies 2&lt;</a:t>
            </a:r>
            <a:r>
              <a:rPr lang="en-US" altLang="zh-TW" sz="2800" i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&lt;4</a:t>
            </a:r>
            <a:r>
              <a:rPr lang="en-US" altLang="zh-TW" sz="2800" dirty="0">
                <a:latin typeface="Times New Roman" panose="02020603050405020304" pitchFamily="18" charset="0"/>
                <a:ea typeface="CMR10"/>
              </a:rPr>
              <a:t>, then the limiting distribution of the scaled estimated Sharpe ratio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818EEC1-A80B-4826-903C-B426CB3FB601}"/>
                  </a:ext>
                </a:extLst>
              </p:cNvPr>
              <p:cNvSpPr/>
              <p:nvPr/>
            </p:nvSpPr>
            <p:spPr>
              <a:xfrm>
                <a:off x="3084158" y="2714509"/>
                <a:ext cx="2671822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TW" alt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sup>
                      </m:sSup>
                      <m:d>
                        <m:dPr>
                          <m:ctrlPr>
                            <a:rPr lang="zh-TW" alt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𝑆𝑅</m:t>
                              </m:r>
                            </m:e>
                          </m:acc>
                          <m:r>
                            <a:rPr lang="zh-TW" altLang="en-US" sz="28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𝑆𝑅</m:t>
                          </m:r>
                        </m:e>
                      </m:d>
                      <m:groupChr>
                        <m:groupChrPr>
                          <m:chr m:val="→"/>
                          <m:vertJc m:val="bot"/>
                          <m:ctrlPr>
                            <a:rPr lang="zh-TW" altLang="en-US" sz="28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groupCh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818EEC1-A80B-4826-903C-B426CB3FB6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158" y="2714509"/>
                <a:ext cx="2671822" cy="7144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8F9D27B7-F79F-43A1-80D4-554E72E51D23}"/>
                  </a:ext>
                </a:extLst>
              </p:cNvPr>
              <p:cNvSpPr/>
              <p:nvPr/>
            </p:nvSpPr>
            <p:spPr>
              <a:xfrm>
                <a:off x="5755980" y="2714509"/>
                <a:ext cx="3356496" cy="89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TW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sSubSup>
                            <m:sSubSupPr>
                              <m:ctrlPr>
                                <a:rPr lang="zh-TW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zh-TW" altLang="zh-TW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−</m:t>
                          </m:r>
                          <m:r>
                            <a:rPr lang="en-US" altLang="zh-TW" sz="2800">
                              <a:latin typeface="Cambria Math" panose="02040503050406030204" pitchFamily="18" charset="0"/>
                            </a:rPr>
                            <m:t>/(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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800">
                              <a:latin typeface="Cambria Math" panose="02040503050406030204" pitchFamily="18" charset="0"/>
                            </a:rPr>
                            <m:t>2)</m:t>
                          </m: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8F9D27B7-F79F-43A1-80D4-554E72E51D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980" y="2714509"/>
                <a:ext cx="3356496" cy="8977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22C7DC8-0843-4B97-A0E7-52EEF1C3D6DA}"/>
                  </a:ext>
                </a:extLst>
              </p:cNvPr>
              <p:cNvSpPr/>
              <p:nvPr/>
            </p:nvSpPr>
            <p:spPr>
              <a:xfrm>
                <a:off x="1245703" y="4003312"/>
                <a:ext cx="9912625" cy="668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altLang="zh-TW" sz="28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where 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=1-2/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800" i="1" kern="1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and </a:t>
                </a:r>
                <a:r>
                  <a:rPr lang="en-US" altLang="zh-TW" sz="2800" i="1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TW" sz="28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 </a:t>
                </a:r>
                <a:r>
                  <a:rPr lang="en-US" altLang="zh-TW" sz="28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/2-</a:t>
                </a:r>
                <a:r>
                  <a:rPr lang="en-US" altLang="zh-TW" sz="28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stable random variable.</a:t>
                </a:r>
                <a:endParaRPr lang="zh-TW" altLang="zh-TW" sz="2800" kern="1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A22C7DC8-0843-4B97-A0E7-52EEF1C3D6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03" y="4003312"/>
                <a:ext cx="9912625" cy="668132"/>
              </a:xfrm>
              <a:prstGeom prst="rect">
                <a:avLst/>
              </a:prstGeom>
              <a:blipFill>
                <a:blip r:embed="rId4"/>
                <a:stretch>
                  <a:fillRect l="-1230" b="-247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96E6B30-0802-429D-A26B-D1D7E63DF377}"/>
                  </a:ext>
                </a:extLst>
              </p:cNvPr>
              <p:cNvSpPr txBox="1"/>
              <p:nvPr/>
            </p:nvSpPr>
            <p:spPr>
              <a:xfrm>
                <a:off x="932621" y="5245756"/>
                <a:ext cx="1032675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b="1" dirty="0"/>
                  <a:t>Note.</a:t>
                </a:r>
                <a:r>
                  <a:rPr lang="en-US" altLang="zh-TW" sz="2400" dirty="0"/>
                  <a:t> As 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sz="24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&lt;4</a:t>
                </a:r>
                <a:r>
                  <a:rPr lang="en-US" altLang="zh-TW" sz="2400" dirty="0"/>
                  <a:t>, the distribution of the log-return has normal tails that for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4,</m:t>
                    </m:r>
                  </m:oMath>
                </a14:m>
                <a:r>
                  <a:rPr lang="en-US" altLang="zh-TW" sz="2400" dirty="0"/>
                  <a:t> </a:t>
                </a:r>
                <a:endParaRPr lang="en-US" altLang="zh-TW" sz="2000" i="1" dirty="0"/>
              </a:p>
              <a:p>
                <a:endParaRPr lang="en-US" altLang="zh-TW" sz="20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TW" altLang="zh-TW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796E6B30-0802-429D-A26B-D1D7E63DF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21" y="5245756"/>
                <a:ext cx="10326757" cy="1077218"/>
              </a:xfrm>
              <a:prstGeom prst="rect">
                <a:avLst/>
              </a:prstGeom>
              <a:blipFill>
                <a:blip r:embed="rId5"/>
                <a:stretch>
                  <a:fillRect l="-945" t="-5682" b="-17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868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C873860E-B98C-4084-A634-276A7C135546}"/>
                  </a:ext>
                </a:extLst>
              </p:cNvPr>
              <p:cNvSpPr/>
              <p:nvPr/>
            </p:nvSpPr>
            <p:spPr>
              <a:xfrm>
                <a:off x="3966859" y="2523565"/>
                <a:ext cx="4258282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ea typeface="CMR1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</m:acc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NimbusRomNo9L-Regu"/>
                          </a:rPr>
                          <m:t>𝑑</m:t>
                        </m:r>
                      </m:e>
                    </m:groupCh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(0,</m:t>
                    </m:r>
                    <m:sSubSup>
                      <m:sSubSup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  <m:sup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C873860E-B98C-4084-A634-276A7C1355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59" y="2523565"/>
                <a:ext cx="4258282" cy="7144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24DE0425-C130-4A03-AF7F-A7B811239369}"/>
              </a:ext>
            </a:extLst>
          </p:cNvPr>
          <p:cNvSpPr/>
          <p:nvPr/>
        </p:nvSpPr>
        <p:spPr>
          <a:xfrm>
            <a:off x="1152939" y="778598"/>
            <a:ext cx="10031896" cy="131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sz="2800" b="1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Lemma 4.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 </a:t>
            </a:r>
            <a:r>
              <a:rPr lang="en-US" altLang="zh-TW" sz="2800" kern="0" dirty="0">
                <a:latin typeface="Times New Roman" panose="02020603050405020304" pitchFamily="18" charset="0"/>
                <a:ea typeface="MacmillanRoman"/>
                <a:cs typeface="Times New Roman" panose="02020603050405020304" pitchFamily="18" charset="0"/>
              </a:rPr>
              <a:t>Under the conditions of Lemma 1, if 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tail index </a:t>
            </a:r>
            <a:r>
              <a:rPr lang="en-US" altLang="zh-TW" sz="2800" i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&gt;4</a:t>
            </a:r>
            <a:r>
              <a:rPr lang="en-US" altLang="zh-TW" sz="2800" kern="0" dirty="0">
                <a:latin typeface="Times New Roman" panose="02020603050405020304" pitchFamily="18" charset="0"/>
                <a:ea typeface="CMR10"/>
                <a:cs typeface="Times New Roman" panose="02020603050405020304" pitchFamily="18" charset="0"/>
              </a:rPr>
              <a:t>, then the limiting distribution of the scaled estimated Sharpe ratio 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0A8296D3-5054-479A-A7F7-8743BE761684}"/>
                  </a:ext>
                </a:extLst>
              </p:cNvPr>
              <p:cNvSpPr/>
              <p:nvPr/>
            </p:nvSpPr>
            <p:spPr>
              <a:xfrm>
                <a:off x="1152939" y="3667150"/>
                <a:ext cx="7878695" cy="682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altLang="zh-TW" sz="28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  <m:sup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TW" sz="2800" ker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sSubSup>
                          <m:sSubSupPr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b>
                          <m:sup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bSup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zh-TW" sz="2800" i="1" ker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/4</m:t>
                    </m:r>
                    <m:sSubSup>
                      <m:sSubSup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altLang="zh-TW" sz="2800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bSup>
                  </m:oMath>
                </a14:m>
                <a:r>
                  <a:rPr lang="en-US" altLang="zh-TW" sz="2800" kern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  <m:sup>
                        <m:r>
                          <a:rPr lang="en-US" altLang="zh-TW" sz="2800" i="1" kern="1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altLang="zh-TW" sz="28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zh-TW" sz="2800" i="1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zh-TW" sz="2800" i="1" kern="1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TW" sz="28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endParaRPr lang="zh-TW" altLang="zh-TW" sz="2800" kern="1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0A8296D3-5054-479A-A7F7-8743BE7616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939" y="3667150"/>
                <a:ext cx="7878695" cy="682559"/>
              </a:xfrm>
              <a:prstGeom prst="rect">
                <a:avLst/>
              </a:prstGeom>
              <a:blipFill>
                <a:blip r:embed="rId3"/>
                <a:stretch>
                  <a:fillRect l="-1547" b="-232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CF94E9F-1690-4EF7-BD2B-321A5DE466B7}"/>
                  </a:ext>
                </a:extLst>
              </p:cNvPr>
              <p:cNvSpPr txBox="1"/>
              <p:nvPr/>
            </p:nvSpPr>
            <p:spPr>
              <a:xfrm>
                <a:off x="932621" y="5245756"/>
                <a:ext cx="1032675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b="1" dirty="0"/>
                  <a:t>Note.</a:t>
                </a:r>
                <a:r>
                  <a:rPr lang="en-US" altLang="zh-TW" sz="2400" dirty="0"/>
                  <a:t> As </a:t>
                </a:r>
                <a:r>
                  <a:rPr lang="en-US" altLang="zh-TW" sz="2400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sz="2400" kern="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&gt;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4</a:t>
                </a:r>
                <a:r>
                  <a:rPr lang="en-US" altLang="zh-TW" sz="2400" dirty="0"/>
                  <a:t>, the distribution of the log-return has normal tails that for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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4,</m:t>
                    </m:r>
                  </m:oMath>
                </a14:m>
                <a:r>
                  <a:rPr lang="en-US" altLang="zh-TW" sz="2400" dirty="0"/>
                  <a:t> </a:t>
                </a:r>
                <a:endParaRPr lang="en-US" altLang="zh-TW" sz="2000" i="1" dirty="0"/>
              </a:p>
              <a:p>
                <a:endParaRPr lang="en-US" altLang="zh-TW" sz="20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zh-TW" altLang="zh-TW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zh-TW" altLang="zh-TW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zh-TW" altLang="zh-TW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2000" i="1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</m:d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∞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CF94E9F-1690-4EF7-BD2B-321A5DE46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21" y="5245756"/>
                <a:ext cx="10326757" cy="1077218"/>
              </a:xfrm>
              <a:prstGeom prst="rect">
                <a:avLst/>
              </a:prstGeom>
              <a:blipFill>
                <a:blip r:embed="rId4"/>
                <a:stretch>
                  <a:fillRect l="-945" t="-5682" b="-17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49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png;base64,iVBORw0KGgoAAAANSUhEUgAAAXkAAAD8CAYAAACSCdTiAAAABHNCSVQICAgIfAhkiAAAAAlwSFlzAAALEgAACxIB0t1+/AAAADl0RVh0U29mdHdhcmUAbWF0cGxvdGxpYiB2ZXJzaW9uIDMuMC4zLCBodHRwOi8vbWF0cGxvdGxpYi5vcmcvnQurowAAIABJREFUeJzt3Xl8VNX9//HXJyEk7EsS9iyssgbEgAtUFikiLaICBRV3pSpqv7X9aVsrtNrWr2uriFoFvopVqHVF3JBdFJCwhB3LFggBEgIEAgSyfH5/zGDTmJAJmcmdufN5Ph7z8M7ck5m3IXxyOPfcc0RVMcYY404RTgcwxhgTOFbkjTHGxazIG2OMi1mRN8YYF7Mib4wxLmZF3hhjXMyKvDHGuJgVeWOMcTEr8sYY42K1nPrguLg4TU5OdurjjTEmJK1evfqQqsb72t6xIp+cnExaWppTH2+MMSFJRDKq0t6Ga4wxxsWsyBtjjItZkTfGGBezIm+MMS5mRd4YY1zMirwxxriYFXljjHExK/LGGONiVuSNMcbFfL7jVUQigTRgn6r+tMy5aGAmcBGQC4xV1d1+zBn2pk6dQVZW7jnbtGoVy8SJt9dQImNMKKjKsga/ALYADcs5dwdwRFU7iMg44ElgrB/yGa+srFySkoaes01GxrwaSmOMCRU+DdeISBvgJ8C0CpqMBN7wHr8LXCEiUv14xhhjqsPXMfm/AQ8BJRWcbw3sBVDVIiAPiK12OmOMMdVSaZEXkZ8C2aq6+lzNynlNy3mvCSKSJiJpOTk5VYhpjDHmfPjSk+8HXC0iu4HZwGAR+UeZNplAAoCI1AIaAYfLvpGqvqqqqaqaGh/v83LIxhhjzlOlRV5Vf6uqbVQ1GRgHLFTV8WWazQFu8R6P9rb5QU/eGGNMzTrvTUNE5DEgTVXnANOBN0VkO54e/Dg/5TPGGFMNVSryqroYWOw9nlTq9QJgjD+DGWOMqT6749UYY1zMirwxxriYFXljjHExK/LGGONiVuSNMcbFrMgbY4yLWZE3xhgXsyJvjDEuZkXeGGNczIq8Mca42HmvXWOCT1raWh555OkKz9v2gMaEHyvyLpKff/qcWwTa9oDGhB8brjHGGBezIm+MMS5mwzUuk59/hg0bDlG3bhSNG0eTkNCAiAjbU92YcGVF3iWKi0vYv78Fkyd/Q8eOTSgqKuHgwZPUrx/F+PFdaN26gdMRjTEOqLTIi0gMsBSI9rZ/V1Unl2lzK/A0sM/70ouqOs2/UU1FSkqUl19OJze3Kb/6VSqtWtX//vVly/bx3HOr+fGPk+jc2eGgxpga50tP/jQwWFXzRSQKWCYin6nqijLt/qmq9/k/oqnM/PkZ5OcX0rXrFlq1Gv396xERwuWXtyElJY7nn1/LwYOgqojY8I0x4cKXjbxVVfO9T6O8D9ukO0js3HmUefMyuOuuHkRElP/H0rhxDA8+eBHbt8NDDy3B9lg3Jnz4NLtGRCJFZB2QDXypqivLaTZKRNaLyLsikuDXlKZchYUlTJ++kfHjuxAbW+ecbRs0qM2NN8K8eRk8+eS3NZTQGOM0n4q8qharai+gDdBXRLqXafIxkKyqKcB84I3y3kdEJohImoik5eTkVCe3AZYvz6JFi7r06tXMp/Z16sCnn17Hyy+v4+23twQ4nTEmGFRpdo2qHhWRxcAwYGOp13NLNXsNeLKCr38VeBUgNTXVxgyqobi4hHnzdnPLLd18/pq0tLW89NIrDB0Kd901l08+mUty8n/O27IHxriPL7Nr4oFCb4GvAwyhTBEXkZaqut/79GrAuokBtmZNNg0bRtOxYxOfv+bssgdJSdCgwWGmTVvPgw/+ZzaOLXtgjPv4MlzTElgkIuuBVXjG5OeKyGMicrW3zQMisklE0oEHgFsDE9eAZ4bM55/vYtiw5PN+j86dmzJ69AW8+OJajh4t8F84Y0xQqbQnr6rrgQvLeX1SqePfAr/1bzRTkc2bcykpgR494qr1Ppdc0pLDhwuYMmUtDz6Y6qd0xphgYne8hqDly7MYMKCNX+a7X3VVMidOnOGFF9Zw3XWVt586dQZZWbkVnrdxfWOCixX5EFNQUMSGDbmMG+ef21dFhNGjOzF79jbeeSePyZNP07BhdIXts7JybTljY0KIrUIZYtLTc+jQoTH169f223uKCGPHXkDz5vCjH80mM/O4397bGOMsK/Ih5ttv93PxxS38/r4REcLQoXDjjV247LK3SU/P9vtnGGNqnhX5EHL8+Bl27MgjJSU+IO8vAg891JdnnhnAkCH/4uWX19kSCMaEOCvyIWT16oP06BFHTExgL6X87Ged+frr63nttfVce+1HHDx4IqCfZ4wJHCvyIWTVqgP06eP/oZrydOrUlOXLb6Bz56akpLzBm29usl69MSHIZteEiFOnIDPzOF26NK2xz4yOrsX//u/ljBnTidtv/4JZs7bSrl2Nfbwxxg+sJx8idu6ETp2aEBUVWeOffdFFLVi1ajyXXdaKGTNg6dJM69UbEyKsyIeIHTugR4/AXHD1Re3akfz+95cyfjwsWbKXadM2UFBQ5FgeY4xvrMiHgOLiEnbsgO7dY52OQnw8PPxwX2JiavGXv6y0i7LGBDkr8iFg1aoD1K8PTZuee2OQmlK7diQ33dSVIUOSePbZNPbutZunjAlWVuRDwCef7KRDB6dT/NDll7dh3LjOPP/8GrZvP+p0HGNMOazIh4BPP91F+/ZOpyhf797Nuf327rzySjr79lmP3phgY0U+yO3fn8+uXXm0aeN0kop17RrL2LEXMGXKWvLynE5jjCnN5skHuYUL9zBwYAIREd85HeWc+vRpQV7eaV5/PZ2YmKeJrmAhS1uK2JiaZUU+yC1cuIfBgxPYvz+4izzAkCFJLF36FQsXJvHzn6eUu969LUVsTM2qdLhGRGJE5FsRSfdu8ffHctpEi8g/RWS7iKwUkeRAhA1HixbtZdCgRKdj+Kxt210cPlzAl19mOB3FGINvY/KngcGq2hPoBQwTkUvKtLkDOKKqHYC/Umajb3N+du/O48SJQrp2dX5+vK8iIpSf/zyFL7/M4Lvvjjgdx5iwV2mRV49879Mo76PsPe0jgTe8x+8CV4g/9qYLc4sW7WHQoAS/bPNXk2Jj63DzzV2ZMWMjJ04UOh3HmLDm05i8iEQCq4EOwFRVXVmmSWtgL4CqFolIHhALHCrzPhOACQCJiaEzBOGUhQv3MnhwzX2f0tLW8sgjT1fSJv2c2/+d1aNHPL165fKPf2xmwoTyx+eNMYHnU5FX1WKgl4g0Bj4Qke6qurFUk/L+Bv9gBStVfRV4FSA1NdVWuDoHVWXRoj1MmnRpjX1mfv7pSgv44sUrfH6/UaM68pe/fMs332TRr1/r6sYzxpyHKs2TV9WjwGJgWJlTmUACgIjUAhoBh/2QL2z9+99HEBE6dGjsdJTzFhUVyZ139uD99/9ta9wY4xBfZtfEe3vwiEgdYAiwtUyzOcAt3uPRwEK1tWir5ezUyVAf5mjduj4//Wk7pk/fSFFRidNxjAk7vvTkWwKLRGQ9sAr4UlXnishjInK1t810IFZEtgMPAr8JTNzwsWRJJgMGJDgdwy8GDkygYcPazJmzw+koxoSdSsfkVXU9cGE5r08qdVwAjPFvtPC2bNk+Hnusn9Mx/EJEuPnmbvzpT8uJDZ3ZoMa4gq1dE4T27DnGmTPFIT0eX1bDhrW55ZZufPwx5OaecjqOMWHDinwQWrZsH/37tw758fiyunWLo3NnuOuuebZ9oDE1xIp8EFq2LJP+/d055XDQINi58yjTpm1wOooxYcGKfBA625N3o1q14O23f8Jvf/sVW7fmOh3HGNezIh9kjhwpYNeuPHr1auZ0lIDp2jWOxx/vxw03fMLp07YZuDGBZEU+yCxfnkXfvi2Jiop0OkpA3X13TxISGvDII8ucjmKMq1mRDzJuHqopTUSYPv1K3nlnG++9F/xr5RsTqqzIB5lwKfIAcXF1+fDDa7j77i9Zty7b6TjGuJIV+SBy5kwxq1cf4OKLWzodpcb07t2cF1+8gmuu+ZDsbFvfxhh/syIfRNaty6ZDhyY0bFjBBqkuNXZsZ266qSvXXTeHM2eKnY5jjKvYHq9BYurUGXz0US4REZS7pruv67iHqj/+sR8bN37EvffO57XXhrruRjBjnGJFPkhkZeVy9GhLUlKakpT0wzH5qqzjHooiIoQ33xzOZZe9zZQpa3nggd5ORzLGFWy4Jojs2pVH+/buWa+mqurXr81HH13DE0+s5JNPbMVKY/zBevJBIj8fTp4spFmzuk5HCajKthhs1SqWDz4YyYgRH/Dll2NcfVOYMTXBinyQyMqC5ORGRES4eyy6si0GMzLmMXFiK156aQgjRnzA8uU30KZNgxpMaIy72HBNkNi3D9q1a+R0jKAxZswF3HdfL0aM+IDjx884HceYkOXL9n8JIrJIRLaIyCYR+UU5bQaKSJ6IrPM+JpX3XqZi+/ZB27ZW5Et76KG+pKY25/rr59rWgcacJ1968kXAr1S1C3AJMFFEupbT7itV7eV9PObXlC5XVFTCgQNW5MsSEV56aQinTxfz4IOLnI5jTEjyZfu//cB+7/FxEdkCtAY2Bzhb2Ni48RANGkC9elFOR3FceRdmU1Jg5szdbN26hj59PBdnJ0683aGExoSWKl14FZFkPPu9rizn9KUikg5kAb9W1U3VThcmVq7cT6tWTqcIDhVdmP3lL0/x1FPf0rFjF2BdzQczJkT5fOFVROoD7wH/o6rHypxeAySpak9gCvBhBe8xQUTSRCQtJyfnfDO7TlraAVqGz3I15yUurg733NOLmTM3k21rmRnjM5+KvIhE4Snwb6nq+2XPq+oxVc33Hn8KRIlIXDntXlXVVFVNjY+Pr2Z091i1yoq8L9q2bcTo0Z14/33IyzvtdBxjQkKlwzXiWURkOrBFVZ+roE0L4KCqqoj0xfPLw/Z288GpU4V8990RrrzS6SSh4dJLW7FgwWL69HmB0aOhvCVubMzemP/wZUy+H3ATsEFEzg6G/g5IBFDVV4DRwD0iUgScAsapqgYgr+ukp+fQuXNTatU66HSUkNG69Q6yszuwdWs8w4a1/cH5jIx5DqQyJjj5MrtmGXDO2zBV9UXgRX+FCierVh0gNbUFYEXeVxERyl13pfCXv6ykY8cmYb3ejzGVsTteHZaWdoA+fVo4HSPkNG0aw003dWH69A2cOFHodBxjgpYVeYelpR0kNbW50zFCUs+ezejZsxlvvrkZGx00pnxW5B10/PgZdu/Oo3v3H0xEMj667rqOHDx4kpUrDzgdxZigZEXeQWvXHqRHj3iioiKdjhKyoqIiuO22brz77jaOHClwOo4xQceWGq4hU6fOICvrv2eVrlwJRUWe7f7cvr1fICUmNmTQoERmztzMAw9c6HQcY4KK9eRrSFZWLklJQ//rcexYC3r06E5S0lDy8085HTGkDRuWzIkThXz11T6noxgTVKzIOygj4xhJSQ2djuEKkZER3HprNz78cDtHjjidxpjgYUXeISdOFJKXd4YWLeo5HcU1WrWqz1VXJTN3LhQX2/rzxoAVecfs2XOMhIQGrt/ur6ZdcUUSAC+8sMbhJMYEByvyDrGhmsCIiBCGD4c//3kle/eWXSzVmPBjRd4hGRnHSE62Ih8IsbFw3329+MUvbDcpY6zIO8R68oH1m99czMaNh/j44x1ORzHGUVbkHXD8+BlOniwiPr6u01FcKyamFi+9NIT771/AiRNnnI5jjGOsyDsgI+MYiYkN7aJrgA0ZkkS/fq15/PEVTkcxxjFW5B1g4/E159lnBzJ9+gY2brTtJk14smUNHLB7dx6XXGI7d9eEFi3q8dhj/bjnnvksWTKOiAgpd4mJsmx3KeMWVuQdkJFxjHHjOjsdI2xMmJDC669v5M03N3HLLd2/X2LiXGx3KeMWlQ7XiEiCiCwSkS0isklEflFOGxGRF0Rku4isF5HegYkb+o4eLaC4WGnaNMbpKGEjMjKCF164gt/9bhn5+XYR1oQXX3ryRcCvVHWNiDQAVovIl6q6uVSbq4CO3sfFwMve/5oyMjKOk5jYEClvB2oTMBdf3JJBgxJ46qlvnY5iTI3yZY/X/cB+7/FxEdkCtAZKF/mRwEzv5t0rRKSxiLT0fq0pZe/eYyQmNnA6hqulpa3lkUee/sHrTZrAM89AaupmW9bZhI0qjcmLSDJwIbCyzKnWwN5SzzO9r/1XkReRCcAEgMTExKoldYm9e4/bnq4Blp9/usIiPnjwDlauPFTDiYxxjs9TKEWkPvAe8D+qWnZRkPLGHn6w6aaqvqqqqaqaGh8fX7WkLrFnj2e4xjhj6NAk8vIasWePrWtjwoNPRV5EovAU+LdU9f1ymmQCCaWetwGyqh/PXfLzPXe6xsXVcTpK2IqJqUWbNpl88MF2p6MYUyN8mV0jwHRgi6o+V0GzOcDN3lk2lwB5Nh7/Q3v3Hichob7d6eqw5s2zyck5ydath52OYkzA+dKT7wfcBAwWkXXex3ARuVtE7va2+RTYCWwHXgPuDUzc0LZnz3ESEmyoxmkREcrIkR14//1/45krYIx7+TK7Zhnlj7mXbqPARH+Fcqu9e4/RrVuc0zEMcNFFzfnii92kp+fQq1czp+MYEzC2dk0N8lx0temTwSAiQhgxoh1z5+603rxxNSvyNeTMGThypMD2dA0iKSmeGV7p6bZ4mXEvK/I15OBBz0bTkZH2LQ8WItabN+5nFaeGHDiADdUEIevNG7ezIl9DDh7EZtYEIevNG7ezIl9DDhyAhATryQejlJR4RGDdOuvNG/exIl8DTp8u4vBhaN26vtNRTDlEhJ/+tD1z5+6gpMR688ZdrMjXgE2bcmnSBGrXjnQ6iqlASkocERFiY/PGdazI14A1aw7SwhaeDGrWmzduZUW+Bqxdm03z5k6nMJU525tfv95688Y9rMjXAOvJhwYR4Sc/OTvTxuk0xviHFfkAKy4uYcOGQ9aTDxE9e8ajqmy3lYiNS1iRD7Bt2w7TsmU9oqOdTmJ8cbY3/9VX2Lx54wpW5ANs7dpsLrzQVjkMJb16NaO4GD77bJfTUYypNivyAbZmzUF697axmlASESH07w9//OM31ps3Ic+KfIBZTz40de4M+fmFfPHFbqejGFMtvmz/N0NEskVkYwXnB4pIXqldoyb5P2ZoUlUr8iFKBB599FLrzZuQ50tP/nVgWCVtvlLVXt7HY9WP5Q67duVRv35tmjWzNeRD0ZgxnTh69DTz52c4HcWY81ZpkVfVpYDteHweVq8+yEUX2Xh8qIqMjODRRy9l8mTrzZvQ5a8x+UtFJF1EPhORbn56z5C3evVBeve2oZpQNnbsBRw/foa5c3c6HcWY8+KPIr8GSFLVnsAU4MOKGorIBBFJE5G0nBz33zq+Zo315ENdZGQEf/5zf373u68oLi5xOo4xVVbtIq+qx1Q133v8KRAlInEVtH1VVVNVNTU+Pr66Hx3UVNU7XGPrGYS6ESPa06BBbWbN2up0FGOqrNpFXkRaiIh4j/t63zO3uu8b6jIyjhEdHWkbd7uAiPDEEz/i0UeXcfp0kdNxjKkSX6ZQzgKWAxeISKaI3CEid4vI3d4mo4GNIpIOvACMU7tKZUM1LjNgQALdusUxZcpap6MYUyW1KmugqtdXcv5F4EW/JXIJz0VXK/Ju8uyzA+nXbxY339zVpsWakGF3vAaITZ90nwsuaMpNN3Xl0Ue/djqKMT6zIh8AqmrDNS41adKlfPjhdtLTs52OYoxPrMgHQGbmcUSEVq1s4263adIkhj/+8TLuvXe+bRNoQkKlY/Km6s4O1XgnHRmXmTChJ08/vZif/OQZevcuv02rVrFMnHh7zQYzphxW5APAhmrcLSJCGDy4kNmzazN48KU0avTDHWEyMuY5kMyYH7LhmgCwmTXu16wZ/OhHbZg9226QMsHNiryf/edOVyvybjd8eFv27z/Bt9/udzqKMRWyIu9n+/efoLhYSUho4HQUE2C1a0dy223deeedbRw5UuB0HGPKZWPyfnZ2qMYuuoa2tLS1PPLI0+c4n05S0lCSkhoyaFAib7yxiQce6E1EhP25m+BiRd7PVq8+YEM1LpCff5qkpKEVnl+8eMX3x8OGJbNhwyHmz89g6NDkGkhnjO9suMbP1qzJtiIfZiIjI7jzzh7Mm5fBjh1HnY5jzH+xIu9ntlFIeIqLq8PNN3fltdc2kJ9/xuk4xnzPirwfHThwgoKCIpKTGzkdxTggJSWePn1aMG3aBkpsfxETJGxM3k+mTp3B0qW5NGwIv//9Mz84f/ZCnXG3a65pz4svrmP+fHjiCafTGGM9eb/JysqloKADnTq19c66+O9Hfv4ppyOaGhAZGcFdd/Vg5074+9/TnY5jjBV5f8rIOEZios2PD3d160bxs5/BpElfs2jRHqfjmDDny85QM0QkW0Q2VnBeROQFEdkuIutFpIIlm9xNFXbtyqNtWxuPN9C0Kcya9VOuv34u27cfcTqOCWO+9ORfB4ad4/xVQEfvYwLwcvVjhZ5jxzyFPjY2xukoJkgMHpzIH/5wGSNGfMDRo3ZHrHFGpUVeVZcCh8/RZCQwUz1WAI1FpKW/AoaKffugXbtGdqer+S93392LH/84iVGj5nDmTLHTcUwY8seYfGtgb6nnmd7XwkpWFjZUY8r1178OomHD2tx22+e20Yipcf4o8uV1Xcv9SRaRCSKSJiJpOTk5fvjo4GFF3lQkMjKCt9/+Cbt35/Gb3yx1Oo4JM/4o8plAQqnnbYCs8hqq6quqmqqqqfHx8X746OBw5kwxBw9CcnJDp6OYIFWnThRz5lzLxx/v4PnnVzsdx4QRfxT5OcDN3lk2lwB5qhpWC2ynp2fTuDHExNi9ZaZisbF1+PzzUTz99Cr+9a9tTscxYaLSqiQis4CBQJyIZAKTgSgAVX0F+BQYDmwHTgK3BSpssFq5cj+tw+4qhDkfSUmNmDv3OoYO/RfNmtVlwICEyr/ImGqotMir6vWVnFdgot8ShaAVK/bTqpXTKUwwqWw9+i5dMhk+fDY33ODZSrA8thm48QcbX/CDFSv2M3iw0ylMMKl8PfrHGDfuKt57bzsPP9yHJk1+eH+FbQZu/MGWNaimQ4dOkpNzkthYp5OYUHPxxS0ZNCiB559fw4kThU7HMS5lRb6ali3bx6WXtiLCvpPmPAwdmkT37nFMmbKWgoIip+MYF7LSVE1LlmRy+eVtnI5hQpSIMGpUR1q1qscrr6RTWGgL0Rv/siJfTUuXZtoMCVMtIsKNN3YhOroW//d/G+2uWONXVuSrIS/vNNu2HSY11fZ0NdXj2Se2O/n5hbz99hY8k9aMqT4r8tXwzTf76Nu3BdHRNknJVF9UVCT33tuTPXuO8+GH252OY1zCinw12Hi88beYmFo88MCFrFuXw8qVTqcxbmBFvhqWLs3k8sttPN74V/36tfnFL3qTlgYzZmxwOo4JcVbkz9PJk4WsX5/DJZeE3dL5pgY0bRrDuHHw6KNfM3PmJqfjmBBmg8nnacWK/fTsGU/dulFORzEuFRsLCxaM4Yor/kVJiXLrrd2djmRCkBX587R48R4bjzcB17lzLAsX/owrrniHkhLl9tt7OB3JhBgbrjlPX3yxm6FDk52OYcLABRc0ZeHCnzF58jdMm7be6TgmxFhP/jwcOnSSrVsP06+frS9sakanTk2/79EXFpZwzz29nI5kQoQV+fMwb14GgwYlUrt2pNNRTBjp2LEJixaNZejQf3Ho0CmaNNnM/v2HK2xvSxUbsCJ/Xj7/fBfDhiU7HcOEofbtG/P11zcwbNi71Kp1mDvv/DEREeVts2xLFRsPG5OvopIS5YsvdjNsWFuno5gw1aJFPZYsGUdODkybtsEWNTPn5FORF5FhIrJNRLaLyG/KOX+riOSIyDrv407/Rw0Oa9cepGnTGJKTGzkdxYSxRo2iGTfO0+mYMmUtp07ZMsWmfL7s8RoJTAV+DGQCq0RkjqpuLtP0n6p6XwAyBpXPPtvFVVdZL94EXmVbCK5bl86ECb9m1qytPPPMKu6778Jyd5gy4c2XMfm+wHZV3QkgIrOBkUDZIh8WPv98N5MmXep0DBMGKt9CcAUREcINN3Rm3rwMnnzyWyZOvJCEhAY1mNIEO1+Ga1oDe0s9z/S+VtYoEVkvIu+KSLkLuojIBBFJE5G0nJyc84jrrAMHTrBp0yG7CcoEFRHhyiuTGTPmAv72t9Vs2BB6f7dM4PhS5Mu7dF92seuPgWRVTQHmA2+U90aq+qqqpqpqanx8fNWSBoF3393GiBHtiYmxSUkm+Fx0UXPuvbcXM2duZsmSvZV/gQkLvhT5TKB0z7wNkFW6garmqupp79PXgIv8Ey+4zJ69jXHjOjsdw5gKtW/fmIce6sOCBXtYsADbZcr4VORXAR1FpK2I1AbGAXNKNxCR0ksxXg1s8V/E4LBnzzG2bj3MkCFJTkcx5pzi4+vy8MN9ycqCMWPmcPJkodORjIMqLfKqWgTcB3yBp3i/o6qbROQxEbna2+wBEdkkIunAA8CtgQrslHfe2ca113awu1xNSKhXL4rrr4e6daMYOPCfZGXlOx3JOMSnefKq+qmqdlLV9qr6Z+9rk1R1jvf4t6raTVV7quogVd0ayNBOmD17qw3VmJBSqxbMnHkV11zTgYsvfou0tANORzIOsDtefbB9+xEyM48zYIDtAmVCi4jwu99dwpQpgxk+/D1mzXLdSKqphE0T8cG9975FYuIpJk9+tsI2aWnp55zTbIyTrrmmI+3aNWbkyA/YuPEQjz/ev8I1b4y7WJGvxMmThSxbdopHHulPfHzdCtstXryiBlMZU3UpKfF8++14Ro2aw4gR7/PGG1cRF1fxz7RxBxuuqcRbb22hTRvOWeCNCRXx8XVZsGAM3brF0bv3m3z99T6nI5kAsyJ/DqrK88+vJjXV6STG+E9UVCRPPTWAqVOHcN11H/H009/afHoXs+Gac1i0yHPXYHKyszmMOR+VLXAGcN99jXn//X+zdGkmM2YMs3+xupAV+XN45plVPPBAb9t8wYSkyhY4A3jvvScZMOBCliyBtm3yh0sjAAAJYklEQVSncuWV0LnUTGHbXSr02XBNBebPz+C7745wyy3dnI5iTMDk55+mXbuh3HbbUCZO7MuyZfX44osWNGx4OUlJQ8nKynU6oqkmK/LlKCoq4Ze/XMRTT11OdLT9Y8eEh/btG/Poo5fQvHldHn98BV9+mUFxsdOpTHVZkS/H9OkbiI2N4dprOzodxZgaVbt2JCNHduChh/qwdWsuf/+7525vuzAbuqzIl5Gbe4rJk7/muecGIWI3i5jw1KJFPe6/vzfDh8Nzz6WRkvI6//jHZoqKbD/ZUGNFvpSSEmX8+E8YP74rvXs3dzqOMY5LToaVK2/k2WcHMm3aetq3f40nnlhJdvYJp6MZH1mRL+VPf1rOiRNFPPHEj5yOYkzQ8Ow81ZbFi8fx/vsj2bHjKJ06zeDqqz/grbc2c/z4GacjmnOwq4pec+fu4O9/X09a2niiomw5YWPKc9FFLZg2rQXPPjuQjz7azhNPfMkdd3xCcjJ06QLt2kFMqb3EbQqm86zIA2+/vYVf/nIRH310DS1b1nc6jjFBr1GjaG6+uRvbtn1KbOxA1q3LZvXqbD777CiJiQ3o3j2O7t3j2LdvudNRw15YF/mSEuXZZ1cxZcpaFiwYQ/fuobfvrDGBVNlds2lp6YwaNZT+/dvQv38bTp8u5rvvDrNxYy4vv5xOQQFkZHzCwIEJDByYQIcOjW1CQw3zqciLyDDgeSASmKaq/1vmfDQwE8/errnAWFXd7d+o/pWens29986nqKiEZcuuJzGxodORjAk6ld01W3b11ejoSHr0iKdHj3hUlX/8428cPQrPP7+ZBx8EEUhIgFatPI/mzSEpyYZ0AqnSIi8ikcBU4Md4NvVeJSJzVHVzqWZ3AEdUtYOIjAOeBMYGInB1FBeXMH9+BtOnb2DJkkwef7wfd96ZYutqGxMAIkJJyXFGjvT8klBVsrNPsmNHHrt357F4cR7795+gadNc0tI+o0uXWLp2jaVLl1iSkxsSGWnzQvzBl558X2C7qu4EEJHZwEigdJEfCfzBe/wu8KKIiKo6dgdFQUERmZnH2bHjKJs357Js2T6++iqTxMSG3HFHD1577UoaNYp2Kp4xYUdEaN68Hs2b1+Oyy1oBUFhYzKpVC7jsstZs2ZLLokV72Lw5l+zsU7RpU582bRp4H/Vp3bo+TZvWoXHjaJo0iaFx42gaNYomOjqS2rUjiY6OJCoqwoaDyvClyLcG9pZ6nglcXFEbVS0SkTwgFjjkj5ClHT1awNixczlzpvj7R2Fhife4hIKCIo4cKaCoSGnVqh4dOjShU6cmXHddR557biBJSY38HckYc56ioiLZv38tu3dDnTrQu7fnceYMHD9+hGPHjgD1qV//QjZvzuXIkdMcOVLA0aOe/x47dobTpz114PTpYoqLS6hVK4KICEFEiIiAiAihqKgQVUXEM2QEfH8sArVqRdCgQX1EPO3/8/Vnj6ng+D+fUZX2jz/en9TUFjXyPZbKOtsiMga4UlXv9D6/CeirqveXarPJ2ybT+3yHt01umfeaAEzwPr0A2Oav/5EqiiMAv4D8IBhzBWMmsFxVFYy5gjETBH+uJFX1eZaILz35TKD0DtZtgKwK2mSKSC2gEXC47Bup6qvAq76GCxQRSVPVoNsKJBhzBWMmsFxVFYy5gjETuC+XL1c2VgEdRaStiNQGxgFzyrSZA9ziPR4NLHRyPN4YY4xHpT157xj7fcAXeKZQzlDVTSLyGJCmqnOA6cCbIrIdTw9+XCBDG2OM8Y1P8+RV9VPg0zKvTSp1XACM8W+0gHJ8yKgCwZgrGDOB5aqqYMwVjJnAZbkqvfBqjDEmdNndBsYY42KuLvIiMkxEtonIdhH5TQVtfiYim0Vkk4i87XQmEfmriKzzPr4TkaOBzuRjrkQRWSQia0VkvYgMD5JcSSKywJtpsYi0qYFMM0QkW0Q2VnBeROQFb+b1ItI70Jl8zNVZRJaLyGkR+XWQZLrR+z1aLyLfiEjPIMk10ptpnYikiUj/YMhVql0fESkWkdGVvqmquvKB5yLxDqAdUBtIB7qWadMRWAs08T5v5nSmMu3vx3OhOxi+V68C93iPuwK7gyTXv4BbvMeDgTdrINflQG9gYwXnhwOfAQJcAqwMdCYfczUD+gB/Bn4dJJkuK/X376og+l7V5z/D2SnA1mDI5W0TCSzEc510dGXv6eae/PfLMajqGeDscgyl3QVMVdUjAKqaHQSZSrsemBXgTL7mUuDsKm6N+OG9Ek7l6gos8B4vKue836nqUsq5D6SUkcBM9VgBNBaRlk7nUtVsVV0FFAY6SxUyfXP27x+wAs99OMGQK1+9FRWoh+fn3/FcXvcD7wE+1Ss3F/nylmNoXaZNJ6CTiHwtIiu8q206nQnwDEMAbfH8xg40X3L9ARgvIpl4ehD3E3i+5EoHRnmPrwUaiEhsDWQ7F5//nM1/uQPPv4CCgohcKyJbgU+AoFgmU0Ra4/k5f8XXr3FzkS9vlaKyv41r4RmyGYin1zxNRBo7nOmsccC7qlocwDxn+ZLreuB1VW2DZzjiTREJ9M+PL7l+DQwQkbXAAGAfUBTgXJWpyp+zAURkEJ4i/7DTWc5S1Q9UtTNwDfC403m8/gY8XJW64OZNQ3xdjmGFqhYCu0RkG56iv8rBTGeNAyYGKEdZvuS6AxgGoKrLRSQGz1oagRziqjSXqmYB1wGISH1glKrmBTCTL6ry5xz2RCQFmAZcpWXWuwoGqrpURNqLSJyqOr2mTSow27vSZhwwXESKVPXDir7AzT15X5Zj+BAYBCAicXiGb3Y6nAkRuQBoAtTU3mm+5NoDXOHN1wWIAXKcziUicaX+RfFbYEaAM/liDnCzd5bNJUCequ53OlQwEpFE4H3gJlX9zuk8Z4lIB/FWUu/sqNp4NkRylKq2VdVkVU3Gs6z7vecq8ODinrz6thzDF8BQEdkMFAP/L5A9CR8zgWdoZHapCz8B5WOuXwGvicgv8Qw93BrofD7mGgg8ISIKLKUG/vUjIrO8nxvnvUYxGYjyZn4FzzWL4cB24CRwW6Az+ZJLRFoAaXguoJeIyP/gma10zKlMwCQ8y5K/5K2pRVoDi4P5kGsUnl/UhcApPLvdBfzvow+5qv6eNVRHjDHGOMDNwzXGGBP2rMgbY4yLWZE3xhgXsyJvjDEuZkXeGGNczIq8Mca4mBV5Y4xxMSvyxhjjYv8fTOiZ5nfSOacAAAAASUVORK5CYII="/>
          <p:cNvSpPr>
            <a:spLocks noChangeAspect="1" noChangeArrowheads="1"/>
          </p:cNvSpPr>
          <p:nvPr/>
        </p:nvSpPr>
        <p:spPr bwMode="auto">
          <a:xfrm flipH="1">
            <a:off x="946368" y="1526682"/>
            <a:ext cx="2004787" cy="200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669" y="1678058"/>
            <a:ext cx="3538808" cy="19938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232" y="1678058"/>
            <a:ext cx="3571875" cy="193211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968740" y="1263324"/>
                <a:ext cx="5059462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zh-TW" b="1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Lemma 1</a:t>
                </a:r>
                <a:r>
                  <a:rPr lang="en-GB" altLang="zh-TW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. the </a:t>
                </a:r>
                <a:r>
                  <a:rPr lang="en-GB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tail index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0&lt;</a:t>
                </a:r>
                <a:r>
                  <a:rPr lang="en-US" altLang="zh-TW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1, convergent rate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MY" altLang="zh-TW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altLang="zh-TW" kern="1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40" y="1263324"/>
                <a:ext cx="5059462" cy="372410"/>
              </a:xfrm>
              <a:prstGeom prst="rect">
                <a:avLst/>
              </a:prstGeom>
              <a:blipFill>
                <a:blip r:embed="rId4"/>
                <a:stretch>
                  <a:fillRect l="-1084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6599055" y="1241688"/>
                <a:ext cx="5604291" cy="411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zh-TW" b="1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Lemma 2</a:t>
                </a:r>
                <a:r>
                  <a:rPr lang="en-GB" altLang="zh-TW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. the </a:t>
                </a:r>
                <a:r>
                  <a:rPr lang="en-GB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tail index 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1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&lt;2,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convergent 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rate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MY" altLang="zh-TW" sz="20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MY" altLang="zh-TW" sz="20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1/</m:t>
                        </m:r>
                        <m:r>
                          <a:rPr lang="en-MY" altLang="zh-TW" sz="20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</m:t>
                        </m:r>
                        <m:r>
                          <a:rPr lang="en-MY" altLang="zh-TW" sz="2000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−0.5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055" y="1241688"/>
                <a:ext cx="5604291" cy="411651"/>
              </a:xfrm>
              <a:prstGeom prst="rect">
                <a:avLst/>
              </a:prstGeom>
              <a:blipFill>
                <a:blip r:embed="rId5"/>
                <a:stretch>
                  <a:fillRect l="-979" t="-2985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778527" y="4207528"/>
                <a:ext cx="5439887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zh-TW" b="1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Lemma 3.</a:t>
                </a:r>
                <a:r>
                  <a:rPr lang="en-GB" altLang="zh-TW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 the </a:t>
                </a:r>
                <a:r>
                  <a:rPr lang="en-GB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tail index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2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&lt;4,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convergent 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rate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MY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MY" altLang="zh-TW" b="0" i="1" kern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1−2</m:t>
                        </m:r>
                        <m:r>
                          <a:rPr lang="en-MY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MY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</m:t>
                        </m:r>
                      </m:sup>
                    </m:sSup>
                  </m:oMath>
                </a14:m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27" y="4207528"/>
                <a:ext cx="5439887" cy="379656"/>
              </a:xfrm>
              <a:prstGeom prst="rect">
                <a:avLst/>
              </a:prstGeom>
              <a:blipFill>
                <a:blip r:embed="rId6"/>
                <a:stretch>
                  <a:fillRect l="-1009" t="-8065" b="-241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524824" y="278078"/>
            <a:ext cx="5387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2800" dirty="0" smtClean="0"/>
              <a:t>Limiting Distribution of Lemmas 1-4</a:t>
            </a:r>
            <a:endParaRPr lang="en-GB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136" y="4771697"/>
            <a:ext cx="3571875" cy="200156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6581050" y="4133956"/>
                <a:ext cx="4944046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zh-TW" b="1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Lemma 4.</a:t>
                </a:r>
                <a:r>
                  <a:rPr lang="en-GB" altLang="zh-TW" kern="0" dirty="0" smtClean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 the </a:t>
                </a:r>
                <a:r>
                  <a:rPr lang="en-GB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tail index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TI10"/>
                    <a:cs typeface="Times New Roman" panose="02020603050405020304" pitchFamily="18" charset="0"/>
                  </a:rPr>
                  <a:t>2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</a:t>
                </a:r>
                <a:r>
                  <a:rPr lang="en-US" altLang="zh-TW" i="1" kern="100" dirty="0">
                    <a:latin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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&lt;4, </a:t>
                </a:r>
                <a:r>
                  <a:rPr lang="en-US" altLang="zh-TW" kern="0" dirty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convergent </a:t>
                </a:r>
                <a:r>
                  <a:rPr lang="en-US" altLang="zh-TW" kern="0" dirty="0" smtClean="0">
                    <a:latin typeface="Times New Roman" panose="02020603050405020304" pitchFamily="18" charset="0"/>
                    <a:ea typeface="CMR10"/>
                    <a:cs typeface="Times New Roman" panose="02020603050405020304" pitchFamily="18" charset="0"/>
                  </a:rPr>
                  <a:t>rate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MY" altLang="zh-TW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050" y="4133956"/>
                <a:ext cx="4944046" cy="372410"/>
              </a:xfrm>
              <a:prstGeom prst="rect">
                <a:avLst/>
              </a:prstGeom>
              <a:blipFill>
                <a:blip r:embed="rId8"/>
                <a:stretch>
                  <a:fillRect l="-1110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669" y="4771697"/>
            <a:ext cx="3629025" cy="181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4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236" y="1147181"/>
            <a:ext cx="11309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Momentum portfolio from K.R. French’s database, constructed </a:t>
            </a:r>
            <a:r>
              <a:rPr lang="en-GB" dirty="0"/>
              <a:t>from six value-weight portfolios </a:t>
            </a:r>
            <a:r>
              <a:rPr lang="en-GB" dirty="0" smtClean="0"/>
              <a:t>formed using </a:t>
            </a:r>
            <a:r>
              <a:rPr lang="en-GB" dirty="0"/>
              <a:t>independent sorts on size and prior return of NYSE, AMEX, and NASDAQ stocks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Daily returns from Jan 03, 2000 to March 29, 2019 </a:t>
            </a:r>
            <a:r>
              <a:rPr lang="en-US" kern="100" dirty="0">
                <a:latin typeface="Calibri" panose="020F0502020204030204" pitchFamily="34" charset="0"/>
                <a:ea typeface="PMingLiU" panose="02020500000000000000" pitchFamily="18" charset="-120"/>
              </a:rPr>
              <a:t>for a </a:t>
            </a: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time horizon </a:t>
            </a:r>
            <a:r>
              <a:rPr lang="en-US" i="1" dirty="0">
                <a:latin typeface="Calibri" panose="020F0502020204030204" pitchFamily="34" charset="0"/>
                <a:ea typeface="PMingLiU" panose="02020500000000000000" pitchFamily="18" charset="-120"/>
              </a:rPr>
              <a:t>T</a:t>
            </a: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PMingLiU" panose="02020500000000000000" pitchFamily="18" charset="-120"/>
              </a:rPr>
              <a:t>4840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5573" y="241738"/>
            <a:ext cx="276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3200" dirty="0" smtClean="0"/>
              <a:t>Empirical Study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5055961" y="3047186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TW" kern="0" dirty="0">
                <a:latin typeface="Times New Roman" panose="02020603050405020304" pitchFamily="18" charset="0"/>
                <a:ea typeface="CMTI10"/>
                <a:cs typeface="Times New Roman" panose="02020603050405020304" pitchFamily="18" charset="0"/>
              </a:rPr>
              <a:t>the tail index </a:t>
            </a:r>
            <a:r>
              <a:rPr lang="en-US" altLang="zh-TW" i="1" kern="100" dirty="0" smtClean="0"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=1.257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697" y="3450677"/>
            <a:ext cx="5729854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0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6236" y="1147181"/>
            <a:ext cx="11309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Short-Reversal portfolio from K.R. French’s database, constructed </a:t>
            </a:r>
            <a:r>
              <a:rPr lang="en-GB" dirty="0"/>
              <a:t>from six value-weight portfolios </a:t>
            </a:r>
            <a:r>
              <a:rPr lang="en-GB" dirty="0" smtClean="0"/>
              <a:t>formed using </a:t>
            </a:r>
            <a:r>
              <a:rPr lang="en-GB" dirty="0"/>
              <a:t>independent sorts on size and prior return of NYSE, AMEX, and NASDAQ stocks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Daily returns from Jan 03, 2000 to March 29, 2019 </a:t>
            </a:r>
            <a:r>
              <a:rPr lang="en-US" kern="100" dirty="0">
                <a:latin typeface="Calibri" panose="020F0502020204030204" pitchFamily="34" charset="0"/>
                <a:ea typeface="PMingLiU" panose="02020500000000000000" pitchFamily="18" charset="-120"/>
              </a:rPr>
              <a:t>for a </a:t>
            </a: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time horizon </a:t>
            </a:r>
            <a:r>
              <a:rPr lang="en-US" i="1" dirty="0">
                <a:latin typeface="Calibri" panose="020F0502020204030204" pitchFamily="34" charset="0"/>
                <a:ea typeface="PMingLiU" panose="02020500000000000000" pitchFamily="18" charset="-120"/>
              </a:rPr>
              <a:t>T</a:t>
            </a:r>
            <a:r>
              <a:rPr lang="en-US" dirty="0">
                <a:latin typeface="Calibri" panose="020F0502020204030204" pitchFamily="34" charset="0"/>
                <a:ea typeface="PMingLiU" panose="02020500000000000000" pitchFamily="18" charset="-120"/>
              </a:rPr>
              <a:t>= </a:t>
            </a:r>
            <a:r>
              <a:rPr lang="en-US" dirty="0" smtClean="0">
                <a:latin typeface="Calibri" panose="020F0502020204030204" pitchFamily="34" charset="0"/>
                <a:ea typeface="PMingLiU" panose="02020500000000000000" pitchFamily="18" charset="-120"/>
              </a:rPr>
              <a:t>4840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5573" y="241738"/>
            <a:ext cx="2762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3200" dirty="0" smtClean="0"/>
              <a:t>Empirical Study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5055961" y="3047186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TW" kern="0" dirty="0">
                <a:latin typeface="Times New Roman" panose="02020603050405020304" pitchFamily="18" charset="0"/>
                <a:ea typeface="CMTI10"/>
                <a:cs typeface="Times New Roman" panose="02020603050405020304" pitchFamily="18" charset="0"/>
              </a:rPr>
              <a:t>the tail index </a:t>
            </a:r>
            <a:r>
              <a:rPr lang="en-US" altLang="zh-TW" i="1" kern="100" dirty="0" smtClean="0">
                <a:latin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</a:t>
            </a:r>
            <a:r>
              <a:rPr lang="en-US" altLang="zh-TW" kern="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=1.807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450" y="3563664"/>
            <a:ext cx="6171288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79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2950E26-ADC9-46F7-9F46-5F1AFAA26239}"/>
              </a:ext>
            </a:extLst>
          </p:cNvPr>
          <p:cNvSpPr txBox="1"/>
          <p:nvPr/>
        </p:nvSpPr>
        <p:spPr>
          <a:xfrm>
            <a:off x="788503" y="914401"/>
            <a:ext cx="1061499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/>
              <a:t>Part I. </a:t>
            </a:r>
          </a:p>
          <a:p>
            <a:endParaRPr lang="en-US" altLang="zh-TW" sz="4000" dirty="0"/>
          </a:p>
          <a:p>
            <a:pPr algn="ctr"/>
            <a:r>
              <a:rPr lang="en-US" altLang="zh-TW" sz="4000" dirty="0"/>
              <a:t>Limiting Distribution of Estimated Sharpe Ratio </a:t>
            </a:r>
          </a:p>
          <a:p>
            <a:pPr algn="ctr"/>
            <a:r>
              <a:rPr lang="en-US" altLang="zh-TW" sz="4000" dirty="0"/>
              <a:t>  when Log-returns are </a:t>
            </a:r>
            <a:r>
              <a:rPr lang="en-US" altLang="zh-TW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i.i.d</a:t>
            </a:r>
            <a:r>
              <a:rPr lang="en-US" altLang="zh-TW" sz="4000" dirty="0"/>
              <a:t>. or Strictly-Stationary               </a:t>
            </a:r>
          </a:p>
          <a:p>
            <a:pPr algn="ctr"/>
            <a:r>
              <a:rPr lang="en-US" altLang="zh-TW" sz="4000" dirty="0"/>
              <a:t>with Finite 4</a:t>
            </a:r>
            <a:r>
              <a:rPr lang="en-US" altLang="zh-TW" sz="4000" baseline="30000" dirty="0"/>
              <a:t>th</a:t>
            </a:r>
            <a:r>
              <a:rPr lang="en-US" altLang="zh-TW" sz="4000" dirty="0"/>
              <a:t> Moment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2338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0EA8B94-AC48-49A3-AEEF-FD7E82EBAB7C}"/>
              </a:ext>
            </a:extLst>
          </p:cNvPr>
          <p:cNvSpPr/>
          <p:nvPr/>
        </p:nvSpPr>
        <p:spPr>
          <a:xfrm>
            <a:off x="2951920" y="2449919"/>
            <a:ext cx="6288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Non-central </a:t>
            </a:r>
            <a:r>
              <a:rPr lang="en-US" altLang="zh-TW" sz="28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-distributed with (</a:t>
            </a:r>
            <a:r>
              <a:rPr lang="en-US" altLang="zh-TW" sz="2800" i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-1) </a:t>
            </a:r>
            <a:r>
              <a:rPr lang="en-US" altLang="zh-TW" sz="2800" i="1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d.f.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1574FB53-0681-492F-9C68-6B2427E6D24D}"/>
              </a:ext>
            </a:extLst>
          </p:cNvPr>
          <p:cNvSpPr/>
          <p:nvPr/>
        </p:nvSpPr>
        <p:spPr>
          <a:xfrm>
            <a:off x="954156" y="5480038"/>
            <a:ext cx="100318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Chen, S.N., and Lee, C.F. (1981). 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sampling relationship between Sharpe’s performance measure and its risk proxy: sample size, investment horizon, and market condition,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Science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27, 6, 607-618.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E9D321C-9588-4C18-B709-2C3ED2AD7F2E}"/>
              </a:ext>
            </a:extLst>
          </p:cNvPr>
          <p:cNvSpPr/>
          <p:nvPr/>
        </p:nvSpPr>
        <p:spPr>
          <a:xfrm>
            <a:off x="954156" y="4637102"/>
            <a:ext cx="10469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Lee, C.F., and Chen, S.N. (1979). 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properties of composite performance measures and their implications, Faculty Working Papers 541, The University of Illinois at Urbana-Champaign. 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96096DE8-BB00-46D6-A4F7-39C46AFEB5DB}"/>
                  </a:ext>
                </a:extLst>
              </p:cNvPr>
              <p:cNvSpPr/>
              <p:nvPr/>
            </p:nvSpPr>
            <p:spPr>
              <a:xfrm>
                <a:off x="1082282" y="815294"/>
                <a:ext cx="10469216" cy="9681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kern="100" dirty="0">
                    <a:latin typeface="Times New Roman" panose="02020603050405020304" pitchFamily="18" charset="0"/>
                  </a:rPr>
                  <a:t>(1). As the excess returns </a:t>
                </a:r>
                <a:r>
                  <a:rPr lang="en-US" altLang="zh-TW" sz="2800" i="1" dirty="0">
                    <a:latin typeface="Times New Roman" panose="02020603050405020304" pitchFamily="18" charset="0"/>
                  </a:rPr>
                  <a:t>R</a:t>
                </a:r>
                <a:r>
                  <a:rPr lang="en-US" altLang="zh-TW" sz="2800" baseline="-25000" dirty="0">
                    <a:latin typeface="Times New Roman" panose="02020603050405020304" pitchFamily="18" charset="0"/>
                  </a:rPr>
                  <a:t>1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CMR10~fc"/>
                  </a:rPr>
                  <a:t>, </a:t>
                </a:r>
                <a:r>
                  <a:rPr lang="en-US" altLang="zh-TW" sz="2800" dirty="0">
                    <a:latin typeface="Times New Roman" panose="02020603050405020304" pitchFamily="18" charset="0"/>
                  </a:rPr>
                  <a:t>…</a:t>
                </a:r>
                <a:r>
                  <a:rPr lang="en-US" altLang="zh-TW" sz="2800" dirty="0">
                    <a:latin typeface="Times New Roman" panose="02020603050405020304" pitchFamily="18" charset="0"/>
                    <a:ea typeface="CMR10~fc"/>
                  </a:rPr>
                  <a:t>, </a:t>
                </a:r>
                <a:r>
                  <a:rPr lang="en-US" altLang="zh-TW" sz="2800" i="1" dirty="0">
                    <a:latin typeface="Times New Roman" panose="02020603050405020304" pitchFamily="18" charset="0"/>
                  </a:rPr>
                  <a:t>R</a:t>
                </a:r>
                <a:r>
                  <a:rPr lang="en-US" altLang="zh-TW" sz="2800" i="1" baseline="-25000" dirty="0">
                    <a:latin typeface="Times New Roman" panose="02020603050405020304" pitchFamily="18" charset="0"/>
                  </a:rPr>
                  <a:t>n</a:t>
                </a:r>
                <a:r>
                  <a:rPr lang="en-US" altLang="zh-TW" sz="2800" kern="100" dirty="0">
                    <a:latin typeface="Times New Roman" panose="02020603050405020304" pitchFamily="18" charset="0"/>
                  </a:rPr>
                  <a:t> are </a:t>
                </a:r>
                <a:r>
                  <a:rPr lang="en-US" altLang="zh-TW" sz="2800" i="1" kern="100" dirty="0" err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i.i.d</a:t>
                </a:r>
                <a:r>
                  <a:rPr lang="en-US" altLang="zh-TW" sz="2800" kern="1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.</a:t>
                </a:r>
                <a:r>
                  <a:rPr lang="en-US" altLang="zh-TW" sz="2800" kern="100" dirty="0">
                    <a:latin typeface="Times New Roman" panose="02020603050405020304" pitchFamily="18" charset="0"/>
                  </a:rPr>
                  <a:t> and </a:t>
                </a:r>
                <a:r>
                  <a:rPr lang="en-US" altLang="zh-TW" sz="2800" kern="100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normally distributed</a:t>
                </a:r>
                <a:r>
                  <a:rPr lang="en-US" altLang="zh-TW" sz="2800" kern="100" dirty="0">
                    <a:latin typeface="Times New Roman" panose="02020603050405020304" pitchFamily="18" charset="0"/>
                  </a:rPr>
                  <a:t>,</a:t>
                </a:r>
              </a:p>
              <a:p>
                <a:r>
                  <a:rPr lang="en-US" altLang="zh-TW" sz="2800" kern="100" dirty="0">
                    <a:latin typeface="Times New Roman" panose="02020603050405020304" pitchFamily="18" charset="0"/>
                  </a:rPr>
                  <a:t>the exact sample distribution of the estimated Sharpe ratio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40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acc>
                      <m:accPr>
                        <m:chr m:val="̂"/>
                        <m:ctrlPr>
                          <a:rPr lang="zh-TW" altLang="zh-TW" sz="240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acc>
                  </m:oMath>
                </a14:m>
                <a:r>
                  <a:rPr lang="en-US" altLang="zh-TW" sz="2800" kern="100" dirty="0">
                    <a:latin typeface="Times New Roman" panose="02020603050405020304" pitchFamily="18" charset="0"/>
                  </a:rPr>
                  <a:t> is 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96096DE8-BB00-46D6-A4F7-39C46AFEB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82" y="815294"/>
                <a:ext cx="10469216" cy="968150"/>
              </a:xfrm>
              <a:prstGeom prst="rect">
                <a:avLst/>
              </a:prstGeom>
              <a:blipFill>
                <a:blip r:embed="rId2"/>
                <a:stretch>
                  <a:fillRect l="-1223" t="-6918" b="-144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B88955F2-58AD-4B06-9BF6-74DCF94AC92F}"/>
                  </a:ext>
                </a:extLst>
              </p:cNvPr>
              <p:cNvSpPr/>
              <p:nvPr/>
            </p:nvSpPr>
            <p:spPr>
              <a:xfrm>
                <a:off x="1987827" y="3528451"/>
                <a:ext cx="5936973" cy="465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400" kern="1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the non-central parameter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zh-TW" altLang="en-US" sz="2400" i="1" dirty="0"/>
              </a:p>
            </p:txBody>
          </p:sp>
        </mc:Choice>
        <mc:Fallback xmlns=""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B88955F2-58AD-4B06-9BF6-74DCF94AC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827" y="3528451"/>
                <a:ext cx="5936973" cy="465769"/>
              </a:xfrm>
              <a:prstGeom prst="rect">
                <a:avLst/>
              </a:prstGeom>
              <a:blipFill>
                <a:blip r:embed="rId3"/>
                <a:stretch>
                  <a:fillRect l="-1540" t="-1052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字方塊 7">
            <a:extLst>
              <a:ext uri="{FF2B5EF4-FFF2-40B4-BE49-F238E27FC236}">
                <a16:creationId xmlns:a16="http://schemas.microsoft.com/office/drawing/2014/main" id="{1E02679C-78FD-4B64-BDB7-E787889D98C2}"/>
              </a:ext>
            </a:extLst>
          </p:cNvPr>
          <p:cNvSpPr txBox="1"/>
          <p:nvPr/>
        </p:nvSpPr>
        <p:spPr>
          <a:xfrm>
            <a:off x="6758608" y="3528451"/>
            <a:ext cx="3889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ex-ante Sharpe ratio.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13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2F68042-13D5-484E-83A9-90AA359F154D}"/>
              </a:ext>
            </a:extLst>
          </p:cNvPr>
          <p:cNvSpPr/>
          <p:nvPr/>
        </p:nvSpPr>
        <p:spPr>
          <a:xfrm>
            <a:off x="887893" y="775496"/>
            <a:ext cx="109860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</a:rPr>
              <a:t>(2). As the excess returns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dirty="0">
                <a:latin typeface="Times New Roman" panose="02020603050405020304" pitchFamily="18" charset="0"/>
              </a:rPr>
              <a:t>…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n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are </a:t>
            </a:r>
            <a:r>
              <a:rPr lang="en-US" altLang="zh-TW" sz="2800" i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i.i.d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and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non-normally distributed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,</a:t>
            </a:r>
          </a:p>
          <a:p>
            <a:r>
              <a:rPr lang="en-US" altLang="zh-TW" sz="2800" kern="100" dirty="0">
                <a:latin typeface="Times New Roman" panose="02020603050405020304" pitchFamily="18" charset="0"/>
              </a:rPr>
              <a:t>the limiting distribution  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CB23233-1AEA-4A88-8C72-5D5861419FB4}"/>
                  </a:ext>
                </a:extLst>
              </p:cNvPr>
              <p:cNvSpPr/>
              <p:nvPr/>
            </p:nvSpPr>
            <p:spPr>
              <a:xfrm>
                <a:off x="3446717" y="2264931"/>
                <a:ext cx="5298566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ea typeface="CMR1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</m:acc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NimbusRomNo9L-Regu"/>
                          </a:rPr>
                          <m:t>𝑑</m:t>
                        </m:r>
                      </m:e>
                    </m:groupCh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(0, 1+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𝑆𝑅</m:t>
                    </m:r>
                    <m:r>
                      <a:rPr lang="en-US" altLang="zh-TW" sz="2800" b="0" i="1" baseline="42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altLang="zh-TW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/2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CB23233-1AEA-4A88-8C72-5D5861419F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6717" y="2264931"/>
                <a:ext cx="5298566" cy="7144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80E26D45-C7D8-440C-8E13-615195B5416D}"/>
              </a:ext>
            </a:extLst>
          </p:cNvPr>
          <p:cNvSpPr/>
          <p:nvPr/>
        </p:nvSpPr>
        <p:spPr>
          <a:xfrm>
            <a:off x="1066799" y="4070519"/>
            <a:ext cx="103433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kern="100" dirty="0">
                <a:latin typeface="Times New Roman" panose="02020603050405020304" pitchFamily="18" charset="0"/>
              </a:rPr>
              <a:t>Jobson, J.D. and </a:t>
            </a:r>
            <a:r>
              <a:rPr lang="en-US" altLang="zh-TW" sz="2000" kern="100" dirty="0" err="1">
                <a:latin typeface="Times New Roman" panose="02020603050405020304" pitchFamily="18" charset="0"/>
              </a:rPr>
              <a:t>Korkie</a:t>
            </a:r>
            <a:r>
              <a:rPr lang="en-US" altLang="zh-TW" sz="2000" kern="100" dirty="0">
                <a:latin typeface="Times New Roman" panose="02020603050405020304" pitchFamily="18" charset="0"/>
              </a:rPr>
              <a:t>, B.M. (1981) Performance hypothesis testing with Sharpe and Treynor measures, </a:t>
            </a:r>
            <a:r>
              <a:rPr lang="en-US" altLang="zh-TW" sz="2000" i="1" kern="100" dirty="0">
                <a:latin typeface="Times New Roman" panose="02020603050405020304" pitchFamily="18" charset="0"/>
              </a:rPr>
              <a:t>The Journal of Finance</a:t>
            </a:r>
            <a:r>
              <a:rPr lang="en-US" altLang="zh-TW" sz="2000" kern="100" dirty="0">
                <a:latin typeface="Times New Roman" panose="02020603050405020304" pitchFamily="18" charset="0"/>
              </a:rPr>
              <a:t>, 36, 4, 889-908.</a:t>
            </a:r>
            <a:endParaRPr lang="zh-TW" altLang="en-US" sz="2000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BCF815C-62B3-4446-AD45-435FC1237127}"/>
              </a:ext>
            </a:extLst>
          </p:cNvPr>
          <p:cNvSpPr/>
          <p:nvPr/>
        </p:nvSpPr>
        <p:spPr>
          <a:xfrm>
            <a:off x="1066799" y="4943732"/>
            <a:ext cx="9144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Times New Roman" panose="02020603050405020304" pitchFamily="18" charset="0"/>
              </a:rPr>
              <a:t>Lo, A. W. (2002) The statistics of Sharpe ratios, </a:t>
            </a:r>
            <a:r>
              <a:rPr lang="en-US" altLang="zh-TW" sz="2000" i="1" dirty="0">
                <a:latin typeface="Times New Roman" panose="02020603050405020304" pitchFamily="18" charset="0"/>
              </a:rPr>
              <a:t>Financial Analysts Journal</a:t>
            </a:r>
            <a:r>
              <a:rPr lang="en-US" altLang="zh-TW" sz="2000" dirty="0">
                <a:latin typeface="Times New Roman" panose="02020603050405020304" pitchFamily="18" charset="0"/>
              </a:rPr>
              <a:t>, 36-47.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9658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9392AD7-4D2A-4022-A902-CD3E430FC65A}"/>
              </a:ext>
            </a:extLst>
          </p:cNvPr>
          <p:cNvSpPr/>
          <p:nvPr/>
        </p:nvSpPr>
        <p:spPr>
          <a:xfrm>
            <a:off x="887893" y="775496"/>
            <a:ext cx="109860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</a:rPr>
              <a:t>(3). As the excess returns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dirty="0">
                <a:latin typeface="Times New Roman" panose="02020603050405020304" pitchFamily="18" charset="0"/>
              </a:rPr>
              <a:t>…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n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are </a:t>
            </a:r>
            <a:r>
              <a:rPr lang="en-US" altLang="zh-TW" sz="2800" i="1" kern="1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i.i.d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and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non-normally distributed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,</a:t>
            </a:r>
          </a:p>
          <a:p>
            <a:r>
              <a:rPr lang="en-US" altLang="zh-TW" sz="2800" kern="100" dirty="0">
                <a:latin typeface="Times New Roman" panose="02020603050405020304" pitchFamily="18" charset="0"/>
              </a:rPr>
              <a:t>the limiting distribution  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DFEEFC6-53A8-432A-849D-A1E41112C364}"/>
                  </a:ext>
                </a:extLst>
              </p:cNvPr>
              <p:cNvSpPr/>
              <p:nvPr/>
            </p:nvSpPr>
            <p:spPr>
              <a:xfrm>
                <a:off x="3927044" y="2213106"/>
                <a:ext cx="4678973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ea typeface="CMR1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</m:acc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NimbusRomNo9L-Regu"/>
                          </a:rPr>
                          <m:t>𝑑</m:t>
                        </m:r>
                      </m:e>
                    </m:groupCh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m:rPr>
                        <m:nor/>
                      </m:rPr>
                      <a:rPr lang="en-US" altLang="zh-TW" sz="2800" i="1"/>
                      <m:t>V</m:t>
                    </m:r>
                    <m:r>
                      <m:rPr>
                        <m:nor/>
                      </m:rPr>
                      <a:rPr lang="en-US" altLang="zh-TW" sz="2800" baseline="-25000"/>
                      <m:t>Merten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BDFEEFC6-53A8-432A-849D-A1E41112C3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044" y="2213106"/>
                <a:ext cx="4678973" cy="7144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>
            <a:extLst>
              <a:ext uri="{FF2B5EF4-FFF2-40B4-BE49-F238E27FC236}">
                <a16:creationId xmlns:a16="http://schemas.microsoft.com/office/drawing/2014/main" id="{804A540A-0429-4B7D-B9A0-6ACF2CE35B14}"/>
              </a:ext>
            </a:extLst>
          </p:cNvPr>
          <p:cNvSpPr/>
          <p:nvPr/>
        </p:nvSpPr>
        <p:spPr>
          <a:xfrm>
            <a:off x="1733686" y="335535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</a:rPr>
              <a:t>where</a:t>
            </a:r>
            <a:endParaRPr lang="zh-TW" altLang="en-US" sz="28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D2A0FAB-D38A-4765-BE94-E1950E7FF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1" y="736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6" name="物件 5">
            <a:extLst>
              <a:ext uri="{FF2B5EF4-FFF2-40B4-BE49-F238E27FC236}">
                <a16:creationId xmlns:a16="http://schemas.microsoft.com/office/drawing/2014/main" id="{6910BC1E-FB88-486B-9A6E-3559952D4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184761"/>
              </p:ext>
            </p:extLst>
          </p:nvPr>
        </p:nvGraphicFramePr>
        <p:xfrm>
          <a:off x="4600006" y="3856728"/>
          <a:ext cx="4275098" cy="523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4" imgW="1524000" imgH="228600" progId="Equation.3">
                  <p:embed/>
                </p:oleObj>
              </mc:Choice>
              <mc:Fallback>
                <p:oleObj r:id="rId4" imgW="1524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006" y="3856728"/>
                        <a:ext cx="4275098" cy="5232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3E80108D-F2A5-46D3-ABA6-E1E92F5F94B3}"/>
              </a:ext>
            </a:extLst>
          </p:cNvPr>
          <p:cNvSpPr/>
          <p:nvPr/>
        </p:nvSpPr>
        <p:spPr>
          <a:xfrm>
            <a:off x="1932468" y="4650553"/>
            <a:ext cx="9610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 and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4 </a:t>
            </a:r>
            <a:r>
              <a:rPr lang="en-US" altLang="zh-TW" sz="2400" dirty="0">
                <a:latin typeface="Times New Roman" panose="02020603050405020304" pitchFamily="18" charset="0"/>
              </a:rPr>
              <a:t>are the skewness and kurtosis of the excess return </a:t>
            </a:r>
            <a:r>
              <a:rPr lang="en-US" altLang="zh-TW" sz="2400" i="1" dirty="0">
                <a:latin typeface="Times New Roman" panose="02020603050405020304" pitchFamily="18" charset="0"/>
              </a:rPr>
              <a:t>R</a:t>
            </a:r>
            <a:r>
              <a:rPr lang="en-US" altLang="zh-TW" sz="2400" i="1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</a:rPr>
              <a:t>, 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400" i="1" dirty="0">
                <a:latin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endParaRPr lang="zh-TW" altLang="en-US" sz="24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3740870-5FA8-4E0B-A971-A5A10DE9EBEA}"/>
              </a:ext>
            </a:extLst>
          </p:cNvPr>
          <p:cNvSpPr/>
          <p:nvPr/>
        </p:nvSpPr>
        <p:spPr>
          <a:xfrm>
            <a:off x="3347740" y="3874288"/>
            <a:ext cx="12522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i="1" dirty="0" err="1">
                <a:latin typeface="Times New Roman" panose="02020603050405020304" pitchFamily="18" charset="0"/>
              </a:rPr>
              <a:t>V</a:t>
            </a:r>
            <a:r>
              <a:rPr lang="en-US" altLang="zh-TW" sz="2400" baseline="-25000" dirty="0" err="1">
                <a:latin typeface="Times New Roman" panose="02020603050405020304" pitchFamily="18" charset="0"/>
              </a:rPr>
              <a:t>Merten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</a:rPr>
              <a:t>=</a:t>
            </a:r>
            <a:endParaRPr lang="zh-TW" altLang="en-US" sz="28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8B5FCB7-22C5-405E-BF2B-80B0C5260040}"/>
              </a:ext>
            </a:extLst>
          </p:cNvPr>
          <p:cNvSpPr/>
          <p:nvPr/>
        </p:nvSpPr>
        <p:spPr>
          <a:xfrm>
            <a:off x="1088271" y="5530249"/>
            <a:ext cx="96101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0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Merten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(2002). Comments on the correct variance of estimated Sharpe Ratios in Lo (2002, FAJ) when returns are </a:t>
            </a:r>
            <a:r>
              <a:rPr lang="en-US" altLang="zh-TW" sz="2000" i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iid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Note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TW" sz="2000" u="sng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www.elmarmertens.org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75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760559B-F7AB-4ADF-96C3-4C9C7D6499D2}"/>
              </a:ext>
            </a:extLst>
          </p:cNvPr>
          <p:cNvSpPr/>
          <p:nvPr/>
        </p:nvSpPr>
        <p:spPr>
          <a:xfrm>
            <a:off x="1007164" y="740970"/>
            <a:ext cx="10495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</a:rPr>
              <a:t>(4). As the excess returns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dirty="0">
                <a:latin typeface="Times New Roman" panose="02020603050405020304" pitchFamily="18" charset="0"/>
              </a:rPr>
              <a:t>…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n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are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strictly stationary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and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ergodic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, </a:t>
            </a:r>
          </a:p>
          <a:p>
            <a:r>
              <a:rPr lang="en-US" altLang="zh-TW" sz="2800" kern="100" dirty="0">
                <a:latin typeface="Times New Roman" panose="02020603050405020304" pitchFamily="18" charset="0"/>
              </a:rPr>
              <a:t>the limiting distribution  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423113F-7522-4DCD-ABE6-E2177864A57B}"/>
                  </a:ext>
                </a:extLst>
              </p:cNvPr>
              <p:cNvSpPr/>
              <p:nvPr/>
            </p:nvSpPr>
            <p:spPr>
              <a:xfrm>
                <a:off x="3927044" y="2213106"/>
                <a:ext cx="4287840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ea typeface="CMR1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</m:acc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NimbusRomNo9L-Regu"/>
                          </a:rPr>
                          <m:t>𝑑</m:t>
                        </m:r>
                      </m:e>
                    </m:groupCh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m:rPr>
                        <m:nor/>
                      </m:rPr>
                      <a:rPr lang="en-US" altLang="zh-TW" sz="2800" i="1"/>
                      <m:t>V</m:t>
                    </m:r>
                    <m:r>
                      <m:rPr>
                        <m:nor/>
                      </m:rPr>
                      <a:rPr lang="en-US" altLang="zh-TW" sz="2800" b="0" i="0" baseline="-25000" smtClean="0"/>
                      <m:t>Lo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3423113F-7522-4DCD-ABE6-E2177864A5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044" y="2213106"/>
                <a:ext cx="4287840" cy="7144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90B05B3E-A2A8-452B-87F7-E1967148E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C98FF3A-88FF-46ED-B63C-0A5841AB8345}"/>
              </a:ext>
            </a:extLst>
          </p:cNvPr>
          <p:cNvSpPr/>
          <p:nvPr/>
        </p:nvSpPr>
        <p:spPr>
          <a:xfrm>
            <a:off x="1417794" y="5642511"/>
            <a:ext cx="9306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Lo, A. W. (2002) The statistics of Sharpe ratios,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Analysts Journal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36-47. 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572F882-F148-4A42-9168-8B7B18EDA6FE}"/>
              </a:ext>
            </a:extLst>
          </p:cNvPr>
          <p:cNvSpPr/>
          <p:nvPr/>
        </p:nvSpPr>
        <p:spPr>
          <a:xfrm>
            <a:off x="1944757" y="3407184"/>
            <a:ext cx="7085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</a:rPr>
              <a:t>where </a:t>
            </a:r>
            <a:r>
              <a:rPr lang="zh-TW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TW" sz="2800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zh-TW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derived using the GMM technique.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96558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DEB1DE7F-9A07-4164-BBCC-4CC71D749A60}"/>
              </a:ext>
            </a:extLst>
          </p:cNvPr>
          <p:cNvSpPr/>
          <p:nvPr/>
        </p:nvSpPr>
        <p:spPr>
          <a:xfrm>
            <a:off x="1007164" y="740970"/>
            <a:ext cx="104957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</a:rPr>
              <a:t>(5). As the excess returns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1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dirty="0">
                <a:latin typeface="Times New Roman" panose="02020603050405020304" pitchFamily="18" charset="0"/>
              </a:rPr>
              <a:t>…</a:t>
            </a:r>
            <a:r>
              <a:rPr lang="en-US" altLang="zh-TW" sz="2800" dirty="0">
                <a:latin typeface="Times New Roman" panose="02020603050405020304" pitchFamily="18" charset="0"/>
                <a:ea typeface="CMR10~fc"/>
              </a:rPr>
              <a:t>, </a:t>
            </a:r>
            <a:r>
              <a:rPr lang="en-US" altLang="zh-TW" sz="2800" i="1" dirty="0">
                <a:latin typeface="Times New Roman" panose="02020603050405020304" pitchFamily="18" charset="0"/>
              </a:rPr>
              <a:t>R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n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are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strictly stationary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and </a:t>
            </a:r>
            <a:r>
              <a:rPr lang="en-US" altLang="zh-TW" sz="2800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ergodic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, </a:t>
            </a:r>
          </a:p>
          <a:p>
            <a:r>
              <a:rPr lang="en-US" altLang="zh-TW" sz="2800" kern="100" dirty="0">
                <a:latin typeface="Times New Roman" panose="02020603050405020304" pitchFamily="18" charset="0"/>
              </a:rPr>
              <a:t>the limiting distribution  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5AD1C04E-5449-40FF-8927-EB3EF261B449}"/>
                  </a:ext>
                </a:extLst>
              </p:cNvPr>
              <p:cNvSpPr/>
              <p:nvPr/>
            </p:nvSpPr>
            <p:spPr>
              <a:xfrm>
                <a:off x="3927044" y="2213106"/>
                <a:ext cx="4685385" cy="7144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TW" dirty="0">
                    <a:latin typeface="Times New Roman" panose="02020603050405020304" pitchFamily="18" charset="0"/>
                    <a:ea typeface="CMR1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rad>
                    <m:d>
                      <m:dPr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zh-TW" altLang="zh-TW" sz="2800" i="1" ker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zh-TW" sz="2800" i="1">
                                <a:latin typeface="Cambria Math" panose="02040503050406030204" pitchFamily="18" charset="0"/>
                                <a:ea typeface="MacmillanRoman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</m:acc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  <a:ea typeface="MacmillanRoman"/>
                            <a:cs typeface="Times New Roman" panose="02020603050405020304" pitchFamily="18" charset="0"/>
                          </a:rPr>
                          <m:t>𝑆𝑅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zh-TW" altLang="zh-TW" sz="28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NimbusRomNo9L-Regu"/>
                          </a:rPr>
                        </m:ctrlPr>
                      </m:groupChrPr>
                      <m:e>
                        <m:r>
                          <a:rPr lang="en-US" altLang="zh-TW" sz="2800" i="1">
                            <a:latin typeface="Cambria Math" panose="02040503050406030204" pitchFamily="18" charset="0"/>
                            <a:cs typeface="NimbusRomNo9L-Regu"/>
                          </a:rPr>
                          <m:t>𝑑</m:t>
                        </m:r>
                      </m:e>
                    </m:groupCh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m:rPr>
                        <m:nor/>
                      </m:rPr>
                      <a:rPr lang="en-US" altLang="zh-TW" sz="2800" i="1"/>
                      <m:t>V</m:t>
                    </m:r>
                    <m:r>
                      <m:rPr>
                        <m:nor/>
                      </m:rPr>
                      <a:rPr lang="en-US" altLang="zh-TW" sz="2800" baseline="-25000"/>
                      <m:t>Christie</m:t>
                    </m:r>
                    <m:r>
                      <a:rPr lang="en-US" altLang="zh-TW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TW" sz="2800" dirty="0">
                    <a:latin typeface="Times New Roman" panose="02020603050405020304" pitchFamily="18" charset="0"/>
                  </a:rPr>
                  <a:t> 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4" name="矩形 3">
                <a:extLst>
                  <a:ext uri="{FF2B5EF4-FFF2-40B4-BE49-F238E27FC236}">
                    <a16:creationId xmlns:a16="http://schemas.microsoft.com/office/drawing/2014/main" id="{5AD1C04E-5449-40FF-8927-EB3EF261B4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044" y="2213106"/>
                <a:ext cx="4685385" cy="7144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>
            <a:extLst>
              <a:ext uri="{FF2B5EF4-FFF2-40B4-BE49-F238E27FC236}">
                <a16:creationId xmlns:a16="http://schemas.microsoft.com/office/drawing/2014/main" id="{A150CAB9-E1DB-4F0A-80BF-8E67EB21EBA8}"/>
              </a:ext>
            </a:extLst>
          </p:cNvPr>
          <p:cNvSpPr/>
          <p:nvPr/>
        </p:nvSpPr>
        <p:spPr>
          <a:xfrm>
            <a:off x="1785643" y="3050566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</a:rPr>
              <a:t>where</a:t>
            </a:r>
            <a:endParaRPr lang="zh-TW" altLang="en-US" sz="28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9646919-697F-4F63-BFBA-14A0CE057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7026" y="3528538"/>
            <a:ext cx="19613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V</a:t>
            </a:r>
            <a:r>
              <a:rPr kumimoji="0" lang="en-US" altLang="zh-TW" sz="28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Christie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=</a:t>
            </a:r>
            <a:endPara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469F46BC-B631-489F-AFB8-031DC5838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003854"/>
              </p:ext>
            </p:extLst>
          </p:nvPr>
        </p:nvGraphicFramePr>
        <p:xfrm>
          <a:off x="5087351" y="3528538"/>
          <a:ext cx="3472069" cy="5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r:id="rId4" imgW="1524000" imgH="228600" progId="Equation.3">
                  <p:embed/>
                </p:oleObj>
              </mc:Choice>
              <mc:Fallback>
                <p:oleObj r:id="rId4" imgW="1524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351" y="3528538"/>
                        <a:ext cx="3472069" cy="5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1E24F1D0-24C1-4DE5-9681-476E4FE22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229343A-830D-480C-BB73-2C3957C424E1}"/>
              </a:ext>
            </a:extLst>
          </p:cNvPr>
          <p:cNvSpPr/>
          <p:nvPr/>
        </p:nvSpPr>
        <p:spPr>
          <a:xfrm>
            <a:off x="2018297" y="4315854"/>
            <a:ext cx="9610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 and 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4 </a:t>
            </a:r>
            <a:r>
              <a:rPr lang="en-US" altLang="zh-TW" sz="2400" dirty="0">
                <a:latin typeface="Times New Roman" panose="02020603050405020304" pitchFamily="18" charset="0"/>
              </a:rPr>
              <a:t>are the skewness and kurtosis of the excess return </a:t>
            </a:r>
            <a:r>
              <a:rPr lang="en-US" altLang="zh-TW" sz="2400" i="1" dirty="0">
                <a:latin typeface="Times New Roman" panose="02020603050405020304" pitchFamily="18" charset="0"/>
              </a:rPr>
              <a:t>R</a:t>
            </a:r>
            <a:r>
              <a:rPr lang="en-US" altLang="zh-TW" sz="2400" i="1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</a:rPr>
              <a:t>, 1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400" i="1" dirty="0">
                <a:latin typeface="Times New Roman" panose="02020603050405020304" pitchFamily="18" charset="0"/>
              </a:rPr>
              <a:t>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</a:rPr>
              <a:t>, </a:t>
            </a:r>
            <a:endParaRPr lang="zh-TW" altLang="en-US" sz="2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98E9444-4A51-47D4-B550-105C772C02C2}"/>
              </a:ext>
            </a:extLst>
          </p:cNvPr>
          <p:cNvSpPr/>
          <p:nvPr/>
        </p:nvSpPr>
        <p:spPr>
          <a:xfrm>
            <a:off x="947530" y="5192876"/>
            <a:ext cx="102969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Christie, S. (2005). Is the Sharpe ratio useful in asset allocation?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MAFC Research Paper No. 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31, Applied Finance Center, Macquarie University. 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6F6A87B-D526-48BE-9266-2771C9593BF3}"/>
              </a:ext>
            </a:extLst>
          </p:cNvPr>
          <p:cNvSpPr/>
          <p:nvPr/>
        </p:nvSpPr>
        <p:spPr>
          <a:xfrm>
            <a:off x="947530" y="5999213"/>
            <a:ext cx="96299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Opdyke, J.D. (2007). Comparing Sharpe ratio: So where are the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-values? </a:t>
            </a:r>
            <a:r>
              <a:rPr lang="en-US" altLang="zh-TW" sz="2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Asset Management</a:t>
            </a:r>
            <a:r>
              <a:rPr lang="en-US" altLang="zh-TW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5, 208-336. </a:t>
            </a:r>
            <a:endParaRPr lang="zh-TW" altLang="zh-TW" sz="2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26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E9F6EFF3-ED39-4BBB-A036-57620B4C1CE7}"/>
              </a:ext>
            </a:extLst>
          </p:cNvPr>
          <p:cNvSpPr txBox="1"/>
          <p:nvPr/>
        </p:nvSpPr>
        <p:spPr>
          <a:xfrm>
            <a:off x="258457" y="1696279"/>
            <a:ext cx="11311815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4400" dirty="0"/>
              <a:t>Part II. </a:t>
            </a:r>
          </a:p>
          <a:p>
            <a:endParaRPr lang="en-US" altLang="zh-TW" sz="4000" dirty="0"/>
          </a:p>
          <a:p>
            <a:pPr algn="ctr"/>
            <a:r>
              <a:rPr lang="en-US" altLang="zh-TW" sz="4000" dirty="0"/>
              <a:t>Limiting Distribution of Estimated Sharpe Ratio when </a:t>
            </a:r>
          </a:p>
          <a:p>
            <a:pPr algn="ctr"/>
            <a:r>
              <a:rPr lang="en-US" altLang="zh-TW" sz="4000" dirty="0"/>
              <a:t>Log-returns follow AR(1)-GARCH (1,1) Model</a:t>
            </a:r>
          </a:p>
        </p:txBody>
      </p:sp>
    </p:spTree>
    <p:extLst>
      <p:ext uri="{BB962C8B-B14F-4D97-AF65-F5344CB8AC3E}">
        <p14:creationId xmlns:p14="http://schemas.microsoft.com/office/powerpoint/2010/main" val="419427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6E0B2F2-BE72-4CA6-A441-50AE06860433}"/>
              </a:ext>
            </a:extLst>
          </p:cNvPr>
          <p:cNvSpPr/>
          <p:nvPr/>
        </p:nvSpPr>
        <p:spPr>
          <a:xfrm>
            <a:off x="4854981" y="2068645"/>
            <a:ext cx="50722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i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800" i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zh-TW" sz="2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sz="2800" i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</a:t>
            </a:r>
            <a:r>
              <a:rPr lang="en-US" altLang="zh-TW" sz="2800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+X</a:t>
            </a:r>
            <a:r>
              <a:rPr lang="en-US" altLang="zh-TW" sz="2800" i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TW" sz="28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zh-TW" altLang="en-US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EB48F6-1BBF-4B3F-9631-3078F60E4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8398" y="3195321"/>
            <a:ext cx="6719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X</a:t>
            </a:r>
            <a:r>
              <a:rPr kumimoji="0" lang="en-US" altLang="zh-TW" sz="2400" b="0" i="1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=</a:t>
            </a:r>
            <a:endPara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物件 6">
            <a:extLst>
              <a:ext uri="{FF2B5EF4-FFF2-40B4-BE49-F238E27FC236}">
                <a16:creationId xmlns:a16="http://schemas.microsoft.com/office/drawing/2014/main" id="{C68A43AE-A2DD-4519-AEE3-D406518285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402419"/>
              </p:ext>
            </p:extLst>
          </p:nvPr>
        </p:nvGraphicFramePr>
        <p:xfrm>
          <a:off x="5512461" y="3123087"/>
          <a:ext cx="1174758" cy="66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r:id="rId3" imgW="355600" imgH="241300" progId="Equation.3">
                  <p:embed/>
                </p:oleObj>
              </mc:Choice>
              <mc:Fallback>
                <p:oleObj r:id="rId3" imgW="3556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461" y="3123087"/>
                        <a:ext cx="1174758" cy="667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584F73CA-7FBF-4588-8DE8-8EAB33B3A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</a:t>
            </a:r>
            <a:endParaRPr kumimoji="0" lang="en-US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046070B-4662-474D-B41E-F13267B89596}"/>
              </a:ext>
            </a:extLst>
          </p:cNvPr>
          <p:cNvSpPr/>
          <p:nvPr/>
        </p:nvSpPr>
        <p:spPr>
          <a:xfrm>
            <a:off x="3834570" y="304757"/>
            <a:ext cx="4972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TW" sz="3200" dirty="0">
                <a:latin typeface="Times New Roman" panose="02020603050405020304" pitchFamily="18" charset="0"/>
              </a:rPr>
              <a:t>AR(1)-GARCH (1,1) Model </a:t>
            </a:r>
            <a:endParaRPr lang="zh-TW" altLang="en-US" sz="32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15EC39C-C1C9-4247-B257-A1AEC8A01004}"/>
              </a:ext>
            </a:extLst>
          </p:cNvPr>
          <p:cNvSpPr/>
          <p:nvPr/>
        </p:nvSpPr>
        <p:spPr>
          <a:xfrm>
            <a:off x="1013792" y="1209020"/>
            <a:ext cx="10164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</a:rPr>
              <a:t>Let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 R</a:t>
            </a:r>
            <a:r>
              <a:rPr lang="en-US" altLang="zh-TW" sz="2800" i="1" kern="100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 be the log-return, 1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n,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and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 r</a:t>
            </a:r>
            <a:r>
              <a:rPr lang="en-US" altLang="zh-TW" sz="2800" i="1" kern="100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=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R</a:t>
            </a:r>
            <a:r>
              <a:rPr lang="en-US" altLang="zh-TW" sz="2800" i="1" kern="100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-</a:t>
            </a:r>
            <a:r>
              <a:rPr lang="en-US" altLang="zh-TW" sz="2800" i="1" kern="1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altLang="zh-TW" sz="2800" i="1" kern="100" dirty="0">
                <a:latin typeface="Times New Roman" panose="02020603050405020304" pitchFamily="18" charset="0"/>
              </a:rPr>
              <a:t>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be the centered log-return, </a:t>
            </a:r>
            <a:endParaRPr lang="zh-TW" altLang="en-US" sz="28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44FDADD-3662-4551-88C7-0903E6EBAB15}"/>
              </a:ext>
            </a:extLst>
          </p:cNvPr>
          <p:cNvSpPr/>
          <p:nvPr/>
        </p:nvSpPr>
        <p:spPr>
          <a:xfrm>
            <a:off x="1069906" y="2680564"/>
            <a:ext cx="2993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</a:rPr>
              <a:t>the </a:t>
            </a:r>
            <a:r>
              <a:rPr lang="en-US" altLang="zh-TW" sz="2800" kern="100" dirty="0">
                <a:latin typeface="Times New Roman" panose="02020603050405020304" pitchFamily="18" charset="0"/>
              </a:rPr>
              <a:t>innovation term</a:t>
            </a:r>
            <a:endParaRPr lang="zh-TW" altLang="en-US" sz="28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8125D50-96BD-42A0-BB30-89C66CBBAC40}"/>
              </a:ext>
            </a:extLst>
          </p:cNvPr>
          <p:cNvSpPr/>
          <p:nvPr/>
        </p:nvSpPr>
        <p:spPr>
          <a:xfrm>
            <a:off x="4861767" y="4357517"/>
            <a:ext cx="1911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i="1" dirty="0" err="1">
                <a:latin typeface="Times New Roman" panose="02020603050405020304" pitchFamily="18" charset="0"/>
              </a:rPr>
              <a:t>h</a:t>
            </a:r>
            <a:r>
              <a:rPr lang="en-US" altLang="zh-TW" sz="2800" i="1" baseline="-25000" dirty="0" err="1">
                <a:latin typeface="Times New Roman" panose="02020603050405020304" pitchFamily="18" charset="0"/>
              </a:rPr>
              <a:t>t</a:t>
            </a:r>
            <a:r>
              <a:rPr lang="en-US" altLang="zh-TW" sz="2800" dirty="0">
                <a:latin typeface="Times New Roman" panose="02020603050405020304" pitchFamily="18" charset="0"/>
              </a:rPr>
              <a:t>=</a:t>
            </a:r>
            <a:r>
              <a:rPr lang="en-US" altLang="zh-TW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0</a:t>
            </a:r>
            <a:r>
              <a:rPr lang="en-US" altLang="zh-TW" sz="2800" dirty="0">
                <a:latin typeface="Times New Roman" panose="02020603050405020304" pitchFamily="18" charset="0"/>
              </a:rPr>
              <a:t>+</a:t>
            </a:r>
            <a:r>
              <a:rPr lang="en-US" altLang="zh-TW" sz="2800" i="1" dirty="0">
                <a:latin typeface="Times New Roman" panose="02020603050405020304" pitchFamily="18" charset="0"/>
              </a:rPr>
              <a:t>h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t</a:t>
            </a:r>
            <a:r>
              <a:rPr lang="en-US" altLang="zh-TW" sz="2800" baseline="-25000" dirty="0">
                <a:latin typeface="Times New Roman" panose="02020603050405020304" pitchFamily="18" charset="0"/>
              </a:rPr>
              <a:t>-1</a:t>
            </a:r>
            <a:r>
              <a:rPr lang="en-US" altLang="zh-TW" sz="2800" i="1" dirty="0">
                <a:latin typeface="Times New Roman" panose="02020603050405020304" pitchFamily="18" charset="0"/>
              </a:rPr>
              <a:t>A</a:t>
            </a:r>
            <a:r>
              <a:rPr lang="en-US" altLang="zh-TW" sz="2800" i="1" baseline="-25000" dirty="0">
                <a:latin typeface="Times New Roman" panose="02020603050405020304" pitchFamily="18" charset="0"/>
              </a:rPr>
              <a:t>t</a:t>
            </a:r>
            <a:endParaRPr lang="zh-TW" altLang="en-US" sz="28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CE605EC-8F08-4356-9138-D18CA8A552B4}"/>
              </a:ext>
            </a:extLst>
          </p:cNvPr>
          <p:cNvSpPr/>
          <p:nvPr/>
        </p:nvSpPr>
        <p:spPr>
          <a:xfrm>
            <a:off x="1118462" y="3874209"/>
            <a:ext cx="3627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</a:rPr>
              <a:t>the conditional variance</a:t>
            </a:r>
            <a:endParaRPr lang="zh-TW" altLang="en-US" sz="28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E082FD6-E044-4A16-852D-1BC5820373FA}"/>
              </a:ext>
            </a:extLst>
          </p:cNvPr>
          <p:cNvSpPr/>
          <p:nvPr/>
        </p:nvSpPr>
        <p:spPr>
          <a:xfrm>
            <a:off x="9322550" y="3131019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zh-TW" altLang="en-US" sz="2800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428F1A5C-A9E7-46F5-8262-8E325FF4E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0482" y="5462909"/>
            <a:ext cx="6719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A</a:t>
            </a:r>
            <a:r>
              <a:rPr kumimoji="0" lang="en-US" altLang="zh-TW" sz="2800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t</a:t>
            </a: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=</a:t>
            </a:r>
            <a:endPara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9" name="物件 18">
            <a:extLst>
              <a:ext uri="{FF2B5EF4-FFF2-40B4-BE49-F238E27FC236}">
                <a16:creationId xmlns:a16="http://schemas.microsoft.com/office/drawing/2014/main" id="{8A31EBD0-11D3-414D-BF18-AF7AD0F5A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84469"/>
              </p:ext>
            </p:extLst>
          </p:nvPr>
        </p:nvGraphicFramePr>
        <p:xfrm>
          <a:off x="5387153" y="5411959"/>
          <a:ext cx="860328" cy="536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r:id="rId5" imgW="343049" imgH="228699" progId="Equation.3">
                  <p:embed/>
                </p:oleObj>
              </mc:Choice>
              <mc:Fallback>
                <p:oleObj r:id="rId5" imgW="343049" imgH="22869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153" y="5411959"/>
                        <a:ext cx="860328" cy="536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2">
            <a:extLst>
              <a:ext uri="{FF2B5EF4-FFF2-40B4-BE49-F238E27FC236}">
                <a16:creationId xmlns:a16="http://schemas.microsoft.com/office/drawing/2014/main" id="{ADA3DEBE-D4B5-446B-8415-EEAEF400C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8811" y="5411959"/>
            <a:ext cx="736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+</a:t>
            </a:r>
            <a:r>
              <a:rPr kumimoji="0" lang="en-US" altLang="zh-TW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altLang="zh-TW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kumimoji="0" lang="en-US" altLang="zh-TW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 </a:t>
            </a:r>
            <a:endParaRPr kumimoji="0" lang="en-US" altLang="zh-TW" sz="11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25281C9-7459-40E6-A9BD-A6045C70FE0C}"/>
              </a:ext>
            </a:extLst>
          </p:cNvPr>
          <p:cNvSpPr txBox="1"/>
          <p:nvPr/>
        </p:nvSpPr>
        <p:spPr>
          <a:xfrm>
            <a:off x="3296391" y="5125760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/>
              <a:t>where</a:t>
            </a:r>
            <a:endParaRPr lang="zh-TW" altLang="en-US" sz="2800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B1114C0-EE4E-48BB-934E-8321DAF98032}"/>
              </a:ext>
            </a:extLst>
          </p:cNvPr>
          <p:cNvSpPr/>
          <p:nvPr/>
        </p:nvSpPr>
        <p:spPr>
          <a:xfrm>
            <a:off x="9322549" y="5198549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7828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1131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PMingLiU</vt:lpstr>
      <vt:lpstr>PMingLiU</vt:lpstr>
      <vt:lpstr>Arial</vt:lpstr>
      <vt:lpstr>Calibri</vt:lpstr>
      <vt:lpstr>Calibri Light</vt:lpstr>
      <vt:lpstr>Cambria Math</vt:lpstr>
      <vt:lpstr>CMR10</vt:lpstr>
      <vt:lpstr>CMR10~fc</vt:lpstr>
      <vt:lpstr>CMTI10</vt:lpstr>
      <vt:lpstr>MacmillanRoman</vt:lpstr>
      <vt:lpstr>NimbusRomNo9L-Regu</vt:lpstr>
      <vt:lpstr>Symbol</vt:lpstr>
      <vt:lpstr>Times New Roman</vt:lpstr>
      <vt:lpstr>Office 佈景主題</vt:lpstr>
      <vt:lpstr>Equation.3</vt:lpstr>
      <vt:lpstr>Sharpe Ratio under Long-Range Dependent and Heavy-Tailed Log-Returns Obeying AR-GARCH Process: Theory and Empirical Evidence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Sharpe Ratio Under Long-Range Dependent and Heavy-Tailed Asset Returns Obeying AR-GARCH Process: Theory and Empirical Evidence</dc:title>
  <dc:creator>立箴 高</dc:creator>
  <cp:lastModifiedBy>Kao, LieJane</cp:lastModifiedBy>
  <cp:revision>24</cp:revision>
  <dcterms:created xsi:type="dcterms:W3CDTF">2019-05-19T04:24:30Z</dcterms:created>
  <dcterms:modified xsi:type="dcterms:W3CDTF">2019-05-28T05:44:31Z</dcterms:modified>
</cp:coreProperties>
</file>