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256" r:id="rId2"/>
    <p:sldId id="257" r:id="rId3"/>
    <p:sldId id="258" r:id="rId4"/>
    <p:sldId id="276" r:id="rId5"/>
    <p:sldId id="278" r:id="rId6"/>
    <p:sldId id="280" r:id="rId7"/>
    <p:sldId id="281" r:id="rId8"/>
    <p:sldId id="285" r:id="rId9"/>
    <p:sldId id="259" r:id="rId10"/>
    <p:sldId id="284" r:id="rId11"/>
    <p:sldId id="283"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302" r:id="rId28"/>
    <p:sldId id="305" r:id="rId29"/>
    <p:sldId id="306" r:id="rId30"/>
    <p:sldId id="303" r:id="rId31"/>
    <p:sldId id="307" r:id="rId32"/>
  </p:sldIdLst>
  <p:sldSz cx="9144000" cy="6858000" type="screen4x3"/>
  <p:notesSz cx="6858000" cy="994727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00"/>
    <a:srgbClr val="FF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2517" autoAdjust="0"/>
  </p:normalViewPr>
  <p:slideViewPr>
    <p:cSldViewPr>
      <p:cViewPr varScale="1">
        <p:scale>
          <a:sx n="67" d="100"/>
          <a:sy n="67" d="100"/>
        </p:scale>
        <p:origin x="-60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zh-TW" altLang="en-US"/>
          </a:p>
        </p:txBody>
      </p:sp>
      <p:sp>
        <p:nvSpPr>
          <p:cNvPr id="3" name="Date Placeholder 2"/>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23606A03-41A3-4423-B88E-0450C7F95590}" type="datetimeFigureOut">
              <a:rPr lang="zh-TW" altLang="en-US" smtClean="0"/>
              <a:pPr/>
              <a:t>2013/7/18</a:t>
            </a:fld>
            <a:endParaRPr lang="zh-TW" altLang="en-US"/>
          </a:p>
        </p:txBody>
      </p:sp>
      <p:sp>
        <p:nvSpPr>
          <p:cNvPr id="4" name="Footer Placeholder 3"/>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zh-TW" altLang="en-US"/>
          </a:p>
        </p:txBody>
      </p:sp>
      <p:sp>
        <p:nvSpPr>
          <p:cNvPr id="5" name="Slide Number Placeholder 4"/>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B67E7268-1D16-46F0-B94A-6D38365669BA}" type="slidenum">
              <a:rPr lang="zh-TW" altLang="en-US" smtClean="0"/>
              <a:pPr/>
              <a:t>‹#›</a:t>
            </a:fld>
            <a:endParaRPr lang="zh-TW" altLang="en-US"/>
          </a:p>
        </p:txBody>
      </p:sp>
    </p:spTree>
    <p:extLst>
      <p:ext uri="{BB962C8B-B14F-4D97-AF65-F5344CB8AC3E}">
        <p14:creationId xmlns:p14="http://schemas.microsoft.com/office/powerpoint/2010/main" xmlns="" val="3078572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24AE8563-6F2F-4178-A5F8-6E6306EAED53}" type="datetimeFigureOut">
              <a:rPr lang="zh-TW" altLang="en-US" smtClean="0"/>
              <a:pPr/>
              <a:t>2013/7/18</a:t>
            </a:fld>
            <a:endParaRPr lang="zh-TW" altLang="en-US"/>
          </a:p>
        </p:txBody>
      </p:sp>
      <p:sp>
        <p:nvSpPr>
          <p:cNvPr id="4" name="投影片圖像版面配置區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724956"/>
            <a:ext cx="5486400" cy="4476274"/>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050A7A58-5690-4750-95C1-E058F98A0BF3}" type="slidenum">
              <a:rPr lang="zh-TW" altLang="en-US" smtClean="0"/>
              <a:pPr/>
              <a:t>‹#›</a:t>
            </a:fld>
            <a:endParaRPr lang="zh-TW" altLang="en-US"/>
          </a:p>
        </p:txBody>
      </p:sp>
    </p:spTree>
    <p:extLst>
      <p:ext uri="{BB962C8B-B14F-4D97-AF65-F5344CB8AC3E}">
        <p14:creationId xmlns:p14="http://schemas.microsoft.com/office/powerpoint/2010/main" xmlns="" val="1696904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webcitation.org/5q2KwMjth"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en.wikipedia.org/wiki/Basel_III" TargetMode="External"/><Relationship Id="rId4" Type="http://schemas.openxmlformats.org/officeDocument/2006/relationships/hyperlink" Target="http://en.wikipedia.org/wiki/2010_G-20_Toronto_summit"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n.wikipedia.org/wiki/Derivative_(finance)" TargetMode="External"/><Relationship Id="rId7" Type="http://schemas.openxmlformats.org/officeDocument/2006/relationships/hyperlink" Target="http://en.wikipedia.org/wiki/Risk_management"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en.wikipedia.org/wiki/Clearing_house_(finance)" TargetMode="External"/><Relationship Id="rId5" Type="http://schemas.openxmlformats.org/officeDocument/2006/relationships/hyperlink" Target="http://en.wikipedia.org/wiki/Procyclicality" TargetMode="External"/><Relationship Id="rId4" Type="http://schemas.openxmlformats.org/officeDocument/2006/relationships/hyperlink" Target="http://en.wikipedia.org/wiki/Security_(finance)"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en.wikipedia.org/wiki/Externalities"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en.wikipedia.org/wiki/Systemic_risk"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sz="1200" b="1" i="0" kern="1200" dirty="0" smtClean="0">
                <a:solidFill>
                  <a:schemeClr val="tx1"/>
                </a:solidFill>
                <a:latin typeface="+mn-lt"/>
                <a:ea typeface="+mn-ea"/>
                <a:cs typeface="+mn-cs"/>
              </a:rPr>
              <a:t>巴塞爾三：邁向一個更安全的金融體系</a:t>
            </a:r>
          </a:p>
          <a:p>
            <a:r>
              <a:rPr lang="zh-TW" altLang="en-US" sz="1200" b="0" i="0" kern="1200" dirty="0" smtClean="0">
                <a:solidFill>
                  <a:schemeClr val="tx1"/>
                </a:solidFill>
                <a:latin typeface="+mn-lt"/>
                <a:ea typeface="+mn-ea"/>
                <a:cs typeface="+mn-cs"/>
              </a:rPr>
              <a:t>卡魯阿納海梅先生致辭，國際清算銀行總經理，桑坦德舉行的第三屆國際銀行會議，馬德里，</a:t>
            </a:r>
            <a:r>
              <a:rPr lang="en-US" altLang="zh-TW" sz="1200" b="0" i="0" kern="1200" dirty="0" smtClean="0">
                <a:solidFill>
                  <a:schemeClr val="tx1"/>
                </a:solidFill>
                <a:latin typeface="+mn-lt"/>
                <a:ea typeface="+mn-ea"/>
                <a:cs typeface="+mn-cs"/>
              </a:rPr>
              <a:t>2010</a:t>
            </a:r>
            <a:r>
              <a:rPr lang="zh-TW" altLang="en-US" sz="1200" b="0" i="0" kern="1200" dirty="0" smtClean="0">
                <a:solidFill>
                  <a:schemeClr val="tx1"/>
                </a:solidFill>
                <a:latin typeface="+mn-lt"/>
                <a:ea typeface="+mn-ea"/>
                <a:cs typeface="+mn-cs"/>
              </a:rPr>
              <a:t>年</a:t>
            </a:r>
            <a:r>
              <a:rPr lang="en-US" altLang="zh-TW" sz="1200" b="0" i="0" kern="1200" dirty="0" smtClean="0">
                <a:solidFill>
                  <a:schemeClr val="tx1"/>
                </a:solidFill>
                <a:latin typeface="+mn-lt"/>
                <a:ea typeface="+mn-ea"/>
                <a:cs typeface="+mn-cs"/>
              </a:rPr>
              <a:t>9</a:t>
            </a:r>
            <a:r>
              <a:rPr lang="zh-TW" altLang="en-US" sz="1200" b="0" i="0" kern="1200" dirty="0" smtClean="0">
                <a:solidFill>
                  <a:schemeClr val="tx1"/>
                </a:solidFill>
                <a:latin typeface="+mn-lt"/>
                <a:ea typeface="+mn-ea"/>
                <a:cs typeface="+mn-cs"/>
              </a:rPr>
              <a:t>月</a:t>
            </a:r>
            <a:r>
              <a:rPr lang="en-US" altLang="zh-TW" sz="1200" b="0" i="0" kern="1200" dirty="0" smtClean="0">
                <a:solidFill>
                  <a:schemeClr val="tx1"/>
                </a:solidFill>
                <a:latin typeface="+mn-lt"/>
                <a:ea typeface="+mn-ea"/>
                <a:cs typeface="+mn-cs"/>
              </a:rPr>
              <a:t>15</a:t>
            </a:r>
            <a:r>
              <a:rPr lang="zh-TW" altLang="en-US" sz="1200" b="0" i="0" kern="1200" dirty="0" smtClean="0">
                <a:solidFill>
                  <a:schemeClr val="tx1"/>
                </a:solidFill>
                <a:latin typeface="+mn-lt"/>
                <a:ea typeface="+mn-ea"/>
                <a:cs typeface="+mn-cs"/>
              </a:rPr>
              <a:t>日。</a:t>
            </a:r>
          </a:p>
          <a:p>
            <a:r>
              <a:rPr lang="zh-TW" altLang="en-US" sz="1200" b="1" i="0" kern="1200" dirty="0" smtClean="0">
                <a:solidFill>
                  <a:schemeClr val="tx1"/>
                </a:solidFill>
                <a:latin typeface="+mn-lt"/>
                <a:ea typeface="+mn-ea"/>
                <a:cs typeface="+mn-cs"/>
              </a:rPr>
              <a:t>摘要</a:t>
            </a:r>
          </a:p>
          <a:p>
            <a:r>
              <a:rPr lang="zh-TW" altLang="en-US" sz="1200" b="0" i="0" kern="1200" dirty="0" smtClean="0">
                <a:solidFill>
                  <a:schemeClr val="tx1"/>
                </a:solidFill>
                <a:latin typeface="+mn-lt"/>
                <a:ea typeface="+mn-ea"/>
                <a:cs typeface="+mn-cs"/>
              </a:rPr>
              <a:t>巴塞爾是一個從根本上加強三 </a:t>
            </a:r>
            <a:r>
              <a:rPr lang="en-US" altLang="zh-TW" sz="1200" b="0" i="0" kern="1200" dirty="0" smtClean="0">
                <a:solidFill>
                  <a:schemeClr val="tx1"/>
                </a:solidFill>
                <a:latin typeface="+mn-lt"/>
                <a:ea typeface="+mn-ea"/>
                <a:cs typeface="+mn-cs"/>
              </a:rPr>
              <a:t>- </a:t>
            </a:r>
            <a:r>
              <a:rPr lang="zh-TW" altLang="en-US" sz="1200" b="0" i="0" kern="1200" dirty="0" smtClean="0">
                <a:solidFill>
                  <a:schemeClr val="tx1"/>
                </a:solidFill>
                <a:latin typeface="+mn-lt"/>
                <a:ea typeface="+mn-ea"/>
                <a:cs typeface="+mn-cs"/>
              </a:rPr>
              <a:t>在某些情況下，大刀闊斧地改革 </a:t>
            </a:r>
            <a:r>
              <a:rPr lang="en-US" altLang="zh-TW" sz="1200" b="0" i="0" kern="1200" dirty="0" smtClean="0">
                <a:solidFill>
                  <a:schemeClr val="tx1"/>
                </a:solidFill>
                <a:latin typeface="+mn-lt"/>
                <a:ea typeface="+mn-ea"/>
                <a:cs typeface="+mn-cs"/>
              </a:rPr>
              <a:t>- </a:t>
            </a:r>
            <a:r>
              <a:rPr lang="zh-TW" altLang="en-US" sz="1200" b="0" i="0" kern="1200" dirty="0" smtClean="0">
                <a:solidFill>
                  <a:schemeClr val="tx1"/>
                </a:solidFill>
                <a:latin typeface="+mn-lt"/>
                <a:ea typeface="+mn-ea"/>
                <a:cs typeface="+mn-cs"/>
              </a:rPr>
              <a:t>全球資本標準。 再加上引進的全球流動性標準，新的資本金標準兌現為核心的全球金融改革議程，將提交給 </a:t>
            </a:r>
            <a:r>
              <a:rPr lang="en-US" altLang="zh-TW" sz="1200" b="0" i="0" kern="1200" dirty="0" smtClean="0">
                <a:solidFill>
                  <a:schemeClr val="tx1"/>
                </a:solidFill>
                <a:latin typeface="+mn-lt"/>
                <a:ea typeface="+mn-ea"/>
                <a:cs typeface="+mn-cs"/>
              </a:rPr>
              <a:t>20</a:t>
            </a:r>
            <a:r>
              <a:rPr lang="zh-TW" altLang="en-US" sz="1200" b="0" i="0" kern="1200" dirty="0" smtClean="0">
                <a:solidFill>
                  <a:schemeClr val="tx1"/>
                </a:solidFill>
                <a:latin typeface="+mn-lt"/>
                <a:ea typeface="+mn-ea"/>
                <a:cs typeface="+mn-cs"/>
              </a:rPr>
              <a:t>國集團領導人峰會漢城十一月。</a:t>
            </a:r>
          </a:p>
          <a:p>
            <a:r>
              <a:rPr lang="zh-TW" altLang="en-US" sz="1200" b="0" i="0" kern="1200" dirty="0" smtClean="0">
                <a:solidFill>
                  <a:schemeClr val="tx1"/>
                </a:solidFill>
                <a:latin typeface="+mn-lt"/>
                <a:ea typeface="+mn-ea"/>
                <a:cs typeface="+mn-cs"/>
              </a:rPr>
              <a:t>實施巴塞爾 </a:t>
            </a:r>
            <a:r>
              <a:rPr lang="en-US" altLang="zh-TW" sz="1200" b="0" i="0" kern="1200" dirty="0" smtClean="0">
                <a:solidFill>
                  <a:schemeClr val="tx1"/>
                </a:solidFill>
                <a:latin typeface="+mn-lt"/>
                <a:ea typeface="+mn-ea"/>
                <a:cs typeface="+mn-cs"/>
              </a:rPr>
              <a:t>III</a:t>
            </a:r>
            <a:r>
              <a:rPr lang="zh-TW" altLang="en-US" sz="1200" b="0" i="0" kern="1200" dirty="0" smtClean="0">
                <a:solidFill>
                  <a:schemeClr val="tx1"/>
                </a:solidFill>
                <a:latin typeface="+mn-lt"/>
                <a:ea typeface="+mn-ea"/>
                <a:cs typeface="+mn-cs"/>
              </a:rPr>
              <a:t>將大大增加銀行的質量資本及所要求的水平顯著提高其資本。 此外，它會提供一個“宏觀審慎覆蓋”，以更好地應對系統性風險。最後，新方案將允許有足夠的時間為順利過渡到新的制度</a:t>
            </a:r>
          </a:p>
          <a:p>
            <a:endParaRPr lang="zh-TW" altLang="en-US" dirty="0"/>
          </a:p>
        </p:txBody>
      </p:sp>
      <p:sp>
        <p:nvSpPr>
          <p:cNvPr id="4" name="投影片編號版面配置區 3"/>
          <p:cNvSpPr>
            <a:spLocks noGrp="1"/>
          </p:cNvSpPr>
          <p:nvPr>
            <p:ph type="sldNum" sz="quarter" idx="10"/>
          </p:nvPr>
        </p:nvSpPr>
        <p:spPr/>
        <p:txBody>
          <a:bodyPr/>
          <a:lstStyle/>
          <a:p>
            <a:fld id="{050A7A58-5690-4750-95C1-E058F98A0BF3}" type="slidenum">
              <a:rPr lang="zh-TW" altLang="en-US" smtClean="0"/>
              <a:pPr/>
              <a:t>2</a:t>
            </a:fld>
            <a:endParaRPr lang="zh-TW"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This would, for instance, reduce the risk that available credit could be constrained by regulatory capital requirements. The intention is thus to mitigate </a:t>
            </a:r>
            <a:r>
              <a:rPr lang="en-US" altLang="zh-TW" dirty="0" err="1" smtClean="0"/>
              <a:t>procyclicality</a:t>
            </a:r>
            <a:r>
              <a:rPr lang="en-US" altLang="zh-TW" dirty="0" smtClean="0"/>
              <a:t> and attenuate the impact of the ups and downs of the financial cycle.  Promptly releasing the buffer in times of stress can help to reduce the risk of the supply of credit being constrained by regulatory capital requirements. </a:t>
            </a:r>
            <a:endParaRPr lang="zh-TW" altLang="en-US" dirty="0" smtClean="0"/>
          </a:p>
          <a:p>
            <a:endParaRPr lang="zh-TW" altLang="en-US" dirty="0"/>
          </a:p>
        </p:txBody>
      </p:sp>
      <p:sp>
        <p:nvSpPr>
          <p:cNvPr id="4" name="投影片編號版面配置區 3"/>
          <p:cNvSpPr>
            <a:spLocks noGrp="1"/>
          </p:cNvSpPr>
          <p:nvPr>
            <p:ph type="sldNum" sz="quarter" idx="10"/>
          </p:nvPr>
        </p:nvSpPr>
        <p:spPr/>
        <p:txBody>
          <a:bodyPr/>
          <a:lstStyle/>
          <a:p>
            <a:fld id="{CF305CAC-BE47-41F6-B339-B138473C8903}" type="slidenum">
              <a:rPr lang="zh-TW" altLang="en-US" smtClean="0"/>
              <a:pPr/>
              <a:t>15</a:t>
            </a:fld>
            <a:endParaRPr lang="zh-TW"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b="1" dirty="0" smtClean="0"/>
              <a:t>Implementing the countercyclical capital buffer add-on </a:t>
            </a:r>
          </a:p>
          <a:p>
            <a:r>
              <a:rPr lang="en-US" altLang="zh-TW" dirty="0" smtClean="0"/>
              <a:t>This means that the countercyclical capital buffer is presented as an add-on to the capital conservation buffer, effectively stretching the size of its range. </a:t>
            </a:r>
          </a:p>
          <a:p>
            <a:r>
              <a:rPr lang="en-US" altLang="zh-TW" dirty="0" smtClean="0"/>
              <a:t>The higher capital requirements serve three main purposes: they help to slow down credit bubbles, they make an economy’s banks stronger, and they offer a way out of the paradox of capital.</a:t>
            </a:r>
          </a:p>
          <a:p>
            <a:r>
              <a:rPr lang="en-US" altLang="zh-TW" dirty="0" smtClean="0"/>
              <a:t>credit/GDP guide should be considered as a useful starting reference point that authorities should take into account in formulating and explaining buffer decisions. </a:t>
            </a:r>
            <a:endParaRPr lang="zh-TW" altLang="en-US" dirty="0"/>
          </a:p>
        </p:txBody>
      </p:sp>
      <p:sp>
        <p:nvSpPr>
          <p:cNvPr id="4" name="投影片編號版面配置區 3"/>
          <p:cNvSpPr>
            <a:spLocks noGrp="1"/>
          </p:cNvSpPr>
          <p:nvPr>
            <p:ph type="sldNum" sz="quarter" idx="10"/>
          </p:nvPr>
        </p:nvSpPr>
        <p:spPr/>
        <p:txBody>
          <a:bodyPr/>
          <a:lstStyle/>
          <a:p>
            <a:fld id="{CF305CAC-BE47-41F6-B339-B138473C8903}" type="slidenum">
              <a:rPr lang="zh-TW" altLang="en-US" smtClean="0"/>
              <a:pPr/>
              <a:t>16</a:t>
            </a:fld>
            <a:endParaRPr lang="zh-TW"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When the credit-to-GDP ratio is 2 percentage points or less above its long term trend, the buffer add-on (</a:t>
            </a:r>
            <a:r>
              <a:rPr lang="en-US" altLang="zh-TW" dirty="0" err="1" smtClean="0"/>
              <a:t>VBt</a:t>
            </a:r>
            <a:r>
              <a:rPr lang="en-US" altLang="zh-TW" dirty="0" smtClean="0"/>
              <a:t>) will be 0%. When the credit-to-GDP ratio exceeds its long term trend by 10 percentage points or more, the buffer add-on will be 2% of risk weighted assets. When the credit-to-GDP ratio is between 2 and 10 percentage points of its trend, the buffer add-on will vary linearly between 0% and 2%.</a:t>
            </a:r>
            <a:endParaRPr lang="zh-TW" altLang="en-US" dirty="0" smtClean="0"/>
          </a:p>
          <a:p>
            <a:endParaRPr lang="zh-TW" altLang="en-US" dirty="0"/>
          </a:p>
        </p:txBody>
      </p:sp>
      <p:sp>
        <p:nvSpPr>
          <p:cNvPr id="4" name="投影片編號版面配置區 3"/>
          <p:cNvSpPr>
            <a:spLocks noGrp="1"/>
          </p:cNvSpPr>
          <p:nvPr>
            <p:ph type="sldNum" sz="quarter" idx="10"/>
          </p:nvPr>
        </p:nvSpPr>
        <p:spPr/>
        <p:txBody>
          <a:bodyPr/>
          <a:lstStyle/>
          <a:p>
            <a:fld id="{CF305CAC-BE47-41F6-B339-B138473C8903}" type="slidenum">
              <a:rPr lang="zh-TW" altLang="en-US" smtClean="0"/>
              <a:pPr/>
              <a:t>19</a:t>
            </a:fld>
            <a:endParaRPr lang="zh-TW"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CF305CAC-BE47-41F6-B339-B138473C8903}" type="slidenum">
              <a:rPr lang="zh-TW" altLang="en-US" smtClean="0"/>
              <a:pPr/>
              <a:t>21</a:t>
            </a:fld>
            <a:endParaRPr lang="zh-TW"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The consequences of not meeting the countercyclical capital buffer will be the same as not meeting the capital conservation buffer (</a:t>
            </a:r>
            <a:r>
              <a:rPr lang="en-US" altLang="zh-TW" dirty="0" err="1" smtClean="0"/>
              <a:t>ie</a:t>
            </a:r>
            <a:r>
              <a:rPr lang="en-US" altLang="zh-TW" dirty="0" smtClean="0"/>
              <a:t> constraints on distributions of earnings). </a:t>
            </a:r>
            <a:endParaRPr lang="zh-TW" altLang="en-US" dirty="0"/>
          </a:p>
        </p:txBody>
      </p:sp>
      <p:sp>
        <p:nvSpPr>
          <p:cNvPr id="4" name="投影片編號版面配置區 3"/>
          <p:cNvSpPr>
            <a:spLocks noGrp="1"/>
          </p:cNvSpPr>
          <p:nvPr>
            <p:ph type="sldNum" sz="quarter" idx="10"/>
          </p:nvPr>
        </p:nvSpPr>
        <p:spPr/>
        <p:txBody>
          <a:bodyPr/>
          <a:lstStyle/>
          <a:p>
            <a:fld id="{CF305CAC-BE47-41F6-B339-B138473C8903}" type="slidenum">
              <a:rPr lang="zh-TW" altLang="en-US" smtClean="0"/>
              <a:pPr/>
              <a:t>22</a:t>
            </a:fld>
            <a:endParaRPr lang="zh-TW"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The new Basel III package encompasses specific </a:t>
            </a:r>
            <a:r>
              <a:rPr lang="en-US" altLang="zh-TW" dirty="0" err="1" smtClean="0"/>
              <a:t>macroprudential</a:t>
            </a:r>
            <a:r>
              <a:rPr lang="en-US" altLang="zh-TW" dirty="0" smtClean="0"/>
              <a:t> tools that national supervisory authorities can use to establish targeted capital requirements in order to deal with systemic risk both over time and across institutions. From this perspective, Basel III provides an anchor for the development of a fully fledged and strong </a:t>
            </a:r>
            <a:r>
              <a:rPr lang="en-US" altLang="zh-TW" dirty="0" err="1" smtClean="0"/>
              <a:t>macroprudential</a:t>
            </a:r>
            <a:r>
              <a:rPr lang="en-US" altLang="zh-TW" dirty="0" smtClean="0"/>
              <a:t> framework that takes account of these two dimensions of systemic risk. </a:t>
            </a:r>
            <a:endParaRPr lang="zh-TW"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Basel III will also allow for a better handling of the systemic risk due to the </a:t>
            </a:r>
            <a:r>
              <a:rPr lang="en-US" altLang="zh-TW" dirty="0" err="1" smtClean="0"/>
              <a:t>interlinkages</a:t>
            </a:r>
            <a:r>
              <a:rPr lang="en-US" altLang="zh-TW" dirty="0" smtClean="0"/>
              <a:t> and common exposures across individual institutions.. Under the Basel III framework,. Work is still under way to delineate the modalities for addressing systemic risk, but one possibility would be to allow national authorities to establish a systemic capital surcharge for SIFIs. </a:t>
            </a:r>
          </a:p>
          <a:p>
            <a:endParaRPr lang="zh-TW" altLang="en-US" dirty="0"/>
          </a:p>
        </p:txBody>
      </p:sp>
      <p:sp>
        <p:nvSpPr>
          <p:cNvPr id="4" name="投影片編號版面配置區 3"/>
          <p:cNvSpPr>
            <a:spLocks noGrp="1"/>
          </p:cNvSpPr>
          <p:nvPr>
            <p:ph type="sldNum" sz="quarter" idx="10"/>
          </p:nvPr>
        </p:nvSpPr>
        <p:spPr/>
        <p:txBody>
          <a:bodyPr/>
          <a:lstStyle/>
          <a:p>
            <a:fld id="{CF305CAC-BE47-41F6-B339-B138473C8903}" type="slidenum">
              <a:rPr lang="zh-TW" altLang="en-US" smtClean="0"/>
              <a:pPr/>
              <a:t>23</a:t>
            </a:fld>
            <a:endParaRPr lang="zh-TW"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en-US" altLang="zh-TW" dirty="0" smtClean="0"/>
              <a:t>As first announced in July 2010, the NSFR released as part of the December 2009 Basel III proposal is in the process of being revised, and a new NSFR proposal is expected by year-end 2010. The revised NSFR is not scheduled to take effect as a minimum standard until 2018.</a:t>
            </a:r>
            <a:endParaRPr lang="zh-TW" altLang="en-US" dirty="0"/>
          </a:p>
        </p:txBody>
      </p:sp>
      <p:sp>
        <p:nvSpPr>
          <p:cNvPr id="4" name="投影片編號版面配置區 3"/>
          <p:cNvSpPr>
            <a:spLocks noGrp="1"/>
          </p:cNvSpPr>
          <p:nvPr>
            <p:ph type="sldNum" sz="quarter" idx="10"/>
          </p:nvPr>
        </p:nvSpPr>
        <p:spPr/>
        <p:txBody>
          <a:bodyPr/>
          <a:lstStyle/>
          <a:p>
            <a:fld id="{CF305CAC-BE47-41F6-B339-B138473C8903}" type="slidenum">
              <a:rPr lang="zh-TW" altLang="en-US" smtClean="0"/>
              <a:pPr/>
              <a:t>26</a:t>
            </a:fld>
            <a:endParaRPr lang="zh-TW"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the Financial Supervisory Commission (FSC) suggests it should start in 2012 to reach the Basel goal by 2015.</a:t>
            </a:r>
            <a:endParaRPr lang="zh-TW" altLang="en-US" dirty="0" smtClean="0"/>
          </a:p>
          <a:p>
            <a:endParaRPr lang="zh-TW" altLang="en-US" dirty="0"/>
          </a:p>
        </p:txBody>
      </p:sp>
      <p:sp>
        <p:nvSpPr>
          <p:cNvPr id="4" name="投影片編號版面配置區 3"/>
          <p:cNvSpPr>
            <a:spLocks noGrp="1"/>
          </p:cNvSpPr>
          <p:nvPr>
            <p:ph type="sldNum" sz="quarter" idx="10"/>
          </p:nvPr>
        </p:nvSpPr>
        <p:spPr/>
        <p:txBody>
          <a:bodyPr/>
          <a:lstStyle/>
          <a:p>
            <a:fld id="{CF305CAC-BE47-41F6-B339-B138473C8903}" type="slidenum">
              <a:rPr lang="zh-TW" altLang="en-US" smtClean="0"/>
              <a:pPr/>
              <a:t>27</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sz="1200" b="1" i="0" kern="1200" dirty="0" smtClean="0">
                <a:solidFill>
                  <a:schemeClr val="tx1"/>
                </a:solidFill>
                <a:latin typeface="+mn-lt"/>
                <a:ea typeface="+mn-ea"/>
                <a:cs typeface="+mn-cs"/>
              </a:rPr>
              <a:t>重要日期</a:t>
            </a:r>
            <a:r>
              <a:rPr lang="en-US" altLang="zh-TW" sz="1200" b="1" i="0" kern="1200" dirty="0" smtClean="0">
                <a:solidFill>
                  <a:schemeClr val="tx1"/>
                </a:solidFill>
                <a:latin typeface="+mn-lt"/>
                <a:ea typeface="+mn-ea"/>
                <a:cs typeface="+mn-cs"/>
              </a:rPr>
              <a:t>/</a:t>
            </a:r>
            <a:r>
              <a:rPr lang="zh-TW" altLang="en-US" sz="1200" b="1" i="0" kern="1200" dirty="0" smtClean="0">
                <a:solidFill>
                  <a:schemeClr val="tx1"/>
                </a:solidFill>
                <a:latin typeface="+mn-lt"/>
                <a:ea typeface="+mn-ea"/>
                <a:cs typeface="+mn-cs"/>
              </a:rPr>
              <a:t>擬議的時間表</a:t>
            </a:r>
          </a:p>
          <a:p>
            <a:r>
              <a:rPr lang="zh-TW" altLang="en-US" sz="1200" b="0" i="0" kern="1200" dirty="0" smtClean="0">
                <a:solidFill>
                  <a:schemeClr val="tx1"/>
                </a:solidFill>
                <a:latin typeface="+mn-lt"/>
                <a:ea typeface="+mn-ea"/>
                <a:cs typeface="+mn-cs"/>
              </a:rPr>
              <a:t>日期實際 </a:t>
            </a:r>
            <a:r>
              <a:rPr lang="en-US" altLang="zh-TW" sz="1200" b="0" i="0" kern="1200" dirty="0" smtClean="0">
                <a:solidFill>
                  <a:schemeClr val="tx1"/>
                </a:solidFill>
                <a:latin typeface="+mn-lt"/>
                <a:ea typeface="+mn-ea"/>
                <a:cs typeface="+mn-cs"/>
              </a:rPr>
              <a:t>/</a:t>
            </a:r>
            <a:br>
              <a:rPr lang="en-US" altLang="zh-TW" sz="1200" b="0" i="0" kern="1200" dirty="0" smtClean="0">
                <a:solidFill>
                  <a:schemeClr val="tx1"/>
                </a:solidFill>
                <a:latin typeface="+mn-lt"/>
                <a:ea typeface="+mn-ea"/>
                <a:cs typeface="+mn-cs"/>
              </a:rPr>
            </a:br>
            <a:r>
              <a:rPr lang="zh-TW" altLang="en-US" sz="1200" b="0" i="0" kern="1200" dirty="0" smtClean="0">
                <a:solidFill>
                  <a:schemeClr val="tx1"/>
                </a:solidFill>
                <a:latin typeface="+mn-lt"/>
                <a:ea typeface="+mn-ea"/>
                <a:cs typeface="+mn-cs"/>
              </a:rPr>
              <a:t>計劃里程碑</a:t>
            </a:r>
            <a:r>
              <a:rPr lang="en-US" altLang="zh-TW" sz="1200" b="0" i="0" kern="1200" dirty="0" smtClean="0">
                <a:solidFill>
                  <a:schemeClr val="tx1"/>
                </a:solidFill>
                <a:latin typeface="+mn-lt"/>
                <a:ea typeface="+mn-ea"/>
                <a:cs typeface="+mn-cs"/>
              </a:rPr>
              <a:t>2009</a:t>
            </a:r>
            <a:r>
              <a:rPr lang="zh-TW" altLang="en-US" sz="1200" b="0" i="0" kern="1200" dirty="0" smtClean="0">
                <a:solidFill>
                  <a:schemeClr val="tx1"/>
                </a:solidFill>
                <a:latin typeface="+mn-lt"/>
                <a:ea typeface="+mn-ea"/>
                <a:cs typeface="+mn-cs"/>
              </a:rPr>
              <a:t>年</a:t>
            </a:r>
            <a:r>
              <a:rPr lang="en-US" altLang="zh-TW" sz="1200" b="0" i="0" kern="1200" dirty="0" smtClean="0">
                <a:solidFill>
                  <a:schemeClr val="tx1"/>
                </a:solidFill>
                <a:latin typeface="+mn-lt"/>
                <a:ea typeface="+mn-ea"/>
                <a:cs typeface="+mn-cs"/>
              </a:rPr>
              <a:t>12</a:t>
            </a:r>
            <a:r>
              <a:rPr lang="zh-TW" altLang="en-US" sz="1200" b="0" i="0" kern="1200" dirty="0" smtClean="0">
                <a:solidFill>
                  <a:schemeClr val="tx1"/>
                </a:solidFill>
                <a:latin typeface="+mn-lt"/>
                <a:ea typeface="+mn-ea"/>
                <a:cs typeface="+mn-cs"/>
              </a:rPr>
              <a:t>月</a:t>
            </a:r>
            <a:r>
              <a:rPr lang="en-US" altLang="zh-TW" sz="1200" b="0" i="0" kern="1200" dirty="0" smtClean="0">
                <a:solidFill>
                  <a:schemeClr val="tx1"/>
                </a:solidFill>
                <a:latin typeface="+mn-lt"/>
                <a:ea typeface="+mn-ea"/>
                <a:cs typeface="+mn-cs"/>
              </a:rPr>
              <a:t>19</a:t>
            </a:r>
            <a:r>
              <a:rPr lang="zh-TW" altLang="en-US" sz="1200" b="0" i="0" kern="1200" dirty="0" smtClean="0">
                <a:solidFill>
                  <a:schemeClr val="tx1"/>
                </a:solidFill>
                <a:latin typeface="+mn-lt"/>
                <a:ea typeface="+mn-ea"/>
                <a:cs typeface="+mn-cs"/>
              </a:rPr>
              <a:t>日實際國際清算銀行公佈的文件，供公眾查看</a:t>
            </a:r>
            <a:r>
              <a:rPr lang="en-US" altLang="zh-TW" sz="1200" b="0" i="0" kern="1200" dirty="0" smtClean="0">
                <a:solidFill>
                  <a:schemeClr val="tx1"/>
                </a:solidFill>
                <a:latin typeface="+mn-lt"/>
                <a:ea typeface="+mn-ea"/>
                <a:cs typeface="+mn-cs"/>
              </a:rPr>
              <a:t>/</a:t>
            </a:r>
            <a:r>
              <a:rPr lang="zh-TW" altLang="en-US" sz="1200" b="0" i="0" kern="1200" dirty="0" smtClean="0">
                <a:solidFill>
                  <a:schemeClr val="tx1"/>
                </a:solidFill>
                <a:latin typeface="+mn-lt"/>
                <a:ea typeface="+mn-ea"/>
                <a:cs typeface="+mn-cs"/>
              </a:rPr>
              <a:t>發表評論</a:t>
            </a:r>
            <a:r>
              <a:rPr lang="en-US" altLang="zh-TW" sz="1200" b="0" i="0" kern="1200" dirty="0" smtClean="0">
                <a:solidFill>
                  <a:schemeClr val="tx1"/>
                </a:solidFill>
                <a:latin typeface="+mn-lt"/>
                <a:ea typeface="+mn-ea"/>
                <a:cs typeface="+mn-cs"/>
              </a:rPr>
              <a:t>2010</a:t>
            </a:r>
            <a:r>
              <a:rPr lang="zh-TW" altLang="en-US" sz="1200" b="0" i="0" kern="1200" dirty="0" smtClean="0">
                <a:solidFill>
                  <a:schemeClr val="tx1"/>
                </a:solidFill>
                <a:latin typeface="+mn-lt"/>
                <a:ea typeface="+mn-ea"/>
                <a:cs typeface="+mn-cs"/>
              </a:rPr>
              <a:t>年</a:t>
            </a:r>
            <a:r>
              <a:rPr lang="en-US" altLang="zh-TW" sz="1200" b="0" i="0" kern="1200" dirty="0" smtClean="0">
                <a:solidFill>
                  <a:schemeClr val="tx1"/>
                </a:solidFill>
                <a:latin typeface="+mn-lt"/>
                <a:ea typeface="+mn-ea"/>
                <a:cs typeface="+mn-cs"/>
              </a:rPr>
              <a:t>4</a:t>
            </a:r>
            <a:r>
              <a:rPr lang="zh-TW" altLang="en-US" sz="1200" b="0" i="0" kern="1200" dirty="0" smtClean="0">
                <a:solidFill>
                  <a:schemeClr val="tx1"/>
                </a:solidFill>
                <a:latin typeface="+mn-lt"/>
                <a:ea typeface="+mn-ea"/>
                <a:cs typeface="+mn-cs"/>
              </a:rPr>
              <a:t>月</a:t>
            </a:r>
            <a:r>
              <a:rPr lang="en-US" altLang="zh-TW" sz="1200" b="0" i="0" kern="1200" dirty="0" smtClean="0">
                <a:solidFill>
                  <a:schemeClr val="tx1"/>
                </a:solidFill>
                <a:latin typeface="+mn-lt"/>
                <a:ea typeface="+mn-ea"/>
                <a:cs typeface="+mn-cs"/>
              </a:rPr>
              <a:t>16</a:t>
            </a:r>
            <a:r>
              <a:rPr lang="zh-TW" altLang="en-US" sz="1200" b="0" i="0" kern="1200" dirty="0" smtClean="0">
                <a:solidFill>
                  <a:schemeClr val="tx1"/>
                </a:solidFill>
                <a:latin typeface="+mn-lt"/>
                <a:ea typeface="+mn-ea"/>
                <a:cs typeface="+mn-cs"/>
              </a:rPr>
              <a:t>號實際結束公眾評議期</a:t>
            </a:r>
            <a:r>
              <a:rPr lang="en-US" altLang="zh-TW" sz="1200" b="0" i="0" kern="1200" dirty="0" smtClean="0">
                <a:solidFill>
                  <a:schemeClr val="tx1"/>
                </a:solidFill>
                <a:latin typeface="+mn-lt"/>
                <a:ea typeface="+mn-ea"/>
                <a:cs typeface="+mn-cs"/>
              </a:rPr>
              <a:t>2010</a:t>
            </a:r>
            <a:r>
              <a:rPr lang="zh-TW" altLang="en-US" sz="1200" b="0" i="0" kern="1200" dirty="0" smtClean="0">
                <a:solidFill>
                  <a:schemeClr val="tx1"/>
                </a:solidFill>
                <a:latin typeface="+mn-lt"/>
                <a:ea typeface="+mn-ea"/>
                <a:cs typeface="+mn-cs"/>
              </a:rPr>
              <a:t>年</a:t>
            </a:r>
            <a:r>
              <a:rPr lang="en-US" altLang="zh-TW" sz="1200" b="0" i="0" kern="1200" dirty="0" smtClean="0">
                <a:solidFill>
                  <a:schemeClr val="tx1"/>
                </a:solidFill>
                <a:latin typeface="+mn-lt"/>
                <a:ea typeface="+mn-ea"/>
                <a:cs typeface="+mn-cs"/>
              </a:rPr>
              <a:t>4</a:t>
            </a:r>
            <a:r>
              <a:rPr lang="zh-TW" altLang="en-US" sz="1200" b="0" i="0" kern="1200" dirty="0" smtClean="0">
                <a:solidFill>
                  <a:schemeClr val="tx1"/>
                </a:solidFill>
                <a:latin typeface="+mn-lt"/>
                <a:ea typeface="+mn-ea"/>
                <a:cs typeface="+mn-cs"/>
              </a:rPr>
              <a:t>月</a:t>
            </a:r>
            <a:r>
              <a:rPr lang="en-US" altLang="zh-TW" sz="1200" b="0" i="0" kern="1200" dirty="0" smtClean="0">
                <a:solidFill>
                  <a:schemeClr val="tx1"/>
                </a:solidFill>
                <a:latin typeface="+mn-lt"/>
                <a:ea typeface="+mn-ea"/>
                <a:cs typeface="+mn-cs"/>
              </a:rPr>
              <a:t>23</a:t>
            </a:r>
            <a:r>
              <a:rPr lang="zh-TW" altLang="en-US" sz="1200" b="0" i="0" kern="1200" dirty="0" smtClean="0">
                <a:solidFill>
                  <a:schemeClr val="tx1"/>
                </a:solidFill>
                <a:latin typeface="+mn-lt"/>
                <a:ea typeface="+mn-ea"/>
                <a:cs typeface="+mn-cs"/>
              </a:rPr>
              <a:t>日實際</a:t>
            </a:r>
            <a:r>
              <a:rPr lang="zh-TW" altLang="en-US" sz="1200" b="0" i="0" u="none" strike="noStrike" kern="1200" dirty="0" smtClean="0">
                <a:solidFill>
                  <a:schemeClr val="tx1"/>
                </a:solidFill>
                <a:latin typeface="+mn-lt"/>
                <a:ea typeface="+mn-ea"/>
                <a:cs typeface="+mn-cs"/>
                <a:hlinkClick r:id="rId3"/>
              </a:rPr>
              <a:t>會議的</a:t>
            </a:r>
            <a:r>
              <a:rPr lang="en-US" altLang="zh-TW" sz="1200" b="0" i="0" u="none" strike="noStrike" kern="1200" dirty="0" smtClean="0">
                <a:solidFill>
                  <a:schemeClr val="tx1"/>
                </a:solidFill>
                <a:latin typeface="+mn-lt"/>
                <a:ea typeface="+mn-ea"/>
                <a:cs typeface="+mn-cs"/>
                <a:hlinkClick r:id="rId3"/>
              </a:rPr>
              <a:t>20</a:t>
            </a:r>
            <a:r>
              <a:rPr lang="zh-TW" altLang="en-US" sz="1200" b="0" i="0" u="none" strike="noStrike" kern="1200" dirty="0" smtClean="0">
                <a:solidFill>
                  <a:schemeClr val="tx1"/>
                </a:solidFill>
                <a:latin typeface="+mn-lt"/>
                <a:ea typeface="+mn-ea"/>
                <a:cs typeface="+mn-cs"/>
                <a:hlinkClick r:id="rId3"/>
              </a:rPr>
              <a:t>國集團財長和央行行長，</a:t>
            </a:r>
            <a:r>
              <a:rPr lang="en-US" altLang="zh-TW" sz="1200" b="0" i="0" u="none" strike="noStrike" kern="1200" dirty="0" smtClean="0">
                <a:solidFill>
                  <a:schemeClr val="tx1"/>
                </a:solidFill>
                <a:latin typeface="+mn-lt"/>
                <a:ea typeface="+mn-ea"/>
                <a:cs typeface="+mn-cs"/>
                <a:hlinkClick r:id="rId3"/>
              </a:rPr>
              <a:t>2010</a:t>
            </a:r>
            <a:r>
              <a:rPr lang="zh-TW" altLang="en-US" sz="1200" b="0" i="0" u="none" strike="noStrike" kern="1200" dirty="0" smtClean="0">
                <a:solidFill>
                  <a:schemeClr val="tx1"/>
                </a:solidFill>
                <a:latin typeface="+mn-lt"/>
                <a:ea typeface="+mn-ea"/>
                <a:cs typeface="+mn-cs"/>
                <a:hlinkClick r:id="rId3"/>
              </a:rPr>
              <a:t>年</a:t>
            </a:r>
            <a:r>
              <a:rPr lang="en-US" altLang="zh-TW" sz="1200" b="0" i="0" u="none" strike="noStrike" kern="1200" dirty="0" smtClean="0">
                <a:solidFill>
                  <a:schemeClr val="tx1"/>
                </a:solidFill>
                <a:latin typeface="+mn-lt"/>
                <a:ea typeface="+mn-ea"/>
                <a:cs typeface="+mn-cs"/>
                <a:hlinkClick r:id="rId3"/>
              </a:rPr>
              <a:t>4</a:t>
            </a:r>
            <a:r>
              <a:rPr lang="zh-TW" altLang="en-US" sz="1200" b="0" i="0" u="none" strike="noStrike" kern="1200" dirty="0" smtClean="0">
                <a:solidFill>
                  <a:schemeClr val="tx1"/>
                </a:solidFill>
                <a:latin typeface="+mn-lt"/>
                <a:ea typeface="+mn-ea"/>
                <a:cs typeface="+mn-cs"/>
                <a:hlinkClick r:id="rId3"/>
              </a:rPr>
              <a:t>月</a:t>
            </a:r>
            <a:r>
              <a:rPr lang="en-US" altLang="zh-TW" sz="1200" b="0" i="0" u="none" strike="noStrike" kern="1200" dirty="0" smtClean="0">
                <a:solidFill>
                  <a:schemeClr val="tx1"/>
                </a:solidFill>
                <a:latin typeface="+mn-lt"/>
                <a:ea typeface="+mn-ea"/>
                <a:cs typeface="+mn-cs"/>
                <a:hlinkClick r:id="rId3"/>
              </a:rPr>
              <a:t>23</a:t>
            </a:r>
            <a:r>
              <a:rPr lang="zh-TW" altLang="en-US" sz="1200" b="0" i="0" u="none" strike="noStrike" kern="1200" dirty="0" smtClean="0">
                <a:solidFill>
                  <a:schemeClr val="tx1"/>
                </a:solidFill>
                <a:latin typeface="+mn-lt"/>
                <a:ea typeface="+mn-ea"/>
                <a:cs typeface="+mn-cs"/>
                <a:hlinkClick r:id="rId3"/>
              </a:rPr>
              <a:t>日</a:t>
            </a:r>
            <a:r>
              <a:rPr lang="en-US" altLang="zh-TW" sz="1200" b="0" i="0" kern="1200" dirty="0" smtClean="0">
                <a:solidFill>
                  <a:schemeClr val="tx1"/>
                </a:solidFill>
                <a:latin typeface="+mn-lt"/>
                <a:ea typeface="+mn-ea"/>
                <a:cs typeface="+mn-cs"/>
              </a:rPr>
              <a:t>6</a:t>
            </a:r>
            <a:r>
              <a:rPr lang="zh-TW" altLang="en-US" sz="1200" b="0" i="0" kern="1200" dirty="0" smtClean="0">
                <a:solidFill>
                  <a:schemeClr val="tx1"/>
                </a:solidFill>
                <a:latin typeface="+mn-lt"/>
                <a:ea typeface="+mn-ea"/>
                <a:cs typeface="+mn-cs"/>
              </a:rPr>
              <a:t>月</a:t>
            </a:r>
            <a:r>
              <a:rPr lang="en-US" altLang="zh-TW" sz="1200" b="0" i="0" kern="1200" dirty="0" smtClean="0">
                <a:solidFill>
                  <a:schemeClr val="tx1"/>
                </a:solidFill>
                <a:latin typeface="+mn-lt"/>
                <a:ea typeface="+mn-ea"/>
                <a:cs typeface="+mn-cs"/>
              </a:rPr>
              <a:t>3-5</a:t>
            </a:r>
            <a:r>
              <a:rPr lang="zh-TW" altLang="en-US" sz="1200" b="0" i="0" kern="1200" dirty="0" smtClean="0">
                <a:solidFill>
                  <a:schemeClr val="tx1"/>
                </a:solidFill>
                <a:latin typeface="+mn-lt"/>
                <a:ea typeface="+mn-ea"/>
                <a:cs typeface="+mn-cs"/>
              </a:rPr>
              <a:t>日，</a:t>
            </a:r>
            <a:r>
              <a:rPr lang="en-US" altLang="zh-TW" sz="1200" b="0" i="0" kern="1200" dirty="0" smtClean="0">
                <a:solidFill>
                  <a:schemeClr val="tx1"/>
                </a:solidFill>
                <a:latin typeface="+mn-lt"/>
                <a:ea typeface="+mn-ea"/>
                <a:cs typeface="+mn-cs"/>
              </a:rPr>
              <a:t>2010</a:t>
            </a:r>
            <a:r>
              <a:rPr lang="zh-TW" altLang="en-US" sz="1200" b="0" i="0" kern="1200" dirty="0" smtClean="0">
                <a:solidFill>
                  <a:schemeClr val="tx1"/>
                </a:solidFill>
                <a:latin typeface="+mn-lt"/>
                <a:ea typeface="+mn-ea"/>
                <a:cs typeface="+mn-cs"/>
              </a:rPr>
              <a:t>實際會議的財政部長和中央銀行行長。 韓國釜山</a:t>
            </a:r>
            <a:r>
              <a:rPr lang="en-US" altLang="zh-TW" sz="1200" b="0" i="0" kern="1200" dirty="0" smtClean="0">
                <a:solidFill>
                  <a:schemeClr val="tx1"/>
                </a:solidFill>
                <a:latin typeface="+mn-lt"/>
                <a:ea typeface="+mn-ea"/>
                <a:cs typeface="+mn-cs"/>
              </a:rPr>
              <a:t>6</a:t>
            </a:r>
            <a:r>
              <a:rPr lang="zh-TW" altLang="en-US" sz="1200" b="0" i="0" kern="1200" dirty="0" smtClean="0">
                <a:solidFill>
                  <a:schemeClr val="tx1"/>
                </a:solidFill>
                <a:latin typeface="+mn-lt"/>
                <a:ea typeface="+mn-ea"/>
                <a:cs typeface="+mn-cs"/>
              </a:rPr>
              <a:t>月</a:t>
            </a:r>
            <a:r>
              <a:rPr lang="en-US" altLang="zh-TW" sz="1200" b="0" i="0" kern="1200" dirty="0" smtClean="0">
                <a:solidFill>
                  <a:schemeClr val="tx1"/>
                </a:solidFill>
                <a:latin typeface="+mn-lt"/>
                <a:ea typeface="+mn-ea"/>
                <a:cs typeface="+mn-cs"/>
              </a:rPr>
              <a:t>26-27</a:t>
            </a:r>
            <a:r>
              <a:rPr lang="zh-TW" altLang="en-US" sz="1200" b="0" i="0" kern="1200" dirty="0" smtClean="0">
                <a:solidFill>
                  <a:schemeClr val="tx1"/>
                </a:solidFill>
                <a:latin typeface="+mn-lt"/>
                <a:ea typeface="+mn-ea"/>
                <a:cs typeface="+mn-cs"/>
              </a:rPr>
              <a:t>日，</a:t>
            </a:r>
            <a:r>
              <a:rPr lang="en-US" altLang="zh-TW" sz="1200" b="0" i="0" kern="1200" dirty="0" smtClean="0">
                <a:solidFill>
                  <a:schemeClr val="tx1"/>
                </a:solidFill>
                <a:latin typeface="+mn-lt"/>
                <a:ea typeface="+mn-ea"/>
                <a:cs typeface="+mn-cs"/>
              </a:rPr>
              <a:t>2010</a:t>
            </a:r>
            <a:r>
              <a:rPr lang="zh-TW" altLang="en-US" sz="1200" b="0" i="0" kern="1200" dirty="0" smtClean="0">
                <a:solidFill>
                  <a:schemeClr val="tx1"/>
                </a:solidFill>
                <a:latin typeface="+mn-lt"/>
                <a:ea typeface="+mn-ea"/>
                <a:cs typeface="+mn-cs"/>
              </a:rPr>
              <a:t>實際</a:t>
            </a:r>
            <a:r>
              <a:rPr lang="en-US" altLang="zh-TW" sz="1200" b="0" i="0" u="none" strike="noStrike" kern="1200" dirty="0" smtClean="0">
                <a:solidFill>
                  <a:schemeClr val="tx1"/>
                </a:solidFill>
                <a:latin typeface="+mn-lt"/>
                <a:ea typeface="+mn-ea"/>
                <a:cs typeface="+mn-cs"/>
                <a:hlinkClick r:id="rId4" tooltip="2010 G-20 Toronto summit"/>
              </a:rPr>
              <a:t>20</a:t>
            </a:r>
            <a:r>
              <a:rPr lang="zh-TW" altLang="en-US" sz="1200" b="0" i="0" u="none" strike="noStrike" kern="1200" dirty="0" smtClean="0">
                <a:solidFill>
                  <a:schemeClr val="tx1"/>
                </a:solidFill>
                <a:latin typeface="+mn-lt"/>
                <a:ea typeface="+mn-ea"/>
                <a:cs typeface="+mn-cs"/>
                <a:hlinkClick r:id="rId4" tooltip="2010 G-20 Toronto summit"/>
              </a:rPr>
              <a:t>國集團首腦會議的多倫多</a:t>
            </a:r>
            <a:r>
              <a:rPr lang="en-US" altLang="zh-TW" sz="1200" b="0" i="0" kern="1200" dirty="0" smtClean="0">
                <a:solidFill>
                  <a:schemeClr val="tx1"/>
                </a:solidFill>
                <a:latin typeface="+mn-lt"/>
                <a:ea typeface="+mn-ea"/>
                <a:cs typeface="+mn-cs"/>
              </a:rPr>
              <a:t>2010</a:t>
            </a:r>
            <a:r>
              <a:rPr lang="zh-TW" altLang="en-US" sz="1200" b="0" i="0" kern="1200" dirty="0" smtClean="0">
                <a:solidFill>
                  <a:schemeClr val="tx1"/>
                </a:solidFill>
                <a:latin typeface="+mn-lt"/>
                <a:ea typeface="+mn-ea"/>
                <a:cs typeface="+mn-cs"/>
              </a:rPr>
              <a:t>年</a:t>
            </a:r>
            <a:r>
              <a:rPr lang="en-US" altLang="zh-TW" sz="1200" b="0" i="0" kern="1200" dirty="0" smtClean="0">
                <a:solidFill>
                  <a:schemeClr val="tx1"/>
                </a:solidFill>
                <a:latin typeface="+mn-lt"/>
                <a:ea typeface="+mn-ea"/>
                <a:cs typeface="+mn-cs"/>
              </a:rPr>
              <a:t>9</a:t>
            </a:r>
            <a:r>
              <a:rPr lang="zh-TW" altLang="en-US" sz="1200" b="0" i="0" kern="1200" dirty="0" smtClean="0">
                <a:solidFill>
                  <a:schemeClr val="tx1"/>
                </a:solidFill>
                <a:latin typeface="+mn-lt"/>
                <a:ea typeface="+mn-ea"/>
                <a:cs typeface="+mn-cs"/>
              </a:rPr>
              <a:t>月</a:t>
            </a:r>
            <a:r>
              <a:rPr lang="en-US" altLang="zh-TW" sz="1200" b="0" i="0" kern="1200" dirty="0" smtClean="0">
                <a:solidFill>
                  <a:schemeClr val="tx1"/>
                </a:solidFill>
                <a:latin typeface="+mn-lt"/>
                <a:ea typeface="+mn-ea"/>
                <a:cs typeface="+mn-cs"/>
              </a:rPr>
              <a:t>12</a:t>
            </a:r>
            <a:r>
              <a:rPr lang="zh-TW" altLang="en-US" sz="1200" b="0" i="0" kern="1200" dirty="0" smtClean="0">
                <a:solidFill>
                  <a:schemeClr val="tx1"/>
                </a:solidFill>
                <a:latin typeface="+mn-lt"/>
                <a:ea typeface="+mn-ea"/>
                <a:cs typeface="+mn-cs"/>
              </a:rPr>
              <a:t>號實際巴塞爾委員會規定的最低水平，普通股</a:t>
            </a:r>
            <a:r>
              <a:rPr lang="en-US" altLang="zh-TW" sz="1200" b="0" i="0" kern="1200" dirty="0" smtClean="0">
                <a:solidFill>
                  <a:schemeClr val="tx1"/>
                </a:solidFill>
                <a:latin typeface="+mn-lt"/>
                <a:ea typeface="+mn-ea"/>
                <a:cs typeface="+mn-cs"/>
              </a:rPr>
              <a:t>7</a:t>
            </a:r>
            <a:r>
              <a:rPr lang="zh-TW" altLang="en-US" sz="1200" b="0" i="0" kern="1200" dirty="0" smtClean="0">
                <a:solidFill>
                  <a:schemeClr val="tx1"/>
                </a:solidFill>
                <a:latin typeface="+mn-lt"/>
                <a:ea typeface="+mn-ea"/>
                <a:cs typeface="+mn-cs"/>
              </a:rPr>
              <a:t>％，另加反週期緩衝含有高達</a:t>
            </a:r>
            <a:r>
              <a:rPr lang="en-US" altLang="zh-TW" sz="1200" b="0" i="0" kern="1200" dirty="0" smtClean="0">
                <a:solidFill>
                  <a:schemeClr val="tx1"/>
                </a:solidFill>
                <a:latin typeface="+mn-lt"/>
                <a:ea typeface="+mn-ea"/>
                <a:cs typeface="+mn-cs"/>
              </a:rPr>
              <a:t>2.5</a:t>
            </a:r>
            <a:r>
              <a:rPr lang="zh-TW" altLang="en-US" sz="1200" b="0" i="0" kern="1200" dirty="0" smtClean="0">
                <a:solidFill>
                  <a:schemeClr val="tx1"/>
                </a:solidFill>
                <a:latin typeface="+mn-lt"/>
                <a:ea typeface="+mn-ea"/>
                <a:cs typeface="+mn-cs"/>
              </a:rPr>
              <a:t>％的風險加權資產。</a:t>
            </a:r>
            <a:r>
              <a:rPr lang="en-US" altLang="zh-TW" sz="1200" b="0" i="0" u="none" strike="noStrike" kern="1200" baseline="30000" dirty="0" smtClean="0">
                <a:solidFill>
                  <a:schemeClr val="tx1"/>
                </a:solidFill>
                <a:latin typeface="+mn-lt"/>
                <a:ea typeface="+mn-ea"/>
                <a:cs typeface="+mn-cs"/>
                <a:hlinkClick r:id="rId5"/>
              </a:rPr>
              <a:t>[11]</a:t>
            </a:r>
            <a:r>
              <a:rPr lang="en-US" altLang="zh-TW" sz="1200" b="0" i="0" kern="1200" dirty="0" smtClean="0">
                <a:solidFill>
                  <a:schemeClr val="tx1"/>
                </a:solidFill>
                <a:latin typeface="+mn-lt"/>
                <a:ea typeface="+mn-ea"/>
                <a:cs typeface="+mn-cs"/>
              </a:rPr>
              <a:t>11</a:t>
            </a:r>
            <a:r>
              <a:rPr lang="zh-TW" altLang="en-US" sz="1200" b="0" i="0" kern="1200" dirty="0" smtClean="0">
                <a:solidFill>
                  <a:schemeClr val="tx1"/>
                </a:solidFill>
                <a:latin typeface="+mn-lt"/>
                <a:ea typeface="+mn-ea"/>
                <a:cs typeface="+mn-cs"/>
              </a:rPr>
              <a:t>月</a:t>
            </a:r>
            <a:r>
              <a:rPr lang="en-US" altLang="zh-TW" sz="1200" b="0" i="0" kern="1200" dirty="0" smtClean="0">
                <a:solidFill>
                  <a:schemeClr val="tx1"/>
                </a:solidFill>
                <a:latin typeface="+mn-lt"/>
                <a:ea typeface="+mn-ea"/>
                <a:cs typeface="+mn-cs"/>
              </a:rPr>
              <a:t>11-12</a:t>
            </a:r>
            <a:r>
              <a:rPr lang="zh-TW" altLang="en-US" sz="1200" b="0" i="0" kern="1200" dirty="0" smtClean="0">
                <a:solidFill>
                  <a:schemeClr val="tx1"/>
                </a:solidFill>
                <a:latin typeface="+mn-lt"/>
                <a:ea typeface="+mn-ea"/>
                <a:cs typeface="+mn-cs"/>
              </a:rPr>
              <a:t>日，</a:t>
            </a:r>
            <a:r>
              <a:rPr lang="en-US" altLang="zh-TW" sz="1200" b="0" i="0" kern="1200" dirty="0" smtClean="0">
                <a:solidFill>
                  <a:schemeClr val="tx1"/>
                </a:solidFill>
                <a:latin typeface="+mn-lt"/>
                <a:ea typeface="+mn-ea"/>
                <a:cs typeface="+mn-cs"/>
              </a:rPr>
              <a:t>2010</a:t>
            </a:r>
            <a:r>
              <a:rPr lang="zh-TW" altLang="en-US" sz="1200" b="0" i="0" kern="1200" dirty="0" smtClean="0">
                <a:solidFill>
                  <a:schemeClr val="tx1"/>
                </a:solidFill>
                <a:latin typeface="+mn-lt"/>
                <a:ea typeface="+mn-ea"/>
                <a:cs typeface="+mn-cs"/>
              </a:rPr>
              <a:t>計劃</a:t>
            </a:r>
            <a:r>
              <a:rPr lang="en-US" altLang="zh-TW" sz="1200" b="0" i="0" kern="1200" dirty="0" smtClean="0">
                <a:solidFill>
                  <a:schemeClr val="tx1"/>
                </a:solidFill>
                <a:latin typeface="+mn-lt"/>
                <a:ea typeface="+mn-ea"/>
                <a:cs typeface="+mn-cs"/>
              </a:rPr>
              <a:t>20</a:t>
            </a:r>
            <a:r>
              <a:rPr lang="zh-TW" altLang="en-US" sz="1200" b="0" i="0" kern="1200" dirty="0" smtClean="0">
                <a:solidFill>
                  <a:schemeClr val="tx1"/>
                </a:solidFill>
                <a:latin typeface="+mn-lt"/>
                <a:ea typeface="+mn-ea"/>
                <a:cs typeface="+mn-cs"/>
              </a:rPr>
              <a:t>國集團首腦會議漢城</a:t>
            </a:r>
            <a:r>
              <a:rPr lang="en-US" altLang="zh-TW" sz="1200" b="0" i="0" kern="1200" dirty="0" smtClean="0">
                <a:solidFill>
                  <a:schemeClr val="tx1"/>
                </a:solidFill>
                <a:latin typeface="+mn-lt"/>
                <a:ea typeface="+mn-ea"/>
                <a:cs typeface="+mn-cs"/>
              </a:rPr>
              <a:t>2010</a:t>
            </a:r>
            <a:r>
              <a:rPr lang="zh-TW" altLang="en-US" sz="1200" b="0" i="0" kern="1200" dirty="0" smtClean="0">
                <a:solidFill>
                  <a:schemeClr val="tx1"/>
                </a:solidFill>
                <a:latin typeface="+mn-lt"/>
                <a:ea typeface="+mn-ea"/>
                <a:cs typeface="+mn-cs"/>
              </a:rPr>
              <a:t>年</a:t>
            </a:r>
            <a:r>
              <a:rPr lang="en-US" altLang="zh-TW" sz="1200" b="0" i="0" kern="1200" dirty="0" smtClean="0">
                <a:solidFill>
                  <a:schemeClr val="tx1"/>
                </a:solidFill>
                <a:latin typeface="+mn-lt"/>
                <a:ea typeface="+mn-ea"/>
                <a:cs typeface="+mn-cs"/>
              </a:rPr>
              <a:t>12</a:t>
            </a:r>
            <a:r>
              <a:rPr lang="zh-TW" altLang="en-US" sz="1200" b="0" i="0" kern="1200" dirty="0" smtClean="0">
                <a:solidFill>
                  <a:schemeClr val="tx1"/>
                </a:solidFill>
                <a:latin typeface="+mn-lt"/>
                <a:ea typeface="+mn-ea"/>
                <a:cs typeface="+mn-cs"/>
              </a:rPr>
              <a:t>月</a:t>
            </a:r>
            <a:r>
              <a:rPr lang="en-US" altLang="zh-TW" sz="1200" b="0" i="0" kern="1200" dirty="0" smtClean="0">
                <a:solidFill>
                  <a:schemeClr val="tx1"/>
                </a:solidFill>
                <a:latin typeface="+mn-lt"/>
                <a:ea typeface="+mn-ea"/>
                <a:cs typeface="+mn-cs"/>
              </a:rPr>
              <a:t>31</a:t>
            </a:r>
            <a:r>
              <a:rPr lang="zh-TW" altLang="en-US" sz="1200" b="0" i="0" kern="1200" dirty="0" smtClean="0">
                <a:solidFill>
                  <a:schemeClr val="tx1"/>
                </a:solidFill>
                <a:latin typeface="+mn-lt"/>
                <a:ea typeface="+mn-ea"/>
                <a:cs typeface="+mn-cs"/>
              </a:rPr>
              <a:t>日計劃充分校準設置標準將制定</a:t>
            </a:r>
            <a:r>
              <a:rPr lang="en-US" altLang="zh-TW" sz="1200" b="0" i="0" kern="1200" dirty="0" smtClean="0">
                <a:solidFill>
                  <a:schemeClr val="tx1"/>
                </a:solidFill>
                <a:latin typeface="+mn-lt"/>
                <a:ea typeface="+mn-ea"/>
                <a:cs typeface="+mn-cs"/>
              </a:rPr>
              <a:t>2011</a:t>
            </a:r>
            <a:r>
              <a:rPr lang="zh-TW" altLang="en-US" sz="1200" b="0" i="0" kern="1200" dirty="0" smtClean="0">
                <a:solidFill>
                  <a:schemeClr val="tx1"/>
                </a:solidFill>
                <a:latin typeface="+mn-lt"/>
                <a:ea typeface="+mn-ea"/>
                <a:cs typeface="+mn-cs"/>
              </a:rPr>
              <a:t>年</a:t>
            </a:r>
            <a:r>
              <a:rPr lang="en-US" altLang="zh-TW" sz="1200" b="0" i="0" kern="1200" dirty="0" smtClean="0">
                <a:solidFill>
                  <a:schemeClr val="tx1"/>
                </a:solidFill>
                <a:latin typeface="+mn-lt"/>
                <a:ea typeface="+mn-ea"/>
                <a:cs typeface="+mn-cs"/>
              </a:rPr>
              <a:t>12</a:t>
            </a:r>
            <a:r>
              <a:rPr lang="zh-TW" altLang="en-US" sz="1200" b="0" i="0" kern="1200" dirty="0" smtClean="0">
                <a:solidFill>
                  <a:schemeClr val="tx1"/>
                </a:solidFill>
                <a:latin typeface="+mn-lt"/>
                <a:ea typeface="+mn-ea"/>
                <a:cs typeface="+mn-cs"/>
              </a:rPr>
              <a:t>月</a:t>
            </a:r>
            <a:r>
              <a:rPr lang="en-US" altLang="zh-TW" sz="1200" b="0" i="0" kern="1200" dirty="0" smtClean="0">
                <a:solidFill>
                  <a:schemeClr val="tx1"/>
                </a:solidFill>
                <a:latin typeface="+mn-lt"/>
                <a:ea typeface="+mn-ea"/>
                <a:cs typeface="+mn-cs"/>
              </a:rPr>
              <a:t>31</a:t>
            </a:r>
            <a:r>
              <a:rPr lang="zh-TW" altLang="en-US" sz="1200" b="0" i="0" kern="1200" dirty="0" smtClean="0">
                <a:solidFill>
                  <a:schemeClr val="tx1"/>
                </a:solidFill>
                <a:latin typeface="+mn-lt"/>
                <a:ea typeface="+mn-ea"/>
                <a:cs typeface="+mn-cs"/>
              </a:rPr>
              <a:t>日計劃所有主要的</a:t>
            </a:r>
            <a:r>
              <a:rPr lang="en-US" altLang="zh-TW" sz="1200" b="0" i="0" kern="1200" dirty="0" smtClean="0">
                <a:solidFill>
                  <a:schemeClr val="tx1"/>
                </a:solidFill>
                <a:latin typeface="+mn-lt"/>
                <a:ea typeface="+mn-ea"/>
                <a:cs typeface="+mn-cs"/>
              </a:rPr>
              <a:t>20</a:t>
            </a:r>
            <a:r>
              <a:rPr lang="zh-TW" altLang="en-US" sz="1200" b="0" i="0" kern="1200" dirty="0" smtClean="0">
                <a:solidFill>
                  <a:schemeClr val="tx1"/>
                </a:solidFill>
                <a:latin typeface="+mn-lt"/>
                <a:ea typeface="+mn-ea"/>
                <a:cs typeface="+mn-cs"/>
              </a:rPr>
              <a:t>國集團承諾的金融中心已通過了巴塞爾資本協議框架，到</a:t>
            </a:r>
            <a:r>
              <a:rPr lang="en-US" altLang="zh-TW" sz="1200" b="0" i="0" kern="1200" dirty="0" smtClean="0">
                <a:solidFill>
                  <a:schemeClr val="tx1"/>
                </a:solidFill>
                <a:latin typeface="+mn-lt"/>
                <a:ea typeface="+mn-ea"/>
                <a:cs typeface="+mn-cs"/>
              </a:rPr>
              <a:t>2011</a:t>
            </a:r>
            <a:r>
              <a:rPr lang="zh-TW" altLang="en-US" sz="1200" b="0" i="0" kern="1200" dirty="0" smtClean="0">
                <a:solidFill>
                  <a:schemeClr val="tx1"/>
                </a:solidFill>
                <a:latin typeface="+mn-lt"/>
                <a:ea typeface="+mn-ea"/>
                <a:cs typeface="+mn-cs"/>
              </a:rPr>
              <a:t>年第三</a:t>
            </a:r>
            <a:r>
              <a:rPr lang="en-US" altLang="zh-TW" sz="1200" b="0" i="0" kern="1200" dirty="0" smtClean="0">
                <a:solidFill>
                  <a:schemeClr val="tx1"/>
                </a:solidFill>
                <a:latin typeface="+mn-lt"/>
                <a:ea typeface="+mn-ea"/>
                <a:cs typeface="+mn-cs"/>
              </a:rPr>
              <a:t>2012</a:t>
            </a:r>
            <a:r>
              <a:rPr lang="zh-TW" altLang="en-US" sz="1200" b="0" i="0" kern="1200" dirty="0" smtClean="0">
                <a:solidFill>
                  <a:schemeClr val="tx1"/>
                </a:solidFill>
                <a:latin typeface="+mn-lt"/>
                <a:ea typeface="+mn-ea"/>
                <a:cs typeface="+mn-cs"/>
              </a:rPr>
              <a:t>年</a:t>
            </a:r>
            <a:r>
              <a:rPr lang="en-US" altLang="zh-TW" sz="1200" b="0" i="0" kern="1200" dirty="0" smtClean="0">
                <a:solidFill>
                  <a:schemeClr val="tx1"/>
                </a:solidFill>
                <a:latin typeface="+mn-lt"/>
                <a:ea typeface="+mn-ea"/>
                <a:cs typeface="+mn-cs"/>
              </a:rPr>
              <a:t>12</a:t>
            </a:r>
            <a:r>
              <a:rPr lang="zh-TW" altLang="en-US" sz="1200" b="0" i="0" kern="1200" dirty="0" smtClean="0">
                <a:solidFill>
                  <a:schemeClr val="tx1"/>
                </a:solidFill>
                <a:latin typeface="+mn-lt"/>
                <a:ea typeface="+mn-ea"/>
                <a:cs typeface="+mn-cs"/>
              </a:rPr>
              <a:t>月</a:t>
            </a:r>
            <a:r>
              <a:rPr lang="en-US" altLang="zh-TW" sz="1200" b="0" i="0" kern="1200" dirty="0" smtClean="0">
                <a:solidFill>
                  <a:schemeClr val="tx1"/>
                </a:solidFill>
                <a:latin typeface="+mn-lt"/>
                <a:ea typeface="+mn-ea"/>
                <a:cs typeface="+mn-cs"/>
              </a:rPr>
              <a:t>31</a:t>
            </a:r>
            <a:r>
              <a:rPr lang="zh-TW" altLang="en-US" sz="1200" b="0" i="0" kern="1200" dirty="0" smtClean="0">
                <a:solidFill>
                  <a:schemeClr val="tx1"/>
                </a:solidFill>
                <a:latin typeface="+mn-lt"/>
                <a:ea typeface="+mn-ea"/>
                <a:cs typeface="+mn-cs"/>
              </a:rPr>
              <a:t>日暫定目標，為實施巴塞爾三</a:t>
            </a:r>
            <a:endParaRPr lang="zh-TW" altLang="en-US" dirty="0"/>
          </a:p>
        </p:txBody>
      </p:sp>
      <p:sp>
        <p:nvSpPr>
          <p:cNvPr id="4" name="投影片編號版面配置區 3"/>
          <p:cNvSpPr>
            <a:spLocks noGrp="1"/>
          </p:cNvSpPr>
          <p:nvPr>
            <p:ph type="sldNum" sz="quarter" idx="10"/>
          </p:nvPr>
        </p:nvSpPr>
        <p:spPr/>
        <p:txBody>
          <a:bodyPr/>
          <a:lstStyle/>
          <a:p>
            <a:fld id="{050A7A58-5690-4750-95C1-E058F98A0BF3}" type="slidenum">
              <a:rPr lang="zh-TW" altLang="en-US" smtClean="0"/>
              <a:pPr/>
              <a:t>3</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sz="1200" b="0" i="0" kern="1200" dirty="0" smtClean="0">
                <a:solidFill>
                  <a:schemeClr val="tx1"/>
                </a:solidFill>
                <a:latin typeface="+mn-lt"/>
                <a:ea typeface="+mn-ea"/>
                <a:cs typeface="+mn-cs"/>
              </a:rPr>
              <a:t>其次，風險資本框架的覆蓋面將得到加強。加強資本要求交易對手 </a:t>
            </a:r>
            <a:r>
              <a:rPr lang="zh-TW" altLang="en-US" sz="1200" b="0" i="0" u="none" strike="noStrike" kern="1200" dirty="0" smtClean="0">
                <a:solidFill>
                  <a:schemeClr val="tx1"/>
                </a:solidFill>
                <a:latin typeface="+mn-lt"/>
                <a:ea typeface="+mn-ea"/>
                <a:cs typeface="+mn-cs"/>
                <a:hlinkClick r:id="rId3" tooltip="Derivative (finance)"/>
              </a:rPr>
              <a:t>信貸風險產生的銀行衍生品</a:t>
            </a:r>
            <a:r>
              <a:rPr lang="zh-TW" altLang="en-US" sz="1200" b="0" i="0" kern="1200" dirty="0" smtClean="0">
                <a:solidFill>
                  <a:schemeClr val="tx1"/>
                </a:solidFill>
                <a:latin typeface="+mn-lt"/>
                <a:ea typeface="+mn-ea"/>
                <a:cs typeface="+mn-cs"/>
              </a:rPr>
              <a:t>，回購和 </a:t>
            </a:r>
            <a:r>
              <a:rPr lang="zh-TW" altLang="en-US" sz="1200" b="0" i="0" u="none" strike="noStrike" kern="1200" dirty="0" smtClean="0">
                <a:solidFill>
                  <a:schemeClr val="tx1"/>
                </a:solidFill>
                <a:latin typeface="+mn-lt"/>
                <a:ea typeface="+mn-ea"/>
                <a:cs typeface="+mn-cs"/>
                <a:hlinkClick r:id="rId4" tooltip="Security (finance)"/>
              </a:rPr>
              <a:t>證券融資</a:t>
            </a:r>
            <a:r>
              <a:rPr lang="zh-TW" altLang="en-US" sz="1200" b="0" i="0" kern="1200" dirty="0" smtClean="0">
                <a:solidFill>
                  <a:schemeClr val="tx1"/>
                </a:solidFill>
                <a:latin typeface="+mn-lt"/>
                <a:ea typeface="+mn-ea"/>
                <a:cs typeface="+mn-cs"/>
              </a:rPr>
              <a:t> 交易</a:t>
            </a:r>
          </a:p>
          <a:p>
            <a:endParaRPr lang="en-US" altLang="zh-TW" sz="1200" b="0" i="0" kern="1200" dirty="0" smtClean="0">
              <a:solidFill>
                <a:schemeClr val="tx1"/>
              </a:solidFill>
              <a:latin typeface="+mn-lt"/>
              <a:ea typeface="+mn-ea"/>
              <a:cs typeface="+mn-cs"/>
            </a:endParaRPr>
          </a:p>
          <a:p>
            <a:r>
              <a:rPr lang="en-US" altLang="zh-TW" sz="1200" b="0" i="0" kern="1200" dirty="0" smtClean="0">
                <a:solidFill>
                  <a:schemeClr val="tx1"/>
                </a:solidFill>
                <a:latin typeface="+mn-lt"/>
                <a:ea typeface="+mn-ea"/>
                <a:cs typeface="+mn-cs"/>
              </a:rPr>
              <a:t>//</a:t>
            </a:r>
          </a:p>
          <a:p>
            <a:r>
              <a:rPr lang="zh-TW" altLang="en-US" sz="1200" b="0" i="0" kern="1200" dirty="0" smtClean="0">
                <a:solidFill>
                  <a:schemeClr val="tx1"/>
                </a:solidFill>
                <a:latin typeface="+mn-lt"/>
                <a:ea typeface="+mn-ea"/>
                <a:cs typeface="+mn-cs"/>
              </a:rPr>
              <a:t>提高資本緩衝支持這些風險</a:t>
            </a:r>
          </a:p>
          <a:p>
            <a:r>
              <a:rPr lang="zh-TW" altLang="en-US" sz="1200" b="0" i="0" kern="1200" dirty="0" smtClean="0">
                <a:solidFill>
                  <a:schemeClr val="tx1"/>
                </a:solidFill>
                <a:latin typeface="+mn-lt"/>
                <a:ea typeface="+mn-ea"/>
                <a:cs typeface="+mn-cs"/>
              </a:rPr>
              <a:t>減少 </a:t>
            </a:r>
            <a:r>
              <a:rPr lang="zh-TW" altLang="en-US" sz="1200" b="0" i="0" u="none" strike="noStrike" kern="1200" dirty="0" smtClean="0">
                <a:solidFill>
                  <a:schemeClr val="tx1"/>
                </a:solidFill>
                <a:latin typeface="+mn-lt"/>
                <a:ea typeface="+mn-ea"/>
                <a:cs typeface="+mn-cs"/>
                <a:hlinkClick r:id="rId5" tooltip="Procyclicality"/>
              </a:rPr>
              <a:t>週期性</a:t>
            </a:r>
            <a:r>
              <a:rPr lang="zh-TW" altLang="en-US" sz="1200" b="0" i="0" kern="1200" dirty="0" smtClean="0">
                <a:solidFill>
                  <a:schemeClr val="tx1"/>
                </a:solidFill>
                <a:latin typeface="+mn-lt"/>
                <a:ea typeface="+mn-ea"/>
                <a:cs typeface="+mn-cs"/>
              </a:rPr>
              <a:t> 和</a:t>
            </a:r>
          </a:p>
          <a:p>
            <a:r>
              <a:rPr lang="zh-TW" altLang="en-US" sz="1200" b="0" i="0" kern="1200" dirty="0" smtClean="0">
                <a:solidFill>
                  <a:schemeClr val="tx1"/>
                </a:solidFill>
                <a:latin typeface="+mn-lt"/>
                <a:ea typeface="+mn-ea"/>
                <a:cs typeface="+mn-cs"/>
              </a:rPr>
              <a:t>提供額外獎勵移動 </a:t>
            </a:r>
            <a:r>
              <a:rPr lang="zh-TW" altLang="en-US" sz="1200" b="0" i="0" u="none" strike="noStrike" kern="1200" dirty="0" smtClean="0">
                <a:solidFill>
                  <a:schemeClr val="tx1"/>
                </a:solidFill>
                <a:latin typeface="+mn-lt"/>
                <a:ea typeface="+mn-ea"/>
                <a:cs typeface="+mn-cs"/>
                <a:hlinkClick r:id="rId3" tooltip="Derivative (finance)"/>
              </a:rPr>
              <a:t>場外衍生工具合約</a:t>
            </a:r>
            <a:r>
              <a:rPr lang="zh-TW" altLang="en-US" sz="1200" b="0" i="0" kern="1200" dirty="0" smtClean="0">
                <a:solidFill>
                  <a:schemeClr val="tx1"/>
                </a:solidFill>
                <a:latin typeface="+mn-lt"/>
                <a:ea typeface="+mn-ea"/>
                <a:cs typeface="+mn-cs"/>
              </a:rPr>
              <a:t> 向中央結算對手（可能 </a:t>
            </a:r>
            <a:r>
              <a:rPr lang="zh-TW" altLang="en-US" sz="1200" b="0" i="0" u="none" strike="noStrike" kern="1200" dirty="0" smtClean="0">
                <a:solidFill>
                  <a:schemeClr val="tx1"/>
                </a:solidFill>
                <a:latin typeface="+mn-lt"/>
                <a:ea typeface="+mn-ea"/>
                <a:cs typeface="+mn-cs"/>
                <a:hlinkClick r:id="rId6" tooltip="Clearing house (finance)"/>
              </a:rPr>
              <a:t>結算公司</a:t>
            </a:r>
            <a:r>
              <a:rPr lang="zh-TW" altLang="en-US" sz="1200" b="0" i="0" kern="1200" dirty="0" smtClean="0">
                <a:solidFill>
                  <a:schemeClr val="tx1"/>
                </a:solidFill>
                <a:latin typeface="+mn-lt"/>
                <a:ea typeface="+mn-ea"/>
                <a:cs typeface="+mn-cs"/>
              </a:rPr>
              <a:t>）</a:t>
            </a:r>
          </a:p>
          <a:p>
            <a:r>
              <a:rPr lang="zh-TW" altLang="en-US" sz="1200" b="0" i="0" kern="1200" dirty="0" smtClean="0">
                <a:solidFill>
                  <a:schemeClr val="tx1"/>
                </a:solidFill>
                <a:latin typeface="+mn-lt"/>
                <a:ea typeface="+mn-ea"/>
                <a:cs typeface="+mn-cs"/>
              </a:rPr>
              <a:t>提供誘因，加強 </a:t>
            </a:r>
            <a:r>
              <a:rPr lang="zh-TW" altLang="en-US" sz="1200" b="0" i="0" u="none" strike="noStrike" kern="1200" dirty="0" smtClean="0">
                <a:solidFill>
                  <a:schemeClr val="tx1"/>
                </a:solidFill>
                <a:latin typeface="+mn-lt"/>
                <a:ea typeface="+mn-ea"/>
                <a:cs typeface="+mn-cs"/>
                <a:hlinkClick r:id="rId7" tooltip="Risk management"/>
              </a:rPr>
              <a:t>風險管理</a:t>
            </a:r>
            <a:r>
              <a:rPr lang="zh-TW" altLang="en-US" sz="1200" b="0" i="0" kern="1200" dirty="0" smtClean="0">
                <a:solidFill>
                  <a:schemeClr val="tx1"/>
                </a:solidFill>
                <a:latin typeface="+mn-lt"/>
                <a:ea typeface="+mn-ea"/>
                <a:cs typeface="+mn-cs"/>
              </a:rPr>
              <a:t> 交易對手信貸風險</a:t>
            </a:r>
          </a:p>
          <a:p>
            <a:endParaRPr lang="zh-TW" altLang="en-US" dirty="0"/>
          </a:p>
        </p:txBody>
      </p:sp>
      <p:sp>
        <p:nvSpPr>
          <p:cNvPr id="4" name="投影片編號版面配置區 3"/>
          <p:cNvSpPr>
            <a:spLocks noGrp="1"/>
          </p:cNvSpPr>
          <p:nvPr>
            <p:ph type="sldNum" sz="quarter" idx="10"/>
          </p:nvPr>
        </p:nvSpPr>
        <p:spPr/>
        <p:txBody>
          <a:bodyPr/>
          <a:lstStyle/>
          <a:p>
            <a:fld id="{050A7A58-5690-4750-95C1-E058F98A0BF3}" type="slidenum">
              <a:rPr lang="zh-TW" altLang="en-US" smtClean="0"/>
              <a:pPr/>
              <a:t>4</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sz="1200" b="0" i="0" kern="1200" dirty="0" smtClean="0">
                <a:solidFill>
                  <a:schemeClr val="tx1"/>
                </a:solidFill>
                <a:latin typeface="+mn-lt"/>
                <a:ea typeface="+mn-ea"/>
                <a:cs typeface="+mn-cs"/>
              </a:rPr>
              <a:t>第四，委員會推出了一系列措施，促進建立良好的資本緩衝時間，可動用的時期應力（“減少週期性，促進反週期緩衝”）。該委員會提出了一系列措施，以解決週期性：</a:t>
            </a:r>
          </a:p>
          <a:p>
            <a:pPr lvl="1"/>
            <a:r>
              <a:rPr lang="zh-TW" altLang="en-US" sz="1200" b="0" i="0" kern="1200" dirty="0" smtClean="0">
                <a:solidFill>
                  <a:schemeClr val="tx1"/>
                </a:solidFill>
                <a:latin typeface="+mn-lt"/>
                <a:ea typeface="+mn-ea"/>
                <a:cs typeface="+mn-cs"/>
              </a:rPr>
              <a:t>任何多餘的週期性浸濕的最低資本要求</a:t>
            </a:r>
            <a:r>
              <a:rPr lang="en-US" altLang="zh-TW" sz="1200" b="0" i="0" kern="1200" dirty="0" smtClean="0">
                <a:solidFill>
                  <a:schemeClr val="tx1"/>
                </a:solidFill>
                <a:latin typeface="+mn-lt"/>
                <a:ea typeface="+mn-ea"/>
                <a:cs typeface="+mn-cs"/>
              </a:rPr>
              <a:t>;</a:t>
            </a:r>
          </a:p>
          <a:p>
            <a:pPr lvl="1"/>
            <a:r>
              <a:rPr lang="zh-TW" altLang="en-US" sz="1200" b="0" i="0" kern="1200" dirty="0" smtClean="0">
                <a:solidFill>
                  <a:schemeClr val="tx1"/>
                </a:solidFill>
                <a:latin typeface="+mn-lt"/>
                <a:ea typeface="+mn-ea"/>
                <a:cs typeface="+mn-cs"/>
              </a:rPr>
              <a:t>促進更前瞻性的規定</a:t>
            </a:r>
            <a:r>
              <a:rPr lang="en-US" altLang="zh-TW" sz="1200" b="0" i="0" kern="1200" dirty="0" smtClean="0">
                <a:solidFill>
                  <a:schemeClr val="tx1"/>
                </a:solidFill>
                <a:latin typeface="+mn-lt"/>
                <a:ea typeface="+mn-ea"/>
                <a:cs typeface="+mn-cs"/>
              </a:rPr>
              <a:t>;</a:t>
            </a:r>
          </a:p>
          <a:p>
            <a:pPr lvl="1"/>
            <a:r>
              <a:rPr lang="zh-TW" altLang="en-US" sz="1200" b="0" i="0" kern="1200" dirty="0" smtClean="0">
                <a:solidFill>
                  <a:schemeClr val="tx1"/>
                </a:solidFill>
                <a:latin typeface="+mn-lt"/>
                <a:ea typeface="+mn-ea"/>
                <a:cs typeface="+mn-cs"/>
              </a:rPr>
              <a:t>保存資金，建立緩衝區在個別銀行和銀行界，可用於壓力</a:t>
            </a:r>
            <a:r>
              <a:rPr lang="en-US" altLang="zh-TW" sz="1200" b="0" i="0" kern="1200" dirty="0" smtClean="0">
                <a:solidFill>
                  <a:schemeClr val="tx1"/>
                </a:solidFill>
                <a:latin typeface="+mn-lt"/>
                <a:ea typeface="+mn-ea"/>
                <a:cs typeface="+mn-cs"/>
              </a:rPr>
              <a:t>;</a:t>
            </a:r>
            <a:r>
              <a:rPr lang="zh-TW" altLang="en-US" sz="1200" b="0" i="0" kern="1200" dirty="0" smtClean="0">
                <a:solidFill>
                  <a:schemeClr val="tx1"/>
                </a:solidFill>
                <a:latin typeface="+mn-lt"/>
                <a:ea typeface="+mn-ea"/>
                <a:cs typeface="+mn-cs"/>
              </a:rPr>
              <a:t>及</a:t>
            </a:r>
          </a:p>
          <a:p>
            <a:endParaRPr lang="zh-TW" altLang="en-US" dirty="0"/>
          </a:p>
        </p:txBody>
      </p:sp>
      <p:sp>
        <p:nvSpPr>
          <p:cNvPr id="4" name="投影片編號版面配置區 3"/>
          <p:cNvSpPr>
            <a:spLocks noGrp="1"/>
          </p:cNvSpPr>
          <p:nvPr>
            <p:ph type="sldNum" sz="quarter" idx="10"/>
          </p:nvPr>
        </p:nvSpPr>
        <p:spPr/>
        <p:txBody>
          <a:bodyPr/>
          <a:lstStyle/>
          <a:p>
            <a:fld id="{050A7A58-5690-4750-95C1-E058F98A0BF3}" type="slidenum">
              <a:rPr lang="zh-TW" altLang="en-US" smtClean="0"/>
              <a:pPr/>
              <a:t>5</a:t>
            </a:fld>
            <a:endParaRPr lang="zh-TW"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sz="1200" b="0" i="0" kern="1200" dirty="0" smtClean="0">
                <a:solidFill>
                  <a:schemeClr val="tx1"/>
                </a:solidFill>
                <a:latin typeface="+mn-lt"/>
                <a:ea typeface="+mn-ea"/>
                <a:cs typeface="+mn-cs"/>
              </a:rPr>
              <a:t>第五，委員會將推出一個全球性的最低流動性標準對國際活躍銀行，其中包括一個 </a:t>
            </a:r>
            <a:r>
              <a:rPr lang="en-US" altLang="zh-TW" sz="1200" b="0" i="0" kern="1200" dirty="0" smtClean="0">
                <a:solidFill>
                  <a:schemeClr val="tx1"/>
                </a:solidFill>
                <a:latin typeface="+mn-lt"/>
                <a:ea typeface="+mn-ea"/>
                <a:cs typeface="+mn-cs"/>
              </a:rPr>
              <a:t>30</a:t>
            </a:r>
            <a:r>
              <a:rPr lang="zh-TW" altLang="en-US" sz="1200" b="0" i="0" kern="1200" dirty="0" smtClean="0">
                <a:solidFill>
                  <a:schemeClr val="tx1"/>
                </a:solidFill>
                <a:latin typeface="+mn-lt"/>
                <a:ea typeface="+mn-ea"/>
                <a:cs typeface="+mn-cs"/>
              </a:rPr>
              <a:t>天的流動資金需求支撐覆蓋率由一個較長期的結構性流動性比率。</a:t>
            </a:r>
            <a:endParaRPr lang="en-US" altLang="zh-TW" sz="1200" b="0" i="0" kern="1200" dirty="0" smtClean="0">
              <a:solidFill>
                <a:schemeClr val="tx1"/>
              </a:solidFill>
              <a:latin typeface="+mn-lt"/>
              <a:ea typeface="+mn-ea"/>
              <a:cs typeface="+mn-cs"/>
            </a:endParaRPr>
          </a:p>
          <a:p>
            <a:endParaRPr lang="zh-TW" altLang="en-US" sz="1200" b="0" i="0" kern="1200" dirty="0" smtClean="0">
              <a:solidFill>
                <a:schemeClr val="tx1"/>
              </a:solidFill>
              <a:latin typeface="+mn-lt"/>
              <a:ea typeface="+mn-ea"/>
              <a:cs typeface="+mn-cs"/>
            </a:endParaRPr>
          </a:p>
          <a:p>
            <a:r>
              <a:rPr lang="en-US" altLang="zh-TW" sz="1200" b="0" i="0" kern="1200" dirty="0" smtClean="0">
                <a:solidFill>
                  <a:schemeClr val="tx1"/>
                </a:solidFill>
                <a:latin typeface="+mn-lt"/>
                <a:ea typeface="+mn-ea"/>
                <a:cs typeface="+mn-cs"/>
              </a:rPr>
              <a:t>//</a:t>
            </a:r>
            <a:r>
              <a:rPr lang="zh-TW" altLang="en-US" sz="1200" b="0" i="0" kern="1200" dirty="0" smtClean="0">
                <a:solidFill>
                  <a:schemeClr val="tx1"/>
                </a:solidFill>
                <a:latin typeface="+mn-lt"/>
                <a:ea typeface="+mn-ea"/>
                <a:cs typeface="+mn-cs"/>
              </a:rPr>
              <a:t>該委員會還正在審查是否需要額外的資金，流動性或其他監管措施，以減少 </a:t>
            </a:r>
            <a:r>
              <a:rPr lang="zh-TW" altLang="en-US" sz="1200" b="0" i="0" u="none" strike="noStrike" kern="1200" dirty="0" smtClean="0">
                <a:solidFill>
                  <a:schemeClr val="tx1"/>
                </a:solidFill>
                <a:latin typeface="+mn-lt"/>
                <a:ea typeface="+mn-ea"/>
                <a:cs typeface="+mn-cs"/>
                <a:hlinkClick r:id="rId3" tooltip="Externalities"/>
              </a:rPr>
              <a:t>外部</a:t>
            </a:r>
            <a:r>
              <a:rPr lang="zh-TW" altLang="en-US" sz="1200" b="0" i="0" kern="1200" dirty="0" smtClean="0">
                <a:solidFill>
                  <a:schemeClr val="tx1"/>
                </a:solidFill>
                <a:latin typeface="+mn-lt"/>
                <a:ea typeface="+mn-ea"/>
                <a:cs typeface="+mn-cs"/>
              </a:rPr>
              <a:t> 創建的 </a:t>
            </a:r>
            <a:r>
              <a:rPr lang="zh-TW" altLang="en-US" sz="1200" b="0" i="0" u="none" strike="noStrike" kern="1200" dirty="0" smtClean="0">
                <a:solidFill>
                  <a:schemeClr val="tx1"/>
                </a:solidFill>
                <a:latin typeface="+mn-lt"/>
                <a:ea typeface="+mn-ea"/>
                <a:cs typeface="+mn-cs"/>
                <a:hlinkClick r:id="rId4" tooltip="Systemic risk"/>
              </a:rPr>
              <a:t>具有系統重要性的</a:t>
            </a:r>
            <a:r>
              <a:rPr lang="zh-TW" altLang="en-US" sz="1200" b="0" i="0" kern="1200" dirty="0" smtClean="0">
                <a:solidFill>
                  <a:schemeClr val="tx1"/>
                </a:solidFill>
                <a:latin typeface="+mn-lt"/>
                <a:ea typeface="+mn-ea"/>
                <a:cs typeface="+mn-cs"/>
              </a:rPr>
              <a:t> 機構。</a:t>
            </a:r>
          </a:p>
          <a:p>
            <a:endParaRPr lang="zh-TW" altLang="en-US" dirty="0"/>
          </a:p>
        </p:txBody>
      </p:sp>
      <p:sp>
        <p:nvSpPr>
          <p:cNvPr id="4" name="投影片編號版面配置區 3"/>
          <p:cNvSpPr>
            <a:spLocks noGrp="1"/>
          </p:cNvSpPr>
          <p:nvPr>
            <p:ph type="sldNum" sz="quarter" idx="10"/>
          </p:nvPr>
        </p:nvSpPr>
        <p:spPr/>
        <p:txBody>
          <a:bodyPr/>
          <a:lstStyle/>
          <a:p>
            <a:fld id="{050A7A58-5690-4750-95C1-E058F98A0BF3}" type="slidenum">
              <a:rPr lang="zh-TW" altLang="en-US" smtClean="0"/>
              <a:pPr/>
              <a:t>6</a:t>
            </a:fld>
            <a:endParaRPr lang="zh-TW"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050A7A58-5690-4750-95C1-E058F98A0BF3}" type="slidenum">
              <a:rPr lang="zh-TW" altLang="en-US" smtClean="0"/>
              <a:pPr/>
              <a:t>7</a:t>
            </a:fld>
            <a:endParaRPr lang="zh-TW"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sz="1200" b="0" i="0" kern="1200" dirty="0" smtClean="0">
                <a:solidFill>
                  <a:schemeClr val="tx1"/>
                </a:solidFill>
                <a:latin typeface="+mn-lt"/>
                <a:ea typeface="+mn-ea"/>
                <a:cs typeface="+mn-cs"/>
              </a:rPr>
              <a:t>普通股本</a:t>
            </a:r>
            <a:r>
              <a:rPr lang="en-US" altLang="zh-TW" sz="1200" b="0" i="0" kern="1200" dirty="0" smtClean="0">
                <a:solidFill>
                  <a:schemeClr val="tx1"/>
                </a:solidFill>
                <a:latin typeface="+mn-lt"/>
                <a:ea typeface="+mn-ea"/>
                <a:cs typeface="+mn-cs"/>
              </a:rPr>
              <a:t>-</a:t>
            </a:r>
            <a:r>
              <a:rPr lang="zh-TW" altLang="en-US" sz="1200" b="0" i="0" kern="1200" dirty="0" smtClean="0">
                <a:solidFill>
                  <a:schemeClr val="tx1"/>
                </a:solidFill>
                <a:latin typeface="+mn-lt"/>
                <a:ea typeface="+mn-ea"/>
                <a:cs typeface="+mn-cs"/>
              </a:rPr>
              <a:t>也叫的「核心資本」的定義</a:t>
            </a:r>
            <a:r>
              <a:rPr lang="en-US" altLang="zh-TW" sz="1200" b="0" i="0" kern="1200" dirty="0" smtClean="0">
                <a:solidFill>
                  <a:schemeClr val="tx1"/>
                </a:solidFill>
                <a:latin typeface="+mn-lt"/>
                <a:ea typeface="+mn-ea"/>
                <a:cs typeface="+mn-cs"/>
              </a:rPr>
              <a:t>-</a:t>
            </a:r>
            <a:r>
              <a:rPr lang="zh-TW" altLang="en-US" sz="1200" b="0" i="0" kern="1200" dirty="0" smtClean="0">
                <a:solidFill>
                  <a:schemeClr val="tx1"/>
                </a:solidFill>
                <a:latin typeface="+mn-lt"/>
                <a:ea typeface="+mn-ea"/>
                <a:cs typeface="+mn-cs"/>
              </a:rPr>
              <a:t>現在是更加嚴密的。 根據當前系統，可疑的質量財產的某些类型從资本基础已經被扣除。 在巴塞爾</a:t>
            </a:r>
            <a:r>
              <a:rPr lang="en-US" altLang="zh-TW" sz="1200" b="0" i="0" kern="1200" dirty="0" smtClean="0">
                <a:solidFill>
                  <a:schemeClr val="tx1"/>
                </a:solidFill>
                <a:latin typeface="+mn-lt"/>
                <a:ea typeface="+mn-ea"/>
                <a:cs typeface="+mn-cs"/>
              </a:rPr>
              <a:t>III</a:t>
            </a:r>
            <a:r>
              <a:rPr lang="zh-TW" altLang="en-US" sz="1200" b="0" i="0" kern="1200" dirty="0" smtClean="0">
                <a:solidFill>
                  <a:schemeClr val="tx1"/>
                </a:solidFill>
                <a:latin typeface="+mn-lt"/>
                <a:ea typeface="+mn-ea"/>
                <a:cs typeface="+mn-cs"/>
              </a:rPr>
              <a:t>之下，這些扣除將是更加嚴密的。 </a:t>
            </a:r>
            <a:endParaRPr lang="en-US" altLang="zh-TW" sz="1200" b="0" i="0" kern="1200" dirty="0" smtClean="0">
              <a:solidFill>
                <a:schemeClr val="tx1"/>
              </a:solidFill>
              <a:latin typeface="+mn-lt"/>
              <a:ea typeface="+mn-ea"/>
              <a:cs typeface="+mn-cs"/>
            </a:endParaRPr>
          </a:p>
          <a:p>
            <a:r>
              <a:rPr lang="zh-TW" altLang="en-US" sz="1200" b="0" i="0" kern="1200" dirty="0" smtClean="0">
                <a:solidFill>
                  <a:schemeClr val="tx1"/>
                </a:solidFill>
                <a:latin typeface="+mn-lt"/>
                <a:ea typeface="+mn-ea"/>
                <a:cs typeface="+mn-cs"/>
              </a:rPr>
              <a:t>普通股本的新的標準比第</a:t>
            </a:r>
            <a:r>
              <a:rPr lang="en-US" altLang="zh-TW" sz="1200" b="0" i="0" kern="1200" dirty="0" smtClean="0">
                <a:solidFill>
                  <a:schemeClr val="tx1"/>
                </a:solidFill>
                <a:latin typeface="+mn-lt"/>
                <a:ea typeface="+mn-ea"/>
                <a:cs typeface="+mn-cs"/>
              </a:rPr>
              <a:t>1</a:t>
            </a:r>
            <a:r>
              <a:rPr lang="zh-TW" altLang="en-US" sz="1200" b="0" i="0" kern="1200" dirty="0" smtClean="0">
                <a:solidFill>
                  <a:schemeClr val="tx1"/>
                </a:solidFill>
                <a:latin typeface="+mn-lt"/>
                <a:ea typeface="+mn-ea"/>
                <a:cs typeface="+mn-cs"/>
              </a:rPr>
              <a:t>層資本的老標準显着堅韌总共。 </a:t>
            </a:r>
            <a:endParaRPr lang="en-US" altLang="zh-TW" sz="1200" b="0" i="0" kern="1200" dirty="0" smtClean="0">
              <a:solidFill>
                <a:schemeClr val="tx1"/>
              </a:solidFill>
              <a:latin typeface="+mn-lt"/>
              <a:ea typeface="+mn-ea"/>
              <a:cs typeface="+mn-cs"/>
            </a:endParaRPr>
          </a:p>
          <a:p>
            <a:r>
              <a:rPr lang="zh-TW" altLang="en-US" sz="1200" b="0" i="0" kern="1200" dirty="0" smtClean="0">
                <a:solidFill>
                  <a:schemeClr val="tx1"/>
                </a:solidFill>
                <a:latin typeface="+mn-lt"/>
                <a:ea typeface="+mn-ea"/>
                <a:cs typeface="+mn-cs"/>
              </a:rPr>
              <a:t>同時，當前算作是第</a:t>
            </a:r>
            <a:r>
              <a:rPr lang="en-US" altLang="zh-TW" sz="1200" b="0" i="0" kern="1200" dirty="0" smtClean="0">
                <a:solidFill>
                  <a:schemeClr val="tx1"/>
                </a:solidFill>
                <a:latin typeface="+mn-lt"/>
                <a:ea typeface="+mn-ea"/>
                <a:cs typeface="+mn-cs"/>
              </a:rPr>
              <a:t>1</a:t>
            </a:r>
            <a:r>
              <a:rPr lang="zh-TW" altLang="en-US" sz="1200" b="0" i="0" kern="1200" dirty="0" smtClean="0">
                <a:solidFill>
                  <a:schemeClr val="tx1"/>
                </a:solidFill>
                <a:latin typeface="+mn-lt"/>
                <a:ea typeface="+mn-ea"/>
                <a:cs typeface="+mn-cs"/>
              </a:rPr>
              <a:t>層或第</a:t>
            </a:r>
            <a:r>
              <a:rPr lang="en-US" altLang="zh-TW" sz="1200" b="0" i="0" kern="1200" dirty="0" smtClean="0">
                <a:solidFill>
                  <a:schemeClr val="tx1"/>
                </a:solidFill>
                <a:latin typeface="+mn-lt"/>
                <a:ea typeface="+mn-ea"/>
                <a:cs typeface="+mn-cs"/>
              </a:rPr>
              <a:t>2</a:t>
            </a:r>
            <a:r>
              <a:rPr lang="zh-TW" altLang="en-US" sz="1200" b="0" i="0" kern="1200" dirty="0" smtClean="0">
                <a:solidFill>
                  <a:schemeClr val="tx1"/>
                </a:solidFill>
                <a:latin typeface="+mn-lt"/>
                <a:ea typeface="+mn-ea"/>
                <a:cs typeface="+mn-cs"/>
              </a:rPr>
              <a:t>層資本，但是的各種各樣的半信半疑的事不應該在</a:t>
            </a:r>
            <a:r>
              <a:rPr lang="en-US" altLang="zh-TW" sz="1200" b="0" i="0" kern="1200" dirty="0" smtClean="0">
                <a:solidFill>
                  <a:schemeClr val="tx1"/>
                </a:solidFill>
                <a:latin typeface="+mn-lt"/>
                <a:ea typeface="+mn-ea"/>
                <a:cs typeface="+mn-cs"/>
              </a:rPr>
              <a:t>10</a:t>
            </a:r>
            <a:r>
              <a:rPr lang="zh-TW" altLang="en-US" sz="1200" b="0" i="0" kern="1200" dirty="0" smtClean="0">
                <a:solidFill>
                  <a:schemeClr val="tx1"/>
                </a:solidFill>
                <a:latin typeface="+mn-lt"/>
                <a:ea typeface="+mn-ea"/>
                <a:cs typeface="+mn-cs"/>
              </a:rPr>
              <a:t>年中慢慢地將被逐步淘汰，在</a:t>
            </a:r>
            <a:r>
              <a:rPr lang="en-US" altLang="zh-TW" sz="1200" b="0" i="0" kern="1200" dirty="0" smtClean="0">
                <a:solidFill>
                  <a:schemeClr val="tx1"/>
                </a:solidFill>
                <a:latin typeface="+mn-lt"/>
                <a:ea typeface="+mn-ea"/>
                <a:cs typeface="+mn-cs"/>
              </a:rPr>
              <a:t>2013</a:t>
            </a:r>
            <a:r>
              <a:rPr lang="zh-TW" altLang="en-US" sz="1200" b="0" i="0" kern="1200" dirty="0" smtClean="0">
                <a:solidFill>
                  <a:schemeClr val="tx1"/>
                </a:solidFill>
                <a:latin typeface="+mn-lt"/>
                <a:ea typeface="+mn-ea"/>
                <a:cs typeface="+mn-cs"/>
              </a:rPr>
              <a:t>年的開始。</a:t>
            </a:r>
            <a:endParaRPr lang="zh-TW" altLang="en-US" dirty="0"/>
          </a:p>
        </p:txBody>
      </p:sp>
      <p:sp>
        <p:nvSpPr>
          <p:cNvPr id="4" name="投影片編號版面配置區 3"/>
          <p:cNvSpPr>
            <a:spLocks noGrp="1"/>
          </p:cNvSpPr>
          <p:nvPr>
            <p:ph type="sldNum" sz="quarter" idx="10"/>
          </p:nvPr>
        </p:nvSpPr>
        <p:spPr/>
        <p:txBody>
          <a:bodyPr/>
          <a:lstStyle/>
          <a:p>
            <a:fld id="{050A7A58-5690-4750-95C1-E058F98A0BF3}" type="slidenum">
              <a:rPr lang="zh-TW" altLang="en-US" smtClean="0"/>
              <a:pPr/>
              <a:t>8</a:t>
            </a:fld>
            <a:endParaRPr lang="zh-TW"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r>
              <a:rPr lang="zh-TW" altLang="en-US" sz="1200" b="1" i="0" u="none" strike="noStrike" kern="1200" dirty="0" smtClean="0">
                <a:solidFill>
                  <a:schemeClr val="tx1"/>
                </a:solidFill>
                <a:latin typeface="+mn-lt"/>
                <a:ea typeface="+mn-ea"/>
                <a:cs typeface="+mn-cs"/>
              </a:rPr>
              <a:t>答：第一類資本</a:t>
            </a:r>
            <a:br>
              <a:rPr lang="zh-TW" altLang="en-US" sz="1200" b="1" i="0" u="none" strike="noStrike" kern="1200" dirty="0" smtClean="0">
                <a:solidFill>
                  <a:schemeClr val="tx1"/>
                </a:solidFill>
                <a:latin typeface="+mn-lt"/>
                <a:ea typeface="+mn-ea"/>
                <a:cs typeface="+mn-cs"/>
              </a:rPr>
            </a:br>
            <a:r>
              <a:rPr lang="zh-TW" altLang="en-US" sz="1200" b="1" i="0" u="none" strike="noStrike" kern="1200" dirty="0" smtClean="0">
                <a:solidFill>
                  <a:schemeClr val="tx1"/>
                </a:solidFill>
                <a:latin typeface="+mn-lt"/>
                <a:ea typeface="+mn-ea"/>
                <a:cs typeface="+mn-cs"/>
              </a:rPr>
              <a:t/>
            </a:r>
            <a:br>
              <a:rPr lang="zh-TW" altLang="en-US" sz="1200" b="1" i="0" u="none" strike="noStrike" kern="1200" dirty="0" smtClean="0">
                <a:solidFill>
                  <a:schemeClr val="tx1"/>
                </a:solidFill>
                <a:latin typeface="+mn-lt"/>
                <a:ea typeface="+mn-ea"/>
                <a:cs typeface="+mn-cs"/>
              </a:rPr>
            </a:br>
            <a:r>
              <a:rPr lang="zh-TW" altLang="en-US" sz="1200" b="1" i="0" u="none" strike="noStrike" kern="1200" dirty="0" smtClean="0">
                <a:solidFill>
                  <a:schemeClr val="tx1"/>
                </a:solidFill>
                <a:latin typeface="+mn-lt"/>
                <a:ea typeface="+mn-ea"/>
                <a:cs typeface="+mn-cs"/>
              </a:rPr>
              <a:t>一覽表。 巴塞爾二： </a:t>
            </a:r>
            <a:br>
              <a:rPr lang="zh-TW" altLang="en-US" sz="1200" b="1" i="0" u="none" strike="noStrike" kern="1200" dirty="0" smtClean="0">
                <a:solidFill>
                  <a:schemeClr val="tx1"/>
                </a:solidFill>
                <a:latin typeface="+mn-lt"/>
                <a:ea typeface="+mn-ea"/>
                <a:cs typeface="+mn-cs"/>
              </a:rPr>
            </a:br>
            <a:r>
              <a:rPr lang="zh-TW" altLang="en-US" sz="1200" b="1" i="0" u="none" strike="noStrike" kern="1200" dirty="0" smtClean="0">
                <a:solidFill>
                  <a:schemeClr val="tx1"/>
                </a:solidFill>
                <a:latin typeface="+mn-lt"/>
                <a:ea typeface="+mn-ea"/>
                <a:cs typeface="+mn-cs"/>
              </a:rPr>
              <a:t>第一級資本比率</a:t>
            </a:r>
            <a:r>
              <a:rPr lang="en-US" altLang="zh-TW" sz="1200" b="1" i="0" u="none" strike="noStrike" kern="1200" dirty="0" smtClean="0">
                <a:solidFill>
                  <a:schemeClr val="tx1"/>
                </a:solidFill>
                <a:latin typeface="+mn-lt"/>
                <a:ea typeface="+mn-ea"/>
                <a:cs typeface="+mn-cs"/>
              </a:rPr>
              <a:t>= 4</a:t>
            </a:r>
            <a:r>
              <a:rPr lang="zh-TW" altLang="en-US" sz="1200" b="1" i="0" u="none" strike="noStrike" kern="1200" dirty="0" smtClean="0">
                <a:solidFill>
                  <a:schemeClr val="tx1"/>
                </a:solidFill>
                <a:latin typeface="+mn-lt"/>
                <a:ea typeface="+mn-ea"/>
                <a:cs typeface="+mn-cs"/>
              </a:rPr>
              <a:t>％</a:t>
            </a:r>
            <a:br>
              <a:rPr lang="zh-TW" altLang="en-US" sz="1200" b="1" i="0" u="none" strike="noStrike" kern="1200" dirty="0" smtClean="0">
                <a:solidFill>
                  <a:schemeClr val="tx1"/>
                </a:solidFill>
                <a:latin typeface="+mn-lt"/>
                <a:ea typeface="+mn-ea"/>
                <a:cs typeface="+mn-cs"/>
              </a:rPr>
            </a:br>
            <a:r>
              <a:rPr lang="zh-TW" altLang="en-US" sz="1200" b="1" i="0" u="none" strike="noStrike" kern="1200" dirty="0" smtClean="0">
                <a:solidFill>
                  <a:schemeClr val="tx1"/>
                </a:solidFill>
                <a:latin typeface="+mn-lt"/>
                <a:ea typeface="+mn-ea"/>
                <a:cs typeface="+mn-cs"/>
              </a:rPr>
              <a:t>核心第一級資本比率</a:t>
            </a:r>
            <a:r>
              <a:rPr lang="en-US" altLang="zh-TW" sz="1200" b="1" i="0" u="none" strike="noStrike" kern="1200" dirty="0" smtClean="0">
                <a:solidFill>
                  <a:schemeClr val="tx1"/>
                </a:solidFill>
                <a:latin typeface="+mn-lt"/>
                <a:ea typeface="+mn-ea"/>
                <a:cs typeface="+mn-cs"/>
              </a:rPr>
              <a:t>= 2</a:t>
            </a:r>
            <a:r>
              <a:rPr lang="zh-TW" altLang="en-US" sz="1200" b="1" i="0" u="none" strike="noStrike" kern="1200" dirty="0" smtClean="0">
                <a:solidFill>
                  <a:schemeClr val="tx1"/>
                </a:solidFill>
                <a:latin typeface="+mn-lt"/>
                <a:ea typeface="+mn-ea"/>
                <a:cs typeface="+mn-cs"/>
              </a:rPr>
              <a:t>％</a:t>
            </a:r>
            <a:br>
              <a:rPr lang="zh-TW" altLang="en-US" sz="1200" b="1" i="0" u="none" strike="noStrike" kern="1200" dirty="0" smtClean="0">
                <a:solidFill>
                  <a:schemeClr val="tx1"/>
                </a:solidFill>
                <a:latin typeface="+mn-lt"/>
                <a:ea typeface="+mn-ea"/>
                <a:cs typeface="+mn-cs"/>
              </a:rPr>
            </a:br>
            <a:r>
              <a:rPr lang="zh-TW" altLang="en-US" sz="1200" b="1" i="0" u="none" strike="noStrike" kern="1200" dirty="0" smtClean="0">
                <a:solidFill>
                  <a:schemeClr val="tx1"/>
                </a:solidFill>
                <a:latin typeface="+mn-lt"/>
                <a:ea typeface="+mn-ea"/>
                <a:cs typeface="+mn-cs"/>
              </a:rPr>
              <a:t/>
            </a:r>
            <a:br>
              <a:rPr lang="zh-TW" altLang="en-US" sz="1200" b="1" i="0" u="none" strike="noStrike" kern="1200" dirty="0" smtClean="0">
                <a:solidFill>
                  <a:schemeClr val="tx1"/>
                </a:solidFill>
                <a:latin typeface="+mn-lt"/>
                <a:ea typeface="+mn-ea"/>
                <a:cs typeface="+mn-cs"/>
              </a:rPr>
            </a:br>
            <a:r>
              <a:rPr lang="zh-TW" altLang="en-US" sz="1200" b="1" i="0" u="none" strike="noStrike" kern="1200" dirty="0" smtClean="0">
                <a:solidFill>
                  <a:schemeClr val="tx1"/>
                </a:solidFill>
                <a:latin typeface="+mn-lt"/>
                <a:ea typeface="+mn-ea"/>
                <a:cs typeface="+mn-cs"/>
              </a:rPr>
              <a:t>總額之間的差額資本要求的</a:t>
            </a:r>
            <a:r>
              <a:rPr lang="en-US" altLang="zh-TW" sz="1200" b="1" i="0" u="none" strike="noStrike" kern="1200" dirty="0" smtClean="0">
                <a:solidFill>
                  <a:schemeClr val="tx1"/>
                </a:solidFill>
                <a:latin typeface="+mn-lt"/>
                <a:ea typeface="+mn-ea"/>
                <a:cs typeface="+mn-cs"/>
              </a:rPr>
              <a:t>8.0</a:t>
            </a:r>
            <a:r>
              <a:rPr lang="zh-TW" altLang="en-US" sz="1200" b="1" i="0" u="none" strike="noStrike" kern="1200" dirty="0" smtClean="0">
                <a:solidFill>
                  <a:schemeClr val="tx1"/>
                </a:solidFill>
                <a:latin typeface="+mn-lt"/>
                <a:ea typeface="+mn-ea"/>
                <a:cs typeface="+mn-cs"/>
              </a:rPr>
              <a:t>％和</a:t>
            </a:r>
            <a:r>
              <a:rPr lang="en-US" altLang="zh-TW" sz="1200" b="1" i="0" u="none" strike="noStrike" kern="1200" dirty="0" smtClean="0">
                <a:solidFill>
                  <a:schemeClr val="tx1"/>
                </a:solidFill>
                <a:latin typeface="+mn-lt"/>
                <a:ea typeface="+mn-ea"/>
                <a:cs typeface="+mn-cs"/>
              </a:rPr>
              <a:t>1</a:t>
            </a:r>
            <a:r>
              <a:rPr lang="zh-TW" altLang="en-US" sz="1200" b="1" i="0" u="none" strike="noStrike" kern="1200" dirty="0" smtClean="0">
                <a:solidFill>
                  <a:schemeClr val="tx1"/>
                </a:solidFill>
                <a:latin typeface="+mn-lt"/>
                <a:ea typeface="+mn-ea"/>
                <a:cs typeface="+mn-cs"/>
              </a:rPr>
              <a:t>級的要求可以得到滿足與第二類資本。</a:t>
            </a:r>
            <a:br>
              <a:rPr lang="zh-TW" altLang="en-US" sz="1200" b="1" i="0" u="none" strike="noStrike" kern="1200" dirty="0" smtClean="0">
                <a:solidFill>
                  <a:schemeClr val="tx1"/>
                </a:solidFill>
                <a:latin typeface="+mn-lt"/>
                <a:ea typeface="+mn-ea"/>
                <a:cs typeface="+mn-cs"/>
              </a:rPr>
            </a:br>
            <a:r>
              <a:rPr lang="zh-TW" altLang="en-US" sz="1200" b="1" i="0" u="none" strike="noStrike" kern="1200" dirty="0" smtClean="0">
                <a:solidFill>
                  <a:schemeClr val="tx1"/>
                </a:solidFill>
                <a:latin typeface="+mn-lt"/>
                <a:ea typeface="+mn-ea"/>
                <a:cs typeface="+mn-cs"/>
              </a:rPr>
              <a:t/>
            </a:r>
            <a:br>
              <a:rPr lang="zh-TW" altLang="en-US" sz="1200" b="1" i="0" u="none" strike="noStrike" kern="1200" dirty="0" smtClean="0">
                <a:solidFill>
                  <a:schemeClr val="tx1"/>
                </a:solidFill>
                <a:latin typeface="+mn-lt"/>
                <a:ea typeface="+mn-ea"/>
                <a:cs typeface="+mn-cs"/>
              </a:rPr>
            </a:br>
            <a:r>
              <a:rPr lang="en-US" altLang="zh-TW" sz="1200" b="1" i="0" u="none" strike="noStrike" kern="1200" dirty="0" smtClean="0">
                <a:solidFill>
                  <a:schemeClr val="tx1"/>
                </a:solidFill>
                <a:latin typeface="+mn-lt"/>
                <a:ea typeface="+mn-ea"/>
                <a:cs typeface="+mn-cs"/>
              </a:rPr>
              <a:t>A2</a:t>
            </a:r>
            <a:r>
              <a:rPr lang="zh-TW" altLang="en-US" sz="1200" b="1" i="0" u="none" strike="noStrike" kern="1200" dirty="0" smtClean="0">
                <a:solidFill>
                  <a:schemeClr val="tx1"/>
                </a:solidFill>
                <a:latin typeface="+mn-lt"/>
                <a:ea typeface="+mn-ea"/>
                <a:cs typeface="+mn-cs"/>
              </a:rPr>
              <a:t>的。 巴塞爾三：</a:t>
            </a:r>
            <a:br>
              <a:rPr lang="zh-TW" altLang="en-US" sz="1200" b="1" i="0" u="none" strike="noStrike" kern="1200" dirty="0" smtClean="0">
                <a:solidFill>
                  <a:schemeClr val="tx1"/>
                </a:solidFill>
                <a:latin typeface="+mn-lt"/>
                <a:ea typeface="+mn-ea"/>
                <a:cs typeface="+mn-cs"/>
              </a:rPr>
            </a:br>
            <a:r>
              <a:rPr lang="zh-TW" altLang="en-US" sz="1200" b="1" i="0" u="none" strike="noStrike" kern="1200" dirty="0" smtClean="0">
                <a:solidFill>
                  <a:schemeClr val="tx1"/>
                </a:solidFill>
                <a:latin typeface="+mn-lt"/>
                <a:ea typeface="+mn-ea"/>
                <a:cs typeface="+mn-cs"/>
              </a:rPr>
              <a:t>第一級資本比率</a:t>
            </a:r>
            <a:r>
              <a:rPr lang="en-US" altLang="zh-TW" sz="1200" b="1" i="0" u="none" strike="noStrike" kern="1200" dirty="0" smtClean="0">
                <a:solidFill>
                  <a:schemeClr val="tx1"/>
                </a:solidFill>
                <a:latin typeface="+mn-lt"/>
                <a:ea typeface="+mn-ea"/>
                <a:cs typeface="+mn-cs"/>
              </a:rPr>
              <a:t>= 6</a:t>
            </a:r>
            <a:r>
              <a:rPr lang="zh-TW" altLang="en-US" sz="1200" b="1" i="0" u="none" strike="noStrike" kern="1200" dirty="0" smtClean="0">
                <a:solidFill>
                  <a:schemeClr val="tx1"/>
                </a:solidFill>
                <a:latin typeface="+mn-lt"/>
                <a:ea typeface="+mn-ea"/>
                <a:cs typeface="+mn-cs"/>
              </a:rPr>
              <a:t>％</a:t>
            </a:r>
            <a:br>
              <a:rPr lang="zh-TW" altLang="en-US" sz="1200" b="1" i="0" u="none" strike="noStrike" kern="1200" dirty="0" smtClean="0">
                <a:solidFill>
                  <a:schemeClr val="tx1"/>
                </a:solidFill>
                <a:latin typeface="+mn-lt"/>
                <a:ea typeface="+mn-ea"/>
                <a:cs typeface="+mn-cs"/>
              </a:rPr>
            </a:br>
            <a:r>
              <a:rPr lang="zh-TW" altLang="en-US" sz="1200" b="1" i="0" u="none" strike="noStrike" kern="1200" dirty="0" smtClean="0">
                <a:solidFill>
                  <a:schemeClr val="tx1"/>
                </a:solidFill>
                <a:latin typeface="+mn-lt"/>
                <a:ea typeface="+mn-ea"/>
                <a:cs typeface="+mn-cs"/>
              </a:rPr>
              <a:t>核心第一級資本比率（普通股權益扣減後）</a:t>
            </a:r>
            <a:r>
              <a:rPr lang="en-US" altLang="zh-TW" sz="1200" b="1" i="0" u="none" strike="noStrike" kern="1200" dirty="0" smtClean="0">
                <a:solidFill>
                  <a:schemeClr val="tx1"/>
                </a:solidFill>
                <a:latin typeface="+mn-lt"/>
                <a:ea typeface="+mn-ea"/>
                <a:cs typeface="+mn-cs"/>
              </a:rPr>
              <a:t>= 4.5</a:t>
            </a:r>
            <a:r>
              <a:rPr lang="zh-TW" altLang="en-US" sz="1200" b="1" i="0" u="none" strike="noStrike" kern="1200" dirty="0" smtClean="0">
                <a:solidFill>
                  <a:schemeClr val="tx1"/>
                </a:solidFill>
                <a:latin typeface="+mn-lt"/>
                <a:ea typeface="+mn-ea"/>
                <a:cs typeface="+mn-cs"/>
              </a:rPr>
              <a:t>％</a:t>
            </a:r>
            <a:br>
              <a:rPr lang="zh-TW" altLang="en-US" sz="1200" b="1" i="0" u="none" strike="noStrike" kern="1200" dirty="0" smtClean="0">
                <a:solidFill>
                  <a:schemeClr val="tx1"/>
                </a:solidFill>
                <a:latin typeface="+mn-lt"/>
                <a:ea typeface="+mn-ea"/>
                <a:cs typeface="+mn-cs"/>
              </a:rPr>
            </a:br>
            <a:r>
              <a:rPr lang="zh-TW" altLang="en-US" sz="1200" b="1" i="0" u="none" strike="noStrike" kern="1200" dirty="0" smtClean="0">
                <a:solidFill>
                  <a:schemeClr val="tx1"/>
                </a:solidFill>
                <a:latin typeface="+mn-lt"/>
                <a:ea typeface="+mn-ea"/>
                <a:cs typeface="+mn-cs"/>
              </a:rPr>
              <a:t>核心第一級資本比率（普通股權益扣減後）</a:t>
            </a:r>
            <a:r>
              <a:rPr lang="en-US" altLang="zh-TW" sz="1200" b="1" i="0" u="none" strike="noStrike" kern="1200" dirty="0" smtClean="0">
                <a:solidFill>
                  <a:schemeClr val="tx1"/>
                </a:solidFill>
                <a:latin typeface="+mn-lt"/>
                <a:ea typeface="+mn-ea"/>
                <a:cs typeface="+mn-cs"/>
              </a:rPr>
              <a:t>= 2</a:t>
            </a:r>
            <a:r>
              <a:rPr lang="zh-TW" altLang="en-US" sz="1200" b="1" i="0" u="none" strike="noStrike" kern="1200" dirty="0" smtClean="0">
                <a:solidFill>
                  <a:schemeClr val="tx1"/>
                </a:solidFill>
                <a:latin typeface="+mn-lt"/>
                <a:ea typeface="+mn-ea"/>
                <a:cs typeface="+mn-cs"/>
              </a:rPr>
              <a:t>％在</a:t>
            </a:r>
            <a:r>
              <a:rPr lang="en-US" altLang="zh-TW" sz="1200" b="1" i="0" u="none" strike="noStrike" kern="1200" dirty="0" smtClean="0">
                <a:solidFill>
                  <a:schemeClr val="tx1"/>
                </a:solidFill>
                <a:latin typeface="+mn-lt"/>
                <a:ea typeface="+mn-ea"/>
                <a:cs typeface="+mn-cs"/>
              </a:rPr>
              <a:t>2013</a:t>
            </a:r>
            <a:r>
              <a:rPr lang="zh-TW" altLang="en-US" sz="1200" b="1" i="0" u="none" strike="noStrike" kern="1200" dirty="0" smtClean="0">
                <a:solidFill>
                  <a:schemeClr val="tx1"/>
                </a:solidFill>
                <a:latin typeface="+mn-lt"/>
                <a:ea typeface="+mn-ea"/>
                <a:cs typeface="+mn-cs"/>
              </a:rPr>
              <a:t>年之前，</a:t>
            </a:r>
            <a:r>
              <a:rPr lang="en-US" altLang="zh-TW" sz="1200" b="1" i="0" u="none" strike="noStrike" kern="1200" dirty="0" smtClean="0">
                <a:solidFill>
                  <a:schemeClr val="tx1"/>
                </a:solidFill>
                <a:latin typeface="+mn-lt"/>
                <a:ea typeface="+mn-ea"/>
                <a:cs typeface="+mn-cs"/>
              </a:rPr>
              <a:t>2013</a:t>
            </a:r>
            <a:r>
              <a:rPr lang="zh-TW" altLang="en-US" sz="1200" b="1" i="0" u="none" strike="noStrike" kern="1200" dirty="0" smtClean="0">
                <a:solidFill>
                  <a:schemeClr val="tx1"/>
                </a:solidFill>
                <a:latin typeface="+mn-lt"/>
                <a:ea typeface="+mn-ea"/>
                <a:cs typeface="+mn-cs"/>
              </a:rPr>
              <a:t>年</a:t>
            </a:r>
            <a:r>
              <a:rPr lang="en-US" altLang="zh-TW" sz="1200" b="1" i="0" u="none" strike="noStrike" kern="1200" dirty="0" smtClean="0">
                <a:solidFill>
                  <a:schemeClr val="tx1"/>
                </a:solidFill>
                <a:latin typeface="+mn-lt"/>
                <a:ea typeface="+mn-ea"/>
                <a:cs typeface="+mn-cs"/>
              </a:rPr>
              <a:t>1</a:t>
            </a:r>
            <a:r>
              <a:rPr lang="zh-TW" altLang="en-US" sz="1200" b="1" i="0" u="none" strike="noStrike" kern="1200" dirty="0" smtClean="0">
                <a:solidFill>
                  <a:schemeClr val="tx1"/>
                </a:solidFill>
                <a:latin typeface="+mn-lt"/>
                <a:ea typeface="+mn-ea"/>
                <a:cs typeface="+mn-cs"/>
              </a:rPr>
              <a:t>月</a:t>
            </a:r>
            <a:r>
              <a:rPr lang="en-US" altLang="zh-TW" sz="1200" b="1" i="0" u="none" strike="noStrike" kern="1200" dirty="0" smtClean="0">
                <a:solidFill>
                  <a:schemeClr val="tx1"/>
                </a:solidFill>
                <a:latin typeface="+mn-lt"/>
                <a:ea typeface="+mn-ea"/>
                <a:cs typeface="+mn-cs"/>
              </a:rPr>
              <a:t>1</a:t>
            </a:r>
            <a:r>
              <a:rPr lang="zh-TW" altLang="en-US" sz="1200" b="1" i="0" u="none" strike="noStrike" kern="1200" dirty="0" smtClean="0">
                <a:solidFill>
                  <a:schemeClr val="tx1"/>
                </a:solidFill>
                <a:latin typeface="+mn-lt"/>
                <a:ea typeface="+mn-ea"/>
                <a:cs typeface="+mn-cs"/>
              </a:rPr>
              <a:t>日</a:t>
            </a:r>
            <a:r>
              <a:rPr lang="en-US" altLang="zh-TW" sz="1200" b="1" i="0" u="none" strike="noStrike" kern="1200" dirty="0" smtClean="0">
                <a:solidFill>
                  <a:schemeClr val="tx1"/>
                </a:solidFill>
                <a:latin typeface="+mn-lt"/>
                <a:ea typeface="+mn-ea"/>
                <a:cs typeface="+mn-cs"/>
              </a:rPr>
              <a:t>= 3.5</a:t>
            </a:r>
            <a:r>
              <a:rPr lang="zh-TW" altLang="en-US" sz="1200" b="1" i="0" u="none" strike="noStrike" kern="1200" dirty="0" smtClean="0">
                <a:solidFill>
                  <a:schemeClr val="tx1"/>
                </a:solidFill>
                <a:latin typeface="+mn-lt"/>
                <a:ea typeface="+mn-ea"/>
                <a:cs typeface="+mn-cs"/>
              </a:rPr>
              <a:t>％，</a:t>
            </a:r>
            <a:r>
              <a:rPr lang="en-US" altLang="zh-TW" sz="1200" b="1" i="0" u="none" strike="noStrike" kern="1200" dirty="0" smtClean="0">
                <a:solidFill>
                  <a:schemeClr val="tx1"/>
                </a:solidFill>
                <a:latin typeface="+mn-lt"/>
                <a:ea typeface="+mn-ea"/>
                <a:cs typeface="+mn-cs"/>
              </a:rPr>
              <a:t>2014</a:t>
            </a:r>
            <a:r>
              <a:rPr lang="zh-TW" altLang="en-US" sz="1200" b="1" i="0" u="none" strike="noStrike" kern="1200" dirty="0" smtClean="0">
                <a:solidFill>
                  <a:schemeClr val="tx1"/>
                </a:solidFill>
                <a:latin typeface="+mn-lt"/>
                <a:ea typeface="+mn-ea"/>
                <a:cs typeface="+mn-cs"/>
              </a:rPr>
              <a:t>年</a:t>
            </a:r>
            <a:r>
              <a:rPr lang="en-US" altLang="zh-TW" sz="1200" b="1" i="0" u="none" strike="noStrike" kern="1200" dirty="0" smtClean="0">
                <a:solidFill>
                  <a:schemeClr val="tx1"/>
                </a:solidFill>
                <a:latin typeface="+mn-lt"/>
                <a:ea typeface="+mn-ea"/>
                <a:cs typeface="+mn-cs"/>
              </a:rPr>
              <a:t>1</a:t>
            </a:r>
            <a:r>
              <a:rPr lang="zh-TW" altLang="en-US" sz="1200" b="1" i="0" u="none" strike="noStrike" kern="1200" dirty="0" smtClean="0">
                <a:solidFill>
                  <a:schemeClr val="tx1"/>
                </a:solidFill>
                <a:latin typeface="+mn-lt"/>
                <a:ea typeface="+mn-ea"/>
                <a:cs typeface="+mn-cs"/>
              </a:rPr>
              <a:t>月</a:t>
            </a:r>
            <a:r>
              <a:rPr lang="en-US" altLang="zh-TW" sz="1200" b="1" i="0" u="none" strike="noStrike" kern="1200" dirty="0" smtClean="0">
                <a:solidFill>
                  <a:schemeClr val="tx1"/>
                </a:solidFill>
                <a:latin typeface="+mn-lt"/>
                <a:ea typeface="+mn-ea"/>
                <a:cs typeface="+mn-cs"/>
              </a:rPr>
              <a:t>1</a:t>
            </a:r>
            <a:r>
              <a:rPr lang="zh-TW" altLang="en-US" sz="1200" b="1" i="0" u="none" strike="noStrike" kern="1200" dirty="0" smtClean="0">
                <a:solidFill>
                  <a:schemeClr val="tx1"/>
                </a:solidFill>
                <a:latin typeface="+mn-lt"/>
                <a:ea typeface="+mn-ea"/>
                <a:cs typeface="+mn-cs"/>
              </a:rPr>
              <a:t>日</a:t>
            </a:r>
            <a:r>
              <a:rPr lang="en-US" altLang="zh-TW" sz="1200" b="1" i="0" u="none" strike="noStrike" kern="1200" dirty="0" smtClean="0">
                <a:solidFill>
                  <a:schemeClr val="tx1"/>
                </a:solidFill>
                <a:latin typeface="+mn-lt"/>
                <a:ea typeface="+mn-ea"/>
                <a:cs typeface="+mn-cs"/>
              </a:rPr>
              <a:t>= 4</a:t>
            </a:r>
            <a:r>
              <a:rPr lang="zh-TW" altLang="en-US" sz="1200" b="1" i="0" u="none" strike="noStrike" kern="1200" dirty="0" smtClean="0">
                <a:solidFill>
                  <a:schemeClr val="tx1"/>
                </a:solidFill>
                <a:latin typeface="+mn-lt"/>
                <a:ea typeface="+mn-ea"/>
                <a:cs typeface="+mn-cs"/>
              </a:rPr>
              <a:t>％，</a:t>
            </a:r>
            <a:r>
              <a:rPr lang="en-US" altLang="zh-TW" sz="1200" b="1" i="0" u="none" strike="noStrike" kern="1200" dirty="0" smtClean="0">
                <a:solidFill>
                  <a:schemeClr val="tx1"/>
                </a:solidFill>
                <a:latin typeface="+mn-lt"/>
                <a:ea typeface="+mn-ea"/>
                <a:cs typeface="+mn-cs"/>
              </a:rPr>
              <a:t>2015</a:t>
            </a:r>
            <a:r>
              <a:rPr lang="zh-TW" altLang="en-US" sz="1200" b="1" i="0" u="none" strike="noStrike" kern="1200" dirty="0" smtClean="0">
                <a:solidFill>
                  <a:schemeClr val="tx1"/>
                </a:solidFill>
                <a:latin typeface="+mn-lt"/>
                <a:ea typeface="+mn-ea"/>
                <a:cs typeface="+mn-cs"/>
              </a:rPr>
              <a:t>年</a:t>
            </a:r>
            <a:r>
              <a:rPr lang="en-US" altLang="zh-TW" sz="1200" b="1" i="0" u="none" strike="noStrike" kern="1200" dirty="0" smtClean="0">
                <a:solidFill>
                  <a:schemeClr val="tx1"/>
                </a:solidFill>
                <a:latin typeface="+mn-lt"/>
                <a:ea typeface="+mn-ea"/>
                <a:cs typeface="+mn-cs"/>
              </a:rPr>
              <a:t>1</a:t>
            </a:r>
            <a:r>
              <a:rPr lang="zh-TW" altLang="en-US" sz="1200" b="1" i="0" u="none" strike="noStrike" kern="1200" dirty="0" smtClean="0">
                <a:solidFill>
                  <a:schemeClr val="tx1"/>
                </a:solidFill>
                <a:latin typeface="+mn-lt"/>
                <a:ea typeface="+mn-ea"/>
                <a:cs typeface="+mn-cs"/>
              </a:rPr>
              <a:t>月</a:t>
            </a:r>
            <a:r>
              <a:rPr lang="en-US" altLang="zh-TW" sz="1200" b="1" i="0" u="none" strike="noStrike" kern="1200" dirty="0" smtClean="0">
                <a:solidFill>
                  <a:schemeClr val="tx1"/>
                </a:solidFill>
                <a:latin typeface="+mn-lt"/>
                <a:ea typeface="+mn-ea"/>
                <a:cs typeface="+mn-cs"/>
              </a:rPr>
              <a:t>1</a:t>
            </a:r>
            <a:r>
              <a:rPr lang="zh-TW" altLang="en-US" sz="1200" b="1" i="0" u="none" strike="noStrike" kern="1200" dirty="0" smtClean="0">
                <a:solidFill>
                  <a:schemeClr val="tx1"/>
                </a:solidFill>
                <a:latin typeface="+mn-lt"/>
                <a:ea typeface="+mn-ea"/>
                <a:cs typeface="+mn-cs"/>
              </a:rPr>
              <a:t>日</a:t>
            </a:r>
            <a:r>
              <a:rPr lang="en-US" altLang="zh-TW" sz="1200" b="1" i="0" u="none" strike="noStrike" kern="1200" dirty="0" smtClean="0">
                <a:solidFill>
                  <a:schemeClr val="tx1"/>
                </a:solidFill>
                <a:latin typeface="+mn-lt"/>
                <a:ea typeface="+mn-ea"/>
                <a:cs typeface="+mn-cs"/>
              </a:rPr>
              <a:t>= 4.5</a:t>
            </a:r>
            <a:r>
              <a:rPr lang="zh-TW" altLang="en-US" sz="1200" b="1" i="0" u="none" strike="noStrike" kern="1200" dirty="0" smtClean="0">
                <a:solidFill>
                  <a:schemeClr val="tx1"/>
                </a:solidFill>
                <a:latin typeface="+mn-lt"/>
                <a:ea typeface="+mn-ea"/>
                <a:cs typeface="+mn-cs"/>
              </a:rPr>
              <a:t>％</a:t>
            </a:r>
            <a:br>
              <a:rPr lang="zh-TW" altLang="en-US" sz="1200" b="1" i="0" u="none" strike="noStrike" kern="1200" dirty="0" smtClean="0">
                <a:solidFill>
                  <a:schemeClr val="tx1"/>
                </a:solidFill>
                <a:latin typeface="+mn-lt"/>
                <a:ea typeface="+mn-ea"/>
                <a:cs typeface="+mn-cs"/>
              </a:rPr>
            </a:br>
            <a:r>
              <a:rPr lang="zh-TW" altLang="en-US" sz="1200" b="1" i="0" u="none" strike="noStrike" kern="1200" dirty="0" smtClean="0">
                <a:solidFill>
                  <a:schemeClr val="tx1"/>
                </a:solidFill>
                <a:latin typeface="+mn-lt"/>
                <a:ea typeface="+mn-ea"/>
                <a:cs typeface="+mn-cs"/>
              </a:rPr>
              <a:t/>
            </a:r>
            <a:br>
              <a:rPr lang="zh-TW" altLang="en-US" sz="1200" b="1" i="0" u="none" strike="noStrike" kern="1200" dirty="0" smtClean="0">
                <a:solidFill>
                  <a:schemeClr val="tx1"/>
                </a:solidFill>
                <a:latin typeface="+mn-lt"/>
                <a:ea typeface="+mn-ea"/>
                <a:cs typeface="+mn-cs"/>
              </a:rPr>
            </a:br>
            <a:r>
              <a:rPr lang="zh-TW" altLang="en-US" sz="1200" b="1" i="0" u="none" strike="noStrike" kern="1200" dirty="0" smtClean="0">
                <a:solidFill>
                  <a:schemeClr val="tx1"/>
                </a:solidFill>
                <a:latin typeface="+mn-lt"/>
                <a:ea typeface="+mn-ea"/>
                <a:cs typeface="+mn-cs"/>
              </a:rPr>
              <a:t>總額之間的差額資本要求的</a:t>
            </a:r>
            <a:r>
              <a:rPr lang="en-US" altLang="zh-TW" sz="1200" b="1" i="0" u="none" strike="noStrike" kern="1200" dirty="0" smtClean="0">
                <a:solidFill>
                  <a:schemeClr val="tx1"/>
                </a:solidFill>
                <a:latin typeface="+mn-lt"/>
                <a:ea typeface="+mn-ea"/>
                <a:cs typeface="+mn-cs"/>
              </a:rPr>
              <a:t>8.0</a:t>
            </a:r>
            <a:r>
              <a:rPr lang="zh-TW" altLang="en-US" sz="1200" b="1" i="0" u="none" strike="noStrike" kern="1200" dirty="0" smtClean="0">
                <a:solidFill>
                  <a:schemeClr val="tx1"/>
                </a:solidFill>
                <a:latin typeface="+mn-lt"/>
                <a:ea typeface="+mn-ea"/>
                <a:cs typeface="+mn-cs"/>
              </a:rPr>
              <a:t>％和</a:t>
            </a:r>
            <a:r>
              <a:rPr lang="en-US" altLang="zh-TW" sz="1200" b="1" i="0" u="none" strike="noStrike" kern="1200" dirty="0" smtClean="0">
                <a:solidFill>
                  <a:schemeClr val="tx1"/>
                </a:solidFill>
                <a:latin typeface="+mn-lt"/>
                <a:ea typeface="+mn-ea"/>
                <a:cs typeface="+mn-cs"/>
              </a:rPr>
              <a:t>1</a:t>
            </a:r>
            <a:r>
              <a:rPr lang="zh-TW" altLang="en-US" sz="1200" b="1" i="0" u="none" strike="noStrike" kern="1200" dirty="0" smtClean="0">
                <a:solidFill>
                  <a:schemeClr val="tx1"/>
                </a:solidFill>
                <a:latin typeface="+mn-lt"/>
                <a:ea typeface="+mn-ea"/>
                <a:cs typeface="+mn-cs"/>
              </a:rPr>
              <a:t>級的要求可以得到滿足與第二類資本。</a:t>
            </a:r>
            <a:endParaRPr lang="zh-TW" altLang="en-US" dirty="0"/>
          </a:p>
        </p:txBody>
      </p:sp>
      <p:sp>
        <p:nvSpPr>
          <p:cNvPr id="4" name="投影片編號版面配置區 3"/>
          <p:cNvSpPr>
            <a:spLocks noGrp="1"/>
          </p:cNvSpPr>
          <p:nvPr>
            <p:ph type="sldNum" sz="quarter" idx="10"/>
          </p:nvPr>
        </p:nvSpPr>
        <p:spPr/>
        <p:txBody>
          <a:bodyPr/>
          <a:lstStyle/>
          <a:p>
            <a:fld id="{050A7A58-5690-4750-95C1-E058F98A0BF3}" type="slidenum">
              <a:rPr lang="zh-TW" altLang="en-US" smtClean="0"/>
              <a:pPr/>
              <a:t>9</a:t>
            </a:fld>
            <a:endParaRPr lang="zh-TW"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dirty="0" smtClean="0"/>
              <a:t>This would, for instance, reduce the risk that available credit could be constrained by regulatory capital requirements. The intention is thus to mitigate </a:t>
            </a:r>
            <a:r>
              <a:rPr lang="en-US" altLang="zh-TW" dirty="0" err="1" smtClean="0"/>
              <a:t>procyclicality</a:t>
            </a:r>
            <a:r>
              <a:rPr lang="en-US" altLang="zh-TW" dirty="0" smtClean="0"/>
              <a:t> and attenuate the impact of the ups and downs of the financial cycle.  Promptly releasing the buffer in times of stress can help to reduce the risk of the supply of credit being constrained by regulatory capital requirements. </a:t>
            </a:r>
            <a:endParaRPr lang="zh-TW" altLang="en-US" dirty="0" smtClean="0"/>
          </a:p>
          <a:p>
            <a:endParaRPr lang="zh-TW" altLang="en-US" dirty="0"/>
          </a:p>
        </p:txBody>
      </p:sp>
      <p:sp>
        <p:nvSpPr>
          <p:cNvPr id="4" name="投影片編號版面配置區 3"/>
          <p:cNvSpPr>
            <a:spLocks noGrp="1"/>
          </p:cNvSpPr>
          <p:nvPr>
            <p:ph type="sldNum" sz="quarter" idx="10"/>
          </p:nvPr>
        </p:nvSpPr>
        <p:spPr/>
        <p:txBody>
          <a:bodyPr/>
          <a:lstStyle/>
          <a:p>
            <a:fld id="{CF305CAC-BE47-41F6-B339-B138473C8903}" type="slidenum">
              <a:rPr lang="zh-TW" altLang="en-US" smtClean="0"/>
              <a:pPr/>
              <a:t>12</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1"/>
      </p:bgRef>
    </p:bg>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圓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副標題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p:txBody>
          <a:bodyPr/>
          <a:lstStyle/>
          <a:p>
            <a:fld id="{809B0A5B-FED9-4136-A9D8-61E23FCF95D1}" type="datetimeFigureOut">
              <a:rPr lang="zh-TW" altLang="en-US" smtClean="0"/>
              <a:pPr/>
              <a:t>2013/7/18</a:t>
            </a:fld>
            <a:endParaRPr lang="zh-TW" altLang="en-US"/>
          </a:p>
        </p:txBody>
      </p:sp>
      <p:sp>
        <p:nvSpPr>
          <p:cNvPr id="17" name="頁尾版面配置區 16"/>
          <p:cNvSpPr>
            <a:spLocks noGrp="1"/>
          </p:cNvSpPr>
          <p:nvPr>
            <p:ph type="ftr" sz="quarter" idx="11"/>
          </p:nvPr>
        </p:nvSpPr>
        <p:spPr/>
        <p:txBody>
          <a:bodyPr/>
          <a:lstStyle/>
          <a:p>
            <a:endParaRPr lang="zh-TW" altLang="en-US"/>
          </a:p>
        </p:txBody>
      </p:sp>
      <p:sp>
        <p:nvSpPr>
          <p:cNvPr id="29" name="投影片編號版面配置區 28"/>
          <p:cNvSpPr>
            <a:spLocks noGrp="1"/>
          </p:cNvSpPr>
          <p:nvPr>
            <p:ph type="sldNum" sz="quarter" idx="12"/>
          </p:nvPr>
        </p:nvSpPr>
        <p:spPr/>
        <p:txBody>
          <a:bodyPr lIns="0" tIns="0" rIns="0" bIns="0">
            <a:noAutofit/>
          </a:bodyPr>
          <a:lstStyle>
            <a:lvl1pPr>
              <a:defRPr sz="1400">
                <a:solidFill>
                  <a:srgbClr val="FFFFFF"/>
                </a:solidFill>
              </a:defRPr>
            </a:lvl1pPr>
          </a:lstStyle>
          <a:p>
            <a:fld id="{C89AFDCC-DD4E-42AB-BB42-3B2F49FB4ECE}" type="slidenum">
              <a:rPr lang="zh-TW" altLang="en-US" smtClean="0"/>
              <a:pPr/>
              <a:t>‹#›</a:t>
            </a:fld>
            <a:endParaRPr lang="zh-TW" altLang="en-US"/>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標題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809B0A5B-FED9-4136-A9D8-61E23FCF95D1}" type="datetimeFigureOut">
              <a:rPr lang="zh-TW" altLang="en-US" smtClean="0"/>
              <a:pPr/>
              <a:t>2013/7/18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89AFDCC-DD4E-42AB-BB42-3B2F49FB4ECE}"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41"/>
            <a:ext cx="201168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914400" y="274640"/>
            <a:ext cx="55626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809B0A5B-FED9-4136-A9D8-61E23FCF95D1}" type="datetimeFigureOut">
              <a:rPr lang="zh-TW" altLang="en-US" smtClean="0"/>
              <a:pPr/>
              <a:t>2013/7/18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89AFDCC-DD4E-42AB-BB42-3B2F49FB4ECE}"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4" name="日期版面配置區 3"/>
          <p:cNvSpPr>
            <a:spLocks noGrp="1"/>
          </p:cNvSpPr>
          <p:nvPr>
            <p:ph type="dt" sz="half" idx="10"/>
          </p:nvPr>
        </p:nvSpPr>
        <p:spPr/>
        <p:txBody>
          <a:bodyPr/>
          <a:lstStyle/>
          <a:p>
            <a:fld id="{809B0A5B-FED9-4136-A9D8-61E23FCF95D1}" type="datetimeFigureOut">
              <a:rPr lang="zh-TW" altLang="en-US" smtClean="0"/>
              <a:pPr/>
              <a:t>2013/7/18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89AFDCC-DD4E-42AB-BB42-3B2F49FB4ECE}" type="slidenum">
              <a:rPr lang="zh-TW" altLang="en-US" smtClean="0"/>
              <a:pPr/>
              <a:t>‹#›</a:t>
            </a:fld>
            <a:endParaRPr lang="zh-TW" altLang="en-US"/>
          </a:p>
        </p:txBody>
      </p:sp>
      <p:sp>
        <p:nvSpPr>
          <p:cNvPr id="8" name="內容版面配置區 7"/>
          <p:cNvSpPr>
            <a:spLocks noGrp="1"/>
          </p:cNvSpPr>
          <p:nvPr>
            <p:ph sz="quarter" idx="1"/>
          </p:nvPr>
        </p:nvSpPr>
        <p:spPr>
          <a:xfrm>
            <a:off x="914400" y="1447800"/>
            <a:ext cx="777240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圓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809B0A5B-FED9-4136-A9D8-61E23FCF95D1}" type="datetimeFigureOut">
              <a:rPr lang="zh-TW" altLang="en-US" smtClean="0"/>
              <a:pPr/>
              <a:t>2013/7/18</a:t>
            </a:fld>
            <a:endParaRPr lang="zh-TW" altLang="en-US"/>
          </a:p>
        </p:txBody>
      </p:sp>
      <p:sp>
        <p:nvSpPr>
          <p:cNvPr id="5" name="頁尾版面配置區 4"/>
          <p:cNvSpPr>
            <a:spLocks noGrp="1"/>
          </p:cNvSpPr>
          <p:nvPr>
            <p:ph type="ftr" sz="quarter" idx="11"/>
          </p:nvPr>
        </p:nvSpPr>
        <p:spPr>
          <a:xfrm>
            <a:off x="800100" y="6172200"/>
            <a:ext cx="4000500" cy="457200"/>
          </a:xfrm>
        </p:spPr>
        <p:txBody>
          <a:bodyPr/>
          <a:lstStyle/>
          <a:p>
            <a:endParaRPr lang="zh-TW" altLang="en-US"/>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146304" y="6208776"/>
            <a:ext cx="457200" cy="457200"/>
          </a:xfrm>
        </p:spPr>
        <p:txBody>
          <a:bodyPr/>
          <a:lstStyle/>
          <a:p>
            <a:fld id="{C89AFDCC-DD4E-42AB-BB42-3B2F49FB4ECE}"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809B0A5B-FED9-4136-A9D8-61E23FCF95D1}" type="datetimeFigureOut">
              <a:rPr lang="zh-TW" altLang="en-US" smtClean="0"/>
              <a:pPr/>
              <a:t>2013/7/18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89AFDCC-DD4E-42AB-BB42-3B2F49FB4ECE}" type="slidenum">
              <a:rPr lang="zh-TW" altLang="en-US" smtClean="0"/>
              <a:pPr/>
              <a:t>‹#›</a:t>
            </a:fld>
            <a:endParaRPr lang="zh-TW" altLang="en-US"/>
          </a:p>
        </p:txBody>
      </p:sp>
      <p:sp>
        <p:nvSpPr>
          <p:cNvPr id="9" name="內容版面配置區 8"/>
          <p:cNvSpPr>
            <a:spLocks noGrp="1"/>
          </p:cNvSpPr>
          <p:nvPr>
            <p:ph sz="quarter" idx="1"/>
          </p:nvPr>
        </p:nvSpPr>
        <p:spPr>
          <a:xfrm>
            <a:off x="914400" y="1447800"/>
            <a:ext cx="374904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933950" y="1447800"/>
            <a:ext cx="374904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914400" y="273050"/>
            <a:ext cx="7772400" cy="1143000"/>
          </a:xfrm>
        </p:spPr>
        <p:txBody>
          <a:bodyPr anchor="b" anchorCtr="0"/>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7" name="日期版面配置區 6"/>
          <p:cNvSpPr>
            <a:spLocks noGrp="1"/>
          </p:cNvSpPr>
          <p:nvPr>
            <p:ph type="dt" sz="half" idx="10"/>
          </p:nvPr>
        </p:nvSpPr>
        <p:spPr/>
        <p:txBody>
          <a:bodyPr/>
          <a:lstStyle/>
          <a:p>
            <a:fld id="{809B0A5B-FED9-4136-A9D8-61E23FCF95D1}" type="datetimeFigureOut">
              <a:rPr lang="zh-TW" altLang="en-US" smtClean="0"/>
              <a:pPr/>
              <a:t>2013/7/18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C89AFDCC-DD4E-42AB-BB42-3B2F49FB4ECE}" type="slidenum">
              <a:rPr lang="zh-TW" altLang="en-US" smtClean="0"/>
              <a:pPr/>
              <a:t>‹#›</a:t>
            </a:fld>
            <a:endParaRPr lang="zh-TW" altLang="en-US"/>
          </a:p>
        </p:txBody>
      </p:sp>
      <p:sp>
        <p:nvSpPr>
          <p:cNvPr id="11" name="內容版面配置區 10"/>
          <p:cNvSpPr>
            <a:spLocks noGrp="1"/>
          </p:cNvSpPr>
          <p:nvPr>
            <p:ph sz="half" idx="2"/>
          </p:nvPr>
        </p:nvSpPr>
        <p:spPr>
          <a:xfrm>
            <a:off x="914400" y="2247900"/>
            <a:ext cx="3733800" cy="38862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4"/>
          </p:nvPr>
        </p:nvSpPr>
        <p:spPr>
          <a:xfrm>
            <a:off x="4953000" y="2247900"/>
            <a:ext cx="3733800" cy="38862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809B0A5B-FED9-4136-A9D8-61E23FCF95D1}" type="datetimeFigureOut">
              <a:rPr lang="zh-TW" altLang="en-US" smtClean="0"/>
              <a:pPr/>
              <a:t>2013/7/18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C89AFDCC-DD4E-42AB-BB42-3B2F49FB4ECE}"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09B0A5B-FED9-4136-A9D8-61E23FCF95D1}" type="datetimeFigureOut">
              <a:rPr lang="zh-TW" altLang="en-US" smtClean="0"/>
              <a:pPr/>
              <a:t>2013/7/18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C89AFDCC-DD4E-42AB-BB42-3B2F49FB4ECE}"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圓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914400" y="273050"/>
            <a:ext cx="7772400" cy="1143000"/>
          </a:xfrm>
        </p:spPr>
        <p:txBody>
          <a:bodyPr anchor="b" anchorCtr="0"/>
          <a:lstStyle>
            <a:lvl1pPr algn="l">
              <a:buNone/>
              <a:defRPr sz="4000" b="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809B0A5B-FED9-4136-A9D8-61E23FCF95D1}" type="datetimeFigureOut">
              <a:rPr lang="zh-TW" altLang="en-US" smtClean="0"/>
              <a:pPr/>
              <a:t>2013/7/18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89AFDCC-DD4E-42AB-BB42-3B2F49FB4ECE}" type="slidenum">
              <a:rPr lang="zh-TW" altLang="en-US" smtClean="0"/>
              <a:pPr/>
              <a:t>‹#›</a:t>
            </a:fld>
            <a:endParaRPr lang="zh-TW" altLang="en-US"/>
          </a:p>
        </p:txBody>
      </p:sp>
      <p:sp>
        <p:nvSpPr>
          <p:cNvPr id="11" name="內容版面配置區 10"/>
          <p:cNvSpPr>
            <a:spLocks noGrp="1"/>
          </p:cNvSpPr>
          <p:nvPr>
            <p:ph sz="quarter" idx="1"/>
          </p:nvPr>
        </p:nvSpPr>
        <p:spPr>
          <a:xfrm>
            <a:off x="2971800" y="1600200"/>
            <a:ext cx="5715000" cy="44958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809B0A5B-FED9-4136-A9D8-61E23FCF95D1}" type="datetimeFigureOut">
              <a:rPr lang="zh-TW" altLang="en-US" smtClean="0"/>
              <a:pPr/>
              <a:t>2013/7/18</a:t>
            </a:fld>
            <a:endParaRPr lang="zh-TW" altLang="en-US"/>
          </a:p>
        </p:txBody>
      </p:sp>
      <p:sp>
        <p:nvSpPr>
          <p:cNvPr id="6" name="頁尾版面配置區 5"/>
          <p:cNvSpPr>
            <a:spLocks noGrp="1"/>
          </p:cNvSpPr>
          <p:nvPr>
            <p:ph type="ftr" sz="quarter" idx="11"/>
          </p:nvPr>
        </p:nvSpPr>
        <p:spPr>
          <a:xfrm>
            <a:off x="914400" y="6172200"/>
            <a:ext cx="3886200" cy="457200"/>
          </a:xfrm>
        </p:spPr>
        <p:txBody>
          <a:bodyPr/>
          <a:lstStyle/>
          <a:p>
            <a:endParaRPr lang="zh-TW" altLang="en-US"/>
          </a:p>
        </p:txBody>
      </p:sp>
      <p:sp>
        <p:nvSpPr>
          <p:cNvPr id="7" name="投影片編號版面配置區 6"/>
          <p:cNvSpPr>
            <a:spLocks noGrp="1"/>
          </p:cNvSpPr>
          <p:nvPr>
            <p:ph type="sldNum" sz="quarter" idx="12"/>
          </p:nvPr>
        </p:nvSpPr>
        <p:spPr>
          <a:xfrm>
            <a:off x="146304" y="6208776"/>
            <a:ext cx="457200" cy="457200"/>
          </a:xfrm>
        </p:spPr>
        <p:txBody>
          <a:bodyPr/>
          <a:lstStyle/>
          <a:p>
            <a:fld id="{C89AFDCC-DD4E-42AB-BB42-3B2F49FB4ECE}" type="slidenum">
              <a:rPr lang="zh-TW" altLang="en-US" smtClean="0"/>
              <a:pPr/>
              <a:t>‹#›</a:t>
            </a:fld>
            <a:endParaRPr lang="zh-TW"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圖片版面配置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TW" altLang="en-US" smtClean="0"/>
              <a:t>按一下圖示以新增圖片</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圓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標題版面配置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09B0A5B-FED9-4136-A9D8-61E23FCF95D1}" type="datetimeFigureOut">
              <a:rPr lang="zh-TW" altLang="en-US" smtClean="0"/>
              <a:pPr/>
              <a:t>2013/7/18</a:t>
            </a:fld>
            <a:endParaRPr lang="zh-TW" altLang="en-US"/>
          </a:p>
        </p:txBody>
      </p:sp>
      <p:sp>
        <p:nvSpPr>
          <p:cNvPr id="3" name="頁尾版面配置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zh-TW" altLang="en-US"/>
          </a:p>
        </p:txBody>
      </p:sp>
      <p:sp>
        <p:nvSpPr>
          <p:cNvPr id="23" name="投影片編號版面配置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89AFDCC-DD4E-42AB-BB42-3B2F49FB4ECE}"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basel-ii-risk.com/biii/wp-content/uploads/2010/09/BaselIIIComonEqGraph.jpg"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FamilyPicture"/>
          <p:cNvPicPr>
            <a:picLocks noChangeAspect="1" noChangeArrowheads="1"/>
          </p:cNvPicPr>
          <p:nvPr/>
        </p:nvPicPr>
        <p:blipFill>
          <a:blip r:embed="rId2" cstate="print"/>
          <a:srcRect l="3498" t="17290" r="4633" b="974"/>
          <a:stretch>
            <a:fillRect/>
          </a:stretch>
        </p:blipFill>
        <p:spPr bwMode="auto">
          <a:xfrm>
            <a:off x="-1" y="2348880"/>
            <a:ext cx="9147277" cy="4031004"/>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pic>
      <p:sp>
        <p:nvSpPr>
          <p:cNvPr id="3" name="副標題 2"/>
          <p:cNvSpPr>
            <a:spLocks noGrp="1"/>
          </p:cNvSpPr>
          <p:nvPr>
            <p:ph type="subTitle" idx="1"/>
          </p:nvPr>
        </p:nvSpPr>
        <p:spPr>
          <a:xfrm>
            <a:off x="4355976" y="1628800"/>
            <a:ext cx="3960440" cy="648072"/>
          </a:xfrm>
        </p:spPr>
        <p:txBody>
          <a:bodyPr>
            <a:normAutofit/>
          </a:bodyPr>
          <a:lstStyle/>
          <a:p>
            <a:pPr algn="l"/>
            <a:endParaRPr lang="zh-TW" altLang="en-US" dirty="0">
              <a:solidFill>
                <a:schemeClr val="tx1"/>
              </a:solidFill>
            </a:endParaRPr>
          </a:p>
        </p:txBody>
      </p:sp>
      <p:sp>
        <p:nvSpPr>
          <p:cNvPr id="2" name="標題 1"/>
          <p:cNvSpPr>
            <a:spLocks noGrp="1"/>
          </p:cNvSpPr>
          <p:nvPr>
            <p:ph type="ctrTitle"/>
          </p:nvPr>
        </p:nvSpPr>
        <p:spPr>
          <a:xfrm>
            <a:off x="611560" y="0"/>
            <a:ext cx="7772400" cy="1470025"/>
          </a:xfrm>
        </p:spPr>
        <p:txBody>
          <a:bodyPr/>
          <a:lstStyle/>
          <a:p>
            <a:r>
              <a:rPr lang="en-US" altLang="zh-TW" b="1" dirty="0">
                <a:solidFill>
                  <a:schemeClr val="tx2">
                    <a:lumMod val="60000"/>
                    <a:lumOff val="40000"/>
                  </a:schemeClr>
                </a:solidFill>
              </a:rPr>
              <a:t>Basel </a:t>
            </a:r>
            <a:r>
              <a:rPr lang="en-US" altLang="zh-TW" b="1" dirty="0" smtClean="0">
                <a:solidFill>
                  <a:schemeClr val="tx2">
                    <a:lumMod val="60000"/>
                    <a:lumOff val="40000"/>
                  </a:schemeClr>
                </a:solidFill>
              </a:rPr>
              <a:t>III </a:t>
            </a:r>
            <a:r>
              <a:rPr lang="en-US" altLang="zh-TW" b="1" dirty="0">
                <a:solidFill>
                  <a:schemeClr val="tx2">
                    <a:lumMod val="60000"/>
                    <a:lumOff val="40000"/>
                  </a:schemeClr>
                </a:solidFill>
              </a:rPr>
              <a:t>- The new Capital Rules</a:t>
            </a:r>
            <a:endParaRPr lang="zh-TW" altLang="en-US" dirty="0">
              <a:solidFill>
                <a:schemeClr val="tx2">
                  <a:lumMod val="60000"/>
                  <a:lumOff val="4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p:nvPr/>
        </p:nvPicPr>
        <p:blipFill>
          <a:blip r:embed="rId2" cstate="print"/>
          <a:srcRect/>
          <a:stretch>
            <a:fillRect/>
          </a:stretch>
        </p:blipFill>
        <p:spPr bwMode="auto">
          <a:xfrm>
            <a:off x="0" y="1124744"/>
            <a:ext cx="9252519" cy="452196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descr="Basel III Comon Equity and Tier 1 by Year">
            <a:hlinkClick r:id="rId2"/>
          </p:cNvPr>
          <p:cNvPicPr/>
          <p:nvPr/>
        </p:nvPicPr>
        <p:blipFill>
          <a:blip r:embed="rId3" cstate="print"/>
          <a:srcRect/>
          <a:stretch>
            <a:fillRect/>
          </a:stretch>
        </p:blipFill>
        <p:spPr bwMode="auto">
          <a:xfrm>
            <a:off x="385762" y="840409"/>
            <a:ext cx="8372475" cy="517718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t>Macroprudential</a:t>
            </a:r>
            <a:r>
              <a:rPr lang="en-US" altLang="zh-TW" dirty="0" smtClean="0"/>
              <a:t> regulation </a:t>
            </a:r>
            <a:endParaRPr lang="zh-TW" altLang="en-US" dirty="0"/>
          </a:p>
        </p:txBody>
      </p:sp>
      <p:sp>
        <p:nvSpPr>
          <p:cNvPr id="3" name="內容版面配置區 2"/>
          <p:cNvSpPr>
            <a:spLocks noGrp="1"/>
          </p:cNvSpPr>
          <p:nvPr>
            <p:ph sz="quarter" idx="1"/>
          </p:nvPr>
        </p:nvSpPr>
        <p:spPr>
          <a:xfrm>
            <a:off x="457200" y="1556792"/>
            <a:ext cx="8229600" cy="4824536"/>
          </a:xfrm>
        </p:spPr>
        <p:txBody>
          <a:bodyPr>
            <a:normAutofit/>
          </a:bodyPr>
          <a:lstStyle/>
          <a:p>
            <a:r>
              <a:rPr lang="en-US" altLang="zh-TW" sz="2800" dirty="0" smtClean="0"/>
              <a:t>One important goal of Basel III is to provide a </a:t>
            </a:r>
            <a:r>
              <a:rPr lang="en-US" altLang="zh-TW" sz="2800" dirty="0" err="1" smtClean="0"/>
              <a:t>macroprudential</a:t>
            </a:r>
            <a:r>
              <a:rPr lang="en-US" altLang="zh-TW" sz="2800" dirty="0" smtClean="0"/>
              <a:t> regulation to tackle systemic risks.</a:t>
            </a:r>
          </a:p>
          <a:p>
            <a:endParaRPr lang="en-US" altLang="zh-TW" sz="800" dirty="0" smtClean="0"/>
          </a:p>
          <a:p>
            <a:r>
              <a:rPr lang="en-US" altLang="zh-TW" sz="2800" dirty="0" smtClean="0"/>
              <a:t>The intention is to mitigate pro-cyclicality and credit constraints which result from regulatory capital requirements. </a:t>
            </a:r>
          </a:p>
          <a:p>
            <a:endParaRPr lang="en-US" altLang="zh-TW" sz="800" dirty="0" smtClean="0"/>
          </a:p>
          <a:p>
            <a:r>
              <a:rPr lang="en-US" altLang="zh-TW" sz="2800" dirty="0" smtClean="0"/>
              <a:t>Remedies: 1. </a:t>
            </a:r>
            <a:r>
              <a:rPr lang="en-US" altLang="zh-TW" sz="2800" u="sng" dirty="0" smtClean="0"/>
              <a:t>capital </a:t>
            </a:r>
            <a:r>
              <a:rPr lang="en-US" altLang="zh-TW" sz="2800" u="sng" dirty="0" smtClean="0">
                <a:solidFill>
                  <a:srgbClr val="FF0000"/>
                </a:solidFill>
              </a:rPr>
              <a:t>conservation</a:t>
            </a:r>
            <a:r>
              <a:rPr lang="en-US" altLang="zh-TW" sz="2800" u="sng" dirty="0" smtClean="0"/>
              <a:t> buffer</a:t>
            </a:r>
          </a:p>
          <a:p>
            <a:pPr>
              <a:buNone/>
            </a:pPr>
            <a:r>
              <a:rPr lang="en-US" altLang="zh-TW" sz="2800" dirty="0" smtClean="0"/>
              <a:t>                         2. </a:t>
            </a:r>
            <a:r>
              <a:rPr lang="en-US" altLang="zh-TW" sz="2800" u="sng" dirty="0" smtClean="0"/>
              <a:t>capital </a:t>
            </a:r>
            <a:r>
              <a:rPr lang="en-US" altLang="zh-TW" sz="2800" u="sng" dirty="0" smtClean="0">
                <a:solidFill>
                  <a:srgbClr val="FF0000"/>
                </a:solidFill>
              </a:rPr>
              <a:t>counter-cyclicality</a:t>
            </a:r>
            <a:r>
              <a:rPr lang="en-US" altLang="zh-TW" sz="2800" u="sng" dirty="0" smtClean="0"/>
              <a:t> buffer</a:t>
            </a:r>
          </a:p>
          <a:p>
            <a:pPr>
              <a:buNone/>
            </a:pPr>
            <a:r>
              <a:rPr lang="en-US" altLang="zh-TW" sz="2800" dirty="0" smtClean="0"/>
              <a:t>                         3. </a:t>
            </a:r>
            <a:r>
              <a:rPr lang="en-US" altLang="zh-TW" sz="2800" u="sng" dirty="0" smtClean="0"/>
              <a:t>capital </a:t>
            </a:r>
            <a:r>
              <a:rPr lang="en-US" altLang="zh-TW" sz="2800" u="sng" dirty="0" smtClean="0">
                <a:solidFill>
                  <a:srgbClr val="FF0000"/>
                </a:solidFill>
              </a:rPr>
              <a:t>systemic</a:t>
            </a:r>
            <a:r>
              <a:rPr lang="en-US" altLang="zh-TW" sz="2800" u="sng" dirty="0" smtClean="0"/>
              <a:t> buffer for </a:t>
            </a:r>
            <a:r>
              <a:rPr lang="en-US" altLang="zh-TW" sz="2800" u="sng" dirty="0" smtClean="0">
                <a:solidFill>
                  <a:srgbClr val="FF0000"/>
                </a:solidFill>
              </a:rPr>
              <a:t>SIFIs</a:t>
            </a:r>
            <a:r>
              <a:rPr lang="en-US" altLang="zh-TW" sz="2800" dirty="0" smtClean="0"/>
              <a:t> </a:t>
            </a:r>
          </a:p>
          <a:p>
            <a:endParaRPr lang="en-US" altLang="zh-TW" dirty="0" smtClean="0"/>
          </a:p>
          <a:p>
            <a:endParaRPr lang="zh-TW"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Conservation buffer</a:t>
            </a:r>
            <a:endParaRPr lang="zh-TW" altLang="en-US" dirty="0"/>
          </a:p>
        </p:txBody>
      </p:sp>
      <p:sp>
        <p:nvSpPr>
          <p:cNvPr id="3" name="內容版面配置區 2"/>
          <p:cNvSpPr>
            <a:spLocks noGrp="1"/>
          </p:cNvSpPr>
          <p:nvPr>
            <p:ph sz="quarter" idx="1"/>
          </p:nvPr>
        </p:nvSpPr>
        <p:spPr>
          <a:xfrm>
            <a:off x="683568" y="1447800"/>
            <a:ext cx="8003232" cy="5077544"/>
          </a:xfrm>
        </p:spPr>
        <p:txBody>
          <a:bodyPr>
            <a:normAutofit fontScale="92500" lnSpcReduction="10000"/>
          </a:bodyPr>
          <a:lstStyle/>
          <a:p>
            <a:pPr>
              <a:lnSpc>
                <a:spcPct val="150000"/>
              </a:lnSpc>
            </a:pPr>
            <a:r>
              <a:rPr lang="en-US" altLang="zh-TW" sz="2800" dirty="0" smtClean="0"/>
              <a:t>Banks also be required to hold a capital conservation buffer of 2.5% of common equity (bringing the total common equity requirements to 7%) to withstand future periods of </a:t>
            </a:r>
            <a:r>
              <a:rPr lang="en-US" altLang="zh-TW" sz="2800" dirty="0" smtClean="0">
                <a:solidFill>
                  <a:srgbClr val="FF0000"/>
                </a:solidFill>
              </a:rPr>
              <a:t>stress</a:t>
            </a:r>
            <a:r>
              <a:rPr lang="en-US" altLang="zh-TW" sz="2800" dirty="0" smtClean="0"/>
              <a:t>. </a:t>
            </a:r>
          </a:p>
          <a:p>
            <a:pPr>
              <a:lnSpc>
                <a:spcPct val="150000"/>
              </a:lnSpc>
            </a:pPr>
            <a:endParaRPr lang="en-US" altLang="zh-TW" sz="1000" dirty="0" smtClean="0"/>
          </a:p>
          <a:p>
            <a:pPr>
              <a:lnSpc>
                <a:spcPct val="150000"/>
              </a:lnSpc>
            </a:pPr>
            <a:r>
              <a:rPr lang="en-US" altLang="zh-TW" sz="2800" dirty="0" smtClean="0"/>
              <a:t>During  periods of stress and banks are forced to write down lots of bad loans, they are allowed to use  the buffer — but that will bring extra regulatory oversight (constraints on earnings distributions).</a:t>
            </a:r>
            <a:endParaRPr lang="zh-TW" alt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922114"/>
          </a:xfrm>
        </p:spPr>
        <p:txBody>
          <a:bodyPr/>
          <a:lstStyle/>
          <a:p>
            <a:r>
              <a:rPr lang="en-US" altLang="zh-TW" dirty="0" smtClean="0"/>
              <a:t>Conservation buffer</a:t>
            </a:r>
            <a:endParaRPr lang="zh-TW" altLang="en-US" dirty="0"/>
          </a:p>
        </p:txBody>
      </p:sp>
      <p:sp>
        <p:nvSpPr>
          <p:cNvPr id="3" name="內容版面配置區 2"/>
          <p:cNvSpPr>
            <a:spLocks noGrp="1"/>
          </p:cNvSpPr>
          <p:nvPr>
            <p:ph sz="quarter" idx="1"/>
          </p:nvPr>
        </p:nvSpPr>
        <p:spPr>
          <a:xfrm>
            <a:off x="457200" y="1268760"/>
            <a:ext cx="8363272" cy="4857403"/>
          </a:xfrm>
        </p:spPr>
        <p:txBody>
          <a:bodyPr/>
          <a:lstStyle/>
          <a:p>
            <a:r>
              <a:rPr lang="en-US" altLang="zh-TW" sz="2800" dirty="0" smtClean="0"/>
              <a:t>the capital conservation buffer operates using discrete bands: </a:t>
            </a:r>
            <a:endParaRPr lang="zh-TW" altLang="en-US" sz="2800" dirty="0" smtClean="0"/>
          </a:p>
          <a:p>
            <a:endParaRPr lang="zh-TW" altLang="en-US" dirty="0"/>
          </a:p>
        </p:txBody>
      </p:sp>
      <p:pic>
        <p:nvPicPr>
          <p:cNvPr id="1026" name="Picture 2"/>
          <p:cNvPicPr>
            <a:picLocks noChangeAspect="1" noChangeArrowheads="1"/>
          </p:cNvPicPr>
          <p:nvPr/>
        </p:nvPicPr>
        <p:blipFill>
          <a:blip r:embed="rId2" cstate="print"/>
          <a:srcRect/>
          <a:stretch>
            <a:fillRect/>
          </a:stretch>
        </p:blipFill>
        <p:spPr bwMode="auto">
          <a:xfrm>
            <a:off x="395536" y="2276872"/>
            <a:ext cx="8208912" cy="442943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274638"/>
            <a:ext cx="8291264" cy="1143000"/>
          </a:xfrm>
        </p:spPr>
        <p:txBody>
          <a:bodyPr/>
          <a:lstStyle/>
          <a:p>
            <a:r>
              <a:rPr lang="en-US" altLang="zh-TW" dirty="0" smtClean="0"/>
              <a:t>Countercyclical buffer</a:t>
            </a:r>
            <a:endParaRPr lang="zh-TW" altLang="en-US" dirty="0"/>
          </a:p>
        </p:txBody>
      </p:sp>
      <p:sp>
        <p:nvSpPr>
          <p:cNvPr id="3" name="內容版面配置區 2"/>
          <p:cNvSpPr>
            <a:spLocks noGrp="1"/>
          </p:cNvSpPr>
          <p:nvPr>
            <p:ph sz="quarter" idx="1"/>
          </p:nvPr>
        </p:nvSpPr>
        <p:spPr>
          <a:xfrm>
            <a:off x="395536" y="1600200"/>
            <a:ext cx="8424936" cy="4781128"/>
          </a:xfrm>
        </p:spPr>
        <p:txBody>
          <a:bodyPr>
            <a:noAutofit/>
          </a:bodyPr>
          <a:lstStyle/>
          <a:p>
            <a:pPr>
              <a:lnSpc>
                <a:spcPct val="150000"/>
              </a:lnSpc>
            </a:pPr>
            <a:r>
              <a:rPr lang="en-US" altLang="zh-TW" sz="2800" dirty="0" smtClean="0"/>
              <a:t>The countercyclical capital buffer has been calibrated within </a:t>
            </a:r>
            <a:r>
              <a:rPr lang="en-US" altLang="zh-TW" sz="2800" u="sng" dirty="0" smtClean="0"/>
              <a:t>a range of 0–2.5%. </a:t>
            </a:r>
          </a:p>
          <a:p>
            <a:pPr>
              <a:lnSpc>
                <a:spcPct val="150000"/>
              </a:lnSpc>
            </a:pPr>
            <a:r>
              <a:rPr lang="en-US" altLang="zh-TW" sz="2800" dirty="0" smtClean="0"/>
              <a:t>That countercyclical buffer won’t be set by the BIS in Basel; it’ll be left </a:t>
            </a:r>
            <a:r>
              <a:rPr lang="en-US" altLang="zh-TW" sz="2800" u="sng" dirty="0" smtClean="0"/>
              <a:t>up to national regulators</a:t>
            </a:r>
            <a:r>
              <a:rPr lang="en-US" altLang="zh-TW" sz="2800" dirty="0" smtClean="0"/>
              <a:t>.</a:t>
            </a:r>
          </a:p>
          <a:p>
            <a:pPr>
              <a:lnSpc>
                <a:spcPct val="150000"/>
              </a:lnSpc>
            </a:pPr>
            <a:r>
              <a:rPr lang="en-US" altLang="zh-TW" sz="2800" dirty="0" smtClean="0"/>
              <a:t>During periods of rapid aggregate credit growth, the countercyclical buffer would build up, then in the downturn of the cycle , it could be released.</a:t>
            </a:r>
          </a:p>
          <a:p>
            <a:pPr>
              <a:lnSpc>
                <a:spcPct val="150000"/>
              </a:lnSpc>
            </a:pPr>
            <a:endParaRPr lang="en-US" altLang="zh-TW" sz="2800" dirty="0" smtClean="0">
              <a:solidFill>
                <a:schemeClr val="accent6">
                  <a:lumMod val="75000"/>
                </a:schemeClr>
              </a:solidFill>
            </a:endParaRPr>
          </a:p>
          <a:p>
            <a:endParaRPr lang="zh-TW" alt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560" y="274638"/>
            <a:ext cx="8075240" cy="1143000"/>
          </a:xfrm>
        </p:spPr>
        <p:txBody>
          <a:bodyPr>
            <a:normAutofit/>
          </a:bodyPr>
          <a:lstStyle/>
          <a:p>
            <a:r>
              <a:rPr lang="en-US" altLang="zh-TW" dirty="0" smtClean="0"/>
              <a:t>Countercyclical buffer</a:t>
            </a:r>
            <a:endParaRPr lang="zh-TW" altLang="en-US" dirty="0"/>
          </a:p>
        </p:txBody>
      </p:sp>
      <p:sp>
        <p:nvSpPr>
          <p:cNvPr id="3" name="內容版面配置區 2"/>
          <p:cNvSpPr>
            <a:spLocks noGrp="1"/>
          </p:cNvSpPr>
          <p:nvPr>
            <p:ph sz="quarter" idx="1"/>
          </p:nvPr>
        </p:nvSpPr>
        <p:spPr>
          <a:xfrm>
            <a:off x="457200" y="1628800"/>
            <a:ext cx="8229600" cy="4497363"/>
          </a:xfrm>
        </p:spPr>
        <p:txBody>
          <a:bodyPr>
            <a:normAutofit/>
          </a:bodyPr>
          <a:lstStyle/>
          <a:p>
            <a:pPr>
              <a:lnSpc>
                <a:spcPct val="150000"/>
              </a:lnSpc>
            </a:pPr>
            <a:r>
              <a:rPr lang="en-US" altLang="zh-TW" sz="2800" dirty="0" smtClean="0"/>
              <a:t>The idea of countercyclical capital buffers is that : when credit is expanding faster than GDP, bank regulators slowly increase their capital requirements. </a:t>
            </a:r>
          </a:p>
          <a:p>
            <a:pPr>
              <a:lnSpc>
                <a:spcPct val="150000"/>
              </a:lnSpc>
            </a:pPr>
            <a:endParaRPr lang="en-US" altLang="zh-TW" sz="900" dirty="0" smtClean="0"/>
          </a:p>
          <a:p>
            <a:pPr>
              <a:lnSpc>
                <a:spcPct val="160000"/>
              </a:lnSpc>
            </a:pPr>
            <a:r>
              <a:rPr lang="en-US" altLang="zh-TW" sz="2800" dirty="0" smtClean="0"/>
              <a:t>Therefore, the </a:t>
            </a:r>
            <a:r>
              <a:rPr lang="en-US" altLang="zh-TW" sz="2800" u="sng" dirty="0" smtClean="0"/>
              <a:t>credit-to-GDP ratio </a:t>
            </a:r>
            <a:r>
              <a:rPr lang="en-US" altLang="zh-TW" sz="2800" dirty="0" smtClean="0"/>
              <a:t>was selected to be the indicator variable. </a:t>
            </a:r>
          </a:p>
          <a:p>
            <a:endParaRPr lang="zh-TW" altLang="en-US" dirty="0" smtClean="0"/>
          </a:p>
          <a:p>
            <a:endParaRPr lang="en-US" altLang="zh-TW" dirty="0" smtClean="0"/>
          </a:p>
          <a:p>
            <a:endParaRPr lang="en-US" altLang="zh-TW"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Step-by-step to calculate the jurisdiction specific buffer</a:t>
            </a:r>
            <a:endParaRPr lang="zh-TW" altLang="en-US" dirty="0"/>
          </a:p>
        </p:txBody>
      </p:sp>
      <p:sp>
        <p:nvSpPr>
          <p:cNvPr id="3" name="內容版面配置區 2"/>
          <p:cNvSpPr>
            <a:spLocks noGrp="1"/>
          </p:cNvSpPr>
          <p:nvPr>
            <p:ph sz="quarter" idx="1"/>
          </p:nvPr>
        </p:nvSpPr>
        <p:spPr>
          <a:xfrm>
            <a:off x="467544" y="1772816"/>
            <a:ext cx="8229600" cy="4525963"/>
          </a:xfrm>
        </p:spPr>
        <p:txBody>
          <a:bodyPr>
            <a:normAutofit/>
          </a:bodyPr>
          <a:lstStyle/>
          <a:p>
            <a:r>
              <a:rPr lang="en-US" altLang="zh-TW" i="1" u="sng" dirty="0" smtClean="0"/>
              <a:t>Step 1: calculating the credit-to-GDP ratio </a:t>
            </a:r>
          </a:p>
          <a:p>
            <a:endParaRPr lang="en-US" altLang="zh-TW" sz="800" i="1" dirty="0" smtClean="0"/>
          </a:p>
          <a:p>
            <a:r>
              <a:rPr lang="en-US" altLang="zh-TW" sz="2800" dirty="0" smtClean="0"/>
              <a:t>The credit-to-GDP ratio in period t for each country is calculated as: </a:t>
            </a:r>
          </a:p>
          <a:p>
            <a:endParaRPr lang="en-US" altLang="zh-TW" sz="800" dirty="0" smtClean="0"/>
          </a:p>
          <a:p>
            <a:pPr>
              <a:buNone/>
            </a:pPr>
            <a:r>
              <a:rPr lang="en-US" altLang="zh-TW" sz="2800" dirty="0" smtClean="0"/>
              <a:t>                    </a:t>
            </a:r>
            <a:r>
              <a:rPr lang="en-US" altLang="zh-TW" sz="2800" dirty="0" err="1" smtClean="0"/>
              <a:t>RATIOt</a:t>
            </a:r>
            <a:r>
              <a:rPr lang="en-US" altLang="zh-TW" sz="2800" dirty="0" smtClean="0"/>
              <a:t> = </a:t>
            </a:r>
            <a:r>
              <a:rPr lang="en-US" altLang="zh-TW" sz="2800" dirty="0" err="1" smtClean="0"/>
              <a:t>CREDITt</a:t>
            </a:r>
            <a:r>
              <a:rPr lang="en-US" altLang="zh-TW" sz="2800" dirty="0" smtClean="0"/>
              <a:t> / </a:t>
            </a:r>
            <a:r>
              <a:rPr lang="en-US" altLang="zh-TW" sz="2800" dirty="0" err="1" smtClean="0"/>
              <a:t>GDPt</a:t>
            </a:r>
            <a:r>
              <a:rPr lang="en-US" altLang="zh-TW" sz="2800" dirty="0" smtClean="0"/>
              <a:t> </a:t>
            </a:r>
            <a:r>
              <a:rPr lang="az-Cyrl-AZ" altLang="zh-TW" sz="2800" dirty="0" smtClean="0"/>
              <a:t>Х 100% </a:t>
            </a:r>
          </a:p>
          <a:p>
            <a:endParaRPr lang="en-US" altLang="zh-TW" sz="2800" dirty="0" smtClean="0"/>
          </a:p>
          <a:p>
            <a:r>
              <a:rPr lang="en-US" altLang="zh-TW" sz="2800" dirty="0" smtClean="0"/>
              <a:t>Where </a:t>
            </a:r>
            <a:r>
              <a:rPr lang="en-US" altLang="zh-TW" sz="2800" dirty="0" err="1" smtClean="0"/>
              <a:t>GDPt</a:t>
            </a:r>
            <a:r>
              <a:rPr lang="en-US" altLang="zh-TW" sz="2800" dirty="0" smtClean="0"/>
              <a:t> is domestic GDP and </a:t>
            </a:r>
            <a:r>
              <a:rPr lang="en-US" altLang="zh-TW" sz="2800" dirty="0" err="1" smtClean="0"/>
              <a:t>CREDITt</a:t>
            </a:r>
            <a:r>
              <a:rPr lang="en-US" altLang="zh-TW" sz="2800" dirty="0" smtClean="0"/>
              <a:t> is a broad measure of credit to the private, non-financial sector in period t. </a:t>
            </a:r>
            <a:endParaRPr lang="zh-TW" alt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p:txBody>
          <a:bodyPr>
            <a:normAutofit fontScale="90000"/>
          </a:bodyPr>
          <a:lstStyle/>
          <a:p>
            <a:r>
              <a:rPr lang="en-US" altLang="zh-TW" dirty="0" smtClean="0"/>
              <a:t>Step-by-step to calculate the jurisdiction specific buffer</a:t>
            </a:r>
            <a:endParaRPr lang="zh-TW" altLang="en-US" dirty="0"/>
          </a:p>
        </p:txBody>
      </p:sp>
      <p:sp>
        <p:nvSpPr>
          <p:cNvPr id="3" name="內容版面配置區 2"/>
          <p:cNvSpPr>
            <a:spLocks noGrp="1"/>
          </p:cNvSpPr>
          <p:nvPr>
            <p:ph sz="quarter" idx="1"/>
          </p:nvPr>
        </p:nvSpPr>
        <p:spPr>
          <a:xfrm>
            <a:off x="467544" y="1772816"/>
            <a:ext cx="8219256" cy="4824536"/>
          </a:xfrm>
        </p:spPr>
        <p:txBody>
          <a:bodyPr>
            <a:normAutofit lnSpcReduction="10000"/>
          </a:bodyPr>
          <a:lstStyle/>
          <a:p>
            <a:r>
              <a:rPr lang="en-US" altLang="zh-TW" i="1" u="sng" dirty="0" smtClean="0"/>
              <a:t>Step 2: calculating the credit-to-GDP gap </a:t>
            </a:r>
          </a:p>
          <a:p>
            <a:r>
              <a:rPr lang="en-US" altLang="zh-TW" sz="2800" dirty="0" smtClean="0"/>
              <a:t>The credit-to-GDP ratio is compared to its long term trend:</a:t>
            </a:r>
          </a:p>
          <a:p>
            <a:pPr>
              <a:buNone/>
            </a:pPr>
            <a:r>
              <a:rPr lang="en-US" altLang="zh-TW" sz="2800" dirty="0" smtClean="0"/>
              <a:t>                      </a:t>
            </a:r>
            <a:r>
              <a:rPr lang="en-US" altLang="zh-TW" sz="2800" dirty="0" err="1" smtClean="0"/>
              <a:t>GAPt</a:t>
            </a:r>
            <a:r>
              <a:rPr lang="en-US" altLang="zh-TW" sz="2800" dirty="0" smtClean="0"/>
              <a:t> =</a:t>
            </a:r>
            <a:r>
              <a:rPr lang="en-US" altLang="zh-TW" sz="2800" dirty="0" err="1" smtClean="0"/>
              <a:t>RATIOt</a:t>
            </a:r>
            <a:r>
              <a:rPr lang="en-US" altLang="zh-TW" sz="2800" dirty="0" smtClean="0"/>
              <a:t> – </a:t>
            </a:r>
            <a:r>
              <a:rPr lang="en-US" altLang="zh-TW" sz="2800" dirty="0" err="1" smtClean="0"/>
              <a:t>TRENDt</a:t>
            </a:r>
            <a:r>
              <a:rPr lang="en-US" altLang="zh-TW" sz="2800" dirty="0" smtClean="0"/>
              <a:t>. </a:t>
            </a:r>
          </a:p>
          <a:p>
            <a:pPr>
              <a:buNone/>
            </a:pPr>
            <a:endParaRPr lang="en-US" altLang="zh-TW" sz="2800" dirty="0" smtClean="0"/>
          </a:p>
          <a:p>
            <a:r>
              <a:rPr lang="en-US" altLang="zh-TW" sz="2800" dirty="0" smtClean="0"/>
              <a:t>Where TREND is a approximation of sustainable average ratio of credit-to-GDP based on the historical experience. </a:t>
            </a:r>
          </a:p>
          <a:p>
            <a:r>
              <a:rPr lang="en-US" altLang="zh-TW" sz="2800" dirty="0" smtClean="0"/>
              <a:t>If the credit-to-GDP ratio is significantly above its trend, then this indicated that credit may have grown to excessive levels relative to GDP.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p:txBody>
          <a:bodyPr>
            <a:normAutofit fontScale="90000"/>
          </a:bodyPr>
          <a:lstStyle/>
          <a:p>
            <a:r>
              <a:rPr lang="en-US" altLang="zh-TW" dirty="0" smtClean="0"/>
              <a:t>Step-by-step to calculate the jurisdiction specific buffer</a:t>
            </a:r>
            <a:endParaRPr lang="zh-TW" altLang="en-US" dirty="0"/>
          </a:p>
        </p:txBody>
      </p:sp>
      <p:sp>
        <p:nvSpPr>
          <p:cNvPr id="3" name="內容版面配置區 2"/>
          <p:cNvSpPr>
            <a:spLocks noGrp="1"/>
          </p:cNvSpPr>
          <p:nvPr>
            <p:ph sz="quarter" idx="1"/>
          </p:nvPr>
        </p:nvSpPr>
        <p:spPr>
          <a:xfrm>
            <a:off x="457200" y="1772816"/>
            <a:ext cx="8507288" cy="4824536"/>
          </a:xfrm>
        </p:spPr>
        <p:txBody>
          <a:bodyPr>
            <a:normAutofit/>
          </a:bodyPr>
          <a:lstStyle/>
          <a:p>
            <a:r>
              <a:rPr lang="en-US" altLang="zh-TW" i="1" u="sng" dirty="0" smtClean="0"/>
              <a:t>Step 3: transforming the credit-to-GDP gap into the buffer </a:t>
            </a:r>
          </a:p>
          <a:p>
            <a:endParaRPr lang="en-US" altLang="zh-TW" sz="800" i="1" dirty="0" smtClean="0"/>
          </a:p>
          <a:p>
            <a:r>
              <a:rPr lang="en-US" altLang="zh-TW" sz="2800" dirty="0" smtClean="0"/>
              <a:t>As a example: Setting the lower thresholds L=2  and upper H=10, then when:</a:t>
            </a:r>
          </a:p>
          <a:p>
            <a:endParaRPr lang="zh-TW" altLang="en-US" sz="1000" dirty="0" smtClean="0"/>
          </a:p>
          <a:p>
            <a:pPr>
              <a:lnSpc>
                <a:spcPct val="120000"/>
              </a:lnSpc>
              <a:buNone/>
            </a:pPr>
            <a:r>
              <a:rPr lang="en-US" altLang="zh-TW" sz="2800" dirty="0" smtClean="0"/>
              <a:t>        ((</a:t>
            </a:r>
            <a:r>
              <a:rPr lang="en-US" altLang="zh-TW" sz="2800" dirty="0" err="1" smtClean="0"/>
              <a:t>CREDITt</a:t>
            </a:r>
            <a:r>
              <a:rPr lang="en-US" altLang="zh-TW" sz="2800" dirty="0" smtClean="0"/>
              <a:t> / </a:t>
            </a:r>
            <a:r>
              <a:rPr lang="en-US" altLang="zh-TW" sz="2800" dirty="0" err="1" smtClean="0"/>
              <a:t>GDPt</a:t>
            </a:r>
            <a:r>
              <a:rPr lang="en-US" altLang="zh-TW" sz="2800" dirty="0" smtClean="0"/>
              <a:t> ) Х 100% ) – (</a:t>
            </a:r>
            <a:r>
              <a:rPr lang="en-US" altLang="zh-TW" sz="2800" dirty="0" err="1" smtClean="0"/>
              <a:t>TRENDt</a:t>
            </a:r>
            <a:r>
              <a:rPr lang="en-US" altLang="zh-TW" sz="2800" dirty="0" smtClean="0"/>
              <a:t>) &lt; 2%</a:t>
            </a:r>
          </a:p>
          <a:p>
            <a:pPr>
              <a:lnSpc>
                <a:spcPct val="120000"/>
              </a:lnSpc>
              <a:buNone/>
            </a:pPr>
            <a:r>
              <a:rPr lang="en-US" altLang="zh-TW" sz="2800" dirty="0" smtClean="0">
                <a:sym typeface="Wingdings" pitchFamily="2" charset="2"/>
              </a:rPr>
              <a:t>                </a:t>
            </a:r>
            <a:r>
              <a:rPr lang="en-US" altLang="zh-TW" sz="2800" dirty="0" smtClean="0"/>
              <a:t> counter-cyclicality buffer is zero </a:t>
            </a:r>
            <a:endParaRPr lang="zh-TW" altLang="en-US" sz="2800" dirty="0" smtClean="0"/>
          </a:p>
          <a:p>
            <a:pPr>
              <a:lnSpc>
                <a:spcPct val="120000"/>
              </a:lnSpc>
              <a:buNone/>
            </a:pPr>
            <a:r>
              <a:rPr lang="en-US" altLang="zh-TW" sz="2800" dirty="0" smtClean="0"/>
              <a:t>        ((</a:t>
            </a:r>
            <a:r>
              <a:rPr lang="en-US" altLang="zh-TW" sz="2800" dirty="0" err="1" smtClean="0"/>
              <a:t>CREDITt</a:t>
            </a:r>
            <a:r>
              <a:rPr lang="en-US" altLang="zh-TW" sz="2800" dirty="0" smtClean="0"/>
              <a:t> / </a:t>
            </a:r>
            <a:r>
              <a:rPr lang="en-US" altLang="zh-TW" sz="2800" dirty="0" err="1" smtClean="0"/>
              <a:t>GDPt</a:t>
            </a:r>
            <a:r>
              <a:rPr lang="en-US" altLang="zh-TW" sz="2800" dirty="0" smtClean="0"/>
              <a:t> ) Х 100% ) – (</a:t>
            </a:r>
            <a:r>
              <a:rPr lang="en-US" altLang="zh-TW" sz="2800" dirty="0" err="1" smtClean="0"/>
              <a:t>TRENDt</a:t>
            </a:r>
            <a:r>
              <a:rPr lang="en-US" altLang="zh-TW" sz="2800" dirty="0" smtClean="0"/>
              <a:t>) &gt; 10%</a:t>
            </a:r>
          </a:p>
          <a:p>
            <a:pPr>
              <a:lnSpc>
                <a:spcPct val="120000"/>
              </a:lnSpc>
              <a:buNone/>
            </a:pPr>
            <a:r>
              <a:rPr lang="en-US" altLang="zh-TW" sz="2800" dirty="0" smtClean="0">
                <a:sym typeface="Wingdings" pitchFamily="2" charset="2"/>
              </a:rPr>
              <a:t>               counter-cyclicality </a:t>
            </a:r>
            <a:r>
              <a:rPr lang="en-US" altLang="zh-TW" sz="2800" dirty="0" smtClean="0"/>
              <a:t>buffer is at its max (2.5%)</a:t>
            </a:r>
          </a:p>
          <a:p>
            <a:pPr>
              <a:lnSpc>
                <a:spcPct val="170000"/>
              </a:lnSpc>
            </a:pPr>
            <a:endParaRPr lang="en-US" altLang="zh-TW" dirty="0" smtClean="0"/>
          </a:p>
          <a:p>
            <a:pPr>
              <a:lnSpc>
                <a:spcPct val="170000"/>
              </a:lnSpc>
            </a:pPr>
            <a:endParaRPr lang="en-US" altLang="zh-TW" dirty="0" smtClean="0"/>
          </a:p>
          <a:p>
            <a:endParaRPr lang="zh-TW"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476672"/>
            <a:ext cx="8363272" cy="1143000"/>
          </a:xfrm>
        </p:spPr>
        <p:txBody>
          <a:bodyPr>
            <a:normAutofit fontScale="90000"/>
          </a:bodyPr>
          <a:lstStyle/>
          <a:p>
            <a:pPr algn="l"/>
            <a:r>
              <a:rPr lang="en-US" altLang="zh-TW" sz="3600" b="1" dirty="0">
                <a:solidFill>
                  <a:schemeClr val="tx2">
                    <a:lumMod val="60000"/>
                    <a:lumOff val="40000"/>
                  </a:schemeClr>
                </a:solidFill>
              </a:rPr>
              <a:t>Basel III: towards a safer financial </a:t>
            </a:r>
            <a:r>
              <a:rPr lang="en-US" altLang="zh-TW" sz="3600" b="1" dirty="0" smtClean="0">
                <a:solidFill>
                  <a:schemeClr val="tx2">
                    <a:lumMod val="60000"/>
                    <a:lumOff val="40000"/>
                  </a:schemeClr>
                </a:solidFill>
              </a:rPr>
              <a:t>system</a:t>
            </a:r>
            <a:r>
              <a:rPr lang="en-US" altLang="zh-TW" sz="1400" b="1" dirty="0" smtClean="0">
                <a:solidFill>
                  <a:schemeClr val="tx2">
                    <a:lumMod val="75000"/>
                  </a:schemeClr>
                </a:solidFill>
              </a:rPr>
              <a:t/>
            </a:r>
            <a:br>
              <a:rPr lang="en-US" altLang="zh-TW" sz="1400" b="1" dirty="0" smtClean="0">
                <a:solidFill>
                  <a:schemeClr val="tx2">
                    <a:lumMod val="75000"/>
                  </a:schemeClr>
                </a:solidFill>
              </a:rPr>
            </a:br>
            <a:r>
              <a:rPr lang="en-US" altLang="zh-TW" sz="2200" smtClean="0">
                <a:solidFill>
                  <a:schemeClr val="tx2">
                    <a:lumMod val="75000"/>
                  </a:schemeClr>
                </a:solidFill>
              </a:rPr>
              <a:t> - the </a:t>
            </a:r>
            <a:r>
              <a:rPr lang="en-US" altLang="zh-TW" sz="2200" dirty="0">
                <a:solidFill>
                  <a:schemeClr val="tx2">
                    <a:lumMod val="75000"/>
                  </a:schemeClr>
                </a:solidFill>
              </a:rPr>
              <a:t>BIS, at the 3rd Santander International Banking Conference, Madrid, 15 September 2010.</a:t>
            </a:r>
            <a:r>
              <a:rPr lang="en-US" altLang="zh-TW" sz="1200" dirty="0"/>
              <a:t/>
            </a:r>
            <a:br>
              <a:rPr lang="en-US" altLang="zh-TW" sz="1200" dirty="0"/>
            </a:br>
            <a:endParaRPr lang="zh-TW" altLang="en-US" sz="1200" dirty="0"/>
          </a:p>
        </p:txBody>
      </p:sp>
      <p:sp>
        <p:nvSpPr>
          <p:cNvPr id="3" name="內容版面配置區 2"/>
          <p:cNvSpPr>
            <a:spLocks noGrp="1"/>
          </p:cNvSpPr>
          <p:nvPr>
            <p:ph sz="quarter" idx="1"/>
          </p:nvPr>
        </p:nvSpPr>
        <p:spPr>
          <a:xfrm>
            <a:off x="457200" y="1600200"/>
            <a:ext cx="8435280" cy="4525963"/>
          </a:xfrm>
        </p:spPr>
        <p:txBody>
          <a:bodyPr>
            <a:normAutofit/>
          </a:bodyPr>
          <a:lstStyle/>
          <a:p>
            <a:pPr>
              <a:lnSpc>
                <a:spcPct val="150000"/>
              </a:lnSpc>
            </a:pPr>
            <a:r>
              <a:rPr lang="en-US" altLang="zh-TW" sz="2800" dirty="0"/>
              <a:t>Basel </a:t>
            </a:r>
            <a:r>
              <a:rPr lang="en-US" altLang="zh-TW" sz="2800" dirty="0" smtClean="0"/>
              <a:t>III</a:t>
            </a:r>
          </a:p>
          <a:p>
            <a:pPr>
              <a:lnSpc>
                <a:spcPct val="150000"/>
              </a:lnSpc>
            </a:pPr>
            <a:r>
              <a:rPr lang="en-US" altLang="zh-TW" sz="2800" dirty="0" smtClean="0"/>
              <a:t> </a:t>
            </a:r>
            <a:r>
              <a:rPr lang="en-US" altLang="zh-TW" sz="2800" dirty="0"/>
              <a:t>a </a:t>
            </a:r>
            <a:r>
              <a:rPr lang="en-US" altLang="zh-TW" sz="2800" dirty="0" smtClean="0">
                <a:solidFill>
                  <a:srgbClr val="FF0000"/>
                </a:solidFill>
              </a:rPr>
              <a:t>strengthening</a:t>
            </a:r>
            <a:r>
              <a:rPr lang="en-US" altLang="zh-TW" sz="2800" dirty="0" smtClean="0"/>
              <a:t> </a:t>
            </a:r>
            <a:r>
              <a:rPr lang="en-US" altLang="zh-TW" sz="2800" dirty="0"/>
              <a:t>of global capital standards</a:t>
            </a:r>
            <a:r>
              <a:rPr lang="en-US" altLang="zh-TW" sz="2800" dirty="0" smtClean="0"/>
              <a:t>.</a:t>
            </a:r>
          </a:p>
          <a:p>
            <a:pPr>
              <a:lnSpc>
                <a:spcPct val="150000"/>
              </a:lnSpc>
            </a:pPr>
            <a:r>
              <a:rPr lang="en-US" altLang="zh-TW" sz="2800" dirty="0" smtClean="0"/>
              <a:t> </a:t>
            </a:r>
            <a:r>
              <a:rPr lang="en-US" altLang="zh-TW" sz="2800" dirty="0"/>
              <a:t>the introduction of </a:t>
            </a:r>
            <a:r>
              <a:rPr lang="en-US" altLang="zh-TW" sz="2800" dirty="0">
                <a:solidFill>
                  <a:srgbClr val="FF0000"/>
                </a:solidFill>
              </a:rPr>
              <a:t>global liquidity </a:t>
            </a:r>
            <a:r>
              <a:rPr lang="en-US" altLang="zh-TW" sz="2800" dirty="0" smtClean="0">
                <a:solidFill>
                  <a:srgbClr val="FF0000"/>
                </a:solidFill>
              </a:rPr>
              <a:t>standards</a:t>
            </a:r>
          </a:p>
          <a:p>
            <a:pPr>
              <a:lnSpc>
                <a:spcPct val="150000"/>
              </a:lnSpc>
            </a:pPr>
            <a:r>
              <a:rPr lang="en-US" altLang="zh-TW" sz="2800" dirty="0" smtClean="0"/>
              <a:t>a "</a:t>
            </a:r>
            <a:r>
              <a:rPr lang="en-US" altLang="zh-TW" sz="2800" dirty="0" err="1" smtClean="0">
                <a:solidFill>
                  <a:srgbClr val="FF0000"/>
                </a:solidFill>
              </a:rPr>
              <a:t>macroprudential</a:t>
            </a:r>
            <a:r>
              <a:rPr lang="en-US" altLang="zh-TW" sz="2800" dirty="0" smtClean="0"/>
              <a:t> overlay" to better deal with </a:t>
            </a:r>
            <a:r>
              <a:rPr lang="en-US" altLang="zh-TW" sz="2800" dirty="0" smtClean="0">
                <a:solidFill>
                  <a:srgbClr val="FF0000"/>
                </a:solidFill>
              </a:rPr>
              <a:t>systemic risk</a:t>
            </a:r>
            <a:r>
              <a:rPr lang="en-US" altLang="zh-TW" sz="2800" dirty="0" smtClean="0"/>
              <a:t>. </a:t>
            </a:r>
          </a:p>
          <a:p>
            <a:endParaRPr lang="en-US" altLang="zh-TW" dirty="0"/>
          </a:p>
          <a:p>
            <a:endParaRPr lang="zh-TW"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t> Calculating bank specific buffer</a:t>
            </a:r>
            <a:endParaRPr lang="zh-TW" altLang="en-US" dirty="0"/>
          </a:p>
        </p:txBody>
      </p:sp>
      <p:sp>
        <p:nvSpPr>
          <p:cNvPr id="3" name="內容版面配置區 2"/>
          <p:cNvSpPr>
            <a:spLocks noGrp="1"/>
          </p:cNvSpPr>
          <p:nvPr>
            <p:ph sz="quarter" idx="1"/>
          </p:nvPr>
        </p:nvSpPr>
        <p:spPr>
          <a:xfrm>
            <a:off x="457200" y="1844824"/>
            <a:ext cx="8291264" cy="4824536"/>
          </a:xfrm>
        </p:spPr>
        <p:txBody>
          <a:bodyPr>
            <a:noAutofit/>
          </a:bodyPr>
          <a:lstStyle/>
          <a:p>
            <a:pPr>
              <a:lnSpc>
                <a:spcPct val="150000"/>
              </a:lnSpc>
            </a:pPr>
            <a:r>
              <a:rPr lang="en-US" altLang="zh-TW" sz="2800" dirty="0" smtClean="0"/>
              <a:t>For international bank, the buffer applied will reflect the geographic composition of the bank’s portfolio of credit exposures.</a:t>
            </a:r>
          </a:p>
          <a:p>
            <a:pPr>
              <a:lnSpc>
                <a:spcPct val="150000"/>
              </a:lnSpc>
            </a:pPr>
            <a:r>
              <a:rPr lang="en-US" altLang="zh-TW" sz="2800" dirty="0" smtClean="0"/>
              <a:t>International bank calculate their countercyclical capital buffer as a </a:t>
            </a:r>
            <a:r>
              <a:rPr lang="en-US" altLang="zh-TW" sz="2800" u="sng" dirty="0" smtClean="0"/>
              <a:t>weighted average of the buffer applied in jurisdictions.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5576" y="0"/>
            <a:ext cx="7772400" cy="1143000"/>
          </a:xfrm>
        </p:spPr>
        <p:txBody>
          <a:bodyPr>
            <a:normAutofit/>
          </a:bodyPr>
          <a:lstStyle/>
          <a:p>
            <a:r>
              <a:rPr lang="en-US" altLang="zh-TW" dirty="0" smtClean="0"/>
              <a:t>Calculating bank specific buffer</a:t>
            </a:r>
            <a:endParaRPr lang="zh-TW" altLang="en-US" dirty="0"/>
          </a:p>
        </p:txBody>
      </p:sp>
      <p:sp>
        <p:nvSpPr>
          <p:cNvPr id="3" name="內容版面配置區 2"/>
          <p:cNvSpPr>
            <a:spLocks noGrp="1"/>
          </p:cNvSpPr>
          <p:nvPr>
            <p:ph sz="quarter" idx="1"/>
          </p:nvPr>
        </p:nvSpPr>
        <p:spPr>
          <a:xfrm>
            <a:off x="467544" y="1196752"/>
            <a:ext cx="8435280" cy="5445224"/>
          </a:xfrm>
        </p:spPr>
        <p:txBody>
          <a:bodyPr>
            <a:normAutofit fontScale="92500" lnSpcReduction="20000"/>
          </a:bodyPr>
          <a:lstStyle/>
          <a:p>
            <a:pPr>
              <a:lnSpc>
                <a:spcPct val="150000"/>
              </a:lnSpc>
            </a:pPr>
            <a:r>
              <a:rPr lang="en-US" altLang="zh-TW" sz="3100" dirty="0" smtClean="0"/>
              <a:t>Example : Assume that the published countercyclical buffer in the United Kingdom, Germany and Japan are 2%, 1% and 1.5% of risk weighted assets, respectively. </a:t>
            </a:r>
          </a:p>
          <a:p>
            <a:pPr>
              <a:lnSpc>
                <a:spcPct val="150000"/>
              </a:lnSpc>
            </a:pPr>
            <a:r>
              <a:rPr lang="en-US" altLang="zh-TW" sz="3100" dirty="0" smtClean="0"/>
              <a:t>A bank with 60% of its credit exposures to UK counterparties, 25% to German and 15% to Japanese would be subject to an overall countercyclical capital buffer equal to 1.68% of risk weighted assets: </a:t>
            </a:r>
          </a:p>
          <a:p>
            <a:pPr>
              <a:buNone/>
            </a:pPr>
            <a:r>
              <a:rPr lang="en-US" altLang="zh-TW" dirty="0" smtClean="0"/>
              <a:t>     </a:t>
            </a:r>
          </a:p>
          <a:p>
            <a:endParaRPr lang="zh-TW" altLang="en-US" dirty="0"/>
          </a:p>
        </p:txBody>
      </p:sp>
      <p:graphicFrame>
        <p:nvGraphicFramePr>
          <p:cNvPr id="2050" name="Object 2"/>
          <p:cNvGraphicFramePr>
            <a:graphicFrameLocks noChangeAspect="1"/>
          </p:cNvGraphicFramePr>
          <p:nvPr/>
        </p:nvGraphicFramePr>
        <p:xfrm>
          <a:off x="611560" y="6093296"/>
          <a:ext cx="8043427" cy="493084"/>
        </p:xfrm>
        <a:graphic>
          <a:graphicData uri="http://schemas.openxmlformats.org/presentationml/2006/ole">
            <p:oleObj spid="_x0000_s1028" name="Equation" r:id="rId4" imgW="3314700" imgH="203200" progId="Equation.DSMT4">
              <p:embed/>
            </p:oleObj>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922114"/>
          </a:xfrm>
        </p:spPr>
        <p:txBody>
          <a:bodyPr>
            <a:normAutofit/>
          </a:bodyPr>
          <a:lstStyle/>
          <a:p>
            <a:r>
              <a:rPr lang="en-US" altLang="zh-TW" dirty="0" smtClean="0"/>
              <a:t>Countercyclical buffer</a:t>
            </a:r>
            <a:endParaRPr lang="zh-TW" altLang="en-US" dirty="0"/>
          </a:p>
        </p:txBody>
      </p:sp>
      <p:sp>
        <p:nvSpPr>
          <p:cNvPr id="3" name="內容版面配置區 2"/>
          <p:cNvSpPr>
            <a:spLocks noGrp="1"/>
          </p:cNvSpPr>
          <p:nvPr>
            <p:ph sz="quarter" idx="1"/>
          </p:nvPr>
        </p:nvSpPr>
        <p:spPr>
          <a:xfrm>
            <a:off x="457200" y="1700808"/>
            <a:ext cx="8507288" cy="4752528"/>
          </a:xfrm>
        </p:spPr>
        <p:txBody>
          <a:bodyPr>
            <a:normAutofit/>
          </a:bodyPr>
          <a:lstStyle/>
          <a:p>
            <a:pPr>
              <a:lnSpc>
                <a:spcPct val="150000"/>
              </a:lnSpc>
            </a:pPr>
            <a:r>
              <a:rPr lang="en-US" altLang="zh-TW" sz="2800" dirty="0" smtClean="0"/>
              <a:t>Buffer decisions would be </a:t>
            </a:r>
            <a:r>
              <a:rPr lang="en-US" altLang="zh-TW" sz="2800" u="sng" dirty="0" smtClean="0"/>
              <a:t>pre-announced by 12 months</a:t>
            </a:r>
            <a:r>
              <a:rPr lang="en-US" altLang="zh-TW" sz="2800" dirty="0" smtClean="0"/>
              <a:t> to give banks time to meet the additional capital requirements before they take effect.</a:t>
            </a:r>
          </a:p>
          <a:p>
            <a:pPr>
              <a:lnSpc>
                <a:spcPct val="150000"/>
              </a:lnSpc>
            </a:pPr>
            <a:r>
              <a:rPr lang="en-US" altLang="zh-TW" sz="2800" u="sng" dirty="0" smtClean="0"/>
              <a:t>Reductions in the buffer would take effect immediately </a:t>
            </a:r>
            <a:r>
              <a:rPr lang="en-US" altLang="zh-TW" sz="2800" dirty="0" smtClean="0"/>
              <a:t>to help to reduce the risk of the supply of credit being constrained by regulatory capital requirements. </a:t>
            </a:r>
            <a:endParaRPr lang="zh-TW" altLang="en-US"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0"/>
            <a:ext cx="8291264" cy="1143000"/>
          </a:xfrm>
        </p:spPr>
        <p:txBody>
          <a:bodyPr>
            <a:normAutofit fontScale="90000"/>
          </a:bodyPr>
          <a:lstStyle/>
          <a:p>
            <a:r>
              <a:rPr lang="en-US" altLang="zh-TW" dirty="0" smtClean="0"/>
              <a:t>Capital for Systemically Important Banks</a:t>
            </a:r>
            <a:endParaRPr lang="zh-TW" altLang="en-US" dirty="0"/>
          </a:p>
        </p:txBody>
      </p:sp>
      <p:sp>
        <p:nvSpPr>
          <p:cNvPr id="3" name="內容版面配置區 2"/>
          <p:cNvSpPr>
            <a:spLocks noGrp="1"/>
          </p:cNvSpPr>
          <p:nvPr>
            <p:ph sz="quarter" idx="1"/>
          </p:nvPr>
        </p:nvSpPr>
        <p:spPr>
          <a:xfrm>
            <a:off x="457200" y="1412776"/>
            <a:ext cx="8435280" cy="5184576"/>
          </a:xfrm>
        </p:spPr>
        <p:txBody>
          <a:bodyPr>
            <a:normAutofit lnSpcReduction="10000"/>
          </a:bodyPr>
          <a:lstStyle/>
          <a:p>
            <a:pPr>
              <a:lnSpc>
                <a:spcPct val="150000"/>
              </a:lnSpc>
            </a:pPr>
            <a:r>
              <a:rPr lang="en-US" altLang="zh-TW" sz="2800" dirty="0" smtClean="0"/>
              <a:t>Basel </a:t>
            </a:r>
            <a:r>
              <a:rPr lang="en-US" altLang="zh-TW" sz="2800" dirty="0" err="1" smtClean="0"/>
              <a:t>lll</a:t>
            </a:r>
            <a:r>
              <a:rPr lang="en-US" altLang="zh-TW" sz="2800" dirty="0" smtClean="0"/>
              <a:t> also consider the </a:t>
            </a:r>
            <a:r>
              <a:rPr lang="en-US" altLang="zh-TW" sz="2800" u="sng" dirty="0" smtClean="0"/>
              <a:t>contribution each institution makes to the system as a whole</a:t>
            </a:r>
            <a:r>
              <a:rPr lang="en-US" altLang="zh-TW" sz="2800" dirty="0" smtClean="0"/>
              <a:t>, not just the riskiness on a standalone basis. </a:t>
            </a:r>
            <a:endParaRPr lang="zh-TW" altLang="en-US" sz="2800" dirty="0" smtClean="0"/>
          </a:p>
          <a:p>
            <a:pPr>
              <a:lnSpc>
                <a:spcPct val="150000"/>
              </a:lnSpc>
            </a:pPr>
            <a:r>
              <a:rPr lang="en-US" altLang="zh-TW" sz="2800" dirty="0" smtClean="0"/>
              <a:t>It has been agreed that these institutions should have loss-absorbing capacity beyond the common standards --- additional loss-absorbing capacity for systemically important financial institution (SIFIs) . </a:t>
            </a:r>
          </a:p>
          <a:p>
            <a:pPr>
              <a:lnSpc>
                <a:spcPct val="150000"/>
              </a:lnSpc>
            </a:pPr>
            <a:r>
              <a:rPr lang="en-US" altLang="zh-TW" sz="2800" dirty="0" smtClean="0"/>
              <a:t>Work is still under way for addressing systemic risk.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Total capital ratio required</a:t>
            </a:r>
            <a:endParaRPr lang="zh-TW" altLang="en-US" dirty="0"/>
          </a:p>
        </p:txBody>
      </p:sp>
      <p:sp>
        <p:nvSpPr>
          <p:cNvPr id="3" name="內容版面配置區 2"/>
          <p:cNvSpPr>
            <a:spLocks noGrp="1"/>
          </p:cNvSpPr>
          <p:nvPr>
            <p:ph sz="quarter" idx="1"/>
          </p:nvPr>
        </p:nvSpPr>
        <p:spPr/>
        <p:txBody>
          <a:bodyPr/>
          <a:lstStyle/>
          <a:p>
            <a:endParaRPr lang="en-US" altLang="zh-TW" dirty="0" smtClean="0"/>
          </a:p>
          <a:p>
            <a:pPr>
              <a:lnSpc>
                <a:spcPct val="150000"/>
              </a:lnSpc>
            </a:pPr>
            <a:r>
              <a:rPr lang="en-US" altLang="zh-TW" sz="2800" dirty="0" smtClean="0"/>
              <a:t>Total Regulatory Capital Ratio </a:t>
            </a:r>
          </a:p>
          <a:p>
            <a:pPr>
              <a:lnSpc>
                <a:spcPct val="150000"/>
              </a:lnSpc>
              <a:buNone/>
            </a:pPr>
            <a:r>
              <a:rPr lang="en-US" altLang="zh-TW" sz="2800" dirty="0" smtClean="0"/>
              <a:t>  =   [Tier 1 Capital Ratio] </a:t>
            </a:r>
          </a:p>
          <a:p>
            <a:pPr>
              <a:lnSpc>
                <a:spcPct val="150000"/>
              </a:lnSpc>
              <a:buNone/>
            </a:pPr>
            <a:r>
              <a:rPr lang="en-US" altLang="zh-TW" sz="2800" dirty="0" smtClean="0"/>
              <a:t>	+ [Capital Conservation Buffer] </a:t>
            </a:r>
          </a:p>
          <a:p>
            <a:pPr>
              <a:lnSpc>
                <a:spcPct val="150000"/>
              </a:lnSpc>
              <a:buNone/>
            </a:pPr>
            <a:r>
              <a:rPr lang="en-US" altLang="zh-TW" sz="2800" dirty="0" smtClean="0"/>
              <a:t>	+ [Countercyclical Capital Buffer] </a:t>
            </a:r>
          </a:p>
          <a:p>
            <a:pPr>
              <a:lnSpc>
                <a:spcPct val="150000"/>
              </a:lnSpc>
              <a:buNone/>
            </a:pPr>
            <a:r>
              <a:rPr lang="en-US" altLang="zh-TW" sz="2800" dirty="0" smtClean="0"/>
              <a:t>	+ [Capital for Systemically Important Banks]</a:t>
            </a:r>
            <a:endParaRPr lang="zh-TW" altLang="en-US" sz="2800" dirty="0" smtClean="0"/>
          </a:p>
          <a:p>
            <a:endParaRPr lang="zh-TW"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p:txBody>
          <a:bodyPr/>
          <a:lstStyle/>
          <a:p>
            <a:r>
              <a:rPr lang="en-US" altLang="zh-TW" dirty="0" smtClean="0"/>
              <a:t>Liquidity coverage ratio</a:t>
            </a:r>
            <a:endParaRPr lang="zh-TW" altLang="en-US" dirty="0"/>
          </a:p>
        </p:txBody>
      </p:sp>
      <p:sp>
        <p:nvSpPr>
          <p:cNvPr id="3" name="內容版面配置區 2"/>
          <p:cNvSpPr>
            <a:spLocks noGrp="1"/>
          </p:cNvSpPr>
          <p:nvPr>
            <p:ph sz="quarter" idx="1"/>
          </p:nvPr>
        </p:nvSpPr>
        <p:spPr>
          <a:xfrm>
            <a:off x="457200" y="1600200"/>
            <a:ext cx="8229600" cy="4853136"/>
          </a:xfrm>
        </p:spPr>
        <p:txBody>
          <a:bodyPr>
            <a:normAutofit/>
          </a:bodyPr>
          <a:lstStyle/>
          <a:p>
            <a:pPr>
              <a:lnSpc>
                <a:spcPct val="150000"/>
              </a:lnSpc>
            </a:pPr>
            <a:r>
              <a:rPr lang="en-US" altLang="zh-TW" sz="2800" dirty="0" smtClean="0"/>
              <a:t>Liquidity problem is serious in financial crisis. </a:t>
            </a:r>
          </a:p>
          <a:p>
            <a:pPr>
              <a:lnSpc>
                <a:spcPct val="150000"/>
              </a:lnSpc>
            </a:pPr>
            <a:r>
              <a:rPr lang="en-US" altLang="zh-TW" sz="2800" dirty="0" smtClean="0"/>
              <a:t>The liquidity coverage ratio is used to promote banks’ short-term ability to potential liquidity disruptions. </a:t>
            </a:r>
          </a:p>
          <a:p>
            <a:pPr>
              <a:lnSpc>
                <a:spcPct val="150000"/>
              </a:lnSpc>
            </a:pPr>
            <a:r>
              <a:rPr lang="en-US" altLang="zh-TW" sz="2800" dirty="0" smtClean="0"/>
              <a:t>It requires banks to hold a buffer of </a:t>
            </a:r>
            <a:r>
              <a:rPr lang="en-US" altLang="zh-TW" sz="2800" u="sng" dirty="0" smtClean="0"/>
              <a:t>high-quality liquid assets</a:t>
            </a:r>
            <a:r>
              <a:rPr lang="en-US" altLang="zh-TW" sz="2800" dirty="0" smtClean="0"/>
              <a:t> sufficient to deal with the cash outflows encountered in an short-term stress.</a:t>
            </a:r>
          </a:p>
          <a:p>
            <a:endParaRPr lang="zh-TW"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Stable funding ratio</a:t>
            </a:r>
            <a:endParaRPr lang="zh-TW" altLang="en-US" dirty="0"/>
          </a:p>
        </p:txBody>
      </p:sp>
      <p:sp>
        <p:nvSpPr>
          <p:cNvPr id="3" name="內容版面配置區 2"/>
          <p:cNvSpPr>
            <a:spLocks noGrp="1"/>
          </p:cNvSpPr>
          <p:nvPr>
            <p:ph sz="quarter" idx="1"/>
          </p:nvPr>
        </p:nvSpPr>
        <p:spPr>
          <a:xfrm>
            <a:off x="467544" y="1700808"/>
            <a:ext cx="8075240" cy="4525963"/>
          </a:xfrm>
        </p:spPr>
        <p:txBody>
          <a:bodyPr>
            <a:noAutofit/>
          </a:bodyPr>
          <a:lstStyle/>
          <a:p>
            <a:pPr>
              <a:lnSpc>
                <a:spcPct val="150000"/>
              </a:lnSpc>
            </a:pPr>
            <a:r>
              <a:rPr lang="en-US" altLang="zh-TW" sz="2800" dirty="0" smtClean="0"/>
              <a:t>maturity mismatch is another important problem in financial crisis. </a:t>
            </a:r>
          </a:p>
          <a:p>
            <a:pPr>
              <a:lnSpc>
                <a:spcPct val="150000"/>
              </a:lnSpc>
            </a:pPr>
            <a:endParaRPr lang="en-US" altLang="zh-TW" sz="800" dirty="0" smtClean="0"/>
          </a:p>
          <a:p>
            <a:pPr>
              <a:lnSpc>
                <a:spcPct val="150000"/>
              </a:lnSpc>
            </a:pPr>
            <a:r>
              <a:rPr lang="en-US" altLang="zh-TW" sz="2800" dirty="0" smtClean="0"/>
              <a:t>The minimum net stable funding ratio (NSFR) is intended to </a:t>
            </a:r>
            <a:r>
              <a:rPr lang="en-US" altLang="zh-TW" sz="2800" u="sng" dirty="0" smtClean="0"/>
              <a:t>promote longer-term structural funding </a:t>
            </a:r>
            <a:r>
              <a:rPr lang="en-US" altLang="zh-TW" sz="2800" dirty="0" smtClean="0"/>
              <a:t>of banks’ balance sheets and to provide incentives for banks to use stable sources to fund their activities. </a:t>
            </a:r>
            <a:endParaRPr lang="zh-TW" altLang="en-US"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Possible Effects—to Taiwan </a:t>
            </a:r>
            <a:endParaRPr lang="zh-TW" altLang="en-US" dirty="0"/>
          </a:p>
        </p:txBody>
      </p:sp>
      <p:sp>
        <p:nvSpPr>
          <p:cNvPr id="3" name="內容版面配置區 2"/>
          <p:cNvSpPr>
            <a:spLocks noGrp="1"/>
          </p:cNvSpPr>
          <p:nvPr>
            <p:ph sz="quarter" idx="1"/>
          </p:nvPr>
        </p:nvSpPr>
        <p:spPr>
          <a:xfrm>
            <a:off x="827584" y="1700808"/>
            <a:ext cx="7772400" cy="4572000"/>
          </a:xfrm>
        </p:spPr>
        <p:txBody>
          <a:bodyPr>
            <a:noAutofit/>
          </a:bodyPr>
          <a:lstStyle/>
          <a:p>
            <a:pPr>
              <a:lnSpc>
                <a:spcPct val="150000"/>
              </a:lnSpc>
            </a:pPr>
            <a:r>
              <a:rPr lang="en-US" altLang="zh-TW" sz="2700" dirty="0" smtClean="0"/>
              <a:t>Currently, Taiwan’s domestic banks have an average 8.9% of Tier 1 capital, so the 6% set by Basel is not a problem. </a:t>
            </a:r>
          </a:p>
          <a:p>
            <a:pPr>
              <a:lnSpc>
                <a:spcPct val="150000"/>
              </a:lnSpc>
            </a:pPr>
            <a:r>
              <a:rPr lang="en-US" altLang="zh-TW" sz="2700" dirty="0" smtClean="0"/>
              <a:t>However, the common equity is about 3.8%-3.9%.</a:t>
            </a:r>
          </a:p>
          <a:p>
            <a:pPr>
              <a:lnSpc>
                <a:spcPct val="150000"/>
              </a:lnSpc>
              <a:buNone/>
            </a:pPr>
            <a:r>
              <a:rPr lang="en-US" altLang="zh-TW" sz="2700" dirty="0" smtClean="0"/>
              <a:t>    To meet the Basel’s new standard of 4.5%, the banks have to raise their capital by more than NT$200 billion or US$6.25 billion.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Contingent capital securities</a:t>
            </a:r>
            <a:endParaRPr lang="zh-TW" altLang="en-US" dirty="0"/>
          </a:p>
        </p:txBody>
      </p:sp>
      <p:sp>
        <p:nvSpPr>
          <p:cNvPr id="3" name="Content Placeholder 2"/>
          <p:cNvSpPr>
            <a:spLocks noGrp="1"/>
          </p:cNvSpPr>
          <p:nvPr>
            <p:ph sz="quarter" idx="1"/>
          </p:nvPr>
        </p:nvSpPr>
        <p:spPr/>
        <p:txBody>
          <a:bodyPr>
            <a:noAutofit/>
          </a:bodyPr>
          <a:lstStyle/>
          <a:p>
            <a:r>
              <a:rPr lang="en-US" altLang="zh-TW" sz="2000" dirty="0" smtClean="0"/>
              <a:t>Contingent capital securities are a financial innovation occurring in response to the financial crisis of 2008. The issuance of such securities was recommended by the </a:t>
            </a:r>
            <a:r>
              <a:rPr lang="en-US" altLang="zh-TW" sz="2000" dirty="0" err="1" smtClean="0"/>
              <a:t>Squam</a:t>
            </a:r>
            <a:r>
              <a:rPr lang="en-US" altLang="zh-TW" sz="2000" dirty="0" smtClean="0"/>
              <a:t> Lake Report (2010) and mandated under Basel III. </a:t>
            </a:r>
          </a:p>
          <a:p>
            <a:r>
              <a:rPr lang="en-US" altLang="zh-TW" sz="2000" dirty="0" smtClean="0"/>
              <a:t>Under the Basel III all non-common equity capital instruments must incorporate a </a:t>
            </a:r>
            <a:r>
              <a:rPr lang="en-US" altLang="zh-TW" sz="2000" dirty="0" smtClean="0">
                <a:solidFill>
                  <a:srgbClr val="FF0000"/>
                </a:solidFill>
              </a:rPr>
              <a:t>mandatory write-down or conversion </a:t>
            </a:r>
            <a:r>
              <a:rPr lang="en-US" altLang="zh-TW" sz="2000" dirty="0" smtClean="0"/>
              <a:t>feature if issued by an internationally active bank. The most common type of these contingent capital instruments securities are long-term subordinated debt which consists the main portion of Tier 2 capital.  </a:t>
            </a:r>
          </a:p>
          <a:p>
            <a:r>
              <a:rPr lang="en-US" altLang="zh-TW" sz="2000" dirty="0" smtClean="0"/>
              <a:t> These Basel III- compliant subordinated debt are long-term debt obligations converting automatically to equity in times of </a:t>
            </a:r>
            <a:r>
              <a:rPr lang="en-US" altLang="zh-TW" sz="2000" dirty="0" smtClean="0">
                <a:solidFill>
                  <a:srgbClr val="FF0000"/>
                </a:solidFill>
              </a:rPr>
              <a:t>financial stress </a:t>
            </a:r>
            <a:r>
              <a:rPr lang="en-US" altLang="zh-TW" sz="2000" dirty="0" smtClean="0"/>
              <a:t>for the issuing entity. Such securities are seen as providing avenues for </a:t>
            </a:r>
            <a:r>
              <a:rPr lang="en-US" altLang="zh-TW" sz="2000" dirty="0" smtClean="0">
                <a:solidFill>
                  <a:srgbClr val="FF0000"/>
                </a:solidFill>
              </a:rPr>
              <a:t>automatic recapitalization </a:t>
            </a:r>
            <a:r>
              <a:rPr lang="en-US" altLang="zh-TW" sz="2000" dirty="0" smtClean="0"/>
              <a:t>in times of need. </a:t>
            </a:r>
          </a:p>
          <a:p>
            <a:r>
              <a:rPr lang="en-US" altLang="zh-TW" sz="2000" dirty="0" smtClean="0"/>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TW" dirty="0" smtClean="0"/>
              <a:t>Also known as </a:t>
            </a:r>
            <a:r>
              <a:rPr lang="en-US" altLang="zh-TW" dirty="0" err="1" smtClean="0"/>
              <a:t>CoCos</a:t>
            </a:r>
            <a:r>
              <a:rPr lang="en-US" altLang="zh-TW" dirty="0" smtClean="0"/>
              <a:t>, or “contingent convertible bonds”.</a:t>
            </a:r>
            <a:endParaRPr lang="zh-TW" altLang="en-US" dirty="0"/>
          </a:p>
        </p:txBody>
      </p:sp>
      <p:sp>
        <p:nvSpPr>
          <p:cNvPr id="3" name="Content Placeholder 2"/>
          <p:cNvSpPr>
            <a:spLocks noGrp="1"/>
          </p:cNvSpPr>
          <p:nvPr>
            <p:ph sz="quarter" idx="1"/>
          </p:nvPr>
        </p:nvSpPr>
        <p:spPr/>
        <p:txBody>
          <a:bodyPr>
            <a:normAutofit fontScale="70000" lnSpcReduction="20000"/>
          </a:bodyPr>
          <a:lstStyle/>
          <a:p>
            <a:r>
              <a:rPr lang="en-US" altLang="zh-TW" sz="2800" dirty="0" smtClean="0"/>
              <a:t>In November 2009, Lloyds Banking </a:t>
            </a:r>
            <a:r>
              <a:rPr lang="en-US" altLang="zh-TW" sz="2900" dirty="0" smtClean="0"/>
              <a:t>Group was the first to issue such a security. The Lloyds issued £7bn in enhanced capital notes (ECNs), and  will convert to ordinary equity if the group’s core tier 1 capital ratio falls below 5 per cent."</a:t>
            </a:r>
          </a:p>
          <a:p>
            <a:r>
              <a:rPr lang="en-US" altLang="zh-TW" sz="2900" dirty="0" smtClean="0"/>
              <a:t>After that many transactions have been done. </a:t>
            </a:r>
          </a:p>
          <a:p>
            <a:r>
              <a:rPr lang="en-US" altLang="zh-TW" sz="2800" dirty="0" smtClean="0"/>
              <a:t>For examples, in mid-2010, </a:t>
            </a:r>
            <a:r>
              <a:rPr lang="en-US" altLang="zh-TW" sz="2800" dirty="0" err="1" smtClean="0"/>
              <a:t>Rabobank</a:t>
            </a:r>
            <a:r>
              <a:rPr lang="en-US" altLang="zh-TW" sz="2800" dirty="0" smtClean="0"/>
              <a:t> issued a contingent core note. </a:t>
            </a:r>
          </a:p>
          <a:p>
            <a:r>
              <a:rPr lang="en-US" altLang="zh-TW" sz="2800" dirty="0" smtClean="0"/>
              <a:t>In mid-February 2012, Credit Suisse issued contingent capital notes with a Basel III conversion trigger as well as a second contingency conversion trigger linked to the bank's core capital ratio. UBS issued USD 2 billion of subordinated loss-absorbing non-dilutive notes in February, 2012. The notes, which will qualify as tier 2 capital under Basel III standards and have a maturity of 10 years. The UBS 10-year contingent capital securities, will be written off </a:t>
            </a:r>
            <a:r>
              <a:rPr lang="en-US" altLang="zh-TW" sz="2800" dirty="0" smtClean="0">
                <a:solidFill>
                  <a:srgbClr val="FF0000"/>
                </a:solidFill>
              </a:rPr>
              <a:t>if</a:t>
            </a:r>
            <a:r>
              <a:rPr lang="en-US" altLang="zh-TW" sz="2800" dirty="0" smtClean="0"/>
              <a:t> UBS's common equity ratio falls </a:t>
            </a:r>
            <a:r>
              <a:rPr lang="en-US" altLang="zh-TW" sz="2800" dirty="0" smtClean="0">
                <a:solidFill>
                  <a:srgbClr val="FF0000"/>
                </a:solidFill>
              </a:rPr>
              <a:t>below 5 percent </a:t>
            </a:r>
            <a:r>
              <a:rPr lang="en-US" altLang="zh-TW" sz="2800" dirty="0" smtClean="0"/>
              <a:t>or </a:t>
            </a:r>
            <a:r>
              <a:rPr lang="en-US" altLang="zh-TW" sz="2800" dirty="0" smtClean="0">
                <a:solidFill>
                  <a:srgbClr val="FF0000"/>
                </a:solidFill>
              </a:rPr>
              <a:t>the bank faces a bailout</a:t>
            </a:r>
            <a:r>
              <a:rPr lang="en-US" altLang="zh-TW" sz="2800" dirty="0" smtClean="0"/>
              <a:t>, exemplified the loss </a:t>
            </a:r>
            <a:r>
              <a:rPr lang="en-US" altLang="zh-TW" sz="2800" dirty="0" smtClean="0">
                <a:solidFill>
                  <a:srgbClr val="FF0000"/>
                </a:solidFill>
              </a:rPr>
              <a:t>absorbency requirement and contingent capital </a:t>
            </a:r>
            <a:r>
              <a:rPr lang="en-US" altLang="zh-TW" sz="2800" dirty="0" smtClean="0"/>
              <a:t>feature of the Basel III.    </a:t>
            </a:r>
          </a:p>
          <a:p>
            <a:endParaRPr lang="zh-TW"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內容版面配置區 5" descr="day.bmp"/>
          <p:cNvPicPr>
            <a:picLocks noGrp="1" noChangeAspect="1"/>
          </p:cNvPicPr>
          <p:nvPr>
            <p:ph sz="quarter" idx="1"/>
          </p:nvPr>
        </p:nvPicPr>
        <p:blipFill>
          <a:blip r:embed="rId3" cstate="print"/>
          <a:stretch>
            <a:fillRect/>
          </a:stretch>
        </p:blipFill>
        <p:spPr>
          <a:xfrm>
            <a:off x="336287" y="374635"/>
            <a:ext cx="8484185" cy="6011161"/>
          </a:xfrm>
        </p:spPr>
      </p:pic>
      <p:cxnSp>
        <p:nvCxnSpPr>
          <p:cNvPr id="4" name="直線接點 3"/>
          <p:cNvCxnSpPr/>
          <p:nvPr/>
        </p:nvCxnSpPr>
        <p:spPr>
          <a:xfrm>
            <a:off x="323528" y="4077072"/>
            <a:ext cx="8568952" cy="0"/>
          </a:xfrm>
          <a:prstGeom prst="line">
            <a:avLst/>
          </a:prstGeom>
        </p:spPr>
        <p:style>
          <a:lnRef idx="2">
            <a:schemeClr val="accent2"/>
          </a:lnRef>
          <a:fillRef idx="0">
            <a:schemeClr val="accent2"/>
          </a:fillRef>
          <a:effectRef idx="1">
            <a:schemeClr val="accent2"/>
          </a:effectRef>
          <a:fontRef idx="minor">
            <a:schemeClr val="tx1"/>
          </a:fontRef>
        </p:style>
      </p:cxn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sz="quarter" idx="1"/>
          </p:nvPr>
        </p:nvSpPr>
        <p:spPr/>
        <p:txBody>
          <a:bodyPr/>
          <a:lstStyle/>
          <a:p>
            <a:r>
              <a:rPr lang="en-US" altLang="zh-TW" dirty="0" smtClean="0"/>
              <a:t>09-12-2012 The </a:t>
            </a:r>
            <a:r>
              <a:rPr lang="en-US" altLang="zh-TW" dirty="0"/>
              <a:t>Commonwealth Bank of Australia (CBA) has launched an offering for perpetual, exchangeable, resalable, listed, </a:t>
            </a:r>
            <a:r>
              <a:rPr lang="en-US" altLang="zh-TW" u="sng" dirty="0"/>
              <a:t>subordinated </a:t>
            </a:r>
            <a:r>
              <a:rPr lang="en-US" altLang="zh-TW" dirty="0"/>
              <a:t>("PERLS VI") </a:t>
            </a:r>
            <a:r>
              <a:rPr lang="en-US" altLang="zh-TW" u="sng" dirty="0"/>
              <a:t>unsecured notes </a:t>
            </a:r>
            <a:r>
              <a:rPr lang="en-US" altLang="zh-TW" dirty="0"/>
              <a:t>that are Basel </a:t>
            </a:r>
            <a:r>
              <a:rPr lang="en-US" altLang="zh-TW" dirty="0" smtClean="0"/>
              <a:t>III-compliant, and the  </a:t>
            </a:r>
            <a:r>
              <a:rPr lang="en-US" altLang="zh-TW" dirty="0"/>
              <a:t>funding goal </a:t>
            </a:r>
            <a:r>
              <a:rPr lang="en-US" altLang="zh-TW" dirty="0" smtClean="0"/>
              <a:t>is </a:t>
            </a:r>
            <a:r>
              <a:rPr lang="en-US" altLang="zh-TW" dirty="0"/>
              <a:t>$750 </a:t>
            </a:r>
            <a:r>
              <a:rPr lang="en-US" altLang="zh-TW" dirty="0" smtClean="0"/>
              <a:t>million</a:t>
            </a:r>
          </a:p>
          <a:p>
            <a:endParaRPr lang="en-US" altLang="zh-TW" dirty="0"/>
          </a:p>
          <a:p>
            <a:endParaRPr lang="zh-TW" altLang="en-US" dirty="0"/>
          </a:p>
        </p:txBody>
      </p:sp>
    </p:spTree>
    <p:extLst>
      <p:ext uri="{BB962C8B-B14F-4D97-AF65-F5344CB8AC3E}">
        <p14:creationId xmlns:p14="http://schemas.microsoft.com/office/powerpoint/2010/main" xmlns="" val="40830392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zh-TW" altLang="en-US"/>
          </a:p>
        </p:txBody>
      </p:sp>
      <p:sp>
        <p:nvSpPr>
          <p:cNvPr id="3" name="Content Placeholder 2"/>
          <p:cNvSpPr>
            <a:spLocks noGrp="1"/>
          </p:cNvSpPr>
          <p:nvPr>
            <p:ph sz="quarter" idx="1"/>
          </p:nvPr>
        </p:nvSpPr>
        <p:spPr/>
        <p:txBody>
          <a:bodyPr>
            <a:normAutofit fontScale="77500" lnSpcReduction="20000"/>
          </a:bodyPr>
          <a:lstStyle/>
          <a:p>
            <a:r>
              <a:rPr lang="en-US" altLang="zh-TW" dirty="0" err="1" smtClean="0"/>
              <a:t>Subdebt</a:t>
            </a:r>
            <a:r>
              <a:rPr lang="en-US" altLang="zh-TW" dirty="0" smtClean="0"/>
              <a:t> has become an important funding source for banks, especially for large ones. According to Basel Committee on Banking Supervision (2003), </a:t>
            </a:r>
            <a:r>
              <a:rPr lang="en-US" altLang="zh-TW" dirty="0" err="1" smtClean="0"/>
              <a:t>subdebt</a:t>
            </a:r>
            <a:r>
              <a:rPr lang="en-US" altLang="zh-TW" dirty="0" smtClean="0"/>
              <a:t> issuance has been widespread in the largest European countries, Japan, and the U.S. over 1990-2002. The report shows that the </a:t>
            </a:r>
            <a:r>
              <a:rPr lang="en-US" altLang="zh-TW" dirty="0" err="1" smtClean="0"/>
              <a:t>subdebt</a:t>
            </a:r>
            <a:r>
              <a:rPr lang="en-US" altLang="zh-TW" dirty="0" smtClean="0"/>
              <a:t> of banks is on average about </a:t>
            </a:r>
            <a:r>
              <a:rPr lang="en-US" altLang="zh-TW" dirty="0" smtClean="0">
                <a:solidFill>
                  <a:srgbClr val="FF0000"/>
                </a:solidFill>
              </a:rPr>
              <a:t>3.6%</a:t>
            </a:r>
            <a:r>
              <a:rPr lang="en-US" altLang="zh-TW" dirty="0" smtClean="0"/>
              <a:t> of risk-weighted assets (RWA, hereafter).</a:t>
            </a:r>
          </a:p>
          <a:p>
            <a:r>
              <a:rPr lang="en-US" altLang="zh-TW" dirty="0" smtClean="0"/>
              <a:t> When considering only the 50 largest issuers, the average share of </a:t>
            </a:r>
            <a:r>
              <a:rPr lang="en-US" altLang="zh-TW" dirty="0" err="1" smtClean="0"/>
              <a:t>subdebt</a:t>
            </a:r>
            <a:r>
              <a:rPr lang="en-US" altLang="zh-TW" dirty="0" smtClean="0"/>
              <a:t> is </a:t>
            </a:r>
            <a:r>
              <a:rPr lang="en-US" altLang="zh-TW" dirty="0" smtClean="0">
                <a:solidFill>
                  <a:srgbClr val="FF0000"/>
                </a:solidFill>
              </a:rPr>
              <a:t>5.3%</a:t>
            </a:r>
            <a:r>
              <a:rPr lang="en-US" altLang="zh-TW" dirty="0" smtClean="0"/>
              <a:t> of RWA. It also shows that the vast majority of issues have an initial term to maturity of between 5 and 15 years with an average of </a:t>
            </a:r>
            <a:r>
              <a:rPr lang="en-US" altLang="zh-TW" dirty="0" smtClean="0">
                <a:solidFill>
                  <a:srgbClr val="FF0000"/>
                </a:solidFill>
              </a:rPr>
              <a:t>11.4 years</a:t>
            </a:r>
            <a:r>
              <a:rPr lang="en-US" altLang="zh-TW" dirty="0" smtClean="0"/>
              <a:t>. </a:t>
            </a:r>
            <a:r>
              <a:rPr lang="en-US" altLang="zh-TW" dirty="0" err="1" smtClean="0"/>
              <a:t>Pennacchi</a:t>
            </a:r>
            <a:r>
              <a:rPr lang="en-US" altLang="zh-TW" dirty="0" smtClean="0"/>
              <a:t> (2010) states that for the 20 largest domestic bank holding companies in the United States, subordinated debt was equal to </a:t>
            </a:r>
            <a:r>
              <a:rPr lang="en-US" altLang="zh-TW" dirty="0" smtClean="0">
                <a:solidFill>
                  <a:srgbClr val="FF0000"/>
                </a:solidFill>
              </a:rPr>
              <a:t>2.2%</a:t>
            </a:r>
            <a:r>
              <a:rPr lang="en-US" altLang="zh-TW" dirty="0" smtClean="0"/>
              <a:t> of total assets in June 2007.</a:t>
            </a:r>
          </a:p>
          <a:p>
            <a:r>
              <a:rPr lang="en-US" altLang="zh-TW" dirty="0" smtClean="0"/>
              <a:t> Flannery (2009) reports that for the 14 traditional bank holding companies in the Supervisory Capital Assessment Program, the ratio of subordinated debentures to total risky assets was 4.89% on average at the end of 2008. </a:t>
            </a:r>
            <a:r>
              <a:rPr lang="en-US" altLang="zh-TW" dirty="0" smtClean="0">
                <a:solidFill>
                  <a:srgbClr val="FF0000"/>
                </a:solidFill>
              </a:rPr>
              <a:t>The </a:t>
            </a:r>
            <a:r>
              <a:rPr lang="en-US" altLang="zh-TW" dirty="0" err="1" smtClean="0">
                <a:solidFill>
                  <a:srgbClr val="FF0000"/>
                </a:solidFill>
              </a:rPr>
              <a:t>subdebt</a:t>
            </a:r>
            <a:r>
              <a:rPr lang="en-US" altLang="zh-TW" dirty="0" smtClean="0">
                <a:solidFill>
                  <a:srgbClr val="FF0000"/>
                </a:solidFill>
              </a:rPr>
              <a:t> capital instruments are expected to grow under the Basel guideline.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76672"/>
            <a:ext cx="7772400" cy="1143000"/>
          </a:xfrm>
        </p:spPr>
        <p:txBody>
          <a:bodyPr>
            <a:noAutofit/>
          </a:bodyPr>
          <a:lstStyle/>
          <a:p>
            <a:r>
              <a:rPr lang="en-US" altLang="zh-TW" sz="3600" b="1" dirty="0" smtClean="0">
                <a:solidFill>
                  <a:schemeClr val="accent1"/>
                </a:solidFill>
              </a:rPr>
              <a:t>5 Changes </a:t>
            </a:r>
            <a:r>
              <a:rPr lang="en-US" altLang="zh-TW" sz="3600" b="1" dirty="0">
                <a:solidFill>
                  <a:schemeClr val="accent1"/>
                </a:solidFill>
              </a:rPr>
              <a:t>Proposed in Basel III</a:t>
            </a:r>
            <a:r>
              <a:rPr lang="en-US" altLang="zh-TW" sz="3600" b="1" dirty="0"/>
              <a:t/>
            </a:r>
            <a:br>
              <a:rPr lang="en-US" altLang="zh-TW" sz="3600" b="1" dirty="0"/>
            </a:br>
            <a:endParaRPr lang="zh-TW" altLang="en-US" sz="3600" dirty="0"/>
          </a:p>
        </p:txBody>
      </p:sp>
      <p:sp>
        <p:nvSpPr>
          <p:cNvPr id="3" name="內容版面配置區 2"/>
          <p:cNvSpPr>
            <a:spLocks noGrp="1"/>
          </p:cNvSpPr>
          <p:nvPr>
            <p:ph sz="quarter" idx="1"/>
          </p:nvPr>
        </p:nvSpPr>
        <p:spPr>
          <a:xfrm>
            <a:off x="467544" y="1484784"/>
            <a:ext cx="7992888" cy="4896544"/>
          </a:xfrm>
        </p:spPr>
        <p:txBody>
          <a:bodyPr>
            <a:normAutofit/>
          </a:bodyPr>
          <a:lstStyle/>
          <a:p>
            <a:pPr marL="514350" indent="-514350">
              <a:lnSpc>
                <a:spcPct val="160000"/>
              </a:lnSpc>
              <a:buNone/>
            </a:pPr>
            <a:r>
              <a:rPr lang="en-US" altLang="zh-TW" dirty="0" smtClean="0">
                <a:effectLst>
                  <a:outerShdw blurRad="38100" dist="38100" dir="2700000" algn="tl">
                    <a:srgbClr val="000000">
                      <a:alpha val="43137"/>
                    </a:srgbClr>
                  </a:outerShdw>
                </a:effectLst>
              </a:rPr>
              <a:t>1.   </a:t>
            </a:r>
            <a:r>
              <a:rPr lang="en-US" altLang="zh-TW" sz="2000" dirty="0" smtClean="0"/>
              <a:t>Strengthen the capital requirements for counterparty credit exposures arising from banks’ derivatives, repo and securities financing transactions </a:t>
            </a:r>
          </a:p>
          <a:p>
            <a:pPr marL="514350" indent="-514350">
              <a:lnSpc>
                <a:spcPct val="160000"/>
              </a:lnSpc>
              <a:buNone/>
            </a:pPr>
            <a:r>
              <a:rPr lang="en-US" altLang="zh-TW" sz="2000" dirty="0" smtClean="0">
                <a:effectLst>
                  <a:outerShdw blurRad="38100" dist="38100" dir="2700000" algn="tl">
                    <a:srgbClr val="000000">
                      <a:alpha val="43137"/>
                    </a:srgbClr>
                  </a:outerShdw>
                </a:effectLst>
              </a:rPr>
              <a:t>2.   </a:t>
            </a:r>
            <a:r>
              <a:rPr lang="en-US" altLang="zh-TW" sz="2000" dirty="0" smtClean="0"/>
              <a:t>introduce a leverage ratio as a supplementary measure to the Basel II risk-based framework.</a:t>
            </a:r>
            <a:r>
              <a:rPr lang="en-US" altLang="zh-TW" sz="3000" dirty="0" smtClean="0"/>
              <a:t> </a:t>
            </a:r>
          </a:p>
          <a:p>
            <a:pPr marL="514350" indent="-514350">
              <a:buAutoNum type="arabicPeriod"/>
            </a:pPr>
            <a:endParaRPr lang="en-US" altLang="zh-TW" dirty="0" smtClean="0"/>
          </a:p>
          <a:p>
            <a:endParaRPr lang="en-US" altLang="zh-TW" dirty="0">
              <a:effectLst>
                <a:outerShdw blurRad="38100" dist="38100" dir="2700000" algn="tl">
                  <a:srgbClr val="000000">
                    <a:alpha val="43137"/>
                  </a:srgbClr>
                </a:outerShdw>
              </a:effectLst>
            </a:endParaRPr>
          </a:p>
          <a:p>
            <a:pPr>
              <a:buNone/>
            </a:pPr>
            <a:endParaRPr lang="zh-TW"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548680"/>
            <a:ext cx="7772400" cy="1143000"/>
          </a:xfrm>
        </p:spPr>
        <p:txBody>
          <a:bodyPr>
            <a:noAutofit/>
          </a:bodyPr>
          <a:lstStyle/>
          <a:p>
            <a:r>
              <a:rPr lang="en-US" altLang="zh-TW" sz="3600" b="1" dirty="0" smtClean="0">
                <a:solidFill>
                  <a:schemeClr val="accent1"/>
                </a:solidFill>
              </a:rPr>
              <a:t>5  Changes </a:t>
            </a:r>
            <a:r>
              <a:rPr lang="en-US" altLang="zh-TW" sz="3600" b="1" dirty="0">
                <a:solidFill>
                  <a:schemeClr val="accent1"/>
                </a:solidFill>
              </a:rPr>
              <a:t>Proposed in Basel </a:t>
            </a:r>
            <a:r>
              <a:rPr lang="en-US" altLang="zh-TW" sz="3600" b="1" dirty="0" smtClean="0">
                <a:solidFill>
                  <a:schemeClr val="accent1"/>
                </a:solidFill>
              </a:rPr>
              <a:t>III</a:t>
            </a:r>
            <a:r>
              <a:rPr lang="en-US" altLang="zh-TW" sz="3600" b="1" dirty="0"/>
              <a:t/>
            </a:r>
            <a:br>
              <a:rPr lang="en-US" altLang="zh-TW" sz="3600" b="1" dirty="0"/>
            </a:br>
            <a:endParaRPr lang="zh-TW" altLang="en-US" sz="3600" dirty="0"/>
          </a:p>
        </p:txBody>
      </p:sp>
      <p:sp>
        <p:nvSpPr>
          <p:cNvPr id="3" name="內容版面配置區 2"/>
          <p:cNvSpPr>
            <a:spLocks noGrp="1"/>
          </p:cNvSpPr>
          <p:nvPr>
            <p:ph sz="quarter" idx="1"/>
          </p:nvPr>
        </p:nvSpPr>
        <p:spPr/>
        <p:txBody>
          <a:bodyPr>
            <a:normAutofit/>
          </a:bodyPr>
          <a:lstStyle/>
          <a:p>
            <a:pPr>
              <a:lnSpc>
                <a:spcPct val="150000"/>
              </a:lnSpc>
              <a:buNone/>
            </a:pPr>
            <a:r>
              <a:rPr lang="en-US" altLang="zh-TW" dirty="0" smtClean="0">
                <a:effectLst>
                  <a:outerShdw blurRad="38100" dist="38100" dir="2700000" algn="tl">
                    <a:srgbClr val="000000">
                      <a:alpha val="43137"/>
                    </a:srgbClr>
                  </a:outerShdw>
                </a:effectLst>
              </a:rPr>
              <a:t>3</a:t>
            </a:r>
            <a:r>
              <a:rPr lang="en-US" altLang="zh-TW" sz="2000" dirty="0" smtClean="0">
                <a:effectLst>
                  <a:outerShdw blurRad="38100" dist="38100" dir="2700000" algn="tl">
                    <a:srgbClr val="000000">
                      <a:alpha val="43137"/>
                    </a:srgbClr>
                  </a:outerShdw>
                </a:effectLst>
              </a:rPr>
              <a:t>.</a:t>
            </a:r>
            <a:r>
              <a:rPr lang="en-US" altLang="zh-TW" sz="2000" dirty="0" smtClean="0"/>
              <a:t>  introducing </a:t>
            </a:r>
            <a:r>
              <a:rPr lang="en-US" altLang="zh-TW" sz="2000" dirty="0"/>
              <a:t>a series of </a:t>
            </a:r>
            <a:r>
              <a:rPr lang="en-US" altLang="zh-TW" sz="2000" dirty="0" smtClean="0"/>
              <a:t> measures </a:t>
            </a:r>
            <a:r>
              <a:rPr lang="en-US" altLang="zh-TW" sz="2000" dirty="0"/>
              <a:t>to promote the build up of </a:t>
            </a:r>
            <a:r>
              <a:rPr lang="en-US" altLang="zh-TW" sz="2000" dirty="0" smtClean="0"/>
              <a:t>Capital </a:t>
            </a:r>
            <a:r>
              <a:rPr lang="en-US" altLang="zh-TW" sz="2000" dirty="0"/>
              <a:t>B</a:t>
            </a:r>
            <a:r>
              <a:rPr lang="en-US" altLang="zh-TW" sz="2000" dirty="0" smtClean="0"/>
              <a:t>uffers </a:t>
            </a:r>
            <a:r>
              <a:rPr lang="en-US" altLang="zh-TW" sz="2000" dirty="0"/>
              <a:t>in good times that can be drawn upon in periods of stress ("Reducing </a:t>
            </a:r>
            <a:r>
              <a:rPr lang="en-US" altLang="zh-TW" sz="2000" dirty="0" err="1"/>
              <a:t>procyclicality</a:t>
            </a:r>
            <a:r>
              <a:rPr lang="en-US" altLang="zh-TW" sz="2000" dirty="0"/>
              <a:t> and promoting countercyclical buffers</a:t>
            </a:r>
            <a:r>
              <a:rPr lang="en-US" altLang="zh-TW" sz="2000" dirty="0" smtClean="0"/>
              <a:t>").</a:t>
            </a:r>
            <a:endParaRPr lang="en-US" altLang="zh-TW" sz="2000" dirty="0"/>
          </a:p>
          <a:p>
            <a:pPr lvl="1">
              <a:buNone/>
            </a:pPr>
            <a:endParaRPr lang="en-US" altLang="zh-TW"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620688"/>
            <a:ext cx="7772400" cy="1143000"/>
          </a:xfrm>
        </p:spPr>
        <p:txBody>
          <a:bodyPr>
            <a:noAutofit/>
          </a:bodyPr>
          <a:lstStyle/>
          <a:p>
            <a:r>
              <a:rPr lang="en-US" altLang="zh-TW" sz="3600" b="1" dirty="0" smtClean="0">
                <a:solidFill>
                  <a:schemeClr val="accent1"/>
                </a:solidFill>
              </a:rPr>
              <a:t>5 Changes </a:t>
            </a:r>
            <a:r>
              <a:rPr lang="en-US" altLang="zh-TW" sz="3600" b="1" dirty="0">
                <a:solidFill>
                  <a:schemeClr val="accent1"/>
                </a:solidFill>
              </a:rPr>
              <a:t>Proposed in Basel III</a:t>
            </a:r>
            <a:r>
              <a:rPr lang="en-US" altLang="zh-TW" sz="3600" b="1" dirty="0"/>
              <a:t/>
            </a:r>
            <a:br>
              <a:rPr lang="en-US" altLang="zh-TW" sz="3600" b="1" dirty="0"/>
            </a:br>
            <a:endParaRPr lang="zh-TW" altLang="en-US" sz="3600" dirty="0"/>
          </a:p>
        </p:txBody>
      </p:sp>
      <p:sp>
        <p:nvSpPr>
          <p:cNvPr id="3" name="內容版面配置區 2"/>
          <p:cNvSpPr>
            <a:spLocks noGrp="1"/>
          </p:cNvSpPr>
          <p:nvPr>
            <p:ph sz="quarter" idx="1"/>
          </p:nvPr>
        </p:nvSpPr>
        <p:spPr>
          <a:xfrm>
            <a:off x="395536" y="1628800"/>
            <a:ext cx="8229600" cy="4857403"/>
          </a:xfrm>
        </p:spPr>
        <p:txBody>
          <a:bodyPr>
            <a:normAutofit/>
          </a:bodyPr>
          <a:lstStyle/>
          <a:p>
            <a:pPr>
              <a:lnSpc>
                <a:spcPct val="150000"/>
              </a:lnSpc>
              <a:buNone/>
            </a:pPr>
            <a:r>
              <a:rPr lang="en-US" altLang="zh-TW" sz="2000" dirty="0" smtClean="0">
                <a:effectLst>
                  <a:outerShdw blurRad="38100" dist="38100" dir="2700000" algn="tl">
                    <a:srgbClr val="000000">
                      <a:alpha val="43137"/>
                    </a:srgbClr>
                  </a:outerShdw>
                </a:effectLst>
              </a:rPr>
              <a:t>4. </a:t>
            </a:r>
            <a:r>
              <a:rPr lang="en-US" altLang="zh-TW" sz="2000" dirty="0" smtClean="0"/>
              <a:t> </a:t>
            </a:r>
            <a:r>
              <a:rPr lang="en-US" altLang="zh-TW" sz="2000" dirty="0"/>
              <a:t>introducing a global </a:t>
            </a:r>
            <a:r>
              <a:rPr lang="en-US" altLang="zh-TW" sz="2000" dirty="0" smtClean="0">
                <a:solidFill>
                  <a:srgbClr val="FF0000"/>
                </a:solidFill>
              </a:rPr>
              <a:t>Minimum </a:t>
            </a:r>
            <a:r>
              <a:rPr lang="en-US" altLang="zh-TW" sz="2000" dirty="0">
                <a:solidFill>
                  <a:srgbClr val="FF0000"/>
                </a:solidFill>
              </a:rPr>
              <a:t>L</a:t>
            </a:r>
            <a:r>
              <a:rPr lang="en-US" altLang="zh-TW" sz="2000" dirty="0" smtClean="0">
                <a:solidFill>
                  <a:srgbClr val="FF0000"/>
                </a:solidFill>
              </a:rPr>
              <a:t>iquidity </a:t>
            </a:r>
            <a:r>
              <a:rPr lang="en-US" altLang="zh-TW" sz="2000" dirty="0">
                <a:solidFill>
                  <a:srgbClr val="FF0000"/>
                </a:solidFill>
              </a:rPr>
              <a:t>S</a:t>
            </a:r>
            <a:r>
              <a:rPr lang="en-US" altLang="zh-TW" sz="2000" dirty="0" smtClean="0">
                <a:solidFill>
                  <a:srgbClr val="FF0000"/>
                </a:solidFill>
              </a:rPr>
              <a:t>tandard </a:t>
            </a:r>
            <a:r>
              <a:rPr lang="en-US" altLang="zh-TW" sz="2000" dirty="0"/>
              <a:t>for internationally active banks that includes a 30-day liquidity coverage ratio </a:t>
            </a:r>
            <a:r>
              <a:rPr lang="en-US" altLang="zh-TW" sz="2000" dirty="0" smtClean="0"/>
              <a:t>(LCR) requirement </a:t>
            </a:r>
            <a:r>
              <a:rPr lang="en-US" altLang="zh-TW" sz="2000" dirty="0"/>
              <a:t>underpinned by a longer-term structural liquidity ratio</a:t>
            </a:r>
            <a:r>
              <a:rPr lang="en-US" altLang="zh-TW" sz="2000" dirty="0" smtClean="0"/>
              <a:t>.</a:t>
            </a:r>
          </a:p>
          <a:p>
            <a:endParaRPr lang="en-US" altLang="zh-TW" dirty="0"/>
          </a:p>
          <a:p>
            <a:pPr>
              <a:buNone/>
            </a:pPr>
            <a:endParaRPr lang="en-US" altLang="zh-TW"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76672"/>
            <a:ext cx="7772400" cy="1143000"/>
          </a:xfrm>
        </p:spPr>
        <p:txBody>
          <a:bodyPr>
            <a:noAutofit/>
          </a:bodyPr>
          <a:lstStyle/>
          <a:p>
            <a:r>
              <a:rPr lang="en-US" altLang="zh-TW" sz="3600" b="1" dirty="0" smtClean="0">
                <a:solidFill>
                  <a:schemeClr val="accent1"/>
                </a:solidFill>
              </a:rPr>
              <a:t>5 Changes </a:t>
            </a:r>
            <a:r>
              <a:rPr lang="en-US" altLang="zh-TW" sz="3600" b="1" dirty="0">
                <a:solidFill>
                  <a:schemeClr val="accent1"/>
                </a:solidFill>
              </a:rPr>
              <a:t>Proposed in Basel </a:t>
            </a:r>
            <a:r>
              <a:rPr lang="en-US" altLang="zh-TW" sz="3600" b="1" dirty="0" smtClean="0">
                <a:solidFill>
                  <a:schemeClr val="accent1"/>
                </a:solidFill>
              </a:rPr>
              <a:t>III</a:t>
            </a:r>
            <a:r>
              <a:rPr lang="en-US" altLang="zh-TW" sz="3600" b="1" dirty="0"/>
              <a:t/>
            </a:r>
            <a:br>
              <a:rPr lang="en-US" altLang="zh-TW" sz="3600" b="1" dirty="0"/>
            </a:br>
            <a:endParaRPr lang="zh-TW" altLang="en-US" sz="3600" dirty="0"/>
          </a:p>
        </p:txBody>
      </p:sp>
      <p:sp>
        <p:nvSpPr>
          <p:cNvPr id="3" name="內容版面配置區 2"/>
          <p:cNvSpPr>
            <a:spLocks noGrp="1"/>
          </p:cNvSpPr>
          <p:nvPr>
            <p:ph sz="quarter" idx="1"/>
          </p:nvPr>
        </p:nvSpPr>
        <p:spPr/>
        <p:txBody>
          <a:bodyPr/>
          <a:lstStyle/>
          <a:p>
            <a:pPr>
              <a:buNone/>
            </a:pPr>
            <a:r>
              <a:rPr lang="en-US" altLang="zh-TW" sz="2000" dirty="0" smtClean="0">
                <a:effectLst>
                  <a:outerShdw blurRad="38100" dist="38100" dir="2700000" algn="tl">
                    <a:srgbClr val="000000">
                      <a:alpha val="43137"/>
                    </a:srgbClr>
                  </a:outerShdw>
                </a:effectLst>
              </a:rPr>
              <a:t>5. </a:t>
            </a:r>
            <a:r>
              <a:rPr lang="en-US" altLang="zh-TW" sz="2000" dirty="0" smtClean="0"/>
              <a:t>the quality, consistency, and transparency of the capital base will be raised.</a:t>
            </a:r>
          </a:p>
          <a:p>
            <a:pPr>
              <a:buNone/>
            </a:pPr>
            <a:endParaRPr lang="en-US" altLang="zh-TW" sz="2000" baseline="30000" dirty="0" smtClean="0">
              <a:effectLst>
                <a:outerShdw blurRad="38100" dist="38100" dir="2700000" algn="tl">
                  <a:srgbClr val="000000">
                    <a:alpha val="43137"/>
                  </a:srgbClr>
                </a:outerShdw>
              </a:effectLst>
            </a:endParaRPr>
          </a:p>
          <a:p>
            <a:pPr lvl="1"/>
            <a:r>
              <a:rPr lang="en-US" altLang="zh-TW" sz="2000" b="1" dirty="0" smtClean="0">
                <a:solidFill>
                  <a:schemeClr val="accent5">
                    <a:lumMod val="75000"/>
                  </a:schemeClr>
                </a:solidFill>
              </a:rPr>
              <a:t>Tier 1 capital</a:t>
            </a:r>
            <a:r>
              <a:rPr lang="en-US" altLang="zh-TW" sz="2000" dirty="0" smtClean="0">
                <a:solidFill>
                  <a:schemeClr val="accent5">
                    <a:lumMod val="75000"/>
                  </a:schemeClr>
                </a:solidFill>
              </a:rPr>
              <a:t>: the predominant form of Tier 1 capital must be </a:t>
            </a:r>
            <a:r>
              <a:rPr lang="en-US" altLang="zh-TW" sz="2000" u="sng" dirty="0" smtClean="0">
                <a:solidFill>
                  <a:schemeClr val="accent5">
                    <a:lumMod val="75000"/>
                  </a:schemeClr>
                </a:solidFill>
              </a:rPr>
              <a:t>common shares</a:t>
            </a:r>
            <a:r>
              <a:rPr lang="en-US" altLang="zh-TW" sz="2000" dirty="0" smtClean="0">
                <a:solidFill>
                  <a:schemeClr val="accent5">
                    <a:lumMod val="75000"/>
                  </a:schemeClr>
                </a:solidFill>
              </a:rPr>
              <a:t> and </a:t>
            </a:r>
            <a:r>
              <a:rPr lang="en-US" altLang="zh-TW" sz="2000" u="sng" dirty="0" smtClean="0">
                <a:solidFill>
                  <a:schemeClr val="accent5">
                    <a:lumMod val="75000"/>
                  </a:schemeClr>
                </a:solidFill>
              </a:rPr>
              <a:t>retained earnings</a:t>
            </a:r>
          </a:p>
          <a:p>
            <a:pPr lvl="1"/>
            <a:r>
              <a:rPr lang="en-US" altLang="zh-TW" sz="2000" dirty="0" smtClean="0">
                <a:solidFill>
                  <a:schemeClr val="accent5">
                    <a:lumMod val="75000"/>
                  </a:schemeClr>
                </a:solidFill>
              </a:rPr>
              <a:t>Tier 2 capital instruments will be </a:t>
            </a:r>
            <a:r>
              <a:rPr lang="en-US" altLang="zh-TW" sz="2000" dirty="0" err="1" smtClean="0">
                <a:solidFill>
                  <a:schemeClr val="accent5">
                    <a:lumMod val="75000"/>
                  </a:schemeClr>
                </a:solidFill>
              </a:rPr>
              <a:t>harmonised</a:t>
            </a:r>
            <a:endParaRPr lang="en-US" altLang="zh-TW" sz="2000" dirty="0" smtClean="0">
              <a:solidFill>
                <a:schemeClr val="accent5">
                  <a:lumMod val="75000"/>
                </a:schemeClr>
              </a:solidFill>
            </a:endParaRPr>
          </a:p>
          <a:p>
            <a:pPr lvl="1"/>
            <a:r>
              <a:rPr lang="en-US" altLang="zh-TW" sz="2000" dirty="0" smtClean="0">
                <a:solidFill>
                  <a:schemeClr val="accent5">
                    <a:lumMod val="75000"/>
                  </a:schemeClr>
                </a:solidFill>
              </a:rPr>
              <a:t>Tier 3 capital will be eliminated</a:t>
            </a:r>
          </a:p>
          <a:p>
            <a:endParaRPr lang="zh-TW"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29600" cy="1143000"/>
          </a:xfrm>
        </p:spPr>
        <p:txBody>
          <a:bodyPr/>
          <a:lstStyle/>
          <a:p>
            <a:r>
              <a:rPr lang="en-US" altLang="zh-TW" b="1" dirty="0" smtClean="0">
                <a:solidFill>
                  <a:schemeClr val="tx2">
                    <a:lumMod val="60000"/>
                    <a:lumOff val="40000"/>
                  </a:schemeClr>
                </a:solidFill>
              </a:rPr>
              <a:t>Better capital quality</a:t>
            </a:r>
            <a:endParaRPr lang="zh-TW" altLang="en-US" b="1" dirty="0">
              <a:solidFill>
                <a:schemeClr val="tx2">
                  <a:lumMod val="60000"/>
                  <a:lumOff val="40000"/>
                </a:schemeClr>
              </a:solidFill>
            </a:endParaRPr>
          </a:p>
        </p:txBody>
      </p:sp>
      <p:sp>
        <p:nvSpPr>
          <p:cNvPr id="3" name="內容版面配置區 2"/>
          <p:cNvSpPr>
            <a:spLocks noGrp="1"/>
          </p:cNvSpPr>
          <p:nvPr>
            <p:ph sz="quarter" idx="1"/>
          </p:nvPr>
        </p:nvSpPr>
        <p:spPr>
          <a:xfrm>
            <a:off x="395536" y="1124744"/>
            <a:ext cx="8507288" cy="5976664"/>
          </a:xfrm>
        </p:spPr>
        <p:txBody>
          <a:bodyPr>
            <a:noAutofit/>
          </a:bodyPr>
          <a:lstStyle/>
          <a:p>
            <a:pPr>
              <a:lnSpc>
                <a:spcPct val="170000"/>
              </a:lnSpc>
            </a:pPr>
            <a:r>
              <a:rPr lang="en-US" altLang="zh-TW" sz="2400" dirty="0" smtClean="0"/>
              <a:t>the definition of </a:t>
            </a:r>
            <a:r>
              <a:rPr lang="en-US" altLang="zh-TW" sz="2400" dirty="0" smtClean="0">
                <a:solidFill>
                  <a:srgbClr val="00B050"/>
                </a:solidFill>
              </a:rPr>
              <a:t>common equity </a:t>
            </a:r>
            <a:r>
              <a:rPr lang="en-US" altLang="zh-TW" sz="2400" dirty="0" smtClean="0"/>
              <a:t>– also called “</a:t>
            </a:r>
            <a:r>
              <a:rPr lang="en-US" altLang="zh-TW" sz="2400" dirty="0" smtClean="0">
                <a:solidFill>
                  <a:srgbClr val="00B050"/>
                </a:solidFill>
              </a:rPr>
              <a:t>core capital</a:t>
            </a:r>
            <a:r>
              <a:rPr lang="en-US" altLang="zh-TW" sz="2400" dirty="0" smtClean="0"/>
              <a:t>” – is now stricter. Under the present system, certain types of assets of questionable quality are already deducted from the capital base. Under Basel III, these </a:t>
            </a:r>
            <a:r>
              <a:rPr lang="en-US" altLang="zh-TW" sz="2400" u="sng" dirty="0" smtClean="0"/>
              <a:t>deductions will be more stringent</a:t>
            </a:r>
            <a:r>
              <a:rPr lang="en-US" altLang="zh-TW" sz="2400" dirty="0" smtClean="0"/>
              <a:t>. </a:t>
            </a:r>
          </a:p>
          <a:p>
            <a:pPr>
              <a:lnSpc>
                <a:spcPct val="170000"/>
              </a:lnSpc>
            </a:pPr>
            <a:r>
              <a:rPr lang="en-US" altLang="zh-TW" sz="2400" dirty="0" smtClean="0"/>
              <a:t>the new standards for common equity are significantly tougher than the old standards for Tier 1 capital in total. </a:t>
            </a:r>
          </a:p>
          <a:p>
            <a:pPr>
              <a:lnSpc>
                <a:spcPct val="160000"/>
              </a:lnSpc>
            </a:pPr>
            <a:r>
              <a:rPr lang="en-US" altLang="zh-TW" sz="2400" dirty="0" smtClean="0"/>
              <a:t>Meanwhile, various dubious things which currently count as Tier 1 or Tier 2 capital but shouldn’t will be </a:t>
            </a:r>
            <a:r>
              <a:rPr lang="en-US" altLang="zh-TW" sz="2400" u="sng" dirty="0" smtClean="0"/>
              <a:t>phased out </a:t>
            </a:r>
            <a:r>
              <a:rPr lang="en-US" altLang="zh-TW" sz="2400" dirty="0" smtClean="0"/>
              <a:t>even more slowly, over a period of 10 years beginning in 2013.</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075240" cy="490066"/>
          </a:xfrm>
        </p:spPr>
        <p:txBody>
          <a:bodyPr>
            <a:normAutofit fontScale="90000"/>
          </a:bodyPr>
          <a:lstStyle/>
          <a:p>
            <a:r>
              <a:rPr lang="en-US" altLang="zh-TW" b="1" dirty="0"/>
              <a:t>Some of the new rules:</a:t>
            </a:r>
            <a:endParaRPr lang="zh-TW" altLang="en-US" dirty="0"/>
          </a:p>
        </p:txBody>
      </p:sp>
      <p:sp>
        <p:nvSpPr>
          <p:cNvPr id="3" name="內容版面配置區 2"/>
          <p:cNvSpPr>
            <a:spLocks noGrp="1"/>
          </p:cNvSpPr>
          <p:nvPr>
            <p:ph sz="quarter" idx="1"/>
          </p:nvPr>
        </p:nvSpPr>
        <p:spPr>
          <a:xfrm>
            <a:off x="323528" y="836712"/>
            <a:ext cx="8363272" cy="5289451"/>
          </a:xfrm>
        </p:spPr>
        <p:txBody>
          <a:bodyPr>
            <a:normAutofit fontScale="85000" lnSpcReduction="20000"/>
          </a:bodyPr>
          <a:lstStyle/>
          <a:p>
            <a:pPr>
              <a:buNone/>
            </a:pPr>
            <a:r>
              <a:rPr lang="en-US" altLang="zh-TW" dirty="0" smtClean="0"/>
              <a:t> </a:t>
            </a:r>
            <a:r>
              <a:rPr lang="en-US" altLang="zh-TW" dirty="0">
                <a:solidFill>
                  <a:srgbClr val="FF0066"/>
                </a:solidFill>
                <a:effectLst>
                  <a:outerShdw blurRad="38100" dist="38100" dir="2700000" algn="tl">
                    <a:srgbClr val="000000">
                      <a:alpha val="43137"/>
                    </a:srgbClr>
                  </a:outerShdw>
                </a:effectLst>
              </a:rPr>
              <a:t>BASEL II</a:t>
            </a:r>
            <a:r>
              <a:rPr lang="en-US" altLang="zh-TW" dirty="0">
                <a:solidFill>
                  <a:srgbClr val="FF0066"/>
                </a:solidFill>
              </a:rPr>
              <a:t>: </a:t>
            </a:r>
            <a:endParaRPr lang="en-US" altLang="zh-TW" dirty="0" smtClean="0">
              <a:solidFill>
                <a:srgbClr val="FF0066"/>
              </a:solidFill>
            </a:endParaRPr>
          </a:p>
          <a:p>
            <a:pPr>
              <a:buNone/>
            </a:pPr>
            <a:r>
              <a:rPr lang="en-US" altLang="zh-TW" dirty="0"/>
              <a:t/>
            </a:r>
            <a:br>
              <a:rPr lang="en-US" altLang="zh-TW" dirty="0"/>
            </a:br>
            <a:r>
              <a:rPr lang="en-US" altLang="zh-TW" b="1" dirty="0">
                <a:solidFill>
                  <a:srgbClr val="00B050"/>
                </a:solidFill>
              </a:rPr>
              <a:t>Tier 1</a:t>
            </a:r>
            <a:r>
              <a:rPr lang="en-US" altLang="zh-TW" dirty="0">
                <a:solidFill>
                  <a:schemeClr val="accent6">
                    <a:lumMod val="75000"/>
                  </a:schemeClr>
                </a:solidFill>
              </a:rPr>
              <a:t> </a:t>
            </a:r>
            <a:r>
              <a:rPr lang="en-US" altLang="zh-TW" dirty="0"/>
              <a:t>capital ratio = </a:t>
            </a:r>
            <a:r>
              <a:rPr lang="en-US" altLang="zh-TW" b="1" dirty="0">
                <a:solidFill>
                  <a:srgbClr val="00B050"/>
                </a:solidFill>
              </a:rPr>
              <a:t>4%</a:t>
            </a:r>
            <a:r>
              <a:rPr lang="en-US" altLang="zh-TW" dirty="0"/>
              <a:t/>
            </a:r>
            <a:br>
              <a:rPr lang="en-US" altLang="zh-TW" dirty="0"/>
            </a:br>
            <a:r>
              <a:rPr lang="en-US" altLang="zh-TW" b="1" dirty="0">
                <a:solidFill>
                  <a:srgbClr val="99CC00"/>
                </a:solidFill>
              </a:rPr>
              <a:t>Core Tier 1 </a:t>
            </a:r>
            <a:r>
              <a:rPr lang="en-US" altLang="zh-TW" dirty="0"/>
              <a:t>capital ratio = </a:t>
            </a:r>
            <a:r>
              <a:rPr lang="en-US" altLang="zh-TW" b="1" dirty="0">
                <a:solidFill>
                  <a:srgbClr val="99CC00"/>
                </a:solidFill>
              </a:rPr>
              <a:t>2%</a:t>
            </a:r>
            <a:r>
              <a:rPr lang="en-US" altLang="zh-TW" dirty="0"/>
              <a:t/>
            </a:r>
            <a:br>
              <a:rPr lang="en-US" altLang="zh-TW" dirty="0"/>
            </a:br>
            <a:r>
              <a:rPr lang="en-US" altLang="zh-TW" dirty="0"/>
              <a:t/>
            </a:r>
            <a:br>
              <a:rPr lang="en-US" altLang="zh-TW" dirty="0"/>
            </a:br>
            <a:r>
              <a:rPr lang="en-US" altLang="zh-TW" dirty="0">
                <a:solidFill>
                  <a:schemeClr val="accent2">
                    <a:lumMod val="60000"/>
                    <a:lumOff val="40000"/>
                  </a:schemeClr>
                </a:solidFill>
              </a:rPr>
              <a:t>The difference between the total capital requirement of </a:t>
            </a:r>
            <a:r>
              <a:rPr lang="en-US" altLang="zh-TW" b="1" dirty="0">
                <a:solidFill>
                  <a:srgbClr val="7030A0"/>
                </a:solidFill>
              </a:rPr>
              <a:t>8.0%</a:t>
            </a:r>
            <a:r>
              <a:rPr lang="en-US" altLang="zh-TW" dirty="0">
                <a:solidFill>
                  <a:schemeClr val="accent2">
                    <a:lumMod val="60000"/>
                    <a:lumOff val="40000"/>
                  </a:schemeClr>
                </a:solidFill>
              </a:rPr>
              <a:t> and the Tier 1 requirement can be met with Tier 2 capital.</a:t>
            </a:r>
            <a:r>
              <a:rPr lang="en-US" altLang="zh-TW" dirty="0"/>
              <a:t/>
            </a:r>
            <a:br>
              <a:rPr lang="en-US" altLang="zh-TW" dirty="0"/>
            </a:br>
            <a:endParaRPr lang="en-US" altLang="zh-TW" dirty="0"/>
          </a:p>
          <a:p>
            <a:pPr>
              <a:buNone/>
            </a:pPr>
            <a:r>
              <a:rPr lang="en-US" altLang="zh-TW" dirty="0" smtClean="0"/>
              <a:t> </a:t>
            </a:r>
            <a:r>
              <a:rPr lang="en-US" altLang="zh-TW" dirty="0">
                <a:solidFill>
                  <a:srgbClr val="FF0066"/>
                </a:solidFill>
                <a:effectLst>
                  <a:outerShdw blurRad="38100" dist="38100" dir="2700000" algn="tl">
                    <a:srgbClr val="000000">
                      <a:alpha val="43137"/>
                    </a:srgbClr>
                  </a:outerShdw>
                </a:effectLst>
              </a:rPr>
              <a:t>BASEL III</a:t>
            </a:r>
            <a:r>
              <a:rPr lang="en-US" altLang="zh-TW" dirty="0" smtClean="0">
                <a:solidFill>
                  <a:srgbClr val="FF0066"/>
                </a:solidFill>
              </a:rPr>
              <a:t>:</a:t>
            </a:r>
          </a:p>
          <a:p>
            <a:pPr>
              <a:buNone/>
            </a:pPr>
            <a:r>
              <a:rPr lang="en-US" altLang="zh-TW" dirty="0"/>
              <a:t/>
            </a:r>
            <a:br>
              <a:rPr lang="en-US" altLang="zh-TW" dirty="0"/>
            </a:br>
            <a:r>
              <a:rPr lang="en-US" altLang="zh-TW" b="1" dirty="0">
                <a:solidFill>
                  <a:srgbClr val="00B050"/>
                </a:solidFill>
              </a:rPr>
              <a:t>Tier 1</a:t>
            </a:r>
            <a:r>
              <a:rPr lang="en-US" altLang="zh-TW" dirty="0"/>
              <a:t> Capital Ratio = </a:t>
            </a:r>
            <a:r>
              <a:rPr lang="en-US" altLang="zh-TW" b="1" dirty="0">
                <a:solidFill>
                  <a:srgbClr val="00B050"/>
                </a:solidFill>
              </a:rPr>
              <a:t>6%</a:t>
            </a:r>
            <a:r>
              <a:rPr lang="en-US" altLang="zh-TW" dirty="0"/>
              <a:t/>
            </a:r>
            <a:br>
              <a:rPr lang="en-US" altLang="zh-TW" dirty="0"/>
            </a:br>
            <a:r>
              <a:rPr lang="en-US" altLang="zh-TW" b="1" dirty="0">
                <a:solidFill>
                  <a:srgbClr val="99CC00"/>
                </a:solidFill>
              </a:rPr>
              <a:t>Core Tier 1 </a:t>
            </a:r>
            <a:r>
              <a:rPr lang="en-US" altLang="zh-TW" dirty="0"/>
              <a:t>Capital Ratio (Common Equity after deductions) = </a:t>
            </a:r>
            <a:r>
              <a:rPr lang="en-US" altLang="zh-TW" b="1" dirty="0">
                <a:solidFill>
                  <a:srgbClr val="99CC00"/>
                </a:solidFill>
              </a:rPr>
              <a:t>4.5%</a:t>
            </a:r>
            <a:br>
              <a:rPr lang="en-US" altLang="zh-TW" b="1" dirty="0">
                <a:solidFill>
                  <a:srgbClr val="99CC00"/>
                </a:solidFill>
              </a:rPr>
            </a:br>
            <a:r>
              <a:rPr lang="en-US" altLang="zh-TW" dirty="0"/>
              <a:t>Core Tier 1 Capital Ratio (Common Equity after deductions) before 2013 = 2%, 1st January 2013 = 3.5%, 1st January 2014 = 4%, 1st January 2015 = 4.5%</a:t>
            </a:r>
            <a:br>
              <a:rPr lang="en-US" altLang="zh-TW" dirty="0"/>
            </a:br>
            <a:r>
              <a:rPr lang="en-US" altLang="zh-TW" dirty="0"/>
              <a:t/>
            </a:r>
            <a:br>
              <a:rPr lang="en-US" altLang="zh-TW" dirty="0"/>
            </a:br>
            <a:r>
              <a:rPr lang="en-US" altLang="zh-TW" dirty="0">
                <a:solidFill>
                  <a:schemeClr val="accent2">
                    <a:lumMod val="60000"/>
                    <a:lumOff val="40000"/>
                  </a:schemeClr>
                </a:solidFill>
              </a:rPr>
              <a:t>The difference between the total capital requirement of </a:t>
            </a:r>
            <a:r>
              <a:rPr lang="en-US" altLang="zh-TW" b="1" dirty="0">
                <a:solidFill>
                  <a:srgbClr val="7030A0"/>
                </a:solidFill>
              </a:rPr>
              <a:t>8.0%</a:t>
            </a:r>
            <a:r>
              <a:rPr lang="en-US" altLang="zh-TW" dirty="0">
                <a:solidFill>
                  <a:schemeClr val="accent2">
                    <a:lumMod val="60000"/>
                    <a:lumOff val="40000"/>
                  </a:schemeClr>
                </a:solidFill>
              </a:rPr>
              <a:t> and the Tier 1 requirement can be met with Tier 2 capital.</a:t>
            </a:r>
            <a:endParaRPr lang="zh-TW" altLang="en-US" dirty="0">
              <a:solidFill>
                <a:schemeClr val="accent2">
                  <a:lumMod val="60000"/>
                  <a:lumOff val="40000"/>
                </a:schemeClr>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公正">
  <a:themeElements>
    <a:clrScheme name="公正">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自訂 2">
      <a:majorFont>
        <a:latin typeface="Calibri"/>
        <a:ea typeface="微軟正黑體"/>
        <a:cs typeface=""/>
      </a:majorFont>
      <a:minorFont>
        <a:latin typeface="Calibri"/>
        <a:ea typeface="新細明體"/>
        <a:cs typeface=""/>
      </a:minorFont>
    </a:fontScheme>
    <a:fmtScheme name="公正">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548</TotalTime>
  <Words>2680</Words>
  <Application>Microsoft Office PowerPoint</Application>
  <PresentationFormat>如螢幕大小 (4:3)</PresentationFormat>
  <Paragraphs>178</Paragraphs>
  <Slides>31</Slides>
  <Notes>17</Notes>
  <HiddenSlides>0</HiddenSlides>
  <MMClips>0</MMClips>
  <ScaleCrop>false</ScaleCrop>
  <HeadingPairs>
    <vt:vector size="6" baseType="variant">
      <vt:variant>
        <vt:lpstr>佈景主題</vt:lpstr>
      </vt:variant>
      <vt:variant>
        <vt:i4>1</vt:i4>
      </vt:variant>
      <vt:variant>
        <vt:lpstr>內嵌 OLE 伺服程式</vt:lpstr>
      </vt:variant>
      <vt:variant>
        <vt:i4>1</vt:i4>
      </vt:variant>
      <vt:variant>
        <vt:lpstr>投影片標題</vt:lpstr>
      </vt:variant>
      <vt:variant>
        <vt:i4>31</vt:i4>
      </vt:variant>
    </vt:vector>
  </HeadingPairs>
  <TitlesOfParts>
    <vt:vector size="33" baseType="lpstr">
      <vt:lpstr>公正</vt:lpstr>
      <vt:lpstr>Equation</vt:lpstr>
      <vt:lpstr>Basel III - The new Capital Rules</vt:lpstr>
      <vt:lpstr>Basel III: towards a safer financial system  - the BIS, at the 3rd Santander International Banking Conference, Madrid, 15 September 2010. </vt:lpstr>
      <vt:lpstr>投影片 3</vt:lpstr>
      <vt:lpstr>5 Changes Proposed in Basel III </vt:lpstr>
      <vt:lpstr>5  Changes Proposed in Basel III </vt:lpstr>
      <vt:lpstr>5 Changes Proposed in Basel III </vt:lpstr>
      <vt:lpstr>5 Changes Proposed in Basel III </vt:lpstr>
      <vt:lpstr>Better capital quality</vt:lpstr>
      <vt:lpstr>Some of the new rules:</vt:lpstr>
      <vt:lpstr>投影片 10</vt:lpstr>
      <vt:lpstr>投影片 11</vt:lpstr>
      <vt:lpstr>Macroprudential regulation </vt:lpstr>
      <vt:lpstr>Conservation buffer</vt:lpstr>
      <vt:lpstr>Conservation buffer</vt:lpstr>
      <vt:lpstr>Countercyclical buffer</vt:lpstr>
      <vt:lpstr>Countercyclical buffer</vt:lpstr>
      <vt:lpstr>Step-by-step to calculate the jurisdiction specific buffer</vt:lpstr>
      <vt:lpstr>Step-by-step to calculate the jurisdiction specific buffer</vt:lpstr>
      <vt:lpstr>Step-by-step to calculate the jurisdiction specific buffer</vt:lpstr>
      <vt:lpstr> Calculating bank specific buffer</vt:lpstr>
      <vt:lpstr>Calculating bank specific buffer</vt:lpstr>
      <vt:lpstr>Countercyclical buffer</vt:lpstr>
      <vt:lpstr>Capital for Systemically Important Banks</vt:lpstr>
      <vt:lpstr>Total capital ratio required</vt:lpstr>
      <vt:lpstr>Liquidity coverage ratio</vt:lpstr>
      <vt:lpstr>Stable funding ratio</vt:lpstr>
      <vt:lpstr>Possible Effects—to Taiwan </vt:lpstr>
      <vt:lpstr>Contingent capital securities</vt:lpstr>
      <vt:lpstr>Also known as CoCos, or “contingent convertible bonds”.</vt:lpstr>
      <vt:lpstr>投影片 30</vt:lpstr>
      <vt:lpstr>投影片 31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Basel III</dc:title>
  <dc:creator>ytliao</dc:creator>
  <cp:lastModifiedBy>User</cp:lastModifiedBy>
  <cp:revision>73</cp:revision>
  <dcterms:created xsi:type="dcterms:W3CDTF">2010-10-24T05:58:30Z</dcterms:created>
  <dcterms:modified xsi:type="dcterms:W3CDTF">2013-07-18T04:44:14Z</dcterms:modified>
</cp:coreProperties>
</file>