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7" r:id="rId2"/>
    <p:sldId id="258" r:id="rId3"/>
    <p:sldId id="259" r:id="rId4"/>
    <p:sldId id="260" r:id="rId5"/>
    <p:sldId id="261" r:id="rId6"/>
    <p:sldId id="262" r:id="rId7"/>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82" autoAdjust="0"/>
    <p:restoredTop sz="93956" autoAdjust="0"/>
  </p:normalViewPr>
  <p:slideViewPr>
    <p:cSldViewPr>
      <p:cViewPr>
        <p:scale>
          <a:sx n="70" d="100"/>
          <a:sy n="70" d="100"/>
        </p:scale>
        <p:origin x="-188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4744"/>
            <a:ext cx="4644008" cy="3672408"/>
          </a:xfrm>
        </p:spPr>
        <p:txBody>
          <a:bodyPr anchor="t"/>
          <a:lstStyle>
            <a:lvl1pPr algn="ctr">
              <a:defRPr>
                <a:solidFill>
                  <a:schemeClr val="accent6">
                    <a:lumMod val="20000"/>
                    <a:lumOff val="80000"/>
                  </a:schemeClr>
                </a:solidFill>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0" y="5013176"/>
            <a:ext cx="4644008" cy="1768624"/>
          </a:xfrm>
        </p:spPr>
        <p:txBody>
          <a:bodyPr>
            <a:normAutofit/>
          </a:bodyPr>
          <a:lstStyle>
            <a:lvl1pPr marL="0" indent="0" algn="ctr">
              <a:buNone/>
              <a:defRPr sz="2000">
                <a:solidFill>
                  <a:schemeClr val="accent6">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ltLang="zh-TW"/>
          </a:p>
        </p:txBody>
      </p:sp>
      <p:sp>
        <p:nvSpPr>
          <p:cNvPr id="3" name="Slide Number Placeholder 5"/>
          <p:cNvSpPr>
            <a:spLocks noGrp="1"/>
          </p:cNvSpPr>
          <p:nvPr>
            <p:ph type="sldNum" sz="quarter" idx="11"/>
          </p:nvPr>
        </p:nvSpPr>
        <p:spPr/>
        <p:txBody>
          <a:bodyPr/>
          <a:lstStyle>
            <a:lvl1pPr>
              <a:defRPr/>
            </a:lvl1pPr>
          </a:lstStyle>
          <a:p>
            <a:pPr>
              <a:defRPr/>
            </a:pPr>
            <a:fld id="{09D97CF4-D0D8-4812-B2EA-1A1188F89A0F}"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14" name="Title 13"/>
          <p:cNvSpPr>
            <a:spLocks noGrp="1"/>
          </p:cNvSpPr>
          <p:nvPr>
            <p:ph type="title"/>
          </p:nvPr>
        </p:nvSpPr>
        <p:spPr/>
        <p:txBody>
          <a:bodyPr/>
          <a:lstStyle/>
          <a:p>
            <a:r>
              <a:rPr lang="en-US" altLang="zh-TW"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ltLang="zh-TW"/>
          </a:p>
        </p:txBody>
      </p:sp>
      <p:sp>
        <p:nvSpPr>
          <p:cNvPr id="7" name="Slide Number Placeholder 5"/>
          <p:cNvSpPr>
            <a:spLocks noGrp="1"/>
          </p:cNvSpPr>
          <p:nvPr>
            <p:ph type="sldNum" sz="quarter" idx="15"/>
          </p:nvPr>
        </p:nvSpPr>
        <p:spPr/>
        <p:txBody>
          <a:bodyPr/>
          <a:lstStyle>
            <a:lvl1pPr>
              <a:defRPr/>
            </a:lvl1pPr>
          </a:lstStyle>
          <a:p>
            <a:pPr>
              <a:defRPr/>
            </a:pPr>
            <a:fld id="{3B1E8AE1-C73D-4342-8205-5F1F51C6FED7}"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altLang="zh-TW"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smtClean="0"/>
              <a:t>Click icon to add picture</a:t>
            </a:r>
            <a:endParaRPr lang="en-US" noProof="0"/>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03A92077-AAB7-4D5A-AFF8-8544D8552CF4}" type="slidenum">
              <a:rPr lang="en-US" altLang="zh-TW"/>
              <a:pPr>
                <a:defRPr/>
              </a:pPr>
              <a:t>‹#›</a:t>
            </a:fld>
            <a:endParaRPr lang="en-US" altLang="zh-TW"/>
          </a:p>
        </p:txBody>
      </p:sp>
      <p:sp>
        <p:nvSpPr>
          <p:cNvPr id="6" name="Footer Placeholder 8"/>
          <p:cNvSpPr>
            <a:spLocks noGrp="1"/>
          </p:cNvSpPr>
          <p:nvPr>
            <p:ph type="ftr" sz="quarter" idx="11"/>
          </p:nvPr>
        </p:nvSpPr>
        <p:spPr/>
        <p:txBody>
          <a:bodyPr/>
          <a:lstStyle>
            <a:lvl1pPr>
              <a:defRPr/>
            </a:lvl1pPr>
          </a:lstStyle>
          <a:p>
            <a:pPr>
              <a:defRPr/>
            </a:pPr>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000" b="0"/>
            </a:lvl1pPr>
            <a:lvl2pPr marL="684213" indent="-227013">
              <a:lnSpc>
                <a:spcPts val="2600"/>
              </a:lnSpc>
              <a:defRPr sz="2000"/>
            </a:lvl2pPr>
            <a:lvl3pPr marL="1087438" indent="-173038">
              <a:lnSpc>
                <a:spcPts val="2600"/>
              </a:lnSpc>
              <a:defRPr sz="2000"/>
            </a:lvl3pPr>
            <a:lvl4pPr marL="1541463" indent="-169863">
              <a:lnSpc>
                <a:spcPts val="2600"/>
              </a:lnSpc>
              <a:defRPr sz="2000"/>
            </a:lvl4pPr>
            <a:lvl5pPr marL="2001838" indent="-173038">
              <a:lnSpc>
                <a:spcPts val="2600"/>
              </a:lnSpc>
              <a:defRPr sz="20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Autofit/>
          </a:bodyPr>
          <a:lstStyle>
            <a:lvl1pPr>
              <a:buFontTx/>
              <a:buNone/>
              <a:defRPr sz="3200"/>
            </a:lvl1pPr>
          </a:lstStyle>
          <a:p>
            <a:pPr lvl="0"/>
            <a:r>
              <a:rPr lang="en-US" altLang="zh-TW" smtClean="0"/>
              <a:t>Click to edit Master text styles</a:t>
            </a:r>
          </a:p>
        </p:txBody>
      </p:sp>
      <p:sp>
        <p:nvSpPr>
          <p:cNvPr id="16" name="Title 15"/>
          <p:cNvSpPr>
            <a:spLocks noGrp="1"/>
          </p:cNvSpPr>
          <p:nvPr>
            <p:ph type="title"/>
          </p:nvPr>
        </p:nvSpPr>
        <p:spPr/>
        <p:txBody>
          <a:bodyPr/>
          <a:lstStyle/>
          <a:p>
            <a:r>
              <a:rPr lang="en-US" altLang="zh-TW" smtClean="0"/>
              <a:t>Click to edit Master title style</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ltLang="zh-TW"/>
          </a:p>
        </p:txBody>
      </p:sp>
      <p:sp>
        <p:nvSpPr>
          <p:cNvPr id="6" name="Slide Number Placeholder 5"/>
          <p:cNvSpPr>
            <a:spLocks noGrp="1"/>
          </p:cNvSpPr>
          <p:nvPr>
            <p:ph type="sldNum" sz="quarter" idx="15"/>
          </p:nvPr>
        </p:nvSpPr>
        <p:spPr/>
        <p:txBody>
          <a:bodyPr/>
          <a:lstStyle>
            <a:lvl1pPr>
              <a:defRPr/>
            </a:lvl1pPr>
          </a:lstStyle>
          <a:p>
            <a:pPr>
              <a:defRPr/>
            </a:pPr>
            <a:fld id="{3BCA42AB-2851-467D-91B5-2232F8AA06CF}"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7" name="Title 6"/>
          <p:cNvSpPr>
            <a:spLocks noGrp="1"/>
          </p:cNvSpPr>
          <p:nvPr>
            <p:ph type="title"/>
          </p:nvPr>
        </p:nvSpPr>
        <p:spPr/>
        <p:txBody>
          <a:bodyPr/>
          <a:lstStyle/>
          <a:p>
            <a:r>
              <a:rPr lang="en-US" altLang="zh-TW"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0" name="Footer Placeholder 4"/>
          <p:cNvSpPr>
            <a:spLocks noGrp="1"/>
          </p:cNvSpPr>
          <p:nvPr>
            <p:ph type="ftr" sz="quarter" idx="21"/>
          </p:nvPr>
        </p:nvSpPr>
        <p:spPr/>
        <p:txBody>
          <a:bodyPr/>
          <a:lstStyle>
            <a:lvl1pPr>
              <a:defRPr/>
            </a:lvl1pPr>
          </a:lstStyle>
          <a:p>
            <a:pPr>
              <a:defRPr/>
            </a:pPr>
            <a:endParaRPr lang="en-US" altLang="zh-TW"/>
          </a:p>
        </p:txBody>
      </p:sp>
      <p:sp>
        <p:nvSpPr>
          <p:cNvPr id="11" name="Slide Number Placeholder 5"/>
          <p:cNvSpPr>
            <a:spLocks noGrp="1"/>
          </p:cNvSpPr>
          <p:nvPr>
            <p:ph type="sldNum" sz="quarter" idx="22"/>
          </p:nvPr>
        </p:nvSpPr>
        <p:spPr/>
        <p:txBody>
          <a:bodyPr/>
          <a:lstStyle>
            <a:lvl1pPr>
              <a:defRPr/>
            </a:lvl1pPr>
          </a:lstStyle>
          <a:p>
            <a:pPr>
              <a:defRPr/>
            </a:pPr>
            <a:fld id="{3583BEC8-410D-4064-AF9E-53069FBA181B}"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ltLang="zh-TW"/>
          </a:p>
        </p:txBody>
      </p:sp>
      <p:sp>
        <p:nvSpPr>
          <p:cNvPr id="5" name="Slide Number Placeholder 5"/>
          <p:cNvSpPr>
            <a:spLocks noGrp="1"/>
          </p:cNvSpPr>
          <p:nvPr>
            <p:ph type="sldNum" sz="quarter" idx="11"/>
          </p:nvPr>
        </p:nvSpPr>
        <p:spPr/>
        <p:txBody>
          <a:bodyPr/>
          <a:lstStyle>
            <a:lvl1pPr>
              <a:defRPr/>
            </a:lvl1pPr>
          </a:lstStyle>
          <a:p>
            <a:pPr>
              <a:defRPr/>
            </a:pPr>
            <a:fld id="{5B8B745F-F5C9-432F-9E7B-FB1120DAD7EE}"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Title 11"/>
          <p:cNvSpPr>
            <a:spLocks noGrp="1"/>
          </p:cNvSpPr>
          <p:nvPr>
            <p:ph type="title"/>
          </p:nvPr>
        </p:nvSpPr>
        <p:spPr/>
        <p:txBody>
          <a:bodyPr/>
          <a:lstStyle/>
          <a:p>
            <a:r>
              <a:rPr lang="en-US" altLang="zh-TW"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ltLang="zh-TW"/>
          </a:p>
        </p:txBody>
      </p:sp>
      <p:sp>
        <p:nvSpPr>
          <p:cNvPr id="7" name="Slide Number Placeholder 5"/>
          <p:cNvSpPr>
            <a:spLocks noGrp="1"/>
          </p:cNvSpPr>
          <p:nvPr>
            <p:ph type="sldNum" sz="quarter" idx="15"/>
          </p:nvPr>
        </p:nvSpPr>
        <p:spPr/>
        <p:txBody>
          <a:bodyPr/>
          <a:lstStyle>
            <a:lvl1pPr>
              <a:defRPr/>
            </a:lvl1pPr>
          </a:lstStyle>
          <a:p>
            <a:pPr>
              <a:defRPr/>
            </a:pPr>
            <a:fld id="{58906726-A96C-4407-87E3-A80E4DBDE4EA}"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Title 10"/>
          <p:cNvSpPr>
            <a:spLocks noGrp="1"/>
          </p:cNvSpPr>
          <p:nvPr>
            <p:ph type="title"/>
          </p:nvPr>
        </p:nvSpPr>
        <p:spPr/>
        <p:txBody>
          <a:bodyPr/>
          <a:lstStyle/>
          <a:p>
            <a:r>
              <a:rPr lang="en-US" altLang="zh-TW"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8" name="Footer Placeholder 4"/>
          <p:cNvSpPr>
            <a:spLocks noGrp="1"/>
          </p:cNvSpPr>
          <p:nvPr>
            <p:ph type="ftr" sz="quarter" idx="16"/>
          </p:nvPr>
        </p:nvSpPr>
        <p:spPr/>
        <p:txBody>
          <a:bodyPr/>
          <a:lstStyle>
            <a:lvl1pPr>
              <a:defRPr/>
            </a:lvl1pPr>
          </a:lstStyle>
          <a:p>
            <a:pPr>
              <a:defRPr/>
            </a:pPr>
            <a:endParaRPr lang="en-US" altLang="zh-TW"/>
          </a:p>
        </p:txBody>
      </p:sp>
      <p:sp>
        <p:nvSpPr>
          <p:cNvPr id="13" name="Slide Number Placeholder 5"/>
          <p:cNvSpPr>
            <a:spLocks noGrp="1"/>
          </p:cNvSpPr>
          <p:nvPr>
            <p:ph type="sldNum" sz="quarter" idx="17"/>
          </p:nvPr>
        </p:nvSpPr>
        <p:spPr/>
        <p:txBody>
          <a:bodyPr/>
          <a:lstStyle>
            <a:lvl1pPr>
              <a:defRPr/>
            </a:lvl1pPr>
          </a:lstStyle>
          <a:p>
            <a:pPr>
              <a:defRPr/>
            </a:pPr>
            <a:fld id="{0D08F0E1-566A-4388-A78D-4057DAB2AC65}"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9" name="Title 18"/>
          <p:cNvSpPr>
            <a:spLocks noGrp="1"/>
          </p:cNvSpPr>
          <p:nvPr>
            <p:ph type="title"/>
          </p:nvPr>
        </p:nvSpPr>
        <p:spPr/>
        <p:txBody>
          <a:bodyPr/>
          <a:lstStyle/>
          <a:p>
            <a:r>
              <a:rPr lang="en-US" altLang="zh-TW"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2" name="Footer Placeholder 4"/>
          <p:cNvSpPr>
            <a:spLocks noGrp="1"/>
          </p:cNvSpPr>
          <p:nvPr>
            <p:ph type="ftr" sz="quarter" idx="18"/>
          </p:nvPr>
        </p:nvSpPr>
        <p:spPr/>
        <p:txBody>
          <a:bodyPr/>
          <a:lstStyle>
            <a:lvl1pPr>
              <a:defRPr/>
            </a:lvl1pPr>
          </a:lstStyle>
          <a:p>
            <a:pPr>
              <a:defRPr/>
            </a:pPr>
            <a:endParaRPr lang="en-US" altLang="zh-TW"/>
          </a:p>
        </p:txBody>
      </p:sp>
      <p:sp>
        <p:nvSpPr>
          <p:cNvPr id="13" name="Slide Number Placeholder 5"/>
          <p:cNvSpPr>
            <a:spLocks noGrp="1"/>
          </p:cNvSpPr>
          <p:nvPr>
            <p:ph type="sldNum" sz="quarter" idx="19"/>
          </p:nvPr>
        </p:nvSpPr>
        <p:spPr/>
        <p:txBody>
          <a:bodyPr/>
          <a:lstStyle>
            <a:lvl1pPr>
              <a:defRPr/>
            </a:lvl1pPr>
          </a:lstStyle>
          <a:p>
            <a:pPr>
              <a:defRPr/>
            </a:pPr>
            <a:fld id="{526F100D-8DBF-4E67-A866-36BFBF1A9CDB}"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7" name="Title 16"/>
          <p:cNvSpPr>
            <a:spLocks noGrp="1"/>
          </p:cNvSpPr>
          <p:nvPr>
            <p:ph type="title"/>
          </p:nvPr>
        </p:nvSpPr>
        <p:spPr/>
        <p:txBody>
          <a:bodyPr/>
          <a:lstStyle/>
          <a:p>
            <a:r>
              <a:rPr lang="en-US" altLang="zh-TW"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ltLang="zh-TW"/>
          </a:p>
        </p:txBody>
      </p:sp>
      <p:sp>
        <p:nvSpPr>
          <p:cNvPr id="9" name="Slide Number Placeholder 5"/>
          <p:cNvSpPr>
            <a:spLocks noGrp="1"/>
          </p:cNvSpPr>
          <p:nvPr>
            <p:ph type="sldNum" sz="quarter" idx="15"/>
          </p:nvPr>
        </p:nvSpPr>
        <p:spPr/>
        <p:txBody>
          <a:bodyPr/>
          <a:lstStyle>
            <a:lvl1pPr>
              <a:defRPr/>
            </a:lvl1pPr>
          </a:lstStyle>
          <a:p>
            <a:pPr>
              <a:defRPr/>
            </a:pPr>
            <a:fld id="{90C294D3-CB82-4403-B588-42EBBA989880}"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tLang="zh-TW"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ltLang="zh-TW"/>
          </a:p>
        </p:txBody>
      </p:sp>
      <p:sp>
        <p:nvSpPr>
          <p:cNvPr id="5" name="Slide Number Placeholder 5"/>
          <p:cNvSpPr>
            <a:spLocks noGrp="1"/>
          </p:cNvSpPr>
          <p:nvPr>
            <p:ph type="sldNum" sz="quarter" idx="15"/>
          </p:nvPr>
        </p:nvSpPr>
        <p:spPr/>
        <p:txBody>
          <a:bodyPr/>
          <a:lstStyle>
            <a:lvl1pPr>
              <a:defRPr/>
            </a:lvl1pPr>
          </a:lstStyle>
          <a:p>
            <a:pPr>
              <a:defRPr/>
            </a:pPr>
            <a:fld id="{23809457-CE2D-4AF3-A43D-7079B20DDB21}"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65138" y="411163"/>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8915" name="Text Placeholder 2"/>
          <p:cNvSpPr>
            <a:spLocks noGrp="1"/>
          </p:cNvSpPr>
          <p:nvPr>
            <p:ph type="body" idx="1"/>
          </p:nvPr>
        </p:nvSpPr>
        <p:spPr bwMode="auto">
          <a:xfrm>
            <a:off x="457200" y="1066800"/>
            <a:ext cx="8229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 name="Footer Placeholder 4"/>
          <p:cNvSpPr>
            <a:spLocks noGrp="1"/>
          </p:cNvSpPr>
          <p:nvPr>
            <p:ph type="ftr" sz="quarter" idx="3"/>
          </p:nvPr>
        </p:nvSpPr>
        <p:spPr>
          <a:xfrm>
            <a:off x="6248400" y="6653213"/>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pPr>
              <a:defRPr/>
            </a:pPr>
            <a:endParaRPr lang="en-US" altLang="zh-TW"/>
          </a:p>
        </p:txBody>
      </p:sp>
      <p:sp>
        <p:nvSpPr>
          <p:cNvPr id="11" name="Slide Number Placeholder 5"/>
          <p:cNvSpPr>
            <a:spLocks noGrp="1"/>
          </p:cNvSpPr>
          <p:nvPr>
            <p:ph type="sldNum" sz="quarter" idx="4"/>
          </p:nvPr>
        </p:nvSpPr>
        <p:spPr>
          <a:xfrm>
            <a:off x="76200" y="6637338"/>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pPr>
              <a:defRPr/>
            </a:pPr>
            <a:fld id="{7EE9A1F9-9917-4980-BD08-D8F5EA5EB37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93"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4" r:id="rId12"/>
  </p:sldLayoutIdLst>
  <p:txStyles>
    <p:titleStyle>
      <a:lvl1pPr algn="l" rtl="0" eaLnBrk="0" fontAlgn="base" hangingPunct="0">
        <a:spcBef>
          <a:spcPct val="0"/>
        </a:spcBef>
        <a:spcAft>
          <a:spcPct val="0"/>
        </a:spcAft>
        <a:defRPr sz="3600" b="1" kern="1200">
          <a:solidFill>
            <a:schemeClr val="accent1"/>
          </a:solidFill>
          <a:latin typeface="Times New Roman" pitchFamily="18" charset="0"/>
          <a:ea typeface="+mj-ea"/>
          <a:cs typeface="Times New Roman" pitchFamily="18" charset="0"/>
        </a:defRPr>
      </a:lvl1pPr>
      <a:lvl2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2pPr>
      <a:lvl3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3pPr>
      <a:lvl4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4pPr>
      <a:lvl5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5pPr>
      <a:lvl6pPr marL="4572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6pPr>
      <a:lvl7pPr marL="9144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7pPr>
      <a:lvl8pPr marL="13716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8pPr>
      <a:lvl9pPr marL="18288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9pPr>
    </p:titleStyle>
    <p:bodyStyle>
      <a:lvl1pPr marL="173038" indent="-173038"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1pPr>
      <a:lvl2pPr marL="627063" indent="-169863"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2pPr>
      <a:lvl3pPr marL="1030288" indent="-115888"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3pPr>
      <a:lvl4pPr marL="1482725" indent="-111125"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4pPr>
      <a:lvl5pPr marL="1944688" indent="-115888"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1438" y="1700213"/>
            <a:ext cx="4645025" cy="3673475"/>
          </a:xfrm>
        </p:spPr>
        <p:txBody>
          <a:bodyPr rtlCol="0">
            <a:noAutofit/>
          </a:bodyPr>
          <a:lstStyle/>
          <a:p>
            <a:pPr eaLnBrk="1" fontAlgn="auto" hangingPunct="1">
              <a:spcAft>
                <a:spcPts val="0"/>
              </a:spcAft>
              <a:defRPr/>
            </a:pPr>
            <a:r>
              <a:rPr lang="en-US" altLang="zh-TW" dirty="0" smtClean="0"/>
              <a:t>Appendix 9A</a:t>
            </a:r>
            <a:r>
              <a:rPr lang="en-US" altLang="zh-TW" dirty="0" smtClean="0"/>
              <a:t/>
            </a:r>
            <a:br>
              <a:rPr lang="en-US" altLang="zh-TW" dirty="0" smtClean="0"/>
            </a:br>
            <a:r>
              <a:rPr lang="en-US" altLang="zh-TW" dirty="0" smtClean="0"/>
              <a:t/>
            </a:r>
            <a:br>
              <a:rPr lang="en-US" altLang="zh-TW" dirty="0" smtClean="0"/>
            </a:br>
            <a:r>
              <a:rPr lang="en-US" altLang="zh-TW" dirty="0" smtClean="0"/>
              <a:t>Empirical Evidence for the Risk-Return Relationship</a:t>
            </a:r>
            <a:br>
              <a:rPr lang="en-US" altLang="zh-TW" dirty="0" smtClean="0"/>
            </a:br>
            <a:r>
              <a:rPr lang="en-US" altLang="zh-TW" dirty="0" smtClean="0"/>
              <a:t/>
            </a:r>
            <a:br>
              <a:rPr lang="en-US" altLang="zh-TW" dirty="0" smtClean="0"/>
            </a:br>
            <a:r>
              <a:rPr lang="en-US" altLang="zh-TW" sz="2400" dirty="0" smtClean="0"/>
              <a:t>(Question 9)</a:t>
            </a:r>
            <a:r>
              <a:rPr lang="en-US" altLang="zh-TW" dirty="0" smtClean="0"/>
              <a:t/>
            </a:r>
            <a:br>
              <a:rPr lang="en-US" altLang="zh-TW" dirty="0" smtClean="0"/>
            </a:br>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2792" y="332308"/>
            <a:ext cx="8587680" cy="5832648"/>
          </a:xfrm>
        </p:spPr>
        <p:txBody>
          <a:bodyPr/>
          <a:lstStyle/>
          <a:p>
            <a:r>
              <a:rPr lang="en-US" altLang="zh-TW" dirty="0" smtClean="0"/>
              <a:t>The CAPM is a simple linear model expressed in terms of expected returns and expected risk. </a:t>
            </a:r>
            <a:endParaRPr lang="en-US" altLang="zh-TW" dirty="0" smtClean="0"/>
          </a:p>
          <a:p>
            <a:r>
              <a:rPr lang="en-US" altLang="zh-TW" dirty="0" smtClean="0"/>
              <a:t>In </a:t>
            </a:r>
            <a:r>
              <a:rPr lang="en-US" altLang="zh-TW" dirty="0" smtClean="0"/>
              <a:t>its </a:t>
            </a:r>
            <a:r>
              <a:rPr lang="en-US" altLang="zh-TW" i="1" dirty="0" smtClean="0"/>
              <a:t>ex-ante</a:t>
            </a:r>
            <a:r>
              <a:rPr lang="en-US" altLang="zh-TW" dirty="0" smtClean="0"/>
              <a:t> form:</a:t>
            </a:r>
            <a:endParaRPr lang="zh-TW" altLang="zh-TW" dirty="0" smtClean="0"/>
          </a:p>
          <a:p>
            <a:pPr>
              <a:buNone/>
            </a:pPr>
            <a:endParaRPr lang="en-US" altLang="zh-TW" dirty="0" smtClean="0"/>
          </a:p>
          <a:p>
            <a:r>
              <a:rPr lang="en-US" altLang="zh-TW" dirty="0" smtClean="0"/>
              <a:t>Although many of the aforementioned extensions of the model support this simple linear form, others suggest that it may not be linear, that factors other than beta are needed to explain </a:t>
            </a:r>
            <a:r>
              <a:rPr lang="en-US" altLang="zh-TW" dirty="0" smtClean="0"/>
              <a:t>           , </a:t>
            </a:r>
            <a:r>
              <a:rPr lang="en-US" altLang="zh-TW" dirty="0" smtClean="0"/>
              <a:t>or that the </a:t>
            </a:r>
            <a:r>
              <a:rPr lang="en-US" altLang="zh-TW" dirty="0" smtClean="0"/>
              <a:t>      is </a:t>
            </a:r>
            <a:r>
              <a:rPr lang="en-US" altLang="zh-TW" dirty="0" smtClean="0"/>
              <a:t>not the appropriate riskless rate</a:t>
            </a:r>
            <a:r>
              <a:rPr lang="en-US" altLang="zh-TW" dirty="0" smtClean="0"/>
              <a:t>.</a:t>
            </a:r>
          </a:p>
          <a:p>
            <a:r>
              <a:rPr lang="en-US" altLang="zh-TW" dirty="0" smtClean="0"/>
              <a:t>The first step necessary to empirically test the theoretical CAPM is to transform it from expectations (</a:t>
            </a:r>
            <a:r>
              <a:rPr lang="en-US" altLang="zh-TW" i="1" dirty="0" smtClean="0"/>
              <a:t>ex-ante</a:t>
            </a:r>
            <a:r>
              <a:rPr lang="en-US" altLang="zh-TW" dirty="0" smtClean="0"/>
              <a:t>) form into a form that uses observed data. </a:t>
            </a:r>
          </a:p>
          <a:p>
            <a:r>
              <a:rPr lang="en-US" altLang="zh-TW" dirty="0" smtClean="0"/>
              <a:t>On average, the expected rate of return on an asset is equal to the realized rate of return. This can be written as</a:t>
            </a:r>
            <a:endParaRPr lang="zh-TW" altLang="zh-TW" dirty="0" smtClean="0"/>
          </a:p>
          <a:p>
            <a:endParaRPr lang="zh-TW" altLang="zh-TW" dirty="0" smtClean="0"/>
          </a:p>
          <a:p>
            <a:endParaRPr lang="zh-TW" altLang="en-US" dirty="0"/>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8305" name="Object 1"/>
          <p:cNvGraphicFramePr>
            <a:graphicFrameLocks noChangeAspect="1"/>
          </p:cNvGraphicFramePr>
          <p:nvPr/>
        </p:nvGraphicFramePr>
        <p:xfrm>
          <a:off x="2105000" y="1412776"/>
          <a:ext cx="3424105" cy="504056"/>
        </p:xfrm>
        <a:graphic>
          <a:graphicData uri="http://schemas.openxmlformats.org/presentationml/2006/ole">
            <p:oleObj spid="_x0000_s98305" name="Equation" r:id="rId3" imgW="1879600" imgH="279400" progId="Equation.DSMT4">
              <p:embed/>
            </p:oleObj>
          </a:graphicData>
        </a:graphic>
      </p:graphicFrame>
      <p:sp>
        <p:nvSpPr>
          <p:cNvPr id="983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8307" name="Object 3"/>
          <p:cNvGraphicFramePr>
            <a:graphicFrameLocks noChangeAspect="1"/>
          </p:cNvGraphicFramePr>
          <p:nvPr/>
        </p:nvGraphicFramePr>
        <p:xfrm>
          <a:off x="3761184" y="2492896"/>
          <a:ext cx="648072" cy="406929"/>
        </p:xfrm>
        <a:graphic>
          <a:graphicData uri="http://schemas.openxmlformats.org/presentationml/2006/ole">
            <p:oleObj spid="_x0000_s98307" name="Equation" r:id="rId4" imgW="418918" imgH="253890" progId="Equation.DSMT4">
              <p:embed/>
            </p:oleObj>
          </a:graphicData>
        </a:graphic>
      </p:graphicFrame>
      <p:sp>
        <p:nvSpPr>
          <p:cNvPr id="983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8309" name="Object 5"/>
          <p:cNvGraphicFramePr>
            <a:graphicFrameLocks noChangeAspect="1"/>
          </p:cNvGraphicFramePr>
          <p:nvPr/>
        </p:nvGraphicFramePr>
        <p:xfrm>
          <a:off x="5633392" y="2515808"/>
          <a:ext cx="360040" cy="409136"/>
        </p:xfrm>
        <a:graphic>
          <a:graphicData uri="http://schemas.openxmlformats.org/presentationml/2006/ole">
            <p:oleObj spid="_x0000_s98309" name="Equation" r:id="rId5" imgW="203112" imgH="241195" progId="Equation.DSMT4">
              <p:embed/>
            </p:oleObj>
          </a:graphicData>
        </a:graphic>
      </p:graphicFrame>
      <p:sp>
        <p:nvSpPr>
          <p:cNvPr id="12" name="TextBox 11"/>
          <p:cNvSpPr txBox="1"/>
          <p:nvPr/>
        </p:nvSpPr>
        <p:spPr>
          <a:xfrm>
            <a:off x="6929536" y="1412776"/>
            <a:ext cx="720080" cy="432048"/>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(9A.1)</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graphicFrame>
        <p:nvGraphicFramePr>
          <p:cNvPr id="98311" name="Object 7"/>
          <p:cNvGraphicFramePr>
            <a:graphicFrameLocks noChangeAspect="1"/>
          </p:cNvGraphicFramePr>
          <p:nvPr/>
        </p:nvGraphicFramePr>
        <p:xfrm>
          <a:off x="4788024" y="4293096"/>
          <a:ext cx="4176464" cy="2181185"/>
        </p:xfrm>
        <a:graphic>
          <a:graphicData uri="http://schemas.openxmlformats.org/presentationml/2006/ole">
            <p:oleObj spid="_x0000_s98311" name="Equation" r:id="rId6" imgW="2768400" imgH="1447560" progId="Equation.DSMT4">
              <p:embed/>
            </p:oleObj>
          </a:graphicData>
        </a:graphic>
      </p:graphicFrame>
      <p:graphicFrame>
        <p:nvGraphicFramePr>
          <p:cNvPr id="98312" name="Object 8"/>
          <p:cNvGraphicFramePr>
            <a:graphicFrameLocks noChangeAspect="1"/>
          </p:cNvGraphicFramePr>
          <p:nvPr/>
        </p:nvGraphicFramePr>
        <p:xfrm>
          <a:off x="1192982" y="5302026"/>
          <a:ext cx="2874962" cy="503238"/>
        </p:xfrm>
        <a:graphic>
          <a:graphicData uri="http://schemas.openxmlformats.org/presentationml/2006/ole">
            <p:oleObj spid="_x0000_s98312" name="Equation" r:id="rId7" imgW="1459866" imgH="253890" progId="Equation.DSMT4">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548680"/>
            <a:ext cx="8640960" cy="5688631"/>
          </a:xfrm>
        </p:spPr>
        <p:txBody>
          <a:bodyPr/>
          <a:lstStyle/>
          <a:p>
            <a:r>
              <a:rPr lang="en-US" altLang="zh-TW" dirty="0" smtClean="0"/>
              <a:t>When </a:t>
            </a:r>
            <a:r>
              <a:rPr lang="en-US" altLang="zh-TW" dirty="0" smtClean="0"/>
              <a:t>CAPM is empirically tested it is usually written in the following form</a:t>
            </a:r>
            <a:r>
              <a:rPr lang="en-US" altLang="zh-TW" dirty="0" smtClean="0"/>
              <a:t>:</a:t>
            </a:r>
          </a:p>
          <a:p>
            <a:endParaRPr lang="en-US" altLang="zh-TW" dirty="0" smtClean="0"/>
          </a:p>
          <a:p>
            <a:pPr>
              <a:buNone/>
            </a:pPr>
            <a:endParaRPr lang="en-US" altLang="zh-TW" dirty="0" smtClean="0"/>
          </a:p>
          <a:p>
            <a:pPr>
              <a:buNone/>
            </a:pPr>
            <a:endParaRPr lang="en-US" altLang="zh-TW" dirty="0" smtClean="0"/>
          </a:p>
          <a:p>
            <a:r>
              <a:rPr lang="en-US" altLang="zh-TW" dirty="0" smtClean="0"/>
              <a:t>These relationships can be stated as </a:t>
            </a:r>
            <a:r>
              <a:rPr lang="en-US" altLang="zh-TW" dirty="0" smtClean="0"/>
              <a:t>follows:</a:t>
            </a:r>
            <a:endParaRPr lang="zh-TW" altLang="zh-TW" dirty="0" smtClean="0"/>
          </a:p>
          <a:p>
            <a:pPr marL="968375" lvl="1" indent="-457200">
              <a:buFont typeface="+mj-lt"/>
              <a:buAutoNum type="arabicPeriod"/>
            </a:pPr>
            <a:r>
              <a:rPr lang="en-US" altLang="zh-TW" dirty="0" smtClean="0"/>
              <a:t>The intercept term  </a:t>
            </a:r>
            <a:r>
              <a:rPr lang="en-US" altLang="zh-TW" dirty="0" smtClean="0"/>
              <a:t>     should </a:t>
            </a:r>
            <a:r>
              <a:rPr lang="en-US" altLang="zh-TW" dirty="0" smtClean="0"/>
              <a:t>not be significantly different from zero.</a:t>
            </a:r>
            <a:endParaRPr lang="zh-TW" altLang="zh-TW" dirty="0" smtClean="0"/>
          </a:p>
          <a:p>
            <a:pPr marL="968375" lvl="1" indent="-457200">
              <a:buFont typeface="+mj-lt"/>
              <a:buAutoNum type="arabicPeriod"/>
            </a:pPr>
            <a:r>
              <a:rPr lang="en-US" altLang="zh-TW" dirty="0" smtClean="0"/>
              <a:t>Beta should be the only factor that explains the rate of return on a risky asset. If other terms, such as residual variance, dividend yields, P/E ratios, firm size, or beta squared are included in an attempt to explain return, they should have no explanatory power.</a:t>
            </a:r>
            <a:endParaRPr lang="zh-TW" altLang="zh-TW" dirty="0" smtClean="0"/>
          </a:p>
          <a:p>
            <a:pPr marL="968375" lvl="1" indent="-457200">
              <a:buFont typeface="+mj-lt"/>
              <a:buAutoNum type="arabicPeriod"/>
            </a:pPr>
            <a:r>
              <a:rPr lang="en-US" altLang="zh-TW" dirty="0" smtClean="0"/>
              <a:t>The relationship should be linear in beta.</a:t>
            </a:r>
            <a:endParaRPr lang="zh-TW" altLang="zh-TW" dirty="0" smtClean="0"/>
          </a:p>
          <a:p>
            <a:pPr marL="968375" lvl="1" indent="-457200">
              <a:buFont typeface="+mj-lt"/>
              <a:buAutoNum type="arabicPeriod"/>
            </a:pPr>
            <a:r>
              <a:rPr lang="en-US" altLang="zh-TW" dirty="0" smtClean="0"/>
              <a:t>The coefficient of beta, “II” should be equal to </a:t>
            </a:r>
            <a:r>
              <a:rPr lang="en-US" altLang="zh-TW" dirty="0" smtClean="0"/>
              <a:t>                </a:t>
            </a:r>
            <a:r>
              <a:rPr lang="en-US" altLang="zh-TW" i="1" dirty="0" smtClean="0"/>
              <a:t>.</a:t>
            </a:r>
            <a:endParaRPr lang="zh-TW" altLang="zh-TW" dirty="0" smtClean="0"/>
          </a:p>
          <a:p>
            <a:pPr marL="968375" lvl="1" indent="-457200">
              <a:buFont typeface="+mj-lt"/>
              <a:buAutoNum type="arabicPeriod"/>
            </a:pPr>
            <a:r>
              <a:rPr lang="en-US" altLang="zh-TW" dirty="0" smtClean="0"/>
              <a:t>When the equation is estimated over very long periods of time, the rate of return on the market portfolio should be greater than the risk-free rate.</a:t>
            </a:r>
            <a:endParaRPr lang="zh-TW" altLang="en-US" dirty="0"/>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003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00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0357" name="Object 5"/>
          <p:cNvGraphicFramePr>
            <a:graphicFrameLocks noChangeAspect="1"/>
          </p:cNvGraphicFramePr>
          <p:nvPr/>
        </p:nvGraphicFramePr>
        <p:xfrm>
          <a:off x="755576" y="1268760"/>
          <a:ext cx="2304256" cy="486054"/>
        </p:xfrm>
        <a:graphic>
          <a:graphicData uri="http://schemas.openxmlformats.org/presentationml/2006/ole">
            <p:oleObj spid="_x0000_s100357" name="Equation" r:id="rId3" imgW="1231366" imgH="253890" progId="Equation.DSMT4">
              <p:embed/>
            </p:oleObj>
          </a:graphicData>
        </a:graphic>
      </p:graphicFrame>
      <p:sp>
        <p:nvSpPr>
          <p:cNvPr id="100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0359" name="Object 7"/>
          <p:cNvGraphicFramePr>
            <a:graphicFrameLocks noChangeAspect="1"/>
          </p:cNvGraphicFramePr>
          <p:nvPr/>
        </p:nvGraphicFramePr>
        <p:xfrm>
          <a:off x="5868144" y="980728"/>
          <a:ext cx="1641475" cy="1331913"/>
        </p:xfrm>
        <a:graphic>
          <a:graphicData uri="http://schemas.openxmlformats.org/presentationml/2006/ole">
            <p:oleObj spid="_x0000_s100359" name="Equation" r:id="rId4" imgW="888840" imgH="723600" progId="Equation.DSMT4">
              <p:embed/>
            </p:oleObj>
          </a:graphicData>
        </a:graphic>
      </p:graphicFrame>
      <p:sp>
        <p:nvSpPr>
          <p:cNvPr id="13" name="TextBox 12"/>
          <p:cNvSpPr txBox="1"/>
          <p:nvPr/>
        </p:nvSpPr>
        <p:spPr>
          <a:xfrm>
            <a:off x="3851920" y="1340768"/>
            <a:ext cx="720080" cy="432048"/>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(9A.2)</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100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0361" name="Object 9"/>
          <p:cNvGraphicFramePr>
            <a:graphicFrameLocks noChangeAspect="1"/>
          </p:cNvGraphicFramePr>
          <p:nvPr/>
        </p:nvGraphicFramePr>
        <p:xfrm>
          <a:off x="3275856" y="2518311"/>
          <a:ext cx="288032" cy="406633"/>
        </p:xfrm>
        <a:graphic>
          <a:graphicData uri="http://schemas.openxmlformats.org/presentationml/2006/ole">
            <p:oleObj spid="_x0000_s100361" name="Equation" r:id="rId5" imgW="165028" imgH="228501" progId="Equation.DSMT4">
              <p:embed/>
            </p:oleObj>
          </a:graphicData>
        </a:graphic>
      </p:graphicFrame>
      <p:sp>
        <p:nvSpPr>
          <p:cNvPr id="100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0363" name="Object 11"/>
          <p:cNvGraphicFramePr>
            <a:graphicFrameLocks noChangeAspect="1"/>
          </p:cNvGraphicFramePr>
          <p:nvPr/>
        </p:nvGraphicFramePr>
        <p:xfrm>
          <a:off x="6084168" y="4682932"/>
          <a:ext cx="1018780" cy="474260"/>
        </p:xfrm>
        <a:graphic>
          <a:graphicData uri="http://schemas.openxmlformats.org/presentationml/2006/ole">
            <p:oleObj spid="_x0000_s100363" name="Equation" r:id="rId6" imgW="545626" imgH="253780" progId="Equation.DSMT4">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548680"/>
            <a:ext cx="8496944" cy="5112568"/>
          </a:xfrm>
        </p:spPr>
        <p:txBody>
          <a:bodyPr/>
          <a:lstStyle/>
          <a:p>
            <a:r>
              <a:rPr lang="en-US" altLang="zh-TW" dirty="0" smtClean="0"/>
              <a:t>Black </a:t>
            </a:r>
            <a:r>
              <a:rPr lang="en-US" altLang="zh-TW" i="1" dirty="0" smtClean="0"/>
              <a:t>et al.</a:t>
            </a:r>
            <a:r>
              <a:rPr lang="en-US" altLang="zh-TW" dirty="0" smtClean="0"/>
              <a:t> observed that cross-sectional tests may not provide direct validation of the CAPM, and they proceeded to construct a time-series test, which they considered more powerful. </a:t>
            </a:r>
            <a:endParaRPr lang="en-US" altLang="zh-TW" dirty="0" smtClean="0"/>
          </a:p>
          <a:p>
            <a:r>
              <a:rPr lang="en-US" altLang="zh-TW" dirty="0" smtClean="0"/>
              <a:t>Their </a:t>
            </a:r>
            <a:r>
              <a:rPr lang="en-US" altLang="zh-TW" dirty="0" smtClean="0"/>
              <a:t>results lead them to assert that the usual form of the CAPM does not provide an accurate description of the structure of security returns. </a:t>
            </a:r>
            <a:endParaRPr lang="en-US" altLang="zh-TW" dirty="0" smtClean="0"/>
          </a:p>
          <a:p>
            <a:r>
              <a:rPr lang="en-US" altLang="zh-TW" dirty="0" smtClean="0"/>
              <a:t>Their </a:t>
            </a:r>
            <a:r>
              <a:rPr lang="en-US" altLang="zh-TW" dirty="0" smtClean="0"/>
              <a:t>results indicate that </a:t>
            </a:r>
            <a:r>
              <a:rPr lang="en-US" altLang="zh-TW" dirty="0" smtClean="0"/>
              <a:t>    s </a:t>
            </a:r>
            <a:r>
              <a:rPr lang="en-US" altLang="zh-TW" dirty="0" smtClean="0"/>
              <a:t>are nonzero and are directly related to the risk level. </a:t>
            </a:r>
            <a:endParaRPr lang="en-US" altLang="zh-TW" dirty="0" smtClean="0"/>
          </a:p>
          <a:p>
            <a:r>
              <a:rPr lang="en-US" altLang="zh-TW" dirty="0" smtClean="0"/>
              <a:t>Low-beta </a:t>
            </a:r>
            <a:r>
              <a:rPr lang="en-US" altLang="zh-TW" dirty="0" smtClean="0"/>
              <a:t>securities earn significantly more on average than predicted by the model, and high-risk securities earn significantly less on average than predicted by the model. </a:t>
            </a:r>
            <a:endParaRPr lang="en-US" altLang="zh-TW" dirty="0" smtClean="0"/>
          </a:p>
          <a:p>
            <a:r>
              <a:rPr lang="en-US" altLang="zh-TW" dirty="0" smtClean="0"/>
              <a:t>They </a:t>
            </a:r>
            <a:r>
              <a:rPr lang="en-US" altLang="zh-TW" dirty="0" smtClean="0"/>
              <a:t>go on to argue for a two-factor model</a:t>
            </a:r>
            <a:r>
              <a:rPr lang="en-US" altLang="zh-TW" dirty="0" smtClean="0"/>
              <a:t>:</a:t>
            </a:r>
          </a:p>
          <a:p>
            <a:endParaRPr lang="en-US" altLang="zh-TW" dirty="0" smtClean="0"/>
          </a:p>
          <a:p>
            <a:r>
              <a:rPr lang="en-US" altLang="zh-TW" dirty="0" smtClean="0"/>
              <a:t>If  </a:t>
            </a:r>
            <a:r>
              <a:rPr lang="en-US" altLang="zh-TW" dirty="0" smtClean="0"/>
              <a:t>                then </a:t>
            </a:r>
            <a:r>
              <a:rPr lang="en-US" altLang="zh-TW" dirty="0" smtClean="0"/>
              <a:t>the S–L–M CAPM would be consistent with this model. </a:t>
            </a:r>
            <a:endParaRPr lang="en-US" altLang="zh-TW" dirty="0" smtClean="0"/>
          </a:p>
        </p:txBody>
      </p:sp>
      <p:sp>
        <p:nvSpPr>
          <p:cNvPr id="1013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1377" name="Object 1"/>
          <p:cNvGraphicFramePr>
            <a:graphicFrameLocks noChangeAspect="1"/>
          </p:cNvGraphicFramePr>
          <p:nvPr/>
        </p:nvGraphicFramePr>
        <p:xfrm>
          <a:off x="3203848" y="2402886"/>
          <a:ext cx="216024" cy="297033"/>
        </p:xfrm>
        <a:graphic>
          <a:graphicData uri="http://schemas.openxmlformats.org/presentationml/2006/ole">
            <p:oleObj spid="_x0000_s101377" name="Equation" r:id="rId3" imgW="152268" imgH="203024" progId="Equation.DSMT4">
              <p:embed/>
            </p:oleObj>
          </a:graphicData>
        </a:graphic>
      </p:graphicFrame>
      <p:sp>
        <p:nvSpPr>
          <p:cNvPr id="1013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1379" name="Object 3"/>
          <p:cNvGraphicFramePr>
            <a:graphicFrameLocks noChangeAspect="1"/>
          </p:cNvGraphicFramePr>
          <p:nvPr/>
        </p:nvGraphicFramePr>
        <p:xfrm>
          <a:off x="1907704" y="4467969"/>
          <a:ext cx="3785592" cy="473199"/>
        </p:xfrm>
        <a:graphic>
          <a:graphicData uri="http://schemas.openxmlformats.org/presentationml/2006/ole">
            <p:oleObj spid="_x0000_s101379" name="Equation" r:id="rId4" imgW="2057400" imgH="254000" progId="Equation.DSMT4">
              <p:embed/>
            </p:oleObj>
          </a:graphicData>
        </a:graphic>
      </p:graphicFrame>
      <p:sp>
        <p:nvSpPr>
          <p:cNvPr id="1013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1381" name="Object 5"/>
          <p:cNvGraphicFramePr>
            <a:graphicFrameLocks noChangeAspect="1"/>
          </p:cNvGraphicFramePr>
          <p:nvPr/>
        </p:nvGraphicFramePr>
        <p:xfrm>
          <a:off x="755576" y="4941168"/>
          <a:ext cx="1080120" cy="360040"/>
        </p:xfrm>
        <a:graphic>
          <a:graphicData uri="http://schemas.openxmlformats.org/presentationml/2006/ole">
            <p:oleObj spid="_x0000_s101381" name="Equation" r:id="rId5" imgW="685800" imgH="228600" progId="Equation.DSMT4">
              <p:embed/>
            </p:oleObj>
          </a:graphicData>
        </a:graphic>
      </p:graphicFrame>
      <p:sp>
        <p:nvSpPr>
          <p:cNvPr id="11" name="TextBox 10"/>
          <p:cNvSpPr txBox="1"/>
          <p:nvPr/>
        </p:nvSpPr>
        <p:spPr>
          <a:xfrm>
            <a:off x="6948264" y="4509120"/>
            <a:ext cx="720080" cy="432048"/>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(9A.3)</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548681"/>
            <a:ext cx="8587680" cy="5577484"/>
          </a:xfrm>
        </p:spPr>
        <p:txBody>
          <a:bodyPr/>
          <a:lstStyle/>
          <a:p>
            <a:r>
              <a:rPr lang="en-US" altLang="zh-TW" dirty="0" err="1" smtClean="0"/>
              <a:t>Fama</a:t>
            </a:r>
            <a:r>
              <a:rPr lang="en-US" altLang="zh-TW" dirty="0" smtClean="0"/>
              <a:t> and </a:t>
            </a:r>
            <a:r>
              <a:rPr lang="en-US" altLang="zh-TW" dirty="0" err="1" smtClean="0"/>
              <a:t>MacBeth</a:t>
            </a:r>
            <a:r>
              <a:rPr lang="en-US" altLang="zh-TW" dirty="0" smtClean="0"/>
              <a:t> (1973) tested </a:t>
            </a:r>
            <a:endParaRPr lang="en-US" altLang="zh-TW" dirty="0" smtClean="0"/>
          </a:p>
          <a:p>
            <a:pPr marL="914400" lvl="1" indent="-457200">
              <a:buAutoNum type="arabicParenBoth"/>
            </a:pPr>
            <a:r>
              <a:rPr lang="en-US" altLang="zh-TW" dirty="0" smtClean="0"/>
              <a:t>a </a:t>
            </a:r>
            <a:r>
              <a:rPr lang="en-US" altLang="zh-TW" dirty="0" smtClean="0"/>
              <a:t>linear relationship between return on the portfolio and the portfolio’s </a:t>
            </a:r>
            <a:r>
              <a:rPr lang="en-US" altLang="zh-TW" dirty="0" smtClean="0"/>
              <a:t>beta</a:t>
            </a:r>
          </a:p>
          <a:p>
            <a:pPr marL="914400" lvl="1" indent="-457200">
              <a:buAutoNum type="arabicParenBoth"/>
            </a:pPr>
            <a:r>
              <a:rPr lang="en-US" altLang="zh-TW" dirty="0" smtClean="0"/>
              <a:t>whether </a:t>
            </a:r>
            <a:r>
              <a:rPr lang="en-US" altLang="zh-TW" dirty="0" smtClean="0"/>
              <a:t>unsystematic risk has an effect between portfolio return and a risk measure in addition to </a:t>
            </a:r>
            <a:r>
              <a:rPr lang="en-US" altLang="zh-TW" dirty="0" smtClean="0"/>
              <a:t>beta</a:t>
            </a:r>
          </a:p>
          <a:p>
            <a:r>
              <a:rPr lang="en-US" altLang="zh-TW" dirty="0" smtClean="0"/>
              <a:t>Their </a:t>
            </a:r>
            <a:r>
              <a:rPr lang="en-US" altLang="zh-TW" dirty="0" smtClean="0"/>
              <a:t>basic estimation equation is:</a:t>
            </a:r>
            <a:endParaRPr lang="zh-TW" altLang="zh-TW" dirty="0" smtClean="0"/>
          </a:p>
          <a:p>
            <a:endParaRPr lang="en-US" altLang="zh-TW" dirty="0" smtClean="0"/>
          </a:p>
          <a:p>
            <a:endParaRPr lang="en-US" altLang="zh-TW" dirty="0" smtClean="0"/>
          </a:p>
          <a:p>
            <a:r>
              <a:rPr lang="en-US" altLang="zh-TW" dirty="0" smtClean="0"/>
              <a:t>in which </a:t>
            </a:r>
            <a:r>
              <a:rPr lang="en-US" altLang="zh-TW" dirty="0" smtClean="0"/>
              <a:t>     </a:t>
            </a:r>
            <a:r>
              <a:rPr lang="en-US" altLang="zh-TW" dirty="0" smtClean="0"/>
              <a:t>is the intercept term,  </a:t>
            </a:r>
            <a:r>
              <a:rPr lang="en-US" altLang="zh-TW" dirty="0" smtClean="0"/>
              <a:t>    is </a:t>
            </a:r>
            <a:r>
              <a:rPr lang="en-US" altLang="zh-TW" dirty="0" smtClean="0"/>
              <a:t>the average of the </a:t>
            </a:r>
            <a:r>
              <a:rPr lang="en-US" altLang="zh-TW" dirty="0" smtClean="0"/>
              <a:t>   </a:t>
            </a:r>
            <a:r>
              <a:rPr lang="en-US" altLang="zh-TW" dirty="0" smtClean="0"/>
              <a:t>for all individual securities in portfolio </a:t>
            </a:r>
            <a:r>
              <a:rPr lang="en-US" altLang="zh-TW" i="1" dirty="0" err="1" smtClean="0"/>
              <a:t>i</a:t>
            </a:r>
            <a:r>
              <a:rPr lang="en-US" altLang="zh-TW" dirty="0" smtClean="0"/>
              <a:t>, and </a:t>
            </a:r>
            <a:r>
              <a:rPr lang="en-US" altLang="zh-TW" dirty="0" smtClean="0"/>
              <a:t>         </a:t>
            </a:r>
            <a:r>
              <a:rPr lang="en-US" altLang="zh-TW" dirty="0" smtClean="0"/>
              <a:t>is the average of the residual standard deviations from all securities in portfolio </a:t>
            </a:r>
            <a:r>
              <a:rPr lang="en-US" altLang="zh-TW" i="1" dirty="0" smtClean="0"/>
              <a:t>j</a:t>
            </a:r>
            <a:r>
              <a:rPr lang="en-US" altLang="zh-TW" dirty="0" smtClean="0"/>
              <a:t>.</a:t>
            </a:r>
            <a:endParaRPr lang="zh-TW" altLang="zh-TW" dirty="0" smtClean="0"/>
          </a:p>
          <a:p>
            <a:endParaRPr lang="en-US" altLang="zh-TW" dirty="0" smtClean="0"/>
          </a:p>
          <a:p>
            <a:r>
              <a:rPr lang="en-US" altLang="zh-TW" dirty="0" smtClean="0"/>
              <a:t>Roll’s </a:t>
            </a:r>
            <a:r>
              <a:rPr lang="en-US" altLang="zh-TW" dirty="0" smtClean="0"/>
              <a:t>critique is a broad indictment of most of the accepted empirical evidence concerning the CAPM theory.</a:t>
            </a:r>
            <a:endParaRPr lang="zh-TW" altLang="zh-TW" dirty="0" smtClean="0"/>
          </a:p>
          <a:p>
            <a:endParaRPr lang="zh-TW" altLang="en-US" dirty="0"/>
          </a:p>
        </p:txBody>
      </p:sp>
      <p:sp>
        <p:nvSpPr>
          <p:cNvPr id="1024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401" name="Object 1"/>
          <p:cNvGraphicFramePr>
            <a:graphicFrameLocks noChangeAspect="1"/>
          </p:cNvGraphicFramePr>
          <p:nvPr/>
        </p:nvGraphicFramePr>
        <p:xfrm>
          <a:off x="1403648" y="2924944"/>
          <a:ext cx="4667185" cy="504056"/>
        </p:xfrm>
        <a:graphic>
          <a:graphicData uri="http://schemas.openxmlformats.org/presentationml/2006/ole">
            <p:oleObj spid="_x0000_s102401" name="Equation" r:id="rId3" imgW="2374900" imgH="254000" progId="Equation.DSMT4">
              <p:embed/>
            </p:oleObj>
          </a:graphicData>
        </a:graphic>
      </p:graphicFrame>
      <p:sp>
        <p:nvSpPr>
          <p:cNvPr id="1024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403" name="Object 3"/>
          <p:cNvGraphicFramePr>
            <a:graphicFrameLocks noChangeAspect="1"/>
          </p:cNvGraphicFramePr>
          <p:nvPr/>
        </p:nvGraphicFramePr>
        <p:xfrm>
          <a:off x="1403648" y="3540285"/>
          <a:ext cx="360040" cy="392771"/>
        </p:xfrm>
        <a:graphic>
          <a:graphicData uri="http://schemas.openxmlformats.org/presentationml/2006/ole">
            <p:oleObj spid="_x0000_s102403" name="Equation" r:id="rId4" imgW="203112" imgH="228501" progId="Equation.DSMT4">
              <p:embed/>
            </p:oleObj>
          </a:graphicData>
        </a:graphic>
      </p:graphicFrame>
      <p:sp>
        <p:nvSpPr>
          <p:cNvPr id="1024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405" name="Object 5"/>
          <p:cNvGraphicFramePr>
            <a:graphicFrameLocks noChangeAspect="1"/>
          </p:cNvGraphicFramePr>
          <p:nvPr/>
        </p:nvGraphicFramePr>
        <p:xfrm>
          <a:off x="3923928" y="3581487"/>
          <a:ext cx="288032" cy="423577"/>
        </p:xfrm>
        <a:graphic>
          <a:graphicData uri="http://schemas.openxmlformats.org/presentationml/2006/ole">
            <p:oleObj spid="_x0000_s102405" name="Equation" r:id="rId5" imgW="164957" imgH="241091" progId="Equation.DSMT4">
              <p:embed/>
            </p:oleObj>
          </a:graphicData>
        </a:graphic>
      </p:graphicFrame>
      <p:sp>
        <p:nvSpPr>
          <p:cNvPr id="1024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407" name="Object 7"/>
          <p:cNvGraphicFramePr>
            <a:graphicFrameLocks noChangeAspect="1"/>
          </p:cNvGraphicFramePr>
          <p:nvPr/>
        </p:nvGraphicFramePr>
        <p:xfrm>
          <a:off x="6252280" y="3573016"/>
          <a:ext cx="263936" cy="372616"/>
        </p:xfrm>
        <a:graphic>
          <a:graphicData uri="http://schemas.openxmlformats.org/presentationml/2006/ole">
            <p:oleObj spid="_x0000_s102407" name="Equation" r:id="rId6" imgW="165028" imgH="228501" progId="Equation.DSMT4">
              <p:embed/>
            </p:oleObj>
          </a:graphicData>
        </a:graphic>
      </p:graphicFrame>
      <p:sp>
        <p:nvSpPr>
          <p:cNvPr id="1024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409" name="Object 9"/>
          <p:cNvGraphicFramePr>
            <a:graphicFrameLocks noChangeAspect="1"/>
          </p:cNvGraphicFramePr>
          <p:nvPr/>
        </p:nvGraphicFramePr>
        <p:xfrm>
          <a:off x="3347864" y="3933056"/>
          <a:ext cx="576064" cy="361715"/>
        </p:xfrm>
        <a:graphic>
          <a:graphicData uri="http://schemas.openxmlformats.org/presentationml/2006/ole">
            <p:oleObj spid="_x0000_s102409" name="Equation" r:id="rId7" imgW="418918" imgH="253890" progId="Equation.DSMT4">
              <p:embed/>
            </p:oleObj>
          </a:graphicData>
        </a:graphic>
      </p:graphicFrame>
      <p:sp>
        <p:nvSpPr>
          <p:cNvPr id="15" name="TextBox 14"/>
          <p:cNvSpPr txBox="1"/>
          <p:nvPr/>
        </p:nvSpPr>
        <p:spPr>
          <a:xfrm>
            <a:off x="7236296" y="2996952"/>
            <a:ext cx="720080" cy="432048"/>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(9A.4)</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711347"/>
            <a:ext cx="8784976" cy="4525965"/>
          </a:xfrm>
        </p:spPr>
        <p:txBody>
          <a:bodyPr/>
          <a:lstStyle/>
          <a:p>
            <a:r>
              <a:rPr lang="en-US" altLang="zh-TW" dirty="0" smtClean="0"/>
              <a:t>Three anomalies in the semi-strong efficient-market hypothesis are </a:t>
            </a:r>
            <a:r>
              <a:rPr lang="en-US" altLang="zh-TW" dirty="0" smtClean="0"/>
              <a:t>noteworthy: </a:t>
            </a:r>
          </a:p>
          <a:p>
            <a:pPr marL="914400" lvl="1" indent="-457200">
              <a:buAutoNum type="arabicParenBoth"/>
            </a:pPr>
            <a:r>
              <a:rPr lang="en-US" altLang="zh-TW" dirty="0" smtClean="0"/>
              <a:t>P/E ratios</a:t>
            </a:r>
          </a:p>
          <a:p>
            <a:pPr marL="914400" lvl="1" indent="-457200">
              <a:buAutoNum type="arabicParenBoth"/>
            </a:pPr>
            <a:r>
              <a:rPr lang="en-US" altLang="zh-TW" dirty="0" smtClean="0"/>
              <a:t>size effects</a:t>
            </a:r>
          </a:p>
          <a:p>
            <a:pPr marL="914400" lvl="1" indent="-457200">
              <a:buAutoNum type="arabicParenBoth"/>
            </a:pPr>
            <a:r>
              <a:rPr lang="en-US" altLang="zh-TW" dirty="0" smtClean="0"/>
              <a:t>the </a:t>
            </a:r>
            <a:r>
              <a:rPr lang="en-US" altLang="zh-TW" dirty="0" smtClean="0"/>
              <a:t>January </a:t>
            </a:r>
            <a:r>
              <a:rPr lang="en-US" altLang="zh-TW" dirty="0" smtClean="0"/>
              <a:t>effect</a:t>
            </a:r>
            <a:endParaRPr lang="zh-TW" altLang="zh-TW" dirty="0" smtClean="0"/>
          </a:p>
          <a:p>
            <a:r>
              <a:rPr lang="en-US" altLang="zh-TW" dirty="0" smtClean="0"/>
              <a:t>P/E ratios effect is shown more in APT model (see Chapter 11) than CAPM model.</a:t>
            </a:r>
          </a:p>
          <a:p>
            <a:r>
              <a:rPr lang="en-US" altLang="zh-TW" dirty="0" smtClean="0"/>
              <a:t>The </a:t>
            </a:r>
            <a:r>
              <a:rPr lang="en-US" altLang="zh-TW" dirty="0" smtClean="0"/>
              <a:t>effect of firm </a:t>
            </a:r>
            <a:r>
              <a:rPr lang="en-US" altLang="zh-TW" dirty="0" smtClean="0"/>
              <a:t>size is </a:t>
            </a:r>
            <a:r>
              <a:rPr lang="en-US" altLang="zh-TW" dirty="0" smtClean="0"/>
              <a:t>that small-company stock returns were higher than large-company stock returns</a:t>
            </a:r>
            <a:r>
              <a:rPr lang="en-US" altLang="zh-TW" dirty="0" smtClean="0"/>
              <a:t>.</a:t>
            </a:r>
          </a:p>
          <a:p>
            <a:r>
              <a:rPr lang="en-US" altLang="zh-TW" dirty="0" smtClean="0"/>
              <a:t>The January effect is the phenomenon that over </a:t>
            </a:r>
            <a:r>
              <a:rPr lang="en-US" altLang="zh-TW" dirty="0" smtClean="0"/>
              <a:t>50% of these excess returns were realized in </a:t>
            </a:r>
            <a:r>
              <a:rPr lang="en-US" altLang="zh-TW" dirty="0" smtClean="0"/>
              <a:t>January and that </a:t>
            </a:r>
            <a:r>
              <a:rPr lang="en-US" altLang="zh-TW" dirty="0" smtClean="0"/>
              <a:t>50% of the January excess return occurs in the first week of January</a:t>
            </a:r>
            <a:r>
              <a:rPr lang="en-US" altLang="zh-TW" dirty="0" smtClean="0"/>
              <a:t>.</a:t>
            </a:r>
          </a:p>
          <a:p>
            <a:endParaRPr lang="zh-TW" altLang="en-US" dirty="0"/>
          </a:p>
        </p:txBody>
      </p:sp>
      <p:sp>
        <p:nvSpPr>
          <p:cNvPr id="4" name="Title 3"/>
          <p:cNvSpPr>
            <a:spLocks noGrp="1"/>
          </p:cNvSpPr>
          <p:nvPr>
            <p:ph type="title"/>
          </p:nvPr>
        </p:nvSpPr>
        <p:spPr>
          <a:xfrm>
            <a:off x="465138" y="556990"/>
            <a:ext cx="8229600" cy="639762"/>
          </a:xfrm>
        </p:spPr>
        <p:txBody>
          <a:bodyPr/>
          <a:lstStyle/>
          <a:p>
            <a:pPr algn="ctr"/>
            <a:r>
              <a:rPr lang="en-US" altLang="zh-TW" dirty="0" smtClean="0"/>
              <a:t>9A.1 anomalies in the Semi-Strong Efficient-Market hypothesis</a:t>
            </a:r>
            <a:endParaRPr lang="zh-TW" altLang="en-US" dirty="0"/>
          </a:p>
        </p:txBody>
      </p:sp>
    </p:spTree>
  </p:cSld>
  <p:clrMapOvr>
    <a:masterClrMapping/>
  </p:clrMapOvr>
</p:sld>
</file>

<file path=ppt/theme/theme1.xml><?xml version="1.0" encoding="utf-8"?>
<a:theme xmlns:a="http://schemas.openxmlformats.org/drawingml/2006/main" name="SAPMFD Textbook">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SAPMFD Textbook</Template>
  <TotalTime>1063</TotalTime>
  <Words>582</Words>
  <Application>Microsoft Office PowerPoint</Application>
  <PresentationFormat>On-screen Show (4:3)</PresentationFormat>
  <Paragraphs>45</Paragraphs>
  <Slides>6</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6" baseType="lpstr">
      <vt:lpstr>Arial</vt:lpstr>
      <vt:lpstr>新細明體</vt:lpstr>
      <vt:lpstr>Times New Roman</vt:lpstr>
      <vt:lpstr>微軟正黑體</vt:lpstr>
      <vt:lpstr>Calibri</vt:lpstr>
      <vt:lpstr>Century Gothic</vt:lpstr>
      <vt:lpstr>Segoe UI</vt:lpstr>
      <vt:lpstr>Wingdings</vt:lpstr>
      <vt:lpstr>SAPMFD Textbook</vt:lpstr>
      <vt:lpstr>MathType 6.0 Equation</vt:lpstr>
      <vt:lpstr>Appendix 9A  Empirical Evidence for the Risk-Return Relationship  (Question 9) </vt:lpstr>
      <vt:lpstr>Slide 2</vt:lpstr>
      <vt:lpstr>Slide 3</vt:lpstr>
      <vt:lpstr>Slide 4</vt:lpstr>
      <vt:lpstr>Slide 5</vt:lpstr>
      <vt:lpstr>9A.1 anomalies in the Semi-Strong Efficient-Market hypothesis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Analysis  and Portfolio Management</dc:title>
  <dc:creator>user</dc:creator>
  <cp:lastModifiedBy>Angela</cp:lastModifiedBy>
  <cp:revision>126</cp:revision>
  <dcterms:created xsi:type="dcterms:W3CDTF">2007-09-19T08:15:15Z</dcterms:created>
  <dcterms:modified xsi:type="dcterms:W3CDTF">2013-01-20T16:31:52Z</dcterms:modified>
</cp:coreProperties>
</file>