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0"/>
  </p:notesMasterIdLst>
  <p:sldIdLst>
    <p:sldId id="256" r:id="rId2"/>
    <p:sldId id="286" r:id="rId3"/>
    <p:sldId id="287" r:id="rId4"/>
    <p:sldId id="288" r:id="rId5"/>
    <p:sldId id="294" r:id="rId6"/>
    <p:sldId id="289" r:id="rId7"/>
    <p:sldId id="290" r:id="rId8"/>
    <p:sldId id="291" r:id="rId9"/>
    <p:sldId id="292" r:id="rId10"/>
    <p:sldId id="296" r:id="rId11"/>
    <p:sldId id="295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</p:sldIdLst>
  <p:sldSz cx="9144000" cy="6858000" type="screen4x3"/>
  <p:notesSz cx="6881813" cy="92964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06" autoAdjust="0"/>
    <p:restoredTop sz="93405" autoAdjust="0"/>
  </p:normalViewPr>
  <p:slideViewPr>
    <p:cSldViewPr>
      <p:cViewPr>
        <p:scale>
          <a:sx n="70" d="100"/>
          <a:sy n="70" d="100"/>
        </p:scale>
        <p:origin x="-1392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6.wmf"/><Relationship Id="rId7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8.wmf"/><Relationship Id="rId5" Type="http://schemas.openxmlformats.org/officeDocument/2006/relationships/image" Target="../media/image13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3C7739-12F4-4EA6-BD34-DDD3804A04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47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14997-09A6-4BF5-BD80-99C6D0F926E2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4572000" cy="4320480"/>
          </a:xfrm>
        </p:spPr>
        <p:txBody>
          <a:bodyPr anchor="b" anchorCtr="0"/>
          <a:lstStyle>
            <a:lvl1pPr algn="ctr"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7526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648002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1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05000" y="3054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905000" y="1635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905000" y="2344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905000" y="3763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05000" y="4472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05000" y="51816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612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612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/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20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/>
          <a:p>
            <a:fld id="{08497577-3A95-4F1E-8176-269333096BCD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altLang="zh-TW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ts val="0"/>
        </a:spcBef>
        <a:buClrTx/>
        <a:buSzPct val="70000"/>
        <a:buFont typeface="Arial" pitchFamily="34" charset="0"/>
        <a:buChar char="•"/>
        <a:defRPr sz="2000" kern="1200">
          <a:solidFill>
            <a:schemeClr val="accent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1.png"/><Relationship Id="rId4" Type="http://schemas.openxmlformats.org/officeDocument/2006/relationships/image" Target="../media/image7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3.png"/><Relationship Id="rId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79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7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7.bin"/><Relationship Id="rId18" Type="http://schemas.openxmlformats.org/officeDocument/2006/relationships/image" Target="../media/image4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008" y="260648"/>
            <a:ext cx="4572000" cy="3312368"/>
          </a:xfrm>
        </p:spPr>
        <p:txBody>
          <a:bodyPr anchor="ctr"/>
          <a:lstStyle/>
          <a:p>
            <a:r>
              <a:rPr lang="en-US" altLang="zh-TW" sz="2800" dirty="0" smtClean="0"/>
              <a:t>Appendix 10 A: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A Linear-Programming Approach to Portfolio-Analysis Models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(Related to 10.1.2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9512" y="548680"/>
            <a:ext cx="4572000" cy="3096344"/>
          </a:xfrm>
        </p:spPr>
        <p:txBody>
          <a:bodyPr anchor="ctr"/>
          <a:lstStyle/>
          <a:p>
            <a:r>
              <a:rPr lang="en-US" altLang="zh-TW" sz="2800" dirty="0" smtClean="0"/>
              <a:t>Appendix 10 C: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Using Microsoft Excel to Calculate Optimal Weights of a Portfolio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400" dirty="0" smtClean="0"/>
              <a:t>(Related to Sample </a:t>
            </a:r>
            <a:r>
              <a:rPr lang="en-US" altLang="zh-TW" sz="2400" dirty="0" smtClean="0"/>
              <a:t>Problem 11.1)</a:t>
            </a:r>
            <a:endParaRPr lang="zh-TW" altLang="en-US" sz="24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81194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</a:t>
            </a:r>
          </a:p>
          <a:p>
            <a:r>
              <a:rPr lang="en-US" altLang="zh-TW" sz="2000" dirty="0" smtClean="0"/>
              <a:t>This part illustrates how to solve a simultaneous equation system by matrix inversion method. </a:t>
            </a:r>
          </a:p>
          <a:p>
            <a:r>
              <a:rPr lang="en-US" altLang="zh-TW" sz="2000" dirty="0" smtClean="0"/>
              <a:t>Given simultaneous equations as follows: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simultaneous equations can be written as the matrix forms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Then we can obtain the elements of matrix X by multiplying the inverse matrix  and the matrix . </a:t>
            </a:r>
          </a:p>
          <a:p>
            <a:r>
              <a:rPr lang="en-US" altLang="zh-TW" sz="2000" dirty="0" smtClean="0"/>
              <a:t>In the following part, we will illustrate the calculation of the inverse matrix in Excel.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1979712" y="1895062"/>
          <a:ext cx="2232248" cy="1245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" name="Equation" r:id="rId3" imgW="1231900" imgH="685800" progId="Equation.DSMT4">
                  <p:embed/>
                </p:oleObj>
              </mc:Choice>
              <mc:Fallback>
                <p:oleObj name="Equation" r:id="rId3" imgW="1231900" imgH="685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95062"/>
                        <a:ext cx="2232248" cy="1245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979712" y="3461564"/>
          <a:ext cx="2304256" cy="1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Equation" r:id="rId5" imgW="1497950" imgH="863225" progId="Equation.DSMT4">
                  <p:embed/>
                </p:oleObj>
              </mc:Choice>
              <mc:Fallback>
                <p:oleObj name="Equation" r:id="rId5" imgW="1497950" imgH="863225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461564"/>
                        <a:ext cx="2304256" cy="133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8604448" y="4797152"/>
          <a:ext cx="360040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Equation" r:id="rId7" imgW="241195" imgH="190417" progId="Equation.DSMT4">
                  <p:embed/>
                </p:oleObj>
              </mc:Choice>
              <mc:Fallback>
                <p:oleObj name="Equation" r:id="rId7" imgW="241195" imgH="190417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4797152"/>
                        <a:ext cx="360040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II</a:t>
            </a:r>
          </a:p>
          <a:p>
            <a:r>
              <a:rPr lang="en-US" altLang="zh-TW" sz="2000" dirty="0" smtClean="0"/>
              <a:t>Here we use the monthly prices of Johnson &amp;Johnson (JNJ), International Business Machines (IBM), Boeing Company (BA), and S&amp;P 500 index (^GSPC) during March 1, 2000 to April 30, 2010 as the example. </a:t>
            </a:r>
          </a:p>
          <a:p>
            <a:r>
              <a:rPr lang="en-US" altLang="zh-TW" sz="2000" dirty="0" smtClean="0"/>
              <a:t>The process includes data collection, the statistic analysis of samples, the results of the market model, and the calculation of the optimal weights of Markowitz model.</a:t>
            </a:r>
          </a:p>
          <a:p>
            <a:endParaRPr lang="en-US" altLang="zh-TW" sz="2000" dirty="0" smtClean="0"/>
          </a:p>
          <a:p>
            <a:pPr>
              <a:buNone/>
            </a:pPr>
            <a:r>
              <a:rPr lang="en-US" altLang="zh-TW" sz="2000" i="1" dirty="0" smtClean="0"/>
              <a:t>Data Collection</a:t>
            </a:r>
            <a:endParaRPr lang="zh-TW" altLang="zh-TW" sz="2000" dirty="0" smtClean="0"/>
          </a:p>
          <a:p>
            <a:r>
              <a:rPr lang="en-US" altLang="zh-TW" sz="2000" dirty="0" smtClean="0"/>
              <a:t>The collection of the monthly returns starts from the Yahoo Finance website: http://finance.yahoo.com/ and inputs the stock ticker “</a:t>
            </a:r>
            <a:r>
              <a:rPr lang="en-US" altLang="zh-TW" sz="2000" b="1" dirty="0" smtClean="0"/>
              <a:t>JNJ</a:t>
            </a:r>
            <a:r>
              <a:rPr lang="en-US" altLang="zh-TW" sz="2000" dirty="0" smtClean="0"/>
              <a:t>” to get quotes.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en-US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293096"/>
            <a:ext cx="3467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second step is to get the stock prices: select “</a:t>
            </a:r>
            <a:r>
              <a:rPr lang="en-US" altLang="zh-TW" sz="2000" b="1" dirty="0" smtClean="0"/>
              <a:t>Historical Prices</a:t>
            </a:r>
            <a:r>
              <a:rPr lang="en-US" altLang="zh-TW" sz="2000" dirty="0" smtClean="0"/>
              <a:t>” on the left panel of the website, input the range of data from March 1, 2000 to April 30, 2010, select “</a:t>
            </a:r>
            <a:r>
              <a:rPr lang="en-US" altLang="zh-TW" sz="2000" b="1" dirty="0" smtClean="0"/>
              <a:t>Monthly</a:t>
            </a:r>
            <a:r>
              <a:rPr lang="en-US" altLang="zh-TW" sz="2000" dirty="0" smtClean="0"/>
              <a:t>” data and press “</a:t>
            </a:r>
            <a:r>
              <a:rPr lang="en-US" altLang="zh-TW" sz="2000" b="1" dirty="0" smtClean="0"/>
              <a:t>Get Prices.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After the webpage shows the historical prices, scroll down to the bottom of the webpage and select “</a:t>
            </a:r>
            <a:r>
              <a:rPr lang="en-US" altLang="zh-TW" sz="2000" b="1" dirty="0" smtClean="0"/>
              <a:t>Download to Spreadsheet</a:t>
            </a:r>
            <a:r>
              <a:rPr lang="en-US" altLang="zh-TW" sz="2000" dirty="0" smtClean="0"/>
              <a:t>,” and then we can get the monthly prices of JNJ. </a:t>
            </a:r>
          </a:p>
          <a:p>
            <a:r>
              <a:rPr lang="en-US" altLang="zh-TW" sz="2000" dirty="0" smtClean="0"/>
              <a:t>Here we only need the data of the adjusted prices and use “</a:t>
            </a:r>
            <a:r>
              <a:rPr lang="en-US" altLang="zh-TW" sz="2000" b="1" dirty="0" smtClean="0"/>
              <a:t>Sort</a:t>
            </a:r>
            <a:r>
              <a:rPr lang="en-US" altLang="zh-TW" sz="2000" dirty="0" smtClean="0"/>
              <a:t>” function on Excel to make price in ascending order.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13</a:t>
            </a:fld>
            <a:endParaRPr lang="en-US" altLang="zh-TW"/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140968"/>
            <a:ext cx="48101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027871"/>
            <a:ext cx="4248472" cy="148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45224"/>
            <a:ext cx="5040560" cy="98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14</a:t>
            </a:fld>
            <a:endParaRPr lang="en-US" altLang="zh-TW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105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916832"/>
            <a:ext cx="4333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32647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After repeat the second step to get the monthly prices of IBM, BA, and S&amp;P 500 index, the final step is the calculation of the monthly returns. </a:t>
            </a:r>
          </a:p>
          <a:p>
            <a:r>
              <a:rPr lang="en-US" altLang="zh-TW" sz="2000" dirty="0" smtClean="0"/>
              <a:t>The monthly returns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 is the value of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 minus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−1 divided by the price at time </a:t>
            </a:r>
            <a:r>
              <a:rPr lang="en-US" altLang="zh-TW" sz="2000" i="1" dirty="0" smtClean="0"/>
              <a:t>t</a:t>
            </a:r>
            <a:r>
              <a:rPr lang="en-US" altLang="zh-TW" sz="2000" dirty="0" smtClean="0"/>
              <a:t>. </a:t>
            </a:r>
          </a:p>
          <a:p>
            <a:r>
              <a:rPr lang="en-US" altLang="zh-TW" sz="2000" dirty="0" smtClean="0"/>
              <a:t>In excel, use the formula “</a:t>
            </a:r>
            <a:r>
              <a:rPr lang="en-US" altLang="zh-TW" sz="2000" b="1" dirty="0" smtClean="0"/>
              <a:t>=(B4-B3)/B3</a:t>
            </a:r>
            <a:r>
              <a:rPr lang="en-US" altLang="zh-TW" sz="2000" dirty="0" smtClean="0"/>
              <a:t>” in cell C4 to get JNJ’s monthly return in April 2000, and then by the same way we can get the monthly returns of the individual securities and S&amp;P 500 index.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15</a:t>
            </a:fld>
            <a:endParaRPr lang="en-US" altLang="zh-TW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671966" cy="30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832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The Way to Collect the Monthly Risk-Free Rates </a:t>
            </a:r>
            <a:endParaRPr lang="zh-TW" altLang="zh-TW" sz="2000" dirty="0" smtClean="0"/>
          </a:p>
          <a:p>
            <a:r>
              <a:rPr lang="en-US" altLang="zh-TW" sz="2000" dirty="0" smtClean="0"/>
              <a:t>We use Three-Month Treasury Constant Maturity Rate from Federal Reserve Bank of St. Louis (http://research.stlouisfed.org/fred2/series/GS3M). </a:t>
            </a:r>
          </a:p>
          <a:p>
            <a:r>
              <a:rPr lang="en-US" altLang="zh-TW" sz="2000" dirty="0" smtClean="0"/>
              <a:t>Press “</a:t>
            </a:r>
            <a:r>
              <a:rPr lang="en-US" altLang="zh-TW" sz="2000" b="1" dirty="0" smtClean="0"/>
              <a:t>Download Data</a:t>
            </a:r>
            <a:r>
              <a:rPr lang="en-US" altLang="zh-TW" sz="2000" dirty="0" smtClean="0"/>
              <a:t>” on the website, select the date range from April 1, 2000 to April 30, 2010 and press “</a:t>
            </a:r>
            <a:r>
              <a:rPr lang="en-US" altLang="zh-TW" sz="2000" b="1" dirty="0" smtClean="0"/>
              <a:t>Download Data</a:t>
            </a:r>
            <a:r>
              <a:rPr lang="en-US" altLang="zh-TW" sz="2000" dirty="0" smtClean="0"/>
              <a:t>” again.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16</a:t>
            </a:fld>
            <a:endParaRPr lang="en-US" altLang="zh-TW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320480" cy="345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Here, the risk-free rate is in the form of percentage of annual rate, but the monthly returns of individual securities and S&amp;P 500 index are in the form of decimal of monthly rate. </a:t>
            </a:r>
          </a:p>
          <a:p>
            <a:r>
              <a:rPr lang="en-US" altLang="zh-TW" sz="2000" dirty="0" smtClean="0"/>
              <a:t>To adjust the risk-free rate to monthly risk-free rate, we should divide the risk-free rate by 12. </a:t>
            </a:r>
          </a:p>
          <a:p>
            <a:r>
              <a:rPr lang="en-US" altLang="zh-TW" sz="2000" dirty="0" smtClean="0"/>
              <a:t>Further, to adjust the monthly risk-free rate to decimal, we should divide it by 100.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17</a:t>
            </a:fld>
            <a:endParaRPr lang="en-US" altLang="zh-TW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650854" cy="352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/>
          <a:lstStyle/>
          <a:p>
            <a:pPr>
              <a:buNone/>
            </a:pPr>
            <a:r>
              <a:rPr lang="en-US" altLang="zh-TW" i="1" dirty="0" smtClean="0"/>
              <a:t>The Statistic Analysis of Samples</a:t>
            </a:r>
            <a:endParaRPr lang="zh-TW" altLang="zh-TW" dirty="0" smtClean="0"/>
          </a:p>
          <a:p>
            <a:r>
              <a:rPr lang="en-US" altLang="zh-TW" dirty="0" smtClean="0"/>
              <a:t>Copy the monthly returns of JNJ, IBM, BA, S&amp;P 500 index, and the monthly risk-free rates into new sheet. </a:t>
            </a:r>
          </a:p>
          <a:p>
            <a:r>
              <a:rPr lang="en-US" altLang="zh-TW" dirty="0" smtClean="0"/>
              <a:t>The values of average and variance are calculated by “</a:t>
            </a:r>
            <a:r>
              <a:rPr lang="en-US" altLang="zh-TW" b="1" dirty="0" smtClean="0"/>
              <a:t>AVERAGE</a:t>
            </a:r>
            <a:r>
              <a:rPr lang="en-US" altLang="zh-TW" dirty="0" smtClean="0"/>
              <a:t>” and “</a:t>
            </a:r>
            <a:r>
              <a:rPr lang="en-US" altLang="zh-TW" b="1" dirty="0" smtClean="0"/>
              <a:t>VARP</a:t>
            </a:r>
            <a:r>
              <a:rPr lang="en-US" altLang="zh-TW" dirty="0" smtClean="0"/>
              <a:t>” functions and the covariance matrix is calculated by “</a:t>
            </a:r>
            <a:r>
              <a:rPr lang="en-US" altLang="zh-TW" b="1" dirty="0" smtClean="0"/>
              <a:t>Covariance</a:t>
            </a:r>
            <a:r>
              <a:rPr lang="en-US" altLang="zh-TW" dirty="0" smtClean="0"/>
              <a:t>” in “</a:t>
            </a:r>
            <a:r>
              <a:rPr lang="en-US" altLang="zh-TW" b="1" dirty="0" smtClean="0"/>
              <a:t>Data Analysis.</a:t>
            </a:r>
            <a:r>
              <a:rPr lang="en-US" altLang="zh-TW" dirty="0" smtClean="0"/>
              <a:t>”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108546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52673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19</a:t>
            </a:fld>
            <a:endParaRPr lang="en-US" altLang="zh-TW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3"/>
            <a:ext cx="35469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ict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420888"/>
            <a:ext cx="52768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515672" cy="557748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The linear programming (LP) that results from the use of market responsiveness as the risk measure and the imposition of an upper limit on investment in each security is</a:t>
            </a:r>
            <a:r>
              <a:rPr lang="en-US" altLang="zh-TW" sz="2000" b="1" dirty="0" smtClean="0"/>
              <a:t>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b="1" dirty="0" smtClean="0"/>
              <a:t>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b="1" dirty="0" smtClean="0"/>
              <a:t>                                                                                        </a:t>
            </a:r>
            <a:endParaRPr lang="zh-TW" altLang="en-US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subject to: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where: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fraction of the portfolio invested in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expected returns of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beta coefficient of security </a:t>
            </a:r>
            <a:r>
              <a:rPr lang="en-US" altLang="zh-TW" sz="2000" i="1" dirty="0" err="1" smtClean="0"/>
              <a:t>i</a:t>
            </a:r>
            <a:r>
              <a:rPr lang="en-US" altLang="zh-TW" sz="2000" dirty="0" smtClean="0"/>
              <a:t>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the maximum fraction of the portfolio that may be held in any </a:t>
            </a:r>
            <a:br>
              <a:rPr lang="en-US" altLang="zh-TW" sz="2000" dirty="0" smtClean="0"/>
            </a:br>
            <a:r>
              <a:rPr lang="en-US" altLang="zh-TW" sz="2000" dirty="0" smtClean="0"/>
              <a:t>             one security; and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sz="2000" dirty="0" smtClean="0"/>
              <a:t>               = a parameter reflecting the degree of risk aversion.</a:t>
            </a:r>
          </a:p>
        </p:txBody>
      </p:sp>
      <p:sp>
        <p:nvSpPr>
          <p:cNvPr id="39947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38" name="Object 4"/>
          <p:cNvGraphicFramePr>
            <a:graphicFrameLocks noChangeAspect="1"/>
          </p:cNvGraphicFramePr>
          <p:nvPr/>
        </p:nvGraphicFramePr>
        <p:xfrm>
          <a:off x="2411760" y="1588667"/>
          <a:ext cx="3959746" cy="68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3" imgW="2628900" imgH="457200" progId="Equation.DSMT4">
                  <p:embed/>
                </p:oleObj>
              </mc:Choice>
              <mc:Fallback>
                <p:oleObj name="Equation" r:id="rId3" imgW="26289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1588667"/>
                        <a:ext cx="3959746" cy="6882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39" name="Object 6"/>
          <p:cNvGraphicFramePr>
            <a:graphicFrameLocks noChangeAspect="1"/>
          </p:cNvGraphicFramePr>
          <p:nvPr/>
        </p:nvGraphicFramePr>
        <p:xfrm>
          <a:off x="4355976" y="2420888"/>
          <a:ext cx="92235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Equation" r:id="rId5" imgW="647700" imgH="660400" progId="Equation.DSMT4">
                  <p:embed/>
                </p:oleObj>
              </mc:Choice>
              <mc:Fallback>
                <p:oleObj name="Equation" r:id="rId5" imgW="647700" imgH="660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420888"/>
                        <a:ext cx="922358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0" name="Object 8"/>
          <p:cNvGraphicFramePr>
            <a:graphicFrameLocks noChangeAspect="1"/>
          </p:cNvGraphicFramePr>
          <p:nvPr/>
        </p:nvGraphicFramePr>
        <p:xfrm>
          <a:off x="971600" y="3818433"/>
          <a:ext cx="315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818433"/>
                        <a:ext cx="315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Rectangle 11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1" name="Object 10"/>
          <p:cNvGraphicFramePr>
            <a:graphicFrameLocks noChangeAspect="1"/>
          </p:cNvGraphicFramePr>
          <p:nvPr/>
        </p:nvGraphicFramePr>
        <p:xfrm>
          <a:off x="647428" y="414908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5" name="Equation" r:id="rId9" imgW="418918" imgH="253890" progId="Equation.DSMT4">
                  <p:embed/>
                </p:oleObj>
              </mc:Choice>
              <mc:Fallback>
                <p:oleObj name="Equation" r:id="rId9" imgW="418918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28" y="414908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1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2" name="Object 12"/>
          <p:cNvGraphicFramePr>
            <a:graphicFrameLocks noChangeAspect="1"/>
          </p:cNvGraphicFramePr>
          <p:nvPr/>
        </p:nvGraphicFramePr>
        <p:xfrm>
          <a:off x="971600" y="4539530"/>
          <a:ext cx="284163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Equation" r:id="rId11" imgW="165028" imgH="228501" progId="Equation.DSMT4">
                  <p:embed/>
                </p:oleObj>
              </mc:Choice>
              <mc:Fallback>
                <p:oleObj name="Equation" r:id="rId11" imgW="165028" imgH="228501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539530"/>
                        <a:ext cx="284163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2" name="Rectangle 1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3" name="Object 14"/>
          <p:cNvGraphicFramePr>
            <a:graphicFrameLocks noChangeAspect="1"/>
          </p:cNvGraphicFramePr>
          <p:nvPr/>
        </p:nvGraphicFramePr>
        <p:xfrm>
          <a:off x="979538" y="4869160"/>
          <a:ext cx="3222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Equation" r:id="rId13" imgW="164814" imgH="177492" progId="Equation.DSMT4">
                  <p:embed/>
                </p:oleObj>
              </mc:Choice>
              <mc:Fallback>
                <p:oleObj name="Equation" r:id="rId13" imgW="164814" imgH="17749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538" y="4869160"/>
                        <a:ext cx="322262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39944" name="Object 16"/>
          <p:cNvGraphicFramePr>
            <a:graphicFrameLocks noChangeAspect="1"/>
          </p:cNvGraphicFramePr>
          <p:nvPr/>
        </p:nvGraphicFramePr>
        <p:xfrm>
          <a:off x="971600" y="5517232"/>
          <a:ext cx="2984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Equation" r:id="rId15" imgW="139579" imgH="177646" progId="Equation.DSMT4">
                  <p:embed/>
                </p:oleObj>
              </mc:Choice>
              <mc:Fallback>
                <p:oleObj name="Equation" r:id="rId15" imgW="139579" imgH="17764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517232"/>
                        <a:ext cx="29845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732240" y="1772816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(10A.1)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The Market Model</a:t>
            </a:r>
            <a:endParaRPr lang="zh-TW" altLang="zh-TW" sz="2000" dirty="0" smtClean="0"/>
          </a:p>
          <a:p>
            <a:r>
              <a:rPr lang="en-US" altLang="zh-TW" sz="2000" dirty="0" smtClean="0"/>
              <a:t>Use “</a:t>
            </a:r>
            <a:r>
              <a:rPr lang="en-US" altLang="zh-TW" sz="2000" b="1" dirty="0" smtClean="0"/>
              <a:t>Regression</a:t>
            </a:r>
            <a:r>
              <a:rPr lang="en-US" altLang="zh-TW" sz="2000" dirty="0" smtClean="0"/>
              <a:t>” function in “</a:t>
            </a:r>
            <a:r>
              <a:rPr lang="en-US" altLang="zh-TW" sz="2000" b="1" dirty="0" smtClean="0"/>
              <a:t>Data Analysis</a:t>
            </a:r>
            <a:r>
              <a:rPr lang="en-US" altLang="zh-TW" sz="2000" dirty="0" smtClean="0"/>
              <a:t>” to run the market model with respect to JNJ’s returns, select the monthly returns of JNJ in “</a:t>
            </a:r>
            <a:r>
              <a:rPr lang="en-US" altLang="zh-TW" sz="2000" b="1" dirty="0" smtClean="0"/>
              <a:t>Y range</a:t>
            </a:r>
            <a:r>
              <a:rPr lang="en-US" altLang="zh-TW" sz="2000" dirty="0" smtClean="0"/>
              <a:t>” and the monthly returns of S&amp;P 500 index in “</a:t>
            </a:r>
            <a:r>
              <a:rPr lang="en-US" altLang="zh-TW" sz="2000" b="1" dirty="0" smtClean="0"/>
              <a:t>X range,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smtClean="0"/>
              <a:t>OK.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We then can get the regression results of market model with respect to JNJ in new sheet. The coefficients of intercept term and S&amp;P 500 index are “</a:t>
            </a:r>
            <a:r>
              <a:rPr lang="en-US" altLang="zh-TW" sz="2000" b="1" dirty="0" smtClean="0"/>
              <a:t>Alpha</a:t>
            </a:r>
            <a:r>
              <a:rPr lang="en-US" altLang="zh-TW" sz="2000" dirty="0" smtClean="0"/>
              <a:t>” and “</a:t>
            </a:r>
            <a:r>
              <a:rPr lang="en-US" altLang="zh-TW" sz="2000" b="1" dirty="0" smtClean="0"/>
              <a:t>Beta</a:t>
            </a:r>
            <a:r>
              <a:rPr lang="en-US" altLang="zh-TW" sz="2000" dirty="0" smtClean="0"/>
              <a:t>” of market model with respect to JNJ’s return. </a:t>
            </a:r>
          </a:p>
          <a:p>
            <a:r>
              <a:rPr lang="en-US" altLang="zh-TW" sz="2000" dirty="0" smtClean="0"/>
              <a:t>The MS of residual is the “</a:t>
            </a:r>
            <a:r>
              <a:rPr lang="en-US" altLang="zh-TW" sz="2000" b="1" dirty="0" smtClean="0"/>
              <a:t>Variance of residual</a:t>
            </a:r>
            <a:r>
              <a:rPr lang="en-US" altLang="zh-TW" sz="2000" dirty="0" smtClean="0"/>
              <a:t>” of the market model. </a:t>
            </a:r>
          </a:p>
          <a:p>
            <a:r>
              <a:rPr lang="en-US" altLang="zh-TW" sz="2000" dirty="0" smtClean="0"/>
              <a:t>Repeat the “</a:t>
            </a:r>
            <a:r>
              <a:rPr lang="en-US" altLang="zh-TW" sz="2000" b="1" dirty="0" smtClean="0"/>
              <a:t>Regression</a:t>
            </a:r>
            <a:r>
              <a:rPr lang="en-US" altLang="zh-TW" sz="2000" dirty="0" smtClean="0"/>
              <a:t>” function, and then we can get the results of market model with respect to the monthly return of IBM and BA.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221088"/>
            <a:ext cx="45815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832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i="1" dirty="0" smtClean="0"/>
              <a:t>Markowitz Model</a:t>
            </a:r>
            <a:endParaRPr lang="zh-TW" altLang="zh-TW" sz="2000" dirty="0" smtClean="0"/>
          </a:p>
          <a:p>
            <a:r>
              <a:rPr lang="en-US" altLang="zh-TW" sz="2000" dirty="0" smtClean="0"/>
              <a:t>In Markowitz Model, we know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According to the statistic analysis of samples in the prior step, we can get the value of each element of Augmented matrix A. </a:t>
            </a:r>
          </a:p>
          <a:p>
            <a:r>
              <a:rPr lang="en-US" altLang="zh-TW" sz="2000" dirty="0" smtClean="0"/>
              <a:t>From the matrix calculation of Markowitz Model, we can get the optimal weights from multiplying                  .</a:t>
            </a:r>
            <a:endParaRPr lang="zh-TW" altLang="zh-TW" sz="2000" dirty="0" smtClean="0"/>
          </a:p>
          <a:p>
            <a:pPr>
              <a:buNone/>
            </a:pP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17" name="Object 1"/>
          <p:cNvGraphicFramePr>
            <a:graphicFrameLocks noChangeAspect="1"/>
          </p:cNvGraphicFramePr>
          <p:nvPr/>
        </p:nvGraphicFramePr>
        <p:xfrm>
          <a:off x="1259632" y="1412776"/>
          <a:ext cx="3772391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5" name="Equation" r:id="rId3" imgW="3149600" imgH="1320800" progId="Equation.DSMT4">
                  <p:embed/>
                </p:oleObj>
              </mc:Choice>
              <mc:Fallback>
                <p:oleObj name="Equation" r:id="rId3" imgW="3149600" imgH="13208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412776"/>
                        <a:ext cx="3772391" cy="1584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331640" y="4581128"/>
          <a:ext cx="385292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6" name="Equation" r:id="rId5" imgW="3187700" imgH="1371600" progId="Equation.DSMT4">
                  <p:embed/>
                </p:oleObj>
              </mc:Choice>
              <mc:Fallback>
                <p:oleObj name="Equation" r:id="rId5" imgW="3187700" imgH="1371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581128"/>
                        <a:ext cx="3852928" cy="1656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3203848" y="4149080"/>
          <a:ext cx="1008112" cy="308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7" name="Equation" r:id="rId7" imgW="672840" imgH="203040" progId="Equation.DSMT4">
                  <p:embed/>
                </p:oleObj>
              </mc:Choice>
              <mc:Fallback>
                <p:oleObj name="Equation" r:id="rId7" imgW="67284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149080"/>
                        <a:ext cx="1008112" cy="3087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587680" cy="590465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To calculate the inverse matrix of matrix A, select a range from A37 to E41 and type </a:t>
            </a:r>
            <a:r>
              <a:rPr lang="en-US" altLang="zh-TW" sz="2000" b="1" dirty="0" smtClean="0"/>
              <a:t>“=</a:t>
            </a:r>
            <a:r>
              <a:rPr lang="en-US" altLang="zh-TW" sz="2000" b="1" dirty="0" err="1" smtClean="0"/>
              <a:t>Minverse</a:t>
            </a:r>
            <a:r>
              <a:rPr lang="en-US" altLang="zh-TW" sz="2000" b="1" dirty="0" smtClean="0"/>
              <a:t>(A37:E41)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,</a:t>
            </a:r>
            <a:r>
              <a:rPr lang="en-US" altLang="zh-TW" sz="2000" dirty="0" smtClean="0"/>
              <a:t>” then we can get the inverse matrix of matrix A.</a:t>
            </a:r>
            <a:r>
              <a:rPr lang="en-US" altLang="zh-TW" sz="2000" u="sng" dirty="0" smtClean="0"/>
              <a:t>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276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Input the value of each element of matrix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where  </a:t>
            </a:r>
            <a:r>
              <a:rPr lang="en-US" altLang="zh-TW" sz="2000" i="1" dirty="0" smtClean="0"/>
              <a:t>E* </a:t>
            </a:r>
            <a:r>
              <a:rPr lang="en-US" altLang="zh-TW" sz="2000" dirty="0" smtClean="0"/>
              <a:t>is the required return of investor. </a:t>
            </a:r>
          </a:p>
          <a:p>
            <a:r>
              <a:rPr lang="en-US" altLang="zh-TW" sz="2000" dirty="0" smtClean="0"/>
              <a:t>To multiply the matrixes                , select a range from A114 to A118 and type </a:t>
            </a:r>
            <a:r>
              <a:rPr lang="en-US" altLang="zh-TW" sz="2000" b="1" dirty="0" smtClean="0"/>
              <a:t>“=MMULT(A98:E102,A106:A110).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,</a:t>
            </a:r>
            <a:r>
              <a:rPr lang="en-US" altLang="zh-TW" sz="2000" dirty="0" smtClean="0"/>
              <a:t>” then we can get the optimal weight matrix 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 with short selling.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3665" name="Object 1"/>
          <p:cNvGraphicFramePr>
            <a:graphicFrameLocks noChangeAspect="1"/>
          </p:cNvGraphicFramePr>
          <p:nvPr/>
        </p:nvGraphicFramePr>
        <p:xfrm>
          <a:off x="3059832" y="1196752"/>
          <a:ext cx="963884" cy="29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196752"/>
                        <a:ext cx="963884" cy="2944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36912"/>
            <a:ext cx="5276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0040" y="836712"/>
            <a:ext cx="8587680" cy="35283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When short selling is constrained, the optimal weights can be rescaled by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rescaled absolute weights are shown in the matrix below.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108520" y="36004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4689" name="Object 1"/>
          <p:cNvGraphicFramePr>
            <a:graphicFrameLocks noChangeAspect="1"/>
          </p:cNvGraphicFramePr>
          <p:nvPr/>
        </p:nvGraphicFramePr>
        <p:xfrm>
          <a:off x="3024336" y="1268760"/>
          <a:ext cx="1807548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1" name="Equation" r:id="rId3" imgW="1168400" imgH="469900" progId="Equation.DSMT4">
                  <p:embed/>
                </p:oleObj>
              </mc:Choice>
              <mc:Fallback>
                <p:oleObj name="Equation" r:id="rId3" imgW="1168400" imgH="4699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336" y="1268760"/>
                        <a:ext cx="1807548" cy="72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6224" y="2780928"/>
            <a:ext cx="52768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dirty="0" smtClean="0"/>
              <a:t>Part III</a:t>
            </a:r>
          </a:p>
          <a:p>
            <a:r>
              <a:rPr lang="en-US" altLang="zh-TW" sz="2000" dirty="0" smtClean="0"/>
              <a:t>The data used in Index Model comes from the statistic analysis of samples and market model discussed in Part II. </a:t>
            </a:r>
          </a:p>
          <a:p>
            <a:r>
              <a:rPr lang="en-US" altLang="zh-TW" sz="2000" dirty="0" smtClean="0"/>
              <a:t>Here we use the variance of S&amp;P 500 index as the residual variance of the artificial security. </a:t>
            </a:r>
          </a:p>
          <a:p>
            <a:r>
              <a:rPr lang="en-US" altLang="zh-TW" sz="2000" dirty="0" smtClean="0"/>
              <a:t>In Index Model, we know  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pPr>
              <a:buNone/>
            </a:pPr>
            <a:r>
              <a:rPr lang="en-US" altLang="zh-TW" sz="2000" dirty="0" smtClean="0"/>
              <a:t>Where                            are the residual variances of JNJ, IBM, BA, and artificial security. </a:t>
            </a:r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3203848" y="2204864"/>
          <a:ext cx="4212468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Equation" r:id="rId3" imgW="3517900" imgH="1562100" progId="Equation.DSMT4">
                  <p:embed/>
                </p:oleObj>
              </mc:Choice>
              <mc:Fallback>
                <p:oleObj name="Equation" r:id="rId3" imgW="3517900" imgH="15621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04864"/>
                        <a:ext cx="4212468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043608" y="4005064"/>
          <a:ext cx="1634778" cy="334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9" name="Equation" r:id="rId5" imgW="1180800" imgH="241200" progId="Equation.DSMT4">
                  <p:embed/>
                </p:oleObj>
              </mc:Choice>
              <mc:Fallback>
                <p:oleObj name="Equation" r:id="rId5" imgW="118080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4005064"/>
                        <a:ext cx="1634778" cy="3340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2"/>
            <a:ext cx="8305800" cy="4525965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Input the value of each element of Augmented matrix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and calculate the inverse matrix of matrix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via select a range from A167 to F172, type “</a:t>
            </a:r>
            <a:r>
              <a:rPr lang="en-US" altLang="zh-TW" sz="2000" b="1" dirty="0" smtClean="0"/>
              <a:t>=</a:t>
            </a:r>
            <a:r>
              <a:rPr lang="en-US" altLang="zh-TW" sz="2000" b="1" dirty="0" err="1" smtClean="0"/>
              <a:t>Minverse</a:t>
            </a:r>
            <a:r>
              <a:rPr lang="en-US" altLang="zh-TW" sz="2000" b="1" dirty="0" smtClean="0"/>
              <a:t>(A159:F164)</a:t>
            </a:r>
            <a:r>
              <a:rPr lang="en-US" altLang="zh-TW" sz="2000" dirty="0" smtClean="0"/>
              <a:t>” and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b="1" dirty="0" smtClean="0"/>
              <a:t>.</a:t>
            </a:r>
            <a:r>
              <a:rPr lang="en-US" altLang="zh-TW" sz="2000" dirty="0" smtClean="0"/>
              <a:t>” </a:t>
            </a:r>
          </a:p>
          <a:p>
            <a:r>
              <a:rPr lang="en-US" altLang="zh-TW" sz="2000" dirty="0" smtClean="0"/>
              <a:t>For the matrix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, the                    are the intercept terms of market model with respect with JNJ, IBM, and BA;      is the average return of S&amp;P 500 index; and      is the indicator of risk aversion (here we assume equal to one). 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26</a:t>
            </a:fld>
            <a:endParaRPr lang="en-US" altLang="zh-TW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8546"/>
            <a:ext cx="4608512" cy="377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2699792" y="1484784"/>
          <a:ext cx="11223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Equation" r:id="rId4" imgW="583920" imgH="228600" progId="Equation.DSMT4">
                  <p:embed/>
                </p:oleObj>
              </mc:Choice>
              <mc:Fallback>
                <p:oleObj name="Equation" r:id="rId4" imgW="58392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84784"/>
                        <a:ext cx="11223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3852317" y="1845146"/>
          <a:ext cx="2873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Equation" r:id="rId6" imgW="190500" imgH="228600" progId="Equation.DSMT4">
                  <p:embed/>
                </p:oleObj>
              </mc:Choice>
              <mc:Fallback>
                <p:oleObj name="Equation" r:id="rId6" imgW="1905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317" y="1845146"/>
                        <a:ext cx="2873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970707" y="2204864"/>
          <a:ext cx="2889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8" name="Equation" r:id="rId8" imgW="164957" imgH="152268" progId="Equation.DSMT4">
                  <p:embed/>
                </p:oleObj>
              </mc:Choice>
              <mc:Fallback>
                <p:oleObj name="Equation" r:id="rId8" imgW="164957" imgH="152268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07" y="2204864"/>
                        <a:ext cx="2889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From the matrix calculation of Index Model, we can get the optimal weights from multiplying                  .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27</a:t>
            </a:fld>
            <a:endParaRPr lang="en-US" altLang="zh-TW"/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2339752" y="836712"/>
          <a:ext cx="9652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7" name="Equation" r:id="rId3" imgW="672840" imgH="203040" progId="Equation.DSMT4">
                  <p:embed/>
                </p:oleObj>
              </mc:Choice>
              <mc:Fallback>
                <p:oleObj name="Equation" r:id="rId3" imgW="67284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836712"/>
                        <a:ext cx="965200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17764" name="Object 4"/>
          <p:cNvGraphicFramePr>
            <a:graphicFrameLocks noChangeAspect="1"/>
          </p:cNvGraphicFramePr>
          <p:nvPr/>
        </p:nvGraphicFramePr>
        <p:xfrm>
          <a:off x="1880009" y="1340768"/>
          <a:ext cx="4132151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8" name="Equation" r:id="rId5" imgW="3556000" imgH="1612900" progId="Equation.DSMT4">
                  <p:embed/>
                </p:oleObj>
              </mc:Choice>
              <mc:Fallback>
                <p:oleObj name="Equation" r:id="rId5" imgW="3556000" imgH="1612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09" y="1340768"/>
                        <a:ext cx="4132151" cy="1872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76673"/>
            <a:ext cx="8587680" cy="56494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 dirty="0" smtClean="0"/>
              <a:t>Select a range from A175 to A180, type “</a:t>
            </a:r>
            <a:r>
              <a:rPr lang="en-US" altLang="zh-TW" sz="2000" b="1" dirty="0" smtClean="0"/>
              <a:t>=MMULT(A167:F172,H167:H172)</a:t>
            </a:r>
            <a:r>
              <a:rPr lang="en-US" altLang="zh-TW" sz="2000" dirty="0" smtClean="0"/>
              <a:t>” and  press “</a:t>
            </a:r>
            <a:r>
              <a:rPr lang="en-US" altLang="zh-TW" sz="2000" b="1" dirty="0" err="1" smtClean="0"/>
              <a:t>Ctrl+Shift+Enter</a:t>
            </a:r>
            <a:r>
              <a:rPr lang="en-US" altLang="zh-TW" sz="2000" dirty="0" smtClean="0"/>
              <a:t>,” then we can get the optimal weight matrix </a:t>
            </a:r>
            <a:r>
              <a:rPr lang="en-US" altLang="zh-TW" sz="2000" i="1" dirty="0" smtClean="0"/>
              <a:t>W</a:t>
            </a:r>
            <a:r>
              <a:rPr lang="en-US" altLang="zh-TW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altLang="zh-TW" sz="2000" dirty="0" smtClean="0"/>
              <a:t>The average return on optimal portfolio and the variance of optimal portfolio are calculated by the functions                                                    .</a:t>
            </a:r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497577-3A95-4F1E-8176-269333096BCD}" type="slidenum">
              <a:rPr lang="en-US" altLang="zh-TW" smtClean="0"/>
              <a:pPr/>
              <a:t>28</a:t>
            </a:fld>
            <a:endParaRPr lang="en-US" altLang="zh-TW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8028384" cy="387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3347864" y="1556792"/>
          <a:ext cx="32432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4" imgW="2222280" imgH="444240" progId="Equation.DSMT4">
                  <p:embed/>
                </p:oleObj>
              </mc:Choice>
              <mc:Fallback>
                <p:oleObj name="Equation" r:id="rId4" imgW="222228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56792"/>
                        <a:ext cx="3243262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1" name="Rectangle 6"/>
          <p:cNvSpPr>
            <a:spLocks noChangeArrowheads="1"/>
          </p:cNvSpPr>
          <p:nvPr/>
        </p:nvSpPr>
        <p:spPr bwMode="auto">
          <a:xfrm>
            <a:off x="359345" y="476672"/>
            <a:ext cx="8642350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Sharpe LP. Jacob’s model is to </a:t>
            </a: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minimize</a:t>
            </a: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to: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zh-TW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where: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= the investment in security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zh-TW" alt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－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all, or nothing;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= the expected return on security </a:t>
            </a:r>
            <a:r>
              <a:rPr lang="en-US" altLang="zh-TW" sz="2000" i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equal to</a:t>
            </a: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K 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 the desired upper bound on the number of securities the investor </a:t>
            </a:r>
            <a:b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is willing to consider, usually in the range of 15 to 20;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 the measure of systematic risk;</a:t>
            </a:r>
            <a:endParaRPr lang="en-US" altLang="zh-TW" sz="2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</a:t>
            </a: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the measure of unsystematic risk; and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= the lowest acceptable rate of return the investor is willing to earn </a:t>
            </a:r>
            <a:b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on his or her portfolio.</a:t>
            </a:r>
          </a:p>
        </p:txBody>
      </p:sp>
      <p:graphicFrame>
        <p:nvGraphicFramePr>
          <p:cNvPr id="4096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29950" y="836712"/>
          <a:ext cx="502566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" name="Equation" r:id="rId3" imgW="3213000" imgH="736560" progId="Equation.DSMT4">
                  <p:embed/>
                </p:oleObj>
              </mc:Choice>
              <mc:Fallback>
                <p:oleObj name="Equation" r:id="rId3" imgW="321300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950" y="836712"/>
                        <a:ext cx="5025662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2304256" y="2136750"/>
          <a:ext cx="2232248" cy="118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9" name="Equation" r:id="rId5" imgW="1625600" imgH="863600" progId="Equation.DSMT4">
                  <p:embed/>
                </p:oleObj>
              </mc:Choice>
              <mc:Fallback>
                <p:oleObj name="Equation" r:id="rId5" imgW="1625600" imgH="863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56" y="2136750"/>
                        <a:ext cx="2232248" cy="1187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9"/>
          <p:cNvGraphicFramePr>
            <a:graphicFrameLocks noChangeAspect="1"/>
          </p:cNvGraphicFramePr>
          <p:nvPr/>
        </p:nvGraphicFramePr>
        <p:xfrm>
          <a:off x="719832" y="3322538"/>
          <a:ext cx="3635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7" imgW="152334" imgH="228501" progId="Equation.DSMT4">
                  <p:embed/>
                </p:oleObj>
              </mc:Choice>
              <mc:Fallback>
                <p:oleObj name="Equation" r:id="rId7" imgW="152334" imgH="228501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2" y="3322538"/>
                        <a:ext cx="363538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11"/>
          <p:cNvGraphicFramePr>
            <a:graphicFrameLocks noChangeAspect="1"/>
          </p:cNvGraphicFramePr>
          <p:nvPr/>
        </p:nvGraphicFramePr>
        <p:xfrm>
          <a:off x="432495" y="3790850"/>
          <a:ext cx="6477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Equation" r:id="rId9" imgW="418918" imgH="253890" progId="Equation.DSMT4">
                  <p:embed/>
                </p:oleObj>
              </mc:Choice>
              <mc:Fallback>
                <p:oleObj name="Equation" r:id="rId9" imgW="418918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95" y="3790850"/>
                        <a:ext cx="6477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13"/>
          <p:cNvGraphicFramePr>
            <a:graphicFrameLocks noChangeAspect="1"/>
          </p:cNvGraphicFramePr>
          <p:nvPr/>
        </p:nvGraphicFramePr>
        <p:xfrm>
          <a:off x="5544616" y="3789040"/>
          <a:ext cx="9366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2" name="Equation" r:id="rId11" imgW="609600" imgH="228600" progId="Equation.DSMT4">
                  <p:embed/>
                </p:oleObj>
              </mc:Choice>
              <mc:Fallback>
                <p:oleObj name="Equation" r:id="rId11" imgW="6096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616" y="3789040"/>
                        <a:ext cx="9366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ct 15"/>
          <p:cNvGraphicFramePr>
            <a:graphicFrameLocks noChangeAspect="1"/>
          </p:cNvGraphicFramePr>
          <p:nvPr/>
        </p:nvGraphicFramePr>
        <p:xfrm>
          <a:off x="719832" y="4835425"/>
          <a:ext cx="3063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3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32" y="4835425"/>
                        <a:ext cx="3063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Object 17"/>
          <p:cNvGraphicFramePr>
            <a:graphicFrameLocks noChangeAspect="1"/>
          </p:cNvGraphicFramePr>
          <p:nvPr/>
        </p:nvGraphicFramePr>
        <p:xfrm>
          <a:off x="359470" y="5267225"/>
          <a:ext cx="6477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4" name="Equation" r:id="rId15" imgW="457002" imgH="253890" progId="Equation.DSMT4">
                  <p:embed/>
                </p:oleObj>
              </mc:Choice>
              <mc:Fallback>
                <p:oleObj name="Equation" r:id="rId15" imgW="457002" imgH="25389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70" y="5267225"/>
                        <a:ext cx="6477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9" name="Object 19"/>
          <p:cNvGraphicFramePr>
            <a:graphicFrameLocks noChangeAspect="1"/>
          </p:cNvGraphicFramePr>
          <p:nvPr/>
        </p:nvGraphicFramePr>
        <p:xfrm>
          <a:off x="288032" y="5627588"/>
          <a:ext cx="7207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5" name="Equation" r:id="rId17" imgW="508000" imgH="279400" progId="Equation.DSMT4">
                  <p:embed/>
                </p:oleObj>
              </mc:Choice>
              <mc:Fallback>
                <p:oleObj name="Equation" r:id="rId17" imgW="5080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032" y="5627588"/>
                        <a:ext cx="7207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76256" y="1484784"/>
            <a:ext cx="1152128" cy="36004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(10A.2)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16024" y="332657"/>
            <a:ext cx="8784976" cy="612067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An additional simplification is to turn the objective function of Equation (10A.2) into a linear relationship. </a:t>
            </a:r>
          </a:p>
          <a:p>
            <a:r>
              <a:rPr lang="en-US" altLang="zh-TW" sz="2000" dirty="0" smtClean="0"/>
              <a:t>Since the decision variables        are binary valued, the unsystematic-risk term of the objective function is already linear. </a:t>
            </a:r>
          </a:p>
          <a:p>
            <a:r>
              <a:rPr lang="en-US" altLang="zh-TW" sz="2000" dirty="0" smtClean="0"/>
              <a:t>Given that the portfolio beta                   is very close to unity, a reasonable linear approximation to the first term in the objective function is provided by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After division by </a:t>
            </a:r>
            <a:r>
              <a:rPr lang="en-US" altLang="zh-TW" sz="2000" i="1" dirty="0" smtClean="0"/>
              <a:t>K</a:t>
            </a:r>
            <a:r>
              <a:rPr lang="en-US" altLang="zh-TW" sz="2000" dirty="0" smtClean="0"/>
              <a:t> and rearrangement of terms, the objective function can be restated as</a:t>
            </a:r>
            <a:endParaRPr lang="zh-TW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Letting                                            ,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the problem can be cast as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subject to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in which     is varied from zero to one. 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1993" name="Slide Number Placeholder 8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FE10D9A-E181-4A26-8839-3572EC53853D}" type="slidenum">
              <a:rPr lang="en-US" altLang="zh-TW"/>
              <a:pPr/>
              <a:t>4</a:t>
            </a:fld>
            <a:endParaRPr lang="en-US" altLang="zh-TW"/>
          </a:p>
        </p:txBody>
      </p:sp>
      <p:graphicFrame>
        <p:nvGraphicFramePr>
          <p:cNvPr id="41986" name="Object 6"/>
          <p:cNvGraphicFramePr>
            <a:graphicFrameLocks noChangeAspect="1"/>
          </p:cNvGraphicFramePr>
          <p:nvPr/>
        </p:nvGraphicFramePr>
        <p:xfrm>
          <a:off x="2592288" y="2348881"/>
          <a:ext cx="3777586" cy="681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3" imgW="2692400" imgH="482600" progId="Equation.DSMT4">
                  <p:embed/>
                </p:oleObj>
              </mc:Choice>
              <mc:Fallback>
                <p:oleObj name="Equation" r:id="rId3" imgW="26924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88" y="2348881"/>
                        <a:ext cx="3777586" cy="681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2520280" y="3367802"/>
          <a:ext cx="3419698" cy="709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5" imgW="2070100" imgH="431800" progId="Equation.DSMT4">
                  <p:embed/>
                </p:oleObj>
              </mc:Choice>
              <mc:Fallback>
                <p:oleObj name="Equation" r:id="rId5" imgW="2070100" imgH="43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280" y="3367802"/>
                        <a:ext cx="3419698" cy="7092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1800200" y="4293097"/>
          <a:ext cx="4533313" cy="72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3" name="Equation" r:id="rId7" imgW="2692400" imgH="431800" progId="Equation.DSMT4">
                  <p:embed/>
                </p:oleObj>
              </mc:Choice>
              <mc:Fallback>
                <p:oleObj name="Equation" r:id="rId7" imgW="26924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00" y="4293097"/>
                        <a:ext cx="4533313" cy="720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4" name="Object 10"/>
          <p:cNvGraphicFramePr>
            <a:graphicFrameLocks noChangeAspect="1"/>
          </p:cNvGraphicFramePr>
          <p:nvPr/>
        </p:nvGraphicFramePr>
        <p:xfrm>
          <a:off x="3384376" y="1010526"/>
          <a:ext cx="432048" cy="402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4" name="Equation" r:id="rId9" imgW="279279" imgH="253890" progId="Equation.DSMT4">
                  <p:embed/>
                </p:oleObj>
              </mc:Choice>
              <mc:Fallback>
                <p:oleObj name="Equation" r:id="rId9" imgW="279279" imgH="25389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76" y="1010526"/>
                        <a:ext cx="432048" cy="4022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6" name="Object 12"/>
          <p:cNvGraphicFramePr>
            <a:graphicFrameLocks noChangeAspect="1"/>
          </p:cNvGraphicFramePr>
          <p:nvPr/>
        </p:nvGraphicFramePr>
        <p:xfrm>
          <a:off x="3384376" y="1628802"/>
          <a:ext cx="122413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5" name="Equation" r:id="rId11" imgW="838200" imgH="457200" progId="Equation.DSMT4">
                  <p:embed/>
                </p:oleObj>
              </mc:Choice>
              <mc:Fallback>
                <p:oleObj name="Equation" r:id="rId11" imgW="838200" imgH="457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376" y="1628802"/>
                        <a:ext cx="122413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1998" name="Object 14"/>
          <p:cNvGraphicFramePr>
            <a:graphicFrameLocks noChangeAspect="1"/>
          </p:cNvGraphicFramePr>
          <p:nvPr/>
        </p:nvGraphicFramePr>
        <p:xfrm>
          <a:off x="1296144" y="4005065"/>
          <a:ext cx="2721902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6" name="Equation" r:id="rId13" imgW="1803400" imgH="241300" progId="Equation.DSMT4">
                  <p:embed/>
                </p:oleObj>
              </mc:Choice>
              <mc:Fallback>
                <p:oleObj name="Equation" r:id="rId13" imgW="1803400" imgH="2413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144" y="4005065"/>
                        <a:ext cx="2721902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2000" name="Object 16"/>
          <p:cNvGraphicFramePr>
            <a:graphicFrameLocks noChangeAspect="1"/>
          </p:cNvGraphicFramePr>
          <p:nvPr/>
        </p:nvGraphicFramePr>
        <p:xfrm>
          <a:off x="1619672" y="5085184"/>
          <a:ext cx="4877050" cy="714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7" name="Equation" r:id="rId15" imgW="2921000" imgH="431800" progId="Equation.DSMT4">
                  <p:embed/>
                </p:oleObj>
              </mc:Choice>
              <mc:Fallback>
                <p:oleObj name="Equation" r:id="rId15" imgW="2921000" imgH="4318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085184"/>
                        <a:ext cx="4877050" cy="714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1403648" y="6021288"/>
          <a:ext cx="216024" cy="273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Equation" r:id="rId17" imgW="139579" imgH="177646" progId="Equation.DSMT4">
                  <p:embed/>
                </p:oleObj>
              </mc:Choice>
              <mc:Fallback>
                <p:oleObj name="Equation" r:id="rId17" imgW="139579" imgH="177646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021288"/>
                        <a:ext cx="216024" cy="273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D36B3729-29E4-43BB-873D-41FA164DECE6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008" y="692696"/>
            <a:ext cx="4572000" cy="3384376"/>
          </a:xfrm>
        </p:spPr>
        <p:txBody>
          <a:bodyPr anchor="ctr"/>
          <a:lstStyle/>
          <a:p>
            <a:r>
              <a:rPr lang="en-US" altLang="zh-TW" sz="2800" dirty="0" smtClean="0"/>
              <a:t>Appendix 10 B: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Expected Return, Variance, and Covariance for a MIM</a:t>
            </a:r>
            <a:br>
              <a:rPr lang="en-US" altLang="zh-TW" sz="2800" dirty="0" smtClean="0"/>
            </a:b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en-US" altLang="zh-TW" sz="2800" dirty="0" smtClean="0"/>
              <a:t>(Related to 10.2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4" name="Rectangle 3"/>
          <p:cNvSpPr txBox="1">
            <a:spLocks noRot="1" noChangeArrowheads="1"/>
          </p:cNvSpPr>
          <p:nvPr/>
        </p:nvSpPr>
        <p:spPr>
          <a:xfrm>
            <a:off x="-76200" y="3789362"/>
            <a:ext cx="4648200" cy="2808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Cheng Few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Joseph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Finnerty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Alice C Lee</a:t>
            </a:r>
          </a:p>
          <a:p>
            <a:pPr>
              <a:lnSpc>
                <a:spcPct val="80000"/>
              </a:lnSpc>
            </a:pPr>
            <a:r>
              <a:rPr lang="en-US" altLang="zh-TW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Donald </a:t>
            </a:r>
            <a:r>
              <a:rPr lang="en-US" altLang="zh-TW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Wort</a:t>
            </a:r>
            <a:endParaRPr lang="en-US" altLang="zh-TW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04664"/>
            <a:ext cx="8587680" cy="60486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2000" dirty="0" smtClean="0"/>
              <a:t>Using the </a:t>
            </a:r>
            <a:r>
              <a:rPr lang="en-US" altLang="zh-TW" sz="2000" dirty="0" err="1" smtClean="0"/>
              <a:t>orthogonalization</a:t>
            </a:r>
            <a:r>
              <a:rPr lang="en-US" altLang="zh-TW" sz="2000" dirty="0" smtClean="0"/>
              <a:t> technique discussed in the text, the MIM is transformed into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in which all    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are uncorrelated with each other.</a:t>
            </a:r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The expected value of the model with the multiple indexes is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because </a:t>
            </a:r>
            <a:r>
              <a:rPr lang="en-US" altLang="zh-TW" sz="2000" i="1" dirty="0" smtClean="0"/>
              <a:t>a</a:t>
            </a:r>
            <a:r>
              <a:rPr lang="en-US" altLang="zh-TW" sz="2000" dirty="0" smtClean="0"/>
              <a:t> and the </a:t>
            </a:r>
            <a:r>
              <a:rPr lang="en-US" altLang="zh-TW" sz="2000" i="1" dirty="0" smtClean="0"/>
              <a:t>b</a:t>
            </a:r>
            <a:r>
              <a:rPr lang="en-US" altLang="zh-TW" sz="2000" dirty="0" smtClean="0"/>
              <a:t> are constants, and the expected value of the residuals is equal to zero</a:t>
            </a:r>
          </a:p>
          <a:p>
            <a:pPr>
              <a:lnSpc>
                <a:spcPct val="100000"/>
              </a:lnSpc>
            </a:pPr>
            <a:endParaRPr lang="en-US" altLang="zh-TW" sz="2000" dirty="0" smtClean="0"/>
          </a:p>
          <a:p>
            <a:pPr>
              <a:lnSpc>
                <a:spcPct val="100000"/>
              </a:lnSpc>
            </a:pPr>
            <a:r>
              <a:rPr lang="en-US" altLang="zh-TW" sz="2000" dirty="0" smtClean="0"/>
              <a:t>where      is the expected value of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index </a:t>
            </a:r>
            <a:r>
              <a:rPr lang="en-US" altLang="zh-TW" sz="2000" i="1" dirty="0" smtClean="0"/>
              <a:t>j.</a:t>
            </a: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>
              <a:lnSpc>
                <a:spcPct val="100000"/>
              </a:lnSpc>
            </a:pPr>
            <a:endParaRPr lang="zh-TW" altLang="zh-TW" sz="2000" dirty="0" smtClean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2000" dirty="0" smtClean="0"/>
              <a:t> </a:t>
            </a:r>
          </a:p>
        </p:txBody>
      </p:sp>
      <p:sp>
        <p:nvSpPr>
          <p:cNvPr id="43026" name="Slide Number Placeholder 17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C28078A5-DC40-4BA1-9058-D01860E0A05A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4301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1907704" y="1034313"/>
          <a:ext cx="4896619" cy="522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9" name="Equation" r:id="rId3" imgW="2146300" imgH="228600" progId="Equation.DSMT4">
                  <p:embed/>
                </p:oleObj>
              </mc:Choice>
              <mc:Fallback>
                <p:oleObj name="Equation" r:id="rId3" imgW="21463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034313"/>
                        <a:ext cx="4896619" cy="522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3" name="Rectangle 1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4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020272" y="1052736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(10B.1)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1763688" y="1637272"/>
          <a:ext cx="288032" cy="423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0" name="Equation" r:id="rId5" imgW="164957" imgH="241091" progId="Equation.DSMT4">
                  <p:embed/>
                </p:oleObj>
              </mc:Choice>
              <mc:Fallback>
                <p:oleObj name="Equation" r:id="rId5" imgW="164957" imgH="241091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637272"/>
                        <a:ext cx="288032" cy="423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971600" y="2348880"/>
          <a:ext cx="567912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7" imgW="3619500" imgH="508000" progId="Equation.DSMT4">
                  <p:embed/>
                </p:oleObj>
              </mc:Choice>
              <mc:Fallback>
                <p:oleObj name="Equation" r:id="rId7" imgW="3619500" imgH="508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348880"/>
                        <a:ext cx="567912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1979712" y="3501008"/>
          <a:ext cx="3931636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2" name="Equation" r:id="rId9" imgW="1854200" imgH="241300" progId="Equation.DSMT4">
                  <p:embed/>
                </p:oleObj>
              </mc:Choice>
              <mc:Fallback>
                <p:oleObj name="Equation" r:id="rId9" imgW="1854200" imgH="2413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01008"/>
                        <a:ext cx="3931636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804248" y="3573016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(10B.2)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1187624" y="4051657"/>
          <a:ext cx="288032" cy="4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Equation" r:id="rId11" imgW="164957" imgH="253780" progId="Equation.DSMT4">
                  <p:embed/>
                </p:oleObj>
              </mc:Choice>
              <mc:Fallback>
                <p:oleObj name="Equation" r:id="rId11" imgW="164957" imgH="25378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051657"/>
                        <a:ext cx="288032" cy="457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476672"/>
            <a:ext cx="8640961" cy="5904656"/>
          </a:xfrm>
        </p:spPr>
        <p:txBody>
          <a:bodyPr/>
          <a:lstStyle/>
          <a:p>
            <a:r>
              <a:rPr lang="en-US" altLang="zh-TW" dirty="0" smtClean="0"/>
              <a:t>The variance of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the returns using multiple indexes is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Where       is the expected value of the returns of security </a:t>
            </a:r>
            <a:r>
              <a:rPr lang="en-US" altLang="zh-TW" i="1" dirty="0" err="1" smtClean="0"/>
              <a:t>i</a:t>
            </a:r>
            <a:r>
              <a:rPr lang="en-US" altLang="zh-TW" i="1" dirty="0" smtClean="0"/>
              <a:t>. </a:t>
            </a:r>
          </a:p>
          <a:p>
            <a:pPr>
              <a:buNone/>
            </a:pPr>
            <a:r>
              <a:rPr lang="en-US" altLang="zh-TW" dirty="0" smtClean="0"/>
              <a:t>Substituting         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     from above: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Rearranging, and noticing that the      cancel, yields: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dirty="0" smtClean="0"/>
              <a:t>Next the terms in the brackets are squared. </a:t>
            </a:r>
          </a:p>
          <a:p>
            <a:r>
              <a:rPr lang="en-US" altLang="zh-TW" dirty="0" smtClean="0"/>
              <a:t>To proceed with this concentrate on the first index, arid the rest of the terms involving the other indexes follow directly. </a:t>
            </a:r>
          </a:p>
          <a:p>
            <a:r>
              <a:rPr lang="en-US" altLang="zh-TW" dirty="0" smtClean="0"/>
              <a:t>The first index times itself and all other terms yields</a:t>
            </a: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pPr>
              <a:buNone/>
            </a:pPr>
            <a:endParaRPr lang="zh-TW" altLang="zh-TW" dirty="0" smtClean="0"/>
          </a:p>
          <a:p>
            <a:endParaRPr lang="zh-TW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b="1" dirty="0" smtClean="0"/>
          </a:p>
        </p:txBody>
      </p:sp>
      <p:sp>
        <p:nvSpPr>
          <p:cNvPr id="4404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8E5239-92AE-470F-8E6F-2ECE44E47D64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5" name="Object 6"/>
          <p:cNvGraphicFramePr>
            <a:graphicFrameLocks noChangeAspect="1"/>
          </p:cNvGraphicFramePr>
          <p:nvPr/>
        </p:nvGraphicFramePr>
        <p:xfrm>
          <a:off x="2051720" y="908720"/>
          <a:ext cx="1861894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9" name="Equation" r:id="rId3" imgW="1016000" imgH="279400" progId="Equation.DSMT4">
                  <p:embed/>
                </p:oleObj>
              </mc:Choice>
              <mc:Fallback>
                <p:oleObj name="Equation" r:id="rId3" imgW="10160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908720"/>
                        <a:ext cx="1861894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Rectangle 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6" name="Object 8"/>
          <p:cNvGraphicFramePr>
            <a:graphicFrameLocks noChangeAspect="1"/>
          </p:cNvGraphicFramePr>
          <p:nvPr/>
        </p:nvGraphicFramePr>
        <p:xfrm>
          <a:off x="1115616" y="2223072"/>
          <a:ext cx="4248547" cy="917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5" imgW="2463800" imgH="533400" progId="Equation.DSMT4">
                  <p:embed/>
                </p:oleObj>
              </mc:Choice>
              <mc:Fallback>
                <p:oleObj name="Equation" r:id="rId5" imgW="2463800" imgH="533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223072"/>
                        <a:ext cx="4248547" cy="917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4037" name="Object 10"/>
          <p:cNvGraphicFramePr>
            <a:graphicFrameLocks noChangeAspect="1"/>
          </p:cNvGraphicFramePr>
          <p:nvPr/>
        </p:nvGraphicFramePr>
        <p:xfrm>
          <a:off x="467544" y="5327798"/>
          <a:ext cx="813593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7" imgW="4203700" imgH="584200" progId="Equation.DSMT4">
                  <p:embed/>
                </p:oleObj>
              </mc:Choice>
              <mc:Fallback>
                <p:oleObj name="Equation" r:id="rId7" imgW="4203700" imgH="584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327798"/>
                        <a:ext cx="8135938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5" name="Object 13"/>
          <p:cNvGraphicFramePr>
            <a:graphicFrameLocks noChangeAspect="1"/>
          </p:cNvGraphicFramePr>
          <p:nvPr/>
        </p:nvGraphicFramePr>
        <p:xfrm>
          <a:off x="1115616" y="1328192"/>
          <a:ext cx="258316" cy="516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Equation" r:id="rId9" imgW="114250" imgH="228501" progId="Equation.DSMT4">
                  <p:embed/>
                </p:oleObj>
              </mc:Choice>
              <mc:Fallback>
                <p:oleObj name="Equation" r:id="rId9" imgW="114250" imgH="228501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28192"/>
                        <a:ext cx="258316" cy="5166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7" name="Object 15"/>
          <p:cNvGraphicFramePr>
            <a:graphicFrameLocks noChangeAspect="1"/>
          </p:cNvGraphicFramePr>
          <p:nvPr/>
        </p:nvGraphicFramePr>
        <p:xfrm>
          <a:off x="1619672" y="1773233"/>
          <a:ext cx="864096" cy="359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11" imgW="558720" imgH="228600" progId="Equation.DSMT4">
                  <p:embed/>
                </p:oleObj>
              </mc:Choice>
              <mc:Fallback>
                <p:oleObj name="Equation" r:id="rId11" imgW="55872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773233"/>
                        <a:ext cx="864096" cy="3596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49" name="Object 17"/>
          <p:cNvGraphicFramePr>
            <a:graphicFrameLocks noChangeAspect="1"/>
          </p:cNvGraphicFramePr>
          <p:nvPr/>
        </p:nvGraphicFramePr>
        <p:xfrm>
          <a:off x="3851920" y="3284984"/>
          <a:ext cx="240027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Equation" r:id="rId13" imgW="152334" imgH="228501" progId="Equation.DSMT4">
                  <p:embed/>
                </p:oleObj>
              </mc:Choice>
              <mc:Fallback>
                <p:oleObj name="Equation" r:id="rId13" imgW="152334" imgH="22850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284984"/>
                        <a:ext cx="240027" cy="360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4051" name="Object 19"/>
          <p:cNvGraphicFramePr>
            <a:graphicFrameLocks noChangeAspect="1"/>
          </p:cNvGraphicFramePr>
          <p:nvPr/>
        </p:nvGraphicFramePr>
        <p:xfrm>
          <a:off x="827584" y="3645024"/>
          <a:ext cx="618772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5" name="Equation" r:id="rId15" imgW="3390900" imgH="279400" progId="Equation.DSMT4">
                  <p:embed/>
                </p:oleObj>
              </mc:Choice>
              <mc:Fallback>
                <p:oleObj name="Equation" r:id="rId15" imgW="3390900" imgH="2794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645024"/>
                        <a:ext cx="6187722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548680"/>
            <a:ext cx="8515672" cy="576063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Remembering that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only nonzero term involving index one is expressed as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Because all terms involving      are zero and                     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covariance of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the returns between security </a:t>
            </a:r>
            <a:r>
              <a:rPr lang="en-US" altLang="zh-TW" sz="2000" i="1" dirty="0" err="1" smtClean="0"/>
              <a:t>i</a:t>
            </a:r>
            <a:r>
              <a:rPr lang="en-US" altLang="zh-TW" sz="2000" i="1" dirty="0" smtClean="0"/>
              <a:t> </a:t>
            </a:r>
            <a:r>
              <a:rPr lang="en-US" altLang="zh-TW" sz="2000" dirty="0" smtClean="0"/>
              <a:t>and </a:t>
            </a:r>
            <a:r>
              <a:rPr lang="en-US" altLang="zh-TW" sz="2000" i="1" dirty="0" smtClean="0"/>
              <a:t>j </a:t>
            </a:r>
            <a:r>
              <a:rPr lang="en-US" altLang="zh-TW" sz="2000" dirty="0" smtClean="0"/>
              <a:t>utilizing the MIM can be expressed as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pPr eaLnBrk="1" hangingPunct="1">
              <a:buFont typeface="Wingdings" pitchFamily="2" charset="2"/>
              <a:buNone/>
            </a:pPr>
            <a:endParaRPr lang="zh-TW" altLang="en-US" sz="2000" dirty="0" smtClean="0"/>
          </a:p>
        </p:txBody>
      </p:sp>
      <p:sp>
        <p:nvSpPr>
          <p:cNvPr id="45068" name="Slide Number Placeholder 11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2E5A3C42-C657-43D1-89B3-86D5AE428B4E}" type="slidenum">
              <a:rPr lang="en-US" altLang="zh-TW"/>
              <a:pPr/>
              <a:t>8</a:t>
            </a:fld>
            <a:endParaRPr lang="en-US" altLang="zh-TW"/>
          </a:p>
        </p:txBody>
      </p:sp>
      <p:graphicFrame>
        <p:nvGraphicFramePr>
          <p:cNvPr id="45058" name="Object 5"/>
          <p:cNvGraphicFramePr>
            <a:graphicFrameLocks noChangeAspect="1"/>
          </p:cNvGraphicFramePr>
          <p:nvPr/>
        </p:nvGraphicFramePr>
        <p:xfrm>
          <a:off x="899592" y="1029308"/>
          <a:ext cx="5401593" cy="527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Equation" r:id="rId3" imgW="3124200" imgH="304800" progId="Equation.DSMT4">
                  <p:embed/>
                </p:oleObj>
              </mc:Choice>
              <mc:Fallback>
                <p:oleObj name="Equation" r:id="rId3" imgW="3124200" imgH="304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029308"/>
                        <a:ext cx="5401593" cy="527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1115616" y="1967179"/>
          <a:ext cx="2538424" cy="59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Equation" r:id="rId5" imgW="1294838" imgH="304668" progId="Equation.DSMT4">
                  <p:embed/>
                </p:oleObj>
              </mc:Choice>
              <mc:Fallback>
                <p:oleObj name="Equation" r:id="rId5" imgW="1294838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967179"/>
                        <a:ext cx="2538424" cy="59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5060" name="Object 8"/>
          <p:cNvGraphicFramePr>
            <a:graphicFrameLocks noChangeAspect="1"/>
          </p:cNvGraphicFramePr>
          <p:nvPr/>
        </p:nvGraphicFramePr>
        <p:xfrm>
          <a:off x="899592" y="2983122"/>
          <a:ext cx="4824313" cy="51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Equation" r:id="rId7" imgW="2222500" imgH="241300" progId="Equation.DSMT4">
                  <p:embed/>
                </p:oleObj>
              </mc:Choice>
              <mc:Fallback>
                <p:oleObj name="Equation" r:id="rId7" imgW="22225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2983122"/>
                        <a:ext cx="4824313" cy="517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45061" name="Object 10"/>
          <p:cNvGraphicFramePr>
            <a:graphicFrameLocks noChangeAspect="1"/>
          </p:cNvGraphicFramePr>
          <p:nvPr/>
        </p:nvGraphicFramePr>
        <p:xfrm>
          <a:off x="2411760" y="4077072"/>
          <a:ext cx="3023964" cy="56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Equation" r:id="rId9" imgW="1624895" imgH="304668" progId="Equation.DSMT4">
                  <p:embed/>
                </p:oleObj>
              </mc:Choice>
              <mc:Fallback>
                <p:oleObj name="Equation" r:id="rId9" imgW="1624895" imgH="304668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77072"/>
                        <a:ext cx="3023964" cy="5656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070" name="Object 14"/>
          <p:cNvGraphicFramePr>
            <a:graphicFrameLocks noChangeAspect="1"/>
          </p:cNvGraphicFramePr>
          <p:nvPr/>
        </p:nvGraphicFramePr>
        <p:xfrm>
          <a:off x="5076056" y="2564904"/>
          <a:ext cx="1224136" cy="386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Equation" r:id="rId11" imgW="774364" imgH="279279" progId="Equation.DSMT4">
                  <p:embed/>
                </p:oleObj>
              </mc:Choice>
              <mc:Fallback>
                <p:oleObj name="Equation" r:id="rId11" imgW="774364" imgH="279279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564904"/>
                        <a:ext cx="1224136" cy="386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5072" name="Object 16"/>
          <p:cNvGraphicFramePr>
            <a:graphicFrameLocks noChangeAspect="1"/>
          </p:cNvGraphicFramePr>
          <p:nvPr/>
        </p:nvGraphicFramePr>
        <p:xfrm>
          <a:off x="3491880" y="2564904"/>
          <a:ext cx="216024" cy="34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Equation" r:id="rId13" imgW="139700" imgH="228600" progId="Equation.DSMT4">
                  <p:embed/>
                </p:oleObj>
              </mc:Choice>
              <mc:Fallback>
                <p:oleObj name="Equation" r:id="rId13" imgW="1397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564904"/>
                        <a:ext cx="216024" cy="345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64288" y="3068960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(10B.3)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43000" y="332657"/>
            <a:ext cx="9001000" cy="6120679"/>
          </a:xfrm>
        </p:spPr>
        <p:txBody>
          <a:bodyPr>
            <a:normAutofit/>
          </a:bodyPr>
          <a:lstStyle/>
          <a:p>
            <a:r>
              <a:rPr lang="en-US" altLang="zh-TW" sz="2000" dirty="0" smtClean="0"/>
              <a:t>Again, substituting for                           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Again, noting that        cancels and combining the terms involving the same </a:t>
            </a:r>
            <a:r>
              <a:rPr lang="en-US" altLang="zh-TW" sz="2000" dirty="0" err="1" smtClean="0"/>
              <a:t>b’s</a:t>
            </a:r>
            <a:r>
              <a:rPr lang="en-US" altLang="zh-TW" sz="2000" dirty="0" smtClean="0"/>
              <a:t>:</a:t>
            </a:r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Next multiply out terms, again concentrating on the terms involving      :</a:t>
            </a:r>
          </a:p>
          <a:p>
            <a:pPr>
              <a:buNone/>
            </a:pPr>
            <a:endParaRPr lang="en-US" altLang="zh-TW" sz="2000" dirty="0" smtClean="0"/>
          </a:p>
          <a:p>
            <a:pPr>
              <a:buNone/>
            </a:pPr>
            <a:endParaRPr lang="en-US" altLang="zh-TW" sz="2000" dirty="0" smtClean="0"/>
          </a:p>
          <a:p>
            <a:r>
              <a:rPr lang="en-US" altLang="zh-TW" sz="2000" dirty="0" smtClean="0"/>
              <a:t>Because the covariance between two indexes is zero, and the covariance between any residual and an index is zero: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To conclude, remember that the covariance of the residuals is equal to zero and therefore:</a:t>
            </a:r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zh-TW" sz="2000" dirty="0" smtClean="0"/>
          </a:p>
          <a:p>
            <a:endParaRPr lang="zh-TW" altLang="en-US" sz="2000" dirty="0"/>
          </a:p>
        </p:txBody>
      </p:sp>
      <p:sp>
        <p:nvSpPr>
          <p:cNvPr id="46090" name="Slide Number Placeholder 9"/>
          <p:cNvSpPr>
            <a:spLocks noGrp="1"/>
          </p:cNvSpPr>
          <p:nvPr>
            <p:ph type="sldNum" sz="quarter" idx="4"/>
          </p:nvPr>
        </p:nvSpPr>
        <p:spPr>
          <a:noFill/>
        </p:spPr>
        <p:txBody>
          <a:bodyPr/>
          <a:lstStyle/>
          <a:p>
            <a:fld id="{B0102C4F-A8D1-4E8B-90B9-41C774AE8865}" type="slidenum">
              <a:rPr lang="en-US" altLang="zh-TW"/>
              <a:pPr/>
              <a:t>9</a:t>
            </a:fld>
            <a:endParaRPr lang="en-US" altLang="zh-TW"/>
          </a:p>
        </p:txBody>
      </p:sp>
      <p:graphicFrame>
        <p:nvGraphicFramePr>
          <p:cNvPr id="46082" name="Object 7"/>
          <p:cNvGraphicFramePr>
            <a:graphicFrameLocks noChangeAspect="1"/>
          </p:cNvGraphicFramePr>
          <p:nvPr/>
        </p:nvGraphicFramePr>
        <p:xfrm>
          <a:off x="1727176" y="725763"/>
          <a:ext cx="3960465" cy="162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2" name="Equation" r:id="rId3" imgW="2489200" imgH="1016000" progId="Equation.DSMT4">
                  <p:embed/>
                </p:oleObj>
              </mc:Choice>
              <mc:Fallback>
                <p:oleObj name="Equation" r:id="rId3" imgW="2489200" imgH="1016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176" y="725763"/>
                        <a:ext cx="3960465" cy="16231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6"/>
          <p:cNvGraphicFramePr>
            <a:graphicFrameLocks noChangeAspect="1"/>
          </p:cNvGraphicFramePr>
          <p:nvPr/>
        </p:nvGraphicFramePr>
        <p:xfrm>
          <a:off x="1079104" y="2778849"/>
          <a:ext cx="5832648" cy="86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3" name="Equation" r:id="rId5" imgW="3403600" imgH="508000" progId="Equation.DSMT4">
                  <p:embed/>
                </p:oleObj>
              </mc:Choice>
              <mc:Fallback>
                <p:oleObj name="Equation" r:id="rId5" imgW="34036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104" y="2778849"/>
                        <a:ext cx="5832648" cy="866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5"/>
          <p:cNvGraphicFramePr>
            <a:graphicFrameLocks noChangeAspect="1"/>
          </p:cNvGraphicFramePr>
          <p:nvPr/>
        </p:nvGraphicFramePr>
        <p:xfrm>
          <a:off x="677863" y="4147170"/>
          <a:ext cx="71024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Equation" r:id="rId7" imgW="4965480" imgH="253800" progId="Equation.DSMT4">
                  <p:embed/>
                </p:oleObj>
              </mc:Choice>
              <mc:Fallback>
                <p:oleObj name="Equation" r:id="rId7" imgW="496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4147170"/>
                        <a:ext cx="710247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2735288" y="332657"/>
          <a:ext cx="1713981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Equation" r:id="rId9" imgW="977760" imgH="241200" progId="Equation.DSMT4">
                  <p:embed/>
                </p:oleObj>
              </mc:Choice>
              <mc:Fallback>
                <p:oleObj name="Equation" r:id="rId9" imgW="97776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88" y="332657"/>
                        <a:ext cx="1713981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2375248" y="2348881"/>
          <a:ext cx="288032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Equation" r:id="rId11" imgW="152334" imgH="228501" progId="Equation.DSMT4">
                  <p:embed/>
                </p:oleObj>
              </mc:Choice>
              <mc:Fallback>
                <p:oleObj name="Equation" r:id="rId11" imgW="152334" imgH="228501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248" y="2348881"/>
                        <a:ext cx="288032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099" name="Object 19"/>
          <p:cNvGraphicFramePr>
            <a:graphicFrameLocks noChangeAspect="1"/>
          </p:cNvGraphicFramePr>
          <p:nvPr/>
        </p:nvGraphicFramePr>
        <p:xfrm>
          <a:off x="7415808" y="3645025"/>
          <a:ext cx="288032" cy="36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Equation" r:id="rId13" imgW="177646" imgH="228402" progId="Equation.DSMT4">
                  <p:embed/>
                </p:oleObj>
              </mc:Choice>
              <mc:Fallback>
                <p:oleObj name="Equation" r:id="rId13" imgW="177646" imgH="228402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5808" y="3645025"/>
                        <a:ext cx="288032" cy="3638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101" name="Object 21"/>
          <p:cNvGraphicFramePr>
            <a:graphicFrameLocks noChangeAspect="1"/>
          </p:cNvGraphicFramePr>
          <p:nvPr/>
        </p:nvGraphicFramePr>
        <p:xfrm>
          <a:off x="3995936" y="5085184"/>
          <a:ext cx="2736304" cy="447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Equation" r:id="rId15" imgW="1574800" imgH="254000" progId="Equation.DSMT4">
                  <p:embed/>
                </p:oleObj>
              </mc:Choice>
              <mc:Fallback>
                <p:oleObj name="Equation" r:id="rId15" imgW="1574800" imgH="2540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5085184"/>
                        <a:ext cx="2736304" cy="4477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46103" name="Object 23"/>
          <p:cNvGraphicFramePr>
            <a:graphicFrameLocks noChangeAspect="1"/>
          </p:cNvGraphicFramePr>
          <p:nvPr/>
        </p:nvGraphicFramePr>
        <p:xfrm>
          <a:off x="1691680" y="5949280"/>
          <a:ext cx="4896544" cy="53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Equation" r:id="rId17" imgW="2374900" imgH="254000" progId="Equation.DSMT4">
                  <p:embed/>
                </p:oleObj>
              </mc:Choice>
              <mc:Fallback>
                <p:oleObj name="Equation" r:id="rId17" imgW="2374900" imgH="2540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949280"/>
                        <a:ext cx="4896544" cy="5309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020272" y="5949280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(10B.4)</a:t>
            </a:r>
            <a:endParaRPr kumimoji="0" lang="zh-TW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PMFD Textbook">
  <a:themeElements>
    <a:clrScheme name="Financial Connection">
      <a:dk1>
        <a:srgbClr val="595959"/>
      </a:dk1>
      <a:lt1>
        <a:srgbClr val="00B050"/>
      </a:lt1>
      <a:dk2>
        <a:srgbClr val="002060"/>
      </a:dk2>
      <a:lt2>
        <a:srgbClr val="9B2D1F"/>
      </a:lt2>
      <a:accent1>
        <a:srgbClr val="0C0C0C"/>
      </a:accent1>
      <a:accent2>
        <a:srgbClr val="00B050"/>
      </a:accent2>
      <a:accent3>
        <a:srgbClr val="002060"/>
      </a:accent3>
      <a:accent4>
        <a:srgbClr val="9B2D1F"/>
      </a:accent4>
      <a:accent5>
        <a:srgbClr val="F4C33A"/>
      </a:accent5>
      <a:accent6>
        <a:srgbClr val="BFBFBF"/>
      </a:accent6>
      <a:hlink>
        <a:srgbClr val="7F7F7F"/>
      </a:hlink>
      <a:folHlink>
        <a:srgbClr val="9B2D1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SAPMFD Textbook</Template>
  <TotalTime>1438</TotalTime>
  <Words>1672</Words>
  <Application>Microsoft Office PowerPoint</Application>
  <PresentationFormat>On-screen Show (4:3)</PresentationFormat>
  <Paragraphs>243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SAPMFD Textbook</vt:lpstr>
      <vt:lpstr>Equation</vt:lpstr>
      <vt:lpstr>Appendix 10 A:  A Linear-Programming Approach to Portfolio-Analysis Models  (Related to 10.1.2)</vt:lpstr>
      <vt:lpstr>PowerPoint Presentation</vt:lpstr>
      <vt:lpstr>PowerPoint Presentation</vt:lpstr>
      <vt:lpstr>PowerPoint Presentation</vt:lpstr>
      <vt:lpstr>Appendix 10 B:  Expected Return, Variance, and Covariance for a MIM  (Related to 10.2)</vt:lpstr>
      <vt:lpstr>PowerPoint Presentation</vt:lpstr>
      <vt:lpstr>PowerPoint Presentation</vt:lpstr>
      <vt:lpstr>PowerPoint Presentation</vt:lpstr>
      <vt:lpstr>PowerPoint Presentation</vt:lpstr>
      <vt:lpstr>Appendix 10 C:  Using Microsoft Excel to Calculate Optimal Weights of a Portfolio  (Related to Sample Problem 11.1)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 Analysis  and Portfolio Management</dc:title>
  <dc:creator>user</dc:creator>
  <cp:lastModifiedBy>Research</cp:lastModifiedBy>
  <cp:revision>87</cp:revision>
  <dcterms:created xsi:type="dcterms:W3CDTF">2007-09-19T08:28:09Z</dcterms:created>
  <dcterms:modified xsi:type="dcterms:W3CDTF">2013-01-23T21:36:20Z</dcterms:modified>
</cp:coreProperties>
</file>