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6"/>
  </p:notesMasterIdLst>
  <p:sldIdLst>
    <p:sldId id="257" r:id="rId2"/>
    <p:sldId id="258" r:id="rId3"/>
    <p:sldId id="307" r:id="rId4"/>
    <p:sldId id="259" r:id="rId5"/>
    <p:sldId id="260" r:id="rId6"/>
    <p:sldId id="263" r:id="rId7"/>
    <p:sldId id="265" r:id="rId8"/>
    <p:sldId id="266" r:id="rId9"/>
    <p:sldId id="267" r:id="rId10"/>
    <p:sldId id="268" r:id="rId11"/>
    <p:sldId id="308" r:id="rId12"/>
    <p:sldId id="269" r:id="rId13"/>
    <p:sldId id="270" r:id="rId14"/>
    <p:sldId id="271" r:id="rId15"/>
    <p:sldId id="272" r:id="rId16"/>
    <p:sldId id="273" r:id="rId17"/>
    <p:sldId id="309" r:id="rId18"/>
    <p:sldId id="277" r:id="rId19"/>
    <p:sldId id="305" r:id="rId20"/>
    <p:sldId id="306" r:id="rId21"/>
    <p:sldId id="278" r:id="rId22"/>
    <p:sldId id="279" r:id="rId23"/>
    <p:sldId id="280" r:id="rId24"/>
    <p:sldId id="282" r:id="rId25"/>
    <p:sldId id="281" r:id="rId26"/>
    <p:sldId id="287" r:id="rId27"/>
    <p:sldId id="288" r:id="rId28"/>
    <p:sldId id="289" r:id="rId29"/>
    <p:sldId id="284" r:id="rId30"/>
    <p:sldId id="285" r:id="rId31"/>
    <p:sldId id="304" r:id="rId32"/>
    <p:sldId id="286" r:id="rId33"/>
    <p:sldId id="290" r:id="rId34"/>
    <p:sldId id="292" r:id="rId35"/>
  </p:sldIdLst>
  <p:sldSz cx="9144000" cy="6858000" type="screen4x3"/>
  <p:notesSz cx="6881813" cy="92964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wrap="square" lIns="92446" tIns="46223" rIns="92446" bIns="46223"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lvl1pPr>
          </a:lstStyle>
          <a:p>
            <a:fld id="{5D816C0D-61B6-452B-B3BB-8E4A9B91BF59}" type="datetimeFigureOut">
              <a:rPr lang="en-US"/>
              <a:pPr/>
              <a:t>2/1/2013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wrap="square" lIns="92446" tIns="46223" rIns="92446" bIns="46223"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fld id="{A2ED10D5-E61F-43E8-9F0D-5590EA786331}" type="slidenum">
              <a:rPr lang="en-US"/>
              <a:pPr/>
              <a:t>‹#›</a:t>
            </a:fld>
            <a:endParaRPr lang="en-US"/>
          </a:p>
        </p:txBody>
      </p:sp>
    </p:spTree>
    <p:extLst>
      <p:ext uri="{BB962C8B-B14F-4D97-AF65-F5344CB8AC3E}">
        <p14:creationId xmlns:p14="http://schemas.microsoft.com/office/powerpoint/2010/main" val="2061873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B3CFC90-D086-46C3-BF3F-C1C29D2C711E}" type="slidenum">
              <a:rPr lang="en-US" altLang="zh-TW" smtClean="0"/>
              <a:pPr/>
              <a:t>‹#›</a:t>
            </a:fld>
            <a:endParaRPr lang="en-US" altLang="zh-TW"/>
          </a:p>
        </p:txBody>
      </p:sp>
      <p:sp>
        <p:nvSpPr>
          <p:cNvPr id="6" name="Footer Placeholder 5"/>
          <p:cNvSpPr>
            <a:spLocks noGrp="1"/>
          </p:cNvSpPr>
          <p:nvPr>
            <p:ph type="ftr" sz="quarter" idx="11"/>
          </p:nvPr>
        </p:nvSpPr>
        <p:spPr/>
        <p:txBody>
          <a:body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2" name="Slide Number Placeholder 11"/>
          <p:cNvSpPr>
            <a:spLocks noGrp="1"/>
          </p:cNvSpPr>
          <p:nvPr>
            <p:ph type="sldNum" sz="quarter" idx="14"/>
          </p:nvPr>
        </p:nvSpPr>
        <p:spPr/>
        <p:txBody>
          <a:bodyPr/>
          <a:lstStyle/>
          <a:p>
            <a:fld id="{9C9CABDD-DD64-405B-8106-BC9831177095}" type="slidenum">
              <a:rPr lang="en-US" altLang="zh-TW" smtClean="0"/>
              <a:pPr/>
              <a:t>‹#›</a:t>
            </a:fld>
            <a:endParaRPr lang="en-US" altLang="zh-TW"/>
          </a:p>
        </p:txBody>
      </p:sp>
      <p:sp>
        <p:nvSpPr>
          <p:cNvPr id="13" name="Footer Placeholder 12"/>
          <p:cNvSpPr>
            <a:spLocks noGrp="1"/>
          </p:cNvSpPr>
          <p:nvPr>
            <p:ph type="ftr" sz="quarter" idx="15"/>
          </p:nvPr>
        </p:nvSpPr>
        <p:spPr/>
        <p:txBody>
          <a:bodyPr/>
          <a:lstStyle/>
          <a:p>
            <a:endParaRPr lang="en-US" altLang="zh-TW"/>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8" name="Slide Number Placeholder 7"/>
          <p:cNvSpPr>
            <a:spLocks noGrp="1"/>
          </p:cNvSpPr>
          <p:nvPr>
            <p:ph type="sldNum" sz="quarter" idx="10"/>
          </p:nvPr>
        </p:nvSpPr>
        <p:spPr/>
        <p:txBody>
          <a:bodyPr/>
          <a:lstStyle/>
          <a:p>
            <a:fld id="{5B54CF8F-870A-4943-B3A8-B7B90814FDD8}" type="slidenum">
              <a:rPr lang="en-US" altLang="zh-TW" smtClean="0"/>
              <a:pPr/>
              <a:t>‹#›</a:t>
            </a:fld>
            <a:endParaRPr lang="en-US" altLang="zh-TW"/>
          </a:p>
        </p:txBody>
      </p:sp>
      <p:sp>
        <p:nvSpPr>
          <p:cNvPr id="9" name="Footer Placeholder 8"/>
          <p:cNvSpPr>
            <a:spLocks noGrp="1"/>
          </p:cNvSpPr>
          <p:nvPr>
            <p:ph type="ftr" sz="quarter" idx="11"/>
          </p:nvPr>
        </p:nvSpPr>
        <p:spPr/>
        <p:txBody>
          <a:body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9C9CABDD-DD64-405B-8106-BC9831177095}" type="slidenum">
              <a:rPr lang="en-US" altLang="zh-TW" smtClean="0"/>
              <a:pPr/>
              <a:t>‹#›</a:t>
            </a:fld>
            <a:endParaRPr lang="en-US" altLang="zh-TW"/>
          </a:p>
        </p:txBody>
      </p:sp>
    </p:spTree>
    <p:extLst>
      <p:ext uri="{BB962C8B-B14F-4D97-AF65-F5344CB8AC3E}">
        <p14:creationId xmlns:p14="http://schemas.microsoft.com/office/powerpoint/2010/main" val="326648002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altLang="zh-TW"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5602F187-6842-4538-BCAF-8C23DF8CC1C1}" type="slidenum">
              <a:rPr lang="en-US" altLang="zh-TW" smtClean="0"/>
              <a:pPr/>
              <a:t>‹#›</a:t>
            </a:fld>
            <a:endParaRPr lang="en-US" altLang="zh-TW"/>
          </a:p>
        </p:txBody>
      </p:sp>
    </p:spTree>
    <p:extLst>
      <p:ext uri="{BB962C8B-B14F-4D97-AF65-F5344CB8AC3E}">
        <p14:creationId xmlns:p14="http://schemas.microsoft.com/office/powerpoint/2010/main" val="4245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194175" cy="202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8288"/>
            <a:ext cx="4194175" cy="2020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301625" y="6245225"/>
            <a:ext cx="2289175" cy="476250"/>
          </a:xfrm>
          <a:prstGeom prst="rect">
            <a:avLst/>
          </a:prstGeom>
          <a:ln/>
        </p:spPr>
        <p:txBody>
          <a:bodyPr/>
          <a:lstStyle>
            <a:lvl1pPr>
              <a:defRPr/>
            </a:lvl1pPr>
          </a:lstStyle>
          <a:p>
            <a:endParaRPr lang="en-US" altLang="zh-TW"/>
          </a:p>
        </p:txBody>
      </p:sp>
      <p:sp>
        <p:nvSpPr>
          <p:cNvPr id="7" name="Rectangle 5"/>
          <p:cNvSpPr>
            <a:spLocks noGrp="1" noChangeArrowheads="1"/>
          </p:cNvSpPr>
          <p:nvPr>
            <p:ph type="ftr" sz="quarter" idx="11"/>
          </p:nvPr>
        </p:nvSpPr>
        <p:spPr>
          <a:ln/>
        </p:spPr>
        <p:txBody>
          <a:bodyPr/>
          <a:lstStyle>
            <a:lvl1pPr>
              <a:defRPr/>
            </a:lvl1pPr>
          </a:lstStyle>
          <a:p>
            <a:endParaRPr lang="en-US" altLang="zh-TW"/>
          </a:p>
        </p:txBody>
      </p:sp>
      <p:sp>
        <p:nvSpPr>
          <p:cNvPr id="8" name="Rectangle 6"/>
          <p:cNvSpPr>
            <a:spLocks noGrp="1" noChangeArrowheads="1"/>
          </p:cNvSpPr>
          <p:nvPr>
            <p:ph type="sldNum" sz="quarter" idx="12"/>
          </p:nvPr>
        </p:nvSpPr>
        <p:spPr>
          <a:ln/>
        </p:spPr>
        <p:txBody>
          <a:bodyPr/>
          <a:lstStyle>
            <a:lvl1pPr>
              <a:defRPr/>
            </a:lvl1pPr>
          </a:lstStyle>
          <a:p>
            <a:fld id="{9390EEF5-7AF3-4497-AB7B-634BD7844E56}"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C9CABDD-DD64-405B-8106-BC9831177095}" type="slidenum">
              <a:rPr lang="en-US" altLang="zh-TW" smtClean="0"/>
              <a:pPr/>
              <a:t>‹#›</a:t>
            </a:fld>
            <a:endParaRPr lang="en-US" altLang="zh-TW"/>
          </a:p>
        </p:txBody>
      </p:sp>
      <p:sp>
        <p:nvSpPr>
          <p:cNvPr id="16" name="Title 15"/>
          <p:cNvSpPr>
            <a:spLocks noGrp="1"/>
          </p:cNvSpPr>
          <p:nvPr>
            <p:ph type="title"/>
          </p:nvPr>
        </p:nvSpPr>
        <p:spPr/>
        <p:txBody>
          <a:bodyPr/>
          <a:lstStyle/>
          <a:p>
            <a:r>
              <a:rPr lang="en-US" altLang="zh-TW" smtClean="0"/>
              <a:t>Click to edit Master title style</a:t>
            </a: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9C9CABDD-DD64-405B-8106-BC9831177095}" type="slidenum">
              <a:rPr lang="en-US" altLang="zh-TW" smtClean="0"/>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10" name="Slide Number Placeholder 9"/>
          <p:cNvSpPr>
            <a:spLocks noGrp="1"/>
          </p:cNvSpPr>
          <p:nvPr>
            <p:ph type="sldNum" sz="quarter" idx="10"/>
          </p:nvPr>
        </p:nvSpPr>
        <p:spPr/>
        <p:txBody>
          <a:bodyPr/>
          <a:lstStyle/>
          <a:p>
            <a:fld id="{F17601C5-D104-45B1-8BDB-747BFB35E385}" type="slidenum">
              <a:rPr lang="en-US" altLang="zh-TW" smtClean="0"/>
              <a:pPr/>
              <a:t>‹#›</a:t>
            </a:fld>
            <a:endParaRPr lang="en-US" altLang="zh-TW"/>
          </a:p>
        </p:txBody>
      </p:sp>
      <p:sp>
        <p:nvSpPr>
          <p:cNvPr id="11" name="Footer Placeholder 10"/>
          <p:cNvSpPr>
            <a:spLocks noGrp="1"/>
          </p:cNvSpPr>
          <p:nvPr>
            <p:ph type="ftr" sz="quarter" idx="11"/>
          </p:nvPr>
        </p:nvSpPr>
        <p:spPr/>
        <p:txBody>
          <a:body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9" name="Slide Number Placeholder 8"/>
          <p:cNvSpPr>
            <a:spLocks noGrp="1"/>
          </p:cNvSpPr>
          <p:nvPr>
            <p:ph type="sldNum" sz="quarter" idx="14"/>
          </p:nvPr>
        </p:nvSpPr>
        <p:spPr/>
        <p:txBody>
          <a:bodyPr/>
          <a:lstStyle/>
          <a:p>
            <a:fld id="{9C9CABDD-DD64-405B-8106-BC9831177095}"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9C9CABDD-DD64-405B-8106-BC9831177095}" type="slidenum">
              <a:rPr lang="en-US" altLang="zh-TW" smtClean="0"/>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9C9CABDD-DD64-405B-8106-BC9831177095}" type="slidenum">
              <a:rPr lang="en-US" altLang="zh-TW" smtClean="0"/>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0" name="Slide Number Placeholder 9"/>
          <p:cNvSpPr>
            <a:spLocks noGrp="1"/>
          </p:cNvSpPr>
          <p:nvPr>
            <p:ph type="sldNum" sz="quarter" idx="14"/>
          </p:nvPr>
        </p:nvSpPr>
        <p:spPr/>
        <p:txBody>
          <a:bodyPr/>
          <a:lstStyle/>
          <a:p>
            <a:fld id="{9C9CABDD-DD64-405B-8106-BC9831177095}" type="slidenum">
              <a:rPr lang="en-US" altLang="zh-TW" smtClean="0"/>
              <a:pPr/>
              <a:t>‹#›</a:t>
            </a:fld>
            <a:endParaRPr lang="en-US" altLang="zh-TW"/>
          </a:p>
        </p:txBody>
      </p:sp>
      <p:sp>
        <p:nvSpPr>
          <p:cNvPr id="11" name="Footer Placeholder 10"/>
          <p:cNvSpPr>
            <a:spLocks noGrp="1"/>
          </p:cNvSpPr>
          <p:nvPr>
            <p:ph type="ftr" sz="quarter" idx="15"/>
          </p:nvPr>
        </p:nvSpPr>
        <p:spPr/>
        <p:txBody>
          <a:bodyPr/>
          <a:lstStyle/>
          <a:p>
            <a:endParaRPr lang="en-US" altLang="zh-TW"/>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9C9CABDD-DD64-405B-8106-BC9831177095}"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C9CABDD-DD64-405B-8106-BC9831177095}" type="slidenum">
              <a:rPr lang="en-US" altLang="zh-TW" smtClean="0"/>
              <a:pPr/>
              <a:t>‹#›</a:t>
            </a:fld>
            <a:endParaRPr lang="en-US" altLang="zh-TW"/>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7.png"/><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3.bin"/><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16.bin"/><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7.wmf"/><Relationship Id="rId5" Type="http://schemas.openxmlformats.org/officeDocument/2006/relationships/oleObject" Target="../embeddings/oleObject19.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31.jpeg"/><Relationship Id="rId4" Type="http://schemas.openxmlformats.org/officeDocument/2006/relationships/image" Target="../media/image30.wmf"/></Relationships>
</file>

<file path=ppt/slides/_rels/slide2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24.bin"/><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27.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4.xml"/><Relationship Id="rId1" Type="http://schemas.openxmlformats.org/officeDocument/2006/relationships/vmlDrawing" Target="../drawings/vmlDrawing14.vml"/><Relationship Id="rId4" Type="http://schemas.openxmlformats.org/officeDocument/2006/relationships/image" Target="../media/image41.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4.xml"/><Relationship Id="rId1" Type="http://schemas.openxmlformats.org/officeDocument/2006/relationships/vmlDrawing" Target="../drawings/vmlDrawing15.vml"/><Relationship Id="rId4" Type="http://schemas.openxmlformats.org/officeDocument/2006/relationships/image" Target="../media/image4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7"/>
          <p:cNvSpPr>
            <a:spLocks noGrp="1"/>
          </p:cNvSpPr>
          <p:nvPr>
            <p:ph type="sldNum" sz="quarter" idx="4294967295"/>
          </p:nvPr>
        </p:nvSpPr>
        <p:spPr>
          <a:xfrm>
            <a:off x="6854825" y="6245225"/>
            <a:ext cx="2289175" cy="476250"/>
          </a:xfrm>
          <a:noFill/>
        </p:spPr>
        <p:txBody>
          <a:bodyPr/>
          <a:lstStyle/>
          <a:p>
            <a:fld id="{09ACF78A-C13F-4DCC-BC3D-DAA1C8C1CC01}" type="slidenum">
              <a:rPr lang="en-US" altLang="zh-TW"/>
              <a:pPr/>
              <a:t>1</a:t>
            </a:fld>
            <a:endParaRPr lang="en-US" altLang="zh-TW"/>
          </a:p>
        </p:txBody>
      </p:sp>
      <p:sp>
        <p:nvSpPr>
          <p:cNvPr id="9" name="Rectangle 3"/>
          <p:cNvSpPr>
            <a:spLocks noGrp="1" noChangeArrowheads="1"/>
          </p:cNvSpPr>
          <p:nvPr>
            <p:ph type="subTitle" idx="1"/>
          </p:nvPr>
        </p:nvSpPr>
        <p:spPr>
          <a:xfrm>
            <a:off x="107504" y="1484784"/>
            <a:ext cx="4608513" cy="2301406"/>
          </a:xfrm>
        </p:spPr>
        <p:txBody>
          <a:bodyPr>
            <a:noAutofit/>
          </a:bodyPr>
          <a:lstStyle/>
          <a:p>
            <a:r>
              <a:rPr lang="en-US" altLang="zh-TW" sz="2800" b="1" dirty="0">
                <a:solidFill>
                  <a:schemeClr val="bg1"/>
                </a:solidFill>
              </a:rPr>
              <a:t> </a:t>
            </a:r>
            <a:r>
              <a:rPr lang="en-US" altLang="zh-TW" sz="2800" b="1" dirty="0">
                <a:solidFill>
                  <a:srgbClr val="FFFFFF"/>
                </a:solidFill>
                <a:latin typeface="Times New Roman" pitchFamily="18" charset="0"/>
                <a:cs typeface="Times New Roman" pitchFamily="18" charset="0"/>
              </a:rPr>
              <a:t>Chapter </a:t>
            </a:r>
            <a:r>
              <a:rPr lang="en-US" altLang="zh-TW" sz="2800" b="1" dirty="0" smtClean="0">
                <a:solidFill>
                  <a:srgbClr val="FFFFFF"/>
                </a:solidFill>
                <a:latin typeface="Times New Roman" pitchFamily="18" charset="0"/>
                <a:cs typeface="Times New Roman" pitchFamily="18" charset="0"/>
              </a:rPr>
              <a:t>17</a:t>
            </a:r>
          </a:p>
          <a:p>
            <a:r>
              <a:rPr lang="en-US" altLang="zh-TW" sz="2800" b="1" dirty="0">
                <a:solidFill>
                  <a:srgbClr val="FFFFFF"/>
                </a:solidFill>
                <a:latin typeface="Times New Roman" pitchFamily="18" charset="0"/>
                <a:cs typeface="Times New Roman" pitchFamily="18" charset="0"/>
              </a:rPr>
              <a:t>	</a:t>
            </a:r>
            <a:br>
              <a:rPr lang="en-US" altLang="zh-TW" sz="2800" b="1" dirty="0">
                <a:solidFill>
                  <a:srgbClr val="FFFFFF"/>
                </a:solidFill>
                <a:latin typeface="Times New Roman" pitchFamily="18" charset="0"/>
                <a:cs typeface="Times New Roman" pitchFamily="18" charset="0"/>
              </a:rPr>
            </a:br>
            <a:r>
              <a:rPr lang="en-US" altLang="zh-TW" sz="2800" b="1" dirty="0">
                <a:solidFill>
                  <a:srgbClr val="FFFFFF"/>
                </a:solidFill>
                <a:latin typeface="Times New Roman" pitchFamily="18" charset="0"/>
                <a:cs typeface="Times New Roman" pitchFamily="18" charset="0"/>
              </a:rPr>
              <a:t> </a:t>
            </a:r>
            <a:r>
              <a:rPr lang="en-US" altLang="zh-TW" sz="2800" b="1" dirty="0" smtClean="0">
                <a:solidFill>
                  <a:srgbClr val="FFFFFF"/>
                </a:solidFill>
                <a:latin typeface="Times New Roman" pitchFamily="18" charset="0"/>
                <a:cs typeface="Times New Roman" pitchFamily="18" charset="0"/>
              </a:rPr>
              <a:t>Option Pricing Theory and Firm Valuation</a:t>
            </a:r>
            <a:endParaRPr lang="en-US" altLang="zh-TW" sz="2800" b="1" dirty="0">
              <a:solidFill>
                <a:srgbClr val="FFFFFF"/>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latin typeface="+mn-lt"/>
              </a:rPr>
              <a:t>17.2	 Factors affecting option value</a:t>
            </a:r>
            <a:endParaRPr lang="en-US" altLang="zh-TW" sz="3200" b="1" dirty="0" smtClean="0">
              <a:latin typeface="+mn-lt"/>
            </a:endParaRPr>
          </a:p>
        </p:txBody>
      </p:sp>
      <p:sp>
        <p:nvSpPr>
          <p:cNvPr id="36867" name="Rectangle 3"/>
          <p:cNvSpPr>
            <a:spLocks noGrp="1" noRot="1" noChangeArrowheads="1"/>
          </p:cNvSpPr>
          <p:nvPr>
            <p:ph idx="1"/>
          </p:nvPr>
        </p:nvSpPr>
        <p:spPr>
          <a:xfrm>
            <a:off x="301625" y="1196975"/>
            <a:ext cx="8540750" cy="5400675"/>
          </a:xfrm>
        </p:spPr>
        <p:txBody>
          <a:bodyPr/>
          <a:lstStyle/>
          <a:p>
            <a:pPr eaLnBrk="1" hangingPunct="1">
              <a:buFont typeface="Wingdings" pitchFamily="2" charset="2"/>
              <a:buNone/>
            </a:pPr>
            <a:r>
              <a:rPr lang="en-US" altLang="zh-TW" sz="2000" b="1" dirty="0" smtClean="0"/>
              <a:t>Figure 17.3  Call Option Value as a Function of Stock Price</a:t>
            </a:r>
          </a:p>
        </p:txBody>
      </p:sp>
      <p:sp>
        <p:nvSpPr>
          <p:cNvPr id="36870" name="Slide Number Placeholder 7"/>
          <p:cNvSpPr>
            <a:spLocks noGrp="1"/>
          </p:cNvSpPr>
          <p:nvPr>
            <p:ph type="sldNum" sz="quarter" idx="12"/>
          </p:nvPr>
        </p:nvSpPr>
        <p:spPr/>
        <p:txBody>
          <a:bodyPr/>
          <a:lstStyle/>
          <a:p>
            <a:fld id="{35D4839E-BD93-4BE4-905A-96A7E1C4DCC4}" type="slidenum">
              <a:rPr lang="en-US" altLang="zh-TW">
                <a:solidFill>
                  <a:schemeClr val="accent6">
                    <a:lumMod val="20000"/>
                    <a:lumOff val="80000"/>
                  </a:schemeClr>
                </a:solidFill>
                <a:ea typeface="+mn-ea"/>
              </a:rPr>
              <a:pPr/>
              <a:t>10</a:t>
            </a:fld>
            <a:endParaRPr lang="en-US" altLang="zh-TW" dirty="0">
              <a:solidFill>
                <a:schemeClr val="accent6">
                  <a:lumMod val="20000"/>
                  <a:lumOff val="80000"/>
                </a:schemeClr>
              </a:solidFill>
              <a:ea typeface="+mn-ea"/>
            </a:endParaRPr>
          </a:p>
        </p:txBody>
      </p:sp>
      <p:sp>
        <p:nvSpPr>
          <p:cNvPr id="36868" name="Rectangle 5"/>
          <p:cNvSpPr>
            <a:spLocks noChangeArrowheads="1"/>
          </p:cNvSpPr>
          <p:nvPr/>
        </p:nvSpPr>
        <p:spPr bwMode="auto">
          <a:xfrm>
            <a:off x="0" y="1409700"/>
            <a:ext cx="9144000" cy="0"/>
          </a:xfrm>
          <a:prstGeom prst="rect">
            <a:avLst/>
          </a:prstGeom>
          <a:noFill/>
          <a:ln w="9525">
            <a:noFill/>
            <a:miter lim="800000"/>
            <a:headEnd/>
            <a:tailEnd/>
          </a:ln>
        </p:spPr>
        <p:txBody>
          <a:bodyPr wrap="none" anchor="ctr">
            <a:spAutoFit/>
          </a:bodyPr>
          <a:lstStyle/>
          <a:p>
            <a:endParaRPr lang="en-US"/>
          </a:p>
        </p:txBody>
      </p:sp>
      <p:pic>
        <p:nvPicPr>
          <p:cNvPr id="36869" name="Picture 4" descr="fg10-3"/>
          <p:cNvPicPr>
            <a:picLocks noChangeAspect="1" noChangeArrowheads="1"/>
          </p:cNvPicPr>
          <p:nvPr/>
        </p:nvPicPr>
        <p:blipFill>
          <a:blip r:embed="rId2"/>
          <a:srcRect l="4173"/>
          <a:stretch>
            <a:fillRect/>
          </a:stretch>
        </p:blipFill>
        <p:spPr bwMode="auto">
          <a:xfrm>
            <a:off x="1187449" y="1714489"/>
            <a:ext cx="6081457" cy="46799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mn-lt"/>
              </a:rPr>
              <a:t>17.2	 Factors affecting option value</a:t>
            </a:r>
            <a:endParaRPr lang="zh-TW" altLang="en-US" dirty="0">
              <a:latin typeface="+mn-lt"/>
            </a:endParaRPr>
          </a:p>
        </p:txBody>
      </p:sp>
      <p:sp>
        <p:nvSpPr>
          <p:cNvPr id="3" name="Content Placeholder 2"/>
          <p:cNvSpPr>
            <a:spLocks noGrp="1"/>
          </p:cNvSpPr>
          <p:nvPr>
            <p:ph idx="1"/>
          </p:nvPr>
        </p:nvSpPr>
        <p:spPr/>
        <p:txBody>
          <a:bodyPr>
            <a:normAutofit fontScale="85000" lnSpcReduction="10000"/>
          </a:bodyPr>
          <a:lstStyle/>
          <a:p>
            <a:r>
              <a:rPr lang="en-US" dirty="0" smtClean="0"/>
              <a:t>The following considerations should help in forming the appropriate picture of </a:t>
            </a:r>
            <a:r>
              <a:rPr lang="en-US" b="1" dirty="0" smtClean="0"/>
              <a:t>Figure 17.3</a:t>
            </a:r>
            <a:r>
              <a:rPr lang="en-US" dirty="0" smtClean="0"/>
              <a:t>:</a:t>
            </a:r>
          </a:p>
          <a:p>
            <a:pPr marL="514350" indent="-514350">
              <a:buClrTx/>
              <a:buFont typeface="+mj-lt"/>
              <a:buAutoNum type="arabicParenR"/>
            </a:pPr>
            <a:r>
              <a:rPr lang="en-US" dirty="0" smtClean="0"/>
              <a:t>If the market price of the stock 0, the call value will also be 0, as indicated by point A.</a:t>
            </a:r>
          </a:p>
          <a:p>
            <a:pPr marL="514350" indent="-514350">
              <a:buClrTx/>
              <a:buFont typeface="+mj-lt"/>
              <a:buAutoNum type="arabicParenR"/>
            </a:pPr>
            <a:r>
              <a:rPr lang="en-US" dirty="0" smtClean="0"/>
              <a:t>All other things equal, as the stock price increases, so does the call value (see lines AB and CD).</a:t>
            </a:r>
          </a:p>
          <a:p>
            <a:pPr marL="514350" indent="-514350">
              <a:buClrTx/>
              <a:buFont typeface="+mj-lt"/>
              <a:buAutoNum type="arabicParenR"/>
            </a:pPr>
            <a:r>
              <a:rPr lang="en-US" dirty="0" smtClean="0"/>
              <a:t>If the price of the stock is high in relation to the exercise price, each dollar increase in price induces an increase of very nearly the same amount in the call value (shown by the slope of the line at point F). </a:t>
            </a:r>
          </a:p>
          <a:p>
            <a:pPr marL="514350" indent="-514350">
              <a:buClrTx/>
              <a:buFont typeface="+mj-lt"/>
              <a:buAutoNum type="arabicParenR"/>
            </a:pPr>
            <a:r>
              <a:rPr lang="en-US" dirty="0" smtClean="0"/>
              <a:t>The call value rises at an increasing rate as the value of the stock price rises, as shown by curvature AFG. </a:t>
            </a:r>
            <a:endParaRPr lang="zh-TW" altLang="en-US" dirty="0"/>
          </a:p>
        </p:txBody>
      </p:sp>
      <p:sp>
        <p:nvSpPr>
          <p:cNvPr id="4" name="Slide Number Placeholder 3"/>
          <p:cNvSpPr>
            <a:spLocks noGrp="1"/>
          </p:cNvSpPr>
          <p:nvPr>
            <p:ph type="sldNum" sz="quarter" idx="12"/>
          </p:nvPr>
        </p:nvSpPr>
        <p:spPr/>
        <p:txBody>
          <a:bodyPr/>
          <a:lstStyle/>
          <a:p>
            <a:fld id="{9C9CABDD-DD64-405B-8106-BC9831177095}" type="slidenum">
              <a:rPr lang="en-US" altLang="zh-TW">
                <a:solidFill>
                  <a:schemeClr val="accent6">
                    <a:lumMod val="20000"/>
                    <a:lumOff val="80000"/>
                  </a:schemeClr>
                </a:solidFill>
                <a:ea typeface="+mn-ea"/>
              </a:rPr>
              <a:pPr/>
              <a:t>11</a:t>
            </a:fld>
            <a:endParaRPr lang="en-US" altLang="zh-TW">
              <a:solidFill>
                <a:schemeClr val="accent6">
                  <a:lumMod val="20000"/>
                  <a:lumOff val="80000"/>
                </a:schemeClr>
              </a:solidFill>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301625" y="609600"/>
            <a:ext cx="8540750" cy="515938"/>
          </a:xfrm>
        </p:spPr>
        <p:txBody>
          <a:bodyPr/>
          <a:lstStyle/>
          <a:p>
            <a:pPr algn="l" eaLnBrk="1" hangingPunct="1"/>
            <a:r>
              <a:rPr lang="en-US" altLang="en-US" sz="3200" b="1" dirty="0" smtClean="0"/>
              <a:t>17.2	 Factors affecting option value</a:t>
            </a:r>
            <a:endParaRPr lang="en-US" altLang="zh-TW" sz="3200" b="1" dirty="0" smtClean="0"/>
          </a:p>
        </p:txBody>
      </p:sp>
      <p:sp>
        <p:nvSpPr>
          <p:cNvPr id="37891" name="Rectangle 3"/>
          <p:cNvSpPr>
            <a:spLocks noGrp="1" noRot="1" noChangeArrowheads="1"/>
          </p:cNvSpPr>
          <p:nvPr>
            <p:ph type="body" sz="half" idx="1"/>
          </p:nvPr>
        </p:nvSpPr>
        <p:spPr>
          <a:xfrm>
            <a:off x="571472" y="1214422"/>
            <a:ext cx="8175654" cy="1801810"/>
          </a:xfrm>
        </p:spPr>
        <p:txBody>
          <a:bodyPr>
            <a:normAutofit/>
          </a:bodyPr>
          <a:lstStyle/>
          <a:p>
            <a:pPr eaLnBrk="1" hangingPunct="1">
              <a:buFont typeface="Wingdings" pitchFamily="2" charset="2"/>
              <a:buNone/>
            </a:pPr>
            <a:r>
              <a:rPr lang="en-US" altLang="zh-TW" sz="2400" b="1" dirty="0" smtClean="0"/>
              <a:t>Table 17.2</a:t>
            </a:r>
            <a:r>
              <a:rPr lang="en-US" altLang="zh-TW" sz="2400" dirty="0" smtClean="0"/>
              <a:t> illustrate the impact of the stock price’s volatility on option value.  </a:t>
            </a:r>
          </a:p>
          <a:p>
            <a:pPr eaLnBrk="1" hangingPunct="1">
              <a:buFont typeface="Wingdings" pitchFamily="2" charset="2"/>
              <a:buNone/>
            </a:pPr>
            <a:r>
              <a:rPr lang="en-US" altLang="zh-TW" sz="2000" b="1" dirty="0" smtClean="0"/>
              <a:t>TABLE 17.2  Probabilities for Future Prices of Two Stocks</a:t>
            </a:r>
          </a:p>
        </p:txBody>
      </p:sp>
      <p:graphicFrame>
        <p:nvGraphicFramePr>
          <p:cNvPr id="22604" name="Group 76"/>
          <p:cNvGraphicFramePr>
            <a:graphicFrameLocks noGrp="1"/>
          </p:cNvGraphicFramePr>
          <p:nvPr>
            <p:ph sz="half" idx="2"/>
          </p:nvPr>
        </p:nvGraphicFramePr>
        <p:xfrm>
          <a:off x="714348" y="2428868"/>
          <a:ext cx="7500990" cy="2527932"/>
        </p:xfrm>
        <a:graphic>
          <a:graphicData uri="http://schemas.openxmlformats.org/drawingml/2006/table">
            <a:tbl>
              <a:tblPr/>
              <a:tblGrid>
                <a:gridCol w="1681483"/>
                <a:gridCol w="1939836"/>
                <a:gridCol w="1939835"/>
                <a:gridCol w="1939836"/>
              </a:tblGrid>
              <a:tr h="516096">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Less Volatile Stock</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More Volatile Stock</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54879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Future Price($)</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Probability</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Future Price ($)</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Probability</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620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47</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57</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62</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72</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.30</a:t>
                      </a:r>
                      <a:endParaRPr kumimoji="1" lang="en-US" altLang="zh-TW" sz="18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428628" y="5000636"/>
            <a:ext cx="8501090" cy="1569660"/>
          </a:xfrm>
          <a:prstGeom prst="rect">
            <a:avLst/>
          </a:prstGeom>
        </p:spPr>
        <p:txBody>
          <a:bodyPr wrap="square">
            <a:spAutoFit/>
          </a:bodyPr>
          <a:lstStyle/>
          <a:p>
            <a:r>
              <a:rPr lang="en-US" sz="2400" dirty="0" smtClean="0">
                <a:solidFill>
                  <a:schemeClr val="tx2"/>
                </a:solidFill>
                <a:latin typeface="+mn-lt"/>
              </a:rPr>
              <a:t>Expected payoff from call option on </a:t>
            </a:r>
            <a:r>
              <a:rPr lang="en-US" sz="2400" b="1" dirty="0" smtClean="0">
                <a:solidFill>
                  <a:schemeClr val="tx2"/>
                </a:solidFill>
                <a:latin typeface="+mn-lt"/>
              </a:rPr>
              <a:t>less volatile </a:t>
            </a:r>
            <a:r>
              <a:rPr lang="en-US" sz="2400" dirty="0" smtClean="0">
                <a:solidFill>
                  <a:schemeClr val="tx2"/>
                </a:solidFill>
                <a:latin typeface="+mn-lt"/>
              </a:rPr>
              <a:t>stock = (0)(0.10) + (0)(0.20) + (2)(0.40) +  (7)(0.20) + (12)(0.10) = $3.40</a:t>
            </a:r>
          </a:p>
          <a:p>
            <a:r>
              <a:rPr lang="en-US" sz="2400" dirty="0" smtClean="0">
                <a:solidFill>
                  <a:schemeClr val="tx2"/>
                </a:solidFill>
                <a:latin typeface="+mn-lt"/>
              </a:rPr>
              <a:t>Expected payoff from call option on </a:t>
            </a:r>
            <a:r>
              <a:rPr lang="en-US" sz="2400" b="1" dirty="0" smtClean="0">
                <a:solidFill>
                  <a:schemeClr val="tx2"/>
                </a:solidFill>
                <a:latin typeface="+mn-lt"/>
              </a:rPr>
              <a:t>more volatile </a:t>
            </a:r>
            <a:r>
              <a:rPr lang="en-US" sz="2400" dirty="0" smtClean="0">
                <a:solidFill>
                  <a:schemeClr val="tx2"/>
                </a:solidFill>
                <a:latin typeface="+mn-lt"/>
              </a:rPr>
              <a:t>stock = (0)(0.15) + (0)(0.20) + (2)(0.30) + (12)(0.20) + (22)(0.15) = $6.30</a:t>
            </a:r>
            <a:endParaRPr lang="zh-TW" altLang="en-US" sz="2400" dirty="0">
              <a:solidFill>
                <a:schemeClr val="tx2"/>
              </a:solidFill>
              <a:latin typeface="+mn-lt"/>
            </a:endParaRPr>
          </a:p>
        </p:txBody>
      </p:sp>
      <p:sp>
        <p:nvSpPr>
          <p:cNvPr id="6"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12</a:t>
            </a:fld>
            <a:endParaRPr lang="en-US" altLang="zh-TW" dirty="0">
              <a:solidFill>
                <a:schemeClr val="accent6">
                  <a:lumMod val="20000"/>
                  <a:lumOff val="80000"/>
                </a:schemeClr>
              </a:solidFill>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17.2	 Factors affecting option value</a:t>
            </a:r>
            <a:endParaRPr lang="en-US" altLang="zh-TW" sz="3200" b="1" dirty="0" smtClean="0"/>
          </a:p>
        </p:txBody>
      </p:sp>
      <p:sp>
        <p:nvSpPr>
          <p:cNvPr id="38915" name="Rectangle 3"/>
          <p:cNvSpPr>
            <a:spLocks noGrp="1" noRot="1" noChangeArrowheads="1"/>
          </p:cNvSpPr>
          <p:nvPr>
            <p:ph idx="1"/>
          </p:nvPr>
        </p:nvSpPr>
        <p:spPr>
          <a:xfrm>
            <a:off x="301625" y="1052513"/>
            <a:ext cx="8540750" cy="5545137"/>
          </a:xfrm>
        </p:spPr>
        <p:txBody>
          <a:bodyPr/>
          <a:lstStyle/>
          <a:p>
            <a:pPr eaLnBrk="1" hangingPunct="1">
              <a:buFont typeface="Wingdings" pitchFamily="2" charset="2"/>
              <a:buNone/>
            </a:pPr>
            <a:r>
              <a:rPr lang="en-US" altLang="zh-TW" sz="2000" b="1" dirty="0" smtClean="0"/>
              <a:t>Figure 17.4  Call-Option Value as Function of Stock Price for High-, Moderate-, and Low-Volatility Stocks</a:t>
            </a:r>
          </a:p>
        </p:txBody>
      </p:sp>
      <p:sp>
        <p:nvSpPr>
          <p:cNvPr id="38919" name="Slide Number Placeholder 8"/>
          <p:cNvSpPr>
            <a:spLocks noGrp="1"/>
          </p:cNvSpPr>
          <p:nvPr>
            <p:ph type="sldNum" sz="quarter" idx="12"/>
          </p:nvPr>
        </p:nvSpPr>
        <p:spPr/>
        <p:txBody>
          <a:bodyPr/>
          <a:lstStyle/>
          <a:p>
            <a:fld id="{5910E76D-A991-4CD4-8845-60AC588D559A}" type="slidenum">
              <a:rPr lang="en-US" altLang="zh-TW">
                <a:solidFill>
                  <a:schemeClr val="accent6">
                    <a:lumMod val="20000"/>
                    <a:lumOff val="80000"/>
                  </a:schemeClr>
                </a:solidFill>
                <a:ea typeface="+mn-ea"/>
              </a:rPr>
              <a:pPr/>
              <a:t>13</a:t>
            </a:fld>
            <a:endParaRPr lang="en-US" altLang="zh-TW">
              <a:solidFill>
                <a:schemeClr val="accent6">
                  <a:lumMod val="20000"/>
                  <a:lumOff val="80000"/>
                </a:schemeClr>
              </a:solidFill>
              <a:ea typeface="+mn-ea"/>
            </a:endParaRPr>
          </a:p>
        </p:txBody>
      </p:sp>
      <p:sp>
        <p:nvSpPr>
          <p:cNvPr id="38916" name="Rectangle 5"/>
          <p:cNvSpPr>
            <a:spLocks noChangeArrowheads="1"/>
          </p:cNvSpPr>
          <p:nvPr/>
        </p:nvSpPr>
        <p:spPr bwMode="auto">
          <a:xfrm>
            <a:off x="0" y="1271588"/>
            <a:ext cx="9144000" cy="0"/>
          </a:xfrm>
          <a:prstGeom prst="rect">
            <a:avLst/>
          </a:prstGeom>
          <a:noFill/>
          <a:ln w="9525">
            <a:noFill/>
            <a:miter lim="800000"/>
            <a:headEnd/>
            <a:tailEnd/>
          </a:ln>
        </p:spPr>
        <p:txBody>
          <a:bodyPr wrap="none" anchor="ctr">
            <a:spAutoFit/>
          </a:bodyPr>
          <a:lstStyle/>
          <a:p>
            <a:endParaRPr lang="en-US"/>
          </a:p>
        </p:txBody>
      </p:sp>
      <p:pic>
        <p:nvPicPr>
          <p:cNvPr id="38917" name="Picture 4" descr="fg10-4"/>
          <p:cNvPicPr>
            <a:picLocks noChangeAspect="1" noChangeArrowheads="1"/>
          </p:cNvPicPr>
          <p:nvPr/>
        </p:nvPicPr>
        <p:blipFill>
          <a:blip r:embed="rId2"/>
          <a:srcRect/>
          <a:stretch>
            <a:fillRect/>
          </a:stretch>
        </p:blipFill>
        <p:spPr bwMode="auto">
          <a:xfrm>
            <a:off x="1401763" y="1773238"/>
            <a:ext cx="6049962" cy="4757737"/>
          </a:xfrm>
          <a:prstGeom prst="rect">
            <a:avLst/>
          </a:prstGeom>
          <a:noFill/>
          <a:ln w="9525">
            <a:noFill/>
            <a:miter lim="800000"/>
            <a:headEnd/>
            <a:tailEnd/>
          </a:ln>
        </p:spPr>
      </p:pic>
      <p:sp>
        <p:nvSpPr>
          <p:cNvPr id="38918" name="Rectangle 6"/>
          <p:cNvSpPr>
            <a:spLocks noChangeArrowheads="1"/>
          </p:cNvSpPr>
          <p:nvPr/>
        </p:nvSpPr>
        <p:spPr bwMode="auto">
          <a:xfrm>
            <a:off x="0" y="558641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17.2	 Factors affecting option value</a:t>
            </a:r>
            <a:endParaRPr lang="en-US" altLang="zh-TW" sz="3200" b="1" dirty="0" smtClean="0"/>
          </a:p>
        </p:txBody>
      </p:sp>
      <p:sp>
        <p:nvSpPr>
          <p:cNvPr id="39939" name="Rectangle 3"/>
          <p:cNvSpPr>
            <a:spLocks noGrp="1" noRot="1" noChangeArrowheads="1"/>
          </p:cNvSpPr>
          <p:nvPr>
            <p:ph type="body" sz="half" idx="1"/>
          </p:nvPr>
        </p:nvSpPr>
        <p:spPr>
          <a:xfrm>
            <a:off x="250825" y="1196975"/>
            <a:ext cx="8713788" cy="5400675"/>
          </a:xfrm>
        </p:spPr>
        <p:txBody>
          <a:bodyPr/>
          <a:lstStyle/>
          <a:p>
            <a:pPr eaLnBrk="1" hangingPunct="1">
              <a:buFont typeface="Wingdings" pitchFamily="2" charset="2"/>
              <a:buNone/>
            </a:pPr>
            <a:r>
              <a:rPr lang="en-US" altLang="zh-TW" sz="2000" b="1" dirty="0" smtClean="0"/>
              <a:t>TABLE 17.3  Data for a Hedging Example</a:t>
            </a:r>
          </a:p>
          <a:p>
            <a:pPr eaLnBrk="1" hangingPunct="1">
              <a:buFont typeface="Wingdings" pitchFamily="2" charset="2"/>
              <a:buNone/>
            </a:pPr>
            <a:endParaRPr lang="en-US" altLang="zh-TW" sz="2000" b="1" dirty="0" smtClean="0"/>
          </a:p>
          <a:p>
            <a:pPr eaLnBrk="1" hangingPunct="1">
              <a:buFont typeface="Wingdings" pitchFamily="2" charset="2"/>
              <a:buNone/>
            </a:pPr>
            <a:endParaRPr lang="en-US" altLang="zh-TW" sz="2000" b="1" dirty="0" smtClean="0"/>
          </a:p>
          <a:p>
            <a:pPr eaLnBrk="1" hangingPunct="1">
              <a:buFont typeface="Wingdings" pitchFamily="2" charset="2"/>
              <a:buNone/>
            </a:pPr>
            <a:endParaRPr lang="en-US" altLang="zh-TW" sz="2000" b="1" dirty="0" smtClean="0"/>
          </a:p>
          <a:p>
            <a:pPr eaLnBrk="1" hangingPunct="1">
              <a:buFont typeface="Wingdings" pitchFamily="2" charset="2"/>
              <a:buNone/>
            </a:pPr>
            <a:endParaRPr lang="en-US" altLang="zh-TW" sz="2000" b="1" dirty="0" smtClean="0"/>
          </a:p>
          <a:p>
            <a:pPr>
              <a:buNone/>
            </a:pPr>
            <a:r>
              <a:rPr lang="en-US" sz="2400" dirty="0" smtClean="0"/>
              <a:t>In Table 17.4, we list the consequences to the investor for the two expiration-date stock prices. Within this framework, consider the factors in Table 17.3.</a:t>
            </a:r>
            <a:endParaRPr lang="en-US" altLang="zh-TW" sz="2400" b="1" dirty="0" smtClean="0"/>
          </a:p>
          <a:p>
            <a:pPr eaLnBrk="1" hangingPunct="1">
              <a:buFont typeface="Wingdings" pitchFamily="2" charset="2"/>
              <a:buNone/>
            </a:pPr>
            <a:r>
              <a:rPr lang="en-US" altLang="zh-TW" sz="2000" b="1" dirty="0" smtClean="0"/>
              <a:t>TABLE 17.4  Possible Expiration-Date Outcomes for Hedging Example</a:t>
            </a:r>
          </a:p>
        </p:txBody>
      </p:sp>
      <p:graphicFrame>
        <p:nvGraphicFramePr>
          <p:cNvPr id="25612" name="Group 12"/>
          <p:cNvGraphicFramePr>
            <a:graphicFrameLocks noGrp="1"/>
          </p:cNvGraphicFramePr>
          <p:nvPr>
            <p:ph sz="quarter" idx="2"/>
          </p:nvPr>
        </p:nvGraphicFramePr>
        <p:xfrm>
          <a:off x="214282" y="1643050"/>
          <a:ext cx="8501122" cy="1310640"/>
        </p:xfrm>
        <a:graphic>
          <a:graphicData uri="http://schemas.openxmlformats.org/drawingml/2006/table">
            <a:tbl>
              <a:tblPr/>
              <a:tblGrid>
                <a:gridCol w="8501122"/>
              </a:tblGrid>
              <a:tr h="1073150">
                <a:tc>
                  <a:txBody>
                    <a:bodyPr/>
                    <a:lstStyle/>
                    <a:p>
                      <a:pPr marL="342900" marR="0" lvl="0" indent="148590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Current price per share:          $100</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148590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Future price per share:            $125 with probability .6</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148590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$85 with probability .4</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148590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Exercise price of call option:  $100</a:t>
                      </a:r>
                      <a:endParaRPr kumimoji="1" lang="en-US" altLang="zh-TW" sz="20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5654" name="Group 54"/>
          <p:cNvGraphicFramePr>
            <a:graphicFrameLocks noGrp="1"/>
          </p:cNvGraphicFramePr>
          <p:nvPr>
            <p:ph sz="quarter" idx="3"/>
          </p:nvPr>
        </p:nvGraphicFramePr>
        <p:xfrm>
          <a:off x="571472" y="4714884"/>
          <a:ext cx="8231187" cy="1402080"/>
        </p:xfrm>
        <a:graphic>
          <a:graphicData uri="http://schemas.openxmlformats.org/drawingml/2006/table">
            <a:tbl>
              <a:tblPr/>
              <a:tblGrid>
                <a:gridCol w="2741612"/>
                <a:gridCol w="2744788"/>
                <a:gridCol w="2744787"/>
              </a:tblGrid>
              <a:tr h="647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Expiration-Date</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Stock Price</a:t>
                      </a:r>
                      <a:endParaRPr kumimoji="1" lang="en-US" altLang="zh-TW" sz="20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 per Share</a:t>
                      </a:r>
                      <a:endParaRPr kumimoji="1" lang="en-US" altLang="zh-TW" sz="20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of Stock Holdings</a:t>
                      </a:r>
                      <a:endParaRPr kumimoji="1" lang="en-US" altLang="zh-TW" sz="20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 per Share</a:t>
                      </a:r>
                      <a:endParaRPr kumimoji="1" lang="en-US" altLang="zh-TW" sz="20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of Options Written</a:t>
                      </a:r>
                      <a:endParaRPr kumimoji="1" lang="en-US" altLang="zh-TW" sz="20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$125</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$85</a:t>
                      </a:r>
                      <a:endParaRPr kumimoji="1" lang="en-US" altLang="zh-TW" sz="20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$125</a:t>
                      </a:r>
                      <a:endParaRPr kumimoji="1" lang="en-US" altLang="zh-TW" sz="20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$85</a:t>
                      </a:r>
                      <a:endParaRPr kumimoji="1" lang="en-US" altLang="zh-TW" sz="20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6670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t>
                      </a: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$25</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2667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a:t>
                      </a:r>
                      <a:endParaRPr kumimoji="1" lang="en-US" altLang="zh-TW" sz="20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60" name="Slide Number Placeholder 25"/>
          <p:cNvSpPr>
            <a:spLocks noGrp="1"/>
          </p:cNvSpPr>
          <p:nvPr>
            <p:ph type="sldNum" sz="quarter" idx="12"/>
          </p:nvPr>
        </p:nvSpPr>
        <p:spPr/>
        <p:txBody>
          <a:bodyPr/>
          <a:lstStyle/>
          <a:p>
            <a:fld id="{4AC98D15-8FDB-44CE-8931-C8D349CD8CD9}" type="slidenum">
              <a:rPr lang="en-US" altLang="zh-TW">
                <a:solidFill>
                  <a:schemeClr val="accent6">
                    <a:lumMod val="20000"/>
                    <a:lumOff val="80000"/>
                  </a:schemeClr>
                </a:solidFill>
                <a:ea typeface="+mn-ea"/>
              </a:rPr>
              <a:pPr/>
              <a:t>14</a:t>
            </a:fld>
            <a:endParaRPr lang="en-US" altLang="zh-TW">
              <a:solidFill>
                <a:schemeClr val="accent6">
                  <a:lumMod val="20000"/>
                  <a:lumOff val="80000"/>
                </a:schemeClr>
              </a:solidFill>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Rot="1" noChangeArrowheads="1"/>
          </p:cNvSpPr>
          <p:nvPr>
            <p:ph type="title"/>
          </p:nvPr>
        </p:nvSpPr>
        <p:spPr>
          <a:xfrm>
            <a:off x="250825" y="357166"/>
            <a:ext cx="8540750" cy="587375"/>
          </a:xfrm>
        </p:spPr>
        <p:txBody>
          <a:bodyPr/>
          <a:lstStyle/>
          <a:p>
            <a:pPr algn="l" eaLnBrk="1" hangingPunct="1"/>
            <a:r>
              <a:rPr lang="en-US" altLang="en-US" sz="3200" b="1" dirty="0" smtClean="0"/>
              <a:t>17.2	 Factors affecting option value</a:t>
            </a:r>
            <a:endParaRPr lang="en-US" altLang="zh-TW" sz="3200" b="1" dirty="0" smtClean="0"/>
          </a:p>
        </p:txBody>
      </p:sp>
      <p:sp>
        <p:nvSpPr>
          <p:cNvPr id="2057" name="Rectangle 12"/>
          <p:cNvSpPr>
            <a:spLocks noGrp="1" noRot="1" noChangeArrowheads="1"/>
          </p:cNvSpPr>
          <p:nvPr>
            <p:ph idx="1"/>
          </p:nvPr>
        </p:nvSpPr>
        <p:spPr>
          <a:xfrm>
            <a:off x="301625" y="928670"/>
            <a:ext cx="8540750" cy="4973637"/>
          </a:xfrm>
          <a:noFill/>
        </p:spPr>
        <p:txBody>
          <a:bodyPr>
            <a:noAutofit/>
          </a:bodyPr>
          <a:lstStyle/>
          <a:p>
            <a:pPr eaLnBrk="1" hangingPunct="1"/>
            <a:r>
              <a:rPr lang="en-US" altLang="zh-TW" sz="2200" dirty="0" smtClean="0"/>
              <a:t>Suppose that the investor wants to form a </a:t>
            </a:r>
            <a:r>
              <a:rPr lang="en-US" altLang="zh-TW" sz="2200" i="1" dirty="0" smtClean="0"/>
              <a:t>hedged portfolio </a:t>
            </a:r>
            <a:r>
              <a:rPr lang="en-US" altLang="zh-TW" sz="2200" dirty="0" smtClean="0"/>
              <a:t>by both purchasing stock and writing call options, so as to guarantee as large a total value of holdings per dollar invested as possible, whatever the stock price on the expiration date. The hedge is constructed to be riskless, since any profit (or loss) from the stock is exactly offset with a loss (or profit) from the call option.</a:t>
            </a:r>
          </a:p>
          <a:p>
            <a:pPr eaLnBrk="1" hangingPunct="1"/>
            <a:r>
              <a:rPr lang="en-US" altLang="zh-TW" sz="2200" dirty="0" smtClean="0"/>
              <a:t>A riskless hedge can be accomplished by purchasing H shares stock for each option written.</a:t>
            </a:r>
          </a:p>
          <a:p>
            <a:pPr eaLnBrk="1" hangingPunct="1"/>
            <a:endParaRPr lang="en-US" altLang="zh-TW" sz="2200" dirty="0" smtClean="0"/>
          </a:p>
          <a:p>
            <a:pPr eaLnBrk="1" hangingPunct="1"/>
            <a:endParaRPr lang="en-US" altLang="zh-TW" sz="2200" dirty="0" smtClean="0"/>
          </a:p>
          <a:p>
            <a:pPr eaLnBrk="1" hangingPunct="1"/>
            <a:r>
              <a:rPr lang="en-US" altLang="zh-TW" sz="2200" dirty="0" smtClean="0"/>
              <a:t>This ratio is known as the </a:t>
            </a:r>
            <a:r>
              <a:rPr lang="en-US" altLang="zh-TW" sz="2200" b="1" dirty="0" smtClean="0"/>
              <a:t>hedge ratio </a:t>
            </a:r>
            <a:r>
              <a:rPr lang="en-US" altLang="zh-TW" sz="2200" dirty="0" smtClean="0"/>
              <a:t>of stocks to options. More generally, the hedge ratio is given by:</a:t>
            </a:r>
          </a:p>
          <a:p>
            <a:pPr eaLnBrk="1" hangingPunct="1"/>
            <a:endParaRPr lang="en-US" altLang="zh-TW" sz="2200" dirty="0" smtClean="0"/>
          </a:p>
          <a:p>
            <a:r>
              <a:rPr lang="en-US" sz="2000" dirty="0" smtClean="0"/>
              <a:t>where P</a:t>
            </a:r>
            <a:r>
              <a:rPr lang="en-US" sz="1200" dirty="0" smtClean="0"/>
              <a:t>U</a:t>
            </a:r>
            <a:r>
              <a:rPr lang="en-US" sz="2000" dirty="0" smtClean="0"/>
              <a:t> = upper share price; P</a:t>
            </a:r>
            <a:r>
              <a:rPr lang="en-US" sz="1200" dirty="0" smtClean="0"/>
              <a:t>L</a:t>
            </a:r>
            <a:r>
              <a:rPr lang="en-US" sz="2000" dirty="0" smtClean="0"/>
              <a:t> = lower share price; </a:t>
            </a:r>
            <a:r>
              <a:rPr lang="en-US" sz="2000" i="1" dirty="0" smtClean="0"/>
              <a:t>E</a:t>
            </a:r>
            <a:r>
              <a:rPr lang="en-US" sz="2000" dirty="0" smtClean="0"/>
              <a:t> = exercise price of option; and </a:t>
            </a:r>
            <a:r>
              <a:rPr lang="en-US" sz="2000" i="1" dirty="0" smtClean="0"/>
              <a:t>E</a:t>
            </a:r>
            <a:r>
              <a:rPr lang="en-US" sz="2000" dirty="0" smtClean="0"/>
              <a:t> is assumed to be between P</a:t>
            </a:r>
            <a:r>
              <a:rPr lang="en-US" sz="1200" dirty="0" smtClean="0"/>
              <a:t>U</a:t>
            </a:r>
            <a:r>
              <a:rPr lang="en-US" sz="2000" dirty="0" smtClean="0"/>
              <a:t> and P</a:t>
            </a:r>
            <a:r>
              <a:rPr lang="en-US" sz="1200" dirty="0" smtClean="0"/>
              <a:t>L</a:t>
            </a:r>
            <a:r>
              <a:rPr lang="en-US" sz="2000" dirty="0" smtClean="0"/>
              <a:t>.</a:t>
            </a:r>
            <a:endParaRPr lang="en-US" altLang="zh-TW" sz="2000" dirty="0" smtClean="0"/>
          </a:p>
          <a:p>
            <a:pPr eaLnBrk="1" hangingPunct="1"/>
            <a:endParaRPr lang="en-US" altLang="zh-TW" sz="2200" dirty="0" smtClean="0"/>
          </a:p>
        </p:txBody>
      </p:sp>
      <p:sp>
        <p:nvSpPr>
          <p:cNvPr id="2058" name="Slide Number Placeholder 11"/>
          <p:cNvSpPr>
            <a:spLocks noGrp="1"/>
          </p:cNvSpPr>
          <p:nvPr>
            <p:ph type="sldNum" sz="quarter" idx="12"/>
          </p:nvPr>
        </p:nvSpPr>
        <p:spPr/>
        <p:txBody>
          <a:bodyPr/>
          <a:lstStyle/>
          <a:p>
            <a:fld id="{E1D85CBA-A439-4CB3-B13A-A9BA9F4316B4}" type="slidenum">
              <a:rPr lang="en-US" altLang="zh-TW">
                <a:solidFill>
                  <a:schemeClr val="accent6">
                    <a:lumMod val="20000"/>
                    <a:lumOff val="80000"/>
                  </a:schemeClr>
                </a:solidFill>
                <a:ea typeface="+mn-ea"/>
              </a:rPr>
              <a:pPr/>
              <a:t>15</a:t>
            </a:fld>
            <a:endParaRPr lang="en-US" altLang="zh-TW">
              <a:solidFill>
                <a:schemeClr val="accent6">
                  <a:lumMod val="20000"/>
                  <a:lumOff val="80000"/>
                </a:schemeClr>
              </a:solidFill>
              <a:ea typeface="+mn-ea"/>
            </a:endParaRPr>
          </a:p>
        </p:txBody>
      </p:sp>
      <p:graphicFrame>
        <p:nvGraphicFramePr>
          <p:cNvPr id="2050" name="Object 6"/>
          <p:cNvGraphicFramePr>
            <a:graphicFrameLocks noChangeAspect="1"/>
          </p:cNvGraphicFramePr>
          <p:nvPr/>
        </p:nvGraphicFramePr>
        <p:xfrm>
          <a:off x="3643306" y="3500438"/>
          <a:ext cx="2087563" cy="339725"/>
        </p:xfrm>
        <a:graphic>
          <a:graphicData uri="http://schemas.openxmlformats.org/presentationml/2006/ole">
            <mc:AlternateContent xmlns:mc="http://schemas.openxmlformats.org/markup-compatibility/2006">
              <mc:Choice xmlns:v="urn:schemas-microsoft-com:vml" Requires="v">
                <p:oleObj spid="_x0000_s2053" name="Equation" r:id="rId3" imgW="1117115" imgH="177723" progId="Equation.DSMT4">
                  <p:embed/>
                </p:oleObj>
              </mc:Choice>
              <mc:Fallback>
                <p:oleObj name="Equation" r:id="rId3" imgW="1117115" imgH="177723"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06" y="3500438"/>
                        <a:ext cx="2087563"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5"/>
          <p:cNvGraphicFramePr>
            <a:graphicFrameLocks noChangeAspect="1"/>
          </p:cNvGraphicFramePr>
          <p:nvPr/>
        </p:nvGraphicFramePr>
        <p:xfrm>
          <a:off x="4000496" y="3786190"/>
          <a:ext cx="1504950" cy="771525"/>
        </p:xfrm>
        <a:graphic>
          <a:graphicData uri="http://schemas.openxmlformats.org/presentationml/2006/ole">
            <mc:AlternateContent xmlns:mc="http://schemas.openxmlformats.org/markup-compatibility/2006">
              <mc:Choice xmlns:v="urn:schemas-microsoft-com:vml" Requires="v">
                <p:oleObj spid="_x0000_s2054" name="Equation" r:id="rId5" imgW="761669" imgH="393529" progId="Equation.DSMT4">
                  <p:embed/>
                </p:oleObj>
              </mc:Choice>
              <mc:Fallback>
                <p:oleObj name="Equation" r:id="rId5" imgW="761669" imgH="393529"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496" y="3786190"/>
                        <a:ext cx="150495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5072066" y="5000636"/>
          <a:ext cx="1512888" cy="809625"/>
        </p:xfrm>
        <a:graphic>
          <a:graphicData uri="http://schemas.openxmlformats.org/presentationml/2006/ole">
            <mc:AlternateContent xmlns:mc="http://schemas.openxmlformats.org/markup-compatibility/2006">
              <mc:Choice xmlns:v="urn:schemas-microsoft-com:vml" Requires="v">
                <p:oleObj spid="_x0000_s2055" name="Equation" r:id="rId7" imgW="799753" imgH="431613" progId="Equation.DSMT4">
                  <p:embed/>
                </p:oleObj>
              </mc:Choice>
              <mc:Fallback>
                <p:oleObj name="Equation" r:id="rId7" imgW="799753" imgH="431613"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2066" y="5000636"/>
                        <a:ext cx="1512888"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7"/>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US"/>
          </a:p>
        </p:txBody>
      </p:sp>
      <p:sp>
        <p:nvSpPr>
          <p:cNvPr id="2055" name="Rectangle 8"/>
          <p:cNvSpPr>
            <a:spLocks noChangeArrowheads="1"/>
          </p:cNvSpPr>
          <p:nvPr/>
        </p:nvSpPr>
        <p:spPr bwMode="auto">
          <a:xfrm>
            <a:off x="0" y="3109913"/>
            <a:ext cx="9144000" cy="0"/>
          </a:xfrm>
          <a:prstGeom prst="rect">
            <a:avLst/>
          </a:prstGeom>
          <a:noFill/>
          <a:ln w="9525">
            <a:noFill/>
            <a:miter lim="800000"/>
            <a:headEnd/>
            <a:tailEnd/>
          </a:ln>
        </p:spPr>
        <p:txBody>
          <a:bodyPr wrap="none" anchor="ctr">
            <a:spAutoFit/>
          </a:bodyPr>
          <a:lstStyle/>
          <a:p>
            <a:endParaRPr lang="en-US"/>
          </a:p>
        </p:txBody>
      </p:sp>
      <p:sp>
        <p:nvSpPr>
          <p:cNvPr id="2056" name="Rectangle 9"/>
          <p:cNvSpPr>
            <a:spLocks noChangeArrowheads="1"/>
          </p:cNvSpPr>
          <p:nvPr/>
        </p:nvSpPr>
        <p:spPr bwMode="auto">
          <a:xfrm>
            <a:off x="0" y="3500438"/>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17.2	 Factors affecting option value</a:t>
            </a:r>
            <a:endParaRPr lang="en-US" altLang="zh-TW" sz="3200" b="1" dirty="0" smtClean="0"/>
          </a:p>
        </p:txBody>
      </p:sp>
      <p:sp>
        <p:nvSpPr>
          <p:cNvPr id="3077" name="Rectangle 3"/>
          <p:cNvSpPr>
            <a:spLocks noGrp="1" noRot="1" noChangeArrowheads="1"/>
          </p:cNvSpPr>
          <p:nvPr>
            <p:ph idx="1"/>
          </p:nvPr>
        </p:nvSpPr>
        <p:spPr>
          <a:xfrm>
            <a:off x="179388" y="1196975"/>
            <a:ext cx="8662987" cy="3455988"/>
          </a:xfrm>
        </p:spPr>
        <p:txBody>
          <a:bodyPr/>
          <a:lstStyle/>
          <a:p>
            <a:pPr marL="0" indent="0" eaLnBrk="1" hangingPunct="1">
              <a:buFont typeface="Wingdings" pitchFamily="2" charset="2"/>
              <a:buNone/>
            </a:pPr>
            <a:r>
              <a:rPr lang="en-US" altLang="zh-TW" sz="2000" smtClean="0"/>
              <a:t>Let V</a:t>
            </a:r>
            <a:r>
              <a:rPr lang="en-US" altLang="zh-TW" sz="2000" baseline="-25000" smtClean="0"/>
              <a:t>c</a:t>
            </a:r>
            <a:r>
              <a:rPr lang="en-US" altLang="zh-TW" sz="2000" smtClean="0"/>
              <a:t> denote the price per share of a call option. Then, the purchase of five shares costs $500, but $8V</a:t>
            </a:r>
            <a:r>
              <a:rPr lang="en-US" altLang="zh-TW" sz="2000" baseline="-25000" smtClean="0"/>
              <a:t>c</a:t>
            </a:r>
            <a:r>
              <a:rPr lang="en-US" altLang="zh-TW" sz="2000" smtClean="0"/>
              <a:t> is received from writing call options on eight shares, so that the net outlay will be $500-$8V</a:t>
            </a:r>
            <a:r>
              <a:rPr lang="en-US" altLang="zh-TW" sz="2000" baseline="-25000" smtClean="0"/>
              <a:t>c</a:t>
            </a:r>
            <a:r>
              <a:rPr lang="en-US" altLang="zh-TW" sz="2000" smtClean="0"/>
              <a:t>. For this outlay, a value one year hence of $425 is assured.</a:t>
            </a:r>
          </a:p>
          <a:p>
            <a:pPr marL="0" indent="0" algn="ctr" eaLnBrk="1" hangingPunct="1">
              <a:buFont typeface="Wingdings" pitchFamily="2" charset="2"/>
              <a:buNone/>
            </a:pPr>
            <a:r>
              <a:rPr lang="en-US" altLang="zh-TW" sz="2000" smtClean="0"/>
              <a:t>(5)(125)</a:t>
            </a:r>
            <a:r>
              <a:rPr lang="zh-TW" altLang="en-US" sz="2000" smtClean="0"/>
              <a:t>－</a:t>
            </a:r>
            <a:r>
              <a:rPr lang="en-US" altLang="zh-TW" sz="2000" smtClean="0"/>
              <a:t>(8)(25) = $425</a:t>
            </a:r>
          </a:p>
          <a:p>
            <a:pPr marL="0" indent="0" algn="ctr" eaLnBrk="1" hangingPunct="1">
              <a:buFont typeface="Wingdings" pitchFamily="2" charset="2"/>
              <a:buNone/>
            </a:pPr>
            <a:r>
              <a:rPr lang="en-US" altLang="zh-TW" sz="2000" smtClean="0"/>
              <a:t>(5) (85)</a:t>
            </a:r>
            <a:r>
              <a:rPr lang="zh-TW" altLang="en-US" sz="2000" smtClean="0"/>
              <a:t>＋</a:t>
            </a:r>
            <a:r>
              <a:rPr lang="en-US" altLang="zh-TW" sz="2000" smtClean="0"/>
              <a:t>(8) (0) = $425</a:t>
            </a:r>
          </a:p>
          <a:p>
            <a:pPr marL="0" indent="0" eaLnBrk="1" hangingPunct="1">
              <a:buFont typeface="Wingdings" pitchFamily="2" charset="2"/>
              <a:buNone/>
            </a:pPr>
            <a:r>
              <a:rPr lang="en-US" altLang="zh-TW" sz="2000" smtClean="0"/>
              <a:t>An investment could be made in government securities at the risk-free interest rate. Suppose that this rate is 8% per annual. On the expiration date, an initial investment of $500-$8V</a:t>
            </a:r>
            <a:r>
              <a:rPr lang="en-US" altLang="zh-TW" sz="2000" baseline="-25000" smtClean="0"/>
              <a:t>c</a:t>
            </a:r>
            <a:r>
              <a:rPr lang="en-US" altLang="zh-TW" sz="2000" smtClean="0"/>
              <a:t> will be worth 1.08($500-$8V</a:t>
            </a:r>
            <a:r>
              <a:rPr lang="en-US" altLang="zh-TW" sz="2000" baseline="-25000" smtClean="0"/>
              <a:t>c</a:t>
            </a:r>
            <a:r>
              <a:rPr lang="en-US" altLang="zh-TW" sz="2000" smtClean="0"/>
              <a:t>). If this is to be equal to the value of the hedge portfolio, then</a:t>
            </a:r>
          </a:p>
        </p:txBody>
      </p:sp>
      <p:sp>
        <p:nvSpPr>
          <p:cNvPr id="3081" name="Slide Number Placeholder 10"/>
          <p:cNvSpPr>
            <a:spLocks noGrp="1"/>
          </p:cNvSpPr>
          <p:nvPr>
            <p:ph type="sldNum" sz="quarter" idx="12"/>
          </p:nvPr>
        </p:nvSpPr>
        <p:spPr/>
        <p:txBody>
          <a:bodyPr/>
          <a:lstStyle/>
          <a:p>
            <a:fld id="{0365E20C-E237-462A-8DB2-0D530BCEA9C0}" type="slidenum">
              <a:rPr lang="en-US" altLang="zh-TW">
                <a:solidFill>
                  <a:schemeClr val="accent6">
                    <a:lumMod val="20000"/>
                    <a:lumOff val="80000"/>
                  </a:schemeClr>
                </a:solidFill>
                <a:ea typeface="+mn-ea"/>
              </a:rPr>
              <a:pPr/>
              <a:t>16</a:t>
            </a:fld>
            <a:endParaRPr lang="en-US" altLang="zh-TW">
              <a:solidFill>
                <a:schemeClr val="accent6">
                  <a:lumMod val="20000"/>
                  <a:lumOff val="80000"/>
                </a:schemeClr>
              </a:solidFill>
              <a:ea typeface="+mn-ea"/>
            </a:endParaRPr>
          </a:p>
        </p:txBody>
      </p:sp>
      <p:graphicFrame>
        <p:nvGraphicFramePr>
          <p:cNvPr id="3074" name="Object 5"/>
          <p:cNvGraphicFramePr>
            <a:graphicFrameLocks noChangeAspect="1"/>
          </p:cNvGraphicFramePr>
          <p:nvPr/>
        </p:nvGraphicFramePr>
        <p:xfrm>
          <a:off x="500034" y="4786322"/>
          <a:ext cx="2592387" cy="422962"/>
        </p:xfrm>
        <a:graphic>
          <a:graphicData uri="http://schemas.openxmlformats.org/presentationml/2006/ole">
            <mc:AlternateContent xmlns:mc="http://schemas.openxmlformats.org/markup-compatibility/2006">
              <mc:Choice xmlns:v="urn:schemas-microsoft-com:vml" Requires="v">
                <p:oleObj spid="_x0000_s3077" name="Equation" r:id="rId3" imgW="1397000" imgH="228600" progId="Equation.DSMT4">
                  <p:embed/>
                </p:oleObj>
              </mc:Choice>
              <mc:Fallback>
                <p:oleObj name="Equation" r:id="rId3" imgW="139700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4786322"/>
                        <a:ext cx="2592387" cy="42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ChangeAspect="1"/>
          </p:cNvGraphicFramePr>
          <p:nvPr/>
        </p:nvGraphicFramePr>
        <p:xfrm>
          <a:off x="3500430" y="4572008"/>
          <a:ext cx="3643338" cy="854893"/>
        </p:xfrm>
        <a:graphic>
          <a:graphicData uri="http://schemas.openxmlformats.org/presentationml/2006/ole">
            <mc:AlternateContent xmlns:mc="http://schemas.openxmlformats.org/markup-compatibility/2006">
              <mc:Choice xmlns:v="urn:schemas-microsoft-com:vml" Requires="v">
                <p:oleObj spid="_x0000_s3078" name="Equation" r:id="rId5" imgW="1993900" imgH="469900" progId="Equation.DSMT4">
                  <p:embed/>
                </p:oleObj>
              </mc:Choice>
              <mc:Fallback>
                <p:oleObj name="Equation" r:id="rId5" imgW="1993900" imgH="4699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0" y="4572008"/>
                        <a:ext cx="3643338" cy="8548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6"/>
          <p:cNvSpPr>
            <a:spLocks noChangeArrowheads="1"/>
          </p:cNvSpPr>
          <p:nvPr/>
        </p:nvSpPr>
        <p:spPr bwMode="auto">
          <a:xfrm>
            <a:off x="0" y="3081338"/>
            <a:ext cx="9144000" cy="0"/>
          </a:xfrm>
          <a:prstGeom prst="rect">
            <a:avLst/>
          </a:prstGeom>
          <a:noFill/>
          <a:ln w="9525">
            <a:noFill/>
            <a:miter lim="800000"/>
            <a:headEnd/>
            <a:tailEnd/>
          </a:ln>
        </p:spPr>
        <p:txBody>
          <a:bodyPr wrap="none" anchor="ctr">
            <a:spAutoFit/>
          </a:bodyPr>
          <a:lstStyle/>
          <a:p>
            <a:endParaRPr lang="en-US"/>
          </a:p>
        </p:txBody>
      </p:sp>
      <p:sp>
        <p:nvSpPr>
          <p:cNvPr id="3079" name="Rectangle 8"/>
          <p:cNvSpPr>
            <a:spLocks noChangeArrowheads="1"/>
          </p:cNvSpPr>
          <p:nvPr/>
        </p:nvSpPr>
        <p:spPr bwMode="auto">
          <a:xfrm>
            <a:off x="0" y="3776663"/>
            <a:ext cx="9144000" cy="0"/>
          </a:xfrm>
          <a:prstGeom prst="rect">
            <a:avLst/>
          </a:prstGeom>
          <a:noFill/>
          <a:ln w="9525">
            <a:noFill/>
            <a:miter lim="800000"/>
            <a:headEnd/>
            <a:tailEnd/>
          </a:ln>
        </p:spPr>
        <p:txBody>
          <a:bodyPr wrap="none" anchor="ctr">
            <a:spAutoFit/>
          </a:bodyPr>
          <a:lstStyle/>
          <a:p>
            <a:endParaRPr lang="en-US"/>
          </a:p>
        </p:txBody>
      </p:sp>
      <p:graphicFrame>
        <p:nvGraphicFramePr>
          <p:cNvPr id="2" name="Object 4"/>
          <p:cNvGraphicFramePr>
            <a:graphicFrameLocks noChangeAspect="1"/>
          </p:cNvGraphicFramePr>
          <p:nvPr/>
        </p:nvGraphicFramePr>
        <p:xfrm>
          <a:off x="1214414" y="5429264"/>
          <a:ext cx="5621124" cy="847746"/>
        </p:xfrm>
        <a:graphic>
          <a:graphicData uri="http://schemas.openxmlformats.org/presentationml/2006/ole">
            <mc:AlternateContent xmlns:mc="http://schemas.openxmlformats.org/markup-compatibility/2006">
              <mc:Choice xmlns:v="urn:schemas-microsoft-com:vml" Requires="v">
                <p:oleObj spid="_x0000_s3079" name="Equation" r:id="rId7" imgW="3022560" imgH="457200" progId="Equation.DSMT4">
                  <p:embed/>
                </p:oleObj>
              </mc:Choice>
              <mc:Fallback>
                <p:oleObj name="Equation" r:id="rId7" imgW="3022560" imgH="457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414" y="5429264"/>
                        <a:ext cx="5621124" cy="8477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285728"/>
            <a:ext cx="8229600" cy="639763"/>
          </a:xfrm>
        </p:spPr>
        <p:txBody>
          <a:bodyPr/>
          <a:lstStyle/>
          <a:p>
            <a:r>
              <a:rPr lang="en-US" altLang="en-US" sz="2800" dirty="0" smtClean="0">
                <a:latin typeface="+mn-lt"/>
              </a:rPr>
              <a:t>17.3	 Determining the value of options</a:t>
            </a:r>
            <a:endParaRPr lang="zh-TW" altLang="en-US" sz="2800" dirty="0">
              <a:latin typeface="+mn-lt"/>
            </a:endParaRPr>
          </a:p>
        </p:txBody>
      </p:sp>
      <p:sp>
        <p:nvSpPr>
          <p:cNvPr id="3" name="Content Placeholder 2"/>
          <p:cNvSpPr>
            <a:spLocks noGrp="1"/>
          </p:cNvSpPr>
          <p:nvPr>
            <p:ph idx="1"/>
          </p:nvPr>
        </p:nvSpPr>
        <p:spPr>
          <a:xfrm>
            <a:off x="428596" y="785794"/>
            <a:ext cx="8229600" cy="2000264"/>
          </a:xfrm>
        </p:spPr>
        <p:txBody>
          <a:bodyPr>
            <a:normAutofit fontScale="70000" lnSpcReduction="20000"/>
          </a:bodyPr>
          <a:lstStyle/>
          <a:p>
            <a:r>
              <a:rPr lang="en-US" b="1" dirty="0" smtClean="0"/>
              <a:t>Figure 17.5 </a:t>
            </a:r>
            <a:r>
              <a:rPr lang="en-US" dirty="0" smtClean="0"/>
              <a:t>shows the relationship between put-option value and stock price.</a:t>
            </a:r>
            <a:endParaRPr lang="zh-TW" altLang="en-US" dirty="0" smtClean="0"/>
          </a:p>
          <a:p>
            <a:r>
              <a:rPr lang="en-US" dirty="0" smtClean="0"/>
              <a:t>The value of a put option is:</a:t>
            </a:r>
          </a:p>
          <a:p>
            <a:endParaRPr lang="en-US" dirty="0" smtClean="0"/>
          </a:p>
          <a:p>
            <a:pPr>
              <a:buNone/>
            </a:pPr>
            <a:r>
              <a:rPr lang="en-US" altLang="zh-TW" dirty="0" smtClean="0"/>
              <a:t>Where </a:t>
            </a:r>
            <a:r>
              <a:rPr lang="en-US" altLang="zh-TW" dirty="0" err="1" smtClean="0"/>
              <a:t>V</a:t>
            </a:r>
            <a:r>
              <a:rPr lang="en-US" altLang="zh-TW" sz="2600" dirty="0" err="1" smtClean="0"/>
              <a:t>p</a:t>
            </a:r>
            <a:r>
              <a:rPr lang="en-US" altLang="zh-TW" dirty="0" smtClean="0"/>
              <a:t> is put option value, E is exercise price, and P is value of underlying stock.</a:t>
            </a:r>
            <a:endParaRPr lang="zh-TW" altLang="en-US" dirty="0" smtClean="0"/>
          </a:p>
        </p:txBody>
      </p:sp>
      <p:sp>
        <p:nvSpPr>
          <p:cNvPr id="4" name="Slide Number Placeholder 3"/>
          <p:cNvSpPr>
            <a:spLocks noGrp="1"/>
          </p:cNvSpPr>
          <p:nvPr>
            <p:ph type="sldNum" sz="quarter" idx="12"/>
          </p:nvPr>
        </p:nvSpPr>
        <p:spPr/>
        <p:txBody>
          <a:bodyPr/>
          <a:lstStyle/>
          <a:p>
            <a:fld id="{9C9CABDD-DD64-405B-8106-BC9831177095}" type="slidenum">
              <a:rPr lang="en-US" altLang="zh-TW">
                <a:solidFill>
                  <a:schemeClr val="accent6">
                    <a:lumMod val="20000"/>
                    <a:lumOff val="80000"/>
                  </a:schemeClr>
                </a:solidFill>
                <a:ea typeface="+mn-ea"/>
              </a:rPr>
              <a:pPr/>
              <a:t>17</a:t>
            </a:fld>
            <a:endParaRPr lang="en-US" altLang="zh-TW">
              <a:solidFill>
                <a:schemeClr val="accent6">
                  <a:lumMod val="20000"/>
                  <a:lumOff val="80000"/>
                </a:schemeClr>
              </a:solidFill>
              <a:ea typeface="+mn-ea"/>
            </a:endParaRPr>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1201" name="Object 1"/>
          <p:cNvGraphicFramePr>
            <a:graphicFrameLocks noChangeAspect="1"/>
          </p:cNvGraphicFramePr>
          <p:nvPr/>
        </p:nvGraphicFramePr>
        <p:xfrm>
          <a:off x="4071934" y="1428736"/>
          <a:ext cx="2664373" cy="528956"/>
        </p:xfrm>
        <a:graphic>
          <a:graphicData uri="http://schemas.openxmlformats.org/presentationml/2006/ole">
            <mc:AlternateContent xmlns:mc="http://schemas.openxmlformats.org/markup-compatibility/2006">
              <mc:Choice xmlns:v="urn:schemas-microsoft-com:vml" Requires="v">
                <p:oleObj spid="_x0000_s51202" name="Equation" r:id="rId3" imgW="491408" imgH="253945" progId="Equation.DSMT4">
                  <p:embed/>
                </p:oleObj>
              </mc:Choice>
              <mc:Fallback>
                <p:oleObj name="Equation" r:id="rId3" imgW="491408" imgH="253945"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4" y="1428736"/>
                        <a:ext cx="2664373" cy="528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03" name="Picture 3"/>
          <p:cNvPicPr>
            <a:picLocks noChangeAspect="1" noChangeArrowheads="1"/>
          </p:cNvPicPr>
          <p:nvPr/>
        </p:nvPicPr>
        <p:blipFill>
          <a:blip r:embed="rId5"/>
          <a:srcRect/>
          <a:stretch>
            <a:fillRect/>
          </a:stretch>
        </p:blipFill>
        <p:spPr bwMode="auto">
          <a:xfrm>
            <a:off x="1928794" y="2605111"/>
            <a:ext cx="5705475" cy="41814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Rot="1" noChangeArrowheads="1"/>
          </p:cNvSpPr>
          <p:nvPr>
            <p:ph type="title"/>
          </p:nvPr>
        </p:nvSpPr>
        <p:spPr>
          <a:xfrm>
            <a:off x="285720" y="428604"/>
            <a:ext cx="8540750" cy="857256"/>
          </a:xfrm>
        </p:spPr>
        <p:txBody>
          <a:bodyPr/>
          <a:lstStyle/>
          <a:p>
            <a:pPr algn="l" eaLnBrk="1" hangingPunct="1"/>
            <a:r>
              <a:rPr lang="en-US" altLang="en-US" sz="3200" b="1" dirty="0" smtClean="0">
                <a:latin typeface="+mn-lt"/>
              </a:rPr>
              <a:t>17.3	 Determining the value of options</a:t>
            </a:r>
            <a:r>
              <a:rPr lang="en-US" altLang="zh-TW" sz="3200" b="1" dirty="0" smtClean="0">
                <a:latin typeface="+mn-lt"/>
              </a:rPr>
              <a:t/>
            </a:r>
            <a:br>
              <a:rPr lang="en-US" altLang="zh-TW" sz="3200" b="1" dirty="0" smtClean="0">
                <a:latin typeface="+mn-lt"/>
              </a:rPr>
            </a:br>
            <a:r>
              <a:rPr lang="en-US" altLang="zh-TW" sz="2400" b="1" dirty="0" smtClean="0">
                <a:latin typeface="+mn-lt"/>
              </a:rPr>
              <a:t>Black-</a:t>
            </a:r>
            <a:r>
              <a:rPr lang="en-US" altLang="zh-TW" sz="2400" b="1" dirty="0" err="1" smtClean="0">
                <a:latin typeface="+mn-lt"/>
              </a:rPr>
              <a:t>Scholes</a:t>
            </a:r>
            <a:r>
              <a:rPr lang="en-US" altLang="zh-TW" sz="2400" b="1" dirty="0" smtClean="0">
                <a:latin typeface="+mn-lt"/>
              </a:rPr>
              <a:t> Option pricing Model</a:t>
            </a:r>
          </a:p>
        </p:txBody>
      </p:sp>
      <p:sp>
        <p:nvSpPr>
          <p:cNvPr id="4101" name="Rectangle 3"/>
          <p:cNvSpPr>
            <a:spLocks noGrp="1" noRot="1" noChangeArrowheads="1"/>
          </p:cNvSpPr>
          <p:nvPr>
            <p:ph idx="1"/>
          </p:nvPr>
        </p:nvSpPr>
        <p:spPr>
          <a:xfrm>
            <a:off x="301625" y="1196975"/>
            <a:ext cx="8540750" cy="5400675"/>
          </a:xfrm>
        </p:spPr>
        <p:txBody>
          <a:bodyPr/>
          <a:lstStyle/>
          <a:p>
            <a:pPr algn="r" eaLnBrk="1" hangingPunct="1">
              <a:buFont typeface="Wingdings" pitchFamily="2" charset="2"/>
              <a:buNone/>
            </a:pPr>
            <a:endParaRPr lang="en-US" altLang="zh-TW" b="1" dirty="0" smtClean="0"/>
          </a:p>
          <a:p>
            <a:pPr algn="r" eaLnBrk="1" hangingPunct="1">
              <a:buFont typeface="Wingdings" pitchFamily="2" charset="2"/>
              <a:buNone/>
            </a:pPr>
            <a:r>
              <a:rPr lang="en-US" altLang="zh-TW" b="1" dirty="0" smtClean="0"/>
              <a:t>(17.1)</a:t>
            </a:r>
          </a:p>
          <a:p>
            <a:pPr algn="r" eaLnBrk="1" hangingPunct="1">
              <a:buFont typeface="Wingdings" pitchFamily="2" charset="2"/>
              <a:buNone/>
            </a:pPr>
            <a:endParaRPr lang="en-US" altLang="zh-TW" b="1" dirty="0" smtClean="0"/>
          </a:p>
          <a:p>
            <a:pPr algn="r" eaLnBrk="1" hangingPunct="1">
              <a:buFont typeface="Wingdings" pitchFamily="2" charset="2"/>
              <a:buNone/>
            </a:pPr>
            <a:endParaRPr lang="en-US" altLang="zh-TW" b="1" dirty="0" smtClean="0"/>
          </a:p>
          <a:p>
            <a:pPr algn="r" eaLnBrk="1" hangingPunct="1">
              <a:buFont typeface="Wingdings" pitchFamily="2" charset="2"/>
              <a:buNone/>
            </a:pPr>
            <a:endParaRPr lang="en-US" altLang="zh-TW" b="1" dirty="0" smtClean="0"/>
          </a:p>
          <a:p>
            <a:pPr algn="r" eaLnBrk="1" hangingPunct="1">
              <a:buFont typeface="Wingdings" pitchFamily="2" charset="2"/>
              <a:buNone/>
            </a:pPr>
            <a:endParaRPr lang="en-US" altLang="zh-TW" b="1" dirty="0" smtClean="0"/>
          </a:p>
        </p:txBody>
      </p:sp>
      <p:sp>
        <p:nvSpPr>
          <p:cNvPr id="4105" name="Slide Number Placeholder 10"/>
          <p:cNvSpPr>
            <a:spLocks noGrp="1"/>
          </p:cNvSpPr>
          <p:nvPr>
            <p:ph type="sldNum" sz="quarter" idx="12"/>
          </p:nvPr>
        </p:nvSpPr>
        <p:spPr/>
        <p:txBody>
          <a:bodyPr/>
          <a:lstStyle/>
          <a:p>
            <a:fld id="{348242B8-BE16-48B2-9E29-74492D856A25}" type="slidenum">
              <a:rPr lang="en-US" altLang="zh-TW">
                <a:solidFill>
                  <a:schemeClr val="accent6">
                    <a:lumMod val="20000"/>
                    <a:lumOff val="80000"/>
                  </a:schemeClr>
                </a:solidFill>
                <a:ea typeface="+mn-ea"/>
              </a:rPr>
              <a:pPr/>
              <a:t>18</a:t>
            </a:fld>
            <a:endParaRPr lang="en-US" altLang="zh-TW">
              <a:solidFill>
                <a:schemeClr val="accent6">
                  <a:lumMod val="20000"/>
                  <a:lumOff val="80000"/>
                </a:schemeClr>
              </a:solidFill>
              <a:ea typeface="+mn-ea"/>
            </a:endParaRPr>
          </a:p>
        </p:txBody>
      </p:sp>
      <p:sp>
        <p:nvSpPr>
          <p:cNvPr id="4102"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4"/>
          <p:cNvGraphicFramePr>
            <a:graphicFrameLocks noChangeAspect="1"/>
          </p:cNvGraphicFramePr>
          <p:nvPr/>
        </p:nvGraphicFramePr>
        <p:xfrm>
          <a:off x="1547813" y="1773238"/>
          <a:ext cx="4897437" cy="620712"/>
        </p:xfrm>
        <a:graphic>
          <a:graphicData uri="http://schemas.openxmlformats.org/presentationml/2006/ole">
            <mc:AlternateContent xmlns:mc="http://schemas.openxmlformats.org/markup-compatibility/2006">
              <mc:Choice xmlns:v="urn:schemas-microsoft-com:vml" Requires="v">
                <p:oleObj spid="_x0000_s4100" name="Equation" r:id="rId3" imgW="1879600" imgH="241300" progId="Equation.DSMT4">
                  <p:embed/>
                </p:oleObj>
              </mc:Choice>
              <mc:Fallback>
                <p:oleObj name="Equation" r:id="rId3" imgW="1879600" imgH="241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773238"/>
                        <a:ext cx="4897437"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0" y="3109913"/>
            <a:ext cx="9144000" cy="0"/>
          </a:xfrm>
          <a:prstGeom prst="rect">
            <a:avLst/>
          </a:prstGeom>
          <a:noFill/>
          <a:ln w="9525">
            <a:noFill/>
            <a:miter lim="800000"/>
            <a:headEnd/>
            <a:tailEnd/>
          </a:ln>
        </p:spPr>
        <p:txBody>
          <a:bodyPr wrap="none" anchor="ctr">
            <a:spAutoFit/>
          </a:bodyPr>
          <a:lstStyle/>
          <a:p>
            <a:endParaRPr lang="en-US"/>
          </a:p>
        </p:txBody>
      </p:sp>
      <p:sp>
        <p:nvSpPr>
          <p:cNvPr id="4104" name="Rectangle 9"/>
          <p:cNvSpPr>
            <a:spLocks noChangeArrowheads="1"/>
          </p:cNvSpPr>
          <p:nvPr/>
        </p:nvSpPr>
        <p:spPr bwMode="auto">
          <a:xfrm>
            <a:off x="0" y="3109913"/>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9" name="Object 10"/>
          <p:cNvGraphicFramePr>
            <a:graphicFrameLocks noChangeAspect="1"/>
          </p:cNvGraphicFramePr>
          <p:nvPr/>
        </p:nvGraphicFramePr>
        <p:xfrm>
          <a:off x="250825" y="2924175"/>
          <a:ext cx="8713788" cy="2260600"/>
        </p:xfrm>
        <a:graphic>
          <a:graphicData uri="http://schemas.openxmlformats.org/presentationml/2006/ole">
            <mc:AlternateContent xmlns:mc="http://schemas.openxmlformats.org/markup-compatibility/2006">
              <mc:Choice xmlns:v="urn:schemas-microsoft-com:vml" Requires="v">
                <p:oleObj spid="_x0000_s4101" name="Equation" r:id="rId5" imgW="4356000" imgH="1130040" progId="Equation.DSMT4">
                  <p:embed/>
                </p:oleObj>
              </mc:Choice>
              <mc:Fallback>
                <p:oleObj name="Equation" r:id="rId5" imgW="4356000" imgH="113004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924175"/>
                        <a:ext cx="8713788" cy="226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Rot="1" noChangeArrowheads="1"/>
          </p:cNvSpPr>
          <p:nvPr>
            <p:ph idx="1"/>
          </p:nvPr>
        </p:nvSpPr>
        <p:spPr>
          <a:xfrm>
            <a:off x="301625" y="981075"/>
            <a:ext cx="8540750" cy="5616575"/>
          </a:xfrm>
        </p:spPr>
        <p:txBody>
          <a:bodyPr/>
          <a:lstStyle/>
          <a:p>
            <a:pPr marL="609600" indent="-609600" eaLnBrk="1" hangingPunct="1">
              <a:lnSpc>
                <a:spcPct val="80000"/>
              </a:lnSpc>
            </a:pPr>
            <a:r>
              <a:rPr lang="en-US" altLang="zh-TW" sz="2400" smtClean="0"/>
              <a:t>Assumptions of Black-Scholes Model</a:t>
            </a:r>
          </a:p>
          <a:p>
            <a:pPr marL="609600" indent="-609600" eaLnBrk="1" hangingPunct="1">
              <a:lnSpc>
                <a:spcPct val="80000"/>
              </a:lnSpc>
              <a:buFont typeface="Wingdings" pitchFamily="2" charset="2"/>
              <a:buAutoNum type="arabicParenR"/>
            </a:pPr>
            <a:r>
              <a:rPr lang="en-US" altLang="zh-TW" sz="2200" smtClean="0"/>
              <a:t>Only European options are considered</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Options and stocks can be traded in any quantities in a perfectly competitive market. (no transaction costs, and all information is freely available to market participants.)</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Short-selling of stocks and options in a perfectly competitive market is possible.</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The risk-free interest rate is known and is constant up to the expiration date.</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Market participants are able to borrow or lend at risk-free rate.</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No dividends are paid on the stock.</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The stock price follows a random path in continuous time such that the variance of the rate of return is constant over time and known to market participants. The logarithm of future stock prices follows a normal distribution.</a:t>
            </a:r>
          </a:p>
        </p:txBody>
      </p:sp>
      <p:sp>
        <p:nvSpPr>
          <p:cNvPr id="40964" name="Slide Number Placeholder 5"/>
          <p:cNvSpPr>
            <a:spLocks noGrp="1"/>
          </p:cNvSpPr>
          <p:nvPr>
            <p:ph type="sldNum" sz="quarter" idx="12"/>
          </p:nvPr>
        </p:nvSpPr>
        <p:spPr/>
        <p:txBody>
          <a:bodyPr/>
          <a:lstStyle/>
          <a:p>
            <a:fld id="{2B69D2E5-1667-4098-9BBB-6D88A4BB4D84}" type="slidenum">
              <a:rPr lang="en-US" altLang="zh-TW">
                <a:solidFill>
                  <a:schemeClr val="accent6">
                    <a:lumMod val="20000"/>
                    <a:lumOff val="80000"/>
                  </a:schemeClr>
                </a:solidFill>
                <a:ea typeface="+mn-ea"/>
              </a:rPr>
              <a:pPr/>
              <a:t>19</a:t>
            </a:fld>
            <a:endParaRPr lang="en-US" altLang="zh-TW">
              <a:solidFill>
                <a:schemeClr val="accent6">
                  <a:lumMod val="20000"/>
                  <a:lumOff val="80000"/>
                </a:schemeClr>
              </a:solidFill>
              <a:ea typeface="+mn-ea"/>
            </a:endParaRPr>
          </a:p>
        </p:txBody>
      </p:sp>
      <p:sp>
        <p:nvSpPr>
          <p:cNvPr id="40963" name="Rectangle 4"/>
          <p:cNvSpPr>
            <a:spLocks noRot="1" noChangeArrowheads="1"/>
          </p:cNvSpPr>
          <p:nvPr/>
        </p:nvSpPr>
        <p:spPr bwMode="auto">
          <a:xfrm>
            <a:off x="250825" y="333375"/>
            <a:ext cx="8540750" cy="587375"/>
          </a:xfrm>
          <a:prstGeom prst="rect">
            <a:avLst/>
          </a:prstGeom>
          <a:noFill/>
          <a:ln w="9525">
            <a:noFill/>
            <a:miter lim="800000"/>
            <a:headEnd/>
            <a:tailEnd/>
          </a:ln>
        </p:spPr>
        <p:txBody>
          <a:bodyPr anchor="ctr"/>
          <a:lstStyle/>
          <a:p>
            <a:r>
              <a:rPr lang="en-US" altLang="en-US" sz="2800" b="1" dirty="0" smtClean="0">
                <a:solidFill>
                  <a:schemeClr val="tx2"/>
                </a:solidFill>
                <a:latin typeface="+mn-lt"/>
              </a:rPr>
              <a:t>17.3.2</a:t>
            </a:r>
            <a:r>
              <a:rPr lang="en-US" altLang="en-US" sz="2800" b="1" dirty="0">
                <a:solidFill>
                  <a:schemeClr val="tx2"/>
                </a:solidFill>
                <a:latin typeface="+mn-lt"/>
              </a:rPr>
              <a:t>	 </a:t>
            </a:r>
            <a:r>
              <a:rPr lang="en-US" altLang="en-US" sz="2800" b="1" dirty="0" smtClean="0">
                <a:solidFill>
                  <a:schemeClr val="tx2"/>
                </a:solidFill>
                <a:latin typeface="+mn-lt"/>
              </a:rPr>
              <a:t>The Black-</a:t>
            </a:r>
            <a:r>
              <a:rPr lang="en-US" altLang="en-US" sz="2800" b="1" dirty="0" err="1" smtClean="0">
                <a:solidFill>
                  <a:schemeClr val="tx2"/>
                </a:solidFill>
                <a:latin typeface="+mn-lt"/>
              </a:rPr>
              <a:t>Scholes</a:t>
            </a:r>
            <a:r>
              <a:rPr lang="en-US" altLang="en-US" sz="2800" b="1" dirty="0" smtClean="0">
                <a:solidFill>
                  <a:schemeClr val="tx2"/>
                </a:solidFill>
                <a:latin typeface="+mn-lt"/>
              </a:rPr>
              <a:t> Option Pricing Model</a:t>
            </a:r>
            <a:endParaRPr lang="en-US" altLang="zh-TW" sz="2800" b="1" dirty="0">
              <a:solidFill>
                <a:schemeClr val="tx2"/>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250825" y="333375"/>
            <a:ext cx="8447088" cy="803275"/>
          </a:xfrm>
        </p:spPr>
        <p:txBody>
          <a:bodyPr/>
          <a:lstStyle/>
          <a:p>
            <a:pPr eaLnBrk="1" hangingPunct="1"/>
            <a:r>
              <a:rPr lang="en-US" altLang="zh-TW" b="1" dirty="0" smtClean="0">
                <a:latin typeface="+mn-lt"/>
              </a:rPr>
              <a:t>Outline</a:t>
            </a:r>
          </a:p>
        </p:txBody>
      </p:sp>
      <p:sp>
        <p:nvSpPr>
          <p:cNvPr id="27651" name="Rectangle 3"/>
          <p:cNvSpPr>
            <a:spLocks noGrp="1" noRot="1" noChangeArrowheads="1"/>
          </p:cNvSpPr>
          <p:nvPr>
            <p:ph idx="1"/>
          </p:nvPr>
        </p:nvSpPr>
        <p:spPr>
          <a:xfrm>
            <a:off x="179388" y="1000108"/>
            <a:ext cx="8964612" cy="5643602"/>
          </a:xfrm>
        </p:spPr>
        <p:txBody>
          <a:bodyPr>
            <a:normAutofit fontScale="92500" lnSpcReduction="10000"/>
          </a:bodyPr>
          <a:lstStyle/>
          <a:p>
            <a:r>
              <a:rPr lang="en-US" altLang="zh-TW" sz="2800" dirty="0" smtClean="0"/>
              <a:t>17.1  Basic Concepts of Options</a:t>
            </a:r>
          </a:p>
          <a:p>
            <a:r>
              <a:rPr lang="en-US" altLang="zh-TW" sz="2800" dirty="0" smtClean="0"/>
              <a:t>17.2  Factors Affecting Option Value</a:t>
            </a:r>
          </a:p>
          <a:p>
            <a:r>
              <a:rPr lang="en-US" altLang="zh-TW" sz="2800" dirty="0" smtClean="0"/>
              <a:t>17.3  Determining the Value of Options</a:t>
            </a:r>
          </a:p>
          <a:p>
            <a:pPr lvl="1"/>
            <a:r>
              <a:rPr lang="en-US" altLang="zh-TW" sz="2400" dirty="0" smtClean="0"/>
              <a:t>17.3.1 Expected Value Estimation</a:t>
            </a:r>
          </a:p>
          <a:p>
            <a:pPr lvl="1"/>
            <a:r>
              <a:rPr lang="en-US" altLang="zh-TW" sz="2400" dirty="0" smtClean="0"/>
              <a:t>17.3.2 The Black-</a:t>
            </a:r>
            <a:r>
              <a:rPr lang="en-US" altLang="zh-TW" sz="2400" dirty="0" err="1" smtClean="0"/>
              <a:t>Scholes</a:t>
            </a:r>
            <a:r>
              <a:rPr lang="en-US" altLang="zh-TW" sz="2400" dirty="0" smtClean="0"/>
              <a:t> Option Pricing Model</a:t>
            </a:r>
          </a:p>
          <a:p>
            <a:pPr lvl="1"/>
            <a:r>
              <a:rPr lang="en-US" altLang="zh-TW" sz="2400" dirty="0" smtClean="0"/>
              <a:t>17.3.3 Taxation of Options</a:t>
            </a:r>
          </a:p>
          <a:p>
            <a:pPr lvl="1"/>
            <a:r>
              <a:rPr lang="en-US" altLang="zh-TW" sz="2400" dirty="0" smtClean="0"/>
              <a:t>17.3.4 American Options</a:t>
            </a:r>
          </a:p>
          <a:p>
            <a:r>
              <a:rPr lang="en-US" altLang="zh-TW" sz="2800" dirty="0" smtClean="0"/>
              <a:t>17.4  Option Pricing Theory and Capital Structure</a:t>
            </a:r>
          </a:p>
          <a:p>
            <a:pPr lvl="1"/>
            <a:r>
              <a:rPr lang="en-US" altLang="zh-TW" sz="2400" dirty="0" smtClean="0"/>
              <a:t>17.4.1 Proportion of Debt in Capital Structure</a:t>
            </a:r>
          </a:p>
          <a:p>
            <a:pPr lvl="1"/>
            <a:r>
              <a:rPr lang="en-US" altLang="zh-TW" sz="2400" dirty="0" smtClean="0"/>
              <a:t>17.4.2 Riskiness of Business Operations</a:t>
            </a:r>
          </a:p>
          <a:p>
            <a:pPr lvl="1"/>
            <a:r>
              <a:rPr lang="en-US" altLang="zh-TW" sz="2400" dirty="0" smtClean="0"/>
              <a:t>17.4.3 Option Pricing Approach to Determine the Optimal Capital Structure</a:t>
            </a:r>
          </a:p>
          <a:p>
            <a:pPr eaLnBrk="1" hangingPunct="1"/>
            <a:r>
              <a:rPr lang="en-US" altLang="zh-TW" sz="2800" dirty="0" smtClean="0"/>
              <a:t>17.5  Warrants</a:t>
            </a:r>
          </a:p>
          <a:p>
            <a:pPr eaLnBrk="1" hangingPunct="1"/>
            <a:r>
              <a:rPr lang="en-US" altLang="zh-TW" sz="2800" dirty="0" smtClean="0"/>
              <a:t>17.6  Summary</a:t>
            </a:r>
          </a:p>
        </p:txBody>
      </p:sp>
      <p:sp>
        <p:nvSpPr>
          <p:cNvPr id="27652" name="Slide Number Placeholder 5"/>
          <p:cNvSpPr>
            <a:spLocks noGrp="1"/>
          </p:cNvSpPr>
          <p:nvPr>
            <p:ph type="sldNum" sz="quarter" idx="12"/>
          </p:nvPr>
        </p:nvSpPr>
        <p:spPr/>
        <p:txBody>
          <a:bodyPr/>
          <a:lstStyle/>
          <a:p>
            <a:fld id="{D407869F-5B27-4B4C-8092-64B3291FA1B9}" type="slidenum">
              <a:rPr lang="en-US" altLang="zh-TW">
                <a:solidFill>
                  <a:schemeClr val="accent6">
                    <a:lumMod val="20000"/>
                    <a:lumOff val="80000"/>
                  </a:schemeClr>
                </a:solidFill>
                <a:ea typeface="+mn-ea"/>
              </a:rPr>
              <a:pPr/>
              <a:t>2</a:t>
            </a:fld>
            <a:endParaRPr lang="en-US" altLang="zh-TW">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Rot="1" noChangeArrowheads="1"/>
          </p:cNvSpPr>
          <p:nvPr>
            <p:ph type="title"/>
          </p:nvPr>
        </p:nvSpPr>
        <p:spPr>
          <a:xfrm>
            <a:off x="214282" y="500042"/>
            <a:ext cx="8540750" cy="857256"/>
          </a:xfrm>
        </p:spPr>
        <p:txBody>
          <a:bodyPr/>
          <a:lstStyle/>
          <a:p>
            <a:pPr algn="l" eaLnBrk="1" hangingPunct="1"/>
            <a:r>
              <a:rPr lang="en-US" altLang="en-US" sz="3200" b="1" dirty="0" smtClean="0">
                <a:latin typeface="+mn-lt"/>
              </a:rPr>
              <a:t>17.3	 Determining the value of options</a:t>
            </a:r>
            <a:r>
              <a:rPr lang="en-US" altLang="zh-TW" sz="3200" b="1" dirty="0" smtClean="0">
                <a:latin typeface="+mn-lt"/>
              </a:rPr>
              <a:t/>
            </a:r>
            <a:br>
              <a:rPr lang="en-US" altLang="zh-TW" sz="3200" b="1" dirty="0" smtClean="0">
                <a:latin typeface="+mn-lt"/>
              </a:rPr>
            </a:br>
            <a:r>
              <a:rPr lang="en-US" altLang="zh-TW" sz="2400" b="1" dirty="0" smtClean="0">
                <a:latin typeface="+mn-lt"/>
              </a:rPr>
              <a:t>Black-</a:t>
            </a:r>
            <a:r>
              <a:rPr lang="en-US" altLang="zh-TW" sz="2400" b="1" dirty="0" err="1" smtClean="0">
                <a:latin typeface="+mn-lt"/>
              </a:rPr>
              <a:t>Scholes</a:t>
            </a:r>
            <a:r>
              <a:rPr lang="en-US" altLang="zh-TW" sz="2400" b="1" dirty="0" smtClean="0">
                <a:latin typeface="+mn-lt"/>
              </a:rPr>
              <a:t> Option pricing Model</a:t>
            </a:r>
          </a:p>
        </p:txBody>
      </p:sp>
      <p:sp>
        <p:nvSpPr>
          <p:cNvPr id="5126" name="Rectangle 3"/>
          <p:cNvSpPr>
            <a:spLocks noGrp="1" noRot="1" noChangeArrowheads="1"/>
          </p:cNvSpPr>
          <p:nvPr>
            <p:ph idx="1"/>
          </p:nvPr>
        </p:nvSpPr>
        <p:spPr>
          <a:xfrm>
            <a:off x="301625" y="1196975"/>
            <a:ext cx="8540750" cy="5400675"/>
          </a:xfrm>
        </p:spPr>
        <p:txBody>
          <a:bodyPr/>
          <a:lstStyle/>
          <a:p>
            <a:pPr algn="r" eaLnBrk="1" hangingPunct="1">
              <a:buFont typeface="Wingdings" pitchFamily="2" charset="2"/>
              <a:buNone/>
            </a:pPr>
            <a:endParaRPr lang="en-US" altLang="zh-TW" b="1" dirty="0" smtClean="0"/>
          </a:p>
          <a:p>
            <a:pPr algn="r" eaLnBrk="1" hangingPunct="1">
              <a:buFont typeface="Wingdings" pitchFamily="2" charset="2"/>
              <a:buNone/>
            </a:pPr>
            <a:r>
              <a:rPr lang="en-US" altLang="zh-TW" b="1" dirty="0" smtClean="0"/>
              <a:t>(17.1)</a:t>
            </a:r>
          </a:p>
          <a:p>
            <a:pPr algn="r" eaLnBrk="1" hangingPunct="1">
              <a:buFont typeface="Wingdings" pitchFamily="2" charset="2"/>
              <a:buNone/>
            </a:pPr>
            <a:endParaRPr lang="en-US" altLang="zh-TW" b="1" dirty="0" smtClean="0"/>
          </a:p>
          <a:p>
            <a:pPr algn="r" eaLnBrk="1" hangingPunct="1">
              <a:buFont typeface="Wingdings" pitchFamily="2" charset="2"/>
              <a:buNone/>
            </a:pPr>
            <a:endParaRPr lang="en-US" altLang="zh-TW" b="1" dirty="0" smtClean="0"/>
          </a:p>
          <a:p>
            <a:pPr algn="r" eaLnBrk="1" hangingPunct="1">
              <a:buFont typeface="Wingdings" pitchFamily="2" charset="2"/>
              <a:buNone/>
            </a:pPr>
            <a:r>
              <a:rPr lang="en-US" altLang="zh-TW" b="1" dirty="0" smtClean="0"/>
              <a:t>(17.2A)</a:t>
            </a:r>
          </a:p>
          <a:p>
            <a:pPr algn="r" eaLnBrk="1" hangingPunct="1">
              <a:buFont typeface="Wingdings" pitchFamily="2" charset="2"/>
              <a:buNone/>
            </a:pPr>
            <a:endParaRPr lang="en-US" altLang="zh-TW" b="1" dirty="0" smtClean="0"/>
          </a:p>
          <a:p>
            <a:pPr algn="r" eaLnBrk="1" hangingPunct="1">
              <a:buFont typeface="Wingdings" pitchFamily="2" charset="2"/>
              <a:buNone/>
            </a:pPr>
            <a:endParaRPr lang="en-US" altLang="zh-TW" b="1" dirty="0" smtClean="0"/>
          </a:p>
          <a:p>
            <a:pPr algn="r" eaLnBrk="1" hangingPunct="1">
              <a:buFont typeface="Wingdings" pitchFamily="2" charset="2"/>
              <a:buNone/>
            </a:pPr>
            <a:r>
              <a:rPr lang="en-US" altLang="zh-TW" b="1" dirty="0" smtClean="0"/>
              <a:t>(17.2B)</a:t>
            </a:r>
          </a:p>
        </p:txBody>
      </p:sp>
      <p:sp>
        <p:nvSpPr>
          <p:cNvPr id="5130" name="Slide Number Placeholder 11"/>
          <p:cNvSpPr>
            <a:spLocks noGrp="1"/>
          </p:cNvSpPr>
          <p:nvPr>
            <p:ph type="sldNum" sz="quarter" idx="12"/>
          </p:nvPr>
        </p:nvSpPr>
        <p:spPr/>
        <p:txBody>
          <a:bodyPr/>
          <a:lstStyle/>
          <a:p>
            <a:fld id="{2FDD759B-9713-4F88-A18F-BE17DCD3C256}" type="slidenum">
              <a:rPr lang="en-US" altLang="zh-TW">
                <a:solidFill>
                  <a:schemeClr val="accent6">
                    <a:lumMod val="20000"/>
                    <a:lumOff val="80000"/>
                  </a:schemeClr>
                </a:solidFill>
                <a:ea typeface="+mn-ea"/>
              </a:rPr>
              <a:pPr/>
              <a:t>20</a:t>
            </a:fld>
            <a:endParaRPr lang="en-US" altLang="zh-TW">
              <a:solidFill>
                <a:schemeClr val="accent6">
                  <a:lumMod val="20000"/>
                  <a:lumOff val="80000"/>
                </a:schemeClr>
              </a:solidFill>
              <a:ea typeface="+mn-ea"/>
            </a:endParaRPr>
          </a:p>
        </p:txBody>
      </p:sp>
      <p:sp>
        <p:nvSpPr>
          <p:cNvPr id="5127" name="Rectangle 4"/>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5"/>
          <p:cNvGraphicFramePr>
            <a:graphicFrameLocks noChangeAspect="1"/>
          </p:cNvGraphicFramePr>
          <p:nvPr/>
        </p:nvGraphicFramePr>
        <p:xfrm>
          <a:off x="1547813" y="1773238"/>
          <a:ext cx="4897437" cy="620712"/>
        </p:xfrm>
        <a:graphic>
          <a:graphicData uri="http://schemas.openxmlformats.org/presentationml/2006/ole">
            <mc:AlternateContent xmlns:mc="http://schemas.openxmlformats.org/markup-compatibility/2006">
              <mc:Choice xmlns:v="urn:schemas-microsoft-com:vml" Requires="v">
                <p:oleObj spid="_x0000_s5125" name="Equation" r:id="rId3" imgW="1879600" imgH="241300" progId="Equation.DSMT4">
                  <p:embed/>
                </p:oleObj>
              </mc:Choice>
              <mc:Fallback>
                <p:oleObj name="Equation" r:id="rId3" imgW="1879600" imgH="2413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773238"/>
                        <a:ext cx="4897437"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Rectangle 6"/>
          <p:cNvSpPr>
            <a:spLocks noChangeArrowheads="1"/>
          </p:cNvSpPr>
          <p:nvPr/>
        </p:nvSpPr>
        <p:spPr bwMode="auto">
          <a:xfrm>
            <a:off x="0" y="3109913"/>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7"/>
          <p:cNvGraphicFramePr>
            <a:graphicFrameLocks noChangeAspect="1"/>
          </p:cNvGraphicFramePr>
          <p:nvPr/>
        </p:nvGraphicFramePr>
        <p:xfrm>
          <a:off x="2195513" y="2924175"/>
          <a:ext cx="3168650" cy="1397000"/>
        </p:xfrm>
        <a:graphic>
          <a:graphicData uri="http://schemas.openxmlformats.org/presentationml/2006/ole">
            <mc:AlternateContent xmlns:mc="http://schemas.openxmlformats.org/markup-compatibility/2006">
              <mc:Choice xmlns:v="urn:schemas-microsoft-com:vml" Requires="v">
                <p:oleObj spid="_x0000_s5126" name="Equation" r:id="rId5" imgW="1447172" imgH="634725" progId="Equation.DSMT4">
                  <p:embed/>
                </p:oleObj>
              </mc:Choice>
              <mc:Fallback>
                <p:oleObj name="Equation" r:id="rId5" imgW="1447172" imgH="634725"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2924175"/>
                        <a:ext cx="316865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Rectangle 8"/>
          <p:cNvSpPr>
            <a:spLocks noChangeArrowheads="1"/>
          </p:cNvSpPr>
          <p:nvPr/>
        </p:nvSpPr>
        <p:spPr bwMode="auto">
          <a:xfrm>
            <a:off x="0" y="3109913"/>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4" name="Object 9"/>
          <p:cNvGraphicFramePr>
            <a:graphicFrameLocks noChangeAspect="1"/>
          </p:cNvGraphicFramePr>
          <p:nvPr/>
        </p:nvGraphicFramePr>
        <p:xfrm>
          <a:off x="1258888" y="4689475"/>
          <a:ext cx="4826000" cy="1438275"/>
        </p:xfrm>
        <a:graphic>
          <a:graphicData uri="http://schemas.openxmlformats.org/presentationml/2006/ole">
            <mc:AlternateContent xmlns:mc="http://schemas.openxmlformats.org/markup-compatibility/2006">
              <mc:Choice xmlns:v="urn:schemas-microsoft-com:vml" Requires="v">
                <p:oleObj spid="_x0000_s5127" name="Equation" r:id="rId7" imgW="2145369" imgH="634725" progId="Equation.DSMT4">
                  <p:embed/>
                </p:oleObj>
              </mc:Choice>
              <mc:Fallback>
                <p:oleObj name="Equation" r:id="rId7" imgW="2145369" imgH="634725"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4689475"/>
                        <a:ext cx="4826000"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17.3	 Determining the value of options</a:t>
            </a:r>
            <a:endParaRPr lang="en-US" altLang="zh-TW" sz="3200" b="1" dirty="0" smtClean="0"/>
          </a:p>
        </p:txBody>
      </p:sp>
      <p:sp>
        <p:nvSpPr>
          <p:cNvPr id="41987" name="Rectangle 3"/>
          <p:cNvSpPr>
            <a:spLocks noGrp="1" noRot="1" noChangeArrowheads="1"/>
          </p:cNvSpPr>
          <p:nvPr>
            <p:ph idx="1"/>
          </p:nvPr>
        </p:nvSpPr>
        <p:spPr>
          <a:xfrm>
            <a:off x="301625" y="1196975"/>
            <a:ext cx="8540750" cy="5400675"/>
          </a:xfrm>
        </p:spPr>
        <p:txBody>
          <a:bodyPr/>
          <a:lstStyle/>
          <a:p>
            <a:pPr eaLnBrk="1" hangingPunct="1">
              <a:buFont typeface="Wingdings" pitchFamily="2" charset="2"/>
              <a:buNone/>
            </a:pPr>
            <a:r>
              <a:rPr lang="en-US" altLang="zh-TW" sz="2400" b="1" dirty="0" smtClean="0"/>
              <a:t>FIGURE 17.6  Probability Distribution of Stock Prices</a:t>
            </a:r>
          </a:p>
        </p:txBody>
      </p:sp>
      <p:sp>
        <p:nvSpPr>
          <p:cNvPr id="41991" name="Slide Number Placeholder 8"/>
          <p:cNvSpPr>
            <a:spLocks noGrp="1"/>
          </p:cNvSpPr>
          <p:nvPr>
            <p:ph type="sldNum" sz="quarter" idx="12"/>
          </p:nvPr>
        </p:nvSpPr>
        <p:spPr/>
        <p:txBody>
          <a:bodyPr/>
          <a:lstStyle/>
          <a:p>
            <a:fld id="{225ABFFF-BAF6-4464-B93C-F5D0F6278E9D}" type="slidenum">
              <a:rPr lang="en-US" altLang="zh-TW">
                <a:solidFill>
                  <a:schemeClr val="accent6">
                    <a:lumMod val="20000"/>
                    <a:lumOff val="80000"/>
                  </a:schemeClr>
                </a:solidFill>
                <a:ea typeface="+mn-ea"/>
              </a:rPr>
              <a:pPr/>
              <a:t>21</a:t>
            </a:fld>
            <a:endParaRPr lang="en-US" altLang="zh-TW">
              <a:solidFill>
                <a:schemeClr val="accent6">
                  <a:lumMod val="20000"/>
                  <a:lumOff val="80000"/>
                </a:schemeClr>
              </a:solidFill>
              <a:ea typeface="+mn-ea"/>
            </a:endParaRPr>
          </a:p>
        </p:txBody>
      </p:sp>
      <p:sp>
        <p:nvSpPr>
          <p:cNvPr id="41988" name="Rectangle 5"/>
          <p:cNvSpPr>
            <a:spLocks noChangeArrowheads="1"/>
          </p:cNvSpPr>
          <p:nvPr/>
        </p:nvSpPr>
        <p:spPr bwMode="auto">
          <a:xfrm>
            <a:off x="0" y="1624013"/>
            <a:ext cx="9144000" cy="0"/>
          </a:xfrm>
          <a:prstGeom prst="rect">
            <a:avLst/>
          </a:prstGeom>
          <a:noFill/>
          <a:ln w="9525">
            <a:noFill/>
            <a:miter lim="800000"/>
            <a:headEnd/>
            <a:tailEnd/>
          </a:ln>
        </p:spPr>
        <p:txBody>
          <a:bodyPr wrap="none" anchor="ctr">
            <a:spAutoFit/>
          </a:bodyPr>
          <a:lstStyle/>
          <a:p>
            <a:endParaRPr lang="en-US"/>
          </a:p>
        </p:txBody>
      </p:sp>
      <p:sp>
        <p:nvSpPr>
          <p:cNvPr id="41990" name="Rectangle 6"/>
          <p:cNvSpPr>
            <a:spLocks noChangeArrowheads="1"/>
          </p:cNvSpPr>
          <p:nvPr/>
        </p:nvSpPr>
        <p:spPr bwMode="auto">
          <a:xfrm>
            <a:off x="0" y="5233988"/>
            <a:ext cx="9144000" cy="0"/>
          </a:xfrm>
          <a:prstGeom prst="rect">
            <a:avLst/>
          </a:prstGeom>
          <a:noFill/>
          <a:ln w="9525">
            <a:noFill/>
            <a:miter lim="800000"/>
            <a:headEnd/>
            <a:tailEnd/>
          </a:ln>
        </p:spPr>
        <p:txBody>
          <a:bodyPr wrap="none" anchor="ctr">
            <a:spAutoFit/>
          </a:bodyPr>
          <a:lstStyle/>
          <a:p>
            <a:endParaRPr lang="en-US"/>
          </a:p>
        </p:txBody>
      </p:sp>
      <p:pic>
        <p:nvPicPr>
          <p:cNvPr id="37889" name="Picture 1"/>
          <p:cNvPicPr>
            <a:picLocks noChangeAspect="1" noChangeArrowheads="1"/>
          </p:cNvPicPr>
          <p:nvPr/>
        </p:nvPicPr>
        <p:blipFill>
          <a:blip r:embed="rId2"/>
          <a:srcRect/>
          <a:stretch>
            <a:fillRect/>
          </a:stretch>
        </p:blipFill>
        <p:spPr bwMode="auto">
          <a:xfrm>
            <a:off x="1571604" y="2000240"/>
            <a:ext cx="6014942" cy="414340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17.3	 Determining the value of options</a:t>
            </a:r>
            <a:endParaRPr lang="en-US" altLang="zh-TW" sz="3200" b="1" dirty="0" smtClean="0"/>
          </a:p>
        </p:txBody>
      </p:sp>
      <p:sp>
        <p:nvSpPr>
          <p:cNvPr id="6150" name="Rectangle 3"/>
          <p:cNvSpPr>
            <a:spLocks noGrp="1" noRot="1" noChangeArrowheads="1"/>
          </p:cNvSpPr>
          <p:nvPr>
            <p:ph idx="1"/>
          </p:nvPr>
        </p:nvSpPr>
        <p:spPr>
          <a:xfrm>
            <a:off x="301625" y="1196975"/>
            <a:ext cx="8540750" cy="5400675"/>
          </a:xfrm>
        </p:spPr>
        <p:txBody>
          <a:bodyPr/>
          <a:lstStyle/>
          <a:p>
            <a:pPr marL="0" indent="0" eaLnBrk="1" hangingPunct="1">
              <a:buFont typeface="Wingdings" pitchFamily="2" charset="2"/>
              <a:buNone/>
            </a:pPr>
            <a:r>
              <a:rPr lang="en-US" altLang="zh-TW" sz="2400" dirty="0" smtClean="0"/>
              <a:t>Example 17.1</a:t>
            </a:r>
          </a:p>
          <a:p>
            <a:pPr marL="0" indent="0" eaLnBrk="1" hangingPunct="1">
              <a:buFont typeface="Wingdings" pitchFamily="2" charset="2"/>
              <a:buNone/>
            </a:pPr>
            <a:r>
              <a:rPr lang="en-US" altLang="zh-TW" sz="2400" dirty="0" smtClean="0"/>
              <a:t>Suppose that the current market price of a share of stock is $90 with a standard deviation 0.6. An option is written to purchase the stock for $100 in 6 months. The current risk-free rate of interest is 8%. </a:t>
            </a:r>
          </a:p>
        </p:txBody>
      </p:sp>
      <p:sp>
        <p:nvSpPr>
          <p:cNvPr id="6153" name="Slide Number Placeholder 10"/>
          <p:cNvSpPr>
            <a:spLocks noGrp="1"/>
          </p:cNvSpPr>
          <p:nvPr>
            <p:ph type="sldNum" sz="quarter" idx="12"/>
          </p:nvPr>
        </p:nvSpPr>
        <p:spPr/>
        <p:txBody>
          <a:bodyPr/>
          <a:lstStyle/>
          <a:p>
            <a:fld id="{CD5436EA-4432-4B75-B21C-BD6DFA74226A}" type="slidenum">
              <a:rPr lang="en-US" altLang="zh-TW">
                <a:solidFill>
                  <a:schemeClr val="accent6">
                    <a:lumMod val="20000"/>
                    <a:lumOff val="80000"/>
                  </a:schemeClr>
                </a:solidFill>
                <a:ea typeface="+mn-ea"/>
              </a:rPr>
              <a:pPr/>
              <a:t>22</a:t>
            </a:fld>
            <a:endParaRPr lang="en-US" altLang="zh-TW">
              <a:solidFill>
                <a:schemeClr val="accent6">
                  <a:lumMod val="20000"/>
                  <a:lumOff val="80000"/>
                </a:schemeClr>
              </a:solidFill>
              <a:ea typeface="+mn-ea"/>
            </a:endParaRPr>
          </a:p>
        </p:txBody>
      </p:sp>
      <p:graphicFrame>
        <p:nvGraphicFramePr>
          <p:cNvPr id="6146" name="Object 6"/>
          <p:cNvGraphicFramePr>
            <a:graphicFrameLocks noChangeAspect="1"/>
          </p:cNvGraphicFramePr>
          <p:nvPr/>
        </p:nvGraphicFramePr>
        <p:xfrm>
          <a:off x="468313" y="3141663"/>
          <a:ext cx="2735262" cy="755650"/>
        </p:xfrm>
        <a:graphic>
          <a:graphicData uri="http://schemas.openxmlformats.org/presentationml/2006/ole">
            <mc:AlternateContent xmlns:mc="http://schemas.openxmlformats.org/markup-compatibility/2006">
              <mc:Choice xmlns:v="urn:schemas-microsoft-com:vml" Requires="v">
                <p:oleObj spid="_x0000_s6149" name="Equation" r:id="rId3" imgW="1548728" imgH="431613" progId="Equation.DSMT4">
                  <p:embed/>
                </p:oleObj>
              </mc:Choice>
              <mc:Fallback>
                <p:oleObj name="Equation" r:id="rId3" imgW="1548728" imgH="431613"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141663"/>
                        <a:ext cx="2735262"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ChangeAspect="1"/>
          </p:cNvGraphicFramePr>
          <p:nvPr/>
        </p:nvGraphicFramePr>
        <p:xfrm>
          <a:off x="323850" y="4149725"/>
          <a:ext cx="4357688" cy="2003425"/>
        </p:xfrm>
        <a:graphic>
          <a:graphicData uri="http://schemas.openxmlformats.org/presentationml/2006/ole">
            <mc:AlternateContent xmlns:mc="http://schemas.openxmlformats.org/markup-compatibility/2006">
              <mc:Choice xmlns:v="urn:schemas-microsoft-com:vml" Requires="v">
                <p:oleObj spid="_x0000_s6150" name="Equation" r:id="rId5" imgW="2717800" imgH="1244600" progId="Equation.DSMT4">
                  <p:embed/>
                </p:oleObj>
              </mc:Choice>
              <mc:Fallback>
                <p:oleObj name="Equation" r:id="rId5" imgW="2717800" imgH="1244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149725"/>
                        <a:ext cx="4357688" cy="200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5003800" y="4005263"/>
          <a:ext cx="3816350" cy="2295525"/>
        </p:xfrm>
        <a:graphic>
          <a:graphicData uri="http://schemas.openxmlformats.org/presentationml/2006/ole">
            <mc:AlternateContent xmlns:mc="http://schemas.openxmlformats.org/markup-compatibility/2006">
              <mc:Choice xmlns:v="urn:schemas-microsoft-com:vml" Requires="v">
                <p:oleObj spid="_x0000_s6151" name="Equation" r:id="rId7" imgW="2387600" imgH="1435100" progId="Equation.DSMT4">
                  <p:embed/>
                </p:oleObj>
              </mc:Choice>
              <mc:Fallback>
                <p:oleObj name="Equation" r:id="rId7" imgW="2387600" imgH="14351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00" y="4005263"/>
                        <a:ext cx="3816350" cy="229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8"/>
          <p:cNvSpPr>
            <a:spLocks noChangeArrowheads="1"/>
          </p:cNvSpPr>
          <p:nvPr/>
        </p:nvSpPr>
        <p:spPr bwMode="auto">
          <a:xfrm>
            <a:off x="0" y="1781175"/>
            <a:ext cx="9144000" cy="0"/>
          </a:xfrm>
          <a:prstGeom prst="rect">
            <a:avLst/>
          </a:prstGeom>
          <a:noFill/>
          <a:ln w="9525">
            <a:noFill/>
            <a:miter lim="800000"/>
            <a:headEnd/>
            <a:tailEnd/>
          </a:ln>
        </p:spPr>
        <p:txBody>
          <a:bodyPr wrap="none" anchor="ctr">
            <a:spAutoFit/>
          </a:bodyPr>
          <a:lstStyle/>
          <a:p>
            <a:endParaRPr lang="en-US"/>
          </a:p>
        </p:txBody>
      </p:sp>
      <p:sp>
        <p:nvSpPr>
          <p:cNvPr id="6152" name="Rectangle 9"/>
          <p:cNvSpPr>
            <a:spLocks noChangeArrowheads="1"/>
          </p:cNvSpPr>
          <p:nvPr/>
        </p:nvSpPr>
        <p:spPr bwMode="auto">
          <a:xfrm>
            <a:off x="0" y="196215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17.3	 Determining the value of options</a:t>
            </a:r>
            <a:endParaRPr lang="en-US" altLang="zh-TW" sz="3200" b="1" dirty="0" smtClean="0"/>
          </a:p>
        </p:txBody>
      </p:sp>
      <p:sp>
        <p:nvSpPr>
          <p:cNvPr id="7175" name="Rectangle 3"/>
          <p:cNvSpPr>
            <a:spLocks noGrp="1" noRot="1" noChangeArrowheads="1"/>
          </p:cNvSpPr>
          <p:nvPr>
            <p:ph idx="1"/>
          </p:nvPr>
        </p:nvSpPr>
        <p:spPr>
          <a:xfrm>
            <a:off x="301625" y="1196975"/>
            <a:ext cx="8540750" cy="5400675"/>
          </a:xfrm>
        </p:spPr>
        <p:txBody>
          <a:bodyPr/>
          <a:lstStyle/>
          <a:p>
            <a:pPr eaLnBrk="1" hangingPunct="1"/>
            <a:r>
              <a:rPr lang="en-US" altLang="zh-TW" sz="2800" dirty="0" smtClean="0"/>
              <a:t>Example 17.1</a:t>
            </a:r>
          </a:p>
        </p:txBody>
      </p:sp>
      <p:sp>
        <p:nvSpPr>
          <p:cNvPr id="7178" name="Slide Number Placeholder 11"/>
          <p:cNvSpPr>
            <a:spLocks noGrp="1"/>
          </p:cNvSpPr>
          <p:nvPr>
            <p:ph type="sldNum" sz="quarter" idx="12"/>
          </p:nvPr>
        </p:nvSpPr>
        <p:spPr/>
        <p:txBody>
          <a:bodyPr/>
          <a:lstStyle/>
          <a:p>
            <a:fld id="{34068CDD-9DAA-466C-A99C-DF55858F22EE}" type="slidenum">
              <a:rPr lang="en-US" altLang="zh-TW">
                <a:solidFill>
                  <a:schemeClr val="accent6">
                    <a:lumMod val="20000"/>
                    <a:lumOff val="80000"/>
                  </a:schemeClr>
                </a:solidFill>
                <a:ea typeface="+mn-ea"/>
              </a:rPr>
              <a:pPr/>
              <a:t>23</a:t>
            </a:fld>
            <a:endParaRPr lang="en-US" altLang="zh-TW">
              <a:solidFill>
                <a:schemeClr val="accent6">
                  <a:lumMod val="20000"/>
                  <a:lumOff val="80000"/>
                </a:schemeClr>
              </a:solidFill>
              <a:ea typeface="+mn-ea"/>
            </a:endParaRPr>
          </a:p>
        </p:txBody>
      </p:sp>
      <p:graphicFrame>
        <p:nvGraphicFramePr>
          <p:cNvPr id="7170" name="Object 7"/>
          <p:cNvGraphicFramePr>
            <a:graphicFrameLocks noChangeAspect="1"/>
          </p:cNvGraphicFramePr>
          <p:nvPr/>
        </p:nvGraphicFramePr>
        <p:xfrm>
          <a:off x="755650" y="1989138"/>
          <a:ext cx="3889375" cy="661987"/>
        </p:xfrm>
        <a:graphic>
          <a:graphicData uri="http://schemas.openxmlformats.org/presentationml/2006/ole">
            <mc:AlternateContent xmlns:mc="http://schemas.openxmlformats.org/markup-compatibility/2006">
              <mc:Choice xmlns:v="urn:schemas-microsoft-com:vml" Requires="v">
                <p:oleObj spid="_x0000_s7174" name="Equation" r:id="rId3" imgW="1511300" imgH="254000" progId="Equation.DSMT4">
                  <p:embed/>
                </p:oleObj>
              </mc:Choice>
              <mc:Fallback>
                <p:oleObj name="Equation" r:id="rId3" imgW="1511300" imgH="2540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989138"/>
                        <a:ext cx="388937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6"/>
          <p:cNvGraphicFramePr>
            <a:graphicFrameLocks noChangeAspect="1"/>
          </p:cNvGraphicFramePr>
          <p:nvPr/>
        </p:nvGraphicFramePr>
        <p:xfrm>
          <a:off x="755650" y="2924175"/>
          <a:ext cx="4176713" cy="658813"/>
        </p:xfrm>
        <a:graphic>
          <a:graphicData uri="http://schemas.openxmlformats.org/presentationml/2006/ole">
            <mc:AlternateContent xmlns:mc="http://schemas.openxmlformats.org/markup-compatibility/2006">
              <mc:Choice xmlns:v="urn:schemas-microsoft-com:vml" Requires="v">
                <p:oleObj spid="_x0000_s7175" name="Equation" r:id="rId5" imgW="1625600" imgH="254000" progId="Equation.DSMT4">
                  <p:embed/>
                </p:oleObj>
              </mc:Choice>
              <mc:Fallback>
                <p:oleObj name="Equation" r:id="rId5" imgW="1625600" imgH="2540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2924175"/>
                        <a:ext cx="4176713" cy="65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5"/>
          <p:cNvGraphicFramePr>
            <a:graphicFrameLocks noChangeAspect="1"/>
          </p:cNvGraphicFramePr>
          <p:nvPr/>
        </p:nvGraphicFramePr>
        <p:xfrm>
          <a:off x="827088" y="3933825"/>
          <a:ext cx="3529012" cy="581025"/>
        </p:xfrm>
        <a:graphic>
          <a:graphicData uri="http://schemas.openxmlformats.org/presentationml/2006/ole">
            <mc:AlternateContent xmlns:mc="http://schemas.openxmlformats.org/markup-compatibility/2006">
              <mc:Choice xmlns:v="urn:schemas-microsoft-com:vml" Requires="v">
                <p:oleObj spid="_x0000_s7176" name="Equation" r:id="rId7" imgW="1333500" imgH="215900" progId="Equation.DSMT4">
                  <p:embed/>
                </p:oleObj>
              </mc:Choice>
              <mc:Fallback>
                <p:oleObj name="Equation" r:id="rId7" imgW="1333500" imgH="2159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3933825"/>
                        <a:ext cx="352901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4"/>
          <p:cNvGraphicFramePr>
            <a:graphicFrameLocks noChangeAspect="1"/>
          </p:cNvGraphicFramePr>
          <p:nvPr/>
        </p:nvGraphicFramePr>
        <p:xfrm>
          <a:off x="827088" y="4797425"/>
          <a:ext cx="6335712" cy="1058863"/>
        </p:xfrm>
        <a:graphic>
          <a:graphicData uri="http://schemas.openxmlformats.org/presentationml/2006/ole">
            <mc:AlternateContent xmlns:mc="http://schemas.openxmlformats.org/markup-compatibility/2006">
              <mc:Choice xmlns:v="urn:schemas-microsoft-com:vml" Requires="v">
                <p:oleObj spid="_x0000_s7177" name="Equation" r:id="rId9" imgW="3022600" imgH="508000" progId="Equation.DSMT4">
                  <p:embed/>
                </p:oleObj>
              </mc:Choice>
              <mc:Fallback>
                <p:oleObj name="Equation" r:id="rId9" imgW="3022600" imgH="5080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4797425"/>
                        <a:ext cx="6335712" cy="105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8"/>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en-US"/>
          </a:p>
        </p:txBody>
      </p:sp>
      <p:sp>
        <p:nvSpPr>
          <p:cNvPr id="7177" name="Rectangle 9"/>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rrowheads="1"/>
          </p:cNvSpPr>
          <p:nvPr>
            <p:ph type="title"/>
          </p:nvPr>
        </p:nvSpPr>
        <p:spPr>
          <a:xfrm>
            <a:off x="250825" y="428604"/>
            <a:ext cx="8540750" cy="587375"/>
          </a:xfrm>
        </p:spPr>
        <p:txBody>
          <a:bodyPr/>
          <a:lstStyle/>
          <a:p>
            <a:pPr algn="l" eaLnBrk="1" hangingPunct="1"/>
            <a:r>
              <a:rPr lang="en-US" altLang="en-US" sz="2800" b="1" dirty="0" smtClean="0"/>
              <a:t>17.4	 Option pricing theory and capital structure</a:t>
            </a:r>
            <a:endParaRPr lang="en-US" altLang="zh-TW" sz="2800" b="1" dirty="0" smtClean="0"/>
          </a:p>
        </p:txBody>
      </p:sp>
      <p:sp>
        <p:nvSpPr>
          <p:cNvPr id="8196" name="Rectangle 3"/>
          <p:cNvSpPr>
            <a:spLocks noGrp="1" noRot="1" noChangeArrowheads="1"/>
          </p:cNvSpPr>
          <p:nvPr>
            <p:ph idx="1"/>
          </p:nvPr>
        </p:nvSpPr>
        <p:spPr>
          <a:xfrm>
            <a:off x="301625" y="1196975"/>
            <a:ext cx="8540750" cy="5400675"/>
          </a:xfrm>
        </p:spPr>
        <p:txBody>
          <a:bodyPr/>
          <a:lstStyle/>
          <a:p>
            <a:pPr algn="r" eaLnBrk="1" hangingPunct="1">
              <a:buFont typeface="Wingdings" pitchFamily="2" charset="2"/>
              <a:buNone/>
            </a:pPr>
            <a:r>
              <a:rPr lang="zh-TW" altLang="en-US" b="1" dirty="0" smtClean="0"/>
              <a:t>（</a:t>
            </a:r>
            <a:r>
              <a:rPr lang="en-US" altLang="zh-TW" b="1" dirty="0" smtClean="0"/>
              <a:t>17.3</a:t>
            </a:r>
            <a:r>
              <a:rPr lang="zh-TW" altLang="en-US" b="1" dirty="0" smtClean="0"/>
              <a:t>）</a:t>
            </a:r>
            <a:endParaRPr lang="zh-TW" altLang="en-US" sz="2400" b="1" dirty="0" smtClean="0"/>
          </a:p>
          <a:p>
            <a:pPr eaLnBrk="1" hangingPunct="1">
              <a:buFont typeface="Wingdings" pitchFamily="2" charset="2"/>
              <a:buNone/>
            </a:pPr>
            <a:endParaRPr lang="zh-TW" altLang="en-US" sz="3600" b="1" dirty="0" smtClean="0"/>
          </a:p>
          <a:p>
            <a:pPr eaLnBrk="1" hangingPunct="1">
              <a:buFont typeface="Wingdings" pitchFamily="2" charset="2"/>
              <a:buNone/>
            </a:pPr>
            <a:r>
              <a:rPr lang="en-US" altLang="zh-TW" sz="2400" b="1" dirty="0" smtClean="0"/>
              <a:t>FIGURE 17.7  Option Approach to Capital Structure</a:t>
            </a:r>
            <a:r>
              <a:rPr lang="en-US" altLang="zh-TW" dirty="0" smtClean="0"/>
              <a:t> </a:t>
            </a:r>
          </a:p>
        </p:txBody>
      </p:sp>
      <p:sp>
        <p:nvSpPr>
          <p:cNvPr id="8200" name="Slide Number Placeholder 9"/>
          <p:cNvSpPr>
            <a:spLocks noGrp="1"/>
          </p:cNvSpPr>
          <p:nvPr>
            <p:ph type="sldNum" sz="quarter" idx="12"/>
          </p:nvPr>
        </p:nvSpPr>
        <p:spPr/>
        <p:txBody>
          <a:bodyPr/>
          <a:lstStyle/>
          <a:p>
            <a:fld id="{6BEF1BDF-A54A-45C2-9BDF-313EC430FD23}" type="slidenum">
              <a:rPr lang="en-US" altLang="zh-TW">
                <a:solidFill>
                  <a:schemeClr val="accent6">
                    <a:lumMod val="20000"/>
                    <a:lumOff val="80000"/>
                  </a:schemeClr>
                </a:solidFill>
                <a:ea typeface="+mn-ea"/>
              </a:rPr>
              <a:pPr/>
              <a:t>24</a:t>
            </a:fld>
            <a:endParaRPr lang="en-US" altLang="zh-TW" dirty="0">
              <a:solidFill>
                <a:schemeClr val="accent6">
                  <a:lumMod val="20000"/>
                  <a:lumOff val="80000"/>
                </a:schemeClr>
              </a:solidFill>
              <a:ea typeface="+mn-ea"/>
            </a:endParaRPr>
          </a:p>
        </p:txBody>
      </p:sp>
      <p:sp>
        <p:nvSpPr>
          <p:cNvPr id="819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4" name="Object 4"/>
          <p:cNvGraphicFramePr>
            <a:graphicFrameLocks noChangeAspect="1"/>
          </p:cNvGraphicFramePr>
          <p:nvPr/>
        </p:nvGraphicFramePr>
        <p:xfrm>
          <a:off x="2555875" y="1052513"/>
          <a:ext cx="3352800" cy="1619250"/>
        </p:xfrm>
        <a:graphic>
          <a:graphicData uri="http://schemas.openxmlformats.org/presentationml/2006/ole">
            <mc:AlternateContent xmlns:mc="http://schemas.openxmlformats.org/markup-compatibility/2006">
              <mc:Choice xmlns:v="urn:schemas-microsoft-com:vml" Requires="v">
                <p:oleObj spid="_x0000_s8195" name="Equation" r:id="rId3" imgW="1562040" imgH="761760" progId="Equation.DSMT4">
                  <p:embed/>
                </p:oleObj>
              </mc:Choice>
              <mc:Fallback>
                <p:oleObj name="Equation" r:id="rId3" imgW="1562040" imgH="7617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052513"/>
                        <a:ext cx="3352800" cy="161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8" name="Picture 6" descr="fg10-7"/>
          <p:cNvPicPr>
            <a:picLocks noChangeAspect="1" noChangeArrowheads="1"/>
          </p:cNvPicPr>
          <p:nvPr/>
        </p:nvPicPr>
        <p:blipFill>
          <a:blip r:embed="rId5"/>
          <a:srcRect/>
          <a:stretch>
            <a:fillRect/>
          </a:stretch>
        </p:blipFill>
        <p:spPr bwMode="auto">
          <a:xfrm>
            <a:off x="1403350" y="2997200"/>
            <a:ext cx="5545138" cy="3386138"/>
          </a:xfrm>
          <a:prstGeom prst="rect">
            <a:avLst/>
          </a:prstGeom>
          <a:noFill/>
          <a:ln w="9525">
            <a:noFill/>
            <a:miter lim="800000"/>
            <a:headEnd/>
            <a:tailEnd/>
          </a:ln>
        </p:spPr>
      </p:pic>
      <p:sp>
        <p:nvSpPr>
          <p:cNvPr id="8199" name="Rectangle 8"/>
          <p:cNvSpPr>
            <a:spLocks noChangeArrowheads="1"/>
          </p:cNvSpPr>
          <p:nvPr/>
        </p:nvSpPr>
        <p:spPr bwMode="auto">
          <a:xfrm>
            <a:off x="0" y="5195888"/>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Rot="1" noChangeArrowheads="1"/>
          </p:cNvSpPr>
          <p:nvPr>
            <p:ph type="title"/>
          </p:nvPr>
        </p:nvSpPr>
        <p:spPr>
          <a:xfrm>
            <a:off x="285720" y="428604"/>
            <a:ext cx="8540750" cy="785818"/>
          </a:xfrm>
        </p:spPr>
        <p:txBody>
          <a:bodyPr/>
          <a:lstStyle/>
          <a:p>
            <a:pPr algn="l" eaLnBrk="1" hangingPunct="1"/>
            <a:r>
              <a:rPr lang="en-US" altLang="en-US" sz="2800" b="1" dirty="0" smtClean="0"/>
              <a:t>17.4	 Option pricing theory and capital structure</a:t>
            </a:r>
            <a:endParaRPr lang="en-US" altLang="zh-TW" sz="2800" b="1" dirty="0" smtClean="0"/>
          </a:p>
        </p:txBody>
      </p:sp>
      <p:sp>
        <p:nvSpPr>
          <p:cNvPr id="9222" name="Rectangle 3"/>
          <p:cNvSpPr>
            <a:spLocks noGrp="1" noRot="1" noChangeArrowheads="1"/>
          </p:cNvSpPr>
          <p:nvPr>
            <p:ph type="body" sz="half" idx="1"/>
          </p:nvPr>
        </p:nvSpPr>
        <p:spPr>
          <a:xfrm>
            <a:off x="214282" y="1142984"/>
            <a:ext cx="8518525" cy="2232025"/>
          </a:xfrm>
        </p:spPr>
        <p:txBody>
          <a:bodyPr>
            <a:noAutofit/>
          </a:bodyPr>
          <a:lstStyle/>
          <a:p>
            <a:pPr marL="0" indent="0" eaLnBrk="1" hangingPunct="1">
              <a:lnSpc>
                <a:spcPct val="90000"/>
              </a:lnSpc>
            </a:pPr>
            <a:r>
              <a:rPr lang="en-US" altLang="zh-TW" sz="2400" dirty="0" smtClean="0"/>
              <a:t>Proportion of debt in capital structure</a:t>
            </a:r>
          </a:p>
          <a:p>
            <a:pPr marL="0" indent="0" eaLnBrk="1" hangingPunct="1">
              <a:lnSpc>
                <a:spcPct val="90000"/>
              </a:lnSpc>
              <a:buFont typeface="Wingdings" pitchFamily="2" charset="2"/>
              <a:buNone/>
            </a:pPr>
            <a:r>
              <a:rPr lang="en-US" altLang="zh-TW" sz="2400" dirty="0" smtClean="0"/>
              <a:t>Example 17.2</a:t>
            </a:r>
          </a:p>
          <a:p>
            <a:pPr marL="0" indent="0" eaLnBrk="1" hangingPunct="1">
              <a:lnSpc>
                <a:spcPct val="90000"/>
              </a:lnSpc>
              <a:buFont typeface="Wingdings" pitchFamily="2" charset="2"/>
              <a:buNone/>
            </a:pPr>
            <a:r>
              <a:rPr lang="en-US" altLang="zh-TW" sz="2400" dirty="0" smtClean="0"/>
              <a:t>An unlevered corporation is valued at $14 million. The corporation issues debt, payable in 6 years, with a face value of $10 million. The standard deviation of the continuously compounded rate of return on the total value of this corporation is 0.2. Assume that the risk-free rate of interest is 8% per annum.</a:t>
            </a:r>
          </a:p>
        </p:txBody>
      </p:sp>
      <p:graphicFrame>
        <p:nvGraphicFramePr>
          <p:cNvPr id="9218" name="Object 4"/>
          <p:cNvGraphicFramePr>
            <a:graphicFrameLocks noGrp="1" noChangeAspect="1"/>
          </p:cNvGraphicFramePr>
          <p:nvPr>
            <p:ph sz="half" idx="2"/>
          </p:nvPr>
        </p:nvGraphicFramePr>
        <p:xfrm>
          <a:off x="323850" y="3716338"/>
          <a:ext cx="2232025" cy="612775"/>
        </p:xfrm>
        <a:graphic>
          <a:graphicData uri="http://schemas.openxmlformats.org/presentationml/2006/ole">
            <mc:AlternateContent xmlns:mc="http://schemas.openxmlformats.org/markup-compatibility/2006">
              <mc:Choice xmlns:v="urn:schemas-microsoft-com:vml" Requires="v">
                <p:oleObj spid="_x0000_s9221" name="Equation" r:id="rId3" imgW="1435100" imgH="393700" progId="Equation.DSMT4">
                  <p:embed/>
                </p:oleObj>
              </mc:Choice>
              <mc:Fallback>
                <p:oleObj name="Equation" r:id="rId3" imgW="1435100" imgH="3937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716338"/>
                        <a:ext cx="22320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6"/>
          <p:cNvGraphicFramePr>
            <a:graphicFrameLocks noChangeAspect="1"/>
          </p:cNvGraphicFramePr>
          <p:nvPr/>
        </p:nvGraphicFramePr>
        <p:xfrm>
          <a:off x="323850" y="4508500"/>
          <a:ext cx="3005138" cy="1562100"/>
        </p:xfrm>
        <a:graphic>
          <a:graphicData uri="http://schemas.openxmlformats.org/presentationml/2006/ole">
            <mc:AlternateContent xmlns:mc="http://schemas.openxmlformats.org/markup-compatibility/2006">
              <mc:Choice xmlns:v="urn:schemas-microsoft-com:vml" Requires="v">
                <p:oleObj spid="_x0000_s9222" name="Equation" r:id="rId5" imgW="2400300" imgH="1244600" progId="Equation.DSMT4">
                  <p:embed/>
                </p:oleObj>
              </mc:Choice>
              <mc:Fallback>
                <p:oleObj name="Equation" r:id="rId5" imgW="2400300" imgH="1244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508500"/>
                        <a:ext cx="3005138"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7"/>
          <p:cNvGraphicFramePr>
            <a:graphicFrameLocks noChangeAspect="1"/>
          </p:cNvGraphicFramePr>
          <p:nvPr/>
        </p:nvGraphicFramePr>
        <p:xfrm>
          <a:off x="4787900" y="4437063"/>
          <a:ext cx="3170238" cy="1647825"/>
        </p:xfrm>
        <a:graphic>
          <a:graphicData uri="http://schemas.openxmlformats.org/presentationml/2006/ole">
            <mc:AlternateContent xmlns:mc="http://schemas.openxmlformats.org/markup-compatibility/2006">
              <mc:Choice xmlns:v="urn:schemas-microsoft-com:vml" Requires="v">
                <p:oleObj spid="_x0000_s9223" name="Equation" r:id="rId7" imgW="2400300" imgH="1244600" progId="Equation.DSMT4">
                  <p:embed/>
                </p:oleObj>
              </mc:Choice>
              <mc:Fallback>
                <p:oleObj name="Equation" r:id="rId7" imgW="2400300" imgH="12446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4437063"/>
                        <a:ext cx="3170238" cy="164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25</a:t>
            </a:fld>
            <a:endParaRPr lang="en-US" altLang="zh-TW" dirty="0">
              <a:solidFill>
                <a:schemeClr val="accent6">
                  <a:lumMod val="20000"/>
                  <a:lumOff val="80000"/>
                </a:schemeClr>
              </a:solidFill>
              <a:ea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Rot="1" noChangeArrowheads="1"/>
          </p:cNvSpPr>
          <p:nvPr>
            <p:ph type="title"/>
          </p:nvPr>
        </p:nvSpPr>
        <p:spPr>
          <a:xfrm>
            <a:off x="250825" y="476250"/>
            <a:ext cx="8540750" cy="587375"/>
          </a:xfrm>
        </p:spPr>
        <p:txBody>
          <a:bodyPr/>
          <a:lstStyle/>
          <a:p>
            <a:pPr algn="l" eaLnBrk="1" hangingPunct="1"/>
            <a:r>
              <a:rPr lang="en-US" altLang="en-US" sz="2800" b="1" dirty="0" smtClean="0"/>
              <a:t>17.4	 Option pricing theory and capital structure</a:t>
            </a:r>
            <a:endParaRPr lang="en-US" altLang="zh-TW" sz="2800" b="1" dirty="0" smtClean="0"/>
          </a:p>
        </p:txBody>
      </p:sp>
      <p:sp>
        <p:nvSpPr>
          <p:cNvPr id="10247" name="Rectangle 3"/>
          <p:cNvSpPr>
            <a:spLocks noGrp="1" noRot="1" noChangeArrowheads="1"/>
          </p:cNvSpPr>
          <p:nvPr>
            <p:ph idx="1"/>
          </p:nvPr>
        </p:nvSpPr>
        <p:spPr>
          <a:xfrm>
            <a:off x="301625" y="1196975"/>
            <a:ext cx="8540750" cy="5400675"/>
          </a:xfrm>
        </p:spPr>
        <p:txBody>
          <a:bodyPr/>
          <a:lstStyle/>
          <a:p>
            <a:pPr eaLnBrk="1" hangingPunct="1"/>
            <a:r>
              <a:rPr lang="en-US" altLang="zh-TW" dirty="0" smtClean="0"/>
              <a:t>Example 17.2</a:t>
            </a:r>
          </a:p>
        </p:txBody>
      </p:sp>
      <p:sp>
        <p:nvSpPr>
          <p:cNvPr id="10250" name="Slide Number Placeholder 11"/>
          <p:cNvSpPr>
            <a:spLocks noGrp="1"/>
          </p:cNvSpPr>
          <p:nvPr>
            <p:ph type="sldNum" sz="quarter" idx="12"/>
          </p:nvPr>
        </p:nvSpPr>
        <p:spPr/>
        <p:txBody>
          <a:bodyPr/>
          <a:lstStyle/>
          <a:p>
            <a:fld id="{08CB6063-D059-4ABE-ACD8-C0C550DF1881}" type="slidenum">
              <a:rPr lang="en-US" altLang="zh-TW">
                <a:solidFill>
                  <a:schemeClr val="accent6">
                    <a:lumMod val="20000"/>
                    <a:lumOff val="80000"/>
                  </a:schemeClr>
                </a:solidFill>
                <a:ea typeface="+mn-ea"/>
              </a:rPr>
              <a:pPr/>
              <a:t>26</a:t>
            </a:fld>
            <a:endParaRPr lang="en-US" altLang="zh-TW">
              <a:solidFill>
                <a:schemeClr val="accent6">
                  <a:lumMod val="20000"/>
                  <a:lumOff val="80000"/>
                </a:schemeClr>
              </a:solidFill>
              <a:ea typeface="+mn-ea"/>
            </a:endParaRPr>
          </a:p>
        </p:txBody>
      </p:sp>
      <p:graphicFrame>
        <p:nvGraphicFramePr>
          <p:cNvPr id="10242" name="Object 7"/>
          <p:cNvGraphicFramePr>
            <a:graphicFrameLocks noChangeAspect="1"/>
          </p:cNvGraphicFramePr>
          <p:nvPr/>
        </p:nvGraphicFramePr>
        <p:xfrm>
          <a:off x="2268538" y="1916113"/>
          <a:ext cx="3743325" cy="612775"/>
        </p:xfrm>
        <a:graphic>
          <a:graphicData uri="http://schemas.openxmlformats.org/presentationml/2006/ole">
            <mc:AlternateContent xmlns:mc="http://schemas.openxmlformats.org/markup-compatibility/2006">
              <mc:Choice xmlns:v="urn:schemas-microsoft-com:vml" Requires="v">
                <p:oleObj spid="_x0000_s10246" name="Equation" r:id="rId3" imgW="1574800" imgH="254000" progId="Equation.DSMT4">
                  <p:embed/>
                </p:oleObj>
              </mc:Choice>
              <mc:Fallback>
                <p:oleObj name="Equation" r:id="rId3" imgW="1574800" imgH="2540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916113"/>
                        <a:ext cx="37433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6"/>
          <p:cNvGraphicFramePr>
            <a:graphicFrameLocks noChangeAspect="1"/>
          </p:cNvGraphicFramePr>
          <p:nvPr/>
        </p:nvGraphicFramePr>
        <p:xfrm>
          <a:off x="2195513" y="2924175"/>
          <a:ext cx="4105275" cy="660400"/>
        </p:xfrm>
        <a:graphic>
          <a:graphicData uri="http://schemas.openxmlformats.org/presentationml/2006/ole">
            <mc:AlternateContent xmlns:mc="http://schemas.openxmlformats.org/markup-compatibility/2006">
              <mc:Choice xmlns:v="urn:schemas-microsoft-com:vml" Requires="v">
                <p:oleObj spid="_x0000_s10247" name="Equation" r:id="rId5" imgW="1600200" imgH="254000" progId="Equation.DSMT4">
                  <p:embed/>
                </p:oleObj>
              </mc:Choice>
              <mc:Fallback>
                <p:oleObj name="Equation" r:id="rId5" imgW="1600200" imgH="2540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2924175"/>
                        <a:ext cx="410527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5"/>
          <p:cNvGraphicFramePr>
            <a:graphicFrameLocks noChangeAspect="1"/>
          </p:cNvGraphicFramePr>
          <p:nvPr/>
        </p:nvGraphicFramePr>
        <p:xfrm>
          <a:off x="2627313" y="4005263"/>
          <a:ext cx="3382962" cy="568325"/>
        </p:xfrm>
        <a:graphic>
          <a:graphicData uri="http://schemas.openxmlformats.org/presentationml/2006/ole">
            <mc:AlternateContent xmlns:mc="http://schemas.openxmlformats.org/markup-compatibility/2006">
              <mc:Choice xmlns:v="urn:schemas-microsoft-com:vml" Requires="v">
                <p:oleObj spid="_x0000_s10248" name="Equation" r:id="rId7" imgW="1307532" imgH="215806" progId="Equation.DSMT4">
                  <p:embed/>
                </p:oleObj>
              </mc:Choice>
              <mc:Fallback>
                <p:oleObj name="Equation" r:id="rId7" imgW="1307532" imgH="215806"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4005263"/>
                        <a:ext cx="3382962"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4"/>
          <p:cNvGraphicFramePr>
            <a:graphicFrameLocks noChangeAspect="1"/>
          </p:cNvGraphicFramePr>
          <p:nvPr/>
        </p:nvGraphicFramePr>
        <p:xfrm>
          <a:off x="1619250" y="5084763"/>
          <a:ext cx="6408738" cy="915987"/>
        </p:xfrm>
        <a:graphic>
          <a:graphicData uri="http://schemas.openxmlformats.org/presentationml/2006/ole">
            <mc:AlternateContent xmlns:mc="http://schemas.openxmlformats.org/markup-compatibility/2006">
              <mc:Choice xmlns:v="urn:schemas-microsoft-com:vml" Requires="v">
                <p:oleObj spid="_x0000_s10249" name="Equation" r:id="rId9" imgW="3200400" imgH="457200" progId="Equation.DSMT4">
                  <p:embed/>
                </p:oleObj>
              </mc:Choice>
              <mc:Fallback>
                <p:oleObj name="Equation" r:id="rId9" imgW="3200400" imgH="4572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5084763"/>
                        <a:ext cx="6408738"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Rectangle 8"/>
          <p:cNvSpPr>
            <a:spLocks noChangeArrowheads="1"/>
          </p:cNvSpPr>
          <p:nvPr/>
        </p:nvSpPr>
        <p:spPr bwMode="auto">
          <a:xfrm>
            <a:off x="0" y="2833688"/>
            <a:ext cx="9144000" cy="0"/>
          </a:xfrm>
          <a:prstGeom prst="rect">
            <a:avLst/>
          </a:prstGeom>
          <a:noFill/>
          <a:ln w="9525">
            <a:noFill/>
            <a:miter lim="800000"/>
            <a:headEnd/>
            <a:tailEnd/>
          </a:ln>
        </p:spPr>
        <p:txBody>
          <a:bodyPr wrap="none" anchor="ctr">
            <a:spAutoFit/>
          </a:bodyPr>
          <a:lstStyle/>
          <a:p>
            <a:endParaRPr lang="en-US"/>
          </a:p>
        </p:txBody>
      </p:sp>
      <p:sp>
        <p:nvSpPr>
          <p:cNvPr id="10249" name="Rectangle 9"/>
          <p:cNvSpPr>
            <a:spLocks noChangeArrowheads="1"/>
          </p:cNvSpPr>
          <p:nvPr/>
        </p:nvSpPr>
        <p:spPr bwMode="auto">
          <a:xfrm>
            <a:off x="0" y="309086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rrowheads="1"/>
          </p:cNvSpPr>
          <p:nvPr>
            <p:ph type="title"/>
          </p:nvPr>
        </p:nvSpPr>
        <p:spPr>
          <a:xfrm>
            <a:off x="250825" y="476250"/>
            <a:ext cx="8540750" cy="587375"/>
          </a:xfrm>
        </p:spPr>
        <p:txBody>
          <a:bodyPr/>
          <a:lstStyle/>
          <a:p>
            <a:pPr algn="l" eaLnBrk="1" hangingPunct="1"/>
            <a:r>
              <a:rPr lang="en-US" altLang="en-US" sz="2800" b="1" dirty="0" smtClean="0"/>
              <a:t>17.4	 Option pricing theory and capital structure</a:t>
            </a:r>
            <a:endParaRPr lang="en-US" altLang="zh-TW" sz="2800" b="1" dirty="0" smtClean="0"/>
          </a:p>
        </p:txBody>
      </p:sp>
      <p:sp>
        <p:nvSpPr>
          <p:cNvPr id="11268" name="Rectangle 3"/>
          <p:cNvSpPr>
            <a:spLocks noGrp="1" noRot="1" noChangeArrowheads="1"/>
          </p:cNvSpPr>
          <p:nvPr>
            <p:ph idx="1"/>
          </p:nvPr>
        </p:nvSpPr>
        <p:spPr>
          <a:xfrm>
            <a:off x="301625" y="1196975"/>
            <a:ext cx="8540750" cy="5400675"/>
          </a:xfrm>
        </p:spPr>
        <p:txBody>
          <a:bodyPr/>
          <a:lstStyle/>
          <a:p>
            <a:pPr eaLnBrk="1" hangingPunct="1"/>
            <a:r>
              <a:rPr lang="en-US" altLang="zh-TW" sz="3000" dirty="0" smtClean="0"/>
              <a:t>Following Example 17.2, only $5miilion face value of debt is to be issued.</a:t>
            </a:r>
          </a:p>
          <a:p>
            <a:pPr eaLnBrk="1" hangingPunct="1"/>
            <a:endParaRPr lang="en-US" altLang="zh-TW" sz="3000" dirty="0" smtClean="0"/>
          </a:p>
          <a:p>
            <a:pPr eaLnBrk="1" hangingPunct="1"/>
            <a:endParaRPr lang="en-US" altLang="zh-TW" dirty="0" smtClean="0"/>
          </a:p>
          <a:p>
            <a:pPr eaLnBrk="1" hangingPunct="1"/>
            <a:endParaRPr lang="en-US" altLang="zh-TW" dirty="0" smtClean="0"/>
          </a:p>
          <a:p>
            <a:pPr eaLnBrk="1" hangingPunct="1"/>
            <a:endParaRPr lang="en-US" altLang="zh-TW" dirty="0" smtClean="0"/>
          </a:p>
          <a:p>
            <a:pPr algn="ctr" eaLnBrk="1" hangingPunct="1">
              <a:buFont typeface="Wingdings" pitchFamily="2" charset="2"/>
              <a:buNone/>
            </a:pPr>
            <a:endParaRPr lang="en-US" altLang="zh-TW" dirty="0" smtClean="0"/>
          </a:p>
          <a:p>
            <a:pPr algn="ctr" eaLnBrk="1" hangingPunct="1">
              <a:buFont typeface="Wingdings" pitchFamily="2" charset="2"/>
              <a:buNone/>
            </a:pPr>
            <a:r>
              <a:rPr lang="en-US" altLang="zh-TW" dirty="0" smtClean="0"/>
              <a:t>value of debt = 14</a:t>
            </a:r>
            <a:r>
              <a:rPr lang="zh-TW" altLang="en-US" dirty="0" smtClean="0"/>
              <a:t>－</a:t>
            </a:r>
            <a:r>
              <a:rPr lang="en-US" altLang="zh-TW" dirty="0" smtClean="0"/>
              <a:t>10.91 = $3.09 million</a:t>
            </a:r>
          </a:p>
        </p:txBody>
      </p:sp>
      <p:sp>
        <p:nvSpPr>
          <p:cNvPr id="11270" name="Slide Number Placeholder 7"/>
          <p:cNvSpPr>
            <a:spLocks noGrp="1"/>
          </p:cNvSpPr>
          <p:nvPr>
            <p:ph type="sldNum" sz="quarter" idx="12"/>
          </p:nvPr>
        </p:nvSpPr>
        <p:spPr/>
        <p:txBody>
          <a:bodyPr/>
          <a:lstStyle/>
          <a:p>
            <a:fld id="{7476E6EB-863B-48D2-880C-E451C29FF8E0}" type="slidenum">
              <a:rPr lang="en-US" altLang="zh-TW">
                <a:solidFill>
                  <a:schemeClr val="accent6">
                    <a:lumMod val="20000"/>
                    <a:lumOff val="80000"/>
                  </a:schemeClr>
                </a:solidFill>
                <a:ea typeface="+mn-ea"/>
              </a:rPr>
              <a:pPr/>
              <a:t>27</a:t>
            </a:fld>
            <a:endParaRPr lang="en-US" altLang="zh-TW">
              <a:solidFill>
                <a:schemeClr val="accent6">
                  <a:lumMod val="20000"/>
                  <a:lumOff val="80000"/>
                </a:schemeClr>
              </a:solidFill>
              <a:ea typeface="+mn-ea"/>
            </a:endParaRPr>
          </a:p>
        </p:txBody>
      </p:sp>
      <p:sp>
        <p:nvSpPr>
          <p:cNvPr id="11269" name="Rectangle 5"/>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6" name="Object 4"/>
          <p:cNvGraphicFramePr>
            <a:graphicFrameLocks noChangeAspect="1"/>
          </p:cNvGraphicFramePr>
          <p:nvPr/>
        </p:nvGraphicFramePr>
        <p:xfrm>
          <a:off x="1187450" y="2565400"/>
          <a:ext cx="5903913" cy="1793875"/>
        </p:xfrm>
        <a:graphic>
          <a:graphicData uri="http://schemas.openxmlformats.org/presentationml/2006/ole">
            <mc:AlternateContent xmlns:mc="http://schemas.openxmlformats.org/markup-compatibility/2006">
              <mc:Choice xmlns:v="urn:schemas-microsoft-com:vml" Requires="v">
                <p:oleObj spid="_x0000_s11267" name="Equation" r:id="rId3" imgW="2159000" imgH="660400" progId="Equation.DSMT4">
                  <p:embed/>
                </p:oleObj>
              </mc:Choice>
              <mc:Fallback>
                <p:oleObj name="Equation" r:id="rId3" imgW="2159000" imgH="660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565400"/>
                        <a:ext cx="5903913" cy="179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301625" y="341295"/>
            <a:ext cx="8540750" cy="587375"/>
          </a:xfrm>
        </p:spPr>
        <p:txBody>
          <a:bodyPr/>
          <a:lstStyle/>
          <a:p>
            <a:pPr algn="l" eaLnBrk="1" hangingPunct="1"/>
            <a:r>
              <a:rPr lang="en-US" altLang="en-US" sz="2800" b="1" dirty="0" smtClean="0"/>
              <a:t>17.4	 Option pricing theory and capital structure</a:t>
            </a:r>
            <a:endParaRPr lang="en-US" altLang="zh-TW" sz="2800" b="1" dirty="0" smtClean="0"/>
          </a:p>
        </p:txBody>
      </p:sp>
      <p:sp>
        <p:nvSpPr>
          <p:cNvPr id="43011" name="Rectangle 3"/>
          <p:cNvSpPr>
            <a:spLocks noGrp="1" noRot="1" noChangeArrowheads="1"/>
          </p:cNvSpPr>
          <p:nvPr>
            <p:ph type="body" sz="half" idx="1"/>
          </p:nvPr>
        </p:nvSpPr>
        <p:spPr>
          <a:xfrm>
            <a:off x="285720" y="857232"/>
            <a:ext cx="8015288" cy="3714776"/>
          </a:xfrm>
        </p:spPr>
        <p:txBody>
          <a:bodyPr>
            <a:normAutofit/>
          </a:bodyPr>
          <a:lstStyle/>
          <a:p>
            <a:r>
              <a:rPr lang="en-US" sz="2400" dirty="0" smtClean="0"/>
              <a:t>In </a:t>
            </a:r>
            <a:r>
              <a:rPr lang="en-US" sz="2400" b="1" dirty="0" smtClean="0">
                <a:solidFill>
                  <a:schemeClr val="tx2"/>
                </a:solidFill>
              </a:rPr>
              <a:t>Table 17.5</a:t>
            </a:r>
            <a:r>
              <a:rPr lang="en-US" sz="2400" dirty="0" smtClean="0"/>
              <a:t>, we compare, from the point of view of bondholders, the cases where the face values of issued debt are $5 million and $10 million. </a:t>
            </a:r>
          </a:p>
          <a:p>
            <a:r>
              <a:rPr lang="en-US" sz="2400" dirty="0" smtClean="0"/>
              <a:t>We see from the table that increasing the proportion of debt in the capital structure decreases the value of each dollar of face value of debt.</a:t>
            </a:r>
            <a:endParaRPr lang="en-US" altLang="zh-TW" sz="2400" b="1" dirty="0" smtClean="0"/>
          </a:p>
          <a:p>
            <a:pPr eaLnBrk="1" hangingPunct="1">
              <a:buFont typeface="Wingdings" pitchFamily="2" charset="2"/>
              <a:buNone/>
            </a:pPr>
            <a:endParaRPr lang="en-US" altLang="zh-TW" sz="2000" b="1" dirty="0" smtClean="0"/>
          </a:p>
          <a:p>
            <a:pPr eaLnBrk="1" hangingPunct="1">
              <a:buFont typeface="Wingdings" pitchFamily="2" charset="2"/>
              <a:buNone/>
            </a:pPr>
            <a:r>
              <a:rPr lang="en-US" altLang="zh-TW" sz="2000" b="1" dirty="0" smtClean="0"/>
              <a:t>Table 17.5 </a:t>
            </a:r>
          </a:p>
          <a:p>
            <a:pPr eaLnBrk="1" hangingPunct="1">
              <a:buFont typeface="Wingdings" pitchFamily="2" charset="2"/>
              <a:buNone/>
            </a:pPr>
            <a:r>
              <a:rPr lang="en-US" altLang="zh-TW" sz="2000" b="1" dirty="0" smtClean="0"/>
              <a:t>Effect of Different Levels of Debt on Debt Value</a:t>
            </a:r>
          </a:p>
        </p:txBody>
      </p:sp>
      <p:graphicFrame>
        <p:nvGraphicFramePr>
          <p:cNvPr id="46125" name="Group 45"/>
          <p:cNvGraphicFramePr>
            <a:graphicFrameLocks noGrp="1"/>
          </p:cNvGraphicFramePr>
          <p:nvPr>
            <p:ph sz="half" idx="2"/>
          </p:nvPr>
        </p:nvGraphicFramePr>
        <p:xfrm>
          <a:off x="285720" y="4286256"/>
          <a:ext cx="8374062" cy="1576388"/>
        </p:xfrm>
        <a:graphic>
          <a:graphicData uri="http://schemas.openxmlformats.org/drawingml/2006/table">
            <a:tbl>
              <a:tblPr/>
              <a:tblGrid>
                <a:gridCol w="2789237"/>
                <a:gridCol w="2792413"/>
                <a:gridCol w="2792412"/>
              </a:tblGrid>
              <a:tr h="647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Face Value of Debt </a:t>
                      </a:r>
                      <a:endParaRPr kumimoji="1" lang="en-US" altLang="zh-TW" sz="16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millions)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Actual Value of Debt</a:t>
                      </a:r>
                      <a:endParaRPr kumimoji="1" lang="en-US" altLang="zh-TW" sz="16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millions)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Actual Value per Dollar Debt Face Value of Debt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8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endParaRPr kumimoji="1" lang="en-US" altLang="zh-TW" sz="16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3.09</a:t>
                      </a:r>
                      <a:endParaRPr kumimoji="1" lang="en-US" altLang="zh-TW" sz="16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6.10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$.618</a:t>
                      </a:r>
                      <a:endParaRPr kumimoji="1" lang="en-US" altLang="zh-TW" sz="16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$.610</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28</a:t>
            </a:fld>
            <a:endParaRPr lang="en-US" altLang="zh-TW" dirty="0">
              <a:solidFill>
                <a:schemeClr val="accent6">
                  <a:lumMod val="20000"/>
                  <a:lumOff val="80000"/>
                </a:schemeClr>
              </a:solidFill>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rrowheads="1"/>
          </p:cNvSpPr>
          <p:nvPr>
            <p:ph type="title"/>
          </p:nvPr>
        </p:nvSpPr>
        <p:spPr>
          <a:xfrm>
            <a:off x="250825" y="476250"/>
            <a:ext cx="8540750" cy="587375"/>
          </a:xfrm>
        </p:spPr>
        <p:txBody>
          <a:bodyPr/>
          <a:lstStyle/>
          <a:p>
            <a:pPr algn="l" eaLnBrk="1" hangingPunct="1"/>
            <a:r>
              <a:rPr lang="en-US" altLang="en-US" sz="2800" b="1" dirty="0" smtClean="0"/>
              <a:t>17.4	 Option pricing theory and capital structure</a:t>
            </a:r>
            <a:endParaRPr lang="en-US" altLang="zh-TW" sz="2800" b="1" dirty="0" smtClean="0"/>
          </a:p>
        </p:txBody>
      </p:sp>
      <p:sp>
        <p:nvSpPr>
          <p:cNvPr id="12292" name="Rectangle 3"/>
          <p:cNvSpPr>
            <a:spLocks noGrp="1" noRot="1" noChangeArrowheads="1"/>
          </p:cNvSpPr>
          <p:nvPr>
            <p:ph idx="1"/>
          </p:nvPr>
        </p:nvSpPr>
        <p:spPr>
          <a:xfrm>
            <a:off x="301625" y="1196975"/>
            <a:ext cx="8540750" cy="5400675"/>
          </a:xfrm>
        </p:spPr>
        <p:txBody>
          <a:bodyPr/>
          <a:lstStyle/>
          <a:p>
            <a:pPr marL="0" indent="0" eaLnBrk="1" hangingPunct="1"/>
            <a:r>
              <a:rPr lang="en-US" altLang="zh-TW" sz="2800" dirty="0" smtClean="0"/>
              <a:t>Riskiness of Business Operations</a:t>
            </a:r>
          </a:p>
          <a:p>
            <a:pPr marL="0" indent="0" eaLnBrk="1" hangingPunct="1">
              <a:buFont typeface="Wingdings" pitchFamily="2" charset="2"/>
              <a:buNone/>
            </a:pPr>
            <a:r>
              <a:rPr lang="en-US" altLang="zh-TW" sz="2400" dirty="0" smtClean="0"/>
              <a:t>Following Example 17.2, which is about to issue debt with face value of $10 million. Leaving the other variables unchanged, suppose that the standard deviation of the continuously compounded rate of return on the corporation’s total value is 0.4 rather than 0.2.</a:t>
            </a:r>
          </a:p>
          <a:p>
            <a:pPr marL="0" indent="0" eaLnBrk="1" hangingPunct="1"/>
            <a:endParaRPr lang="en-US" altLang="zh-TW" sz="2400" dirty="0" smtClean="0"/>
          </a:p>
          <a:p>
            <a:pPr marL="0" indent="0" eaLnBrk="1" hangingPunct="1"/>
            <a:endParaRPr lang="en-US" altLang="zh-TW" sz="2800" dirty="0" smtClean="0"/>
          </a:p>
          <a:p>
            <a:pPr marL="0" indent="0" eaLnBrk="1" hangingPunct="1"/>
            <a:endParaRPr lang="en-US" altLang="zh-TW" sz="2800" dirty="0" smtClean="0"/>
          </a:p>
          <a:p>
            <a:pPr marL="0" indent="0" eaLnBrk="1" hangingPunct="1"/>
            <a:endParaRPr lang="en-US" altLang="zh-TW" sz="2800" dirty="0" smtClean="0"/>
          </a:p>
          <a:p>
            <a:pPr marL="0" indent="0" algn="ctr" eaLnBrk="1" hangingPunct="1">
              <a:buFont typeface="Wingdings" pitchFamily="2" charset="2"/>
              <a:buNone/>
            </a:pPr>
            <a:r>
              <a:rPr lang="en-US" altLang="zh-TW" sz="2800" dirty="0" smtClean="0"/>
              <a:t>value of debt = 14</a:t>
            </a:r>
            <a:r>
              <a:rPr lang="zh-TW" altLang="en-US" sz="2800" dirty="0" smtClean="0"/>
              <a:t>－</a:t>
            </a:r>
            <a:r>
              <a:rPr lang="en-US" altLang="zh-TW" sz="2800" dirty="0" smtClean="0"/>
              <a:t>8.77 = $5.23 million</a:t>
            </a:r>
          </a:p>
        </p:txBody>
      </p:sp>
      <p:sp>
        <p:nvSpPr>
          <p:cNvPr id="12294" name="Slide Number Placeholder 7"/>
          <p:cNvSpPr>
            <a:spLocks noGrp="1"/>
          </p:cNvSpPr>
          <p:nvPr>
            <p:ph type="sldNum" sz="quarter" idx="12"/>
          </p:nvPr>
        </p:nvSpPr>
        <p:spPr/>
        <p:txBody>
          <a:bodyPr/>
          <a:lstStyle/>
          <a:p>
            <a:fld id="{1CC05CF0-430C-4DE2-9DAF-ADFE6749B9F4}" type="slidenum">
              <a:rPr lang="en-US" altLang="zh-TW">
                <a:solidFill>
                  <a:schemeClr val="accent6">
                    <a:lumMod val="20000"/>
                    <a:lumOff val="80000"/>
                  </a:schemeClr>
                </a:solidFill>
                <a:ea typeface="+mn-ea"/>
              </a:rPr>
              <a:pPr/>
              <a:t>29</a:t>
            </a:fld>
            <a:endParaRPr lang="en-US" altLang="zh-TW">
              <a:solidFill>
                <a:schemeClr val="accent6">
                  <a:lumMod val="20000"/>
                  <a:lumOff val="80000"/>
                </a:schemeClr>
              </a:solidFill>
              <a:ea typeface="+mn-ea"/>
            </a:endParaRPr>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4"/>
          <p:cNvGraphicFramePr>
            <a:graphicFrameLocks noChangeAspect="1"/>
          </p:cNvGraphicFramePr>
          <p:nvPr/>
        </p:nvGraphicFramePr>
        <p:xfrm>
          <a:off x="1476375" y="3933825"/>
          <a:ext cx="4105275" cy="1220788"/>
        </p:xfrm>
        <a:graphic>
          <a:graphicData uri="http://schemas.openxmlformats.org/presentationml/2006/ole">
            <mc:AlternateContent xmlns:mc="http://schemas.openxmlformats.org/markup-compatibility/2006">
              <mc:Choice xmlns:v="urn:schemas-microsoft-com:vml" Requires="v">
                <p:oleObj spid="_x0000_s12291" name="Equation" r:id="rId3" imgW="2209800" imgH="660400" progId="Equation.DSMT4">
                  <p:embed/>
                </p:oleObj>
              </mc:Choice>
              <mc:Fallback>
                <p:oleObj name="Equation" r:id="rId3" imgW="2209800" imgH="660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933825"/>
                        <a:ext cx="4105275"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17.1  Basic concepts of Options</a:t>
            </a:r>
            <a:endParaRPr lang="zh-TW" altLang="en-US" dirty="0"/>
          </a:p>
        </p:txBody>
      </p:sp>
      <p:sp>
        <p:nvSpPr>
          <p:cNvPr id="3" name="Content Placeholder 2"/>
          <p:cNvSpPr>
            <a:spLocks noGrp="1"/>
          </p:cNvSpPr>
          <p:nvPr>
            <p:ph idx="1"/>
          </p:nvPr>
        </p:nvSpPr>
        <p:spPr/>
        <p:txBody>
          <a:bodyPr>
            <a:normAutofit fontScale="85000" lnSpcReduction="10000"/>
          </a:bodyPr>
          <a:lstStyle/>
          <a:p>
            <a:r>
              <a:rPr lang="en-US" dirty="0" smtClean="0"/>
              <a:t>In general, there are three types of equity options: (1) warrants, (2) executive stock options, and (3) publicly traded options. </a:t>
            </a:r>
          </a:p>
          <a:p>
            <a:r>
              <a:rPr lang="en-US" dirty="0" smtClean="0"/>
              <a:t>A </a:t>
            </a:r>
            <a:r>
              <a:rPr lang="en-US" b="1" i="1" dirty="0" smtClean="0"/>
              <a:t>warrant</a:t>
            </a:r>
            <a:r>
              <a:rPr lang="en-US" dirty="0" smtClean="0"/>
              <a:t> is a financial instrument issued by a corporation that gives the purchaser the right to buy a fixed number of shares at a set price for a specific period.</a:t>
            </a:r>
          </a:p>
          <a:p>
            <a:r>
              <a:rPr lang="en-US" dirty="0" smtClean="0"/>
              <a:t>The </a:t>
            </a:r>
            <a:r>
              <a:rPr lang="en-US" b="1" i="1" dirty="0" smtClean="0"/>
              <a:t>publicly traded option</a:t>
            </a:r>
            <a:r>
              <a:rPr lang="en-US" b="1" dirty="0" smtClean="0"/>
              <a:t> </a:t>
            </a:r>
            <a:r>
              <a:rPr lang="en-US" dirty="0" smtClean="0"/>
              <a:t>is an agreement between two individuals who have no relationship with the corporation whose shares are being optioned. </a:t>
            </a:r>
          </a:p>
          <a:p>
            <a:r>
              <a:rPr lang="en-US" b="1" i="1" dirty="0" smtClean="0"/>
              <a:t>Executive stock options</a:t>
            </a:r>
            <a:r>
              <a:rPr lang="en-US" b="1" dirty="0" smtClean="0"/>
              <a:t> </a:t>
            </a:r>
            <a:r>
              <a:rPr lang="en-US" dirty="0" smtClean="0"/>
              <a:t>are a means of compensation for corporate employees. </a:t>
            </a:r>
            <a:endParaRPr lang="zh-TW" altLang="en-US" dirty="0"/>
          </a:p>
        </p:txBody>
      </p:sp>
      <p:sp>
        <p:nvSpPr>
          <p:cNvPr id="4" name="Slide Number Placeholder 3"/>
          <p:cNvSpPr>
            <a:spLocks noGrp="1"/>
          </p:cNvSpPr>
          <p:nvPr>
            <p:ph type="sldNum" sz="quarter" idx="12"/>
          </p:nvPr>
        </p:nvSpPr>
        <p:spPr/>
        <p:txBody>
          <a:bodyPr/>
          <a:lstStyle/>
          <a:p>
            <a:fld id="{9C9CABDD-DD64-405B-8106-BC9831177095}" type="slidenum">
              <a:rPr lang="en-US" altLang="zh-TW">
                <a:solidFill>
                  <a:schemeClr val="accent6">
                    <a:lumMod val="20000"/>
                    <a:lumOff val="80000"/>
                  </a:schemeClr>
                </a:solidFill>
                <a:ea typeface="+mn-ea"/>
              </a:rPr>
              <a:pPr/>
              <a:t>3</a:t>
            </a:fld>
            <a:endParaRPr lang="en-US" altLang="zh-TW">
              <a:solidFill>
                <a:schemeClr val="accent6">
                  <a:lumMod val="20000"/>
                  <a:lumOff val="80000"/>
                </a:schemeClr>
              </a:solidFill>
              <a:ea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01625" y="196833"/>
            <a:ext cx="8540750" cy="803275"/>
          </a:xfrm>
        </p:spPr>
        <p:txBody>
          <a:bodyPr/>
          <a:lstStyle/>
          <a:p>
            <a:pPr algn="l" eaLnBrk="1" hangingPunct="1"/>
            <a:r>
              <a:rPr lang="en-US" altLang="en-US" sz="2800" b="1" dirty="0" smtClean="0"/>
              <a:t>17.4	 Option pricing theory and capital structure</a:t>
            </a:r>
            <a:endParaRPr lang="en-US" altLang="zh-TW" sz="2800" b="1" dirty="0" smtClean="0"/>
          </a:p>
        </p:txBody>
      </p:sp>
      <p:sp>
        <p:nvSpPr>
          <p:cNvPr id="44035" name="Rectangle 3"/>
          <p:cNvSpPr>
            <a:spLocks noGrp="1" noRot="1" noChangeArrowheads="1"/>
          </p:cNvSpPr>
          <p:nvPr>
            <p:ph type="body" sz="half" idx="1"/>
          </p:nvPr>
        </p:nvSpPr>
        <p:spPr>
          <a:xfrm>
            <a:off x="357158" y="857232"/>
            <a:ext cx="8086725" cy="3714776"/>
          </a:xfrm>
        </p:spPr>
        <p:txBody>
          <a:bodyPr>
            <a:normAutofit/>
          </a:bodyPr>
          <a:lstStyle/>
          <a:p>
            <a:r>
              <a:rPr lang="en-US" sz="2400" b="1" dirty="0" smtClean="0">
                <a:solidFill>
                  <a:schemeClr val="tx2"/>
                </a:solidFill>
              </a:rPr>
              <a:t>Table 17.6 </a:t>
            </a:r>
            <a:r>
              <a:rPr lang="en-US" sz="2400" dirty="0" smtClean="0"/>
              <a:t>summarizes the comparison between these results and those of </a:t>
            </a:r>
            <a:r>
              <a:rPr lang="en-US" sz="2400" b="1" dirty="0" smtClean="0"/>
              <a:t>Example 17.2</a:t>
            </a:r>
            <a:r>
              <a:rPr lang="en-US" sz="2400" dirty="0" smtClean="0"/>
              <a:t>. We see that this increase in business risk, with its associated increase in the probability of default on the bonds, leads to a reduction from $6.10 million to $5.23 million in the market value of the $10 million face value of debt.</a:t>
            </a:r>
          </a:p>
          <a:p>
            <a:r>
              <a:rPr lang="en-US" sz="2400" dirty="0" smtClean="0"/>
              <a:t>The greater the degree of risk, the higher the interest rate that must be offered to sell a particular amount of debt.</a:t>
            </a:r>
            <a:endParaRPr lang="en-US" altLang="zh-TW" sz="2400" b="1" dirty="0" smtClean="0"/>
          </a:p>
          <a:p>
            <a:pPr eaLnBrk="1" hangingPunct="1">
              <a:buFont typeface="Wingdings" pitchFamily="2" charset="2"/>
              <a:buNone/>
            </a:pPr>
            <a:r>
              <a:rPr lang="en-US" altLang="zh-TW" sz="1800" b="1" dirty="0" smtClean="0"/>
              <a:t>Table 17.6  Effect of Different Levels of Business Risk on the Value of $10 Million Face Value of Debt</a:t>
            </a:r>
          </a:p>
        </p:txBody>
      </p:sp>
      <p:graphicFrame>
        <p:nvGraphicFramePr>
          <p:cNvPr id="42028" name="Group 44"/>
          <p:cNvGraphicFramePr>
            <a:graphicFrameLocks noGrp="1"/>
          </p:cNvGraphicFramePr>
          <p:nvPr>
            <p:ph sz="half" idx="2"/>
          </p:nvPr>
        </p:nvGraphicFramePr>
        <p:xfrm>
          <a:off x="428596" y="4557733"/>
          <a:ext cx="8015288" cy="1871663"/>
        </p:xfrm>
        <a:graphic>
          <a:graphicData uri="http://schemas.openxmlformats.org/drawingml/2006/table">
            <a:tbl>
              <a:tblPr/>
              <a:tblGrid>
                <a:gridCol w="2670175"/>
                <a:gridCol w="2673350"/>
                <a:gridCol w="2671763"/>
              </a:tblGrid>
              <a:tr h="863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Variance of Rate of Return </a:t>
                      </a:r>
                      <a:endParaRPr kumimoji="1" lang="en-US" altLang="zh-TW" sz="1800" b="1"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Value of Equity</a:t>
                      </a:r>
                      <a:endParaRPr kumimoji="1" lang="en-US" altLang="zh-TW" sz="1800" b="1"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 millions)</a:t>
                      </a:r>
                      <a:endParaRPr kumimoji="1" lang="en-US" altLang="zh-TW" sz="1800" b="1"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 of Debt</a:t>
                      </a:r>
                      <a:endParaRPr kumimoji="1" lang="en-US" altLang="zh-TW" sz="1800" b="1"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millions)</a:t>
                      </a:r>
                      <a:endParaRPr kumimoji="1" lang="en-US" altLang="zh-TW" sz="1800" b="1"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8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endParaRPr kumimoji="1" lang="en-US" altLang="zh-TW" sz="1800" b="1"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endParaRPr kumimoji="1" lang="en-US" altLang="zh-TW" sz="1800" b="1"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7.90</a:t>
                      </a:r>
                      <a:endParaRPr kumimoji="1" lang="en-US" altLang="zh-TW" sz="1800" b="1"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8.77</a:t>
                      </a:r>
                      <a:endParaRPr kumimoji="1" lang="en-US" altLang="zh-TW" sz="1800" b="1"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6.10</a:t>
                      </a:r>
                      <a:endParaRPr kumimoji="1" lang="en-US" altLang="zh-TW" sz="1800" b="1"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5.23</a:t>
                      </a:r>
                      <a:endParaRPr kumimoji="1" lang="en-US" altLang="zh-TW" sz="1800" b="1"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30</a:t>
            </a:fld>
            <a:endParaRPr lang="en-US" altLang="zh-TW" dirty="0">
              <a:solidFill>
                <a:schemeClr val="accent6">
                  <a:lumMod val="20000"/>
                  <a:lumOff val="80000"/>
                </a:schemeClr>
              </a:solidFill>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rrowheads="1"/>
          </p:cNvSpPr>
          <p:nvPr>
            <p:ph type="title"/>
          </p:nvPr>
        </p:nvSpPr>
        <p:spPr>
          <a:xfrm>
            <a:off x="357158" y="214290"/>
            <a:ext cx="8540750" cy="714380"/>
          </a:xfrm>
        </p:spPr>
        <p:txBody>
          <a:bodyPr/>
          <a:lstStyle/>
          <a:p>
            <a:pPr algn="l" eaLnBrk="1" hangingPunct="1"/>
            <a:r>
              <a:rPr lang="en-US" altLang="en-US" sz="3200" b="1" dirty="0" smtClean="0">
                <a:latin typeface="+mn-lt"/>
              </a:rPr>
              <a:t>17.5	 Warrants</a:t>
            </a:r>
            <a:endParaRPr lang="en-US" altLang="zh-TW" sz="3200" b="1" dirty="0" smtClean="0">
              <a:latin typeface="+mn-lt"/>
            </a:endParaRPr>
          </a:p>
        </p:txBody>
      </p:sp>
      <p:sp>
        <p:nvSpPr>
          <p:cNvPr id="13316" name="Rectangle 3"/>
          <p:cNvSpPr>
            <a:spLocks noGrp="1" noRot="1" noChangeArrowheads="1"/>
          </p:cNvSpPr>
          <p:nvPr>
            <p:ph type="body" sz="half" idx="1"/>
          </p:nvPr>
        </p:nvSpPr>
        <p:spPr>
          <a:xfrm>
            <a:off x="357158" y="785794"/>
            <a:ext cx="8591550" cy="5643602"/>
          </a:xfrm>
        </p:spPr>
        <p:txBody>
          <a:bodyPr>
            <a:noAutofit/>
          </a:bodyPr>
          <a:lstStyle/>
          <a:p>
            <a:pPr marL="0" indent="0" eaLnBrk="1" hangingPunct="1">
              <a:lnSpc>
                <a:spcPct val="90000"/>
              </a:lnSpc>
              <a:buFont typeface="Wingdings" pitchFamily="2" charset="2"/>
              <a:buNone/>
            </a:pPr>
            <a:r>
              <a:rPr lang="en-US" altLang="zh-TW" sz="2200" dirty="0" smtClean="0"/>
              <a:t>A </a:t>
            </a:r>
            <a:r>
              <a:rPr lang="en-US" altLang="zh-TW" sz="2200" b="1" dirty="0" smtClean="0"/>
              <a:t>warrant</a:t>
            </a:r>
            <a:r>
              <a:rPr lang="en-US" altLang="zh-TW" sz="2200" dirty="0" smtClean="0"/>
              <a:t> is an option issued by a corporation to individual investors to purchase, at a stated price, a specified number of the shares of common stock of that corporation. </a:t>
            </a:r>
          </a:p>
          <a:p>
            <a:pPr marL="0" indent="0" eaLnBrk="1" hangingPunct="1">
              <a:lnSpc>
                <a:spcPct val="90000"/>
              </a:lnSpc>
              <a:buFont typeface="Wingdings" pitchFamily="2" charset="2"/>
              <a:buNone/>
            </a:pPr>
            <a:endParaRPr lang="en-US" altLang="zh-TW" sz="2200" dirty="0" smtClean="0"/>
          </a:p>
          <a:p>
            <a:pPr marL="0" indent="0">
              <a:lnSpc>
                <a:spcPct val="90000"/>
              </a:lnSpc>
              <a:buNone/>
            </a:pPr>
            <a:r>
              <a:rPr lang="en-US" sz="2200" dirty="0" smtClean="0"/>
              <a:t>where </a:t>
            </a:r>
            <a:r>
              <a:rPr lang="en-US" sz="2200" i="1" dirty="0" err="1" smtClean="0"/>
              <a:t>Vw</a:t>
            </a:r>
            <a:r>
              <a:rPr lang="en-US" sz="2200" i="1" dirty="0" smtClean="0"/>
              <a:t> </a:t>
            </a:r>
            <a:r>
              <a:rPr lang="en-US" sz="2200" dirty="0" smtClean="0"/>
              <a:t>= value of warrant; </a:t>
            </a:r>
            <a:r>
              <a:rPr lang="en-US" sz="2200" i="1" dirty="0" smtClean="0"/>
              <a:t>N </a:t>
            </a:r>
            <a:r>
              <a:rPr lang="en-US" sz="2200" dirty="0" smtClean="0"/>
              <a:t>= number of shares that can be purchased; </a:t>
            </a:r>
            <a:r>
              <a:rPr lang="en-US" sz="2200" i="1" dirty="0" smtClean="0"/>
              <a:t>P </a:t>
            </a:r>
            <a:r>
              <a:rPr lang="en-US" sz="2200" dirty="0" smtClean="0"/>
              <a:t>= market price per share of stock; and </a:t>
            </a:r>
            <a:r>
              <a:rPr lang="en-US" sz="2200" i="1" dirty="0" smtClean="0"/>
              <a:t>E </a:t>
            </a:r>
            <a:r>
              <a:rPr lang="en-US" sz="2200" dirty="0" smtClean="0"/>
              <a:t>= exercise price for the purchase of </a:t>
            </a:r>
            <a:r>
              <a:rPr lang="en-US" sz="2200" i="1" dirty="0" smtClean="0"/>
              <a:t>N</a:t>
            </a:r>
            <a:r>
              <a:rPr lang="en-US" sz="2200" dirty="0" smtClean="0"/>
              <a:t> shares of stock.</a:t>
            </a:r>
            <a:endParaRPr lang="en-US" altLang="zh-TW" sz="2200" dirty="0" smtClean="0"/>
          </a:p>
          <a:p>
            <a:pPr marL="0" indent="0" eaLnBrk="1" hangingPunct="1">
              <a:lnSpc>
                <a:spcPct val="90000"/>
              </a:lnSpc>
              <a:buFont typeface="Wingdings" pitchFamily="2" charset="2"/>
              <a:buNone/>
            </a:pPr>
            <a:r>
              <a:rPr lang="en-US" altLang="zh-TW" sz="2200" dirty="0" smtClean="0"/>
              <a:t>Since using warrants, a corporation can extract more favorable terms from bondholders, it follows that the company must have transferred something of value it bondholders. This transfer can be visualized as giving the bondholders a stake in the corporation’s equity. Thus, we should regard equity comprising both stockholdings and warrant value. We will refer to this total equity, prior to the exercise of the options, as old equity so that</a:t>
            </a:r>
          </a:p>
          <a:p>
            <a:pPr marL="0" indent="0" eaLnBrk="1" hangingPunct="1">
              <a:lnSpc>
                <a:spcPct val="90000"/>
              </a:lnSpc>
              <a:buFont typeface="Wingdings" pitchFamily="2" charset="2"/>
              <a:buNone/>
            </a:pPr>
            <a:r>
              <a:rPr lang="en-US" altLang="zh-TW" sz="2200" dirty="0" smtClean="0">
                <a:solidFill>
                  <a:srgbClr val="000000"/>
                </a:solidFill>
              </a:rPr>
              <a:t>old equity = stockholders’ equity + warrants</a:t>
            </a:r>
          </a:p>
          <a:p>
            <a:pPr marL="0" indent="0" eaLnBrk="1" hangingPunct="1">
              <a:lnSpc>
                <a:spcPct val="90000"/>
              </a:lnSpc>
              <a:buFont typeface="Wingdings" pitchFamily="2" charset="2"/>
              <a:buNone/>
            </a:pPr>
            <a:r>
              <a:rPr lang="en-US" altLang="zh-TW" sz="2200" dirty="0" smtClean="0"/>
              <a:t>If the warrants are exercised, the corporation then receives additional money from the purchase of new shares, so that total equity is</a:t>
            </a:r>
          </a:p>
          <a:p>
            <a:pPr marL="0" indent="0" eaLnBrk="1" hangingPunct="1">
              <a:lnSpc>
                <a:spcPct val="90000"/>
              </a:lnSpc>
              <a:buFont typeface="Wingdings" pitchFamily="2" charset="2"/>
              <a:buNone/>
            </a:pPr>
            <a:r>
              <a:rPr lang="en-US" altLang="zh-TW" sz="2200" dirty="0" smtClean="0">
                <a:solidFill>
                  <a:srgbClr val="000000"/>
                </a:solidFill>
              </a:rPr>
              <a:t>new equity = old equity + exercise money</a:t>
            </a:r>
          </a:p>
          <a:p>
            <a:pPr marL="0" indent="0" eaLnBrk="1" hangingPunct="1">
              <a:lnSpc>
                <a:spcPct val="90000"/>
              </a:lnSpc>
              <a:buFont typeface="Wingdings" pitchFamily="2" charset="2"/>
              <a:buNone/>
            </a:pPr>
            <a:endParaRPr lang="en-US" altLang="zh-TW" sz="2200" dirty="0" smtClean="0"/>
          </a:p>
        </p:txBody>
      </p:sp>
      <p:graphicFrame>
        <p:nvGraphicFramePr>
          <p:cNvPr id="13314" name="Object 8"/>
          <p:cNvGraphicFramePr>
            <a:graphicFrameLocks noGrp="1" noChangeAspect="1"/>
          </p:cNvGraphicFramePr>
          <p:nvPr>
            <p:ph sz="half" idx="2"/>
          </p:nvPr>
        </p:nvGraphicFramePr>
        <p:xfrm>
          <a:off x="3357554" y="1643050"/>
          <a:ext cx="2800350" cy="500062"/>
        </p:xfrm>
        <a:graphic>
          <a:graphicData uri="http://schemas.openxmlformats.org/presentationml/2006/ole">
            <mc:AlternateContent xmlns:mc="http://schemas.openxmlformats.org/markup-compatibility/2006">
              <mc:Choice xmlns:v="urn:schemas-microsoft-com:vml" Requires="v">
                <p:oleObj spid="_x0000_s13315" name="Equation" r:id="rId3" imgW="1422400" imgH="254000" progId="Equation.DSMT4">
                  <p:embed/>
                </p:oleObj>
              </mc:Choice>
              <mc:Fallback>
                <p:oleObj name="Equation" r:id="rId3" imgW="1422400" imgH="2540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54" y="1643050"/>
                        <a:ext cx="2800350"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Rectangle 4"/>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31</a:t>
            </a:fld>
            <a:endParaRPr lang="en-US" altLang="zh-TW" dirty="0">
              <a:solidFill>
                <a:schemeClr val="accent6">
                  <a:lumMod val="20000"/>
                  <a:lumOff val="80000"/>
                </a:schemeClr>
              </a:solidFill>
              <a:ea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rrowheads="1"/>
          </p:cNvSpPr>
          <p:nvPr>
            <p:ph type="title"/>
          </p:nvPr>
        </p:nvSpPr>
        <p:spPr/>
        <p:txBody>
          <a:bodyPr/>
          <a:lstStyle/>
          <a:p>
            <a:pPr algn="l" eaLnBrk="1" hangingPunct="1"/>
            <a:r>
              <a:rPr lang="en-US" altLang="en-US" sz="3200" b="1" dirty="0" smtClean="0"/>
              <a:t>17.5	 Warrants</a:t>
            </a:r>
            <a:endParaRPr lang="en-US" altLang="zh-TW" sz="3200" b="1" dirty="0" smtClean="0"/>
          </a:p>
        </p:txBody>
      </p:sp>
      <p:sp>
        <p:nvSpPr>
          <p:cNvPr id="14340" name="Rectangle 3"/>
          <p:cNvSpPr>
            <a:spLocks noGrp="1" noRot="1" noChangeArrowheads="1"/>
          </p:cNvSpPr>
          <p:nvPr>
            <p:ph type="body" sz="half" idx="1"/>
          </p:nvPr>
        </p:nvSpPr>
        <p:spPr>
          <a:xfrm>
            <a:off x="301625" y="1905000"/>
            <a:ext cx="8374063" cy="4194175"/>
          </a:xfrm>
        </p:spPr>
        <p:txBody>
          <a:bodyPr/>
          <a:lstStyle/>
          <a:p>
            <a:pPr marL="0" indent="0" eaLnBrk="1" hangingPunct="1">
              <a:buFont typeface="Wingdings" pitchFamily="2" charset="2"/>
              <a:buNone/>
            </a:pPr>
            <a:r>
              <a:rPr lang="en-US" altLang="zh-TW" sz="2000" smtClean="0"/>
              <a:t>We denote by N the number of shares outstanding and by N</a:t>
            </a:r>
            <a:r>
              <a:rPr lang="en-US" altLang="zh-TW" sz="2000" baseline="-25000" smtClean="0"/>
              <a:t>w</a:t>
            </a:r>
            <a:r>
              <a:rPr lang="en-US" altLang="zh-TW" sz="2000" smtClean="0"/>
              <a:t> the number of shares that warrantholders can purchase. If the options are exercised, there will be a total of N+N</a:t>
            </a:r>
            <a:r>
              <a:rPr lang="en-US" altLang="zh-TW" sz="2000" baseline="-25000" smtClean="0"/>
              <a:t>w</a:t>
            </a:r>
            <a:r>
              <a:rPr lang="en-US" altLang="zh-TW" sz="2000" smtClean="0"/>
              <a:t> shares, a fraction N</a:t>
            </a:r>
            <a:r>
              <a:rPr lang="en-US" altLang="zh-TW" sz="2000" baseline="-25000" smtClean="0"/>
              <a:t>w</a:t>
            </a:r>
            <a:r>
              <a:rPr lang="en-US" altLang="zh-TW" sz="2000" smtClean="0"/>
              <a:t>/(N+N</a:t>
            </a:r>
            <a:r>
              <a:rPr lang="en-US" altLang="zh-TW" sz="2000" baseline="-25000" smtClean="0"/>
              <a:t>w</a:t>
            </a:r>
            <a:r>
              <a:rPr lang="en-US" altLang="zh-TW" sz="2000" smtClean="0"/>
              <a:t>) of which is owned by former warrantholders. These holders then own this fration of the new equity, </a:t>
            </a:r>
          </a:p>
          <a:p>
            <a:pPr marL="0" indent="0" eaLnBrk="1" hangingPunct="1">
              <a:buFont typeface="Wingdings" pitchFamily="2" charset="2"/>
              <a:buNone/>
            </a:pPr>
            <a:r>
              <a:rPr lang="en-US" altLang="zh-TW" sz="2400" i="1" smtClean="0">
                <a:solidFill>
                  <a:srgbClr val="000000"/>
                </a:solidFill>
              </a:rPr>
              <a:t>H</a:t>
            </a:r>
            <a:r>
              <a:rPr lang="en-US" altLang="zh-TW" sz="2400" smtClean="0">
                <a:solidFill>
                  <a:srgbClr val="000000"/>
                </a:solidFill>
              </a:rPr>
              <a:t>(new equity) = </a:t>
            </a:r>
            <a:r>
              <a:rPr lang="en-US" altLang="zh-TW" sz="2400" i="1" smtClean="0">
                <a:solidFill>
                  <a:srgbClr val="000000"/>
                </a:solidFill>
              </a:rPr>
              <a:t>H</a:t>
            </a:r>
            <a:r>
              <a:rPr lang="en-US" altLang="zh-TW" sz="2400" smtClean="0">
                <a:solidFill>
                  <a:srgbClr val="000000"/>
                </a:solidFill>
              </a:rPr>
              <a:t> (old equity) + </a:t>
            </a:r>
            <a:r>
              <a:rPr lang="en-US" altLang="zh-TW" sz="2400" i="1" smtClean="0">
                <a:solidFill>
                  <a:srgbClr val="000000"/>
                </a:solidFill>
              </a:rPr>
              <a:t>H</a:t>
            </a:r>
            <a:r>
              <a:rPr lang="en-US" altLang="zh-TW" sz="2400" smtClean="0">
                <a:solidFill>
                  <a:srgbClr val="000000"/>
                </a:solidFill>
              </a:rPr>
              <a:t> (exercise money)</a:t>
            </a:r>
          </a:p>
        </p:txBody>
      </p:sp>
      <p:graphicFrame>
        <p:nvGraphicFramePr>
          <p:cNvPr id="14338" name="Object 8"/>
          <p:cNvGraphicFramePr>
            <a:graphicFrameLocks noGrp="1" noChangeAspect="1"/>
          </p:cNvGraphicFramePr>
          <p:nvPr>
            <p:ph sz="half" idx="2"/>
          </p:nvPr>
        </p:nvGraphicFramePr>
        <p:xfrm>
          <a:off x="2571736" y="4000504"/>
          <a:ext cx="2286016" cy="1214840"/>
        </p:xfrm>
        <a:graphic>
          <a:graphicData uri="http://schemas.openxmlformats.org/presentationml/2006/ole">
            <mc:AlternateContent xmlns:mc="http://schemas.openxmlformats.org/markup-compatibility/2006">
              <mc:Choice xmlns:v="urn:schemas-microsoft-com:vml" Requires="v">
                <p:oleObj spid="_x0000_s14339" name="Equation" r:id="rId3" imgW="812447" imgH="431613" progId="Equation.DSMT4">
                  <p:embed/>
                </p:oleObj>
              </mc:Choice>
              <mc:Fallback>
                <p:oleObj name="Equation" r:id="rId3" imgW="812447" imgH="431613"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4000504"/>
                        <a:ext cx="2286016" cy="1214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32</a:t>
            </a:fld>
            <a:endParaRPr lang="en-US" altLang="zh-TW" dirty="0">
              <a:solidFill>
                <a:schemeClr val="accent6">
                  <a:lumMod val="20000"/>
                  <a:lumOff val="80000"/>
                </a:schemeClr>
              </a:solidFill>
              <a:ea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17.5	 Warrants</a:t>
            </a:r>
            <a:endParaRPr lang="en-US" altLang="zh-TW" sz="3200" b="1" dirty="0" smtClean="0"/>
          </a:p>
        </p:txBody>
      </p:sp>
      <p:sp>
        <p:nvSpPr>
          <p:cNvPr id="15366" name="Rectangle 8"/>
          <p:cNvSpPr>
            <a:spLocks noGrp="1" noRot="1" noChangeArrowheads="1"/>
          </p:cNvSpPr>
          <p:nvPr>
            <p:ph idx="1"/>
          </p:nvPr>
        </p:nvSpPr>
        <p:spPr>
          <a:xfrm>
            <a:off x="301625" y="1125538"/>
            <a:ext cx="8540750" cy="4973637"/>
          </a:xfrm>
        </p:spPr>
        <p:txBody>
          <a:bodyPr/>
          <a:lstStyle/>
          <a:p>
            <a:pPr eaLnBrk="1" hangingPunct="1"/>
            <a:r>
              <a:rPr lang="en-US" altLang="zh-TW" sz="2000" dirty="0" smtClean="0"/>
              <a:t>Thus, a fraction, </a:t>
            </a:r>
            <a:r>
              <a:rPr lang="en-US" altLang="zh-TW" sz="2000" dirty="0" err="1" smtClean="0"/>
              <a:t>N</a:t>
            </a:r>
            <a:r>
              <a:rPr lang="en-US" altLang="zh-TW" sz="2000" baseline="-25000" dirty="0" err="1" smtClean="0"/>
              <a:t>w</a:t>
            </a:r>
            <a:r>
              <a:rPr lang="en-US" altLang="zh-TW" sz="2000" dirty="0" smtClean="0"/>
              <a:t>/(</a:t>
            </a:r>
            <a:r>
              <a:rPr lang="en-US" altLang="zh-TW" sz="2000" dirty="0" err="1" smtClean="0"/>
              <a:t>N+N</a:t>
            </a:r>
            <a:r>
              <a:rPr lang="en-US" altLang="zh-TW" sz="2000" baseline="-25000" dirty="0" err="1" smtClean="0"/>
              <a:t>w</a:t>
            </a:r>
            <a:r>
              <a:rPr lang="en-US" altLang="zh-TW" sz="2000" dirty="0" smtClean="0"/>
              <a:t>), of the exercise money is effectively returned to the former </a:t>
            </a:r>
            <a:r>
              <a:rPr lang="en-US" altLang="zh-TW" sz="2000" dirty="0" err="1" smtClean="0"/>
              <a:t>warrantholders</a:t>
            </a:r>
            <a:r>
              <a:rPr lang="en-US" altLang="zh-TW" sz="2000" dirty="0" smtClean="0"/>
              <a:t>. Therefore, in valuing the warrants, the Black-</a:t>
            </a:r>
            <a:r>
              <a:rPr lang="en-US" altLang="zh-TW" sz="2000" dirty="0" err="1" smtClean="0"/>
              <a:t>Scholes</a:t>
            </a:r>
            <a:r>
              <a:rPr lang="en-US" altLang="zh-TW" sz="2000" dirty="0" smtClean="0"/>
              <a:t> formula must be modified. We need to make appropriate substitutions in Eq. (10.1) for the current stock price, P, and the exercise price of the option, E.</a:t>
            </a:r>
          </a:p>
          <a:p>
            <a:pPr eaLnBrk="1" hangingPunct="1"/>
            <a:endParaRPr lang="en-US" altLang="zh-TW" sz="2000" dirty="0" smtClean="0"/>
          </a:p>
          <a:p>
            <a:pPr eaLnBrk="1" hangingPunct="1"/>
            <a:endParaRPr lang="en-US" altLang="zh-TW" sz="2000" dirty="0" smtClean="0"/>
          </a:p>
          <a:p>
            <a:pPr eaLnBrk="1" hangingPunct="1"/>
            <a:endParaRPr lang="en-US" altLang="zh-TW" sz="2000" dirty="0" smtClean="0"/>
          </a:p>
          <a:p>
            <a:pPr eaLnBrk="1" hangingPunct="1"/>
            <a:endParaRPr lang="en-US" altLang="zh-TW" sz="2000" dirty="0" smtClean="0"/>
          </a:p>
          <a:p>
            <a:pPr eaLnBrk="1" hangingPunct="1"/>
            <a:endParaRPr lang="en-US" altLang="zh-TW" sz="2000" dirty="0" smtClean="0"/>
          </a:p>
          <a:p>
            <a:pPr eaLnBrk="1" hangingPunct="1"/>
            <a:endParaRPr lang="en-US" altLang="zh-TW" sz="2000" dirty="0" smtClean="0"/>
          </a:p>
          <a:p>
            <a:pPr eaLnBrk="1" hangingPunct="1"/>
            <a:r>
              <a:rPr lang="en-US" altLang="zh-TW" sz="2000" dirty="0" smtClean="0"/>
              <a:t>It also follows that the appropriate measure of volatility is the variance of rate of return on the total old equity (including the value of warrants), not simply on stockholders’ equity.</a:t>
            </a:r>
          </a:p>
        </p:txBody>
      </p:sp>
      <p:sp>
        <p:nvSpPr>
          <p:cNvPr id="15367" name="Slide Number Placeholder 8"/>
          <p:cNvSpPr>
            <a:spLocks noGrp="1"/>
          </p:cNvSpPr>
          <p:nvPr>
            <p:ph type="sldNum" sz="quarter" idx="12"/>
          </p:nvPr>
        </p:nvSpPr>
        <p:spPr/>
        <p:txBody>
          <a:bodyPr/>
          <a:lstStyle/>
          <a:p>
            <a:fld id="{40F64042-7974-4BE9-832E-67FC38C86D6B}" type="slidenum">
              <a:rPr lang="en-US" altLang="zh-TW">
                <a:solidFill>
                  <a:schemeClr val="accent6">
                    <a:lumMod val="20000"/>
                    <a:lumOff val="80000"/>
                  </a:schemeClr>
                </a:solidFill>
                <a:ea typeface="+mn-ea"/>
              </a:rPr>
              <a:pPr/>
              <a:t>33</a:t>
            </a:fld>
            <a:endParaRPr lang="en-US" altLang="zh-TW">
              <a:solidFill>
                <a:schemeClr val="accent6">
                  <a:lumMod val="20000"/>
                  <a:lumOff val="80000"/>
                </a:schemeClr>
              </a:solidFill>
              <a:ea typeface="+mn-ea"/>
            </a:endParaRPr>
          </a:p>
        </p:txBody>
      </p:sp>
      <p:sp>
        <p:nvSpPr>
          <p:cNvPr id="15364"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sp>
        <p:nvSpPr>
          <p:cNvPr id="15365" name="Rectangle 7"/>
          <p:cNvSpPr>
            <a:spLocks noChangeArrowheads="1"/>
          </p:cNvSpPr>
          <p:nvPr/>
        </p:nvSpPr>
        <p:spPr bwMode="auto">
          <a:xfrm>
            <a:off x="0" y="2933700"/>
            <a:ext cx="9144000" cy="0"/>
          </a:xfrm>
          <a:prstGeom prst="rect">
            <a:avLst/>
          </a:prstGeom>
          <a:noFill/>
          <a:ln w="9525">
            <a:noFill/>
            <a:miter lim="800000"/>
            <a:headEnd/>
            <a:tailEnd/>
          </a:ln>
        </p:spPr>
        <p:txBody>
          <a:bodyPr wrap="none" anchor="ctr">
            <a:spAutoFit/>
          </a:bodyPr>
          <a:lstStyle/>
          <a:p>
            <a:endParaRPr lang="en-US"/>
          </a:p>
        </p:txBody>
      </p:sp>
      <p:graphicFrame>
        <p:nvGraphicFramePr>
          <p:cNvPr id="15362" name="Object 6"/>
          <p:cNvGraphicFramePr>
            <a:graphicFrameLocks noChangeAspect="1"/>
          </p:cNvGraphicFramePr>
          <p:nvPr/>
        </p:nvGraphicFramePr>
        <p:xfrm>
          <a:off x="755650" y="2781300"/>
          <a:ext cx="4414838" cy="1868488"/>
        </p:xfrm>
        <a:graphic>
          <a:graphicData uri="http://schemas.openxmlformats.org/presentationml/2006/ole">
            <mc:AlternateContent xmlns:mc="http://schemas.openxmlformats.org/markup-compatibility/2006">
              <mc:Choice xmlns:v="urn:schemas-microsoft-com:vml" Requires="v">
                <p:oleObj spid="_x0000_s15363" name="Equation" r:id="rId3" imgW="2336760" imgH="990360" progId="Equation.DSMT4">
                  <p:embed/>
                </p:oleObj>
              </mc:Choice>
              <mc:Fallback>
                <p:oleObj name="Equation" r:id="rId3" imgW="2336760" imgH="99036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781300"/>
                        <a:ext cx="4414838" cy="186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17.6	 Summary</a:t>
            </a:r>
            <a:endParaRPr lang="en-US" altLang="zh-TW" sz="3200" b="1" dirty="0" smtClean="0"/>
          </a:p>
        </p:txBody>
      </p:sp>
      <p:sp>
        <p:nvSpPr>
          <p:cNvPr id="45059" name="Rectangle 3"/>
          <p:cNvSpPr>
            <a:spLocks noGrp="1" noRot="1" noChangeArrowheads="1"/>
          </p:cNvSpPr>
          <p:nvPr>
            <p:ph idx="1"/>
          </p:nvPr>
        </p:nvSpPr>
        <p:spPr>
          <a:xfrm>
            <a:off x="250825" y="1196975"/>
            <a:ext cx="8540750" cy="5400675"/>
          </a:xfrm>
        </p:spPr>
        <p:txBody>
          <a:bodyPr/>
          <a:lstStyle/>
          <a:p>
            <a:pPr marL="0" indent="0" eaLnBrk="1" hangingPunct="1">
              <a:lnSpc>
                <a:spcPct val="90000"/>
              </a:lnSpc>
              <a:buFont typeface="Wingdings" pitchFamily="2" charset="2"/>
              <a:buNone/>
            </a:pPr>
            <a:r>
              <a:rPr lang="en-US" altLang="zh-TW" sz="2400" dirty="0" smtClean="0"/>
              <a:t>In </a:t>
            </a:r>
            <a:r>
              <a:rPr lang="en-US" altLang="zh-TW" sz="2400" smtClean="0"/>
              <a:t>this chapter, </a:t>
            </a:r>
            <a:r>
              <a:rPr lang="en-US" altLang="zh-TW" sz="2400" dirty="0" smtClean="0"/>
              <a:t>we have discussed the basic concepts of call and put options and have examined the factors that determine the value of an option. One procedure used in option valuation is the Black-</a:t>
            </a:r>
            <a:r>
              <a:rPr lang="en-US" altLang="zh-TW" sz="2400" dirty="0" err="1" smtClean="0"/>
              <a:t>Scholes</a:t>
            </a:r>
            <a:r>
              <a:rPr lang="en-US" altLang="zh-TW" sz="2400" dirty="0" smtClean="0"/>
              <a:t> model, which allows us to estimate option value as a function of stock price, option-exercise price, time-to-expiration date, and risk-free interest rate. The option pricing approach to investigating capital structure is also discussed, as is the value of warrants.</a:t>
            </a:r>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34</a:t>
            </a:fld>
            <a:endParaRPr lang="en-US" altLang="zh-TW" dirty="0">
              <a:solidFill>
                <a:schemeClr val="accent6">
                  <a:lumMod val="20000"/>
                  <a:lumOff val="80000"/>
                </a:schemeClr>
              </a:solidFill>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250825" y="285728"/>
            <a:ext cx="8540750" cy="587375"/>
          </a:xfrm>
        </p:spPr>
        <p:txBody>
          <a:bodyPr/>
          <a:lstStyle/>
          <a:p>
            <a:pPr algn="l" eaLnBrk="1" hangingPunct="1"/>
            <a:r>
              <a:rPr lang="en-US" altLang="zh-TW" b="1" dirty="0" smtClean="0">
                <a:latin typeface="+mn-lt"/>
              </a:rPr>
              <a:t>17.1  Basic concepts of Options</a:t>
            </a:r>
          </a:p>
        </p:txBody>
      </p:sp>
      <p:sp>
        <p:nvSpPr>
          <p:cNvPr id="28675" name="Rectangle 3"/>
          <p:cNvSpPr>
            <a:spLocks noGrp="1" noRot="1" noChangeArrowheads="1"/>
          </p:cNvSpPr>
          <p:nvPr>
            <p:ph idx="1"/>
          </p:nvPr>
        </p:nvSpPr>
        <p:spPr>
          <a:xfrm>
            <a:off x="285720" y="857232"/>
            <a:ext cx="8643998" cy="6000768"/>
          </a:xfrm>
        </p:spPr>
        <p:txBody>
          <a:bodyPr>
            <a:normAutofit fontScale="47500" lnSpcReduction="20000"/>
          </a:bodyPr>
          <a:lstStyle/>
          <a:p>
            <a:pPr eaLnBrk="1" hangingPunct="1"/>
            <a:r>
              <a:rPr lang="en-US" altLang="zh-TW" sz="5100" dirty="0" smtClean="0"/>
              <a:t>The list of terms used in options:</a:t>
            </a:r>
          </a:p>
          <a:p>
            <a:pPr eaLnBrk="1" hangingPunct="1"/>
            <a:endParaRPr lang="en-US" altLang="zh-TW" sz="1900" dirty="0" smtClean="0"/>
          </a:p>
          <a:p>
            <a:r>
              <a:rPr lang="en-US" sz="4400" i="1" dirty="0" smtClean="0"/>
              <a:t>Call</a:t>
            </a:r>
            <a:r>
              <a:rPr lang="en-US" sz="4400" dirty="0" smtClean="0"/>
              <a:t>: An option to purchase a fixed number of shares of common stock.</a:t>
            </a:r>
            <a:endParaRPr lang="zh-TW" altLang="en-US" sz="4400" dirty="0" smtClean="0"/>
          </a:p>
          <a:p>
            <a:r>
              <a:rPr lang="en-US" sz="4400" i="1" dirty="0" smtClean="0"/>
              <a:t>Put</a:t>
            </a:r>
            <a:r>
              <a:rPr lang="en-US" sz="4400" dirty="0" smtClean="0"/>
              <a:t>: An option to sell a fixed number of shares of common stock.</a:t>
            </a:r>
            <a:endParaRPr lang="zh-TW" altLang="en-US" sz="4400" dirty="0" smtClean="0"/>
          </a:p>
          <a:p>
            <a:r>
              <a:rPr lang="en-US" sz="4400" i="1" dirty="0" smtClean="0"/>
              <a:t>Exercise price contract : </a:t>
            </a:r>
            <a:r>
              <a:rPr lang="en-US" sz="4400" dirty="0" smtClean="0"/>
              <a:t>Trading price set for the transaction as specified </a:t>
            </a:r>
          </a:p>
          <a:p>
            <a:pPr>
              <a:buNone/>
            </a:pPr>
            <a:r>
              <a:rPr lang="en-US" sz="4400" dirty="0" smtClean="0"/>
              <a:t>                                             in an option</a:t>
            </a:r>
            <a:r>
              <a:rPr lang="en-US" sz="4400" i="1" dirty="0" smtClean="0"/>
              <a:t>.</a:t>
            </a:r>
            <a:endParaRPr lang="zh-TW" altLang="en-US" sz="4400" dirty="0" smtClean="0"/>
          </a:p>
          <a:p>
            <a:r>
              <a:rPr lang="en-US" sz="4400" i="1" dirty="0" smtClean="0"/>
              <a:t>Expiration date: </a:t>
            </a:r>
            <a:r>
              <a:rPr lang="en-US" sz="4400" dirty="0" smtClean="0"/>
              <a:t>Time by which the option transaction must be carried out.</a:t>
            </a:r>
            <a:endParaRPr lang="zh-TW" altLang="en-US" sz="4400" dirty="0" smtClean="0"/>
          </a:p>
          <a:p>
            <a:r>
              <a:rPr lang="en-US" sz="4400" i="1" dirty="0" smtClean="0"/>
              <a:t>Exercise option: </a:t>
            </a:r>
            <a:r>
              <a:rPr lang="en-US" sz="4400" dirty="0" smtClean="0"/>
              <a:t>Carrying out the transaction specified in an option.</a:t>
            </a:r>
            <a:endParaRPr lang="zh-TW" altLang="en-US" sz="4400" dirty="0" smtClean="0"/>
          </a:p>
          <a:p>
            <a:r>
              <a:rPr lang="en-US" sz="4400" i="1" dirty="0" smtClean="0"/>
              <a:t>American option: </a:t>
            </a:r>
            <a:r>
              <a:rPr lang="en-US" sz="4400" dirty="0" smtClean="0"/>
              <a:t>An option in which the transaction can only be carried  </a:t>
            </a:r>
          </a:p>
          <a:p>
            <a:pPr>
              <a:buNone/>
            </a:pPr>
            <a:r>
              <a:rPr lang="en-US" sz="4400" dirty="0" smtClean="0"/>
              <a:t>                                out at any time up to the expiration date.</a:t>
            </a:r>
            <a:endParaRPr lang="zh-TW" altLang="en-US" sz="4400" dirty="0" smtClean="0"/>
          </a:p>
          <a:p>
            <a:r>
              <a:rPr lang="en-US" sz="4400" i="1" dirty="0" smtClean="0"/>
              <a:t>European option: </a:t>
            </a:r>
            <a:r>
              <a:rPr lang="en-US" sz="4400" dirty="0" smtClean="0"/>
              <a:t>An option in which the transaction can only be carried</a:t>
            </a:r>
          </a:p>
          <a:p>
            <a:pPr>
              <a:buNone/>
            </a:pPr>
            <a:r>
              <a:rPr lang="en-US" sz="4400" dirty="0" smtClean="0"/>
              <a:t>                                out in the  expiration date.</a:t>
            </a:r>
            <a:endParaRPr lang="zh-TW" altLang="en-US" sz="4400" dirty="0" smtClean="0"/>
          </a:p>
          <a:p>
            <a:r>
              <a:rPr lang="en-US" sz="4400" i="1" dirty="0" smtClean="0"/>
              <a:t>Call option “in the money”</a:t>
            </a:r>
            <a:r>
              <a:rPr lang="en-US" sz="4400" dirty="0" smtClean="0"/>
              <a:t>	If the stock price is above the exercise price.</a:t>
            </a:r>
            <a:endParaRPr lang="zh-TW" altLang="en-US" sz="4400" dirty="0" smtClean="0"/>
          </a:p>
          <a:p>
            <a:r>
              <a:rPr lang="en-US" sz="4400" i="1" dirty="0" smtClean="0"/>
              <a:t>Put option “in the money”</a:t>
            </a:r>
            <a:r>
              <a:rPr lang="en-US" sz="4400" dirty="0" smtClean="0"/>
              <a:t>	If the stock price is below the exercise price.</a:t>
            </a:r>
            <a:endParaRPr lang="zh-TW" altLang="en-US" sz="4400" dirty="0" smtClean="0"/>
          </a:p>
          <a:p>
            <a:r>
              <a:rPr lang="en-US" sz="4400" i="1" dirty="0" smtClean="0"/>
              <a:t>Call option “out of the money”</a:t>
            </a:r>
            <a:r>
              <a:rPr lang="en-US" sz="4400" dirty="0" smtClean="0"/>
              <a:t>	If the stock price is below the exercise price.</a:t>
            </a:r>
            <a:endParaRPr lang="zh-TW" altLang="en-US" sz="4400" dirty="0" smtClean="0"/>
          </a:p>
          <a:p>
            <a:r>
              <a:rPr lang="en-US" sz="4400" i="1" dirty="0" smtClean="0"/>
              <a:t>Put option “out of the money</a:t>
            </a:r>
            <a:r>
              <a:rPr lang="en-US" sz="4400" b="1" i="1" dirty="0" smtClean="0"/>
              <a:t>”</a:t>
            </a:r>
            <a:r>
              <a:rPr lang="en-US" sz="4400" dirty="0" smtClean="0"/>
              <a:t>	If the stock price is above the exercise price.</a:t>
            </a:r>
            <a:endParaRPr lang="zh-TW" altLang="en-US" sz="4400" dirty="0" smtClean="0"/>
          </a:p>
        </p:txBody>
      </p:sp>
      <p:sp>
        <p:nvSpPr>
          <p:cNvPr id="28677" name="Slide Number Placeholder 6"/>
          <p:cNvSpPr>
            <a:spLocks noGrp="1"/>
          </p:cNvSpPr>
          <p:nvPr>
            <p:ph type="sldNum" sz="quarter" idx="12"/>
          </p:nvPr>
        </p:nvSpPr>
        <p:spPr/>
        <p:txBody>
          <a:bodyPr/>
          <a:lstStyle/>
          <a:p>
            <a:fld id="{15BE7A88-81B4-46A4-85F5-66F11B70B12A}" type="slidenum">
              <a:rPr lang="en-US" altLang="zh-TW">
                <a:solidFill>
                  <a:schemeClr val="accent6">
                    <a:lumMod val="20000"/>
                    <a:lumOff val="80000"/>
                  </a:schemeClr>
                </a:solidFill>
                <a:ea typeface="+mn-ea"/>
              </a:rPr>
              <a:pPr/>
              <a:t>4</a:t>
            </a:fld>
            <a:endParaRPr lang="en-US" altLang="zh-TW" dirty="0">
              <a:solidFill>
                <a:schemeClr val="accent6">
                  <a:lumMod val="20000"/>
                  <a:lumOff val="80000"/>
                </a:schemeClr>
              </a:solidFill>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14290"/>
            <a:ext cx="8540750" cy="658812"/>
          </a:xfrm>
        </p:spPr>
        <p:txBody>
          <a:bodyPr/>
          <a:lstStyle/>
          <a:p>
            <a:pPr algn="l" eaLnBrk="1" hangingPunct="1"/>
            <a:r>
              <a:rPr lang="en-US" altLang="zh-TW" sz="2800" b="1" dirty="0" smtClean="0">
                <a:latin typeface="+mn-lt"/>
              </a:rPr>
              <a:t>17.1  Basic concepts of Options</a:t>
            </a:r>
          </a:p>
        </p:txBody>
      </p:sp>
      <p:sp>
        <p:nvSpPr>
          <p:cNvPr id="29699" name="Rectangle 3"/>
          <p:cNvSpPr>
            <a:spLocks noGrp="1" noRot="1" noChangeArrowheads="1"/>
          </p:cNvSpPr>
          <p:nvPr>
            <p:ph type="body" sz="half" idx="1"/>
          </p:nvPr>
        </p:nvSpPr>
        <p:spPr>
          <a:xfrm>
            <a:off x="428596" y="2209797"/>
            <a:ext cx="6769100" cy="361947"/>
          </a:xfrm>
        </p:spPr>
        <p:txBody>
          <a:bodyPr>
            <a:normAutofit/>
          </a:bodyPr>
          <a:lstStyle/>
          <a:p>
            <a:pPr algn="ctr" eaLnBrk="1" hangingPunct="1">
              <a:buFont typeface="Wingdings" pitchFamily="2" charset="2"/>
              <a:buNone/>
            </a:pPr>
            <a:r>
              <a:rPr lang="en-US" altLang="zh-TW" sz="1600" b="1" dirty="0" smtClean="0"/>
              <a:t>Table 17.1 Listed Options Quotations</a:t>
            </a:r>
          </a:p>
        </p:txBody>
      </p:sp>
      <p:graphicFrame>
        <p:nvGraphicFramePr>
          <p:cNvPr id="10651" name="Group 411"/>
          <p:cNvGraphicFramePr>
            <a:graphicFrameLocks noGrp="1"/>
          </p:cNvGraphicFramePr>
          <p:nvPr>
            <p:ph sz="half" idx="2"/>
          </p:nvPr>
        </p:nvGraphicFramePr>
        <p:xfrm>
          <a:off x="428597" y="2500306"/>
          <a:ext cx="7643867" cy="4125389"/>
        </p:xfrm>
        <a:graphic>
          <a:graphicData uri="http://schemas.openxmlformats.org/drawingml/2006/table">
            <a:tbl>
              <a:tblPr/>
              <a:tblGrid>
                <a:gridCol w="954575"/>
                <a:gridCol w="957482"/>
                <a:gridCol w="956028"/>
                <a:gridCol w="954575"/>
                <a:gridCol w="953122"/>
                <a:gridCol w="1031581"/>
                <a:gridCol w="1028675"/>
                <a:gridCol w="807829"/>
              </a:tblGrid>
              <a:tr h="342498">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Close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Price</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Strike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Price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Calls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Puts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318659">
                <a:tc vMerge="1">
                  <a:txBody>
                    <a:bodyPr/>
                    <a:lstStyle/>
                    <a:p>
                      <a:endParaRPr lang="zh-TW" altLang="en-US"/>
                    </a:p>
                  </a:txBody>
                  <a:tcPr/>
                </a:tc>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Sep</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Oct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Jan</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Sep</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Oct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Jan</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95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JNJ</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a:t>
                      </a:r>
                      <a:endParaRPr kumimoji="1" lang="zh-TW" alt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254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45.00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20.40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85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50.00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85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55.00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10.30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10.40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11.10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85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60.00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5.30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6.40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85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65.00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2.60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0.85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1.95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85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70.00 </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4.80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4.50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5.00 </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500034" y="642918"/>
            <a:ext cx="8286808" cy="1631216"/>
          </a:xfrm>
          <a:prstGeom prst="rect">
            <a:avLst/>
          </a:prstGeom>
        </p:spPr>
        <p:txBody>
          <a:bodyPr wrap="square">
            <a:spAutoFit/>
          </a:bodyPr>
          <a:lstStyle/>
          <a:p>
            <a:pPr>
              <a:buFont typeface="Arial" pitchFamily="34" charset="0"/>
              <a:buChar char="•"/>
            </a:pPr>
            <a:r>
              <a:rPr lang="en-US" sz="2000" dirty="0" smtClean="0">
                <a:solidFill>
                  <a:schemeClr val="tx2"/>
                </a:solidFill>
                <a:latin typeface="+mn-lt"/>
              </a:rPr>
              <a:t>The first three months (September, October, and January) are for a call option contract on JNJ for 100 shares of stock at an exercise price of 65.12 represents the closing price of JNJ shares. </a:t>
            </a:r>
          </a:p>
          <a:p>
            <a:pPr>
              <a:buFont typeface="Arial" pitchFamily="34" charset="0"/>
              <a:buChar char="•"/>
            </a:pPr>
            <a:r>
              <a:rPr lang="en-US" sz="2000" dirty="0" smtClean="0">
                <a:solidFill>
                  <a:schemeClr val="tx2"/>
                </a:solidFill>
                <a:latin typeface="+mn-lt"/>
              </a:rPr>
              <a:t>The numbers in the September column represents the price of one call option with a September expiration date.</a:t>
            </a:r>
            <a:endParaRPr lang="zh-TW" altLang="en-US" sz="2000" dirty="0">
              <a:solidFill>
                <a:schemeClr val="tx2"/>
              </a:solidFill>
              <a:latin typeface="+mn-lt"/>
            </a:endParaRPr>
          </a:p>
        </p:txBody>
      </p:sp>
      <p:sp>
        <p:nvSpPr>
          <p:cNvPr id="6" name="Slide Number Placeholder 6"/>
          <p:cNvSpPr>
            <a:spLocks noGrp="1"/>
          </p:cNvSpPr>
          <p:nvPr>
            <p:ph type="sldNum" sz="quarter" idx="12"/>
          </p:nvPr>
        </p:nvSpPr>
        <p:spPr>
          <a:xfrm>
            <a:off x="76200" y="6638075"/>
            <a:ext cx="2133600" cy="365125"/>
          </a:xfrm>
        </p:spPr>
        <p:txBody>
          <a:bodyPr/>
          <a:lstStyle/>
          <a:p>
            <a:fld id="{15BE7A88-81B4-46A4-85F5-66F11B70B12A}" type="slidenum">
              <a:rPr lang="en-US" altLang="zh-TW">
                <a:solidFill>
                  <a:schemeClr val="accent6">
                    <a:lumMod val="20000"/>
                    <a:lumOff val="80000"/>
                  </a:schemeClr>
                </a:solidFill>
                <a:ea typeface="+mn-ea"/>
              </a:rPr>
              <a:pPr/>
              <a:t>5</a:t>
            </a:fld>
            <a:endParaRPr lang="en-US" altLang="zh-TW" dirty="0">
              <a:solidFill>
                <a:schemeClr val="accent6">
                  <a:lumMod val="20000"/>
                  <a:lumOff val="80000"/>
                </a:schemeClr>
              </a:solidFill>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Rot="1" noChangeArrowheads="1"/>
          </p:cNvSpPr>
          <p:nvPr>
            <p:ph type="title"/>
          </p:nvPr>
        </p:nvSpPr>
        <p:spPr>
          <a:xfrm>
            <a:off x="250825" y="476250"/>
            <a:ext cx="8540750" cy="587375"/>
          </a:xfrm>
        </p:spPr>
        <p:txBody>
          <a:bodyPr/>
          <a:lstStyle/>
          <a:p>
            <a:pPr algn="l" eaLnBrk="1" hangingPunct="1"/>
            <a:r>
              <a:rPr lang="en-US" altLang="zh-TW" sz="2800" b="1" dirty="0" smtClean="0">
                <a:latin typeface="+mn-lt"/>
              </a:rPr>
              <a:t>17.1  Basic concepts of Options</a:t>
            </a:r>
          </a:p>
        </p:txBody>
      </p:sp>
      <p:sp>
        <p:nvSpPr>
          <p:cNvPr id="1030" name="Rectangle 12"/>
          <p:cNvSpPr>
            <a:spLocks noGrp="1" noRot="1" noChangeArrowheads="1"/>
          </p:cNvSpPr>
          <p:nvPr>
            <p:ph idx="1"/>
          </p:nvPr>
        </p:nvSpPr>
        <p:spPr>
          <a:xfrm>
            <a:off x="250825" y="1412875"/>
            <a:ext cx="8540750" cy="4194175"/>
          </a:xfrm>
          <a:noFill/>
        </p:spPr>
        <p:txBody>
          <a:bodyPr>
            <a:normAutofit lnSpcReduction="10000"/>
          </a:bodyPr>
          <a:lstStyle/>
          <a:p>
            <a:pPr eaLnBrk="1" hangingPunct="1"/>
            <a:r>
              <a:rPr lang="en-US" altLang="zh-TW" dirty="0" smtClean="0"/>
              <a:t>The value of a call option on the maturity date is</a:t>
            </a:r>
          </a:p>
          <a:p>
            <a:pPr eaLnBrk="1" hangingPunct="1"/>
            <a:endParaRPr lang="en-US" altLang="zh-TW" dirty="0" smtClean="0"/>
          </a:p>
          <a:p>
            <a:pPr eaLnBrk="1" hangingPunct="1"/>
            <a:endParaRPr lang="en-US" altLang="zh-TW" sz="2000" dirty="0" smtClean="0"/>
          </a:p>
          <a:p>
            <a:pPr eaLnBrk="1" hangingPunct="1"/>
            <a:r>
              <a:rPr lang="en-US" altLang="zh-TW" dirty="0" smtClean="0"/>
              <a:t>The value of a put option on the maturity date is</a:t>
            </a:r>
          </a:p>
          <a:p>
            <a:pPr eaLnBrk="1" hangingPunct="1"/>
            <a:endParaRPr lang="en-US" altLang="zh-TW" dirty="0" smtClean="0"/>
          </a:p>
          <a:p>
            <a:pPr eaLnBrk="1" hangingPunct="1"/>
            <a:endParaRPr lang="en-US" altLang="zh-TW" dirty="0" smtClean="0"/>
          </a:p>
          <a:p>
            <a:pPr eaLnBrk="1" hangingPunct="1"/>
            <a:r>
              <a:rPr lang="en-US" altLang="zh-TW" dirty="0" smtClean="0"/>
              <a:t>Where E= exercise price, P = stock price at maturity date.</a:t>
            </a:r>
          </a:p>
          <a:p>
            <a:pPr eaLnBrk="1" hangingPunct="1"/>
            <a:endParaRPr lang="en-US" altLang="zh-TW" sz="2800" dirty="0" smtClean="0"/>
          </a:p>
        </p:txBody>
      </p:sp>
      <p:sp>
        <p:nvSpPr>
          <p:cNvPr id="1031" name="Slide Number Placeholder 8"/>
          <p:cNvSpPr>
            <a:spLocks noGrp="1"/>
          </p:cNvSpPr>
          <p:nvPr>
            <p:ph type="sldNum" sz="quarter" idx="12"/>
          </p:nvPr>
        </p:nvSpPr>
        <p:spPr/>
        <p:txBody>
          <a:bodyPr/>
          <a:lstStyle/>
          <a:p>
            <a:fld id="{E60115E4-CF4D-4028-8E1D-5CCF39CEA655}" type="slidenum">
              <a:rPr lang="en-US" altLang="zh-TW">
                <a:solidFill>
                  <a:schemeClr val="accent6">
                    <a:lumMod val="20000"/>
                    <a:lumOff val="80000"/>
                  </a:schemeClr>
                </a:solidFill>
                <a:ea typeface="+mn-ea"/>
              </a:rPr>
              <a:pPr/>
              <a:t>6</a:t>
            </a:fld>
            <a:endParaRPr lang="en-US" altLang="zh-TW" dirty="0">
              <a:solidFill>
                <a:schemeClr val="accent6">
                  <a:lumMod val="20000"/>
                  <a:lumOff val="80000"/>
                </a:schemeClr>
              </a:solidFill>
              <a:ea typeface="+mn-ea"/>
            </a:endParaRPr>
          </a:p>
        </p:txBody>
      </p:sp>
      <p:graphicFrame>
        <p:nvGraphicFramePr>
          <p:cNvPr id="1026" name="Object 5"/>
          <p:cNvGraphicFramePr>
            <a:graphicFrameLocks noChangeAspect="1"/>
          </p:cNvGraphicFramePr>
          <p:nvPr/>
        </p:nvGraphicFramePr>
        <p:xfrm>
          <a:off x="1785918" y="2143116"/>
          <a:ext cx="4248150" cy="723900"/>
        </p:xfrm>
        <a:graphic>
          <a:graphicData uri="http://schemas.openxmlformats.org/presentationml/2006/ole">
            <mc:AlternateContent xmlns:mc="http://schemas.openxmlformats.org/markup-compatibility/2006">
              <mc:Choice xmlns:v="urn:schemas-microsoft-com:vml" Requires="v">
                <p:oleObj spid="_x0000_s1028" name="Equation" r:id="rId3" imgW="1346200" imgH="228600" progId="Equation.DSMT4">
                  <p:embed/>
                </p:oleObj>
              </mc:Choice>
              <mc:Fallback>
                <p:oleObj name="Equation" r:id="rId3" imgW="134620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18" y="2143116"/>
                        <a:ext cx="42481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1785918" y="3571876"/>
          <a:ext cx="4535487" cy="771525"/>
        </p:xfrm>
        <a:graphic>
          <a:graphicData uri="http://schemas.openxmlformats.org/presentationml/2006/ole">
            <mc:AlternateContent xmlns:mc="http://schemas.openxmlformats.org/markup-compatibility/2006">
              <mc:Choice xmlns:v="urn:schemas-microsoft-com:vml" Requires="v">
                <p:oleObj spid="_x0000_s1029" name="Equation" r:id="rId5" imgW="1397000" imgH="241300" progId="Equation.DSMT4">
                  <p:embed/>
                </p:oleObj>
              </mc:Choice>
              <mc:Fallback>
                <p:oleObj name="Equation" r:id="rId5" imgW="1397000" imgH="2413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18" y="3571876"/>
                        <a:ext cx="4535487"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7"/>
          <p:cNvSpPr>
            <a:spLocks noChangeArrowheads="1"/>
          </p:cNvSpPr>
          <p:nvPr/>
        </p:nvSpPr>
        <p:spPr bwMode="auto">
          <a:xfrm>
            <a:off x="2651125" y="3424238"/>
            <a:ext cx="3841750" cy="274637"/>
          </a:xfrm>
          <a:prstGeom prst="rect">
            <a:avLst/>
          </a:prstGeom>
          <a:noFill/>
          <a:ln w="9525">
            <a:noFill/>
            <a:miter lim="800000"/>
            <a:headEnd/>
            <a:tailEnd/>
          </a:ln>
        </p:spPr>
        <p:txBody>
          <a:bodyPr wrap="none" anchor="ctr">
            <a:spAutoFit/>
          </a:bodyPr>
          <a:lstStyle/>
          <a:p>
            <a:r>
              <a:rPr lang="en-US" altLang="zh-TW" sz="1200">
                <a:latin typeface="Times New Roman" pitchFamily="18" charset="0"/>
                <a:cs typeface="Times New Roman" pitchFamily="18" charset="0"/>
              </a:rPr>
              <a:t>				</a:t>
            </a:r>
            <a:endParaRPr lang="en-US" altLang="zh-TW"/>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250825" y="285728"/>
            <a:ext cx="8540750" cy="587375"/>
          </a:xfrm>
        </p:spPr>
        <p:txBody>
          <a:bodyPr/>
          <a:lstStyle/>
          <a:p>
            <a:pPr algn="l" eaLnBrk="1" hangingPunct="1"/>
            <a:r>
              <a:rPr lang="en-US" altLang="zh-TW" sz="2800" b="1" dirty="0" smtClean="0"/>
              <a:t>17.1  Basic concepts of Options</a:t>
            </a:r>
          </a:p>
        </p:txBody>
      </p:sp>
      <p:sp>
        <p:nvSpPr>
          <p:cNvPr id="33795" name="Rectangle 3"/>
          <p:cNvSpPr>
            <a:spLocks noGrp="1" noRot="1" noChangeArrowheads="1"/>
          </p:cNvSpPr>
          <p:nvPr>
            <p:ph idx="1"/>
          </p:nvPr>
        </p:nvSpPr>
        <p:spPr>
          <a:xfrm>
            <a:off x="214282" y="1142984"/>
            <a:ext cx="3984623" cy="5400675"/>
          </a:xfrm>
        </p:spPr>
        <p:txBody>
          <a:bodyPr/>
          <a:lstStyle/>
          <a:p>
            <a:pPr eaLnBrk="1" hangingPunct="1">
              <a:buFont typeface="Wingdings" pitchFamily="2" charset="2"/>
              <a:buNone/>
            </a:pPr>
            <a:r>
              <a:rPr lang="en-US" altLang="zh-TW" sz="2000" b="1" dirty="0" smtClean="0"/>
              <a:t>Figure 17.1</a:t>
            </a:r>
          </a:p>
          <a:p>
            <a:pPr eaLnBrk="1" hangingPunct="1">
              <a:buFont typeface="Wingdings" pitchFamily="2" charset="2"/>
              <a:buNone/>
            </a:pPr>
            <a:r>
              <a:rPr lang="en-US" altLang="zh-TW" sz="2000" b="1" dirty="0" smtClean="0"/>
              <a:t>Value of $50 Exercise Price Call Option (a) to Holder, (b) to Seller</a:t>
            </a:r>
          </a:p>
          <a:p>
            <a:r>
              <a:rPr lang="en-US" sz="2000" dirty="0" smtClean="0"/>
              <a:t>The figure shows the option value as a function of stock price to the option holder.</a:t>
            </a:r>
          </a:p>
          <a:p>
            <a:r>
              <a:rPr lang="en-US" sz="2000" dirty="0" smtClean="0"/>
              <a:t>The holder of the option has the possibility of obtaining gains but cannot incur losses.  </a:t>
            </a:r>
          </a:p>
          <a:p>
            <a:r>
              <a:rPr lang="en-US" sz="2000" dirty="0" smtClean="0"/>
              <a:t>Correspondingly, the writer of the option may incur losses but cannot achieve any gains after receiving the premium.</a:t>
            </a:r>
            <a:endParaRPr lang="en-US" altLang="zh-TW" sz="2000" b="1" dirty="0" smtClean="0"/>
          </a:p>
        </p:txBody>
      </p:sp>
      <p:sp>
        <p:nvSpPr>
          <p:cNvPr id="33798" name="Slide Number Placeholder 7"/>
          <p:cNvSpPr>
            <a:spLocks noGrp="1"/>
          </p:cNvSpPr>
          <p:nvPr>
            <p:ph type="sldNum" sz="quarter" idx="12"/>
          </p:nvPr>
        </p:nvSpPr>
        <p:spPr/>
        <p:txBody>
          <a:bodyPr/>
          <a:lstStyle/>
          <a:p>
            <a:fld id="{BECDA6B3-5D54-4EF1-9CE5-F0EB5B0F6AB4}" type="slidenum">
              <a:rPr lang="en-US" altLang="zh-TW">
                <a:solidFill>
                  <a:schemeClr val="accent6">
                    <a:lumMod val="20000"/>
                    <a:lumOff val="80000"/>
                  </a:schemeClr>
                </a:solidFill>
                <a:ea typeface="+mn-ea"/>
              </a:rPr>
              <a:pPr/>
              <a:t>7</a:t>
            </a:fld>
            <a:endParaRPr lang="en-US" altLang="zh-TW">
              <a:solidFill>
                <a:schemeClr val="accent6">
                  <a:lumMod val="20000"/>
                  <a:lumOff val="80000"/>
                </a:schemeClr>
              </a:solidFill>
              <a:ea typeface="+mn-ea"/>
            </a:endParaRPr>
          </a:p>
        </p:txBody>
      </p:sp>
      <p:sp>
        <p:nvSpPr>
          <p:cNvPr id="33796" name="Rectangle 5"/>
          <p:cNvSpPr>
            <a:spLocks noChangeArrowheads="1"/>
          </p:cNvSpPr>
          <p:nvPr/>
        </p:nvSpPr>
        <p:spPr bwMode="auto">
          <a:xfrm>
            <a:off x="0" y="442913"/>
            <a:ext cx="9144000" cy="0"/>
          </a:xfrm>
          <a:prstGeom prst="rect">
            <a:avLst/>
          </a:prstGeom>
          <a:noFill/>
          <a:ln w="9525">
            <a:noFill/>
            <a:miter lim="800000"/>
            <a:headEnd/>
            <a:tailEnd/>
          </a:ln>
        </p:spPr>
        <p:txBody>
          <a:bodyPr wrap="none" anchor="ctr">
            <a:spAutoFit/>
          </a:bodyPr>
          <a:lstStyle/>
          <a:p>
            <a:endParaRPr lang="en-US"/>
          </a:p>
        </p:txBody>
      </p:sp>
      <p:pic>
        <p:nvPicPr>
          <p:cNvPr id="31745" name="Picture 1"/>
          <p:cNvPicPr>
            <a:picLocks noChangeAspect="1" noChangeArrowheads="1"/>
          </p:cNvPicPr>
          <p:nvPr/>
        </p:nvPicPr>
        <p:blipFill>
          <a:blip r:embed="rId2"/>
          <a:srcRect l="29167" t="11666" r="30208" b="10000"/>
          <a:stretch>
            <a:fillRect/>
          </a:stretch>
        </p:blipFill>
        <p:spPr bwMode="auto">
          <a:xfrm>
            <a:off x="4143372" y="857232"/>
            <a:ext cx="4801546" cy="578647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latin typeface="+mn-lt"/>
              </a:rPr>
              <a:t>17.2	 Factors affecting option value</a:t>
            </a:r>
            <a:endParaRPr lang="en-US" altLang="zh-TW" sz="3200" b="1" dirty="0" smtClean="0">
              <a:latin typeface="+mn-lt"/>
            </a:endParaRPr>
          </a:p>
        </p:txBody>
      </p:sp>
      <p:sp>
        <p:nvSpPr>
          <p:cNvPr id="34819" name="Rectangle 3"/>
          <p:cNvSpPr>
            <a:spLocks noGrp="1" noRot="1" noChangeArrowheads="1"/>
          </p:cNvSpPr>
          <p:nvPr>
            <p:ph idx="1"/>
          </p:nvPr>
        </p:nvSpPr>
        <p:spPr>
          <a:xfrm>
            <a:off x="214282" y="1214422"/>
            <a:ext cx="8929718" cy="4572032"/>
          </a:xfrm>
        </p:spPr>
        <p:txBody>
          <a:bodyPr>
            <a:normAutofit/>
          </a:bodyPr>
          <a:lstStyle/>
          <a:p>
            <a:pPr marL="609600" indent="-609600" eaLnBrk="1" hangingPunct="1">
              <a:lnSpc>
                <a:spcPct val="90000"/>
              </a:lnSpc>
              <a:buFont typeface="Wingdings" pitchFamily="2" charset="2"/>
              <a:buNone/>
            </a:pPr>
            <a:r>
              <a:rPr lang="en-US" altLang="zh-TW" sz="2800" dirty="0" smtClean="0"/>
              <a:t>There are five factors that influence the value of a call option:</a:t>
            </a:r>
          </a:p>
          <a:p>
            <a:pPr marL="609600" indent="-609600" eaLnBrk="1" hangingPunct="1">
              <a:lnSpc>
                <a:spcPct val="90000"/>
              </a:lnSpc>
              <a:buFont typeface="Wingdings" pitchFamily="2" charset="2"/>
              <a:buNone/>
            </a:pPr>
            <a:endParaRPr lang="en-US" altLang="zh-TW" sz="2000" dirty="0" smtClean="0"/>
          </a:p>
          <a:p>
            <a:pPr marL="609600" indent="-609600" eaLnBrk="1" hangingPunct="1">
              <a:lnSpc>
                <a:spcPct val="90000"/>
              </a:lnSpc>
              <a:buClrTx/>
              <a:buFont typeface="+mj-lt"/>
              <a:buAutoNum type="arabicPeriod"/>
            </a:pPr>
            <a:r>
              <a:rPr lang="en-US" altLang="zh-TW" sz="2800" dirty="0" smtClean="0">
                <a:solidFill>
                  <a:schemeClr val="tx2"/>
                </a:solidFill>
              </a:rPr>
              <a:t>Market price of the stock</a:t>
            </a:r>
          </a:p>
          <a:p>
            <a:pPr marL="609600" indent="-609600" eaLnBrk="1" hangingPunct="1">
              <a:lnSpc>
                <a:spcPct val="90000"/>
              </a:lnSpc>
              <a:buClrTx/>
              <a:buFont typeface="+mj-lt"/>
              <a:buAutoNum type="arabicPeriod"/>
            </a:pPr>
            <a:r>
              <a:rPr lang="en-US" altLang="zh-TW" sz="2800" dirty="0" smtClean="0">
                <a:solidFill>
                  <a:schemeClr val="tx2"/>
                </a:solidFill>
              </a:rPr>
              <a:t>The exercise price</a:t>
            </a:r>
          </a:p>
          <a:p>
            <a:pPr marL="609600" indent="-609600" eaLnBrk="1" hangingPunct="1">
              <a:lnSpc>
                <a:spcPct val="90000"/>
              </a:lnSpc>
              <a:buClrTx/>
              <a:buFont typeface="+mj-lt"/>
              <a:buAutoNum type="arabicPeriod"/>
            </a:pPr>
            <a:r>
              <a:rPr lang="en-US" altLang="zh-TW" sz="2800" dirty="0" smtClean="0">
                <a:solidFill>
                  <a:schemeClr val="tx2"/>
                </a:solidFill>
              </a:rPr>
              <a:t>The risk-free interest rule</a:t>
            </a:r>
          </a:p>
          <a:p>
            <a:pPr marL="609600" indent="-609600" eaLnBrk="1" hangingPunct="1">
              <a:lnSpc>
                <a:spcPct val="90000"/>
              </a:lnSpc>
              <a:buClrTx/>
              <a:buFont typeface="+mj-lt"/>
              <a:buAutoNum type="arabicPeriod"/>
            </a:pPr>
            <a:r>
              <a:rPr lang="en-US" altLang="zh-TW" sz="2800" dirty="0" smtClean="0">
                <a:solidFill>
                  <a:schemeClr val="tx2"/>
                </a:solidFill>
              </a:rPr>
              <a:t>The volatility of the stock price</a:t>
            </a:r>
          </a:p>
          <a:p>
            <a:pPr marL="609600" indent="-609600" eaLnBrk="1" hangingPunct="1">
              <a:lnSpc>
                <a:spcPct val="90000"/>
              </a:lnSpc>
              <a:buClrTx/>
              <a:buFont typeface="+mj-lt"/>
              <a:buAutoNum type="arabicPeriod"/>
            </a:pPr>
            <a:r>
              <a:rPr lang="en-US" altLang="zh-TW" sz="2800" dirty="0" smtClean="0">
                <a:solidFill>
                  <a:schemeClr val="tx2"/>
                </a:solidFill>
              </a:rPr>
              <a:t>Time remaining to expiration date</a:t>
            </a:r>
          </a:p>
          <a:p>
            <a:pPr marL="609600" indent="-609600" eaLnBrk="1" hangingPunct="1">
              <a:lnSpc>
                <a:spcPct val="90000"/>
              </a:lnSpc>
              <a:buClrTx/>
              <a:buFont typeface="+mj-lt"/>
              <a:buAutoNum type="arabicPeriod"/>
            </a:pPr>
            <a:endParaRPr lang="en-US" altLang="zh-TW" sz="2800" dirty="0" smtClean="0">
              <a:solidFill>
                <a:schemeClr val="tx2"/>
              </a:solidFill>
            </a:endParaRPr>
          </a:p>
          <a:p>
            <a:pPr marL="609600" indent="-609600">
              <a:lnSpc>
                <a:spcPct val="90000"/>
              </a:lnSpc>
              <a:buClrTx/>
              <a:buNone/>
            </a:pPr>
            <a:r>
              <a:rPr lang="en-US" sz="2800" dirty="0" smtClean="0"/>
              <a:t>The mathematical derivations of the sensitivity between the factors and the option value are discussed in Chapter 20.</a:t>
            </a:r>
            <a:endParaRPr lang="en-US" altLang="zh-TW" sz="2800" dirty="0" smtClean="0">
              <a:solidFill>
                <a:schemeClr val="tx2"/>
              </a:solidFill>
            </a:endParaRPr>
          </a:p>
        </p:txBody>
      </p:sp>
      <p:sp>
        <p:nvSpPr>
          <p:cNvPr id="34820" name="Slide Number Placeholder 5"/>
          <p:cNvSpPr>
            <a:spLocks noGrp="1"/>
          </p:cNvSpPr>
          <p:nvPr>
            <p:ph type="sldNum" sz="quarter" idx="12"/>
          </p:nvPr>
        </p:nvSpPr>
        <p:spPr/>
        <p:txBody>
          <a:bodyPr/>
          <a:lstStyle/>
          <a:p>
            <a:fld id="{ED60E277-9690-4FCC-8904-50B13A053786}" type="slidenum">
              <a:rPr lang="en-US" altLang="zh-TW">
                <a:solidFill>
                  <a:schemeClr val="accent6">
                    <a:lumMod val="20000"/>
                    <a:lumOff val="80000"/>
                  </a:schemeClr>
                </a:solidFill>
                <a:ea typeface="+mn-ea"/>
              </a:rPr>
              <a:pPr/>
              <a:t>8</a:t>
            </a:fld>
            <a:endParaRPr lang="en-US" altLang="zh-TW">
              <a:solidFill>
                <a:schemeClr val="accent6">
                  <a:lumMod val="20000"/>
                  <a:lumOff val="80000"/>
                </a:schemeClr>
              </a:solidFill>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250825" y="341295"/>
            <a:ext cx="8540750" cy="587375"/>
          </a:xfrm>
        </p:spPr>
        <p:txBody>
          <a:bodyPr/>
          <a:lstStyle/>
          <a:p>
            <a:pPr algn="l" eaLnBrk="1" hangingPunct="1"/>
            <a:r>
              <a:rPr lang="en-US" altLang="en-US" sz="3200" b="1" dirty="0" smtClean="0">
                <a:latin typeface="+mn-lt"/>
              </a:rPr>
              <a:t>17.2	 Factors affecting option value</a:t>
            </a:r>
            <a:endParaRPr lang="en-US" altLang="zh-TW" sz="3200" b="1" dirty="0" smtClean="0">
              <a:latin typeface="+mn-lt"/>
            </a:endParaRPr>
          </a:p>
        </p:txBody>
      </p:sp>
      <p:sp>
        <p:nvSpPr>
          <p:cNvPr id="35843" name="Rectangle 3"/>
          <p:cNvSpPr>
            <a:spLocks noGrp="1" noRot="1" noChangeArrowheads="1"/>
          </p:cNvSpPr>
          <p:nvPr>
            <p:ph idx="1"/>
          </p:nvPr>
        </p:nvSpPr>
        <p:spPr>
          <a:xfrm>
            <a:off x="301625" y="857232"/>
            <a:ext cx="8540750" cy="5400675"/>
          </a:xfrm>
        </p:spPr>
        <p:txBody>
          <a:bodyPr/>
          <a:lstStyle/>
          <a:p>
            <a:pPr>
              <a:buNone/>
            </a:pPr>
            <a:r>
              <a:rPr lang="en-US" sz="2400" i="1" dirty="0" smtClean="0"/>
              <a:t>Lower bound</a:t>
            </a:r>
            <a:r>
              <a:rPr lang="en-US" sz="2400" dirty="0" smtClean="0"/>
              <a:t>:</a:t>
            </a:r>
            <a:r>
              <a:rPr lang="en-US" sz="2400" i="1" dirty="0" smtClean="0"/>
              <a:t> The value of a call cannot be less than the payoff that would accrue if it were exercised immediately.</a:t>
            </a:r>
          </a:p>
          <a:p>
            <a:pPr>
              <a:buNone/>
            </a:pPr>
            <a:r>
              <a:rPr lang="en-US" sz="2400" i="1" dirty="0" smtClean="0"/>
              <a:t>Upper bound</a:t>
            </a:r>
            <a:r>
              <a:rPr lang="en-US" sz="2400" dirty="0" smtClean="0"/>
              <a:t>: </a:t>
            </a:r>
            <a:r>
              <a:rPr lang="en-US" sz="2400" i="1" dirty="0" smtClean="0"/>
              <a:t>The value of a call cannot be more than the market price of the stock.</a:t>
            </a:r>
            <a:endParaRPr lang="zh-TW" altLang="en-US" sz="2400" dirty="0" smtClean="0"/>
          </a:p>
          <a:p>
            <a:pPr algn="ctr" eaLnBrk="1" hangingPunct="1">
              <a:buFont typeface="Wingdings" pitchFamily="2" charset="2"/>
              <a:buNone/>
            </a:pPr>
            <a:r>
              <a:rPr lang="en-US" altLang="zh-TW" sz="2400" b="1" dirty="0" smtClean="0"/>
              <a:t>Figure 17.2  Value of Call Option</a:t>
            </a:r>
          </a:p>
        </p:txBody>
      </p:sp>
      <p:sp>
        <p:nvSpPr>
          <p:cNvPr id="35846" name="Slide Number Placeholder 7"/>
          <p:cNvSpPr>
            <a:spLocks noGrp="1"/>
          </p:cNvSpPr>
          <p:nvPr>
            <p:ph type="sldNum" sz="quarter" idx="12"/>
          </p:nvPr>
        </p:nvSpPr>
        <p:spPr/>
        <p:txBody>
          <a:bodyPr/>
          <a:lstStyle/>
          <a:p>
            <a:fld id="{339577F7-A64F-4F51-9D26-E7C4186ECAD8}" type="slidenum">
              <a:rPr lang="en-US" altLang="zh-TW">
                <a:solidFill>
                  <a:schemeClr val="accent6">
                    <a:lumMod val="20000"/>
                    <a:lumOff val="80000"/>
                  </a:schemeClr>
                </a:solidFill>
                <a:ea typeface="+mn-ea"/>
              </a:rPr>
              <a:pPr/>
              <a:t>9</a:t>
            </a:fld>
            <a:endParaRPr lang="en-US" altLang="zh-TW">
              <a:solidFill>
                <a:schemeClr val="accent6">
                  <a:lumMod val="20000"/>
                  <a:lumOff val="80000"/>
                </a:schemeClr>
              </a:solidFill>
              <a:ea typeface="+mn-ea"/>
            </a:endParaRPr>
          </a:p>
        </p:txBody>
      </p:sp>
      <p:sp>
        <p:nvSpPr>
          <p:cNvPr id="35844" name="Rectangle 5"/>
          <p:cNvSpPr>
            <a:spLocks noChangeArrowheads="1"/>
          </p:cNvSpPr>
          <p:nvPr/>
        </p:nvSpPr>
        <p:spPr bwMode="auto">
          <a:xfrm>
            <a:off x="0" y="1404938"/>
            <a:ext cx="9144000" cy="0"/>
          </a:xfrm>
          <a:prstGeom prst="rect">
            <a:avLst/>
          </a:prstGeom>
          <a:noFill/>
          <a:ln w="9525">
            <a:noFill/>
            <a:miter lim="800000"/>
            <a:headEnd/>
            <a:tailEnd/>
          </a:ln>
        </p:spPr>
        <p:txBody>
          <a:bodyPr wrap="none" anchor="ctr">
            <a:spAutoFit/>
          </a:bodyPr>
          <a:lstStyle/>
          <a:p>
            <a:endParaRPr lang="en-US"/>
          </a:p>
        </p:txBody>
      </p:sp>
      <p:pic>
        <p:nvPicPr>
          <p:cNvPr id="35845" name="Picture 4" descr="fg10-2"/>
          <p:cNvPicPr>
            <a:picLocks noChangeAspect="1" noChangeArrowheads="1"/>
          </p:cNvPicPr>
          <p:nvPr/>
        </p:nvPicPr>
        <p:blipFill>
          <a:blip r:embed="rId2"/>
          <a:srcRect/>
          <a:stretch>
            <a:fillRect/>
          </a:stretch>
        </p:blipFill>
        <p:spPr bwMode="auto">
          <a:xfrm>
            <a:off x="2214394" y="3000372"/>
            <a:ext cx="4929374" cy="36433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APMDP-2">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SAPMDP-2</Template>
  <TotalTime>1583</TotalTime>
  <Words>2526</Words>
  <Application>Microsoft Office PowerPoint</Application>
  <PresentationFormat>On-screen Show (4:3)</PresentationFormat>
  <Paragraphs>372</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SAPMDP-2</vt:lpstr>
      <vt:lpstr>Equation</vt:lpstr>
      <vt:lpstr>PowerPoint Presentation</vt:lpstr>
      <vt:lpstr>Outline</vt:lpstr>
      <vt:lpstr>17.1  Basic concepts of Options</vt:lpstr>
      <vt:lpstr>17.1  Basic concepts of Options</vt:lpstr>
      <vt:lpstr>17.1  Basic concepts of Options</vt:lpstr>
      <vt:lpstr>17.1  Basic concepts of Options</vt:lpstr>
      <vt:lpstr>17.1  Basic concepts of Options</vt:lpstr>
      <vt:lpstr>17.2  Factors affecting option value</vt:lpstr>
      <vt:lpstr>17.2  Factors affecting option value</vt:lpstr>
      <vt:lpstr>17.2  Factors affecting option value</vt:lpstr>
      <vt:lpstr>17.2  Factors affecting option value</vt:lpstr>
      <vt:lpstr>17.2  Factors affecting option value</vt:lpstr>
      <vt:lpstr>17.2  Factors affecting option value</vt:lpstr>
      <vt:lpstr>17.2  Factors affecting option value</vt:lpstr>
      <vt:lpstr>17.2  Factors affecting option value</vt:lpstr>
      <vt:lpstr>17.2  Factors affecting option value</vt:lpstr>
      <vt:lpstr>17.3  Determining the value of options</vt:lpstr>
      <vt:lpstr>17.3  Determining the value of options Black-Scholes Option pricing Model</vt:lpstr>
      <vt:lpstr>PowerPoint Presentation</vt:lpstr>
      <vt:lpstr>17.3  Determining the value of options Black-Scholes Option pricing Model</vt:lpstr>
      <vt:lpstr>17.3  Determining the value of options</vt:lpstr>
      <vt:lpstr>17.3  Determining the value of options</vt:lpstr>
      <vt:lpstr>17.3  Determining the value of options</vt:lpstr>
      <vt:lpstr>17.4  Option pricing theory and capital structure</vt:lpstr>
      <vt:lpstr>17.4  Option pricing theory and capital structure</vt:lpstr>
      <vt:lpstr>17.4  Option pricing theory and capital structure</vt:lpstr>
      <vt:lpstr>17.4  Option pricing theory and capital structure</vt:lpstr>
      <vt:lpstr>17.4  Option pricing theory and capital structure</vt:lpstr>
      <vt:lpstr>17.4  Option pricing theory and capital structure</vt:lpstr>
      <vt:lpstr>17.4  Option pricing theory and capital structure</vt:lpstr>
      <vt:lpstr>17.5  Warrants</vt:lpstr>
      <vt:lpstr>17.5  Warrants</vt:lpstr>
      <vt:lpstr>17.5  Warrants</vt:lpstr>
      <vt:lpstr>17.6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Analysis, Planning and Forecasting Theory and Application</dc:title>
  <dc:creator>user</dc:creator>
  <cp:lastModifiedBy>Research</cp:lastModifiedBy>
  <cp:revision>68</cp:revision>
  <dcterms:created xsi:type="dcterms:W3CDTF">2007-11-09T01:18:24Z</dcterms:created>
  <dcterms:modified xsi:type="dcterms:W3CDTF">2013-02-01T19:06:47Z</dcterms:modified>
</cp:coreProperties>
</file>