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0" r:id="rId1"/>
  </p:sldMasterIdLst>
  <p:notesMasterIdLst>
    <p:notesMasterId r:id="rId109"/>
  </p:notesMasterIdLst>
  <p:sldIdLst>
    <p:sldId id="256" r:id="rId2"/>
    <p:sldId id="257" r:id="rId3"/>
    <p:sldId id="364"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2" r:id="rId28"/>
    <p:sldId id="283" r:id="rId29"/>
    <p:sldId id="284" r:id="rId30"/>
    <p:sldId id="285" r:id="rId31"/>
    <p:sldId id="286"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4" r:id="rId98"/>
    <p:sldId id="353" r:id="rId99"/>
    <p:sldId id="355" r:id="rId100"/>
    <p:sldId id="356" r:id="rId101"/>
    <p:sldId id="357" r:id="rId102"/>
    <p:sldId id="358" r:id="rId103"/>
    <p:sldId id="359" r:id="rId104"/>
    <p:sldId id="360" r:id="rId105"/>
    <p:sldId id="361" r:id="rId106"/>
    <p:sldId id="362" r:id="rId107"/>
    <p:sldId id="365" r:id="rId10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1" autoAdjust="0"/>
    <p:restoredTop sz="89898" autoAdjust="0"/>
  </p:normalViewPr>
  <p:slideViewPr>
    <p:cSldViewPr>
      <p:cViewPr>
        <p:scale>
          <a:sx n="70" d="100"/>
          <a:sy n="70" d="100"/>
        </p:scale>
        <p:origin x="-1164" y="-702"/>
      </p:cViewPr>
      <p:guideLst>
        <p:guide orient="horz" pos="2160"/>
        <p:guide pos="2880"/>
      </p:guideLst>
    </p:cSldViewPr>
  </p:slideViewPr>
  <p:notesTextViewPr>
    <p:cViewPr>
      <p:scale>
        <a:sx n="1" d="1"/>
        <a:sy n="1" d="1"/>
      </p:scale>
      <p:origin x="0" y="0"/>
    </p:cViewPr>
  </p:notesTextViewPr>
  <p:notesViewPr>
    <p:cSldViewPr>
      <p:cViewPr varScale="1">
        <p:scale>
          <a:sx n="70" d="100"/>
          <a:sy n="70" d="100"/>
        </p:scale>
        <p:origin x="-329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052AB6-6522-4308-AD33-01BF4BA675A7}"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9AB3B7EC-D32F-42BB-A309-C3D3F2193442}">
      <dgm:prSet phldrT="[Text]"/>
      <dgm:spPr/>
      <dgm:t>
        <a:bodyPr/>
        <a:lstStyle/>
        <a:p>
          <a:r>
            <a:rPr lang="en-US" dirty="0" smtClean="0"/>
            <a:t>1.Own Stock</a:t>
          </a:r>
          <a:endParaRPr lang="en-US" dirty="0"/>
        </a:p>
      </dgm:t>
    </dgm:pt>
    <dgm:pt modelId="{93D71D73-0437-471E-B966-5353701C8B37}" type="parTrans" cxnId="{4CA07AEA-8459-425C-BCF1-937CC790C888}">
      <dgm:prSet/>
      <dgm:spPr/>
      <dgm:t>
        <a:bodyPr/>
        <a:lstStyle/>
        <a:p>
          <a:endParaRPr lang="en-US"/>
        </a:p>
      </dgm:t>
    </dgm:pt>
    <dgm:pt modelId="{9BF99D3E-810B-4A23-A3E6-6444A89DE3EE}" type="sibTrans" cxnId="{4CA07AEA-8459-425C-BCF1-937CC790C888}">
      <dgm:prSet/>
      <dgm:spPr/>
      <dgm:t>
        <a:bodyPr/>
        <a:lstStyle/>
        <a:p>
          <a:endParaRPr lang="en-US"/>
        </a:p>
      </dgm:t>
    </dgm:pt>
    <dgm:pt modelId="{C5CD8BA0-5685-4933-AACB-4081B0CAC53A}">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t>Obtain by exercising option</a:t>
          </a:r>
          <a:endParaRPr lang="en-US" dirty="0"/>
        </a:p>
      </dgm:t>
    </dgm:pt>
    <dgm:pt modelId="{DCE1B18B-C8D6-43C1-9A73-C6A08E3DF80A}" type="parTrans" cxnId="{BED8CC9D-D4D0-4F67-B2A8-CC8D36652934}">
      <dgm:prSet/>
      <dgm:spPr/>
      <dgm:t>
        <a:bodyPr/>
        <a:lstStyle/>
        <a:p>
          <a:endParaRPr lang="en-US"/>
        </a:p>
      </dgm:t>
    </dgm:pt>
    <dgm:pt modelId="{651E0817-27DE-422B-B59B-918A4AC824BD}" type="sibTrans" cxnId="{BED8CC9D-D4D0-4F67-B2A8-CC8D36652934}">
      <dgm:prSet/>
      <dgm:spPr/>
      <dgm:t>
        <a:bodyPr/>
        <a:lstStyle/>
        <a:p>
          <a:endParaRPr lang="en-US"/>
        </a:p>
      </dgm:t>
    </dgm:pt>
    <dgm:pt modelId="{1E77CB08-BDC2-480D-BCC6-39283B605109}">
      <dgm:prSet phldrT="[Text]"/>
      <dgm:spPr/>
      <dgm:t>
        <a:bodyPr/>
        <a:lstStyle/>
        <a:p>
          <a:r>
            <a:rPr lang="en-US" dirty="0" smtClean="0"/>
            <a:t>2. Sell Stock</a:t>
          </a:r>
          <a:endParaRPr lang="en-US" dirty="0"/>
        </a:p>
      </dgm:t>
    </dgm:pt>
    <dgm:pt modelId="{D2E06E06-9D08-402A-8C8F-555853164502}" type="parTrans" cxnId="{455855FC-3BAC-4D57-BC5C-FE4D101EA536}">
      <dgm:prSet/>
      <dgm:spPr/>
      <dgm:t>
        <a:bodyPr/>
        <a:lstStyle/>
        <a:p>
          <a:endParaRPr lang="en-US"/>
        </a:p>
      </dgm:t>
    </dgm:pt>
    <dgm:pt modelId="{FA0D0216-EB96-4D7A-9029-26AB2A97FF55}" type="sibTrans" cxnId="{455855FC-3BAC-4D57-BC5C-FE4D101EA536}">
      <dgm:prSet/>
      <dgm:spPr/>
      <dgm:t>
        <a:bodyPr/>
        <a:lstStyle/>
        <a:p>
          <a:endParaRPr lang="en-US"/>
        </a:p>
      </dgm:t>
    </dgm:pt>
    <dgm:pt modelId="{9742336F-4D75-463F-AA06-62639673BC3C}">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t>Immediate profit of </a:t>
          </a:r>
          <a:endParaRPr lang="en-US" dirty="0"/>
        </a:p>
      </dgm:t>
    </dgm:pt>
    <dgm:pt modelId="{1BA9C523-403B-4C72-85FE-6174085A3985}" type="parTrans" cxnId="{BCF11033-0630-4753-8A4B-946B94C707C4}">
      <dgm:prSet/>
      <dgm:spPr/>
      <dgm:t>
        <a:bodyPr/>
        <a:lstStyle/>
        <a:p>
          <a:endParaRPr lang="en-US"/>
        </a:p>
      </dgm:t>
    </dgm:pt>
    <dgm:pt modelId="{7EF71B72-858A-473C-B43A-5E5434C0902D}" type="sibTrans" cxnId="{BCF11033-0630-4753-8A4B-946B94C707C4}">
      <dgm:prSet/>
      <dgm:spPr/>
      <dgm:t>
        <a:bodyPr/>
        <a:lstStyle/>
        <a:p>
          <a:endParaRPr lang="en-US"/>
        </a:p>
      </dgm:t>
    </dgm:pt>
    <dgm:pt modelId="{F062B211-5F3E-402C-80EA-09CD2A512F10}">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t>Exercise option and sell immediately</a:t>
          </a:r>
          <a:endParaRPr lang="en-US" dirty="0"/>
        </a:p>
      </dgm:t>
    </dgm:pt>
    <dgm:pt modelId="{D534424D-A7B1-48FD-B25E-B8C071FF00D5}" type="parTrans" cxnId="{362C6C75-3727-42A5-B2F0-C045CDBBFD8C}">
      <dgm:prSet/>
      <dgm:spPr/>
      <dgm:t>
        <a:bodyPr/>
        <a:lstStyle/>
        <a:p>
          <a:endParaRPr lang="en-US"/>
        </a:p>
      </dgm:t>
    </dgm:pt>
    <dgm:pt modelId="{91AD0151-0EFB-4E92-8EE6-E3FD2BA09AA9}" type="sibTrans" cxnId="{362C6C75-3727-42A5-B2F0-C045CDBBFD8C}">
      <dgm:prSet/>
      <dgm:spPr/>
      <dgm:t>
        <a:bodyPr/>
        <a:lstStyle/>
        <a:p>
          <a:endParaRPr lang="en-US"/>
        </a:p>
      </dgm:t>
    </dgm:pt>
    <dgm:pt modelId="{3FCB5033-1CD5-4124-9F56-F17C0B7C971B}" type="pres">
      <dgm:prSet presAssocID="{A5052AB6-6522-4308-AD33-01BF4BA675A7}" presName="outerComposite" presStyleCnt="0">
        <dgm:presLayoutVars>
          <dgm:chMax val="2"/>
          <dgm:animLvl val="lvl"/>
          <dgm:resizeHandles val="exact"/>
        </dgm:presLayoutVars>
      </dgm:prSet>
      <dgm:spPr/>
      <dgm:t>
        <a:bodyPr/>
        <a:lstStyle/>
        <a:p>
          <a:endParaRPr lang="en-US"/>
        </a:p>
      </dgm:t>
    </dgm:pt>
    <dgm:pt modelId="{2A83F72E-3BDF-47C9-B089-49F75EAED368}" type="pres">
      <dgm:prSet presAssocID="{A5052AB6-6522-4308-AD33-01BF4BA675A7}" presName="dummyMaxCanvas" presStyleCnt="0"/>
      <dgm:spPr/>
    </dgm:pt>
    <dgm:pt modelId="{363C1EB2-AC0D-4CB2-9BB2-EBCB16233563}" type="pres">
      <dgm:prSet presAssocID="{A5052AB6-6522-4308-AD33-01BF4BA675A7}" presName="parentComposite" presStyleCnt="0"/>
      <dgm:spPr/>
    </dgm:pt>
    <dgm:pt modelId="{F9EA5EB3-6E56-4CD3-8626-E95F4940D5AD}" type="pres">
      <dgm:prSet presAssocID="{A5052AB6-6522-4308-AD33-01BF4BA675A7}" presName="parent1" presStyleLbl="alignAccFollowNode1" presStyleIdx="0" presStyleCnt="4" custLinFactY="29903" custLinFactNeighborX="7639" custLinFactNeighborY="100000">
        <dgm:presLayoutVars>
          <dgm:chMax val="4"/>
        </dgm:presLayoutVars>
      </dgm:prSet>
      <dgm:spPr/>
      <dgm:t>
        <a:bodyPr/>
        <a:lstStyle/>
        <a:p>
          <a:endParaRPr lang="en-US"/>
        </a:p>
      </dgm:t>
    </dgm:pt>
    <dgm:pt modelId="{DCE8984E-0D4A-4755-B667-5269EAD000B0}" type="pres">
      <dgm:prSet presAssocID="{A5052AB6-6522-4308-AD33-01BF4BA675A7}" presName="parent2" presStyleLbl="alignAccFollowNode1" presStyleIdx="1" presStyleCnt="4" custAng="244726" custLinFactNeighborX="10877" custLinFactNeighborY="17428">
        <dgm:presLayoutVars>
          <dgm:chMax val="4"/>
        </dgm:presLayoutVars>
      </dgm:prSet>
      <dgm:spPr/>
      <dgm:t>
        <a:bodyPr/>
        <a:lstStyle/>
        <a:p>
          <a:endParaRPr lang="en-US"/>
        </a:p>
      </dgm:t>
    </dgm:pt>
    <dgm:pt modelId="{78DBAB06-1B95-483B-B747-CE48D821DD76}" type="pres">
      <dgm:prSet presAssocID="{A5052AB6-6522-4308-AD33-01BF4BA675A7}" presName="childrenComposite" presStyleCnt="0"/>
      <dgm:spPr/>
    </dgm:pt>
    <dgm:pt modelId="{D29BB3F9-6F6C-4738-B422-096CA3631530}" type="pres">
      <dgm:prSet presAssocID="{A5052AB6-6522-4308-AD33-01BF4BA675A7}" presName="dummyMaxCanvas_ChildArea" presStyleCnt="0"/>
      <dgm:spPr/>
    </dgm:pt>
    <dgm:pt modelId="{091E90ED-9FBA-49D4-B2FA-4BFF5F817742}" type="pres">
      <dgm:prSet presAssocID="{A5052AB6-6522-4308-AD33-01BF4BA675A7}" presName="fulcrum" presStyleLbl="alignAccFollowNode1" presStyleIdx="2" presStyleCnt="4" custScaleX="220898" custScaleY="152296" custLinFactNeighborX="2116" custLinFactNeighborY="4092">
        <dgm:style>
          <a:lnRef idx="1">
            <a:schemeClr val="accent2"/>
          </a:lnRef>
          <a:fillRef idx="3">
            <a:schemeClr val="accent2"/>
          </a:fillRef>
          <a:effectRef idx="2">
            <a:schemeClr val="accent2"/>
          </a:effectRef>
          <a:fontRef idx="minor">
            <a:schemeClr val="lt1"/>
          </a:fontRef>
        </dgm:style>
      </dgm:prSet>
      <dgm:spPr/>
    </dgm:pt>
    <dgm:pt modelId="{BC9B6D45-7513-4E09-9307-D6008EBD0F07}" type="pres">
      <dgm:prSet presAssocID="{A5052AB6-6522-4308-AD33-01BF4BA675A7}" presName="balance_12" presStyleLbl="alignAccFollowNode1" presStyleIdx="3" presStyleCnt="4">
        <dgm:presLayoutVars>
          <dgm:bulletEnabled val="1"/>
        </dgm:presLayoutVars>
        <dgm:style>
          <a:lnRef idx="1">
            <a:schemeClr val="accent2"/>
          </a:lnRef>
          <a:fillRef idx="3">
            <a:schemeClr val="accent2"/>
          </a:fillRef>
          <a:effectRef idx="2">
            <a:schemeClr val="accent2"/>
          </a:effectRef>
          <a:fontRef idx="minor">
            <a:schemeClr val="lt1"/>
          </a:fontRef>
        </dgm:style>
      </dgm:prSet>
      <dgm:spPr/>
    </dgm:pt>
    <dgm:pt modelId="{64EF4154-9E38-449B-90EF-7E5E50A67118}" type="pres">
      <dgm:prSet presAssocID="{A5052AB6-6522-4308-AD33-01BF4BA675A7}" presName="right_12_1" presStyleLbl="node1" presStyleIdx="0" presStyleCnt="3">
        <dgm:presLayoutVars>
          <dgm:bulletEnabled val="1"/>
        </dgm:presLayoutVars>
      </dgm:prSet>
      <dgm:spPr/>
      <dgm:t>
        <a:bodyPr/>
        <a:lstStyle/>
        <a:p>
          <a:endParaRPr lang="en-US"/>
        </a:p>
      </dgm:t>
    </dgm:pt>
    <dgm:pt modelId="{E3F3EF6C-5DBD-45A7-9F17-B2347DD9D787}" type="pres">
      <dgm:prSet presAssocID="{A5052AB6-6522-4308-AD33-01BF4BA675A7}" presName="right_12_2" presStyleLbl="node1" presStyleIdx="1" presStyleCnt="3">
        <dgm:presLayoutVars>
          <dgm:bulletEnabled val="1"/>
        </dgm:presLayoutVars>
      </dgm:prSet>
      <dgm:spPr/>
      <dgm:t>
        <a:bodyPr/>
        <a:lstStyle/>
        <a:p>
          <a:endParaRPr lang="en-US"/>
        </a:p>
      </dgm:t>
    </dgm:pt>
    <dgm:pt modelId="{670E7509-1F83-4DC1-BC29-320F50E905C6}" type="pres">
      <dgm:prSet presAssocID="{A5052AB6-6522-4308-AD33-01BF4BA675A7}" presName="left_12_1" presStyleLbl="node1" presStyleIdx="2" presStyleCnt="3">
        <dgm:presLayoutVars>
          <dgm:bulletEnabled val="1"/>
        </dgm:presLayoutVars>
      </dgm:prSet>
      <dgm:spPr/>
      <dgm:t>
        <a:bodyPr/>
        <a:lstStyle/>
        <a:p>
          <a:endParaRPr lang="en-US"/>
        </a:p>
      </dgm:t>
    </dgm:pt>
  </dgm:ptLst>
  <dgm:cxnLst>
    <dgm:cxn modelId="{B76BC666-4380-4F99-B257-70370834BEA0}" type="presOf" srcId="{9742336F-4D75-463F-AA06-62639673BC3C}" destId="{64EF4154-9E38-449B-90EF-7E5E50A67118}" srcOrd="0" destOrd="0" presId="urn:microsoft.com/office/officeart/2005/8/layout/balance1"/>
    <dgm:cxn modelId="{E5D0F4F7-93CF-47E7-9351-5463A0A9FA36}" type="presOf" srcId="{C5CD8BA0-5685-4933-AACB-4081B0CAC53A}" destId="{670E7509-1F83-4DC1-BC29-320F50E905C6}" srcOrd="0" destOrd="0" presId="urn:microsoft.com/office/officeart/2005/8/layout/balance1"/>
    <dgm:cxn modelId="{455855FC-3BAC-4D57-BC5C-FE4D101EA536}" srcId="{A5052AB6-6522-4308-AD33-01BF4BA675A7}" destId="{1E77CB08-BDC2-480D-BCC6-39283B605109}" srcOrd="1" destOrd="0" parTransId="{D2E06E06-9D08-402A-8C8F-555853164502}" sibTransId="{FA0D0216-EB96-4D7A-9029-26AB2A97FF55}"/>
    <dgm:cxn modelId="{1C31781F-2C22-4614-93D2-2C33A2B27D8C}" type="presOf" srcId="{9AB3B7EC-D32F-42BB-A309-C3D3F2193442}" destId="{F9EA5EB3-6E56-4CD3-8626-E95F4940D5AD}" srcOrd="0" destOrd="0" presId="urn:microsoft.com/office/officeart/2005/8/layout/balance1"/>
    <dgm:cxn modelId="{4CA07AEA-8459-425C-BCF1-937CC790C888}" srcId="{A5052AB6-6522-4308-AD33-01BF4BA675A7}" destId="{9AB3B7EC-D32F-42BB-A309-C3D3F2193442}" srcOrd="0" destOrd="0" parTransId="{93D71D73-0437-471E-B966-5353701C8B37}" sibTransId="{9BF99D3E-810B-4A23-A3E6-6444A89DE3EE}"/>
    <dgm:cxn modelId="{E819CBD4-353C-4EEF-B08C-77DB395FA2E7}" type="presOf" srcId="{1E77CB08-BDC2-480D-BCC6-39283B605109}" destId="{DCE8984E-0D4A-4755-B667-5269EAD000B0}" srcOrd="0" destOrd="0" presId="urn:microsoft.com/office/officeart/2005/8/layout/balance1"/>
    <dgm:cxn modelId="{27FE31F1-EF7F-491D-AA29-FD237B7AC665}" type="presOf" srcId="{A5052AB6-6522-4308-AD33-01BF4BA675A7}" destId="{3FCB5033-1CD5-4124-9F56-F17C0B7C971B}" srcOrd="0" destOrd="0" presId="urn:microsoft.com/office/officeart/2005/8/layout/balance1"/>
    <dgm:cxn modelId="{362C6C75-3727-42A5-B2F0-C045CDBBFD8C}" srcId="{1E77CB08-BDC2-480D-BCC6-39283B605109}" destId="{F062B211-5F3E-402C-80EA-09CD2A512F10}" srcOrd="1" destOrd="0" parTransId="{D534424D-A7B1-48FD-B25E-B8C071FF00D5}" sibTransId="{91AD0151-0EFB-4E92-8EE6-E3FD2BA09AA9}"/>
    <dgm:cxn modelId="{05AE1190-468B-422F-AF19-37470E7A958B}" type="presOf" srcId="{F062B211-5F3E-402C-80EA-09CD2A512F10}" destId="{E3F3EF6C-5DBD-45A7-9F17-B2347DD9D787}" srcOrd="0" destOrd="0" presId="urn:microsoft.com/office/officeart/2005/8/layout/balance1"/>
    <dgm:cxn modelId="{BCF11033-0630-4753-8A4B-946B94C707C4}" srcId="{1E77CB08-BDC2-480D-BCC6-39283B605109}" destId="{9742336F-4D75-463F-AA06-62639673BC3C}" srcOrd="0" destOrd="0" parTransId="{1BA9C523-403B-4C72-85FE-6174085A3985}" sibTransId="{7EF71B72-858A-473C-B43A-5E5434C0902D}"/>
    <dgm:cxn modelId="{BED8CC9D-D4D0-4F67-B2A8-CC8D36652934}" srcId="{9AB3B7EC-D32F-42BB-A309-C3D3F2193442}" destId="{C5CD8BA0-5685-4933-AACB-4081B0CAC53A}" srcOrd="0" destOrd="0" parTransId="{DCE1B18B-C8D6-43C1-9A73-C6A08E3DF80A}" sibTransId="{651E0817-27DE-422B-B59B-918A4AC824BD}"/>
    <dgm:cxn modelId="{488D464D-F974-4A6A-AA95-DC564B8A807E}" type="presParOf" srcId="{3FCB5033-1CD5-4124-9F56-F17C0B7C971B}" destId="{2A83F72E-3BDF-47C9-B089-49F75EAED368}" srcOrd="0" destOrd="0" presId="urn:microsoft.com/office/officeart/2005/8/layout/balance1"/>
    <dgm:cxn modelId="{B6500DFA-3960-41A2-AE75-5D3BA5155D60}" type="presParOf" srcId="{3FCB5033-1CD5-4124-9F56-F17C0B7C971B}" destId="{363C1EB2-AC0D-4CB2-9BB2-EBCB16233563}" srcOrd="1" destOrd="0" presId="urn:microsoft.com/office/officeart/2005/8/layout/balance1"/>
    <dgm:cxn modelId="{072CC965-D8D9-4644-A620-6A0185E721D6}" type="presParOf" srcId="{363C1EB2-AC0D-4CB2-9BB2-EBCB16233563}" destId="{F9EA5EB3-6E56-4CD3-8626-E95F4940D5AD}" srcOrd="0" destOrd="0" presId="urn:microsoft.com/office/officeart/2005/8/layout/balance1"/>
    <dgm:cxn modelId="{490F00AC-C9F4-4B46-9320-1ADF48A25FF6}" type="presParOf" srcId="{363C1EB2-AC0D-4CB2-9BB2-EBCB16233563}" destId="{DCE8984E-0D4A-4755-B667-5269EAD000B0}" srcOrd="1" destOrd="0" presId="urn:microsoft.com/office/officeart/2005/8/layout/balance1"/>
    <dgm:cxn modelId="{F9943AAE-7217-44D5-8935-5F05CEBA806B}" type="presParOf" srcId="{3FCB5033-1CD5-4124-9F56-F17C0B7C971B}" destId="{78DBAB06-1B95-483B-B747-CE48D821DD76}" srcOrd="2" destOrd="0" presId="urn:microsoft.com/office/officeart/2005/8/layout/balance1"/>
    <dgm:cxn modelId="{F300BF7A-6805-404B-A7D9-6F16E2620276}" type="presParOf" srcId="{78DBAB06-1B95-483B-B747-CE48D821DD76}" destId="{D29BB3F9-6F6C-4738-B422-096CA3631530}" srcOrd="0" destOrd="0" presId="urn:microsoft.com/office/officeart/2005/8/layout/balance1"/>
    <dgm:cxn modelId="{8D57567B-0FB2-4AEC-A8DD-DF7A95D12298}" type="presParOf" srcId="{78DBAB06-1B95-483B-B747-CE48D821DD76}" destId="{091E90ED-9FBA-49D4-B2FA-4BFF5F817742}" srcOrd="1" destOrd="0" presId="urn:microsoft.com/office/officeart/2005/8/layout/balance1"/>
    <dgm:cxn modelId="{0678EA69-637E-4614-AB73-EE9F6F019D26}" type="presParOf" srcId="{78DBAB06-1B95-483B-B747-CE48D821DD76}" destId="{BC9B6D45-7513-4E09-9307-D6008EBD0F07}" srcOrd="2" destOrd="0" presId="urn:microsoft.com/office/officeart/2005/8/layout/balance1"/>
    <dgm:cxn modelId="{0FB5D433-0901-4722-9482-DDA7E16D6178}" type="presParOf" srcId="{78DBAB06-1B95-483B-B747-CE48D821DD76}" destId="{64EF4154-9E38-449B-90EF-7E5E50A67118}" srcOrd="3" destOrd="0" presId="urn:microsoft.com/office/officeart/2005/8/layout/balance1"/>
    <dgm:cxn modelId="{587E922E-106C-4384-ACCC-F7A53E60B7FC}" type="presParOf" srcId="{78DBAB06-1B95-483B-B747-CE48D821DD76}" destId="{E3F3EF6C-5DBD-45A7-9F17-B2347DD9D787}" srcOrd="4" destOrd="0" presId="urn:microsoft.com/office/officeart/2005/8/layout/balance1"/>
    <dgm:cxn modelId="{2B65B757-EF88-4094-B701-C5273C2EDDD8}" type="presParOf" srcId="{78DBAB06-1B95-483B-B747-CE48D821DD76}" destId="{670E7509-1F83-4DC1-BC29-320F50E905C6}" srcOrd="5"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EA5EB3-6E56-4CD3-8626-E95F4940D5AD}">
      <dsp:nvSpPr>
        <dsp:cNvPr id="0" name=""/>
        <dsp:cNvSpPr/>
      </dsp:nvSpPr>
      <dsp:spPr>
        <a:xfrm>
          <a:off x="1905002" y="1524003"/>
          <a:ext cx="2194560" cy="1219200"/>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1.Own Stock</a:t>
          </a:r>
          <a:endParaRPr lang="en-US" sz="3200" kern="1200" dirty="0"/>
        </a:p>
      </dsp:txBody>
      <dsp:txXfrm>
        <a:off x="1940711" y="1559712"/>
        <a:ext cx="2123142" cy="1147782"/>
      </dsp:txXfrm>
    </dsp:sp>
    <dsp:sp modelId="{DCE8984E-0D4A-4755-B667-5269EAD000B0}">
      <dsp:nvSpPr>
        <dsp:cNvPr id="0" name=""/>
        <dsp:cNvSpPr/>
      </dsp:nvSpPr>
      <dsp:spPr>
        <a:xfrm rot="244726">
          <a:off x="5145982" y="152707"/>
          <a:ext cx="2194560" cy="1219200"/>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2. Sell Stock</a:t>
          </a:r>
          <a:endParaRPr lang="en-US" sz="3200" kern="1200" dirty="0"/>
        </a:p>
      </dsp:txBody>
      <dsp:txXfrm>
        <a:off x="5181691" y="188416"/>
        <a:ext cx="2123142" cy="1147782"/>
      </dsp:txXfrm>
    </dsp:sp>
    <dsp:sp modelId="{091E90ED-9FBA-49D4-B2FA-4BFF5F817742}">
      <dsp:nvSpPr>
        <dsp:cNvPr id="0" name=""/>
        <dsp:cNvSpPr/>
      </dsp:nvSpPr>
      <dsp:spPr>
        <a:xfrm>
          <a:off x="3429003" y="4763179"/>
          <a:ext cx="2019891" cy="1392594"/>
        </a:xfrm>
        <a:prstGeom prst="triangle">
          <a:avLst/>
        </a:prstGeom>
        <a:gradFill rotWithShape="1">
          <a:gsLst>
            <a:gs pos="0">
              <a:schemeClr val="accent2">
                <a:tint val="48000"/>
                <a:satMod val="138000"/>
              </a:schemeClr>
            </a:gs>
            <a:gs pos="25000">
              <a:schemeClr val="accent2">
                <a:tint val="85000"/>
              </a:schemeClr>
            </a:gs>
            <a:gs pos="40000">
              <a:schemeClr val="accent2">
                <a:tint val="92000"/>
              </a:schemeClr>
            </a:gs>
            <a:gs pos="50000">
              <a:schemeClr val="accent2">
                <a:tint val="93000"/>
              </a:schemeClr>
            </a:gs>
            <a:gs pos="60000">
              <a:schemeClr val="accent2">
                <a:tint val="92000"/>
              </a:schemeClr>
            </a:gs>
            <a:gs pos="75000">
              <a:schemeClr val="accent2">
                <a:tint val="83000"/>
                <a:satMod val="108000"/>
              </a:schemeClr>
            </a:gs>
            <a:gs pos="100000">
              <a:schemeClr val="accent2">
                <a:tint val="48000"/>
                <a:satMod val="150000"/>
              </a:schemeClr>
            </a:gs>
          </a:gsLst>
          <a:lin ang="5400000" scaled="0"/>
        </a:gradFill>
        <a:ln w="12000" cap="flat" cmpd="sng" algn="ctr">
          <a:solidFill>
            <a:schemeClr val="accent2"/>
          </a:solidFill>
          <a:prstDash val="solid"/>
        </a:ln>
        <a:effectLst>
          <a:glow rad="63500">
            <a:schemeClr val="accent2">
              <a:alpha val="45000"/>
              <a:satMod val="120000"/>
            </a:schemeClr>
          </a:glow>
        </a:effectLst>
        <a:scene3d>
          <a:camera prst="orthographicFront" fov="0">
            <a:rot lat="0" lon="0" rev="0"/>
          </a:camera>
          <a:lightRig rig="brightRoom" dir="tl">
            <a:rot lat="0" lon="0" rev="8700000"/>
          </a:lightRig>
        </a:scene3d>
        <a:sp3d>
          <a:bevelT w="0" h="0"/>
          <a:contourClr>
            <a:schemeClr val="accent2">
              <a:tint val="70000"/>
            </a:schemeClr>
          </a:contourClr>
        </a:sp3d>
      </dsp:spPr>
      <dsp:style>
        <a:lnRef idx="1">
          <a:schemeClr val="accent2"/>
        </a:lnRef>
        <a:fillRef idx="3">
          <a:schemeClr val="accent2"/>
        </a:fillRef>
        <a:effectRef idx="2">
          <a:schemeClr val="accent2"/>
        </a:effectRef>
        <a:fontRef idx="minor">
          <a:schemeClr val="lt1"/>
        </a:fontRef>
      </dsp:style>
    </dsp:sp>
    <dsp:sp modelId="{BC9B6D45-7513-4E09-9307-D6008EBD0F07}">
      <dsp:nvSpPr>
        <dsp:cNvPr id="0" name=""/>
        <dsp:cNvSpPr/>
      </dsp:nvSpPr>
      <dsp:spPr>
        <a:xfrm rot="240000">
          <a:off x="1675562" y="4610446"/>
          <a:ext cx="5488075" cy="383763"/>
        </a:xfrm>
        <a:prstGeom prst="rect">
          <a:avLst/>
        </a:prstGeom>
        <a:gradFill rotWithShape="1">
          <a:gsLst>
            <a:gs pos="0">
              <a:schemeClr val="accent2">
                <a:tint val="48000"/>
                <a:satMod val="138000"/>
              </a:schemeClr>
            </a:gs>
            <a:gs pos="25000">
              <a:schemeClr val="accent2">
                <a:tint val="85000"/>
              </a:schemeClr>
            </a:gs>
            <a:gs pos="40000">
              <a:schemeClr val="accent2">
                <a:tint val="92000"/>
              </a:schemeClr>
            </a:gs>
            <a:gs pos="50000">
              <a:schemeClr val="accent2">
                <a:tint val="93000"/>
              </a:schemeClr>
            </a:gs>
            <a:gs pos="60000">
              <a:schemeClr val="accent2">
                <a:tint val="92000"/>
              </a:schemeClr>
            </a:gs>
            <a:gs pos="75000">
              <a:schemeClr val="accent2">
                <a:tint val="83000"/>
                <a:satMod val="108000"/>
              </a:schemeClr>
            </a:gs>
            <a:gs pos="100000">
              <a:schemeClr val="accent2">
                <a:tint val="48000"/>
                <a:satMod val="150000"/>
              </a:schemeClr>
            </a:gs>
          </a:gsLst>
          <a:lin ang="5400000" scaled="0"/>
        </a:gradFill>
        <a:ln w="12000" cap="flat" cmpd="sng" algn="ctr">
          <a:solidFill>
            <a:schemeClr val="accent2"/>
          </a:solidFill>
          <a:prstDash val="solid"/>
        </a:ln>
        <a:effectLst>
          <a:glow rad="63500">
            <a:schemeClr val="accent2">
              <a:alpha val="45000"/>
              <a:satMod val="120000"/>
            </a:schemeClr>
          </a:glow>
        </a:effectLst>
        <a:scene3d>
          <a:camera prst="orthographicFront" fov="0">
            <a:rot lat="0" lon="0" rev="0"/>
          </a:camera>
          <a:lightRig rig="brightRoom" dir="tl">
            <a:rot lat="0" lon="0" rev="8700000"/>
          </a:lightRig>
        </a:scene3d>
        <a:sp3d>
          <a:bevelT w="0" h="0"/>
          <a:contourClr>
            <a:schemeClr val="accent2">
              <a:tint val="70000"/>
            </a:schemeClr>
          </a:contourClr>
        </a:sp3d>
      </dsp:spPr>
      <dsp:style>
        <a:lnRef idx="1">
          <a:schemeClr val="accent2"/>
        </a:lnRef>
        <a:fillRef idx="3">
          <a:schemeClr val="accent2"/>
        </a:fillRef>
        <a:effectRef idx="2">
          <a:schemeClr val="accent2"/>
        </a:effectRef>
        <a:fontRef idx="minor">
          <a:schemeClr val="lt1"/>
        </a:fontRef>
      </dsp:style>
    </dsp:sp>
    <dsp:sp modelId="{64EF4154-9E38-449B-90EF-7E5E50A67118}">
      <dsp:nvSpPr>
        <dsp:cNvPr id="0" name=""/>
        <dsp:cNvSpPr/>
      </dsp:nvSpPr>
      <dsp:spPr>
        <a:xfrm rot="240000">
          <a:off x="4936018" y="3067435"/>
          <a:ext cx="2259003" cy="1601970"/>
        </a:xfrm>
        <a:prstGeom prst="roundRect">
          <a:avLst/>
        </a:prstGeom>
        <a:gradFill rotWithShape="1">
          <a:gsLst>
            <a:gs pos="0">
              <a:schemeClr val="accent2">
                <a:tint val="25000"/>
                <a:satMod val="125000"/>
              </a:schemeClr>
            </a:gs>
            <a:gs pos="40000">
              <a:schemeClr val="accent2">
                <a:tint val="55000"/>
                <a:satMod val="130000"/>
              </a:schemeClr>
            </a:gs>
            <a:gs pos="50000">
              <a:schemeClr val="accent2">
                <a:tint val="59000"/>
                <a:satMod val="130000"/>
              </a:schemeClr>
            </a:gs>
            <a:gs pos="65000">
              <a:schemeClr val="accent2">
                <a:tint val="55000"/>
                <a:satMod val="130000"/>
              </a:schemeClr>
            </a:gs>
            <a:gs pos="100000">
              <a:schemeClr val="accent2">
                <a:tint val="20000"/>
                <a:satMod val="125000"/>
              </a:schemeClr>
            </a:gs>
          </a:gsLst>
          <a:lin ang="5400000" scaled="0"/>
        </a:gradFill>
        <a:ln w="12000" cap="flat" cmpd="sng" algn="ctr">
          <a:solidFill>
            <a:schemeClr val="accent2"/>
          </a:solidFill>
          <a:prstDash val="solid"/>
        </a:ln>
        <a:effectLst>
          <a:glow rad="63500">
            <a:schemeClr val="accent2">
              <a:alpha val="45000"/>
              <a:satMod val="120000"/>
            </a:schemeClr>
          </a:glo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Immediate profit of </a:t>
          </a:r>
          <a:endParaRPr lang="en-US" sz="2200" kern="1200" dirty="0"/>
        </a:p>
      </dsp:txBody>
      <dsp:txXfrm>
        <a:off x="5014220" y="3145637"/>
        <a:ext cx="2102599" cy="1445566"/>
      </dsp:txXfrm>
    </dsp:sp>
    <dsp:sp modelId="{E3F3EF6C-5DBD-45A7-9F17-B2347DD9D787}">
      <dsp:nvSpPr>
        <dsp:cNvPr id="0" name=""/>
        <dsp:cNvSpPr/>
      </dsp:nvSpPr>
      <dsp:spPr>
        <a:xfrm rot="240000">
          <a:off x="5057938" y="1409323"/>
          <a:ext cx="2259003" cy="1601970"/>
        </a:xfrm>
        <a:prstGeom prst="roundRect">
          <a:avLst/>
        </a:prstGeom>
        <a:gradFill rotWithShape="1">
          <a:gsLst>
            <a:gs pos="0">
              <a:schemeClr val="accent2">
                <a:tint val="25000"/>
                <a:satMod val="125000"/>
              </a:schemeClr>
            </a:gs>
            <a:gs pos="40000">
              <a:schemeClr val="accent2">
                <a:tint val="55000"/>
                <a:satMod val="130000"/>
              </a:schemeClr>
            </a:gs>
            <a:gs pos="50000">
              <a:schemeClr val="accent2">
                <a:tint val="59000"/>
                <a:satMod val="130000"/>
              </a:schemeClr>
            </a:gs>
            <a:gs pos="65000">
              <a:schemeClr val="accent2">
                <a:tint val="55000"/>
                <a:satMod val="130000"/>
              </a:schemeClr>
            </a:gs>
            <a:gs pos="100000">
              <a:schemeClr val="accent2">
                <a:tint val="20000"/>
                <a:satMod val="125000"/>
              </a:schemeClr>
            </a:gs>
          </a:gsLst>
          <a:lin ang="5400000" scaled="0"/>
        </a:gradFill>
        <a:ln w="12000" cap="flat" cmpd="sng" algn="ctr">
          <a:solidFill>
            <a:schemeClr val="accent2"/>
          </a:solidFill>
          <a:prstDash val="solid"/>
        </a:ln>
        <a:effectLst>
          <a:glow rad="63500">
            <a:schemeClr val="accent2">
              <a:alpha val="45000"/>
              <a:satMod val="120000"/>
            </a:schemeClr>
          </a:glo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Exercise option and sell immediately</a:t>
          </a:r>
          <a:endParaRPr lang="en-US" sz="2200" kern="1200" dirty="0"/>
        </a:p>
      </dsp:txBody>
      <dsp:txXfrm>
        <a:off x="5136140" y="1487525"/>
        <a:ext cx="2102599" cy="1445566"/>
      </dsp:txXfrm>
    </dsp:sp>
    <dsp:sp modelId="{670E7509-1F83-4DC1-BC29-320F50E905C6}">
      <dsp:nvSpPr>
        <dsp:cNvPr id="0" name=""/>
        <dsp:cNvSpPr/>
      </dsp:nvSpPr>
      <dsp:spPr>
        <a:xfrm rot="240000">
          <a:off x="1796578" y="2847979"/>
          <a:ext cx="2259003" cy="1601970"/>
        </a:xfrm>
        <a:prstGeom prst="roundRect">
          <a:avLst/>
        </a:prstGeom>
        <a:gradFill rotWithShape="1">
          <a:gsLst>
            <a:gs pos="0">
              <a:schemeClr val="accent2">
                <a:tint val="25000"/>
                <a:satMod val="125000"/>
              </a:schemeClr>
            </a:gs>
            <a:gs pos="40000">
              <a:schemeClr val="accent2">
                <a:tint val="55000"/>
                <a:satMod val="130000"/>
              </a:schemeClr>
            </a:gs>
            <a:gs pos="50000">
              <a:schemeClr val="accent2">
                <a:tint val="59000"/>
                <a:satMod val="130000"/>
              </a:schemeClr>
            </a:gs>
            <a:gs pos="65000">
              <a:schemeClr val="accent2">
                <a:tint val="55000"/>
                <a:satMod val="130000"/>
              </a:schemeClr>
            </a:gs>
            <a:gs pos="100000">
              <a:schemeClr val="accent2">
                <a:tint val="20000"/>
                <a:satMod val="125000"/>
              </a:schemeClr>
            </a:gs>
          </a:gsLst>
          <a:lin ang="5400000" scaled="0"/>
        </a:gradFill>
        <a:ln w="12000" cap="flat" cmpd="sng" algn="ctr">
          <a:solidFill>
            <a:schemeClr val="accent2"/>
          </a:solidFill>
          <a:prstDash val="solid"/>
        </a:ln>
        <a:effectLst>
          <a:glow rad="63500">
            <a:schemeClr val="accent2">
              <a:alpha val="45000"/>
              <a:satMod val="120000"/>
            </a:schemeClr>
          </a:glo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Obtain by exercising option</a:t>
          </a:r>
          <a:endParaRPr lang="en-US" sz="2200" kern="1200" dirty="0"/>
        </a:p>
      </dsp:txBody>
      <dsp:txXfrm>
        <a:off x="1874780" y="2926181"/>
        <a:ext cx="2102599" cy="1445566"/>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5" Type="http://schemas.openxmlformats.org/officeDocument/2006/relationships/image" Target="../media/image40.wmf"/><Relationship Id="rId4" Type="http://schemas.openxmlformats.org/officeDocument/2006/relationships/image" Target="../media/image39.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5" Type="http://schemas.openxmlformats.org/officeDocument/2006/relationships/image" Target="../media/image48.wmf"/><Relationship Id="rId4" Type="http://schemas.openxmlformats.org/officeDocument/2006/relationships/image" Target="../media/image47.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1.wmf"/><Relationship Id="rId7" Type="http://schemas.openxmlformats.org/officeDocument/2006/relationships/image" Target="../media/image55.wmf"/><Relationship Id="rId2" Type="http://schemas.openxmlformats.org/officeDocument/2006/relationships/image" Target="../media/image50.wmf"/><Relationship Id="rId1" Type="http://schemas.openxmlformats.org/officeDocument/2006/relationships/image" Target="../media/image49.wmf"/><Relationship Id="rId6" Type="http://schemas.openxmlformats.org/officeDocument/2006/relationships/image" Target="../media/image54.wmf"/><Relationship Id="rId5" Type="http://schemas.openxmlformats.org/officeDocument/2006/relationships/image" Target="../media/image53.wmf"/><Relationship Id="rId4" Type="http://schemas.openxmlformats.org/officeDocument/2006/relationships/image" Target="../media/image52.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63.wmf"/><Relationship Id="rId13" Type="http://schemas.openxmlformats.org/officeDocument/2006/relationships/image" Target="../media/image68.wmf"/><Relationship Id="rId3" Type="http://schemas.openxmlformats.org/officeDocument/2006/relationships/image" Target="../media/image58.wmf"/><Relationship Id="rId7" Type="http://schemas.openxmlformats.org/officeDocument/2006/relationships/image" Target="../media/image62.wmf"/><Relationship Id="rId12" Type="http://schemas.openxmlformats.org/officeDocument/2006/relationships/image" Target="../media/image67.wmf"/><Relationship Id="rId2" Type="http://schemas.openxmlformats.org/officeDocument/2006/relationships/image" Target="../media/image57.wmf"/><Relationship Id="rId1" Type="http://schemas.openxmlformats.org/officeDocument/2006/relationships/image" Target="../media/image56.wmf"/><Relationship Id="rId6" Type="http://schemas.openxmlformats.org/officeDocument/2006/relationships/image" Target="../media/image61.wmf"/><Relationship Id="rId11" Type="http://schemas.openxmlformats.org/officeDocument/2006/relationships/image" Target="../media/image66.wmf"/><Relationship Id="rId5" Type="http://schemas.openxmlformats.org/officeDocument/2006/relationships/image" Target="../media/image60.wmf"/><Relationship Id="rId10" Type="http://schemas.openxmlformats.org/officeDocument/2006/relationships/image" Target="../media/image65.wmf"/><Relationship Id="rId4" Type="http://schemas.openxmlformats.org/officeDocument/2006/relationships/image" Target="../media/image59.wmf"/><Relationship Id="rId9" Type="http://schemas.openxmlformats.org/officeDocument/2006/relationships/image" Target="../media/image64.wmf"/><Relationship Id="rId14" Type="http://schemas.openxmlformats.org/officeDocument/2006/relationships/image" Target="../media/image69.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2.wmf"/><Relationship Id="rId7" Type="http://schemas.openxmlformats.org/officeDocument/2006/relationships/image" Target="../media/image76.wmf"/><Relationship Id="rId2" Type="http://schemas.openxmlformats.org/officeDocument/2006/relationships/image" Target="../media/image71.wmf"/><Relationship Id="rId1" Type="http://schemas.openxmlformats.org/officeDocument/2006/relationships/image" Target="../media/image70.wmf"/><Relationship Id="rId6" Type="http://schemas.openxmlformats.org/officeDocument/2006/relationships/image" Target="../media/image75.wmf"/><Relationship Id="rId5" Type="http://schemas.openxmlformats.org/officeDocument/2006/relationships/image" Target="../media/image74.wmf"/><Relationship Id="rId4" Type="http://schemas.openxmlformats.org/officeDocument/2006/relationships/image" Target="../media/image73.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image" Target="../media/image82.wmf"/><Relationship Id="rId7" Type="http://schemas.openxmlformats.org/officeDocument/2006/relationships/image" Target="../media/image86.wmf"/><Relationship Id="rId2" Type="http://schemas.openxmlformats.org/officeDocument/2006/relationships/image" Target="../media/image81.wmf"/><Relationship Id="rId1" Type="http://schemas.openxmlformats.org/officeDocument/2006/relationships/image" Target="../media/image80.wmf"/><Relationship Id="rId6" Type="http://schemas.openxmlformats.org/officeDocument/2006/relationships/image" Target="../media/image85.wmf"/><Relationship Id="rId5" Type="http://schemas.openxmlformats.org/officeDocument/2006/relationships/image" Target="../media/image84.wmf"/><Relationship Id="rId4" Type="http://schemas.openxmlformats.org/officeDocument/2006/relationships/image" Target="../media/image83.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 Id="rId6" Type="http://schemas.openxmlformats.org/officeDocument/2006/relationships/image" Target="../media/image93.wmf"/><Relationship Id="rId5" Type="http://schemas.openxmlformats.org/officeDocument/2006/relationships/image" Target="../media/image92.wmf"/><Relationship Id="rId4" Type="http://schemas.openxmlformats.org/officeDocument/2006/relationships/image" Target="../media/image91.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94.wmf"/><Relationship Id="rId4" Type="http://schemas.openxmlformats.org/officeDocument/2006/relationships/image" Target="../media/image97.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99.wmf"/><Relationship Id="rId1" Type="http://schemas.openxmlformats.org/officeDocument/2006/relationships/image" Target="../media/image98.wmf"/><Relationship Id="rId4" Type="http://schemas.openxmlformats.org/officeDocument/2006/relationships/image" Target="../media/image101.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02.wmf"/><Relationship Id="rId5" Type="http://schemas.openxmlformats.org/officeDocument/2006/relationships/image" Target="../media/image106.wmf"/><Relationship Id="rId4" Type="http://schemas.openxmlformats.org/officeDocument/2006/relationships/image" Target="../media/image105.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09.wmf"/><Relationship Id="rId7" Type="http://schemas.openxmlformats.org/officeDocument/2006/relationships/image" Target="../media/image113.wmf"/><Relationship Id="rId2" Type="http://schemas.openxmlformats.org/officeDocument/2006/relationships/image" Target="../media/image108.wmf"/><Relationship Id="rId1" Type="http://schemas.openxmlformats.org/officeDocument/2006/relationships/image" Target="../media/image107.wmf"/><Relationship Id="rId6" Type="http://schemas.openxmlformats.org/officeDocument/2006/relationships/image" Target="../media/image112.wmf"/><Relationship Id="rId5" Type="http://schemas.openxmlformats.org/officeDocument/2006/relationships/image" Target="../media/image111.wmf"/><Relationship Id="rId4" Type="http://schemas.openxmlformats.org/officeDocument/2006/relationships/image" Target="../media/image110.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14.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16.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17.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image" Target="../media/image119.wmf"/><Relationship Id="rId1" Type="http://schemas.openxmlformats.org/officeDocument/2006/relationships/image" Target="../media/image118.wmf"/><Relationship Id="rId4" Type="http://schemas.openxmlformats.org/officeDocument/2006/relationships/image" Target="../media/image12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24.wmf"/><Relationship Id="rId2" Type="http://schemas.openxmlformats.org/officeDocument/2006/relationships/image" Target="../media/image123.wmf"/><Relationship Id="rId1" Type="http://schemas.openxmlformats.org/officeDocument/2006/relationships/image" Target="../media/image122.wmf"/><Relationship Id="rId4" Type="http://schemas.openxmlformats.org/officeDocument/2006/relationships/image" Target="../media/image125.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28.wmf"/><Relationship Id="rId2" Type="http://schemas.openxmlformats.org/officeDocument/2006/relationships/image" Target="../media/image127.wmf"/><Relationship Id="rId1" Type="http://schemas.openxmlformats.org/officeDocument/2006/relationships/image" Target="../media/image126.wmf"/><Relationship Id="rId4" Type="http://schemas.openxmlformats.org/officeDocument/2006/relationships/image" Target="../media/image129.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30.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33.wmf"/><Relationship Id="rId2" Type="http://schemas.openxmlformats.org/officeDocument/2006/relationships/image" Target="../media/image132.wmf"/><Relationship Id="rId1" Type="http://schemas.openxmlformats.org/officeDocument/2006/relationships/image" Target="../media/image131.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34.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35.wmf"/><Relationship Id="rId2" Type="http://schemas.openxmlformats.org/officeDocument/2006/relationships/image" Target="../media/image128.wmf"/><Relationship Id="rId1" Type="http://schemas.openxmlformats.org/officeDocument/2006/relationships/image" Target="../media/image127.wmf"/><Relationship Id="rId4" Type="http://schemas.openxmlformats.org/officeDocument/2006/relationships/image" Target="../media/image136.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39.wmf"/><Relationship Id="rId2" Type="http://schemas.openxmlformats.org/officeDocument/2006/relationships/image" Target="../media/image138.wmf"/><Relationship Id="rId1" Type="http://schemas.openxmlformats.org/officeDocument/2006/relationships/image" Target="../media/image137.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41.wmf"/><Relationship Id="rId2" Type="http://schemas.openxmlformats.org/officeDocument/2006/relationships/image" Target="../media/image140.wmf"/><Relationship Id="rId1" Type="http://schemas.openxmlformats.org/officeDocument/2006/relationships/image" Target="../media/image127.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43.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146.wmf"/><Relationship Id="rId2" Type="http://schemas.openxmlformats.org/officeDocument/2006/relationships/image" Target="../media/image145.wmf"/><Relationship Id="rId1" Type="http://schemas.openxmlformats.org/officeDocument/2006/relationships/image" Target="../media/image14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47.wmf"/></Relationships>
</file>

<file path=ppt/drawings/_rels/vmlDrawing41.vml.rels><?xml version="1.0" encoding="UTF-8" standalone="yes"?>
<Relationships xmlns="http://schemas.openxmlformats.org/package/2006/relationships"><Relationship Id="rId8" Type="http://schemas.openxmlformats.org/officeDocument/2006/relationships/image" Target="../media/image155.wmf"/><Relationship Id="rId3" Type="http://schemas.openxmlformats.org/officeDocument/2006/relationships/image" Target="../media/image150.wmf"/><Relationship Id="rId7" Type="http://schemas.openxmlformats.org/officeDocument/2006/relationships/image" Target="../media/image154.wmf"/><Relationship Id="rId2" Type="http://schemas.openxmlformats.org/officeDocument/2006/relationships/image" Target="../media/image149.wmf"/><Relationship Id="rId1" Type="http://schemas.openxmlformats.org/officeDocument/2006/relationships/image" Target="../media/image148.wmf"/><Relationship Id="rId6" Type="http://schemas.openxmlformats.org/officeDocument/2006/relationships/image" Target="../media/image153.wmf"/><Relationship Id="rId5" Type="http://schemas.openxmlformats.org/officeDocument/2006/relationships/image" Target="../media/image152.wmf"/><Relationship Id="rId10" Type="http://schemas.openxmlformats.org/officeDocument/2006/relationships/image" Target="../media/image157.wmf"/><Relationship Id="rId4" Type="http://schemas.openxmlformats.org/officeDocument/2006/relationships/image" Target="../media/image151.wmf"/><Relationship Id="rId9" Type="http://schemas.openxmlformats.org/officeDocument/2006/relationships/image" Target="../media/image156.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159.wmf"/><Relationship Id="rId1" Type="http://schemas.openxmlformats.org/officeDocument/2006/relationships/image" Target="../media/image158.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60.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60.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60.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163.wmf"/><Relationship Id="rId2" Type="http://schemas.openxmlformats.org/officeDocument/2006/relationships/image" Target="../media/image162.wmf"/><Relationship Id="rId1" Type="http://schemas.openxmlformats.org/officeDocument/2006/relationships/image" Target="../media/image161.wmf"/><Relationship Id="rId5" Type="http://schemas.openxmlformats.org/officeDocument/2006/relationships/image" Target="../media/image165.wmf"/><Relationship Id="rId4" Type="http://schemas.openxmlformats.org/officeDocument/2006/relationships/image" Target="../media/image164.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168.wmf"/><Relationship Id="rId2" Type="http://schemas.openxmlformats.org/officeDocument/2006/relationships/image" Target="../media/image167.wmf"/><Relationship Id="rId1" Type="http://schemas.openxmlformats.org/officeDocument/2006/relationships/image" Target="../media/image166.wmf"/><Relationship Id="rId6" Type="http://schemas.openxmlformats.org/officeDocument/2006/relationships/image" Target="../media/image171.wmf"/><Relationship Id="rId5" Type="http://schemas.openxmlformats.org/officeDocument/2006/relationships/image" Target="../media/image170.wmf"/><Relationship Id="rId4" Type="http://schemas.openxmlformats.org/officeDocument/2006/relationships/image" Target="../media/image169.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72.w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174.wmf"/><Relationship Id="rId1" Type="http://schemas.openxmlformats.org/officeDocument/2006/relationships/image" Target="../media/image17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5.wmf"/><Relationship Id="rId1" Type="http://schemas.openxmlformats.org/officeDocument/2006/relationships/image" Target="../media/image4.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177.wmf"/><Relationship Id="rId7" Type="http://schemas.openxmlformats.org/officeDocument/2006/relationships/image" Target="../media/image181.wmf"/><Relationship Id="rId2" Type="http://schemas.openxmlformats.org/officeDocument/2006/relationships/image" Target="../media/image176.wmf"/><Relationship Id="rId1" Type="http://schemas.openxmlformats.org/officeDocument/2006/relationships/image" Target="../media/image175.wmf"/><Relationship Id="rId6" Type="http://schemas.openxmlformats.org/officeDocument/2006/relationships/image" Target="../media/image180.wmf"/><Relationship Id="rId5" Type="http://schemas.openxmlformats.org/officeDocument/2006/relationships/image" Target="../media/image179.wmf"/><Relationship Id="rId4" Type="http://schemas.openxmlformats.org/officeDocument/2006/relationships/image" Target="../media/image178.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184.wmf"/><Relationship Id="rId2" Type="http://schemas.openxmlformats.org/officeDocument/2006/relationships/image" Target="../media/image183.wmf"/><Relationship Id="rId1" Type="http://schemas.openxmlformats.org/officeDocument/2006/relationships/image" Target="../media/image182.wmf"/><Relationship Id="rId5" Type="http://schemas.openxmlformats.org/officeDocument/2006/relationships/image" Target="../media/image186.wmf"/><Relationship Id="rId4" Type="http://schemas.openxmlformats.org/officeDocument/2006/relationships/image" Target="../media/image185.w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87.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190.wmf"/><Relationship Id="rId2" Type="http://schemas.openxmlformats.org/officeDocument/2006/relationships/image" Target="../media/image189.wmf"/><Relationship Id="rId1" Type="http://schemas.openxmlformats.org/officeDocument/2006/relationships/image" Target="../media/image188.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193.wmf"/><Relationship Id="rId2" Type="http://schemas.openxmlformats.org/officeDocument/2006/relationships/image" Target="../media/image192.wmf"/><Relationship Id="rId1" Type="http://schemas.openxmlformats.org/officeDocument/2006/relationships/image" Target="../media/image191.wmf"/><Relationship Id="rId5" Type="http://schemas.openxmlformats.org/officeDocument/2006/relationships/image" Target="../media/image195.wmf"/><Relationship Id="rId4" Type="http://schemas.openxmlformats.org/officeDocument/2006/relationships/image" Target="../media/image194.wmf"/></Relationships>
</file>

<file path=ppt/drawings/_rels/vmlDrawing55.vml.rels><?xml version="1.0" encoding="UTF-8" standalone="yes"?>
<Relationships xmlns="http://schemas.openxmlformats.org/package/2006/relationships"><Relationship Id="rId2" Type="http://schemas.openxmlformats.org/officeDocument/2006/relationships/image" Target="../media/image197.wmf"/><Relationship Id="rId1" Type="http://schemas.openxmlformats.org/officeDocument/2006/relationships/image" Target="../media/image196.w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98.wmf"/></Relationships>
</file>

<file path=ppt/drawings/_rels/vmlDrawing57.vml.rels><?xml version="1.0" encoding="UTF-8" standalone="yes"?>
<Relationships xmlns="http://schemas.openxmlformats.org/package/2006/relationships"><Relationship Id="rId2" Type="http://schemas.openxmlformats.org/officeDocument/2006/relationships/image" Target="../media/image197.wmf"/><Relationship Id="rId1" Type="http://schemas.openxmlformats.org/officeDocument/2006/relationships/image" Target="../media/image199.w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00.wmf"/></Relationships>
</file>

<file path=ppt/drawings/_rels/vmlDrawing59.vml.rels><?xml version="1.0" encoding="UTF-8" standalone="yes"?>
<Relationships xmlns="http://schemas.openxmlformats.org/package/2006/relationships"><Relationship Id="rId3" Type="http://schemas.openxmlformats.org/officeDocument/2006/relationships/image" Target="../media/image203.wmf"/><Relationship Id="rId2" Type="http://schemas.openxmlformats.org/officeDocument/2006/relationships/image" Target="../media/image202.wmf"/><Relationship Id="rId1" Type="http://schemas.openxmlformats.org/officeDocument/2006/relationships/image" Target="../media/image20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60.vml.rels><?xml version="1.0" encoding="UTF-8" standalone="yes"?>
<Relationships xmlns="http://schemas.openxmlformats.org/package/2006/relationships"><Relationship Id="rId3" Type="http://schemas.openxmlformats.org/officeDocument/2006/relationships/image" Target="../media/image206.wmf"/><Relationship Id="rId2" Type="http://schemas.openxmlformats.org/officeDocument/2006/relationships/image" Target="../media/image205.wmf"/><Relationship Id="rId1" Type="http://schemas.openxmlformats.org/officeDocument/2006/relationships/image" Target="../media/image204.wmf"/><Relationship Id="rId5" Type="http://schemas.openxmlformats.org/officeDocument/2006/relationships/image" Target="../media/image208.wmf"/><Relationship Id="rId4" Type="http://schemas.openxmlformats.org/officeDocument/2006/relationships/image" Target="../media/image207.wmf"/></Relationships>
</file>

<file path=ppt/drawings/_rels/vmlDrawing61.vml.rels><?xml version="1.0" encoding="UTF-8" standalone="yes"?>
<Relationships xmlns="http://schemas.openxmlformats.org/package/2006/relationships"><Relationship Id="rId3" Type="http://schemas.openxmlformats.org/officeDocument/2006/relationships/image" Target="../media/image211.wmf"/><Relationship Id="rId2" Type="http://schemas.openxmlformats.org/officeDocument/2006/relationships/image" Target="../media/image210.wmf"/><Relationship Id="rId1" Type="http://schemas.openxmlformats.org/officeDocument/2006/relationships/image" Target="../media/image209.wmf"/></Relationships>
</file>

<file path=ppt/drawings/_rels/vmlDrawing62.vml.rels><?xml version="1.0" encoding="UTF-8" standalone="yes"?>
<Relationships xmlns="http://schemas.openxmlformats.org/package/2006/relationships"><Relationship Id="rId3" Type="http://schemas.openxmlformats.org/officeDocument/2006/relationships/image" Target="../media/image214.wmf"/><Relationship Id="rId2" Type="http://schemas.openxmlformats.org/officeDocument/2006/relationships/image" Target="../media/image213.wmf"/><Relationship Id="rId1" Type="http://schemas.openxmlformats.org/officeDocument/2006/relationships/image" Target="../media/image212.wmf"/></Relationships>
</file>

<file path=ppt/drawings/_rels/vmlDrawing63.vml.rels><?xml version="1.0" encoding="UTF-8" standalone="yes"?>
<Relationships xmlns="http://schemas.openxmlformats.org/package/2006/relationships"><Relationship Id="rId2" Type="http://schemas.openxmlformats.org/officeDocument/2006/relationships/image" Target="../media/image216.wmf"/><Relationship Id="rId1" Type="http://schemas.openxmlformats.org/officeDocument/2006/relationships/image" Target="../media/image215.wmf"/></Relationships>
</file>

<file path=ppt/drawings/_rels/vmlDrawing64.vml.rels><?xml version="1.0" encoding="UTF-8" standalone="yes"?>
<Relationships xmlns="http://schemas.openxmlformats.org/package/2006/relationships"><Relationship Id="rId3" Type="http://schemas.openxmlformats.org/officeDocument/2006/relationships/image" Target="../media/image212.wmf"/><Relationship Id="rId2" Type="http://schemas.openxmlformats.org/officeDocument/2006/relationships/image" Target="../media/image218.wmf"/><Relationship Id="rId1" Type="http://schemas.openxmlformats.org/officeDocument/2006/relationships/image" Target="../media/image217.wmf"/></Relationships>
</file>

<file path=ppt/drawings/_rels/vmlDrawing65.vml.rels><?xml version="1.0" encoding="UTF-8" standalone="yes"?>
<Relationships xmlns="http://schemas.openxmlformats.org/package/2006/relationships"><Relationship Id="rId3" Type="http://schemas.openxmlformats.org/officeDocument/2006/relationships/image" Target="../media/image221.wmf"/><Relationship Id="rId2" Type="http://schemas.openxmlformats.org/officeDocument/2006/relationships/image" Target="../media/image220.wmf"/><Relationship Id="rId1" Type="http://schemas.openxmlformats.org/officeDocument/2006/relationships/image" Target="../media/image219.wmf"/><Relationship Id="rId4" Type="http://schemas.openxmlformats.org/officeDocument/2006/relationships/image" Target="../media/image222.wmf"/></Relationships>
</file>

<file path=ppt/drawings/_rels/vmlDrawing66.vml.rels><?xml version="1.0" encoding="UTF-8" standalone="yes"?>
<Relationships xmlns="http://schemas.openxmlformats.org/package/2006/relationships"><Relationship Id="rId8" Type="http://schemas.openxmlformats.org/officeDocument/2006/relationships/image" Target="../media/image229.wmf"/><Relationship Id="rId3" Type="http://schemas.openxmlformats.org/officeDocument/2006/relationships/image" Target="../media/image224.wmf"/><Relationship Id="rId7" Type="http://schemas.openxmlformats.org/officeDocument/2006/relationships/image" Target="../media/image228.wmf"/><Relationship Id="rId2" Type="http://schemas.openxmlformats.org/officeDocument/2006/relationships/image" Target="../media/image223.wmf"/><Relationship Id="rId1" Type="http://schemas.openxmlformats.org/officeDocument/2006/relationships/image" Target="../media/image212.wmf"/><Relationship Id="rId6" Type="http://schemas.openxmlformats.org/officeDocument/2006/relationships/image" Target="../media/image227.wmf"/><Relationship Id="rId5" Type="http://schemas.openxmlformats.org/officeDocument/2006/relationships/image" Target="../media/image226.wmf"/><Relationship Id="rId4" Type="http://schemas.openxmlformats.org/officeDocument/2006/relationships/image" Target="../media/image225.wmf"/></Relationships>
</file>

<file path=ppt/drawings/_rels/vmlDrawing67.vml.rels><?xml version="1.0" encoding="UTF-8" standalone="yes"?>
<Relationships xmlns="http://schemas.openxmlformats.org/package/2006/relationships"><Relationship Id="rId3" Type="http://schemas.openxmlformats.org/officeDocument/2006/relationships/image" Target="../media/image232.wmf"/><Relationship Id="rId2" Type="http://schemas.openxmlformats.org/officeDocument/2006/relationships/image" Target="../media/image231.wmf"/><Relationship Id="rId1" Type="http://schemas.openxmlformats.org/officeDocument/2006/relationships/image" Target="../media/image230.w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233.w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23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70.vml.rels><?xml version="1.0" encoding="UTF-8" standalone="yes"?>
<Relationships xmlns="http://schemas.openxmlformats.org/package/2006/relationships"><Relationship Id="rId3" Type="http://schemas.openxmlformats.org/officeDocument/2006/relationships/image" Target="../media/image237.wmf"/><Relationship Id="rId2" Type="http://schemas.openxmlformats.org/officeDocument/2006/relationships/image" Target="../media/image236.wmf"/><Relationship Id="rId1" Type="http://schemas.openxmlformats.org/officeDocument/2006/relationships/image" Target="../media/image235.w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237.w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238.w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239.wmf"/></Relationships>
</file>

<file path=ppt/drawings/_rels/vmlDrawing74.vml.rels><?xml version="1.0" encoding="UTF-8" standalone="yes"?>
<Relationships xmlns="http://schemas.openxmlformats.org/package/2006/relationships"><Relationship Id="rId2" Type="http://schemas.openxmlformats.org/officeDocument/2006/relationships/image" Target="../media/image241.wmf"/><Relationship Id="rId1" Type="http://schemas.openxmlformats.org/officeDocument/2006/relationships/image" Target="../media/image240.wmf"/></Relationships>
</file>

<file path=ppt/drawings/_rels/vmlDrawing75.vml.rels><?xml version="1.0" encoding="UTF-8" standalone="yes"?>
<Relationships xmlns="http://schemas.openxmlformats.org/package/2006/relationships"><Relationship Id="rId3" Type="http://schemas.openxmlformats.org/officeDocument/2006/relationships/image" Target="../media/image244.wmf"/><Relationship Id="rId2" Type="http://schemas.openxmlformats.org/officeDocument/2006/relationships/image" Target="../media/image243.wmf"/><Relationship Id="rId1" Type="http://schemas.openxmlformats.org/officeDocument/2006/relationships/image" Target="../media/image242.wmf"/><Relationship Id="rId4" Type="http://schemas.openxmlformats.org/officeDocument/2006/relationships/image" Target="../media/image245.wmf"/></Relationships>
</file>

<file path=ppt/drawings/_rels/vmlDrawing76.vml.rels><?xml version="1.0" encoding="UTF-8" standalone="yes"?>
<Relationships xmlns="http://schemas.openxmlformats.org/package/2006/relationships"><Relationship Id="rId2" Type="http://schemas.openxmlformats.org/officeDocument/2006/relationships/image" Target="../media/image247.wmf"/><Relationship Id="rId1" Type="http://schemas.openxmlformats.org/officeDocument/2006/relationships/image" Target="../media/image246.w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248.wmf"/></Relationships>
</file>

<file path=ppt/drawings/_rels/vmlDrawing78.vml.rels><?xml version="1.0" encoding="UTF-8" standalone="yes"?>
<Relationships xmlns="http://schemas.openxmlformats.org/package/2006/relationships"><Relationship Id="rId2" Type="http://schemas.openxmlformats.org/officeDocument/2006/relationships/image" Target="../media/image250.wmf"/><Relationship Id="rId1" Type="http://schemas.openxmlformats.org/officeDocument/2006/relationships/image" Target="../media/image249.w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25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80.vml.rels><?xml version="1.0" encoding="UTF-8" standalone="yes"?>
<Relationships xmlns="http://schemas.openxmlformats.org/package/2006/relationships"><Relationship Id="rId2" Type="http://schemas.openxmlformats.org/officeDocument/2006/relationships/image" Target="../media/image253.wmf"/><Relationship Id="rId1" Type="http://schemas.openxmlformats.org/officeDocument/2006/relationships/image" Target="../media/image252.w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254.wmf"/></Relationships>
</file>

<file path=ppt/drawings/_rels/vmlDrawing82.vml.rels><?xml version="1.0" encoding="UTF-8" standalone="yes"?>
<Relationships xmlns="http://schemas.openxmlformats.org/package/2006/relationships"><Relationship Id="rId2" Type="http://schemas.openxmlformats.org/officeDocument/2006/relationships/image" Target="../media/image259.wmf"/><Relationship Id="rId1" Type="http://schemas.openxmlformats.org/officeDocument/2006/relationships/image" Target="../media/image258.w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260.wmf"/></Relationships>
</file>

<file path=ppt/drawings/_rels/vmlDrawing84.vml.rels><?xml version="1.0" encoding="UTF-8" standalone="yes"?>
<Relationships xmlns="http://schemas.openxmlformats.org/package/2006/relationships"><Relationship Id="rId2" Type="http://schemas.openxmlformats.org/officeDocument/2006/relationships/image" Target="../media/image262.wmf"/><Relationship Id="rId1" Type="http://schemas.openxmlformats.org/officeDocument/2006/relationships/image" Target="../media/image261.w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263.w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264.w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265.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23.wmf"/><Relationship Id="rId7" Type="http://schemas.openxmlformats.org/officeDocument/2006/relationships/image" Target="../media/image27.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57F4D6-45DE-4F8F-BCE4-39139A9B7803}" type="datetimeFigureOut">
              <a:rPr lang="en-US" smtClean="0"/>
              <a:t>1/22/2013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2E6631-3A4E-4668-942E-5FCC1DE7B512}" type="slidenum">
              <a:rPr lang="en-US" smtClean="0"/>
              <a:t>‹#›</a:t>
            </a:fld>
            <a:endParaRPr lang="en-US"/>
          </a:p>
        </p:txBody>
      </p:sp>
    </p:spTree>
    <p:extLst>
      <p:ext uri="{BB962C8B-B14F-4D97-AF65-F5344CB8AC3E}">
        <p14:creationId xmlns:p14="http://schemas.microsoft.com/office/powerpoint/2010/main" val="3286597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2E6631-3A4E-4668-942E-5FCC1DE7B512}" type="slidenum">
              <a:rPr lang="en-US" smtClean="0"/>
              <a:t>25</a:t>
            </a:fld>
            <a:endParaRPr lang="en-US"/>
          </a:p>
        </p:txBody>
      </p:sp>
    </p:spTree>
    <p:extLst>
      <p:ext uri="{BB962C8B-B14F-4D97-AF65-F5344CB8AC3E}">
        <p14:creationId xmlns:p14="http://schemas.microsoft.com/office/powerpoint/2010/main" val="24771126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286601"/>
            <a:ext cx="9144000" cy="860425"/>
          </a:xfrm>
        </p:spPr>
        <p:txBody>
          <a:bodyPr anchor="b" anchorCtr="0"/>
          <a:lstStyle>
            <a:lvl1pPr algn="ctr">
              <a:defRPr>
                <a:solidFill>
                  <a:schemeClr val="tx2">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5981700"/>
            <a:ext cx="9144000" cy="800100"/>
          </a:xfrm>
        </p:spPr>
        <p:txBody>
          <a:bodyPr>
            <a:normAutofit/>
          </a:bodyPr>
          <a:lstStyle>
            <a:lvl1pPr marL="0" indent="0" algn="ctr">
              <a:buNone/>
              <a:defRPr sz="20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63E98819-4578-415F-810A-1B13636BD7A2}" type="slidenum">
              <a:rPr lang="en-US" smtClean="0"/>
              <a:t>‹#›</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7526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63E98819-4578-415F-810A-1B13636BD7A2}" type="slidenum">
              <a:rPr lang="en-US" smtClean="0"/>
              <a:t>‹#›</a:t>
            </a:fld>
            <a:endParaRPr lang="en-US"/>
          </a:p>
        </p:txBody>
      </p:sp>
      <p:sp>
        <p:nvSpPr>
          <p:cNvPr id="13" name="Footer Placeholder 12"/>
          <p:cNvSpPr>
            <a:spLocks noGrp="1"/>
          </p:cNvSpPr>
          <p:nvPr>
            <p:ph type="ftr" sz="quarter" idx="15"/>
          </p:nvPr>
        </p:nvSpPr>
        <p:spPr/>
        <p:txBody>
          <a:bodyPr/>
          <a:lstStyle/>
          <a:p>
            <a:endParaRPr lang="en-US"/>
          </a:p>
        </p:txBody>
      </p:sp>
      <p:sp>
        <p:nvSpPr>
          <p:cNvPr id="14" name="Title 13"/>
          <p:cNvSpPr>
            <a:spLocks noGrp="1"/>
          </p:cNvSpPr>
          <p:nvPr>
            <p:ph type="title"/>
          </p:nvPr>
        </p:nvSpPr>
        <p:spPr/>
        <p:txBody>
          <a:bodyPr/>
          <a:lstStyle/>
          <a:p>
            <a:r>
              <a:rPr lang="en-US" smtClean="0"/>
              <a:t>Click to edit Master title style</a:t>
            </a:r>
            <a:endParaRPr lang="en-US"/>
          </a:p>
        </p:txBody>
      </p:sp>
      <p:sp>
        <p:nvSpPr>
          <p:cNvPr id="15"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3962400" cy="338139"/>
          </a:xfrm>
        </p:spPr>
        <p:txBody>
          <a:bodyPr anchor="b"/>
          <a:lstStyle>
            <a:lvl1pPr algn="l">
              <a:defRPr sz="1800" b="1"/>
            </a:lvl1pPr>
          </a:lstStyle>
          <a:p>
            <a:r>
              <a:rPr lang="en-US" smtClean="0"/>
              <a:t>Click to edit Master title style</a:t>
            </a:r>
            <a:endParaRPr lang="en-US" dirty="0"/>
          </a:p>
        </p:txBody>
      </p:sp>
      <p:sp>
        <p:nvSpPr>
          <p:cNvPr id="3" name="Picture Placeholder 2"/>
          <p:cNvSpPr>
            <a:spLocks noGrp="1"/>
          </p:cNvSpPr>
          <p:nvPr>
            <p:ph type="pic" idx="1"/>
          </p:nvPr>
        </p:nvSpPr>
        <p:spPr>
          <a:xfrm>
            <a:off x="0" y="381000"/>
            <a:ext cx="9144000" cy="472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4864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63E98819-4578-415F-810A-1B13636BD7A2}" type="slidenum">
              <a:rPr lang="en-US" smtClean="0"/>
              <a:t>‹#›</a:t>
            </a:fld>
            <a:endParaRPr lang="en-US"/>
          </a:p>
        </p:txBody>
      </p:sp>
      <p:sp>
        <p:nvSpPr>
          <p:cNvPr id="9" name="Footer Placeholder 8"/>
          <p:cNvSpPr>
            <a:spLocks noGrp="1"/>
          </p:cNvSpPr>
          <p:nvPr>
            <p:ph type="ftr" sz="quarter" idx="11"/>
          </p:nvPr>
        </p:nvSpPr>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52400" y="1066800"/>
            <a:ext cx="8839200" cy="5410199"/>
          </a:xfrm>
        </p:spPr>
        <p:txBody>
          <a:bodyPr/>
          <a:lstStyle>
            <a:lvl1pPr>
              <a:buClrTx/>
              <a:defRPr/>
            </a:lvl1pPr>
            <a:lvl2pPr>
              <a:buClrTx/>
              <a:defRPr/>
            </a:lvl2pPr>
            <a:lvl3pPr>
              <a:buClrTx/>
              <a:defRPr/>
            </a:lvl3pPr>
            <a:lvl4pPr>
              <a:buClrTx/>
              <a:defRPr/>
            </a:lvl4pPr>
            <a:lvl5pPr>
              <a:buClrTx/>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51280" y="6148875"/>
            <a:ext cx="2133600" cy="365125"/>
          </a:xfrm>
          <a:prstGeom prst="rect">
            <a:avLst/>
          </a:prstGeom>
        </p:spPr>
        <p:txBody>
          <a:bodyPr/>
          <a:lstStyle/>
          <a:p>
            <a:fld id="{75EAA0E7-7453-40B6-9B53-4964C93D3CBC}" type="datetime1">
              <a:rPr lang="en-US" smtClean="0"/>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98819-4578-415F-810A-1B13636BD7A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199"/>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63E98819-4578-415F-810A-1B13636BD7A2}" type="slidenum">
              <a:rPr lang="en-US" smtClean="0"/>
              <a:t>‹#›</a:t>
            </a:fld>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63E98819-4578-415F-810A-1B13636BD7A2}" type="slidenum">
              <a:rPr lang="en-US" smtClean="0"/>
              <a:t>‹#›</a:t>
            </a:fld>
            <a:endParaRPr lang="en-US"/>
          </a:p>
        </p:txBody>
      </p:sp>
      <p:sp>
        <p:nvSpPr>
          <p:cNvPr id="9" name="Text Placeholder 8"/>
          <p:cNvSpPr>
            <a:spLocks noGrp="1"/>
          </p:cNvSpPr>
          <p:nvPr>
            <p:ph type="body" sz="quarter" idx="15"/>
          </p:nvPr>
        </p:nvSpPr>
        <p:spPr>
          <a:xfrm>
            <a:off x="1905000" y="30540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2" name="Text Placeholder 8"/>
          <p:cNvSpPr>
            <a:spLocks noGrp="1"/>
          </p:cNvSpPr>
          <p:nvPr>
            <p:ph type="body" sz="quarter" idx="16"/>
          </p:nvPr>
        </p:nvSpPr>
        <p:spPr>
          <a:xfrm>
            <a:off x="1905000" y="16356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4" name="Text Placeholder 8"/>
          <p:cNvSpPr>
            <a:spLocks noGrp="1"/>
          </p:cNvSpPr>
          <p:nvPr>
            <p:ph type="body" sz="quarter" idx="17"/>
          </p:nvPr>
        </p:nvSpPr>
        <p:spPr>
          <a:xfrm>
            <a:off x="1905000" y="23448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5" name="Text Placeholder 8"/>
          <p:cNvSpPr>
            <a:spLocks noGrp="1"/>
          </p:cNvSpPr>
          <p:nvPr>
            <p:ph type="body" sz="quarter" idx="18"/>
          </p:nvPr>
        </p:nvSpPr>
        <p:spPr>
          <a:xfrm>
            <a:off x="1905000" y="3763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6" name="Text Placeholder 8"/>
          <p:cNvSpPr>
            <a:spLocks noGrp="1"/>
          </p:cNvSpPr>
          <p:nvPr>
            <p:ph type="body" sz="quarter" idx="19"/>
          </p:nvPr>
        </p:nvSpPr>
        <p:spPr>
          <a:xfrm>
            <a:off x="1905000" y="44724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7" name="Text Placeholder 8"/>
          <p:cNvSpPr>
            <a:spLocks noGrp="1"/>
          </p:cNvSpPr>
          <p:nvPr>
            <p:ph type="body" sz="quarter" idx="20"/>
          </p:nvPr>
        </p:nvSpPr>
        <p:spPr>
          <a:xfrm>
            <a:off x="1905000" y="5181600"/>
            <a:ext cx="6629400" cy="838200"/>
          </a:xfrm>
        </p:spPr>
        <p:txBody>
          <a:bodyPr>
            <a:normAutofit/>
          </a:bodyPr>
          <a:lstStyle>
            <a:lvl1pPr marL="57150" indent="0">
              <a:buFontTx/>
              <a:buNone/>
              <a:defRPr sz="1800" baseline="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9"/>
          <p:cNvSpPr>
            <a:spLocks noGrp="1"/>
          </p:cNvSpPr>
          <p:nvPr>
            <p:ph type="sldNum" sz="quarter" idx="10"/>
          </p:nvPr>
        </p:nvSpPr>
        <p:spPr/>
        <p:txBody>
          <a:bodyPr/>
          <a:lstStyle/>
          <a:p>
            <a:fld id="{63E98819-4578-415F-810A-1B13636BD7A2}" type="slidenum">
              <a:rPr lang="en-US" smtClean="0"/>
              <a:t>‹#›</a:t>
            </a:fld>
            <a:endParaRPr lang="en-US"/>
          </a:p>
        </p:txBody>
      </p:sp>
      <p:sp>
        <p:nvSpPr>
          <p:cNvPr id="11" name="Footer Placeholder 10"/>
          <p:cNvSpPr>
            <a:spLocks noGrp="1"/>
          </p:cNvSpPr>
          <p:nvPr>
            <p:ph type="ftr" sz="quarter" idx="11"/>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p:txBody>
          <a:bodyPr/>
          <a:lstStyle/>
          <a:p>
            <a:fld id="{63E98819-4578-415F-810A-1B13636BD7A2}" type="slidenum">
              <a:rPr lang="en-US" smtClean="0"/>
              <a:t>‹#›</a:t>
            </a:fld>
            <a:endParaRPr lang="en-US"/>
          </a:p>
        </p:txBody>
      </p:sp>
      <p:sp>
        <p:nvSpPr>
          <p:cNvPr id="10" name="Footer Placeholder 9"/>
          <p:cNvSpPr>
            <a:spLocks noGrp="1"/>
          </p:cNvSpPr>
          <p:nvPr>
            <p:ph type="ftr" sz="quarter" idx="15"/>
          </p:nvPr>
        </p:nvSpPr>
        <p:spPr/>
        <p:txBody>
          <a:bodyPr/>
          <a:lstStyle/>
          <a:p>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63E98819-4578-415F-810A-1B13636BD7A2}" type="slidenum">
              <a:rPr lang="en-US" smtClean="0"/>
              <a:t>‹#›</a:t>
            </a:fld>
            <a:endParaRPr lang="en-US"/>
          </a:p>
        </p:txBody>
      </p:sp>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2971800" y="1752601"/>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2"/>
          <p:cNvSpPr>
            <a:spLocks noGrp="1"/>
          </p:cNvSpPr>
          <p:nvPr>
            <p:ph sz="half" idx="14"/>
          </p:nvPr>
        </p:nvSpPr>
        <p:spPr>
          <a:xfrm>
            <a:off x="457200" y="3612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2971800" y="3612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2"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63E98819-4578-415F-810A-1B13636BD7A2}" type="slidenum">
              <a:rPr lang="en-US" smtClean="0"/>
              <a:t>‹#›</a:t>
            </a:fld>
            <a:endParaRPr lang="en-US"/>
          </a:p>
        </p:txBody>
      </p:sp>
      <p:sp>
        <p:nvSpPr>
          <p:cNvPr id="9" name="Content Placeholder 2"/>
          <p:cNvSpPr>
            <a:spLocks noGrp="1"/>
          </p:cNvSpPr>
          <p:nvPr>
            <p:ph sz="half" idx="1"/>
          </p:nvPr>
        </p:nvSpPr>
        <p:spPr>
          <a:xfrm>
            <a:off x="4572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32385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60198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4572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32385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60198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9" name="Title 18"/>
          <p:cNvSpPr>
            <a:spLocks noGrp="1"/>
          </p:cNvSpPr>
          <p:nvPr>
            <p:ph type="title"/>
          </p:nvPr>
        </p:nvSpPr>
        <p:spPr/>
        <p:txBody>
          <a:bodyPr/>
          <a:lstStyle/>
          <a:p>
            <a:r>
              <a:rPr lang="en-US" smtClean="0"/>
              <a:t>Click to edit Master title style</a:t>
            </a:r>
            <a:endParaRPr lang="en-US"/>
          </a:p>
        </p:txBody>
      </p:sp>
      <p:sp>
        <p:nvSpPr>
          <p:cNvPr id="20"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7401"/>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7" y="2057401"/>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648200" y="17526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Slide Number Placeholder 9"/>
          <p:cNvSpPr>
            <a:spLocks noGrp="1"/>
          </p:cNvSpPr>
          <p:nvPr>
            <p:ph type="sldNum" sz="quarter" idx="14"/>
          </p:nvPr>
        </p:nvSpPr>
        <p:spPr/>
        <p:txBody>
          <a:bodyPr/>
          <a:lstStyle/>
          <a:p>
            <a:fld id="{63E98819-4578-415F-810A-1B13636BD7A2}" type="slidenum">
              <a:rPr lang="en-US" smtClean="0"/>
              <a:t>‹#›</a:t>
            </a:fld>
            <a:endParaRPr lang="en-US"/>
          </a:p>
        </p:txBody>
      </p:sp>
      <p:sp>
        <p:nvSpPr>
          <p:cNvPr id="11" name="Footer Placeholder 10"/>
          <p:cNvSpPr>
            <a:spLocks noGrp="1"/>
          </p:cNvSpPr>
          <p:nvPr>
            <p:ph type="ftr" sz="quarter" idx="15"/>
          </p:nvPr>
        </p:nvSpPr>
        <p:spPr/>
        <p:txBody>
          <a:bodyPr/>
          <a:lstStyle/>
          <a:p>
            <a:endParaRPr lang="en-US"/>
          </a:p>
        </p:txBody>
      </p:sp>
      <p:sp>
        <p:nvSpPr>
          <p:cNvPr id="17" name="Title 16"/>
          <p:cNvSpPr>
            <a:spLocks noGrp="1"/>
          </p:cNvSpPr>
          <p:nvPr>
            <p:ph type="title"/>
          </p:nvPr>
        </p:nvSpPr>
        <p:spPr/>
        <p:txBody>
          <a:bodyPr/>
          <a:lstStyle/>
          <a:p>
            <a:r>
              <a:rPr lang="en-US" smtClean="0"/>
              <a:t>Click to edit Master title style</a:t>
            </a:r>
            <a:endParaRPr lang="en-US"/>
          </a:p>
        </p:txBody>
      </p:sp>
      <p:sp>
        <p:nvSpPr>
          <p:cNvPr id="1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63E98819-4578-415F-810A-1B13636BD7A2}" type="slidenum">
              <a:rPr lang="en-US" smtClean="0"/>
              <a:t>‹#›</a:t>
            </a:fld>
            <a:endParaRPr lang="en-US"/>
          </a:p>
        </p:txBody>
      </p:sp>
      <p:sp>
        <p:nvSpPr>
          <p:cNvPr id="10" name="Footer Placeholder 9"/>
          <p:cNvSpPr>
            <a:spLocks noGrp="1"/>
          </p:cNvSpPr>
          <p:nvPr>
            <p:ph type="ftr" sz="quarter" idx="15"/>
          </p:nvPr>
        </p:nvSpPr>
        <p:spPr/>
        <p:txBody>
          <a:bodyPr/>
          <a:lstStyle/>
          <a:p>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400" y="410837"/>
            <a:ext cx="8229600" cy="639763"/>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66801"/>
            <a:ext cx="8229600" cy="505936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p>
        </p:txBody>
      </p:sp>
      <p:sp>
        <p:nvSpPr>
          <p:cNvPr id="11"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63E98819-4578-415F-810A-1B13636BD7A2}" type="slidenum">
              <a:rPr lang="en-US" smtClean="0"/>
              <a:t>‹#›</a:t>
            </a:fld>
            <a:endParaRPr lang="en-US"/>
          </a:p>
        </p:txBody>
      </p:sp>
      <p:sp>
        <p:nvSpPr>
          <p:cNvPr id="7" name="TextBox 6"/>
          <p:cNvSpPr txBox="1"/>
          <p:nvPr/>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 id="2147484092" r:id="rId12"/>
    <p:sldLayoutId id="2147484093" r:id="rId13"/>
  </p:sldLayoutIdLst>
  <p:hf hdr="0" ftr="0" dt="0"/>
  <p:txStyles>
    <p:titleStyle>
      <a:lvl1pPr algn="l" defTabSz="914400" rtl="0" eaLnBrk="1" latinLnBrk="0" hangingPunct="1">
        <a:spcBef>
          <a:spcPct val="0"/>
        </a:spcBef>
        <a:buNone/>
        <a:defRPr sz="3600" b="1" kern="1200" baseline="0">
          <a:solidFill>
            <a:schemeClr val="tx2">
              <a:lumMod val="75000"/>
            </a:schemeClr>
          </a:solidFill>
          <a:latin typeface="Times New Roman" pitchFamily="18" charset="0"/>
          <a:ea typeface="+mj-ea"/>
          <a:cs typeface="Times New Roman" pitchFamily="18" charset="0"/>
        </a:defRPr>
      </a:lvl1pPr>
    </p:titleStyle>
    <p:bodyStyle>
      <a:lvl1pPr marL="173038" indent="-17303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3200" kern="1200">
          <a:solidFill>
            <a:schemeClr val="tx2">
              <a:lumMod val="75000"/>
            </a:schemeClr>
          </a:solidFill>
          <a:latin typeface="Times New Roman" pitchFamily="18" charset="0"/>
          <a:ea typeface="+mn-ea"/>
          <a:cs typeface="Times New Roman" pitchFamily="18"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Times New Roman" pitchFamily="18" charset="0"/>
          <a:ea typeface="+mn-ea"/>
          <a:cs typeface="Times New Roman" pitchFamily="18"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Times New Roman" pitchFamily="18" charset="0"/>
          <a:ea typeface="+mn-ea"/>
          <a:cs typeface="Times New Roman" pitchFamily="18"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Times New Roman" pitchFamily="18" charset="0"/>
          <a:ea typeface="+mn-ea"/>
          <a:cs typeface="Times New Roman" pitchFamily="18"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17.wmf"/><Relationship Id="rId5" Type="http://schemas.openxmlformats.org/officeDocument/2006/relationships/oleObject" Target="../embeddings/oleObject18.bin"/><Relationship Id="rId4" Type="http://schemas.openxmlformats.org/officeDocument/2006/relationships/image" Target="../media/image16.wmf"/></Relationships>
</file>

<file path=ppt/slides/_rels/slide100.xml.rels><?xml version="1.0" encoding="UTF-8" standalone="yes"?>
<Relationships xmlns="http://schemas.openxmlformats.org/package/2006/relationships"><Relationship Id="rId3" Type="http://schemas.openxmlformats.org/officeDocument/2006/relationships/image" Target="../media/image263.png"/><Relationship Id="rId2" Type="http://schemas.openxmlformats.org/officeDocument/2006/relationships/slideLayout" Target="../slideLayouts/slideLayout13.xml"/><Relationship Id="rId1" Type="http://schemas.openxmlformats.org/officeDocument/2006/relationships/vmlDrawing" Target="../drawings/vmlDrawing83.vml"/><Relationship Id="rId5" Type="http://schemas.openxmlformats.org/officeDocument/2006/relationships/image" Target="../media/image260.wmf"/><Relationship Id="rId4" Type="http://schemas.openxmlformats.org/officeDocument/2006/relationships/oleObject" Target="../embeddings/oleObject276.bin"/></Relationships>
</file>

<file path=ppt/slides/_rels/slide101.xml.rels><?xml version="1.0" encoding="UTF-8" standalone="yes"?>
<Relationships xmlns="http://schemas.openxmlformats.org/package/2006/relationships"><Relationship Id="rId3" Type="http://schemas.openxmlformats.org/officeDocument/2006/relationships/image" Target="../media/image266.png"/><Relationship Id="rId7" Type="http://schemas.openxmlformats.org/officeDocument/2006/relationships/image" Target="../media/image262.wmf"/><Relationship Id="rId2" Type="http://schemas.openxmlformats.org/officeDocument/2006/relationships/slideLayout" Target="../slideLayouts/slideLayout13.xml"/><Relationship Id="rId1" Type="http://schemas.openxmlformats.org/officeDocument/2006/relationships/vmlDrawing" Target="../drawings/vmlDrawing84.vml"/><Relationship Id="rId6" Type="http://schemas.openxmlformats.org/officeDocument/2006/relationships/oleObject" Target="../embeddings/oleObject278.bin"/><Relationship Id="rId5" Type="http://schemas.openxmlformats.org/officeDocument/2006/relationships/image" Target="../media/image261.wmf"/><Relationship Id="rId4" Type="http://schemas.openxmlformats.org/officeDocument/2006/relationships/oleObject" Target="../embeddings/oleObject277.bin"/></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279.bin"/><Relationship Id="rId2" Type="http://schemas.openxmlformats.org/officeDocument/2006/relationships/slideLayout" Target="../slideLayouts/slideLayout13.xml"/><Relationship Id="rId1" Type="http://schemas.openxmlformats.org/officeDocument/2006/relationships/vmlDrawing" Target="../drawings/vmlDrawing85.vml"/><Relationship Id="rId4" Type="http://schemas.openxmlformats.org/officeDocument/2006/relationships/image" Target="../media/image263.wmf"/></Relationships>
</file>

<file path=ppt/slides/_rels/slide103.xml.rels><?xml version="1.0" encoding="UTF-8" standalone="yes"?>
<Relationships xmlns="http://schemas.openxmlformats.org/package/2006/relationships"><Relationship Id="rId3" Type="http://schemas.openxmlformats.org/officeDocument/2006/relationships/image" Target="../media/image269.png"/><Relationship Id="rId2" Type="http://schemas.openxmlformats.org/officeDocument/2006/relationships/slideLayout" Target="../slideLayouts/slideLayout13.xml"/><Relationship Id="rId1" Type="http://schemas.openxmlformats.org/officeDocument/2006/relationships/vmlDrawing" Target="../drawings/vmlDrawing86.vml"/><Relationship Id="rId5" Type="http://schemas.openxmlformats.org/officeDocument/2006/relationships/image" Target="../media/image264.wmf"/><Relationship Id="rId4" Type="http://schemas.openxmlformats.org/officeDocument/2006/relationships/oleObject" Target="../embeddings/oleObject280.bin"/></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281.bin"/><Relationship Id="rId2" Type="http://schemas.openxmlformats.org/officeDocument/2006/relationships/slideLayout" Target="../slideLayouts/slideLayout13.xml"/><Relationship Id="rId1" Type="http://schemas.openxmlformats.org/officeDocument/2006/relationships/vmlDrawing" Target="../drawings/vmlDrawing87.vml"/><Relationship Id="rId5" Type="http://schemas.openxmlformats.org/officeDocument/2006/relationships/image" Target="../media/image266.emf"/><Relationship Id="rId4" Type="http://schemas.openxmlformats.org/officeDocument/2006/relationships/image" Target="../media/image265.wmf"/></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image" Target="../media/image20.wmf"/><Relationship Id="rId5" Type="http://schemas.openxmlformats.org/officeDocument/2006/relationships/oleObject" Target="../embeddings/oleObject21.bin"/><Relationship Id="rId4" Type="http://schemas.openxmlformats.org/officeDocument/2006/relationships/image" Target="../media/image19.wmf"/></Relationships>
</file>

<file path=ppt/slides/_rels/slide12.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oleObject27.bin"/><Relationship Id="rId18" Type="http://schemas.openxmlformats.org/officeDocument/2006/relationships/image" Target="../media/image28.wmf"/><Relationship Id="rId3" Type="http://schemas.openxmlformats.org/officeDocument/2006/relationships/oleObject" Target="../embeddings/oleObject22.bin"/><Relationship Id="rId7" Type="http://schemas.openxmlformats.org/officeDocument/2006/relationships/oleObject" Target="../embeddings/oleObject24.bin"/><Relationship Id="rId12" Type="http://schemas.openxmlformats.org/officeDocument/2006/relationships/image" Target="../media/image25.wmf"/><Relationship Id="rId17" Type="http://schemas.openxmlformats.org/officeDocument/2006/relationships/oleObject" Target="../embeddings/oleObject29.bin"/><Relationship Id="rId2" Type="http://schemas.openxmlformats.org/officeDocument/2006/relationships/slideLayout" Target="../slideLayouts/slideLayout13.xml"/><Relationship Id="rId16" Type="http://schemas.openxmlformats.org/officeDocument/2006/relationships/image" Target="../media/image27.wmf"/><Relationship Id="rId1" Type="http://schemas.openxmlformats.org/officeDocument/2006/relationships/vmlDrawing" Target="../drawings/vmlDrawing9.vml"/><Relationship Id="rId6" Type="http://schemas.openxmlformats.org/officeDocument/2006/relationships/image" Target="../media/image22.wmf"/><Relationship Id="rId11" Type="http://schemas.openxmlformats.org/officeDocument/2006/relationships/oleObject" Target="../embeddings/oleObject26.bin"/><Relationship Id="rId5" Type="http://schemas.openxmlformats.org/officeDocument/2006/relationships/oleObject" Target="../embeddings/oleObject23.bin"/><Relationship Id="rId15" Type="http://schemas.openxmlformats.org/officeDocument/2006/relationships/oleObject" Target="../embeddings/oleObject28.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25.bin"/><Relationship Id="rId14" Type="http://schemas.openxmlformats.org/officeDocument/2006/relationships/image" Target="../media/image26.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image" Target="../media/image30.wmf"/><Relationship Id="rId5" Type="http://schemas.openxmlformats.org/officeDocument/2006/relationships/oleObject" Target="../embeddings/oleObject31.bin"/><Relationship Id="rId4" Type="http://schemas.openxmlformats.org/officeDocument/2006/relationships/image" Target="../media/image29.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image" Target="../media/image32.wmf"/><Relationship Id="rId5" Type="http://schemas.openxmlformats.org/officeDocument/2006/relationships/oleObject" Target="../embeddings/oleObject33.bin"/><Relationship Id="rId4" Type="http://schemas.openxmlformats.org/officeDocument/2006/relationships/image" Target="../media/image31.wmf"/></Relationships>
</file>

<file path=ppt/slides/_rels/slide15.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image" Target="../media/image34.wmf"/><Relationship Id="rId5" Type="http://schemas.openxmlformats.org/officeDocument/2006/relationships/oleObject" Target="../embeddings/oleObject35.bin"/><Relationship Id="rId4" Type="http://schemas.openxmlformats.org/officeDocument/2006/relationships/image" Target="../media/image33.wmf"/></Relationships>
</file>

<file path=ppt/slides/_rels/slide16.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37.bin"/><Relationship Id="rId7" Type="http://schemas.openxmlformats.org/officeDocument/2006/relationships/oleObject" Target="../embeddings/oleObject39.bin"/><Relationship Id="rId12" Type="http://schemas.openxmlformats.org/officeDocument/2006/relationships/image" Target="../media/image40.wmf"/><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image" Target="../media/image37.wmf"/><Relationship Id="rId11" Type="http://schemas.openxmlformats.org/officeDocument/2006/relationships/oleObject" Target="../embeddings/oleObject41.bin"/><Relationship Id="rId5" Type="http://schemas.openxmlformats.org/officeDocument/2006/relationships/oleObject" Target="../embeddings/oleObject38.bin"/><Relationship Id="rId10" Type="http://schemas.openxmlformats.org/officeDocument/2006/relationships/image" Target="../media/image39.wmf"/><Relationship Id="rId4" Type="http://schemas.openxmlformats.org/officeDocument/2006/relationships/image" Target="../media/image36.wmf"/><Relationship Id="rId9" Type="http://schemas.openxmlformats.org/officeDocument/2006/relationships/oleObject" Target="../embeddings/oleObject40.bin"/></Relationships>
</file>

<file path=ppt/slides/_rels/slide17.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42.bin"/><Relationship Id="rId7" Type="http://schemas.openxmlformats.org/officeDocument/2006/relationships/oleObject" Target="../embeddings/oleObject44.bin"/><Relationship Id="rId2" Type="http://schemas.openxmlformats.org/officeDocument/2006/relationships/slideLayout" Target="../slideLayouts/slideLayout13.xml"/><Relationship Id="rId1" Type="http://schemas.openxmlformats.org/officeDocument/2006/relationships/vmlDrawing" Target="../drawings/vmlDrawing14.vml"/><Relationship Id="rId6" Type="http://schemas.openxmlformats.org/officeDocument/2006/relationships/image" Target="../media/image42.wmf"/><Relationship Id="rId5" Type="http://schemas.openxmlformats.org/officeDocument/2006/relationships/oleObject" Target="../embeddings/oleObject43.bin"/><Relationship Id="rId4" Type="http://schemas.openxmlformats.org/officeDocument/2006/relationships/image" Target="../media/image41.wmf"/></Relationships>
</file>

<file path=ppt/slides/_rels/slide18.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image" Target="../media/image48.wmf"/><Relationship Id="rId3" Type="http://schemas.openxmlformats.org/officeDocument/2006/relationships/oleObject" Target="../embeddings/oleObject45.bin"/><Relationship Id="rId7" Type="http://schemas.openxmlformats.org/officeDocument/2006/relationships/oleObject" Target="../embeddings/oleObject47.bin"/><Relationship Id="rId12" Type="http://schemas.openxmlformats.org/officeDocument/2006/relationships/oleObject" Target="../embeddings/oleObject50.bin"/><Relationship Id="rId2" Type="http://schemas.openxmlformats.org/officeDocument/2006/relationships/slideLayout" Target="../slideLayouts/slideLayout13.xml"/><Relationship Id="rId1" Type="http://schemas.openxmlformats.org/officeDocument/2006/relationships/vmlDrawing" Target="../drawings/vmlDrawing15.vml"/><Relationship Id="rId6" Type="http://schemas.openxmlformats.org/officeDocument/2006/relationships/image" Target="../media/image45.wmf"/><Relationship Id="rId11" Type="http://schemas.openxmlformats.org/officeDocument/2006/relationships/oleObject" Target="../embeddings/oleObject49.bin"/><Relationship Id="rId5" Type="http://schemas.openxmlformats.org/officeDocument/2006/relationships/oleObject" Target="../embeddings/oleObject46.bin"/><Relationship Id="rId10" Type="http://schemas.openxmlformats.org/officeDocument/2006/relationships/image" Target="../media/image47.wmf"/><Relationship Id="rId4" Type="http://schemas.openxmlformats.org/officeDocument/2006/relationships/image" Target="../media/image44.wmf"/><Relationship Id="rId9" Type="http://schemas.openxmlformats.org/officeDocument/2006/relationships/oleObject" Target="../embeddings/oleObject48.bin"/><Relationship Id="rId14" Type="http://schemas.openxmlformats.org/officeDocument/2006/relationships/oleObject" Target="../embeddings/oleObject51.bin"/></Relationships>
</file>

<file path=ppt/slides/_rels/slide19.xml.rels><?xml version="1.0" encoding="UTF-8" standalone="yes"?>
<Relationships xmlns="http://schemas.openxmlformats.org/package/2006/relationships"><Relationship Id="rId8" Type="http://schemas.openxmlformats.org/officeDocument/2006/relationships/image" Target="../media/image51.wmf"/><Relationship Id="rId13" Type="http://schemas.openxmlformats.org/officeDocument/2006/relationships/oleObject" Target="../embeddings/oleObject57.bin"/><Relationship Id="rId3" Type="http://schemas.openxmlformats.org/officeDocument/2006/relationships/oleObject" Target="../embeddings/oleObject52.bin"/><Relationship Id="rId7" Type="http://schemas.openxmlformats.org/officeDocument/2006/relationships/oleObject" Target="../embeddings/oleObject54.bin"/><Relationship Id="rId12" Type="http://schemas.openxmlformats.org/officeDocument/2006/relationships/image" Target="../media/image53.wmf"/><Relationship Id="rId2" Type="http://schemas.openxmlformats.org/officeDocument/2006/relationships/slideLayout" Target="../slideLayouts/slideLayout13.xml"/><Relationship Id="rId16" Type="http://schemas.openxmlformats.org/officeDocument/2006/relationships/image" Target="../media/image55.wmf"/><Relationship Id="rId1" Type="http://schemas.openxmlformats.org/officeDocument/2006/relationships/vmlDrawing" Target="../drawings/vmlDrawing16.vml"/><Relationship Id="rId6" Type="http://schemas.openxmlformats.org/officeDocument/2006/relationships/image" Target="../media/image50.wmf"/><Relationship Id="rId11" Type="http://schemas.openxmlformats.org/officeDocument/2006/relationships/oleObject" Target="../embeddings/oleObject56.bin"/><Relationship Id="rId5" Type="http://schemas.openxmlformats.org/officeDocument/2006/relationships/oleObject" Target="../embeddings/oleObject53.bin"/><Relationship Id="rId15" Type="http://schemas.openxmlformats.org/officeDocument/2006/relationships/oleObject" Target="../embeddings/oleObject58.bin"/><Relationship Id="rId10" Type="http://schemas.openxmlformats.org/officeDocument/2006/relationships/image" Target="../media/image52.wmf"/><Relationship Id="rId4" Type="http://schemas.openxmlformats.org/officeDocument/2006/relationships/image" Target="../media/image49.wmf"/><Relationship Id="rId9" Type="http://schemas.openxmlformats.org/officeDocument/2006/relationships/oleObject" Target="../embeddings/oleObject55.bin"/><Relationship Id="rId14" Type="http://schemas.openxmlformats.org/officeDocument/2006/relationships/image" Target="../media/image5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58.wmf"/><Relationship Id="rId13" Type="http://schemas.openxmlformats.org/officeDocument/2006/relationships/oleObject" Target="../embeddings/oleObject64.bin"/><Relationship Id="rId18" Type="http://schemas.openxmlformats.org/officeDocument/2006/relationships/image" Target="../media/image63.wmf"/><Relationship Id="rId26" Type="http://schemas.openxmlformats.org/officeDocument/2006/relationships/image" Target="../media/image67.wmf"/><Relationship Id="rId3" Type="http://schemas.openxmlformats.org/officeDocument/2006/relationships/oleObject" Target="../embeddings/oleObject59.bin"/><Relationship Id="rId21" Type="http://schemas.openxmlformats.org/officeDocument/2006/relationships/oleObject" Target="../embeddings/oleObject68.bin"/><Relationship Id="rId7" Type="http://schemas.openxmlformats.org/officeDocument/2006/relationships/oleObject" Target="../embeddings/oleObject61.bin"/><Relationship Id="rId12" Type="http://schemas.openxmlformats.org/officeDocument/2006/relationships/image" Target="../media/image60.wmf"/><Relationship Id="rId17" Type="http://schemas.openxmlformats.org/officeDocument/2006/relationships/oleObject" Target="../embeddings/oleObject66.bin"/><Relationship Id="rId25" Type="http://schemas.openxmlformats.org/officeDocument/2006/relationships/oleObject" Target="../embeddings/oleObject70.bin"/><Relationship Id="rId2" Type="http://schemas.openxmlformats.org/officeDocument/2006/relationships/slideLayout" Target="../slideLayouts/slideLayout13.xml"/><Relationship Id="rId16" Type="http://schemas.openxmlformats.org/officeDocument/2006/relationships/image" Target="../media/image62.wmf"/><Relationship Id="rId20" Type="http://schemas.openxmlformats.org/officeDocument/2006/relationships/image" Target="../media/image64.wmf"/><Relationship Id="rId29" Type="http://schemas.openxmlformats.org/officeDocument/2006/relationships/oleObject" Target="../embeddings/oleObject72.bin"/><Relationship Id="rId1" Type="http://schemas.openxmlformats.org/officeDocument/2006/relationships/vmlDrawing" Target="../drawings/vmlDrawing17.vml"/><Relationship Id="rId6" Type="http://schemas.openxmlformats.org/officeDocument/2006/relationships/image" Target="../media/image57.wmf"/><Relationship Id="rId11" Type="http://schemas.openxmlformats.org/officeDocument/2006/relationships/oleObject" Target="../embeddings/oleObject63.bin"/><Relationship Id="rId24" Type="http://schemas.openxmlformats.org/officeDocument/2006/relationships/image" Target="../media/image66.wmf"/><Relationship Id="rId5" Type="http://schemas.openxmlformats.org/officeDocument/2006/relationships/oleObject" Target="../embeddings/oleObject60.bin"/><Relationship Id="rId15" Type="http://schemas.openxmlformats.org/officeDocument/2006/relationships/oleObject" Target="../embeddings/oleObject65.bin"/><Relationship Id="rId23" Type="http://schemas.openxmlformats.org/officeDocument/2006/relationships/oleObject" Target="../embeddings/oleObject69.bin"/><Relationship Id="rId28" Type="http://schemas.openxmlformats.org/officeDocument/2006/relationships/image" Target="../media/image68.wmf"/><Relationship Id="rId10" Type="http://schemas.openxmlformats.org/officeDocument/2006/relationships/image" Target="../media/image59.wmf"/><Relationship Id="rId19" Type="http://schemas.openxmlformats.org/officeDocument/2006/relationships/oleObject" Target="../embeddings/oleObject67.bin"/><Relationship Id="rId4" Type="http://schemas.openxmlformats.org/officeDocument/2006/relationships/image" Target="../media/image56.wmf"/><Relationship Id="rId9" Type="http://schemas.openxmlformats.org/officeDocument/2006/relationships/oleObject" Target="../embeddings/oleObject62.bin"/><Relationship Id="rId14" Type="http://schemas.openxmlformats.org/officeDocument/2006/relationships/image" Target="../media/image61.wmf"/><Relationship Id="rId22" Type="http://schemas.openxmlformats.org/officeDocument/2006/relationships/image" Target="../media/image65.wmf"/><Relationship Id="rId27" Type="http://schemas.openxmlformats.org/officeDocument/2006/relationships/oleObject" Target="../embeddings/oleObject71.bin"/><Relationship Id="rId30" Type="http://schemas.openxmlformats.org/officeDocument/2006/relationships/image" Target="../media/image69.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75.bin"/><Relationship Id="rId13" Type="http://schemas.openxmlformats.org/officeDocument/2006/relationships/image" Target="../media/image74.wmf"/><Relationship Id="rId3" Type="http://schemas.openxmlformats.org/officeDocument/2006/relationships/image" Target="../media/image77.png"/><Relationship Id="rId7" Type="http://schemas.openxmlformats.org/officeDocument/2006/relationships/image" Target="../media/image71.wmf"/><Relationship Id="rId12" Type="http://schemas.openxmlformats.org/officeDocument/2006/relationships/oleObject" Target="../embeddings/oleObject77.bin"/><Relationship Id="rId17" Type="http://schemas.openxmlformats.org/officeDocument/2006/relationships/image" Target="../media/image76.wmf"/><Relationship Id="rId2" Type="http://schemas.openxmlformats.org/officeDocument/2006/relationships/slideLayout" Target="../slideLayouts/slideLayout13.xml"/><Relationship Id="rId16" Type="http://schemas.openxmlformats.org/officeDocument/2006/relationships/oleObject" Target="../embeddings/oleObject79.bin"/><Relationship Id="rId1" Type="http://schemas.openxmlformats.org/officeDocument/2006/relationships/vmlDrawing" Target="../drawings/vmlDrawing18.vml"/><Relationship Id="rId6" Type="http://schemas.openxmlformats.org/officeDocument/2006/relationships/oleObject" Target="../embeddings/oleObject74.bin"/><Relationship Id="rId11" Type="http://schemas.openxmlformats.org/officeDocument/2006/relationships/image" Target="../media/image73.wmf"/><Relationship Id="rId5" Type="http://schemas.openxmlformats.org/officeDocument/2006/relationships/image" Target="../media/image70.wmf"/><Relationship Id="rId15" Type="http://schemas.openxmlformats.org/officeDocument/2006/relationships/image" Target="../media/image75.wmf"/><Relationship Id="rId10" Type="http://schemas.openxmlformats.org/officeDocument/2006/relationships/oleObject" Target="../embeddings/oleObject76.bin"/><Relationship Id="rId4" Type="http://schemas.openxmlformats.org/officeDocument/2006/relationships/oleObject" Target="../embeddings/oleObject73.bin"/><Relationship Id="rId9" Type="http://schemas.openxmlformats.org/officeDocument/2006/relationships/image" Target="../media/image72.wmf"/><Relationship Id="rId14" Type="http://schemas.openxmlformats.org/officeDocument/2006/relationships/oleObject" Target="../embeddings/oleObject78.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82.bin"/><Relationship Id="rId3" Type="http://schemas.openxmlformats.org/officeDocument/2006/relationships/image" Target="../media/image81.png"/><Relationship Id="rId7" Type="http://schemas.openxmlformats.org/officeDocument/2006/relationships/image" Target="../media/image78.wmf"/><Relationship Id="rId2" Type="http://schemas.openxmlformats.org/officeDocument/2006/relationships/slideLayout" Target="../slideLayouts/slideLayout13.xml"/><Relationship Id="rId1" Type="http://schemas.openxmlformats.org/officeDocument/2006/relationships/vmlDrawing" Target="../drawings/vmlDrawing19.vml"/><Relationship Id="rId6" Type="http://schemas.openxmlformats.org/officeDocument/2006/relationships/oleObject" Target="../embeddings/oleObject81.bin"/><Relationship Id="rId5" Type="http://schemas.openxmlformats.org/officeDocument/2006/relationships/image" Target="../media/image77.wmf"/><Relationship Id="rId4" Type="http://schemas.openxmlformats.org/officeDocument/2006/relationships/oleObject" Target="../embeddings/oleObject80.bin"/><Relationship Id="rId9" Type="http://schemas.openxmlformats.org/officeDocument/2006/relationships/image" Target="../media/image79.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85.bin"/><Relationship Id="rId13" Type="http://schemas.openxmlformats.org/officeDocument/2006/relationships/image" Target="../media/image84.wmf"/><Relationship Id="rId18" Type="http://schemas.openxmlformats.org/officeDocument/2006/relationships/oleObject" Target="../embeddings/oleObject90.bin"/><Relationship Id="rId3" Type="http://schemas.openxmlformats.org/officeDocument/2006/relationships/image" Target="../media/image90.png"/><Relationship Id="rId7" Type="http://schemas.openxmlformats.org/officeDocument/2006/relationships/image" Target="../media/image81.wmf"/><Relationship Id="rId12" Type="http://schemas.openxmlformats.org/officeDocument/2006/relationships/oleObject" Target="../embeddings/oleObject87.bin"/><Relationship Id="rId17" Type="http://schemas.openxmlformats.org/officeDocument/2006/relationships/image" Target="../media/image86.wmf"/><Relationship Id="rId2" Type="http://schemas.openxmlformats.org/officeDocument/2006/relationships/slideLayout" Target="../slideLayouts/slideLayout13.xml"/><Relationship Id="rId16" Type="http://schemas.openxmlformats.org/officeDocument/2006/relationships/oleObject" Target="../embeddings/oleObject89.bin"/><Relationship Id="rId1" Type="http://schemas.openxmlformats.org/officeDocument/2006/relationships/vmlDrawing" Target="../drawings/vmlDrawing20.vml"/><Relationship Id="rId6" Type="http://schemas.openxmlformats.org/officeDocument/2006/relationships/oleObject" Target="../embeddings/oleObject84.bin"/><Relationship Id="rId11" Type="http://schemas.openxmlformats.org/officeDocument/2006/relationships/image" Target="../media/image83.wmf"/><Relationship Id="rId5" Type="http://schemas.openxmlformats.org/officeDocument/2006/relationships/image" Target="../media/image80.wmf"/><Relationship Id="rId15" Type="http://schemas.openxmlformats.org/officeDocument/2006/relationships/image" Target="../media/image85.wmf"/><Relationship Id="rId10" Type="http://schemas.openxmlformats.org/officeDocument/2006/relationships/oleObject" Target="../embeddings/oleObject86.bin"/><Relationship Id="rId19" Type="http://schemas.openxmlformats.org/officeDocument/2006/relationships/image" Target="../media/image87.wmf"/><Relationship Id="rId4" Type="http://schemas.openxmlformats.org/officeDocument/2006/relationships/oleObject" Target="../embeddings/oleObject83.bin"/><Relationship Id="rId9" Type="http://schemas.openxmlformats.org/officeDocument/2006/relationships/image" Target="../media/image82.wmf"/><Relationship Id="rId14" Type="http://schemas.openxmlformats.org/officeDocument/2006/relationships/oleObject" Target="../embeddings/oleObject88.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93.bin"/><Relationship Id="rId13" Type="http://schemas.openxmlformats.org/officeDocument/2006/relationships/image" Target="../media/image92.wmf"/><Relationship Id="rId3" Type="http://schemas.openxmlformats.org/officeDocument/2006/relationships/image" Target="../media/image97.png"/><Relationship Id="rId7" Type="http://schemas.openxmlformats.org/officeDocument/2006/relationships/image" Target="../media/image89.wmf"/><Relationship Id="rId12" Type="http://schemas.openxmlformats.org/officeDocument/2006/relationships/oleObject" Target="../embeddings/oleObject95.bin"/><Relationship Id="rId2" Type="http://schemas.openxmlformats.org/officeDocument/2006/relationships/slideLayout" Target="../slideLayouts/slideLayout13.xml"/><Relationship Id="rId1" Type="http://schemas.openxmlformats.org/officeDocument/2006/relationships/vmlDrawing" Target="../drawings/vmlDrawing21.vml"/><Relationship Id="rId6" Type="http://schemas.openxmlformats.org/officeDocument/2006/relationships/oleObject" Target="../embeddings/oleObject92.bin"/><Relationship Id="rId11" Type="http://schemas.openxmlformats.org/officeDocument/2006/relationships/image" Target="../media/image91.wmf"/><Relationship Id="rId5" Type="http://schemas.openxmlformats.org/officeDocument/2006/relationships/image" Target="../media/image88.wmf"/><Relationship Id="rId15" Type="http://schemas.openxmlformats.org/officeDocument/2006/relationships/image" Target="../media/image93.wmf"/><Relationship Id="rId10" Type="http://schemas.openxmlformats.org/officeDocument/2006/relationships/oleObject" Target="../embeddings/oleObject94.bin"/><Relationship Id="rId4" Type="http://schemas.openxmlformats.org/officeDocument/2006/relationships/oleObject" Target="../embeddings/oleObject91.bin"/><Relationship Id="rId9" Type="http://schemas.openxmlformats.org/officeDocument/2006/relationships/image" Target="../media/image90.wmf"/><Relationship Id="rId14" Type="http://schemas.openxmlformats.org/officeDocument/2006/relationships/oleObject" Target="../embeddings/oleObject96.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99.bin"/><Relationship Id="rId3" Type="http://schemas.openxmlformats.org/officeDocument/2006/relationships/notesSlide" Target="../notesSlides/notesSlide1.xml"/><Relationship Id="rId7" Type="http://schemas.openxmlformats.org/officeDocument/2006/relationships/image" Target="../media/image95.wmf"/><Relationship Id="rId2" Type="http://schemas.openxmlformats.org/officeDocument/2006/relationships/slideLayout" Target="../slideLayouts/slideLayout13.xml"/><Relationship Id="rId1" Type="http://schemas.openxmlformats.org/officeDocument/2006/relationships/vmlDrawing" Target="../drawings/vmlDrawing22.vml"/><Relationship Id="rId6" Type="http://schemas.openxmlformats.org/officeDocument/2006/relationships/oleObject" Target="../embeddings/oleObject98.bin"/><Relationship Id="rId11" Type="http://schemas.openxmlformats.org/officeDocument/2006/relationships/image" Target="../media/image97.wmf"/><Relationship Id="rId5" Type="http://schemas.openxmlformats.org/officeDocument/2006/relationships/image" Target="../media/image94.wmf"/><Relationship Id="rId10" Type="http://schemas.openxmlformats.org/officeDocument/2006/relationships/oleObject" Target="../embeddings/oleObject100.bin"/><Relationship Id="rId4" Type="http://schemas.openxmlformats.org/officeDocument/2006/relationships/oleObject" Target="../embeddings/oleObject97.bin"/><Relationship Id="rId9" Type="http://schemas.openxmlformats.org/officeDocument/2006/relationships/image" Target="../media/image96.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03.bin"/><Relationship Id="rId3" Type="http://schemas.openxmlformats.org/officeDocument/2006/relationships/image" Target="../media/image102.png"/><Relationship Id="rId7" Type="http://schemas.openxmlformats.org/officeDocument/2006/relationships/image" Target="../media/image99.wmf"/><Relationship Id="rId12" Type="http://schemas.openxmlformats.org/officeDocument/2006/relationships/image" Target="../media/image101.wmf"/><Relationship Id="rId2" Type="http://schemas.openxmlformats.org/officeDocument/2006/relationships/slideLayout" Target="../slideLayouts/slideLayout13.xml"/><Relationship Id="rId1" Type="http://schemas.openxmlformats.org/officeDocument/2006/relationships/vmlDrawing" Target="../drawings/vmlDrawing23.vml"/><Relationship Id="rId6" Type="http://schemas.openxmlformats.org/officeDocument/2006/relationships/oleObject" Target="../embeddings/oleObject102.bin"/><Relationship Id="rId11" Type="http://schemas.openxmlformats.org/officeDocument/2006/relationships/oleObject" Target="../embeddings/oleObject105.bin"/><Relationship Id="rId5" Type="http://schemas.openxmlformats.org/officeDocument/2006/relationships/image" Target="../media/image98.wmf"/><Relationship Id="rId10" Type="http://schemas.openxmlformats.org/officeDocument/2006/relationships/image" Target="../media/image100.wmf"/><Relationship Id="rId4" Type="http://schemas.openxmlformats.org/officeDocument/2006/relationships/oleObject" Target="../embeddings/oleObject101.bin"/><Relationship Id="rId9" Type="http://schemas.openxmlformats.org/officeDocument/2006/relationships/oleObject" Target="../embeddings/oleObject104.bin"/></Relationships>
</file>

<file path=ppt/slides/_rels/slide27.xml.rels><?xml version="1.0" encoding="UTF-8" standalone="yes"?>
<Relationships xmlns="http://schemas.openxmlformats.org/package/2006/relationships"><Relationship Id="rId8" Type="http://schemas.openxmlformats.org/officeDocument/2006/relationships/image" Target="../media/image104.wmf"/><Relationship Id="rId3" Type="http://schemas.openxmlformats.org/officeDocument/2006/relationships/oleObject" Target="../embeddings/oleObject106.bin"/><Relationship Id="rId7" Type="http://schemas.openxmlformats.org/officeDocument/2006/relationships/oleObject" Target="../embeddings/oleObject108.bin"/><Relationship Id="rId12" Type="http://schemas.openxmlformats.org/officeDocument/2006/relationships/image" Target="../media/image106.wmf"/><Relationship Id="rId2" Type="http://schemas.openxmlformats.org/officeDocument/2006/relationships/slideLayout" Target="../slideLayouts/slideLayout13.xml"/><Relationship Id="rId1" Type="http://schemas.openxmlformats.org/officeDocument/2006/relationships/vmlDrawing" Target="../drawings/vmlDrawing24.vml"/><Relationship Id="rId6" Type="http://schemas.openxmlformats.org/officeDocument/2006/relationships/image" Target="../media/image103.wmf"/><Relationship Id="rId11" Type="http://schemas.openxmlformats.org/officeDocument/2006/relationships/oleObject" Target="../embeddings/oleObject110.bin"/><Relationship Id="rId5" Type="http://schemas.openxmlformats.org/officeDocument/2006/relationships/oleObject" Target="../embeddings/oleObject107.bin"/><Relationship Id="rId10" Type="http://schemas.openxmlformats.org/officeDocument/2006/relationships/image" Target="../media/image105.wmf"/><Relationship Id="rId4" Type="http://schemas.openxmlformats.org/officeDocument/2006/relationships/image" Target="../media/image102.wmf"/><Relationship Id="rId9" Type="http://schemas.openxmlformats.org/officeDocument/2006/relationships/oleObject" Target="../embeddings/oleObject109.bin"/></Relationships>
</file>

<file path=ppt/slides/_rels/slide28.xml.rels><?xml version="1.0" encoding="UTF-8" standalone="yes"?>
<Relationships xmlns="http://schemas.openxmlformats.org/package/2006/relationships"><Relationship Id="rId8" Type="http://schemas.openxmlformats.org/officeDocument/2006/relationships/image" Target="../media/image109.wmf"/><Relationship Id="rId13" Type="http://schemas.openxmlformats.org/officeDocument/2006/relationships/image" Target="../media/image111.wmf"/><Relationship Id="rId3" Type="http://schemas.openxmlformats.org/officeDocument/2006/relationships/oleObject" Target="../embeddings/oleObject111.bin"/><Relationship Id="rId7" Type="http://schemas.openxmlformats.org/officeDocument/2006/relationships/oleObject" Target="../embeddings/oleObject113.bin"/><Relationship Id="rId12" Type="http://schemas.openxmlformats.org/officeDocument/2006/relationships/oleObject" Target="../embeddings/oleObject116.bin"/><Relationship Id="rId17" Type="http://schemas.openxmlformats.org/officeDocument/2006/relationships/image" Target="../media/image113.wmf"/><Relationship Id="rId2" Type="http://schemas.openxmlformats.org/officeDocument/2006/relationships/slideLayout" Target="../slideLayouts/slideLayout13.xml"/><Relationship Id="rId16" Type="http://schemas.openxmlformats.org/officeDocument/2006/relationships/oleObject" Target="../embeddings/oleObject118.bin"/><Relationship Id="rId1" Type="http://schemas.openxmlformats.org/officeDocument/2006/relationships/vmlDrawing" Target="../drawings/vmlDrawing25.vml"/><Relationship Id="rId6" Type="http://schemas.openxmlformats.org/officeDocument/2006/relationships/image" Target="../media/image108.wmf"/><Relationship Id="rId11" Type="http://schemas.openxmlformats.org/officeDocument/2006/relationships/oleObject" Target="../embeddings/oleObject115.bin"/><Relationship Id="rId5" Type="http://schemas.openxmlformats.org/officeDocument/2006/relationships/oleObject" Target="../embeddings/oleObject112.bin"/><Relationship Id="rId15" Type="http://schemas.openxmlformats.org/officeDocument/2006/relationships/image" Target="../media/image112.wmf"/><Relationship Id="rId10" Type="http://schemas.openxmlformats.org/officeDocument/2006/relationships/image" Target="../media/image110.wmf"/><Relationship Id="rId4" Type="http://schemas.openxmlformats.org/officeDocument/2006/relationships/image" Target="../media/image107.wmf"/><Relationship Id="rId9" Type="http://schemas.openxmlformats.org/officeDocument/2006/relationships/oleObject" Target="../embeddings/oleObject114.bin"/><Relationship Id="rId14" Type="http://schemas.openxmlformats.org/officeDocument/2006/relationships/oleObject" Target="../embeddings/oleObject117.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slideLayout" Target="../slideLayouts/slideLayout13.xml"/><Relationship Id="rId1" Type="http://schemas.openxmlformats.org/officeDocument/2006/relationships/vmlDrawing" Target="../drawings/vmlDrawing26.vml"/><Relationship Id="rId5" Type="http://schemas.openxmlformats.org/officeDocument/2006/relationships/image" Target="../media/image114.wmf"/><Relationship Id="rId4" Type="http://schemas.openxmlformats.org/officeDocument/2006/relationships/oleObject" Target="../embeddings/oleObject119.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20.bin"/><Relationship Id="rId2" Type="http://schemas.openxmlformats.org/officeDocument/2006/relationships/slideLayout" Target="../slideLayouts/slideLayout13.xml"/><Relationship Id="rId1" Type="http://schemas.openxmlformats.org/officeDocument/2006/relationships/vmlDrawing" Target="../drawings/vmlDrawing27.vml"/><Relationship Id="rId4" Type="http://schemas.openxmlformats.org/officeDocument/2006/relationships/image" Target="../media/image116.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21.bin"/><Relationship Id="rId2" Type="http://schemas.openxmlformats.org/officeDocument/2006/relationships/slideLayout" Target="../slideLayouts/slideLayout13.xml"/><Relationship Id="rId1" Type="http://schemas.openxmlformats.org/officeDocument/2006/relationships/vmlDrawing" Target="../drawings/vmlDrawing28.vml"/><Relationship Id="rId4" Type="http://schemas.openxmlformats.org/officeDocument/2006/relationships/image" Target="../media/image117.wmf"/></Relationships>
</file>

<file path=ppt/slides/_rels/slide33.xml.rels><?xml version="1.0" encoding="UTF-8" standalone="yes"?>
<Relationships xmlns="http://schemas.openxmlformats.org/package/2006/relationships"><Relationship Id="rId8" Type="http://schemas.openxmlformats.org/officeDocument/2006/relationships/image" Target="../media/image120.wmf"/><Relationship Id="rId3" Type="http://schemas.openxmlformats.org/officeDocument/2006/relationships/oleObject" Target="../embeddings/oleObject122.bin"/><Relationship Id="rId7" Type="http://schemas.openxmlformats.org/officeDocument/2006/relationships/oleObject" Target="../embeddings/oleObject124.bin"/><Relationship Id="rId2" Type="http://schemas.openxmlformats.org/officeDocument/2006/relationships/slideLayout" Target="../slideLayouts/slideLayout13.xml"/><Relationship Id="rId1" Type="http://schemas.openxmlformats.org/officeDocument/2006/relationships/vmlDrawing" Target="../drawings/vmlDrawing29.vml"/><Relationship Id="rId6" Type="http://schemas.openxmlformats.org/officeDocument/2006/relationships/image" Target="../media/image119.wmf"/><Relationship Id="rId5" Type="http://schemas.openxmlformats.org/officeDocument/2006/relationships/oleObject" Target="../embeddings/oleObject123.bin"/><Relationship Id="rId10" Type="http://schemas.openxmlformats.org/officeDocument/2006/relationships/image" Target="../media/image121.wmf"/><Relationship Id="rId4" Type="http://schemas.openxmlformats.org/officeDocument/2006/relationships/image" Target="../media/image118.wmf"/><Relationship Id="rId9" Type="http://schemas.openxmlformats.org/officeDocument/2006/relationships/oleObject" Target="../embeddings/oleObject125.bin"/></Relationships>
</file>

<file path=ppt/slides/_rels/slide34.xml.rels><?xml version="1.0" encoding="UTF-8" standalone="yes"?>
<Relationships xmlns="http://schemas.openxmlformats.org/package/2006/relationships"><Relationship Id="rId8" Type="http://schemas.openxmlformats.org/officeDocument/2006/relationships/image" Target="../media/image124.wmf"/><Relationship Id="rId3" Type="http://schemas.openxmlformats.org/officeDocument/2006/relationships/oleObject" Target="../embeddings/oleObject126.bin"/><Relationship Id="rId7" Type="http://schemas.openxmlformats.org/officeDocument/2006/relationships/oleObject" Target="../embeddings/oleObject128.bin"/><Relationship Id="rId2" Type="http://schemas.openxmlformats.org/officeDocument/2006/relationships/slideLayout" Target="../slideLayouts/slideLayout13.xml"/><Relationship Id="rId1" Type="http://schemas.openxmlformats.org/officeDocument/2006/relationships/vmlDrawing" Target="../drawings/vmlDrawing30.vml"/><Relationship Id="rId6" Type="http://schemas.openxmlformats.org/officeDocument/2006/relationships/image" Target="../media/image123.wmf"/><Relationship Id="rId5" Type="http://schemas.openxmlformats.org/officeDocument/2006/relationships/oleObject" Target="../embeddings/oleObject127.bin"/><Relationship Id="rId10" Type="http://schemas.openxmlformats.org/officeDocument/2006/relationships/image" Target="../media/image125.wmf"/><Relationship Id="rId4" Type="http://schemas.openxmlformats.org/officeDocument/2006/relationships/image" Target="../media/image122.wmf"/><Relationship Id="rId9" Type="http://schemas.openxmlformats.org/officeDocument/2006/relationships/oleObject" Target="../embeddings/oleObject129.bin"/></Relationships>
</file>

<file path=ppt/slides/_rels/slide35.xml.rels><?xml version="1.0" encoding="UTF-8" standalone="yes"?>
<Relationships xmlns="http://schemas.openxmlformats.org/package/2006/relationships"><Relationship Id="rId8" Type="http://schemas.openxmlformats.org/officeDocument/2006/relationships/image" Target="../media/image128.wmf"/><Relationship Id="rId3" Type="http://schemas.openxmlformats.org/officeDocument/2006/relationships/oleObject" Target="../embeddings/oleObject130.bin"/><Relationship Id="rId7" Type="http://schemas.openxmlformats.org/officeDocument/2006/relationships/oleObject" Target="../embeddings/oleObject132.bin"/><Relationship Id="rId2" Type="http://schemas.openxmlformats.org/officeDocument/2006/relationships/slideLayout" Target="../slideLayouts/slideLayout13.xml"/><Relationship Id="rId1" Type="http://schemas.openxmlformats.org/officeDocument/2006/relationships/vmlDrawing" Target="../drawings/vmlDrawing31.vml"/><Relationship Id="rId6" Type="http://schemas.openxmlformats.org/officeDocument/2006/relationships/image" Target="../media/image127.wmf"/><Relationship Id="rId5" Type="http://schemas.openxmlformats.org/officeDocument/2006/relationships/oleObject" Target="../embeddings/oleObject131.bin"/><Relationship Id="rId10" Type="http://schemas.openxmlformats.org/officeDocument/2006/relationships/image" Target="../media/image129.wmf"/><Relationship Id="rId4" Type="http://schemas.openxmlformats.org/officeDocument/2006/relationships/image" Target="../media/image126.wmf"/><Relationship Id="rId9" Type="http://schemas.openxmlformats.org/officeDocument/2006/relationships/oleObject" Target="../embeddings/oleObject133.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34.bin"/><Relationship Id="rId2" Type="http://schemas.openxmlformats.org/officeDocument/2006/relationships/slideLayout" Target="../slideLayouts/slideLayout13.xml"/><Relationship Id="rId1" Type="http://schemas.openxmlformats.org/officeDocument/2006/relationships/vmlDrawing" Target="../drawings/vmlDrawing32.vml"/><Relationship Id="rId4" Type="http://schemas.openxmlformats.org/officeDocument/2006/relationships/image" Target="../media/image130.wmf"/></Relationships>
</file>

<file path=ppt/slides/_rels/slide37.xml.rels><?xml version="1.0" encoding="UTF-8" standalone="yes"?>
<Relationships xmlns="http://schemas.openxmlformats.org/package/2006/relationships"><Relationship Id="rId8" Type="http://schemas.openxmlformats.org/officeDocument/2006/relationships/image" Target="../media/image133.wmf"/><Relationship Id="rId3" Type="http://schemas.openxmlformats.org/officeDocument/2006/relationships/oleObject" Target="../embeddings/oleObject135.bin"/><Relationship Id="rId7" Type="http://schemas.openxmlformats.org/officeDocument/2006/relationships/oleObject" Target="../embeddings/oleObject137.bin"/><Relationship Id="rId2" Type="http://schemas.openxmlformats.org/officeDocument/2006/relationships/slideLayout" Target="../slideLayouts/slideLayout13.xml"/><Relationship Id="rId1" Type="http://schemas.openxmlformats.org/officeDocument/2006/relationships/vmlDrawing" Target="../drawings/vmlDrawing33.vml"/><Relationship Id="rId6" Type="http://schemas.openxmlformats.org/officeDocument/2006/relationships/image" Target="../media/image132.wmf"/><Relationship Id="rId5" Type="http://schemas.openxmlformats.org/officeDocument/2006/relationships/oleObject" Target="../embeddings/oleObject136.bin"/><Relationship Id="rId4" Type="http://schemas.openxmlformats.org/officeDocument/2006/relationships/image" Target="../media/image131.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38.bin"/><Relationship Id="rId2" Type="http://schemas.openxmlformats.org/officeDocument/2006/relationships/slideLayout" Target="../slideLayouts/slideLayout13.xml"/><Relationship Id="rId1" Type="http://schemas.openxmlformats.org/officeDocument/2006/relationships/vmlDrawing" Target="../drawings/vmlDrawing34.vml"/><Relationship Id="rId5" Type="http://schemas.openxmlformats.org/officeDocument/2006/relationships/oleObject" Target="../embeddings/oleObject139.bin"/><Relationship Id="rId4" Type="http://schemas.openxmlformats.org/officeDocument/2006/relationships/image" Target="../media/image134.w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43.bin"/><Relationship Id="rId3" Type="http://schemas.openxmlformats.org/officeDocument/2006/relationships/oleObject" Target="../embeddings/oleObject140.bin"/><Relationship Id="rId7" Type="http://schemas.openxmlformats.org/officeDocument/2006/relationships/oleObject" Target="../embeddings/oleObject142.bin"/><Relationship Id="rId12" Type="http://schemas.openxmlformats.org/officeDocument/2006/relationships/image" Target="../media/image136.wmf"/><Relationship Id="rId2" Type="http://schemas.openxmlformats.org/officeDocument/2006/relationships/slideLayout" Target="../slideLayouts/slideLayout13.xml"/><Relationship Id="rId1" Type="http://schemas.openxmlformats.org/officeDocument/2006/relationships/vmlDrawing" Target="../drawings/vmlDrawing35.vml"/><Relationship Id="rId6" Type="http://schemas.openxmlformats.org/officeDocument/2006/relationships/image" Target="../media/image128.wmf"/><Relationship Id="rId11" Type="http://schemas.openxmlformats.org/officeDocument/2006/relationships/oleObject" Target="../embeddings/oleObject145.bin"/><Relationship Id="rId5" Type="http://schemas.openxmlformats.org/officeDocument/2006/relationships/oleObject" Target="../embeddings/oleObject141.bin"/><Relationship Id="rId10" Type="http://schemas.openxmlformats.org/officeDocument/2006/relationships/image" Target="../media/image135.wmf"/><Relationship Id="rId4" Type="http://schemas.openxmlformats.org/officeDocument/2006/relationships/image" Target="../media/image127.wmf"/><Relationship Id="rId9" Type="http://schemas.openxmlformats.org/officeDocument/2006/relationships/oleObject" Target="../embeddings/oleObject144.bin"/></Relationships>
</file>

<file path=ppt/slides/_rels/slide4.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4.bin"/></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148.bin"/><Relationship Id="rId3" Type="http://schemas.openxmlformats.org/officeDocument/2006/relationships/image" Target="../media/image140.png"/><Relationship Id="rId7" Type="http://schemas.openxmlformats.org/officeDocument/2006/relationships/image" Target="../media/image138.wmf"/><Relationship Id="rId2" Type="http://schemas.openxmlformats.org/officeDocument/2006/relationships/slideLayout" Target="../slideLayouts/slideLayout13.xml"/><Relationship Id="rId1" Type="http://schemas.openxmlformats.org/officeDocument/2006/relationships/vmlDrawing" Target="../drawings/vmlDrawing36.vml"/><Relationship Id="rId6" Type="http://schemas.openxmlformats.org/officeDocument/2006/relationships/oleObject" Target="../embeddings/oleObject147.bin"/><Relationship Id="rId5" Type="http://schemas.openxmlformats.org/officeDocument/2006/relationships/image" Target="../media/image137.wmf"/><Relationship Id="rId4" Type="http://schemas.openxmlformats.org/officeDocument/2006/relationships/oleObject" Target="../embeddings/oleObject146.bin"/><Relationship Id="rId9" Type="http://schemas.openxmlformats.org/officeDocument/2006/relationships/image" Target="../media/image139.wmf"/></Relationships>
</file>

<file path=ppt/slides/_rels/slide41.xml.rels><?xml version="1.0" encoding="UTF-8" standalone="yes"?>
<Relationships xmlns="http://schemas.openxmlformats.org/package/2006/relationships"><Relationship Id="rId8" Type="http://schemas.openxmlformats.org/officeDocument/2006/relationships/image" Target="../media/image140.wmf"/><Relationship Id="rId3" Type="http://schemas.openxmlformats.org/officeDocument/2006/relationships/image" Target="../media/image142.jpeg"/><Relationship Id="rId7" Type="http://schemas.openxmlformats.org/officeDocument/2006/relationships/oleObject" Target="../embeddings/oleObject151.bin"/><Relationship Id="rId2" Type="http://schemas.openxmlformats.org/officeDocument/2006/relationships/slideLayout" Target="../slideLayouts/slideLayout13.xml"/><Relationship Id="rId1" Type="http://schemas.openxmlformats.org/officeDocument/2006/relationships/vmlDrawing" Target="../drawings/vmlDrawing37.vml"/><Relationship Id="rId6" Type="http://schemas.openxmlformats.org/officeDocument/2006/relationships/oleObject" Target="../embeddings/oleObject150.bin"/><Relationship Id="rId5" Type="http://schemas.openxmlformats.org/officeDocument/2006/relationships/image" Target="../media/image127.wmf"/><Relationship Id="rId10" Type="http://schemas.openxmlformats.org/officeDocument/2006/relationships/image" Target="../media/image141.wmf"/><Relationship Id="rId4" Type="http://schemas.openxmlformats.org/officeDocument/2006/relationships/oleObject" Target="../embeddings/oleObject149.bin"/><Relationship Id="rId9" Type="http://schemas.openxmlformats.org/officeDocument/2006/relationships/oleObject" Target="../embeddings/oleObject152.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53.bin"/><Relationship Id="rId2" Type="http://schemas.openxmlformats.org/officeDocument/2006/relationships/slideLayout" Target="../slideLayouts/slideLayout13.xml"/><Relationship Id="rId1" Type="http://schemas.openxmlformats.org/officeDocument/2006/relationships/vmlDrawing" Target="../drawings/vmlDrawing38.vml"/><Relationship Id="rId4" Type="http://schemas.openxmlformats.org/officeDocument/2006/relationships/image" Target="../media/image143.wmf"/></Relationships>
</file>

<file path=ppt/slides/_rels/slide43.xml.rels><?xml version="1.0" encoding="UTF-8" standalone="yes"?>
<Relationships xmlns="http://schemas.openxmlformats.org/package/2006/relationships"><Relationship Id="rId8" Type="http://schemas.openxmlformats.org/officeDocument/2006/relationships/image" Target="../media/image146.wmf"/><Relationship Id="rId3" Type="http://schemas.openxmlformats.org/officeDocument/2006/relationships/oleObject" Target="../embeddings/oleObject154.bin"/><Relationship Id="rId7" Type="http://schemas.openxmlformats.org/officeDocument/2006/relationships/oleObject" Target="../embeddings/oleObject156.bin"/><Relationship Id="rId2" Type="http://schemas.openxmlformats.org/officeDocument/2006/relationships/slideLayout" Target="../slideLayouts/slideLayout13.xml"/><Relationship Id="rId1" Type="http://schemas.openxmlformats.org/officeDocument/2006/relationships/vmlDrawing" Target="../drawings/vmlDrawing39.vml"/><Relationship Id="rId6" Type="http://schemas.openxmlformats.org/officeDocument/2006/relationships/image" Target="../media/image145.wmf"/><Relationship Id="rId5" Type="http://schemas.openxmlformats.org/officeDocument/2006/relationships/oleObject" Target="../embeddings/oleObject155.bin"/><Relationship Id="rId4" Type="http://schemas.openxmlformats.org/officeDocument/2006/relationships/image" Target="../media/image144.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slideLayout" Target="../slideLayouts/slideLayout13.xml"/><Relationship Id="rId1" Type="http://schemas.openxmlformats.org/officeDocument/2006/relationships/vmlDrawing" Target="../drawings/vmlDrawing40.vml"/><Relationship Id="rId5" Type="http://schemas.openxmlformats.org/officeDocument/2006/relationships/image" Target="../media/image147.wmf"/><Relationship Id="rId4" Type="http://schemas.openxmlformats.org/officeDocument/2006/relationships/oleObject" Target="../embeddings/oleObject157.bin"/></Relationships>
</file>

<file path=ppt/slides/_rels/slide46.xml.rels><?xml version="1.0" encoding="UTF-8" standalone="yes"?>
<Relationships xmlns="http://schemas.openxmlformats.org/package/2006/relationships"><Relationship Id="rId8" Type="http://schemas.openxmlformats.org/officeDocument/2006/relationships/image" Target="../media/image150.wmf"/><Relationship Id="rId13" Type="http://schemas.openxmlformats.org/officeDocument/2006/relationships/oleObject" Target="../embeddings/oleObject163.bin"/><Relationship Id="rId18" Type="http://schemas.openxmlformats.org/officeDocument/2006/relationships/image" Target="../media/image155.wmf"/><Relationship Id="rId3" Type="http://schemas.openxmlformats.org/officeDocument/2006/relationships/oleObject" Target="../embeddings/oleObject158.bin"/><Relationship Id="rId21" Type="http://schemas.openxmlformats.org/officeDocument/2006/relationships/oleObject" Target="../embeddings/oleObject167.bin"/><Relationship Id="rId7" Type="http://schemas.openxmlformats.org/officeDocument/2006/relationships/oleObject" Target="../embeddings/oleObject160.bin"/><Relationship Id="rId12" Type="http://schemas.openxmlformats.org/officeDocument/2006/relationships/image" Target="../media/image152.wmf"/><Relationship Id="rId17" Type="http://schemas.openxmlformats.org/officeDocument/2006/relationships/oleObject" Target="../embeddings/oleObject165.bin"/><Relationship Id="rId2" Type="http://schemas.openxmlformats.org/officeDocument/2006/relationships/slideLayout" Target="../slideLayouts/slideLayout13.xml"/><Relationship Id="rId16" Type="http://schemas.openxmlformats.org/officeDocument/2006/relationships/image" Target="../media/image154.wmf"/><Relationship Id="rId20" Type="http://schemas.openxmlformats.org/officeDocument/2006/relationships/image" Target="../media/image156.wmf"/><Relationship Id="rId1" Type="http://schemas.openxmlformats.org/officeDocument/2006/relationships/vmlDrawing" Target="../drawings/vmlDrawing41.vml"/><Relationship Id="rId6" Type="http://schemas.openxmlformats.org/officeDocument/2006/relationships/image" Target="../media/image149.wmf"/><Relationship Id="rId11" Type="http://schemas.openxmlformats.org/officeDocument/2006/relationships/oleObject" Target="../embeddings/oleObject162.bin"/><Relationship Id="rId5" Type="http://schemas.openxmlformats.org/officeDocument/2006/relationships/oleObject" Target="../embeddings/oleObject159.bin"/><Relationship Id="rId15" Type="http://schemas.openxmlformats.org/officeDocument/2006/relationships/oleObject" Target="../embeddings/oleObject164.bin"/><Relationship Id="rId10" Type="http://schemas.openxmlformats.org/officeDocument/2006/relationships/image" Target="../media/image151.wmf"/><Relationship Id="rId19" Type="http://schemas.openxmlformats.org/officeDocument/2006/relationships/oleObject" Target="../embeddings/oleObject166.bin"/><Relationship Id="rId4" Type="http://schemas.openxmlformats.org/officeDocument/2006/relationships/image" Target="../media/image148.wmf"/><Relationship Id="rId9" Type="http://schemas.openxmlformats.org/officeDocument/2006/relationships/oleObject" Target="../embeddings/oleObject161.bin"/><Relationship Id="rId14" Type="http://schemas.openxmlformats.org/officeDocument/2006/relationships/image" Target="../media/image153.wmf"/><Relationship Id="rId22" Type="http://schemas.openxmlformats.org/officeDocument/2006/relationships/image" Target="../media/image157.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68.bin"/><Relationship Id="rId2" Type="http://schemas.openxmlformats.org/officeDocument/2006/relationships/slideLayout" Target="../slideLayouts/slideLayout13.xml"/><Relationship Id="rId1" Type="http://schemas.openxmlformats.org/officeDocument/2006/relationships/vmlDrawing" Target="../drawings/vmlDrawing42.vml"/><Relationship Id="rId6" Type="http://schemas.openxmlformats.org/officeDocument/2006/relationships/image" Target="../media/image159.wmf"/><Relationship Id="rId5" Type="http://schemas.openxmlformats.org/officeDocument/2006/relationships/oleObject" Target="../embeddings/oleObject169.bin"/><Relationship Id="rId4" Type="http://schemas.openxmlformats.org/officeDocument/2006/relationships/image" Target="../media/image158.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70.bin"/><Relationship Id="rId2" Type="http://schemas.openxmlformats.org/officeDocument/2006/relationships/slideLayout" Target="../slideLayouts/slideLayout13.xml"/><Relationship Id="rId1" Type="http://schemas.openxmlformats.org/officeDocument/2006/relationships/vmlDrawing" Target="../drawings/vmlDrawing43.vml"/><Relationship Id="rId4" Type="http://schemas.openxmlformats.org/officeDocument/2006/relationships/image" Target="../media/image160.wmf"/></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171.bin"/><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3.xml"/><Relationship Id="rId1" Type="http://schemas.openxmlformats.org/officeDocument/2006/relationships/vmlDrawing" Target="../drawings/vmlDrawing44.v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60.wmf"/></Relationships>
</file>

<file path=ppt/slides/_rels/slide5.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6.bin"/><Relationship Id="rId10" Type="http://schemas.openxmlformats.org/officeDocument/2006/relationships/image" Target="../media/image5.wmf"/><Relationship Id="rId4" Type="http://schemas.openxmlformats.org/officeDocument/2006/relationships/image" Target="../media/image8.wmf"/><Relationship Id="rId9" Type="http://schemas.openxmlformats.org/officeDocument/2006/relationships/oleObject" Target="../embeddings/oleObject8.bin"/></Relationships>
</file>

<file path=ppt/slides/_rels/slide50.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slideLayout" Target="../slideLayouts/slideLayout13.xml"/><Relationship Id="rId1" Type="http://schemas.openxmlformats.org/officeDocument/2006/relationships/vmlDrawing" Target="../drawings/vmlDrawing45.vml"/><Relationship Id="rId5" Type="http://schemas.openxmlformats.org/officeDocument/2006/relationships/image" Target="../media/image160.wmf"/><Relationship Id="rId4" Type="http://schemas.openxmlformats.org/officeDocument/2006/relationships/oleObject" Target="../embeddings/oleObject172.bin"/></Relationships>
</file>

<file path=ppt/slides/_rels/slide51.xml.rels><?xml version="1.0" encoding="UTF-8" standalone="yes"?>
<Relationships xmlns="http://schemas.openxmlformats.org/package/2006/relationships"><Relationship Id="rId8" Type="http://schemas.openxmlformats.org/officeDocument/2006/relationships/image" Target="../media/image163.wmf"/><Relationship Id="rId3" Type="http://schemas.openxmlformats.org/officeDocument/2006/relationships/oleObject" Target="../embeddings/oleObject173.bin"/><Relationship Id="rId7" Type="http://schemas.openxmlformats.org/officeDocument/2006/relationships/oleObject" Target="../embeddings/oleObject175.bin"/><Relationship Id="rId12" Type="http://schemas.openxmlformats.org/officeDocument/2006/relationships/image" Target="../media/image165.wmf"/><Relationship Id="rId2" Type="http://schemas.openxmlformats.org/officeDocument/2006/relationships/slideLayout" Target="../slideLayouts/slideLayout13.xml"/><Relationship Id="rId1" Type="http://schemas.openxmlformats.org/officeDocument/2006/relationships/vmlDrawing" Target="../drawings/vmlDrawing46.vml"/><Relationship Id="rId6" Type="http://schemas.openxmlformats.org/officeDocument/2006/relationships/image" Target="../media/image162.wmf"/><Relationship Id="rId11" Type="http://schemas.openxmlformats.org/officeDocument/2006/relationships/oleObject" Target="../embeddings/oleObject177.bin"/><Relationship Id="rId5" Type="http://schemas.openxmlformats.org/officeDocument/2006/relationships/oleObject" Target="../embeddings/oleObject174.bin"/><Relationship Id="rId10" Type="http://schemas.openxmlformats.org/officeDocument/2006/relationships/image" Target="../media/image164.wmf"/><Relationship Id="rId4" Type="http://schemas.openxmlformats.org/officeDocument/2006/relationships/image" Target="../media/image161.wmf"/><Relationship Id="rId9" Type="http://schemas.openxmlformats.org/officeDocument/2006/relationships/oleObject" Target="../embeddings/oleObject176.bin"/></Relationships>
</file>

<file path=ppt/slides/_rels/slide52.xml.rels><?xml version="1.0" encoding="UTF-8" standalone="yes"?>
<Relationships xmlns="http://schemas.openxmlformats.org/package/2006/relationships"><Relationship Id="rId8" Type="http://schemas.openxmlformats.org/officeDocument/2006/relationships/image" Target="../media/image168.wmf"/><Relationship Id="rId13" Type="http://schemas.openxmlformats.org/officeDocument/2006/relationships/oleObject" Target="../embeddings/oleObject183.bin"/><Relationship Id="rId3" Type="http://schemas.openxmlformats.org/officeDocument/2006/relationships/oleObject" Target="../embeddings/oleObject178.bin"/><Relationship Id="rId7" Type="http://schemas.openxmlformats.org/officeDocument/2006/relationships/oleObject" Target="../embeddings/oleObject180.bin"/><Relationship Id="rId12" Type="http://schemas.openxmlformats.org/officeDocument/2006/relationships/image" Target="../media/image170.wmf"/><Relationship Id="rId2" Type="http://schemas.openxmlformats.org/officeDocument/2006/relationships/slideLayout" Target="../slideLayouts/slideLayout13.xml"/><Relationship Id="rId1" Type="http://schemas.openxmlformats.org/officeDocument/2006/relationships/vmlDrawing" Target="../drawings/vmlDrawing47.vml"/><Relationship Id="rId6" Type="http://schemas.openxmlformats.org/officeDocument/2006/relationships/image" Target="../media/image167.wmf"/><Relationship Id="rId11" Type="http://schemas.openxmlformats.org/officeDocument/2006/relationships/oleObject" Target="../embeddings/oleObject182.bin"/><Relationship Id="rId5" Type="http://schemas.openxmlformats.org/officeDocument/2006/relationships/oleObject" Target="../embeddings/oleObject179.bin"/><Relationship Id="rId10" Type="http://schemas.openxmlformats.org/officeDocument/2006/relationships/image" Target="../media/image169.wmf"/><Relationship Id="rId4" Type="http://schemas.openxmlformats.org/officeDocument/2006/relationships/image" Target="../media/image166.wmf"/><Relationship Id="rId9" Type="http://schemas.openxmlformats.org/officeDocument/2006/relationships/oleObject" Target="../embeddings/oleObject181.bin"/><Relationship Id="rId14" Type="http://schemas.openxmlformats.org/officeDocument/2006/relationships/image" Target="../media/image171.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84.bin"/><Relationship Id="rId2" Type="http://schemas.openxmlformats.org/officeDocument/2006/relationships/slideLayout" Target="../slideLayouts/slideLayout13.xml"/><Relationship Id="rId1" Type="http://schemas.openxmlformats.org/officeDocument/2006/relationships/vmlDrawing" Target="../drawings/vmlDrawing48.vml"/><Relationship Id="rId4" Type="http://schemas.openxmlformats.org/officeDocument/2006/relationships/image" Target="../media/image172.wmf"/></Relationships>
</file>

<file path=ppt/slides/_rels/slide54.xml.rels><?xml version="1.0" encoding="UTF-8" standalone="yes"?>
<Relationships xmlns="http://schemas.openxmlformats.org/package/2006/relationships"><Relationship Id="rId3" Type="http://schemas.openxmlformats.org/officeDocument/2006/relationships/image" Target="../media/image175.png"/><Relationship Id="rId7" Type="http://schemas.openxmlformats.org/officeDocument/2006/relationships/image" Target="../media/image174.wmf"/><Relationship Id="rId2" Type="http://schemas.openxmlformats.org/officeDocument/2006/relationships/slideLayout" Target="../slideLayouts/slideLayout13.xml"/><Relationship Id="rId1" Type="http://schemas.openxmlformats.org/officeDocument/2006/relationships/vmlDrawing" Target="../drawings/vmlDrawing49.vml"/><Relationship Id="rId6" Type="http://schemas.openxmlformats.org/officeDocument/2006/relationships/oleObject" Target="../embeddings/oleObject186.bin"/><Relationship Id="rId5" Type="http://schemas.openxmlformats.org/officeDocument/2006/relationships/image" Target="../media/image173.wmf"/><Relationship Id="rId4" Type="http://schemas.openxmlformats.org/officeDocument/2006/relationships/oleObject" Target="../embeddings/oleObject185.bin"/></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8" Type="http://schemas.openxmlformats.org/officeDocument/2006/relationships/image" Target="../media/image177.wmf"/><Relationship Id="rId13" Type="http://schemas.openxmlformats.org/officeDocument/2006/relationships/oleObject" Target="../embeddings/oleObject192.bin"/><Relationship Id="rId3" Type="http://schemas.openxmlformats.org/officeDocument/2006/relationships/oleObject" Target="../embeddings/oleObject187.bin"/><Relationship Id="rId7" Type="http://schemas.openxmlformats.org/officeDocument/2006/relationships/oleObject" Target="../embeddings/oleObject189.bin"/><Relationship Id="rId12" Type="http://schemas.openxmlformats.org/officeDocument/2006/relationships/image" Target="../media/image179.wmf"/><Relationship Id="rId2" Type="http://schemas.openxmlformats.org/officeDocument/2006/relationships/slideLayout" Target="../slideLayouts/slideLayout13.xml"/><Relationship Id="rId16" Type="http://schemas.openxmlformats.org/officeDocument/2006/relationships/image" Target="../media/image181.wmf"/><Relationship Id="rId1" Type="http://schemas.openxmlformats.org/officeDocument/2006/relationships/vmlDrawing" Target="../drawings/vmlDrawing50.vml"/><Relationship Id="rId6" Type="http://schemas.openxmlformats.org/officeDocument/2006/relationships/image" Target="../media/image176.wmf"/><Relationship Id="rId11" Type="http://schemas.openxmlformats.org/officeDocument/2006/relationships/oleObject" Target="../embeddings/oleObject191.bin"/><Relationship Id="rId5" Type="http://schemas.openxmlformats.org/officeDocument/2006/relationships/oleObject" Target="../embeddings/oleObject188.bin"/><Relationship Id="rId15" Type="http://schemas.openxmlformats.org/officeDocument/2006/relationships/oleObject" Target="../embeddings/oleObject193.bin"/><Relationship Id="rId10" Type="http://schemas.openxmlformats.org/officeDocument/2006/relationships/image" Target="../media/image178.wmf"/><Relationship Id="rId4" Type="http://schemas.openxmlformats.org/officeDocument/2006/relationships/image" Target="../media/image175.wmf"/><Relationship Id="rId9" Type="http://schemas.openxmlformats.org/officeDocument/2006/relationships/oleObject" Target="../embeddings/oleObject190.bin"/><Relationship Id="rId14" Type="http://schemas.openxmlformats.org/officeDocument/2006/relationships/image" Target="../media/image180.wmf"/></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197.bin"/><Relationship Id="rId13" Type="http://schemas.openxmlformats.org/officeDocument/2006/relationships/image" Target="../media/image186.wmf"/><Relationship Id="rId3" Type="http://schemas.openxmlformats.org/officeDocument/2006/relationships/oleObject" Target="../embeddings/oleObject194.bin"/><Relationship Id="rId7" Type="http://schemas.openxmlformats.org/officeDocument/2006/relationships/image" Target="../media/image183.wmf"/><Relationship Id="rId12" Type="http://schemas.openxmlformats.org/officeDocument/2006/relationships/oleObject" Target="../embeddings/oleObject199.bin"/><Relationship Id="rId2" Type="http://schemas.openxmlformats.org/officeDocument/2006/relationships/slideLayout" Target="../slideLayouts/slideLayout13.xml"/><Relationship Id="rId1" Type="http://schemas.openxmlformats.org/officeDocument/2006/relationships/vmlDrawing" Target="../drawings/vmlDrawing51.vml"/><Relationship Id="rId6" Type="http://schemas.openxmlformats.org/officeDocument/2006/relationships/oleObject" Target="../embeddings/oleObject196.bin"/><Relationship Id="rId11" Type="http://schemas.openxmlformats.org/officeDocument/2006/relationships/image" Target="../media/image185.wmf"/><Relationship Id="rId5" Type="http://schemas.openxmlformats.org/officeDocument/2006/relationships/oleObject" Target="../embeddings/oleObject195.bin"/><Relationship Id="rId10" Type="http://schemas.openxmlformats.org/officeDocument/2006/relationships/oleObject" Target="../embeddings/oleObject198.bin"/><Relationship Id="rId4" Type="http://schemas.openxmlformats.org/officeDocument/2006/relationships/image" Target="../media/image182.wmf"/><Relationship Id="rId9" Type="http://schemas.openxmlformats.org/officeDocument/2006/relationships/image" Target="../media/image184.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00.bin"/><Relationship Id="rId2" Type="http://schemas.openxmlformats.org/officeDocument/2006/relationships/slideLayout" Target="../slideLayouts/slideLayout13.xml"/><Relationship Id="rId1" Type="http://schemas.openxmlformats.org/officeDocument/2006/relationships/vmlDrawing" Target="../drawings/vmlDrawing52.vml"/><Relationship Id="rId4" Type="http://schemas.openxmlformats.org/officeDocument/2006/relationships/image" Target="../media/image187.wmf"/></Relationships>
</file>

<file path=ppt/slides/_rels/slide59.xml.rels><?xml version="1.0" encoding="UTF-8" standalone="yes"?>
<Relationships xmlns="http://schemas.openxmlformats.org/package/2006/relationships"><Relationship Id="rId8" Type="http://schemas.openxmlformats.org/officeDocument/2006/relationships/image" Target="../media/image190.wmf"/><Relationship Id="rId3" Type="http://schemas.openxmlformats.org/officeDocument/2006/relationships/oleObject" Target="../embeddings/oleObject201.bin"/><Relationship Id="rId7" Type="http://schemas.openxmlformats.org/officeDocument/2006/relationships/oleObject" Target="../embeddings/oleObject203.bin"/><Relationship Id="rId2" Type="http://schemas.openxmlformats.org/officeDocument/2006/relationships/slideLayout" Target="../slideLayouts/slideLayout13.xml"/><Relationship Id="rId1" Type="http://schemas.openxmlformats.org/officeDocument/2006/relationships/vmlDrawing" Target="../drawings/vmlDrawing53.vml"/><Relationship Id="rId6" Type="http://schemas.openxmlformats.org/officeDocument/2006/relationships/image" Target="../media/image189.wmf"/><Relationship Id="rId5" Type="http://schemas.openxmlformats.org/officeDocument/2006/relationships/oleObject" Target="../embeddings/oleObject202.bin"/><Relationship Id="rId4" Type="http://schemas.openxmlformats.org/officeDocument/2006/relationships/image" Target="../media/image188.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10.bin"/><Relationship Id="rId4" Type="http://schemas.openxmlformats.org/officeDocument/2006/relationships/image" Target="../media/image10.wmf"/></Relationships>
</file>

<file path=ppt/slides/_rels/slide60.xml.rels><?xml version="1.0" encoding="UTF-8" standalone="yes"?>
<Relationships xmlns="http://schemas.openxmlformats.org/package/2006/relationships"><Relationship Id="rId8" Type="http://schemas.openxmlformats.org/officeDocument/2006/relationships/image" Target="../media/image193.wmf"/><Relationship Id="rId3" Type="http://schemas.openxmlformats.org/officeDocument/2006/relationships/oleObject" Target="../embeddings/oleObject204.bin"/><Relationship Id="rId7" Type="http://schemas.openxmlformats.org/officeDocument/2006/relationships/oleObject" Target="../embeddings/oleObject206.bin"/><Relationship Id="rId12" Type="http://schemas.openxmlformats.org/officeDocument/2006/relationships/image" Target="../media/image195.wmf"/><Relationship Id="rId2" Type="http://schemas.openxmlformats.org/officeDocument/2006/relationships/slideLayout" Target="../slideLayouts/slideLayout13.xml"/><Relationship Id="rId1" Type="http://schemas.openxmlformats.org/officeDocument/2006/relationships/vmlDrawing" Target="../drawings/vmlDrawing54.vml"/><Relationship Id="rId6" Type="http://schemas.openxmlformats.org/officeDocument/2006/relationships/image" Target="../media/image192.wmf"/><Relationship Id="rId11" Type="http://schemas.openxmlformats.org/officeDocument/2006/relationships/oleObject" Target="../embeddings/oleObject208.bin"/><Relationship Id="rId5" Type="http://schemas.openxmlformats.org/officeDocument/2006/relationships/oleObject" Target="../embeddings/oleObject205.bin"/><Relationship Id="rId10" Type="http://schemas.openxmlformats.org/officeDocument/2006/relationships/image" Target="../media/image194.wmf"/><Relationship Id="rId4" Type="http://schemas.openxmlformats.org/officeDocument/2006/relationships/image" Target="../media/image191.wmf"/><Relationship Id="rId9" Type="http://schemas.openxmlformats.org/officeDocument/2006/relationships/oleObject" Target="../embeddings/oleObject207.bin"/></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09.bin"/><Relationship Id="rId2" Type="http://schemas.openxmlformats.org/officeDocument/2006/relationships/slideLayout" Target="../slideLayouts/slideLayout13.xml"/><Relationship Id="rId1" Type="http://schemas.openxmlformats.org/officeDocument/2006/relationships/vmlDrawing" Target="../drawings/vmlDrawing55.vml"/><Relationship Id="rId6" Type="http://schemas.openxmlformats.org/officeDocument/2006/relationships/image" Target="../media/image197.wmf"/><Relationship Id="rId5" Type="http://schemas.openxmlformats.org/officeDocument/2006/relationships/oleObject" Target="../embeddings/oleObject210.bin"/><Relationship Id="rId4" Type="http://schemas.openxmlformats.org/officeDocument/2006/relationships/image" Target="../media/image196.w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11.bin"/><Relationship Id="rId2" Type="http://schemas.openxmlformats.org/officeDocument/2006/relationships/slideLayout" Target="../slideLayouts/slideLayout13.xml"/><Relationship Id="rId1" Type="http://schemas.openxmlformats.org/officeDocument/2006/relationships/vmlDrawing" Target="../drawings/vmlDrawing56.vml"/><Relationship Id="rId4" Type="http://schemas.openxmlformats.org/officeDocument/2006/relationships/image" Target="../media/image198.w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12.bin"/><Relationship Id="rId2" Type="http://schemas.openxmlformats.org/officeDocument/2006/relationships/slideLayout" Target="../slideLayouts/slideLayout13.xml"/><Relationship Id="rId1" Type="http://schemas.openxmlformats.org/officeDocument/2006/relationships/vmlDrawing" Target="../drawings/vmlDrawing57.vml"/><Relationship Id="rId6" Type="http://schemas.openxmlformats.org/officeDocument/2006/relationships/image" Target="../media/image197.wmf"/><Relationship Id="rId5" Type="http://schemas.openxmlformats.org/officeDocument/2006/relationships/oleObject" Target="../embeddings/oleObject213.bin"/><Relationship Id="rId4" Type="http://schemas.openxmlformats.org/officeDocument/2006/relationships/image" Target="../media/image199.w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14.bin"/><Relationship Id="rId2" Type="http://schemas.openxmlformats.org/officeDocument/2006/relationships/slideLayout" Target="../slideLayouts/slideLayout13.xml"/><Relationship Id="rId1" Type="http://schemas.openxmlformats.org/officeDocument/2006/relationships/vmlDrawing" Target="../drawings/vmlDrawing58.vml"/><Relationship Id="rId4" Type="http://schemas.openxmlformats.org/officeDocument/2006/relationships/image" Target="../media/image200.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8" Type="http://schemas.openxmlformats.org/officeDocument/2006/relationships/image" Target="../media/image203.wmf"/><Relationship Id="rId3" Type="http://schemas.openxmlformats.org/officeDocument/2006/relationships/oleObject" Target="../embeddings/oleObject215.bin"/><Relationship Id="rId7" Type="http://schemas.openxmlformats.org/officeDocument/2006/relationships/oleObject" Target="../embeddings/oleObject217.bin"/><Relationship Id="rId2" Type="http://schemas.openxmlformats.org/officeDocument/2006/relationships/slideLayout" Target="../slideLayouts/slideLayout13.xml"/><Relationship Id="rId1" Type="http://schemas.openxmlformats.org/officeDocument/2006/relationships/vmlDrawing" Target="../drawings/vmlDrawing59.vml"/><Relationship Id="rId6" Type="http://schemas.openxmlformats.org/officeDocument/2006/relationships/image" Target="../media/image202.wmf"/><Relationship Id="rId5" Type="http://schemas.openxmlformats.org/officeDocument/2006/relationships/oleObject" Target="../embeddings/oleObject216.bin"/><Relationship Id="rId4" Type="http://schemas.openxmlformats.org/officeDocument/2006/relationships/image" Target="../media/image201.wmf"/></Relationships>
</file>

<file path=ppt/slides/_rels/slide68.xml.rels><?xml version="1.0" encoding="UTF-8" standalone="yes"?>
<Relationships xmlns="http://schemas.openxmlformats.org/package/2006/relationships"><Relationship Id="rId8" Type="http://schemas.openxmlformats.org/officeDocument/2006/relationships/image" Target="../media/image206.wmf"/><Relationship Id="rId3" Type="http://schemas.openxmlformats.org/officeDocument/2006/relationships/oleObject" Target="../embeddings/oleObject218.bin"/><Relationship Id="rId7" Type="http://schemas.openxmlformats.org/officeDocument/2006/relationships/oleObject" Target="../embeddings/oleObject220.bin"/><Relationship Id="rId12" Type="http://schemas.openxmlformats.org/officeDocument/2006/relationships/image" Target="../media/image208.wmf"/><Relationship Id="rId2" Type="http://schemas.openxmlformats.org/officeDocument/2006/relationships/slideLayout" Target="../slideLayouts/slideLayout13.xml"/><Relationship Id="rId1" Type="http://schemas.openxmlformats.org/officeDocument/2006/relationships/vmlDrawing" Target="../drawings/vmlDrawing60.vml"/><Relationship Id="rId6" Type="http://schemas.openxmlformats.org/officeDocument/2006/relationships/image" Target="../media/image205.wmf"/><Relationship Id="rId11" Type="http://schemas.openxmlformats.org/officeDocument/2006/relationships/oleObject" Target="../embeddings/oleObject222.bin"/><Relationship Id="rId5" Type="http://schemas.openxmlformats.org/officeDocument/2006/relationships/oleObject" Target="../embeddings/oleObject219.bin"/><Relationship Id="rId10" Type="http://schemas.openxmlformats.org/officeDocument/2006/relationships/image" Target="../media/image207.wmf"/><Relationship Id="rId4" Type="http://schemas.openxmlformats.org/officeDocument/2006/relationships/image" Target="../media/image204.wmf"/><Relationship Id="rId9" Type="http://schemas.openxmlformats.org/officeDocument/2006/relationships/oleObject" Target="../embeddings/oleObject221.bin"/></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225.bin"/><Relationship Id="rId3" Type="http://schemas.openxmlformats.org/officeDocument/2006/relationships/image" Target="../media/image213.png"/><Relationship Id="rId7" Type="http://schemas.openxmlformats.org/officeDocument/2006/relationships/image" Target="../media/image210.wmf"/><Relationship Id="rId2" Type="http://schemas.openxmlformats.org/officeDocument/2006/relationships/slideLayout" Target="../slideLayouts/slideLayout13.xml"/><Relationship Id="rId1" Type="http://schemas.openxmlformats.org/officeDocument/2006/relationships/vmlDrawing" Target="../drawings/vmlDrawing61.vml"/><Relationship Id="rId6" Type="http://schemas.openxmlformats.org/officeDocument/2006/relationships/oleObject" Target="../embeddings/oleObject224.bin"/><Relationship Id="rId5" Type="http://schemas.openxmlformats.org/officeDocument/2006/relationships/image" Target="../media/image209.wmf"/><Relationship Id="rId4" Type="http://schemas.openxmlformats.org/officeDocument/2006/relationships/oleObject" Target="../embeddings/oleObject223.bin"/><Relationship Id="rId9" Type="http://schemas.openxmlformats.org/officeDocument/2006/relationships/image" Target="../media/image211.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12.wmf"/></Relationships>
</file>

<file path=ppt/slides/_rels/slide70.xml.rels><?xml version="1.0" encoding="UTF-8" standalone="yes"?>
<Relationships xmlns="http://schemas.openxmlformats.org/package/2006/relationships"><Relationship Id="rId8" Type="http://schemas.openxmlformats.org/officeDocument/2006/relationships/image" Target="../media/image214.wmf"/><Relationship Id="rId3" Type="http://schemas.openxmlformats.org/officeDocument/2006/relationships/oleObject" Target="../embeddings/oleObject226.bin"/><Relationship Id="rId7" Type="http://schemas.openxmlformats.org/officeDocument/2006/relationships/oleObject" Target="../embeddings/oleObject228.bin"/><Relationship Id="rId2" Type="http://schemas.openxmlformats.org/officeDocument/2006/relationships/slideLayout" Target="../slideLayouts/slideLayout13.xml"/><Relationship Id="rId1" Type="http://schemas.openxmlformats.org/officeDocument/2006/relationships/vmlDrawing" Target="../drawings/vmlDrawing62.vml"/><Relationship Id="rId6" Type="http://schemas.openxmlformats.org/officeDocument/2006/relationships/image" Target="../media/image213.wmf"/><Relationship Id="rId5" Type="http://schemas.openxmlformats.org/officeDocument/2006/relationships/oleObject" Target="../embeddings/oleObject227.bin"/><Relationship Id="rId4" Type="http://schemas.openxmlformats.org/officeDocument/2006/relationships/image" Target="../media/image212.w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229.bin"/><Relationship Id="rId2" Type="http://schemas.openxmlformats.org/officeDocument/2006/relationships/slideLayout" Target="../slideLayouts/slideLayout13.xml"/><Relationship Id="rId1" Type="http://schemas.openxmlformats.org/officeDocument/2006/relationships/vmlDrawing" Target="../drawings/vmlDrawing63.vml"/><Relationship Id="rId6" Type="http://schemas.openxmlformats.org/officeDocument/2006/relationships/image" Target="../media/image216.wmf"/><Relationship Id="rId5" Type="http://schemas.openxmlformats.org/officeDocument/2006/relationships/oleObject" Target="../embeddings/oleObject230.bin"/><Relationship Id="rId4" Type="http://schemas.openxmlformats.org/officeDocument/2006/relationships/image" Target="../media/image215.wmf"/></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233.bin"/><Relationship Id="rId3" Type="http://schemas.openxmlformats.org/officeDocument/2006/relationships/image" Target="../media/image221.png"/><Relationship Id="rId7" Type="http://schemas.openxmlformats.org/officeDocument/2006/relationships/image" Target="../media/image218.wmf"/><Relationship Id="rId2" Type="http://schemas.openxmlformats.org/officeDocument/2006/relationships/slideLayout" Target="../slideLayouts/slideLayout13.xml"/><Relationship Id="rId1" Type="http://schemas.openxmlformats.org/officeDocument/2006/relationships/vmlDrawing" Target="../drawings/vmlDrawing64.vml"/><Relationship Id="rId6" Type="http://schemas.openxmlformats.org/officeDocument/2006/relationships/oleObject" Target="../embeddings/oleObject232.bin"/><Relationship Id="rId5" Type="http://schemas.openxmlformats.org/officeDocument/2006/relationships/image" Target="../media/image217.wmf"/><Relationship Id="rId4" Type="http://schemas.openxmlformats.org/officeDocument/2006/relationships/oleObject" Target="../embeddings/oleObject231.bin"/><Relationship Id="rId9" Type="http://schemas.openxmlformats.org/officeDocument/2006/relationships/image" Target="../media/image212.wmf"/></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236.bin"/><Relationship Id="rId3" Type="http://schemas.openxmlformats.org/officeDocument/2006/relationships/image" Target="../media/image226.png"/><Relationship Id="rId7" Type="http://schemas.openxmlformats.org/officeDocument/2006/relationships/image" Target="../media/image220.wmf"/><Relationship Id="rId2" Type="http://schemas.openxmlformats.org/officeDocument/2006/relationships/slideLayout" Target="../slideLayouts/slideLayout13.xml"/><Relationship Id="rId1" Type="http://schemas.openxmlformats.org/officeDocument/2006/relationships/vmlDrawing" Target="../drawings/vmlDrawing65.vml"/><Relationship Id="rId6" Type="http://schemas.openxmlformats.org/officeDocument/2006/relationships/oleObject" Target="../embeddings/oleObject235.bin"/><Relationship Id="rId11" Type="http://schemas.openxmlformats.org/officeDocument/2006/relationships/image" Target="../media/image222.wmf"/><Relationship Id="rId5" Type="http://schemas.openxmlformats.org/officeDocument/2006/relationships/image" Target="../media/image219.wmf"/><Relationship Id="rId10" Type="http://schemas.openxmlformats.org/officeDocument/2006/relationships/oleObject" Target="../embeddings/oleObject237.bin"/><Relationship Id="rId4" Type="http://schemas.openxmlformats.org/officeDocument/2006/relationships/oleObject" Target="../embeddings/oleObject234.bin"/><Relationship Id="rId9" Type="http://schemas.openxmlformats.org/officeDocument/2006/relationships/image" Target="../media/image221.wmf"/></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240.bin"/><Relationship Id="rId13" Type="http://schemas.openxmlformats.org/officeDocument/2006/relationships/image" Target="../media/image226.wmf"/><Relationship Id="rId18" Type="http://schemas.openxmlformats.org/officeDocument/2006/relationships/oleObject" Target="../embeddings/oleObject245.bin"/><Relationship Id="rId3" Type="http://schemas.openxmlformats.org/officeDocument/2006/relationships/image" Target="../media/image234.png"/><Relationship Id="rId7" Type="http://schemas.openxmlformats.org/officeDocument/2006/relationships/image" Target="../media/image223.wmf"/><Relationship Id="rId12" Type="http://schemas.openxmlformats.org/officeDocument/2006/relationships/oleObject" Target="../embeddings/oleObject242.bin"/><Relationship Id="rId17" Type="http://schemas.openxmlformats.org/officeDocument/2006/relationships/image" Target="../media/image228.wmf"/><Relationship Id="rId2" Type="http://schemas.openxmlformats.org/officeDocument/2006/relationships/slideLayout" Target="../slideLayouts/slideLayout13.xml"/><Relationship Id="rId16" Type="http://schemas.openxmlformats.org/officeDocument/2006/relationships/oleObject" Target="../embeddings/oleObject244.bin"/><Relationship Id="rId1" Type="http://schemas.openxmlformats.org/officeDocument/2006/relationships/vmlDrawing" Target="../drawings/vmlDrawing66.vml"/><Relationship Id="rId6" Type="http://schemas.openxmlformats.org/officeDocument/2006/relationships/oleObject" Target="../embeddings/oleObject239.bin"/><Relationship Id="rId11" Type="http://schemas.openxmlformats.org/officeDocument/2006/relationships/image" Target="../media/image225.wmf"/><Relationship Id="rId5" Type="http://schemas.openxmlformats.org/officeDocument/2006/relationships/image" Target="../media/image212.wmf"/><Relationship Id="rId15" Type="http://schemas.openxmlformats.org/officeDocument/2006/relationships/image" Target="../media/image227.wmf"/><Relationship Id="rId10" Type="http://schemas.openxmlformats.org/officeDocument/2006/relationships/oleObject" Target="../embeddings/oleObject241.bin"/><Relationship Id="rId19" Type="http://schemas.openxmlformats.org/officeDocument/2006/relationships/image" Target="../media/image229.wmf"/><Relationship Id="rId4" Type="http://schemas.openxmlformats.org/officeDocument/2006/relationships/oleObject" Target="../embeddings/oleObject238.bin"/><Relationship Id="rId9" Type="http://schemas.openxmlformats.org/officeDocument/2006/relationships/image" Target="../media/image224.wmf"/><Relationship Id="rId14" Type="http://schemas.openxmlformats.org/officeDocument/2006/relationships/oleObject" Target="../embeddings/oleObject243.bin"/></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8" Type="http://schemas.openxmlformats.org/officeDocument/2006/relationships/image" Target="../media/image232.wmf"/><Relationship Id="rId3" Type="http://schemas.openxmlformats.org/officeDocument/2006/relationships/oleObject" Target="../embeddings/oleObject246.bin"/><Relationship Id="rId7" Type="http://schemas.openxmlformats.org/officeDocument/2006/relationships/oleObject" Target="../embeddings/oleObject248.bin"/><Relationship Id="rId2" Type="http://schemas.openxmlformats.org/officeDocument/2006/relationships/slideLayout" Target="../slideLayouts/slideLayout13.xml"/><Relationship Id="rId1" Type="http://schemas.openxmlformats.org/officeDocument/2006/relationships/vmlDrawing" Target="../drawings/vmlDrawing67.vml"/><Relationship Id="rId6" Type="http://schemas.openxmlformats.org/officeDocument/2006/relationships/image" Target="../media/image231.wmf"/><Relationship Id="rId5" Type="http://schemas.openxmlformats.org/officeDocument/2006/relationships/oleObject" Target="../embeddings/oleObject247.bin"/><Relationship Id="rId4" Type="http://schemas.openxmlformats.org/officeDocument/2006/relationships/image" Target="../media/image230.w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249.bin"/><Relationship Id="rId2" Type="http://schemas.openxmlformats.org/officeDocument/2006/relationships/slideLayout" Target="../slideLayouts/slideLayout13.xml"/><Relationship Id="rId1" Type="http://schemas.openxmlformats.org/officeDocument/2006/relationships/vmlDrawing" Target="../drawings/vmlDrawing68.vml"/><Relationship Id="rId4" Type="http://schemas.openxmlformats.org/officeDocument/2006/relationships/image" Target="../media/image233.wmf"/></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250.bin"/><Relationship Id="rId2" Type="http://schemas.openxmlformats.org/officeDocument/2006/relationships/slideLayout" Target="../slideLayouts/slideLayout13.xml"/><Relationship Id="rId1" Type="http://schemas.openxmlformats.org/officeDocument/2006/relationships/vmlDrawing" Target="../drawings/vmlDrawing69.vml"/><Relationship Id="rId4" Type="http://schemas.openxmlformats.org/officeDocument/2006/relationships/image" Target="../media/image234.wmf"/></Relationships>
</file>

<file path=ppt/slides/_rels/slide79.xml.rels><?xml version="1.0" encoding="UTF-8" standalone="yes"?>
<Relationships xmlns="http://schemas.openxmlformats.org/package/2006/relationships"><Relationship Id="rId8" Type="http://schemas.openxmlformats.org/officeDocument/2006/relationships/image" Target="../media/image237.wmf"/><Relationship Id="rId3" Type="http://schemas.openxmlformats.org/officeDocument/2006/relationships/oleObject" Target="../embeddings/oleObject251.bin"/><Relationship Id="rId7" Type="http://schemas.openxmlformats.org/officeDocument/2006/relationships/oleObject" Target="../embeddings/oleObject253.bin"/><Relationship Id="rId2" Type="http://schemas.openxmlformats.org/officeDocument/2006/relationships/slideLayout" Target="../slideLayouts/slideLayout13.xml"/><Relationship Id="rId1" Type="http://schemas.openxmlformats.org/officeDocument/2006/relationships/vmlDrawing" Target="../drawings/vmlDrawing70.vml"/><Relationship Id="rId6" Type="http://schemas.openxmlformats.org/officeDocument/2006/relationships/image" Target="../media/image236.wmf"/><Relationship Id="rId5" Type="http://schemas.openxmlformats.org/officeDocument/2006/relationships/oleObject" Target="../embeddings/oleObject252.bin"/><Relationship Id="rId4" Type="http://schemas.openxmlformats.org/officeDocument/2006/relationships/image" Target="../media/image235.wmf"/><Relationship Id="rId9" Type="http://schemas.openxmlformats.org/officeDocument/2006/relationships/oleObject" Target="../embeddings/oleObject254.bin"/></Relationships>
</file>

<file path=ppt/slides/_rels/slide8.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5.wmf"/><Relationship Id="rId5" Type="http://schemas.openxmlformats.org/officeDocument/2006/relationships/oleObject" Target="../embeddings/oleObject13.bin"/><Relationship Id="rId4" Type="http://schemas.openxmlformats.org/officeDocument/2006/relationships/image" Target="../media/image4.wmf"/></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255.bin"/><Relationship Id="rId2" Type="http://schemas.openxmlformats.org/officeDocument/2006/relationships/slideLayout" Target="../slideLayouts/slideLayout13.xml"/><Relationship Id="rId1" Type="http://schemas.openxmlformats.org/officeDocument/2006/relationships/vmlDrawing" Target="../drawings/vmlDrawing71.vml"/><Relationship Id="rId4" Type="http://schemas.openxmlformats.org/officeDocument/2006/relationships/image" Target="../media/image237.w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256.bin"/><Relationship Id="rId2" Type="http://schemas.openxmlformats.org/officeDocument/2006/relationships/slideLayout" Target="../slideLayouts/slideLayout13.xml"/><Relationship Id="rId1" Type="http://schemas.openxmlformats.org/officeDocument/2006/relationships/vmlDrawing" Target="../drawings/vmlDrawing72.vml"/><Relationship Id="rId4" Type="http://schemas.openxmlformats.org/officeDocument/2006/relationships/image" Target="../media/image238.wmf"/></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257.bin"/><Relationship Id="rId2" Type="http://schemas.openxmlformats.org/officeDocument/2006/relationships/slideLayout" Target="../slideLayouts/slideLayout13.xml"/><Relationship Id="rId1" Type="http://schemas.openxmlformats.org/officeDocument/2006/relationships/vmlDrawing" Target="../drawings/vmlDrawing73.vml"/><Relationship Id="rId4" Type="http://schemas.openxmlformats.org/officeDocument/2006/relationships/image" Target="../media/image239.wm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258.bin"/><Relationship Id="rId2" Type="http://schemas.openxmlformats.org/officeDocument/2006/relationships/slideLayout" Target="../slideLayouts/slideLayout13.xml"/><Relationship Id="rId1" Type="http://schemas.openxmlformats.org/officeDocument/2006/relationships/vmlDrawing" Target="../drawings/vmlDrawing74.vml"/><Relationship Id="rId6" Type="http://schemas.openxmlformats.org/officeDocument/2006/relationships/image" Target="../media/image241.wmf"/><Relationship Id="rId5" Type="http://schemas.openxmlformats.org/officeDocument/2006/relationships/oleObject" Target="../embeddings/oleObject259.bin"/><Relationship Id="rId4" Type="http://schemas.openxmlformats.org/officeDocument/2006/relationships/image" Target="../media/image240.w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8" Type="http://schemas.openxmlformats.org/officeDocument/2006/relationships/image" Target="../media/image244.wmf"/><Relationship Id="rId3" Type="http://schemas.openxmlformats.org/officeDocument/2006/relationships/oleObject" Target="../embeddings/oleObject260.bin"/><Relationship Id="rId7" Type="http://schemas.openxmlformats.org/officeDocument/2006/relationships/oleObject" Target="../embeddings/oleObject262.bin"/><Relationship Id="rId2" Type="http://schemas.openxmlformats.org/officeDocument/2006/relationships/slideLayout" Target="../slideLayouts/slideLayout13.xml"/><Relationship Id="rId1" Type="http://schemas.openxmlformats.org/officeDocument/2006/relationships/vmlDrawing" Target="../drawings/vmlDrawing75.vml"/><Relationship Id="rId6" Type="http://schemas.openxmlformats.org/officeDocument/2006/relationships/image" Target="../media/image243.wmf"/><Relationship Id="rId5" Type="http://schemas.openxmlformats.org/officeDocument/2006/relationships/oleObject" Target="../embeddings/oleObject261.bin"/><Relationship Id="rId10" Type="http://schemas.openxmlformats.org/officeDocument/2006/relationships/image" Target="../media/image245.wmf"/><Relationship Id="rId4" Type="http://schemas.openxmlformats.org/officeDocument/2006/relationships/image" Target="../media/image242.wmf"/><Relationship Id="rId9" Type="http://schemas.openxmlformats.org/officeDocument/2006/relationships/oleObject" Target="../embeddings/oleObject263.bin"/></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264.bin"/><Relationship Id="rId2" Type="http://schemas.openxmlformats.org/officeDocument/2006/relationships/slideLayout" Target="../slideLayouts/slideLayout13.xml"/><Relationship Id="rId1" Type="http://schemas.openxmlformats.org/officeDocument/2006/relationships/vmlDrawing" Target="../drawings/vmlDrawing76.vml"/><Relationship Id="rId6" Type="http://schemas.openxmlformats.org/officeDocument/2006/relationships/image" Target="../media/image247.wmf"/><Relationship Id="rId5" Type="http://schemas.openxmlformats.org/officeDocument/2006/relationships/oleObject" Target="../embeddings/oleObject265.bin"/><Relationship Id="rId4" Type="http://schemas.openxmlformats.org/officeDocument/2006/relationships/image" Target="../media/image246.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15.wmf"/><Relationship Id="rId5" Type="http://schemas.openxmlformats.org/officeDocument/2006/relationships/oleObject" Target="../embeddings/oleObject16.bin"/><Relationship Id="rId4" Type="http://schemas.openxmlformats.org/officeDocument/2006/relationships/image" Target="../media/image14.wm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266.bin"/><Relationship Id="rId2" Type="http://schemas.openxmlformats.org/officeDocument/2006/relationships/slideLayout" Target="../slideLayouts/slideLayout13.xml"/><Relationship Id="rId1" Type="http://schemas.openxmlformats.org/officeDocument/2006/relationships/vmlDrawing" Target="../drawings/vmlDrawing77.vml"/><Relationship Id="rId4" Type="http://schemas.openxmlformats.org/officeDocument/2006/relationships/image" Target="../media/image248.wmf"/></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267.bin"/><Relationship Id="rId7" Type="http://schemas.openxmlformats.org/officeDocument/2006/relationships/image" Target="../media/image250.wmf"/><Relationship Id="rId2" Type="http://schemas.openxmlformats.org/officeDocument/2006/relationships/slideLayout" Target="../slideLayouts/slideLayout13.xml"/><Relationship Id="rId1" Type="http://schemas.openxmlformats.org/officeDocument/2006/relationships/vmlDrawing" Target="../drawings/vmlDrawing78.vml"/><Relationship Id="rId6" Type="http://schemas.openxmlformats.org/officeDocument/2006/relationships/oleObject" Target="../embeddings/oleObject269.bin"/><Relationship Id="rId5" Type="http://schemas.openxmlformats.org/officeDocument/2006/relationships/oleObject" Target="../embeddings/oleObject268.bin"/><Relationship Id="rId4" Type="http://schemas.openxmlformats.org/officeDocument/2006/relationships/image" Target="../media/image249.wmf"/></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270.bin"/><Relationship Id="rId2" Type="http://schemas.openxmlformats.org/officeDocument/2006/relationships/slideLayout" Target="../slideLayouts/slideLayout13.xml"/><Relationship Id="rId1" Type="http://schemas.openxmlformats.org/officeDocument/2006/relationships/vmlDrawing" Target="../drawings/vmlDrawing79.vml"/><Relationship Id="rId4" Type="http://schemas.openxmlformats.org/officeDocument/2006/relationships/image" Target="../media/image251.wmf"/></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271.bin"/><Relationship Id="rId2" Type="http://schemas.openxmlformats.org/officeDocument/2006/relationships/slideLayout" Target="../slideLayouts/slideLayout13.xml"/><Relationship Id="rId1" Type="http://schemas.openxmlformats.org/officeDocument/2006/relationships/vmlDrawing" Target="../drawings/vmlDrawing80.vml"/><Relationship Id="rId6" Type="http://schemas.openxmlformats.org/officeDocument/2006/relationships/image" Target="../media/image253.wmf"/><Relationship Id="rId5" Type="http://schemas.openxmlformats.org/officeDocument/2006/relationships/oleObject" Target="../embeddings/oleObject272.bin"/><Relationship Id="rId4" Type="http://schemas.openxmlformats.org/officeDocument/2006/relationships/image" Target="../media/image252.wmf"/></Relationships>
</file>

<file path=ppt/slides/_rels/slide96.xml.rels><?xml version="1.0" encoding="UTF-8" standalone="yes"?>
<Relationships xmlns="http://schemas.openxmlformats.org/package/2006/relationships"><Relationship Id="rId3" Type="http://schemas.openxmlformats.org/officeDocument/2006/relationships/image" Target="../media/image255.png"/><Relationship Id="rId2" Type="http://schemas.openxmlformats.org/officeDocument/2006/relationships/slideLayout" Target="../slideLayouts/slideLayout13.xml"/><Relationship Id="rId1" Type="http://schemas.openxmlformats.org/officeDocument/2006/relationships/vmlDrawing" Target="../drawings/vmlDrawing81.vml"/><Relationship Id="rId5" Type="http://schemas.openxmlformats.org/officeDocument/2006/relationships/image" Target="../media/image254.wmf"/><Relationship Id="rId4" Type="http://schemas.openxmlformats.org/officeDocument/2006/relationships/oleObject" Target="../embeddings/oleObject273.bin"/></Relationships>
</file>

<file path=ppt/slides/_rels/slide97.xml.rels><?xml version="1.0" encoding="UTF-8" standalone="yes"?>
<Relationships xmlns="http://schemas.openxmlformats.org/package/2006/relationships"><Relationship Id="rId3" Type="http://schemas.openxmlformats.org/officeDocument/2006/relationships/image" Target="../media/image257.png"/><Relationship Id="rId2" Type="http://schemas.openxmlformats.org/officeDocument/2006/relationships/image" Target="../media/image256.png"/><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3" Type="http://schemas.openxmlformats.org/officeDocument/2006/relationships/image" Target="../media/image260.png"/><Relationship Id="rId7" Type="http://schemas.openxmlformats.org/officeDocument/2006/relationships/image" Target="../media/image259.wmf"/><Relationship Id="rId2" Type="http://schemas.openxmlformats.org/officeDocument/2006/relationships/slideLayout" Target="../slideLayouts/slideLayout13.xml"/><Relationship Id="rId1" Type="http://schemas.openxmlformats.org/officeDocument/2006/relationships/vmlDrawing" Target="../drawings/vmlDrawing82.vml"/><Relationship Id="rId6" Type="http://schemas.openxmlformats.org/officeDocument/2006/relationships/oleObject" Target="../embeddings/oleObject275.bin"/><Relationship Id="rId5" Type="http://schemas.openxmlformats.org/officeDocument/2006/relationships/image" Target="../media/image258.wmf"/><Relationship Id="rId4" Type="http://schemas.openxmlformats.org/officeDocument/2006/relationships/oleObject" Target="../embeddings/oleObject274.bin"/></Relationships>
</file>

<file path=ppt/slides/_rels/slide99.xml.rels><?xml version="1.0" encoding="UTF-8" standalone="yes"?>
<Relationships xmlns="http://schemas.openxmlformats.org/package/2006/relationships"><Relationship Id="rId2" Type="http://schemas.openxmlformats.org/officeDocument/2006/relationships/image" Target="../media/image26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30" y="304800"/>
            <a:ext cx="4698934" cy="974737"/>
          </a:xfrm>
        </p:spPr>
        <p:txBody>
          <a:bodyPr>
            <a:normAutofit/>
          </a:bodyPr>
          <a:lstStyle/>
          <a:p>
            <a:r>
              <a:rPr lang="en-US" dirty="0" smtClean="0">
                <a:solidFill>
                  <a:srgbClr val="FFFFFF"/>
                </a:solidFill>
              </a:rPr>
              <a:t>Chapter 19</a:t>
            </a:r>
            <a:endParaRPr lang="en-US" dirty="0">
              <a:solidFill>
                <a:srgbClr val="FFFFFF"/>
              </a:solidFill>
            </a:endParaRPr>
          </a:p>
        </p:txBody>
      </p:sp>
      <p:sp>
        <p:nvSpPr>
          <p:cNvPr id="3" name="Subtitle 2"/>
          <p:cNvSpPr>
            <a:spLocks noGrp="1"/>
          </p:cNvSpPr>
          <p:nvPr>
            <p:ph type="subTitle" idx="1"/>
          </p:nvPr>
        </p:nvSpPr>
        <p:spPr>
          <a:xfrm>
            <a:off x="152400" y="1371600"/>
            <a:ext cx="4648200" cy="2438400"/>
          </a:xfrm>
        </p:spPr>
        <p:txBody>
          <a:bodyPr>
            <a:normAutofit/>
          </a:bodyPr>
          <a:lstStyle/>
          <a:p>
            <a:r>
              <a:rPr lang="en-US" sz="3200" dirty="0" smtClean="0">
                <a:solidFill>
                  <a:srgbClr val="FFFFFF"/>
                </a:solidFill>
              </a:rPr>
              <a:t>Normal, </a:t>
            </a:r>
          </a:p>
          <a:p>
            <a:r>
              <a:rPr lang="en-US" sz="3200" dirty="0" smtClean="0">
                <a:solidFill>
                  <a:srgbClr val="FFFFFF"/>
                </a:solidFill>
              </a:rPr>
              <a:t>Log-Normal Distribution, </a:t>
            </a:r>
          </a:p>
          <a:p>
            <a:r>
              <a:rPr lang="en-US" sz="3200" dirty="0" smtClean="0">
                <a:solidFill>
                  <a:srgbClr val="FFFFFF"/>
                </a:solidFill>
              </a:rPr>
              <a:t>and </a:t>
            </a:r>
          </a:p>
          <a:p>
            <a:r>
              <a:rPr lang="en-US" sz="3200" dirty="0" smtClean="0">
                <a:solidFill>
                  <a:srgbClr val="FFFFFF"/>
                </a:solidFill>
              </a:rPr>
              <a:t>Option Pricing Model</a:t>
            </a:r>
            <a:endParaRPr lang="en-US" sz="3200" dirty="0">
              <a:solidFill>
                <a:srgbClr val="FFFFFF"/>
              </a:solidFill>
            </a:endParaRPr>
          </a:p>
        </p:txBody>
      </p:sp>
      <p:sp>
        <p:nvSpPr>
          <p:cNvPr id="4" name="Rectangle 3"/>
          <p:cNvSpPr txBox="1">
            <a:spLocks noRot="1" noChangeArrowheads="1"/>
          </p:cNvSpPr>
          <p:nvPr/>
        </p:nvSpPr>
        <p:spPr>
          <a:xfrm>
            <a:off x="-76200" y="3789362"/>
            <a:ext cx="4648200" cy="280828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2">
                    <a:lumMod val="75000"/>
                  </a:schemeClr>
                </a:solidFill>
                <a:latin typeface="+mn-lt"/>
                <a:ea typeface="+mn-ea"/>
                <a:cs typeface="Segoe UI" pitchFamily="34" charset="0"/>
              </a:defRPr>
            </a:lvl1pPr>
            <a:lvl2pPr marL="4572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800" kern="1200">
                <a:solidFill>
                  <a:schemeClr val="tx1">
                    <a:tint val="75000"/>
                  </a:schemeClr>
                </a:solidFill>
                <a:latin typeface="+mn-lt"/>
                <a:ea typeface="+mn-ea"/>
                <a:cs typeface="Segoe UI" pitchFamily="34" charset="0"/>
              </a:defRPr>
            </a:lvl2pPr>
            <a:lvl3pPr marL="9144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400" kern="1200">
                <a:solidFill>
                  <a:schemeClr val="tx1">
                    <a:tint val="75000"/>
                  </a:schemeClr>
                </a:solidFill>
                <a:latin typeface="+mn-lt"/>
                <a:ea typeface="+mn-ea"/>
                <a:cs typeface="Segoe UI" pitchFamily="34" charset="0"/>
              </a:defRPr>
            </a:lvl3pPr>
            <a:lvl4pPr marL="13716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4pPr>
            <a:lvl5pPr marL="18288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By</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Cheng Few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Joseph </a:t>
            </a:r>
            <a:r>
              <a:rPr lang="en-US" altLang="zh-TW" sz="2400" b="1" dirty="0" err="1" smtClean="0">
                <a:solidFill>
                  <a:schemeClr val="accent6">
                    <a:lumMod val="20000"/>
                    <a:lumOff val="80000"/>
                  </a:schemeClr>
                </a:solidFill>
                <a:latin typeface="Times New Roman" pitchFamily="18" charset="0"/>
                <a:cs typeface="Times New Roman" pitchFamily="18" charset="0"/>
              </a:rPr>
              <a:t>Finnerty</a:t>
            </a:r>
            <a:endParaRPr lang="en-US" altLang="zh-TW" sz="2400" b="1" dirty="0" smtClean="0">
              <a:solidFill>
                <a:schemeClr val="accent6">
                  <a:lumMod val="20000"/>
                  <a:lumOff val="80000"/>
                </a:schemeClr>
              </a:solidFill>
              <a:latin typeface="Times New Roman" pitchFamily="18" charset="0"/>
              <a:cs typeface="Times New Roman" pitchFamily="18" charset="0"/>
            </a:endParaRP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John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Alice C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Donald </a:t>
            </a:r>
            <a:r>
              <a:rPr lang="en-US" altLang="zh-TW" sz="2400" b="1" dirty="0" err="1" smtClean="0">
                <a:solidFill>
                  <a:schemeClr val="accent6">
                    <a:lumMod val="20000"/>
                    <a:lumOff val="80000"/>
                  </a:schemeClr>
                </a:solidFill>
                <a:latin typeface="Times New Roman" pitchFamily="18" charset="0"/>
                <a:cs typeface="Times New Roman" pitchFamily="18" charset="0"/>
              </a:rPr>
              <a:t>Wort</a:t>
            </a:r>
            <a:endParaRPr lang="en-US" altLang="zh-TW" sz="2400" b="1" dirty="0" smtClean="0">
              <a:solidFill>
                <a:schemeClr val="accent6">
                  <a:lumMod val="20000"/>
                  <a:lumOff val="8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078872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5"/>
          </a:xfrm>
        </p:spPr>
        <p:txBody>
          <a:bodyPr/>
          <a:lstStyle/>
          <a:p>
            <a:r>
              <a:rPr lang="en-US" dirty="0" smtClean="0"/>
              <a:t>The </a:t>
            </a:r>
            <a:r>
              <a:rPr lang="en-US" b="1" i="1" dirty="0" err="1"/>
              <a:t>r</a:t>
            </a:r>
            <a:r>
              <a:rPr lang="en-US" b="1" baseline="30000" dirty="0" err="1" smtClean="0"/>
              <a:t>th</a:t>
            </a:r>
            <a:r>
              <a:rPr lang="en-US" b="1" dirty="0" smtClean="0"/>
              <a:t>  moment of X </a:t>
            </a:r>
            <a:r>
              <a:rPr lang="en-US" dirty="0" smtClean="0"/>
              <a:t>is</a:t>
            </a:r>
          </a:p>
          <a:p>
            <a:endParaRPr lang="en-US" dirty="0"/>
          </a:p>
          <a:p>
            <a:endParaRPr lang="en-US" dirty="0" smtClean="0"/>
          </a:p>
          <a:p>
            <a:endParaRPr lang="en-US" dirty="0" smtClean="0"/>
          </a:p>
          <a:p>
            <a:r>
              <a:rPr lang="en-US" dirty="0" smtClean="0"/>
              <a:t>From equation 19.8 we have:</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114277224"/>
              </p:ext>
            </p:extLst>
          </p:nvPr>
        </p:nvGraphicFramePr>
        <p:xfrm>
          <a:off x="2159343" y="1295400"/>
          <a:ext cx="4825313" cy="838200"/>
        </p:xfrm>
        <a:graphic>
          <a:graphicData uri="http://schemas.openxmlformats.org/presentationml/2006/ole">
            <mc:AlternateContent xmlns:mc="http://schemas.openxmlformats.org/markup-compatibility/2006">
              <mc:Choice xmlns:v="urn:schemas-microsoft-com:vml" Requires="v">
                <p:oleObj spid="_x0000_s9343" name="Equation" r:id="rId3" imgW="2032000" imgH="355600" progId="Equation.3">
                  <p:embed/>
                </p:oleObj>
              </mc:Choice>
              <mc:Fallback>
                <p:oleObj name="Equation" r:id="rId3" imgW="2032000" imgH="3556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343" y="1295400"/>
                        <a:ext cx="4825313" cy="8382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165919968"/>
              </p:ext>
            </p:extLst>
          </p:nvPr>
        </p:nvGraphicFramePr>
        <p:xfrm>
          <a:off x="2008249" y="4495800"/>
          <a:ext cx="4826000" cy="762000"/>
        </p:xfrm>
        <a:graphic>
          <a:graphicData uri="http://schemas.openxmlformats.org/presentationml/2006/ole">
            <mc:AlternateContent xmlns:mc="http://schemas.openxmlformats.org/markup-compatibility/2006">
              <mc:Choice xmlns:v="urn:schemas-microsoft-com:vml" Requires="v">
                <p:oleObj spid="_x0000_s9344" name="Equation" r:id="rId5" imgW="1625600" imgH="254000" progId="Equation.3">
                  <p:embed/>
                </p:oleObj>
              </mc:Choice>
              <mc:Fallback>
                <p:oleObj name="Equation" r:id="rId5" imgW="1625600" imgH="2540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8249" y="4495800"/>
                        <a:ext cx="4826000" cy="762000"/>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2679105365"/>
              </p:ext>
            </p:extLst>
          </p:nvPr>
        </p:nvGraphicFramePr>
        <p:xfrm>
          <a:off x="2057400" y="3429000"/>
          <a:ext cx="2514600" cy="939800"/>
        </p:xfrm>
        <a:graphic>
          <a:graphicData uri="http://schemas.openxmlformats.org/presentationml/2006/ole">
            <mc:AlternateContent xmlns:mc="http://schemas.openxmlformats.org/markup-compatibility/2006">
              <mc:Choice xmlns:v="urn:schemas-microsoft-com:vml" Requires="v">
                <p:oleObj spid="_x0000_s9345" name="Equation" r:id="rId7" imgW="939392" imgH="355446" progId="Equation.3">
                  <p:embed/>
                </p:oleObj>
              </mc:Choice>
              <mc:Fallback>
                <p:oleObj name="Equation" r:id="rId7" imgW="939392" imgH="355446"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3429000"/>
                        <a:ext cx="2514600" cy="939800"/>
                      </a:xfrm>
                      <a:prstGeom prst="rect">
                        <a:avLst/>
                      </a:prstGeom>
                      <a:noFill/>
                    </p:spPr>
                  </p:pic>
                </p:oleObj>
              </mc:Fallback>
            </mc:AlternateContent>
          </a:graphicData>
        </a:graphic>
      </p:graphicFrame>
      <p:sp>
        <p:nvSpPr>
          <p:cNvPr id="10" name="TextBox 9"/>
          <p:cNvSpPr txBox="1"/>
          <p:nvPr/>
        </p:nvSpPr>
        <p:spPr>
          <a:xfrm>
            <a:off x="6960425" y="22098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(19.8)</a:t>
            </a:r>
          </a:p>
        </p:txBody>
      </p:sp>
      <p:sp>
        <p:nvSpPr>
          <p:cNvPr id="11" name="TextBox 10"/>
          <p:cNvSpPr txBox="1"/>
          <p:nvPr/>
        </p:nvSpPr>
        <p:spPr>
          <a:xfrm>
            <a:off x="6932716" y="3982192"/>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(19.9)</a:t>
            </a:r>
          </a:p>
        </p:txBody>
      </p:sp>
      <p:sp>
        <p:nvSpPr>
          <p:cNvPr id="12" name="TextBox 11"/>
          <p:cNvSpPr txBox="1"/>
          <p:nvPr/>
        </p:nvSpPr>
        <p:spPr>
          <a:xfrm>
            <a:off x="6932716" y="48768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(19.10)</a:t>
            </a:r>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10</a:t>
            </a:fld>
            <a:endParaRPr lang="en-US">
              <a:solidFill>
                <a:schemeClr val="accent6">
                  <a:lumMod val="20000"/>
                  <a:lumOff val="80000"/>
                </a:schemeClr>
              </a:solidFill>
            </a:endParaRPr>
          </a:p>
        </p:txBody>
      </p:sp>
    </p:spTree>
    <p:extLst>
      <p:ext uri="{BB962C8B-B14F-4D97-AF65-F5344CB8AC3E}">
        <p14:creationId xmlns:p14="http://schemas.microsoft.com/office/powerpoint/2010/main" val="103902657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381000"/>
                <a:ext cx="8839200" cy="6095999"/>
              </a:xfrm>
            </p:spPr>
            <p:txBody>
              <a:bodyPr/>
              <a:lstStyle/>
              <a:p>
                <a:r>
                  <a:rPr lang="en-US" dirty="0" smtClean="0"/>
                  <a:t>In </a:t>
                </a:r>
                <a:r>
                  <a:rPr lang="en-US" dirty="0"/>
                  <a:t>the absence of a dividend, an American put may be exercised early. </a:t>
                </a:r>
                <a:endParaRPr lang="en-US" dirty="0" smtClean="0"/>
              </a:p>
              <a:p>
                <a:r>
                  <a:rPr lang="en-US" dirty="0" smtClean="0"/>
                  <a:t>In </a:t>
                </a:r>
                <a:r>
                  <a:rPr lang="en-US" dirty="0"/>
                  <a:t>the presence of a dividend payment, however, there is a period just prior to the </a:t>
                </a:r>
                <a:r>
                  <a:rPr lang="en-US" dirty="0" err="1"/>
                  <a:t>exdividend</a:t>
                </a:r>
                <a:r>
                  <a:rPr lang="en-US" dirty="0"/>
                  <a:t> date when early exercise is suboptimal. </a:t>
                </a:r>
                <a:endParaRPr lang="en-US" dirty="0" smtClean="0"/>
              </a:p>
              <a:p>
                <a:r>
                  <a:rPr lang="en-US" dirty="0" smtClean="0"/>
                  <a:t>In </a:t>
                </a:r>
                <a:r>
                  <a:rPr lang="en-US" dirty="0"/>
                  <a:t>that period, the interest earned on the exercise proceeds of the option is less than the drop in the stock price from the payment of the dividend. </a:t>
                </a:r>
                <a:endParaRPr lang="en-US" dirty="0" smtClean="0"/>
              </a:p>
              <a:p>
                <a:r>
                  <a:rPr lang="en-US" dirty="0" smtClean="0"/>
                  <a:t>If </a:t>
                </a:r>
                <a14:m>
                  <m:oMath xmlns:m="http://schemas.openxmlformats.org/officeDocument/2006/math">
                    <m:sSub>
                      <m:sSubPr>
                        <m:ctrlPr>
                          <a:rPr lang="en-US" i="1" smtClean="0">
                            <a:latin typeface="Cambria Math"/>
                          </a:rPr>
                        </m:ctrlPr>
                      </m:sSubPr>
                      <m:e>
                        <m:r>
                          <m:rPr>
                            <m:sty m:val="p"/>
                          </m:rPr>
                          <a:rPr lang="en-US" b="0" i="0" smtClean="0">
                            <a:latin typeface="Cambria Math"/>
                          </a:rPr>
                          <m:t>t</m:t>
                        </m:r>
                      </m:e>
                      <m:sub>
                        <m:r>
                          <a:rPr lang="en-US" b="0" i="1" smtClean="0">
                            <a:latin typeface="Cambria Math"/>
                          </a:rPr>
                          <m:t>𝑛</m:t>
                        </m:r>
                      </m:sub>
                    </m:sSub>
                  </m:oMath>
                </a14:m>
                <a:r>
                  <a:rPr lang="en-US" dirty="0" smtClean="0"/>
                  <a:t>represents </a:t>
                </a:r>
                <a:r>
                  <a:rPr lang="en-US" dirty="0"/>
                  <a:t>a time prior to the dividend payment at time </a:t>
                </a:r>
                <a:r>
                  <a:rPr lang="en-US" i="1" dirty="0"/>
                  <a:t>t</a:t>
                </a:r>
                <a:r>
                  <a:rPr lang="en-US" dirty="0"/>
                  <a:t>, early exercise is suboptimal, </a:t>
                </a:r>
                <a:r>
                  <a:rPr lang="en-US" dirty="0" smtClean="0"/>
                  <a:t>where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381000"/>
                <a:ext cx="8839200" cy="6095999"/>
              </a:xfrm>
              <a:blipFill rotWithShape="1">
                <a:blip r:embed="rId3"/>
                <a:stretch>
                  <a:fillRect l="-759" t="-1401" r="-2207"/>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903094670"/>
              </p:ext>
            </p:extLst>
          </p:nvPr>
        </p:nvGraphicFramePr>
        <p:xfrm>
          <a:off x="2192337" y="5715000"/>
          <a:ext cx="4759326" cy="609600"/>
        </p:xfrm>
        <a:graphic>
          <a:graphicData uri="http://schemas.openxmlformats.org/presentationml/2006/ole">
            <mc:AlternateContent xmlns:mc="http://schemas.openxmlformats.org/markup-compatibility/2006">
              <mc:Choice xmlns:v="urn:schemas-microsoft-com:vml" Requires="v">
                <p:oleObj spid="_x0000_s91143" name="Equation" r:id="rId4" imgW="1790640" imgH="228600" progId="Equation.DSMT4">
                  <p:embed/>
                </p:oleObj>
              </mc:Choice>
              <mc:Fallback>
                <p:oleObj name="Equation" r:id="rId4" imgW="1790640" imgH="228600" progId="Equation.DSMT4">
                  <p:embed/>
                  <p:pic>
                    <p:nvPicPr>
                      <p:cNvPr id="0" name="Object 1"/>
                      <p:cNvPicPr>
                        <a:picLocks noChangeAspect="1" noChangeArrowheads="1"/>
                      </p:cNvPicPr>
                      <p:nvPr/>
                    </p:nvPicPr>
                    <p:blipFill>
                      <a:blip r:embed="rId5"/>
                      <a:srcRect/>
                      <a:stretch>
                        <a:fillRect/>
                      </a:stretch>
                    </p:blipFill>
                    <p:spPr bwMode="auto">
                      <a:xfrm>
                        <a:off x="2192337" y="5715000"/>
                        <a:ext cx="4759326" cy="609600"/>
                      </a:xfrm>
                      <a:prstGeom prst="rect">
                        <a:avLst/>
                      </a:prstGeom>
                      <a:noFill/>
                    </p:spPr>
                  </p:pic>
                </p:oleObj>
              </mc:Fallback>
            </mc:AlternateContent>
          </a:graphicData>
        </a:graphic>
      </p:graphicFrame>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100</a:t>
            </a:fld>
            <a:endParaRPr lang="en-US">
              <a:solidFill>
                <a:schemeClr val="accent6">
                  <a:lumMod val="20000"/>
                  <a:lumOff val="80000"/>
                </a:schemeClr>
              </a:solidFill>
            </a:endParaRPr>
          </a:p>
        </p:txBody>
      </p:sp>
    </p:spTree>
    <p:extLst>
      <p:ext uri="{BB962C8B-B14F-4D97-AF65-F5344CB8AC3E}">
        <p14:creationId xmlns:p14="http://schemas.microsoft.com/office/powerpoint/2010/main" val="180971361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961698"/>
                <a:ext cx="8839200" cy="4876799"/>
              </a:xfrm>
            </p:spPr>
            <p:txBody>
              <a:bodyPr/>
              <a:lstStyle/>
              <a:p>
                <a:r>
                  <a:rPr lang="en-US" dirty="0"/>
                  <a:t>Rearranging, early exercise will not occur between </a:t>
                </a:r>
                <a14:m>
                  <m:oMath xmlns:m="http://schemas.openxmlformats.org/officeDocument/2006/math">
                    <m:sSub>
                      <m:sSubPr>
                        <m:ctrlPr>
                          <a:rPr lang="en-US" i="1">
                            <a:latin typeface="Cambria Math"/>
                          </a:rPr>
                        </m:ctrlPr>
                      </m:sSubPr>
                      <m:e>
                        <m:r>
                          <a:rPr lang="en-US" i="1">
                            <a:latin typeface="Cambria Math"/>
                          </a:rPr>
                          <m:t>𝑡</m:t>
                        </m:r>
                      </m:e>
                      <m:sub>
                        <m:r>
                          <a:rPr lang="en-US" i="1">
                            <a:latin typeface="Cambria Math"/>
                          </a:rPr>
                          <m:t>𝑛</m:t>
                        </m:r>
                      </m:sub>
                    </m:sSub>
                    <m:r>
                      <a:rPr lang="en-US" i="1">
                        <a:latin typeface="Cambria Math"/>
                      </a:rPr>
                      <m:t> </m:t>
                    </m:r>
                  </m:oMath>
                </a14:m>
                <a:r>
                  <a:rPr lang="en-US" dirty="0"/>
                  <a:t>and </a:t>
                </a:r>
                <a:r>
                  <a:rPr lang="en-US" i="1" dirty="0"/>
                  <a:t>t</a:t>
                </a:r>
                <a:r>
                  <a:rPr lang="en-US" dirty="0"/>
                  <a:t> </a:t>
                </a:r>
                <a:r>
                  <a:rPr lang="en-US" dirty="0" smtClean="0"/>
                  <a:t>if</a:t>
                </a:r>
              </a:p>
              <a:p>
                <a:pPr marL="0" indent="0">
                  <a:buNone/>
                </a:pPr>
                <a:endParaRPr lang="en-US" dirty="0" smtClean="0"/>
              </a:p>
              <a:p>
                <a:pPr marL="0" indent="0">
                  <a:buNone/>
                </a:pPr>
                <a:endParaRPr lang="en-US" dirty="0"/>
              </a:p>
              <a:p>
                <a:r>
                  <a:rPr lang="en-US" dirty="0" smtClean="0"/>
                  <a:t>Early </a:t>
                </a:r>
                <a:r>
                  <a:rPr lang="en-US" dirty="0"/>
                  <a:t>exercise will become a possibility again immediately after the dividend is paid. Overall, the lower price bound of the American put option is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961698"/>
                <a:ext cx="8839200" cy="4876799"/>
              </a:xfrm>
              <a:blipFill rotWithShape="1">
                <a:blip r:embed="rId3"/>
                <a:stretch>
                  <a:fillRect l="-759" t="-1750" r="-759"/>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155404161"/>
              </p:ext>
            </p:extLst>
          </p:nvPr>
        </p:nvGraphicFramePr>
        <p:xfrm>
          <a:off x="3124200" y="1765738"/>
          <a:ext cx="2642016" cy="1143000"/>
        </p:xfrm>
        <a:graphic>
          <a:graphicData uri="http://schemas.openxmlformats.org/presentationml/2006/ole">
            <mc:AlternateContent xmlns:mc="http://schemas.openxmlformats.org/markup-compatibility/2006">
              <mc:Choice xmlns:v="urn:schemas-microsoft-com:vml" Requires="v">
                <p:oleObj spid="_x0000_s92173" name="Equation" r:id="rId4" imgW="1345616" imgH="583947" progId="Equation.DSMT4">
                  <p:embed/>
                </p:oleObj>
              </mc:Choice>
              <mc:Fallback>
                <p:oleObj name="Equation" r:id="rId4" imgW="1345616" imgH="583947"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1765738"/>
                        <a:ext cx="2642016" cy="1143000"/>
                      </a:xfrm>
                      <a:prstGeom prst="rect">
                        <a:avLst/>
                      </a:prstGeom>
                      <a:noFill/>
                    </p:spPr>
                  </p:pic>
                </p:oleObj>
              </mc:Fallback>
            </mc:AlternateContent>
          </a:graphicData>
        </a:graphic>
      </p:graphicFrame>
      <p:sp>
        <p:nvSpPr>
          <p:cNvPr id="6" name="TextBox 5"/>
          <p:cNvSpPr txBox="1"/>
          <p:nvPr/>
        </p:nvSpPr>
        <p:spPr>
          <a:xfrm>
            <a:off x="6505903" y="2743200"/>
            <a:ext cx="9906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(19.86)</a:t>
            </a:r>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468918006"/>
              </p:ext>
            </p:extLst>
          </p:nvPr>
        </p:nvGraphicFramePr>
        <p:xfrm>
          <a:off x="2133600" y="5076497"/>
          <a:ext cx="4572000" cy="457200"/>
        </p:xfrm>
        <a:graphic>
          <a:graphicData uri="http://schemas.openxmlformats.org/presentationml/2006/ole">
            <mc:AlternateContent xmlns:mc="http://schemas.openxmlformats.org/markup-compatibility/2006">
              <mc:Choice xmlns:v="urn:schemas-microsoft-com:vml" Requires="v">
                <p:oleObj spid="_x0000_s92174" name="Equation" r:id="rId6" imgW="2286000" imgH="228600" progId="Equation.DSMT4">
                  <p:embed/>
                </p:oleObj>
              </mc:Choice>
              <mc:Fallback>
                <p:oleObj name="Equation" r:id="rId6" imgW="2286000" imgH="2286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5076497"/>
                        <a:ext cx="4572000" cy="457200"/>
                      </a:xfrm>
                      <a:prstGeom prst="rect">
                        <a:avLst/>
                      </a:prstGeom>
                      <a:noFill/>
                    </p:spPr>
                  </p:pic>
                </p:oleObj>
              </mc:Fallback>
            </mc:AlternateContent>
          </a:graphicData>
        </a:graphic>
      </p:graphicFrame>
      <p:sp>
        <p:nvSpPr>
          <p:cNvPr id="9" name="TextBox 8"/>
          <p:cNvSpPr txBox="1"/>
          <p:nvPr/>
        </p:nvSpPr>
        <p:spPr>
          <a:xfrm>
            <a:off x="6505903" y="5864773"/>
            <a:ext cx="9906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(19.83b)</a:t>
            </a:r>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101</a:t>
            </a:fld>
            <a:endParaRPr lang="en-US">
              <a:solidFill>
                <a:schemeClr val="accent6">
                  <a:lumMod val="20000"/>
                  <a:lumOff val="80000"/>
                </a:schemeClr>
              </a:solidFill>
            </a:endParaRPr>
          </a:p>
        </p:txBody>
      </p:sp>
    </p:spTree>
    <p:extLst>
      <p:ext uri="{BB962C8B-B14F-4D97-AF65-F5344CB8AC3E}">
        <p14:creationId xmlns:p14="http://schemas.microsoft.com/office/powerpoint/2010/main" val="113385452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839200" cy="6095999"/>
          </a:xfrm>
        </p:spPr>
        <p:txBody>
          <a:bodyPr/>
          <a:lstStyle/>
          <a:p>
            <a:r>
              <a:rPr lang="en-US" dirty="0"/>
              <a:t>Put–call parity for European options on dividend-paying stocks also reflects the fact that the current stock price is deflated by the present value of the promised dividend, that </a:t>
            </a:r>
            <a:r>
              <a:rPr lang="en-US" dirty="0" smtClean="0"/>
              <a:t>is</a:t>
            </a:r>
          </a:p>
          <a:p>
            <a:endParaRPr lang="en-US" dirty="0"/>
          </a:p>
          <a:p>
            <a:endParaRPr lang="en-US" dirty="0" smtClean="0"/>
          </a:p>
          <a:p>
            <a:r>
              <a:rPr lang="en-US" dirty="0"/>
              <a:t>That the presence of the dividend reduces the value of the call and increases the value of the put is again reflected here by the fact that the term on the right-hand side of (19.87) is smaller than it would be if the stock paid no dividend.</a:t>
            </a:r>
          </a:p>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574481541"/>
              </p:ext>
            </p:extLst>
          </p:nvPr>
        </p:nvGraphicFramePr>
        <p:xfrm>
          <a:off x="1219200" y="2590800"/>
          <a:ext cx="6200775" cy="533400"/>
        </p:xfrm>
        <a:graphic>
          <a:graphicData uri="http://schemas.openxmlformats.org/presentationml/2006/ole">
            <mc:AlternateContent xmlns:mc="http://schemas.openxmlformats.org/markup-compatibility/2006">
              <mc:Choice xmlns:v="urn:schemas-microsoft-com:vml" Requires="v">
                <p:oleObj spid="_x0000_s93191" name="Equation" r:id="rId3" imgW="2654300" imgH="228600" progId="Equation.DSMT4">
                  <p:embed/>
                </p:oleObj>
              </mc:Choice>
              <mc:Fallback>
                <p:oleObj name="Equation" r:id="rId3" imgW="2654300" imgH="228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590800"/>
                        <a:ext cx="6200775" cy="533400"/>
                      </a:xfrm>
                      <a:prstGeom prst="rect">
                        <a:avLst/>
                      </a:prstGeom>
                      <a:noFill/>
                    </p:spPr>
                  </p:pic>
                </p:oleObj>
              </mc:Fallback>
            </mc:AlternateContent>
          </a:graphicData>
        </a:graphic>
      </p:graphicFrame>
      <p:sp>
        <p:nvSpPr>
          <p:cNvPr id="6" name="TextBox 5"/>
          <p:cNvSpPr txBox="1"/>
          <p:nvPr/>
        </p:nvSpPr>
        <p:spPr>
          <a:xfrm>
            <a:off x="7086600" y="3124200"/>
            <a:ext cx="9906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(19.87)</a:t>
            </a:r>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102</a:t>
            </a:fld>
            <a:endParaRPr lang="en-US">
              <a:solidFill>
                <a:schemeClr val="accent6">
                  <a:lumMod val="20000"/>
                  <a:lumOff val="80000"/>
                </a:schemeClr>
              </a:solidFill>
            </a:endParaRPr>
          </a:p>
        </p:txBody>
      </p:sp>
    </p:spTree>
    <p:extLst>
      <p:ext uri="{BB962C8B-B14F-4D97-AF65-F5344CB8AC3E}">
        <p14:creationId xmlns:p14="http://schemas.microsoft.com/office/powerpoint/2010/main" val="260024690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533400"/>
                <a:ext cx="8839200" cy="5410199"/>
              </a:xfrm>
            </p:spPr>
            <p:txBody>
              <a:bodyPr>
                <a:normAutofit fontScale="92500"/>
              </a:bodyPr>
              <a:lstStyle/>
              <a:p>
                <a:r>
                  <a:rPr lang="en-US" dirty="0" smtClean="0"/>
                  <a:t>Put–call parity for American options on dividend-paying stocks is represented by a pair of inequalities, that is</a:t>
                </a:r>
              </a:p>
              <a:p>
                <a:endParaRPr lang="en-US" dirty="0"/>
              </a:p>
              <a:p>
                <a:endParaRPr lang="en-US" dirty="0" smtClean="0"/>
              </a:p>
              <a:p>
                <a:r>
                  <a:rPr lang="en-US" dirty="0"/>
                  <a:t>To prove the put–call parity relation (19.88), we consider each inequality in turn. The left-hand side condition of (19.88) can be derived by considering the values of a portfolio that consists of buying a call, selling a put, selling the stock, and lending </a:t>
                </a:r>
                <a:r>
                  <a:rPr lang="en-US" i="1" dirty="0"/>
                  <a:t>X</a:t>
                </a:r>
                <a:r>
                  <a:rPr lang="en-US" dirty="0"/>
                  <a:t> + </a:t>
                </a:r>
                <a14:m>
                  <m:oMath xmlns:m="http://schemas.openxmlformats.org/officeDocument/2006/math">
                    <m:sSup>
                      <m:sSupPr>
                        <m:ctrlPr>
                          <a:rPr lang="en-US" i="1" dirty="0" smtClean="0">
                            <a:latin typeface="Cambria Math"/>
                          </a:rPr>
                        </m:ctrlPr>
                      </m:sSupPr>
                      <m:e>
                        <m:r>
                          <a:rPr lang="en-US" i="1" dirty="0">
                            <a:latin typeface="Cambria Math"/>
                          </a:rPr>
                          <m:t>𝐷𝑒</m:t>
                        </m:r>
                      </m:e>
                      <m:sup>
                        <m:r>
                          <a:rPr lang="en-US" b="0" i="1" dirty="0" smtClean="0">
                            <a:latin typeface="Cambria Math"/>
                          </a:rPr>
                          <m:t>−</m:t>
                        </m:r>
                        <m:r>
                          <a:rPr lang="en-US" b="0" i="1" dirty="0" smtClean="0">
                            <a:latin typeface="Cambria Math"/>
                          </a:rPr>
                          <m:t>𝑟𝑡</m:t>
                        </m:r>
                      </m:sup>
                    </m:sSup>
                  </m:oMath>
                </a14:m>
                <a:r>
                  <a:rPr lang="en-US" dirty="0"/>
                  <a:t>  </a:t>
                </a:r>
                <a:r>
                  <a:rPr lang="en-US" dirty="0" err="1"/>
                  <a:t>risklessly</a:t>
                </a:r>
                <a:r>
                  <a:rPr lang="en-US" dirty="0"/>
                  <a:t>. Table 19-2 contains these portfolio values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533400"/>
                <a:ext cx="8839200" cy="5410199"/>
              </a:xfrm>
              <a:blipFill rotWithShape="1">
                <a:blip r:embed="rId3"/>
                <a:stretch>
                  <a:fillRect l="-621" t="-1466" r="-483" b="-3157"/>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738159860"/>
              </p:ext>
            </p:extLst>
          </p:nvPr>
        </p:nvGraphicFramePr>
        <p:xfrm>
          <a:off x="228600" y="1981200"/>
          <a:ext cx="8686800" cy="685800"/>
        </p:xfrm>
        <a:graphic>
          <a:graphicData uri="http://schemas.openxmlformats.org/presentationml/2006/ole">
            <mc:AlternateContent xmlns:mc="http://schemas.openxmlformats.org/markup-compatibility/2006">
              <mc:Choice xmlns:v="urn:schemas-microsoft-com:vml" Requires="v">
                <p:oleObj spid="_x0000_s94216" name="Equation" r:id="rId4" imgW="3695700" imgH="228600" progId="Equation.DSMT4">
                  <p:embed/>
                </p:oleObj>
              </mc:Choice>
              <mc:Fallback>
                <p:oleObj name="Equation" r:id="rId4" imgW="3695700" imgH="2286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981200"/>
                        <a:ext cx="8686800" cy="685800"/>
                      </a:xfrm>
                      <a:prstGeom prst="rect">
                        <a:avLst/>
                      </a:prstGeom>
                      <a:noFill/>
                    </p:spPr>
                  </p:pic>
                </p:oleObj>
              </mc:Fallback>
            </mc:AlternateContent>
          </a:graphicData>
        </a:graphic>
      </p:graphicFrame>
      <p:sp>
        <p:nvSpPr>
          <p:cNvPr id="6" name="TextBox 5"/>
          <p:cNvSpPr txBox="1"/>
          <p:nvPr/>
        </p:nvSpPr>
        <p:spPr>
          <a:xfrm>
            <a:off x="7886700" y="2590800"/>
            <a:ext cx="9906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(19.88)</a:t>
            </a:r>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103</a:t>
            </a:fld>
            <a:endParaRPr lang="en-US">
              <a:solidFill>
                <a:schemeClr val="accent6">
                  <a:lumMod val="20000"/>
                  <a:lumOff val="80000"/>
                </a:schemeClr>
              </a:solidFill>
            </a:endParaRPr>
          </a:p>
        </p:txBody>
      </p:sp>
    </p:spTree>
    <p:extLst>
      <p:ext uri="{BB962C8B-B14F-4D97-AF65-F5344CB8AC3E}">
        <p14:creationId xmlns:p14="http://schemas.microsoft.com/office/powerpoint/2010/main" val="39750368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839200" cy="6095999"/>
          </a:xfrm>
        </p:spPr>
        <p:txBody>
          <a:bodyPr>
            <a:noAutofit/>
          </a:bodyPr>
          <a:lstStyle/>
          <a:p>
            <a:r>
              <a:rPr lang="en-US" sz="2400" dirty="0"/>
              <a:t>In Table 19-2</a:t>
            </a:r>
            <a:r>
              <a:rPr lang="en-US" sz="2400" dirty="0" smtClean="0"/>
              <a:t>, if </a:t>
            </a:r>
            <a:r>
              <a:rPr lang="en-US" sz="2400" dirty="0"/>
              <a:t>all of the security positions stay open until expiration, the terminal value of the portfolio will be positive, independent of whether the terminal stock price is above or below the exercise price of the options. </a:t>
            </a:r>
            <a:endParaRPr lang="en-US" sz="2400" dirty="0" smtClean="0"/>
          </a:p>
          <a:p>
            <a:r>
              <a:rPr lang="en-US" sz="2400" dirty="0" smtClean="0"/>
              <a:t>If </a:t>
            </a:r>
            <a:r>
              <a:rPr lang="en-US" sz="2400" dirty="0"/>
              <a:t>the terminal stock price is above the exercise price, the call option is exercised, and the stock acquired at exercise price </a:t>
            </a:r>
            <a:r>
              <a:rPr lang="en-US" sz="2400" i="1" dirty="0"/>
              <a:t>X</a:t>
            </a:r>
            <a:r>
              <a:rPr lang="en-US" sz="2400" dirty="0"/>
              <a:t> is used to deliver, in part, against the short stock position</a:t>
            </a:r>
            <a:r>
              <a:rPr lang="en-US" sz="2400" dirty="0" smtClean="0"/>
              <a:t>.</a:t>
            </a:r>
          </a:p>
          <a:p>
            <a:r>
              <a:rPr lang="en-US" sz="2400" dirty="0" smtClean="0"/>
              <a:t> </a:t>
            </a:r>
            <a:r>
              <a:rPr lang="en-US" sz="2400" dirty="0"/>
              <a:t>If the terminal stock price is below the exercise price, the put is exercised. The stock received in the exercise of the put is used to cover the short stock position established at the outset. </a:t>
            </a:r>
            <a:endParaRPr lang="en-US" sz="2400" dirty="0" smtClean="0"/>
          </a:p>
          <a:p>
            <a:r>
              <a:rPr lang="en-US" sz="2400" dirty="0" smtClean="0"/>
              <a:t>In </a:t>
            </a:r>
            <a:r>
              <a:rPr lang="en-US" sz="2400" dirty="0"/>
              <a:t>the event the put is exercised early at time </a:t>
            </a:r>
            <a:r>
              <a:rPr lang="en-US" sz="2400" i="1" dirty="0"/>
              <a:t>T</a:t>
            </a:r>
            <a:r>
              <a:rPr lang="en-US" sz="2400" dirty="0"/>
              <a:t>, the investment in the riskless bonds is more than sufficient to cover the payment of the exercise price to the put option holder, and the stock received from the exercise of the put is used to cover the stock sold when the portfolio was formed. </a:t>
            </a:r>
            <a:endParaRPr lang="en-US" sz="2400" dirty="0" smtClean="0"/>
          </a:p>
          <a:p>
            <a:r>
              <a:rPr lang="en-US" sz="2400" dirty="0" smtClean="0"/>
              <a:t>In </a:t>
            </a:r>
            <a:r>
              <a:rPr lang="en-US" sz="2400" dirty="0"/>
              <a:t>addition, an open call option position that may still have value remains</a:t>
            </a:r>
            <a:r>
              <a:rPr lang="en-US" sz="2400" dirty="0" smtClean="0"/>
              <a:t>.</a:t>
            </a:r>
            <a:endParaRPr lang="en-US" sz="2400" dirty="0"/>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104</a:t>
            </a:fld>
            <a:endParaRPr lang="en-US">
              <a:solidFill>
                <a:schemeClr val="accent6">
                  <a:lumMod val="20000"/>
                  <a:lumOff val="80000"/>
                </a:schemeClr>
              </a:solidFill>
            </a:endParaRPr>
          </a:p>
        </p:txBody>
      </p:sp>
    </p:spTree>
    <p:extLst>
      <p:ext uri="{BB962C8B-B14F-4D97-AF65-F5344CB8AC3E}">
        <p14:creationId xmlns:p14="http://schemas.microsoft.com/office/powerpoint/2010/main" val="212311414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39763"/>
          </a:xfrm>
        </p:spPr>
        <p:txBody>
          <a:bodyPr/>
          <a:lstStyle/>
          <a:p>
            <a:pPr algn="ctr"/>
            <a:r>
              <a:rPr lang="en-US" sz="2800" b="0" dirty="0"/>
              <a:t>Table 19-2 Arbitrage Transactions for </a:t>
            </a:r>
            <a:r>
              <a:rPr lang="en-US" sz="2800" b="0" dirty="0" smtClean="0"/>
              <a:t>Establishing </a:t>
            </a:r>
            <a:br>
              <a:rPr lang="en-US" sz="2800" b="0" dirty="0" smtClean="0"/>
            </a:br>
            <a:r>
              <a:rPr lang="en-US" sz="2800" b="0" dirty="0" smtClean="0"/>
              <a:t>Put–Call </a:t>
            </a:r>
            <a:r>
              <a:rPr lang="en-US" sz="2800" b="0" dirty="0"/>
              <a:t>Parity for American Stock Options </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818440025"/>
              </p:ext>
            </p:extLst>
          </p:nvPr>
        </p:nvGraphicFramePr>
        <p:xfrm>
          <a:off x="2133600" y="1447800"/>
          <a:ext cx="5099050" cy="470682"/>
        </p:xfrm>
        <a:graphic>
          <a:graphicData uri="http://schemas.openxmlformats.org/presentationml/2006/ole">
            <mc:AlternateContent xmlns:mc="http://schemas.openxmlformats.org/markup-compatibility/2006">
              <mc:Choice xmlns:v="urn:schemas-microsoft-com:vml" Requires="v">
                <p:oleObj spid="_x0000_s95240" name="Equation" r:id="rId3" imgW="2476500" imgH="228600" progId="Equation.DSMT4">
                  <p:embed/>
                </p:oleObj>
              </mc:Choice>
              <mc:Fallback>
                <p:oleObj name="Equation" r:id="rId3" imgW="2476500" imgH="228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447800"/>
                        <a:ext cx="5099050" cy="470682"/>
                      </a:xfrm>
                      <a:prstGeom prst="rect">
                        <a:avLst/>
                      </a:prstGeom>
                      <a:noFill/>
                    </p:spPr>
                  </p:pic>
                </p:oleObj>
              </mc:Fallback>
            </mc:AlternateContent>
          </a:graphicData>
        </a:graphic>
      </p:graphicFrame>
      <p:pic>
        <p:nvPicPr>
          <p:cNvPr id="9523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1752600"/>
            <a:ext cx="8534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105</a:t>
            </a:fld>
            <a:endParaRPr lang="en-US">
              <a:solidFill>
                <a:schemeClr val="accent6">
                  <a:lumMod val="20000"/>
                  <a:lumOff val="80000"/>
                </a:schemeClr>
              </a:solidFill>
            </a:endParaRPr>
          </a:p>
        </p:txBody>
      </p:sp>
    </p:spTree>
    <p:extLst>
      <p:ext uri="{BB962C8B-B14F-4D97-AF65-F5344CB8AC3E}">
        <p14:creationId xmlns:p14="http://schemas.microsoft.com/office/powerpoint/2010/main" val="330466892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1"/>
            <a:ext cx="8839200" cy="3733800"/>
          </a:xfrm>
        </p:spPr>
        <p:txBody>
          <a:bodyPr/>
          <a:lstStyle/>
          <a:p>
            <a:r>
              <a:rPr lang="en-US" dirty="0"/>
              <a:t>In other words, by forming the portfolio of securities in the proportions noted above, we have formed a portfolio that will never have a negative future value. </a:t>
            </a:r>
            <a:endParaRPr lang="en-US" dirty="0" smtClean="0"/>
          </a:p>
          <a:p>
            <a:r>
              <a:rPr lang="en-US" dirty="0" smtClean="0"/>
              <a:t>If </a:t>
            </a:r>
            <a:r>
              <a:rPr lang="en-US" dirty="0"/>
              <a:t>the future value is certain to be non-negative, the initial value must be </a:t>
            </a:r>
            <a:r>
              <a:rPr lang="en-US" dirty="0" err="1"/>
              <a:t>nonpositive</a:t>
            </a:r>
            <a:r>
              <a:rPr lang="en-US" dirty="0"/>
              <a:t>, or the left-hand inequality of (19.88) holds.</a:t>
            </a:r>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106</a:t>
            </a:fld>
            <a:endParaRPr lang="en-US">
              <a:solidFill>
                <a:schemeClr val="accent6">
                  <a:lumMod val="20000"/>
                  <a:lumOff val="80000"/>
                </a:schemeClr>
              </a:solidFill>
            </a:endParaRPr>
          </a:p>
        </p:txBody>
      </p:sp>
    </p:spTree>
    <p:extLst>
      <p:ext uri="{BB962C8B-B14F-4D97-AF65-F5344CB8AC3E}">
        <p14:creationId xmlns:p14="http://schemas.microsoft.com/office/powerpoint/2010/main" val="263196090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3"/>
          </a:xfrm>
        </p:spPr>
        <p:txBody>
          <a:bodyPr/>
          <a:lstStyle/>
          <a:p>
            <a:r>
              <a:rPr lang="en-US" dirty="0" smtClean="0"/>
              <a:t>Summary</a:t>
            </a:r>
            <a:endParaRPr lang="en-US" dirty="0"/>
          </a:p>
        </p:txBody>
      </p:sp>
      <p:sp>
        <p:nvSpPr>
          <p:cNvPr id="3" name="Content Placeholder 2"/>
          <p:cNvSpPr>
            <a:spLocks noGrp="1"/>
          </p:cNvSpPr>
          <p:nvPr>
            <p:ph idx="1"/>
          </p:nvPr>
        </p:nvSpPr>
        <p:spPr>
          <a:xfrm>
            <a:off x="152400" y="838200"/>
            <a:ext cx="8839200" cy="5715000"/>
          </a:xfrm>
        </p:spPr>
        <p:txBody>
          <a:bodyPr>
            <a:normAutofit fontScale="62500" lnSpcReduction="20000"/>
          </a:bodyPr>
          <a:lstStyle/>
          <a:p>
            <a:r>
              <a:rPr lang="en-US" dirty="0"/>
              <a:t>In this chapter, we first introduced univariate and multivariate normal distribution and log-normal distribution. </a:t>
            </a:r>
            <a:endParaRPr lang="en-US" dirty="0" smtClean="0"/>
          </a:p>
          <a:p>
            <a:endParaRPr lang="en-US" dirty="0" smtClean="0"/>
          </a:p>
          <a:p>
            <a:r>
              <a:rPr lang="en-US" dirty="0" smtClean="0"/>
              <a:t>Then </a:t>
            </a:r>
            <a:r>
              <a:rPr lang="en-US" dirty="0"/>
              <a:t>we showed how normal distribution can be used to approximate binomial distribution. </a:t>
            </a:r>
            <a:endParaRPr lang="en-US" dirty="0" smtClean="0"/>
          </a:p>
          <a:p>
            <a:endParaRPr lang="en-US" dirty="0" smtClean="0"/>
          </a:p>
          <a:p>
            <a:r>
              <a:rPr lang="en-US" dirty="0" smtClean="0"/>
              <a:t>Finally</a:t>
            </a:r>
            <a:r>
              <a:rPr lang="en-US" dirty="0"/>
              <a:t>, we used the concepts normal and log-normal distributions to derive Black–Scholes formula under the assumption that investors are risk neutral</a:t>
            </a:r>
            <a:r>
              <a:rPr lang="en-US" dirty="0" smtClean="0"/>
              <a:t>.</a:t>
            </a:r>
          </a:p>
          <a:p>
            <a:r>
              <a:rPr lang="en-US" dirty="0" smtClean="0"/>
              <a:t> </a:t>
            </a:r>
          </a:p>
          <a:p>
            <a:r>
              <a:rPr lang="en-US" dirty="0" smtClean="0"/>
              <a:t>In </a:t>
            </a:r>
            <a:r>
              <a:rPr lang="en-US" dirty="0"/>
              <a:t>this chapter, we first reviewed the basic concept of the Bivariate normal density function and present the Bivariate normal CDF. </a:t>
            </a:r>
            <a:endParaRPr lang="en-US" dirty="0" smtClean="0"/>
          </a:p>
          <a:p>
            <a:endParaRPr lang="en-US" dirty="0" smtClean="0"/>
          </a:p>
          <a:p>
            <a:r>
              <a:rPr lang="en-US" dirty="0" smtClean="0"/>
              <a:t>The </a:t>
            </a:r>
            <a:r>
              <a:rPr lang="en-US" dirty="0"/>
              <a:t>theory of American call stock option pricing model for one dividend payment is also presented. </a:t>
            </a:r>
            <a:endParaRPr lang="en-US" dirty="0" smtClean="0"/>
          </a:p>
          <a:p>
            <a:endParaRPr lang="en-US" dirty="0" smtClean="0"/>
          </a:p>
          <a:p>
            <a:r>
              <a:rPr lang="en-US" dirty="0" smtClean="0"/>
              <a:t>The </a:t>
            </a:r>
            <a:r>
              <a:rPr lang="en-US" dirty="0"/>
              <a:t>evaluations of stock option models without dividend payment and with dividend payment are discussed, respectively. </a:t>
            </a:r>
            <a:endParaRPr lang="en-US" dirty="0" smtClean="0"/>
          </a:p>
          <a:p>
            <a:endParaRPr lang="en-US" dirty="0" smtClean="0"/>
          </a:p>
          <a:p>
            <a:r>
              <a:rPr lang="en-US" dirty="0" smtClean="0"/>
              <a:t>Finally</a:t>
            </a:r>
            <a:r>
              <a:rPr lang="en-US" dirty="0"/>
              <a:t>, we provided an excel program for evaluating American option pricing model with one dividend payment.</a:t>
            </a:r>
          </a:p>
          <a:p>
            <a:endParaRPr lang="en-US" dirty="0"/>
          </a:p>
          <a:p>
            <a:endParaRPr lang="en-US" dirty="0"/>
          </a:p>
        </p:txBody>
      </p:sp>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107</a:t>
            </a:fld>
            <a:endParaRPr lang="en-US">
              <a:solidFill>
                <a:schemeClr val="accent6">
                  <a:lumMod val="20000"/>
                  <a:lumOff val="80000"/>
                </a:schemeClr>
              </a:solidFill>
            </a:endParaRPr>
          </a:p>
        </p:txBody>
      </p:sp>
    </p:spTree>
    <p:extLst>
      <p:ext uri="{BB962C8B-B14F-4D97-AF65-F5344CB8AC3E}">
        <p14:creationId xmlns:p14="http://schemas.microsoft.com/office/powerpoint/2010/main" val="2695327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5"/>
          </a:xfrm>
        </p:spPr>
        <p:txBody>
          <a:bodyPr/>
          <a:lstStyle/>
          <a:p>
            <a:pPr marL="0" indent="0">
              <a:buNone/>
            </a:pPr>
            <a:r>
              <a:rPr lang="en-US" dirty="0" smtClean="0"/>
              <a:t>The </a:t>
            </a:r>
            <a:r>
              <a:rPr lang="en-US" b="1" dirty="0" smtClean="0"/>
              <a:t>CDF of </a:t>
            </a:r>
            <a:r>
              <a:rPr lang="en-US" b="1" i="1" dirty="0" smtClean="0"/>
              <a:t>X</a:t>
            </a:r>
          </a:p>
          <a:p>
            <a:pPr marL="0" indent="0">
              <a:buNone/>
            </a:pPr>
            <a:endParaRPr lang="en-US" b="1" i="1" dirty="0"/>
          </a:p>
          <a:p>
            <a:pPr marL="0" indent="0">
              <a:buNone/>
            </a:pPr>
            <a:endParaRPr lang="en-US" b="1" dirty="0"/>
          </a:p>
          <a:p>
            <a:pPr marL="0" indent="0">
              <a:buNone/>
            </a:pPr>
            <a:endParaRPr lang="en-US" dirty="0" smtClean="0"/>
          </a:p>
          <a:p>
            <a:pPr marL="0" indent="0">
              <a:buNone/>
            </a:pPr>
            <a:endParaRPr lang="en-US" dirty="0"/>
          </a:p>
          <a:p>
            <a:pPr marL="0" indent="0" algn="ctr">
              <a:buNone/>
            </a:pPr>
            <a:r>
              <a:rPr lang="en-US" dirty="0" smtClean="0"/>
              <a:t>The distribution of </a:t>
            </a:r>
            <a:r>
              <a:rPr lang="en-US" i="1" dirty="0" smtClean="0"/>
              <a:t>X</a:t>
            </a:r>
            <a:r>
              <a:rPr lang="en-US" dirty="0" smtClean="0"/>
              <a:t> is </a:t>
            </a:r>
            <a:r>
              <a:rPr lang="en-US" dirty="0" err="1" smtClean="0"/>
              <a:t>unimodal</a:t>
            </a:r>
            <a:r>
              <a:rPr lang="en-US" dirty="0" smtClean="0"/>
              <a:t> with the mode at </a:t>
            </a:r>
          </a:p>
          <a:p>
            <a:pPr marL="0" indent="0">
              <a:buNone/>
            </a:pPr>
            <a:endParaRPr lang="en-US" dirty="0" smtClean="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307354182"/>
              </p:ext>
            </p:extLst>
          </p:nvPr>
        </p:nvGraphicFramePr>
        <p:xfrm>
          <a:off x="1304693" y="1600200"/>
          <a:ext cx="6534614" cy="914400"/>
        </p:xfrm>
        <a:graphic>
          <a:graphicData uri="http://schemas.openxmlformats.org/presentationml/2006/ole">
            <mc:AlternateContent xmlns:mc="http://schemas.openxmlformats.org/markup-compatibility/2006">
              <mc:Choice xmlns:v="urn:schemas-microsoft-com:vml" Requires="v">
                <p:oleObj spid="_x0000_s10328" name="Equation" r:id="rId3" imgW="2794000" imgH="393700" progId="Equation.3">
                  <p:embed/>
                </p:oleObj>
              </mc:Choice>
              <mc:Fallback>
                <p:oleObj name="Equation" r:id="rId3" imgW="2794000" imgH="3937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693" y="1600200"/>
                        <a:ext cx="6534614" cy="914400"/>
                      </a:xfrm>
                      <a:prstGeom prst="rect">
                        <a:avLst/>
                      </a:prstGeom>
                      <a:noFill/>
                    </p:spPr>
                  </p:pic>
                </p:oleObj>
              </mc:Fallback>
            </mc:AlternateContent>
          </a:graphicData>
        </a:graphic>
      </p:graphicFrame>
      <p:sp>
        <p:nvSpPr>
          <p:cNvPr id="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443777568"/>
              </p:ext>
            </p:extLst>
          </p:nvPr>
        </p:nvGraphicFramePr>
        <p:xfrm>
          <a:off x="2362200" y="4648200"/>
          <a:ext cx="3640667" cy="762000"/>
        </p:xfrm>
        <a:graphic>
          <a:graphicData uri="http://schemas.openxmlformats.org/presentationml/2006/ole">
            <mc:AlternateContent xmlns:mc="http://schemas.openxmlformats.org/markup-compatibility/2006">
              <mc:Choice xmlns:v="urn:schemas-microsoft-com:vml" Requires="v">
                <p:oleObj spid="_x0000_s10329" name="Equation" r:id="rId5" imgW="1231366" imgH="253890" progId="Equation.3">
                  <p:embed/>
                </p:oleObj>
              </mc:Choice>
              <mc:Fallback>
                <p:oleObj name="Equation" r:id="rId5" imgW="1231366" imgH="25389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4648200"/>
                        <a:ext cx="3640667" cy="762000"/>
                      </a:xfrm>
                      <a:prstGeom prst="rect">
                        <a:avLst/>
                      </a:prstGeom>
                      <a:noFill/>
                    </p:spPr>
                  </p:pic>
                </p:oleObj>
              </mc:Fallback>
            </mc:AlternateContent>
          </a:graphicData>
        </a:graphic>
      </p:graphicFrame>
      <p:sp>
        <p:nvSpPr>
          <p:cNvPr id="8" name="TextBox 7"/>
          <p:cNvSpPr txBox="1"/>
          <p:nvPr/>
        </p:nvSpPr>
        <p:spPr>
          <a:xfrm>
            <a:off x="7391400" y="28956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(19.11)</a:t>
            </a:r>
          </a:p>
        </p:txBody>
      </p:sp>
      <p:sp>
        <p:nvSpPr>
          <p:cNvPr id="9" name="TextBox 8"/>
          <p:cNvSpPr txBox="1"/>
          <p:nvPr/>
        </p:nvSpPr>
        <p:spPr>
          <a:xfrm>
            <a:off x="6172200" y="51816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(19.12)</a:t>
            </a:r>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11</a:t>
            </a:fld>
            <a:endParaRPr lang="en-US">
              <a:solidFill>
                <a:schemeClr val="accent6">
                  <a:lumMod val="20000"/>
                  <a:lumOff val="80000"/>
                </a:schemeClr>
              </a:solidFill>
            </a:endParaRPr>
          </a:p>
        </p:txBody>
      </p:sp>
    </p:spTree>
    <p:extLst>
      <p:ext uri="{BB962C8B-B14F-4D97-AF65-F5344CB8AC3E}">
        <p14:creationId xmlns:p14="http://schemas.microsoft.com/office/powerpoint/2010/main" val="825549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0" i="1" dirty="0" smtClean="0">
                <a:latin typeface="Times New Roman" pitchFamily="18" charset="0"/>
                <a:cs typeface="Times New Roman" pitchFamily="18" charset="0"/>
              </a:rPr>
              <a:t>Log-normal distribution is NOT symmetric.</a:t>
            </a:r>
            <a:endParaRPr lang="en-US" sz="3200" b="0" i="1" dirty="0">
              <a:latin typeface="Times New Roman" pitchFamily="18" charset="0"/>
              <a:cs typeface="Times New Roman" pitchFamily="18" charset="0"/>
            </a:endParaRPr>
          </a:p>
        </p:txBody>
      </p:sp>
      <p:sp>
        <p:nvSpPr>
          <p:cNvPr id="3" name="Content Placeholder 2"/>
          <p:cNvSpPr>
            <a:spLocks noGrp="1"/>
          </p:cNvSpPr>
          <p:nvPr>
            <p:ph idx="1"/>
          </p:nvPr>
        </p:nvSpPr>
        <p:spPr>
          <a:xfrm>
            <a:off x="152400" y="1066801"/>
            <a:ext cx="8839200" cy="5059364"/>
          </a:xfrm>
        </p:spPr>
        <p:txBody>
          <a:bodyPr/>
          <a:lstStyle/>
          <a:p>
            <a:pPr algn="ctr"/>
            <a:r>
              <a:rPr lang="en-US" dirty="0" smtClean="0"/>
              <a:t>Let     </a:t>
            </a:r>
            <a:r>
              <a:rPr lang="en-US" dirty="0"/>
              <a:t>be the  percentile for the log-normal distribution </a:t>
            </a:r>
            <a:r>
              <a:rPr lang="en-US" dirty="0" smtClean="0"/>
              <a:t>and     </a:t>
            </a:r>
            <a:r>
              <a:rPr lang="en-US" dirty="0"/>
              <a:t>be the corresponding percentile for the standard normal, </a:t>
            </a:r>
            <a:r>
              <a:rPr lang="en-US" dirty="0" smtClean="0"/>
              <a:t>then</a:t>
            </a:r>
          </a:p>
          <a:p>
            <a:pPr algn="ctr"/>
            <a:endParaRPr lang="en-US" dirty="0"/>
          </a:p>
          <a:p>
            <a:pPr algn="ctr"/>
            <a:endParaRPr lang="en-US" dirty="0" smtClean="0"/>
          </a:p>
          <a:p>
            <a:r>
              <a:rPr lang="en-US" dirty="0" smtClean="0"/>
              <a:t>so                    implying  </a:t>
            </a:r>
          </a:p>
          <a:p>
            <a:r>
              <a:rPr lang="en-US" dirty="0" smtClean="0"/>
              <a:t>Also that                          as         .</a:t>
            </a:r>
          </a:p>
          <a:p>
            <a:pPr algn="r"/>
            <a:r>
              <a:rPr lang="en-US" dirty="0" smtClean="0"/>
              <a:t>Meaning that   </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932810567"/>
              </p:ext>
            </p:extLst>
          </p:nvPr>
        </p:nvGraphicFramePr>
        <p:xfrm>
          <a:off x="1752600" y="1066800"/>
          <a:ext cx="533400" cy="640080"/>
        </p:xfrm>
        <a:graphic>
          <a:graphicData uri="http://schemas.openxmlformats.org/presentationml/2006/ole">
            <mc:AlternateContent xmlns:mc="http://schemas.openxmlformats.org/markup-compatibility/2006">
              <mc:Choice xmlns:v="urn:schemas-microsoft-com:vml" Requires="v">
                <p:oleObj spid="_x0000_s11609" name="Equation" r:id="rId3" imgW="190500" imgH="228600" progId="Equation.3">
                  <p:embed/>
                </p:oleObj>
              </mc:Choice>
              <mc:Fallback>
                <p:oleObj name="Equation" r:id="rId3" imgW="190500" imgH="2286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066800"/>
                        <a:ext cx="533400" cy="64008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587119993"/>
              </p:ext>
            </p:extLst>
          </p:nvPr>
        </p:nvGraphicFramePr>
        <p:xfrm>
          <a:off x="3124200" y="1447800"/>
          <a:ext cx="609600" cy="731520"/>
        </p:xfrm>
        <a:graphic>
          <a:graphicData uri="http://schemas.openxmlformats.org/presentationml/2006/ole">
            <mc:AlternateContent xmlns:mc="http://schemas.openxmlformats.org/markup-compatibility/2006">
              <mc:Choice xmlns:v="urn:schemas-microsoft-com:vml" Requires="v">
                <p:oleObj spid="_x0000_s11610" name="Equation" r:id="rId5" imgW="190500" imgH="228600" progId="Equation.3">
                  <p:embed/>
                </p:oleObj>
              </mc:Choice>
              <mc:Fallback>
                <p:oleObj name="Equation" r:id="rId5" imgW="190500" imgH="228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1447800"/>
                        <a:ext cx="609600" cy="731520"/>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4058759519"/>
              </p:ext>
            </p:extLst>
          </p:nvPr>
        </p:nvGraphicFramePr>
        <p:xfrm>
          <a:off x="738768" y="2819400"/>
          <a:ext cx="7666463" cy="838200"/>
        </p:xfrm>
        <a:graphic>
          <a:graphicData uri="http://schemas.openxmlformats.org/presentationml/2006/ole">
            <mc:AlternateContent xmlns:mc="http://schemas.openxmlformats.org/markup-compatibility/2006">
              <mc:Choice xmlns:v="urn:schemas-microsoft-com:vml" Requires="v">
                <p:oleObj spid="_x0000_s11611" name="Equation" r:id="rId7" imgW="3568700" imgH="393700" progId="Equation.3">
                  <p:embed/>
                </p:oleObj>
              </mc:Choice>
              <mc:Fallback>
                <p:oleObj name="Equation" r:id="rId7" imgW="3568700" imgH="3937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768" y="2819400"/>
                        <a:ext cx="7666463" cy="838200"/>
                      </a:xfrm>
                      <a:prstGeom prst="rect">
                        <a:avLst/>
                      </a:prstGeom>
                      <a:noFill/>
                    </p:spPr>
                  </p:pic>
                </p:oleObj>
              </mc:Fallback>
            </mc:AlternateContent>
          </a:graphicData>
        </a:graphic>
      </p:graphicFrame>
      <p:sp>
        <p:nvSpPr>
          <p:cNvPr id="1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835337390"/>
              </p:ext>
            </p:extLst>
          </p:nvPr>
        </p:nvGraphicFramePr>
        <p:xfrm>
          <a:off x="838200" y="3810000"/>
          <a:ext cx="1873405" cy="685800"/>
        </p:xfrm>
        <a:graphic>
          <a:graphicData uri="http://schemas.openxmlformats.org/presentationml/2006/ole">
            <mc:AlternateContent xmlns:mc="http://schemas.openxmlformats.org/markup-compatibility/2006">
              <mc:Choice xmlns:v="urn:schemas-microsoft-com:vml" Requires="v">
                <p:oleObj spid="_x0000_s11612" name="Equation" r:id="rId9" imgW="1066337" imgH="393529" progId="Equation.3">
                  <p:embed/>
                </p:oleObj>
              </mc:Choice>
              <mc:Fallback>
                <p:oleObj name="Equation" r:id="rId9" imgW="1066337" imgH="393529"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8200" y="3810000"/>
                        <a:ext cx="1873405" cy="685800"/>
                      </a:xfrm>
                      <a:prstGeom prst="rect">
                        <a:avLst/>
                      </a:prstGeom>
                      <a:noFill/>
                    </p:spPr>
                  </p:pic>
                </p:oleObj>
              </mc:Fallback>
            </mc:AlternateContent>
          </a:graphicData>
        </a:graphic>
      </p:graphicFrame>
      <p:sp>
        <p:nvSpPr>
          <p:cNvPr id="1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550451255"/>
              </p:ext>
            </p:extLst>
          </p:nvPr>
        </p:nvGraphicFramePr>
        <p:xfrm>
          <a:off x="4343400" y="3844636"/>
          <a:ext cx="2002971" cy="609600"/>
        </p:xfrm>
        <a:graphic>
          <a:graphicData uri="http://schemas.openxmlformats.org/presentationml/2006/ole">
            <mc:AlternateContent xmlns:mc="http://schemas.openxmlformats.org/markup-compatibility/2006">
              <mc:Choice xmlns:v="urn:schemas-microsoft-com:vml" Requires="v">
                <p:oleObj spid="_x0000_s11613" name="Equation" r:id="rId11" imgW="761669" imgH="241195" progId="Equation.3">
                  <p:embed/>
                </p:oleObj>
              </mc:Choice>
              <mc:Fallback>
                <p:oleObj name="Equation" r:id="rId11" imgW="761669" imgH="241195" progId="Equation.3">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43400" y="3844636"/>
                        <a:ext cx="2002971" cy="609600"/>
                      </a:xfrm>
                      <a:prstGeom prst="rect">
                        <a:avLst/>
                      </a:prstGeom>
                      <a:noFill/>
                    </p:spPr>
                  </p:pic>
                </p:oleObj>
              </mc:Fallback>
            </mc:AlternateContent>
          </a:graphicData>
        </a:graphic>
      </p:graphicFrame>
      <p:sp>
        <p:nvSpPr>
          <p:cNvPr id="1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2759716214"/>
              </p:ext>
            </p:extLst>
          </p:nvPr>
        </p:nvGraphicFramePr>
        <p:xfrm>
          <a:off x="1959224" y="4419600"/>
          <a:ext cx="2612776" cy="545275"/>
        </p:xfrm>
        <a:graphic>
          <a:graphicData uri="http://schemas.openxmlformats.org/presentationml/2006/ole">
            <mc:AlternateContent xmlns:mc="http://schemas.openxmlformats.org/markup-compatibility/2006">
              <mc:Choice xmlns:v="urn:schemas-microsoft-com:vml" Requires="v">
                <p:oleObj spid="_x0000_s11614" name="Equation" r:id="rId13" imgW="1091726" imgH="228501" progId="Equation.3">
                  <p:embed/>
                </p:oleObj>
              </mc:Choice>
              <mc:Fallback>
                <p:oleObj name="Equation" r:id="rId13" imgW="1091726" imgH="228501" progId="Equation.3">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9224" y="4419600"/>
                        <a:ext cx="2612776" cy="545275"/>
                      </a:xfrm>
                      <a:prstGeom prst="rect">
                        <a:avLst/>
                      </a:prstGeom>
                      <a:noFill/>
                    </p:spPr>
                  </p:pic>
                </p:oleObj>
              </mc:Fallback>
            </mc:AlternateContent>
          </a:graphicData>
        </a:graphic>
      </p:graphicFrame>
      <p:sp>
        <p:nvSpPr>
          <p:cNvPr id="1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1040735750"/>
              </p:ext>
            </p:extLst>
          </p:nvPr>
        </p:nvGraphicFramePr>
        <p:xfrm>
          <a:off x="4876800" y="4486893"/>
          <a:ext cx="971550" cy="457200"/>
        </p:xfrm>
        <a:graphic>
          <a:graphicData uri="http://schemas.openxmlformats.org/presentationml/2006/ole">
            <mc:AlternateContent xmlns:mc="http://schemas.openxmlformats.org/markup-compatibility/2006">
              <mc:Choice xmlns:v="urn:schemas-microsoft-com:vml" Requires="v">
                <p:oleObj spid="_x0000_s11615" name="Equation" r:id="rId15" imgW="482391" imgH="228501" progId="Equation.3">
                  <p:embed/>
                </p:oleObj>
              </mc:Choice>
              <mc:Fallback>
                <p:oleObj name="Equation" r:id="rId15" imgW="482391" imgH="228501" progId="Equation.3">
                  <p:embed/>
                  <p:pic>
                    <p:nvPicPr>
                      <p:cNvPr id="0"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76800" y="4486893"/>
                        <a:ext cx="971550" cy="457200"/>
                      </a:xfrm>
                      <a:prstGeom prst="rect">
                        <a:avLst/>
                      </a:prstGeom>
                      <a:noFill/>
                    </p:spPr>
                  </p:pic>
                </p:oleObj>
              </mc:Fallback>
            </mc:AlternateContent>
          </a:graphicData>
        </a:graphic>
      </p:graphicFrame>
      <p:sp>
        <p:nvSpPr>
          <p:cNvPr id="1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8"/>
          <p:cNvGraphicFramePr>
            <a:graphicFrameLocks noChangeAspect="1"/>
          </p:cNvGraphicFramePr>
          <p:nvPr>
            <p:extLst>
              <p:ext uri="{D42A27DB-BD31-4B8C-83A1-F6EECF244321}">
                <p14:modId xmlns:p14="http://schemas.microsoft.com/office/powerpoint/2010/main" val="4078409415"/>
              </p:ext>
            </p:extLst>
          </p:nvPr>
        </p:nvGraphicFramePr>
        <p:xfrm>
          <a:off x="5377543" y="5562600"/>
          <a:ext cx="3461657" cy="457200"/>
        </p:xfrm>
        <a:graphic>
          <a:graphicData uri="http://schemas.openxmlformats.org/presentationml/2006/ole">
            <mc:AlternateContent xmlns:mc="http://schemas.openxmlformats.org/markup-compatibility/2006">
              <mc:Choice xmlns:v="urn:schemas-microsoft-com:vml" Requires="v">
                <p:oleObj spid="_x0000_s11616" name="Equation" r:id="rId17" imgW="1511300" imgH="203200" progId="Equation.3">
                  <p:embed/>
                </p:oleObj>
              </mc:Choice>
              <mc:Fallback>
                <p:oleObj name="Equation" r:id="rId17" imgW="1511300" imgH="203200" progId="Equation.3">
                  <p:embed/>
                  <p:pic>
                    <p:nvPicPr>
                      <p:cNvPr id="0" name="Object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77543" y="5562600"/>
                        <a:ext cx="3461657" cy="457200"/>
                      </a:xfrm>
                      <a:prstGeom prst="rect">
                        <a:avLst/>
                      </a:prstGeom>
                      <a:noFill/>
                    </p:spPr>
                  </p:pic>
                </p:oleObj>
              </mc:Fallback>
            </mc:AlternateContent>
          </a:graphicData>
        </a:graphic>
      </p:graphicFrame>
      <p:sp>
        <p:nvSpPr>
          <p:cNvPr id="20" name="TextBox 19"/>
          <p:cNvSpPr txBox="1"/>
          <p:nvPr/>
        </p:nvSpPr>
        <p:spPr>
          <a:xfrm>
            <a:off x="8001000" y="36576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(19.13)</a:t>
            </a:r>
          </a:p>
        </p:txBody>
      </p:sp>
      <p:sp>
        <p:nvSpPr>
          <p:cNvPr id="21" name="TextBox 20"/>
          <p:cNvSpPr txBox="1"/>
          <p:nvPr/>
        </p:nvSpPr>
        <p:spPr>
          <a:xfrm>
            <a:off x="6858000" y="42672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(19.14)</a:t>
            </a:r>
          </a:p>
        </p:txBody>
      </p:sp>
      <p:sp>
        <p:nvSpPr>
          <p:cNvPr id="22" name="TextBox 21"/>
          <p:cNvSpPr txBox="1"/>
          <p:nvPr/>
        </p:nvSpPr>
        <p:spPr>
          <a:xfrm>
            <a:off x="3886200" y="4888675"/>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(19.15)</a:t>
            </a:r>
          </a:p>
        </p:txBody>
      </p:sp>
      <p:sp>
        <p:nvSpPr>
          <p:cNvPr id="23" name="Slide Number Placeholder 22"/>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12</a:t>
            </a:fld>
            <a:endParaRPr lang="en-US">
              <a:solidFill>
                <a:schemeClr val="accent6">
                  <a:lumMod val="20000"/>
                  <a:lumOff val="80000"/>
                </a:schemeClr>
              </a:solidFill>
            </a:endParaRPr>
          </a:p>
        </p:txBody>
      </p:sp>
    </p:spTree>
    <p:extLst>
      <p:ext uri="{BB962C8B-B14F-4D97-AF65-F5344CB8AC3E}">
        <p14:creationId xmlns:p14="http://schemas.microsoft.com/office/powerpoint/2010/main" val="3637997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10837"/>
            <a:ext cx="8839200" cy="1417963"/>
          </a:xfrm>
        </p:spPr>
        <p:txBody>
          <a:bodyPr/>
          <a:lstStyle/>
          <a:p>
            <a:pPr algn="ctr"/>
            <a:r>
              <a:rPr lang="en-US" dirty="0" smtClean="0"/>
              <a:t>19.3 The Log-Normal Distribution and Its Relationship to the Normal Distribution</a:t>
            </a:r>
            <a:endParaRPr lang="en-US" dirty="0"/>
          </a:p>
        </p:txBody>
      </p:sp>
      <p:sp>
        <p:nvSpPr>
          <p:cNvPr id="3" name="Content Placeholder 2"/>
          <p:cNvSpPr>
            <a:spLocks noGrp="1"/>
          </p:cNvSpPr>
          <p:nvPr>
            <p:ph idx="1"/>
          </p:nvPr>
        </p:nvSpPr>
        <p:spPr>
          <a:xfrm>
            <a:off x="457200" y="2286000"/>
            <a:ext cx="8229600" cy="3352800"/>
          </a:xfrm>
        </p:spPr>
        <p:txBody>
          <a:bodyPr>
            <a:normAutofit lnSpcReduction="10000"/>
          </a:bodyPr>
          <a:lstStyle/>
          <a:p>
            <a:pPr algn="ctr"/>
            <a:r>
              <a:rPr lang="en-US" dirty="0" smtClean="0"/>
              <a:t>Compare </a:t>
            </a:r>
            <a:r>
              <a:rPr lang="en-US" b="1" dirty="0" smtClean="0"/>
              <a:t>PDF of normal distribution </a:t>
            </a:r>
            <a:r>
              <a:rPr lang="en-US" dirty="0" smtClean="0"/>
              <a:t>and </a:t>
            </a:r>
            <a:r>
              <a:rPr lang="en-US" b="1" dirty="0" smtClean="0"/>
              <a:t>PDF of log-normal distribution</a:t>
            </a:r>
            <a:r>
              <a:rPr lang="en-US" dirty="0" smtClean="0"/>
              <a:t> to see that</a:t>
            </a:r>
          </a:p>
          <a:p>
            <a:pPr algn="ctr"/>
            <a:endParaRPr lang="en-US" dirty="0"/>
          </a:p>
          <a:p>
            <a:pPr algn="ctr"/>
            <a:endParaRPr lang="en-US" dirty="0" smtClean="0"/>
          </a:p>
          <a:p>
            <a:pPr marL="0" indent="0" algn="ctr">
              <a:buNone/>
            </a:pPr>
            <a:endParaRPr lang="en-US" dirty="0" smtClean="0"/>
          </a:p>
          <a:p>
            <a:pPr algn="ctr"/>
            <a:r>
              <a:rPr lang="en-US" dirty="0" smtClean="0"/>
              <a:t>Also from (19.6), we can see that</a:t>
            </a:r>
          </a:p>
          <a:p>
            <a:pPr algn="ct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498859784"/>
              </p:ext>
            </p:extLst>
          </p:nvPr>
        </p:nvGraphicFramePr>
        <p:xfrm>
          <a:off x="3467100" y="3454400"/>
          <a:ext cx="2209800" cy="1041400"/>
        </p:xfrm>
        <a:graphic>
          <a:graphicData uri="http://schemas.openxmlformats.org/presentationml/2006/ole">
            <mc:AlternateContent xmlns:mc="http://schemas.openxmlformats.org/markup-compatibility/2006">
              <mc:Choice xmlns:v="urn:schemas-microsoft-com:vml" Requires="v">
                <p:oleObj spid="_x0000_s12368" name="Equation" r:id="rId3" imgW="825500" imgH="393700" progId="Equation.3">
                  <p:embed/>
                </p:oleObj>
              </mc:Choice>
              <mc:Fallback>
                <p:oleObj name="Equation" r:id="rId3" imgW="825500" imgH="3937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7100" y="3454400"/>
                        <a:ext cx="2209800" cy="1041400"/>
                      </a:xfrm>
                      <a:prstGeom prst="rect">
                        <a:avLst/>
                      </a:prstGeom>
                      <a:noFill/>
                    </p:spPr>
                  </p:pic>
                </p:oleObj>
              </mc:Fallback>
            </mc:AlternateContent>
          </a:graphicData>
        </a:graphic>
      </p:graphicFrame>
      <p:sp>
        <p:nvSpPr>
          <p:cNvPr id="6" name="TextBox 5"/>
          <p:cNvSpPr txBox="1"/>
          <p:nvPr/>
        </p:nvSpPr>
        <p:spPr>
          <a:xfrm>
            <a:off x="6172200" y="4350327"/>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(19.16)</a:t>
            </a:r>
          </a:p>
        </p:txBody>
      </p:sp>
      <p:sp>
        <p:nvSpPr>
          <p:cNvPr id="7"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319625447"/>
              </p:ext>
            </p:extLst>
          </p:nvPr>
        </p:nvGraphicFramePr>
        <p:xfrm>
          <a:off x="3550443" y="5562600"/>
          <a:ext cx="2043113" cy="703367"/>
        </p:xfrm>
        <a:graphic>
          <a:graphicData uri="http://schemas.openxmlformats.org/presentationml/2006/ole">
            <mc:AlternateContent xmlns:mc="http://schemas.openxmlformats.org/markup-compatibility/2006">
              <mc:Choice xmlns:v="urn:schemas-microsoft-com:vml" Requires="v">
                <p:oleObj spid="_x0000_s12369" name="Equation" r:id="rId5" imgW="583947" imgH="203112" progId="Equation.3">
                  <p:embed/>
                </p:oleObj>
              </mc:Choice>
              <mc:Fallback>
                <p:oleObj name="Equation" r:id="rId5" imgW="583947" imgH="203112"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0443" y="5562600"/>
                        <a:ext cx="2043113" cy="703367"/>
                      </a:xfrm>
                      <a:prstGeom prst="rect">
                        <a:avLst/>
                      </a:prstGeom>
                      <a:noFill/>
                    </p:spPr>
                  </p:pic>
                </p:oleObj>
              </mc:Fallback>
            </mc:AlternateContent>
          </a:graphicData>
        </a:graphic>
      </p:graphicFrame>
      <p:sp>
        <p:nvSpPr>
          <p:cNvPr id="9" name="TextBox 8"/>
          <p:cNvSpPr txBox="1"/>
          <p:nvPr/>
        </p:nvSpPr>
        <p:spPr>
          <a:xfrm>
            <a:off x="6232071" y="58674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(19.17)</a:t>
            </a:r>
          </a:p>
        </p:txBody>
      </p:sp>
      <p:sp>
        <p:nvSpPr>
          <p:cNvPr id="10" name="Slide Number Placeholder 9"/>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13</a:t>
            </a:fld>
            <a:endParaRPr lang="en-US">
              <a:solidFill>
                <a:schemeClr val="accent6">
                  <a:lumMod val="20000"/>
                  <a:lumOff val="80000"/>
                </a:schemeClr>
              </a:solidFill>
            </a:endParaRPr>
          </a:p>
        </p:txBody>
      </p:sp>
    </p:spTree>
    <p:extLst>
      <p:ext uri="{BB962C8B-B14F-4D97-AF65-F5344CB8AC3E}">
        <p14:creationId xmlns:p14="http://schemas.microsoft.com/office/powerpoint/2010/main" val="2083354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5"/>
          </a:xfrm>
        </p:spPr>
        <p:txBody>
          <a:bodyPr>
            <a:normAutofit/>
          </a:bodyPr>
          <a:lstStyle/>
          <a:p>
            <a:r>
              <a:rPr lang="en-US" b="1" dirty="0" smtClean="0"/>
              <a:t>CDF </a:t>
            </a:r>
            <a:r>
              <a:rPr lang="en-US" dirty="0" smtClean="0"/>
              <a:t>for the </a:t>
            </a:r>
            <a:r>
              <a:rPr lang="en-US" b="1" dirty="0" smtClean="0"/>
              <a:t>log-normal distribution</a:t>
            </a:r>
          </a:p>
          <a:p>
            <a:endParaRPr lang="en-US" b="1" dirty="0"/>
          </a:p>
          <a:p>
            <a:endParaRPr lang="en-US" b="1" dirty="0" smtClean="0"/>
          </a:p>
          <a:p>
            <a:endParaRPr lang="en-US" b="1" dirty="0"/>
          </a:p>
          <a:p>
            <a:endParaRPr lang="en-US" b="1" dirty="0" smtClean="0"/>
          </a:p>
          <a:p>
            <a:r>
              <a:rPr lang="en-US" dirty="0" smtClean="0"/>
              <a:t>Where</a:t>
            </a:r>
          </a:p>
          <a:p>
            <a:endParaRPr lang="en-US" dirty="0"/>
          </a:p>
          <a:p>
            <a:pPr algn="ctr"/>
            <a:r>
              <a:rPr lang="en-US" sz="2800" dirty="0" smtClean="0"/>
              <a:t>*</a:t>
            </a:r>
            <a:r>
              <a:rPr lang="en-US" sz="2800" i="1" dirty="0" smtClean="0"/>
              <a:t>N(d) </a:t>
            </a:r>
            <a:r>
              <a:rPr lang="en-US" sz="2800" dirty="0" smtClean="0"/>
              <a:t>is the CDF of standard normal distribution which can be found from Normal Table; it can also be obtained from S-plus/other software. </a:t>
            </a:r>
            <a:endParaRPr lang="en-US" sz="28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486609445"/>
              </p:ext>
            </p:extLst>
          </p:nvPr>
        </p:nvGraphicFramePr>
        <p:xfrm>
          <a:off x="1905000" y="1524000"/>
          <a:ext cx="4242954" cy="1524000"/>
        </p:xfrm>
        <a:graphic>
          <a:graphicData uri="http://schemas.openxmlformats.org/presentationml/2006/ole">
            <mc:AlternateContent xmlns:mc="http://schemas.openxmlformats.org/markup-compatibility/2006">
              <mc:Choice xmlns:v="urn:schemas-microsoft-com:vml" Requires="v">
                <p:oleObj spid="_x0000_s13397" name="Equation" r:id="rId3" imgW="2336800" imgH="838200" progId="Equation.3">
                  <p:embed/>
                </p:oleObj>
              </mc:Choice>
              <mc:Fallback>
                <p:oleObj name="Equation" r:id="rId3" imgW="2336800" imgH="8382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524000"/>
                        <a:ext cx="4242954" cy="15240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99200525"/>
              </p:ext>
            </p:extLst>
          </p:nvPr>
        </p:nvGraphicFramePr>
        <p:xfrm>
          <a:off x="2362200" y="3390900"/>
          <a:ext cx="1538868" cy="685800"/>
        </p:xfrm>
        <a:graphic>
          <a:graphicData uri="http://schemas.openxmlformats.org/presentationml/2006/ole">
            <mc:AlternateContent xmlns:mc="http://schemas.openxmlformats.org/markup-compatibility/2006">
              <mc:Choice xmlns:v="urn:schemas-microsoft-com:vml" Requires="v">
                <p:oleObj spid="_x0000_s13398" name="Equation" r:id="rId5" imgW="875920" imgH="393529" progId="Equation.3">
                  <p:embed/>
                </p:oleObj>
              </mc:Choice>
              <mc:Fallback>
                <p:oleObj name="Equation" r:id="rId5" imgW="875920" imgH="393529"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3390900"/>
                        <a:ext cx="1538868" cy="685800"/>
                      </a:xfrm>
                      <a:prstGeom prst="rect">
                        <a:avLst/>
                      </a:prstGeom>
                      <a:noFill/>
                    </p:spPr>
                  </p:pic>
                </p:oleObj>
              </mc:Fallback>
            </mc:AlternateContent>
          </a:graphicData>
        </a:graphic>
      </p:graphicFrame>
      <p:sp>
        <p:nvSpPr>
          <p:cNvPr id="8" name="TextBox 7"/>
          <p:cNvSpPr txBox="1"/>
          <p:nvPr/>
        </p:nvSpPr>
        <p:spPr>
          <a:xfrm>
            <a:off x="6591300" y="22098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(19.18)</a:t>
            </a:r>
          </a:p>
        </p:txBody>
      </p:sp>
      <p:sp>
        <p:nvSpPr>
          <p:cNvPr id="9" name="TextBox 8"/>
          <p:cNvSpPr txBox="1"/>
          <p:nvPr/>
        </p:nvSpPr>
        <p:spPr>
          <a:xfrm>
            <a:off x="6591300" y="35814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(19.19)</a:t>
            </a:r>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14</a:t>
            </a:fld>
            <a:endParaRPr lang="en-US">
              <a:solidFill>
                <a:schemeClr val="accent6">
                  <a:lumMod val="20000"/>
                  <a:lumOff val="80000"/>
                </a:schemeClr>
              </a:solidFill>
            </a:endParaRPr>
          </a:p>
        </p:txBody>
      </p:sp>
    </p:spTree>
    <p:extLst>
      <p:ext uri="{BB962C8B-B14F-4D97-AF65-F5344CB8AC3E}">
        <p14:creationId xmlns:p14="http://schemas.microsoft.com/office/powerpoint/2010/main" val="3885499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5"/>
          </a:xfrm>
        </p:spPr>
        <p:txBody>
          <a:bodyPr>
            <a:normAutofit/>
          </a:bodyPr>
          <a:lstStyle/>
          <a:p>
            <a:pPr algn="ctr"/>
            <a:r>
              <a:rPr lang="en-US" i="1" dirty="0" smtClean="0"/>
              <a:t>N(d)</a:t>
            </a:r>
            <a:r>
              <a:rPr lang="en-US" dirty="0" smtClean="0"/>
              <a:t> can alternatively be approximated by the following formula:</a:t>
            </a:r>
          </a:p>
          <a:p>
            <a:pPr algn="ctr"/>
            <a:endParaRPr lang="en-US" sz="2800" dirty="0"/>
          </a:p>
          <a:p>
            <a:pPr marL="0" indent="0">
              <a:buNone/>
            </a:pPr>
            <a:endParaRPr lang="en-US" sz="2800" dirty="0"/>
          </a:p>
          <a:p>
            <a:pPr marL="0" indent="0">
              <a:buNone/>
            </a:pPr>
            <a:endParaRPr lang="en-US" sz="2800" dirty="0" smtClean="0"/>
          </a:p>
          <a:p>
            <a:r>
              <a:rPr lang="en-US" sz="2800" dirty="0" smtClean="0"/>
              <a:t>Where</a:t>
            </a:r>
          </a:p>
          <a:p>
            <a:endParaRPr lang="en-US" sz="2800" dirty="0"/>
          </a:p>
          <a:p>
            <a:r>
              <a:rPr lang="en-US" sz="2800" dirty="0"/>
              <a:t>In case we need </a:t>
            </a:r>
            <a:r>
              <a:rPr lang="en-US" sz="2800" b="1" dirty="0" err="1"/>
              <a:t>Pr</a:t>
            </a:r>
            <a:r>
              <a:rPr lang="en-US" sz="2800" b="1" dirty="0"/>
              <a:t>(</a:t>
            </a:r>
            <a:r>
              <a:rPr lang="en-US" sz="2800" b="1" i="1" dirty="0"/>
              <a:t>X&gt;a)</a:t>
            </a:r>
            <a:r>
              <a:rPr lang="en-US" sz="2800" dirty="0"/>
              <a:t>, then we have</a:t>
            </a:r>
          </a:p>
          <a:p>
            <a:endParaRPr lang="en-US" sz="2800" dirty="0" smtClean="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842768822"/>
              </p:ext>
            </p:extLst>
          </p:nvPr>
        </p:nvGraphicFramePr>
        <p:xfrm>
          <a:off x="1066800" y="1977736"/>
          <a:ext cx="4577862" cy="838200"/>
        </p:xfrm>
        <a:graphic>
          <a:graphicData uri="http://schemas.openxmlformats.org/presentationml/2006/ole">
            <mc:AlternateContent xmlns:mc="http://schemas.openxmlformats.org/markup-compatibility/2006">
              <mc:Choice xmlns:v="urn:schemas-microsoft-com:vml" Requires="v">
                <p:oleObj spid="_x0000_s14455" name="Equation" r:id="rId3" imgW="2032000" imgH="368300" progId="Equation.3">
                  <p:embed/>
                </p:oleObj>
              </mc:Choice>
              <mc:Fallback>
                <p:oleObj name="Equation" r:id="rId3" imgW="2032000" imgH="3683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977736"/>
                        <a:ext cx="4577862" cy="838200"/>
                      </a:xfrm>
                      <a:prstGeom prst="rect">
                        <a:avLst/>
                      </a:prstGeom>
                      <a:noFill/>
                    </p:spPr>
                  </p:pic>
                </p:oleObj>
              </mc:Fallback>
            </mc:AlternateContent>
          </a:graphicData>
        </a:graphic>
      </p:graphicFrame>
      <p:sp>
        <p:nvSpPr>
          <p:cNvPr id="6" name="TextBox 5"/>
          <p:cNvSpPr txBox="1"/>
          <p:nvPr/>
        </p:nvSpPr>
        <p:spPr>
          <a:xfrm>
            <a:off x="6553200" y="2244436"/>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(19.20)</a:t>
            </a:r>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821159984"/>
              </p:ext>
            </p:extLst>
          </p:nvPr>
        </p:nvGraphicFramePr>
        <p:xfrm>
          <a:off x="2017011" y="3200400"/>
          <a:ext cx="5338763" cy="838200"/>
        </p:xfrm>
        <a:graphic>
          <a:graphicData uri="http://schemas.openxmlformats.org/presentationml/2006/ole">
            <mc:AlternateContent xmlns:mc="http://schemas.openxmlformats.org/markup-compatibility/2006">
              <mc:Choice xmlns:v="urn:schemas-microsoft-com:vml" Requires="v">
                <p:oleObj spid="_x0000_s14456" name="Equation" r:id="rId5" imgW="4063680" imgH="634680" progId="Equation.3">
                  <p:embed/>
                </p:oleObj>
              </mc:Choice>
              <mc:Fallback>
                <p:oleObj name="Equation" r:id="rId5" imgW="4063680" imgH="634680" progId="Equation.3">
                  <p:embed/>
                  <p:pic>
                    <p:nvPicPr>
                      <p:cNvPr id="0" name="Object 3"/>
                      <p:cNvPicPr>
                        <a:picLocks noChangeAspect="1" noChangeArrowheads="1"/>
                      </p:cNvPicPr>
                      <p:nvPr/>
                    </p:nvPicPr>
                    <p:blipFill>
                      <a:blip r:embed="rId6"/>
                      <a:srcRect/>
                      <a:stretch>
                        <a:fillRect/>
                      </a:stretch>
                    </p:blipFill>
                    <p:spPr bwMode="auto">
                      <a:xfrm>
                        <a:off x="2017011" y="3200400"/>
                        <a:ext cx="5338763" cy="838200"/>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27284643"/>
              </p:ext>
            </p:extLst>
          </p:nvPr>
        </p:nvGraphicFramePr>
        <p:xfrm>
          <a:off x="1104900" y="5005387"/>
          <a:ext cx="6934200" cy="481013"/>
        </p:xfrm>
        <a:graphic>
          <a:graphicData uri="http://schemas.openxmlformats.org/presentationml/2006/ole">
            <mc:AlternateContent xmlns:mc="http://schemas.openxmlformats.org/markup-compatibility/2006">
              <mc:Choice xmlns:v="urn:schemas-microsoft-com:vml" Requires="v">
                <p:oleObj spid="_x0000_s14457" name="Equation" r:id="rId7" imgW="2882900" imgH="203200" progId="Equation.3">
                  <p:embed/>
                </p:oleObj>
              </mc:Choice>
              <mc:Fallback>
                <p:oleObj name="Equation" r:id="rId7" imgW="2882900" imgH="2032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4900" y="5005387"/>
                        <a:ext cx="69342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p:cNvSpPr txBox="1"/>
          <p:nvPr/>
        </p:nvSpPr>
        <p:spPr>
          <a:xfrm>
            <a:off x="8001000" y="5533901"/>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(19.21)</a:t>
            </a:r>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15</a:t>
            </a:fld>
            <a:endParaRPr lang="en-US">
              <a:solidFill>
                <a:schemeClr val="accent6">
                  <a:lumMod val="20000"/>
                  <a:lumOff val="80000"/>
                </a:schemeClr>
              </a:solidFill>
            </a:endParaRPr>
          </a:p>
        </p:txBody>
      </p:sp>
    </p:spTree>
    <p:extLst>
      <p:ext uri="{BB962C8B-B14F-4D97-AF65-F5344CB8AC3E}">
        <p14:creationId xmlns:p14="http://schemas.microsoft.com/office/powerpoint/2010/main" val="3835473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95300"/>
            <a:ext cx="8229600" cy="5867400"/>
          </a:xfrm>
        </p:spPr>
        <p:txBody>
          <a:bodyPr>
            <a:normAutofit fontScale="92500" lnSpcReduction="10000"/>
          </a:bodyPr>
          <a:lstStyle/>
          <a:p>
            <a:r>
              <a:rPr lang="en-US" sz="2800" dirty="0" smtClean="0"/>
              <a:t>Since for any </a:t>
            </a:r>
            <a:r>
              <a:rPr lang="en-US" sz="2800" i="1" dirty="0" smtClean="0"/>
              <a:t>h,                     </a:t>
            </a:r>
            <a:r>
              <a:rPr lang="en-US" sz="2800" dirty="0" smtClean="0"/>
              <a:t>, the </a:t>
            </a:r>
            <a:r>
              <a:rPr lang="en-US" sz="2800" i="1" dirty="0" err="1" smtClean="0"/>
              <a:t>h</a:t>
            </a:r>
            <a:r>
              <a:rPr lang="en-US" sz="2800" dirty="0" err="1" smtClean="0"/>
              <a:t>th</a:t>
            </a:r>
            <a:r>
              <a:rPr lang="en-US" sz="2800" dirty="0" smtClean="0"/>
              <a:t> moment of </a:t>
            </a:r>
            <a:r>
              <a:rPr lang="en-US" sz="2800" i="1" dirty="0" smtClean="0"/>
              <a:t>X</a:t>
            </a:r>
            <a:r>
              <a:rPr lang="en-US" sz="2800" dirty="0" smtClean="0"/>
              <a:t>, the following moment generating function of </a:t>
            </a:r>
            <a:r>
              <a:rPr lang="en-US" sz="2800" i="1" dirty="0" smtClean="0"/>
              <a:t>Y</a:t>
            </a:r>
            <a:r>
              <a:rPr lang="en-US" sz="2800" dirty="0" smtClean="0"/>
              <a:t>, which is normally distributed</a:t>
            </a:r>
            <a:r>
              <a:rPr lang="en-US" dirty="0" smtClean="0"/>
              <a:t>. </a:t>
            </a:r>
          </a:p>
          <a:p>
            <a:endParaRPr lang="en-US" dirty="0"/>
          </a:p>
          <a:p>
            <a:pPr marL="0" indent="0">
              <a:buNone/>
            </a:pPr>
            <a:r>
              <a:rPr lang="en-US" dirty="0" smtClean="0"/>
              <a:t>For example,</a:t>
            </a:r>
          </a:p>
          <a:p>
            <a:endParaRPr lang="en-US" dirty="0"/>
          </a:p>
          <a:p>
            <a:endParaRPr lang="en-US" dirty="0" smtClean="0"/>
          </a:p>
          <a:p>
            <a:r>
              <a:rPr lang="en-US" dirty="0" smtClean="0"/>
              <a:t>Hence</a:t>
            </a:r>
          </a:p>
          <a:p>
            <a:endParaRPr lang="en-US" dirty="0"/>
          </a:p>
          <a:p>
            <a:pPr marL="0" indent="0">
              <a:buNone/>
            </a:pPr>
            <a:endParaRPr lang="en-US" dirty="0" smtClean="0"/>
          </a:p>
          <a:p>
            <a:r>
              <a:rPr lang="en-US" dirty="0" smtClean="0"/>
              <a:t>Fractional and negative movement of a log-normal distribution can be obtained from Equation (19.23)</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728867792"/>
              </p:ext>
            </p:extLst>
          </p:nvPr>
        </p:nvGraphicFramePr>
        <p:xfrm>
          <a:off x="2820761" y="533400"/>
          <a:ext cx="1762125" cy="381000"/>
        </p:xfrm>
        <a:graphic>
          <a:graphicData uri="http://schemas.openxmlformats.org/presentationml/2006/ole">
            <mc:AlternateContent xmlns:mc="http://schemas.openxmlformats.org/markup-compatibility/2006">
              <mc:Choice xmlns:v="urn:schemas-microsoft-com:vml" Requires="v">
                <p:oleObj spid="_x0000_s15555" name="Equation" r:id="rId3" imgW="1054100" imgH="228600" progId="Equation.3">
                  <p:embed/>
                </p:oleObj>
              </mc:Choice>
              <mc:Fallback>
                <p:oleObj name="Equation" r:id="rId3" imgW="1054100" imgH="228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0761" y="533400"/>
                        <a:ext cx="1762125" cy="381000"/>
                      </a:xfrm>
                      <a:prstGeom prst="rect">
                        <a:avLst/>
                      </a:prstGeom>
                      <a:noFill/>
                    </p:spPr>
                  </p:pic>
                </p:oleObj>
              </mc:Fallback>
            </mc:AlternateContent>
          </a:graphicData>
        </a:graphic>
      </p:graphicFrame>
      <p:sp>
        <p:nvSpPr>
          <p:cNvPr id="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723083763"/>
              </p:ext>
            </p:extLst>
          </p:nvPr>
        </p:nvGraphicFramePr>
        <p:xfrm>
          <a:off x="3810000" y="1430975"/>
          <a:ext cx="1879604" cy="609601"/>
        </p:xfrm>
        <a:graphic>
          <a:graphicData uri="http://schemas.openxmlformats.org/presentationml/2006/ole">
            <mc:AlternateContent xmlns:mc="http://schemas.openxmlformats.org/markup-compatibility/2006">
              <mc:Choice xmlns:v="urn:schemas-microsoft-com:vml" Requires="v">
                <p:oleObj spid="_x0000_s15556" name="Equation" r:id="rId5" imgW="1054100" imgH="342900" progId="Equation.3">
                  <p:embed/>
                </p:oleObj>
              </mc:Choice>
              <mc:Fallback>
                <p:oleObj name="Equation" r:id="rId5" imgW="1054100" imgH="3429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1430975"/>
                        <a:ext cx="1879604" cy="609601"/>
                      </a:xfrm>
                      <a:prstGeom prst="rect">
                        <a:avLst/>
                      </a:prstGeom>
                      <a:noFill/>
                    </p:spPr>
                  </p:pic>
                </p:oleObj>
              </mc:Fallback>
            </mc:AlternateContent>
          </a:graphicData>
        </a:graphic>
      </p:graphicFrame>
      <p:sp>
        <p:nvSpPr>
          <p:cNvPr id="11" name="TextBox 10"/>
          <p:cNvSpPr txBox="1"/>
          <p:nvPr/>
        </p:nvSpPr>
        <p:spPr>
          <a:xfrm>
            <a:off x="7920347" y="1773381"/>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(19.22)</a:t>
            </a:r>
          </a:p>
        </p:txBody>
      </p:sp>
      <p:sp>
        <p:nvSpPr>
          <p:cNvPr id="1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153361592"/>
              </p:ext>
            </p:extLst>
          </p:nvPr>
        </p:nvGraphicFramePr>
        <p:xfrm>
          <a:off x="2413000" y="2438400"/>
          <a:ext cx="4318000" cy="609600"/>
        </p:xfrm>
        <a:graphic>
          <a:graphicData uri="http://schemas.openxmlformats.org/presentationml/2006/ole">
            <mc:AlternateContent xmlns:mc="http://schemas.openxmlformats.org/markup-compatibility/2006">
              <mc:Choice xmlns:v="urn:schemas-microsoft-com:vml" Requires="v">
                <p:oleObj spid="_x0000_s15557" name="Equation" r:id="rId7" imgW="2425700" imgH="342900" progId="Equation.3">
                  <p:embed/>
                </p:oleObj>
              </mc:Choice>
              <mc:Fallback>
                <p:oleObj name="Equation" r:id="rId7" imgW="2425700" imgH="34290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3000" y="2438400"/>
                        <a:ext cx="4318000" cy="609600"/>
                      </a:xfrm>
                      <a:prstGeom prst="rect">
                        <a:avLst/>
                      </a:prstGeom>
                      <a:noFill/>
                    </p:spPr>
                  </p:pic>
                </p:oleObj>
              </mc:Fallback>
            </mc:AlternateContent>
          </a:graphicData>
        </a:graphic>
      </p:graphicFrame>
      <p:sp>
        <p:nvSpPr>
          <p:cNvPr id="1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2255089522"/>
              </p:ext>
            </p:extLst>
          </p:nvPr>
        </p:nvGraphicFramePr>
        <p:xfrm>
          <a:off x="2362200" y="2971800"/>
          <a:ext cx="4047063" cy="609600"/>
        </p:xfrm>
        <a:graphic>
          <a:graphicData uri="http://schemas.openxmlformats.org/presentationml/2006/ole">
            <mc:AlternateContent xmlns:mc="http://schemas.openxmlformats.org/markup-compatibility/2006">
              <mc:Choice xmlns:v="urn:schemas-microsoft-com:vml" Requires="v">
                <p:oleObj spid="_x0000_s15558" name="Equation" r:id="rId9" imgW="2273300" imgH="342900" progId="Equation.3">
                  <p:embed/>
                </p:oleObj>
              </mc:Choice>
              <mc:Fallback>
                <p:oleObj name="Equation" r:id="rId9" imgW="2273300" imgH="342900" progId="Equation.3">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62200" y="2971800"/>
                        <a:ext cx="4047063" cy="609600"/>
                      </a:xfrm>
                      <a:prstGeom prst="rect">
                        <a:avLst/>
                      </a:prstGeom>
                      <a:noFill/>
                    </p:spPr>
                  </p:pic>
                </p:oleObj>
              </mc:Fallback>
            </mc:AlternateContent>
          </a:graphicData>
        </a:graphic>
      </p:graphicFrame>
      <p:sp>
        <p:nvSpPr>
          <p:cNvPr id="16" name="TextBox 15"/>
          <p:cNvSpPr txBox="1"/>
          <p:nvPr/>
        </p:nvSpPr>
        <p:spPr>
          <a:xfrm>
            <a:off x="7920347" y="32766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(19.23)</a:t>
            </a:r>
          </a:p>
        </p:txBody>
      </p:sp>
      <p:sp>
        <p:nvSpPr>
          <p:cNvPr id="1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p:cNvGraphicFramePr>
            <a:graphicFrameLocks noChangeAspect="1"/>
          </p:cNvGraphicFramePr>
          <p:nvPr>
            <p:extLst>
              <p:ext uri="{D42A27DB-BD31-4B8C-83A1-F6EECF244321}">
                <p14:modId xmlns:p14="http://schemas.microsoft.com/office/powerpoint/2010/main" val="1117832127"/>
              </p:ext>
            </p:extLst>
          </p:nvPr>
        </p:nvGraphicFramePr>
        <p:xfrm>
          <a:off x="932152" y="4343400"/>
          <a:ext cx="6881812" cy="609600"/>
        </p:xfrm>
        <a:graphic>
          <a:graphicData uri="http://schemas.openxmlformats.org/presentationml/2006/ole">
            <mc:AlternateContent xmlns:mc="http://schemas.openxmlformats.org/markup-compatibility/2006">
              <mc:Choice xmlns:v="urn:schemas-microsoft-com:vml" Requires="v">
                <p:oleObj spid="_x0000_s15559" name="Equation" r:id="rId11" imgW="3390840" imgH="253800" progId="Equation.3">
                  <p:embed/>
                </p:oleObj>
              </mc:Choice>
              <mc:Fallback>
                <p:oleObj name="Equation" r:id="rId11" imgW="3390840" imgH="253800" progId="Equation.3">
                  <p:embed/>
                  <p:pic>
                    <p:nvPicPr>
                      <p:cNvPr id="0" name="Object 13"/>
                      <p:cNvPicPr>
                        <a:picLocks noChangeAspect="1" noChangeArrowheads="1"/>
                      </p:cNvPicPr>
                      <p:nvPr/>
                    </p:nvPicPr>
                    <p:blipFill>
                      <a:blip r:embed="rId12"/>
                      <a:srcRect/>
                      <a:stretch>
                        <a:fillRect/>
                      </a:stretch>
                    </p:blipFill>
                    <p:spPr bwMode="auto">
                      <a:xfrm>
                        <a:off x="932152" y="4343400"/>
                        <a:ext cx="6881812" cy="609600"/>
                      </a:xfrm>
                      <a:prstGeom prst="rect">
                        <a:avLst/>
                      </a:prstGeom>
                      <a:noFill/>
                    </p:spPr>
                  </p:pic>
                </p:oleObj>
              </mc:Fallback>
            </mc:AlternateContent>
          </a:graphicData>
        </a:graphic>
      </p:graphicFrame>
      <p:sp>
        <p:nvSpPr>
          <p:cNvPr id="19" name="TextBox 18"/>
          <p:cNvSpPr txBox="1"/>
          <p:nvPr/>
        </p:nvSpPr>
        <p:spPr>
          <a:xfrm>
            <a:off x="7924800" y="44958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(19.24)</a:t>
            </a:r>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16</a:t>
            </a:fld>
            <a:endParaRPr lang="en-US">
              <a:solidFill>
                <a:schemeClr val="accent6">
                  <a:lumMod val="20000"/>
                  <a:lumOff val="80000"/>
                </a:schemeClr>
              </a:solidFill>
            </a:endParaRPr>
          </a:p>
        </p:txBody>
      </p:sp>
    </p:spTree>
    <p:extLst>
      <p:ext uri="{BB962C8B-B14F-4D97-AF65-F5344CB8AC3E}">
        <p14:creationId xmlns:p14="http://schemas.microsoft.com/office/powerpoint/2010/main" val="3817302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686800" cy="5943600"/>
          </a:xfrm>
        </p:spPr>
        <p:txBody>
          <a:bodyPr>
            <a:normAutofit fontScale="92500" lnSpcReduction="10000"/>
          </a:bodyPr>
          <a:lstStyle/>
          <a:p>
            <a:pPr algn="ctr"/>
            <a:r>
              <a:rPr lang="en-US" b="1" dirty="0" smtClean="0"/>
              <a:t>Mean of a log-normal random variable</a:t>
            </a:r>
            <a:r>
              <a:rPr lang="en-US" dirty="0" smtClean="0"/>
              <a:t> can be defined as</a:t>
            </a:r>
          </a:p>
          <a:p>
            <a:pPr algn="ctr"/>
            <a:endParaRPr lang="en-US" dirty="0"/>
          </a:p>
          <a:p>
            <a:pPr algn="ctr"/>
            <a:endParaRPr lang="en-US" dirty="0" smtClean="0"/>
          </a:p>
          <a:p>
            <a:pPr algn="ctr"/>
            <a:r>
              <a:rPr lang="en-US" dirty="0" smtClean="0"/>
              <a:t>If the lower bound </a:t>
            </a:r>
            <a:r>
              <a:rPr lang="en-US" i="1" dirty="0" smtClean="0"/>
              <a:t>a</a:t>
            </a:r>
            <a:r>
              <a:rPr lang="en-US" dirty="0" smtClean="0"/>
              <a:t> &gt; 0; then the </a:t>
            </a:r>
            <a:r>
              <a:rPr lang="en-US" b="1" dirty="0" smtClean="0"/>
              <a:t>partial mean of </a:t>
            </a:r>
            <a:r>
              <a:rPr lang="en-US" b="1" i="1" dirty="0" smtClean="0"/>
              <a:t>x</a:t>
            </a:r>
            <a:r>
              <a:rPr lang="en-US" dirty="0" smtClean="0"/>
              <a:t> can be shown as</a:t>
            </a:r>
          </a:p>
          <a:p>
            <a:pPr algn="ctr"/>
            <a:endParaRPr lang="en-US" dirty="0" smtClean="0"/>
          </a:p>
          <a:p>
            <a:pPr marL="0" indent="0">
              <a:buNone/>
            </a:pPr>
            <a:endParaRPr lang="en-US" dirty="0" smtClean="0"/>
          </a:p>
          <a:p>
            <a:endParaRPr lang="en-US" dirty="0" smtClean="0"/>
          </a:p>
          <a:p>
            <a:r>
              <a:rPr lang="en-US" dirty="0" smtClean="0"/>
              <a:t>This implies that </a:t>
            </a:r>
          </a:p>
          <a:p>
            <a:pPr algn="ctr"/>
            <a:r>
              <a:rPr lang="en-US" b="1" dirty="0" smtClean="0"/>
              <a:t>partial mean of a log-normal </a:t>
            </a:r>
          </a:p>
          <a:p>
            <a:pPr algn="ctr"/>
            <a:r>
              <a:rPr lang="en-US" b="1" dirty="0" smtClean="0"/>
              <a:t>=</a:t>
            </a:r>
            <a:r>
              <a:rPr lang="en-US" dirty="0" smtClean="0"/>
              <a:t> </a:t>
            </a:r>
            <a:r>
              <a:rPr lang="en-US" b="1" dirty="0" smtClean="0"/>
              <a:t>(mean of </a:t>
            </a:r>
            <a:r>
              <a:rPr lang="en-US" b="1" i="1" dirty="0" smtClean="0"/>
              <a:t>x</a:t>
            </a:r>
            <a:r>
              <a:rPr lang="en-US" b="1" dirty="0" smtClean="0"/>
              <a:t> )( </a:t>
            </a:r>
            <a:r>
              <a:rPr lang="en-US" b="1" i="1" dirty="0" smtClean="0"/>
              <a:t>N(d))</a:t>
            </a:r>
            <a:endParaRPr lang="en-US" b="1"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503232720"/>
              </p:ext>
            </p:extLst>
          </p:nvPr>
        </p:nvGraphicFramePr>
        <p:xfrm>
          <a:off x="2209800" y="1226558"/>
          <a:ext cx="2362200" cy="812597"/>
        </p:xfrm>
        <a:graphic>
          <a:graphicData uri="http://schemas.openxmlformats.org/presentationml/2006/ole">
            <mc:AlternateContent xmlns:mc="http://schemas.openxmlformats.org/markup-compatibility/2006">
              <mc:Choice xmlns:v="urn:schemas-microsoft-com:vml" Requires="v">
                <p:oleObj spid="_x0000_s16496" name="Equation" r:id="rId3" imgW="1193282" imgH="406224" progId="Equation.3">
                  <p:embed/>
                </p:oleObj>
              </mc:Choice>
              <mc:Fallback>
                <p:oleObj name="Equation" r:id="rId3" imgW="1193282" imgH="406224"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226558"/>
                        <a:ext cx="2362200" cy="812597"/>
                      </a:xfrm>
                      <a:prstGeom prst="rect">
                        <a:avLst/>
                      </a:prstGeom>
                      <a:noFill/>
                    </p:spPr>
                  </p:pic>
                </p:oleObj>
              </mc:Fallback>
            </mc:AlternateContent>
          </a:graphicData>
        </a:graphic>
      </p:graphicFrame>
      <p:sp>
        <p:nvSpPr>
          <p:cNvPr id="6" name="TextBox 5"/>
          <p:cNvSpPr txBox="1"/>
          <p:nvPr/>
        </p:nvSpPr>
        <p:spPr>
          <a:xfrm>
            <a:off x="4800600" y="1785257"/>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(19.25)</a:t>
            </a:r>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385815571"/>
              </p:ext>
            </p:extLst>
          </p:nvPr>
        </p:nvGraphicFramePr>
        <p:xfrm>
          <a:off x="414867" y="3223160"/>
          <a:ext cx="4538133" cy="762000"/>
        </p:xfrm>
        <a:graphic>
          <a:graphicData uri="http://schemas.openxmlformats.org/presentationml/2006/ole">
            <mc:AlternateContent xmlns:mc="http://schemas.openxmlformats.org/markup-compatibility/2006">
              <mc:Choice xmlns:v="urn:schemas-microsoft-com:vml" Requires="v">
                <p:oleObj spid="_x0000_s16497" name="Equation" r:id="rId5" imgW="2552700" imgH="431800" progId="Equation.3">
                  <p:embed/>
                </p:oleObj>
              </mc:Choice>
              <mc:Fallback>
                <p:oleObj name="Equation" r:id="rId5" imgW="2552700" imgH="4318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867" y="3223160"/>
                        <a:ext cx="4538133" cy="762000"/>
                      </a:xfrm>
                      <a:prstGeom prst="rect">
                        <a:avLst/>
                      </a:prstGeom>
                      <a:noFill/>
                    </p:spPr>
                  </p:pic>
                </p:oleObj>
              </mc:Fallback>
            </mc:AlternateContent>
          </a:graphicData>
        </a:graphic>
      </p:graphicFrame>
      <p:sp>
        <p:nvSpPr>
          <p:cNvPr id="9" name="TextBox 8"/>
          <p:cNvSpPr txBox="1"/>
          <p:nvPr/>
        </p:nvSpPr>
        <p:spPr>
          <a:xfrm>
            <a:off x="4800600" y="39624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(19.26)</a:t>
            </a:r>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713255677"/>
              </p:ext>
            </p:extLst>
          </p:nvPr>
        </p:nvGraphicFramePr>
        <p:xfrm>
          <a:off x="7019306" y="3352800"/>
          <a:ext cx="1600200" cy="533400"/>
        </p:xfrm>
        <a:graphic>
          <a:graphicData uri="http://schemas.openxmlformats.org/presentationml/2006/ole">
            <mc:AlternateContent xmlns:mc="http://schemas.openxmlformats.org/markup-compatibility/2006">
              <mc:Choice xmlns:v="urn:schemas-microsoft-com:vml" Requires="v">
                <p:oleObj spid="_x0000_s16498" name="Equation" r:id="rId7" imgW="1168200" imgH="393480" progId="Equation.3">
                  <p:embed/>
                </p:oleObj>
              </mc:Choice>
              <mc:Fallback>
                <p:oleObj name="Equation" r:id="rId7" imgW="1168200" imgH="393480" progId="Equation.3">
                  <p:embed/>
                  <p:pic>
                    <p:nvPicPr>
                      <p:cNvPr id="0" name="Object 5"/>
                      <p:cNvPicPr>
                        <a:picLocks noChangeAspect="1" noChangeArrowheads="1"/>
                      </p:cNvPicPr>
                      <p:nvPr/>
                    </p:nvPicPr>
                    <p:blipFill>
                      <a:blip r:embed="rId8"/>
                      <a:srcRect/>
                      <a:stretch>
                        <a:fillRect/>
                      </a:stretch>
                    </p:blipFill>
                    <p:spPr bwMode="auto">
                      <a:xfrm>
                        <a:off x="7019306" y="3352800"/>
                        <a:ext cx="1600200" cy="533400"/>
                      </a:xfrm>
                      <a:prstGeom prst="rect">
                        <a:avLst/>
                      </a:prstGeom>
                      <a:noFill/>
                    </p:spPr>
                  </p:pic>
                </p:oleObj>
              </mc:Fallback>
            </mc:AlternateContent>
          </a:graphicData>
        </a:graphic>
      </p:graphicFrame>
      <p:sp>
        <p:nvSpPr>
          <p:cNvPr id="12" name="TextBox 11"/>
          <p:cNvSpPr txBox="1"/>
          <p:nvPr/>
        </p:nvSpPr>
        <p:spPr>
          <a:xfrm>
            <a:off x="5867400" y="3352800"/>
            <a:ext cx="1371600" cy="381000"/>
          </a:xfrm>
          <a:prstGeom prst="rect">
            <a:avLst/>
          </a:prstGeom>
        </p:spPr>
        <p:txBody>
          <a:bodyPr vert="horz" wrap="square" lIns="91440" tIns="45720" rIns="91440" bIns="45720" rtlCol="0" anchor="ctr">
            <a:noAutofit/>
          </a:bodyPr>
          <a:lstStyle/>
          <a:p>
            <a:pPr marR="0" algn="l" defTabSz="914400" rtl="0" eaLnBrk="1" fontAlgn="auto" latinLnBrk="0" hangingPunct="1">
              <a:lnSpc>
                <a:spcPct val="100000"/>
              </a:lnSpc>
              <a:spcBef>
                <a:spcPct val="0"/>
              </a:spcBef>
              <a:spcAft>
                <a:spcPts val="0"/>
              </a:spcAft>
              <a:buClrTx/>
              <a:buSzTx/>
              <a:tabLst/>
            </a:pPr>
            <a:r>
              <a:rPr lang="en-US" sz="2700" dirty="0" smtClean="0">
                <a:solidFill>
                  <a:schemeClr val="accent1"/>
                </a:solidFill>
                <a:latin typeface="Times New Roman" pitchFamily="18" charset="0"/>
                <a:ea typeface="+mj-ea"/>
                <a:cs typeface="Times New Roman" pitchFamily="18" charset="0"/>
              </a:rPr>
              <a:t>Where</a:t>
            </a:r>
            <a:endParaRPr kumimoji="0" lang="en-US" sz="27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17</a:t>
            </a:fld>
            <a:endParaRPr lang="en-US">
              <a:solidFill>
                <a:schemeClr val="accent6">
                  <a:lumMod val="20000"/>
                  <a:lumOff val="80000"/>
                </a:schemeClr>
              </a:solidFill>
            </a:endParaRPr>
          </a:p>
        </p:txBody>
      </p:sp>
    </p:spTree>
    <p:extLst>
      <p:ext uri="{BB962C8B-B14F-4D97-AF65-F5344CB8AC3E}">
        <p14:creationId xmlns:p14="http://schemas.microsoft.com/office/powerpoint/2010/main" val="4024659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84563"/>
          </a:xfrm>
        </p:spPr>
        <p:txBody>
          <a:bodyPr/>
          <a:lstStyle/>
          <a:p>
            <a:pPr algn="ctr"/>
            <a:r>
              <a:rPr lang="en-US" dirty="0" smtClean="0"/>
              <a:t>19.4 Multivariate Normal and Log-Normal Distributions</a:t>
            </a:r>
            <a:endParaRPr lang="en-US" dirty="0"/>
          </a:p>
        </p:txBody>
      </p:sp>
      <p:sp>
        <p:nvSpPr>
          <p:cNvPr id="3" name="Content Placeholder 2"/>
          <p:cNvSpPr>
            <a:spLocks noGrp="1"/>
          </p:cNvSpPr>
          <p:nvPr>
            <p:ph idx="1"/>
          </p:nvPr>
        </p:nvSpPr>
        <p:spPr>
          <a:xfrm>
            <a:off x="457200" y="1981200"/>
            <a:ext cx="8229600" cy="4495800"/>
          </a:xfrm>
        </p:spPr>
        <p:txBody>
          <a:bodyPr>
            <a:normAutofit lnSpcReduction="10000"/>
          </a:bodyPr>
          <a:lstStyle/>
          <a:p>
            <a:pPr algn="ctr"/>
            <a:r>
              <a:rPr lang="en-US" sz="2800" dirty="0"/>
              <a:t>The normal distribution with the PDF given in Equation (19.1) can be extended to the </a:t>
            </a:r>
            <a:r>
              <a:rPr lang="en-US" sz="2800" i="1" dirty="0"/>
              <a:t>p</a:t>
            </a:r>
            <a:r>
              <a:rPr lang="en-US" sz="2800" dirty="0"/>
              <a:t>-dimensional case. </a:t>
            </a:r>
            <a:r>
              <a:rPr lang="en-US" sz="2800" dirty="0" smtClean="0"/>
              <a:t>Let                      be </a:t>
            </a:r>
            <a:r>
              <a:rPr lang="en-US" sz="2800" dirty="0"/>
              <a:t>a </a:t>
            </a:r>
            <a:r>
              <a:rPr lang="en-US" sz="2800" i="1" dirty="0"/>
              <a:t>p</a:t>
            </a:r>
            <a:r>
              <a:rPr lang="en-US" sz="2800" dirty="0"/>
              <a:t> × 1 random vector. Then we say </a:t>
            </a:r>
            <a:r>
              <a:rPr lang="en-US" sz="2800" dirty="0" smtClean="0"/>
              <a:t>that                    , </a:t>
            </a:r>
            <a:r>
              <a:rPr lang="en-US" sz="2800" dirty="0"/>
              <a:t>if it has the </a:t>
            </a:r>
            <a:r>
              <a:rPr lang="en-US" sz="2800" dirty="0" smtClean="0"/>
              <a:t>PDF</a:t>
            </a:r>
          </a:p>
          <a:p>
            <a:pPr algn="ctr"/>
            <a:endParaRPr lang="en-US" sz="2800" dirty="0"/>
          </a:p>
          <a:p>
            <a:pPr algn="ctr"/>
            <a:endParaRPr lang="en-US" sz="2800" dirty="0" smtClean="0"/>
          </a:p>
          <a:p>
            <a:pPr algn="ctr"/>
            <a:endParaRPr lang="en-US" sz="2800" dirty="0"/>
          </a:p>
          <a:p>
            <a:pPr algn="ctr"/>
            <a:endParaRPr lang="en-US" sz="2800" dirty="0" smtClean="0"/>
          </a:p>
          <a:p>
            <a:pPr algn="ctr"/>
            <a:r>
              <a:rPr lang="en-US" sz="2800" dirty="0"/>
              <a:t>i</a:t>
            </a:r>
            <a:r>
              <a:rPr lang="en-US" sz="2800" dirty="0" smtClean="0"/>
              <a:t>s the mean vector and      is the covariance matrix which is symmetric and positive definite. </a:t>
            </a:r>
            <a:endParaRPr lang="en-US" sz="2800" dirty="0"/>
          </a:p>
          <a:p>
            <a:pPr algn="ctr"/>
            <a:endParaRPr lang="en-US" sz="28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685714081"/>
              </p:ext>
            </p:extLst>
          </p:nvPr>
        </p:nvGraphicFramePr>
        <p:xfrm>
          <a:off x="2057400" y="2819400"/>
          <a:ext cx="1916906" cy="533400"/>
        </p:xfrm>
        <a:graphic>
          <a:graphicData uri="http://schemas.openxmlformats.org/presentationml/2006/ole">
            <mc:AlternateContent xmlns:mc="http://schemas.openxmlformats.org/markup-compatibility/2006">
              <mc:Choice xmlns:v="urn:schemas-microsoft-com:vml" Requires="v">
                <p:oleObj spid="_x0000_s17664" name="Equation" r:id="rId3" imgW="1091726" imgH="304668" progId="Equation.3">
                  <p:embed/>
                </p:oleObj>
              </mc:Choice>
              <mc:Fallback>
                <p:oleObj name="Equation" r:id="rId3" imgW="1091726" imgH="304668"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819400"/>
                        <a:ext cx="1916906" cy="5334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977684989"/>
              </p:ext>
            </p:extLst>
          </p:nvPr>
        </p:nvGraphicFramePr>
        <p:xfrm>
          <a:off x="3352800" y="3352800"/>
          <a:ext cx="1713095" cy="446118"/>
        </p:xfrm>
        <a:graphic>
          <a:graphicData uri="http://schemas.openxmlformats.org/presentationml/2006/ole">
            <mc:AlternateContent xmlns:mc="http://schemas.openxmlformats.org/markup-compatibility/2006">
              <mc:Choice xmlns:v="urn:schemas-microsoft-com:vml" Requires="v">
                <p:oleObj spid="_x0000_s17665" name="Equation" r:id="rId5" imgW="914400" imgH="241300" progId="Equation.3">
                  <p:embed/>
                </p:oleObj>
              </mc:Choice>
              <mc:Fallback>
                <p:oleObj name="Equation" r:id="rId5" imgW="914400" imgH="2413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3352800"/>
                        <a:ext cx="1713095" cy="446118"/>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94838009"/>
              </p:ext>
            </p:extLst>
          </p:nvPr>
        </p:nvGraphicFramePr>
        <p:xfrm>
          <a:off x="1143000" y="4362203"/>
          <a:ext cx="6592186" cy="762000"/>
        </p:xfrm>
        <a:graphic>
          <a:graphicData uri="http://schemas.openxmlformats.org/presentationml/2006/ole">
            <mc:AlternateContent xmlns:mc="http://schemas.openxmlformats.org/markup-compatibility/2006">
              <mc:Choice xmlns:v="urn:schemas-microsoft-com:vml" Requires="v">
                <p:oleObj spid="_x0000_s17666" name="Equation" r:id="rId7" imgW="2984500" imgH="431800" progId="Equation.3">
                  <p:embed/>
                </p:oleObj>
              </mc:Choice>
              <mc:Fallback>
                <p:oleObj name="Equation" r:id="rId7" imgW="2984500" imgH="4318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4362203"/>
                        <a:ext cx="6592186" cy="762000"/>
                      </a:xfrm>
                      <a:prstGeom prst="rect">
                        <a:avLst/>
                      </a:prstGeom>
                      <a:noFill/>
                    </p:spPr>
                  </p:pic>
                </p:oleObj>
              </mc:Fallback>
            </mc:AlternateContent>
          </a:graphicData>
        </a:graphic>
      </p:graphicFrame>
      <p:sp>
        <p:nvSpPr>
          <p:cNvPr id="10" name="TextBox 9"/>
          <p:cNvSpPr txBox="1"/>
          <p:nvPr/>
        </p:nvSpPr>
        <p:spPr>
          <a:xfrm>
            <a:off x="7772400" y="52578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(19.27)</a:t>
            </a:r>
          </a:p>
        </p:txBody>
      </p:sp>
      <p:sp>
        <p:nvSpPr>
          <p:cNvPr id="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nvGraphicFramePr>
        <p:xfrm>
          <a:off x="0" y="0"/>
          <a:ext cx="152400" cy="161925"/>
        </p:xfrm>
        <a:graphic>
          <a:graphicData uri="http://schemas.openxmlformats.org/presentationml/2006/ole">
            <mc:AlternateContent xmlns:mc="http://schemas.openxmlformats.org/markup-compatibility/2006">
              <mc:Choice xmlns:v="urn:schemas-microsoft-com:vml" Requires="v">
                <p:oleObj spid="_x0000_s17667" name="Equation" r:id="rId9" imgW="152268" imgH="164957" progId="Equation.3">
                  <p:embed/>
                </p:oleObj>
              </mc:Choice>
              <mc:Fallback>
                <p:oleObj name="Equation" r:id="rId9" imgW="152268" imgH="164957"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52400"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3"/>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1132878773"/>
              </p:ext>
            </p:extLst>
          </p:nvPr>
        </p:nvGraphicFramePr>
        <p:xfrm>
          <a:off x="609600" y="5534891"/>
          <a:ext cx="457200" cy="485775"/>
        </p:xfrm>
        <a:graphic>
          <a:graphicData uri="http://schemas.openxmlformats.org/presentationml/2006/ole">
            <mc:AlternateContent xmlns:mc="http://schemas.openxmlformats.org/markup-compatibility/2006">
              <mc:Choice xmlns:v="urn:schemas-microsoft-com:vml" Requires="v">
                <p:oleObj spid="_x0000_s17668" name="Equation" r:id="rId11" imgW="152268" imgH="164957" progId="Equation.3">
                  <p:embed/>
                </p:oleObj>
              </mc:Choice>
              <mc:Fallback>
                <p:oleObj name="Equation" r:id="rId11" imgW="152268" imgH="164957"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 y="5534891"/>
                        <a:ext cx="457200" cy="485775"/>
                      </a:xfrm>
                      <a:prstGeom prst="rect">
                        <a:avLst/>
                      </a:prstGeom>
                      <a:noFill/>
                    </p:spPr>
                  </p:pic>
                </p:oleObj>
              </mc:Fallback>
            </mc:AlternateContent>
          </a:graphicData>
        </a:graphic>
      </p:graphicFrame>
      <p:sp>
        <p:nvSpPr>
          <p:cNvPr id="15"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Object 15"/>
          <p:cNvGraphicFramePr>
            <a:graphicFrameLocks noChangeAspect="1"/>
          </p:cNvGraphicFramePr>
          <p:nvPr/>
        </p:nvGraphicFramePr>
        <p:xfrm>
          <a:off x="0" y="0"/>
          <a:ext cx="142875" cy="152400"/>
        </p:xfrm>
        <a:graphic>
          <a:graphicData uri="http://schemas.openxmlformats.org/presentationml/2006/ole">
            <mc:AlternateContent xmlns:mc="http://schemas.openxmlformats.org/markup-compatibility/2006">
              <mc:Choice xmlns:v="urn:schemas-microsoft-com:vml" Requires="v">
                <p:oleObj spid="_x0000_s17669" name="Equation" r:id="rId12" imgW="139639" imgH="152334" progId="Equation.3">
                  <p:embed/>
                </p:oleObj>
              </mc:Choice>
              <mc:Fallback>
                <p:oleObj name="Equation" r:id="rId12" imgW="139639" imgH="152334" progId="Equation.3">
                  <p:embed/>
                  <p:pic>
                    <p:nvPicPr>
                      <p:cNvPr id="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42875"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7"/>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p:cNvGraphicFramePr>
            <a:graphicFrameLocks noChangeAspect="1"/>
          </p:cNvGraphicFramePr>
          <p:nvPr>
            <p:extLst>
              <p:ext uri="{D42A27DB-BD31-4B8C-83A1-F6EECF244321}">
                <p14:modId xmlns:p14="http://schemas.microsoft.com/office/powerpoint/2010/main" val="2092932724"/>
              </p:ext>
            </p:extLst>
          </p:nvPr>
        </p:nvGraphicFramePr>
        <p:xfrm>
          <a:off x="4367211" y="5546766"/>
          <a:ext cx="357189" cy="381001"/>
        </p:xfrm>
        <a:graphic>
          <a:graphicData uri="http://schemas.openxmlformats.org/presentationml/2006/ole">
            <mc:AlternateContent xmlns:mc="http://schemas.openxmlformats.org/markup-compatibility/2006">
              <mc:Choice xmlns:v="urn:schemas-microsoft-com:vml" Requires="v">
                <p:oleObj spid="_x0000_s17670" name="Equation" r:id="rId14" imgW="139639" imgH="152334" progId="Equation.3">
                  <p:embed/>
                </p:oleObj>
              </mc:Choice>
              <mc:Fallback>
                <p:oleObj name="Equation" r:id="rId14" imgW="139639" imgH="152334" progId="Equation.3">
                  <p:embed/>
                  <p:pic>
                    <p:nvPicPr>
                      <p:cNvPr id="0" name="Object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67211" y="5546766"/>
                        <a:ext cx="357189" cy="381001"/>
                      </a:xfrm>
                      <a:prstGeom prst="rect">
                        <a:avLst/>
                      </a:prstGeom>
                      <a:noFill/>
                    </p:spPr>
                  </p:pic>
                </p:oleObj>
              </mc:Fallback>
            </mc:AlternateContent>
          </a:graphicData>
        </a:graphic>
      </p:graphicFrame>
      <p:sp>
        <p:nvSpPr>
          <p:cNvPr id="19" name="Slide Number Placeholder 18"/>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18</a:t>
            </a:fld>
            <a:endParaRPr lang="en-US">
              <a:solidFill>
                <a:schemeClr val="accent6">
                  <a:lumMod val="20000"/>
                  <a:lumOff val="80000"/>
                </a:schemeClr>
              </a:solidFill>
            </a:endParaRPr>
          </a:p>
        </p:txBody>
      </p:sp>
    </p:spTree>
    <p:extLst>
      <p:ext uri="{BB962C8B-B14F-4D97-AF65-F5344CB8AC3E}">
        <p14:creationId xmlns:p14="http://schemas.microsoft.com/office/powerpoint/2010/main" val="2531944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lstStyle/>
          <a:p>
            <a:r>
              <a:rPr lang="en-US" dirty="0" smtClean="0"/>
              <a:t>Moment generating function of </a:t>
            </a:r>
            <a:r>
              <a:rPr lang="en-US" b="1" i="1" dirty="0" smtClean="0"/>
              <a:t>X</a:t>
            </a:r>
            <a:r>
              <a:rPr lang="en-US" dirty="0" smtClean="0"/>
              <a:t> is </a:t>
            </a:r>
          </a:p>
          <a:p>
            <a:endParaRPr lang="en-US" dirty="0"/>
          </a:p>
          <a:p>
            <a:endParaRPr lang="en-US" dirty="0" smtClean="0"/>
          </a:p>
          <a:p>
            <a:r>
              <a:rPr lang="en-US" dirty="0" smtClean="0"/>
              <a:t>Where                is a </a:t>
            </a:r>
            <a:r>
              <a:rPr lang="en-US" i="1" dirty="0" smtClean="0"/>
              <a:t>p</a:t>
            </a:r>
            <a:r>
              <a:rPr lang="en-US" dirty="0" smtClean="0"/>
              <a:t> x 1 vector of real values.</a:t>
            </a:r>
          </a:p>
          <a:p>
            <a:pPr algn="ctr"/>
            <a:r>
              <a:rPr lang="en-US" dirty="0" smtClean="0"/>
              <a:t>From Equation (19.28), it can be shown that </a:t>
            </a:r>
          </a:p>
          <a:p>
            <a:pPr marL="0" indent="0" algn="ctr">
              <a:buNone/>
            </a:pPr>
            <a:r>
              <a:rPr lang="en-US" dirty="0"/>
              <a:t>a</a:t>
            </a:r>
            <a:r>
              <a:rPr lang="en-US" dirty="0" smtClean="0"/>
              <a:t>nd </a:t>
            </a:r>
          </a:p>
          <a:p>
            <a:pPr marL="0" indent="0" algn="ctr">
              <a:buNone/>
            </a:pPr>
            <a:r>
              <a:rPr lang="en-US" dirty="0"/>
              <a:t>If </a:t>
            </a:r>
            <a:r>
              <a:rPr lang="en-US" b="1" dirty="0"/>
              <a:t>C</a:t>
            </a:r>
            <a:r>
              <a:rPr lang="en-US" dirty="0"/>
              <a:t> is </a:t>
            </a:r>
            <a:r>
              <a:rPr lang="en-US" dirty="0" smtClean="0"/>
              <a:t>a         </a:t>
            </a:r>
            <a:r>
              <a:rPr lang="en-US" dirty="0"/>
              <a:t>matrix of </a:t>
            </a:r>
            <a:r>
              <a:rPr lang="en-US" dirty="0" smtClean="0"/>
              <a:t>rank          </a:t>
            </a:r>
            <a:r>
              <a:rPr lang="en-US" dirty="0"/>
              <a:t>. </a:t>
            </a:r>
            <a:endParaRPr lang="en-US" dirty="0" smtClean="0"/>
          </a:p>
          <a:p>
            <a:pPr marL="0" indent="0" algn="ctr">
              <a:buNone/>
            </a:pPr>
            <a:r>
              <a:rPr lang="en-US" dirty="0" smtClean="0"/>
              <a:t>Then                          . Thus</a:t>
            </a:r>
            <a:r>
              <a:rPr lang="en-US" dirty="0"/>
              <a:t>, linear transformation of a normal random vector is also a multivariate normal random vector.</a:t>
            </a:r>
          </a:p>
          <a:p>
            <a:pPr marL="0" indent="0" algn="ctr">
              <a:buNone/>
            </a:pP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874955195"/>
              </p:ext>
            </p:extLst>
          </p:nvPr>
        </p:nvGraphicFramePr>
        <p:xfrm>
          <a:off x="1676400" y="1175657"/>
          <a:ext cx="3021227" cy="685800"/>
        </p:xfrm>
        <a:graphic>
          <a:graphicData uri="http://schemas.openxmlformats.org/presentationml/2006/ole">
            <mc:AlternateContent xmlns:mc="http://schemas.openxmlformats.org/markup-compatibility/2006">
              <mc:Choice xmlns:v="urn:schemas-microsoft-com:vml" Requires="v">
                <p:oleObj spid="_x0000_s18692" name="Equation" r:id="rId3" imgW="1548728" imgH="355446" progId="Equation.3">
                  <p:embed/>
                </p:oleObj>
              </mc:Choice>
              <mc:Fallback>
                <p:oleObj name="Equation" r:id="rId3" imgW="1548728" imgH="355446"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175657"/>
                        <a:ext cx="3021227" cy="685800"/>
                      </a:xfrm>
                      <a:prstGeom prst="rect">
                        <a:avLst/>
                      </a:prstGeom>
                      <a:noFill/>
                    </p:spPr>
                  </p:pic>
                </p:oleObj>
              </mc:Fallback>
            </mc:AlternateContent>
          </a:graphicData>
        </a:graphic>
      </p:graphicFrame>
      <p:sp>
        <p:nvSpPr>
          <p:cNvPr id="6" name="TextBox 5"/>
          <p:cNvSpPr txBox="1"/>
          <p:nvPr/>
        </p:nvSpPr>
        <p:spPr>
          <a:xfrm>
            <a:off x="6705600" y="16764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(19.28)</a:t>
            </a:r>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675283862"/>
              </p:ext>
            </p:extLst>
          </p:nvPr>
        </p:nvGraphicFramePr>
        <p:xfrm>
          <a:off x="1905000" y="2209800"/>
          <a:ext cx="1447800" cy="457200"/>
        </p:xfrm>
        <a:graphic>
          <a:graphicData uri="http://schemas.openxmlformats.org/presentationml/2006/ole">
            <mc:AlternateContent xmlns:mc="http://schemas.openxmlformats.org/markup-compatibility/2006">
              <mc:Choice xmlns:v="urn:schemas-microsoft-com:vml" Requires="v">
                <p:oleObj spid="_x0000_s18693" name="Equation" r:id="rId5" imgW="850531" imgH="304668" progId="Equation.3">
                  <p:embed/>
                </p:oleObj>
              </mc:Choice>
              <mc:Fallback>
                <p:oleObj name="Equation" r:id="rId5" imgW="850531" imgH="304668"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2209800"/>
                        <a:ext cx="1447800" cy="457200"/>
                      </a:xfrm>
                      <a:prstGeom prst="rect">
                        <a:avLst/>
                      </a:prstGeom>
                      <a:noFill/>
                    </p:spPr>
                  </p:pic>
                </p:oleObj>
              </mc:Fallback>
            </mc:AlternateContent>
          </a:graphicData>
        </a:graphic>
      </p:graphicFrame>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130080714"/>
              </p:ext>
            </p:extLst>
          </p:nvPr>
        </p:nvGraphicFramePr>
        <p:xfrm>
          <a:off x="2743200" y="3429000"/>
          <a:ext cx="1371600" cy="417444"/>
        </p:xfrm>
        <a:graphic>
          <a:graphicData uri="http://schemas.openxmlformats.org/presentationml/2006/ole">
            <mc:AlternateContent xmlns:mc="http://schemas.openxmlformats.org/markup-compatibility/2006">
              <mc:Choice xmlns:v="urn:schemas-microsoft-com:vml" Requires="v">
                <p:oleObj spid="_x0000_s18694" name="Equation" r:id="rId7" imgW="660113" imgH="203112" progId="Equation.3">
                  <p:embed/>
                </p:oleObj>
              </mc:Choice>
              <mc:Fallback>
                <p:oleObj name="Equation" r:id="rId7" imgW="660113" imgH="203112"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3429000"/>
                        <a:ext cx="1371600" cy="417444"/>
                      </a:xfrm>
                      <a:prstGeom prst="rect">
                        <a:avLst/>
                      </a:prstGeom>
                      <a:noFill/>
                    </p:spPr>
                  </p:pic>
                </p:oleObj>
              </mc:Fallback>
            </mc:AlternateContent>
          </a:graphicData>
        </a:graphic>
      </p:graphicFrame>
      <p:sp>
        <p:nvSpPr>
          <p:cNvPr id="1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3963761098"/>
              </p:ext>
            </p:extLst>
          </p:nvPr>
        </p:nvGraphicFramePr>
        <p:xfrm>
          <a:off x="4953000" y="3429000"/>
          <a:ext cx="1600200" cy="404870"/>
        </p:xfrm>
        <a:graphic>
          <a:graphicData uri="http://schemas.openxmlformats.org/presentationml/2006/ole">
            <mc:AlternateContent xmlns:mc="http://schemas.openxmlformats.org/markup-compatibility/2006">
              <mc:Choice xmlns:v="urn:schemas-microsoft-com:vml" Requires="v">
                <p:oleObj spid="_x0000_s18695" name="Equation" r:id="rId9" imgW="787058" imgH="203112" progId="Equation.3">
                  <p:embed/>
                </p:oleObj>
              </mc:Choice>
              <mc:Fallback>
                <p:oleObj name="Equation" r:id="rId9" imgW="787058" imgH="203112"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3000" y="3429000"/>
                        <a:ext cx="1600200" cy="404870"/>
                      </a:xfrm>
                      <a:prstGeom prst="rect">
                        <a:avLst/>
                      </a:prstGeom>
                      <a:noFill/>
                    </p:spPr>
                  </p:pic>
                </p:oleObj>
              </mc:Fallback>
            </mc:AlternateContent>
          </a:graphicData>
        </a:graphic>
      </p:graphicFrame>
      <p:sp>
        <p:nvSpPr>
          <p:cNvPr id="1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2771172882"/>
              </p:ext>
            </p:extLst>
          </p:nvPr>
        </p:nvGraphicFramePr>
        <p:xfrm>
          <a:off x="3048000" y="4038600"/>
          <a:ext cx="838200" cy="385119"/>
        </p:xfrm>
        <a:graphic>
          <a:graphicData uri="http://schemas.openxmlformats.org/presentationml/2006/ole">
            <mc:AlternateContent xmlns:mc="http://schemas.openxmlformats.org/markup-compatibility/2006">
              <mc:Choice xmlns:v="urn:schemas-microsoft-com:vml" Requires="v">
                <p:oleObj spid="_x0000_s18696" name="Equation" r:id="rId11" imgW="355292" imgH="164957" progId="Equation.3">
                  <p:embed/>
                </p:oleObj>
              </mc:Choice>
              <mc:Fallback>
                <p:oleObj name="Equation" r:id="rId11" imgW="355292" imgH="164957" progId="Equation.3">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48000" y="4038600"/>
                        <a:ext cx="838200" cy="385119"/>
                      </a:xfrm>
                      <a:prstGeom prst="rect">
                        <a:avLst/>
                      </a:prstGeom>
                      <a:noFill/>
                    </p:spPr>
                  </p:pic>
                </p:oleObj>
              </mc:Fallback>
            </mc:AlternateContent>
          </a:graphicData>
        </a:graphic>
      </p:graphicFrame>
      <p:sp>
        <p:nvSpPr>
          <p:cNvPr id="1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Object 15"/>
          <p:cNvGraphicFramePr>
            <a:graphicFrameLocks noChangeAspect="1"/>
          </p:cNvGraphicFramePr>
          <p:nvPr>
            <p:extLst>
              <p:ext uri="{D42A27DB-BD31-4B8C-83A1-F6EECF244321}">
                <p14:modId xmlns:p14="http://schemas.microsoft.com/office/powerpoint/2010/main" val="1635733312"/>
              </p:ext>
            </p:extLst>
          </p:nvPr>
        </p:nvGraphicFramePr>
        <p:xfrm>
          <a:off x="6324600" y="4038600"/>
          <a:ext cx="1073943" cy="381000"/>
        </p:xfrm>
        <a:graphic>
          <a:graphicData uri="http://schemas.openxmlformats.org/presentationml/2006/ole">
            <mc:AlternateContent xmlns:mc="http://schemas.openxmlformats.org/markup-compatibility/2006">
              <mc:Choice xmlns:v="urn:schemas-microsoft-com:vml" Requires="v">
                <p:oleObj spid="_x0000_s18697" name="Equation" r:id="rId13" imgW="393529" imgH="190417" progId="Equation.3">
                  <p:embed/>
                </p:oleObj>
              </mc:Choice>
              <mc:Fallback>
                <p:oleObj name="Equation" r:id="rId13" imgW="393529" imgH="190417" progId="Equation.3">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24600" y="4038600"/>
                        <a:ext cx="1073943" cy="381000"/>
                      </a:xfrm>
                      <a:prstGeom prst="rect">
                        <a:avLst/>
                      </a:prstGeom>
                      <a:noFill/>
                    </p:spPr>
                  </p:pic>
                </p:oleObj>
              </mc:Fallback>
            </mc:AlternateContent>
          </a:graphicData>
        </a:graphic>
      </p:graphicFrame>
      <p:sp>
        <p:nvSpPr>
          <p:cNvPr id="1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p:cNvGraphicFramePr>
            <a:graphicFrameLocks noChangeAspect="1"/>
          </p:cNvGraphicFramePr>
          <p:nvPr>
            <p:extLst>
              <p:ext uri="{D42A27DB-BD31-4B8C-83A1-F6EECF244321}">
                <p14:modId xmlns:p14="http://schemas.microsoft.com/office/powerpoint/2010/main" val="2414920868"/>
              </p:ext>
            </p:extLst>
          </p:nvPr>
        </p:nvGraphicFramePr>
        <p:xfrm>
          <a:off x="2667000" y="4572000"/>
          <a:ext cx="2590800" cy="457200"/>
        </p:xfrm>
        <a:graphic>
          <a:graphicData uri="http://schemas.openxmlformats.org/presentationml/2006/ole">
            <mc:AlternateContent xmlns:mc="http://schemas.openxmlformats.org/markup-compatibility/2006">
              <mc:Choice xmlns:v="urn:schemas-microsoft-com:vml" Requires="v">
                <p:oleObj spid="_x0000_s18698" name="Equation" r:id="rId15" imgW="1333500" imgH="241300" progId="Equation.3">
                  <p:embed/>
                </p:oleObj>
              </mc:Choice>
              <mc:Fallback>
                <p:oleObj name="Equation" r:id="rId15" imgW="1333500" imgH="241300" progId="Equation.3">
                  <p:embed/>
                  <p:pic>
                    <p:nvPicPr>
                      <p:cNvPr id="0"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67000" y="4572000"/>
                        <a:ext cx="2590800" cy="457200"/>
                      </a:xfrm>
                      <a:prstGeom prst="rect">
                        <a:avLst/>
                      </a:prstGeom>
                      <a:noFill/>
                    </p:spPr>
                  </p:pic>
                </p:oleObj>
              </mc:Fallback>
            </mc:AlternateContent>
          </a:graphicData>
        </a:graphic>
      </p:graphicFrame>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19</a:t>
            </a:fld>
            <a:endParaRPr lang="en-US">
              <a:solidFill>
                <a:schemeClr val="accent6">
                  <a:lumMod val="20000"/>
                  <a:lumOff val="80000"/>
                </a:schemeClr>
              </a:solidFill>
            </a:endParaRPr>
          </a:p>
        </p:txBody>
      </p:sp>
    </p:spTree>
    <p:extLst>
      <p:ext uri="{BB962C8B-B14F-4D97-AF65-F5344CB8AC3E}">
        <p14:creationId xmlns:p14="http://schemas.microsoft.com/office/powerpoint/2010/main" val="2502518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3"/>
          </a:xfrm>
        </p:spPr>
        <p:txBody>
          <a:bodyPr/>
          <a:lstStyle/>
          <a:p>
            <a:pPr algn="ctr"/>
            <a:r>
              <a:rPr lang="en-US" dirty="0" smtClean="0"/>
              <a:t>Outline</a:t>
            </a:r>
            <a:endParaRPr lang="en-US" dirty="0"/>
          </a:p>
        </p:txBody>
      </p:sp>
      <p:sp>
        <p:nvSpPr>
          <p:cNvPr id="3" name="Content Placeholder 2"/>
          <p:cNvSpPr>
            <a:spLocks noGrp="1"/>
          </p:cNvSpPr>
          <p:nvPr>
            <p:ph idx="1"/>
          </p:nvPr>
        </p:nvSpPr>
        <p:spPr>
          <a:xfrm>
            <a:off x="2133600" y="1219200"/>
            <a:ext cx="5234940" cy="4724400"/>
          </a:xfrm>
        </p:spPr>
        <p:txBody>
          <a:bodyPr>
            <a:noAutofit/>
          </a:bodyPr>
          <a:lstStyle/>
          <a:p>
            <a:r>
              <a:rPr lang="en-US" sz="1800" dirty="0" smtClean="0">
                <a:solidFill>
                  <a:schemeClr val="accent1"/>
                </a:solidFill>
              </a:rPr>
              <a:t>19.1 The Normal Distribution</a:t>
            </a:r>
          </a:p>
          <a:p>
            <a:endParaRPr lang="en-US" sz="1800" dirty="0" smtClean="0">
              <a:solidFill>
                <a:schemeClr val="accent1"/>
              </a:solidFill>
            </a:endParaRPr>
          </a:p>
          <a:p>
            <a:r>
              <a:rPr lang="en-US" sz="1800" dirty="0" smtClean="0">
                <a:solidFill>
                  <a:schemeClr val="accent1"/>
                </a:solidFill>
              </a:rPr>
              <a:t>19.2 The Log-Normal Distribution</a:t>
            </a:r>
          </a:p>
          <a:p>
            <a:endParaRPr lang="en-US" sz="1800" dirty="0" smtClean="0">
              <a:solidFill>
                <a:schemeClr val="accent1"/>
              </a:solidFill>
            </a:endParaRPr>
          </a:p>
          <a:p>
            <a:r>
              <a:rPr lang="en-US" sz="1800" dirty="0" smtClean="0">
                <a:solidFill>
                  <a:schemeClr val="accent1"/>
                </a:solidFill>
              </a:rPr>
              <a:t>19.3 The Log-Normal Distribution and It’s Relationship to the Normal Distribution</a:t>
            </a:r>
          </a:p>
          <a:p>
            <a:endParaRPr lang="en-US" sz="1800" dirty="0" smtClean="0">
              <a:solidFill>
                <a:schemeClr val="accent1"/>
              </a:solidFill>
            </a:endParaRPr>
          </a:p>
          <a:p>
            <a:r>
              <a:rPr lang="en-US" sz="1800" dirty="0" smtClean="0">
                <a:solidFill>
                  <a:schemeClr val="accent1"/>
                </a:solidFill>
              </a:rPr>
              <a:t>19.4 Multivariate Normal and Log-Normal Distributions</a:t>
            </a:r>
          </a:p>
          <a:p>
            <a:endParaRPr lang="en-US" sz="1800" dirty="0" smtClean="0">
              <a:solidFill>
                <a:schemeClr val="accent1"/>
              </a:solidFill>
            </a:endParaRPr>
          </a:p>
          <a:p>
            <a:r>
              <a:rPr lang="en-US" sz="1800" dirty="0" smtClean="0">
                <a:solidFill>
                  <a:schemeClr val="accent1"/>
                </a:solidFill>
              </a:rPr>
              <a:t>19.5 The Normal Distribution as an Application to the Binomial and Poisson Distributions</a:t>
            </a:r>
          </a:p>
          <a:p>
            <a:endParaRPr lang="en-US" sz="1800" dirty="0" smtClean="0">
              <a:solidFill>
                <a:schemeClr val="accent1"/>
              </a:solidFill>
            </a:endParaRPr>
          </a:p>
          <a:p>
            <a:r>
              <a:rPr lang="en-US" sz="1800" dirty="0" smtClean="0">
                <a:solidFill>
                  <a:schemeClr val="accent1"/>
                </a:solidFill>
              </a:rPr>
              <a:t>19.6 Applications of the Log-Normal Distribution in Option Pricing</a:t>
            </a:r>
          </a:p>
          <a:p>
            <a:endParaRPr lang="en-US" sz="1800" dirty="0">
              <a:solidFill>
                <a:schemeClr val="accent1"/>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Slide Number Placeholder 4"/>
          <p:cNvSpPr>
            <a:spLocks noGrp="1"/>
          </p:cNvSpPr>
          <p:nvPr>
            <p:ph type="sldNum" sz="quarter" idx="12"/>
          </p:nvPr>
        </p:nvSpPr>
        <p:spPr/>
        <p:txBody>
          <a:bodyPr/>
          <a:lstStyle/>
          <a:p>
            <a:fld id="{63E98819-4578-415F-810A-1B13636BD7A2}" type="slidenum">
              <a:rPr lang="en-US" smtClean="0">
                <a:solidFill>
                  <a:schemeClr val="accent6">
                    <a:lumMod val="20000"/>
                    <a:lumOff val="80000"/>
                  </a:schemeClr>
                </a:solidFill>
              </a:rPr>
              <a:t>2</a:t>
            </a:fld>
            <a:endParaRPr lang="en-US" dirty="0">
              <a:solidFill>
                <a:schemeClr val="accent6">
                  <a:lumMod val="20000"/>
                  <a:lumOff val="80000"/>
                </a:schemeClr>
              </a:solidFill>
            </a:endParaRPr>
          </a:p>
        </p:txBody>
      </p:sp>
    </p:spTree>
    <p:extLst>
      <p:ext uri="{BB962C8B-B14F-4D97-AF65-F5344CB8AC3E}">
        <p14:creationId xmlns:p14="http://schemas.microsoft.com/office/powerpoint/2010/main" val="2269026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a:bodyPr>
          <a:lstStyle/>
          <a:p>
            <a:pPr marL="0" indent="0">
              <a:buNone/>
            </a:pPr>
            <a:r>
              <a:rPr lang="en-US" dirty="0" smtClean="0"/>
              <a:t>Let             ,            and                 , where      and</a:t>
            </a:r>
          </a:p>
          <a:p>
            <a:pPr marL="0" indent="0">
              <a:buNone/>
            </a:pPr>
            <a:r>
              <a:rPr lang="en-US" dirty="0"/>
              <a:t> </a:t>
            </a:r>
            <a:r>
              <a:rPr lang="en-US" dirty="0" smtClean="0"/>
              <a:t>  are       ,                , and     =</a:t>
            </a:r>
          </a:p>
          <a:p>
            <a:pPr marL="0" indent="0" algn="ctr">
              <a:buNone/>
            </a:pPr>
            <a:r>
              <a:rPr lang="en-US" dirty="0" smtClean="0"/>
              <a:t>The marginal distribution is also a multivariate normal with mean vector and covariance matrix that’s                      . </a:t>
            </a:r>
            <a:r>
              <a:rPr lang="en-US" dirty="0"/>
              <a:t>T</a:t>
            </a:r>
            <a:r>
              <a:rPr lang="en-US" dirty="0" smtClean="0"/>
              <a:t>he </a:t>
            </a:r>
            <a:r>
              <a:rPr lang="en-US" b="1" dirty="0" smtClean="0"/>
              <a:t>conditional distribution of       </a:t>
            </a:r>
            <a:r>
              <a:rPr lang="en-US" dirty="0" smtClean="0"/>
              <a:t>with givens where </a:t>
            </a:r>
          </a:p>
          <a:p>
            <a:pPr marL="0" indent="0">
              <a:buNone/>
            </a:pPr>
            <a:endParaRPr lang="en-US" b="1" dirty="0"/>
          </a:p>
          <a:p>
            <a:pPr marL="0" indent="0">
              <a:buNone/>
            </a:pPr>
            <a:r>
              <a:rPr lang="en-US" dirty="0" smtClean="0"/>
              <a:t>                  and </a:t>
            </a:r>
          </a:p>
          <a:p>
            <a:pPr marL="0" indent="0">
              <a:buNone/>
            </a:pPr>
            <a:endParaRPr lang="en-US" dirty="0" smtClean="0"/>
          </a:p>
          <a:p>
            <a:pPr marL="0" indent="0">
              <a:buNone/>
            </a:pPr>
            <a:r>
              <a:rPr lang="en-US" dirty="0" smtClean="0"/>
              <a:t>That is, </a:t>
            </a:r>
          </a:p>
          <a:p>
            <a:pPr marL="0" indent="0">
              <a:buNone/>
            </a:pPr>
            <a:endParaRPr lang="en-US" sz="36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171624625"/>
              </p:ext>
            </p:extLst>
          </p:nvPr>
        </p:nvGraphicFramePr>
        <p:xfrm>
          <a:off x="1219200" y="457200"/>
          <a:ext cx="1219200" cy="664745"/>
        </p:xfrm>
        <a:graphic>
          <a:graphicData uri="http://schemas.openxmlformats.org/presentationml/2006/ole">
            <mc:AlternateContent xmlns:mc="http://schemas.openxmlformats.org/markup-compatibility/2006">
              <mc:Choice xmlns:v="urn:schemas-microsoft-com:vml" Requires="v">
                <p:oleObj spid="_x0000_s19965" name="Equation" r:id="rId3" imgW="723586" imgH="482391" progId="Equation.3">
                  <p:embed/>
                </p:oleObj>
              </mc:Choice>
              <mc:Fallback>
                <p:oleObj name="Equation" r:id="rId3" imgW="723586" imgH="482391"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57200"/>
                        <a:ext cx="1219200" cy="664745"/>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12728482"/>
              </p:ext>
            </p:extLst>
          </p:nvPr>
        </p:nvGraphicFramePr>
        <p:xfrm>
          <a:off x="2514600" y="457200"/>
          <a:ext cx="1219200" cy="638827"/>
        </p:xfrm>
        <a:graphic>
          <a:graphicData uri="http://schemas.openxmlformats.org/presentationml/2006/ole">
            <mc:AlternateContent xmlns:mc="http://schemas.openxmlformats.org/markup-compatibility/2006">
              <mc:Choice xmlns:v="urn:schemas-microsoft-com:vml" Requires="v">
                <p:oleObj spid="_x0000_s19966" name="Equation" r:id="rId5" imgW="698197" imgH="482391" progId="Equation.3">
                  <p:embed/>
                </p:oleObj>
              </mc:Choice>
              <mc:Fallback>
                <p:oleObj name="Equation" r:id="rId5" imgW="698197" imgH="482391"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457200"/>
                        <a:ext cx="1219200" cy="638827"/>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666663093"/>
              </p:ext>
            </p:extLst>
          </p:nvPr>
        </p:nvGraphicFramePr>
        <p:xfrm>
          <a:off x="4343400" y="457200"/>
          <a:ext cx="1752600" cy="672612"/>
        </p:xfrm>
        <a:graphic>
          <a:graphicData uri="http://schemas.openxmlformats.org/presentationml/2006/ole">
            <mc:AlternateContent xmlns:mc="http://schemas.openxmlformats.org/markup-compatibility/2006">
              <mc:Choice xmlns:v="urn:schemas-microsoft-com:vml" Requires="v">
                <p:oleObj spid="_x0000_s19967" name="Equation" r:id="rId7" imgW="990170" imgH="482391" progId="Equation.3">
                  <p:embed/>
                </p:oleObj>
              </mc:Choice>
              <mc:Fallback>
                <p:oleObj name="Equation" r:id="rId7" imgW="990170" imgH="482391"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457200"/>
                        <a:ext cx="1752600" cy="672612"/>
                      </a:xfrm>
                      <a:prstGeom prst="rect">
                        <a:avLst/>
                      </a:prstGeom>
                      <a:noFill/>
                    </p:spPr>
                  </p:pic>
                </p:oleObj>
              </mc:Fallback>
            </mc:AlternateContent>
          </a:graphicData>
        </a:graphic>
      </p:graphicFrame>
      <p:sp>
        <p:nvSpPr>
          <p:cNvPr id="1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2868270839"/>
              </p:ext>
            </p:extLst>
          </p:nvPr>
        </p:nvGraphicFramePr>
        <p:xfrm>
          <a:off x="7315200" y="609600"/>
          <a:ext cx="533400" cy="381000"/>
        </p:xfrm>
        <a:graphic>
          <a:graphicData uri="http://schemas.openxmlformats.org/presentationml/2006/ole">
            <mc:AlternateContent xmlns:mc="http://schemas.openxmlformats.org/markup-compatibility/2006">
              <mc:Choice xmlns:v="urn:schemas-microsoft-com:vml" Requires="v">
                <p:oleObj spid="_x0000_s19968" name="Equation" r:id="rId9" imgW="266469" imgH="190335" progId="Equation.3">
                  <p:embed/>
                </p:oleObj>
              </mc:Choice>
              <mc:Fallback>
                <p:oleObj name="Equation" r:id="rId9" imgW="266469" imgH="190335"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15200" y="609600"/>
                        <a:ext cx="533400" cy="381000"/>
                      </a:xfrm>
                      <a:prstGeom prst="rect">
                        <a:avLst/>
                      </a:prstGeom>
                      <a:noFill/>
                    </p:spPr>
                  </p:pic>
                </p:oleObj>
              </mc:Fallback>
            </mc:AlternateContent>
          </a:graphicData>
        </a:graphic>
      </p:graphicFrame>
      <p:sp>
        <p:nvSpPr>
          <p:cNvPr id="1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2922245936"/>
              </p:ext>
            </p:extLst>
          </p:nvPr>
        </p:nvGraphicFramePr>
        <p:xfrm>
          <a:off x="381000" y="914400"/>
          <a:ext cx="609600" cy="541866"/>
        </p:xfrm>
        <a:graphic>
          <a:graphicData uri="http://schemas.openxmlformats.org/presentationml/2006/ole">
            <mc:AlternateContent xmlns:mc="http://schemas.openxmlformats.org/markup-compatibility/2006">
              <mc:Choice xmlns:v="urn:schemas-microsoft-com:vml" Requires="v">
                <p:oleObj spid="_x0000_s19969" name="Equation" r:id="rId11" imgW="253890" imgH="228501" progId="Equation.3">
                  <p:embed/>
                </p:oleObj>
              </mc:Choice>
              <mc:Fallback>
                <p:oleObj name="Equation" r:id="rId11" imgW="253890" imgH="228501" progId="Equation.3">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000" y="914400"/>
                        <a:ext cx="609600" cy="541866"/>
                      </a:xfrm>
                      <a:prstGeom prst="rect">
                        <a:avLst/>
                      </a:prstGeom>
                      <a:noFill/>
                    </p:spPr>
                  </p:pic>
                </p:oleObj>
              </mc:Fallback>
            </mc:AlternateContent>
          </a:graphicData>
        </a:graphic>
      </p:graphicFrame>
      <p:sp>
        <p:nvSpPr>
          <p:cNvPr id="1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2788501887"/>
              </p:ext>
            </p:extLst>
          </p:nvPr>
        </p:nvGraphicFramePr>
        <p:xfrm>
          <a:off x="1371600" y="1066800"/>
          <a:ext cx="685800" cy="422031"/>
        </p:xfrm>
        <a:graphic>
          <a:graphicData uri="http://schemas.openxmlformats.org/presentationml/2006/ole">
            <mc:AlternateContent xmlns:mc="http://schemas.openxmlformats.org/markup-compatibility/2006">
              <mc:Choice xmlns:v="urn:schemas-microsoft-com:vml" Requires="v">
                <p:oleObj spid="_x0000_s19970" name="Equation" r:id="rId13" imgW="368300" imgH="228600" progId="Equation.3">
                  <p:embed/>
                </p:oleObj>
              </mc:Choice>
              <mc:Fallback>
                <p:oleObj name="Equation" r:id="rId13" imgW="368300" imgH="228600" progId="Equation.3">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71600" y="1066800"/>
                        <a:ext cx="685800" cy="422031"/>
                      </a:xfrm>
                      <a:prstGeom prst="rect">
                        <a:avLst/>
                      </a:prstGeom>
                      <a:noFill/>
                    </p:spPr>
                  </p:pic>
                </p:oleObj>
              </mc:Fallback>
            </mc:AlternateContent>
          </a:graphicData>
        </a:graphic>
      </p:graphicFrame>
      <p:sp>
        <p:nvSpPr>
          <p:cNvPr id="1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808668196"/>
              </p:ext>
            </p:extLst>
          </p:nvPr>
        </p:nvGraphicFramePr>
        <p:xfrm>
          <a:off x="2286000" y="990600"/>
          <a:ext cx="1536700" cy="457200"/>
        </p:xfrm>
        <a:graphic>
          <a:graphicData uri="http://schemas.openxmlformats.org/presentationml/2006/ole">
            <mc:AlternateContent xmlns:mc="http://schemas.openxmlformats.org/markup-compatibility/2006">
              <mc:Choice xmlns:v="urn:schemas-microsoft-com:vml" Requires="v">
                <p:oleObj spid="_x0000_s19971" name="Equation" r:id="rId15" imgW="736560" imgH="215640" progId="Equation.3">
                  <p:embed/>
                </p:oleObj>
              </mc:Choice>
              <mc:Fallback>
                <p:oleObj name="Equation" r:id="rId15" imgW="736560" imgH="215640" progId="Equation.3">
                  <p:embed/>
                  <p:pic>
                    <p:nvPicPr>
                      <p:cNvPr id="0" name="Object 13"/>
                      <p:cNvPicPr>
                        <a:picLocks noChangeAspect="1" noChangeArrowheads="1"/>
                      </p:cNvPicPr>
                      <p:nvPr/>
                    </p:nvPicPr>
                    <p:blipFill>
                      <a:blip r:embed="rId16"/>
                      <a:srcRect/>
                      <a:stretch>
                        <a:fillRect/>
                      </a:stretch>
                    </p:blipFill>
                    <p:spPr bwMode="auto">
                      <a:xfrm>
                        <a:off x="2286000" y="990600"/>
                        <a:ext cx="1536700" cy="457200"/>
                      </a:xfrm>
                      <a:prstGeom prst="rect">
                        <a:avLst/>
                      </a:prstGeom>
                      <a:noFill/>
                    </p:spPr>
                  </p:pic>
                </p:oleObj>
              </mc:Fallback>
            </mc:AlternateContent>
          </a:graphicData>
        </a:graphic>
      </p:graphicFrame>
      <p:sp>
        <p:nvSpPr>
          <p:cNvPr id="1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8"/>
          <p:cNvGraphicFramePr>
            <a:graphicFrameLocks noChangeAspect="1"/>
          </p:cNvGraphicFramePr>
          <p:nvPr>
            <p:extLst>
              <p:ext uri="{D42A27DB-BD31-4B8C-83A1-F6EECF244321}">
                <p14:modId xmlns:p14="http://schemas.microsoft.com/office/powerpoint/2010/main" val="237463468"/>
              </p:ext>
            </p:extLst>
          </p:nvPr>
        </p:nvGraphicFramePr>
        <p:xfrm>
          <a:off x="4648200" y="1066800"/>
          <a:ext cx="384048" cy="457200"/>
        </p:xfrm>
        <a:graphic>
          <a:graphicData uri="http://schemas.openxmlformats.org/presentationml/2006/ole">
            <mc:AlternateContent xmlns:mc="http://schemas.openxmlformats.org/markup-compatibility/2006">
              <mc:Choice xmlns:v="urn:schemas-microsoft-com:vml" Requires="v">
                <p:oleObj spid="_x0000_s19972" name="Equation" r:id="rId17" imgW="203112" imgH="241195" progId="Equation.3">
                  <p:embed/>
                </p:oleObj>
              </mc:Choice>
              <mc:Fallback>
                <p:oleObj name="Equation" r:id="rId17" imgW="203112" imgH="241195" progId="Equation.3">
                  <p:embed/>
                  <p:pic>
                    <p:nvPicPr>
                      <p:cNvPr id="0" name="Object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48200" y="1066800"/>
                        <a:ext cx="384048" cy="457200"/>
                      </a:xfrm>
                      <a:prstGeom prst="rect">
                        <a:avLst/>
                      </a:prstGeom>
                      <a:noFill/>
                    </p:spPr>
                  </p:pic>
                </p:oleObj>
              </mc:Fallback>
            </mc:AlternateContent>
          </a:graphicData>
        </a:graphic>
      </p:graphicFrame>
      <p:sp>
        <p:nvSpPr>
          <p:cNvPr id="20"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Object 20"/>
          <p:cNvGraphicFramePr>
            <a:graphicFrameLocks noChangeAspect="1"/>
          </p:cNvGraphicFramePr>
          <p:nvPr>
            <p:extLst>
              <p:ext uri="{D42A27DB-BD31-4B8C-83A1-F6EECF244321}">
                <p14:modId xmlns:p14="http://schemas.microsoft.com/office/powerpoint/2010/main" val="3123154513"/>
              </p:ext>
            </p:extLst>
          </p:nvPr>
        </p:nvGraphicFramePr>
        <p:xfrm>
          <a:off x="5410200" y="990600"/>
          <a:ext cx="990600" cy="505409"/>
        </p:xfrm>
        <a:graphic>
          <a:graphicData uri="http://schemas.openxmlformats.org/presentationml/2006/ole">
            <mc:AlternateContent xmlns:mc="http://schemas.openxmlformats.org/markup-compatibility/2006">
              <mc:Choice xmlns:v="urn:schemas-microsoft-com:vml" Requires="v">
                <p:oleObj spid="_x0000_s19973" name="Equation" r:id="rId19" imgW="469696" imgH="241195" progId="Equation.3">
                  <p:embed/>
                </p:oleObj>
              </mc:Choice>
              <mc:Fallback>
                <p:oleObj name="Equation" r:id="rId19" imgW="469696" imgH="241195" progId="Equation.3">
                  <p:embed/>
                  <p:pic>
                    <p:nvPicPr>
                      <p:cNvPr id="0" name="Object 1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410200" y="990600"/>
                        <a:ext cx="990600" cy="505409"/>
                      </a:xfrm>
                      <a:prstGeom prst="rect">
                        <a:avLst/>
                      </a:prstGeom>
                      <a:noFill/>
                    </p:spPr>
                  </p:pic>
                </p:oleObj>
              </mc:Fallback>
            </mc:AlternateContent>
          </a:graphicData>
        </a:graphic>
      </p:graphicFrame>
      <p:sp>
        <p:nvSpPr>
          <p:cNvPr id="22" name="Rectangle 3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259592174"/>
              </p:ext>
            </p:extLst>
          </p:nvPr>
        </p:nvGraphicFramePr>
        <p:xfrm>
          <a:off x="609600" y="3695700"/>
          <a:ext cx="4544568" cy="533400"/>
        </p:xfrm>
        <a:graphic>
          <a:graphicData uri="http://schemas.openxmlformats.org/presentationml/2006/ole">
            <mc:AlternateContent xmlns:mc="http://schemas.openxmlformats.org/markup-compatibility/2006">
              <mc:Choice xmlns:v="urn:schemas-microsoft-com:vml" Requires="v">
                <p:oleObj spid="_x0000_s19974" name="Equation" r:id="rId21" imgW="2032000" imgH="241300" progId="Equation.3">
                  <p:embed/>
                </p:oleObj>
              </mc:Choice>
              <mc:Fallback>
                <p:oleObj name="Equation" r:id="rId21" imgW="2032000" imgH="241300" progId="Equation.3">
                  <p:embed/>
                  <p:pic>
                    <p:nvPicPr>
                      <p:cNvPr id="0" name="Object 3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09600" y="3695700"/>
                        <a:ext cx="4544568" cy="533400"/>
                      </a:xfrm>
                      <a:prstGeom prst="rect">
                        <a:avLst/>
                      </a:prstGeom>
                      <a:noFill/>
                    </p:spPr>
                  </p:pic>
                </p:oleObj>
              </mc:Fallback>
            </mc:AlternateContent>
          </a:graphicData>
        </a:graphic>
      </p:graphicFrame>
      <p:sp>
        <p:nvSpPr>
          <p:cNvPr id="24" name="Rectangle 4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 name="Object 24"/>
          <p:cNvGraphicFramePr>
            <a:graphicFrameLocks noChangeAspect="1"/>
          </p:cNvGraphicFramePr>
          <p:nvPr>
            <p:extLst>
              <p:ext uri="{D42A27DB-BD31-4B8C-83A1-F6EECF244321}">
                <p14:modId xmlns:p14="http://schemas.microsoft.com/office/powerpoint/2010/main" val="762382352"/>
              </p:ext>
            </p:extLst>
          </p:nvPr>
        </p:nvGraphicFramePr>
        <p:xfrm>
          <a:off x="685800" y="4648200"/>
          <a:ext cx="4495800" cy="533400"/>
        </p:xfrm>
        <a:graphic>
          <a:graphicData uri="http://schemas.openxmlformats.org/presentationml/2006/ole">
            <mc:AlternateContent xmlns:mc="http://schemas.openxmlformats.org/markup-compatibility/2006">
              <mc:Choice xmlns:v="urn:schemas-microsoft-com:vml" Requires="v">
                <p:oleObj spid="_x0000_s19975" name="Equation" r:id="rId23" imgW="1485900" imgH="241300" progId="Equation.3">
                  <p:embed/>
                </p:oleObj>
              </mc:Choice>
              <mc:Fallback>
                <p:oleObj name="Equation" r:id="rId23" imgW="1485900" imgH="241300" progId="Equation.3">
                  <p:embed/>
                  <p:pic>
                    <p:nvPicPr>
                      <p:cNvPr id="0" name="Object 3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85800" y="4648200"/>
                        <a:ext cx="4495800" cy="533400"/>
                      </a:xfrm>
                      <a:prstGeom prst="rect">
                        <a:avLst/>
                      </a:prstGeom>
                      <a:noFill/>
                    </p:spPr>
                  </p:pic>
                </p:oleObj>
              </mc:Fallback>
            </mc:AlternateContent>
          </a:graphicData>
        </a:graphic>
      </p:graphicFrame>
      <p:sp>
        <p:nvSpPr>
          <p:cNvPr id="26" name="Rectangle 4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7" name="Object 26"/>
          <p:cNvGraphicFramePr>
            <a:graphicFrameLocks noChangeAspect="1"/>
          </p:cNvGraphicFramePr>
          <p:nvPr>
            <p:extLst>
              <p:ext uri="{D42A27DB-BD31-4B8C-83A1-F6EECF244321}">
                <p14:modId xmlns:p14="http://schemas.microsoft.com/office/powerpoint/2010/main" val="2222086371"/>
              </p:ext>
            </p:extLst>
          </p:nvPr>
        </p:nvGraphicFramePr>
        <p:xfrm>
          <a:off x="1828800" y="5715000"/>
          <a:ext cx="3825766" cy="533400"/>
        </p:xfrm>
        <a:graphic>
          <a:graphicData uri="http://schemas.openxmlformats.org/presentationml/2006/ole">
            <mc:AlternateContent xmlns:mc="http://schemas.openxmlformats.org/markup-compatibility/2006">
              <mc:Choice xmlns:v="urn:schemas-microsoft-com:vml" Requires="v">
                <p:oleObj spid="_x0000_s19976" name="Equation" r:id="rId25" imgW="1981200" imgH="279400" progId="Equation.3">
                  <p:embed/>
                </p:oleObj>
              </mc:Choice>
              <mc:Fallback>
                <p:oleObj name="Equation" r:id="rId25" imgW="1981200" imgH="279400" progId="Equation.3">
                  <p:embed/>
                  <p:pic>
                    <p:nvPicPr>
                      <p:cNvPr id="0" name="Object 4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828800" y="5715000"/>
                        <a:ext cx="3825766" cy="533400"/>
                      </a:xfrm>
                      <a:prstGeom prst="rect">
                        <a:avLst/>
                      </a:prstGeom>
                      <a:noFill/>
                    </p:spPr>
                  </p:pic>
                </p:oleObj>
              </mc:Fallback>
            </mc:AlternateContent>
          </a:graphicData>
        </a:graphic>
      </p:graphicFrame>
      <p:sp>
        <p:nvSpPr>
          <p:cNvPr id="28" name="Rectangle 4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9" name="Object 28"/>
          <p:cNvGraphicFramePr>
            <a:graphicFrameLocks noChangeAspect="1"/>
          </p:cNvGraphicFramePr>
          <p:nvPr>
            <p:extLst>
              <p:ext uri="{D42A27DB-BD31-4B8C-83A1-F6EECF244321}">
                <p14:modId xmlns:p14="http://schemas.microsoft.com/office/powerpoint/2010/main" val="3595444433"/>
              </p:ext>
            </p:extLst>
          </p:nvPr>
        </p:nvGraphicFramePr>
        <p:xfrm>
          <a:off x="2438400" y="2667000"/>
          <a:ext cx="2218267" cy="457200"/>
        </p:xfrm>
        <a:graphic>
          <a:graphicData uri="http://schemas.openxmlformats.org/presentationml/2006/ole">
            <mc:AlternateContent xmlns:mc="http://schemas.openxmlformats.org/markup-compatibility/2006">
              <mc:Choice xmlns:v="urn:schemas-microsoft-com:vml" Requires="v">
                <p:oleObj spid="_x0000_s19977" name="Equation" r:id="rId27" imgW="1244600" imgH="254000" progId="Equation.3">
                  <p:embed/>
                </p:oleObj>
              </mc:Choice>
              <mc:Fallback>
                <p:oleObj name="Equation" r:id="rId27" imgW="1244600" imgH="254000" progId="Equation.3">
                  <p:embed/>
                  <p:pic>
                    <p:nvPicPr>
                      <p:cNvPr id="0" name="Object 4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438400" y="2667000"/>
                        <a:ext cx="2218267" cy="457200"/>
                      </a:xfrm>
                      <a:prstGeom prst="rect">
                        <a:avLst/>
                      </a:prstGeom>
                      <a:noFill/>
                    </p:spPr>
                  </p:pic>
                </p:oleObj>
              </mc:Fallback>
            </mc:AlternateContent>
          </a:graphicData>
        </a:graphic>
      </p:graphicFrame>
      <p:sp>
        <p:nvSpPr>
          <p:cNvPr id="30" name="Rectangle 4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1" name="Object 30"/>
          <p:cNvGraphicFramePr>
            <a:graphicFrameLocks noChangeAspect="1"/>
          </p:cNvGraphicFramePr>
          <p:nvPr>
            <p:extLst>
              <p:ext uri="{D42A27DB-BD31-4B8C-83A1-F6EECF244321}">
                <p14:modId xmlns:p14="http://schemas.microsoft.com/office/powerpoint/2010/main" val="2186934853"/>
              </p:ext>
            </p:extLst>
          </p:nvPr>
        </p:nvGraphicFramePr>
        <p:xfrm>
          <a:off x="4038600" y="3124200"/>
          <a:ext cx="609600" cy="420414"/>
        </p:xfrm>
        <a:graphic>
          <a:graphicData uri="http://schemas.openxmlformats.org/presentationml/2006/ole">
            <mc:AlternateContent xmlns:mc="http://schemas.openxmlformats.org/markup-compatibility/2006">
              <mc:Choice xmlns:v="urn:schemas-microsoft-com:vml" Requires="v">
                <p:oleObj spid="_x0000_s19978" name="Equation" r:id="rId29" imgW="279400" imgH="190500" progId="Equation.3">
                  <p:embed/>
                </p:oleObj>
              </mc:Choice>
              <mc:Fallback>
                <p:oleObj name="Equation" r:id="rId29" imgW="279400" imgH="190500" progId="Equation.3">
                  <p:embed/>
                  <p:pic>
                    <p:nvPicPr>
                      <p:cNvPr id="0" name="Object 4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038600" y="3124200"/>
                        <a:ext cx="609600" cy="420414"/>
                      </a:xfrm>
                      <a:prstGeom prst="rect">
                        <a:avLst/>
                      </a:prstGeom>
                      <a:noFill/>
                    </p:spPr>
                  </p:pic>
                </p:oleObj>
              </mc:Fallback>
            </mc:AlternateContent>
          </a:graphicData>
        </a:graphic>
      </p:graphicFrame>
      <p:sp>
        <p:nvSpPr>
          <p:cNvPr id="32" name="TextBox 31"/>
          <p:cNvSpPr txBox="1"/>
          <p:nvPr/>
        </p:nvSpPr>
        <p:spPr>
          <a:xfrm>
            <a:off x="7162800" y="38100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(19.29)</a:t>
            </a:r>
          </a:p>
        </p:txBody>
      </p:sp>
      <p:sp>
        <p:nvSpPr>
          <p:cNvPr id="33" name="TextBox 32"/>
          <p:cNvSpPr txBox="1"/>
          <p:nvPr/>
        </p:nvSpPr>
        <p:spPr>
          <a:xfrm>
            <a:off x="7162800" y="4807527"/>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(19.30)</a:t>
            </a:r>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20</a:t>
            </a:fld>
            <a:endParaRPr lang="en-US">
              <a:solidFill>
                <a:schemeClr val="accent6">
                  <a:lumMod val="20000"/>
                  <a:lumOff val="80000"/>
                </a:schemeClr>
              </a:solidFill>
            </a:endParaRPr>
          </a:p>
        </p:txBody>
      </p:sp>
    </p:spTree>
    <p:extLst>
      <p:ext uri="{BB962C8B-B14F-4D97-AF65-F5344CB8AC3E}">
        <p14:creationId xmlns:p14="http://schemas.microsoft.com/office/powerpoint/2010/main" val="3614502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427035"/>
                <a:ext cx="8686800" cy="5668965"/>
              </a:xfrm>
            </p:spPr>
            <p:txBody>
              <a:bodyPr/>
              <a:lstStyle/>
              <a:p>
                <a:pPr algn="ctr"/>
                <a:r>
                  <a:rPr lang="en-US" b="1" dirty="0" smtClean="0"/>
                  <a:t>Bivariate version</a:t>
                </a:r>
                <a:r>
                  <a:rPr lang="en-US" dirty="0" smtClean="0"/>
                  <a:t> of correlated log-normal distribution.</a:t>
                </a:r>
              </a:p>
              <a:p>
                <a:r>
                  <a:rPr lang="en-US" dirty="0" smtClean="0"/>
                  <a:t>            Let</a:t>
                </a:r>
                <a:r>
                  <a:rPr lang="en-US" b="1" dirty="0" smtClean="0"/>
                  <a:t> </a:t>
                </a:r>
              </a:p>
              <a:p>
                <a:pPr algn="ctr"/>
                <a:r>
                  <a:rPr lang="en-US" dirty="0" smtClean="0"/>
                  <a:t>Joint PDF of     and     can be obtained from the joint PDF of    and   by observing that </a:t>
                </a:r>
              </a:p>
              <a:p>
                <a:pPr algn="ctr"/>
                <a:endParaRPr lang="en-US" b="1" dirty="0"/>
              </a:p>
              <a:p>
                <a:pPr algn="ctr"/>
                <a:r>
                  <a:rPr lang="en-US" dirty="0" smtClean="0"/>
                  <a:t>(19.31) is an extension of (19.17) to the bivariate case.</a:t>
                </a:r>
              </a:p>
              <a:p>
                <a:pPr algn="ctr"/>
                <a:r>
                  <a:rPr lang="en-US" dirty="0" smtClean="0"/>
                  <a:t>Hence, </a:t>
                </a:r>
                <a:r>
                  <a:rPr lang="en-US" b="1" dirty="0" smtClean="0"/>
                  <a:t>joint PDF of </a:t>
                </a:r>
                <a14:m>
                  <m:oMath xmlns:m="http://schemas.openxmlformats.org/officeDocument/2006/math">
                    <m:sSub>
                      <m:sSubPr>
                        <m:ctrlPr>
                          <a:rPr lang="en-US" b="1" i="1" dirty="0" smtClean="0">
                            <a:latin typeface="Cambria Math"/>
                          </a:rPr>
                        </m:ctrlPr>
                      </m:sSubPr>
                      <m:e>
                        <m:r>
                          <m:rPr>
                            <m:nor/>
                          </m:rPr>
                          <a:rPr lang="en-US" b="1" i="1" dirty="0"/>
                          <m:t>X</m:t>
                        </m:r>
                      </m:e>
                      <m:sub>
                        <m:r>
                          <a:rPr lang="en-US" b="1" i="1" dirty="0" smtClean="0">
                            <a:latin typeface="Cambria Math"/>
                          </a:rPr>
                          <m:t>𝟏</m:t>
                        </m:r>
                      </m:sub>
                    </m:sSub>
                  </m:oMath>
                </a14:m>
                <a:r>
                  <a:rPr lang="en-US" b="1" i="1" dirty="0" smtClean="0"/>
                  <a:t> </a:t>
                </a:r>
                <a:r>
                  <a:rPr lang="en-US" b="1" dirty="0" smtClean="0"/>
                  <a:t>and </a:t>
                </a:r>
                <a14:m>
                  <m:oMath xmlns:m="http://schemas.openxmlformats.org/officeDocument/2006/math">
                    <m:sSub>
                      <m:sSubPr>
                        <m:ctrlPr>
                          <a:rPr lang="en-US" b="1" i="1" dirty="0">
                            <a:latin typeface="Cambria Math"/>
                          </a:rPr>
                        </m:ctrlPr>
                      </m:sSubPr>
                      <m:e>
                        <m:r>
                          <m:rPr>
                            <m:nor/>
                          </m:rPr>
                          <a:rPr lang="en-US" b="1" i="1" dirty="0"/>
                          <m:t>X</m:t>
                        </m:r>
                      </m:e>
                      <m:sub>
                        <m:r>
                          <a:rPr lang="en-US" b="1" i="1" dirty="0" smtClean="0">
                            <a:latin typeface="Cambria Math"/>
                          </a:rPr>
                          <m:t>𝟐</m:t>
                        </m:r>
                      </m:sub>
                    </m:sSub>
                  </m:oMath>
                </a14:m>
                <a:r>
                  <a:rPr lang="en-US" b="1" i="1" dirty="0" smtClean="0"/>
                  <a:t> </a:t>
                </a:r>
                <a:r>
                  <a:rPr lang="en-US" b="1" dirty="0" smtClean="0"/>
                  <a:t>is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427035"/>
                <a:ext cx="8686800" cy="5668965"/>
              </a:xfrm>
              <a:blipFill rotWithShape="1">
                <a:blip r:embed="rId3"/>
                <a:stretch>
                  <a:fillRect l="-842" t="-1505" r="-772"/>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891398918"/>
              </p:ext>
            </p:extLst>
          </p:nvPr>
        </p:nvGraphicFramePr>
        <p:xfrm>
          <a:off x="2362200" y="1524000"/>
          <a:ext cx="4724400" cy="685800"/>
        </p:xfrm>
        <a:graphic>
          <a:graphicData uri="http://schemas.openxmlformats.org/presentationml/2006/ole">
            <mc:AlternateContent xmlns:mc="http://schemas.openxmlformats.org/markup-compatibility/2006">
              <mc:Choice xmlns:v="urn:schemas-microsoft-com:vml" Requires="v">
                <p:oleObj spid="_x0000_s20726" name="Equation" r:id="rId4" imgW="2603500" imgH="508000" progId="Equation.3">
                  <p:embed/>
                </p:oleObj>
              </mc:Choice>
              <mc:Fallback>
                <p:oleObj name="Equation" r:id="rId4" imgW="2603500" imgH="5080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524000"/>
                        <a:ext cx="4724400" cy="6858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996802514"/>
              </p:ext>
            </p:extLst>
          </p:nvPr>
        </p:nvGraphicFramePr>
        <p:xfrm>
          <a:off x="2971800" y="2209800"/>
          <a:ext cx="457200" cy="500744"/>
        </p:xfrm>
        <a:graphic>
          <a:graphicData uri="http://schemas.openxmlformats.org/presentationml/2006/ole">
            <mc:AlternateContent xmlns:mc="http://schemas.openxmlformats.org/markup-compatibility/2006">
              <mc:Choice xmlns:v="urn:schemas-microsoft-com:vml" Requires="v">
                <p:oleObj spid="_x0000_s20727" name="Equation" r:id="rId6" imgW="203024" imgH="215713" progId="Equation.3">
                  <p:embed/>
                </p:oleObj>
              </mc:Choice>
              <mc:Fallback>
                <p:oleObj name="Equation" r:id="rId6" imgW="203024" imgH="215713"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2209800"/>
                        <a:ext cx="457200" cy="500744"/>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609572935"/>
              </p:ext>
            </p:extLst>
          </p:nvPr>
        </p:nvGraphicFramePr>
        <p:xfrm>
          <a:off x="4038600" y="2209800"/>
          <a:ext cx="457200" cy="457200"/>
        </p:xfrm>
        <a:graphic>
          <a:graphicData uri="http://schemas.openxmlformats.org/presentationml/2006/ole">
            <mc:AlternateContent xmlns:mc="http://schemas.openxmlformats.org/markup-compatibility/2006">
              <mc:Choice xmlns:v="urn:schemas-microsoft-com:vml" Requires="v">
                <p:oleObj spid="_x0000_s20728" name="Equation" r:id="rId8" imgW="215619" imgH="215619" progId="Equation.3">
                  <p:embed/>
                </p:oleObj>
              </mc:Choice>
              <mc:Fallback>
                <p:oleObj name="Equation" r:id="rId8" imgW="215619" imgH="215619"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8600" y="2209800"/>
                        <a:ext cx="457200" cy="457200"/>
                      </a:xfrm>
                      <a:prstGeom prst="rect">
                        <a:avLst/>
                      </a:prstGeom>
                      <a:noFill/>
                    </p:spPr>
                  </p:pic>
                </p:oleObj>
              </mc:Fallback>
            </mc:AlternateContent>
          </a:graphicData>
        </a:graphic>
      </p:graphicFrame>
      <p:sp>
        <p:nvSpPr>
          <p:cNvPr id="1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1987141391"/>
              </p:ext>
            </p:extLst>
          </p:nvPr>
        </p:nvGraphicFramePr>
        <p:xfrm>
          <a:off x="3657600" y="2667000"/>
          <a:ext cx="381000" cy="547688"/>
        </p:xfrm>
        <a:graphic>
          <a:graphicData uri="http://schemas.openxmlformats.org/presentationml/2006/ole">
            <mc:AlternateContent xmlns:mc="http://schemas.openxmlformats.org/markup-compatibility/2006">
              <mc:Choice xmlns:v="urn:schemas-microsoft-com:vml" Requires="v">
                <p:oleObj spid="_x0000_s20729" name="Equation" r:id="rId10" imgW="152268" imgH="215713" progId="Equation.3">
                  <p:embed/>
                </p:oleObj>
              </mc:Choice>
              <mc:Fallback>
                <p:oleObj name="Equation" r:id="rId10" imgW="152268" imgH="215713"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57600" y="2667000"/>
                        <a:ext cx="381000" cy="547688"/>
                      </a:xfrm>
                      <a:prstGeom prst="rect">
                        <a:avLst/>
                      </a:prstGeom>
                      <a:noFill/>
                    </p:spPr>
                  </p:pic>
                </p:oleObj>
              </mc:Fallback>
            </mc:AlternateContent>
          </a:graphicData>
        </a:graphic>
      </p:graphicFrame>
      <p:sp>
        <p:nvSpPr>
          <p:cNvPr id="1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801374672"/>
              </p:ext>
            </p:extLst>
          </p:nvPr>
        </p:nvGraphicFramePr>
        <p:xfrm>
          <a:off x="4572000" y="2667000"/>
          <a:ext cx="396834" cy="536894"/>
        </p:xfrm>
        <a:graphic>
          <a:graphicData uri="http://schemas.openxmlformats.org/presentationml/2006/ole">
            <mc:AlternateContent xmlns:mc="http://schemas.openxmlformats.org/markup-compatibility/2006">
              <mc:Choice xmlns:v="urn:schemas-microsoft-com:vml" Requires="v">
                <p:oleObj spid="_x0000_s20730" name="Equation" r:id="rId12" imgW="164885" imgH="215619" progId="Equation.3">
                  <p:embed/>
                </p:oleObj>
              </mc:Choice>
              <mc:Fallback>
                <p:oleObj name="Equation" r:id="rId12" imgW="164885" imgH="215619" progId="Equation.3">
                  <p:embed/>
                  <p:pic>
                    <p:nvPicPr>
                      <p:cNvPr id="0"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2000" y="2667000"/>
                        <a:ext cx="396834" cy="536894"/>
                      </a:xfrm>
                      <a:prstGeom prst="rect">
                        <a:avLst/>
                      </a:prstGeom>
                      <a:noFill/>
                    </p:spPr>
                  </p:pic>
                </p:oleObj>
              </mc:Fallback>
            </mc:AlternateContent>
          </a:graphicData>
        </a:graphic>
      </p:graphicFrame>
      <p:sp>
        <p:nvSpPr>
          <p:cNvPr id="1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2070898765"/>
              </p:ext>
            </p:extLst>
          </p:nvPr>
        </p:nvGraphicFramePr>
        <p:xfrm>
          <a:off x="3390900" y="3352800"/>
          <a:ext cx="2362200" cy="421167"/>
        </p:xfrm>
        <a:graphic>
          <a:graphicData uri="http://schemas.openxmlformats.org/presentationml/2006/ole">
            <mc:AlternateContent xmlns:mc="http://schemas.openxmlformats.org/markup-compatibility/2006">
              <mc:Choice xmlns:v="urn:schemas-microsoft-com:vml" Requires="v">
                <p:oleObj spid="_x0000_s20731" name="Equation" r:id="rId14" imgW="1231366" imgH="215806" progId="Equation.3">
                  <p:embed/>
                </p:oleObj>
              </mc:Choice>
              <mc:Fallback>
                <p:oleObj name="Equation" r:id="rId14" imgW="1231366" imgH="215806" progId="Equation.3">
                  <p:embed/>
                  <p:pic>
                    <p:nvPicPr>
                      <p:cNvPr id="0"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90900" y="3352800"/>
                        <a:ext cx="2362200" cy="421167"/>
                      </a:xfrm>
                      <a:prstGeom prst="rect">
                        <a:avLst/>
                      </a:prstGeom>
                      <a:noFill/>
                    </p:spPr>
                  </p:pic>
                </p:oleObj>
              </mc:Fallback>
            </mc:AlternateContent>
          </a:graphicData>
        </a:graphic>
      </p:graphicFrame>
      <p:sp>
        <p:nvSpPr>
          <p:cNvPr id="16" name="TextBox 15"/>
          <p:cNvSpPr txBox="1"/>
          <p:nvPr/>
        </p:nvSpPr>
        <p:spPr>
          <a:xfrm>
            <a:off x="6858000" y="35052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(19.31)</a:t>
            </a:r>
          </a:p>
        </p:txBody>
      </p:sp>
      <p:sp>
        <p:nvSpPr>
          <p:cNvPr id="1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p:cNvGraphicFramePr>
            <a:graphicFrameLocks noChangeAspect="1"/>
          </p:cNvGraphicFramePr>
          <p:nvPr>
            <p:extLst>
              <p:ext uri="{D42A27DB-BD31-4B8C-83A1-F6EECF244321}">
                <p14:modId xmlns:p14="http://schemas.microsoft.com/office/powerpoint/2010/main" val="670020025"/>
              </p:ext>
            </p:extLst>
          </p:nvPr>
        </p:nvGraphicFramePr>
        <p:xfrm>
          <a:off x="1295400" y="5268104"/>
          <a:ext cx="6934200" cy="699247"/>
        </p:xfrm>
        <a:graphic>
          <a:graphicData uri="http://schemas.openxmlformats.org/presentationml/2006/ole">
            <mc:AlternateContent xmlns:mc="http://schemas.openxmlformats.org/markup-compatibility/2006">
              <mc:Choice xmlns:v="urn:schemas-microsoft-com:vml" Requires="v">
                <p:oleObj spid="_x0000_s20732" name="Equation" r:id="rId16" imgW="4533900" imgH="457200" progId="Equation.3">
                  <p:embed/>
                </p:oleObj>
              </mc:Choice>
              <mc:Fallback>
                <p:oleObj name="Equation" r:id="rId16" imgW="4533900" imgH="457200" progId="Equation.3">
                  <p:embed/>
                  <p:pic>
                    <p:nvPicPr>
                      <p:cNvPr id="0" name="Object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5400" y="5268104"/>
                        <a:ext cx="6934200" cy="699247"/>
                      </a:xfrm>
                      <a:prstGeom prst="rect">
                        <a:avLst/>
                      </a:prstGeom>
                      <a:noFill/>
                    </p:spPr>
                  </p:pic>
                </p:oleObj>
              </mc:Fallback>
            </mc:AlternateContent>
          </a:graphicData>
        </a:graphic>
      </p:graphicFrame>
      <p:sp>
        <p:nvSpPr>
          <p:cNvPr id="19" name="TextBox 18"/>
          <p:cNvSpPr txBox="1"/>
          <p:nvPr/>
        </p:nvSpPr>
        <p:spPr>
          <a:xfrm>
            <a:off x="7772400" y="5963392"/>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(19.32)</a:t>
            </a:r>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21</a:t>
            </a:fld>
            <a:endParaRPr lang="en-US">
              <a:solidFill>
                <a:schemeClr val="accent6">
                  <a:lumMod val="20000"/>
                  <a:lumOff val="80000"/>
                </a:schemeClr>
              </a:solidFill>
            </a:endParaRPr>
          </a:p>
        </p:txBody>
      </p:sp>
    </p:spTree>
    <p:extLst>
      <p:ext uri="{BB962C8B-B14F-4D97-AF65-F5344CB8AC3E}">
        <p14:creationId xmlns:p14="http://schemas.microsoft.com/office/powerpoint/2010/main" val="2053534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457200"/>
                <a:ext cx="8229600" cy="5668965"/>
              </a:xfrm>
            </p:spPr>
            <p:txBody>
              <a:bodyPr/>
              <a:lstStyle/>
              <a:p>
                <a:pPr algn="ctr"/>
                <a:r>
                  <a:rPr lang="en-US" dirty="0" smtClean="0"/>
                  <a:t>From the property of the multivariate normal distribution, we have</a:t>
                </a:r>
              </a:p>
              <a:p>
                <a:endParaRPr lang="en-US" dirty="0" smtClean="0"/>
              </a:p>
              <a:p>
                <a:endParaRPr lang="en-US" dirty="0" smtClean="0"/>
              </a:p>
              <a:p>
                <a:r>
                  <a:rPr lang="en-US" dirty="0" smtClean="0"/>
                  <a:t>Hence, </a:t>
                </a:r>
                <a14:m>
                  <m:oMath xmlns:m="http://schemas.openxmlformats.org/officeDocument/2006/math">
                    <m:sSub>
                      <m:sSubPr>
                        <m:ctrlPr>
                          <a:rPr lang="en-US" b="1" i="1" smtClean="0">
                            <a:latin typeface="Cambria Math"/>
                          </a:rPr>
                        </m:ctrlPr>
                      </m:sSubPr>
                      <m:e>
                        <m:r>
                          <a:rPr lang="en-US" b="1" i="1" smtClean="0">
                            <a:latin typeface="Cambria Math"/>
                          </a:rPr>
                          <m:t>𝑿</m:t>
                        </m:r>
                      </m:e>
                      <m:sub>
                        <m:r>
                          <a:rPr lang="en-US" b="1" i="0" smtClean="0">
                            <a:latin typeface="Cambria Math"/>
                          </a:rPr>
                          <m:t>𝐢</m:t>
                        </m:r>
                      </m:sub>
                    </m:sSub>
                  </m:oMath>
                </a14:m>
                <a:r>
                  <a:rPr lang="en-US" dirty="0" smtClean="0"/>
                  <a:t> is log-normal with</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457200"/>
                <a:ext cx="8229600" cy="5668965"/>
              </a:xfrm>
              <a:blipFill rotWithShape="1">
                <a:blip r:embed="rId3"/>
                <a:stretch>
                  <a:fillRect l="-815" t="-1505"/>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086544268"/>
              </p:ext>
            </p:extLst>
          </p:nvPr>
        </p:nvGraphicFramePr>
        <p:xfrm>
          <a:off x="3429000" y="1524000"/>
          <a:ext cx="2438400" cy="609600"/>
        </p:xfrm>
        <a:graphic>
          <a:graphicData uri="http://schemas.openxmlformats.org/presentationml/2006/ole">
            <mc:AlternateContent xmlns:mc="http://schemas.openxmlformats.org/markup-compatibility/2006">
              <mc:Choice xmlns:v="urn:schemas-microsoft-com:vml" Requires="v">
                <p:oleObj spid="_x0000_s21598" name="Equation" r:id="rId4" imgW="914400" imgH="228600" progId="Equation.3">
                  <p:embed/>
                </p:oleObj>
              </mc:Choice>
              <mc:Fallback>
                <p:oleObj name="Equation" r:id="rId4" imgW="914400" imgH="2286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1524000"/>
                        <a:ext cx="2438400" cy="6096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0771579"/>
              </p:ext>
            </p:extLst>
          </p:nvPr>
        </p:nvGraphicFramePr>
        <p:xfrm>
          <a:off x="1600200" y="3505200"/>
          <a:ext cx="2545493" cy="914400"/>
        </p:xfrm>
        <a:graphic>
          <a:graphicData uri="http://schemas.openxmlformats.org/presentationml/2006/ole">
            <mc:AlternateContent xmlns:mc="http://schemas.openxmlformats.org/markup-compatibility/2006">
              <mc:Choice xmlns:v="urn:schemas-microsoft-com:vml" Requires="v">
                <p:oleObj spid="_x0000_s21599" name="Equation" r:id="rId6" imgW="977476" imgH="355446" progId="Equation.3">
                  <p:embed/>
                </p:oleObj>
              </mc:Choice>
              <mc:Fallback>
                <p:oleObj name="Equation" r:id="rId6" imgW="977476" imgH="355446"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3505200"/>
                        <a:ext cx="2545493" cy="914400"/>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727405732"/>
              </p:ext>
            </p:extLst>
          </p:nvPr>
        </p:nvGraphicFramePr>
        <p:xfrm>
          <a:off x="914400" y="4724400"/>
          <a:ext cx="4267200" cy="609600"/>
        </p:xfrm>
        <a:graphic>
          <a:graphicData uri="http://schemas.openxmlformats.org/presentationml/2006/ole">
            <mc:AlternateContent xmlns:mc="http://schemas.openxmlformats.org/markup-compatibility/2006">
              <mc:Choice xmlns:v="urn:schemas-microsoft-com:vml" Requires="v">
                <p:oleObj spid="_x0000_s21600" name="Equation" r:id="rId8" imgW="1663700" imgH="241300" progId="Equation.3">
                  <p:embed/>
                </p:oleObj>
              </mc:Choice>
              <mc:Fallback>
                <p:oleObj name="Equation" r:id="rId8" imgW="1663700" imgH="2413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4724400"/>
                        <a:ext cx="4267200" cy="609600"/>
                      </a:xfrm>
                      <a:prstGeom prst="rect">
                        <a:avLst/>
                      </a:prstGeom>
                      <a:noFill/>
                    </p:spPr>
                  </p:pic>
                </p:oleObj>
              </mc:Fallback>
            </mc:AlternateContent>
          </a:graphicData>
        </a:graphic>
      </p:graphicFrame>
      <p:sp>
        <p:nvSpPr>
          <p:cNvPr id="10" name="TextBox 9"/>
          <p:cNvSpPr txBox="1"/>
          <p:nvPr/>
        </p:nvSpPr>
        <p:spPr>
          <a:xfrm>
            <a:off x="6096000" y="42672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(19.33)</a:t>
            </a:r>
          </a:p>
        </p:txBody>
      </p:sp>
      <p:sp>
        <p:nvSpPr>
          <p:cNvPr id="11" name="TextBox 10"/>
          <p:cNvSpPr txBox="1"/>
          <p:nvPr/>
        </p:nvSpPr>
        <p:spPr>
          <a:xfrm>
            <a:off x="6096000" y="5328062"/>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(19.34)</a:t>
            </a:r>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22</a:t>
            </a:fld>
            <a:endParaRPr lang="en-US">
              <a:solidFill>
                <a:schemeClr val="accent6">
                  <a:lumMod val="20000"/>
                  <a:lumOff val="80000"/>
                </a:schemeClr>
              </a:solidFill>
            </a:endParaRPr>
          </a:p>
        </p:txBody>
      </p:sp>
    </p:spTree>
    <p:extLst>
      <p:ext uri="{BB962C8B-B14F-4D97-AF65-F5344CB8AC3E}">
        <p14:creationId xmlns:p14="http://schemas.microsoft.com/office/powerpoint/2010/main" val="3411227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533400"/>
                <a:ext cx="8229600" cy="5592765"/>
              </a:xfrm>
            </p:spPr>
            <p:txBody>
              <a:bodyPr/>
              <a:lstStyle/>
              <a:p>
                <a:r>
                  <a:rPr lang="en-US" dirty="0" smtClean="0"/>
                  <a:t>By the property of </a:t>
                </a:r>
                <a:r>
                  <a:rPr lang="en-US" b="1" dirty="0" smtClean="0"/>
                  <a:t>the movement generating for the bivariate normal distribution</a:t>
                </a:r>
                <a:r>
                  <a:rPr lang="en-US" dirty="0" smtClean="0"/>
                  <a:t>, we have</a:t>
                </a:r>
              </a:p>
              <a:p>
                <a:endParaRPr lang="en-US" dirty="0"/>
              </a:p>
              <a:p>
                <a:pPr marL="0" indent="0">
                  <a:buNone/>
                </a:pPr>
                <a:endParaRPr lang="en-US" dirty="0"/>
              </a:p>
              <a:p>
                <a:r>
                  <a:rPr lang="en-US" dirty="0" smtClean="0"/>
                  <a:t>Thus, the covariance between </a:t>
                </a:r>
                <a14:m>
                  <m:oMath xmlns:m="http://schemas.openxmlformats.org/officeDocument/2006/math">
                    <m:sSub>
                      <m:sSubPr>
                        <m:ctrlPr>
                          <a:rPr lang="en-US" i="1" dirty="0">
                            <a:latin typeface="Cambria Math"/>
                          </a:rPr>
                        </m:ctrlPr>
                      </m:sSubPr>
                      <m:e>
                        <m:r>
                          <m:rPr>
                            <m:nor/>
                          </m:rPr>
                          <a:rPr lang="en-US" i="1" dirty="0"/>
                          <m:t>X</m:t>
                        </m:r>
                      </m:e>
                      <m:sub>
                        <m:r>
                          <a:rPr lang="en-US" b="0" i="1" dirty="0">
                            <a:latin typeface="Cambria Math"/>
                          </a:rPr>
                          <m:t>1</m:t>
                        </m:r>
                      </m:sub>
                    </m:sSub>
                  </m:oMath>
                </a14:m>
                <a:r>
                  <a:rPr lang="en-US" i="1" dirty="0"/>
                  <a:t> </a:t>
                </a:r>
                <a:r>
                  <a:rPr lang="en-US" dirty="0"/>
                  <a:t>and </a:t>
                </a:r>
                <a14:m>
                  <m:oMath xmlns:m="http://schemas.openxmlformats.org/officeDocument/2006/math">
                    <m:sSub>
                      <m:sSubPr>
                        <m:ctrlPr>
                          <a:rPr lang="en-US" i="1" dirty="0">
                            <a:latin typeface="Cambria Math"/>
                          </a:rPr>
                        </m:ctrlPr>
                      </m:sSubPr>
                      <m:e>
                        <m:r>
                          <m:rPr>
                            <m:nor/>
                          </m:rPr>
                          <a:rPr lang="en-US" i="1" dirty="0"/>
                          <m:t>X</m:t>
                        </m:r>
                      </m:e>
                      <m:sub>
                        <m:r>
                          <a:rPr lang="en-US" b="0" i="1" dirty="0">
                            <a:latin typeface="Cambria Math"/>
                          </a:rPr>
                          <m:t>2</m:t>
                        </m:r>
                      </m:sub>
                    </m:sSub>
                  </m:oMath>
                </a14:m>
                <a:r>
                  <a:rPr lang="en-US" dirty="0" smtClean="0"/>
                  <a:t> is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533400"/>
                <a:ext cx="8229600" cy="5592765"/>
              </a:xfrm>
              <a:blipFill rotWithShape="1">
                <a:blip r:embed="rId3"/>
                <a:stretch>
                  <a:fillRect l="-815" t="-1527"/>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093412787"/>
              </p:ext>
            </p:extLst>
          </p:nvPr>
        </p:nvGraphicFramePr>
        <p:xfrm>
          <a:off x="1524000" y="1905000"/>
          <a:ext cx="1752600" cy="537186"/>
        </p:xfrm>
        <a:graphic>
          <a:graphicData uri="http://schemas.openxmlformats.org/presentationml/2006/ole">
            <mc:AlternateContent xmlns:mc="http://schemas.openxmlformats.org/markup-compatibility/2006">
              <mc:Choice xmlns:v="urn:schemas-microsoft-com:vml" Requires="v">
                <p:oleObj spid="_x0000_s22784" name="Equation" r:id="rId4" imgW="711000" imgH="215640" progId="Equation.3">
                  <p:embed/>
                </p:oleObj>
              </mc:Choice>
              <mc:Fallback>
                <p:oleObj name="Equation" r:id="rId4" imgW="711000" imgH="215640" progId="Equation.3">
                  <p:embed/>
                  <p:pic>
                    <p:nvPicPr>
                      <p:cNvPr id="0" name="Object 1"/>
                      <p:cNvPicPr>
                        <a:picLocks noChangeAspect="1" noChangeArrowheads="1"/>
                      </p:cNvPicPr>
                      <p:nvPr/>
                    </p:nvPicPr>
                    <p:blipFill>
                      <a:blip r:embed="rId5"/>
                      <a:srcRect/>
                      <a:stretch>
                        <a:fillRect/>
                      </a:stretch>
                    </p:blipFill>
                    <p:spPr bwMode="auto">
                      <a:xfrm>
                        <a:off x="1524000" y="1905000"/>
                        <a:ext cx="1752600" cy="537186"/>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716706305"/>
              </p:ext>
            </p:extLst>
          </p:nvPr>
        </p:nvGraphicFramePr>
        <p:xfrm>
          <a:off x="3276600" y="1905000"/>
          <a:ext cx="1219200" cy="522514"/>
        </p:xfrm>
        <a:graphic>
          <a:graphicData uri="http://schemas.openxmlformats.org/presentationml/2006/ole">
            <mc:AlternateContent xmlns:mc="http://schemas.openxmlformats.org/markup-compatibility/2006">
              <mc:Choice xmlns:v="urn:schemas-microsoft-com:vml" Requires="v">
                <p:oleObj spid="_x0000_s22785" name="Equation" r:id="rId6" imgW="533169" imgH="228501" progId="Equation.3">
                  <p:embed/>
                </p:oleObj>
              </mc:Choice>
              <mc:Fallback>
                <p:oleObj name="Equation" r:id="rId6" imgW="533169" imgH="228501"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1905000"/>
                        <a:ext cx="1219200" cy="522514"/>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4257854208"/>
              </p:ext>
            </p:extLst>
          </p:nvPr>
        </p:nvGraphicFramePr>
        <p:xfrm>
          <a:off x="4578927" y="1752600"/>
          <a:ext cx="2716212" cy="658813"/>
        </p:xfrm>
        <a:graphic>
          <a:graphicData uri="http://schemas.openxmlformats.org/presentationml/2006/ole">
            <mc:AlternateContent xmlns:mc="http://schemas.openxmlformats.org/markup-compatibility/2006">
              <mc:Choice xmlns:v="urn:schemas-microsoft-com:vml" Requires="v">
                <p:oleObj spid="_x0000_s22786" name="Equation" r:id="rId8" imgW="1244520" imgH="304560" progId="Equation.3">
                  <p:embed/>
                </p:oleObj>
              </mc:Choice>
              <mc:Fallback>
                <p:oleObj name="Equation" r:id="rId8" imgW="1244520" imgH="304560" progId="Equation.3">
                  <p:embed/>
                  <p:pic>
                    <p:nvPicPr>
                      <p:cNvPr id="0" name="Object 5"/>
                      <p:cNvPicPr>
                        <a:picLocks noChangeAspect="1" noChangeArrowheads="1"/>
                      </p:cNvPicPr>
                      <p:nvPr/>
                    </p:nvPicPr>
                    <p:blipFill>
                      <a:blip r:embed="rId9"/>
                      <a:srcRect/>
                      <a:stretch>
                        <a:fillRect/>
                      </a:stretch>
                    </p:blipFill>
                    <p:spPr bwMode="auto">
                      <a:xfrm>
                        <a:off x="4578927" y="1752600"/>
                        <a:ext cx="2716212" cy="658813"/>
                      </a:xfrm>
                      <a:prstGeom prst="rect">
                        <a:avLst/>
                      </a:prstGeom>
                      <a:noFill/>
                    </p:spPr>
                  </p:pic>
                </p:oleObj>
              </mc:Fallback>
            </mc:AlternateContent>
          </a:graphicData>
        </a:graphic>
      </p:graphicFrame>
      <p:sp>
        <p:nvSpPr>
          <p:cNvPr id="1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417333592"/>
              </p:ext>
            </p:extLst>
          </p:nvPr>
        </p:nvGraphicFramePr>
        <p:xfrm>
          <a:off x="2362200" y="2438400"/>
          <a:ext cx="3931356" cy="533400"/>
        </p:xfrm>
        <a:graphic>
          <a:graphicData uri="http://schemas.openxmlformats.org/presentationml/2006/ole">
            <mc:AlternateContent xmlns:mc="http://schemas.openxmlformats.org/markup-compatibility/2006">
              <mc:Choice xmlns:v="urn:schemas-microsoft-com:vml" Requires="v">
                <p:oleObj spid="_x0000_s22787" name="Equation" r:id="rId10" imgW="1892160" imgH="253800" progId="Equation.3">
                  <p:embed/>
                </p:oleObj>
              </mc:Choice>
              <mc:Fallback>
                <p:oleObj name="Equation" r:id="rId10" imgW="1892160" imgH="253800" progId="Equation.3">
                  <p:embed/>
                  <p:pic>
                    <p:nvPicPr>
                      <p:cNvPr id="0" name="Object 7"/>
                      <p:cNvPicPr>
                        <a:picLocks noChangeAspect="1" noChangeArrowheads="1"/>
                      </p:cNvPicPr>
                      <p:nvPr/>
                    </p:nvPicPr>
                    <p:blipFill>
                      <a:blip r:embed="rId11"/>
                      <a:srcRect/>
                      <a:stretch>
                        <a:fillRect/>
                      </a:stretch>
                    </p:blipFill>
                    <p:spPr bwMode="auto">
                      <a:xfrm>
                        <a:off x="2362200" y="2438400"/>
                        <a:ext cx="3931356" cy="533400"/>
                      </a:xfrm>
                      <a:prstGeom prst="rect">
                        <a:avLst/>
                      </a:prstGeom>
                      <a:noFill/>
                    </p:spPr>
                  </p:pic>
                </p:oleObj>
              </mc:Fallback>
            </mc:AlternateContent>
          </a:graphicData>
        </a:graphic>
      </p:graphicFrame>
      <p:sp>
        <p:nvSpPr>
          <p:cNvPr id="12" name="TextBox 11"/>
          <p:cNvSpPr txBox="1"/>
          <p:nvPr/>
        </p:nvSpPr>
        <p:spPr>
          <a:xfrm>
            <a:off x="7207827" y="27432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(19.35)</a:t>
            </a:r>
          </a:p>
        </p:txBody>
      </p:sp>
      <p:sp>
        <p:nvSpPr>
          <p:cNvPr id="1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668759935"/>
              </p:ext>
            </p:extLst>
          </p:nvPr>
        </p:nvGraphicFramePr>
        <p:xfrm>
          <a:off x="457200" y="3886200"/>
          <a:ext cx="1916112" cy="458788"/>
        </p:xfrm>
        <a:graphic>
          <a:graphicData uri="http://schemas.openxmlformats.org/presentationml/2006/ole">
            <mc:AlternateContent xmlns:mc="http://schemas.openxmlformats.org/markup-compatibility/2006">
              <mc:Choice xmlns:v="urn:schemas-microsoft-com:vml" Requires="v">
                <p:oleObj spid="_x0000_s22788" name="Equation" r:id="rId12" imgW="914400" imgH="215640" progId="Equation.3">
                  <p:embed/>
                </p:oleObj>
              </mc:Choice>
              <mc:Fallback>
                <p:oleObj name="Equation" r:id="rId12" imgW="914400" imgH="215640" progId="Equation.3">
                  <p:embed/>
                  <p:pic>
                    <p:nvPicPr>
                      <p:cNvPr id="0" name="Object 9"/>
                      <p:cNvPicPr>
                        <a:picLocks noChangeAspect="1" noChangeArrowheads="1"/>
                      </p:cNvPicPr>
                      <p:nvPr/>
                    </p:nvPicPr>
                    <p:blipFill>
                      <a:blip r:embed="rId13"/>
                      <a:srcRect/>
                      <a:stretch>
                        <a:fillRect/>
                      </a:stretch>
                    </p:blipFill>
                    <p:spPr bwMode="auto">
                      <a:xfrm>
                        <a:off x="457200" y="3886200"/>
                        <a:ext cx="1916112" cy="458788"/>
                      </a:xfrm>
                      <a:prstGeom prst="rect">
                        <a:avLst/>
                      </a:prstGeom>
                      <a:noFill/>
                    </p:spPr>
                  </p:pic>
                </p:oleObj>
              </mc:Fallback>
            </mc:AlternateContent>
          </a:graphicData>
        </a:graphic>
      </p:graphicFrame>
      <p:sp>
        <p:nvSpPr>
          <p:cNvPr id="1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Object 15"/>
          <p:cNvGraphicFramePr>
            <a:graphicFrameLocks noChangeAspect="1"/>
          </p:cNvGraphicFramePr>
          <p:nvPr>
            <p:extLst>
              <p:ext uri="{D42A27DB-BD31-4B8C-83A1-F6EECF244321}">
                <p14:modId xmlns:p14="http://schemas.microsoft.com/office/powerpoint/2010/main" val="1851612943"/>
              </p:ext>
            </p:extLst>
          </p:nvPr>
        </p:nvGraphicFramePr>
        <p:xfrm>
          <a:off x="2362200" y="3886200"/>
          <a:ext cx="3505200" cy="503872"/>
        </p:xfrm>
        <a:graphic>
          <a:graphicData uri="http://schemas.openxmlformats.org/presentationml/2006/ole">
            <mc:AlternateContent xmlns:mc="http://schemas.openxmlformats.org/markup-compatibility/2006">
              <mc:Choice xmlns:v="urn:schemas-microsoft-com:vml" Requires="v">
                <p:oleObj spid="_x0000_s22789" name="Equation" r:id="rId14" imgW="1523339" imgH="215806" progId="Equation.3">
                  <p:embed/>
                </p:oleObj>
              </mc:Choice>
              <mc:Fallback>
                <p:oleObj name="Equation" r:id="rId14" imgW="1523339" imgH="215806" progId="Equation.3">
                  <p:embed/>
                  <p:pic>
                    <p:nvPicPr>
                      <p:cNvPr id="0"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62200" y="3886200"/>
                        <a:ext cx="3505200" cy="503872"/>
                      </a:xfrm>
                      <a:prstGeom prst="rect">
                        <a:avLst/>
                      </a:prstGeom>
                      <a:noFill/>
                    </p:spPr>
                  </p:pic>
                </p:oleObj>
              </mc:Fallback>
            </mc:AlternateContent>
          </a:graphicData>
        </a:graphic>
      </p:graphicFrame>
      <p:sp>
        <p:nvSpPr>
          <p:cNvPr id="1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p:cNvGraphicFramePr>
            <a:graphicFrameLocks noChangeAspect="1"/>
          </p:cNvGraphicFramePr>
          <p:nvPr>
            <p:extLst>
              <p:ext uri="{D42A27DB-BD31-4B8C-83A1-F6EECF244321}">
                <p14:modId xmlns:p14="http://schemas.microsoft.com/office/powerpoint/2010/main" val="3304996037"/>
              </p:ext>
            </p:extLst>
          </p:nvPr>
        </p:nvGraphicFramePr>
        <p:xfrm>
          <a:off x="2057400" y="4495800"/>
          <a:ext cx="4451585" cy="533400"/>
        </p:xfrm>
        <a:graphic>
          <a:graphicData uri="http://schemas.openxmlformats.org/presentationml/2006/ole">
            <mc:AlternateContent xmlns:mc="http://schemas.openxmlformats.org/markup-compatibility/2006">
              <mc:Choice xmlns:v="urn:schemas-microsoft-com:vml" Requires="v">
                <p:oleObj spid="_x0000_s22790" name="Equation" r:id="rId16" imgW="2145960" imgH="253800" progId="Equation.3">
                  <p:embed/>
                </p:oleObj>
              </mc:Choice>
              <mc:Fallback>
                <p:oleObj name="Equation" r:id="rId16" imgW="2145960" imgH="253800" progId="Equation.3">
                  <p:embed/>
                  <p:pic>
                    <p:nvPicPr>
                      <p:cNvPr id="0" name="Object 13"/>
                      <p:cNvPicPr>
                        <a:picLocks noChangeAspect="1" noChangeArrowheads="1"/>
                      </p:cNvPicPr>
                      <p:nvPr/>
                    </p:nvPicPr>
                    <p:blipFill>
                      <a:blip r:embed="rId17"/>
                      <a:srcRect/>
                      <a:stretch>
                        <a:fillRect/>
                      </a:stretch>
                    </p:blipFill>
                    <p:spPr bwMode="auto">
                      <a:xfrm>
                        <a:off x="2057400" y="4495800"/>
                        <a:ext cx="4451585" cy="533400"/>
                      </a:xfrm>
                      <a:prstGeom prst="rect">
                        <a:avLst/>
                      </a:prstGeom>
                      <a:noFill/>
                    </p:spPr>
                  </p:pic>
                </p:oleObj>
              </mc:Fallback>
            </mc:AlternateContent>
          </a:graphicData>
        </a:graphic>
      </p:graphicFrame>
      <p:sp>
        <p:nvSpPr>
          <p:cNvPr id="19" name="Rectangle 2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p:cNvGraphicFramePr>
            <a:graphicFrameLocks noChangeAspect="1"/>
          </p:cNvGraphicFramePr>
          <p:nvPr>
            <p:extLst>
              <p:ext uri="{D42A27DB-BD31-4B8C-83A1-F6EECF244321}">
                <p14:modId xmlns:p14="http://schemas.microsoft.com/office/powerpoint/2010/main" val="3016315440"/>
              </p:ext>
            </p:extLst>
          </p:nvPr>
        </p:nvGraphicFramePr>
        <p:xfrm>
          <a:off x="2057400" y="5105400"/>
          <a:ext cx="6165427" cy="838200"/>
        </p:xfrm>
        <a:graphic>
          <a:graphicData uri="http://schemas.openxmlformats.org/presentationml/2006/ole">
            <mc:AlternateContent xmlns:mc="http://schemas.openxmlformats.org/markup-compatibility/2006">
              <mc:Choice xmlns:v="urn:schemas-microsoft-com:vml" Requires="v">
                <p:oleObj spid="_x0000_s22791" name="Equation" r:id="rId18" imgW="3149600" imgH="431800" progId="Equation.3">
                  <p:embed/>
                </p:oleObj>
              </mc:Choice>
              <mc:Fallback>
                <p:oleObj name="Equation" r:id="rId18" imgW="3149600" imgH="431800" progId="Equation.3">
                  <p:embed/>
                  <p:pic>
                    <p:nvPicPr>
                      <p:cNvPr id="0" name="Object 2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57400" y="5105400"/>
                        <a:ext cx="6165427" cy="838200"/>
                      </a:xfrm>
                      <a:prstGeom prst="rect">
                        <a:avLst/>
                      </a:prstGeom>
                      <a:noFill/>
                    </p:spPr>
                  </p:pic>
                </p:oleObj>
              </mc:Fallback>
            </mc:AlternateContent>
          </a:graphicData>
        </a:graphic>
      </p:graphicFrame>
      <p:sp>
        <p:nvSpPr>
          <p:cNvPr id="21" name="TextBox 20"/>
          <p:cNvSpPr txBox="1"/>
          <p:nvPr/>
        </p:nvSpPr>
        <p:spPr>
          <a:xfrm>
            <a:off x="8046027" y="5915891"/>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(19.36)</a:t>
            </a:r>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23</a:t>
            </a:fld>
            <a:endParaRPr lang="en-US">
              <a:solidFill>
                <a:schemeClr val="accent6">
                  <a:lumMod val="20000"/>
                  <a:lumOff val="80000"/>
                </a:schemeClr>
              </a:solidFill>
            </a:endParaRPr>
          </a:p>
        </p:txBody>
      </p:sp>
    </p:spTree>
    <p:extLst>
      <p:ext uri="{BB962C8B-B14F-4D97-AF65-F5344CB8AC3E}">
        <p14:creationId xmlns:p14="http://schemas.microsoft.com/office/powerpoint/2010/main" val="1457408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457201"/>
                <a:ext cx="8229600" cy="4724400"/>
              </a:xfrm>
            </p:spPr>
            <p:txBody>
              <a:bodyPr>
                <a:normAutofit/>
              </a:bodyPr>
              <a:lstStyle/>
              <a:p>
                <a:pPr algn="ctr"/>
                <a:r>
                  <a:rPr lang="en-US" dirty="0" smtClean="0"/>
                  <a:t>From the property of </a:t>
                </a:r>
                <a:r>
                  <a:rPr lang="en-US" b="1" dirty="0" smtClean="0"/>
                  <a:t>conditional normality</a:t>
                </a:r>
                <a:r>
                  <a:rPr lang="en-US" dirty="0" smtClean="0"/>
                  <a:t> of </a:t>
                </a:r>
                <a14:m>
                  <m:oMath xmlns:m="http://schemas.openxmlformats.org/officeDocument/2006/math">
                    <m:sSub>
                      <m:sSubPr>
                        <m:ctrlPr>
                          <a:rPr lang="en-US" i="1" smtClean="0">
                            <a:latin typeface="Cambria Math"/>
                          </a:rPr>
                        </m:ctrlPr>
                      </m:sSubPr>
                      <m:e>
                        <m:r>
                          <a:rPr lang="en-US" b="0" i="1" smtClean="0">
                            <a:latin typeface="Cambria Math"/>
                          </a:rPr>
                          <m:t>𝑌</m:t>
                        </m:r>
                      </m:e>
                      <m:sub>
                        <m:r>
                          <a:rPr lang="en-US" b="0" i="0" smtClean="0">
                            <a:latin typeface="Cambria Math"/>
                          </a:rPr>
                          <m:t>1</m:t>
                        </m:r>
                      </m:sub>
                    </m:sSub>
                  </m:oMath>
                </a14:m>
                <a:r>
                  <a:rPr lang="en-US" dirty="0" smtClean="0"/>
                  <a:t> given </a:t>
                </a:r>
                <a14:m>
                  <m:oMath xmlns:m="http://schemas.openxmlformats.org/officeDocument/2006/math">
                    <m:sSub>
                      <m:sSubPr>
                        <m:ctrlPr>
                          <a:rPr lang="en-US" i="1" smtClean="0">
                            <a:latin typeface="Cambria Math"/>
                          </a:rPr>
                        </m:ctrlPr>
                      </m:sSubPr>
                      <m:e>
                        <m:r>
                          <a:rPr lang="en-US" b="0" i="1" smtClean="0">
                            <a:latin typeface="Cambria Math"/>
                          </a:rPr>
                          <m:t>𝑌</m:t>
                        </m:r>
                      </m:e>
                      <m:sub>
                        <m:r>
                          <a:rPr lang="en-US" b="0" i="0" smtClean="0">
                            <a:latin typeface="Cambria Math"/>
                          </a:rPr>
                          <m:t>2</m:t>
                        </m:r>
                      </m:sub>
                    </m:sSub>
                  </m:oMath>
                </a14:m>
                <a:r>
                  <a:rPr lang="en-US" i="1" dirty="0" smtClean="0"/>
                  <a:t>=</a:t>
                </a:r>
                <a14:m>
                  <m:oMath xmlns:m="http://schemas.openxmlformats.org/officeDocument/2006/math">
                    <m:sSub>
                      <m:sSubPr>
                        <m:ctrlPr>
                          <a:rPr lang="en-US" i="1" dirty="0" smtClean="0">
                            <a:latin typeface="Cambria Math"/>
                          </a:rPr>
                        </m:ctrlPr>
                      </m:sSubPr>
                      <m:e>
                        <m:r>
                          <a:rPr lang="en-US" b="0" i="1" dirty="0" smtClean="0">
                            <a:latin typeface="Cambria Math"/>
                          </a:rPr>
                          <m:t>𝑦</m:t>
                        </m:r>
                      </m:e>
                      <m:sub>
                        <m:r>
                          <a:rPr lang="en-US" b="0" i="0" dirty="0" smtClean="0">
                            <a:latin typeface="Cambria Math"/>
                          </a:rPr>
                          <m:t>2</m:t>
                        </m:r>
                      </m:sub>
                    </m:sSub>
                  </m:oMath>
                </a14:m>
                <a:r>
                  <a:rPr lang="en-US" dirty="0" smtClean="0"/>
                  <a:t>, we also see that the </a:t>
                </a:r>
                <a:r>
                  <a:rPr lang="en-US" b="1" dirty="0" smtClean="0"/>
                  <a:t>conditional distribution </a:t>
                </a:r>
                <a:r>
                  <a:rPr lang="en-US" dirty="0" smtClean="0"/>
                  <a:t>of </a:t>
                </a:r>
                <a14:m>
                  <m:oMath xmlns:m="http://schemas.openxmlformats.org/officeDocument/2006/math">
                    <m:sSub>
                      <m:sSubPr>
                        <m:ctrlPr>
                          <a:rPr lang="en-US" i="1">
                            <a:latin typeface="Cambria Math"/>
                          </a:rPr>
                        </m:ctrlPr>
                      </m:sSubPr>
                      <m:e>
                        <m:r>
                          <a:rPr lang="en-US" i="1">
                            <a:latin typeface="Cambria Math"/>
                          </a:rPr>
                          <m:t>𝑌</m:t>
                        </m:r>
                      </m:e>
                      <m:sub>
                        <m:r>
                          <a:rPr lang="en-US">
                            <a:latin typeface="Cambria Math"/>
                          </a:rPr>
                          <m:t>1</m:t>
                        </m:r>
                      </m:sub>
                    </m:sSub>
                  </m:oMath>
                </a14:m>
                <a:r>
                  <a:rPr lang="en-US" dirty="0"/>
                  <a:t> given </a:t>
                </a:r>
                <a14:m>
                  <m:oMath xmlns:m="http://schemas.openxmlformats.org/officeDocument/2006/math">
                    <m:sSub>
                      <m:sSubPr>
                        <m:ctrlPr>
                          <a:rPr lang="en-US" i="1">
                            <a:latin typeface="Cambria Math"/>
                          </a:rPr>
                        </m:ctrlPr>
                      </m:sSubPr>
                      <m:e>
                        <m:r>
                          <a:rPr lang="en-US" i="1">
                            <a:latin typeface="Cambria Math"/>
                          </a:rPr>
                          <m:t>𝑌</m:t>
                        </m:r>
                      </m:e>
                      <m:sub>
                        <m:r>
                          <a:rPr lang="en-US">
                            <a:latin typeface="Cambria Math"/>
                          </a:rPr>
                          <m:t>2</m:t>
                        </m:r>
                      </m:sub>
                    </m:sSub>
                  </m:oMath>
                </a14:m>
                <a:r>
                  <a:rPr lang="en-US" i="1" dirty="0"/>
                  <a:t>=</a:t>
                </a:r>
                <a14:m>
                  <m:oMath xmlns:m="http://schemas.openxmlformats.org/officeDocument/2006/math">
                    <m:sSub>
                      <m:sSubPr>
                        <m:ctrlPr>
                          <a:rPr lang="en-US" i="1" dirty="0">
                            <a:latin typeface="Cambria Math"/>
                          </a:rPr>
                        </m:ctrlPr>
                      </m:sSubPr>
                      <m:e>
                        <m:r>
                          <a:rPr lang="en-US" i="1" dirty="0">
                            <a:latin typeface="Cambria Math"/>
                          </a:rPr>
                          <m:t>𝑦</m:t>
                        </m:r>
                      </m:e>
                      <m:sub>
                        <m:r>
                          <a:rPr lang="en-US" dirty="0">
                            <a:latin typeface="Cambria Math"/>
                          </a:rPr>
                          <m:t>2</m:t>
                        </m:r>
                      </m:sub>
                    </m:sSub>
                  </m:oMath>
                </a14:m>
                <a:r>
                  <a:rPr lang="en-US" dirty="0" smtClean="0"/>
                  <a:t>is log normal.</a:t>
                </a:r>
              </a:p>
              <a:p>
                <a:pPr algn="ctr"/>
                <a:endParaRPr lang="en-US" dirty="0"/>
              </a:p>
              <a:p>
                <a:r>
                  <a:rPr lang="en-US" dirty="0" smtClean="0"/>
                  <a:t>When                   where                . If                  </a:t>
                </a:r>
              </a:p>
              <a:p>
                <a:pPr marL="0" indent="0">
                  <a:buNone/>
                </a:pPr>
                <a:r>
                  <a:rPr lang="en-US" dirty="0" smtClean="0"/>
                  <a:t>where                and           . The </a:t>
                </a:r>
                <a:r>
                  <a:rPr lang="en-US" b="1" dirty="0" smtClean="0"/>
                  <a:t>joint PDF of </a:t>
                </a:r>
                <a:r>
                  <a:rPr lang="en-US" dirty="0" smtClean="0"/>
                  <a:t> </a:t>
                </a:r>
              </a:p>
              <a:p>
                <a:pPr marL="0" indent="0">
                  <a:buNone/>
                </a:pPr>
                <a:r>
                  <a:rPr lang="en-US" dirty="0" smtClean="0"/>
                  <a:t>                    can be obtained from Theorem 1.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457201"/>
                <a:ext cx="8229600" cy="4724400"/>
              </a:xfrm>
              <a:blipFill rotWithShape="1">
                <a:blip r:embed="rId3"/>
                <a:stretch>
                  <a:fillRect l="-1852" t="-1806" r="-2000"/>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6095246"/>
              </p:ext>
            </p:extLst>
          </p:nvPr>
        </p:nvGraphicFramePr>
        <p:xfrm>
          <a:off x="1676400" y="3048000"/>
          <a:ext cx="1905000" cy="609600"/>
        </p:xfrm>
        <a:graphic>
          <a:graphicData uri="http://schemas.openxmlformats.org/presentationml/2006/ole">
            <mc:AlternateContent xmlns:mc="http://schemas.openxmlformats.org/markup-compatibility/2006">
              <mc:Choice xmlns:v="urn:schemas-microsoft-com:vml" Requires="v">
                <p:oleObj spid="_x0000_s23733" name="Equation" r:id="rId4" imgW="952087" imgH="304668" progId="Equation.3">
                  <p:embed/>
                </p:oleObj>
              </mc:Choice>
              <mc:Fallback>
                <p:oleObj name="Equation" r:id="rId4" imgW="952087" imgH="304668"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3048000"/>
                        <a:ext cx="1905000" cy="6096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68046851"/>
              </p:ext>
            </p:extLst>
          </p:nvPr>
        </p:nvGraphicFramePr>
        <p:xfrm>
          <a:off x="4648200" y="3200400"/>
          <a:ext cx="1622425" cy="533400"/>
        </p:xfrm>
        <a:graphic>
          <a:graphicData uri="http://schemas.openxmlformats.org/presentationml/2006/ole">
            <mc:AlternateContent xmlns:mc="http://schemas.openxmlformats.org/markup-compatibility/2006">
              <mc:Choice xmlns:v="urn:schemas-microsoft-com:vml" Requires="v">
                <p:oleObj spid="_x0000_s23734" name="Equation" r:id="rId6" imgW="698500" imgH="228600" progId="Equation.3">
                  <p:embed/>
                </p:oleObj>
              </mc:Choice>
              <mc:Fallback>
                <p:oleObj name="Equation" r:id="rId6" imgW="698500" imgH="2286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3200400"/>
                        <a:ext cx="1622425" cy="533400"/>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805706638"/>
              </p:ext>
            </p:extLst>
          </p:nvPr>
        </p:nvGraphicFramePr>
        <p:xfrm>
          <a:off x="6781800" y="3200400"/>
          <a:ext cx="1984248" cy="533400"/>
        </p:xfrm>
        <a:graphic>
          <a:graphicData uri="http://schemas.openxmlformats.org/presentationml/2006/ole">
            <mc:AlternateContent xmlns:mc="http://schemas.openxmlformats.org/markup-compatibility/2006">
              <mc:Choice xmlns:v="urn:schemas-microsoft-com:vml" Requires="v">
                <p:oleObj spid="_x0000_s23735" name="Equation" r:id="rId8" imgW="888614" imgH="241195" progId="Equation.3">
                  <p:embed/>
                </p:oleObj>
              </mc:Choice>
              <mc:Fallback>
                <p:oleObj name="Equation" r:id="rId8" imgW="888614" imgH="241195"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81800" y="3200400"/>
                        <a:ext cx="1984248" cy="533400"/>
                      </a:xfrm>
                      <a:prstGeom prst="rect">
                        <a:avLst/>
                      </a:prstGeom>
                      <a:noFill/>
                    </p:spPr>
                  </p:pic>
                </p:oleObj>
              </mc:Fallback>
            </mc:AlternateContent>
          </a:graphicData>
        </a:graphic>
      </p:graphicFrame>
      <p:sp>
        <p:nvSpPr>
          <p:cNvPr id="1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061790975"/>
              </p:ext>
            </p:extLst>
          </p:nvPr>
        </p:nvGraphicFramePr>
        <p:xfrm>
          <a:off x="1524000" y="3733800"/>
          <a:ext cx="1650206" cy="533400"/>
        </p:xfrm>
        <a:graphic>
          <a:graphicData uri="http://schemas.openxmlformats.org/presentationml/2006/ole">
            <mc:AlternateContent xmlns:mc="http://schemas.openxmlformats.org/markup-compatibility/2006">
              <mc:Choice xmlns:v="urn:schemas-microsoft-com:vml" Requires="v">
                <p:oleObj spid="_x0000_s23736" name="Equation" r:id="rId10" imgW="939392" imgH="304668" progId="Equation.3">
                  <p:embed/>
                </p:oleObj>
              </mc:Choice>
              <mc:Fallback>
                <p:oleObj name="Equation" r:id="rId10" imgW="939392" imgH="304668"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3733800"/>
                        <a:ext cx="1650206" cy="533400"/>
                      </a:xfrm>
                      <a:prstGeom prst="rect">
                        <a:avLst/>
                      </a:prstGeom>
                      <a:noFill/>
                    </p:spPr>
                  </p:pic>
                </p:oleObj>
              </mc:Fallback>
            </mc:AlternateContent>
          </a:graphicData>
        </a:graphic>
      </p:graphicFrame>
      <p:sp>
        <p:nvSpPr>
          <p:cNvPr id="1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800227740"/>
              </p:ext>
            </p:extLst>
          </p:nvPr>
        </p:nvGraphicFramePr>
        <p:xfrm>
          <a:off x="3733800" y="3810000"/>
          <a:ext cx="1163411" cy="510268"/>
        </p:xfrm>
        <a:graphic>
          <a:graphicData uri="http://schemas.openxmlformats.org/presentationml/2006/ole">
            <mc:AlternateContent xmlns:mc="http://schemas.openxmlformats.org/markup-compatibility/2006">
              <mc:Choice xmlns:v="urn:schemas-microsoft-com:vml" Requires="v">
                <p:oleObj spid="_x0000_s23737" name="Equation" r:id="rId12" imgW="545863" imgH="241195" progId="Equation.3">
                  <p:embed/>
                </p:oleObj>
              </mc:Choice>
              <mc:Fallback>
                <p:oleObj name="Equation" r:id="rId12" imgW="545863" imgH="241195" progId="Equation.3">
                  <p:embed/>
                  <p:pic>
                    <p:nvPicPr>
                      <p:cNvPr id="0"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33800" y="3810000"/>
                        <a:ext cx="1163411" cy="510268"/>
                      </a:xfrm>
                      <a:prstGeom prst="rect">
                        <a:avLst/>
                      </a:prstGeom>
                      <a:noFill/>
                    </p:spPr>
                  </p:pic>
                </p:oleObj>
              </mc:Fallback>
            </mc:AlternateContent>
          </a:graphicData>
        </a:graphic>
      </p:graphicFrame>
      <p:sp>
        <p:nvSpPr>
          <p:cNvPr id="1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655450001"/>
              </p:ext>
            </p:extLst>
          </p:nvPr>
        </p:nvGraphicFramePr>
        <p:xfrm>
          <a:off x="914400" y="4343400"/>
          <a:ext cx="1600200" cy="573570"/>
        </p:xfrm>
        <a:graphic>
          <a:graphicData uri="http://schemas.openxmlformats.org/presentationml/2006/ole">
            <mc:AlternateContent xmlns:mc="http://schemas.openxmlformats.org/markup-compatibility/2006">
              <mc:Choice xmlns:v="urn:schemas-microsoft-com:vml" Requires="v">
                <p:oleObj spid="_x0000_s23738" name="Equation" r:id="rId14" imgW="660240" imgH="241200" progId="Equation.3">
                  <p:embed/>
                </p:oleObj>
              </mc:Choice>
              <mc:Fallback>
                <p:oleObj name="Equation" r:id="rId14" imgW="660240" imgH="241200" progId="Equation.3">
                  <p:embed/>
                  <p:pic>
                    <p:nvPicPr>
                      <p:cNvPr id="0" name="Object 11"/>
                      <p:cNvPicPr>
                        <a:picLocks noChangeAspect="1" noChangeArrowheads="1"/>
                      </p:cNvPicPr>
                      <p:nvPr/>
                    </p:nvPicPr>
                    <p:blipFill>
                      <a:blip r:embed="rId15"/>
                      <a:srcRect/>
                      <a:stretch>
                        <a:fillRect/>
                      </a:stretch>
                    </p:blipFill>
                    <p:spPr bwMode="auto">
                      <a:xfrm>
                        <a:off x="914400" y="4343400"/>
                        <a:ext cx="1600200" cy="573570"/>
                      </a:xfrm>
                      <a:prstGeom prst="rect">
                        <a:avLst/>
                      </a:prstGeom>
                      <a:noFill/>
                    </p:spPr>
                  </p:pic>
                </p:oleObj>
              </mc:Fallback>
            </mc:AlternateContent>
          </a:graphicData>
        </a:graphic>
      </p:graphicFrame>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24</a:t>
            </a:fld>
            <a:endParaRPr lang="en-US">
              <a:solidFill>
                <a:schemeClr val="accent6">
                  <a:lumMod val="20000"/>
                  <a:lumOff val="80000"/>
                </a:schemeClr>
              </a:solidFill>
            </a:endParaRPr>
          </a:p>
        </p:txBody>
      </p:sp>
    </p:spTree>
    <p:extLst>
      <p:ext uri="{BB962C8B-B14F-4D97-AF65-F5344CB8AC3E}">
        <p14:creationId xmlns:p14="http://schemas.microsoft.com/office/powerpoint/2010/main" val="106619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Theorem 1</a:t>
            </a:r>
            <a:endParaRPr lang="en-US" dirty="0"/>
          </a:p>
        </p:txBody>
      </p:sp>
      <p:sp>
        <p:nvSpPr>
          <p:cNvPr id="3" name="Content Placeholder 2"/>
          <p:cNvSpPr>
            <a:spLocks noGrp="1"/>
          </p:cNvSpPr>
          <p:nvPr>
            <p:ph idx="1"/>
          </p:nvPr>
        </p:nvSpPr>
        <p:spPr>
          <a:xfrm>
            <a:off x="457200" y="1066800"/>
            <a:ext cx="8229600" cy="5410199"/>
          </a:xfrm>
        </p:spPr>
        <p:txBody>
          <a:bodyPr/>
          <a:lstStyle/>
          <a:p>
            <a:pPr algn="ctr"/>
            <a:r>
              <a:rPr lang="en-US" dirty="0" smtClean="0"/>
              <a:t>Let the PDF of            be             , consider the </a:t>
            </a:r>
          </a:p>
          <a:p>
            <a:pPr algn="ctr"/>
            <a:r>
              <a:rPr lang="en-US" b="1" i="1" dirty="0" smtClean="0"/>
              <a:t>p-</a:t>
            </a:r>
            <a:r>
              <a:rPr lang="en-US" b="1" dirty="0" smtClean="0"/>
              <a:t>valued functions</a:t>
            </a:r>
          </a:p>
          <a:p>
            <a:r>
              <a:rPr lang="en-US" dirty="0" smtClean="0"/>
              <a:t>  </a:t>
            </a:r>
          </a:p>
          <a:p>
            <a:pPr algn="ctr"/>
            <a:endParaRPr lang="en-US" dirty="0" smtClean="0"/>
          </a:p>
          <a:p>
            <a:pPr algn="ctr"/>
            <a:r>
              <a:rPr lang="en-US" dirty="0" smtClean="0"/>
              <a:t>Assume transformation from the y-space to </a:t>
            </a:r>
          </a:p>
          <a:p>
            <a:pPr algn="ctr"/>
            <a:r>
              <a:rPr lang="en-US" dirty="0" smtClean="0"/>
              <a:t>x-space is one to one with</a:t>
            </a:r>
          </a:p>
          <a:p>
            <a:pPr algn="ctr"/>
            <a:r>
              <a:rPr lang="en-US" i="1" dirty="0" smtClean="0"/>
              <a:t> </a:t>
            </a:r>
            <a:r>
              <a:rPr lang="en-US" b="1" dirty="0" smtClean="0"/>
              <a:t>inverse transformation</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476141225"/>
              </p:ext>
            </p:extLst>
          </p:nvPr>
        </p:nvGraphicFramePr>
        <p:xfrm>
          <a:off x="3429000" y="1219200"/>
          <a:ext cx="1066800" cy="444500"/>
        </p:xfrm>
        <a:graphic>
          <a:graphicData uri="http://schemas.openxmlformats.org/presentationml/2006/ole">
            <mc:AlternateContent xmlns:mc="http://schemas.openxmlformats.org/markup-compatibility/2006">
              <mc:Choice xmlns:v="urn:schemas-microsoft-com:vml" Requires="v">
                <p:oleObj spid="_x0000_s24681" name="Equation" r:id="rId4" imgW="571252" imgH="241195" progId="Equation.3">
                  <p:embed/>
                </p:oleObj>
              </mc:Choice>
              <mc:Fallback>
                <p:oleObj name="Equation" r:id="rId4" imgW="571252" imgH="241195"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1219200"/>
                        <a:ext cx="1066800" cy="4445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118881682"/>
              </p:ext>
            </p:extLst>
          </p:nvPr>
        </p:nvGraphicFramePr>
        <p:xfrm>
          <a:off x="4953000" y="1219200"/>
          <a:ext cx="1341120" cy="381000"/>
        </p:xfrm>
        <a:graphic>
          <a:graphicData uri="http://schemas.openxmlformats.org/presentationml/2006/ole">
            <mc:AlternateContent xmlns:mc="http://schemas.openxmlformats.org/markup-compatibility/2006">
              <mc:Choice xmlns:v="urn:schemas-microsoft-com:vml" Requires="v">
                <p:oleObj spid="_x0000_s24682" name="Equation" r:id="rId6" imgW="838200" imgH="241300" progId="Equation.3">
                  <p:embed/>
                </p:oleObj>
              </mc:Choice>
              <mc:Fallback>
                <p:oleObj name="Equation" r:id="rId6" imgW="838200" imgH="2413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1219200"/>
                        <a:ext cx="1341120" cy="381000"/>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255434167"/>
              </p:ext>
            </p:extLst>
          </p:nvPr>
        </p:nvGraphicFramePr>
        <p:xfrm>
          <a:off x="1143000" y="2514600"/>
          <a:ext cx="3947160" cy="533400"/>
        </p:xfrm>
        <a:graphic>
          <a:graphicData uri="http://schemas.openxmlformats.org/presentationml/2006/ole">
            <mc:AlternateContent xmlns:mc="http://schemas.openxmlformats.org/markup-compatibility/2006">
              <mc:Choice xmlns:v="urn:schemas-microsoft-com:vml" Requires="v">
                <p:oleObj spid="_x0000_s24683" name="Equation" r:id="rId8" imgW="1765300" imgH="241300" progId="Equation.3">
                  <p:embed/>
                </p:oleObj>
              </mc:Choice>
              <mc:Fallback>
                <p:oleObj name="Equation" r:id="rId8" imgW="1765300" imgH="2413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2514600"/>
                        <a:ext cx="3947160" cy="533400"/>
                      </a:xfrm>
                      <a:prstGeom prst="rect">
                        <a:avLst/>
                      </a:prstGeom>
                      <a:noFill/>
                    </p:spPr>
                  </p:pic>
                </p:oleObj>
              </mc:Fallback>
            </mc:AlternateContent>
          </a:graphicData>
        </a:graphic>
      </p:graphicFrame>
      <p:sp>
        <p:nvSpPr>
          <p:cNvPr id="10" name="TextBox 9"/>
          <p:cNvSpPr txBox="1"/>
          <p:nvPr/>
        </p:nvSpPr>
        <p:spPr>
          <a:xfrm>
            <a:off x="7010400" y="30480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(19.37)</a:t>
            </a:r>
          </a:p>
        </p:txBody>
      </p:sp>
      <p:sp>
        <p:nvSpPr>
          <p:cNvPr id="1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2432745976"/>
              </p:ext>
            </p:extLst>
          </p:nvPr>
        </p:nvGraphicFramePr>
        <p:xfrm>
          <a:off x="1219200" y="5334000"/>
          <a:ext cx="4189805" cy="566190"/>
        </p:xfrm>
        <a:graphic>
          <a:graphicData uri="http://schemas.openxmlformats.org/presentationml/2006/ole">
            <mc:AlternateContent xmlns:mc="http://schemas.openxmlformats.org/markup-compatibility/2006">
              <mc:Choice xmlns:v="urn:schemas-microsoft-com:vml" Requires="v">
                <p:oleObj spid="_x0000_s24684" name="Equation" r:id="rId10" imgW="1765300" imgH="241300" progId="Equation.3">
                  <p:embed/>
                </p:oleObj>
              </mc:Choice>
              <mc:Fallback>
                <p:oleObj name="Equation" r:id="rId10" imgW="1765300" imgH="241300"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19200" y="5334000"/>
                        <a:ext cx="4189805" cy="566190"/>
                      </a:xfrm>
                      <a:prstGeom prst="rect">
                        <a:avLst/>
                      </a:prstGeom>
                      <a:noFill/>
                    </p:spPr>
                  </p:pic>
                </p:oleObj>
              </mc:Fallback>
            </mc:AlternateContent>
          </a:graphicData>
        </a:graphic>
      </p:graphicFrame>
      <p:sp>
        <p:nvSpPr>
          <p:cNvPr id="13" name="TextBox 12"/>
          <p:cNvSpPr txBox="1"/>
          <p:nvPr/>
        </p:nvSpPr>
        <p:spPr>
          <a:xfrm>
            <a:off x="7011390" y="5591299"/>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(19.38)</a:t>
            </a:r>
          </a:p>
        </p:txBody>
      </p:sp>
      <p:sp>
        <p:nvSpPr>
          <p:cNvPr id="14" name="Slide Number Placeholder 1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25</a:t>
            </a:fld>
            <a:endParaRPr lang="en-US">
              <a:solidFill>
                <a:schemeClr val="accent6">
                  <a:lumMod val="20000"/>
                  <a:lumOff val="80000"/>
                </a:schemeClr>
              </a:solidFill>
            </a:endParaRPr>
          </a:p>
        </p:txBody>
      </p:sp>
    </p:spTree>
    <p:extLst>
      <p:ext uri="{BB962C8B-B14F-4D97-AF65-F5344CB8AC3E}">
        <p14:creationId xmlns:p14="http://schemas.microsoft.com/office/powerpoint/2010/main" val="1040672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381000"/>
                <a:ext cx="8839200" cy="6096000"/>
              </a:xfrm>
            </p:spPr>
            <p:txBody>
              <a:bodyPr>
                <a:normAutofit/>
              </a:bodyPr>
              <a:lstStyle/>
              <a:p>
                <a:pPr>
                  <a:spcBef>
                    <a:spcPts val="600"/>
                  </a:spcBef>
                </a:pPr>
                <a:r>
                  <a:rPr lang="en-US" sz="2800" dirty="0" smtClean="0"/>
                  <a:t>If  we let random variables            be defined by</a:t>
                </a:r>
              </a:p>
              <a:p>
                <a:pPr>
                  <a:spcBef>
                    <a:spcPts val="600"/>
                  </a:spcBef>
                </a:pPr>
                <a:endParaRPr lang="en-US" sz="2800" dirty="0"/>
              </a:p>
              <a:p>
                <a:pPr marL="0" indent="0">
                  <a:spcBef>
                    <a:spcPts val="600"/>
                  </a:spcBef>
                  <a:buNone/>
                </a:pPr>
                <a:endParaRPr lang="en-US" sz="2800" dirty="0" smtClean="0"/>
              </a:p>
              <a:p>
                <a:pPr marL="0" indent="0">
                  <a:spcBef>
                    <a:spcPts val="600"/>
                  </a:spcBef>
                  <a:buNone/>
                </a:pPr>
                <a:r>
                  <a:rPr lang="en-US" sz="2800" dirty="0" smtClean="0"/>
                  <a:t>Then the PDF of              is</a:t>
                </a:r>
              </a:p>
              <a:p>
                <a:pPr marL="0" indent="0">
                  <a:spcBef>
                    <a:spcPts val="600"/>
                  </a:spcBef>
                  <a:buNone/>
                </a:pPr>
                <a:endParaRPr lang="en-US" sz="2800" dirty="0" smtClean="0"/>
              </a:p>
              <a:p>
                <a:pPr algn="ctr">
                  <a:spcBef>
                    <a:spcPts val="600"/>
                  </a:spcBef>
                </a:pPr>
                <a:endParaRPr lang="en-US" sz="2800" dirty="0" smtClean="0"/>
              </a:p>
              <a:p>
                <a:pPr algn="ctr">
                  <a:spcBef>
                    <a:spcPts val="600"/>
                  </a:spcBef>
                </a:pPr>
                <a:r>
                  <a:rPr lang="en-US" sz="2800" dirty="0" smtClean="0"/>
                  <a:t>Where J</a:t>
                </a:r>
                <a:r>
                  <a:rPr lang="en-US" sz="2800" i="1" dirty="0" smtClean="0"/>
                  <a:t>(</a:t>
                </a:r>
                <a14:m>
                  <m:oMath xmlns:m="http://schemas.openxmlformats.org/officeDocument/2006/math">
                    <m:sSub>
                      <m:sSubPr>
                        <m:ctrlPr>
                          <a:rPr lang="en-US" sz="2800" i="1" smtClean="0">
                            <a:latin typeface="Cambria Math"/>
                          </a:rPr>
                        </m:ctrlPr>
                      </m:sSubPr>
                      <m:e>
                        <m:r>
                          <a:rPr lang="en-US" sz="2800" b="0" i="1" smtClean="0">
                            <a:latin typeface="Cambria Math"/>
                          </a:rPr>
                          <m:t>𝑥</m:t>
                        </m:r>
                      </m:e>
                      <m:sub>
                        <m:r>
                          <a:rPr lang="en-US" sz="2800" b="0" i="1" smtClean="0">
                            <a:latin typeface="Cambria Math"/>
                          </a:rPr>
                          <m:t>1</m:t>
                        </m:r>
                      </m:sub>
                    </m:sSub>
                  </m:oMath>
                </a14:m>
                <a:r>
                  <a:rPr lang="en-US" sz="2800" i="1" dirty="0" smtClean="0"/>
                  <a:t>,..,</a:t>
                </a:r>
                <a:r>
                  <a:rPr lang="en-US" sz="2800" dirty="0"/>
                  <a:t> </a:t>
                </a:r>
                <a14:m>
                  <m:oMath xmlns:m="http://schemas.openxmlformats.org/officeDocument/2006/math">
                    <m:sSub>
                      <m:sSubPr>
                        <m:ctrlPr>
                          <a:rPr lang="en-US" sz="2800" i="1">
                            <a:latin typeface="Cambria Math"/>
                          </a:rPr>
                        </m:ctrlPr>
                      </m:sSubPr>
                      <m:e>
                        <m:r>
                          <a:rPr lang="en-US" sz="2800" i="1">
                            <a:latin typeface="Cambria Math"/>
                          </a:rPr>
                          <m:t>𝑥</m:t>
                        </m:r>
                      </m:e>
                      <m:sub>
                        <m:r>
                          <a:rPr lang="en-US" sz="2800" b="0" i="1" smtClean="0">
                            <a:latin typeface="Cambria Math"/>
                          </a:rPr>
                          <m:t>𝑝</m:t>
                        </m:r>
                      </m:sub>
                    </m:sSub>
                    <m:r>
                      <a:rPr lang="en-US" sz="2800" b="0" i="0" smtClean="0">
                        <a:latin typeface="Cambria Math"/>
                      </a:rPr>
                      <m:t>)</m:t>
                    </m:r>
                  </m:oMath>
                </a14:m>
                <a:r>
                  <a:rPr lang="en-US" sz="2800" i="1" dirty="0" smtClean="0"/>
                  <a:t> </a:t>
                </a:r>
                <a:r>
                  <a:rPr lang="en-US" sz="2800" dirty="0" smtClean="0"/>
                  <a:t>is </a:t>
                </a:r>
                <a:r>
                  <a:rPr lang="en-US" sz="2800" b="1" dirty="0" err="1" smtClean="0"/>
                  <a:t>Jacobian</a:t>
                </a:r>
                <a:r>
                  <a:rPr lang="en-US" sz="2800" b="1" dirty="0" smtClean="0"/>
                  <a:t> of transformation</a:t>
                </a:r>
                <a:r>
                  <a:rPr lang="en-US" sz="2800" dirty="0" smtClean="0"/>
                  <a:t>s</a:t>
                </a:r>
              </a:p>
              <a:p>
                <a:pPr algn="ctr">
                  <a:spcBef>
                    <a:spcPts val="600"/>
                  </a:spcBef>
                </a:pPr>
                <a:endParaRPr lang="en-US" sz="2800" i="1" dirty="0"/>
              </a:p>
              <a:p>
                <a:pPr algn="ctr">
                  <a:spcBef>
                    <a:spcPts val="600"/>
                  </a:spcBef>
                </a:pPr>
                <a:endParaRPr lang="en-US" sz="2800" i="1" dirty="0" smtClean="0"/>
              </a:p>
              <a:p>
                <a:pPr algn="ctr">
                  <a:spcBef>
                    <a:spcPts val="600"/>
                  </a:spcBef>
                </a:pPr>
                <a:endParaRPr lang="en-US" sz="2800" i="1" dirty="0"/>
              </a:p>
              <a:p>
                <a:pPr algn="ctr">
                  <a:spcBef>
                    <a:spcPts val="600"/>
                  </a:spcBef>
                </a:pPr>
                <a:endParaRPr lang="en-US" sz="2800" i="1" dirty="0" smtClean="0"/>
              </a:p>
              <a:p>
                <a:pPr algn="ctr">
                  <a:spcBef>
                    <a:spcPts val="600"/>
                  </a:spcBef>
                </a:pPr>
                <a:r>
                  <a:rPr lang="en-US" sz="2800" dirty="0" smtClean="0"/>
                  <a:t>“Mod” means </a:t>
                </a:r>
                <a:r>
                  <a:rPr lang="en-US" sz="2800" b="1" dirty="0" smtClean="0"/>
                  <a:t>modulus </a:t>
                </a:r>
                <a:r>
                  <a:rPr lang="en-US" sz="2800" dirty="0" smtClean="0"/>
                  <a:t>or</a:t>
                </a:r>
                <a:r>
                  <a:rPr lang="en-US" sz="2800" b="1" dirty="0" smtClean="0"/>
                  <a:t> absolute value</a:t>
                </a: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381000"/>
                <a:ext cx="8839200" cy="6096000"/>
              </a:xfrm>
              <a:blipFill rotWithShape="1">
                <a:blip r:embed="rId3"/>
                <a:stretch>
                  <a:fillRect l="-1379" t="-1000" b="-2500"/>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603523833"/>
              </p:ext>
            </p:extLst>
          </p:nvPr>
        </p:nvGraphicFramePr>
        <p:xfrm>
          <a:off x="4191000" y="457200"/>
          <a:ext cx="1176338" cy="414204"/>
        </p:xfrm>
        <a:graphic>
          <a:graphicData uri="http://schemas.openxmlformats.org/presentationml/2006/ole">
            <mc:AlternateContent xmlns:mc="http://schemas.openxmlformats.org/markup-compatibility/2006">
              <mc:Choice xmlns:v="urn:schemas-microsoft-com:vml" Requires="v">
                <p:oleObj spid="_x0000_s25740" name="Equation" r:id="rId4" imgW="672808" imgH="241195" progId="Equation.3">
                  <p:embed/>
                </p:oleObj>
              </mc:Choice>
              <mc:Fallback>
                <p:oleObj name="Equation" r:id="rId4" imgW="672808" imgH="241195"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457200"/>
                        <a:ext cx="1176338" cy="414204"/>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59046178"/>
              </p:ext>
            </p:extLst>
          </p:nvPr>
        </p:nvGraphicFramePr>
        <p:xfrm>
          <a:off x="2133600" y="1170709"/>
          <a:ext cx="4011168" cy="533400"/>
        </p:xfrm>
        <a:graphic>
          <a:graphicData uri="http://schemas.openxmlformats.org/presentationml/2006/ole">
            <mc:AlternateContent xmlns:mc="http://schemas.openxmlformats.org/markup-compatibility/2006">
              <mc:Choice xmlns:v="urn:schemas-microsoft-com:vml" Requires="v">
                <p:oleObj spid="_x0000_s25741" name="Equation" r:id="rId6" imgW="1790700" imgH="241300" progId="Equation.3">
                  <p:embed/>
                </p:oleObj>
              </mc:Choice>
              <mc:Fallback>
                <p:oleObj name="Equation" r:id="rId6" imgW="1790700" imgH="2413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1170709"/>
                        <a:ext cx="4011168" cy="533400"/>
                      </a:xfrm>
                      <a:prstGeom prst="rect">
                        <a:avLst/>
                      </a:prstGeom>
                      <a:noFill/>
                    </p:spPr>
                  </p:pic>
                </p:oleObj>
              </mc:Fallback>
            </mc:AlternateContent>
          </a:graphicData>
        </a:graphic>
      </p:graphicFrame>
      <p:sp>
        <p:nvSpPr>
          <p:cNvPr id="8" name="TextBox 7"/>
          <p:cNvSpPr txBox="1"/>
          <p:nvPr/>
        </p:nvSpPr>
        <p:spPr>
          <a:xfrm>
            <a:off x="7848600" y="16764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(19.39)</a:t>
            </a:r>
          </a:p>
        </p:txBody>
      </p:sp>
      <p:graphicFrame>
        <p:nvGraphicFramePr>
          <p:cNvPr id="9" name="Object 8"/>
          <p:cNvGraphicFramePr>
            <a:graphicFrameLocks noChangeAspect="1"/>
          </p:cNvGraphicFramePr>
          <p:nvPr>
            <p:extLst>
              <p:ext uri="{D42A27DB-BD31-4B8C-83A1-F6EECF244321}">
                <p14:modId xmlns:p14="http://schemas.microsoft.com/office/powerpoint/2010/main" val="98467026"/>
              </p:ext>
            </p:extLst>
          </p:nvPr>
        </p:nvGraphicFramePr>
        <p:xfrm>
          <a:off x="2667000" y="1981200"/>
          <a:ext cx="1176337" cy="414338"/>
        </p:xfrm>
        <a:graphic>
          <a:graphicData uri="http://schemas.openxmlformats.org/presentationml/2006/ole">
            <mc:AlternateContent xmlns:mc="http://schemas.openxmlformats.org/markup-compatibility/2006">
              <mc:Choice xmlns:v="urn:schemas-microsoft-com:vml" Requires="v">
                <p:oleObj spid="_x0000_s25742" name="Equation" r:id="rId8" imgW="672808" imgH="241195" progId="Equation.3">
                  <p:embed/>
                </p:oleObj>
              </mc:Choice>
              <mc:Fallback>
                <p:oleObj name="Equation" r:id="rId8" imgW="672808" imgH="241195"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1981200"/>
                        <a:ext cx="1176337"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631443620"/>
              </p:ext>
            </p:extLst>
          </p:nvPr>
        </p:nvGraphicFramePr>
        <p:xfrm>
          <a:off x="762000" y="2641270"/>
          <a:ext cx="6858000" cy="609600"/>
        </p:xfrm>
        <a:graphic>
          <a:graphicData uri="http://schemas.openxmlformats.org/presentationml/2006/ole">
            <mc:AlternateContent xmlns:mc="http://schemas.openxmlformats.org/markup-compatibility/2006">
              <mc:Choice xmlns:v="urn:schemas-microsoft-com:vml" Requires="v">
                <p:oleObj spid="_x0000_s25743" name="Equation" r:id="rId9" imgW="3746500" imgH="241300" progId="Equation.3">
                  <p:embed/>
                </p:oleObj>
              </mc:Choice>
              <mc:Fallback>
                <p:oleObj name="Equation" r:id="rId9" imgW="3746500" imgH="2413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2641270"/>
                        <a:ext cx="6858000" cy="609600"/>
                      </a:xfrm>
                      <a:prstGeom prst="rect">
                        <a:avLst/>
                      </a:prstGeom>
                      <a:noFill/>
                    </p:spPr>
                  </p:pic>
                </p:oleObj>
              </mc:Fallback>
            </mc:AlternateContent>
          </a:graphicData>
        </a:graphic>
      </p:graphicFrame>
      <p:sp>
        <p:nvSpPr>
          <p:cNvPr id="12" name="TextBox 11"/>
          <p:cNvSpPr txBox="1"/>
          <p:nvPr/>
        </p:nvSpPr>
        <p:spPr>
          <a:xfrm>
            <a:off x="7848600" y="31242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(19.40)</a:t>
            </a:r>
          </a:p>
        </p:txBody>
      </p:sp>
      <p:sp>
        <p:nvSpPr>
          <p:cNvPr id="1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197993618"/>
              </p:ext>
            </p:extLst>
          </p:nvPr>
        </p:nvGraphicFramePr>
        <p:xfrm>
          <a:off x="1752600" y="4114800"/>
          <a:ext cx="5105400" cy="1752600"/>
        </p:xfrm>
        <a:graphic>
          <a:graphicData uri="http://schemas.openxmlformats.org/presentationml/2006/ole">
            <mc:AlternateContent xmlns:mc="http://schemas.openxmlformats.org/markup-compatibility/2006">
              <mc:Choice xmlns:v="urn:schemas-microsoft-com:vml" Requires="v">
                <p:oleObj spid="_x0000_s25744" name="Equation" r:id="rId11" imgW="2146300" imgH="1066800" progId="Equation.3">
                  <p:embed/>
                </p:oleObj>
              </mc:Choice>
              <mc:Fallback>
                <p:oleObj name="Equation" r:id="rId11" imgW="2146300" imgH="1066800" progId="Equation.3">
                  <p:embed/>
                  <p:pic>
                    <p:nvPicPr>
                      <p:cNvPr id="0"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2600" y="4114800"/>
                        <a:ext cx="5105400" cy="1752600"/>
                      </a:xfrm>
                      <a:prstGeom prst="rect">
                        <a:avLst/>
                      </a:prstGeom>
                      <a:noFill/>
                    </p:spPr>
                  </p:pic>
                </p:oleObj>
              </mc:Fallback>
            </mc:AlternateContent>
          </a:graphicData>
        </a:graphic>
      </p:graphicFrame>
      <p:sp>
        <p:nvSpPr>
          <p:cNvPr id="16" name="TextBox 15"/>
          <p:cNvSpPr txBox="1"/>
          <p:nvPr/>
        </p:nvSpPr>
        <p:spPr>
          <a:xfrm>
            <a:off x="7848600" y="53340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(19.41)</a:t>
            </a:r>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26</a:t>
            </a:fld>
            <a:endParaRPr lang="en-US">
              <a:solidFill>
                <a:schemeClr val="accent6">
                  <a:lumMod val="20000"/>
                  <a:lumOff val="80000"/>
                </a:schemeClr>
              </a:solidFill>
            </a:endParaRPr>
          </a:p>
        </p:txBody>
      </p:sp>
    </p:spTree>
    <p:extLst>
      <p:ext uri="{BB962C8B-B14F-4D97-AF65-F5344CB8AC3E}">
        <p14:creationId xmlns:p14="http://schemas.microsoft.com/office/powerpoint/2010/main" val="515550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Autofit/>
          </a:bodyPr>
          <a:lstStyle/>
          <a:p>
            <a:pPr marL="0" indent="0" algn="ctr">
              <a:spcBef>
                <a:spcPts val="600"/>
              </a:spcBef>
              <a:buNone/>
            </a:pPr>
            <a:r>
              <a:rPr lang="en-US" dirty="0" smtClean="0"/>
              <a:t>When applying theorem 1 with</a:t>
            </a:r>
          </a:p>
          <a:p>
            <a:pPr marL="0" indent="0" algn="ctr">
              <a:spcBef>
                <a:spcPts val="600"/>
              </a:spcBef>
              <a:buNone/>
            </a:pPr>
            <a:r>
              <a:rPr lang="en-US" dirty="0" smtClean="0"/>
              <a:t>                being a </a:t>
            </a:r>
            <a:r>
              <a:rPr lang="en-US" b="1" i="1" dirty="0" smtClean="0"/>
              <a:t>p-</a:t>
            </a:r>
            <a:r>
              <a:rPr lang="en-US" b="1" dirty="0" err="1" smtClean="0"/>
              <a:t>variate</a:t>
            </a:r>
            <a:r>
              <a:rPr lang="en-US" b="1" dirty="0" smtClean="0"/>
              <a:t> normal </a:t>
            </a:r>
            <a:r>
              <a:rPr lang="en-US" dirty="0" smtClean="0"/>
              <a:t>and</a:t>
            </a:r>
          </a:p>
          <a:p>
            <a:pPr marL="0" indent="0" algn="ctr">
              <a:spcBef>
                <a:spcPts val="600"/>
              </a:spcBef>
              <a:buNone/>
            </a:pPr>
            <a:endParaRPr lang="en-US" dirty="0"/>
          </a:p>
          <a:p>
            <a:pPr marL="0" indent="0" algn="ctr">
              <a:spcBef>
                <a:spcPts val="600"/>
              </a:spcBef>
              <a:buNone/>
            </a:pPr>
            <a:endParaRPr lang="en-US" dirty="0" smtClean="0"/>
          </a:p>
          <a:p>
            <a:pPr marL="0" indent="0" algn="ctr">
              <a:spcBef>
                <a:spcPts val="600"/>
              </a:spcBef>
              <a:buNone/>
            </a:pPr>
            <a:endParaRPr lang="en-US" dirty="0"/>
          </a:p>
          <a:p>
            <a:pPr marL="0" indent="0" algn="ctr">
              <a:spcBef>
                <a:spcPts val="600"/>
              </a:spcBef>
              <a:buNone/>
            </a:pPr>
            <a:endParaRPr lang="en-US" dirty="0" smtClean="0"/>
          </a:p>
          <a:p>
            <a:pPr marL="0" indent="0" algn="ctr">
              <a:spcBef>
                <a:spcPts val="600"/>
              </a:spcBef>
              <a:buNone/>
            </a:pPr>
            <a:r>
              <a:rPr lang="en-US" dirty="0" smtClean="0"/>
              <a:t>We have </a:t>
            </a:r>
            <a:r>
              <a:rPr lang="en-US" b="1" dirty="0" smtClean="0"/>
              <a:t>joint PDF of</a:t>
            </a:r>
          </a:p>
          <a:p>
            <a:pPr marL="0" indent="0" algn="ctr">
              <a:spcBef>
                <a:spcPts val="600"/>
              </a:spcBef>
              <a:buNone/>
            </a:pPr>
            <a:endParaRPr lang="en-US" b="1" dirty="0"/>
          </a:p>
          <a:p>
            <a:pPr marL="0" indent="0" algn="ctr">
              <a:spcBef>
                <a:spcPts val="600"/>
              </a:spcBef>
              <a:buNone/>
            </a:pPr>
            <a:endParaRPr lang="en-US" b="1" dirty="0" smtClean="0"/>
          </a:p>
          <a:p>
            <a:pPr marL="0" indent="0" algn="ctr">
              <a:spcBef>
                <a:spcPts val="600"/>
              </a:spcBef>
              <a:buNone/>
            </a:pPr>
            <a:r>
              <a:rPr lang="en-US" dirty="0" smtClean="0"/>
              <a:t>*when </a:t>
            </a:r>
            <a:r>
              <a:rPr lang="en-US" i="1" dirty="0" smtClean="0"/>
              <a:t>p</a:t>
            </a:r>
            <a:r>
              <a:rPr lang="en-US" dirty="0" smtClean="0"/>
              <a:t>=2, Equation (19.43) reduces to the bivariate case given in Equation (19.32)</a:t>
            </a:r>
            <a:r>
              <a:rPr lang="en-US" b="1" dirty="0" smtClean="0"/>
              <a:t> </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039023675"/>
              </p:ext>
            </p:extLst>
          </p:nvPr>
        </p:nvGraphicFramePr>
        <p:xfrm>
          <a:off x="1371600" y="990600"/>
          <a:ext cx="1524000" cy="459036"/>
        </p:xfrm>
        <a:graphic>
          <a:graphicData uri="http://schemas.openxmlformats.org/presentationml/2006/ole">
            <mc:AlternateContent xmlns:mc="http://schemas.openxmlformats.org/markup-compatibility/2006">
              <mc:Choice xmlns:v="urn:schemas-microsoft-com:vml" Requires="v">
                <p:oleObj spid="_x0000_s26770" name="Equation" r:id="rId3" imgW="787400" imgH="241300" progId="Equation.3">
                  <p:embed/>
                </p:oleObj>
              </mc:Choice>
              <mc:Fallback>
                <p:oleObj name="Equation" r:id="rId3" imgW="787400" imgH="2413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990600"/>
                        <a:ext cx="1524000" cy="459036"/>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38102441"/>
              </p:ext>
            </p:extLst>
          </p:nvPr>
        </p:nvGraphicFramePr>
        <p:xfrm>
          <a:off x="1905000" y="1600200"/>
          <a:ext cx="5334000" cy="2133600"/>
        </p:xfrm>
        <a:graphic>
          <a:graphicData uri="http://schemas.openxmlformats.org/presentationml/2006/ole">
            <mc:AlternateContent xmlns:mc="http://schemas.openxmlformats.org/markup-compatibility/2006">
              <mc:Choice xmlns:v="urn:schemas-microsoft-com:vml" Requires="v">
                <p:oleObj spid="_x0000_s26771" name="Equation" r:id="rId5" imgW="2794000" imgH="1447800" progId="Equation.3">
                  <p:embed/>
                </p:oleObj>
              </mc:Choice>
              <mc:Fallback>
                <p:oleObj name="Equation" r:id="rId5" imgW="2794000" imgH="14478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1600200"/>
                        <a:ext cx="5334000" cy="2133600"/>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231794414"/>
              </p:ext>
            </p:extLst>
          </p:nvPr>
        </p:nvGraphicFramePr>
        <p:xfrm>
          <a:off x="6553200" y="3962400"/>
          <a:ext cx="1219200" cy="483810"/>
        </p:xfrm>
        <a:graphic>
          <a:graphicData uri="http://schemas.openxmlformats.org/presentationml/2006/ole">
            <mc:AlternateContent xmlns:mc="http://schemas.openxmlformats.org/markup-compatibility/2006">
              <mc:Choice xmlns:v="urn:schemas-microsoft-com:vml" Requires="v">
                <p:oleObj spid="_x0000_s26772" name="Equation" r:id="rId7" imgW="596900" imgH="241300" progId="Equation.3">
                  <p:embed/>
                </p:oleObj>
              </mc:Choice>
              <mc:Fallback>
                <p:oleObj name="Equation" r:id="rId7" imgW="596900" imgH="2413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3962400"/>
                        <a:ext cx="1219200" cy="483810"/>
                      </a:xfrm>
                      <a:prstGeom prst="rect">
                        <a:avLst/>
                      </a:prstGeom>
                      <a:noFill/>
                    </p:spPr>
                  </p:pic>
                </p:oleObj>
              </mc:Fallback>
            </mc:AlternateContent>
          </a:graphicData>
        </a:graphic>
      </p:graphicFrame>
      <p:sp>
        <p:nvSpPr>
          <p:cNvPr id="1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2795700702"/>
              </p:ext>
            </p:extLst>
          </p:nvPr>
        </p:nvGraphicFramePr>
        <p:xfrm>
          <a:off x="533400" y="4267200"/>
          <a:ext cx="1620838" cy="457200"/>
        </p:xfrm>
        <a:graphic>
          <a:graphicData uri="http://schemas.openxmlformats.org/presentationml/2006/ole">
            <mc:AlternateContent xmlns:mc="http://schemas.openxmlformats.org/markup-compatibility/2006">
              <mc:Choice xmlns:v="urn:schemas-microsoft-com:vml" Requires="v">
                <p:oleObj spid="_x0000_s26773" name="Equation" r:id="rId9" imgW="888840" imgH="241200" progId="Equation.3">
                  <p:embed/>
                </p:oleObj>
              </mc:Choice>
              <mc:Fallback>
                <p:oleObj name="Equation" r:id="rId9" imgW="888840" imgH="241200" progId="Equation.3">
                  <p:embed/>
                  <p:pic>
                    <p:nvPicPr>
                      <p:cNvPr id="0" name="Object 7"/>
                      <p:cNvPicPr>
                        <a:picLocks noChangeAspect="1" noChangeArrowheads="1"/>
                      </p:cNvPicPr>
                      <p:nvPr/>
                    </p:nvPicPr>
                    <p:blipFill>
                      <a:blip r:embed="rId10"/>
                      <a:srcRect/>
                      <a:stretch>
                        <a:fillRect/>
                      </a:stretch>
                    </p:blipFill>
                    <p:spPr bwMode="auto">
                      <a:xfrm>
                        <a:off x="533400" y="4267200"/>
                        <a:ext cx="1620838" cy="457200"/>
                      </a:xfrm>
                      <a:prstGeom prst="rect">
                        <a:avLst/>
                      </a:prstGeom>
                      <a:noFill/>
                    </p:spPr>
                  </p:pic>
                </p:oleObj>
              </mc:Fallback>
            </mc:AlternateContent>
          </a:graphicData>
        </a:graphic>
      </p:graphicFrame>
      <p:sp>
        <p:nvSpPr>
          <p:cNvPr id="1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4068400617"/>
              </p:ext>
            </p:extLst>
          </p:nvPr>
        </p:nvGraphicFramePr>
        <p:xfrm>
          <a:off x="202406" y="4648200"/>
          <a:ext cx="8739187" cy="762000"/>
        </p:xfrm>
        <a:graphic>
          <a:graphicData uri="http://schemas.openxmlformats.org/presentationml/2006/ole">
            <mc:AlternateContent xmlns:mc="http://schemas.openxmlformats.org/markup-compatibility/2006">
              <mc:Choice xmlns:v="urn:schemas-microsoft-com:vml" Requires="v">
                <p:oleObj spid="_x0000_s26774" name="Equation" r:id="rId11" imgW="4813200" imgH="457200" progId="Equation.3">
                  <p:embed/>
                </p:oleObj>
              </mc:Choice>
              <mc:Fallback>
                <p:oleObj name="Equation" r:id="rId11" imgW="4813200" imgH="457200" progId="Equation.3">
                  <p:embed/>
                  <p:pic>
                    <p:nvPicPr>
                      <p:cNvPr id="0" name="Object 9"/>
                      <p:cNvPicPr>
                        <a:picLocks noChangeAspect="1" noChangeArrowheads="1"/>
                      </p:cNvPicPr>
                      <p:nvPr/>
                    </p:nvPicPr>
                    <p:blipFill>
                      <a:blip r:embed="rId12"/>
                      <a:srcRect/>
                      <a:stretch>
                        <a:fillRect/>
                      </a:stretch>
                    </p:blipFill>
                    <p:spPr bwMode="auto">
                      <a:xfrm>
                        <a:off x="202406" y="4648200"/>
                        <a:ext cx="8739187" cy="762000"/>
                      </a:xfrm>
                      <a:prstGeom prst="rect">
                        <a:avLst/>
                      </a:prstGeom>
                      <a:noFill/>
                    </p:spPr>
                  </p:pic>
                </p:oleObj>
              </mc:Fallback>
            </mc:AlternateContent>
          </a:graphicData>
        </a:graphic>
      </p:graphicFrame>
      <p:sp>
        <p:nvSpPr>
          <p:cNvPr id="14" name="TextBox 13"/>
          <p:cNvSpPr txBox="1"/>
          <p:nvPr/>
        </p:nvSpPr>
        <p:spPr>
          <a:xfrm>
            <a:off x="8153400" y="36576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(19.42)</a:t>
            </a:r>
          </a:p>
        </p:txBody>
      </p:sp>
      <p:sp>
        <p:nvSpPr>
          <p:cNvPr id="15" name="TextBox 14"/>
          <p:cNvSpPr txBox="1"/>
          <p:nvPr/>
        </p:nvSpPr>
        <p:spPr>
          <a:xfrm>
            <a:off x="8153400" y="5425044"/>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(19.43)</a:t>
            </a:r>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27</a:t>
            </a:fld>
            <a:endParaRPr lang="en-US">
              <a:solidFill>
                <a:schemeClr val="accent6">
                  <a:lumMod val="20000"/>
                  <a:lumOff val="80000"/>
                </a:schemeClr>
              </a:solidFill>
            </a:endParaRPr>
          </a:p>
        </p:txBody>
      </p:sp>
    </p:spTree>
    <p:extLst>
      <p:ext uri="{BB962C8B-B14F-4D97-AF65-F5344CB8AC3E}">
        <p14:creationId xmlns:p14="http://schemas.microsoft.com/office/powerpoint/2010/main" val="2873680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5"/>
          </a:xfrm>
        </p:spPr>
        <p:txBody>
          <a:bodyPr/>
          <a:lstStyle/>
          <a:p>
            <a:pPr marL="0" indent="0">
              <a:buNone/>
            </a:pPr>
            <a:r>
              <a:rPr lang="en-US" dirty="0" smtClean="0"/>
              <a:t>The first </a:t>
            </a:r>
            <a:r>
              <a:rPr lang="en-US" b="1" dirty="0" smtClean="0"/>
              <a:t>two</a:t>
            </a:r>
            <a:r>
              <a:rPr lang="en-US" dirty="0" smtClean="0"/>
              <a:t> </a:t>
            </a:r>
            <a:r>
              <a:rPr lang="en-US" b="1" dirty="0" smtClean="0"/>
              <a:t>moments are</a:t>
            </a:r>
          </a:p>
          <a:p>
            <a:pPr marL="0" indent="0">
              <a:buNone/>
            </a:pPr>
            <a:endParaRPr lang="en-US" b="1" dirty="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dirty="0" smtClean="0"/>
          </a:p>
          <a:p>
            <a:pPr marL="0" indent="0">
              <a:buNone/>
            </a:pPr>
            <a:endParaRPr lang="en-US" dirty="0" smtClean="0"/>
          </a:p>
          <a:p>
            <a:pPr marL="0" indent="0">
              <a:buNone/>
            </a:pPr>
            <a:r>
              <a:rPr lang="en-US" dirty="0" smtClean="0"/>
              <a:t>*Where      is the correlation between    and  </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85719497"/>
              </p:ext>
            </p:extLst>
          </p:nvPr>
        </p:nvGraphicFramePr>
        <p:xfrm>
          <a:off x="609600" y="1371600"/>
          <a:ext cx="2286000" cy="805543"/>
        </p:xfrm>
        <a:graphic>
          <a:graphicData uri="http://schemas.openxmlformats.org/presentationml/2006/ole">
            <mc:AlternateContent xmlns:mc="http://schemas.openxmlformats.org/markup-compatibility/2006">
              <mc:Choice xmlns:v="urn:schemas-microsoft-com:vml" Requires="v">
                <p:oleObj spid="_x0000_s27870" name="Equation" r:id="rId3" imgW="1002865" imgH="355446" progId="Equation.3">
                  <p:embed/>
                </p:oleObj>
              </mc:Choice>
              <mc:Fallback>
                <p:oleObj name="Equation" r:id="rId3" imgW="1002865" imgH="355446"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371600"/>
                        <a:ext cx="2286000" cy="805543"/>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374497641"/>
              </p:ext>
            </p:extLst>
          </p:nvPr>
        </p:nvGraphicFramePr>
        <p:xfrm>
          <a:off x="533400" y="2667000"/>
          <a:ext cx="4267200" cy="609600"/>
        </p:xfrm>
        <a:graphic>
          <a:graphicData uri="http://schemas.openxmlformats.org/presentationml/2006/ole">
            <mc:AlternateContent xmlns:mc="http://schemas.openxmlformats.org/markup-compatibility/2006">
              <mc:Choice xmlns:v="urn:schemas-microsoft-com:vml" Requires="v">
                <p:oleObj spid="_x0000_s27871" name="Equation" r:id="rId5" imgW="1663700" imgH="241300" progId="Equation.3">
                  <p:embed/>
                </p:oleObj>
              </mc:Choice>
              <mc:Fallback>
                <p:oleObj name="Equation" r:id="rId5" imgW="1663700" imgH="2413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667000"/>
                        <a:ext cx="4267200" cy="609600"/>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692708834"/>
              </p:ext>
            </p:extLst>
          </p:nvPr>
        </p:nvGraphicFramePr>
        <p:xfrm>
          <a:off x="518160" y="3581400"/>
          <a:ext cx="8107680" cy="914400"/>
        </p:xfrm>
        <a:graphic>
          <a:graphicData uri="http://schemas.openxmlformats.org/presentationml/2006/ole">
            <mc:AlternateContent xmlns:mc="http://schemas.openxmlformats.org/markup-compatibility/2006">
              <mc:Choice xmlns:v="urn:schemas-microsoft-com:vml" Requires="v">
                <p:oleObj spid="_x0000_s27872" name="Equation" r:id="rId7" imgW="3797280" imgH="431640" progId="Equation.3">
                  <p:embed/>
                </p:oleObj>
              </mc:Choice>
              <mc:Fallback>
                <p:oleObj name="Equation" r:id="rId7" imgW="3797280" imgH="431640" progId="Equation.3">
                  <p:embed/>
                  <p:pic>
                    <p:nvPicPr>
                      <p:cNvPr id="0" name="Object 5"/>
                      <p:cNvPicPr>
                        <a:picLocks noChangeAspect="1" noChangeArrowheads="1"/>
                      </p:cNvPicPr>
                      <p:nvPr/>
                    </p:nvPicPr>
                    <p:blipFill>
                      <a:blip r:embed="rId8"/>
                      <a:srcRect/>
                      <a:stretch>
                        <a:fillRect/>
                      </a:stretch>
                    </p:blipFill>
                    <p:spPr bwMode="auto">
                      <a:xfrm>
                        <a:off x="518160" y="3581400"/>
                        <a:ext cx="8107680" cy="914400"/>
                      </a:xfrm>
                      <a:prstGeom prst="rect">
                        <a:avLst/>
                      </a:prstGeom>
                      <a:noFill/>
                    </p:spPr>
                  </p:pic>
                </p:oleObj>
              </mc:Fallback>
            </mc:AlternateContent>
          </a:graphicData>
        </a:graphic>
      </p:graphicFrame>
      <p:sp>
        <p:nvSpPr>
          <p:cNvPr id="10"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nvGraphicFramePr>
        <p:xfrm>
          <a:off x="0" y="0"/>
          <a:ext cx="200025" cy="238125"/>
        </p:xfrm>
        <a:graphic>
          <a:graphicData uri="http://schemas.openxmlformats.org/presentationml/2006/ole">
            <mc:AlternateContent xmlns:mc="http://schemas.openxmlformats.org/markup-compatibility/2006">
              <mc:Choice xmlns:v="urn:schemas-microsoft-com:vml" Requires="v">
                <p:oleObj spid="_x0000_s27873" name="Equation" r:id="rId9" imgW="203112" imgH="241195" progId="Equation.3">
                  <p:embed/>
                </p:oleObj>
              </mc:Choice>
              <mc:Fallback>
                <p:oleObj name="Equation" r:id="rId9" imgW="203112" imgH="241195"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200025"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343662176"/>
              </p:ext>
            </p:extLst>
          </p:nvPr>
        </p:nvGraphicFramePr>
        <p:xfrm>
          <a:off x="1905000" y="4504706"/>
          <a:ext cx="512064" cy="609600"/>
        </p:xfrm>
        <a:graphic>
          <a:graphicData uri="http://schemas.openxmlformats.org/presentationml/2006/ole">
            <mc:AlternateContent xmlns:mc="http://schemas.openxmlformats.org/markup-compatibility/2006">
              <mc:Choice xmlns:v="urn:schemas-microsoft-com:vml" Requires="v">
                <p:oleObj spid="_x0000_s27874" name="Equation" r:id="rId11" imgW="203112" imgH="241195" progId="Equation.3">
                  <p:embed/>
                </p:oleObj>
              </mc:Choice>
              <mc:Fallback>
                <p:oleObj name="Equation" r:id="rId11" imgW="203112" imgH="241195" progId="Equation.3">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5000" y="4504706"/>
                        <a:ext cx="512064" cy="609600"/>
                      </a:xfrm>
                      <a:prstGeom prst="rect">
                        <a:avLst/>
                      </a:prstGeom>
                      <a:noFill/>
                    </p:spPr>
                  </p:pic>
                </p:oleObj>
              </mc:Fallback>
            </mc:AlternateContent>
          </a:graphicData>
        </a:graphic>
      </p:graphicFrame>
      <p:sp>
        <p:nvSpPr>
          <p:cNvPr id="16"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4025255566"/>
              </p:ext>
            </p:extLst>
          </p:nvPr>
        </p:nvGraphicFramePr>
        <p:xfrm>
          <a:off x="6629400" y="4504706"/>
          <a:ext cx="381000" cy="571500"/>
        </p:xfrm>
        <a:graphic>
          <a:graphicData uri="http://schemas.openxmlformats.org/presentationml/2006/ole">
            <mc:AlternateContent xmlns:mc="http://schemas.openxmlformats.org/markup-compatibility/2006">
              <mc:Choice xmlns:v="urn:schemas-microsoft-com:vml" Requires="v">
                <p:oleObj spid="_x0000_s27875" name="Equation" r:id="rId12" imgW="152334" imgH="228501" progId="Equation.3">
                  <p:embed/>
                </p:oleObj>
              </mc:Choice>
              <mc:Fallback>
                <p:oleObj name="Equation" r:id="rId12" imgW="152334" imgH="228501" progId="Equation.3">
                  <p:embed/>
                  <p:pic>
                    <p:nvPicPr>
                      <p:cNvPr id="0" name="Object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29400" y="4504706"/>
                        <a:ext cx="381000" cy="571500"/>
                      </a:xfrm>
                      <a:prstGeom prst="rect">
                        <a:avLst/>
                      </a:prstGeom>
                      <a:noFill/>
                    </p:spPr>
                  </p:pic>
                </p:oleObj>
              </mc:Fallback>
            </mc:AlternateContent>
          </a:graphicData>
        </a:graphic>
      </p:graphicFrame>
      <p:sp>
        <p:nvSpPr>
          <p:cNvPr id="18" name="Rectangle 19"/>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8"/>
          <p:cNvGraphicFramePr>
            <a:graphicFrameLocks noChangeAspect="1"/>
          </p:cNvGraphicFramePr>
          <p:nvPr>
            <p:extLst>
              <p:ext uri="{D42A27DB-BD31-4B8C-83A1-F6EECF244321}">
                <p14:modId xmlns:p14="http://schemas.microsoft.com/office/powerpoint/2010/main" val="1820939203"/>
              </p:ext>
            </p:extLst>
          </p:nvPr>
        </p:nvGraphicFramePr>
        <p:xfrm>
          <a:off x="7620000" y="4504706"/>
          <a:ext cx="412750" cy="603250"/>
        </p:xfrm>
        <a:graphic>
          <a:graphicData uri="http://schemas.openxmlformats.org/presentationml/2006/ole">
            <mc:AlternateContent xmlns:mc="http://schemas.openxmlformats.org/markup-compatibility/2006">
              <mc:Choice xmlns:v="urn:schemas-microsoft-com:vml" Requires="v">
                <p:oleObj spid="_x0000_s27876" name="Equation" r:id="rId14" imgW="164880" imgH="241200" progId="Equation.3">
                  <p:embed/>
                </p:oleObj>
              </mc:Choice>
              <mc:Fallback>
                <p:oleObj name="Equation" r:id="rId14" imgW="164880" imgH="241200" progId="Equation.3">
                  <p:embed/>
                  <p:pic>
                    <p:nvPicPr>
                      <p:cNvPr id="0" name="Object 18"/>
                      <p:cNvPicPr>
                        <a:picLocks noChangeAspect="1" noChangeArrowheads="1"/>
                      </p:cNvPicPr>
                      <p:nvPr/>
                    </p:nvPicPr>
                    <p:blipFill>
                      <a:blip r:embed="rId15"/>
                      <a:srcRect/>
                      <a:stretch>
                        <a:fillRect/>
                      </a:stretch>
                    </p:blipFill>
                    <p:spPr bwMode="auto">
                      <a:xfrm>
                        <a:off x="7620000" y="4504706"/>
                        <a:ext cx="412750" cy="603250"/>
                      </a:xfrm>
                      <a:prstGeom prst="rect">
                        <a:avLst/>
                      </a:prstGeom>
                      <a:noFill/>
                    </p:spPr>
                  </p:pic>
                </p:oleObj>
              </mc:Fallback>
            </mc:AlternateContent>
          </a:graphicData>
        </a:graphic>
      </p:graphicFrame>
      <p:sp>
        <p:nvSpPr>
          <p:cNvPr id="20"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Object 20"/>
          <p:cNvGraphicFramePr>
            <a:graphicFrameLocks noChangeAspect="1"/>
          </p:cNvGraphicFramePr>
          <p:nvPr/>
        </p:nvGraphicFramePr>
        <p:xfrm>
          <a:off x="0" y="0"/>
          <a:ext cx="161925" cy="238125"/>
        </p:xfrm>
        <a:graphic>
          <a:graphicData uri="http://schemas.openxmlformats.org/presentationml/2006/ole">
            <mc:AlternateContent xmlns:mc="http://schemas.openxmlformats.org/markup-compatibility/2006">
              <mc:Choice xmlns:v="urn:schemas-microsoft-com:vml" Requires="v">
                <p:oleObj spid="_x0000_s27877" name="Equation" r:id="rId16" imgW="164957" imgH="241091" progId="Equation.3">
                  <p:embed/>
                </p:oleObj>
              </mc:Choice>
              <mc:Fallback>
                <p:oleObj name="Equation" r:id="rId16" imgW="164957" imgH="241091" progId="Equation.3">
                  <p:embed/>
                  <p:pic>
                    <p:nvPicPr>
                      <p:cNvPr id="0" name="Object 2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61925"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Box 21"/>
          <p:cNvSpPr txBox="1"/>
          <p:nvPr/>
        </p:nvSpPr>
        <p:spPr>
          <a:xfrm>
            <a:off x="8144494" y="19050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(19.44)</a:t>
            </a:r>
          </a:p>
        </p:txBody>
      </p:sp>
      <p:sp>
        <p:nvSpPr>
          <p:cNvPr id="23" name="TextBox 22"/>
          <p:cNvSpPr txBox="1"/>
          <p:nvPr/>
        </p:nvSpPr>
        <p:spPr>
          <a:xfrm>
            <a:off x="8144494" y="2998519"/>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(19.45)</a:t>
            </a:r>
          </a:p>
        </p:txBody>
      </p:sp>
      <p:sp>
        <p:nvSpPr>
          <p:cNvPr id="24" name="TextBox 23"/>
          <p:cNvSpPr txBox="1"/>
          <p:nvPr/>
        </p:nvSpPr>
        <p:spPr>
          <a:xfrm>
            <a:off x="8144494" y="4352306"/>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(19.46)</a:t>
            </a:r>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28</a:t>
            </a:fld>
            <a:endParaRPr lang="en-US">
              <a:solidFill>
                <a:schemeClr val="accent6">
                  <a:lumMod val="20000"/>
                  <a:lumOff val="80000"/>
                </a:schemeClr>
              </a:solidFill>
            </a:endParaRPr>
          </a:p>
        </p:txBody>
      </p:sp>
    </p:spTree>
    <p:extLst>
      <p:ext uri="{BB962C8B-B14F-4D97-AF65-F5344CB8AC3E}">
        <p14:creationId xmlns:p14="http://schemas.microsoft.com/office/powerpoint/2010/main" val="2949815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828800"/>
          </a:xfrm>
        </p:spPr>
        <p:txBody>
          <a:bodyPr/>
          <a:lstStyle/>
          <a:p>
            <a:pPr algn="ctr"/>
            <a:r>
              <a:rPr lang="en-US" sz="4000" dirty="0" smtClean="0"/>
              <a:t>19.5 The Normal Distribution as an Application to the Binomial and Poisson Distribution</a:t>
            </a:r>
            <a:endParaRPr lang="en-US" sz="4000" dirty="0"/>
          </a:p>
        </p:txBody>
      </p:sp>
      <p:sp>
        <p:nvSpPr>
          <p:cNvPr id="3" name="Content Placeholder 2"/>
          <p:cNvSpPr>
            <a:spLocks noGrp="1"/>
          </p:cNvSpPr>
          <p:nvPr>
            <p:ph idx="1"/>
          </p:nvPr>
        </p:nvSpPr>
        <p:spPr>
          <a:xfrm>
            <a:off x="457200" y="3429000"/>
            <a:ext cx="8229600" cy="2666999"/>
          </a:xfrm>
        </p:spPr>
        <p:txBody>
          <a:bodyPr>
            <a:normAutofit/>
          </a:bodyPr>
          <a:lstStyle/>
          <a:p>
            <a:pPr algn="ctr"/>
            <a:r>
              <a:rPr lang="en-US" sz="3600" b="1" i="1" dirty="0" smtClean="0"/>
              <a:t>Cumulative normal density function </a:t>
            </a:r>
            <a:r>
              <a:rPr lang="en-US" sz="3600" dirty="0" smtClean="0"/>
              <a:t>tells us the </a:t>
            </a:r>
            <a:r>
              <a:rPr lang="en-US" sz="3600" b="1" dirty="0" smtClean="0"/>
              <a:t>probability</a:t>
            </a:r>
            <a:r>
              <a:rPr lang="en-US" sz="3600" dirty="0" smtClean="0"/>
              <a:t> </a:t>
            </a:r>
            <a:r>
              <a:rPr lang="en-US" sz="3600" b="1" dirty="0" smtClean="0"/>
              <a:t>that a random variable </a:t>
            </a:r>
            <a:r>
              <a:rPr lang="en-US" sz="3600" b="1" i="1" dirty="0" smtClean="0"/>
              <a:t>Z</a:t>
            </a:r>
            <a:r>
              <a:rPr lang="en-US" sz="3600" b="1" dirty="0" smtClean="0"/>
              <a:t> will be less than </a:t>
            </a:r>
            <a:r>
              <a:rPr lang="en-US" sz="3600" b="1" i="1" dirty="0" smtClean="0"/>
              <a:t>x. </a:t>
            </a:r>
          </a:p>
        </p:txBody>
      </p:sp>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29</a:t>
            </a:fld>
            <a:endParaRPr lang="en-US">
              <a:solidFill>
                <a:schemeClr val="accent6">
                  <a:lumMod val="20000"/>
                  <a:lumOff val="80000"/>
                </a:schemeClr>
              </a:solidFill>
            </a:endParaRPr>
          </a:p>
        </p:txBody>
      </p:sp>
    </p:spTree>
    <p:extLst>
      <p:ext uri="{BB962C8B-B14F-4D97-AF65-F5344CB8AC3E}">
        <p14:creationId xmlns:p14="http://schemas.microsoft.com/office/powerpoint/2010/main" val="2266020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3"/>
          </a:xfrm>
        </p:spPr>
        <p:txBody>
          <a:bodyPr/>
          <a:lstStyle/>
          <a:p>
            <a:pPr algn="ctr"/>
            <a:r>
              <a:rPr lang="en-US" dirty="0" smtClean="0"/>
              <a:t>Outline</a:t>
            </a:r>
            <a:endParaRPr lang="en-US" dirty="0"/>
          </a:p>
        </p:txBody>
      </p:sp>
      <p:sp>
        <p:nvSpPr>
          <p:cNvPr id="3" name="Content Placeholder 2"/>
          <p:cNvSpPr>
            <a:spLocks noGrp="1"/>
          </p:cNvSpPr>
          <p:nvPr>
            <p:ph idx="1"/>
          </p:nvPr>
        </p:nvSpPr>
        <p:spPr>
          <a:xfrm>
            <a:off x="2133600" y="1066800"/>
            <a:ext cx="5234940" cy="5257800"/>
          </a:xfrm>
        </p:spPr>
        <p:txBody>
          <a:bodyPr>
            <a:noAutofit/>
          </a:bodyPr>
          <a:lstStyle/>
          <a:p>
            <a:r>
              <a:rPr lang="en-US" sz="1800" cap="all" dirty="0" smtClean="0">
                <a:solidFill>
                  <a:schemeClr val="accent1"/>
                </a:solidFill>
              </a:rPr>
              <a:t>19.7 The </a:t>
            </a:r>
            <a:r>
              <a:rPr lang="en-US" sz="1800" cap="all" dirty="0">
                <a:solidFill>
                  <a:schemeClr val="accent1"/>
                </a:solidFill>
              </a:rPr>
              <a:t>bivariate normal density </a:t>
            </a:r>
            <a:r>
              <a:rPr lang="en-US" sz="1800" cap="all" dirty="0" smtClean="0">
                <a:solidFill>
                  <a:schemeClr val="accent1"/>
                </a:solidFill>
              </a:rPr>
              <a:t>function</a:t>
            </a:r>
          </a:p>
          <a:p>
            <a:endParaRPr lang="en-US" sz="1800" dirty="0">
              <a:solidFill>
                <a:schemeClr val="accent1"/>
              </a:solidFill>
            </a:endParaRPr>
          </a:p>
          <a:p>
            <a:r>
              <a:rPr lang="en-US" sz="1800" cap="all" dirty="0">
                <a:solidFill>
                  <a:schemeClr val="accent1"/>
                </a:solidFill>
              </a:rPr>
              <a:t>19.8 </a:t>
            </a:r>
            <a:r>
              <a:rPr lang="en-US" sz="1800" cap="all" dirty="0" err="1">
                <a:solidFill>
                  <a:schemeClr val="accent1"/>
                </a:solidFill>
              </a:rPr>
              <a:t>american</a:t>
            </a:r>
            <a:r>
              <a:rPr lang="en-US" sz="1800" cap="all" dirty="0">
                <a:solidFill>
                  <a:schemeClr val="accent1"/>
                </a:solidFill>
              </a:rPr>
              <a:t> call </a:t>
            </a:r>
            <a:r>
              <a:rPr lang="en-US" sz="1800" cap="all" dirty="0" smtClean="0">
                <a:solidFill>
                  <a:schemeClr val="accent1"/>
                </a:solidFill>
              </a:rPr>
              <a:t>options</a:t>
            </a:r>
          </a:p>
          <a:p>
            <a:endParaRPr lang="en-US" sz="1800" dirty="0">
              <a:solidFill>
                <a:schemeClr val="accent1"/>
              </a:solidFill>
            </a:endParaRPr>
          </a:p>
          <a:p>
            <a:r>
              <a:rPr lang="en-US" sz="1800" cap="all" dirty="0">
                <a:solidFill>
                  <a:schemeClr val="accent1"/>
                </a:solidFill>
              </a:rPr>
              <a:t>19.8.1 </a:t>
            </a:r>
            <a:r>
              <a:rPr lang="en-US" sz="1800" dirty="0">
                <a:solidFill>
                  <a:schemeClr val="accent1"/>
                </a:solidFill>
              </a:rPr>
              <a:t>Price American Call Options by the Bivariate Normal </a:t>
            </a:r>
            <a:r>
              <a:rPr lang="en-US" sz="1800" dirty="0" smtClean="0">
                <a:solidFill>
                  <a:schemeClr val="accent1"/>
                </a:solidFill>
              </a:rPr>
              <a:t>Distribution</a:t>
            </a:r>
          </a:p>
          <a:p>
            <a:endParaRPr lang="en-US" sz="1800" dirty="0">
              <a:solidFill>
                <a:schemeClr val="accent1"/>
              </a:solidFill>
            </a:endParaRPr>
          </a:p>
          <a:p>
            <a:r>
              <a:rPr lang="en-US" sz="1800" dirty="0">
                <a:solidFill>
                  <a:schemeClr val="accent1"/>
                </a:solidFill>
              </a:rPr>
              <a:t>19.8.2 Pricing an American Call Option: An </a:t>
            </a:r>
            <a:r>
              <a:rPr lang="en-US" sz="1800" dirty="0" smtClean="0">
                <a:solidFill>
                  <a:schemeClr val="accent1"/>
                </a:solidFill>
              </a:rPr>
              <a:t>Example</a:t>
            </a:r>
          </a:p>
          <a:p>
            <a:endParaRPr lang="en-US" sz="1800" dirty="0">
              <a:solidFill>
                <a:schemeClr val="accent1"/>
              </a:solidFill>
            </a:endParaRPr>
          </a:p>
          <a:p>
            <a:r>
              <a:rPr lang="en-US" sz="1800" dirty="0">
                <a:solidFill>
                  <a:schemeClr val="accent1"/>
                </a:solidFill>
              </a:rPr>
              <a:t>19.9 PRICING BOUNDS FOR </a:t>
            </a:r>
            <a:r>
              <a:rPr lang="en-US" sz="1800" dirty="0" smtClean="0">
                <a:solidFill>
                  <a:schemeClr val="accent1"/>
                </a:solidFill>
              </a:rPr>
              <a:t>OPTIONS</a:t>
            </a:r>
          </a:p>
          <a:p>
            <a:endParaRPr lang="en-US" sz="1800" dirty="0">
              <a:solidFill>
                <a:schemeClr val="accent1"/>
              </a:solidFill>
            </a:endParaRPr>
          </a:p>
          <a:p>
            <a:r>
              <a:rPr lang="en-US" sz="1800" dirty="0">
                <a:solidFill>
                  <a:schemeClr val="accent1"/>
                </a:solidFill>
              </a:rPr>
              <a:t>19.9.1 Options Written on </a:t>
            </a:r>
            <a:r>
              <a:rPr lang="en-US" sz="1800" dirty="0" err="1">
                <a:solidFill>
                  <a:schemeClr val="accent1"/>
                </a:solidFill>
              </a:rPr>
              <a:t>Nondividend</a:t>
            </a:r>
            <a:r>
              <a:rPr lang="en-US" sz="1800" dirty="0">
                <a:solidFill>
                  <a:schemeClr val="accent1"/>
                </a:solidFill>
              </a:rPr>
              <a:t>-Paying </a:t>
            </a:r>
            <a:r>
              <a:rPr lang="en-US" sz="1800" dirty="0" smtClean="0">
                <a:solidFill>
                  <a:schemeClr val="accent1"/>
                </a:solidFill>
              </a:rPr>
              <a:t>Stocks</a:t>
            </a:r>
          </a:p>
          <a:p>
            <a:endParaRPr lang="en-US" sz="1800" dirty="0">
              <a:solidFill>
                <a:schemeClr val="accent1"/>
              </a:solidFill>
            </a:endParaRPr>
          </a:p>
          <a:p>
            <a:r>
              <a:rPr lang="en-US" sz="1800" dirty="0">
                <a:solidFill>
                  <a:schemeClr val="accent1"/>
                </a:solidFill>
              </a:rPr>
              <a:t>19.9.2 Option Written on Dividend-Paying </a:t>
            </a:r>
            <a:r>
              <a:rPr lang="en-US" sz="1800" dirty="0" smtClean="0">
                <a:solidFill>
                  <a:schemeClr val="accent1"/>
                </a:solidFill>
              </a:rPr>
              <a:t>Stocks</a:t>
            </a:r>
            <a:endParaRPr lang="en-US" sz="1800" dirty="0">
              <a:solidFill>
                <a:schemeClr val="accent1"/>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Slide Number Placeholder 4"/>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3</a:t>
            </a:fld>
            <a:endParaRPr lang="en-US">
              <a:solidFill>
                <a:schemeClr val="accent6">
                  <a:lumMod val="20000"/>
                  <a:lumOff val="80000"/>
                </a:schemeClr>
              </a:solidFill>
            </a:endParaRPr>
          </a:p>
        </p:txBody>
      </p:sp>
    </p:spTree>
    <p:extLst>
      <p:ext uri="{BB962C8B-B14F-4D97-AF65-F5344CB8AC3E}">
        <p14:creationId xmlns:p14="http://schemas.microsoft.com/office/powerpoint/2010/main" val="3677050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lgn="ctr">
              <a:buNone/>
            </a:pPr>
            <a:endParaRPr lang="en-US" dirty="0"/>
          </a:p>
          <a:p>
            <a:pPr algn="ctr"/>
            <a:r>
              <a:rPr lang="en-US" dirty="0" smtClean="0"/>
              <a:t>*</a:t>
            </a:r>
            <a:r>
              <a:rPr lang="en-US" i="1" dirty="0" smtClean="0"/>
              <a:t>P</a:t>
            </a:r>
            <a:r>
              <a:rPr lang="en-US" dirty="0" smtClean="0"/>
              <a:t>(Z&lt;</a:t>
            </a:r>
            <a:r>
              <a:rPr lang="en-US" i="1" dirty="0" smtClean="0"/>
              <a:t>x</a:t>
            </a:r>
            <a:r>
              <a:rPr lang="en-US" dirty="0" smtClean="0"/>
              <a:t>) is the area under the normal curve from       up to point </a:t>
            </a:r>
            <a:r>
              <a:rPr lang="en-US" i="1" dirty="0" smtClean="0"/>
              <a:t>x</a:t>
            </a:r>
            <a:r>
              <a:rPr lang="en-US" dirty="0" smtClean="0"/>
              <a:t>.</a:t>
            </a:r>
          </a:p>
        </p:txBody>
      </p:sp>
      <p:pic>
        <p:nvPicPr>
          <p:cNvPr id="28677" name="Picture 5" descr="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685800"/>
            <a:ext cx="6934200" cy="370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867825468"/>
              </p:ext>
            </p:extLst>
          </p:nvPr>
        </p:nvGraphicFramePr>
        <p:xfrm>
          <a:off x="3657600" y="5791200"/>
          <a:ext cx="590550" cy="304800"/>
        </p:xfrm>
        <a:graphic>
          <a:graphicData uri="http://schemas.openxmlformats.org/presentationml/2006/ole">
            <mc:AlternateContent xmlns:mc="http://schemas.openxmlformats.org/markup-compatibility/2006">
              <mc:Choice xmlns:v="urn:schemas-microsoft-com:vml" Requires="v">
                <p:oleObj spid="_x0000_s28702" name="Equation" r:id="rId4" imgW="266353" imgH="126835" progId="Equation.3">
                  <p:embed/>
                </p:oleObj>
              </mc:Choice>
              <mc:Fallback>
                <p:oleObj name="Equation" r:id="rId4" imgW="266353" imgH="126835"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5791200"/>
                        <a:ext cx="590550" cy="304800"/>
                      </a:xfrm>
                      <a:prstGeom prst="rect">
                        <a:avLst/>
                      </a:prstGeom>
                      <a:noFill/>
                    </p:spPr>
                  </p:pic>
                </p:oleObj>
              </mc:Fallback>
            </mc:AlternateContent>
          </a:graphicData>
        </a:graphic>
      </p:graphicFrame>
      <p:sp>
        <p:nvSpPr>
          <p:cNvPr id="10" name="TextBox 9"/>
          <p:cNvSpPr txBox="1"/>
          <p:nvPr/>
        </p:nvSpPr>
        <p:spPr>
          <a:xfrm>
            <a:off x="7315200" y="4519299"/>
            <a:ext cx="1210294"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Figure 19-1</a:t>
            </a:r>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30</a:t>
            </a:fld>
            <a:endParaRPr lang="en-US">
              <a:solidFill>
                <a:schemeClr val="accent6">
                  <a:lumMod val="20000"/>
                  <a:lumOff val="80000"/>
                </a:schemeClr>
              </a:solidFill>
            </a:endParaRPr>
          </a:p>
        </p:txBody>
      </p:sp>
    </p:spTree>
    <p:extLst>
      <p:ext uri="{BB962C8B-B14F-4D97-AF65-F5344CB8AC3E}">
        <p14:creationId xmlns:p14="http://schemas.microsoft.com/office/powerpoint/2010/main" val="841726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rmAutofit/>
          </a:bodyPr>
          <a:lstStyle/>
          <a:p>
            <a:pPr algn="ctr"/>
            <a:r>
              <a:rPr lang="en-US" dirty="0" smtClean="0"/>
              <a:t>Applications of the </a:t>
            </a:r>
            <a:r>
              <a:rPr lang="en-US" b="1" i="1" dirty="0" smtClean="0"/>
              <a:t>cumulative normal distribution function </a:t>
            </a:r>
            <a:r>
              <a:rPr lang="en-US" dirty="0" smtClean="0"/>
              <a:t>is in </a:t>
            </a:r>
            <a:r>
              <a:rPr lang="en-US" b="1" dirty="0" smtClean="0"/>
              <a:t>valuing stock options</a:t>
            </a:r>
            <a:r>
              <a:rPr lang="en-US" dirty="0" smtClean="0"/>
              <a:t>. </a:t>
            </a:r>
          </a:p>
          <a:p>
            <a:pPr algn="ctr"/>
            <a:endParaRPr lang="en-US" dirty="0" smtClean="0"/>
          </a:p>
          <a:p>
            <a:pPr algn="ctr"/>
            <a:r>
              <a:rPr lang="en-US" dirty="0" smtClean="0"/>
              <a:t>A call option gives the option holder the </a:t>
            </a:r>
            <a:r>
              <a:rPr lang="en-US" b="1" dirty="0" smtClean="0"/>
              <a:t>right to purchase</a:t>
            </a:r>
            <a:r>
              <a:rPr lang="en-US" dirty="0" smtClean="0"/>
              <a:t>, at a </a:t>
            </a:r>
            <a:r>
              <a:rPr lang="en-US" b="1" dirty="0" smtClean="0"/>
              <a:t>specified price </a:t>
            </a:r>
            <a:r>
              <a:rPr lang="en-US" dirty="0" smtClean="0"/>
              <a:t>known as the </a:t>
            </a:r>
            <a:r>
              <a:rPr lang="en-US" b="1" i="1" dirty="0" smtClean="0"/>
              <a:t>exercise price</a:t>
            </a:r>
            <a:r>
              <a:rPr lang="en-US" dirty="0" smtClean="0"/>
              <a:t>, </a:t>
            </a:r>
            <a:r>
              <a:rPr lang="en-US" b="1" dirty="0" smtClean="0"/>
              <a:t>a specified number of shares of stock during a given time period</a:t>
            </a:r>
            <a:r>
              <a:rPr lang="en-US" dirty="0" smtClean="0"/>
              <a:t>.</a:t>
            </a:r>
          </a:p>
          <a:p>
            <a:pPr algn="ctr"/>
            <a:endParaRPr lang="en-US" dirty="0"/>
          </a:p>
          <a:p>
            <a:pPr algn="ctr"/>
            <a:r>
              <a:rPr lang="en-US" dirty="0" smtClean="0"/>
              <a:t>A call option is a function of </a:t>
            </a:r>
            <a:r>
              <a:rPr lang="en-US" i="1" dirty="0" smtClean="0"/>
              <a:t>S, X, T,     ,and r</a:t>
            </a:r>
            <a:endParaRPr lang="en-US" dirty="0" smtClean="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219729223"/>
              </p:ext>
            </p:extLst>
          </p:nvPr>
        </p:nvGraphicFramePr>
        <p:xfrm>
          <a:off x="6858000" y="5715000"/>
          <a:ext cx="533400" cy="510209"/>
        </p:xfrm>
        <a:graphic>
          <a:graphicData uri="http://schemas.openxmlformats.org/presentationml/2006/ole">
            <mc:AlternateContent xmlns:mc="http://schemas.openxmlformats.org/markup-compatibility/2006">
              <mc:Choice xmlns:v="urn:schemas-microsoft-com:vml" Requires="v">
                <p:oleObj spid="_x0000_s30744" name="Equation" r:id="rId3" imgW="215713" imgH="203024" progId="Equation.3">
                  <p:embed/>
                </p:oleObj>
              </mc:Choice>
              <mc:Fallback>
                <p:oleObj name="Equation" r:id="rId3" imgW="215713" imgH="203024"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5715000"/>
                        <a:ext cx="533400" cy="510209"/>
                      </a:xfrm>
                      <a:prstGeom prst="rect">
                        <a:avLst/>
                      </a:prstGeom>
                      <a:noFill/>
                    </p:spPr>
                  </p:pic>
                </p:oleObj>
              </mc:Fallback>
            </mc:AlternateContent>
          </a:graphicData>
        </a:graphic>
      </p:graphicFrame>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31</a:t>
            </a:fld>
            <a:endParaRPr lang="en-US">
              <a:solidFill>
                <a:schemeClr val="accent6">
                  <a:lumMod val="20000"/>
                  <a:lumOff val="80000"/>
                </a:schemeClr>
              </a:solidFill>
            </a:endParaRPr>
          </a:p>
        </p:txBody>
      </p:sp>
    </p:spTree>
    <p:extLst>
      <p:ext uri="{BB962C8B-B14F-4D97-AF65-F5344CB8AC3E}">
        <p14:creationId xmlns:p14="http://schemas.microsoft.com/office/powerpoint/2010/main" val="2313923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a:bodyPr>
          <a:lstStyle/>
          <a:p>
            <a:pPr algn="ctr"/>
            <a:r>
              <a:rPr lang="en-US" dirty="0" smtClean="0"/>
              <a:t>The binomial option pricing model in Equation (19.22) can be written as</a:t>
            </a:r>
          </a:p>
          <a:p>
            <a:pPr marL="0" indent="0" algn="ctr">
              <a:buNone/>
            </a:pPr>
            <a:endParaRPr lang="en-US" i="1" dirty="0"/>
          </a:p>
          <a:p>
            <a:pPr algn="ctr"/>
            <a:endParaRPr lang="en-US" dirty="0" smtClean="0"/>
          </a:p>
          <a:p>
            <a:pPr algn="ctr"/>
            <a:endParaRPr lang="en-US" dirty="0"/>
          </a:p>
          <a:p>
            <a:pPr algn="ctr"/>
            <a:endParaRPr lang="en-US" dirty="0" smtClean="0"/>
          </a:p>
          <a:p>
            <a:pPr algn="ct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270773647"/>
              </p:ext>
            </p:extLst>
          </p:nvPr>
        </p:nvGraphicFramePr>
        <p:xfrm>
          <a:off x="1790700" y="1828800"/>
          <a:ext cx="5562600" cy="3170237"/>
        </p:xfrm>
        <a:graphic>
          <a:graphicData uri="http://schemas.openxmlformats.org/presentationml/2006/ole">
            <mc:AlternateContent xmlns:mc="http://schemas.openxmlformats.org/markup-compatibility/2006">
              <mc:Choice xmlns:v="urn:schemas-microsoft-com:vml" Requires="v">
                <p:oleObj spid="_x0000_s29727" name="Equation" r:id="rId3" imgW="2336760" imgH="1333440" progId="Equation.3">
                  <p:embed/>
                </p:oleObj>
              </mc:Choice>
              <mc:Fallback>
                <p:oleObj name="Equation" r:id="rId3" imgW="2336760" imgH="1333440" progId="Equation.3">
                  <p:embed/>
                  <p:pic>
                    <p:nvPicPr>
                      <p:cNvPr id="0" name="Object 1"/>
                      <p:cNvPicPr>
                        <a:picLocks noChangeAspect="1" noChangeArrowheads="1"/>
                      </p:cNvPicPr>
                      <p:nvPr/>
                    </p:nvPicPr>
                    <p:blipFill>
                      <a:blip r:embed="rId4"/>
                      <a:srcRect/>
                      <a:stretch>
                        <a:fillRect/>
                      </a:stretch>
                    </p:blipFill>
                    <p:spPr bwMode="auto">
                      <a:xfrm>
                        <a:off x="1790700" y="1828800"/>
                        <a:ext cx="5562600" cy="3170237"/>
                      </a:xfrm>
                      <a:prstGeom prst="rect">
                        <a:avLst/>
                      </a:prstGeom>
                      <a:noFill/>
                    </p:spPr>
                  </p:pic>
                </p:oleObj>
              </mc:Fallback>
            </mc:AlternateContent>
          </a:graphicData>
        </a:graphic>
      </p:graphicFrame>
      <p:sp>
        <p:nvSpPr>
          <p:cNvPr id="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extBox 7"/>
          <p:cNvSpPr txBox="1"/>
          <p:nvPr/>
        </p:nvSpPr>
        <p:spPr>
          <a:xfrm>
            <a:off x="7581900" y="56388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(19.47)</a:t>
            </a:r>
          </a:p>
        </p:txBody>
      </p:sp>
      <p:sp>
        <p:nvSpPr>
          <p:cNvPr id="9" name="TextBox 8"/>
          <p:cNvSpPr txBox="1"/>
          <p:nvPr/>
        </p:nvSpPr>
        <p:spPr>
          <a:xfrm>
            <a:off x="6705600" y="1371600"/>
            <a:ext cx="914400" cy="914400"/>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10" name="TextBox 9"/>
          <p:cNvSpPr txBox="1"/>
          <p:nvPr/>
        </p:nvSpPr>
        <p:spPr>
          <a:xfrm>
            <a:off x="8763000" y="2438400"/>
            <a:ext cx="914400" cy="914400"/>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11" name="TextBox 10"/>
          <p:cNvSpPr txBox="1"/>
          <p:nvPr/>
        </p:nvSpPr>
        <p:spPr>
          <a:xfrm>
            <a:off x="8752196" y="4191000"/>
            <a:ext cx="228600" cy="228600"/>
          </a:xfrm>
          <a:prstGeom prst="rect">
            <a:avLst/>
          </a:prstGeom>
        </p:spPr>
        <p:txBody>
          <a:bodyPr vert="horz" wrap="square" lIns="91440" tIns="45720" rIns="91440" bIns="45720" rtlCol="0" anchor="ctr">
            <a:normAutofit fontScale="47500" lnSpcReduction="20000"/>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12" name="TextBox 11"/>
          <p:cNvSpPr txBox="1"/>
          <p:nvPr/>
        </p:nvSpPr>
        <p:spPr>
          <a:xfrm>
            <a:off x="3200400" y="5619465"/>
            <a:ext cx="2590800" cy="666466"/>
          </a:xfrm>
          <a:prstGeom prst="rect">
            <a:avLst/>
          </a:prstGeom>
        </p:spPr>
        <p:txBody>
          <a:bodyPr vert="horz" wrap="squar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3200" b="0" i="1" u="none" strike="noStrike" kern="1200" cap="none" spc="0" normalizeH="0" baseline="0" noProof="0" dirty="0" smtClean="0">
                <a:ln>
                  <a:noFill/>
                </a:ln>
                <a:solidFill>
                  <a:srgbClr val="000000"/>
                </a:solidFill>
                <a:effectLst/>
                <a:uLnTx/>
                <a:uFillTx/>
                <a:latin typeface="Perpetua" pitchFamily="18" charset="0"/>
                <a:ea typeface="+mj-ea"/>
                <a:cs typeface="+mj-cs"/>
              </a:rPr>
              <a:t>*C</a:t>
            </a:r>
            <a:r>
              <a:rPr kumimoji="0" lang="en-US" sz="3200" b="0" u="none" strike="noStrike" kern="1200" cap="none" spc="0" normalizeH="0" baseline="0" noProof="0" dirty="0" smtClean="0">
                <a:ln>
                  <a:noFill/>
                </a:ln>
                <a:solidFill>
                  <a:srgbClr val="000000"/>
                </a:solidFill>
                <a:effectLst/>
                <a:uLnTx/>
                <a:uFillTx/>
                <a:latin typeface="Perpetua" pitchFamily="18" charset="0"/>
                <a:ea typeface="+mj-ea"/>
                <a:cs typeface="+mj-cs"/>
              </a:rPr>
              <a:t>= 0 if </a:t>
            </a:r>
            <a:r>
              <a:rPr kumimoji="0" lang="en-US" sz="3200" b="0" i="1" u="none" strike="noStrike" kern="1200" cap="none" spc="0" normalizeH="0" baseline="0" noProof="0" dirty="0" smtClean="0">
                <a:ln>
                  <a:noFill/>
                </a:ln>
                <a:solidFill>
                  <a:srgbClr val="000000"/>
                </a:solidFill>
                <a:effectLst/>
                <a:uLnTx/>
                <a:uFillTx/>
                <a:latin typeface="Perpetua" pitchFamily="18" charset="0"/>
                <a:ea typeface="+mj-ea"/>
                <a:cs typeface="+mj-cs"/>
              </a:rPr>
              <a:t>m&gt;T</a:t>
            </a:r>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32</a:t>
            </a:fld>
            <a:endParaRPr lang="en-US">
              <a:solidFill>
                <a:schemeClr val="accent6">
                  <a:lumMod val="20000"/>
                  <a:lumOff val="80000"/>
                </a:schemeClr>
              </a:solidFill>
            </a:endParaRPr>
          </a:p>
        </p:txBody>
      </p:sp>
    </p:spTree>
    <p:extLst>
      <p:ext uri="{BB962C8B-B14F-4D97-AF65-F5344CB8AC3E}">
        <p14:creationId xmlns:p14="http://schemas.microsoft.com/office/powerpoint/2010/main" val="191616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normAutofit/>
          </a:bodyPr>
          <a:lstStyle/>
          <a:p>
            <a:pPr marL="0" lvl="0" indent="0">
              <a:buNone/>
            </a:pPr>
            <a:r>
              <a:rPr lang="en-US" sz="3000" i="1" dirty="0" smtClean="0"/>
              <a:t>S</a:t>
            </a:r>
            <a:r>
              <a:rPr lang="en-US" sz="3000" dirty="0" smtClean="0"/>
              <a:t> </a:t>
            </a:r>
            <a:r>
              <a:rPr lang="en-US" sz="3000" dirty="0"/>
              <a:t>= Current price of the firm’s common stock</a:t>
            </a:r>
          </a:p>
          <a:p>
            <a:pPr marL="0" indent="0">
              <a:buNone/>
            </a:pPr>
            <a:r>
              <a:rPr lang="en-US" sz="3000" i="1" dirty="0"/>
              <a:t>T =</a:t>
            </a:r>
            <a:r>
              <a:rPr lang="en-US" sz="3000" dirty="0"/>
              <a:t> Term to maturity in </a:t>
            </a:r>
            <a:r>
              <a:rPr lang="en-US" sz="3000" dirty="0" smtClean="0"/>
              <a:t>years</a:t>
            </a:r>
          </a:p>
          <a:p>
            <a:pPr marL="0" indent="0">
              <a:buNone/>
            </a:pPr>
            <a:r>
              <a:rPr lang="en-US" sz="3000" i="1" dirty="0" smtClean="0"/>
              <a:t>m = </a:t>
            </a:r>
            <a:r>
              <a:rPr lang="en-US" sz="3000" dirty="0" smtClean="0"/>
              <a:t>minimum </a:t>
            </a:r>
            <a:r>
              <a:rPr lang="en-US" sz="3000" dirty="0"/>
              <a:t>number of upward movements in </a:t>
            </a:r>
            <a:r>
              <a:rPr lang="en-US" sz="3000" dirty="0" smtClean="0"/>
              <a:t>	stock </a:t>
            </a:r>
            <a:r>
              <a:rPr lang="en-US" sz="3000" dirty="0"/>
              <a:t>price that is necessary for the option </a:t>
            </a:r>
            <a:r>
              <a:rPr lang="en-US" sz="3000" dirty="0" smtClean="0"/>
              <a:t>	to </a:t>
            </a:r>
            <a:r>
              <a:rPr lang="en-US" sz="3000" dirty="0"/>
              <a:t>terminate “in the </a:t>
            </a:r>
            <a:r>
              <a:rPr lang="en-US" sz="3000" dirty="0" smtClean="0"/>
              <a:t>money”            </a:t>
            </a:r>
          </a:p>
          <a:p>
            <a:pPr marL="0" indent="0">
              <a:buNone/>
            </a:pPr>
            <a:r>
              <a:rPr lang="en-US" sz="3000" dirty="0"/>
              <a:t> </a:t>
            </a:r>
            <a:r>
              <a:rPr lang="en-US" sz="3000" dirty="0" smtClean="0"/>
              <a:t>            and</a:t>
            </a:r>
            <a:r>
              <a:rPr lang="en-US" sz="3000" i="1" dirty="0" smtClean="0"/>
              <a:t> </a:t>
            </a:r>
          </a:p>
          <a:p>
            <a:pPr marL="0" lvl="0" indent="0">
              <a:buNone/>
            </a:pPr>
            <a:r>
              <a:rPr lang="en-US" sz="3000" i="1" dirty="0" smtClean="0"/>
              <a:t>X</a:t>
            </a:r>
            <a:r>
              <a:rPr lang="en-US" sz="3000" dirty="0" smtClean="0"/>
              <a:t> </a:t>
            </a:r>
            <a:r>
              <a:rPr lang="en-US" sz="3000" dirty="0"/>
              <a:t>= Exercise price (or strike price) of the </a:t>
            </a:r>
            <a:r>
              <a:rPr lang="en-US" sz="3000" dirty="0" smtClean="0"/>
              <a:t>option</a:t>
            </a:r>
          </a:p>
          <a:p>
            <a:pPr marL="0" lvl="0" indent="0">
              <a:buNone/>
            </a:pPr>
            <a:r>
              <a:rPr lang="en-US" sz="3000" i="1" dirty="0" smtClean="0"/>
              <a:t>R= </a:t>
            </a:r>
            <a:r>
              <a:rPr lang="en-US" sz="3000" dirty="0" smtClean="0"/>
              <a:t> </a:t>
            </a:r>
            <a:r>
              <a:rPr lang="en-US" sz="3000" i="1" dirty="0" smtClean="0"/>
              <a:t>1+r = 1+ </a:t>
            </a:r>
            <a:r>
              <a:rPr lang="en-US" sz="3000" dirty="0" smtClean="0"/>
              <a:t>risk-free rate of return</a:t>
            </a:r>
          </a:p>
          <a:p>
            <a:pPr marL="0" indent="0">
              <a:buNone/>
            </a:pPr>
            <a:r>
              <a:rPr lang="en-US" sz="3000" i="1" dirty="0"/>
              <a:t>u = 1 +</a:t>
            </a:r>
            <a:r>
              <a:rPr lang="en-US" sz="3000" dirty="0"/>
              <a:t> percentage of price </a:t>
            </a:r>
            <a:r>
              <a:rPr lang="en-US" sz="3000" dirty="0" smtClean="0"/>
              <a:t>increase</a:t>
            </a:r>
            <a:endParaRPr lang="en-US" sz="3000" dirty="0"/>
          </a:p>
          <a:p>
            <a:pPr marL="0" indent="0">
              <a:buNone/>
            </a:pPr>
            <a:r>
              <a:rPr lang="en-US" sz="3000" i="1" dirty="0"/>
              <a:t>d = 1 +</a:t>
            </a:r>
            <a:r>
              <a:rPr lang="en-US" sz="3000" dirty="0"/>
              <a:t> percentage of price </a:t>
            </a:r>
            <a:r>
              <a:rPr lang="en-US" sz="3000" dirty="0" smtClean="0"/>
              <a:t>decrease</a:t>
            </a:r>
            <a:endParaRPr lang="en-US" sz="3000" dirty="0"/>
          </a:p>
          <a:p>
            <a:pPr lvl="0"/>
            <a:endParaRPr lang="en-US" sz="3000" i="1" dirty="0"/>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511293260"/>
              </p:ext>
            </p:extLst>
          </p:nvPr>
        </p:nvGraphicFramePr>
        <p:xfrm>
          <a:off x="533400" y="2971800"/>
          <a:ext cx="1187605" cy="685800"/>
        </p:xfrm>
        <a:graphic>
          <a:graphicData uri="http://schemas.openxmlformats.org/presentationml/2006/ole">
            <mc:AlternateContent xmlns:mc="http://schemas.openxmlformats.org/markup-compatibility/2006">
              <mc:Choice xmlns:v="urn:schemas-microsoft-com:vml" Requires="v">
                <p:oleObj spid="_x0000_s31834" name="Equation" r:id="rId3" imgW="672808" imgH="393529" progId="Equation.3">
                  <p:embed/>
                </p:oleObj>
              </mc:Choice>
              <mc:Fallback>
                <p:oleObj name="Equation" r:id="rId3" imgW="672808" imgH="393529"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971800"/>
                        <a:ext cx="1187605" cy="685800"/>
                      </a:xfrm>
                      <a:prstGeom prst="rect">
                        <a:avLst/>
                      </a:prstGeom>
                      <a:noFill/>
                    </p:spPr>
                  </p:pic>
                </p:oleObj>
              </mc:Fallback>
            </mc:AlternateContent>
          </a:graphicData>
        </a:graphic>
      </p:graphicFrame>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4198982119"/>
              </p:ext>
            </p:extLst>
          </p:nvPr>
        </p:nvGraphicFramePr>
        <p:xfrm>
          <a:off x="2362200" y="2971800"/>
          <a:ext cx="1654098" cy="762000"/>
        </p:xfrm>
        <a:graphic>
          <a:graphicData uri="http://schemas.openxmlformats.org/presentationml/2006/ole">
            <mc:AlternateContent xmlns:mc="http://schemas.openxmlformats.org/markup-compatibility/2006">
              <mc:Choice xmlns:v="urn:schemas-microsoft-com:vml" Requires="v">
                <p:oleObj spid="_x0000_s31835" name="Equation" r:id="rId5" imgW="850531" imgH="393529" progId="Equation.3">
                  <p:embed/>
                </p:oleObj>
              </mc:Choice>
              <mc:Fallback>
                <p:oleObj name="Equation" r:id="rId5" imgW="850531" imgH="393529"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2971800"/>
                        <a:ext cx="1654098" cy="762000"/>
                      </a:xfrm>
                      <a:prstGeom prst="rect">
                        <a:avLst/>
                      </a:prstGeom>
                      <a:noFill/>
                    </p:spPr>
                  </p:pic>
                </p:oleObj>
              </mc:Fallback>
            </mc:AlternateContent>
          </a:graphicData>
        </a:graphic>
      </p:graphicFrame>
      <p:sp>
        <p:nvSpPr>
          <p:cNvPr id="9"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1207875453"/>
              </p:ext>
            </p:extLst>
          </p:nvPr>
        </p:nvGraphicFramePr>
        <p:xfrm>
          <a:off x="533400" y="5638800"/>
          <a:ext cx="1295400" cy="809625"/>
        </p:xfrm>
        <a:graphic>
          <a:graphicData uri="http://schemas.openxmlformats.org/presentationml/2006/ole">
            <mc:AlternateContent xmlns:mc="http://schemas.openxmlformats.org/markup-compatibility/2006">
              <mc:Choice xmlns:v="urn:schemas-microsoft-com:vml" Requires="v">
                <p:oleObj spid="_x0000_s31836" name="Equation" r:id="rId7" imgW="685800" imgH="431800" progId="Equation.3">
                  <p:embed/>
                </p:oleObj>
              </mc:Choice>
              <mc:Fallback>
                <p:oleObj name="Equation" r:id="rId7" imgW="685800" imgH="431800" progId="Equation.3">
                  <p:embed/>
                  <p:pic>
                    <p:nvPicPr>
                      <p:cNvPr id="0" name="Object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5638800"/>
                        <a:ext cx="1295400" cy="809625"/>
                      </a:xfrm>
                      <a:prstGeom prst="rect">
                        <a:avLst/>
                      </a:prstGeom>
                      <a:noFill/>
                    </p:spPr>
                  </p:pic>
                </p:oleObj>
              </mc:Fallback>
            </mc:AlternateContent>
          </a:graphicData>
        </a:graphic>
      </p:graphicFrame>
      <p:sp>
        <p:nvSpPr>
          <p:cNvPr id="1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4057734824"/>
              </p:ext>
            </p:extLst>
          </p:nvPr>
        </p:nvGraphicFramePr>
        <p:xfrm>
          <a:off x="2133600" y="5638800"/>
          <a:ext cx="4038600" cy="857250"/>
        </p:xfrm>
        <a:graphic>
          <a:graphicData uri="http://schemas.openxmlformats.org/presentationml/2006/ole">
            <mc:AlternateContent xmlns:mc="http://schemas.openxmlformats.org/markup-compatibility/2006">
              <mc:Choice xmlns:v="urn:schemas-microsoft-com:vml" Requires="v">
                <p:oleObj spid="_x0000_s31837" name="Equation" r:id="rId9" imgW="2019300" imgH="431800" progId="Equation.3">
                  <p:embed/>
                </p:oleObj>
              </mc:Choice>
              <mc:Fallback>
                <p:oleObj name="Equation" r:id="rId9" imgW="2019300" imgH="431800" progId="Equation.3">
                  <p:embed/>
                  <p:pic>
                    <p:nvPicPr>
                      <p:cNvPr id="0"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33600" y="5638800"/>
                        <a:ext cx="4038600" cy="857250"/>
                      </a:xfrm>
                      <a:prstGeom prst="rect">
                        <a:avLst/>
                      </a:prstGeom>
                      <a:noFill/>
                    </p:spPr>
                  </p:pic>
                </p:oleObj>
              </mc:Fallback>
            </mc:AlternateContent>
          </a:graphicData>
        </a:graphic>
      </p:graphicFrame>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33</a:t>
            </a:fld>
            <a:endParaRPr lang="en-US">
              <a:solidFill>
                <a:schemeClr val="accent6">
                  <a:lumMod val="20000"/>
                  <a:lumOff val="80000"/>
                </a:schemeClr>
              </a:solidFill>
            </a:endParaRPr>
          </a:p>
        </p:txBody>
      </p:sp>
    </p:spTree>
    <p:extLst>
      <p:ext uri="{BB962C8B-B14F-4D97-AF65-F5344CB8AC3E}">
        <p14:creationId xmlns:p14="http://schemas.microsoft.com/office/powerpoint/2010/main" val="3808999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fontScale="92500" lnSpcReduction="10000"/>
          </a:bodyPr>
          <a:lstStyle/>
          <a:p>
            <a:r>
              <a:rPr lang="en-US" dirty="0" smtClean="0"/>
              <a:t>By a form of the </a:t>
            </a:r>
            <a:r>
              <a:rPr lang="en-US" i="1" dirty="0" smtClean="0"/>
              <a:t>central limit theorem</a:t>
            </a:r>
            <a:r>
              <a:rPr lang="en-US" dirty="0" smtClean="0"/>
              <a:t>, in Section 19.7 you will see            , the option price </a:t>
            </a:r>
            <a:r>
              <a:rPr lang="en-US" i="1" dirty="0" smtClean="0"/>
              <a:t>C</a:t>
            </a:r>
            <a:r>
              <a:rPr lang="en-US" dirty="0" smtClean="0"/>
              <a:t> converges to </a:t>
            </a:r>
            <a:r>
              <a:rPr lang="en-US" i="1" dirty="0" smtClean="0"/>
              <a:t>C</a:t>
            </a:r>
            <a:r>
              <a:rPr lang="en-US" dirty="0" smtClean="0"/>
              <a:t> below</a:t>
            </a:r>
          </a:p>
          <a:p>
            <a:pPr marL="0" indent="0">
              <a:buNone/>
            </a:pPr>
            <a:endParaRPr lang="en-US" dirty="0"/>
          </a:p>
          <a:p>
            <a:pPr marL="0" indent="0">
              <a:buNone/>
            </a:pPr>
            <a:endParaRPr lang="en-US" dirty="0" smtClean="0"/>
          </a:p>
          <a:p>
            <a:r>
              <a:rPr lang="en-US" i="1" dirty="0"/>
              <a:t>C</a:t>
            </a:r>
            <a:r>
              <a:rPr lang="en-US" dirty="0"/>
              <a:t> = Price of the call </a:t>
            </a:r>
            <a:r>
              <a:rPr lang="en-US" dirty="0" smtClean="0"/>
              <a:t>option</a:t>
            </a:r>
          </a:p>
          <a:p>
            <a:endParaRPr lang="en-US" dirty="0"/>
          </a:p>
          <a:p>
            <a:endParaRPr lang="en-US" dirty="0"/>
          </a:p>
          <a:p>
            <a:r>
              <a:rPr lang="en-US" dirty="0" smtClean="0"/>
              <a:t> </a:t>
            </a:r>
            <a:r>
              <a:rPr lang="en-US" i="1" dirty="0"/>
              <a:t>N(d) </a:t>
            </a:r>
            <a:r>
              <a:rPr lang="en-US" dirty="0"/>
              <a:t>is the value of the cumulative standard normal </a:t>
            </a:r>
            <a:r>
              <a:rPr lang="en-US" dirty="0" smtClean="0"/>
              <a:t>distribution</a:t>
            </a:r>
          </a:p>
          <a:p>
            <a:r>
              <a:rPr lang="en-US" i="1" dirty="0" smtClean="0"/>
              <a:t>t</a:t>
            </a:r>
            <a:r>
              <a:rPr lang="en-US" dirty="0" smtClean="0"/>
              <a:t> </a:t>
            </a:r>
            <a:r>
              <a:rPr lang="en-US" dirty="0"/>
              <a:t>is the fixed length of calendar time to expiration and </a:t>
            </a:r>
            <a:r>
              <a:rPr lang="en-US" i="1" dirty="0"/>
              <a:t>h</a:t>
            </a:r>
            <a:r>
              <a:rPr lang="en-US" dirty="0"/>
              <a:t> is the elapsed time between successive stock price changes and </a:t>
            </a:r>
            <a:r>
              <a:rPr lang="en-US" i="1" dirty="0"/>
              <a:t>T=ht</a:t>
            </a:r>
            <a:r>
              <a:rPr lang="en-US" dirty="0"/>
              <a:t>.</a:t>
            </a:r>
          </a:p>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950649892"/>
              </p:ext>
            </p:extLst>
          </p:nvPr>
        </p:nvGraphicFramePr>
        <p:xfrm>
          <a:off x="3352800" y="838200"/>
          <a:ext cx="1111155" cy="430856"/>
        </p:xfrm>
        <a:graphic>
          <a:graphicData uri="http://schemas.openxmlformats.org/presentationml/2006/ole">
            <mc:AlternateContent xmlns:mc="http://schemas.openxmlformats.org/markup-compatibility/2006">
              <mc:Choice xmlns:v="urn:schemas-microsoft-com:vml" Requires="v">
                <p:oleObj spid="_x0000_s32841" name="Equation" r:id="rId3" imgW="469696" imgH="177723" progId="Equation.3">
                  <p:embed/>
                </p:oleObj>
              </mc:Choice>
              <mc:Fallback>
                <p:oleObj name="Equation" r:id="rId3" imgW="469696" imgH="177723"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838200"/>
                        <a:ext cx="1111155" cy="430856"/>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519258605"/>
              </p:ext>
            </p:extLst>
          </p:nvPr>
        </p:nvGraphicFramePr>
        <p:xfrm>
          <a:off x="1752600" y="1981200"/>
          <a:ext cx="4343400" cy="609600"/>
        </p:xfrm>
        <a:graphic>
          <a:graphicData uri="http://schemas.openxmlformats.org/presentationml/2006/ole">
            <mc:AlternateContent xmlns:mc="http://schemas.openxmlformats.org/markup-compatibility/2006">
              <mc:Choice xmlns:v="urn:schemas-microsoft-com:vml" Requires="v">
                <p:oleObj spid="_x0000_s32842" name="Equation" r:id="rId5" imgW="1625600" imgH="228600" progId="Equation.3">
                  <p:embed/>
                </p:oleObj>
              </mc:Choice>
              <mc:Fallback>
                <p:oleObj name="Equation" r:id="rId5" imgW="1625600" imgH="228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1981200"/>
                        <a:ext cx="4343400" cy="609600"/>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704970401"/>
              </p:ext>
            </p:extLst>
          </p:nvPr>
        </p:nvGraphicFramePr>
        <p:xfrm>
          <a:off x="838199" y="3124200"/>
          <a:ext cx="2643188" cy="1143000"/>
        </p:xfrm>
        <a:graphic>
          <a:graphicData uri="http://schemas.openxmlformats.org/presentationml/2006/ole">
            <mc:AlternateContent xmlns:mc="http://schemas.openxmlformats.org/markup-compatibility/2006">
              <mc:Choice xmlns:v="urn:schemas-microsoft-com:vml" Requires="v">
                <p:oleObj spid="_x0000_s32843" name="Equation" r:id="rId7" imgW="1409700" imgH="609600" progId="Equation.3">
                  <p:embed/>
                </p:oleObj>
              </mc:Choice>
              <mc:Fallback>
                <p:oleObj name="Equation" r:id="rId7" imgW="1409700" imgH="6096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199" y="3124200"/>
                        <a:ext cx="2643188" cy="1143000"/>
                      </a:xfrm>
                      <a:prstGeom prst="rect">
                        <a:avLst/>
                      </a:prstGeom>
                      <a:noFill/>
                    </p:spPr>
                  </p:pic>
                </p:oleObj>
              </mc:Fallback>
            </mc:AlternateContent>
          </a:graphicData>
        </a:graphic>
      </p:graphicFrame>
      <p:sp>
        <p:nvSpPr>
          <p:cNvPr id="1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2547702996"/>
              </p:ext>
            </p:extLst>
          </p:nvPr>
        </p:nvGraphicFramePr>
        <p:xfrm>
          <a:off x="4490113" y="3505200"/>
          <a:ext cx="2209800" cy="575469"/>
        </p:xfrm>
        <a:graphic>
          <a:graphicData uri="http://schemas.openxmlformats.org/presentationml/2006/ole">
            <mc:AlternateContent xmlns:mc="http://schemas.openxmlformats.org/markup-compatibility/2006">
              <mc:Choice xmlns:v="urn:schemas-microsoft-com:vml" Requires="v">
                <p:oleObj spid="_x0000_s32844" name="Equation" r:id="rId9" imgW="914400" imgH="241300" progId="Equation.3">
                  <p:embed/>
                </p:oleObj>
              </mc:Choice>
              <mc:Fallback>
                <p:oleObj name="Equation" r:id="rId9" imgW="914400" imgH="2413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0113" y="3505200"/>
                        <a:ext cx="2209800" cy="575469"/>
                      </a:xfrm>
                      <a:prstGeom prst="rect">
                        <a:avLst/>
                      </a:prstGeom>
                      <a:noFill/>
                    </p:spPr>
                  </p:pic>
                </p:oleObj>
              </mc:Fallback>
            </mc:AlternateContent>
          </a:graphicData>
        </a:graphic>
      </p:graphicFrame>
      <p:sp>
        <p:nvSpPr>
          <p:cNvPr id="13" name="TextBox 12"/>
          <p:cNvSpPr txBox="1"/>
          <p:nvPr/>
        </p:nvSpPr>
        <p:spPr>
          <a:xfrm>
            <a:off x="6553200" y="25146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(19.48)</a:t>
            </a:r>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34</a:t>
            </a:fld>
            <a:endParaRPr lang="en-US">
              <a:solidFill>
                <a:schemeClr val="accent6">
                  <a:lumMod val="20000"/>
                  <a:lumOff val="80000"/>
                </a:schemeClr>
              </a:solidFill>
            </a:endParaRPr>
          </a:p>
        </p:txBody>
      </p:sp>
    </p:spTree>
    <p:extLst>
      <p:ext uri="{BB962C8B-B14F-4D97-AF65-F5344CB8AC3E}">
        <p14:creationId xmlns:p14="http://schemas.microsoft.com/office/powerpoint/2010/main" val="1876918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normAutofit lnSpcReduction="10000"/>
          </a:bodyPr>
          <a:lstStyle/>
          <a:p>
            <a:pPr algn="ctr"/>
            <a:r>
              <a:rPr lang="en-US" dirty="0" smtClean="0"/>
              <a:t>If future stock price is </a:t>
            </a:r>
            <a:r>
              <a:rPr lang="en-US" b="1" dirty="0" smtClean="0"/>
              <a:t>constant</a:t>
            </a:r>
            <a:r>
              <a:rPr lang="en-US" dirty="0" smtClean="0"/>
              <a:t> over time, </a:t>
            </a:r>
          </a:p>
          <a:p>
            <a:pPr marL="0" indent="0">
              <a:buNone/>
            </a:pPr>
            <a:r>
              <a:rPr lang="en-US" dirty="0"/>
              <a:t> </a:t>
            </a:r>
            <a:r>
              <a:rPr lang="en-US" dirty="0" smtClean="0"/>
              <a:t>                             then</a:t>
            </a:r>
          </a:p>
          <a:p>
            <a:pPr marL="0" indent="0" algn="ctr">
              <a:buNone/>
            </a:pPr>
            <a:r>
              <a:rPr lang="en-US" dirty="0" smtClean="0"/>
              <a:t>It can be shown that both          and          are equal to 1 and that that Equation (19.48) becomes</a:t>
            </a:r>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dirty="0" smtClean="0"/>
              <a:t>*Equation (19.48 and 19.49) can also be understood in terms of the following steps</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56415039"/>
              </p:ext>
            </p:extLst>
          </p:nvPr>
        </p:nvGraphicFramePr>
        <p:xfrm>
          <a:off x="4343400" y="990600"/>
          <a:ext cx="1066800" cy="457200"/>
        </p:xfrm>
        <a:graphic>
          <a:graphicData uri="http://schemas.openxmlformats.org/presentationml/2006/ole">
            <mc:AlternateContent xmlns:mc="http://schemas.openxmlformats.org/markup-compatibility/2006">
              <mc:Choice xmlns:v="urn:schemas-microsoft-com:vml" Requires="v">
                <p:oleObj spid="_x0000_s33861" name="Equation" r:id="rId3" imgW="469696" imgH="203112" progId="Equation.3">
                  <p:embed/>
                </p:oleObj>
              </mc:Choice>
              <mc:Fallback>
                <p:oleObj name="Equation" r:id="rId3" imgW="469696" imgH="203112"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990600"/>
                        <a:ext cx="1066800" cy="4572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962009028"/>
              </p:ext>
            </p:extLst>
          </p:nvPr>
        </p:nvGraphicFramePr>
        <p:xfrm>
          <a:off x="5105400" y="1524000"/>
          <a:ext cx="874643" cy="457200"/>
        </p:xfrm>
        <a:graphic>
          <a:graphicData uri="http://schemas.openxmlformats.org/presentationml/2006/ole">
            <mc:AlternateContent xmlns:mc="http://schemas.openxmlformats.org/markup-compatibility/2006">
              <mc:Choice xmlns:v="urn:schemas-microsoft-com:vml" Requires="v">
                <p:oleObj spid="_x0000_s33862" name="Equation" r:id="rId5" imgW="418918" imgH="215806" progId="Equation.3">
                  <p:embed/>
                </p:oleObj>
              </mc:Choice>
              <mc:Fallback>
                <p:oleObj name="Equation" r:id="rId5" imgW="418918" imgH="215806"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1524000"/>
                        <a:ext cx="874643" cy="457200"/>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349189200"/>
              </p:ext>
            </p:extLst>
          </p:nvPr>
        </p:nvGraphicFramePr>
        <p:xfrm>
          <a:off x="6713264" y="1524000"/>
          <a:ext cx="894522" cy="457200"/>
        </p:xfrm>
        <a:graphic>
          <a:graphicData uri="http://schemas.openxmlformats.org/presentationml/2006/ole">
            <mc:AlternateContent xmlns:mc="http://schemas.openxmlformats.org/markup-compatibility/2006">
              <mc:Choice xmlns:v="urn:schemas-microsoft-com:vml" Requires="v">
                <p:oleObj spid="_x0000_s33863" name="Equation" r:id="rId7" imgW="431613" imgH="215806" progId="Equation.3">
                  <p:embed/>
                </p:oleObj>
              </mc:Choice>
              <mc:Fallback>
                <p:oleObj name="Equation" r:id="rId7" imgW="431613" imgH="215806"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13264" y="1524000"/>
                        <a:ext cx="894522" cy="457200"/>
                      </a:xfrm>
                      <a:prstGeom prst="rect">
                        <a:avLst/>
                      </a:prstGeom>
                      <a:noFill/>
                    </p:spPr>
                  </p:pic>
                </p:oleObj>
              </mc:Fallback>
            </mc:AlternateContent>
          </a:graphicData>
        </a:graphic>
      </p:graphicFrame>
      <p:sp>
        <p:nvSpPr>
          <p:cNvPr id="1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4185377922"/>
              </p:ext>
            </p:extLst>
          </p:nvPr>
        </p:nvGraphicFramePr>
        <p:xfrm>
          <a:off x="3140975" y="3276600"/>
          <a:ext cx="3181350" cy="698345"/>
        </p:xfrm>
        <a:graphic>
          <a:graphicData uri="http://schemas.openxmlformats.org/presentationml/2006/ole">
            <mc:AlternateContent xmlns:mc="http://schemas.openxmlformats.org/markup-compatibility/2006">
              <mc:Choice xmlns:v="urn:schemas-microsoft-com:vml" Requires="v">
                <p:oleObj spid="_x0000_s33864" name="Equation" r:id="rId9" imgW="914400" imgH="203040" progId="Equation.3">
                  <p:embed/>
                </p:oleObj>
              </mc:Choice>
              <mc:Fallback>
                <p:oleObj name="Equation" r:id="rId9" imgW="914400" imgH="203040" progId="Equation.3">
                  <p:embed/>
                  <p:pic>
                    <p:nvPicPr>
                      <p:cNvPr id="0" name="Object 7"/>
                      <p:cNvPicPr>
                        <a:picLocks noChangeAspect="1" noChangeArrowheads="1"/>
                      </p:cNvPicPr>
                      <p:nvPr/>
                    </p:nvPicPr>
                    <p:blipFill>
                      <a:blip r:embed="rId10"/>
                      <a:srcRect/>
                      <a:stretch>
                        <a:fillRect/>
                      </a:stretch>
                    </p:blipFill>
                    <p:spPr bwMode="auto">
                      <a:xfrm>
                        <a:off x="3140975" y="3276600"/>
                        <a:ext cx="3181350" cy="698345"/>
                      </a:xfrm>
                      <a:prstGeom prst="rect">
                        <a:avLst/>
                      </a:prstGeom>
                      <a:noFill/>
                    </p:spPr>
                  </p:pic>
                </p:oleObj>
              </mc:Fallback>
            </mc:AlternateContent>
          </a:graphicData>
        </a:graphic>
      </p:graphicFrame>
      <p:sp>
        <p:nvSpPr>
          <p:cNvPr id="12" name="TextBox 11"/>
          <p:cNvSpPr txBox="1"/>
          <p:nvPr/>
        </p:nvSpPr>
        <p:spPr>
          <a:xfrm>
            <a:off x="6553200" y="41910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(19.49)</a:t>
            </a:r>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35</a:t>
            </a:fld>
            <a:endParaRPr lang="en-US">
              <a:solidFill>
                <a:schemeClr val="accent6">
                  <a:lumMod val="20000"/>
                  <a:lumOff val="80000"/>
                </a:schemeClr>
              </a:solidFill>
            </a:endParaRPr>
          </a:p>
        </p:txBody>
      </p:sp>
    </p:spTree>
    <p:extLst>
      <p:ext uri="{BB962C8B-B14F-4D97-AF65-F5344CB8AC3E}">
        <p14:creationId xmlns:p14="http://schemas.microsoft.com/office/powerpoint/2010/main" val="2339222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 y="410837"/>
            <a:ext cx="8229600" cy="1113163"/>
          </a:xfrm>
        </p:spPr>
        <p:txBody>
          <a:bodyPr/>
          <a:lstStyle/>
          <a:p>
            <a:pPr algn="ctr"/>
            <a:r>
              <a:rPr lang="en-US" dirty="0" smtClean="0"/>
              <a:t>Step 1: Future price of the stock is constant over time</a:t>
            </a:r>
            <a:endParaRPr lang="en-US" dirty="0"/>
          </a:p>
        </p:txBody>
      </p:sp>
      <p:sp>
        <p:nvSpPr>
          <p:cNvPr id="3" name="Content Placeholder 2"/>
          <p:cNvSpPr>
            <a:spLocks noGrp="1"/>
          </p:cNvSpPr>
          <p:nvPr>
            <p:ph idx="1"/>
          </p:nvPr>
        </p:nvSpPr>
        <p:spPr>
          <a:xfrm>
            <a:off x="457200" y="1828801"/>
            <a:ext cx="8229600" cy="4297364"/>
          </a:xfrm>
        </p:spPr>
        <p:txBody>
          <a:bodyPr/>
          <a:lstStyle/>
          <a:p>
            <a:r>
              <a:rPr lang="en-US" dirty="0" smtClean="0"/>
              <a:t>Value of the call option:</a:t>
            </a:r>
          </a:p>
          <a:p>
            <a:pPr lvl="1"/>
            <a:r>
              <a:rPr lang="en-US" i="1" dirty="0" smtClean="0"/>
              <a:t>X</a:t>
            </a:r>
            <a:r>
              <a:rPr lang="en-US" dirty="0" smtClean="0"/>
              <a:t>= exercise price</a:t>
            </a:r>
          </a:p>
          <a:p>
            <a:pPr lvl="1"/>
            <a:r>
              <a:rPr lang="en-US" i="1" dirty="0" smtClean="0"/>
              <a:t>C</a:t>
            </a:r>
            <a:r>
              <a:rPr lang="en-US" dirty="0" smtClean="0"/>
              <a:t>= value of the option (current price of stock – 		present value of purchase price)</a:t>
            </a:r>
          </a:p>
          <a:p>
            <a:pPr lvl="1"/>
            <a:endParaRPr lang="en-US" dirty="0"/>
          </a:p>
          <a:p>
            <a:pPr marL="457200" lvl="1" indent="0">
              <a:buNone/>
            </a:pPr>
            <a:r>
              <a:rPr lang="en-US" dirty="0" smtClean="0"/>
              <a:t>*Equation 19.50 assumes discrete compounding of interest, whereas Equation 19.49 assumes continuous compounding of interest.  </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302272820"/>
              </p:ext>
            </p:extLst>
          </p:nvPr>
        </p:nvGraphicFramePr>
        <p:xfrm>
          <a:off x="4800600" y="1922196"/>
          <a:ext cx="2209800" cy="880008"/>
        </p:xfrm>
        <a:graphic>
          <a:graphicData uri="http://schemas.openxmlformats.org/presentationml/2006/ole">
            <mc:AlternateContent xmlns:mc="http://schemas.openxmlformats.org/markup-compatibility/2006">
              <mc:Choice xmlns:v="urn:schemas-microsoft-com:vml" Requires="v">
                <p:oleObj spid="_x0000_s34842" name="Equation" r:id="rId3" imgW="1079032" imgH="431613" progId="Equation.DSMT4">
                  <p:embed/>
                </p:oleObj>
              </mc:Choice>
              <mc:Fallback>
                <p:oleObj name="Equation" r:id="rId3" imgW="1079032" imgH="431613"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922196"/>
                        <a:ext cx="2209800" cy="880008"/>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TextBox 11"/>
          <p:cNvSpPr txBox="1"/>
          <p:nvPr/>
        </p:nvSpPr>
        <p:spPr>
          <a:xfrm>
            <a:off x="7391400" y="23622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(19.50)</a:t>
            </a:r>
          </a:p>
        </p:txBody>
      </p:sp>
      <p:sp>
        <p:nvSpPr>
          <p:cNvPr id="7" name="Slide Number Placeholder 6"/>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36</a:t>
            </a:fld>
            <a:endParaRPr lang="en-US">
              <a:solidFill>
                <a:schemeClr val="accent6">
                  <a:lumMod val="20000"/>
                  <a:lumOff val="80000"/>
                </a:schemeClr>
              </a:solidFill>
            </a:endParaRPr>
          </a:p>
        </p:txBody>
      </p:sp>
    </p:spTree>
    <p:extLst>
      <p:ext uri="{BB962C8B-B14F-4D97-AF65-F5344CB8AC3E}">
        <p14:creationId xmlns:p14="http://schemas.microsoft.com/office/powerpoint/2010/main" val="1641897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5"/>
          </a:xfrm>
        </p:spPr>
        <p:txBody>
          <a:bodyPr/>
          <a:lstStyle/>
          <a:p>
            <a:pPr marL="0" indent="0" algn="ctr">
              <a:buNone/>
            </a:pPr>
            <a:r>
              <a:rPr lang="en-US" dirty="0" smtClean="0"/>
              <a:t>*We can adjust Equation 19.50 for </a:t>
            </a:r>
            <a:r>
              <a:rPr lang="en-US" b="1" dirty="0" smtClean="0"/>
              <a:t>continuous compounding</a:t>
            </a:r>
            <a:r>
              <a:rPr lang="en-US" dirty="0" smtClean="0"/>
              <a:t> by changing</a:t>
            </a:r>
          </a:p>
          <a:p>
            <a:pPr marL="0" indent="0" algn="ctr">
              <a:buNone/>
            </a:pPr>
            <a:endParaRPr lang="en-US" dirty="0" smtClean="0"/>
          </a:p>
          <a:p>
            <a:pPr marL="0" indent="0" algn="ctr">
              <a:buNone/>
            </a:pPr>
            <a:r>
              <a:rPr lang="en-US" dirty="0" smtClean="0"/>
              <a:t>to</a:t>
            </a:r>
          </a:p>
          <a:p>
            <a:pPr marL="0" indent="0" algn="ctr">
              <a:buNone/>
            </a:pPr>
            <a:endParaRPr lang="en-US" dirty="0"/>
          </a:p>
          <a:p>
            <a:pPr marL="0" indent="0" algn="ctr">
              <a:buNone/>
            </a:pPr>
            <a:r>
              <a:rPr lang="en-US" dirty="0" smtClean="0"/>
              <a:t>And get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733624790"/>
              </p:ext>
            </p:extLst>
          </p:nvPr>
        </p:nvGraphicFramePr>
        <p:xfrm>
          <a:off x="2743200" y="2057400"/>
          <a:ext cx="990600" cy="796019"/>
        </p:xfrm>
        <a:graphic>
          <a:graphicData uri="http://schemas.openxmlformats.org/presentationml/2006/ole">
            <mc:AlternateContent xmlns:mc="http://schemas.openxmlformats.org/markup-compatibility/2006">
              <mc:Choice xmlns:v="urn:schemas-microsoft-com:vml" Requires="v">
                <p:oleObj spid="_x0000_s35893" name="Equation" r:id="rId3" imgW="533169" imgH="431613" progId="Equation.DSMT4">
                  <p:embed/>
                </p:oleObj>
              </mc:Choice>
              <mc:Fallback>
                <p:oleObj name="Equation" r:id="rId3" imgW="533169" imgH="431613"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057400"/>
                        <a:ext cx="990600" cy="796019"/>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778490348"/>
              </p:ext>
            </p:extLst>
          </p:nvPr>
        </p:nvGraphicFramePr>
        <p:xfrm>
          <a:off x="5553501" y="2209800"/>
          <a:ext cx="736600" cy="533400"/>
        </p:xfrm>
        <a:graphic>
          <a:graphicData uri="http://schemas.openxmlformats.org/presentationml/2006/ole">
            <mc:AlternateContent xmlns:mc="http://schemas.openxmlformats.org/markup-compatibility/2006">
              <mc:Choice xmlns:v="urn:schemas-microsoft-com:vml" Requires="v">
                <p:oleObj spid="_x0000_s35894" name="Equation" r:id="rId5" imgW="279279" imgH="203112" progId="Equation.DSMT4">
                  <p:embed/>
                </p:oleObj>
              </mc:Choice>
              <mc:Fallback>
                <p:oleObj name="Equation" r:id="rId5" imgW="279279" imgH="203112" progId="Equation.DSMT4">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3501" y="2209800"/>
                        <a:ext cx="736600" cy="53340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35979081"/>
              </p:ext>
            </p:extLst>
          </p:nvPr>
        </p:nvGraphicFramePr>
        <p:xfrm>
          <a:off x="3048000" y="4457700"/>
          <a:ext cx="3168650" cy="685800"/>
        </p:xfrm>
        <a:graphic>
          <a:graphicData uri="http://schemas.openxmlformats.org/presentationml/2006/ole">
            <mc:AlternateContent xmlns:mc="http://schemas.openxmlformats.org/markup-compatibility/2006">
              <mc:Choice xmlns:v="urn:schemas-microsoft-com:vml" Requires="v">
                <p:oleObj spid="_x0000_s35895" name="Equation" r:id="rId7" imgW="927000" imgH="203040" progId="Equation.DSMT4">
                  <p:embed/>
                </p:oleObj>
              </mc:Choice>
              <mc:Fallback>
                <p:oleObj name="Equation" r:id="rId7" imgW="927000" imgH="203040" progId="Equation.DSMT4">
                  <p:embed/>
                  <p:pic>
                    <p:nvPicPr>
                      <p:cNvPr id="0" name="Object 6"/>
                      <p:cNvPicPr>
                        <a:picLocks noChangeAspect="1" noChangeArrowheads="1"/>
                      </p:cNvPicPr>
                      <p:nvPr/>
                    </p:nvPicPr>
                    <p:blipFill>
                      <a:blip r:embed="rId8"/>
                      <a:srcRect/>
                      <a:stretch>
                        <a:fillRect/>
                      </a:stretch>
                    </p:blipFill>
                    <p:spPr bwMode="auto">
                      <a:xfrm>
                        <a:off x="3048000" y="4457700"/>
                        <a:ext cx="3168650" cy="685800"/>
                      </a:xfrm>
                      <a:prstGeom prst="rect">
                        <a:avLst/>
                      </a:prstGeom>
                      <a:noFill/>
                      <a:ln>
                        <a:noFill/>
                      </a:ln>
                    </p:spPr>
                  </p:pic>
                </p:oleObj>
              </mc:Fallback>
            </mc:AlternateContent>
          </a:graphicData>
        </a:graphic>
      </p:graphicFrame>
      <p:sp>
        <p:nvSpPr>
          <p:cNvPr id="7" name="TextBox 6"/>
          <p:cNvSpPr txBox="1"/>
          <p:nvPr/>
        </p:nvSpPr>
        <p:spPr>
          <a:xfrm>
            <a:off x="6248400" y="5231642"/>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(19.51)</a:t>
            </a:r>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37</a:t>
            </a:fld>
            <a:endParaRPr lang="en-US">
              <a:solidFill>
                <a:schemeClr val="accent6">
                  <a:lumMod val="20000"/>
                  <a:lumOff val="80000"/>
                </a:schemeClr>
              </a:solidFill>
            </a:endParaRPr>
          </a:p>
        </p:txBody>
      </p:sp>
    </p:spTree>
    <p:extLst>
      <p:ext uri="{BB962C8B-B14F-4D97-AF65-F5344CB8AC3E}">
        <p14:creationId xmlns:p14="http://schemas.microsoft.com/office/powerpoint/2010/main" val="41756169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39763"/>
          </a:xfrm>
        </p:spPr>
        <p:txBody>
          <a:bodyPr/>
          <a:lstStyle/>
          <a:p>
            <a:pPr algn="ctr"/>
            <a:r>
              <a:rPr lang="en-US" dirty="0" smtClean="0"/>
              <a:t>Step 2: Assume the price of the stock fluctuates over time (    )</a:t>
            </a:r>
            <a:endParaRPr lang="en-US" dirty="0"/>
          </a:p>
        </p:txBody>
      </p:sp>
      <p:sp>
        <p:nvSpPr>
          <p:cNvPr id="3" name="Content Placeholder 2"/>
          <p:cNvSpPr>
            <a:spLocks noGrp="1"/>
          </p:cNvSpPr>
          <p:nvPr>
            <p:ph idx="1"/>
          </p:nvPr>
        </p:nvSpPr>
        <p:spPr>
          <a:xfrm>
            <a:off x="457200" y="2057400"/>
            <a:ext cx="8382000" cy="3810001"/>
          </a:xfrm>
        </p:spPr>
        <p:txBody>
          <a:bodyPr/>
          <a:lstStyle/>
          <a:p>
            <a:pPr algn="ctr"/>
            <a:r>
              <a:rPr lang="en-US" dirty="0" smtClean="0"/>
              <a:t>Adjust Equation 19.49 for </a:t>
            </a:r>
            <a:r>
              <a:rPr lang="en-US" b="1" dirty="0" smtClean="0"/>
              <a:t>uncertainty associated with fluctuation</a:t>
            </a:r>
            <a:r>
              <a:rPr lang="en-US" dirty="0"/>
              <a:t> </a:t>
            </a:r>
            <a:r>
              <a:rPr lang="en-US" dirty="0" smtClean="0"/>
              <a:t>by using the </a:t>
            </a:r>
            <a:r>
              <a:rPr lang="en-US" b="1" dirty="0" smtClean="0"/>
              <a:t>cumulative normal distribution function.</a:t>
            </a:r>
          </a:p>
          <a:p>
            <a:pPr algn="ctr"/>
            <a:r>
              <a:rPr lang="en-US" dirty="0" smtClean="0"/>
              <a:t> </a:t>
            </a:r>
          </a:p>
          <a:p>
            <a:pPr algn="ctr"/>
            <a:r>
              <a:rPr lang="en-US" dirty="0" smtClean="0"/>
              <a:t>Assume      from Equation 19.48 follows a </a:t>
            </a:r>
            <a:r>
              <a:rPr lang="en-US" b="1" dirty="0" smtClean="0"/>
              <a:t>log-normal distribution</a:t>
            </a:r>
            <a:r>
              <a:rPr lang="en-US" dirty="0" smtClean="0"/>
              <a:t> (discussed in section 19.3).</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106639366"/>
              </p:ext>
            </p:extLst>
          </p:nvPr>
        </p:nvGraphicFramePr>
        <p:xfrm>
          <a:off x="6248400" y="990600"/>
          <a:ext cx="533400" cy="753035"/>
        </p:xfrm>
        <a:graphic>
          <a:graphicData uri="http://schemas.openxmlformats.org/presentationml/2006/ole">
            <mc:AlternateContent xmlns:mc="http://schemas.openxmlformats.org/markup-compatibility/2006">
              <mc:Choice xmlns:v="urn:schemas-microsoft-com:vml" Requires="v">
                <p:oleObj spid="_x0000_s36895" name="Equation" r:id="rId3" imgW="165028" imgH="228501" progId="Equation.DSMT4">
                  <p:embed/>
                </p:oleObj>
              </mc:Choice>
              <mc:Fallback>
                <p:oleObj name="Equation" r:id="rId3" imgW="165028" imgH="228501"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990600"/>
                        <a:ext cx="533400" cy="753035"/>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839127659"/>
              </p:ext>
            </p:extLst>
          </p:nvPr>
        </p:nvGraphicFramePr>
        <p:xfrm>
          <a:off x="2209800" y="4191000"/>
          <a:ext cx="533400" cy="752475"/>
        </p:xfrm>
        <a:graphic>
          <a:graphicData uri="http://schemas.openxmlformats.org/presentationml/2006/ole">
            <mc:AlternateContent xmlns:mc="http://schemas.openxmlformats.org/markup-compatibility/2006">
              <mc:Choice xmlns:v="urn:schemas-microsoft-com:vml" Requires="v">
                <p:oleObj spid="_x0000_s36896" name="Equation" r:id="rId5" imgW="165028" imgH="228501" progId="Equation.DSMT4">
                  <p:embed/>
                </p:oleObj>
              </mc:Choice>
              <mc:Fallback>
                <p:oleObj name="Equation" r:id="rId5" imgW="165028" imgH="228501"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4191000"/>
                        <a:ext cx="5334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38</a:t>
            </a:fld>
            <a:endParaRPr lang="en-US">
              <a:solidFill>
                <a:schemeClr val="accent6">
                  <a:lumMod val="20000"/>
                  <a:lumOff val="80000"/>
                </a:schemeClr>
              </a:solidFill>
            </a:endParaRPr>
          </a:p>
        </p:txBody>
      </p:sp>
    </p:spTree>
    <p:extLst>
      <p:ext uri="{BB962C8B-B14F-4D97-AF65-F5344CB8AC3E}">
        <p14:creationId xmlns:p14="http://schemas.microsoft.com/office/powerpoint/2010/main" val="6971996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fontScale="92500" lnSpcReduction="10000"/>
          </a:bodyPr>
          <a:lstStyle/>
          <a:p>
            <a:pPr algn="ctr"/>
            <a:r>
              <a:rPr lang="en-US" dirty="0" smtClean="0"/>
              <a:t>Adjustment factors           and          in </a:t>
            </a:r>
            <a:r>
              <a:rPr lang="en-US" b="1" dirty="0" smtClean="0"/>
              <a:t>Black-Scholes option valuation model</a:t>
            </a:r>
            <a:r>
              <a:rPr lang="en-US" dirty="0" smtClean="0"/>
              <a:t> are adjustments made to EQ 19.49 to account for uncertainty of the fluctuation of stock price.</a:t>
            </a:r>
          </a:p>
          <a:p>
            <a:pPr algn="ctr"/>
            <a:endParaRPr lang="en-US" dirty="0"/>
          </a:p>
          <a:p>
            <a:pPr algn="ctr"/>
            <a:r>
              <a:rPr lang="en-US" dirty="0" smtClean="0"/>
              <a:t>Continuous option pricing model (EQ 19.48) </a:t>
            </a:r>
          </a:p>
          <a:p>
            <a:pPr marL="0" indent="0" algn="ctr">
              <a:buNone/>
            </a:pPr>
            <a:r>
              <a:rPr lang="en-US" dirty="0" err="1" smtClean="0"/>
              <a:t>vs</a:t>
            </a:r>
            <a:r>
              <a:rPr lang="en-US" dirty="0" smtClean="0"/>
              <a:t> </a:t>
            </a:r>
          </a:p>
          <a:p>
            <a:pPr algn="ctr"/>
            <a:r>
              <a:rPr lang="en-US" dirty="0" smtClean="0"/>
              <a:t>binomial option price model (EQ19.47)</a:t>
            </a:r>
          </a:p>
          <a:p>
            <a:pPr marL="0" indent="0" algn="ctr">
              <a:buNone/>
            </a:pPr>
            <a:r>
              <a:rPr lang="en-US" dirty="0" smtClean="0"/>
              <a:t>              and           are </a:t>
            </a:r>
            <a:r>
              <a:rPr lang="en-US" b="1" dirty="0" smtClean="0"/>
              <a:t>cumulative normal density functions</a:t>
            </a:r>
          </a:p>
          <a:p>
            <a:pPr marL="0" indent="0" algn="ctr">
              <a:buNone/>
            </a:pPr>
            <a:r>
              <a:rPr lang="en-US" dirty="0" smtClean="0"/>
              <a:t> while                  and                    are </a:t>
            </a:r>
            <a:r>
              <a:rPr lang="en-US" b="1" dirty="0" smtClean="0"/>
              <a:t>complementary binomial distribution functions</a:t>
            </a:r>
            <a:r>
              <a:rPr lang="en-US" dirty="0" smtClean="0"/>
              <a:t>.</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300838889"/>
              </p:ext>
            </p:extLst>
          </p:nvPr>
        </p:nvGraphicFramePr>
        <p:xfrm>
          <a:off x="4061791" y="381000"/>
          <a:ext cx="1020418" cy="533400"/>
        </p:xfrm>
        <a:graphic>
          <a:graphicData uri="http://schemas.openxmlformats.org/presentationml/2006/ole">
            <mc:AlternateContent xmlns:mc="http://schemas.openxmlformats.org/markup-compatibility/2006">
              <mc:Choice xmlns:v="urn:schemas-microsoft-com:vml" Requires="v">
                <p:oleObj spid="_x0000_s37981" name="Equation" r:id="rId3" imgW="418918" imgH="215806" progId="Equation.DSMT4">
                  <p:embed/>
                </p:oleObj>
              </mc:Choice>
              <mc:Fallback>
                <p:oleObj name="Equation" r:id="rId3" imgW="418918" imgH="215806"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1791" y="381000"/>
                        <a:ext cx="1020418" cy="5334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701845097"/>
              </p:ext>
            </p:extLst>
          </p:nvPr>
        </p:nvGraphicFramePr>
        <p:xfrm>
          <a:off x="5791200" y="381000"/>
          <a:ext cx="1043609" cy="533400"/>
        </p:xfrm>
        <a:graphic>
          <a:graphicData uri="http://schemas.openxmlformats.org/presentationml/2006/ole">
            <mc:AlternateContent xmlns:mc="http://schemas.openxmlformats.org/markup-compatibility/2006">
              <mc:Choice xmlns:v="urn:schemas-microsoft-com:vml" Requires="v">
                <p:oleObj spid="_x0000_s37982" name="Equation" r:id="rId5" imgW="431613" imgH="215806" progId="Equation.DSMT4">
                  <p:embed/>
                </p:oleObj>
              </mc:Choice>
              <mc:Fallback>
                <p:oleObj name="Equation" r:id="rId5" imgW="431613" imgH="215806"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381000"/>
                        <a:ext cx="1043609" cy="533400"/>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951615698"/>
              </p:ext>
            </p:extLst>
          </p:nvPr>
        </p:nvGraphicFramePr>
        <p:xfrm>
          <a:off x="914400" y="4114800"/>
          <a:ext cx="1020763" cy="533400"/>
        </p:xfrm>
        <a:graphic>
          <a:graphicData uri="http://schemas.openxmlformats.org/presentationml/2006/ole">
            <mc:AlternateContent xmlns:mc="http://schemas.openxmlformats.org/markup-compatibility/2006">
              <mc:Choice xmlns:v="urn:schemas-microsoft-com:vml" Requires="v">
                <p:oleObj spid="_x0000_s37983" name="Equation" r:id="rId7" imgW="418918" imgH="215806" progId="Equation.DSMT4">
                  <p:embed/>
                </p:oleObj>
              </mc:Choice>
              <mc:Fallback>
                <p:oleObj name="Equation" r:id="rId7" imgW="418918" imgH="215806"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114800"/>
                        <a:ext cx="10207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55214762"/>
              </p:ext>
            </p:extLst>
          </p:nvPr>
        </p:nvGraphicFramePr>
        <p:xfrm>
          <a:off x="2514600" y="4114800"/>
          <a:ext cx="1042988" cy="533400"/>
        </p:xfrm>
        <a:graphic>
          <a:graphicData uri="http://schemas.openxmlformats.org/presentationml/2006/ole">
            <mc:AlternateContent xmlns:mc="http://schemas.openxmlformats.org/markup-compatibility/2006">
              <mc:Choice xmlns:v="urn:schemas-microsoft-com:vml" Requires="v">
                <p:oleObj spid="_x0000_s37984" name="Equation" r:id="rId8" imgW="431613" imgH="215806" progId="Equation.DSMT4">
                  <p:embed/>
                </p:oleObj>
              </mc:Choice>
              <mc:Fallback>
                <p:oleObj name="Equation" r:id="rId8" imgW="431613" imgH="215806"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4114800"/>
                        <a:ext cx="10429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850021039"/>
              </p:ext>
            </p:extLst>
          </p:nvPr>
        </p:nvGraphicFramePr>
        <p:xfrm>
          <a:off x="5105400" y="5105400"/>
          <a:ext cx="1632857" cy="457200"/>
        </p:xfrm>
        <a:graphic>
          <a:graphicData uri="http://schemas.openxmlformats.org/presentationml/2006/ole">
            <mc:AlternateContent xmlns:mc="http://schemas.openxmlformats.org/markup-compatibility/2006">
              <mc:Choice xmlns:v="urn:schemas-microsoft-com:vml" Requires="v">
                <p:oleObj spid="_x0000_s37985" name="Equation" r:id="rId9" imgW="710891" imgH="203112" progId="Equation.DSMT4">
                  <p:embed/>
                </p:oleObj>
              </mc:Choice>
              <mc:Fallback>
                <p:oleObj name="Equation" r:id="rId9" imgW="710891" imgH="203112" progId="Equation.DSMT4">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5400" y="5105400"/>
                        <a:ext cx="1632857" cy="457200"/>
                      </a:xfrm>
                      <a:prstGeom prst="rect">
                        <a:avLst/>
                      </a:prstGeom>
                      <a:noFill/>
                    </p:spPr>
                  </p:pic>
                </p:oleObj>
              </mc:Fallback>
            </mc:AlternateContent>
          </a:graphicData>
        </a:graphic>
      </p:graphicFrame>
      <p:sp>
        <p:nvSpPr>
          <p:cNvPr id="12"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444417056"/>
              </p:ext>
            </p:extLst>
          </p:nvPr>
        </p:nvGraphicFramePr>
        <p:xfrm>
          <a:off x="2743200" y="5029200"/>
          <a:ext cx="1676400" cy="495837"/>
        </p:xfrm>
        <a:graphic>
          <a:graphicData uri="http://schemas.openxmlformats.org/presentationml/2006/ole">
            <mc:AlternateContent xmlns:mc="http://schemas.openxmlformats.org/markup-compatibility/2006">
              <mc:Choice xmlns:v="urn:schemas-microsoft-com:vml" Requires="v">
                <p:oleObj spid="_x0000_s37986" name="Equation" r:id="rId11" imgW="672808" imgH="203112" progId="Equation.DSMT4">
                  <p:embed/>
                </p:oleObj>
              </mc:Choice>
              <mc:Fallback>
                <p:oleObj name="Equation" r:id="rId11" imgW="672808" imgH="203112" progId="Equation.DSMT4">
                  <p:embed/>
                  <p:pic>
                    <p:nvPicPr>
                      <p:cNvPr id="0"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43200" y="5029200"/>
                        <a:ext cx="1676400" cy="495837"/>
                      </a:xfrm>
                      <a:prstGeom prst="rect">
                        <a:avLst/>
                      </a:prstGeom>
                      <a:noFill/>
                    </p:spPr>
                  </p:pic>
                </p:oleObj>
              </mc:Fallback>
            </mc:AlternateContent>
          </a:graphicData>
        </a:graphic>
      </p:graphicFrame>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39</a:t>
            </a:fld>
            <a:endParaRPr lang="en-US">
              <a:solidFill>
                <a:schemeClr val="accent6">
                  <a:lumMod val="20000"/>
                  <a:lumOff val="80000"/>
                </a:schemeClr>
              </a:solidFill>
            </a:endParaRPr>
          </a:p>
        </p:txBody>
      </p:sp>
    </p:spTree>
    <p:extLst>
      <p:ext uri="{BB962C8B-B14F-4D97-AF65-F5344CB8AC3E}">
        <p14:creationId xmlns:p14="http://schemas.microsoft.com/office/powerpoint/2010/main" val="2001337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39763"/>
          </a:xfrm>
        </p:spPr>
        <p:txBody>
          <a:bodyPr/>
          <a:lstStyle/>
          <a:p>
            <a:pPr algn="ctr"/>
            <a:r>
              <a:rPr lang="en-US" dirty="0" smtClean="0"/>
              <a:t>19.1 The Normal Distribution</a:t>
            </a:r>
            <a:endParaRPr lang="en-US" dirty="0"/>
          </a:p>
        </p:txBody>
      </p:sp>
      <p:sp>
        <p:nvSpPr>
          <p:cNvPr id="3" name="Content Placeholder 2"/>
          <p:cNvSpPr>
            <a:spLocks noGrp="1"/>
          </p:cNvSpPr>
          <p:nvPr>
            <p:ph idx="1"/>
          </p:nvPr>
        </p:nvSpPr>
        <p:spPr>
          <a:xfrm>
            <a:off x="228600" y="1219200"/>
            <a:ext cx="8534400" cy="5257799"/>
          </a:xfrm>
        </p:spPr>
        <p:txBody>
          <a:bodyPr/>
          <a:lstStyle/>
          <a:p>
            <a:r>
              <a:rPr lang="en-US" dirty="0" smtClean="0"/>
              <a:t>A random variable X is said to be normally distributed with mean</a:t>
            </a:r>
            <a:r>
              <a:rPr lang="en-US" dirty="0" smtClean="0">
                <a:solidFill>
                  <a:srgbClr val="FF0000"/>
                </a:solidFill>
              </a:rPr>
              <a:t>    </a:t>
            </a:r>
            <a:r>
              <a:rPr lang="en-US" dirty="0" smtClean="0"/>
              <a:t>and variance     if it has the </a:t>
            </a:r>
            <a:r>
              <a:rPr lang="en-US" b="1" dirty="0" smtClean="0"/>
              <a:t>probability density function (PDF)</a:t>
            </a:r>
          </a:p>
          <a:p>
            <a:pPr marL="0" indent="0">
              <a:buNone/>
            </a:pPr>
            <a:endParaRPr lang="en-US" b="1" dirty="0"/>
          </a:p>
          <a:p>
            <a:pPr marL="0" indent="0">
              <a:buNone/>
            </a:pPr>
            <a:endParaRPr lang="en-US" b="1" dirty="0" smtClean="0"/>
          </a:p>
          <a:p>
            <a:pPr marL="0" indent="0" algn="ctr">
              <a:buNone/>
            </a:pPr>
            <a:endParaRPr lang="en-US" dirty="0" smtClean="0"/>
          </a:p>
          <a:p>
            <a:pPr marL="0" indent="0" algn="ctr">
              <a:buNone/>
            </a:pPr>
            <a:r>
              <a:rPr lang="en-US" dirty="0" smtClean="0"/>
              <a:t>*Useful in approximation for binomial distribution and studying option pricing.</a:t>
            </a:r>
            <a:endParaRPr lang="en-US" dirty="0"/>
          </a:p>
        </p:txBody>
      </p:sp>
      <p:sp>
        <p:nvSpPr>
          <p:cNvPr id="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874948923"/>
              </p:ext>
            </p:extLst>
          </p:nvPr>
        </p:nvGraphicFramePr>
        <p:xfrm>
          <a:off x="4038600" y="1828800"/>
          <a:ext cx="381000" cy="404813"/>
        </p:xfrm>
        <a:graphic>
          <a:graphicData uri="http://schemas.openxmlformats.org/presentationml/2006/ole">
            <mc:AlternateContent xmlns:mc="http://schemas.openxmlformats.org/markup-compatibility/2006">
              <mc:Choice xmlns:v="urn:schemas-microsoft-com:vml" Requires="v">
                <p:oleObj spid="_x0000_s4279" name="Equation" r:id="rId3" imgW="152268" imgH="164957" progId="Equation.3">
                  <p:embed/>
                </p:oleObj>
              </mc:Choice>
              <mc:Fallback>
                <p:oleObj name="Equation" r:id="rId3" imgW="152268" imgH="164957"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828800"/>
                        <a:ext cx="381000" cy="404813"/>
                      </a:xfrm>
                      <a:prstGeom prst="rect">
                        <a:avLst/>
                      </a:prstGeom>
                      <a:noFill/>
                      <a:ln>
                        <a:noFill/>
                      </a:ln>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232265971"/>
              </p:ext>
            </p:extLst>
          </p:nvPr>
        </p:nvGraphicFramePr>
        <p:xfrm>
          <a:off x="6553200" y="1752600"/>
          <a:ext cx="533400" cy="487017"/>
        </p:xfrm>
        <a:graphic>
          <a:graphicData uri="http://schemas.openxmlformats.org/presentationml/2006/ole">
            <mc:AlternateContent xmlns:mc="http://schemas.openxmlformats.org/markup-compatibility/2006">
              <mc:Choice xmlns:v="urn:schemas-microsoft-com:vml" Requires="v">
                <p:oleObj spid="_x0000_s4280" name="Equation" r:id="rId5" imgW="215713" imgH="203024" progId="Equation.3">
                  <p:embed/>
                </p:oleObj>
              </mc:Choice>
              <mc:Fallback>
                <p:oleObj name="Equation" r:id="rId5" imgW="215713" imgH="203024"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1752600"/>
                        <a:ext cx="533400" cy="487017"/>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46336284"/>
              </p:ext>
            </p:extLst>
          </p:nvPr>
        </p:nvGraphicFramePr>
        <p:xfrm>
          <a:off x="1752600" y="2971800"/>
          <a:ext cx="3532188" cy="1111250"/>
        </p:xfrm>
        <a:graphic>
          <a:graphicData uri="http://schemas.openxmlformats.org/presentationml/2006/ole">
            <mc:AlternateContent xmlns:mc="http://schemas.openxmlformats.org/markup-compatibility/2006">
              <mc:Choice xmlns:v="urn:schemas-microsoft-com:vml" Requires="v">
                <p:oleObj spid="_x0000_s4281" name="Equation" r:id="rId7" imgW="1409400" imgH="444240" progId="Equation.3">
                  <p:embed/>
                </p:oleObj>
              </mc:Choice>
              <mc:Fallback>
                <p:oleObj name="Equation" r:id="rId7" imgW="1409400" imgH="444240" progId="Equation.3">
                  <p:embed/>
                  <p:pic>
                    <p:nvPicPr>
                      <p:cNvPr id="0" name="Object 5"/>
                      <p:cNvPicPr>
                        <a:picLocks noChangeAspect="1" noChangeArrowheads="1"/>
                      </p:cNvPicPr>
                      <p:nvPr/>
                    </p:nvPicPr>
                    <p:blipFill>
                      <a:blip r:embed="rId8"/>
                      <a:srcRect/>
                      <a:stretch>
                        <a:fillRect/>
                      </a:stretch>
                    </p:blipFill>
                    <p:spPr bwMode="auto">
                      <a:xfrm>
                        <a:off x="1752600" y="2971800"/>
                        <a:ext cx="3532188" cy="1111250"/>
                      </a:xfrm>
                      <a:prstGeom prst="rect">
                        <a:avLst/>
                      </a:prstGeom>
                      <a:noFill/>
                    </p:spPr>
                  </p:pic>
                </p:oleObj>
              </mc:Fallback>
            </mc:AlternateContent>
          </a:graphicData>
        </a:graphic>
      </p:graphicFrame>
      <p:sp>
        <p:nvSpPr>
          <p:cNvPr id="1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2960348965"/>
              </p:ext>
            </p:extLst>
          </p:nvPr>
        </p:nvGraphicFramePr>
        <p:xfrm>
          <a:off x="5562600" y="3886200"/>
          <a:ext cx="1235242" cy="533400"/>
        </p:xfrm>
        <a:graphic>
          <a:graphicData uri="http://schemas.openxmlformats.org/presentationml/2006/ole">
            <mc:AlternateContent xmlns:mc="http://schemas.openxmlformats.org/markup-compatibility/2006">
              <mc:Choice xmlns:v="urn:schemas-microsoft-com:vml" Requires="v">
                <p:oleObj spid="_x0000_s4282" name="Equation" r:id="rId9" imgW="418918" imgH="177723" progId="Equation.3">
                  <p:embed/>
                </p:oleObj>
              </mc:Choice>
              <mc:Fallback>
                <p:oleObj name="Equation" r:id="rId9" imgW="418918" imgH="177723"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2600" y="3886200"/>
                        <a:ext cx="1235242" cy="533400"/>
                      </a:xfrm>
                      <a:prstGeom prst="rect">
                        <a:avLst/>
                      </a:prstGeom>
                      <a:noFill/>
                    </p:spPr>
                  </p:pic>
                </p:oleObj>
              </mc:Fallback>
            </mc:AlternateContent>
          </a:graphicData>
        </a:graphic>
      </p:graphicFrame>
      <p:sp>
        <p:nvSpPr>
          <p:cNvPr id="12" name="TextBox 11"/>
          <p:cNvSpPr txBox="1"/>
          <p:nvPr/>
        </p:nvSpPr>
        <p:spPr>
          <a:xfrm>
            <a:off x="7391400" y="42672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(19.1)</a:t>
            </a:r>
          </a:p>
        </p:txBody>
      </p:sp>
      <p:sp>
        <p:nvSpPr>
          <p:cNvPr id="13" name="Slide Number Placeholder 12"/>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4</a:t>
            </a:fld>
            <a:endParaRPr lang="en-US">
              <a:solidFill>
                <a:schemeClr val="accent6">
                  <a:lumMod val="20000"/>
                  <a:lumOff val="80000"/>
                </a:schemeClr>
              </a:solidFill>
            </a:endParaRPr>
          </a:p>
        </p:txBody>
      </p:sp>
    </p:spTree>
    <p:extLst>
      <p:ext uri="{BB962C8B-B14F-4D97-AF65-F5344CB8AC3E}">
        <p14:creationId xmlns:p14="http://schemas.microsoft.com/office/powerpoint/2010/main" val="2037749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Application Eq. (19.48) 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71600"/>
                <a:ext cx="8229600" cy="5059364"/>
              </a:xfrm>
            </p:spPr>
            <p:txBody>
              <a:bodyPr/>
              <a:lstStyle/>
              <a:p>
                <a:pPr algn="ctr"/>
                <a:r>
                  <a:rPr lang="en-US" dirty="0" smtClean="0"/>
                  <a:t>Theoretical value: As </a:t>
                </a:r>
                <a:r>
                  <a:rPr lang="en-US" dirty="0"/>
                  <a:t>of November 29, 1991, of one of IBM’s options with maturity on April 1992. In this case we have </a:t>
                </a:r>
                <a:r>
                  <a:rPr lang="en-US" i="1" dirty="0"/>
                  <a:t>X </a:t>
                </a:r>
                <a:r>
                  <a:rPr lang="en-US" dirty="0"/>
                  <a:t>= $90, </a:t>
                </a:r>
                <a:r>
                  <a:rPr lang="en-US" i="1" dirty="0"/>
                  <a:t>S </a:t>
                </a:r>
                <a:r>
                  <a:rPr lang="en-US" dirty="0"/>
                  <a:t>= $92.50,  </a:t>
                </a:r>
                <a:r>
                  <a:rPr lang="en-US" dirty="0" smtClean="0"/>
                  <a:t>  = </a:t>
                </a:r>
                <a:r>
                  <a:rPr lang="en-US" dirty="0"/>
                  <a:t>0.2194, </a:t>
                </a:r>
                <a:r>
                  <a:rPr lang="en-US" i="1" dirty="0"/>
                  <a:t>r </a:t>
                </a:r>
                <a:r>
                  <a:rPr lang="en-US" dirty="0"/>
                  <a:t>= 0.0435, and </a:t>
                </a:r>
                <a:r>
                  <a:rPr lang="en-US" i="1" dirty="0"/>
                  <a:t>T</a:t>
                </a:r>
                <a:r>
                  <a:rPr lang="en-US" dirty="0"/>
                  <a:t>=  =0.42 (in years</a:t>
                </a:r>
                <a:r>
                  <a:rPr lang="en-US" dirty="0" smtClean="0"/>
                  <a:t>). </a:t>
                </a:r>
                <a:r>
                  <a:rPr lang="en-US" dirty="0"/>
                  <a:t>Armed with this information we can calculate the estimated </a:t>
                </a:r>
                <a14:m>
                  <m:oMath xmlns:m="http://schemas.openxmlformats.org/officeDocument/2006/math">
                    <m:sSub>
                      <m:sSubPr>
                        <m:ctrlPr>
                          <a:rPr lang="en-US" i="1" smtClean="0">
                            <a:latin typeface="Cambria Math"/>
                          </a:rPr>
                        </m:ctrlPr>
                      </m:sSubPr>
                      <m:e>
                        <m:r>
                          <a:rPr lang="en-US" b="0" i="1" smtClean="0">
                            <a:latin typeface="Cambria Math"/>
                          </a:rPr>
                          <m:t>𝑑</m:t>
                        </m:r>
                      </m:e>
                      <m:sub>
                        <m:r>
                          <a:rPr lang="en-US" b="0" i="0" smtClean="0">
                            <a:latin typeface="Cambria Math"/>
                          </a:rPr>
                          <m:t>1</m:t>
                        </m:r>
                      </m:sub>
                    </m:sSub>
                  </m:oMath>
                </a14:m>
                <a:r>
                  <a:rPr lang="en-US" dirty="0" smtClean="0"/>
                  <a:t> </a:t>
                </a:r>
                <a:r>
                  <a:rPr lang="en-US" dirty="0"/>
                  <a:t>and </a:t>
                </a:r>
                <a14:m>
                  <m:oMath xmlns:m="http://schemas.openxmlformats.org/officeDocument/2006/math">
                    <m:sSub>
                      <m:sSubPr>
                        <m:ctrlPr>
                          <a:rPr lang="en-US" i="1">
                            <a:latin typeface="Cambria Math"/>
                          </a:rPr>
                        </m:ctrlPr>
                      </m:sSubPr>
                      <m:e>
                        <m:r>
                          <a:rPr lang="en-US" i="1">
                            <a:latin typeface="Cambria Math"/>
                          </a:rPr>
                          <m:t>𝑑</m:t>
                        </m:r>
                      </m:e>
                      <m:sub>
                        <m:r>
                          <a:rPr lang="en-US" b="0" i="0" smtClean="0">
                            <a:latin typeface="Cambria Math"/>
                          </a:rPr>
                          <m:t>2</m:t>
                        </m:r>
                      </m:sub>
                    </m:sSub>
                  </m:oMath>
                </a14:m>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71600"/>
                <a:ext cx="8229600" cy="5059364"/>
              </a:xfrm>
              <a:blipFill rotWithShape="1">
                <a:blip r:embed="rId3"/>
                <a:stretch>
                  <a:fillRect l="-370" t="-1687" r="-3407"/>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583022164"/>
              </p:ext>
            </p:extLst>
          </p:nvPr>
        </p:nvGraphicFramePr>
        <p:xfrm>
          <a:off x="381000" y="2667000"/>
          <a:ext cx="406400" cy="381000"/>
        </p:xfrm>
        <a:graphic>
          <a:graphicData uri="http://schemas.openxmlformats.org/presentationml/2006/ole">
            <mc:AlternateContent xmlns:mc="http://schemas.openxmlformats.org/markup-compatibility/2006">
              <mc:Choice xmlns:v="urn:schemas-microsoft-com:vml" Requires="v">
                <p:oleObj spid="_x0000_s38958" name="Equation" r:id="rId4" imgW="152334" imgH="139639" progId="Equation.DSMT4">
                  <p:embed/>
                </p:oleObj>
              </mc:Choice>
              <mc:Fallback>
                <p:oleObj name="Equation" r:id="rId4" imgW="152334" imgH="139639"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667000"/>
                        <a:ext cx="406400" cy="3810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944732504"/>
              </p:ext>
            </p:extLst>
          </p:nvPr>
        </p:nvGraphicFramePr>
        <p:xfrm>
          <a:off x="457200" y="4419600"/>
          <a:ext cx="5803392" cy="1295400"/>
        </p:xfrm>
        <a:graphic>
          <a:graphicData uri="http://schemas.openxmlformats.org/presentationml/2006/ole">
            <mc:AlternateContent xmlns:mc="http://schemas.openxmlformats.org/markup-compatibility/2006">
              <mc:Choice xmlns:v="urn:schemas-microsoft-com:vml" Requires="v">
                <p:oleObj spid="_x0000_s38959" name="Equation" r:id="rId6" imgW="3200400" imgH="711200" progId="Equation.DSMT4">
                  <p:embed/>
                </p:oleObj>
              </mc:Choice>
              <mc:Fallback>
                <p:oleObj name="Equation" r:id="rId6" imgW="3200400" imgH="7112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4419600"/>
                        <a:ext cx="5803392" cy="1295400"/>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2410320288"/>
              </p:ext>
            </p:extLst>
          </p:nvPr>
        </p:nvGraphicFramePr>
        <p:xfrm>
          <a:off x="4114800" y="5562600"/>
          <a:ext cx="4705350" cy="685800"/>
        </p:xfrm>
        <a:graphic>
          <a:graphicData uri="http://schemas.openxmlformats.org/presentationml/2006/ole">
            <mc:AlternateContent xmlns:mc="http://schemas.openxmlformats.org/markup-compatibility/2006">
              <mc:Choice xmlns:v="urn:schemas-microsoft-com:vml" Requires="v">
                <p:oleObj spid="_x0000_s38960" name="Equation" r:id="rId8" imgW="2349500" imgH="342900" progId="Equation.DSMT4">
                  <p:embed/>
                </p:oleObj>
              </mc:Choice>
              <mc:Fallback>
                <p:oleObj name="Equation" r:id="rId8" imgW="2349500" imgH="34290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4800" y="5562600"/>
                        <a:ext cx="4705350" cy="685800"/>
                      </a:xfrm>
                      <a:prstGeom prst="rect">
                        <a:avLst/>
                      </a:prstGeom>
                      <a:noFill/>
                    </p:spPr>
                  </p:pic>
                </p:oleObj>
              </mc:Fallback>
            </mc:AlternateContent>
          </a:graphicData>
        </a:graphic>
      </p:graphicFrame>
      <p:sp>
        <p:nvSpPr>
          <p:cNvPr id="10" name="Slide Number Placeholder 9"/>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40</a:t>
            </a:fld>
            <a:endParaRPr lang="en-US">
              <a:solidFill>
                <a:schemeClr val="accent6">
                  <a:lumMod val="20000"/>
                  <a:lumOff val="80000"/>
                </a:schemeClr>
              </a:solidFill>
            </a:endParaRPr>
          </a:p>
        </p:txBody>
      </p:sp>
    </p:spTree>
    <p:extLst>
      <p:ext uri="{BB962C8B-B14F-4D97-AF65-F5344CB8AC3E}">
        <p14:creationId xmlns:p14="http://schemas.microsoft.com/office/powerpoint/2010/main" val="37981615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639763"/>
          </a:xfrm>
        </p:spPr>
        <p:txBody>
          <a:bodyPr/>
          <a:lstStyle/>
          <a:p>
            <a:pPr algn="ctr"/>
            <a:r>
              <a:rPr lang="en-US" dirty="0" smtClean="0"/>
              <a:t>Probability of Variable </a:t>
            </a:r>
            <a:r>
              <a:rPr lang="en-US" i="1" dirty="0" smtClean="0"/>
              <a:t>Z</a:t>
            </a:r>
            <a:r>
              <a:rPr lang="en-US" dirty="0" smtClean="0"/>
              <a:t> between 0 and </a:t>
            </a:r>
            <a:r>
              <a:rPr lang="en-US" i="1" dirty="0" smtClean="0"/>
              <a:t>x</a:t>
            </a:r>
            <a:endParaRPr lang="en-US" dirty="0"/>
          </a:p>
        </p:txBody>
      </p:sp>
      <p:pic>
        <p:nvPicPr>
          <p:cNvPr id="39938" name="Picture 2"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952" y="1143000"/>
            <a:ext cx="5492085" cy="340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444085" y="1371600"/>
            <a:ext cx="4114800" cy="304801"/>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b="1" i="0" u="none" strike="noStrike" kern="1200" cap="none" spc="0" normalizeH="0" baseline="0" noProof="0" dirty="0" smtClean="0">
                <a:ln>
                  <a:noFill/>
                </a:ln>
                <a:solidFill>
                  <a:schemeClr val="accent1"/>
                </a:solidFill>
                <a:effectLst/>
                <a:uLnTx/>
                <a:uFillTx/>
                <a:latin typeface="Perpetua" pitchFamily="18" charset="0"/>
                <a:ea typeface="+mj-ea"/>
                <a:cs typeface="+mj-cs"/>
              </a:rPr>
              <a:t>Figure 19-2</a:t>
            </a:r>
          </a:p>
        </p:txBody>
      </p:sp>
      <p:sp>
        <p:nvSpPr>
          <p:cNvPr id="7" name="TextBox 6"/>
          <p:cNvSpPr txBox="1"/>
          <p:nvPr/>
        </p:nvSpPr>
        <p:spPr>
          <a:xfrm>
            <a:off x="228600" y="4579697"/>
            <a:ext cx="8610600" cy="1752600"/>
          </a:xfrm>
          <a:prstGeom prst="rect">
            <a:avLst/>
          </a:prstGeom>
        </p:spPr>
        <p:txBody>
          <a:bodyPr vert="horz" wrap="square" lIns="91440" tIns="45720" rIns="91440" bIns="45720" rtlCol="0" anchor="ctr">
            <a:noAutofit/>
          </a:bodyPr>
          <a:lstStyle/>
          <a:p>
            <a:pPr algn="ctr">
              <a:spcBef>
                <a:spcPct val="0"/>
              </a:spcBef>
            </a:pPr>
            <a:r>
              <a:rPr lang="en-US" sz="2400" dirty="0" smtClean="0">
                <a:solidFill>
                  <a:srgbClr val="000000"/>
                </a:solidFill>
                <a:latin typeface="Times New Roman" pitchFamily="18" charset="0"/>
                <a:cs typeface="Times New Roman" pitchFamily="18" charset="0"/>
              </a:rPr>
              <a:t>*In </a:t>
            </a:r>
            <a:r>
              <a:rPr lang="en-US" sz="2400" dirty="0">
                <a:solidFill>
                  <a:srgbClr val="000000"/>
                </a:solidFill>
                <a:latin typeface="Times New Roman" pitchFamily="18" charset="0"/>
                <a:cs typeface="Times New Roman" pitchFamily="18" charset="0"/>
              </a:rPr>
              <a:t>Equation </a:t>
            </a:r>
            <a:r>
              <a:rPr lang="en-US" sz="2400" dirty="0" smtClean="0">
                <a:solidFill>
                  <a:srgbClr val="000000"/>
                </a:solidFill>
                <a:latin typeface="Times New Roman" pitchFamily="18" charset="0"/>
                <a:cs typeface="Times New Roman" pitchFamily="18" charset="0"/>
              </a:rPr>
              <a:t>19.45,           and          are </a:t>
            </a:r>
            <a:r>
              <a:rPr lang="en-US" sz="2400" dirty="0">
                <a:solidFill>
                  <a:srgbClr val="000000"/>
                </a:solidFill>
                <a:latin typeface="Times New Roman" pitchFamily="18" charset="0"/>
                <a:cs typeface="Times New Roman" pitchFamily="18" charset="0"/>
              </a:rPr>
              <a:t>the probabilities that a random variable with a standard normal distribution takes on a value less than  </a:t>
            </a:r>
            <a:r>
              <a:rPr lang="en-US" sz="2400" dirty="0" smtClean="0">
                <a:solidFill>
                  <a:srgbClr val="000000"/>
                </a:solidFill>
                <a:latin typeface="Times New Roman" pitchFamily="18" charset="0"/>
                <a:cs typeface="Times New Roman" pitchFamily="18" charset="0"/>
              </a:rPr>
              <a:t>     and </a:t>
            </a:r>
            <a:r>
              <a:rPr lang="en-US" sz="2400" dirty="0">
                <a:solidFill>
                  <a:srgbClr val="000000"/>
                </a:solidFill>
                <a:latin typeface="Times New Roman" pitchFamily="18" charset="0"/>
                <a:cs typeface="Times New Roman" pitchFamily="18" charset="0"/>
              </a:rPr>
              <a:t>a value less than </a:t>
            </a:r>
            <a:r>
              <a:rPr lang="en-US" sz="2400" dirty="0" smtClean="0">
                <a:solidFill>
                  <a:srgbClr val="000000"/>
                </a:solidFill>
                <a:latin typeface="Times New Roman" pitchFamily="18" charset="0"/>
                <a:cs typeface="Times New Roman" pitchFamily="18" charset="0"/>
              </a:rPr>
              <a:t>    , </a:t>
            </a:r>
            <a:r>
              <a:rPr lang="en-US" sz="2400" dirty="0">
                <a:solidFill>
                  <a:srgbClr val="000000"/>
                </a:solidFill>
                <a:latin typeface="Times New Roman" pitchFamily="18" charset="0"/>
                <a:cs typeface="Times New Roman" pitchFamily="18" charset="0"/>
              </a:rPr>
              <a:t>respectively. The values </a:t>
            </a:r>
            <a:r>
              <a:rPr lang="en-US" sz="2400" dirty="0" smtClean="0">
                <a:solidFill>
                  <a:srgbClr val="000000"/>
                </a:solidFill>
                <a:latin typeface="Times New Roman" pitchFamily="18" charset="0"/>
                <a:cs typeface="Times New Roman" pitchFamily="18" charset="0"/>
              </a:rPr>
              <a:t>for the probabilities can </a:t>
            </a:r>
            <a:r>
              <a:rPr lang="en-US" sz="2400" dirty="0">
                <a:solidFill>
                  <a:srgbClr val="000000"/>
                </a:solidFill>
                <a:latin typeface="Times New Roman" pitchFamily="18" charset="0"/>
                <a:cs typeface="Times New Roman" pitchFamily="18" charset="0"/>
              </a:rPr>
              <a:t>be found by using the tables in the back of the book for the </a:t>
            </a:r>
            <a:r>
              <a:rPr lang="en-US" sz="2400" b="1" dirty="0">
                <a:solidFill>
                  <a:srgbClr val="000000"/>
                </a:solidFill>
                <a:latin typeface="Times New Roman" pitchFamily="18" charset="0"/>
                <a:cs typeface="Times New Roman" pitchFamily="18" charset="0"/>
              </a:rPr>
              <a:t>standard normal </a:t>
            </a:r>
            <a:r>
              <a:rPr lang="en-US" sz="2400" b="1" dirty="0" smtClean="0">
                <a:solidFill>
                  <a:srgbClr val="000000"/>
                </a:solidFill>
                <a:latin typeface="Times New Roman" pitchFamily="18" charset="0"/>
                <a:cs typeface="Times New Roman" pitchFamily="18" charset="0"/>
              </a:rPr>
              <a:t>distribution.</a:t>
            </a:r>
            <a:endParaRPr kumimoji="0" lang="en-US" sz="2400" b="1" i="0" u="none" strike="noStrike" kern="1200" cap="none" spc="0" normalizeH="0" baseline="0" noProof="0" dirty="0" smtClean="0">
              <a:ln>
                <a:noFill/>
              </a:ln>
              <a:solidFill>
                <a:srgbClr val="000000"/>
              </a:solidFill>
              <a:effectLst/>
              <a:uLnTx/>
              <a:uFillTx/>
              <a:latin typeface="Times New Roman" pitchFamily="18" charset="0"/>
              <a:ea typeface="+mj-ea"/>
              <a:cs typeface="Times New Roman" pitchFamily="18" charset="0"/>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356208862"/>
              </p:ext>
            </p:extLst>
          </p:nvPr>
        </p:nvGraphicFramePr>
        <p:xfrm>
          <a:off x="4481013" y="4584246"/>
          <a:ext cx="762000" cy="398319"/>
        </p:xfrm>
        <a:graphic>
          <a:graphicData uri="http://schemas.openxmlformats.org/presentationml/2006/ole">
            <mc:AlternateContent xmlns:mc="http://schemas.openxmlformats.org/markup-compatibility/2006">
              <mc:Choice xmlns:v="urn:schemas-microsoft-com:vml" Requires="v">
                <p:oleObj spid="_x0000_s39997" name="Equation" r:id="rId4" imgW="418918" imgH="215806" progId="Equation.DSMT4">
                  <p:embed/>
                </p:oleObj>
              </mc:Choice>
              <mc:Fallback>
                <p:oleObj name="Equation" r:id="rId4" imgW="418918" imgH="215806"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1013" y="4584246"/>
                        <a:ext cx="762000" cy="398319"/>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17803630"/>
              </p:ext>
            </p:extLst>
          </p:nvPr>
        </p:nvGraphicFramePr>
        <p:xfrm>
          <a:off x="3200400" y="4579697"/>
          <a:ext cx="728870" cy="381000"/>
        </p:xfrm>
        <a:graphic>
          <a:graphicData uri="http://schemas.openxmlformats.org/presentationml/2006/ole">
            <mc:AlternateContent xmlns:mc="http://schemas.openxmlformats.org/markup-compatibility/2006">
              <mc:Choice xmlns:v="urn:schemas-microsoft-com:vml" Requires="v">
                <p:oleObj spid="_x0000_s39998" name="Equation" r:id="rId6" imgW="418918" imgH="215806" progId="Equation.DSMT4">
                  <p:embed/>
                </p:oleObj>
              </mc:Choice>
              <mc:Fallback>
                <p:oleObj name="Equation" r:id="rId6" imgW="418918" imgH="215806"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4579697"/>
                        <a:ext cx="728870" cy="381000"/>
                      </a:xfrm>
                      <a:prstGeom prst="rect">
                        <a:avLst/>
                      </a:prstGeom>
                      <a:noFill/>
                      <a:ln>
                        <a:noFill/>
                      </a:ln>
                    </p:spPr>
                  </p:pic>
                </p:oleObj>
              </mc:Fallback>
            </mc:AlternateContent>
          </a:graphicData>
        </a:graphic>
      </p:graphicFrame>
      <p:sp>
        <p:nvSpPr>
          <p:cNvPr id="1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1129953176"/>
              </p:ext>
            </p:extLst>
          </p:nvPr>
        </p:nvGraphicFramePr>
        <p:xfrm>
          <a:off x="1676400" y="5194300"/>
          <a:ext cx="422275" cy="596900"/>
        </p:xfrm>
        <a:graphic>
          <a:graphicData uri="http://schemas.openxmlformats.org/presentationml/2006/ole">
            <mc:AlternateContent xmlns:mc="http://schemas.openxmlformats.org/markup-compatibility/2006">
              <mc:Choice xmlns:v="urn:schemas-microsoft-com:vml" Requires="v">
                <p:oleObj spid="_x0000_s39999" name="Equation" r:id="rId7" imgW="164880" imgH="228600" progId="Equation.DSMT4">
                  <p:embed/>
                </p:oleObj>
              </mc:Choice>
              <mc:Fallback>
                <p:oleObj name="Equation" r:id="rId7" imgW="164880" imgH="228600" progId="Equation.DSMT4">
                  <p:embed/>
                  <p:pic>
                    <p:nvPicPr>
                      <p:cNvPr id="0" name="Object 7"/>
                      <p:cNvPicPr>
                        <a:picLocks noChangeAspect="1" noChangeArrowheads="1"/>
                      </p:cNvPicPr>
                      <p:nvPr/>
                    </p:nvPicPr>
                    <p:blipFill>
                      <a:blip r:embed="rId8"/>
                      <a:srcRect/>
                      <a:stretch>
                        <a:fillRect/>
                      </a:stretch>
                    </p:blipFill>
                    <p:spPr bwMode="auto">
                      <a:xfrm>
                        <a:off x="1676400" y="5194300"/>
                        <a:ext cx="422275" cy="596900"/>
                      </a:xfrm>
                      <a:prstGeom prst="rect">
                        <a:avLst/>
                      </a:prstGeom>
                      <a:noFill/>
                    </p:spPr>
                  </p:pic>
                </p:oleObj>
              </mc:Fallback>
            </mc:AlternateContent>
          </a:graphicData>
        </a:graphic>
      </p:graphicFrame>
      <p:sp>
        <p:nvSpPr>
          <p:cNvPr id="1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1672007374"/>
              </p:ext>
            </p:extLst>
          </p:nvPr>
        </p:nvGraphicFramePr>
        <p:xfrm>
          <a:off x="4649787" y="5181600"/>
          <a:ext cx="455613" cy="596900"/>
        </p:xfrm>
        <a:graphic>
          <a:graphicData uri="http://schemas.openxmlformats.org/presentationml/2006/ole">
            <mc:AlternateContent xmlns:mc="http://schemas.openxmlformats.org/markup-compatibility/2006">
              <mc:Choice xmlns:v="urn:schemas-microsoft-com:vml" Requires="v">
                <p:oleObj spid="_x0000_s40000" name="Equation" r:id="rId9" imgW="177480" imgH="228600" progId="Equation.DSMT4">
                  <p:embed/>
                </p:oleObj>
              </mc:Choice>
              <mc:Fallback>
                <p:oleObj name="Equation" r:id="rId9" imgW="177480" imgH="228600" progId="Equation.DSMT4">
                  <p:embed/>
                  <p:pic>
                    <p:nvPicPr>
                      <p:cNvPr id="0" name="Object 10"/>
                      <p:cNvPicPr>
                        <a:picLocks noChangeAspect="1" noChangeArrowheads="1"/>
                      </p:cNvPicPr>
                      <p:nvPr/>
                    </p:nvPicPr>
                    <p:blipFill>
                      <a:blip r:embed="rId10"/>
                      <a:srcRect/>
                      <a:stretch>
                        <a:fillRect/>
                      </a:stretch>
                    </p:blipFill>
                    <p:spPr bwMode="auto">
                      <a:xfrm>
                        <a:off x="4649787" y="5181600"/>
                        <a:ext cx="455613" cy="596900"/>
                      </a:xfrm>
                      <a:prstGeom prst="rect">
                        <a:avLst/>
                      </a:prstGeom>
                      <a:noFill/>
                      <a:ln>
                        <a:noFill/>
                      </a:ln>
                    </p:spPr>
                  </p:pic>
                </p:oleObj>
              </mc:Fallback>
            </mc:AlternateContent>
          </a:graphicData>
        </a:graphic>
      </p:graphicFrame>
      <p:sp>
        <p:nvSpPr>
          <p:cNvPr id="3" name="Slide Number Placeholder 2"/>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41</a:t>
            </a:fld>
            <a:endParaRPr lang="en-US">
              <a:solidFill>
                <a:schemeClr val="accent6">
                  <a:lumMod val="20000"/>
                  <a:lumOff val="80000"/>
                </a:schemeClr>
              </a:solidFill>
            </a:endParaRPr>
          </a:p>
        </p:txBody>
      </p:sp>
    </p:spTree>
    <p:extLst>
      <p:ext uri="{BB962C8B-B14F-4D97-AF65-F5344CB8AC3E}">
        <p14:creationId xmlns:p14="http://schemas.microsoft.com/office/powerpoint/2010/main" val="37977532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5"/>
          </a:xfrm>
        </p:spPr>
        <p:txBody>
          <a:bodyPr/>
          <a:lstStyle/>
          <a:p>
            <a:pPr algn="ctr"/>
            <a:r>
              <a:rPr lang="en-US" dirty="0"/>
              <a:t>To find the </a:t>
            </a:r>
            <a:r>
              <a:rPr lang="en-US" b="1" dirty="0"/>
              <a:t>cumulative normal density function</a:t>
            </a:r>
            <a:r>
              <a:rPr lang="en-US" dirty="0"/>
              <a:t>, we </a:t>
            </a:r>
            <a:r>
              <a:rPr lang="en-US" dirty="0" smtClean="0"/>
              <a:t>add </a:t>
            </a:r>
            <a:r>
              <a:rPr lang="en-US" dirty="0"/>
              <a:t>the probability that </a:t>
            </a:r>
            <a:r>
              <a:rPr lang="en-US" i="1" dirty="0"/>
              <a:t>Z</a:t>
            </a:r>
            <a:r>
              <a:rPr lang="en-US" dirty="0"/>
              <a:t> is less than zero to the value given in the standard normal distribution table. Because the standard normal distribution is </a:t>
            </a:r>
            <a:r>
              <a:rPr lang="en-US" b="1" dirty="0"/>
              <a:t>symmetric around zero</a:t>
            </a:r>
            <a:r>
              <a:rPr lang="en-US" dirty="0"/>
              <a:t>, </a:t>
            </a:r>
            <a:r>
              <a:rPr lang="en-US" dirty="0" smtClean="0"/>
              <a:t>the </a:t>
            </a:r>
            <a:r>
              <a:rPr lang="en-US" dirty="0"/>
              <a:t>probability that </a:t>
            </a:r>
            <a:r>
              <a:rPr lang="en-US" i="1" dirty="0"/>
              <a:t>Z</a:t>
            </a:r>
            <a:r>
              <a:rPr lang="en-US" dirty="0"/>
              <a:t> is less than zero is 0.5, </a:t>
            </a:r>
            <a:r>
              <a:rPr lang="en-US" dirty="0" smtClean="0"/>
              <a:t>so</a:t>
            </a:r>
          </a:p>
          <a:p>
            <a:pPr algn="ctr"/>
            <a:endParaRPr lang="en-US" dirty="0"/>
          </a:p>
          <a:p>
            <a:pPr algn="ctr"/>
            <a:endParaRPr lang="en-US" dirty="0" smtClean="0"/>
          </a:p>
          <a:p>
            <a:pPr algn="r"/>
            <a:r>
              <a:rPr lang="en-US" dirty="0" smtClean="0"/>
              <a:t>= 0.5 + value from table</a:t>
            </a:r>
            <a:endParaRPr lang="en-US" dirty="0"/>
          </a:p>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891484479"/>
              </p:ext>
            </p:extLst>
          </p:nvPr>
        </p:nvGraphicFramePr>
        <p:xfrm>
          <a:off x="533400" y="4648200"/>
          <a:ext cx="5832475" cy="533400"/>
        </p:xfrm>
        <a:graphic>
          <a:graphicData uri="http://schemas.openxmlformats.org/presentationml/2006/ole">
            <mc:AlternateContent xmlns:mc="http://schemas.openxmlformats.org/markup-compatibility/2006">
              <mc:Choice xmlns:v="urn:schemas-microsoft-com:vml" Requires="v">
                <p:oleObj spid="_x0000_s40975" name="Equation" r:id="rId3" imgW="2184120" imgH="203040" progId="Equation.DSMT4">
                  <p:embed/>
                </p:oleObj>
              </mc:Choice>
              <mc:Fallback>
                <p:oleObj name="Equation" r:id="rId3" imgW="2184120" imgH="203040" progId="Equation.DSMT4">
                  <p:embed/>
                  <p:pic>
                    <p:nvPicPr>
                      <p:cNvPr id="0" name="Object 1"/>
                      <p:cNvPicPr>
                        <a:picLocks noChangeAspect="1" noChangeArrowheads="1"/>
                      </p:cNvPicPr>
                      <p:nvPr/>
                    </p:nvPicPr>
                    <p:blipFill>
                      <a:blip r:embed="rId4"/>
                      <a:srcRect/>
                      <a:stretch>
                        <a:fillRect/>
                      </a:stretch>
                    </p:blipFill>
                    <p:spPr bwMode="auto">
                      <a:xfrm>
                        <a:off x="533400" y="4648200"/>
                        <a:ext cx="5832475" cy="533400"/>
                      </a:xfrm>
                      <a:prstGeom prst="rect">
                        <a:avLst/>
                      </a:prstGeom>
                      <a:noFill/>
                    </p:spPr>
                  </p:pic>
                </p:oleObj>
              </mc:Fallback>
            </mc:AlternateContent>
          </a:graphicData>
        </a:graphic>
      </p:graphicFrame>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42</a:t>
            </a:fld>
            <a:endParaRPr lang="en-US">
              <a:solidFill>
                <a:schemeClr val="accent6">
                  <a:lumMod val="20000"/>
                  <a:lumOff val="80000"/>
                </a:schemeClr>
              </a:solidFill>
            </a:endParaRPr>
          </a:p>
        </p:txBody>
      </p:sp>
    </p:spTree>
    <p:extLst>
      <p:ext uri="{BB962C8B-B14F-4D97-AF65-F5344CB8AC3E}">
        <p14:creationId xmlns:p14="http://schemas.microsoft.com/office/powerpoint/2010/main" val="32243547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5"/>
          </a:xfrm>
        </p:spPr>
        <p:txBody>
          <a:bodyPr>
            <a:normAutofit fontScale="92500" lnSpcReduction="10000"/>
          </a:bodyPr>
          <a:lstStyle/>
          <a:p>
            <a:pPr algn="ctr"/>
            <a:r>
              <a:rPr lang="en-US" dirty="0" smtClean="0"/>
              <a:t>From</a:t>
            </a:r>
          </a:p>
          <a:p>
            <a:endParaRPr lang="en-US" dirty="0"/>
          </a:p>
          <a:p>
            <a:endParaRPr lang="en-US" dirty="0" smtClean="0"/>
          </a:p>
          <a:p>
            <a:endParaRPr lang="en-US" dirty="0" smtClean="0"/>
          </a:p>
          <a:p>
            <a:endParaRPr lang="en-US" dirty="0" smtClean="0"/>
          </a:p>
          <a:p>
            <a:pPr algn="ctr"/>
            <a:r>
              <a:rPr lang="en-US" dirty="0" smtClean="0"/>
              <a:t>The theoretical value of the option is</a:t>
            </a:r>
          </a:p>
          <a:p>
            <a:endParaRPr lang="en-US" dirty="0"/>
          </a:p>
          <a:p>
            <a:endParaRPr lang="en-US" dirty="0" smtClean="0"/>
          </a:p>
          <a:p>
            <a:endParaRPr lang="en-US" dirty="0"/>
          </a:p>
          <a:p>
            <a:pPr algn="ctr"/>
            <a:r>
              <a:rPr lang="en-US" b="1" dirty="0" smtClean="0"/>
              <a:t>The actual price of the option on November 29,1991, was $7.75.</a:t>
            </a:r>
            <a:endParaRPr lang="en-US" b="1"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721131262"/>
              </p:ext>
            </p:extLst>
          </p:nvPr>
        </p:nvGraphicFramePr>
        <p:xfrm>
          <a:off x="1724025" y="1219200"/>
          <a:ext cx="5695950" cy="914400"/>
        </p:xfrm>
        <a:graphic>
          <a:graphicData uri="http://schemas.openxmlformats.org/presentationml/2006/ole">
            <mc:AlternateContent xmlns:mc="http://schemas.openxmlformats.org/markup-compatibility/2006">
              <mc:Choice xmlns:v="urn:schemas-microsoft-com:vml" Requires="v">
                <p:oleObj spid="_x0000_s42027" name="Equation" r:id="rId3" imgW="2844800" imgH="457200" progId="Equation.DSMT4">
                  <p:embed/>
                </p:oleObj>
              </mc:Choice>
              <mc:Fallback>
                <p:oleObj name="Equation" r:id="rId3" imgW="2844800" imgH="4572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4025" y="1219200"/>
                        <a:ext cx="5695950" cy="9144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741916615"/>
              </p:ext>
            </p:extLst>
          </p:nvPr>
        </p:nvGraphicFramePr>
        <p:xfrm>
          <a:off x="1917700" y="2133600"/>
          <a:ext cx="5308600" cy="838200"/>
        </p:xfrm>
        <a:graphic>
          <a:graphicData uri="http://schemas.openxmlformats.org/presentationml/2006/ole">
            <mc:AlternateContent xmlns:mc="http://schemas.openxmlformats.org/markup-compatibility/2006">
              <mc:Choice xmlns:v="urn:schemas-microsoft-com:vml" Requires="v">
                <p:oleObj spid="_x0000_s42028" name="Equation" r:id="rId5" imgW="2895600" imgH="457200" progId="Equation.DSMT4">
                  <p:embed/>
                </p:oleObj>
              </mc:Choice>
              <mc:Fallback>
                <p:oleObj name="Equation" r:id="rId5" imgW="2895600" imgH="4572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7700" y="2133600"/>
                        <a:ext cx="5308600" cy="838200"/>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827069221"/>
              </p:ext>
            </p:extLst>
          </p:nvPr>
        </p:nvGraphicFramePr>
        <p:xfrm>
          <a:off x="1676400" y="3810000"/>
          <a:ext cx="6156325" cy="1066800"/>
        </p:xfrm>
        <a:graphic>
          <a:graphicData uri="http://schemas.openxmlformats.org/presentationml/2006/ole">
            <mc:AlternateContent xmlns:mc="http://schemas.openxmlformats.org/markup-compatibility/2006">
              <mc:Choice xmlns:v="urn:schemas-microsoft-com:vml" Requires="v">
                <p:oleObj spid="_x0000_s42029" name="Equation" r:id="rId7" imgW="2641600" imgH="457200" progId="Equation.DSMT4">
                  <p:embed/>
                </p:oleObj>
              </mc:Choice>
              <mc:Fallback>
                <p:oleObj name="Equation" r:id="rId7" imgW="2641600" imgH="4572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3810000"/>
                        <a:ext cx="6156325" cy="1066800"/>
                      </a:xfrm>
                      <a:prstGeom prst="rect">
                        <a:avLst/>
                      </a:prstGeom>
                      <a:noFill/>
                    </p:spPr>
                  </p:pic>
                </p:oleObj>
              </mc:Fallback>
            </mc:AlternateContent>
          </a:graphicData>
        </a:graphic>
      </p:graphicFrame>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43</a:t>
            </a:fld>
            <a:endParaRPr lang="en-US">
              <a:solidFill>
                <a:schemeClr val="accent6">
                  <a:lumMod val="20000"/>
                  <a:lumOff val="80000"/>
                </a:schemeClr>
              </a:solidFill>
            </a:endParaRPr>
          </a:p>
        </p:txBody>
      </p:sp>
    </p:spTree>
    <p:extLst>
      <p:ext uri="{BB962C8B-B14F-4D97-AF65-F5344CB8AC3E}">
        <p14:creationId xmlns:p14="http://schemas.microsoft.com/office/powerpoint/2010/main" val="11206869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 y="410837"/>
            <a:ext cx="8229600" cy="1113163"/>
          </a:xfrm>
        </p:spPr>
        <p:txBody>
          <a:bodyPr/>
          <a:lstStyle/>
          <a:p>
            <a:pPr algn="ctr"/>
            <a:r>
              <a:rPr lang="en-US" dirty="0" smtClean="0"/>
              <a:t>19.6 Applications of the Log-Normal Distribution in Option Pricing</a:t>
            </a:r>
            <a:endParaRPr lang="en-US" dirty="0"/>
          </a:p>
        </p:txBody>
      </p:sp>
      <p:sp>
        <p:nvSpPr>
          <p:cNvPr id="3" name="Content Placeholder 2"/>
          <p:cNvSpPr>
            <a:spLocks noGrp="1"/>
          </p:cNvSpPr>
          <p:nvPr>
            <p:ph idx="1"/>
          </p:nvPr>
        </p:nvSpPr>
        <p:spPr>
          <a:xfrm>
            <a:off x="457200" y="1905000"/>
            <a:ext cx="8229600" cy="4267200"/>
          </a:xfrm>
        </p:spPr>
        <p:txBody>
          <a:bodyPr>
            <a:normAutofit fontScale="92500" lnSpcReduction="10000"/>
          </a:bodyPr>
          <a:lstStyle/>
          <a:p>
            <a:pPr marL="0" indent="0" algn="ctr">
              <a:buNone/>
            </a:pPr>
            <a:r>
              <a:rPr lang="en-US" dirty="0" smtClean="0"/>
              <a:t>Assumptions of Black-Scholes formula :</a:t>
            </a:r>
          </a:p>
          <a:p>
            <a:pPr algn="ctr">
              <a:buClr>
                <a:schemeClr val="accent6">
                  <a:lumMod val="50000"/>
                </a:schemeClr>
              </a:buClr>
              <a:buFont typeface="Wingdings" pitchFamily="2" charset="2"/>
              <a:buChar char="ü"/>
            </a:pPr>
            <a:r>
              <a:rPr lang="en-US" dirty="0" smtClean="0"/>
              <a:t>No transaction costs</a:t>
            </a:r>
          </a:p>
          <a:p>
            <a:pPr algn="ctr">
              <a:buClr>
                <a:schemeClr val="accent6">
                  <a:lumMod val="50000"/>
                </a:schemeClr>
              </a:buClr>
              <a:buFont typeface="Wingdings" pitchFamily="2" charset="2"/>
              <a:buChar char="ü"/>
            </a:pPr>
            <a:r>
              <a:rPr lang="en-US" dirty="0" smtClean="0"/>
              <a:t>No margin requirements</a:t>
            </a:r>
          </a:p>
          <a:p>
            <a:pPr algn="ctr">
              <a:buClr>
                <a:schemeClr val="accent6">
                  <a:lumMod val="50000"/>
                </a:schemeClr>
              </a:buClr>
              <a:buFont typeface="Wingdings" pitchFamily="2" charset="2"/>
              <a:buChar char="ü"/>
            </a:pPr>
            <a:r>
              <a:rPr lang="en-US" dirty="0" smtClean="0"/>
              <a:t>No taxes</a:t>
            </a:r>
          </a:p>
          <a:p>
            <a:pPr algn="ctr">
              <a:buClr>
                <a:schemeClr val="accent6">
                  <a:lumMod val="50000"/>
                </a:schemeClr>
              </a:buClr>
              <a:buFont typeface="Wingdings" pitchFamily="2" charset="2"/>
              <a:buChar char="ü"/>
            </a:pPr>
            <a:r>
              <a:rPr lang="en-US" dirty="0" smtClean="0"/>
              <a:t>All shares are infinitely divisible</a:t>
            </a:r>
          </a:p>
          <a:p>
            <a:pPr algn="ctr">
              <a:buClr>
                <a:schemeClr val="accent6">
                  <a:lumMod val="50000"/>
                </a:schemeClr>
              </a:buClr>
              <a:buFont typeface="Wingdings" pitchFamily="2" charset="2"/>
              <a:buChar char="ü"/>
            </a:pPr>
            <a:r>
              <a:rPr lang="en-US" dirty="0" smtClean="0"/>
              <a:t>Continuous trading is possible</a:t>
            </a:r>
          </a:p>
          <a:p>
            <a:pPr algn="ctr">
              <a:buClr>
                <a:schemeClr val="accent6">
                  <a:lumMod val="50000"/>
                </a:schemeClr>
              </a:buClr>
              <a:buFont typeface="Wingdings" pitchFamily="2" charset="2"/>
              <a:buChar char="ü"/>
            </a:pPr>
            <a:r>
              <a:rPr lang="en-US" dirty="0" smtClean="0"/>
              <a:t>Economy risk is neutral</a:t>
            </a:r>
          </a:p>
          <a:p>
            <a:pPr algn="ctr">
              <a:buClr>
                <a:schemeClr val="accent6">
                  <a:lumMod val="50000"/>
                </a:schemeClr>
              </a:buClr>
              <a:buFont typeface="Wingdings" pitchFamily="2" charset="2"/>
              <a:buChar char="ü"/>
            </a:pPr>
            <a:r>
              <a:rPr lang="en-US" dirty="0" smtClean="0"/>
              <a:t>Stock price follows log-normal distribution</a:t>
            </a:r>
          </a:p>
          <a:p>
            <a:pPr algn="ctr">
              <a:buClr>
                <a:schemeClr val="accent6">
                  <a:lumMod val="50000"/>
                </a:schemeClr>
              </a:buClr>
              <a:buFont typeface="Wingdings" pitchFamily="2" charset="2"/>
              <a:buChar char="ü"/>
            </a:pPr>
            <a:endParaRPr lang="en-US" dirty="0"/>
          </a:p>
        </p:txBody>
      </p:sp>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44</a:t>
            </a:fld>
            <a:endParaRPr lang="en-US">
              <a:solidFill>
                <a:schemeClr val="accent6">
                  <a:lumMod val="20000"/>
                  <a:lumOff val="80000"/>
                </a:schemeClr>
              </a:solidFill>
            </a:endParaRPr>
          </a:p>
        </p:txBody>
      </p:sp>
    </p:spTree>
    <p:extLst>
      <p:ext uri="{BB962C8B-B14F-4D97-AF65-F5344CB8AC3E}">
        <p14:creationId xmlns:p14="http://schemas.microsoft.com/office/powerpoint/2010/main" val="26507580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533400"/>
                <a:ext cx="8229600" cy="5592765"/>
              </a:xfrm>
            </p:spPr>
            <p:txBody>
              <a:bodyPr>
                <a:normAutofit lnSpcReduction="10000"/>
              </a:bodyPr>
              <a:lstStyle/>
              <a:p>
                <a:pPr marL="0" indent="0">
                  <a:buNone/>
                </a:pPr>
                <a:endParaRPr lang="en-US" i="1" dirty="0" smtClean="0"/>
              </a:p>
              <a:p>
                <a:pPr marL="0" indent="0">
                  <a:buNone/>
                </a:pPr>
                <a:endParaRPr lang="en-US" i="1" dirty="0"/>
              </a:p>
              <a:p>
                <a:pPr marL="0" indent="0">
                  <a:buNone/>
                </a:pPr>
                <a:endParaRPr lang="en-US" i="1" dirty="0" smtClean="0"/>
              </a:p>
              <a:p>
                <a:pPr marL="0" indent="0" algn="ctr">
                  <a:buNone/>
                </a:pPr>
                <a:r>
                  <a:rPr lang="en-US" i="1" dirty="0" smtClean="0"/>
                  <a:t>*</a:t>
                </a:r>
                <a:r>
                  <a:rPr lang="en-US" dirty="0" smtClean="0"/>
                  <a:t>Is a random variable with a log-normal distribution</a:t>
                </a:r>
                <a:endParaRPr lang="en-US" i="1" dirty="0" smtClean="0"/>
              </a:p>
              <a:p>
                <a:pPr marL="0" indent="0" algn="ctr">
                  <a:buNone/>
                </a:pPr>
                <a:endParaRPr lang="en-US" i="1" dirty="0" smtClean="0"/>
              </a:p>
              <a:p>
                <a:pPr marL="0" indent="0">
                  <a:buNone/>
                </a:pPr>
                <a:r>
                  <a:rPr lang="en-US" i="1" dirty="0" smtClean="0"/>
                  <a:t>S =</a:t>
                </a:r>
                <a:r>
                  <a:rPr lang="en-US" dirty="0" smtClean="0"/>
                  <a:t> current stock price</a:t>
                </a:r>
              </a:p>
              <a:p>
                <a:pPr marL="0" indent="0">
                  <a:buNone/>
                </a:pPr>
                <a14:m>
                  <m:oMath xmlns:m="http://schemas.openxmlformats.org/officeDocument/2006/math">
                    <m:sSub>
                      <m:sSubPr>
                        <m:ctrlPr>
                          <a:rPr lang="en-US" i="1" smtClean="0">
                            <a:latin typeface="Cambria Math"/>
                          </a:rPr>
                        </m:ctrlPr>
                      </m:sSubPr>
                      <m:e>
                        <m:r>
                          <a:rPr lang="en-US" b="0" i="1" smtClean="0">
                            <a:latin typeface="Cambria Math"/>
                          </a:rPr>
                          <m:t>𝑆</m:t>
                        </m:r>
                      </m:e>
                      <m:sub>
                        <m:r>
                          <a:rPr lang="en-US" b="0" i="1" smtClean="0">
                            <a:latin typeface="Cambria Math"/>
                          </a:rPr>
                          <m:t>𝑗</m:t>
                        </m:r>
                      </m:sub>
                    </m:sSub>
                  </m:oMath>
                </a14:m>
                <a:r>
                  <a:rPr lang="en-US" i="1" dirty="0" smtClean="0"/>
                  <a:t> = </a:t>
                </a:r>
                <a:r>
                  <a:rPr lang="en-US" dirty="0" smtClean="0"/>
                  <a:t>end period stock price</a:t>
                </a:r>
              </a:p>
              <a:p>
                <a:pPr marL="0" indent="0">
                  <a:buNone/>
                </a:pPr>
                <a14:m>
                  <m:oMath xmlns:m="http://schemas.openxmlformats.org/officeDocument/2006/math">
                    <m:sSub>
                      <m:sSubPr>
                        <m:ctrlPr>
                          <a:rPr lang="en-US" i="1">
                            <a:latin typeface="Cambria Math"/>
                          </a:rPr>
                        </m:ctrlPr>
                      </m:sSubPr>
                      <m:e>
                        <m:r>
                          <a:rPr lang="en-US" b="0" i="1" smtClean="0">
                            <a:latin typeface="Cambria Math"/>
                          </a:rPr>
                          <m:t>𝐾</m:t>
                        </m:r>
                      </m:e>
                      <m:sub>
                        <m:r>
                          <a:rPr lang="en-US" i="1">
                            <a:latin typeface="Cambria Math"/>
                          </a:rPr>
                          <m:t>𝑗</m:t>
                        </m:r>
                      </m:sub>
                    </m:sSub>
                  </m:oMath>
                </a14:m>
                <a:r>
                  <a:rPr lang="en-US" i="1" dirty="0" smtClean="0"/>
                  <a:t> </a:t>
                </a:r>
                <a:r>
                  <a:rPr lang="en-US" dirty="0" smtClean="0"/>
                  <a:t>= rate of return in period and random variable 	with normal distribution</a:t>
                </a:r>
                <a:endParaRPr lang="en-US"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533400"/>
                <a:ext cx="8229600" cy="5592765"/>
              </a:xfrm>
              <a:blipFill rotWithShape="1">
                <a:blip r:embed="rId3"/>
                <a:stretch>
                  <a:fillRect l="-1852" r="-1778"/>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611340319"/>
              </p:ext>
            </p:extLst>
          </p:nvPr>
        </p:nvGraphicFramePr>
        <p:xfrm>
          <a:off x="3276600" y="762000"/>
          <a:ext cx="2590800" cy="1232517"/>
        </p:xfrm>
        <a:graphic>
          <a:graphicData uri="http://schemas.openxmlformats.org/presentationml/2006/ole">
            <mc:AlternateContent xmlns:mc="http://schemas.openxmlformats.org/markup-compatibility/2006">
              <mc:Choice xmlns:v="urn:schemas-microsoft-com:vml" Requires="v">
                <p:oleObj spid="_x0000_s43023" name="Equation" r:id="rId4" imgW="977900" imgH="469900" progId="Equation.DSMT4">
                  <p:embed/>
                </p:oleObj>
              </mc:Choice>
              <mc:Fallback>
                <p:oleObj name="Equation" r:id="rId4" imgW="977900" imgH="4699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762000"/>
                        <a:ext cx="2590800" cy="1232517"/>
                      </a:xfrm>
                      <a:prstGeom prst="rect">
                        <a:avLst/>
                      </a:prstGeom>
                      <a:noFill/>
                    </p:spPr>
                  </p:pic>
                </p:oleObj>
              </mc:Fallback>
            </mc:AlternateContent>
          </a:graphicData>
        </a:graphic>
      </p:graphicFrame>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45</a:t>
            </a:fld>
            <a:endParaRPr lang="en-US">
              <a:solidFill>
                <a:schemeClr val="accent6">
                  <a:lumMod val="20000"/>
                  <a:lumOff val="80000"/>
                </a:schemeClr>
              </a:solidFill>
            </a:endParaRPr>
          </a:p>
        </p:txBody>
      </p:sp>
    </p:spTree>
    <p:extLst>
      <p:ext uri="{BB962C8B-B14F-4D97-AF65-F5344CB8AC3E}">
        <p14:creationId xmlns:p14="http://schemas.microsoft.com/office/powerpoint/2010/main" val="36351274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839200" cy="6096000"/>
          </a:xfrm>
        </p:spPr>
        <p:txBody>
          <a:bodyPr/>
          <a:lstStyle/>
          <a:p>
            <a:pPr algn="ctr"/>
            <a:r>
              <a:rPr lang="en-US" dirty="0"/>
              <a:t>Let </a:t>
            </a:r>
            <a:r>
              <a:rPr lang="en-US" i="1" dirty="0" err="1"/>
              <a:t>K</a:t>
            </a:r>
            <a:r>
              <a:rPr lang="en-US" i="1" baseline="-25000" dirty="0" err="1"/>
              <a:t>t</a:t>
            </a:r>
            <a:r>
              <a:rPr lang="en-US" dirty="0"/>
              <a:t> have the expected value  </a:t>
            </a:r>
            <a:r>
              <a:rPr lang="en-US" dirty="0" smtClean="0"/>
              <a:t>   and </a:t>
            </a:r>
            <a:r>
              <a:rPr lang="en-US" dirty="0"/>
              <a:t>variance  </a:t>
            </a:r>
            <a:r>
              <a:rPr lang="en-US" dirty="0" smtClean="0"/>
              <a:t>   for </a:t>
            </a:r>
            <a:r>
              <a:rPr lang="en-US" dirty="0"/>
              <a:t>each </a:t>
            </a:r>
            <a:r>
              <a:rPr lang="en-US" i="1" dirty="0"/>
              <a:t>j</a:t>
            </a:r>
            <a:r>
              <a:rPr lang="en-US" dirty="0" smtClean="0"/>
              <a:t>. Then                          is </a:t>
            </a:r>
            <a:r>
              <a:rPr lang="en-US" dirty="0"/>
              <a:t>a normal random variable with expected </a:t>
            </a:r>
            <a:r>
              <a:rPr lang="en-US" dirty="0" smtClean="0"/>
              <a:t>value       </a:t>
            </a:r>
            <a:r>
              <a:rPr lang="en-US" dirty="0"/>
              <a:t>and </a:t>
            </a:r>
            <a:r>
              <a:rPr lang="en-US" dirty="0" smtClean="0"/>
              <a:t>variance       </a:t>
            </a:r>
            <a:r>
              <a:rPr lang="en-US" dirty="0"/>
              <a:t>. Thus, we can define the expected value (mean) </a:t>
            </a:r>
            <a:r>
              <a:rPr lang="en-US" dirty="0" smtClean="0"/>
              <a:t>of                                  as</a:t>
            </a:r>
          </a:p>
          <a:p>
            <a:pPr marL="0" indent="0" algn="ctr">
              <a:buNone/>
            </a:pPr>
            <a:endParaRPr lang="en-US" dirty="0" smtClean="0"/>
          </a:p>
          <a:p>
            <a:pPr marL="0" indent="0" algn="ctr">
              <a:buNone/>
            </a:pPr>
            <a:r>
              <a:rPr lang="en-US" dirty="0" smtClean="0"/>
              <a:t>Under </a:t>
            </a:r>
            <a:r>
              <a:rPr lang="en-US" dirty="0"/>
              <a:t>the assumption of a </a:t>
            </a:r>
            <a:r>
              <a:rPr lang="en-US" b="1" dirty="0"/>
              <a:t>risk-neutral </a:t>
            </a:r>
            <a:r>
              <a:rPr lang="en-US" b="1" dirty="0" smtClean="0"/>
              <a:t>investor</a:t>
            </a:r>
            <a:r>
              <a:rPr lang="en-US" dirty="0" smtClean="0"/>
              <a:t>, the </a:t>
            </a:r>
            <a:r>
              <a:rPr lang="en-US" dirty="0"/>
              <a:t>expected return  </a:t>
            </a:r>
            <a:r>
              <a:rPr lang="en-US" dirty="0" smtClean="0"/>
              <a:t>       becomes             ( where </a:t>
            </a:r>
            <a:r>
              <a:rPr lang="en-US" i="1" dirty="0" smtClean="0"/>
              <a:t>r</a:t>
            </a:r>
            <a:r>
              <a:rPr lang="en-US" dirty="0" smtClean="0"/>
              <a:t> </a:t>
            </a:r>
            <a:r>
              <a:rPr lang="en-US" dirty="0"/>
              <a:t>is the riskless rate of interest). In other words,</a:t>
            </a:r>
          </a:p>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960676544"/>
              </p:ext>
            </p:extLst>
          </p:nvPr>
        </p:nvGraphicFramePr>
        <p:xfrm>
          <a:off x="5867400" y="381000"/>
          <a:ext cx="533400" cy="609600"/>
        </p:xfrm>
        <a:graphic>
          <a:graphicData uri="http://schemas.openxmlformats.org/presentationml/2006/ole">
            <mc:AlternateContent xmlns:mc="http://schemas.openxmlformats.org/markup-compatibility/2006">
              <mc:Choice xmlns:v="urn:schemas-microsoft-com:vml" Requires="v">
                <p:oleObj spid="_x0000_s44182" name="Equation" r:id="rId3" imgW="203112" imgH="228501" progId="Equation.DSMT4">
                  <p:embed/>
                </p:oleObj>
              </mc:Choice>
              <mc:Fallback>
                <p:oleObj name="Equation" r:id="rId3" imgW="203112" imgH="228501"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81000"/>
                        <a:ext cx="533400" cy="6096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220972711"/>
              </p:ext>
            </p:extLst>
          </p:nvPr>
        </p:nvGraphicFramePr>
        <p:xfrm>
          <a:off x="8458200" y="381000"/>
          <a:ext cx="533400" cy="579783"/>
        </p:xfrm>
        <a:graphic>
          <a:graphicData uri="http://schemas.openxmlformats.org/presentationml/2006/ole">
            <mc:AlternateContent xmlns:mc="http://schemas.openxmlformats.org/markup-compatibility/2006">
              <mc:Choice xmlns:v="urn:schemas-microsoft-com:vml" Requires="v">
                <p:oleObj spid="_x0000_s44183" name="Equation" r:id="rId5" imgW="215713" imgH="241091" progId="Equation.DSMT4">
                  <p:embed/>
                </p:oleObj>
              </mc:Choice>
              <mc:Fallback>
                <p:oleObj name="Equation" r:id="rId5" imgW="215713" imgH="241091"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58200" y="381000"/>
                        <a:ext cx="533400" cy="579783"/>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362302942"/>
              </p:ext>
            </p:extLst>
          </p:nvPr>
        </p:nvGraphicFramePr>
        <p:xfrm>
          <a:off x="3124200" y="914400"/>
          <a:ext cx="2555875" cy="533400"/>
        </p:xfrm>
        <a:graphic>
          <a:graphicData uri="http://schemas.openxmlformats.org/presentationml/2006/ole">
            <mc:AlternateContent xmlns:mc="http://schemas.openxmlformats.org/markup-compatibility/2006">
              <mc:Choice xmlns:v="urn:schemas-microsoft-com:vml" Requires="v">
                <p:oleObj spid="_x0000_s44184" name="Equation" r:id="rId7" imgW="1091726" imgH="228501" progId="Equation.DSMT4">
                  <p:embed/>
                </p:oleObj>
              </mc:Choice>
              <mc:Fallback>
                <p:oleObj name="Equation" r:id="rId7" imgW="1091726" imgH="228501"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914400"/>
                        <a:ext cx="2555875" cy="533400"/>
                      </a:xfrm>
                      <a:prstGeom prst="rect">
                        <a:avLst/>
                      </a:prstGeom>
                      <a:noFill/>
                    </p:spPr>
                  </p:pic>
                </p:oleObj>
              </mc:Fallback>
            </mc:AlternateContent>
          </a:graphicData>
        </a:graphic>
      </p:graphicFrame>
      <p:sp>
        <p:nvSpPr>
          <p:cNvPr id="1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8772142"/>
              </p:ext>
            </p:extLst>
          </p:nvPr>
        </p:nvGraphicFramePr>
        <p:xfrm>
          <a:off x="5257800" y="1371600"/>
          <a:ext cx="635000" cy="609600"/>
        </p:xfrm>
        <a:graphic>
          <a:graphicData uri="http://schemas.openxmlformats.org/presentationml/2006/ole">
            <mc:AlternateContent xmlns:mc="http://schemas.openxmlformats.org/markup-compatibility/2006">
              <mc:Choice xmlns:v="urn:schemas-microsoft-com:vml" Requires="v">
                <p:oleObj spid="_x0000_s44185" name="Equation" r:id="rId9" imgW="241300" imgH="228600" progId="Equation.DSMT4">
                  <p:embed/>
                </p:oleObj>
              </mc:Choice>
              <mc:Fallback>
                <p:oleObj name="Equation" r:id="rId9" imgW="241300" imgH="2286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57800" y="1371600"/>
                        <a:ext cx="635000" cy="609600"/>
                      </a:xfrm>
                      <a:prstGeom prst="rect">
                        <a:avLst/>
                      </a:prstGeom>
                      <a:noFill/>
                    </p:spPr>
                  </p:pic>
                </p:oleObj>
              </mc:Fallback>
            </mc:AlternateContent>
          </a:graphicData>
        </a:graphic>
      </p:graphicFrame>
      <p:sp>
        <p:nvSpPr>
          <p:cNvPr id="1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05575486"/>
              </p:ext>
            </p:extLst>
          </p:nvPr>
        </p:nvGraphicFramePr>
        <p:xfrm>
          <a:off x="8001000" y="1371600"/>
          <a:ext cx="685800" cy="612322"/>
        </p:xfrm>
        <a:graphic>
          <a:graphicData uri="http://schemas.openxmlformats.org/presentationml/2006/ole">
            <mc:AlternateContent xmlns:mc="http://schemas.openxmlformats.org/markup-compatibility/2006">
              <mc:Choice xmlns:v="urn:schemas-microsoft-com:vml" Requires="v">
                <p:oleObj spid="_x0000_s44186" name="Equation" r:id="rId11" imgW="266469" imgH="241091" progId="Equation.DSMT4">
                  <p:embed/>
                </p:oleObj>
              </mc:Choice>
              <mc:Fallback>
                <p:oleObj name="Equation" r:id="rId11" imgW="266469" imgH="241091" progId="Equation.DSMT4">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01000" y="1371600"/>
                        <a:ext cx="685800" cy="612322"/>
                      </a:xfrm>
                      <a:prstGeom prst="rect">
                        <a:avLst/>
                      </a:prstGeom>
                      <a:noFill/>
                    </p:spPr>
                  </p:pic>
                </p:oleObj>
              </mc:Fallback>
            </mc:AlternateContent>
          </a:graphicData>
        </a:graphic>
      </p:graphicFrame>
      <p:sp>
        <p:nvSpPr>
          <p:cNvPr id="1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1827858135"/>
              </p:ext>
            </p:extLst>
          </p:nvPr>
        </p:nvGraphicFramePr>
        <p:xfrm>
          <a:off x="762000" y="2362200"/>
          <a:ext cx="3596789" cy="762000"/>
        </p:xfrm>
        <a:graphic>
          <a:graphicData uri="http://schemas.openxmlformats.org/presentationml/2006/ole">
            <mc:AlternateContent xmlns:mc="http://schemas.openxmlformats.org/markup-compatibility/2006">
              <mc:Choice xmlns:v="urn:schemas-microsoft-com:vml" Requires="v">
                <p:oleObj spid="_x0000_s44187" name="Equation" r:id="rId13" imgW="1752600" imgH="406400" progId="Equation.DSMT4">
                  <p:embed/>
                </p:oleObj>
              </mc:Choice>
              <mc:Fallback>
                <p:oleObj name="Equation" r:id="rId13" imgW="1752600" imgH="406400" progId="Equation.DSMT4">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000" y="2362200"/>
                        <a:ext cx="3596789" cy="762000"/>
                      </a:xfrm>
                      <a:prstGeom prst="rect">
                        <a:avLst/>
                      </a:prstGeom>
                      <a:noFill/>
                    </p:spPr>
                  </p:pic>
                </p:oleObj>
              </mc:Fallback>
            </mc:AlternateContent>
          </a:graphicData>
        </a:graphic>
      </p:graphicFrame>
      <p:sp>
        <p:nvSpPr>
          <p:cNvPr id="1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1726157704"/>
              </p:ext>
            </p:extLst>
          </p:nvPr>
        </p:nvGraphicFramePr>
        <p:xfrm>
          <a:off x="4686300" y="2548947"/>
          <a:ext cx="3543300" cy="944880"/>
        </p:xfrm>
        <a:graphic>
          <a:graphicData uri="http://schemas.openxmlformats.org/presentationml/2006/ole">
            <mc:AlternateContent xmlns:mc="http://schemas.openxmlformats.org/markup-compatibility/2006">
              <mc:Choice xmlns:v="urn:schemas-microsoft-com:vml" Requires="v">
                <p:oleObj spid="_x0000_s44188" name="Equation" r:id="rId15" imgW="1574800" imgH="419100" progId="Equation.DSMT4">
                  <p:embed/>
                </p:oleObj>
              </mc:Choice>
              <mc:Fallback>
                <p:oleObj name="Equation" r:id="rId15" imgW="1574800" imgH="419100" progId="Equation.DSMT4">
                  <p:embed/>
                  <p:pic>
                    <p:nvPicPr>
                      <p:cNvPr id="0"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86300" y="2548947"/>
                        <a:ext cx="3543300" cy="944880"/>
                      </a:xfrm>
                      <a:prstGeom prst="rect">
                        <a:avLst/>
                      </a:prstGeom>
                      <a:noFill/>
                    </p:spPr>
                  </p:pic>
                </p:oleObj>
              </mc:Fallback>
            </mc:AlternateContent>
          </a:graphicData>
        </a:graphic>
      </p:graphicFrame>
      <p:sp>
        <p:nvSpPr>
          <p:cNvPr id="18" name="TextBox 17"/>
          <p:cNvSpPr txBox="1"/>
          <p:nvPr/>
        </p:nvSpPr>
        <p:spPr>
          <a:xfrm>
            <a:off x="8039100" y="3364173"/>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(19.52)</a:t>
            </a:r>
          </a:p>
        </p:txBody>
      </p:sp>
      <p:sp>
        <p:nvSpPr>
          <p:cNvPr id="1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p:cNvGraphicFramePr>
            <a:graphicFrameLocks noChangeAspect="1"/>
          </p:cNvGraphicFramePr>
          <p:nvPr>
            <p:extLst>
              <p:ext uri="{D42A27DB-BD31-4B8C-83A1-F6EECF244321}">
                <p14:modId xmlns:p14="http://schemas.microsoft.com/office/powerpoint/2010/main" val="14330790"/>
              </p:ext>
            </p:extLst>
          </p:nvPr>
        </p:nvGraphicFramePr>
        <p:xfrm>
          <a:off x="3505200" y="3962400"/>
          <a:ext cx="685800" cy="655320"/>
        </p:xfrm>
        <a:graphic>
          <a:graphicData uri="http://schemas.openxmlformats.org/presentationml/2006/ole">
            <mc:AlternateContent xmlns:mc="http://schemas.openxmlformats.org/markup-compatibility/2006">
              <mc:Choice xmlns:v="urn:schemas-microsoft-com:vml" Requires="v">
                <p:oleObj spid="_x0000_s44189" name="Equation" r:id="rId17" imgW="431613" imgH="406224" progId="Equation.DSMT4">
                  <p:embed/>
                </p:oleObj>
              </mc:Choice>
              <mc:Fallback>
                <p:oleObj name="Equation" r:id="rId17" imgW="431613" imgH="406224" progId="Equation.DSMT4">
                  <p:embed/>
                  <p:pic>
                    <p:nvPicPr>
                      <p:cNvPr id="0" name="Object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05200" y="3962400"/>
                        <a:ext cx="685800" cy="655320"/>
                      </a:xfrm>
                      <a:prstGeom prst="rect">
                        <a:avLst/>
                      </a:prstGeom>
                      <a:noFill/>
                    </p:spPr>
                  </p:pic>
                </p:oleObj>
              </mc:Fallback>
            </mc:AlternateContent>
          </a:graphicData>
        </a:graphic>
      </p:graphicFrame>
      <p:sp>
        <p:nvSpPr>
          <p:cNvPr id="2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 name="Object 21"/>
          <p:cNvGraphicFramePr>
            <a:graphicFrameLocks noChangeAspect="1"/>
          </p:cNvGraphicFramePr>
          <p:nvPr>
            <p:extLst>
              <p:ext uri="{D42A27DB-BD31-4B8C-83A1-F6EECF244321}">
                <p14:modId xmlns:p14="http://schemas.microsoft.com/office/powerpoint/2010/main" val="4215819032"/>
              </p:ext>
            </p:extLst>
          </p:nvPr>
        </p:nvGraphicFramePr>
        <p:xfrm>
          <a:off x="5791200" y="4038600"/>
          <a:ext cx="1143000" cy="470647"/>
        </p:xfrm>
        <a:graphic>
          <a:graphicData uri="http://schemas.openxmlformats.org/presentationml/2006/ole">
            <mc:AlternateContent xmlns:mc="http://schemas.openxmlformats.org/markup-compatibility/2006">
              <mc:Choice xmlns:v="urn:schemas-microsoft-com:vml" Requires="v">
                <p:oleObj spid="_x0000_s44190" name="Equation" r:id="rId19" imgW="482391" imgH="203112" progId="Equation.DSMT4">
                  <p:embed/>
                </p:oleObj>
              </mc:Choice>
              <mc:Fallback>
                <p:oleObj name="Equation" r:id="rId19" imgW="482391" imgH="203112" progId="Equation.DSMT4">
                  <p:embed/>
                  <p:pic>
                    <p:nvPicPr>
                      <p:cNvPr id="0" name="Object 1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791200" y="4038600"/>
                        <a:ext cx="1143000" cy="470647"/>
                      </a:xfrm>
                      <a:prstGeom prst="rect">
                        <a:avLst/>
                      </a:prstGeom>
                      <a:noFill/>
                    </p:spPr>
                  </p:pic>
                </p:oleObj>
              </mc:Fallback>
            </mc:AlternateContent>
          </a:graphicData>
        </a:graphic>
      </p:graphicFrame>
      <p:sp>
        <p:nvSpPr>
          <p:cNvPr id="23" name="Rectangle 2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 name="Object 23"/>
          <p:cNvGraphicFramePr>
            <a:graphicFrameLocks noChangeAspect="1"/>
          </p:cNvGraphicFramePr>
          <p:nvPr>
            <p:extLst>
              <p:ext uri="{D42A27DB-BD31-4B8C-83A1-F6EECF244321}">
                <p14:modId xmlns:p14="http://schemas.microsoft.com/office/powerpoint/2010/main" val="372740834"/>
              </p:ext>
            </p:extLst>
          </p:nvPr>
        </p:nvGraphicFramePr>
        <p:xfrm>
          <a:off x="2590800" y="5181600"/>
          <a:ext cx="2809875" cy="995363"/>
        </p:xfrm>
        <a:graphic>
          <a:graphicData uri="http://schemas.openxmlformats.org/presentationml/2006/ole">
            <mc:AlternateContent xmlns:mc="http://schemas.openxmlformats.org/markup-compatibility/2006">
              <mc:Choice xmlns:v="urn:schemas-microsoft-com:vml" Requires="v">
                <p:oleObj spid="_x0000_s44191" name="Equation" r:id="rId21" imgW="825480" imgH="419040" progId="Equation.DSMT4">
                  <p:embed/>
                </p:oleObj>
              </mc:Choice>
              <mc:Fallback>
                <p:oleObj name="Equation" r:id="rId21" imgW="825480" imgH="419040" progId="Equation.DSMT4">
                  <p:embed/>
                  <p:pic>
                    <p:nvPicPr>
                      <p:cNvPr id="0" name="Object 28"/>
                      <p:cNvPicPr>
                        <a:picLocks noChangeAspect="1" noChangeArrowheads="1"/>
                      </p:cNvPicPr>
                      <p:nvPr/>
                    </p:nvPicPr>
                    <p:blipFill>
                      <a:blip r:embed="rId22"/>
                      <a:srcRect/>
                      <a:stretch>
                        <a:fillRect/>
                      </a:stretch>
                    </p:blipFill>
                    <p:spPr bwMode="auto">
                      <a:xfrm>
                        <a:off x="2590800" y="5181600"/>
                        <a:ext cx="2809875" cy="995363"/>
                      </a:xfrm>
                      <a:prstGeom prst="rect">
                        <a:avLst/>
                      </a:prstGeom>
                      <a:noFill/>
                    </p:spPr>
                  </p:pic>
                </p:oleObj>
              </mc:Fallback>
            </mc:AlternateContent>
          </a:graphicData>
        </a:graphic>
      </p:graphicFrame>
      <p:sp>
        <p:nvSpPr>
          <p:cNvPr id="25" name="TextBox 24"/>
          <p:cNvSpPr txBox="1"/>
          <p:nvPr/>
        </p:nvSpPr>
        <p:spPr>
          <a:xfrm>
            <a:off x="8039100" y="57150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(19.53)</a:t>
            </a:r>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46</a:t>
            </a:fld>
            <a:endParaRPr lang="en-US">
              <a:solidFill>
                <a:schemeClr val="accent6">
                  <a:lumMod val="20000"/>
                  <a:lumOff val="80000"/>
                </a:schemeClr>
              </a:solidFill>
            </a:endParaRPr>
          </a:p>
        </p:txBody>
      </p:sp>
    </p:spTree>
    <p:extLst>
      <p:ext uri="{BB962C8B-B14F-4D97-AF65-F5344CB8AC3E}">
        <p14:creationId xmlns:p14="http://schemas.microsoft.com/office/powerpoint/2010/main" val="7130991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839200" cy="6096000"/>
          </a:xfrm>
        </p:spPr>
        <p:txBody>
          <a:bodyPr/>
          <a:lstStyle/>
          <a:p>
            <a:pPr marL="0" indent="0" algn="ctr">
              <a:buNone/>
            </a:pPr>
            <a:r>
              <a:rPr lang="en-US" dirty="0" smtClean="0"/>
              <a:t>In </a:t>
            </a:r>
            <a:r>
              <a:rPr lang="en-US" b="1" i="1" dirty="0" smtClean="0"/>
              <a:t>risk-neutral assumptions</a:t>
            </a:r>
            <a:r>
              <a:rPr lang="en-US" dirty="0" smtClean="0"/>
              <a:t>, </a:t>
            </a:r>
            <a:r>
              <a:rPr lang="en-US" b="1" dirty="0" smtClean="0"/>
              <a:t>call option price </a:t>
            </a:r>
            <a:r>
              <a:rPr lang="en-US" b="1" i="1" dirty="0" smtClean="0"/>
              <a:t>C</a:t>
            </a:r>
            <a:r>
              <a:rPr lang="en-US" b="1" dirty="0" smtClean="0"/>
              <a:t> can be determined by discounting the expected value of terminal option price by the riskless rate of interest</a:t>
            </a:r>
            <a:r>
              <a:rPr lang="en-US" dirty="0" smtClean="0"/>
              <a:t>:</a:t>
            </a:r>
          </a:p>
          <a:p>
            <a:pPr marL="0" indent="0" algn="ctr">
              <a:buNone/>
            </a:pPr>
            <a:endParaRPr lang="en-US" dirty="0"/>
          </a:p>
          <a:p>
            <a:pPr marL="0" indent="0" algn="ctr">
              <a:buNone/>
            </a:pPr>
            <a:endParaRPr lang="en-US" dirty="0" smtClean="0"/>
          </a:p>
          <a:p>
            <a:pPr marL="0" indent="0" algn="ctr">
              <a:buNone/>
            </a:pPr>
            <a:r>
              <a:rPr lang="en-US" i="1" dirty="0" smtClean="0"/>
              <a:t>T</a:t>
            </a:r>
            <a:r>
              <a:rPr lang="en-US" dirty="0" smtClean="0"/>
              <a:t> = </a:t>
            </a:r>
            <a:r>
              <a:rPr lang="en-US" b="1" dirty="0" smtClean="0"/>
              <a:t>time of expiration </a:t>
            </a:r>
            <a:r>
              <a:rPr lang="en-US" dirty="0" smtClean="0"/>
              <a:t>and </a:t>
            </a:r>
            <a:r>
              <a:rPr lang="en-US" i="1" dirty="0" smtClean="0"/>
              <a:t>X</a:t>
            </a:r>
            <a:r>
              <a:rPr lang="en-US" dirty="0" smtClean="0"/>
              <a:t> = </a:t>
            </a:r>
            <a:r>
              <a:rPr lang="en-US" b="1" dirty="0" smtClean="0"/>
              <a:t>striking price</a:t>
            </a:r>
            <a:endParaRPr lang="en-US" b="1" i="1"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812247663"/>
              </p:ext>
            </p:extLst>
          </p:nvPr>
        </p:nvGraphicFramePr>
        <p:xfrm>
          <a:off x="1924050" y="2753783"/>
          <a:ext cx="5295900" cy="588433"/>
        </p:xfrm>
        <a:graphic>
          <a:graphicData uri="http://schemas.openxmlformats.org/presentationml/2006/ole">
            <mc:AlternateContent xmlns:mc="http://schemas.openxmlformats.org/markup-compatibility/2006">
              <mc:Choice xmlns:v="urn:schemas-microsoft-com:vml" Requires="v">
                <p:oleObj spid="_x0000_s45087" name="Equation" r:id="rId3" imgW="1968500" imgH="215900" progId="Equation.DSMT4">
                  <p:embed/>
                </p:oleObj>
              </mc:Choice>
              <mc:Fallback>
                <p:oleObj name="Equation" r:id="rId3" imgW="1968500" imgH="2159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4050" y="2753783"/>
                        <a:ext cx="5295900" cy="588433"/>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555028237"/>
              </p:ext>
            </p:extLst>
          </p:nvPr>
        </p:nvGraphicFramePr>
        <p:xfrm>
          <a:off x="1752600" y="4418463"/>
          <a:ext cx="5160980" cy="1447800"/>
        </p:xfrm>
        <a:graphic>
          <a:graphicData uri="http://schemas.openxmlformats.org/presentationml/2006/ole">
            <mc:AlternateContent xmlns:mc="http://schemas.openxmlformats.org/markup-compatibility/2006">
              <mc:Choice xmlns:v="urn:schemas-microsoft-com:vml" Requires="v">
                <p:oleObj spid="_x0000_s45088" name="Equation" r:id="rId5" imgW="2882900" imgH="812800" progId="Equation.DSMT4">
                  <p:embed/>
                </p:oleObj>
              </mc:Choice>
              <mc:Fallback>
                <p:oleObj name="Equation" r:id="rId5" imgW="2882900" imgH="8128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4418463"/>
                        <a:ext cx="5160980" cy="1447800"/>
                      </a:xfrm>
                      <a:prstGeom prst="rect">
                        <a:avLst/>
                      </a:prstGeom>
                      <a:noFill/>
                    </p:spPr>
                  </p:pic>
                </p:oleObj>
              </mc:Fallback>
            </mc:AlternateContent>
          </a:graphicData>
        </a:graphic>
      </p:graphicFrame>
      <p:sp>
        <p:nvSpPr>
          <p:cNvPr id="8" name="TextBox 7"/>
          <p:cNvSpPr txBox="1"/>
          <p:nvPr/>
        </p:nvSpPr>
        <p:spPr>
          <a:xfrm>
            <a:off x="7270276" y="30480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(19.54)</a:t>
            </a:r>
          </a:p>
        </p:txBody>
      </p:sp>
      <p:sp>
        <p:nvSpPr>
          <p:cNvPr id="9" name="TextBox 8"/>
          <p:cNvSpPr txBox="1"/>
          <p:nvPr/>
        </p:nvSpPr>
        <p:spPr>
          <a:xfrm>
            <a:off x="7270276" y="5866263"/>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(19.55)</a:t>
            </a:r>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47</a:t>
            </a:fld>
            <a:endParaRPr lang="en-US">
              <a:solidFill>
                <a:schemeClr val="accent6">
                  <a:lumMod val="20000"/>
                  <a:lumOff val="80000"/>
                </a:schemeClr>
              </a:solidFill>
            </a:endParaRPr>
          </a:p>
        </p:txBody>
      </p:sp>
    </p:spTree>
    <p:extLst>
      <p:ext uri="{BB962C8B-B14F-4D97-AF65-F5344CB8AC3E}">
        <p14:creationId xmlns:p14="http://schemas.microsoft.com/office/powerpoint/2010/main" val="22054800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0"/>
            <a:ext cx="8839200" cy="4038600"/>
          </a:xfrm>
        </p:spPr>
        <p:txBody>
          <a:bodyPr>
            <a:normAutofit fontScale="92500" lnSpcReduction="10000"/>
          </a:bodyPr>
          <a:lstStyle/>
          <a:p>
            <a:r>
              <a:rPr lang="en-US" dirty="0" smtClean="0"/>
              <a:t>Eq. </a:t>
            </a:r>
            <a:r>
              <a:rPr lang="en-US" dirty="0"/>
              <a:t>(19.54) and (19.55) say that the value of the call option today will be either  </a:t>
            </a:r>
            <a:r>
              <a:rPr lang="en-US" dirty="0" smtClean="0"/>
              <a:t>         or </a:t>
            </a:r>
            <a:r>
              <a:rPr lang="en-US" dirty="0"/>
              <a:t>0, whichever is greater. </a:t>
            </a:r>
            <a:endParaRPr lang="en-US" dirty="0" smtClean="0"/>
          </a:p>
          <a:p>
            <a:r>
              <a:rPr lang="en-US" dirty="0" smtClean="0"/>
              <a:t>If </a:t>
            </a:r>
            <a:r>
              <a:rPr lang="en-US" dirty="0"/>
              <a:t>the price of stock at time </a:t>
            </a:r>
            <a:r>
              <a:rPr lang="en-US" i="1" dirty="0"/>
              <a:t>t </a:t>
            </a:r>
            <a:r>
              <a:rPr lang="en-US" dirty="0"/>
              <a:t>is greater than the exercise price, the call option will expire in the </a:t>
            </a:r>
            <a:r>
              <a:rPr lang="en-US" dirty="0" smtClean="0"/>
              <a:t>money. </a:t>
            </a:r>
          </a:p>
          <a:p>
            <a:r>
              <a:rPr lang="en-US" dirty="0" smtClean="0"/>
              <a:t>In other words, the investor will exercise the call option.</a:t>
            </a:r>
            <a:r>
              <a:rPr lang="en-US" dirty="0"/>
              <a:t> The option will be exercised regardless of whether the option holder would like to take physical possession of the stock.</a:t>
            </a:r>
            <a:endParaRPr lang="en-US" dirty="0" smtClean="0"/>
          </a:p>
          <a:p>
            <a:endParaRPr lang="en-US" dirty="0"/>
          </a:p>
          <a:p>
            <a:endParaRPr lang="en-US" dirty="0" smtClean="0"/>
          </a:p>
          <a:p>
            <a:endParaRPr lang="en-US" dirty="0"/>
          </a:p>
        </p:txBody>
      </p:sp>
      <p:sp>
        <p:nvSpPr>
          <p:cNvPr id="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435083229"/>
              </p:ext>
            </p:extLst>
          </p:nvPr>
        </p:nvGraphicFramePr>
        <p:xfrm>
          <a:off x="4572000" y="1905000"/>
          <a:ext cx="981501" cy="501192"/>
        </p:xfrm>
        <a:graphic>
          <a:graphicData uri="http://schemas.openxmlformats.org/presentationml/2006/ole">
            <mc:AlternateContent xmlns:mc="http://schemas.openxmlformats.org/markup-compatibility/2006">
              <mc:Choice xmlns:v="urn:schemas-microsoft-com:vml" Requires="v">
                <p:oleObj spid="_x0000_s46099" name="Equation" r:id="rId3" imgW="444307" imgH="228501" progId="Equation.DSMT4">
                  <p:embed/>
                </p:oleObj>
              </mc:Choice>
              <mc:Fallback>
                <p:oleObj name="Equation" r:id="rId3" imgW="444307" imgH="228501"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905000"/>
                        <a:ext cx="981501" cy="501192"/>
                      </a:xfrm>
                      <a:prstGeom prst="rect">
                        <a:avLst/>
                      </a:prstGeom>
                      <a:noFill/>
                    </p:spPr>
                  </p:pic>
                </p:oleObj>
              </mc:Fallback>
            </mc:AlternateContent>
          </a:graphicData>
        </a:graphic>
      </p:graphicFrame>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48</a:t>
            </a:fld>
            <a:endParaRPr lang="en-US">
              <a:solidFill>
                <a:schemeClr val="accent6">
                  <a:lumMod val="20000"/>
                  <a:lumOff val="80000"/>
                </a:schemeClr>
              </a:solidFill>
            </a:endParaRPr>
          </a:p>
        </p:txBody>
      </p:sp>
    </p:spTree>
    <p:extLst>
      <p:ext uri="{BB962C8B-B14F-4D97-AF65-F5344CB8AC3E}">
        <p14:creationId xmlns:p14="http://schemas.microsoft.com/office/powerpoint/2010/main" val="10394502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25027724"/>
              </p:ext>
            </p:extLst>
          </p:nvPr>
        </p:nvGraphicFramePr>
        <p:xfrm>
          <a:off x="152400" y="381000"/>
          <a:ext cx="88392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046425014"/>
              </p:ext>
            </p:extLst>
          </p:nvPr>
        </p:nvGraphicFramePr>
        <p:xfrm>
          <a:off x="6324600" y="4572000"/>
          <a:ext cx="838200" cy="428017"/>
        </p:xfrm>
        <a:graphic>
          <a:graphicData uri="http://schemas.openxmlformats.org/presentationml/2006/ole">
            <mc:AlternateContent xmlns:mc="http://schemas.openxmlformats.org/markup-compatibility/2006">
              <mc:Choice xmlns:v="urn:schemas-microsoft-com:vml" Requires="v">
                <p:oleObj spid="_x0000_s47120" name="Equation" r:id="rId8" imgW="444307" imgH="228501" progId="Equation.DSMT4">
                  <p:embed/>
                </p:oleObj>
              </mc:Choice>
              <mc:Fallback>
                <p:oleObj name="Equation" r:id="rId8" imgW="444307" imgH="228501" progId="Equation.DSMT4">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24600" y="4572000"/>
                        <a:ext cx="838200" cy="428017"/>
                      </a:xfrm>
                      <a:prstGeom prst="rect">
                        <a:avLst/>
                      </a:prstGeom>
                      <a:noFill/>
                    </p:spPr>
                  </p:pic>
                </p:oleObj>
              </mc:Fallback>
            </mc:AlternateContent>
          </a:graphicData>
        </a:graphic>
      </p:graphicFrame>
      <p:sp>
        <p:nvSpPr>
          <p:cNvPr id="7" name="TextBox 6"/>
          <p:cNvSpPr txBox="1"/>
          <p:nvPr/>
        </p:nvSpPr>
        <p:spPr>
          <a:xfrm>
            <a:off x="381000" y="609600"/>
            <a:ext cx="4572000" cy="838200"/>
          </a:xfrm>
          <a:prstGeom prst="rect">
            <a:avLst/>
          </a:prstGeom>
        </p:spPr>
        <p:txBody>
          <a:bodyPr vert="horz" wrap="square" lIns="91440" tIns="45720" rIns="91440" bIns="45720" rtlCol="0" anchor="ctr">
            <a:normAutofit fontScale="92500"/>
          </a:bodyPr>
          <a:lstStyle/>
          <a:p>
            <a:pPr marL="0" marR="0" indent="0" algn="l" defTabSz="914400" rtl="0" eaLnBrk="1" fontAlgn="auto" latinLnBrk="0" hangingPunct="1">
              <a:lnSpc>
                <a:spcPct val="100000"/>
              </a:lnSpc>
              <a:spcBef>
                <a:spcPct val="0"/>
              </a:spcBef>
              <a:spcAft>
                <a:spcPts val="0"/>
              </a:spcAft>
              <a:buClrTx/>
              <a:buSzTx/>
              <a:buFontTx/>
              <a:buNone/>
              <a:tabLst/>
            </a:pPr>
            <a:r>
              <a:rPr lang="en-US" sz="3200" b="1" dirty="0" smtClean="0">
                <a:solidFill>
                  <a:srgbClr val="000000"/>
                </a:solidFill>
                <a:latin typeface="Times New Roman" pitchFamily="18" charset="0"/>
                <a:ea typeface="+mj-ea"/>
                <a:cs typeface="Times New Roman" pitchFamily="18" charset="0"/>
              </a:rPr>
              <a:t>Two</a:t>
            </a:r>
            <a:r>
              <a:rPr kumimoji="0" lang="en-US" sz="3200" b="1" i="0" u="none" strike="noStrike" kern="1200" cap="none" spc="0" normalizeH="0" baseline="0" noProof="0" dirty="0" smtClean="0">
                <a:ln>
                  <a:noFill/>
                </a:ln>
                <a:solidFill>
                  <a:srgbClr val="000000"/>
                </a:solidFill>
                <a:effectLst/>
                <a:uLnTx/>
                <a:uFillTx/>
                <a:latin typeface="Times New Roman" pitchFamily="18" charset="0"/>
                <a:ea typeface="+mj-ea"/>
                <a:cs typeface="Times New Roman" pitchFamily="18" charset="0"/>
              </a:rPr>
              <a:t> Choices </a:t>
            </a:r>
            <a:r>
              <a:rPr lang="en-US" sz="3200" b="1" dirty="0">
                <a:solidFill>
                  <a:srgbClr val="000000"/>
                </a:solidFill>
                <a:latin typeface="Times New Roman" pitchFamily="18" charset="0"/>
                <a:ea typeface="+mj-ea"/>
                <a:cs typeface="Times New Roman" pitchFamily="18" charset="0"/>
              </a:rPr>
              <a:t>F</a:t>
            </a:r>
            <a:r>
              <a:rPr kumimoji="0" lang="en-US" sz="3200" b="1" i="0" u="none" strike="noStrike" kern="1200" cap="none" spc="0" normalizeH="0" baseline="0" noProof="0" dirty="0" smtClean="0">
                <a:ln>
                  <a:noFill/>
                </a:ln>
                <a:solidFill>
                  <a:srgbClr val="000000"/>
                </a:solidFill>
                <a:effectLst/>
                <a:uLnTx/>
                <a:uFillTx/>
                <a:latin typeface="Times New Roman" pitchFamily="18" charset="0"/>
                <a:ea typeface="+mj-ea"/>
                <a:cs typeface="Times New Roman" pitchFamily="18" charset="0"/>
              </a:rPr>
              <a:t>or </a:t>
            </a:r>
            <a:r>
              <a:rPr lang="en-US" sz="3200" b="1" dirty="0" smtClean="0">
                <a:solidFill>
                  <a:srgbClr val="000000"/>
                </a:solidFill>
                <a:latin typeface="Times New Roman" pitchFamily="18" charset="0"/>
                <a:ea typeface="+mj-ea"/>
                <a:cs typeface="Times New Roman" pitchFamily="18" charset="0"/>
              </a:rPr>
              <a:t>I</a:t>
            </a:r>
            <a:r>
              <a:rPr kumimoji="0" lang="en-US" sz="3200" b="1" i="0" u="none" strike="noStrike" kern="1200" cap="none" spc="0" normalizeH="0" baseline="0" noProof="0" dirty="0" err="1" smtClean="0">
                <a:ln>
                  <a:noFill/>
                </a:ln>
                <a:solidFill>
                  <a:srgbClr val="000000"/>
                </a:solidFill>
                <a:effectLst/>
                <a:uLnTx/>
                <a:uFillTx/>
                <a:latin typeface="Times New Roman" pitchFamily="18" charset="0"/>
                <a:ea typeface="+mj-ea"/>
                <a:cs typeface="Times New Roman" pitchFamily="18" charset="0"/>
              </a:rPr>
              <a:t>nvestor</a:t>
            </a:r>
            <a:endParaRPr kumimoji="0" lang="en-US" sz="3200" b="1" i="0" u="none" strike="noStrike" kern="1200" cap="none" spc="0" normalizeH="0" baseline="0" noProof="0" dirty="0" smtClean="0">
              <a:ln>
                <a:noFill/>
              </a:ln>
              <a:solidFill>
                <a:srgbClr val="000000"/>
              </a:solidFill>
              <a:effectLst/>
              <a:uLnTx/>
              <a:uFillTx/>
              <a:latin typeface="Times New Roman" pitchFamily="18" charset="0"/>
              <a:ea typeface="+mj-ea"/>
              <a:cs typeface="Times New Roman" pitchFamily="18" charset="0"/>
            </a:endParaRPr>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49</a:t>
            </a:fld>
            <a:endParaRPr lang="en-US">
              <a:solidFill>
                <a:schemeClr val="accent6">
                  <a:lumMod val="20000"/>
                  <a:lumOff val="80000"/>
                </a:schemeClr>
              </a:solidFill>
            </a:endParaRPr>
          </a:p>
        </p:txBody>
      </p:sp>
    </p:spTree>
    <p:extLst>
      <p:ext uri="{BB962C8B-B14F-4D97-AF65-F5344CB8AC3E}">
        <p14:creationId xmlns:p14="http://schemas.microsoft.com/office/powerpoint/2010/main" val="2950874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5"/>
          </a:xfrm>
        </p:spPr>
        <p:txBody>
          <a:bodyPr/>
          <a:lstStyle/>
          <a:p>
            <a:r>
              <a:rPr lang="en-US" b="1" dirty="0" smtClean="0"/>
              <a:t>Standard PDF</a:t>
            </a:r>
            <a:r>
              <a:rPr lang="en-US" dirty="0" smtClean="0"/>
              <a:t> of             is</a:t>
            </a:r>
          </a:p>
          <a:p>
            <a:endParaRPr lang="en-US" b="1" dirty="0"/>
          </a:p>
          <a:p>
            <a:endParaRPr lang="en-US" b="1" dirty="0" smtClean="0"/>
          </a:p>
          <a:p>
            <a:endParaRPr lang="en-US" b="1" dirty="0"/>
          </a:p>
          <a:p>
            <a:endParaRPr lang="en-US" b="1" dirty="0" smtClean="0"/>
          </a:p>
          <a:p>
            <a:endParaRPr lang="en-US" b="1" dirty="0"/>
          </a:p>
          <a:p>
            <a:r>
              <a:rPr lang="en-US" dirty="0" smtClean="0"/>
              <a:t>This is the </a:t>
            </a:r>
            <a:r>
              <a:rPr lang="en-US" b="1" dirty="0" smtClean="0"/>
              <a:t>PDF of the standard normal</a:t>
            </a:r>
            <a:r>
              <a:rPr lang="en-US" dirty="0" smtClean="0"/>
              <a:t> and is </a:t>
            </a:r>
            <a:r>
              <a:rPr lang="en-US" i="1" dirty="0" smtClean="0"/>
              <a:t>independent</a:t>
            </a:r>
            <a:r>
              <a:rPr lang="en-US" dirty="0" smtClean="0"/>
              <a:t> of the parameters</a:t>
            </a:r>
          </a:p>
          <a:p>
            <a:r>
              <a:rPr lang="en-US" dirty="0"/>
              <a:t> </a:t>
            </a:r>
            <a:r>
              <a:rPr lang="en-US" dirty="0" smtClean="0"/>
              <a:t>   and     .</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2212995678"/>
              </p:ext>
            </p:extLst>
          </p:nvPr>
        </p:nvGraphicFramePr>
        <p:xfrm>
          <a:off x="3733800" y="533400"/>
          <a:ext cx="1254512" cy="685800"/>
        </p:xfrm>
        <a:graphic>
          <a:graphicData uri="http://schemas.openxmlformats.org/presentationml/2006/ole">
            <mc:AlternateContent xmlns:mc="http://schemas.openxmlformats.org/markup-compatibility/2006">
              <mc:Choice xmlns:v="urn:schemas-microsoft-com:vml" Requires="v">
                <p:oleObj spid="_x0000_s2245" name="Equation" r:id="rId3" imgW="710891" imgH="393529" progId="Equation.3">
                  <p:embed/>
                </p:oleObj>
              </mc:Choice>
              <mc:Fallback>
                <p:oleObj name="Equation" r:id="rId3" imgW="710891" imgH="393529" progId="Equation.3">
                  <p:embed/>
                  <p:pic>
                    <p:nvPicPr>
                      <p:cNvPr id="0"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533400"/>
                        <a:ext cx="1254512" cy="685800"/>
                      </a:xfrm>
                      <a:prstGeom prst="rect">
                        <a:avLst/>
                      </a:prstGeom>
                      <a:noFill/>
                    </p:spPr>
                  </p:pic>
                </p:oleObj>
              </mc:Fallback>
            </mc:AlternateContent>
          </a:graphicData>
        </a:graphic>
      </p:graphicFrame>
      <p:sp>
        <p:nvSpPr>
          <p:cNvPr id="12"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096260664"/>
              </p:ext>
            </p:extLst>
          </p:nvPr>
        </p:nvGraphicFramePr>
        <p:xfrm>
          <a:off x="2895600" y="2133600"/>
          <a:ext cx="2895600" cy="1278238"/>
        </p:xfrm>
        <a:graphic>
          <a:graphicData uri="http://schemas.openxmlformats.org/presentationml/2006/ole">
            <mc:AlternateContent xmlns:mc="http://schemas.openxmlformats.org/markup-compatibility/2006">
              <mc:Choice xmlns:v="urn:schemas-microsoft-com:vml" Requires="v">
                <p:oleObj spid="_x0000_s2246" name="Equation" r:id="rId5" imgW="1054100" imgH="469900" progId="Equation.3">
                  <p:embed/>
                </p:oleObj>
              </mc:Choice>
              <mc:Fallback>
                <p:oleObj name="Equation" r:id="rId5" imgW="1054100" imgH="469900" progId="Equation.3">
                  <p:embed/>
                  <p:pic>
                    <p:nvPicPr>
                      <p:cNvPr id="0"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2133600"/>
                        <a:ext cx="2895600" cy="1278238"/>
                      </a:xfrm>
                      <a:prstGeom prst="rect">
                        <a:avLst/>
                      </a:prstGeom>
                      <a:noFill/>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071881805"/>
              </p:ext>
            </p:extLst>
          </p:nvPr>
        </p:nvGraphicFramePr>
        <p:xfrm>
          <a:off x="685800" y="5181600"/>
          <a:ext cx="457200" cy="485776"/>
        </p:xfrm>
        <a:graphic>
          <a:graphicData uri="http://schemas.openxmlformats.org/presentationml/2006/ole">
            <mc:AlternateContent xmlns:mc="http://schemas.openxmlformats.org/markup-compatibility/2006">
              <mc:Choice xmlns:v="urn:schemas-microsoft-com:vml" Requires="v">
                <p:oleObj spid="_x0000_s2247" name="Equation" r:id="rId7" imgW="152268" imgH="164957" progId="Equation.3">
                  <p:embed/>
                </p:oleObj>
              </mc:Choice>
              <mc:Fallback>
                <p:oleObj name="Equation" r:id="rId7" imgW="152268" imgH="164957"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5181600"/>
                        <a:ext cx="457200" cy="485776"/>
                      </a:xfrm>
                      <a:prstGeom prst="rect">
                        <a:avLst/>
                      </a:prstGeom>
                      <a:noFill/>
                      <a:ln>
                        <a:noFill/>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480157436"/>
              </p:ext>
            </p:extLst>
          </p:nvPr>
        </p:nvGraphicFramePr>
        <p:xfrm>
          <a:off x="1752600" y="5105400"/>
          <a:ext cx="609600" cy="556986"/>
        </p:xfrm>
        <a:graphic>
          <a:graphicData uri="http://schemas.openxmlformats.org/presentationml/2006/ole">
            <mc:AlternateContent xmlns:mc="http://schemas.openxmlformats.org/markup-compatibility/2006">
              <mc:Choice xmlns:v="urn:schemas-microsoft-com:vml" Requires="v">
                <p:oleObj spid="_x0000_s2248" name="Equation" r:id="rId9" imgW="215713" imgH="203024" progId="Equation.3">
                  <p:embed/>
                </p:oleObj>
              </mc:Choice>
              <mc:Fallback>
                <p:oleObj name="Equation" r:id="rId9" imgW="215713" imgH="203024" progId="Equation.3">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52600" y="5105400"/>
                        <a:ext cx="609600" cy="556986"/>
                      </a:xfrm>
                      <a:prstGeom prst="rect">
                        <a:avLst/>
                      </a:prstGeom>
                      <a:noFill/>
                      <a:ln>
                        <a:noFill/>
                      </a:ln>
                    </p:spPr>
                  </p:pic>
                </p:oleObj>
              </mc:Fallback>
            </mc:AlternateContent>
          </a:graphicData>
        </a:graphic>
      </p:graphicFrame>
      <p:sp>
        <p:nvSpPr>
          <p:cNvPr id="17" name="TextBox 16"/>
          <p:cNvSpPr txBox="1"/>
          <p:nvPr/>
        </p:nvSpPr>
        <p:spPr>
          <a:xfrm>
            <a:off x="6477000" y="34290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(19.2)</a:t>
            </a:r>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5</a:t>
            </a:fld>
            <a:endParaRPr lang="en-US">
              <a:solidFill>
                <a:schemeClr val="accent6">
                  <a:lumMod val="20000"/>
                  <a:lumOff val="80000"/>
                </a:schemeClr>
              </a:solidFill>
            </a:endParaRPr>
          </a:p>
        </p:txBody>
      </p:sp>
    </p:spTree>
    <p:extLst>
      <p:ext uri="{BB962C8B-B14F-4D97-AF65-F5344CB8AC3E}">
        <p14:creationId xmlns:p14="http://schemas.microsoft.com/office/powerpoint/2010/main" val="2536871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533400"/>
                <a:ext cx="8229600" cy="5791199"/>
              </a:xfrm>
            </p:spPr>
            <p:txBody>
              <a:bodyPr>
                <a:normAutofit/>
              </a:bodyPr>
              <a:lstStyle/>
              <a:p>
                <a:pPr>
                  <a:buClrTx/>
                </a:pPr>
                <a:r>
                  <a:rPr lang="en-US" dirty="0" smtClean="0"/>
                  <a:t>Since the price the investor paid </a:t>
                </a:r>
                <a:r>
                  <a:rPr lang="en-US" i="1" dirty="0" smtClean="0"/>
                  <a:t>(X)</a:t>
                </a:r>
                <a:r>
                  <a:rPr lang="en-US" dirty="0" smtClean="0"/>
                  <a:t> is lower </a:t>
                </a:r>
                <a:r>
                  <a:rPr lang="en-US" dirty="0"/>
                  <a:t>that the price he or she can sell the stock for </a:t>
                </a:r>
                <a:r>
                  <a:rPr lang="en-US" i="1" dirty="0" smtClean="0"/>
                  <a:t>(</a:t>
                </a:r>
                <a14:m>
                  <m:oMath xmlns:m="http://schemas.openxmlformats.org/officeDocument/2006/math">
                    <m:sSub>
                      <m:sSubPr>
                        <m:ctrlPr>
                          <a:rPr lang="en-US" i="1" smtClean="0">
                            <a:latin typeface="Cambria Math"/>
                          </a:rPr>
                        </m:ctrlPr>
                      </m:sSubPr>
                      <m:e>
                        <m:r>
                          <a:rPr lang="en-US" b="0" i="1" smtClean="0">
                            <a:latin typeface="Cambria Math"/>
                          </a:rPr>
                          <m:t>𝑆</m:t>
                        </m:r>
                      </m:e>
                      <m:sub>
                        <m:r>
                          <a:rPr lang="en-US" b="0" i="1" smtClean="0">
                            <a:latin typeface="Cambria Math"/>
                          </a:rPr>
                          <m:t>𝑡</m:t>
                        </m:r>
                      </m:sub>
                    </m:sSub>
                    <m:r>
                      <a:rPr lang="en-US" b="0" i="1" smtClean="0">
                        <a:latin typeface="Cambria Math"/>
                      </a:rPr>
                      <m:t>)</m:t>
                    </m:r>
                  </m:oMath>
                </a14:m>
                <a:r>
                  <a:rPr lang="en-US" i="1" dirty="0" smtClean="0"/>
                  <a:t>,</a:t>
                </a:r>
                <a:r>
                  <a:rPr lang="en-US" dirty="0" smtClean="0"/>
                  <a:t> </a:t>
                </a:r>
                <a:r>
                  <a:rPr lang="en-US" dirty="0"/>
                  <a:t>the investor realizes an immediate the </a:t>
                </a:r>
                <a:r>
                  <a:rPr lang="en-US" dirty="0" smtClean="0"/>
                  <a:t>profit of           . </a:t>
                </a:r>
              </a:p>
              <a:p>
                <a:pPr>
                  <a:buClrTx/>
                </a:pPr>
                <a:r>
                  <a:rPr lang="en-US" dirty="0" smtClean="0"/>
                  <a:t>If </a:t>
                </a:r>
                <a:r>
                  <a:rPr lang="en-US" dirty="0"/>
                  <a:t>the price of the stock </a:t>
                </a:r>
                <a:r>
                  <a:rPr lang="en-US" i="1" dirty="0"/>
                  <a:t>(</a:t>
                </a:r>
                <a14:m>
                  <m:oMath xmlns:m="http://schemas.openxmlformats.org/officeDocument/2006/math">
                    <m:sSub>
                      <m:sSubPr>
                        <m:ctrlPr>
                          <a:rPr lang="en-US" i="1">
                            <a:latin typeface="Cambria Math"/>
                          </a:rPr>
                        </m:ctrlPr>
                      </m:sSubPr>
                      <m:e>
                        <m:r>
                          <a:rPr lang="en-US" i="1">
                            <a:latin typeface="Cambria Math"/>
                          </a:rPr>
                          <m:t>𝑆</m:t>
                        </m:r>
                      </m:e>
                      <m:sub>
                        <m:r>
                          <a:rPr lang="en-US" i="1">
                            <a:latin typeface="Cambria Math"/>
                          </a:rPr>
                          <m:t>𝑡</m:t>
                        </m:r>
                      </m:sub>
                    </m:sSub>
                    <m:r>
                      <a:rPr lang="en-US" b="0" i="1" smtClean="0">
                        <a:latin typeface="Cambria Math"/>
                      </a:rPr>
                      <m:t>)</m:t>
                    </m:r>
                  </m:oMath>
                </a14:m>
                <a:r>
                  <a:rPr lang="en-US" dirty="0"/>
                  <a:t> </a:t>
                </a:r>
                <a:r>
                  <a:rPr lang="en-US" dirty="0" smtClean="0"/>
                  <a:t> the </a:t>
                </a:r>
                <a:r>
                  <a:rPr lang="en-US" dirty="0"/>
                  <a:t>exercise price </a:t>
                </a:r>
                <a:r>
                  <a:rPr lang="en-US" i="1" dirty="0" smtClean="0"/>
                  <a:t>(X</a:t>
                </a:r>
                <a:r>
                  <a:rPr lang="en-US" dirty="0" smtClean="0"/>
                  <a:t>)</a:t>
                </a:r>
                <a:r>
                  <a:rPr lang="en-US" i="1" dirty="0" smtClean="0"/>
                  <a:t>,</a:t>
                </a:r>
                <a:r>
                  <a:rPr lang="en-US" dirty="0" smtClean="0"/>
                  <a:t> </a:t>
                </a:r>
                <a:r>
                  <a:rPr lang="en-US" dirty="0"/>
                  <a:t>the option expires out of the money</a:t>
                </a:r>
                <a:r>
                  <a:rPr lang="en-US" dirty="0" smtClean="0"/>
                  <a:t>.</a:t>
                </a:r>
              </a:p>
              <a:p>
                <a:pPr>
                  <a:buClrTx/>
                </a:pPr>
                <a:r>
                  <a:rPr lang="en-US" dirty="0" smtClean="0"/>
                  <a:t> </a:t>
                </a:r>
                <a:r>
                  <a:rPr lang="en-US" dirty="0"/>
                  <a:t>This occurs because in purchasing shares of the stock the investor will find it cheaper to purchase the stock in the market than to exercise the option</a:t>
                </a:r>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533400"/>
                <a:ext cx="8229600" cy="5791199"/>
              </a:xfrm>
              <a:blipFill rotWithShape="1">
                <a:blip r:embed="rId3"/>
                <a:stretch>
                  <a:fillRect l="-815" t="-1475" r="-2519"/>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67471008"/>
              </p:ext>
            </p:extLst>
          </p:nvPr>
        </p:nvGraphicFramePr>
        <p:xfrm>
          <a:off x="2286000" y="2057400"/>
          <a:ext cx="990600" cy="505838"/>
        </p:xfrm>
        <a:graphic>
          <a:graphicData uri="http://schemas.openxmlformats.org/presentationml/2006/ole">
            <mc:AlternateContent xmlns:mc="http://schemas.openxmlformats.org/markup-compatibility/2006">
              <mc:Choice xmlns:v="urn:schemas-microsoft-com:vml" Requires="v">
                <p:oleObj spid="_x0000_s48144" name="Equation" r:id="rId4" imgW="444307" imgH="228501" progId="Equation.DSMT4">
                  <p:embed/>
                </p:oleObj>
              </mc:Choice>
              <mc:Fallback>
                <p:oleObj name="Equation" r:id="rId4" imgW="444307" imgH="228501"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057400"/>
                        <a:ext cx="990600" cy="505838"/>
                      </a:xfrm>
                      <a:prstGeom prst="rect">
                        <a:avLst/>
                      </a:prstGeom>
                      <a:noFill/>
                    </p:spPr>
                  </p:pic>
                </p:oleObj>
              </mc:Fallback>
            </mc:AlternateContent>
          </a:graphicData>
        </a:graphic>
      </p:graphicFrame>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50</a:t>
            </a:fld>
            <a:endParaRPr lang="en-US">
              <a:solidFill>
                <a:schemeClr val="accent6">
                  <a:lumMod val="20000"/>
                  <a:lumOff val="80000"/>
                </a:schemeClr>
              </a:solidFill>
            </a:endParaRPr>
          </a:p>
        </p:txBody>
      </p:sp>
    </p:spTree>
    <p:extLst>
      <p:ext uri="{BB962C8B-B14F-4D97-AF65-F5344CB8AC3E}">
        <p14:creationId xmlns:p14="http://schemas.microsoft.com/office/powerpoint/2010/main" val="10175866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5"/>
          </a:xfrm>
        </p:spPr>
        <p:txBody>
          <a:bodyPr/>
          <a:lstStyle/>
          <a:p>
            <a:r>
              <a:rPr lang="en-US" dirty="0" smtClean="0"/>
              <a:t>Let         be log-normally distributed with parameters                 and                . Then</a:t>
            </a:r>
          </a:p>
          <a:p>
            <a:endParaRPr lang="en-US" dirty="0"/>
          </a:p>
          <a:p>
            <a:endParaRPr lang="en-US" dirty="0" smtClean="0"/>
          </a:p>
          <a:p>
            <a:endParaRPr lang="en-US" dirty="0"/>
          </a:p>
          <a:p>
            <a:endParaRPr lang="en-US" dirty="0" smtClean="0"/>
          </a:p>
          <a:p>
            <a:r>
              <a:rPr lang="en-US" dirty="0" smtClean="0"/>
              <a:t>Where </a:t>
            </a:r>
            <a:r>
              <a:rPr lang="en-US" i="1" dirty="0"/>
              <a:t>g</a:t>
            </a:r>
            <a:r>
              <a:rPr lang="en-US" dirty="0"/>
              <a:t>(</a:t>
            </a:r>
            <a:r>
              <a:rPr lang="en-US" i="1" dirty="0"/>
              <a:t>x</a:t>
            </a:r>
            <a:r>
              <a:rPr lang="en-US" dirty="0"/>
              <a:t>) is the </a:t>
            </a:r>
            <a:r>
              <a:rPr lang="en-US" b="1" dirty="0"/>
              <a:t>probability density function </a:t>
            </a:r>
            <a:r>
              <a:rPr lang="en-US" dirty="0"/>
              <a:t>of </a:t>
            </a:r>
          </a:p>
        </p:txBody>
      </p:sp>
      <p:graphicFrame>
        <p:nvGraphicFramePr>
          <p:cNvPr id="4" name="Object 3"/>
          <p:cNvGraphicFramePr>
            <a:graphicFrameLocks noChangeAspect="1"/>
          </p:cNvGraphicFramePr>
          <p:nvPr>
            <p:extLst>
              <p:ext uri="{D42A27DB-BD31-4B8C-83A1-F6EECF244321}">
                <p14:modId xmlns:p14="http://schemas.microsoft.com/office/powerpoint/2010/main" val="3594272273"/>
              </p:ext>
            </p:extLst>
          </p:nvPr>
        </p:nvGraphicFramePr>
        <p:xfrm>
          <a:off x="1295400" y="533400"/>
          <a:ext cx="855921" cy="657225"/>
        </p:xfrm>
        <a:graphic>
          <a:graphicData uri="http://schemas.openxmlformats.org/presentationml/2006/ole">
            <mc:AlternateContent xmlns:mc="http://schemas.openxmlformats.org/markup-compatibility/2006">
              <mc:Choice xmlns:v="urn:schemas-microsoft-com:vml" Requires="v">
                <p:oleObj spid="_x0000_s49221" name="Equation" r:id="rId3" imgW="533169" imgH="406224" progId="Equation.DSMT4">
                  <p:embed/>
                </p:oleObj>
              </mc:Choice>
              <mc:Fallback>
                <p:oleObj name="Equation" r:id="rId3" imgW="533169" imgH="406224"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533400"/>
                        <a:ext cx="855921" cy="657225"/>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029701325"/>
              </p:ext>
            </p:extLst>
          </p:nvPr>
        </p:nvGraphicFramePr>
        <p:xfrm>
          <a:off x="2514600" y="914400"/>
          <a:ext cx="1600200" cy="809297"/>
        </p:xfrm>
        <a:graphic>
          <a:graphicData uri="http://schemas.openxmlformats.org/presentationml/2006/ole">
            <mc:AlternateContent xmlns:mc="http://schemas.openxmlformats.org/markup-compatibility/2006">
              <mc:Choice xmlns:v="urn:schemas-microsoft-com:vml" Requires="v">
                <p:oleObj spid="_x0000_s49222" name="Equation" r:id="rId5" imgW="825500" imgH="419100" progId="Equation.DSMT4">
                  <p:embed/>
                </p:oleObj>
              </mc:Choice>
              <mc:Fallback>
                <p:oleObj name="Equation" r:id="rId5" imgW="825500" imgH="4191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914400"/>
                        <a:ext cx="1600200" cy="809297"/>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870999380"/>
              </p:ext>
            </p:extLst>
          </p:nvPr>
        </p:nvGraphicFramePr>
        <p:xfrm>
          <a:off x="4876800" y="990600"/>
          <a:ext cx="1600200" cy="625078"/>
        </p:xfrm>
        <a:graphic>
          <a:graphicData uri="http://schemas.openxmlformats.org/presentationml/2006/ole">
            <mc:AlternateContent xmlns:mc="http://schemas.openxmlformats.org/markup-compatibility/2006">
              <mc:Choice xmlns:v="urn:schemas-microsoft-com:vml" Requires="v">
                <p:oleObj spid="_x0000_s49223" name="Equation" r:id="rId7" imgW="609336" imgH="241195" progId="Equation.DSMT4">
                  <p:embed/>
                </p:oleObj>
              </mc:Choice>
              <mc:Fallback>
                <p:oleObj name="Equation" r:id="rId7" imgW="609336" imgH="241195" progId="Equation.DSMT4">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990600"/>
                        <a:ext cx="1600200" cy="625078"/>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985734151"/>
              </p:ext>
            </p:extLst>
          </p:nvPr>
        </p:nvGraphicFramePr>
        <p:xfrm>
          <a:off x="1524000" y="1828800"/>
          <a:ext cx="5715000" cy="2032386"/>
        </p:xfrm>
        <a:graphic>
          <a:graphicData uri="http://schemas.openxmlformats.org/presentationml/2006/ole">
            <mc:AlternateContent xmlns:mc="http://schemas.openxmlformats.org/markup-compatibility/2006">
              <mc:Choice xmlns:v="urn:schemas-microsoft-com:vml" Requires="v">
                <p:oleObj spid="_x0000_s49224" name="Equation" r:id="rId9" imgW="3136900" imgH="1117600" progId="Equation.DSMT4">
                  <p:embed/>
                </p:oleObj>
              </mc:Choice>
              <mc:Fallback>
                <p:oleObj name="Equation" r:id="rId9" imgW="3136900" imgH="1117600" progId="Equation.DSMT4">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0" y="1828800"/>
                        <a:ext cx="5715000" cy="2032386"/>
                      </a:xfrm>
                      <a:prstGeom prst="rect">
                        <a:avLst/>
                      </a:prstGeom>
                      <a:noFill/>
                    </p:spPr>
                  </p:pic>
                </p:oleObj>
              </mc:Fallback>
            </mc:AlternateContent>
          </a:graphicData>
        </a:graphic>
      </p:graphicFrame>
      <p:sp>
        <p:nvSpPr>
          <p:cNvPr id="12" name="Rectangle 9"/>
          <p:cNvSpPr>
            <a:spLocks noChangeArrowheads="1"/>
          </p:cNvSpPr>
          <p:nvPr/>
        </p:nvSpPr>
        <p:spPr bwMode="auto">
          <a:xfrm>
            <a:off x="0" y="2638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4161054455"/>
              </p:ext>
            </p:extLst>
          </p:nvPr>
        </p:nvGraphicFramePr>
        <p:xfrm>
          <a:off x="1219200" y="4419600"/>
          <a:ext cx="1066800" cy="777499"/>
        </p:xfrm>
        <a:graphic>
          <a:graphicData uri="http://schemas.openxmlformats.org/presentationml/2006/ole">
            <mc:AlternateContent xmlns:mc="http://schemas.openxmlformats.org/markup-compatibility/2006">
              <mc:Choice xmlns:v="urn:schemas-microsoft-com:vml" Requires="v">
                <p:oleObj spid="_x0000_s49225" name="Equation" r:id="rId11" imgW="558558" imgH="406224" progId="Equation.DSMT4">
                  <p:embed/>
                </p:oleObj>
              </mc:Choice>
              <mc:Fallback>
                <p:oleObj name="Equation" r:id="rId11" imgW="558558" imgH="406224" progId="Equation.DSMT4">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19200" y="4419600"/>
                        <a:ext cx="1066800" cy="777499"/>
                      </a:xfrm>
                      <a:prstGeom prst="rect">
                        <a:avLst/>
                      </a:prstGeom>
                      <a:noFill/>
                    </p:spPr>
                  </p:pic>
                </p:oleObj>
              </mc:Fallback>
            </mc:AlternateContent>
          </a:graphicData>
        </a:graphic>
      </p:graphicFrame>
      <p:sp>
        <p:nvSpPr>
          <p:cNvPr id="16" name="TextBox 15"/>
          <p:cNvSpPr txBox="1"/>
          <p:nvPr/>
        </p:nvSpPr>
        <p:spPr>
          <a:xfrm>
            <a:off x="7467600" y="33528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(19.56)</a:t>
            </a:r>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51</a:t>
            </a:fld>
            <a:endParaRPr lang="en-US">
              <a:solidFill>
                <a:schemeClr val="accent6">
                  <a:lumMod val="20000"/>
                  <a:lumOff val="80000"/>
                </a:schemeClr>
              </a:solidFill>
            </a:endParaRPr>
          </a:p>
        </p:txBody>
      </p:sp>
    </p:spTree>
    <p:extLst>
      <p:ext uri="{BB962C8B-B14F-4D97-AF65-F5344CB8AC3E}">
        <p14:creationId xmlns:p14="http://schemas.microsoft.com/office/powerpoint/2010/main" val="42022364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839200" cy="6095999"/>
          </a:xfrm>
        </p:spPr>
        <p:txBody>
          <a:bodyPr/>
          <a:lstStyle/>
          <a:p>
            <a:r>
              <a:rPr lang="en-US" dirty="0" smtClean="0"/>
              <a:t>By substituting                                       and</a:t>
            </a:r>
          </a:p>
          <a:p>
            <a:pPr marL="0" indent="0">
              <a:buNone/>
            </a:pPr>
            <a:r>
              <a:rPr lang="en-US" dirty="0" smtClean="0"/>
              <a:t>Into eq. (19.18) and (19.26), we get </a:t>
            </a:r>
          </a:p>
          <a:p>
            <a:pPr marL="0" indent="0">
              <a:buNone/>
            </a:pPr>
            <a:endParaRPr lang="en-US" dirty="0"/>
          </a:p>
          <a:p>
            <a:pPr marL="0" indent="0">
              <a:buNone/>
            </a:pPr>
            <a:endParaRPr lang="en-US" dirty="0" smtClean="0"/>
          </a:p>
          <a:p>
            <a:pPr marL="0" indent="0" algn="ctr">
              <a:buNone/>
            </a:pPr>
            <a:r>
              <a:rPr lang="en-US" dirty="0" smtClean="0"/>
              <a:t>where </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612590649"/>
              </p:ext>
            </p:extLst>
          </p:nvPr>
        </p:nvGraphicFramePr>
        <p:xfrm>
          <a:off x="2819400" y="381000"/>
          <a:ext cx="4072128" cy="609600"/>
        </p:xfrm>
        <a:graphic>
          <a:graphicData uri="http://schemas.openxmlformats.org/presentationml/2006/ole">
            <mc:AlternateContent xmlns:mc="http://schemas.openxmlformats.org/markup-compatibility/2006">
              <mc:Choice xmlns:v="urn:schemas-microsoft-com:vml" Requires="v">
                <p:oleObj spid="_x0000_s50255" name="Equation" r:id="rId3" imgW="1587500" imgH="241300" progId="Equation.DSMT4">
                  <p:embed/>
                </p:oleObj>
              </mc:Choice>
              <mc:Fallback>
                <p:oleObj name="Equation" r:id="rId3" imgW="1587500" imgH="2413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81000"/>
                        <a:ext cx="4072128" cy="6096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91186393"/>
              </p:ext>
            </p:extLst>
          </p:nvPr>
        </p:nvGraphicFramePr>
        <p:xfrm>
          <a:off x="7620000" y="381000"/>
          <a:ext cx="873511" cy="761999"/>
        </p:xfrm>
        <a:graphic>
          <a:graphicData uri="http://schemas.openxmlformats.org/presentationml/2006/ole">
            <mc:AlternateContent xmlns:mc="http://schemas.openxmlformats.org/markup-compatibility/2006">
              <mc:Choice xmlns:v="urn:schemas-microsoft-com:vml" Requires="v">
                <p:oleObj spid="_x0000_s50256" name="Equation" r:id="rId5" imgW="444307" imgH="393529" progId="Equation.DSMT4">
                  <p:embed/>
                </p:oleObj>
              </mc:Choice>
              <mc:Fallback>
                <p:oleObj name="Equation" r:id="rId5" imgW="444307" imgH="393529"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381000"/>
                        <a:ext cx="873511" cy="761999"/>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2504660061"/>
              </p:ext>
            </p:extLst>
          </p:nvPr>
        </p:nvGraphicFramePr>
        <p:xfrm>
          <a:off x="685800" y="1676400"/>
          <a:ext cx="2865474" cy="838200"/>
        </p:xfrm>
        <a:graphic>
          <a:graphicData uri="http://schemas.openxmlformats.org/presentationml/2006/ole">
            <mc:AlternateContent xmlns:mc="http://schemas.openxmlformats.org/markup-compatibility/2006">
              <mc:Choice xmlns:v="urn:schemas-microsoft-com:vml" Requires="v">
                <p:oleObj spid="_x0000_s50257" name="Equation" r:id="rId7" imgW="1396394" imgH="406224" progId="Equation.DSMT4">
                  <p:embed/>
                </p:oleObj>
              </mc:Choice>
              <mc:Fallback>
                <p:oleObj name="Equation" r:id="rId7" imgW="1396394" imgH="406224"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1676400"/>
                        <a:ext cx="2865474" cy="838200"/>
                      </a:xfrm>
                      <a:prstGeom prst="rect">
                        <a:avLst/>
                      </a:prstGeom>
                      <a:noFill/>
                    </p:spPr>
                  </p:pic>
                </p:oleObj>
              </mc:Fallback>
            </mc:AlternateContent>
          </a:graphicData>
        </a:graphic>
      </p:graphicFrame>
      <p:sp>
        <p:nvSpPr>
          <p:cNvPr id="1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2604024712"/>
              </p:ext>
            </p:extLst>
          </p:nvPr>
        </p:nvGraphicFramePr>
        <p:xfrm>
          <a:off x="4800600" y="1676400"/>
          <a:ext cx="2590800" cy="891235"/>
        </p:xfrm>
        <a:graphic>
          <a:graphicData uri="http://schemas.openxmlformats.org/presentationml/2006/ole">
            <mc:AlternateContent xmlns:mc="http://schemas.openxmlformats.org/markup-compatibility/2006">
              <mc:Choice xmlns:v="urn:schemas-microsoft-com:vml" Requires="v">
                <p:oleObj spid="_x0000_s50258" name="Equation" r:id="rId9" imgW="1193282" imgH="406224" progId="Equation.DSMT4">
                  <p:embed/>
                </p:oleObj>
              </mc:Choice>
              <mc:Fallback>
                <p:oleObj name="Equation" r:id="rId9" imgW="1193282" imgH="406224"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0600" y="1676400"/>
                        <a:ext cx="2590800" cy="891235"/>
                      </a:xfrm>
                      <a:prstGeom prst="rect">
                        <a:avLst/>
                      </a:prstGeom>
                      <a:noFill/>
                    </p:spPr>
                  </p:pic>
                </p:oleObj>
              </mc:Fallback>
            </mc:AlternateContent>
          </a:graphicData>
        </a:graphic>
      </p:graphicFrame>
      <p:sp>
        <p:nvSpPr>
          <p:cNvPr id="1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2036217649"/>
              </p:ext>
            </p:extLst>
          </p:nvPr>
        </p:nvGraphicFramePr>
        <p:xfrm>
          <a:off x="1467134" y="3505200"/>
          <a:ext cx="6209731" cy="1143000"/>
        </p:xfrm>
        <a:graphic>
          <a:graphicData uri="http://schemas.openxmlformats.org/presentationml/2006/ole">
            <mc:AlternateContent xmlns:mc="http://schemas.openxmlformats.org/markup-compatibility/2006">
              <mc:Choice xmlns:v="urn:schemas-microsoft-com:vml" Requires="v">
                <p:oleObj spid="_x0000_s50259" name="Equation" r:id="rId11" imgW="3467100" imgH="635000" progId="Equation.DSMT4">
                  <p:embed/>
                </p:oleObj>
              </mc:Choice>
              <mc:Fallback>
                <p:oleObj name="Equation" r:id="rId11" imgW="3467100" imgH="635000" progId="Equation.DSMT4">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67134" y="3505200"/>
                        <a:ext cx="6209731" cy="1143000"/>
                      </a:xfrm>
                      <a:prstGeom prst="rect">
                        <a:avLst/>
                      </a:prstGeom>
                      <a:noFill/>
                    </p:spPr>
                  </p:pic>
                </p:oleObj>
              </mc:Fallback>
            </mc:AlternateContent>
          </a:graphicData>
        </a:graphic>
      </p:graphicFrame>
      <p:sp>
        <p:nvSpPr>
          <p:cNvPr id="1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2591597008"/>
              </p:ext>
            </p:extLst>
          </p:nvPr>
        </p:nvGraphicFramePr>
        <p:xfrm>
          <a:off x="1447800" y="4876800"/>
          <a:ext cx="4876800" cy="1257905"/>
        </p:xfrm>
        <a:graphic>
          <a:graphicData uri="http://schemas.openxmlformats.org/presentationml/2006/ole">
            <mc:AlternateContent xmlns:mc="http://schemas.openxmlformats.org/markup-compatibility/2006">
              <mc:Choice xmlns:v="urn:schemas-microsoft-com:vml" Requires="v">
                <p:oleObj spid="_x0000_s50260" name="Equation" r:id="rId13" imgW="2400300" imgH="622300" progId="Equation.DSMT4">
                  <p:embed/>
                </p:oleObj>
              </mc:Choice>
              <mc:Fallback>
                <p:oleObj name="Equation" r:id="rId13" imgW="2400300" imgH="622300" progId="Equation.DSMT4">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47800" y="4876800"/>
                        <a:ext cx="4876800" cy="1257905"/>
                      </a:xfrm>
                      <a:prstGeom prst="rect">
                        <a:avLst/>
                      </a:prstGeom>
                      <a:noFill/>
                    </p:spPr>
                  </p:pic>
                </p:oleObj>
              </mc:Fallback>
            </mc:AlternateContent>
          </a:graphicData>
        </a:graphic>
      </p:graphicFrame>
      <p:sp>
        <p:nvSpPr>
          <p:cNvPr id="16" name="TextBox 15"/>
          <p:cNvSpPr txBox="1"/>
          <p:nvPr/>
        </p:nvSpPr>
        <p:spPr>
          <a:xfrm>
            <a:off x="3276600" y="22860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(19.57)</a:t>
            </a:r>
          </a:p>
        </p:txBody>
      </p:sp>
      <p:sp>
        <p:nvSpPr>
          <p:cNvPr id="17" name="TextBox 16"/>
          <p:cNvSpPr txBox="1"/>
          <p:nvPr/>
        </p:nvSpPr>
        <p:spPr>
          <a:xfrm>
            <a:off x="7480110" y="22860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(19.58)</a:t>
            </a:r>
          </a:p>
        </p:txBody>
      </p:sp>
      <p:sp>
        <p:nvSpPr>
          <p:cNvPr id="18" name="TextBox 17"/>
          <p:cNvSpPr txBox="1"/>
          <p:nvPr/>
        </p:nvSpPr>
        <p:spPr>
          <a:xfrm>
            <a:off x="7480110" y="44958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(19.59)</a:t>
            </a:r>
          </a:p>
        </p:txBody>
      </p:sp>
      <p:sp>
        <p:nvSpPr>
          <p:cNvPr id="19" name="TextBox 18"/>
          <p:cNvSpPr txBox="1"/>
          <p:nvPr/>
        </p:nvSpPr>
        <p:spPr>
          <a:xfrm>
            <a:off x="7499444" y="58674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(19.60)</a:t>
            </a:r>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52</a:t>
            </a:fld>
            <a:endParaRPr lang="en-US">
              <a:solidFill>
                <a:schemeClr val="accent6">
                  <a:lumMod val="20000"/>
                  <a:lumOff val="80000"/>
                </a:schemeClr>
              </a:solidFill>
            </a:endParaRPr>
          </a:p>
        </p:txBody>
      </p:sp>
    </p:spTree>
    <p:extLst>
      <p:ext uri="{BB962C8B-B14F-4D97-AF65-F5344CB8AC3E}">
        <p14:creationId xmlns:p14="http://schemas.microsoft.com/office/powerpoint/2010/main" val="8033735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6172199"/>
          </a:xfrm>
        </p:spPr>
        <p:txBody>
          <a:bodyPr/>
          <a:lstStyle/>
          <a:p>
            <a:endParaRPr lang="en-US" dirty="0" smtClean="0"/>
          </a:p>
          <a:p>
            <a:endParaRPr lang="en-US" dirty="0"/>
          </a:p>
          <a:p>
            <a:r>
              <a:rPr lang="en-US" dirty="0" smtClean="0"/>
              <a:t>Substituting eq. (19.58) into eq. (19.56), we get</a:t>
            </a:r>
          </a:p>
          <a:p>
            <a:endParaRPr lang="en-US" dirty="0"/>
          </a:p>
          <a:p>
            <a:endParaRPr lang="en-US" dirty="0" smtClean="0"/>
          </a:p>
          <a:p>
            <a:r>
              <a:rPr lang="en-US" dirty="0" smtClean="0"/>
              <a:t>This is also Eq.(19.48) defined in Section 19.6</a:t>
            </a:r>
            <a:endParaRPr lang="en-US" dirty="0"/>
          </a:p>
        </p:txBody>
      </p:sp>
      <p:sp>
        <p:nvSpPr>
          <p:cNvPr id="4" name="TextBox 3"/>
          <p:cNvSpPr txBox="1"/>
          <p:nvPr/>
        </p:nvSpPr>
        <p:spPr>
          <a:xfrm>
            <a:off x="7302690" y="28956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(19.61)</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36991476"/>
              </p:ext>
            </p:extLst>
          </p:nvPr>
        </p:nvGraphicFramePr>
        <p:xfrm>
          <a:off x="2133600" y="2286000"/>
          <a:ext cx="4876800" cy="541867"/>
        </p:xfrm>
        <a:graphic>
          <a:graphicData uri="http://schemas.openxmlformats.org/presentationml/2006/ole">
            <mc:AlternateContent xmlns:mc="http://schemas.openxmlformats.org/markup-compatibility/2006">
              <mc:Choice xmlns:v="urn:schemas-microsoft-com:vml" Requires="v">
                <p:oleObj spid="_x0000_s51214" name="Equation" r:id="rId3" imgW="1968500" imgH="215900" progId="Equation.DSMT4">
                  <p:embed/>
                </p:oleObj>
              </mc:Choice>
              <mc:Fallback>
                <p:oleObj name="Equation" r:id="rId3" imgW="1968500" imgH="2159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286000"/>
                        <a:ext cx="4876800" cy="541867"/>
                      </a:xfrm>
                      <a:prstGeom prst="rect">
                        <a:avLst/>
                      </a:prstGeom>
                      <a:noFill/>
                    </p:spPr>
                  </p:pic>
                </p:oleObj>
              </mc:Fallback>
            </mc:AlternateContent>
          </a:graphicData>
        </a:graphic>
      </p:graphicFrame>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53</a:t>
            </a:fld>
            <a:endParaRPr lang="en-US">
              <a:solidFill>
                <a:schemeClr val="accent6">
                  <a:lumMod val="20000"/>
                  <a:lumOff val="80000"/>
                </a:schemeClr>
              </a:solidFill>
            </a:endParaRPr>
          </a:p>
        </p:txBody>
      </p:sp>
    </p:spTree>
    <p:extLst>
      <p:ext uri="{BB962C8B-B14F-4D97-AF65-F5344CB8AC3E}">
        <p14:creationId xmlns:p14="http://schemas.microsoft.com/office/powerpoint/2010/main" val="41525242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381000"/>
                <a:ext cx="8839200" cy="6095999"/>
              </a:xfrm>
            </p:spPr>
            <p:txBody>
              <a:bodyPr>
                <a:normAutofit lnSpcReduction="10000"/>
              </a:bodyPr>
              <a:lstStyle/>
              <a:p>
                <a:r>
                  <a:rPr lang="en-US" b="1" dirty="0" smtClean="0"/>
                  <a:t>Put option</a:t>
                </a:r>
                <a:r>
                  <a:rPr lang="en-US" dirty="0" smtClean="0"/>
                  <a:t> is a contract conveying the right to sell a designated security at a stipulated price.</a:t>
                </a:r>
                <a:endParaRPr lang="en-US" b="1" dirty="0" smtClean="0"/>
              </a:p>
              <a:p>
                <a:r>
                  <a:rPr lang="en-US" b="1" dirty="0" smtClean="0"/>
                  <a:t>The relationship between a </a:t>
                </a:r>
                <a:r>
                  <a:rPr lang="en-US" b="1" u="sng" dirty="0" smtClean="0"/>
                  <a:t>call option </a:t>
                </a:r>
                <a:r>
                  <a:rPr lang="en-US" b="1" dirty="0" smtClean="0"/>
                  <a:t>(</a:t>
                </a:r>
                <a:r>
                  <a:rPr lang="en-US" b="1" i="1" dirty="0" smtClean="0"/>
                  <a:t>C) </a:t>
                </a:r>
                <a:r>
                  <a:rPr lang="en-US" b="1" dirty="0" smtClean="0"/>
                  <a:t>and a </a:t>
                </a:r>
                <a:r>
                  <a:rPr lang="en-US" b="1" u="sng" dirty="0" smtClean="0"/>
                  <a:t>out option</a:t>
                </a:r>
                <a:r>
                  <a:rPr lang="en-US" b="1" i="1" u="sng" dirty="0" smtClean="0"/>
                  <a:t> </a:t>
                </a:r>
                <a:r>
                  <a:rPr lang="en-US" b="1" i="1" dirty="0" smtClean="0"/>
                  <a:t>(P) </a:t>
                </a:r>
                <a:r>
                  <a:rPr lang="en-US" b="1" dirty="0" smtClean="0"/>
                  <a:t>can be shown as</a:t>
                </a:r>
              </a:p>
              <a:p>
                <a:endParaRPr lang="en-US" b="1" dirty="0"/>
              </a:p>
              <a:p>
                <a:endParaRPr lang="en-US" b="1" dirty="0" smtClean="0"/>
              </a:p>
              <a:p>
                <a:r>
                  <a:rPr lang="en-US" dirty="0" smtClean="0"/>
                  <a:t>Substituting Eq. (19.33) into Eq. (19.34), the </a:t>
                </a:r>
                <a:r>
                  <a:rPr lang="en-US" b="1" dirty="0" smtClean="0"/>
                  <a:t>put option formula</a:t>
                </a:r>
                <a:r>
                  <a:rPr lang="en-US" dirty="0" smtClean="0"/>
                  <a:t> becomes</a:t>
                </a:r>
              </a:p>
              <a:p>
                <a:endParaRPr lang="en-US" dirty="0"/>
              </a:p>
              <a:p>
                <a:endParaRPr lang="en-US" dirty="0" smtClean="0"/>
              </a:p>
              <a:p>
                <a:pPr marL="0" indent="0">
                  <a:buNone/>
                </a:pPr>
                <a:r>
                  <a:rPr lang="en-US" sz="2800" dirty="0" smtClean="0"/>
                  <a:t>*where </a:t>
                </a:r>
                <a:r>
                  <a:rPr lang="en-US" sz="2800" i="1" dirty="0" smtClean="0"/>
                  <a:t>S, C, r, t, </a:t>
                </a:r>
                <a14:m>
                  <m:oMath xmlns:m="http://schemas.openxmlformats.org/officeDocument/2006/math">
                    <m:sSub>
                      <m:sSubPr>
                        <m:ctrlPr>
                          <a:rPr lang="en-US" sz="2800" i="1" smtClean="0">
                            <a:latin typeface="Cambria Math"/>
                          </a:rPr>
                        </m:ctrlPr>
                      </m:sSubPr>
                      <m:e>
                        <m:r>
                          <a:rPr lang="en-US" sz="2800" b="0" i="1" smtClean="0">
                            <a:latin typeface="Cambria Math"/>
                          </a:rPr>
                          <m:t>𝑑</m:t>
                        </m:r>
                      </m:e>
                      <m:sub>
                        <m:r>
                          <a:rPr lang="en-US" sz="2800" b="0" i="1" smtClean="0">
                            <a:latin typeface="Cambria Math"/>
                          </a:rPr>
                          <m:t>1</m:t>
                        </m:r>
                      </m:sub>
                    </m:sSub>
                  </m:oMath>
                </a14:m>
                <a:r>
                  <a:rPr lang="en-US" sz="2800" dirty="0" smtClean="0"/>
                  <a:t>, </a:t>
                </a:r>
                <a14:m>
                  <m:oMath xmlns:m="http://schemas.openxmlformats.org/officeDocument/2006/math">
                    <m:sSub>
                      <m:sSubPr>
                        <m:ctrlPr>
                          <a:rPr lang="en-US" sz="2800" i="1">
                            <a:latin typeface="Cambria Math"/>
                          </a:rPr>
                        </m:ctrlPr>
                      </m:sSubPr>
                      <m:e>
                        <m:r>
                          <a:rPr lang="en-US" sz="2800" i="1">
                            <a:latin typeface="Cambria Math"/>
                          </a:rPr>
                          <m:t>𝑑</m:t>
                        </m:r>
                      </m:e>
                      <m:sub>
                        <m:r>
                          <a:rPr lang="en-US" sz="2800" b="0" i="1" smtClean="0">
                            <a:latin typeface="Cambria Math"/>
                          </a:rPr>
                          <m:t>2</m:t>
                        </m:r>
                      </m:sub>
                    </m:sSub>
                  </m:oMath>
                </a14:m>
                <a:r>
                  <a:rPr lang="en-US" sz="2800" dirty="0" smtClean="0"/>
                  <a:t>, are identical to those defined in the call option model.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381000"/>
                <a:ext cx="8839200" cy="6095999"/>
              </a:xfrm>
              <a:blipFill rotWithShape="1">
                <a:blip r:embed="rId3"/>
                <a:stretch>
                  <a:fillRect l="-1379" t="-2202" r="-1034"/>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205352939"/>
              </p:ext>
            </p:extLst>
          </p:nvPr>
        </p:nvGraphicFramePr>
        <p:xfrm>
          <a:off x="2667000" y="2495266"/>
          <a:ext cx="3022600" cy="533400"/>
        </p:xfrm>
        <a:graphic>
          <a:graphicData uri="http://schemas.openxmlformats.org/presentationml/2006/ole">
            <mc:AlternateContent xmlns:mc="http://schemas.openxmlformats.org/markup-compatibility/2006">
              <mc:Choice xmlns:v="urn:schemas-microsoft-com:vml" Requires="v">
                <p:oleObj spid="_x0000_s52251" name="Equation" r:id="rId4" imgW="1129810" imgH="203112" progId="Equation.DSMT4">
                  <p:embed/>
                </p:oleObj>
              </mc:Choice>
              <mc:Fallback>
                <p:oleObj name="Equation" r:id="rId4" imgW="1129810" imgH="203112"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2495266"/>
                        <a:ext cx="3022600" cy="5334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397012428"/>
              </p:ext>
            </p:extLst>
          </p:nvPr>
        </p:nvGraphicFramePr>
        <p:xfrm>
          <a:off x="2197100" y="4572000"/>
          <a:ext cx="4749800" cy="609600"/>
        </p:xfrm>
        <a:graphic>
          <a:graphicData uri="http://schemas.openxmlformats.org/presentationml/2006/ole">
            <mc:AlternateContent xmlns:mc="http://schemas.openxmlformats.org/markup-compatibility/2006">
              <mc:Choice xmlns:v="urn:schemas-microsoft-com:vml" Requires="v">
                <p:oleObj spid="_x0000_s52252" name="Equation" r:id="rId6" imgW="1778000" imgH="228600" progId="Equation.DSMT4">
                  <p:embed/>
                </p:oleObj>
              </mc:Choice>
              <mc:Fallback>
                <p:oleObj name="Equation" r:id="rId6" imgW="1778000" imgH="2286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7100" y="4572000"/>
                        <a:ext cx="4749800" cy="609600"/>
                      </a:xfrm>
                      <a:prstGeom prst="rect">
                        <a:avLst/>
                      </a:prstGeom>
                      <a:noFill/>
                    </p:spPr>
                  </p:pic>
                </p:oleObj>
              </mc:Fallback>
            </mc:AlternateContent>
          </a:graphicData>
        </a:graphic>
      </p:graphicFrame>
      <p:sp>
        <p:nvSpPr>
          <p:cNvPr id="8" name="TextBox 7"/>
          <p:cNvSpPr txBox="1"/>
          <p:nvPr/>
        </p:nvSpPr>
        <p:spPr>
          <a:xfrm>
            <a:off x="7467600" y="50292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(19.63)</a:t>
            </a:r>
          </a:p>
        </p:txBody>
      </p:sp>
      <p:sp>
        <p:nvSpPr>
          <p:cNvPr id="9" name="TextBox 8"/>
          <p:cNvSpPr txBox="1"/>
          <p:nvPr/>
        </p:nvSpPr>
        <p:spPr>
          <a:xfrm>
            <a:off x="7467600" y="30480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(19.62)</a:t>
            </a:r>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54</a:t>
            </a:fld>
            <a:endParaRPr lang="en-US">
              <a:solidFill>
                <a:schemeClr val="accent6">
                  <a:lumMod val="20000"/>
                  <a:lumOff val="80000"/>
                </a:schemeClr>
              </a:solidFill>
            </a:endParaRPr>
          </a:p>
        </p:txBody>
      </p:sp>
    </p:spTree>
    <p:extLst>
      <p:ext uri="{BB962C8B-B14F-4D97-AF65-F5344CB8AC3E}">
        <p14:creationId xmlns:p14="http://schemas.microsoft.com/office/powerpoint/2010/main" val="40178426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20763"/>
          </a:xfrm>
        </p:spPr>
        <p:txBody>
          <a:bodyPr/>
          <a:lstStyle/>
          <a:p>
            <a:pPr algn="ctr"/>
            <a:r>
              <a:rPr lang="en-US" dirty="0" smtClean="0"/>
              <a:t>19.7 The Bivariate Normal Density Function</a:t>
            </a:r>
            <a:endParaRPr lang="en-US" dirty="0"/>
          </a:p>
        </p:txBody>
      </p:sp>
      <p:sp>
        <p:nvSpPr>
          <p:cNvPr id="3" name="Content Placeholder 2"/>
          <p:cNvSpPr>
            <a:spLocks noGrp="1"/>
          </p:cNvSpPr>
          <p:nvPr>
            <p:ph idx="1"/>
          </p:nvPr>
        </p:nvSpPr>
        <p:spPr>
          <a:xfrm>
            <a:off x="152400" y="2286000"/>
            <a:ext cx="8839200" cy="3581399"/>
          </a:xfrm>
        </p:spPr>
        <p:txBody>
          <a:bodyPr/>
          <a:lstStyle/>
          <a:p>
            <a:r>
              <a:rPr lang="en-US" dirty="0" smtClean="0"/>
              <a:t>A </a:t>
            </a:r>
            <a:r>
              <a:rPr lang="en-US" b="1" dirty="0"/>
              <a:t>joint distribution of two </a:t>
            </a:r>
            <a:r>
              <a:rPr lang="en-US" b="1" dirty="0" smtClean="0"/>
              <a:t>variables </a:t>
            </a:r>
            <a:r>
              <a:rPr lang="en-US" dirty="0" smtClean="0"/>
              <a:t>is when</a:t>
            </a:r>
            <a:r>
              <a:rPr lang="en-US" b="1" dirty="0" smtClean="0"/>
              <a:t> </a:t>
            </a:r>
            <a:r>
              <a:rPr lang="en-US" dirty="0" smtClean="0"/>
              <a:t>in correlation analysis, we </a:t>
            </a:r>
            <a:r>
              <a:rPr lang="en-US" dirty="0"/>
              <a:t>assume a population </a:t>
            </a:r>
            <a:r>
              <a:rPr lang="en-US" dirty="0" smtClean="0"/>
              <a:t>where </a:t>
            </a:r>
            <a:r>
              <a:rPr lang="en-US" dirty="0"/>
              <a:t>both </a:t>
            </a:r>
            <a:r>
              <a:rPr lang="en-US" i="1" dirty="0"/>
              <a:t>X</a:t>
            </a:r>
            <a:r>
              <a:rPr lang="en-US" dirty="0"/>
              <a:t> and </a:t>
            </a:r>
            <a:r>
              <a:rPr lang="en-US" i="1" dirty="0"/>
              <a:t>Y</a:t>
            </a:r>
            <a:r>
              <a:rPr lang="en-US" dirty="0"/>
              <a:t> vary jointly. </a:t>
            </a:r>
            <a:endParaRPr lang="en-US" dirty="0" smtClean="0"/>
          </a:p>
          <a:p>
            <a:r>
              <a:rPr lang="en-US" dirty="0" smtClean="0"/>
              <a:t>If </a:t>
            </a:r>
            <a:r>
              <a:rPr lang="en-US" dirty="0"/>
              <a:t>both </a:t>
            </a:r>
            <a:r>
              <a:rPr lang="en-US" i="1" dirty="0"/>
              <a:t>X</a:t>
            </a:r>
            <a:r>
              <a:rPr lang="en-US" dirty="0"/>
              <a:t> and </a:t>
            </a:r>
            <a:r>
              <a:rPr lang="en-US" i="1" dirty="0"/>
              <a:t>Y</a:t>
            </a:r>
            <a:r>
              <a:rPr lang="en-US" dirty="0"/>
              <a:t> are normally distributed, then we call this known distribution a </a:t>
            </a:r>
            <a:r>
              <a:rPr lang="en-US" b="1" dirty="0"/>
              <a:t>bivariate normal distribution</a:t>
            </a:r>
            <a:r>
              <a:rPr lang="en-US" dirty="0"/>
              <a:t>.</a:t>
            </a:r>
          </a:p>
          <a:p>
            <a:endParaRPr lang="en-US" dirty="0"/>
          </a:p>
        </p:txBody>
      </p:sp>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55</a:t>
            </a:fld>
            <a:endParaRPr lang="en-US">
              <a:solidFill>
                <a:schemeClr val="accent6">
                  <a:lumMod val="20000"/>
                  <a:lumOff val="80000"/>
                </a:schemeClr>
              </a:solidFill>
            </a:endParaRPr>
          </a:p>
        </p:txBody>
      </p:sp>
    </p:spTree>
    <p:extLst>
      <p:ext uri="{BB962C8B-B14F-4D97-AF65-F5344CB8AC3E}">
        <p14:creationId xmlns:p14="http://schemas.microsoft.com/office/powerpoint/2010/main" val="37423959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839200" cy="6095999"/>
          </a:xfrm>
        </p:spPr>
        <p:txBody>
          <a:bodyPr>
            <a:normAutofit lnSpcReduction="10000"/>
          </a:bodyPr>
          <a:lstStyle/>
          <a:p>
            <a:r>
              <a:rPr lang="en-US" dirty="0" smtClean="0"/>
              <a:t>The </a:t>
            </a:r>
            <a:r>
              <a:rPr lang="en-US" b="1" dirty="0" smtClean="0"/>
              <a:t>PDF of the normally distributed random variables </a:t>
            </a:r>
            <a:r>
              <a:rPr lang="en-US" i="1" dirty="0" smtClean="0"/>
              <a:t>X </a:t>
            </a:r>
            <a:r>
              <a:rPr lang="en-US" dirty="0" smtClean="0"/>
              <a:t>and </a:t>
            </a:r>
            <a:r>
              <a:rPr lang="en-US" i="1" dirty="0" smtClean="0"/>
              <a:t>Y</a:t>
            </a:r>
            <a:r>
              <a:rPr lang="en-US" dirty="0" smtClean="0"/>
              <a:t> can be</a:t>
            </a:r>
          </a:p>
          <a:p>
            <a:endParaRPr lang="en-US" dirty="0"/>
          </a:p>
          <a:p>
            <a:endParaRPr lang="en-US" dirty="0" smtClean="0"/>
          </a:p>
          <a:p>
            <a:endParaRPr lang="en-US" dirty="0"/>
          </a:p>
          <a:p>
            <a:endParaRPr lang="en-US" dirty="0" smtClean="0"/>
          </a:p>
          <a:p>
            <a:endParaRPr lang="en-US" dirty="0"/>
          </a:p>
          <a:p>
            <a:endParaRPr lang="en-US" dirty="0" smtClean="0"/>
          </a:p>
          <a:p>
            <a:r>
              <a:rPr lang="en-US" dirty="0"/>
              <a:t>Where </a:t>
            </a:r>
            <a:r>
              <a:rPr lang="en-US" dirty="0" smtClean="0"/>
              <a:t>      and     are </a:t>
            </a:r>
            <a:r>
              <a:rPr lang="en-US" dirty="0"/>
              <a:t>population means for </a:t>
            </a:r>
            <a:r>
              <a:rPr lang="en-US" i="1" dirty="0"/>
              <a:t>X</a:t>
            </a:r>
            <a:r>
              <a:rPr lang="en-US" dirty="0"/>
              <a:t> and </a:t>
            </a:r>
            <a:r>
              <a:rPr lang="en-US" i="1" dirty="0"/>
              <a:t>Y</a:t>
            </a:r>
            <a:r>
              <a:rPr lang="en-US" dirty="0"/>
              <a:t>, respectively;  </a:t>
            </a:r>
            <a:r>
              <a:rPr lang="en-US" dirty="0" smtClean="0"/>
              <a:t>   and      </a:t>
            </a:r>
            <a:r>
              <a:rPr lang="en-US" dirty="0"/>
              <a:t>are population standard deviations of </a:t>
            </a:r>
            <a:r>
              <a:rPr lang="en-US" i="1" dirty="0"/>
              <a:t>X</a:t>
            </a:r>
            <a:r>
              <a:rPr lang="en-US" dirty="0"/>
              <a:t> and </a:t>
            </a:r>
            <a:r>
              <a:rPr lang="en-US" i="1" dirty="0"/>
              <a:t>Y</a:t>
            </a:r>
            <a:r>
              <a:rPr lang="en-US" dirty="0"/>
              <a:t>, respectively; </a:t>
            </a:r>
            <a:r>
              <a:rPr lang="en-US" dirty="0" smtClean="0"/>
              <a:t>                ;</a:t>
            </a:r>
            <a:r>
              <a:rPr lang="en-US" dirty="0"/>
              <a:t>and </a:t>
            </a:r>
            <a:r>
              <a:rPr lang="en-US" dirty="0" err="1"/>
              <a:t>exp</a:t>
            </a:r>
            <a:r>
              <a:rPr lang="en-US" dirty="0"/>
              <a:t> represents the exponential function. </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123709957"/>
              </p:ext>
            </p:extLst>
          </p:nvPr>
        </p:nvGraphicFramePr>
        <p:xfrm>
          <a:off x="609600" y="1905000"/>
          <a:ext cx="6414692" cy="1066800"/>
        </p:xfrm>
        <a:graphic>
          <a:graphicData uri="http://schemas.openxmlformats.org/presentationml/2006/ole">
            <mc:AlternateContent xmlns:mc="http://schemas.openxmlformats.org/markup-compatibility/2006">
              <mc:Choice xmlns:v="urn:schemas-microsoft-com:vml" Requires="v">
                <p:oleObj spid="_x0000_s53333" name="Equation" r:id="rId3" imgW="2920680" imgH="482400" progId="Equation.DSMT4">
                  <p:embed/>
                </p:oleObj>
              </mc:Choice>
              <mc:Fallback>
                <p:oleObj name="Equation" r:id="rId3" imgW="2920680" imgH="482400" progId="Equation.DSMT4">
                  <p:embed/>
                  <p:pic>
                    <p:nvPicPr>
                      <p:cNvPr id="0" name="Object 1"/>
                      <p:cNvPicPr>
                        <a:picLocks noChangeAspect="1" noChangeArrowheads="1"/>
                      </p:cNvPicPr>
                      <p:nvPr/>
                    </p:nvPicPr>
                    <p:blipFill>
                      <a:blip r:embed="rId4"/>
                      <a:srcRect/>
                      <a:stretch>
                        <a:fillRect/>
                      </a:stretch>
                    </p:blipFill>
                    <p:spPr bwMode="auto">
                      <a:xfrm>
                        <a:off x="609600" y="1905000"/>
                        <a:ext cx="6414692" cy="10668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49167281"/>
              </p:ext>
            </p:extLst>
          </p:nvPr>
        </p:nvGraphicFramePr>
        <p:xfrm>
          <a:off x="533400" y="3200400"/>
          <a:ext cx="6305551" cy="1101312"/>
        </p:xfrm>
        <a:graphic>
          <a:graphicData uri="http://schemas.openxmlformats.org/presentationml/2006/ole">
            <mc:AlternateContent xmlns:mc="http://schemas.openxmlformats.org/markup-compatibility/2006">
              <mc:Choice xmlns:v="urn:schemas-microsoft-com:vml" Requires="v">
                <p:oleObj spid="_x0000_s53334" name="Equation" r:id="rId5" imgW="2781000" imgH="482400" progId="Equation.DSMT4">
                  <p:embed/>
                </p:oleObj>
              </mc:Choice>
              <mc:Fallback>
                <p:oleObj name="Equation" r:id="rId5" imgW="2781000" imgH="482400" progId="Equation.DSMT4">
                  <p:embed/>
                  <p:pic>
                    <p:nvPicPr>
                      <p:cNvPr id="0" name="Object 3"/>
                      <p:cNvPicPr>
                        <a:picLocks noChangeAspect="1" noChangeArrowheads="1"/>
                      </p:cNvPicPr>
                      <p:nvPr/>
                    </p:nvPicPr>
                    <p:blipFill>
                      <a:blip r:embed="rId6"/>
                      <a:srcRect/>
                      <a:stretch>
                        <a:fillRect/>
                      </a:stretch>
                    </p:blipFill>
                    <p:spPr bwMode="auto">
                      <a:xfrm>
                        <a:off x="533400" y="3200400"/>
                        <a:ext cx="6305551" cy="1101312"/>
                      </a:xfrm>
                      <a:prstGeom prst="rect">
                        <a:avLst/>
                      </a:prstGeom>
                      <a:noFill/>
                    </p:spPr>
                  </p:pic>
                </p:oleObj>
              </mc:Fallback>
            </mc:AlternateContent>
          </a:graphicData>
        </a:graphic>
      </p:graphicFrame>
      <p:sp>
        <p:nvSpPr>
          <p:cNvPr id="8" name="TextBox 7"/>
          <p:cNvSpPr txBox="1"/>
          <p:nvPr/>
        </p:nvSpPr>
        <p:spPr>
          <a:xfrm>
            <a:off x="7492621" y="2695433"/>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(19.64)</a:t>
            </a:r>
          </a:p>
        </p:txBody>
      </p:sp>
      <p:sp>
        <p:nvSpPr>
          <p:cNvPr id="9" name="TextBox 8"/>
          <p:cNvSpPr txBox="1"/>
          <p:nvPr/>
        </p:nvSpPr>
        <p:spPr>
          <a:xfrm>
            <a:off x="7492621" y="39624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(19.65)</a:t>
            </a:r>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862740827"/>
              </p:ext>
            </p:extLst>
          </p:nvPr>
        </p:nvGraphicFramePr>
        <p:xfrm>
          <a:off x="1600200" y="4495800"/>
          <a:ext cx="556592" cy="533400"/>
        </p:xfrm>
        <a:graphic>
          <a:graphicData uri="http://schemas.openxmlformats.org/presentationml/2006/ole">
            <mc:AlternateContent xmlns:mc="http://schemas.openxmlformats.org/markup-compatibility/2006">
              <mc:Choice xmlns:v="urn:schemas-microsoft-com:vml" Requires="v">
                <p:oleObj spid="_x0000_s53335" name="Equation" r:id="rId7" imgW="228501" imgH="215806" progId="Equation.DSMT4">
                  <p:embed/>
                </p:oleObj>
              </mc:Choice>
              <mc:Fallback>
                <p:oleObj name="Equation" r:id="rId7" imgW="228501" imgH="215806"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0200" y="4495800"/>
                        <a:ext cx="556592" cy="533400"/>
                      </a:xfrm>
                      <a:prstGeom prst="rect">
                        <a:avLst/>
                      </a:prstGeom>
                      <a:noFill/>
                    </p:spPr>
                  </p:pic>
                </p:oleObj>
              </mc:Fallback>
            </mc:AlternateContent>
          </a:graphicData>
        </a:graphic>
      </p:graphicFrame>
      <p:sp>
        <p:nvSpPr>
          <p:cNvPr id="1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4229605540"/>
              </p:ext>
            </p:extLst>
          </p:nvPr>
        </p:nvGraphicFramePr>
        <p:xfrm>
          <a:off x="2819400" y="4495800"/>
          <a:ext cx="487017" cy="533400"/>
        </p:xfrm>
        <a:graphic>
          <a:graphicData uri="http://schemas.openxmlformats.org/presentationml/2006/ole">
            <mc:AlternateContent xmlns:mc="http://schemas.openxmlformats.org/markup-compatibility/2006">
              <mc:Choice xmlns:v="urn:schemas-microsoft-com:vml" Requires="v">
                <p:oleObj spid="_x0000_s53336" name="Equation" r:id="rId9" imgW="203024" imgH="215713" progId="Equation.DSMT4">
                  <p:embed/>
                </p:oleObj>
              </mc:Choice>
              <mc:Fallback>
                <p:oleObj name="Equation" r:id="rId9" imgW="203024" imgH="215713"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9400" y="4495800"/>
                        <a:ext cx="487017" cy="533400"/>
                      </a:xfrm>
                      <a:prstGeom prst="rect">
                        <a:avLst/>
                      </a:prstGeom>
                      <a:noFill/>
                    </p:spPr>
                  </p:pic>
                </p:oleObj>
              </mc:Fallback>
            </mc:AlternateContent>
          </a:graphicData>
        </a:graphic>
      </p:graphicFrame>
      <p:sp>
        <p:nvSpPr>
          <p:cNvPr id="1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3808982034"/>
              </p:ext>
            </p:extLst>
          </p:nvPr>
        </p:nvGraphicFramePr>
        <p:xfrm>
          <a:off x="2438400" y="4953000"/>
          <a:ext cx="533400" cy="511175"/>
        </p:xfrm>
        <a:graphic>
          <a:graphicData uri="http://schemas.openxmlformats.org/presentationml/2006/ole">
            <mc:AlternateContent xmlns:mc="http://schemas.openxmlformats.org/markup-compatibility/2006">
              <mc:Choice xmlns:v="urn:schemas-microsoft-com:vml" Requires="v">
                <p:oleObj spid="_x0000_s53337" name="Equation" r:id="rId11" imgW="228501" imgH="215806" progId="Equation.DSMT4">
                  <p:embed/>
                </p:oleObj>
              </mc:Choice>
              <mc:Fallback>
                <p:oleObj name="Equation" r:id="rId11" imgW="228501" imgH="215806" progId="Equation.DSMT4">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38400" y="4953000"/>
                        <a:ext cx="533400" cy="511175"/>
                      </a:xfrm>
                      <a:prstGeom prst="rect">
                        <a:avLst/>
                      </a:prstGeom>
                      <a:noFill/>
                    </p:spPr>
                  </p:pic>
                </p:oleObj>
              </mc:Fallback>
            </mc:AlternateContent>
          </a:graphicData>
        </a:graphic>
      </p:graphicFrame>
      <p:sp>
        <p:nvSpPr>
          <p:cNvPr id="1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1415080934"/>
              </p:ext>
            </p:extLst>
          </p:nvPr>
        </p:nvGraphicFramePr>
        <p:xfrm>
          <a:off x="3657600" y="4953000"/>
          <a:ext cx="533400" cy="533400"/>
        </p:xfrm>
        <a:graphic>
          <a:graphicData uri="http://schemas.openxmlformats.org/presentationml/2006/ole">
            <mc:AlternateContent xmlns:mc="http://schemas.openxmlformats.org/markup-compatibility/2006">
              <mc:Choice xmlns:v="urn:schemas-microsoft-com:vml" Requires="v">
                <p:oleObj spid="_x0000_s53338" name="Equation" r:id="rId13" imgW="215619" imgH="215619" progId="Equation.DSMT4">
                  <p:embed/>
                </p:oleObj>
              </mc:Choice>
              <mc:Fallback>
                <p:oleObj name="Equation" r:id="rId13" imgW="215619" imgH="215619" progId="Equation.DSMT4">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57600" y="4953000"/>
                        <a:ext cx="533400" cy="533400"/>
                      </a:xfrm>
                      <a:prstGeom prst="rect">
                        <a:avLst/>
                      </a:prstGeom>
                      <a:noFill/>
                    </p:spPr>
                  </p:pic>
                </p:oleObj>
              </mc:Fallback>
            </mc:AlternateContent>
          </a:graphicData>
        </a:graphic>
      </p:graphicFrame>
      <p:sp>
        <p:nvSpPr>
          <p:cNvPr id="18"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8"/>
          <p:cNvGraphicFramePr>
            <a:graphicFrameLocks noChangeAspect="1"/>
          </p:cNvGraphicFramePr>
          <p:nvPr>
            <p:extLst>
              <p:ext uri="{D42A27DB-BD31-4B8C-83A1-F6EECF244321}">
                <p14:modId xmlns:p14="http://schemas.microsoft.com/office/powerpoint/2010/main" val="3837225503"/>
              </p:ext>
            </p:extLst>
          </p:nvPr>
        </p:nvGraphicFramePr>
        <p:xfrm>
          <a:off x="6082921" y="5486400"/>
          <a:ext cx="1828800" cy="457200"/>
        </p:xfrm>
        <a:graphic>
          <a:graphicData uri="http://schemas.openxmlformats.org/presentationml/2006/ole">
            <mc:AlternateContent xmlns:mc="http://schemas.openxmlformats.org/markup-compatibility/2006">
              <mc:Choice xmlns:v="urn:schemas-microsoft-com:vml" Requires="v">
                <p:oleObj spid="_x0000_s53339" name="Equation" r:id="rId15" imgW="723272" imgH="177646" progId="Equation.DSMT4">
                  <p:embed/>
                </p:oleObj>
              </mc:Choice>
              <mc:Fallback>
                <p:oleObj name="Equation" r:id="rId15" imgW="723272" imgH="177646" progId="Equation.DSMT4">
                  <p:embed/>
                  <p:pic>
                    <p:nvPicPr>
                      <p:cNvPr id="0"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82921" y="5486400"/>
                        <a:ext cx="1828800" cy="457200"/>
                      </a:xfrm>
                      <a:prstGeom prst="rect">
                        <a:avLst/>
                      </a:prstGeom>
                      <a:noFill/>
                    </p:spPr>
                  </p:pic>
                </p:oleObj>
              </mc:Fallback>
            </mc:AlternateContent>
          </a:graphicData>
        </a:graphic>
      </p:graphicFrame>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56</a:t>
            </a:fld>
            <a:endParaRPr lang="en-US">
              <a:solidFill>
                <a:schemeClr val="accent6">
                  <a:lumMod val="20000"/>
                  <a:lumOff val="80000"/>
                </a:schemeClr>
              </a:solidFill>
            </a:endParaRPr>
          </a:p>
        </p:txBody>
      </p:sp>
    </p:spTree>
    <p:extLst>
      <p:ext uri="{BB962C8B-B14F-4D97-AF65-F5344CB8AC3E}">
        <p14:creationId xmlns:p14="http://schemas.microsoft.com/office/powerpoint/2010/main" val="27484042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839200" cy="6095999"/>
          </a:xfrm>
        </p:spPr>
        <p:txBody>
          <a:bodyPr/>
          <a:lstStyle/>
          <a:p>
            <a:r>
              <a:rPr lang="en-US" dirty="0"/>
              <a:t>If </a:t>
            </a:r>
            <a:r>
              <a:rPr lang="en-US" dirty="0" smtClean="0"/>
              <a:t>     </a:t>
            </a:r>
            <a:r>
              <a:rPr lang="en-US" dirty="0"/>
              <a:t>represents the population correlation between </a:t>
            </a:r>
            <a:r>
              <a:rPr lang="en-US" i="1" dirty="0"/>
              <a:t>X</a:t>
            </a:r>
            <a:r>
              <a:rPr lang="en-US" dirty="0"/>
              <a:t> and </a:t>
            </a:r>
            <a:r>
              <a:rPr lang="en-US" i="1" dirty="0"/>
              <a:t>Y</a:t>
            </a:r>
            <a:r>
              <a:rPr lang="en-US" dirty="0"/>
              <a:t>, then the PDF of the bivariate normal distribution can be defined </a:t>
            </a:r>
            <a:r>
              <a:rPr lang="en-US" dirty="0" smtClean="0"/>
              <a:t>as</a:t>
            </a:r>
          </a:p>
          <a:p>
            <a:endParaRPr lang="en-US" dirty="0"/>
          </a:p>
          <a:p>
            <a:endParaRPr lang="en-US" dirty="0" smtClean="0"/>
          </a:p>
          <a:p>
            <a:endParaRPr lang="en-US" dirty="0"/>
          </a:p>
          <a:p>
            <a:r>
              <a:rPr lang="en-US" dirty="0" smtClean="0"/>
              <a:t>Where                     and </a:t>
            </a:r>
            <a:endParaRPr lang="en-US" dirty="0"/>
          </a:p>
        </p:txBody>
      </p:sp>
      <p:graphicFrame>
        <p:nvGraphicFramePr>
          <p:cNvPr id="5" name="Object 4"/>
          <p:cNvGraphicFramePr>
            <a:graphicFrameLocks noChangeAspect="1"/>
          </p:cNvGraphicFramePr>
          <p:nvPr/>
        </p:nvGraphicFramePr>
        <p:xfrm>
          <a:off x="0" y="0"/>
          <a:ext cx="152400" cy="161925"/>
        </p:xfrm>
        <a:graphic>
          <a:graphicData uri="http://schemas.openxmlformats.org/presentationml/2006/ole">
            <mc:AlternateContent xmlns:mc="http://schemas.openxmlformats.org/markup-compatibility/2006">
              <mc:Choice xmlns:v="urn:schemas-microsoft-com:vml" Requires="v">
                <p:oleObj spid="_x0000_s54339" name="Equation" r:id="rId3" imgW="152268" imgH="164957" progId="Equation.DSMT4">
                  <p:embed/>
                </p:oleObj>
              </mc:Choice>
              <mc:Fallback>
                <p:oleObj name="Equation" r:id="rId3" imgW="152268" imgH="164957"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2400"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467412882"/>
              </p:ext>
            </p:extLst>
          </p:nvPr>
        </p:nvGraphicFramePr>
        <p:xfrm>
          <a:off x="762000" y="457200"/>
          <a:ext cx="457200" cy="485775"/>
        </p:xfrm>
        <a:graphic>
          <a:graphicData uri="http://schemas.openxmlformats.org/presentationml/2006/ole">
            <mc:AlternateContent xmlns:mc="http://schemas.openxmlformats.org/markup-compatibility/2006">
              <mc:Choice xmlns:v="urn:schemas-microsoft-com:vml" Requires="v">
                <p:oleObj spid="_x0000_s54340" name="Equation" r:id="rId5" imgW="152268" imgH="164957" progId="Equation.DSMT4">
                  <p:embed/>
                </p:oleObj>
              </mc:Choice>
              <mc:Fallback>
                <p:oleObj name="Equation" r:id="rId5" imgW="152268" imgH="164957"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57200"/>
                        <a:ext cx="457200" cy="485775"/>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190839360"/>
              </p:ext>
            </p:extLst>
          </p:nvPr>
        </p:nvGraphicFramePr>
        <p:xfrm>
          <a:off x="457200" y="2057400"/>
          <a:ext cx="7793653" cy="923925"/>
        </p:xfrm>
        <a:graphic>
          <a:graphicData uri="http://schemas.openxmlformats.org/presentationml/2006/ole">
            <mc:AlternateContent xmlns:mc="http://schemas.openxmlformats.org/markup-compatibility/2006">
              <mc:Choice xmlns:v="urn:schemas-microsoft-com:vml" Requires="v">
                <p:oleObj spid="_x0000_s54341" name="Equation" r:id="rId6" imgW="3936960" imgH="469800" progId="Equation.DSMT4">
                  <p:embed/>
                </p:oleObj>
              </mc:Choice>
              <mc:Fallback>
                <p:oleObj name="Equation" r:id="rId6" imgW="3936960" imgH="469800" progId="Equation.DSMT4">
                  <p:embed/>
                  <p:pic>
                    <p:nvPicPr>
                      <p:cNvPr id="0" name="Object 5"/>
                      <p:cNvPicPr>
                        <a:picLocks noChangeAspect="1" noChangeArrowheads="1"/>
                      </p:cNvPicPr>
                      <p:nvPr/>
                    </p:nvPicPr>
                    <p:blipFill>
                      <a:blip r:embed="rId7"/>
                      <a:srcRect/>
                      <a:stretch>
                        <a:fillRect/>
                      </a:stretch>
                    </p:blipFill>
                    <p:spPr bwMode="auto">
                      <a:xfrm>
                        <a:off x="457200" y="2057400"/>
                        <a:ext cx="7793653" cy="923925"/>
                      </a:xfrm>
                      <a:prstGeom prst="rect">
                        <a:avLst/>
                      </a:prstGeom>
                      <a:noFill/>
                    </p:spPr>
                  </p:pic>
                </p:oleObj>
              </mc:Fallback>
            </mc:AlternateContent>
          </a:graphicData>
        </a:graphic>
      </p:graphicFrame>
      <p:sp>
        <p:nvSpPr>
          <p:cNvPr id="1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753793476"/>
              </p:ext>
            </p:extLst>
          </p:nvPr>
        </p:nvGraphicFramePr>
        <p:xfrm>
          <a:off x="1600200" y="3810000"/>
          <a:ext cx="1946413" cy="447675"/>
        </p:xfrm>
        <a:graphic>
          <a:graphicData uri="http://schemas.openxmlformats.org/presentationml/2006/ole">
            <mc:AlternateContent xmlns:mc="http://schemas.openxmlformats.org/markup-compatibility/2006">
              <mc:Choice xmlns:v="urn:schemas-microsoft-com:vml" Requires="v">
                <p:oleObj spid="_x0000_s54342" name="Equation" r:id="rId8" imgW="952087" imgH="215806" progId="Equation.DSMT4">
                  <p:embed/>
                </p:oleObj>
              </mc:Choice>
              <mc:Fallback>
                <p:oleObj name="Equation" r:id="rId8" imgW="952087" imgH="215806"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3810000"/>
                        <a:ext cx="1946413" cy="447675"/>
                      </a:xfrm>
                      <a:prstGeom prst="rect">
                        <a:avLst/>
                      </a:prstGeom>
                      <a:noFill/>
                    </p:spPr>
                  </p:pic>
                </p:oleObj>
              </mc:Fallback>
            </mc:AlternateContent>
          </a:graphicData>
        </a:graphic>
      </p:graphicFrame>
      <p:sp>
        <p:nvSpPr>
          <p:cNvPr id="1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599771925"/>
              </p:ext>
            </p:extLst>
          </p:nvPr>
        </p:nvGraphicFramePr>
        <p:xfrm>
          <a:off x="4267200" y="3810000"/>
          <a:ext cx="1576388" cy="441389"/>
        </p:xfrm>
        <a:graphic>
          <a:graphicData uri="http://schemas.openxmlformats.org/presentationml/2006/ole">
            <mc:AlternateContent xmlns:mc="http://schemas.openxmlformats.org/markup-compatibility/2006">
              <mc:Choice xmlns:v="urn:schemas-microsoft-com:vml" Requires="v">
                <p:oleObj spid="_x0000_s54343" name="Equation" r:id="rId10" imgW="710891" imgH="203112" progId="Equation.DSMT4">
                  <p:embed/>
                </p:oleObj>
              </mc:Choice>
              <mc:Fallback>
                <p:oleObj name="Equation" r:id="rId10" imgW="710891" imgH="203112" progId="Equation.DSMT4">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67200" y="3810000"/>
                        <a:ext cx="1576388" cy="441389"/>
                      </a:xfrm>
                      <a:prstGeom prst="rect">
                        <a:avLst/>
                      </a:prstGeom>
                      <a:noFill/>
                    </p:spPr>
                  </p:pic>
                </p:oleObj>
              </mc:Fallback>
            </mc:AlternateContent>
          </a:graphicData>
        </a:graphic>
      </p:graphicFrame>
      <p:sp>
        <p:nvSpPr>
          <p:cNvPr id="1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1685558669"/>
              </p:ext>
            </p:extLst>
          </p:nvPr>
        </p:nvGraphicFramePr>
        <p:xfrm>
          <a:off x="990600" y="4648200"/>
          <a:ext cx="6797259" cy="962025"/>
        </p:xfrm>
        <a:graphic>
          <a:graphicData uri="http://schemas.openxmlformats.org/presentationml/2006/ole">
            <mc:AlternateContent xmlns:mc="http://schemas.openxmlformats.org/markup-compatibility/2006">
              <mc:Choice xmlns:v="urn:schemas-microsoft-com:vml" Requires="v">
                <p:oleObj spid="_x0000_s54344" name="Equation" r:id="rId12" imgW="4102100" imgH="584200" progId="Equation.DSMT4">
                  <p:embed/>
                </p:oleObj>
              </mc:Choice>
              <mc:Fallback>
                <p:oleObj name="Equation" r:id="rId12" imgW="4102100" imgH="584200" progId="Equation.DSMT4">
                  <p:embed/>
                  <p:pic>
                    <p:nvPicPr>
                      <p:cNvPr id="0"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90600" y="4648200"/>
                        <a:ext cx="6797259" cy="962025"/>
                      </a:xfrm>
                      <a:prstGeom prst="rect">
                        <a:avLst/>
                      </a:prstGeom>
                      <a:noFill/>
                    </p:spPr>
                  </p:pic>
                </p:oleObj>
              </mc:Fallback>
            </mc:AlternateContent>
          </a:graphicData>
        </a:graphic>
      </p:graphicFrame>
      <p:sp>
        <p:nvSpPr>
          <p:cNvPr id="16" name="TextBox 15"/>
          <p:cNvSpPr txBox="1"/>
          <p:nvPr/>
        </p:nvSpPr>
        <p:spPr>
          <a:xfrm>
            <a:off x="7772400" y="29718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(19.66)</a:t>
            </a:r>
          </a:p>
        </p:txBody>
      </p:sp>
      <p:sp>
        <p:nvSpPr>
          <p:cNvPr id="17" name="TextBox 16"/>
          <p:cNvSpPr txBox="1"/>
          <p:nvPr/>
        </p:nvSpPr>
        <p:spPr>
          <a:xfrm>
            <a:off x="7772400" y="5936776"/>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(19.67)</a:t>
            </a:r>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57</a:t>
            </a:fld>
            <a:endParaRPr lang="en-US">
              <a:solidFill>
                <a:schemeClr val="accent6">
                  <a:lumMod val="20000"/>
                  <a:lumOff val="80000"/>
                </a:schemeClr>
              </a:solidFill>
            </a:endParaRPr>
          </a:p>
        </p:txBody>
      </p:sp>
    </p:spTree>
    <p:extLst>
      <p:ext uri="{BB962C8B-B14F-4D97-AF65-F5344CB8AC3E}">
        <p14:creationId xmlns:p14="http://schemas.microsoft.com/office/powerpoint/2010/main" val="35684113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6095999"/>
          </a:xfrm>
        </p:spPr>
        <p:txBody>
          <a:bodyPr>
            <a:noAutofit/>
          </a:bodyPr>
          <a:lstStyle/>
          <a:p>
            <a:r>
              <a:rPr lang="en-US" sz="2800" dirty="0" smtClean="0"/>
              <a:t>It can </a:t>
            </a:r>
            <a:r>
              <a:rPr lang="en-US" sz="2800" dirty="0"/>
              <a:t>be shown that the conditional mean of </a:t>
            </a:r>
            <a:r>
              <a:rPr lang="en-US" sz="2800" i="1" dirty="0"/>
              <a:t>Y</a:t>
            </a:r>
            <a:r>
              <a:rPr lang="en-US" sz="2800" dirty="0"/>
              <a:t>, given </a:t>
            </a:r>
            <a:r>
              <a:rPr lang="en-US" sz="2800" i="1" dirty="0"/>
              <a:t>X</a:t>
            </a:r>
            <a:r>
              <a:rPr lang="en-US" sz="2800" dirty="0"/>
              <a:t>, is linear in </a:t>
            </a:r>
            <a:r>
              <a:rPr lang="en-US" sz="2800" i="1" dirty="0"/>
              <a:t>X</a:t>
            </a:r>
            <a:r>
              <a:rPr lang="en-US" sz="2800" dirty="0"/>
              <a:t> and given </a:t>
            </a:r>
            <a:r>
              <a:rPr lang="en-US" sz="2800" dirty="0" smtClean="0"/>
              <a:t>by</a:t>
            </a:r>
          </a:p>
          <a:p>
            <a:pPr marL="0" indent="0">
              <a:buNone/>
            </a:pPr>
            <a:endParaRPr lang="en-US" sz="2800" dirty="0" smtClean="0"/>
          </a:p>
          <a:p>
            <a:pPr marL="0" indent="0">
              <a:buNone/>
            </a:pPr>
            <a:endParaRPr lang="en-US" sz="2800" dirty="0" smtClean="0"/>
          </a:p>
          <a:p>
            <a:pPr marL="0" indent="0">
              <a:buNone/>
            </a:pPr>
            <a:endParaRPr lang="en-US" sz="2800" dirty="0" smtClean="0"/>
          </a:p>
          <a:p>
            <a:r>
              <a:rPr lang="en-US" sz="2800" dirty="0" smtClean="0"/>
              <a:t>This equation can be regarded as describing the population linear regression line. </a:t>
            </a:r>
          </a:p>
          <a:p>
            <a:r>
              <a:rPr lang="en-US" sz="2800" dirty="0" smtClean="0"/>
              <a:t>Accordingly</a:t>
            </a:r>
            <a:r>
              <a:rPr lang="en-US" sz="2800" dirty="0"/>
              <a:t>, a linear regression in terms of the bivariate normal distribution variable is treated as though there were a two-way relationship instead of an existing causal relationship. </a:t>
            </a:r>
            <a:endParaRPr lang="en-US" sz="2800" dirty="0" smtClean="0"/>
          </a:p>
          <a:p>
            <a:r>
              <a:rPr lang="en-US" sz="2800" dirty="0" smtClean="0"/>
              <a:t>It </a:t>
            </a:r>
            <a:r>
              <a:rPr lang="en-US" sz="2800" dirty="0"/>
              <a:t>should be noted that regression implies a causal relationship only under a “prediction” case</a:t>
            </a:r>
            <a:r>
              <a:rPr lang="en-US" sz="2800" dirty="0" smtClean="0"/>
              <a:t>.</a:t>
            </a:r>
            <a:endParaRPr lang="en-US" sz="2800" dirty="0"/>
          </a:p>
          <a:p>
            <a:endParaRPr lang="en-US" sz="2800" dirty="0"/>
          </a:p>
        </p:txBody>
      </p:sp>
      <p:sp>
        <p:nvSpPr>
          <p:cNvPr id="5" name="TextBox 4"/>
          <p:cNvSpPr txBox="1"/>
          <p:nvPr/>
        </p:nvSpPr>
        <p:spPr>
          <a:xfrm>
            <a:off x="6705600" y="25146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(19.67)</a:t>
            </a: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389145934"/>
              </p:ext>
            </p:extLst>
          </p:nvPr>
        </p:nvGraphicFramePr>
        <p:xfrm>
          <a:off x="609600" y="1600200"/>
          <a:ext cx="4685553" cy="1066800"/>
        </p:xfrm>
        <a:graphic>
          <a:graphicData uri="http://schemas.openxmlformats.org/presentationml/2006/ole">
            <mc:AlternateContent xmlns:mc="http://schemas.openxmlformats.org/markup-compatibility/2006">
              <mc:Choice xmlns:v="urn:schemas-microsoft-com:vml" Requires="v">
                <p:oleObj spid="_x0000_s55313" name="Equation" r:id="rId3" imgW="2133600" imgH="482600" progId="Equation.DSMT4">
                  <p:embed/>
                </p:oleObj>
              </mc:Choice>
              <mc:Fallback>
                <p:oleObj name="Equation" r:id="rId3" imgW="2133600" imgH="482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600200"/>
                        <a:ext cx="4685553" cy="1066800"/>
                      </a:xfrm>
                      <a:prstGeom prst="rect">
                        <a:avLst/>
                      </a:prstGeom>
                      <a:noFill/>
                    </p:spPr>
                  </p:pic>
                </p:oleObj>
              </mc:Fallback>
            </mc:AlternateContent>
          </a:graphicData>
        </a:graphic>
      </p:graphicFrame>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58</a:t>
            </a:fld>
            <a:endParaRPr lang="en-US">
              <a:solidFill>
                <a:schemeClr val="accent6">
                  <a:lumMod val="20000"/>
                  <a:lumOff val="80000"/>
                </a:schemeClr>
              </a:solidFill>
            </a:endParaRPr>
          </a:p>
        </p:txBody>
      </p:sp>
    </p:spTree>
    <p:extLst>
      <p:ext uri="{BB962C8B-B14F-4D97-AF65-F5344CB8AC3E}">
        <p14:creationId xmlns:p14="http://schemas.microsoft.com/office/powerpoint/2010/main" val="13127752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839200" cy="6096000"/>
          </a:xfrm>
        </p:spPr>
        <p:txBody>
          <a:bodyPr>
            <a:normAutofit lnSpcReduction="10000"/>
          </a:bodyPr>
          <a:lstStyle/>
          <a:p>
            <a:r>
              <a:rPr lang="en-US" dirty="0"/>
              <a:t>It is also clear that given </a:t>
            </a:r>
            <a:r>
              <a:rPr lang="en-US" i="1" dirty="0"/>
              <a:t>X</a:t>
            </a:r>
            <a:r>
              <a:rPr lang="en-US" dirty="0"/>
              <a:t>, we can define the conditional variance of </a:t>
            </a:r>
            <a:r>
              <a:rPr lang="en-US" i="1" dirty="0"/>
              <a:t>Y</a:t>
            </a:r>
            <a:r>
              <a:rPr lang="en-US" dirty="0"/>
              <a:t> </a:t>
            </a:r>
            <a:r>
              <a:rPr lang="en-US" dirty="0" smtClean="0"/>
              <a:t>as</a:t>
            </a:r>
          </a:p>
          <a:p>
            <a:endParaRPr lang="en-US" dirty="0" smtClean="0"/>
          </a:p>
          <a:p>
            <a:endParaRPr lang="en-US" dirty="0"/>
          </a:p>
          <a:p>
            <a:r>
              <a:rPr lang="en-US" dirty="0" smtClean="0"/>
              <a:t>Eq. (19.66) represents a </a:t>
            </a:r>
            <a:r>
              <a:rPr lang="en-US" b="1" dirty="0"/>
              <a:t>joint PDF for </a:t>
            </a:r>
            <a:r>
              <a:rPr lang="en-US" b="1" i="1" dirty="0"/>
              <a:t>X</a:t>
            </a:r>
            <a:r>
              <a:rPr lang="en-US" b="1" dirty="0"/>
              <a:t> and </a:t>
            </a:r>
            <a:r>
              <a:rPr lang="en-US" b="1" i="1" dirty="0"/>
              <a:t>Y</a:t>
            </a:r>
            <a:r>
              <a:rPr lang="en-US" dirty="0"/>
              <a:t>. </a:t>
            </a:r>
            <a:endParaRPr lang="en-US" dirty="0" smtClean="0"/>
          </a:p>
          <a:p>
            <a:r>
              <a:rPr lang="en-US" dirty="0" smtClean="0"/>
              <a:t>If           , </a:t>
            </a:r>
            <a:r>
              <a:rPr lang="en-US" dirty="0"/>
              <a:t>then Equation (19.66) becomes</a:t>
            </a:r>
          </a:p>
          <a:p>
            <a:endParaRPr lang="en-US" dirty="0" smtClean="0"/>
          </a:p>
          <a:p>
            <a:pPr marL="0" indent="0">
              <a:buNone/>
            </a:pPr>
            <a:endParaRPr lang="en-US" dirty="0" smtClean="0"/>
          </a:p>
          <a:p>
            <a:r>
              <a:rPr lang="en-US" dirty="0"/>
              <a:t>This implies that the joint PDF of </a:t>
            </a:r>
            <a:r>
              <a:rPr lang="en-US" i="1" dirty="0"/>
              <a:t>X</a:t>
            </a:r>
            <a:r>
              <a:rPr lang="en-US" dirty="0"/>
              <a:t> and </a:t>
            </a:r>
            <a:r>
              <a:rPr lang="en-US" i="1" dirty="0"/>
              <a:t>Y</a:t>
            </a:r>
            <a:r>
              <a:rPr lang="en-US" dirty="0"/>
              <a:t> is equal to the PDF of </a:t>
            </a:r>
            <a:r>
              <a:rPr lang="en-US" i="1" dirty="0"/>
              <a:t>X</a:t>
            </a:r>
            <a:r>
              <a:rPr lang="en-US" dirty="0"/>
              <a:t> times the </a:t>
            </a:r>
            <a:r>
              <a:rPr lang="en-US" dirty="0" err="1"/>
              <a:t>PDf</a:t>
            </a:r>
            <a:r>
              <a:rPr lang="en-US" dirty="0"/>
              <a:t> of </a:t>
            </a:r>
            <a:r>
              <a:rPr lang="en-US" i="1" dirty="0"/>
              <a:t>Y</a:t>
            </a:r>
            <a:r>
              <a:rPr lang="en-US" dirty="0"/>
              <a:t>. </a:t>
            </a:r>
            <a:r>
              <a:rPr lang="en-US" dirty="0" smtClean="0"/>
              <a:t>We </a:t>
            </a:r>
            <a:r>
              <a:rPr lang="en-US" dirty="0"/>
              <a:t>also know that both </a:t>
            </a:r>
            <a:r>
              <a:rPr lang="en-US" i="1" dirty="0"/>
              <a:t>X</a:t>
            </a:r>
            <a:r>
              <a:rPr lang="en-US" dirty="0"/>
              <a:t> and </a:t>
            </a:r>
            <a:r>
              <a:rPr lang="en-US" i="1" dirty="0"/>
              <a:t>Y</a:t>
            </a:r>
            <a:r>
              <a:rPr lang="en-US" dirty="0"/>
              <a:t> are normally distributed. Therefore, </a:t>
            </a:r>
            <a:r>
              <a:rPr lang="en-US" i="1" dirty="0"/>
              <a:t>X</a:t>
            </a:r>
            <a:r>
              <a:rPr lang="en-US" dirty="0"/>
              <a:t> is independent of </a:t>
            </a:r>
            <a:r>
              <a:rPr lang="en-US" i="1" dirty="0"/>
              <a:t>Y</a:t>
            </a:r>
            <a:r>
              <a:rPr lang="en-US" dirty="0"/>
              <a:t>.</a:t>
            </a:r>
          </a:p>
          <a:p>
            <a:pPr marL="0" indent="0">
              <a:buNone/>
            </a:pPr>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602554221"/>
              </p:ext>
            </p:extLst>
          </p:nvPr>
        </p:nvGraphicFramePr>
        <p:xfrm>
          <a:off x="1295400" y="1447800"/>
          <a:ext cx="3886200" cy="635000"/>
        </p:xfrm>
        <a:graphic>
          <a:graphicData uri="http://schemas.openxmlformats.org/presentationml/2006/ole">
            <mc:AlternateContent xmlns:mc="http://schemas.openxmlformats.org/markup-compatibility/2006">
              <mc:Choice xmlns:v="urn:schemas-microsoft-com:vml" Requires="v">
                <p:oleObj spid="_x0000_s56357" name="Equation" r:id="rId3" imgW="1397000" imgH="228600" progId="Equation.DSMT4">
                  <p:embed/>
                </p:oleObj>
              </mc:Choice>
              <mc:Fallback>
                <p:oleObj name="Equation" r:id="rId3" imgW="1397000" imgH="228600"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447800"/>
                        <a:ext cx="38862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6448567" y="1608161"/>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(19.68)</a:t>
            </a:r>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461537540"/>
              </p:ext>
            </p:extLst>
          </p:nvPr>
        </p:nvGraphicFramePr>
        <p:xfrm>
          <a:off x="838200" y="3048000"/>
          <a:ext cx="990600" cy="424543"/>
        </p:xfrm>
        <a:graphic>
          <a:graphicData uri="http://schemas.openxmlformats.org/presentationml/2006/ole">
            <mc:AlternateContent xmlns:mc="http://schemas.openxmlformats.org/markup-compatibility/2006">
              <mc:Choice xmlns:v="urn:schemas-microsoft-com:vml" Requires="v">
                <p:oleObj spid="_x0000_s56358" name="Equation" r:id="rId5" imgW="380835" imgH="203112" progId="Equation.DSMT4">
                  <p:embed/>
                </p:oleObj>
              </mc:Choice>
              <mc:Fallback>
                <p:oleObj name="Equation" r:id="rId5" imgW="380835" imgH="203112"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3048000"/>
                        <a:ext cx="990600" cy="424543"/>
                      </a:xfrm>
                      <a:prstGeom prst="rect">
                        <a:avLst/>
                      </a:prstGeom>
                      <a:noFill/>
                    </p:spPr>
                  </p:pic>
                </p:oleObj>
              </mc:Fallback>
            </mc:AlternateContent>
          </a:graphicData>
        </a:graphic>
      </p:graphicFrame>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4040023052"/>
              </p:ext>
            </p:extLst>
          </p:nvPr>
        </p:nvGraphicFramePr>
        <p:xfrm>
          <a:off x="1524000" y="3721703"/>
          <a:ext cx="3962400" cy="581891"/>
        </p:xfrm>
        <a:graphic>
          <a:graphicData uri="http://schemas.openxmlformats.org/presentationml/2006/ole">
            <mc:AlternateContent xmlns:mc="http://schemas.openxmlformats.org/markup-compatibility/2006">
              <mc:Choice xmlns:v="urn:schemas-microsoft-com:vml" Requires="v">
                <p:oleObj spid="_x0000_s56359" name="Equation" r:id="rId7" imgW="1358310" imgH="203112" progId="Equation.DSMT4">
                  <p:embed/>
                </p:oleObj>
              </mc:Choice>
              <mc:Fallback>
                <p:oleObj name="Equation" r:id="rId7" imgW="1358310" imgH="203112"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3721703"/>
                        <a:ext cx="3962400" cy="581891"/>
                      </a:xfrm>
                      <a:prstGeom prst="rect">
                        <a:avLst/>
                      </a:prstGeom>
                      <a:noFill/>
                    </p:spPr>
                  </p:pic>
                </p:oleObj>
              </mc:Fallback>
            </mc:AlternateContent>
          </a:graphicData>
        </a:graphic>
      </p:graphicFrame>
      <p:sp>
        <p:nvSpPr>
          <p:cNvPr id="11" name="TextBox 10"/>
          <p:cNvSpPr txBox="1"/>
          <p:nvPr/>
        </p:nvSpPr>
        <p:spPr>
          <a:xfrm>
            <a:off x="6448567" y="3998794"/>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(19.69)</a:t>
            </a:r>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59</a:t>
            </a:fld>
            <a:endParaRPr lang="en-US">
              <a:solidFill>
                <a:schemeClr val="accent6">
                  <a:lumMod val="20000"/>
                  <a:lumOff val="80000"/>
                </a:schemeClr>
              </a:solidFill>
            </a:endParaRPr>
          </a:p>
        </p:txBody>
      </p:sp>
    </p:spTree>
    <p:extLst>
      <p:ext uri="{BB962C8B-B14F-4D97-AF65-F5344CB8AC3E}">
        <p14:creationId xmlns:p14="http://schemas.microsoft.com/office/powerpoint/2010/main" val="2596741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1"/>
            <a:ext cx="8839200" cy="5059364"/>
          </a:xfrm>
        </p:spPr>
        <p:txBody>
          <a:bodyPr/>
          <a:lstStyle/>
          <a:p>
            <a:pPr algn="ctr"/>
            <a:r>
              <a:rPr lang="en-US" b="1" dirty="0" smtClean="0"/>
              <a:t>Cumulative distribution function (CDF) </a:t>
            </a:r>
            <a:r>
              <a:rPr lang="en-US" dirty="0" smtClean="0"/>
              <a:t>of </a:t>
            </a:r>
            <a:r>
              <a:rPr lang="en-US" i="1" dirty="0" smtClean="0"/>
              <a:t>Z</a:t>
            </a:r>
          </a:p>
          <a:p>
            <a:r>
              <a:rPr lang="en-US" i="1" dirty="0"/>
              <a:t> </a:t>
            </a:r>
            <a:r>
              <a:rPr lang="en-US" i="1" dirty="0" smtClean="0"/>
              <a:t>                                        *</a:t>
            </a:r>
            <a:r>
              <a:rPr lang="en-US" sz="2400" i="1" dirty="0" smtClean="0"/>
              <a:t>In many cases, value </a:t>
            </a:r>
          </a:p>
          <a:p>
            <a:r>
              <a:rPr lang="en-US" sz="2400" i="1" dirty="0"/>
              <a:t> </a:t>
            </a:r>
            <a:r>
              <a:rPr lang="en-US" sz="2400" i="1" dirty="0" smtClean="0"/>
              <a:t>                                                           N(z) is provided by </a:t>
            </a:r>
          </a:p>
          <a:p>
            <a:r>
              <a:rPr lang="en-US" sz="2400" i="1" dirty="0"/>
              <a:t> </a:t>
            </a:r>
            <a:r>
              <a:rPr lang="en-US" sz="2400" i="1" dirty="0" smtClean="0"/>
              <a:t>                                                                  software</a:t>
            </a:r>
            <a:r>
              <a:rPr lang="en-US" i="1" dirty="0" smtClean="0"/>
              <a:t>. </a:t>
            </a:r>
          </a:p>
          <a:p>
            <a:pPr algn="ctr"/>
            <a:endParaRPr lang="en-US" b="1" dirty="0" smtClean="0"/>
          </a:p>
          <a:p>
            <a:pPr algn="ctr"/>
            <a:r>
              <a:rPr lang="en-US" b="1" dirty="0" smtClean="0"/>
              <a:t>CDF of X</a:t>
            </a:r>
            <a:endParaRPr lang="en-US" b="1" dirty="0"/>
          </a:p>
          <a:p>
            <a:endParaRPr lang="en-US" i="1" dirty="0" smtClean="0"/>
          </a:p>
          <a:p>
            <a:endParaRPr lang="en-US" dirty="0" smtClean="0"/>
          </a:p>
          <a:p>
            <a:endParaRPr lang="en-US" b="1"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942853957"/>
              </p:ext>
            </p:extLst>
          </p:nvPr>
        </p:nvGraphicFramePr>
        <p:xfrm>
          <a:off x="950508" y="4610100"/>
          <a:ext cx="6789234" cy="990600"/>
        </p:xfrm>
        <a:graphic>
          <a:graphicData uri="http://schemas.openxmlformats.org/presentationml/2006/ole">
            <mc:AlternateContent xmlns:mc="http://schemas.openxmlformats.org/markup-compatibility/2006">
              <mc:Choice xmlns:v="urn:schemas-microsoft-com:vml" Requires="v">
                <p:oleObj spid="_x0000_s5209" name="Equation" r:id="rId3" imgW="2679700" imgH="393700" progId="Equation.3">
                  <p:embed/>
                </p:oleObj>
              </mc:Choice>
              <mc:Fallback>
                <p:oleObj name="Equation" r:id="rId3" imgW="2679700" imgH="3937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508" y="4610100"/>
                        <a:ext cx="6789234" cy="9906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127450272"/>
              </p:ext>
            </p:extLst>
          </p:nvPr>
        </p:nvGraphicFramePr>
        <p:xfrm>
          <a:off x="457200" y="1905000"/>
          <a:ext cx="3164114" cy="609600"/>
        </p:xfrm>
        <a:graphic>
          <a:graphicData uri="http://schemas.openxmlformats.org/presentationml/2006/ole">
            <mc:AlternateContent xmlns:mc="http://schemas.openxmlformats.org/markup-compatibility/2006">
              <mc:Choice xmlns:v="urn:schemas-microsoft-com:vml" Requires="v">
                <p:oleObj spid="_x0000_s5210" name="Equation" r:id="rId5" imgW="1040948" imgH="203112" progId="Equation.3">
                  <p:embed/>
                </p:oleObj>
              </mc:Choice>
              <mc:Fallback>
                <p:oleObj name="Equation" r:id="rId5" imgW="1040948" imgH="203112"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905000"/>
                        <a:ext cx="3164114" cy="609600"/>
                      </a:xfrm>
                      <a:prstGeom prst="rect">
                        <a:avLst/>
                      </a:prstGeom>
                      <a:noFill/>
                    </p:spPr>
                  </p:pic>
                </p:oleObj>
              </mc:Fallback>
            </mc:AlternateContent>
          </a:graphicData>
        </a:graphic>
      </p:graphicFrame>
      <p:sp>
        <p:nvSpPr>
          <p:cNvPr id="8" name="TextBox 7"/>
          <p:cNvSpPr txBox="1"/>
          <p:nvPr/>
        </p:nvSpPr>
        <p:spPr>
          <a:xfrm>
            <a:off x="3429000" y="25146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(19.3)</a:t>
            </a:r>
          </a:p>
        </p:txBody>
      </p:sp>
      <p:sp>
        <p:nvSpPr>
          <p:cNvPr id="9" name="TextBox 8"/>
          <p:cNvSpPr txBox="1"/>
          <p:nvPr/>
        </p:nvSpPr>
        <p:spPr>
          <a:xfrm>
            <a:off x="7543800" y="57150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(19.4)</a:t>
            </a:r>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6</a:t>
            </a:fld>
            <a:endParaRPr lang="en-US">
              <a:solidFill>
                <a:schemeClr val="accent6">
                  <a:lumMod val="20000"/>
                  <a:lumOff val="80000"/>
                </a:schemeClr>
              </a:solidFill>
            </a:endParaRPr>
          </a:p>
        </p:txBody>
      </p:sp>
    </p:spTree>
    <p:extLst>
      <p:ext uri="{BB962C8B-B14F-4D97-AF65-F5344CB8AC3E}">
        <p14:creationId xmlns:p14="http://schemas.microsoft.com/office/powerpoint/2010/main" val="2964805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0"/>
            <a:ext cx="8229600" cy="639763"/>
          </a:xfrm>
        </p:spPr>
        <p:txBody>
          <a:bodyPr/>
          <a:lstStyle/>
          <a:p>
            <a:pPr algn="ctr"/>
            <a:r>
              <a:rPr lang="en-US" dirty="0" smtClean="0"/>
              <a:t>Example 19.1</a:t>
            </a:r>
            <a:br>
              <a:rPr lang="en-US" dirty="0" smtClean="0"/>
            </a:br>
            <a:r>
              <a:rPr lang="en-US" dirty="0" smtClean="0"/>
              <a:t>Using </a:t>
            </a:r>
            <a:r>
              <a:rPr lang="en-US" dirty="0"/>
              <a:t>a Mathematics Aptitude Test to Predict Grade in Statistics</a:t>
            </a:r>
            <a:br>
              <a:rPr lang="en-US" dirty="0"/>
            </a:br>
            <a:endParaRPr lang="en-US" dirty="0"/>
          </a:p>
        </p:txBody>
      </p:sp>
      <p:sp>
        <p:nvSpPr>
          <p:cNvPr id="3" name="Content Placeholder 2"/>
          <p:cNvSpPr>
            <a:spLocks noGrp="1"/>
          </p:cNvSpPr>
          <p:nvPr>
            <p:ph idx="1"/>
          </p:nvPr>
        </p:nvSpPr>
        <p:spPr>
          <a:xfrm>
            <a:off x="152400" y="2438400"/>
            <a:ext cx="8839200" cy="4038599"/>
          </a:xfrm>
        </p:spPr>
        <p:txBody>
          <a:bodyPr/>
          <a:lstStyle/>
          <a:p>
            <a:r>
              <a:rPr lang="en-US" dirty="0"/>
              <a:t>Let </a:t>
            </a:r>
            <a:r>
              <a:rPr lang="en-US" i="1" dirty="0"/>
              <a:t>X</a:t>
            </a:r>
            <a:r>
              <a:rPr lang="en-US" dirty="0"/>
              <a:t> and </a:t>
            </a:r>
            <a:r>
              <a:rPr lang="en-US" i="1" dirty="0"/>
              <a:t>Y</a:t>
            </a:r>
            <a:r>
              <a:rPr lang="en-US" dirty="0"/>
              <a:t> represent scores in a mathematics aptitude test and numerical grade in elementary statistics, respectively. </a:t>
            </a:r>
            <a:endParaRPr lang="en-US" dirty="0" smtClean="0"/>
          </a:p>
          <a:p>
            <a:r>
              <a:rPr lang="en-US" dirty="0" smtClean="0"/>
              <a:t>In </a:t>
            </a:r>
            <a:r>
              <a:rPr lang="en-US" dirty="0"/>
              <a:t>addition, we assume that the parameters in Equation (19.66) are</a:t>
            </a:r>
          </a:p>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025523487"/>
              </p:ext>
            </p:extLst>
          </p:nvPr>
        </p:nvGraphicFramePr>
        <p:xfrm>
          <a:off x="685800" y="5257800"/>
          <a:ext cx="1553818" cy="533400"/>
        </p:xfrm>
        <a:graphic>
          <a:graphicData uri="http://schemas.openxmlformats.org/presentationml/2006/ole">
            <mc:AlternateContent xmlns:mc="http://schemas.openxmlformats.org/markup-compatibility/2006">
              <mc:Choice xmlns:v="urn:schemas-microsoft-com:vml" Requires="v">
                <p:oleObj spid="_x0000_s57400" name="Equation" r:id="rId3" imgW="634449" imgH="215713" progId="Equation.DSMT4">
                  <p:embed/>
                </p:oleObj>
              </mc:Choice>
              <mc:Fallback>
                <p:oleObj name="Equation" r:id="rId3" imgW="634449" imgH="215713"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257800"/>
                        <a:ext cx="1553818" cy="5334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583208933"/>
              </p:ext>
            </p:extLst>
          </p:nvPr>
        </p:nvGraphicFramePr>
        <p:xfrm>
          <a:off x="2438400" y="5257800"/>
          <a:ext cx="1368287" cy="533400"/>
        </p:xfrm>
        <a:graphic>
          <a:graphicData uri="http://schemas.openxmlformats.org/presentationml/2006/ole">
            <mc:AlternateContent xmlns:mc="http://schemas.openxmlformats.org/markup-compatibility/2006">
              <mc:Choice xmlns:v="urn:schemas-microsoft-com:vml" Requires="v">
                <p:oleObj spid="_x0000_s57401" name="Equation" r:id="rId5" imgW="558558" imgH="215806" progId="Equation.DSMT4">
                  <p:embed/>
                </p:oleObj>
              </mc:Choice>
              <mc:Fallback>
                <p:oleObj name="Equation" r:id="rId5" imgW="558558" imgH="215806"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5257800"/>
                        <a:ext cx="1368287" cy="533400"/>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4018078529"/>
              </p:ext>
            </p:extLst>
          </p:nvPr>
        </p:nvGraphicFramePr>
        <p:xfrm>
          <a:off x="4038600" y="5257800"/>
          <a:ext cx="1298713" cy="533400"/>
        </p:xfrm>
        <a:graphic>
          <a:graphicData uri="http://schemas.openxmlformats.org/presentationml/2006/ole">
            <mc:AlternateContent xmlns:mc="http://schemas.openxmlformats.org/markup-compatibility/2006">
              <mc:Choice xmlns:v="urn:schemas-microsoft-com:vml" Requires="v">
                <p:oleObj spid="_x0000_s57402" name="Equation" r:id="rId7" imgW="532937" imgH="215713" progId="Equation.DSMT4">
                  <p:embed/>
                </p:oleObj>
              </mc:Choice>
              <mc:Fallback>
                <p:oleObj name="Equation" r:id="rId7" imgW="532937" imgH="215713"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5257800"/>
                        <a:ext cx="1298713" cy="533400"/>
                      </a:xfrm>
                      <a:prstGeom prst="rect">
                        <a:avLst/>
                      </a:prstGeom>
                      <a:noFill/>
                    </p:spPr>
                  </p:pic>
                </p:oleObj>
              </mc:Fallback>
            </mc:AlternateContent>
          </a:graphicData>
        </a:graphic>
      </p:graphicFrame>
      <p:sp>
        <p:nvSpPr>
          <p:cNvPr id="1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1422012784"/>
              </p:ext>
            </p:extLst>
          </p:nvPr>
        </p:nvGraphicFramePr>
        <p:xfrm>
          <a:off x="5562600" y="5257800"/>
          <a:ext cx="1143000" cy="536510"/>
        </p:xfrm>
        <a:graphic>
          <a:graphicData uri="http://schemas.openxmlformats.org/presentationml/2006/ole">
            <mc:AlternateContent xmlns:mc="http://schemas.openxmlformats.org/markup-compatibility/2006">
              <mc:Choice xmlns:v="urn:schemas-microsoft-com:vml" Requires="v">
                <p:oleObj spid="_x0000_s57403" name="Equation" r:id="rId9" imgW="469696" imgH="215806" progId="Equation.DSMT4">
                  <p:embed/>
                </p:oleObj>
              </mc:Choice>
              <mc:Fallback>
                <p:oleObj name="Equation" r:id="rId9" imgW="469696" imgH="215806"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2600" y="5257800"/>
                        <a:ext cx="1143000" cy="536510"/>
                      </a:xfrm>
                      <a:prstGeom prst="rect">
                        <a:avLst/>
                      </a:prstGeom>
                      <a:noFill/>
                    </p:spPr>
                  </p:pic>
                </p:oleObj>
              </mc:Fallback>
            </mc:AlternateContent>
          </a:graphicData>
        </a:graphic>
      </p:graphicFrame>
      <p:sp>
        <p:nvSpPr>
          <p:cNvPr id="1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4174172901"/>
              </p:ext>
            </p:extLst>
          </p:nvPr>
        </p:nvGraphicFramePr>
        <p:xfrm>
          <a:off x="7086600" y="5257800"/>
          <a:ext cx="1117598" cy="533399"/>
        </p:xfrm>
        <a:graphic>
          <a:graphicData uri="http://schemas.openxmlformats.org/presentationml/2006/ole">
            <mc:AlternateContent xmlns:mc="http://schemas.openxmlformats.org/markup-compatibility/2006">
              <mc:Choice xmlns:v="urn:schemas-microsoft-com:vml" Requires="v">
                <p:oleObj spid="_x0000_s57404" name="Equation" r:id="rId11" imgW="418918" imgH="203112" progId="Equation.DSMT4">
                  <p:embed/>
                </p:oleObj>
              </mc:Choice>
              <mc:Fallback>
                <p:oleObj name="Equation" r:id="rId11" imgW="418918" imgH="203112" progId="Equation.DSMT4">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86600" y="5257800"/>
                        <a:ext cx="1117598" cy="533399"/>
                      </a:xfrm>
                      <a:prstGeom prst="rect">
                        <a:avLst/>
                      </a:prstGeom>
                      <a:noFill/>
                    </p:spPr>
                  </p:pic>
                </p:oleObj>
              </mc:Fallback>
            </mc:AlternateContent>
          </a:graphicData>
        </a:graphic>
      </p:graphicFrame>
      <p:sp>
        <p:nvSpPr>
          <p:cNvPr id="14" name="Slide Number Placeholder 1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60</a:t>
            </a:fld>
            <a:endParaRPr lang="en-US">
              <a:solidFill>
                <a:schemeClr val="accent6">
                  <a:lumMod val="20000"/>
                  <a:lumOff val="80000"/>
                </a:schemeClr>
              </a:solidFill>
            </a:endParaRPr>
          </a:p>
        </p:txBody>
      </p:sp>
    </p:spTree>
    <p:extLst>
      <p:ext uri="{BB962C8B-B14F-4D97-AF65-F5344CB8AC3E}">
        <p14:creationId xmlns:p14="http://schemas.microsoft.com/office/powerpoint/2010/main" val="28776707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4267199"/>
          </a:xfrm>
        </p:spPr>
        <p:txBody>
          <a:bodyPr/>
          <a:lstStyle/>
          <a:p>
            <a:r>
              <a:rPr lang="en-US" dirty="0"/>
              <a:t>Substituting this information into Equations (19.67) and (19.68), respectively, we obtain</a:t>
            </a:r>
          </a:p>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214725989"/>
              </p:ext>
            </p:extLst>
          </p:nvPr>
        </p:nvGraphicFramePr>
        <p:xfrm>
          <a:off x="495300" y="2714767"/>
          <a:ext cx="8153400" cy="533400"/>
        </p:xfrm>
        <a:graphic>
          <a:graphicData uri="http://schemas.openxmlformats.org/presentationml/2006/ole">
            <mc:AlternateContent xmlns:mc="http://schemas.openxmlformats.org/markup-compatibility/2006">
              <mc:Choice xmlns:v="urn:schemas-microsoft-com:vml" Requires="v">
                <p:oleObj spid="_x0000_s58393" name="Equation" r:id="rId3" imgW="3060700" imgH="203200" progId="Equation.DSMT4">
                  <p:embed/>
                </p:oleObj>
              </mc:Choice>
              <mc:Fallback>
                <p:oleObj name="Equation" r:id="rId3" imgW="3060700" imgH="2032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 y="2714767"/>
                        <a:ext cx="8153400" cy="5334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679324990"/>
              </p:ext>
            </p:extLst>
          </p:nvPr>
        </p:nvGraphicFramePr>
        <p:xfrm>
          <a:off x="457200" y="3840707"/>
          <a:ext cx="5207000" cy="609600"/>
        </p:xfrm>
        <a:graphic>
          <a:graphicData uri="http://schemas.openxmlformats.org/presentationml/2006/ole">
            <mc:AlternateContent xmlns:mc="http://schemas.openxmlformats.org/markup-compatibility/2006">
              <mc:Choice xmlns:v="urn:schemas-microsoft-com:vml" Requires="v">
                <p:oleObj spid="_x0000_s58394" name="Equation" r:id="rId5" imgW="1955800" imgH="228600" progId="Equation.DSMT4">
                  <p:embed/>
                </p:oleObj>
              </mc:Choice>
              <mc:Fallback>
                <p:oleObj name="Equation" r:id="rId5" imgW="1955800" imgH="2286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840707"/>
                        <a:ext cx="5207000" cy="609600"/>
                      </a:xfrm>
                      <a:prstGeom prst="rect">
                        <a:avLst/>
                      </a:prstGeom>
                      <a:noFill/>
                    </p:spPr>
                  </p:pic>
                </p:oleObj>
              </mc:Fallback>
            </mc:AlternateContent>
          </a:graphicData>
        </a:graphic>
      </p:graphicFrame>
      <p:sp>
        <p:nvSpPr>
          <p:cNvPr id="8" name="TextBox 7"/>
          <p:cNvSpPr txBox="1"/>
          <p:nvPr/>
        </p:nvSpPr>
        <p:spPr>
          <a:xfrm>
            <a:off x="7924800" y="33528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(19.70)</a:t>
            </a:r>
          </a:p>
        </p:txBody>
      </p:sp>
      <p:sp>
        <p:nvSpPr>
          <p:cNvPr id="9" name="TextBox 8"/>
          <p:cNvSpPr txBox="1"/>
          <p:nvPr/>
        </p:nvSpPr>
        <p:spPr>
          <a:xfrm>
            <a:off x="7924800" y="46482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(19.71)</a:t>
            </a:r>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61</a:t>
            </a:fld>
            <a:endParaRPr lang="en-US">
              <a:solidFill>
                <a:schemeClr val="accent6">
                  <a:lumMod val="20000"/>
                  <a:lumOff val="80000"/>
                </a:schemeClr>
              </a:solidFill>
            </a:endParaRPr>
          </a:p>
        </p:txBody>
      </p:sp>
    </p:spTree>
    <p:extLst>
      <p:ext uri="{BB962C8B-B14F-4D97-AF65-F5344CB8AC3E}">
        <p14:creationId xmlns:p14="http://schemas.microsoft.com/office/powerpoint/2010/main" val="42911038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839200" cy="4572000"/>
          </a:xfrm>
        </p:spPr>
        <p:txBody>
          <a:bodyPr/>
          <a:lstStyle/>
          <a:p>
            <a:r>
              <a:rPr lang="en-US" dirty="0"/>
              <a:t> If we know nothing about the aptitude test score of a particular student (say, john), we have to use the distribution of </a:t>
            </a:r>
            <a:r>
              <a:rPr lang="en-US" i="1" dirty="0"/>
              <a:t>Y</a:t>
            </a:r>
            <a:r>
              <a:rPr lang="en-US" dirty="0"/>
              <a:t> to predict his elementary statistics grade</a:t>
            </a:r>
            <a:r>
              <a:rPr lang="en-US" dirty="0" smtClean="0"/>
              <a:t>.</a:t>
            </a:r>
          </a:p>
          <a:p>
            <a:endParaRPr lang="en-US" dirty="0"/>
          </a:p>
          <a:p>
            <a:endParaRPr lang="en-US" dirty="0" smtClean="0"/>
          </a:p>
          <a:p>
            <a:r>
              <a:rPr lang="en-US" dirty="0"/>
              <a:t>That is, we predict with 95% probability that John’s grade will fall between 87.84 and 72.16</a:t>
            </a:r>
            <a:r>
              <a:rPr lang="en-US" dirty="0" smtClean="0"/>
              <a:t>.</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079571075"/>
              </p:ext>
            </p:extLst>
          </p:nvPr>
        </p:nvGraphicFramePr>
        <p:xfrm>
          <a:off x="1828800" y="3352800"/>
          <a:ext cx="5878286" cy="457200"/>
        </p:xfrm>
        <a:graphic>
          <a:graphicData uri="http://schemas.openxmlformats.org/presentationml/2006/ole">
            <mc:AlternateContent xmlns:mc="http://schemas.openxmlformats.org/markup-compatibility/2006">
              <mc:Choice xmlns:v="urn:schemas-microsoft-com:vml" Requires="v">
                <p:oleObj spid="_x0000_s59403" name="Equation" r:id="rId3" imgW="2577960" imgH="203040" progId="Equation.DSMT4">
                  <p:embed/>
                </p:oleObj>
              </mc:Choice>
              <mc:Fallback>
                <p:oleObj name="Equation" r:id="rId3" imgW="2577960" imgH="203040" progId="Equation.DSMT4">
                  <p:embed/>
                  <p:pic>
                    <p:nvPicPr>
                      <p:cNvPr id="0" name="Object 1"/>
                      <p:cNvPicPr>
                        <a:picLocks noChangeAspect="1" noChangeArrowheads="1"/>
                      </p:cNvPicPr>
                      <p:nvPr/>
                    </p:nvPicPr>
                    <p:blipFill>
                      <a:blip r:embed="rId4"/>
                      <a:srcRect/>
                      <a:stretch>
                        <a:fillRect/>
                      </a:stretch>
                    </p:blipFill>
                    <p:spPr bwMode="auto">
                      <a:xfrm>
                        <a:off x="1828800" y="3352800"/>
                        <a:ext cx="5878286" cy="457200"/>
                      </a:xfrm>
                      <a:prstGeom prst="rect">
                        <a:avLst/>
                      </a:prstGeom>
                      <a:noFill/>
                    </p:spPr>
                  </p:pic>
                </p:oleObj>
              </mc:Fallback>
            </mc:AlternateContent>
          </a:graphicData>
        </a:graphic>
      </p:graphicFrame>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62</a:t>
            </a:fld>
            <a:endParaRPr lang="en-US">
              <a:solidFill>
                <a:schemeClr val="accent6">
                  <a:lumMod val="20000"/>
                  <a:lumOff val="80000"/>
                </a:schemeClr>
              </a:solidFill>
            </a:endParaRPr>
          </a:p>
        </p:txBody>
      </p:sp>
    </p:spTree>
    <p:extLst>
      <p:ext uri="{BB962C8B-B14F-4D97-AF65-F5344CB8AC3E}">
        <p14:creationId xmlns:p14="http://schemas.microsoft.com/office/powerpoint/2010/main" val="42815509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839200" cy="4953000"/>
          </a:xfrm>
        </p:spPr>
        <p:txBody>
          <a:bodyPr/>
          <a:lstStyle/>
          <a:p>
            <a:r>
              <a:rPr lang="en-US" dirty="0"/>
              <a:t> Alternatively, suppose we know that John’s mathematics aptitude score is 650. In this case, we can use Equations (19.70) and (19.71) to predict John’s grade in elementary statistics</a:t>
            </a:r>
            <a:r>
              <a:rPr lang="en-US" dirty="0" smtClean="0"/>
              <a:t>.</a:t>
            </a:r>
          </a:p>
          <a:p>
            <a:endParaRPr lang="en-US" dirty="0"/>
          </a:p>
          <a:p>
            <a:endParaRPr lang="en-US" dirty="0" smtClean="0"/>
          </a:p>
          <a:p>
            <a:pPr marL="0" indent="0" algn="ctr">
              <a:buNone/>
            </a:pPr>
            <a:r>
              <a:rPr lang="en-US" dirty="0" smtClean="0"/>
              <a:t>And</a:t>
            </a:r>
          </a:p>
          <a:p>
            <a:pPr marL="0" indent="0" algn="ctr">
              <a:buNone/>
            </a:pPr>
            <a:endParaRPr lang="en-US" dirty="0"/>
          </a:p>
          <a:p>
            <a:pPr marL="0" indent="0" algn="ctr">
              <a:buNone/>
            </a:pPr>
            <a:endParaRPr lang="en-US" dirty="0" smtClean="0"/>
          </a:p>
          <a:p>
            <a:pPr marL="0" indent="0" algn="ctr">
              <a:buNone/>
            </a:pP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034153923"/>
              </p:ext>
            </p:extLst>
          </p:nvPr>
        </p:nvGraphicFramePr>
        <p:xfrm>
          <a:off x="1741714" y="3657600"/>
          <a:ext cx="5660571" cy="457200"/>
        </p:xfrm>
        <a:graphic>
          <a:graphicData uri="http://schemas.openxmlformats.org/presentationml/2006/ole">
            <mc:AlternateContent xmlns:mc="http://schemas.openxmlformats.org/markup-compatibility/2006">
              <mc:Choice xmlns:v="urn:schemas-microsoft-com:vml" Requires="v">
                <p:oleObj spid="_x0000_s60437" name="Equation" r:id="rId3" imgW="2476500" imgH="203200" progId="Equation.DSMT4">
                  <p:embed/>
                </p:oleObj>
              </mc:Choice>
              <mc:Fallback>
                <p:oleObj name="Equation" r:id="rId3" imgW="2476500" imgH="2032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1714" y="3657600"/>
                        <a:ext cx="5660571" cy="4572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124157321"/>
              </p:ext>
            </p:extLst>
          </p:nvPr>
        </p:nvGraphicFramePr>
        <p:xfrm>
          <a:off x="2293937" y="5181600"/>
          <a:ext cx="4556125" cy="533400"/>
        </p:xfrm>
        <a:graphic>
          <a:graphicData uri="http://schemas.openxmlformats.org/presentationml/2006/ole">
            <mc:AlternateContent xmlns:mc="http://schemas.openxmlformats.org/markup-compatibility/2006">
              <mc:Choice xmlns:v="urn:schemas-microsoft-com:vml" Requires="v">
                <p:oleObj spid="_x0000_s60438" name="Equation" r:id="rId5" imgW="1955800" imgH="228600" progId="Equation.DSMT4">
                  <p:embed/>
                </p:oleObj>
              </mc:Choice>
              <mc:Fallback>
                <p:oleObj name="Equation" r:id="rId5" imgW="1955800" imgH="2286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3937" y="5181600"/>
                        <a:ext cx="4556125" cy="533400"/>
                      </a:xfrm>
                      <a:prstGeom prst="rect">
                        <a:avLst/>
                      </a:prstGeom>
                      <a:noFill/>
                    </p:spPr>
                  </p:pic>
                </p:oleObj>
              </mc:Fallback>
            </mc:AlternateContent>
          </a:graphicData>
        </a:graphic>
      </p:graphicFrame>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63</a:t>
            </a:fld>
            <a:endParaRPr lang="en-US">
              <a:solidFill>
                <a:schemeClr val="accent6">
                  <a:lumMod val="20000"/>
                  <a:lumOff val="80000"/>
                </a:schemeClr>
              </a:solidFill>
            </a:endParaRPr>
          </a:p>
        </p:txBody>
      </p:sp>
    </p:spTree>
    <p:extLst>
      <p:ext uri="{BB962C8B-B14F-4D97-AF65-F5344CB8AC3E}">
        <p14:creationId xmlns:p14="http://schemas.microsoft.com/office/powerpoint/2010/main" val="22027294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We can now base our interval on a normal probability distribution </a:t>
            </a:r>
            <a:r>
              <a:rPr lang="en-US" dirty="0" smtClean="0"/>
              <a:t>with </a:t>
            </a:r>
            <a:r>
              <a:rPr lang="en-US" dirty="0"/>
              <a:t>a mean of 87 and a standard deviation of 2.86</a:t>
            </a:r>
            <a:r>
              <a:rPr lang="en-US" dirty="0" smtClean="0"/>
              <a:t>.</a:t>
            </a:r>
          </a:p>
          <a:p>
            <a:endParaRPr lang="en-US" dirty="0"/>
          </a:p>
          <a:p>
            <a:endParaRPr lang="en-US" dirty="0" smtClean="0"/>
          </a:p>
          <a:p>
            <a:r>
              <a:rPr lang="en-US" dirty="0"/>
              <a:t>That is, we predict with 95% probability that John’s grade will fall between 92.61 and 81.39.</a:t>
            </a:r>
          </a:p>
          <a:p>
            <a:endParaRPr lang="en-US" dirty="0"/>
          </a:p>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750738990"/>
              </p:ext>
            </p:extLst>
          </p:nvPr>
        </p:nvGraphicFramePr>
        <p:xfrm>
          <a:off x="1295400" y="3048000"/>
          <a:ext cx="6328229" cy="457200"/>
        </p:xfrm>
        <a:graphic>
          <a:graphicData uri="http://schemas.openxmlformats.org/presentationml/2006/ole">
            <mc:AlternateContent xmlns:mc="http://schemas.openxmlformats.org/markup-compatibility/2006">
              <mc:Choice xmlns:v="urn:schemas-microsoft-com:vml" Requires="v">
                <p:oleObj spid="_x0000_s61451" name="Equation" r:id="rId3" imgW="2768400" imgH="203040" progId="Equation.DSMT4">
                  <p:embed/>
                </p:oleObj>
              </mc:Choice>
              <mc:Fallback>
                <p:oleObj name="Equation" r:id="rId3" imgW="2768400" imgH="203040" progId="Equation.DSMT4">
                  <p:embed/>
                  <p:pic>
                    <p:nvPicPr>
                      <p:cNvPr id="0" name="Object 1"/>
                      <p:cNvPicPr>
                        <a:picLocks noChangeAspect="1" noChangeArrowheads="1"/>
                      </p:cNvPicPr>
                      <p:nvPr/>
                    </p:nvPicPr>
                    <p:blipFill>
                      <a:blip r:embed="rId4"/>
                      <a:srcRect/>
                      <a:stretch>
                        <a:fillRect/>
                      </a:stretch>
                    </p:blipFill>
                    <p:spPr bwMode="auto">
                      <a:xfrm>
                        <a:off x="1295400" y="3048000"/>
                        <a:ext cx="6328229" cy="457200"/>
                      </a:xfrm>
                      <a:prstGeom prst="rect">
                        <a:avLst/>
                      </a:prstGeom>
                      <a:noFill/>
                    </p:spPr>
                  </p:pic>
                </p:oleObj>
              </mc:Fallback>
            </mc:AlternateContent>
          </a:graphicData>
        </a:graphic>
      </p:graphicFrame>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64</a:t>
            </a:fld>
            <a:endParaRPr lang="en-US">
              <a:solidFill>
                <a:schemeClr val="accent6">
                  <a:lumMod val="20000"/>
                  <a:lumOff val="80000"/>
                </a:schemeClr>
              </a:solidFill>
            </a:endParaRPr>
          </a:p>
        </p:txBody>
      </p:sp>
    </p:spTree>
    <p:extLst>
      <p:ext uri="{BB962C8B-B14F-4D97-AF65-F5344CB8AC3E}">
        <p14:creationId xmlns:p14="http://schemas.microsoft.com/office/powerpoint/2010/main" val="32531168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0"/>
            <a:ext cx="8839200" cy="5410200"/>
          </a:xfrm>
        </p:spPr>
        <p:txBody>
          <a:bodyPr/>
          <a:lstStyle/>
          <a:p>
            <a:r>
              <a:rPr lang="en-US" b="1" dirty="0"/>
              <a:t>Two things have happened to this interval</a:t>
            </a:r>
            <a:r>
              <a:rPr lang="en-US" dirty="0"/>
              <a:t>. </a:t>
            </a:r>
            <a:endParaRPr lang="en-US" dirty="0" smtClean="0"/>
          </a:p>
          <a:p>
            <a:pPr marL="514350" indent="-514350">
              <a:buFont typeface="+mj-lt"/>
              <a:buAutoNum type="arabicPeriod"/>
            </a:pPr>
            <a:r>
              <a:rPr lang="en-US" b="1" dirty="0" smtClean="0"/>
              <a:t>First</a:t>
            </a:r>
            <a:r>
              <a:rPr lang="en-US" dirty="0"/>
              <a:t>, the center has shifted upward to take into account the fact that John’s mathematics aptitude score is above average. </a:t>
            </a:r>
            <a:endParaRPr lang="en-US" dirty="0" smtClean="0"/>
          </a:p>
          <a:p>
            <a:pPr marL="514350" indent="-514350">
              <a:buFont typeface="+mj-lt"/>
              <a:buAutoNum type="arabicPeriod"/>
            </a:pPr>
            <a:r>
              <a:rPr lang="en-US" b="1" dirty="0" smtClean="0"/>
              <a:t>Second</a:t>
            </a:r>
            <a:r>
              <a:rPr lang="en-US" dirty="0"/>
              <a:t>, the width of the interval has been narrowed from 87.84−72.16 = 15.68 grade points to 92.61</a:t>
            </a:r>
            <a:r>
              <a:rPr lang="zh-TW" altLang="en-US" dirty="0"/>
              <a:t>－</a:t>
            </a:r>
            <a:r>
              <a:rPr lang="en-US" dirty="0"/>
              <a:t>81.39 = 11.22 grade points</a:t>
            </a:r>
            <a:r>
              <a:rPr lang="en-US" dirty="0" smtClean="0"/>
              <a:t>.</a:t>
            </a:r>
          </a:p>
          <a:p>
            <a:r>
              <a:rPr lang="en-US" dirty="0" smtClean="0"/>
              <a:t> </a:t>
            </a:r>
            <a:r>
              <a:rPr lang="en-US" dirty="0"/>
              <a:t>In this sense, the information about John’s mathematics aptitude score has made us less uncertain about his grade in statistics.</a:t>
            </a:r>
          </a:p>
          <a:p>
            <a:endParaRPr lang="en-US" dirty="0"/>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65</a:t>
            </a:fld>
            <a:endParaRPr lang="en-US">
              <a:solidFill>
                <a:schemeClr val="accent6">
                  <a:lumMod val="20000"/>
                  <a:lumOff val="80000"/>
                </a:schemeClr>
              </a:solidFill>
            </a:endParaRPr>
          </a:p>
        </p:txBody>
      </p:sp>
    </p:spTree>
    <p:extLst>
      <p:ext uri="{BB962C8B-B14F-4D97-AF65-F5344CB8AC3E}">
        <p14:creationId xmlns:p14="http://schemas.microsoft.com/office/powerpoint/2010/main" val="24880528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 American Call Options</a:t>
            </a:r>
            <a:endParaRPr lang="en-US" dirty="0"/>
          </a:p>
        </p:txBody>
      </p:sp>
      <p:sp>
        <p:nvSpPr>
          <p:cNvPr id="3" name="Content Placeholder 2"/>
          <p:cNvSpPr>
            <a:spLocks noGrp="1"/>
          </p:cNvSpPr>
          <p:nvPr>
            <p:ph idx="1"/>
          </p:nvPr>
        </p:nvSpPr>
        <p:spPr>
          <a:xfrm>
            <a:off x="152400" y="1600200"/>
            <a:ext cx="8839200" cy="4876799"/>
          </a:xfrm>
        </p:spPr>
        <p:txBody>
          <a:bodyPr/>
          <a:lstStyle/>
          <a:p>
            <a:r>
              <a:rPr lang="en-US" b="1" i="1" dirty="0"/>
              <a:t>19.8.1 Price American Call Options by the Bivariate Normal Distribution</a:t>
            </a:r>
            <a:endParaRPr lang="en-US" dirty="0" smtClean="0"/>
          </a:p>
          <a:p>
            <a:pPr marL="0" indent="0">
              <a:buNone/>
            </a:pPr>
            <a:endParaRPr lang="en-US" dirty="0" smtClean="0"/>
          </a:p>
          <a:p>
            <a:r>
              <a:rPr lang="en-US" dirty="0" smtClean="0"/>
              <a:t>An </a:t>
            </a:r>
            <a:r>
              <a:rPr lang="en-US" dirty="0"/>
              <a:t>option contract which </a:t>
            </a:r>
            <a:r>
              <a:rPr lang="en-US" b="1" dirty="0"/>
              <a:t>can be exercised only on the expiration date</a:t>
            </a:r>
            <a:r>
              <a:rPr lang="en-US" dirty="0"/>
              <a:t> is called </a:t>
            </a:r>
            <a:r>
              <a:rPr lang="en-US" i="1" dirty="0"/>
              <a:t>European call</a:t>
            </a:r>
            <a:r>
              <a:rPr lang="en-US" dirty="0"/>
              <a:t>. </a:t>
            </a:r>
            <a:endParaRPr lang="en-US" dirty="0" smtClean="0"/>
          </a:p>
          <a:p>
            <a:r>
              <a:rPr lang="en-US" dirty="0" smtClean="0"/>
              <a:t>If </a:t>
            </a:r>
            <a:r>
              <a:rPr lang="en-US" dirty="0"/>
              <a:t>the contract of a call option </a:t>
            </a:r>
            <a:r>
              <a:rPr lang="en-US" b="1" dirty="0"/>
              <a:t>can be exercised at any time of the option's contract period</a:t>
            </a:r>
            <a:r>
              <a:rPr lang="en-US" dirty="0"/>
              <a:t>, then this kind of call option is called </a:t>
            </a:r>
            <a:r>
              <a:rPr lang="en-US" i="1" dirty="0"/>
              <a:t>American call</a:t>
            </a:r>
            <a:r>
              <a:rPr lang="en-US" dirty="0"/>
              <a:t>.</a:t>
            </a:r>
          </a:p>
          <a:p>
            <a:endParaRPr lang="en-US" dirty="0"/>
          </a:p>
        </p:txBody>
      </p:sp>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66</a:t>
            </a:fld>
            <a:endParaRPr lang="en-US">
              <a:solidFill>
                <a:schemeClr val="accent6">
                  <a:lumMod val="20000"/>
                  <a:lumOff val="80000"/>
                </a:schemeClr>
              </a:solidFill>
            </a:endParaRPr>
          </a:p>
        </p:txBody>
      </p:sp>
    </p:spTree>
    <p:extLst>
      <p:ext uri="{BB962C8B-B14F-4D97-AF65-F5344CB8AC3E}">
        <p14:creationId xmlns:p14="http://schemas.microsoft.com/office/powerpoint/2010/main" val="3145339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839200" cy="6095999"/>
          </a:xfrm>
        </p:spPr>
        <p:txBody>
          <a:bodyPr/>
          <a:lstStyle/>
          <a:p>
            <a:r>
              <a:rPr lang="en-US" dirty="0"/>
              <a:t>When a stock pays a dividend, the </a:t>
            </a:r>
            <a:r>
              <a:rPr lang="en-US" b="1" dirty="0"/>
              <a:t>American call </a:t>
            </a:r>
            <a:r>
              <a:rPr lang="en-US" dirty="0"/>
              <a:t>is more complex. </a:t>
            </a:r>
            <a:endParaRPr lang="en-US" dirty="0" smtClean="0"/>
          </a:p>
          <a:p>
            <a:r>
              <a:rPr lang="en-US" dirty="0" smtClean="0"/>
              <a:t>The </a:t>
            </a:r>
            <a:r>
              <a:rPr lang="en-US" b="1" dirty="0" smtClean="0"/>
              <a:t>valuation </a:t>
            </a:r>
            <a:r>
              <a:rPr lang="en-US" b="1" dirty="0"/>
              <a:t>equation for American call option </a:t>
            </a:r>
            <a:r>
              <a:rPr lang="en-US" dirty="0"/>
              <a:t>with one known dividend payment can be defined </a:t>
            </a:r>
            <a:r>
              <a:rPr lang="en-US" dirty="0" smtClean="0"/>
              <a:t>as</a:t>
            </a:r>
          </a:p>
          <a:p>
            <a:pPr marL="0" indent="0">
              <a:buNone/>
            </a:pPr>
            <a:endParaRPr lang="en-US" dirty="0" smtClean="0"/>
          </a:p>
          <a:p>
            <a:r>
              <a:rPr lang="en-US" dirty="0" smtClean="0"/>
              <a:t>where</a:t>
            </a:r>
            <a:endParaRPr lang="en-US" dirty="0"/>
          </a:p>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052153830"/>
              </p:ext>
            </p:extLst>
          </p:nvPr>
        </p:nvGraphicFramePr>
        <p:xfrm>
          <a:off x="1295400" y="2590800"/>
          <a:ext cx="7391400" cy="1004971"/>
        </p:xfrm>
        <a:graphic>
          <a:graphicData uri="http://schemas.openxmlformats.org/presentationml/2006/ole">
            <mc:AlternateContent xmlns:mc="http://schemas.openxmlformats.org/markup-compatibility/2006">
              <mc:Choice xmlns:v="urn:schemas-microsoft-com:vml" Requires="v">
                <p:oleObj spid="_x0000_s62495" name="Equation" r:id="rId3" imgW="2895600" imgH="469900" progId="Equation.DSMT4">
                  <p:embed/>
                </p:oleObj>
              </mc:Choice>
              <mc:Fallback>
                <p:oleObj name="Equation" r:id="rId3" imgW="2895600" imgH="4699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590800"/>
                        <a:ext cx="7391400" cy="1004971"/>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151304317"/>
              </p:ext>
            </p:extLst>
          </p:nvPr>
        </p:nvGraphicFramePr>
        <p:xfrm>
          <a:off x="1524000" y="3962400"/>
          <a:ext cx="4392635" cy="1130300"/>
        </p:xfrm>
        <a:graphic>
          <a:graphicData uri="http://schemas.openxmlformats.org/presentationml/2006/ole">
            <mc:AlternateContent xmlns:mc="http://schemas.openxmlformats.org/markup-compatibility/2006">
              <mc:Choice xmlns:v="urn:schemas-microsoft-com:vml" Requires="v">
                <p:oleObj spid="_x0000_s62496" name="Equation" r:id="rId5" imgW="2603160" imgH="672840" progId="Equation.DSMT4">
                  <p:embed/>
                </p:oleObj>
              </mc:Choice>
              <mc:Fallback>
                <p:oleObj name="Equation" r:id="rId5" imgW="2603160" imgH="672840" progId="Equation.DSMT4">
                  <p:embed/>
                  <p:pic>
                    <p:nvPicPr>
                      <p:cNvPr id="0" name="Object 3"/>
                      <p:cNvPicPr>
                        <a:picLocks noChangeAspect="1" noChangeArrowheads="1"/>
                      </p:cNvPicPr>
                      <p:nvPr/>
                    </p:nvPicPr>
                    <p:blipFill>
                      <a:blip r:embed="rId6"/>
                      <a:srcRect/>
                      <a:stretch>
                        <a:fillRect/>
                      </a:stretch>
                    </p:blipFill>
                    <p:spPr bwMode="auto">
                      <a:xfrm>
                        <a:off x="1524000" y="3962400"/>
                        <a:ext cx="4392635" cy="1130300"/>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387349663"/>
              </p:ext>
            </p:extLst>
          </p:nvPr>
        </p:nvGraphicFramePr>
        <p:xfrm>
          <a:off x="1524000" y="5181600"/>
          <a:ext cx="4413280" cy="1219200"/>
        </p:xfrm>
        <a:graphic>
          <a:graphicData uri="http://schemas.openxmlformats.org/presentationml/2006/ole">
            <mc:AlternateContent xmlns:mc="http://schemas.openxmlformats.org/markup-compatibility/2006">
              <mc:Choice xmlns:v="urn:schemas-microsoft-com:vml" Requires="v">
                <p:oleObj spid="_x0000_s62497" name="Equation" r:id="rId7" imgW="2489040" imgH="685800" progId="Equation.DSMT4">
                  <p:embed/>
                </p:oleObj>
              </mc:Choice>
              <mc:Fallback>
                <p:oleObj name="Equation" r:id="rId7" imgW="2489040" imgH="685800" progId="Equation.DSMT4">
                  <p:embed/>
                  <p:pic>
                    <p:nvPicPr>
                      <p:cNvPr id="0" name="Object 5"/>
                      <p:cNvPicPr>
                        <a:picLocks noChangeAspect="1" noChangeArrowheads="1"/>
                      </p:cNvPicPr>
                      <p:nvPr/>
                    </p:nvPicPr>
                    <p:blipFill>
                      <a:blip r:embed="rId8"/>
                      <a:srcRect/>
                      <a:stretch>
                        <a:fillRect/>
                      </a:stretch>
                    </p:blipFill>
                    <p:spPr bwMode="auto">
                      <a:xfrm>
                        <a:off x="1524000" y="5181600"/>
                        <a:ext cx="4413280" cy="1219200"/>
                      </a:xfrm>
                      <a:prstGeom prst="rect">
                        <a:avLst/>
                      </a:prstGeom>
                      <a:noFill/>
                    </p:spPr>
                  </p:pic>
                </p:oleObj>
              </mc:Fallback>
            </mc:AlternateContent>
          </a:graphicData>
        </a:graphic>
      </p:graphicFrame>
      <p:sp>
        <p:nvSpPr>
          <p:cNvPr id="10" name="TextBox 9"/>
          <p:cNvSpPr txBox="1"/>
          <p:nvPr/>
        </p:nvSpPr>
        <p:spPr>
          <a:xfrm>
            <a:off x="8147997" y="3794078"/>
            <a:ext cx="9144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(19.72a)</a:t>
            </a:r>
          </a:p>
        </p:txBody>
      </p:sp>
      <p:sp>
        <p:nvSpPr>
          <p:cNvPr id="11" name="TextBox 10"/>
          <p:cNvSpPr txBox="1"/>
          <p:nvPr/>
        </p:nvSpPr>
        <p:spPr>
          <a:xfrm>
            <a:off x="8138899" y="4876800"/>
            <a:ext cx="932597"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(19.72b)</a:t>
            </a:r>
          </a:p>
        </p:txBody>
      </p:sp>
      <p:sp>
        <p:nvSpPr>
          <p:cNvPr id="12" name="TextBox 11"/>
          <p:cNvSpPr txBox="1"/>
          <p:nvPr/>
        </p:nvSpPr>
        <p:spPr>
          <a:xfrm>
            <a:off x="8138899" y="5715000"/>
            <a:ext cx="1034388"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(19.72c)</a:t>
            </a:r>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67</a:t>
            </a:fld>
            <a:endParaRPr lang="en-US">
              <a:solidFill>
                <a:schemeClr val="accent6">
                  <a:lumMod val="20000"/>
                  <a:lumOff val="80000"/>
                </a:schemeClr>
              </a:solidFill>
            </a:endParaRPr>
          </a:p>
        </p:txBody>
      </p:sp>
    </p:spTree>
    <p:extLst>
      <p:ext uri="{BB962C8B-B14F-4D97-AF65-F5344CB8AC3E}">
        <p14:creationId xmlns:p14="http://schemas.microsoft.com/office/powerpoint/2010/main" val="18366796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     represents </a:t>
            </a:r>
            <a:r>
              <a:rPr lang="en-US" dirty="0"/>
              <a:t>the correct stock net price of the present value of the promised dividend per share (</a:t>
            </a:r>
            <a:r>
              <a:rPr lang="en-US" i="1" dirty="0"/>
              <a:t>D</a:t>
            </a:r>
            <a:r>
              <a:rPr lang="en-US" dirty="0"/>
              <a:t>); </a:t>
            </a:r>
            <a:endParaRPr lang="en-US" dirty="0" smtClean="0"/>
          </a:p>
          <a:p>
            <a:r>
              <a:rPr lang="en-US" i="1" dirty="0" smtClean="0"/>
              <a:t>t</a:t>
            </a:r>
            <a:r>
              <a:rPr lang="en-US" dirty="0" smtClean="0"/>
              <a:t> </a:t>
            </a:r>
            <a:r>
              <a:rPr lang="en-US" dirty="0"/>
              <a:t>represents the time dividend to be paid.</a:t>
            </a:r>
          </a:p>
          <a:p>
            <a:r>
              <a:rPr lang="en-US" dirty="0" smtClean="0"/>
              <a:t>    </a:t>
            </a:r>
            <a:r>
              <a:rPr lang="en-US" dirty="0"/>
              <a:t>is the </a:t>
            </a:r>
            <a:r>
              <a:rPr lang="en-US" dirty="0" err="1"/>
              <a:t>exdividend</a:t>
            </a:r>
            <a:r>
              <a:rPr lang="en-US" dirty="0"/>
              <a:t> stock price for which </a:t>
            </a:r>
            <a:endParaRPr lang="en-US" dirty="0" smtClean="0"/>
          </a:p>
          <a:p>
            <a:endParaRPr lang="en-US" dirty="0" smtClean="0"/>
          </a:p>
          <a:p>
            <a:endParaRPr lang="en-US" dirty="0"/>
          </a:p>
          <a:p>
            <a:r>
              <a:rPr lang="en-US" i="1" dirty="0"/>
              <a:t>S</a:t>
            </a:r>
            <a:r>
              <a:rPr lang="en-US" dirty="0"/>
              <a:t>, </a:t>
            </a:r>
            <a:r>
              <a:rPr lang="en-US" i="1" dirty="0"/>
              <a:t>X</a:t>
            </a:r>
            <a:r>
              <a:rPr lang="en-US" dirty="0"/>
              <a:t>,</a:t>
            </a:r>
            <a:r>
              <a:rPr lang="en-US" i="1" dirty="0"/>
              <a:t> r</a:t>
            </a:r>
            <a:r>
              <a:rPr lang="en-US" dirty="0"/>
              <a:t>, </a:t>
            </a:r>
            <a:r>
              <a:rPr lang="en-US" dirty="0" smtClean="0"/>
              <a:t>  , </a:t>
            </a:r>
            <a:r>
              <a:rPr lang="en-US" i="1" dirty="0"/>
              <a:t>T</a:t>
            </a:r>
            <a:r>
              <a:rPr lang="en-US" dirty="0"/>
              <a:t> have been defined previously in this chapter</a:t>
            </a:r>
            <a:r>
              <a:rPr lang="en-US" dirty="0" smtClean="0"/>
              <a:t>.</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207217489"/>
              </p:ext>
            </p:extLst>
          </p:nvPr>
        </p:nvGraphicFramePr>
        <p:xfrm>
          <a:off x="3200400" y="533400"/>
          <a:ext cx="2545773" cy="533400"/>
        </p:xfrm>
        <a:graphic>
          <a:graphicData uri="http://schemas.openxmlformats.org/presentationml/2006/ole">
            <mc:AlternateContent xmlns:mc="http://schemas.openxmlformats.org/markup-compatibility/2006">
              <mc:Choice xmlns:v="urn:schemas-microsoft-com:vml" Requires="v">
                <p:oleObj spid="_x0000_s63544" name="Equation" r:id="rId3" imgW="926698" imgH="203112" progId="Equation.DSMT4">
                  <p:embed/>
                </p:oleObj>
              </mc:Choice>
              <mc:Fallback>
                <p:oleObj name="Equation" r:id="rId3" imgW="926698" imgH="203112"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533400"/>
                        <a:ext cx="2545773" cy="5334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42248198"/>
              </p:ext>
            </p:extLst>
          </p:nvPr>
        </p:nvGraphicFramePr>
        <p:xfrm>
          <a:off x="457200" y="1143000"/>
          <a:ext cx="457200" cy="457200"/>
        </p:xfrm>
        <a:graphic>
          <a:graphicData uri="http://schemas.openxmlformats.org/presentationml/2006/ole">
            <mc:AlternateContent xmlns:mc="http://schemas.openxmlformats.org/markup-compatibility/2006">
              <mc:Choice xmlns:v="urn:schemas-microsoft-com:vml" Requires="v">
                <p:oleObj spid="_x0000_s63545" name="Equation" r:id="rId5" imgW="203024" imgH="203024" progId="Equation.DSMT4">
                  <p:embed/>
                </p:oleObj>
              </mc:Choice>
              <mc:Fallback>
                <p:oleObj name="Equation" r:id="rId5" imgW="203024" imgH="203024"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143000"/>
                        <a:ext cx="457200" cy="457200"/>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4033644185"/>
              </p:ext>
            </p:extLst>
          </p:nvPr>
        </p:nvGraphicFramePr>
        <p:xfrm>
          <a:off x="381000" y="3276600"/>
          <a:ext cx="381000" cy="514350"/>
        </p:xfrm>
        <a:graphic>
          <a:graphicData uri="http://schemas.openxmlformats.org/presentationml/2006/ole">
            <mc:AlternateContent xmlns:mc="http://schemas.openxmlformats.org/markup-compatibility/2006">
              <mc:Choice xmlns:v="urn:schemas-microsoft-com:vml" Requires="v">
                <p:oleObj spid="_x0000_s63546" name="Equation" r:id="rId7" imgW="190417" imgH="253890" progId="Equation.DSMT4">
                  <p:embed/>
                </p:oleObj>
              </mc:Choice>
              <mc:Fallback>
                <p:oleObj name="Equation" r:id="rId7" imgW="190417" imgH="25389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3276600"/>
                        <a:ext cx="381000" cy="514350"/>
                      </a:xfrm>
                      <a:prstGeom prst="rect">
                        <a:avLst/>
                      </a:prstGeom>
                      <a:noFill/>
                    </p:spPr>
                  </p:pic>
                </p:oleObj>
              </mc:Fallback>
            </mc:AlternateContent>
          </a:graphicData>
        </a:graphic>
      </p:graphicFrame>
      <p:sp>
        <p:nvSpPr>
          <p:cNvPr id="1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2005139288"/>
              </p:ext>
            </p:extLst>
          </p:nvPr>
        </p:nvGraphicFramePr>
        <p:xfrm>
          <a:off x="2514600" y="4114800"/>
          <a:ext cx="3860800" cy="609600"/>
        </p:xfrm>
        <a:graphic>
          <a:graphicData uri="http://schemas.openxmlformats.org/presentationml/2006/ole">
            <mc:AlternateContent xmlns:mc="http://schemas.openxmlformats.org/markup-compatibility/2006">
              <mc:Choice xmlns:v="urn:schemas-microsoft-com:vml" Requires="v">
                <p:oleObj spid="_x0000_s63547" name="Equation" r:id="rId9" imgW="1625600" imgH="254000" progId="Equation.DSMT4">
                  <p:embed/>
                </p:oleObj>
              </mc:Choice>
              <mc:Fallback>
                <p:oleObj name="Equation" r:id="rId9" imgW="1625600" imgH="2540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4600" y="4114800"/>
                        <a:ext cx="3860800" cy="609600"/>
                      </a:xfrm>
                      <a:prstGeom prst="rect">
                        <a:avLst/>
                      </a:prstGeom>
                      <a:noFill/>
                    </p:spPr>
                  </p:pic>
                </p:oleObj>
              </mc:Fallback>
            </mc:AlternateContent>
          </a:graphicData>
        </a:graphic>
      </p:graphicFrame>
      <p:sp>
        <p:nvSpPr>
          <p:cNvPr id="1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069215919"/>
              </p:ext>
            </p:extLst>
          </p:nvPr>
        </p:nvGraphicFramePr>
        <p:xfrm>
          <a:off x="1524000" y="5029200"/>
          <a:ext cx="487017" cy="533400"/>
        </p:xfrm>
        <a:graphic>
          <a:graphicData uri="http://schemas.openxmlformats.org/presentationml/2006/ole">
            <mc:AlternateContent xmlns:mc="http://schemas.openxmlformats.org/markup-compatibility/2006">
              <mc:Choice xmlns:v="urn:schemas-microsoft-com:vml" Requires="v">
                <p:oleObj spid="_x0000_s63548" name="Equation" r:id="rId11" imgW="203024" imgH="215713" progId="Equation.DSMT4">
                  <p:embed/>
                </p:oleObj>
              </mc:Choice>
              <mc:Fallback>
                <p:oleObj name="Equation" r:id="rId11" imgW="203024" imgH="215713" progId="Equation.DSMT4">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0" y="5029200"/>
                        <a:ext cx="487017" cy="533400"/>
                      </a:xfrm>
                      <a:prstGeom prst="rect">
                        <a:avLst/>
                      </a:prstGeom>
                      <a:noFill/>
                    </p:spPr>
                  </p:pic>
                </p:oleObj>
              </mc:Fallback>
            </mc:AlternateContent>
          </a:graphicData>
        </a:graphic>
      </p:graphicFrame>
      <p:sp>
        <p:nvSpPr>
          <p:cNvPr id="14" name="TextBox 13"/>
          <p:cNvSpPr txBox="1"/>
          <p:nvPr/>
        </p:nvSpPr>
        <p:spPr>
          <a:xfrm>
            <a:off x="7023479" y="7620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(19.73)</a:t>
            </a:r>
          </a:p>
        </p:txBody>
      </p:sp>
      <p:sp>
        <p:nvSpPr>
          <p:cNvPr id="15" name="TextBox 14"/>
          <p:cNvSpPr txBox="1"/>
          <p:nvPr/>
        </p:nvSpPr>
        <p:spPr>
          <a:xfrm>
            <a:off x="7023479" y="4697104"/>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(19.74)</a:t>
            </a:r>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68</a:t>
            </a:fld>
            <a:endParaRPr lang="en-US">
              <a:solidFill>
                <a:schemeClr val="accent6">
                  <a:lumMod val="20000"/>
                  <a:lumOff val="80000"/>
                </a:schemeClr>
              </a:solidFill>
            </a:endParaRPr>
          </a:p>
        </p:txBody>
      </p:sp>
    </p:spTree>
    <p:extLst>
      <p:ext uri="{BB962C8B-B14F-4D97-AF65-F5344CB8AC3E}">
        <p14:creationId xmlns:p14="http://schemas.microsoft.com/office/powerpoint/2010/main" val="42503181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381000"/>
                <a:ext cx="8839200" cy="6096000"/>
              </a:xfrm>
            </p:spPr>
            <p:txBody>
              <a:bodyPr>
                <a:normAutofit fontScale="92500"/>
              </a:bodyPr>
              <a:lstStyle/>
              <a:p>
                <a14:m>
                  <m:oMath xmlns:m="http://schemas.openxmlformats.org/officeDocument/2006/math">
                    <m:r>
                      <m:rPr>
                        <m:nor/>
                      </m:rPr>
                      <a:rPr lang="en-US"/>
                      <m:t>Following</m:t>
                    </m:r>
                    <m:r>
                      <m:rPr>
                        <m:nor/>
                      </m:rPr>
                      <a:rPr lang="en-US"/>
                      <m:t> </m:t>
                    </m:r>
                    <m:r>
                      <m:rPr>
                        <m:nor/>
                      </m:rPr>
                      <a:rPr lang="en-US"/>
                      <m:t>Equation</m:t>
                    </m:r>
                    <m:r>
                      <m:rPr>
                        <m:nor/>
                      </m:rPr>
                      <a:rPr lang="en-US"/>
                      <m:t> (19.66), </m:t>
                    </m:r>
                    <m:r>
                      <m:rPr>
                        <m:nor/>
                      </m:rPr>
                      <a:rPr lang="en-US"/>
                      <m:t>the</m:t>
                    </m:r>
                    <m:r>
                      <m:rPr>
                        <m:nor/>
                      </m:rPr>
                      <a:rPr lang="en-US"/>
                      <m:t> </m:t>
                    </m:r>
                    <m:r>
                      <m:rPr>
                        <m:nor/>
                      </m:rPr>
                      <a:rPr lang="en-US"/>
                      <m:t>probability</m:t>
                    </m:r>
                    <m:r>
                      <m:rPr>
                        <m:nor/>
                      </m:rPr>
                      <a:rPr lang="en-US"/>
                      <m:t> </m:t>
                    </m:r>
                    <m:r>
                      <m:rPr>
                        <m:nor/>
                      </m:rPr>
                      <a:rPr lang="en-US"/>
                      <m:t>that</m:t>
                    </m:r>
                    <m:r>
                      <m:rPr>
                        <m:nor/>
                      </m:rPr>
                      <a:rPr lang="en-US"/>
                      <m:t>  </m:t>
                    </m:r>
                    <m:r>
                      <m:rPr>
                        <m:nor/>
                      </m:rPr>
                      <a:rPr lang="en-US"/>
                      <m:t>is</m:t>
                    </m:r>
                    <m:r>
                      <m:rPr>
                        <m:nor/>
                      </m:rPr>
                      <a:rPr lang="en-US"/>
                      <m:t> </m:t>
                    </m:r>
                    <m:r>
                      <m:rPr>
                        <m:nor/>
                      </m:rPr>
                      <a:rPr lang="en-US"/>
                      <m:t>less</m:t>
                    </m:r>
                    <m:r>
                      <m:rPr>
                        <m:nor/>
                      </m:rPr>
                      <a:rPr lang="en-US"/>
                      <m:t> </m:t>
                    </m:r>
                    <m:r>
                      <m:rPr>
                        <m:nor/>
                      </m:rPr>
                      <a:rPr lang="en-US"/>
                      <m:t>than</m:t>
                    </m:r>
                    <m:r>
                      <m:rPr>
                        <m:nor/>
                      </m:rPr>
                      <a:rPr lang="en-US"/>
                      <m:t> </m:t>
                    </m:r>
                    <m:r>
                      <m:rPr>
                        <m:nor/>
                      </m:rPr>
                      <a:rPr lang="en-US" i="1"/>
                      <m:t>a</m:t>
                    </m:r>
                    <m:r>
                      <m:rPr>
                        <m:nor/>
                      </m:rPr>
                      <a:rPr lang="en-US"/>
                      <m:t> </m:t>
                    </m:r>
                    <m:r>
                      <m:rPr>
                        <m:nor/>
                      </m:rPr>
                      <a:rPr lang="en-US"/>
                      <m:t>and</m:t>
                    </m:r>
                    <m:r>
                      <m:rPr>
                        <m:nor/>
                      </m:rPr>
                      <a:rPr lang="en-US"/>
                      <m:t> </m:t>
                    </m:r>
                    <m:r>
                      <m:rPr>
                        <m:nor/>
                      </m:rPr>
                      <a:rPr lang="en-US"/>
                      <m:t>that</m:t>
                    </m:r>
                    <m:r>
                      <m:rPr>
                        <m:nor/>
                      </m:rPr>
                      <a:rPr lang="en-US"/>
                      <m:t>  </m:t>
                    </m:r>
                    <m:r>
                      <m:rPr>
                        <m:nor/>
                      </m:rPr>
                      <a:rPr lang="en-US"/>
                      <m:t>is</m:t>
                    </m:r>
                    <m:r>
                      <m:rPr>
                        <m:nor/>
                      </m:rPr>
                      <a:rPr lang="en-US"/>
                      <m:t> </m:t>
                    </m:r>
                    <m:r>
                      <m:rPr>
                        <m:nor/>
                      </m:rPr>
                      <a:rPr lang="en-US"/>
                      <m:t>less</m:t>
                    </m:r>
                    <m:r>
                      <m:rPr>
                        <m:nor/>
                      </m:rPr>
                      <a:rPr lang="en-US"/>
                      <m:t> </m:t>
                    </m:r>
                    <m:r>
                      <m:rPr>
                        <m:nor/>
                      </m:rPr>
                      <a:rPr lang="en-US"/>
                      <m:t>than</m:t>
                    </m:r>
                    <m:r>
                      <m:rPr>
                        <m:nor/>
                      </m:rPr>
                      <a:rPr lang="en-US"/>
                      <m:t> </m:t>
                    </m:r>
                    <m:r>
                      <m:rPr>
                        <m:nor/>
                      </m:rPr>
                      <a:rPr lang="en-US" i="1"/>
                      <m:t>b</m:t>
                    </m:r>
                    <m:r>
                      <m:rPr>
                        <m:nor/>
                      </m:rPr>
                      <a:rPr lang="en-US"/>
                      <m:t> </m:t>
                    </m:r>
                    <m:r>
                      <m:rPr>
                        <m:nor/>
                      </m:rPr>
                      <a:rPr lang="en-US"/>
                      <m:t>for</m:t>
                    </m:r>
                    <m:r>
                      <m:rPr>
                        <m:nor/>
                      </m:rPr>
                      <a:rPr lang="en-US"/>
                      <m:t> </m:t>
                    </m:r>
                    <m:r>
                      <m:rPr>
                        <m:nor/>
                      </m:rPr>
                      <a:rPr lang="en-US"/>
                      <m:t>the</m:t>
                    </m:r>
                    <m:r>
                      <m:rPr>
                        <m:nor/>
                      </m:rPr>
                      <a:rPr lang="en-US"/>
                      <m:t> </m:t>
                    </m:r>
                    <m:r>
                      <m:rPr>
                        <m:nor/>
                      </m:rPr>
                      <a:rPr lang="en-US"/>
                      <m:t>standardized</m:t>
                    </m:r>
                    <m:r>
                      <m:rPr>
                        <m:nor/>
                      </m:rPr>
                      <a:rPr lang="en-US"/>
                      <m:t> </m:t>
                    </m:r>
                    <m:r>
                      <m:rPr>
                        <m:nor/>
                      </m:rPr>
                      <a:rPr lang="en-US"/>
                      <m:t>cumulative</m:t>
                    </m:r>
                    <m:r>
                      <m:rPr>
                        <m:nor/>
                      </m:rPr>
                      <a:rPr lang="en-US"/>
                      <m:t> </m:t>
                    </m:r>
                    <m:r>
                      <m:rPr>
                        <m:nor/>
                      </m:rPr>
                      <a:rPr lang="en-US"/>
                      <m:t>bivariate</m:t>
                    </m:r>
                    <m:r>
                      <m:rPr>
                        <m:nor/>
                      </m:rPr>
                      <a:rPr lang="en-US"/>
                      <m:t> </m:t>
                    </m:r>
                    <m:r>
                      <m:rPr>
                        <m:nor/>
                      </m:rPr>
                      <a:rPr lang="en-US"/>
                      <m:t>normal</m:t>
                    </m:r>
                    <m:r>
                      <m:rPr>
                        <m:nor/>
                      </m:rPr>
                      <a:rPr lang="en-US"/>
                      <m:t> </m:t>
                    </m:r>
                    <m:r>
                      <m:rPr>
                        <m:nor/>
                      </m:rPr>
                      <a:rPr lang="en-US"/>
                      <m:t>distribution</m:t>
                    </m:r>
                  </m:oMath>
                </a14:m>
                <a:endParaRPr lang="en-US" dirty="0" smtClean="0"/>
              </a:p>
              <a:p>
                <a:endParaRPr lang="en-US" dirty="0"/>
              </a:p>
              <a:p>
                <a:endParaRPr lang="en-US" dirty="0" smtClean="0"/>
              </a:p>
              <a:p>
                <a:endParaRPr lang="en-US" dirty="0" smtClean="0"/>
              </a:p>
              <a:p>
                <a:endParaRPr lang="en-US" dirty="0" smtClean="0"/>
              </a:p>
              <a:p>
                <a:endParaRPr lang="en-US" dirty="0" smtClean="0"/>
              </a:p>
              <a:p>
                <a:r>
                  <a:rPr lang="en-US" dirty="0" smtClean="0"/>
                  <a:t>Where                                         and </a:t>
                </a:r>
                <a:r>
                  <a:rPr lang="en-US" i="1" dirty="0" smtClean="0"/>
                  <a:t>p</a:t>
                </a:r>
                <a:r>
                  <a:rPr lang="en-US" dirty="0" smtClean="0"/>
                  <a:t> is the correlation between the random variables x’ and y’.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381000"/>
                <a:ext cx="8839200" cy="6096000"/>
              </a:xfrm>
              <a:blipFill rotWithShape="1">
                <a:blip r:embed="rId3"/>
                <a:stretch>
                  <a:fillRect l="-621" r="-1931"/>
                </a:stretch>
              </a:blipFill>
            </p:spPr>
            <p:txBody>
              <a:bodyPr/>
              <a:lstStyle/>
              <a:p>
                <a:r>
                  <a:rPr lang="en-US">
                    <a:noFill/>
                  </a:rPr>
                  <a:t> </a:t>
                </a:r>
              </a:p>
            </p:txBody>
          </p:sp>
        </mc:Fallback>
      </mc:AlternateContent>
      <p:sp>
        <p:nvSpPr>
          <p:cNvPr id="19"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p:cNvGraphicFramePr>
            <a:graphicFrameLocks noChangeAspect="1"/>
          </p:cNvGraphicFramePr>
          <p:nvPr>
            <p:extLst>
              <p:ext uri="{D42A27DB-BD31-4B8C-83A1-F6EECF244321}">
                <p14:modId xmlns:p14="http://schemas.microsoft.com/office/powerpoint/2010/main" val="3545287078"/>
              </p:ext>
            </p:extLst>
          </p:nvPr>
        </p:nvGraphicFramePr>
        <p:xfrm>
          <a:off x="450730" y="2514600"/>
          <a:ext cx="8242540" cy="990600"/>
        </p:xfrm>
        <a:graphic>
          <a:graphicData uri="http://schemas.openxmlformats.org/presentationml/2006/ole">
            <mc:AlternateContent xmlns:mc="http://schemas.openxmlformats.org/markup-compatibility/2006">
              <mc:Choice xmlns:v="urn:schemas-microsoft-com:vml" Requires="v">
                <p:oleObj spid="_x0000_s64562" name="Equation" r:id="rId4" imgW="4203700" imgH="508000" progId="Equation.DSMT4">
                  <p:embed/>
                </p:oleObj>
              </mc:Choice>
              <mc:Fallback>
                <p:oleObj name="Equation" r:id="rId4" imgW="4203700" imgH="508000" progId="Equation.DSMT4">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730" y="2514600"/>
                        <a:ext cx="8242540" cy="990600"/>
                      </a:xfrm>
                      <a:prstGeom prst="rect">
                        <a:avLst/>
                      </a:prstGeom>
                      <a:noFill/>
                    </p:spPr>
                  </p:pic>
                </p:oleObj>
              </mc:Fallback>
            </mc:AlternateContent>
          </a:graphicData>
        </a:graphic>
      </p:graphicFrame>
      <p:sp>
        <p:nvSpPr>
          <p:cNvPr id="2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 name="Object 21"/>
          <p:cNvGraphicFramePr>
            <a:graphicFrameLocks noChangeAspect="1"/>
          </p:cNvGraphicFramePr>
          <p:nvPr>
            <p:extLst>
              <p:ext uri="{D42A27DB-BD31-4B8C-83A1-F6EECF244321}">
                <p14:modId xmlns:p14="http://schemas.microsoft.com/office/powerpoint/2010/main" val="579131942"/>
              </p:ext>
            </p:extLst>
          </p:nvPr>
        </p:nvGraphicFramePr>
        <p:xfrm>
          <a:off x="1524000" y="4191000"/>
          <a:ext cx="3700462" cy="966788"/>
        </p:xfrm>
        <a:graphic>
          <a:graphicData uri="http://schemas.openxmlformats.org/presentationml/2006/ole">
            <mc:AlternateContent xmlns:mc="http://schemas.openxmlformats.org/markup-compatibility/2006">
              <mc:Choice xmlns:v="urn:schemas-microsoft-com:vml" Requires="v">
                <p:oleObj spid="_x0000_s64563" name="Equation" r:id="rId6" imgW="1460160" imgH="469800" progId="Equation.DSMT4">
                  <p:embed/>
                </p:oleObj>
              </mc:Choice>
              <mc:Fallback>
                <p:oleObj name="Equation" r:id="rId6" imgW="1460160" imgH="469800" progId="Equation.DSMT4">
                  <p:embed/>
                  <p:pic>
                    <p:nvPicPr>
                      <p:cNvPr id="0" name="Object 18"/>
                      <p:cNvPicPr>
                        <a:picLocks noChangeAspect="1" noChangeArrowheads="1"/>
                      </p:cNvPicPr>
                      <p:nvPr/>
                    </p:nvPicPr>
                    <p:blipFill>
                      <a:blip r:embed="rId7"/>
                      <a:srcRect/>
                      <a:stretch>
                        <a:fillRect/>
                      </a:stretch>
                    </p:blipFill>
                    <p:spPr bwMode="auto">
                      <a:xfrm>
                        <a:off x="1524000" y="4191000"/>
                        <a:ext cx="3700462" cy="966788"/>
                      </a:xfrm>
                      <a:prstGeom prst="rect">
                        <a:avLst/>
                      </a:prstGeom>
                      <a:noFill/>
                    </p:spPr>
                  </p:pic>
                </p:oleObj>
              </mc:Fallback>
            </mc:AlternateContent>
          </a:graphicData>
        </a:graphic>
      </p:graphicFrame>
      <p:sp>
        <p:nvSpPr>
          <p:cNvPr id="2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 name="Object 24"/>
          <p:cNvGraphicFramePr>
            <a:graphicFrameLocks noChangeAspect="1"/>
          </p:cNvGraphicFramePr>
          <p:nvPr>
            <p:extLst>
              <p:ext uri="{D42A27DB-BD31-4B8C-83A1-F6EECF244321}">
                <p14:modId xmlns:p14="http://schemas.microsoft.com/office/powerpoint/2010/main" val="2143056248"/>
              </p:ext>
            </p:extLst>
          </p:nvPr>
        </p:nvGraphicFramePr>
        <p:xfrm>
          <a:off x="2540000" y="2730500"/>
          <a:ext cx="914400" cy="198438"/>
        </p:xfrm>
        <a:graphic>
          <a:graphicData uri="http://schemas.openxmlformats.org/presentationml/2006/ole">
            <mc:AlternateContent xmlns:mc="http://schemas.openxmlformats.org/markup-compatibility/2006">
              <mc:Choice xmlns:v="urn:schemas-microsoft-com:vml" Requires="v">
                <p:oleObj spid="_x0000_s64564" name="Equation" r:id="rId8" imgW="914400" imgH="198720" progId="Equation.DSMT4">
                  <p:embed/>
                </p:oleObj>
              </mc:Choice>
              <mc:Fallback>
                <p:oleObj name="Equation" r:id="rId8" imgW="914400" imgH="198720" progId="Equation.DSMT4">
                  <p:embed/>
                  <p:pic>
                    <p:nvPicPr>
                      <p:cNvPr id="0" name=""/>
                      <p:cNvPicPr/>
                      <p:nvPr/>
                    </p:nvPicPr>
                    <p:blipFill>
                      <a:blip r:embed="rId9"/>
                      <a:stretch>
                        <a:fillRect/>
                      </a:stretch>
                    </p:blipFill>
                    <p:spPr>
                      <a:xfrm>
                        <a:off x="2540000" y="2730500"/>
                        <a:ext cx="914400" cy="198438"/>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69</a:t>
            </a:fld>
            <a:endParaRPr lang="en-US">
              <a:solidFill>
                <a:schemeClr val="accent6">
                  <a:lumMod val="20000"/>
                  <a:lumOff val="80000"/>
                </a:schemeClr>
              </a:solidFill>
            </a:endParaRPr>
          </a:p>
        </p:txBody>
      </p:sp>
    </p:spTree>
    <p:extLst>
      <p:ext uri="{BB962C8B-B14F-4D97-AF65-F5344CB8AC3E}">
        <p14:creationId xmlns:p14="http://schemas.microsoft.com/office/powerpoint/2010/main" val="1953765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839200" cy="5668965"/>
          </a:xfrm>
        </p:spPr>
        <p:txBody>
          <a:bodyPr/>
          <a:lstStyle/>
          <a:p>
            <a:pPr algn="ctr"/>
            <a:r>
              <a:rPr lang="en-US" dirty="0" smtClean="0"/>
              <a:t>When X is normally distributed then the </a:t>
            </a:r>
            <a:r>
              <a:rPr lang="en-US" b="1" dirty="0" smtClean="0"/>
              <a:t>Moment generating function (MGF) of X</a:t>
            </a:r>
            <a:r>
              <a:rPr lang="en-US" dirty="0"/>
              <a:t> </a:t>
            </a:r>
            <a:r>
              <a:rPr lang="en-US" dirty="0" smtClean="0"/>
              <a:t>is</a:t>
            </a:r>
          </a:p>
          <a:p>
            <a:pPr algn="ctr"/>
            <a:endParaRPr lang="en-US" dirty="0"/>
          </a:p>
          <a:p>
            <a:pPr algn="ctr"/>
            <a:endParaRPr lang="en-US" dirty="0" smtClean="0"/>
          </a:p>
          <a:p>
            <a:pPr algn="ctr"/>
            <a:endParaRPr lang="en-US" dirty="0"/>
          </a:p>
          <a:p>
            <a:pPr algn="ctr"/>
            <a:r>
              <a:rPr lang="en-US" dirty="0" smtClean="0"/>
              <a:t>*Useful in deriving the moment of </a:t>
            </a:r>
            <a:r>
              <a:rPr lang="en-US" i="1" dirty="0" smtClean="0"/>
              <a:t>X</a:t>
            </a:r>
            <a:r>
              <a:rPr lang="en-US" dirty="0" smtClean="0"/>
              <a:t> and moments of log-normal distribution.</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77445769"/>
              </p:ext>
            </p:extLst>
          </p:nvPr>
        </p:nvGraphicFramePr>
        <p:xfrm>
          <a:off x="2850696" y="2057400"/>
          <a:ext cx="3442607" cy="838200"/>
        </p:xfrm>
        <a:graphic>
          <a:graphicData uri="http://schemas.openxmlformats.org/presentationml/2006/ole">
            <mc:AlternateContent xmlns:mc="http://schemas.openxmlformats.org/markup-compatibility/2006">
              <mc:Choice xmlns:v="urn:schemas-microsoft-com:vml" Requires="v">
                <p:oleObj spid="_x0000_s6188" name="Equation" r:id="rId3" imgW="1091726" imgH="266584" progId="Equation.3">
                  <p:embed/>
                </p:oleObj>
              </mc:Choice>
              <mc:Fallback>
                <p:oleObj name="Equation" r:id="rId3" imgW="1091726" imgH="266584"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0696" y="2057400"/>
                        <a:ext cx="3442607" cy="838200"/>
                      </a:xfrm>
                      <a:prstGeom prst="rect">
                        <a:avLst/>
                      </a:prstGeom>
                      <a:noFill/>
                    </p:spPr>
                  </p:pic>
                </p:oleObj>
              </mc:Fallback>
            </mc:AlternateContent>
          </a:graphicData>
        </a:graphic>
      </p:graphicFrame>
      <p:sp>
        <p:nvSpPr>
          <p:cNvPr id="6" name="TextBox 5"/>
          <p:cNvSpPr txBox="1"/>
          <p:nvPr/>
        </p:nvSpPr>
        <p:spPr>
          <a:xfrm>
            <a:off x="6400800" y="27432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(19.5)</a:t>
            </a:r>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7</a:t>
            </a:fld>
            <a:endParaRPr lang="en-US">
              <a:solidFill>
                <a:schemeClr val="accent6">
                  <a:lumMod val="20000"/>
                  <a:lumOff val="80000"/>
                </a:schemeClr>
              </a:solidFill>
            </a:endParaRPr>
          </a:p>
        </p:txBody>
      </p:sp>
    </p:spTree>
    <p:extLst>
      <p:ext uri="{BB962C8B-B14F-4D97-AF65-F5344CB8AC3E}">
        <p14:creationId xmlns:p14="http://schemas.microsoft.com/office/powerpoint/2010/main" val="27495672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8200"/>
            <a:ext cx="8839200" cy="5029199"/>
          </a:xfrm>
        </p:spPr>
        <p:txBody>
          <a:bodyPr/>
          <a:lstStyle/>
          <a:p>
            <a:r>
              <a:rPr lang="en-US" dirty="0"/>
              <a:t>The first step in the approximation of the bivariate normal </a:t>
            </a:r>
            <a:r>
              <a:rPr lang="en-US" dirty="0" smtClean="0"/>
              <a:t>probability                    is </a:t>
            </a:r>
            <a:r>
              <a:rPr lang="en-US" dirty="0"/>
              <a:t>as follows</a:t>
            </a:r>
            <a:r>
              <a:rPr lang="en-US" dirty="0" smtClean="0"/>
              <a:t>:</a:t>
            </a:r>
          </a:p>
          <a:p>
            <a:endParaRPr lang="en-US" dirty="0"/>
          </a:p>
          <a:p>
            <a:endParaRPr lang="en-US" dirty="0" smtClean="0"/>
          </a:p>
          <a:p>
            <a:pPr marL="0" indent="0">
              <a:buNone/>
            </a:pPr>
            <a:r>
              <a:rPr lang="en-US" dirty="0" smtClean="0"/>
              <a:t>where</a:t>
            </a:r>
            <a:endParaRPr lang="en-US" dirty="0"/>
          </a:p>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691281692"/>
              </p:ext>
            </p:extLst>
          </p:nvPr>
        </p:nvGraphicFramePr>
        <p:xfrm>
          <a:off x="3429000" y="1295400"/>
          <a:ext cx="1987826" cy="609600"/>
        </p:xfrm>
        <a:graphic>
          <a:graphicData uri="http://schemas.openxmlformats.org/presentationml/2006/ole">
            <mc:AlternateContent xmlns:mc="http://schemas.openxmlformats.org/markup-compatibility/2006">
              <mc:Choice xmlns:v="urn:schemas-microsoft-com:vml" Requires="v">
                <p:oleObj spid="_x0000_s65567" name="Equation" r:id="rId3" imgW="710891" imgH="215806" progId="Equation.DSMT4">
                  <p:embed/>
                </p:oleObj>
              </mc:Choice>
              <mc:Fallback>
                <p:oleObj name="Equation" r:id="rId3" imgW="710891" imgH="215806"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295400"/>
                        <a:ext cx="1987826" cy="6096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283340058"/>
              </p:ext>
            </p:extLst>
          </p:nvPr>
        </p:nvGraphicFramePr>
        <p:xfrm>
          <a:off x="609600" y="2095500"/>
          <a:ext cx="5831732" cy="838200"/>
        </p:xfrm>
        <a:graphic>
          <a:graphicData uri="http://schemas.openxmlformats.org/presentationml/2006/ole">
            <mc:AlternateContent xmlns:mc="http://schemas.openxmlformats.org/markup-compatibility/2006">
              <mc:Choice xmlns:v="urn:schemas-microsoft-com:vml" Requires="v">
                <p:oleObj spid="_x0000_s65568" name="Equation" r:id="rId5" imgW="3111500" imgH="444500" progId="Equation.DSMT4">
                  <p:embed/>
                </p:oleObj>
              </mc:Choice>
              <mc:Fallback>
                <p:oleObj name="Equation" r:id="rId5" imgW="3111500" imgH="4445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2095500"/>
                        <a:ext cx="5831732" cy="838200"/>
                      </a:xfrm>
                      <a:prstGeom prst="rect">
                        <a:avLst/>
                      </a:prstGeom>
                      <a:noFill/>
                    </p:spPr>
                  </p:pic>
                </p:oleObj>
              </mc:Fallback>
            </mc:AlternateContent>
          </a:graphicData>
        </a:graphic>
      </p:graphicFrame>
      <p:sp>
        <p:nvSpPr>
          <p:cNvPr id="8" name="TextBox 7"/>
          <p:cNvSpPr txBox="1"/>
          <p:nvPr/>
        </p:nvSpPr>
        <p:spPr>
          <a:xfrm>
            <a:off x="7391400" y="2695433"/>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(19.75)</a:t>
            </a:r>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477451986"/>
              </p:ext>
            </p:extLst>
          </p:nvPr>
        </p:nvGraphicFramePr>
        <p:xfrm>
          <a:off x="533400" y="4419600"/>
          <a:ext cx="8297333" cy="533400"/>
        </p:xfrm>
        <a:graphic>
          <a:graphicData uri="http://schemas.openxmlformats.org/presentationml/2006/ole">
            <mc:AlternateContent xmlns:mc="http://schemas.openxmlformats.org/markup-compatibility/2006">
              <mc:Choice xmlns:v="urn:schemas-microsoft-com:vml" Requires="v">
                <p:oleObj spid="_x0000_s65569" name="Equation" r:id="rId7" imgW="4000500" imgH="254000" progId="Equation.DSMT4">
                  <p:embed/>
                </p:oleObj>
              </mc:Choice>
              <mc:Fallback>
                <p:oleObj name="Equation" r:id="rId7" imgW="4000500" imgH="2540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4419600"/>
                        <a:ext cx="8297333" cy="533400"/>
                      </a:xfrm>
                      <a:prstGeom prst="rect">
                        <a:avLst/>
                      </a:prstGeom>
                      <a:noFill/>
                    </p:spPr>
                  </p:pic>
                </p:oleObj>
              </mc:Fallback>
            </mc:AlternateContent>
          </a:graphicData>
        </a:graphic>
      </p:graphicFrame>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70</a:t>
            </a:fld>
            <a:endParaRPr lang="en-US">
              <a:solidFill>
                <a:schemeClr val="accent6">
                  <a:lumMod val="20000"/>
                  <a:lumOff val="80000"/>
                </a:schemeClr>
              </a:solidFill>
            </a:endParaRPr>
          </a:p>
        </p:txBody>
      </p:sp>
    </p:spTree>
    <p:extLst>
      <p:ext uri="{BB962C8B-B14F-4D97-AF65-F5344CB8AC3E}">
        <p14:creationId xmlns:p14="http://schemas.microsoft.com/office/powerpoint/2010/main" val="9939531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pairs of weights, (</a:t>
            </a:r>
            <a:r>
              <a:rPr lang="en-US" i="1" dirty="0"/>
              <a:t>w</a:t>
            </a:r>
            <a:r>
              <a:rPr lang="en-US" dirty="0"/>
              <a:t>) and corresponding abscissa values </a:t>
            </a:r>
            <a:r>
              <a:rPr lang="en-US" dirty="0" smtClean="0"/>
              <a:t>(   ) </a:t>
            </a:r>
            <a:r>
              <a:rPr lang="en-US" dirty="0"/>
              <a:t>are</a:t>
            </a:r>
          </a:p>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001653502"/>
              </p:ext>
            </p:extLst>
          </p:nvPr>
        </p:nvGraphicFramePr>
        <p:xfrm>
          <a:off x="3048000" y="1600200"/>
          <a:ext cx="381000" cy="500063"/>
        </p:xfrm>
        <a:graphic>
          <a:graphicData uri="http://schemas.openxmlformats.org/presentationml/2006/ole">
            <mc:AlternateContent xmlns:mc="http://schemas.openxmlformats.org/markup-compatibility/2006">
              <mc:Choice xmlns:v="urn:schemas-microsoft-com:vml" Requires="v">
                <p:oleObj spid="_x0000_s66582" name="Equation" r:id="rId3" imgW="152268" imgH="203024" progId="Equation.DSMT4">
                  <p:embed/>
                </p:oleObj>
              </mc:Choice>
              <mc:Fallback>
                <p:oleObj name="Equation" r:id="rId3" imgW="152268" imgH="203024"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600200"/>
                        <a:ext cx="381000" cy="500063"/>
                      </a:xfrm>
                      <a:prstGeom prst="rect">
                        <a:avLst/>
                      </a:prstGeom>
                      <a:noFill/>
                    </p:spPr>
                  </p:pic>
                </p:oleObj>
              </mc:Fallback>
            </mc:AlternateContent>
          </a:graphicData>
        </a:graphic>
      </p:graphicFrame>
      <p:graphicFrame>
        <p:nvGraphicFramePr>
          <p:cNvPr id="8" name="Table 7"/>
          <p:cNvGraphicFramePr>
            <a:graphicFrameLocks noGrp="1"/>
          </p:cNvGraphicFramePr>
          <p:nvPr>
            <p:extLst>
              <p:ext uri="{D42A27DB-BD31-4B8C-83A1-F6EECF244321}">
                <p14:modId xmlns:p14="http://schemas.microsoft.com/office/powerpoint/2010/main" val="646728084"/>
              </p:ext>
            </p:extLst>
          </p:nvPr>
        </p:nvGraphicFramePr>
        <p:xfrm>
          <a:off x="647700" y="2286000"/>
          <a:ext cx="7848599" cy="2484120"/>
        </p:xfrm>
        <a:graphic>
          <a:graphicData uri="http://schemas.openxmlformats.org/drawingml/2006/table">
            <a:tbl>
              <a:tblPr firstRow="1" firstCol="1" lastRow="1" lastCol="1" bandRow="1" bandCol="1"/>
              <a:tblGrid>
                <a:gridCol w="2615887"/>
                <a:gridCol w="2615887"/>
                <a:gridCol w="2616825"/>
              </a:tblGrid>
              <a:tr h="411480">
                <a:tc>
                  <a:txBody>
                    <a:bodyPr/>
                    <a:lstStyle/>
                    <a:p>
                      <a:pPr marL="0" marR="0" algn="ctr">
                        <a:spcBef>
                          <a:spcPts val="0"/>
                        </a:spcBef>
                        <a:spcAft>
                          <a:spcPts val="0"/>
                        </a:spcAft>
                        <a:tabLst>
                          <a:tab pos="2637155" algn="ctr"/>
                          <a:tab pos="5274310" algn="r"/>
                        </a:tabLst>
                      </a:pPr>
                      <a:r>
                        <a:rPr lang="en-US" sz="2400" i="1" kern="100" dirty="0" err="1">
                          <a:solidFill>
                            <a:srgbClr val="000000"/>
                          </a:solidFill>
                          <a:effectLst/>
                          <a:latin typeface="Times New Roman"/>
                          <a:ea typeface="PMingLiU"/>
                        </a:rPr>
                        <a:t>i</a:t>
                      </a:r>
                      <a:r>
                        <a:rPr lang="en-US" sz="2400" kern="100" dirty="0">
                          <a:solidFill>
                            <a:srgbClr val="000000"/>
                          </a:solidFill>
                          <a:effectLst/>
                          <a:latin typeface="Times New Roman"/>
                          <a:ea typeface="PMingLiU"/>
                        </a:rPr>
                        <a:t>, </a:t>
                      </a:r>
                      <a:r>
                        <a:rPr lang="en-US" sz="2400" i="1" kern="100" dirty="0">
                          <a:solidFill>
                            <a:srgbClr val="000000"/>
                          </a:solidFill>
                          <a:effectLst/>
                          <a:latin typeface="Times New Roman"/>
                          <a:ea typeface="PMingLiU"/>
                        </a:rPr>
                        <a:t>j</a:t>
                      </a:r>
                      <a:endParaRPr lang="en-US" sz="2400" kern="100" dirty="0">
                        <a:effectLst/>
                        <a:latin typeface="Times New Roman"/>
                        <a:ea typeface="PMingLiU"/>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637155" algn="ctr"/>
                          <a:tab pos="5274310" algn="r"/>
                        </a:tabLst>
                      </a:pPr>
                      <a:r>
                        <a:rPr lang="en-US" sz="2400" i="1" kern="100">
                          <a:solidFill>
                            <a:srgbClr val="000000"/>
                          </a:solidFill>
                          <a:effectLst/>
                          <a:latin typeface="Times New Roman"/>
                          <a:ea typeface="PMingLiU"/>
                        </a:rPr>
                        <a:t>w</a:t>
                      </a:r>
                      <a:endParaRPr lang="en-US" sz="2400" kern="100">
                        <a:effectLst/>
                        <a:latin typeface="Times New Roman"/>
                        <a:ea typeface="PMingLiU"/>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571500" algn="ctr">
                        <a:spcBef>
                          <a:spcPts val="0"/>
                        </a:spcBef>
                        <a:spcAft>
                          <a:spcPts val="0"/>
                        </a:spcAft>
                        <a:tabLst>
                          <a:tab pos="2637155" algn="ctr"/>
                          <a:tab pos="5274310" algn="r"/>
                        </a:tabLst>
                      </a:pPr>
                      <a:endParaRPr lang="en-US" sz="2400" kern="100">
                        <a:solidFill>
                          <a:srgbClr val="000000"/>
                        </a:solidFill>
                        <a:effectLst/>
                        <a:latin typeface="Times New Roman"/>
                        <a:ea typeface="PMingLiU"/>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720">
                <a:tc>
                  <a:txBody>
                    <a:bodyPr/>
                    <a:lstStyle/>
                    <a:p>
                      <a:pPr marL="0" marR="0" algn="ctr">
                        <a:spcBef>
                          <a:spcPts val="0"/>
                        </a:spcBef>
                        <a:spcAft>
                          <a:spcPts val="0"/>
                        </a:spcAft>
                        <a:tabLst>
                          <a:tab pos="2637155" algn="ctr"/>
                          <a:tab pos="5274310" algn="r"/>
                        </a:tabLst>
                      </a:pPr>
                      <a:r>
                        <a:rPr lang="en-US" sz="2400" kern="100" dirty="0">
                          <a:solidFill>
                            <a:srgbClr val="000000"/>
                          </a:solidFill>
                          <a:effectLst/>
                          <a:latin typeface="Times New Roman"/>
                          <a:ea typeface="PMingLiU"/>
                        </a:rPr>
                        <a:t>1</a:t>
                      </a:r>
                      <a:endParaRPr lang="en-US" sz="2400" kern="100" dirty="0">
                        <a:effectLst/>
                        <a:latin typeface="Times New Roman"/>
                        <a:ea typeface="PMingLiU"/>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457200" algn="ctr">
                        <a:spcBef>
                          <a:spcPts val="0"/>
                        </a:spcBef>
                        <a:spcAft>
                          <a:spcPts val="0"/>
                        </a:spcAft>
                        <a:tabLst>
                          <a:tab pos="2637155" algn="ctr"/>
                          <a:tab pos="5274310" algn="r"/>
                        </a:tabLst>
                      </a:pPr>
                      <a:r>
                        <a:rPr lang="en-US" sz="2400" kern="100">
                          <a:solidFill>
                            <a:srgbClr val="000000"/>
                          </a:solidFill>
                          <a:effectLst/>
                          <a:latin typeface="Times New Roman"/>
                          <a:ea typeface="PMingLiU"/>
                        </a:rPr>
                        <a:t>0.24840615</a:t>
                      </a:r>
                      <a:endParaRPr lang="en-US" sz="2400" kern="100">
                        <a:effectLst/>
                        <a:latin typeface="Times New Roman"/>
                        <a:ea typeface="PMingLiU"/>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637155" algn="ctr"/>
                          <a:tab pos="5274310" algn="r"/>
                        </a:tabLst>
                      </a:pPr>
                      <a:r>
                        <a:rPr lang="en-US" sz="2400" kern="100" dirty="0">
                          <a:solidFill>
                            <a:srgbClr val="000000"/>
                          </a:solidFill>
                          <a:effectLst/>
                          <a:latin typeface="Times New Roman"/>
                          <a:ea typeface="PMingLiU"/>
                        </a:rPr>
                        <a:t>0.10024215</a:t>
                      </a:r>
                      <a:endParaRPr lang="en-US" sz="2400" kern="100" dirty="0">
                        <a:effectLst/>
                        <a:latin typeface="Times New Roman"/>
                        <a:ea typeface="PMingLiU"/>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80">
                <a:tc>
                  <a:txBody>
                    <a:bodyPr/>
                    <a:lstStyle/>
                    <a:p>
                      <a:pPr marL="0" marR="0" algn="ctr">
                        <a:spcBef>
                          <a:spcPts val="0"/>
                        </a:spcBef>
                        <a:spcAft>
                          <a:spcPts val="0"/>
                        </a:spcAft>
                        <a:tabLst>
                          <a:tab pos="2637155" algn="ctr"/>
                          <a:tab pos="5274310" algn="r"/>
                        </a:tabLst>
                      </a:pPr>
                      <a:r>
                        <a:rPr lang="en-US" sz="2400" kern="100">
                          <a:solidFill>
                            <a:srgbClr val="000000"/>
                          </a:solidFill>
                          <a:effectLst/>
                          <a:latin typeface="Times New Roman"/>
                          <a:ea typeface="PMingLiU"/>
                        </a:rPr>
                        <a:t>2</a:t>
                      </a:r>
                      <a:endParaRPr lang="en-US" sz="2400" kern="100">
                        <a:effectLst/>
                        <a:latin typeface="Times New Roman"/>
                        <a:ea typeface="PMingLiU"/>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457200" algn="ctr">
                        <a:spcBef>
                          <a:spcPts val="0"/>
                        </a:spcBef>
                        <a:spcAft>
                          <a:spcPts val="0"/>
                        </a:spcAft>
                        <a:tabLst>
                          <a:tab pos="2637155" algn="ctr"/>
                          <a:tab pos="5274310" algn="r"/>
                        </a:tabLst>
                      </a:pPr>
                      <a:r>
                        <a:rPr lang="en-US" sz="2400" kern="100" dirty="0">
                          <a:solidFill>
                            <a:srgbClr val="000000"/>
                          </a:solidFill>
                          <a:effectLst/>
                          <a:latin typeface="Times New Roman"/>
                          <a:ea typeface="PMingLiU"/>
                        </a:rPr>
                        <a:t>0.39233107</a:t>
                      </a:r>
                      <a:endParaRPr lang="en-US" sz="2400" kern="100" dirty="0">
                        <a:effectLst/>
                        <a:latin typeface="Times New Roman"/>
                        <a:ea typeface="PMingLiU"/>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637155" algn="ctr"/>
                          <a:tab pos="5274310" algn="r"/>
                        </a:tabLst>
                      </a:pPr>
                      <a:r>
                        <a:rPr lang="en-US" sz="2400" kern="100" dirty="0">
                          <a:solidFill>
                            <a:srgbClr val="000000"/>
                          </a:solidFill>
                          <a:effectLst/>
                          <a:latin typeface="Times New Roman"/>
                          <a:ea typeface="PMingLiU"/>
                        </a:rPr>
                        <a:t>0.48281397</a:t>
                      </a:r>
                      <a:endParaRPr lang="en-US" sz="2400" kern="100" dirty="0">
                        <a:effectLst/>
                        <a:latin typeface="Times New Roman"/>
                        <a:ea typeface="PMingLiU"/>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80">
                <a:tc>
                  <a:txBody>
                    <a:bodyPr/>
                    <a:lstStyle/>
                    <a:p>
                      <a:pPr marL="0" marR="0" algn="ctr">
                        <a:spcBef>
                          <a:spcPts val="0"/>
                        </a:spcBef>
                        <a:spcAft>
                          <a:spcPts val="0"/>
                        </a:spcAft>
                        <a:tabLst>
                          <a:tab pos="2637155" algn="ctr"/>
                          <a:tab pos="5274310" algn="r"/>
                        </a:tabLst>
                      </a:pPr>
                      <a:r>
                        <a:rPr lang="en-US" sz="2400" kern="100">
                          <a:solidFill>
                            <a:srgbClr val="000000"/>
                          </a:solidFill>
                          <a:effectLst/>
                          <a:latin typeface="Times New Roman"/>
                          <a:ea typeface="PMingLiU"/>
                        </a:rPr>
                        <a:t>3</a:t>
                      </a:r>
                      <a:endParaRPr lang="en-US" sz="2400" kern="100">
                        <a:effectLst/>
                        <a:latin typeface="Times New Roman"/>
                        <a:ea typeface="PMingLiU"/>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457200" algn="ctr">
                        <a:spcBef>
                          <a:spcPts val="0"/>
                        </a:spcBef>
                        <a:spcAft>
                          <a:spcPts val="0"/>
                        </a:spcAft>
                        <a:tabLst>
                          <a:tab pos="2637155" algn="ctr"/>
                          <a:tab pos="5274310" algn="r"/>
                        </a:tabLst>
                      </a:pPr>
                      <a:r>
                        <a:rPr lang="en-US" sz="2400" kern="100" dirty="0">
                          <a:solidFill>
                            <a:srgbClr val="000000"/>
                          </a:solidFill>
                          <a:effectLst/>
                          <a:latin typeface="Times New Roman"/>
                          <a:ea typeface="PMingLiU"/>
                        </a:rPr>
                        <a:t>0.21141819</a:t>
                      </a:r>
                      <a:endParaRPr lang="en-US" sz="2400" kern="100" dirty="0">
                        <a:effectLst/>
                        <a:latin typeface="Times New Roman"/>
                        <a:ea typeface="PMingLiU"/>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637155" algn="ctr"/>
                          <a:tab pos="5274310" algn="r"/>
                        </a:tabLst>
                      </a:pPr>
                      <a:r>
                        <a:rPr lang="en-US" sz="2400" kern="100">
                          <a:solidFill>
                            <a:srgbClr val="000000"/>
                          </a:solidFill>
                          <a:effectLst/>
                          <a:latin typeface="Times New Roman"/>
                          <a:ea typeface="PMingLiU"/>
                        </a:rPr>
                        <a:t>1.0609498</a:t>
                      </a:r>
                      <a:endParaRPr lang="en-US" sz="2400" kern="100">
                        <a:effectLst/>
                        <a:latin typeface="Times New Roman"/>
                        <a:ea typeface="PMingLiU"/>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80">
                <a:tc>
                  <a:txBody>
                    <a:bodyPr/>
                    <a:lstStyle/>
                    <a:p>
                      <a:pPr marL="0" marR="0" algn="ctr">
                        <a:spcBef>
                          <a:spcPts val="0"/>
                        </a:spcBef>
                        <a:spcAft>
                          <a:spcPts val="0"/>
                        </a:spcAft>
                        <a:tabLst>
                          <a:tab pos="2637155" algn="ctr"/>
                          <a:tab pos="5274310" algn="r"/>
                        </a:tabLst>
                      </a:pPr>
                      <a:r>
                        <a:rPr lang="en-US" sz="2400" kern="100">
                          <a:solidFill>
                            <a:srgbClr val="000000"/>
                          </a:solidFill>
                          <a:effectLst/>
                          <a:latin typeface="Times New Roman"/>
                          <a:ea typeface="PMingLiU"/>
                        </a:rPr>
                        <a:t>4</a:t>
                      </a:r>
                      <a:endParaRPr lang="en-US" sz="2400" kern="100">
                        <a:effectLst/>
                        <a:latin typeface="Times New Roman"/>
                        <a:ea typeface="PMingLiU"/>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637155" algn="ctr"/>
                          <a:tab pos="5274310" algn="r"/>
                        </a:tabLst>
                      </a:pPr>
                      <a:r>
                        <a:rPr lang="en-US" sz="2400" kern="100" dirty="0">
                          <a:solidFill>
                            <a:srgbClr val="000000"/>
                          </a:solidFill>
                          <a:effectLst/>
                          <a:latin typeface="Times New Roman"/>
                          <a:ea typeface="PMingLiU"/>
                        </a:rPr>
                        <a:t>0.033246660</a:t>
                      </a:r>
                      <a:endParaRPr lang="en-US" sz="2400" kern="100" dirty="0">
                        <a:effectLst/>
                        <a:latin typeface="Times New Roman"/>
                        <a:ea typeface="PMingLiU"/>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637155" algn="ctr"/>
                          <a:tab pos="5274310" algn="r"/>
                        </a:tabLst>
                      </a:pPr>
                      <a:r>
                        <a:rPr lang="en-US" sz="2400" kern="100" dirty="0">
                          <a:solidFill>
                            <a:srgbClr val="000000"/>
                          </a:solidFill>
                          <a:effectLst/>
                          <a:latin typeface="Times New Roman"/>
                          <a:ea typeface="PMingLiU"/>
                        </a:rPr>
                        <a:t>1.7797294</a:t>
                      </a:r>
                      <a:endParaRPr lang="en-US" sz="2400" kern="100" dirty="0">
                        <a:effectLst/>
                        <a:latin typeface="Times New Roman"/>
                        <a:ea typeface="PMingLiU"/>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80">
                <a:tc>
                  <a:txBody>
                    <a:bodyPr/>
                    <a:lstStyle/>
                    <a:p>
                      <a:pPr marL="0" marR="0" algn="ctr">
                        <a:spcBef>
                          <a:spcPts val="0"/>
                        </a:spcBef>
                        <a:spcAft>
                          <a:spcPts val="0"/>
                        </a:spcAft>
                        <a:tabLst>
                          <a:tab pos="2637155" algn="ctr"/>
                          <a:tab pos="5274310" algn="r"/>
                        </a:tabLst>
                      </a:pPr>
                      <a:r>
                        <a:rPr lang="en-US" sz="2400" kern="100">
                          <a:solidFill>
                            <a:srgbClr val="000000"/>
                          </a:solidFill>
                          <a:effectLst/>
                          <a:latin typeface="Times New Roman"/>
                          <a:ea typeface="PMingLiU"/>
                        </a:rPr>
                        <a:t>5</a:t>
                      </a:r>
                      <a:endParaRPr lang="en-US" sz="2400" kern="100">
                        <a:effectLst/>
                        <a:latin typeface="Times New Roman"/>
                        <a:ea typeface="PMingLiU"/>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637155" algn="ctr"/>
                          <a:tab pos="5274310" algn="r"/>
                        </a:tabLst>
                      </a:pPr>
                      <a:r>
                        <a:rPr lang="en-US" sz="2400" kern="100">
                          <a:solidFill>
                            <a:srgbClr val="000000"/>
                          </a:solidFill>
                          <a:effectLst/>
                          <a:latin typeface="Times New Roman"/>
                          <a:ea typeface="PMingLiU"/>
                        </a:rPr>
                        <a:t>0.00082485334</a:t>
                      </a:r>
                      <a:endParaRPr lang="en-US" sz="2400" kern="100">
                        <a:effectLst/>
                        <a:latin typeface="Times New Roman"/>
                        <a:ea typeface="PMingLiU"/>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637155" algn="ctr"/>
                          <a:tab pos="5274310" algn="r"/>
                        </a:tabLst>
                      </a:pPr>
                      <a:r>
                        <a:rPr lang="en-US" sz="2400" kern="100" dirty="0">
                          <a:solidFill>
                            <a:srgbClr val="000000"/>
                          </a:solidFill>
                          <a:effectLst/>
                          <a:latin typeface="Times New Roman"/>
                          <a:ea typeface="PMingLiU"/>
                        </a:rPr>
                        <a:t>2.6697604</a:t>
                      </a:r>
                      <a:endParaRPr lang="en-US" sz="2400" kern="100" dirty="0">
                        <a:effectLst/>
                        <a:latin typeface="Times New Roman"/>
                        <a:ea typeface="PMingLiU"/>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012524833"/>
              </p:ext>
            </p:extLst>
          </p:nvPr>
        </p:nvGraphicFramePr>
        <p:xfrm>
          <a:off x="7086600" y="2286000"/>
          <a:ext cx="268514" cy="352425"/>
        </p:xfrm>
        <a:graphic>
          <a:graphicData uri="http://schemas.openxmlformats.org/presentationml/2006/ole">
            <mc:AlternateContent xmlns:mc="http://schemas.openxmlformats.org/markup-compatibility/2006">
              <mc:Choice xmlns:v="urn:schemas-microsoft-com:vml" Requires="v">
                <p:oleObj spid="_x0000_s66583" name="Equation" r:id="rId5" imgW="152268" imgH="203024" progId="Equation.DSMT4">
                  <p:embed/>
                </p:oleObj>
              </mc:Choice>
              <mc:Fallback>
                <p:oleObj name="Equation" r:id="rId5" imgW="152268" imgH="203024"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2286000"/>
                        <a:ext cx="268514" cy="352425"/>
                      </a:xfrm>
                      <a:prstGeom prst="rect">
                        <a:avLst/>
                      </a:prstGeom>
                      <a:noFill/>
                    </p:spPr>
                  </p:pic>
                </p:oleObj>
              </mc:Fallback>
            </mc:AlternateContent>
          </a:graphicData>
        </a:graphic>
      </p:graphicFrame>
      <p:sp>
        <p:nvSpPr>
          <p:cNvPr id="6" name="Slide Number Placeholder 5"/>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71</a:t>
            </a:fld>
            <a:endParaRPr lang="en-US">
              <a:solidFill>
                <a:schemeClr val="accent6">
                  <a:lumMod val="20000"/>
                  <a:lumOff val="80000"/>
                </a:schemeClr>
              </a:solidFill>
            </a:endParaRPr>
          </a:p>
        </p:txBody>
      </p:sp>
    </p:spTree>
    <p:extLst>
      <p:ext uri="{BB962C8B-B14F-4D97-AF65-F5344CB8AC3E}">
        <p14:creationId xmlns:p14="http://schemas.microsoft.com/office/powerpoint/2010/main" val="40867303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381000"/>
                <a:ext cx="8839200" cy="6096000"/>
              </a:xfrm>
            </p:spPr>
            <p:txBody>
              <a:bodyPr/>
              <a:lstStyle/>
              <a:p>
                <a:r>
                  <a:rPr lang="en-US" dirty="0" smtClean="0"/>
                  <a:t>and the coefficients </a:t>
                </a:r>
                <a14:m>
                  <m:oMath xmlns:m="http://schemas.openxmlformats.org/officeDocument/2006/math">
                    <m:sSub>
                      <m:sSubPr>
                        <m:ctrlPr>
                          <a:rPr lang="en-US" i="1" smtClean="0">
                            <a:latin typeface="Cambria Math"/>
                          </a:rPr>
                        </m:ctrlPr>
                      </m:sSubPr>
                      <m:e>
                        <m:r>
                          <a:rPr lang="en-US" b="0" i="1" smtClean="0">
                            <a:latin typeface="Cambria Math"/>
                          </a:rPr>
                          <m:t>𝑎</m:t>
                        </m:r>
                      </m:e>
                      <m:sub>
                        <m:r>
                          <a:rPr lang="en-US" b="0" i="1" smtClean="0">
                            <a:latin typeface="Cambria Math"/>
                          </a:rPr>
                          <m:t>1</m:t>
                        </m:r>
                      </m:sub>
                    </m:sSub>
                  </m:oMath>
                </a14:m>
                <a:r>
                  <a:rPr lang="en-US" dirty="0" smtClean="0"/>
                  <a:t> and </a:t>
                </a:r>
                <a14:m>
                  <m:oMath xmlns:m="http://schemas.openxmlformats.org/officeDocument/2006/math">
                    <m:sSub>
                      <m:sSubPr>
                        <m:ctrlPr>
                          <a:rPr lang="en-US" i="1">
                            <a:latin typeface="Cambria Math"/>
                          </a:rPr>
                        </m:ctrlPr>
                      </m:sSubPr>
                      <m:e>
                        <m:r>
                          <a:rPr lang="en-US" b="0" i="1" smtClean="0">
                            <a:latin typeface="Cambria Math"/>
                          </a:rPr>
                          <m:t>𝑏</m:t>
                        </m:r>
                      </m:e>
                      <m:sub>
                        <m:r>
                          <a:rPr lang="en-US" i="1">
                            <a:latin typeface="Cambria Math"/>
                          </a:rPr>
                          <m:t>1</m:t>
                        </m:r>
                      </m:sub>
                    </m:sSub>
                    <m:r>
                      <a:rPr lang="en-US" i="1">
                        <a:latin typeface="Cambria Math"/>
                      </a:rPr>
                      <m:t> </m:t>
                    </m:r>
                  </m:oMath>
                </a14:m>
                <a:r>
                  <a:rPr lang="en-US" dirty="0"/>
                  <a:t>are computed </a:t>
                </a:r>
                <a:r>
                  <a:rPr lang="en-US" dirty="0" smtClean="0"/>
                  <a:t>using</a:t>
                </a:r>
              </a:p>
              <a:p>
                <a:endParaRPr lang="en-US" dirty="0"/>
              </a:p>
              <a:p>
                <a:endParaRPr lang="en-US" dirty="0" smtClean="0"/>
              </a:p>
              <a:p>
                <a:endParaRPr lang="en-US" dirty="0"/>
              </a:p>
              <a:p>
                <a:r>
                  <a:rPr lang="en-US" dirty="0"/>
                  <a:t>The second step in the approximation involves computing the product </a:t>
                </a:r>
                <a:r>
                  <a:rPr lang="en-US" i="1" dirty="0"/>
                  <a:t>a</a:t>
                </a:r>
                <a:r>
                  <a:rPr lang="en-US" i="1" dirty="0" smtClean="0"/>
                  <a:t>b</a:t>
                </a:r>
                <a14:m>
                  <m:oMath xmlns:m="http://schemas.openxmlformats.org/officeDocument/2006/math">
                    <m:r>
                      <a:rPr lang="en-US" i="1" smtClean="0">
                        <a:latin typeface="Cambria Math"/>
                        <a:ea typeface="Cambria Math"/>
                      </a:rPr>
                      <m:t>𝜌</m:t>
                    </m:r>
                  </m:oMath>
                </a14:m>
                <a:r>
                  <a:rPr lang="en-US" dirty="0" smtClean="0"/>
                  <a:t>; </a:t>
                </a:r>
                <a:r>
                  <a:rPr lang="en-US" dirty="0"/>
                  <a:t>if </a:t>
                </a:r>
                <a:r>
                  <a:rPr lang="en-US" i="1" dirty="0" err="1" smtClean="0"/>
                  <a:t>ab</a:t>
                </a:r>
                <a14:m>
                  <m:oMath xmlns:m="http://schemas.openxmlformats.org/officeDocument/2006/math">
                    <m:r>
                      <a:rPr lang="en-US" i="1" smtClean="0">
                        <a:latin typeface="Cambria Math"/>
                        <a:ea typeface="Cambria Math"/>
                      </a:rPr>
                      <m:t>𝜌</m:t>
                    </m:r>
                    <m:r>
                      <a:rPr lang="en-US" i="1">
                        <a:latin typeface="Cambria Math"/>
                        <a:ea typeface="Cambria Math"/>
                      </a:rPr>
                      <m:t>≤</m:t>
                    </m:r>
                    <m:r>
                      <a:rPr lang="en-US" b="0" i="1" smtClean="0">
                        <a:latin typeface="Cambria Math"/>
                        <a:ea typeface="Cambria Math"/>
                      </a:rPr>
                      <m:t>0</m:t>
                    </m:r>
                  </m:oMath>
                </a14:m>
                <a:r>
                  <a:rPr lang="en-US" dirty="0" smtClean="0"/>
                  <a:t>, </a:t>
                </a:r>
                <a:r>
                  <a:rPr lang="en-US" dirty="0"/>
                  <a:t>compute the bivariate normal probability, </a:t>
                </a:r>
                <a:r>
                  <a:rPr lang="en-US" dirty="0" smtClean="0"/>
                  <a:t>              , </a:t>
                </a:r>
                <a:r>
                  <a:rPr lang="en-US" dirty="0"/>
                  <a:t>using </a:t>
                </a:r>
                <a:r>
                  <a:rPr lang="en-US" dirty="0" smtClean="0"/>
                  <a:t>certain rules.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381000"/>
                <a:ext cx="8839200" cy="6096000"/>
              </a:xfrm>
              <a:blipFill rotWithShape="1">
                <a:blip r:embed="rId3"/>
                <a:stretch>
                  <a:fillRect l="-759" t="-1400"/>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678023027"/>
              </p:ext>
            </p:extLst>
          </p:nvPr>
        </p:nvGraphicFramePr>
        <p:xfrm>
          <a:off x="1295400" y="1143000"/>
          <a:ext cx="2373086" cy="1066800"/>
        </p:xfrm>
        <a:graphic>
          <a:graphicData uri="http://schemas.openxmlformats.org/presentationml/2006/ole">
            <mc:AlternateContent xmlns:mc="http://schemas.openxmlformats.org/markup-compatibility/2006">
              <mc:Choice xmlns:v="urn:schemas-microsoft-com:vml" Requires="v">
                <p:oleObj spid="_x0000_s67618" name="Equation" r:id="rId4" imgW="1040948" imgH="469696" progId="Equation.DSMT4">
                  <p:embed/>
                </p:oleObj>
              </mc:Choice>
              <mc:Fallback>
                <p:oleObj name="Equation" r:id="rId4" imgW="1040948" imgH="469696"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143000"/>
                        <a:ext cx="2373086" cy="10668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800682970"/>
              </p:ext>
            </p:extLst>
          </p:nvPr>
        </p:nvGraphicFramePr>
        <p:xfrm>
          <a:off x="4724400" y="1371600"/>
          <a:ext cx="2183363" cy="990600"/>
        </p:xfrm>
        <a:graphic>
          <a:graphicData uri="http://schemas.openxmlformats.org/presentationml/2006/ole">
            <mc:AlternateContent xmlns:mc="http://schemas.openxmlformats.org/markup-compatibility/2006">
              <mc:Choice xmlns:v="urn:schemas-microsoft-com:vml" Requires="v">
                <p:oleObj spid="_x0000_s67619" name="Equation" r:id="rId6" imgW="1028700" imgH="469900" progId="Equation.DSMT4">
                  <p:embed/>
                </p:oleObj>
              </mc:Choice>
              <mc:Fallback>
                <p:oleObj name="Equation" r:id="rId6" imgW="1028700" imgH="4699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1371600"/>
                        <a:ext cx="2183363" cy="990600"/>
                      </a:xfrm>
                      <a:prstGeom prst="rect">
                        <a:avLst/>
                      </a:prstGeom>
                      <a:noFill/>
                    </p:spPr>
                  </p:pic>
                </p:oleObj>
              </mc:Fallback>
            </mc:AlternateContent>
          </a:graphicData>
        </a:graphic>
      </p:graphicFrame>
      <p:sp>
        <p:nvSpPr>
          <p:cNvPr id="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305109984"/>
              </p:ext>
            </p:extLst>
          </p:nvPr>
        </p:nvGraphicFramePr>
        <p:xfrm>
          <a:off x="5638800" y="3810000"/>
          <a:ext cx="1490869" cy="457200"/>
        </p:xfrm>
        <a:graphic>
          <a:graphicData uri="http://schemas.openxmlformats.org/presentationml/2006/ole">
            <mc:AlternateContent xmlns:mc="http://schemas.openxmlformats.org/markup-compatibility/2006">
              <mc:Choice xmlns:v="urn:schemas-microsoft-com:vml" Requires="v">
                <p:oleObj spid="_x0000_s67620" name="Equation" r:id="rId8" imgW="710891" imgH="215806" progId="Equation.DSMT4">
                  <p:embed/>
                </p:oleObj>
              </mc:Choice>
              <mc:Fallback>
                <p:oleObj name="Equation" r:id="rId8" imgW="710891" imgH="215806"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8800" y="3810000"/>
                        <a:ext cx="1490869" cy="457200"/>
                      </a:xfrm>
                      <a:prstGeom prst="rect">
                        <a:avLst/>
                      </a:prstGeom>
                      <a:noFill/>
                    </p:spPr>
                  </p:pic>
                </p:oleObj>
              </mc:Fallback>
            </mc:AlternateContent>
          </a:graphicData>
        </a:graphic>
      </p:graphicFrame>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72</a:t>
            </a:fld>
            <a:endParaRPr lang="en-US">
              <a:solidFill>
                <a:schemeClr val="accent6">
                  <a:lumMod val="20000"/>
                  <a:lumOff val="80000"/>
                </a:schemeClr>
              </a:solidFill>
            </a:endParaRPr>
          </a:p>
        </p:txBody>
      </p:sp>
    </p:spTree>
    <p:extLst>
      <p:ext uri="{BB962C8B-B14F-4D97-AF65-F5344CB8AC3E}">
        <p14:creationId xmlns:p14="http://schemas.microsoft.com/office/powerpoint/2010/main" val="1980259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381000"/>
                <a:ext cx="8839200" cy="6095999"/>
              </a:xfrm>
            </p:spPr>
            <p:txBody>
              <a:bodyPr/>
              <a:lstStyle/>
              <a:p>
                <a:r>
                  <a:rPr lang="en-US" dirty="0" smtClean="0"/>
                  <a:t>Rules:</a:t>
                </a:r>
              </a:p>
              <a:p>
                <a:r>
                  <a:rPr lang="en-US" dirty="0"/>
                  <a:t>(1) If a </a:t>
                </a:r>
                <a14:m>
                  <m:oMath xmlns:m="http://schemas.openxmlformats.org/officeDocument/2006/math">
                    <m:r>
                      <a:rPr lang="en-US" i="1" smtClean="0">
                        <a:latin typeface="Cambria Math"/>
                        <a:ea typeface="Cambria Math"/>
                      </a:rPr>
                      <m:t>≤</m:t>
                    </m:r>
                  </m:oMath>
                </a14:m>
                <a:r>
                  <a:rPr lang="en-US" dirty="0" smtClean="0"/>
                  <a:t>0</a:t>
                </a:r>
                <a:r>
                  <a:rPr lang="en-US" dirty="0"/>
                  <a:t>, b </a:t>
                </a:r>
                <a14:m>
                  <m:oMath xmlns:m="http://schemas.openxmlformats.org/officeDocument/2006/math">
                    <m:r>
                      <a:rPr lang="en-US" i="1" smtClean="0">
                        <a:latin typeface="Cambria Math"/>
                        <a:ea typeface="Cambria Math"/>
                      </a:rPr>
                      <m:t>≤</m:t>
                    </m:r>
                  </m:oMath>
                </a14:m>
                <a:r>
                  <a:rPr lang="en-US" dirty="0" smtClean="0"/>
                  <a:t>0</a:t>
                </a:r>
                <a:r>
                  <a:rPr lang="en-US" dirty="0"/>
                  <a:t>, and </a:t>
                </a:r>
                <a14:m>
                  <m:oMath xmlns:m="http://schemas.openxmlformats.org/officeDocument/2006/math">
                    <m:r>
                      <a:rPr lang="en-US" i="1" smtClean="0">
                        <a:latin typeface="Cambria Math"/>
                        <a:ea typeface="Cambria Math"/>
                      </a:rPr>
                      <m:t>𝜌</m:t>
                    </m:r>
                    <m:r>
                      <a:rPr lang="en-US" i="1" smtClean="0">
                        <a:latin typeface="Cambria Math"/>
                        <a:ea typeface="Cambria Math"/>
                      </a:rPr>
                      <m:t>≤</m:t>
                    </m:r>
                  </m:oMath>
                </a14:m>
                <a:r>
                  <a:rPr lang="en-US" dirty="0" smtClean="0"/>
                  <a:t>0</a:t>
                </a:r>
                <a:r>
                  <a:rPr lang="en-US" dirty="0"/>
                  <a:t>, </a:t>
                </a:r>
                <a:endParaRPr lang="en-US" dirty="0" smtClean="0"/>
              </a:p>
              <a:p>
                <a:pPr lvl="1"/>
                <a:r>
                  <a:rPr lang="en-US" dirty="0" smtClean="0"/>
                  <a:t>then                                 ;</a:t>
                </a:r>
                <a:endParaRPr lang="en-US" dirty="0"/>
              </a:p>
              <a:p>
                <a:r>
                  <a:rPr lang="en-US" dirty="0"/>
                  <a:t>(2) </a:t>
                </a:r>
                <a:r>
                  <a:rPr lang="en-US" dirty="0" smtClean="0"/>
                  <a:t>If </a:t>
                </a:r>
                <a:r>
                  <a:rPr lang="en-US" dirty="0"/>
                  <a:t>a </a:t>
                </a:r>
                <a14:m>
                  <m:oMath xmlns:m="http://schemas.openxmlformats.org/officeDocument/2006/math">
                    <m:r>
                      <a:rPr lang="en-US" i="1">
                        <a:latin typeface="Cambria Math"/>
                        <a:ea typeface="Cambria Math"/>
                      </a:rPr>
                      <m:t>≤</m:t>
                    </m:r>
                  </m:oMath>
                </a14:m>
                <a:r>
                  <a:rPr lang="en-US" dirty="0"/>
                  <a:t>0, b </a:t>
                </a:r>
                <a14:m>
                  <m:oMath xmlns:m="http://schemas.openxmlformats.org/officeDocument/2006/math">
                    <m:r>
                      <a:rPr lang="en-US" i="1" smtClean="0">
                        <a:latin typeface="Cambria Math"/>
                        <a:ea typeface="Cambria Math"/>
                      </a:rPr>
                      <m:t>≥</m:t>
                    </m:r>
                  </m:oMath>
                </a14:m>
                <a:r>
                  <a:rPr lang="en-US" dirty="0"/>
                  <a:t>0, and </a:t>
                </a:r>
                <a14:m>
                  <m:oMath xmlns:m="http://schemas.openxmlformats.org/officeDocument/2006/math">
                    <m:r>
                      <a:rPr lang="en-US" i="1">
                        <a:latin typeface="Cambria Math"/>
                        <a:ea typeface="Cambria Math"/>
                      </a:rPr>
                      <m:t>𝜌</m:t>
                    </m:r>
                    <m:r>
                      <a:rPr lang="en-US" i="1" smtClean="0">
                        <a:latin typeface="Cambria Math"/>
                        <a:ea typeface="Cambria Math"/>
                      </a:rPr>
                      <m:t>&gt;</m:t>
                    </m:r>
                  </m:oMath>
                </a14:m>
                <a:r>
                  <a:rPr lang="en-US" dirty="0"/>
                  <a:t>0</a:t>
                </a:r>
                <a:r>
                  <a:rPr lang="en-US" dirty="0" smtClean="0"/>
                  <a:t>, </a:t>
                </a:r>
              </a:p>
              <a:p>
                <a:pPr lvl="1"/>
                <a:r>
                  <a:rPr lang="en-US" dirty="0" smtClean="0"/>
                  <a:t>then </a:t>
                </a:r>
                <a:r>
                  <a:rPr lang="en-US" dirty="0"/>
                  <a:t> </a:t>
                </a:r>
                <a:r>
                  <a:rPr lang="en-US" dirty="0" smtClean="0"/>
                  <a:t>                                         ;</a:t>
                </a:r>
                <a:endParaRPr lang="en-US" dirty="0"/>
              </a:p>
              <a:p>
                <a:r>
                  <a:rPr lang="en-US" dirty="0"/>
                  <a:t>(3) If a </a:t>
                </a:r>
                <a14:m>
                  <m:oMath xmlns:m="http://schemas.openxmlformats.org/officeDocument/2006/math">
                    <m:r>
                      <a:rPr lang="en-US" i="1" smtClean="0">
                        <a:latin typeface="Cambria Math"/>
                        <a:ea typeface="Cambria Math"/>
                      </a:rPr>
                      <m:t>≥</m:t>
                    </m:r>
                  </m:oMath>
                </a14:m>
                <a:r>
                  <a:rPr lang="en-US" dirty="0"/>
                  <a:t>0, b </a:t>
                </a:r>
                <a14:m>
                  <m:oMath xmlns:m="http://schemas.openxmlformats.org/officeDocument/2006/math">
                    <m:r>
                      <a:rPr lang="en-US" i="1">
                        <a:latin typeface="Cambria Math"/>
                        <a:ea typeface="Cambria Math"/>
                      </a:rPr>
                      <m:t>≤</m:t>
                    </m:r>
                  </m:oMath>
                </a14:m>
                <a:r>
                  <a:rPr lang="en-US" dirty="0"/>
                  <a:t>0, and </a:t>
                </a:r>
                <a14:m>
                  <m:oMath xmlns:m="http://schemas.openxmlformats.org/officeDocument/2006/math">
                    <m:r>
                      <a:rPr lang="en-US" i="1">
                        <a:latin typeface="Cambria Math"/>
                        <a:ea typeface="Cambria Math"/>
                      </a:rPr>
                      <m:t>𝜌</m:t>
                    </m:r>
                    <m:r>
                      <a:rPr lang="en-US" i="1" smtClean="0">
                        <a:latin typeface="Cambria Math"/>
                        <a:ea typeface="Cambria Math"/>
                      </a:rPr>
                      <m:t>&gt;</m:t>
                    </m:r>
                  </m:oMath>
                </a14:m>
                <a:r>
                  <a:rPr lang="en-US" dirty="0"/>
                  <a:t>0, </a:t>
                </a:r>
                <a:endParaRPr lang="en-US" dirty="0" smtClean="0"/>
              </a:p>
              <a:p>
                <a:pPr lvl="1"/>
                <a:r>
                  <a:rPr lang="en-US" dirty="0" smtClean="0"/>
                  <a:t>then                                             ;</a:t>
                </a:r>
                <a:endParaRPr lang="en-US" dirty="0"/>
              </a:p>
              <a:p>
                <a:r>
                  <a:rPr lang="en-US" dirty="0"/>
                  <a:t>(4) If a </a:t>
                </a:r>
                <a14:m>
                  <m:oMath xmlns:m="http://schemas.openxmlformats.org/officeDocument/2006/math">
                    <m:r>
                      <a:rPr lang="en-US" i="1" smtClean="0">
                        <a:latin typeface="Cambria Math"/>
                        <a:ea typeface="Cambria Math"/>
                      </a:rPr>
                      <m:t>≥</m:t>
                    </m:r>
                  </m:oMath>
                </a14:m>
                <a:r>
                  <a:rPr lang="en-US" dirty="0" smtClean="0"/>
                  <a:t>0</a:t>
                </a:r>
                <a:r>
                  <a:rPr lang="en-US" dirty="0"/>
                  <a:t>, b </a:t>
                </a:r>
                <a14:m>
                  <m:oMath xmlns:m="http://schemas.openxmlformats.org/officeDocument/2006/math">
                    <m:r>
                      <a:rPr lang="en-US" i="1" smtClean="0">
                        <a:latin typeface="Cambria Math"/>
                        <a:ea typeface="Cambria Math"/>
                      </a:rPr>
                      <m:t>≥</m:t>
                    </m:r>
                  </m:oMath>
                </a14:m>
                <a:r>
                  <a:rPr lang="en-US" dirty="0"/>
                  <a:t>0, and </a:t>
                </a:r>
                <a14:m>
                  <m:oMath xmlns:m="http://schemas.openxmlformats.org/officeDocument/2006/math">
                    <m:r>
                      <a:rPr lang="en-US" i="1">
                        <a:latin typeface="Cambria Math"/>
                        <a:ea typeface="Cambria Math"/>
                      </a:rPr>
                      <m:t>𝜌</m:t>
                    </m:r>
                    <m:r>
                      <a:rPr lang="en-US" i="1">
                        <a:latin typeface="Cambria Math"/>
                        <a:ea typeface="Cambria Math"/>
                      </a:rPr>
                      <m:t>≤</m:t>
                    </m:r>
                  </m:oMath>
                </a14:m>
                <a:r>
                  <a:rPr lang="en-US" dirty="0"/>
                  <a:t>0, </a:t>
                </a:r>
                <a:endParaRPr lang="en-US" dirty="0" smtClean="0"/>
              </a:p>
              <a:p>
                <a:pPr lvl="1"/>
                <a:r>
                  <a:rPr lang="en-US" dirty="0" smtClean="0"/>
                  <a:t>Then                                                                   .</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381000"/>
                <a:ext cx="8839200" cy="6095999"/>
              </a:xfrm>
              <a:blipFill rotWithShape="1">
                <a:blip r:embed="rId3"/>
                <a:stretch>
                  <a:fillRect l="-759" t="-1401"/>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4678622"/>
              </p:ext>
            </p:extLst>
          </p:nvPr>
        </p:nvGraphicFramePr>
        <p:xfrm>
          <a:off x="1524000" y="1600200"/>
          <a:ext cx="2895600" cy="469731"/>
        </p:xfrm>
        <a:graphic>
          <a:graphicData uri="http://schemas.openxmlformats.org/presentationml/2006/ole">
            <mc:AlternateContent xmlns:mc="http://schemas.openxmlformats.org/markup-compatibility/2006">
              <mc:Choice xmlns:v="urn:schemas-microsoft-com:vml" Requires="v">
                <p:oleObj spid="_x0000_s68649" name="Equation" r:id="rId4" imgW="1422360" imgH="228600" progId="Equation.DSMT4">
                  <p:embed/>
                </p:oleObj>
              </mc:Choice>
              <mc:Fallback>
                <p:oleObj name="Equation" r:id="rId4" imgW="1422360" imgH="228600" progId="Equation.DSMT4">
                  <p:embed/>
                  <p:pic>
                    <p:nvPicPr>
                      <p:cNvPr id="0" name="Object 1"/>
                      <p:cNvPicPr>
                        <a:picLocks noChangeAspect="1" noChangeArrowheads="1"/>
                      </p:cNvPicPr>
                      <p:nvPr/>
                    </p:nvPicPr>
                    <p:blipFill>
                      <a:blip r:embed="rId5"/>
                      <a:srcRect/>
                      <a:stretch>
                        <a:fillRect/>
                      </a:stretch>
                    </p:blipFill>
                    <p:spPr bwMode="auto">
                      <a:xfrm>
                        <a:off x="1524000" y="1600200"/>
                        <a:ext cx="2895600" cy="469731"/>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658489492"/>
              </p:ext>
            </p:extLst>
          </p:nvPr>
        </p:nvGraphicFramePr>
        <p:xfrm>
          <a:off x="1524000" y="2743200"/>
          <a:ext cx="3813175" cy="422400"/>
        </p:xfrm>
        <a:graphic>
          <a:graphicData uri="http://schemas.openxmlformats.org/presentationml/2006/ole">
            <mc:AlternateContent xmlns:mc="http://schemas.openxmlformats.org/markup-compatibility/2006">
              <mc:Choice xmlns:v="urn:schemas-microsoft-com:vml" Requires="v">
                <p:oleObj spid="_x0000_s68650" name="Equation" r:id="rId6" imgW="2082600" imgH="228600" progId="Equation.DSMT4">
                  <p:embed/>
                </p:oleObj>
              </mc:Choice>
              <mc:Fallback>
                <p:oleObj name="Equation" r:id="rId6" imgW="2082600" imgH="228600" progId="Equation.DSMT4">
                  <p:embed/>
                  <p:pic>
                    <p:nvPicPr>
                      <p:cNvPr id="0" name="Object 3"/>
                      <p:cNvPicPr>
                        <a:picLocks noChangeAspect="1" noChangeArrowheads="1"/>
                      </p:cNvPicPr>
                      <p:nvPr/>
                    </p:nvPicPr>
                    <p:blipFill>
                      <a:blip r:embed="rId7"/>
                      <a:srcRect/>
                      <a:stretch>
                        <a:fillRect/>
                      </a:stretch>
                    </p:blipFill>
                    <p:spPr bwMode="auto">
                      <a:xfrm>
                        <a:off x="1524000" y="2743200"/>
                        <a:ext cx="3813175" cy="422400"/>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213034523"/>
              </p:ext>
            </p:extLst>
          </p:nvPr>
        </p:nvGraphicFramePr>
        <p:xfrm>
          <a:off x="1524000" y="3810000"/>
          <a:ext cx="3959225" cy="441257"/>
        </p:xfrm>
        <a:graphic>
          <a:graphicData uri="http://schemas.openxmlformats.org/presentationml/2006/ole">
            <mc:AlternateContent xmlns:mc="http://schemas.openxmlformats.org/markup-compatibility/2006">
              <mc:Choice xmlns:v="urn:schemas-microsoft-com:vml" Requires="v">
                <p:oleObj spid="_x0000_s68651" name="Equation" r:id="rId8" imgW="2070000" imgH="228600" progId="Equation.DSMT4">
                  <p:embed/>
                </p:oleObj>
              </mc:Choice>
              <mc:Fallback>
                <p:oleObj name="Equation" r:id="rId8" imgW="2070000" imgH="228600" progId="Equation.DSMT4">
                  <p:embed/>
                  <p:pic>
                    <p:nvPicPr>
                      <p:cNvPr id="0" name="Object 5"/>
                      <p:cNvPicPr>
                        <a:picLocks noChangeAspect="1" noChangeArrowheads="1"/>
                      </p:cNvPicPr>
                      <p:nvPr/>
                    </p:nvPicPr>
                    <p:blipFill>
                      <a:blip r:embed="rId9"/>
                      <a:srcRect/>
                      <a:stretch>
                        <a:fillRect/>
                      </a:stretch>
                    </p:blipFill>
                    <p:spPr bwMode="auto">
                      <a:xfrm>
                        <a:off x="1524000" y="3810000"/>
                        <a:ext cx="3959225" cy="441257"/>
                      </a:xfrm>
                      <a:prstGeom prst="rect">
                        <a:avLst/>
                      </a:prstGeom>
                      <a:noFill/>
                    </p:spPr>
                  </p:pic>
                </p:oleObj>
              </mc:Fallback>
            </mc:AlternateContent>
          </a:graphicData>
        </a:graphic>
      </p:graphicFrame>
      <p:sp>
        <p:nvSpPr>
          <p:cNvPr id="1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177132331"/>
              </p:ext>
            </p:extLst>
          </p:nvPr>
        </p:nvGraphicFramePr>
        <p:xfrm>
          <a:off x="1676400" y="4876800"/>
          <a:ext cx="5791200" cy="487329"/>
        </p:xfrm>
        <a:graphic>
          <a:graphicData uri="http://schemas.openxmlformats.org/presentationml/2006/ole">
            <mc:AlternateContent xmlns:mc="http://schemas.openxmlformats.org/markup-compatibility/2006">
              <mc:Choice xmlns:v="urn:schemas-microsoft-com:vml" Requires="v">
                <p:oleObj spid="_x0000_s68652" name="Equation" r:id="rId10" imgW="2743200" imgH="228600" progId="Equation.DSMT4">
                  <p:embed/>
                </p:oleObj>
              </mc:Choice>
              <mc:Fallback>
                <p:oleObj name="Equation" r:id="rId10" imgW="2743200" imgH="228600" progId="Equation.DSMT4">
                  <p:embed/>
                  <p:pic>
                    <p:nvPicPr>
                      <p:cNvPr id="0" name="Object 7"/>
                      <p:cNvPicPr>
                        <a:picLocks noChangeAspect="1" noChangeArrowheads="1"/>
                      </p:cNvPicPr>
                      <p:nvPr/>
                    </p:nvPicPr>
                    <p:blipFill>
                      <a:blip r:embed="rId11"/>
                      <a:srcRect/>
                      <a:stretch>
                        <a:fillRect/>
                      </a:stretch>
                    </p:blipFill>
                    <p:spPr bwMode="auto">
                      <a:xfrm>
                        <a:off x="1676400" y="4876800"/>
                        <a:ext cx="5791200" cy="487329"/>
                      </a:xfrm>
                      <a:prstGeom prst="rect">
                        <a:avLst/>
                      </a:prstGeom>
                      <a:noFill/>
                    </p:spPr>
                  </p:pic>
                </p:oleObj>
              </mc:Fallback>
            </mc:AlternateContent>
          </a:graphicData>
        </a:graphic>
      </p:graphicFrame>
      <p:sp>
        <p:nvSpPr>
          <p:cNvPr id="12" name="TextBox 11"/>
          <p:cNvSpPr txBox="1"/>
          <p:nvPr/>
        </p:nvSpPr>
        <p:spPr>
          <a:xfrm>
            <a:off x="7801401" y="56388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(19.76)</a:t>
            </a:r>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73</a:t>
            </a:fld>
            <a:endParaRPr lang="en-US">
              <a:solidFill>
                <a:schemeClr val="accent6">
                  <a:lumMod val="20000"/>
                  <a:lumOff val="80000"/>
                </a:schemeClr>
              </a:solidFill>
            </a:endParaRPr>
          </a:p>
        </p:txBody>
      </p:sp>
    </p:spTree>
    <p:extLst>
      <p:ext uri="{BB962C8B-B14F-4D97-AF65-F5344CB8AC3E}">
        <p14:creationId xmlns:p14="http://schemas.microsoft.com/office/powerpoint/2010/main" val="30839880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295133"/>
                <a:ext cx="8839200" cy="6181867"/>
              </a:xfrm>
            </p:spPr>
            <p:txBody>
              <a:bodyPr>
                <a:normAutofit lnSpcReduction="10000"/>
              </a:bodyPr>
              <a:lstStyle/>
              <a:p>
                <a:r>
                  <a:rPr lang="en-US" dirty="0"/>
                  <a:t>If </a:t>
                </a:r>
                <a:r>
                  <a:rPr lang="en-US" i="1" dirty="0"/>
                  <a:t>ab</a:t>
                </a:r>
                <a14:m>
                  <m:oMath xmlns:m="http://schemas.openxmlformats.org/officeDocument/2006/math">
                    <m:r>
                      <a:rPr lang="en-US" i="1">
                        <a:latin typeface="Cambria Math"/>
                        <a:ea typeface="Cambria Math"/>
                      </a:rPr>
                      <m:t>𝜌</m:t>
                    </m:r>
                  </m:oMath>
                </a14:m>
                <a:r>
                  <a:rPr lang="en-US" dirty="0" smtClean="0"/>
                  <a:t> &gt; 0, </a:t>
                </a:r>
                <a:r>
                  <a:rPr lang="en-US" dirty="0"/>
                  <a:t>compute the bivariate normal probability, </a:t>
                </a:r>
                <a:r>
                  <a:rPr lang="en-US" dirty="0" smtClean="0"/>
                  <a:t>             ,as</a:t>
                </a:r>
              </a:p>
              <a:p>
                <a:endParaRPr lang="en-US" dirty="0"/>
              </a:p>
              <a:p>
                <a:endParaRPr lang="en-US" dirty="0" smtClean="0"/>
              </a:p>
              <a:p>
                <a:r>
                  <a:rPr lang="en-US" dirty="0"/>
                  <a:t>where the values of </a:t>
                </a:r>
                <a:r>
                  <a:rPr lang="en-US" dirty="0" smtClean="0"/>
                  <a:t>          on </a:t>
                </a:r>
                <a:r>
                  <a:rPr lang="en-US" dirty="0"/>
                  <a:t>the right-hand side are computed from the rules, </a:t>
                </a:r>
                <a:r>
                  <a:rPr lang="en-US" dirty="0" smtClean="0"/>
                  <a:t>for </a:t>
                </a:r>
                <a:r>
                  <a:rPr lang="en-US" i="1" dirty="0"/>
                  <a:t>ab</a:t>
                </a:r>
                <a14:m>
                  <m:oMath xmlns:m="http://schemas.openxmlformats.org/officeDocument/2006/math">
                    <m:r>
                      <a:rPr lang="en-US" i="1">
                        <a:latin typeface="Cambria Math"/>
                        <a:ea typeface="Cambria Math"/>
                      </a:rPr>
                      <m:t>𝜌</m:t>
                    </m:r>
                    <m:r>
                      <a:rPr lang="en-US" i="1" smtClean="0">
                        <a:latin typeface="Cambria Math"/>
                        <a:ea typeface="Cambria Math"/>
                      </a:rPr>
                      <m:t>≤</m:t>
                    </m:r>
                  </m:oMath>
                </a14:m>
                <a:r>
                  <a:rPr lang="en-US" dirty="0"/>
                  <a:t> </a:t>
                </a:r>
                <a:r>
                  <a:rPr lang="en-US" dirty="0" smtClean="0"/>
                  <a:t> </a:t>
                </a:r>
                <a:r>
                  <a:rPr lang="en-US" dirty="0"/>
                  <a:t>0</a:t>
                </a:r>
                <a:r>
                  <a:rPr lang="en-US" dirty="0" smtClean="0"/>
                  <a:t> </a:t>
                </a:r>
              </a:p>
              <a:p>
                <a:endParaRPr lang="en-US" dirty="0"/>
              </a:p>
              <a:p>
                <a:endParaRPr lang="en-US" dirty="0" smtClean="0"/>
              </a:p>
              <a:p>
                <a:endParaRPr lang="en-US" dirty="0"/>
              </a:p>
              <a:p>
                <a:endParaRPr lang="en-US" dirty="0" smtClean="0"/>
              </a:p>
              <a:p>
                <a:r>
                  <a:rPr lang="en-US" dirty="0" smtClean="0"/>
                  <a:t>          is </a:t>
                </a:r>
                <a:r>
                  <a:rPr lang="en-US" dirty="0"/>
                  <a:t>the cumulative univariate normal probability</a:t>
                </a:r>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295133"/>
                <a:ext cx="8839200" cy="6181867"/>
              </a:xfrm>
              <a:blipFill rotWithShape="1">
                <a:blip r:embed="rId3"/>
                <a:stretch>
                  <a:fillRect l="-759" t="-2167" r="-2414" b="-2365"/>
                </a:stretch>
              </a:blipFill>
            </p:spPr>
            <p:txBody>
              <a:bodyPr/>
              <a:lstStyle/>
              <a:p>
                <a:r>
                  <a:rPr lang="en-US">
                    <a:noFill/>
                  </a:rPr>
                  <a:t> </a:t>
                </a:r>
              </a:p>
            </p:txBody>
          </p:sp>
        </mc:Fallback>
      </mc:AlternateContent>
      <p:sp>
        <p:nvSpPr>
          <p:cNvPr id="4" name="TextBox 3"/>
          <p:cNvSpPr txBox="1"/>
          <p:nvPr/>
        </p:nvSpPr>
        <p:spPr>
          <a:xfrm>
            <a:off x="8077200" y="19050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(19.77)</a:t>
            </a:r>
          </a:p>
        </p:txBody>
      </p:sp>
      <p:graphicFrame>
        <p:nvGraphicFramePr>
          <p:cNvPr id="6" name="Object 5"/>
          <p:cNvGraphicFramePr>
            <a:graphicFrameLocks noChangeAspect="1"/>
          </p:cNvGraphicFramePr>
          <p:nvPr>
            <p:extLst>
              <p:ext uri="{D42A27DB-BD31-4B8C-83A1-F6EECF244321}">
                <p14:modId xmlns:p14="http://schemas.microsoft.com/office/powerpoint/2010/main" val="2750329294"/>
              </p:ext>
            </p:extLst>
          </p:nvPr>
        </p:nvGraphicFramePr>
        <p:xfrm>
          <a:off x="2209800" y="838200"/>
          <a:ext cx="1490663" cy="457200"/>
        </p:xfrm>
        <a:graphic>
          <a:graphicData uri="http://schemas.openxmlformats.org/presentationml/2006/ole">
            <mc:AlternateContent xmlns:mc="http://schemas.openxmlformats.org/markup-compatibility/2006">
              <mc:Choice xmlns:v="urn:schemas-microsoft-com:vml" Requires="v">
                <p:oleObj spid="_x0000_s69713" name="Equation" r:id="rId4" imgW="710891" imgH="215806" progId="Equation.DSMT4">
                  <p:embed/>
                </p:oleObj>
              </mc:Choice>
              <mc:Fallback>
                <p:oleObj name="Equation" r:id="rId4" imgW="710891" imgH="215806"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838200"/>
                        <a:ext cx="1490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270254778"/>
              </p:ext>
            </p:extLst>
          </p:nvPr>
        </p:nvGraphicFramePr>
        <p:xfrm>
          <a:off x="669878" y="1447800"/>
          <a:ext cx="7559722" cy="627797"/>
        </p:xfrm>
        <a:graphic>
          <a:graphicData uri="http://schemas.openxmlformats.org/presentationml/2006/ole">
            <mc:AlternateContent xmlns:mc="http://schemas.openxmlformats.org/markup-compatibility/2006">
              <mc:Choice xmlns:v="urn:schemas-microsoft-com:vml" Requires="v">
                <p:oleObj spid="_x0000_s69714" name="Equation" r:id="rId6" imgW="2755900" imgH="228600" progId="Equation.DSMT4">
                  <p:embed/>
                </p:oleObj>
              </mc:Choice>
              <mc:Fallback>
                <p:oleObj name="Equation" r:id="rId6" imgW="2755900" imgH="2286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9878" y="1447800"/>
                        <a:ext cx="7559722" cy="627797"/>
                      </a:xfrm>
                      <a:prstGeom prst="rect">
                        <a:avLst/>
                      </a:prstGeom>
                      <a:noFill/>
                    </p:spPr>
                  </p:pic>
                </p:oleObj>
              </mc:Fallback>
            </mc:AlternateContent>
          </a:graphicData>
        </a:graphic>
      </p:graphicFrame>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2971466742"/>
              </p:ext>
            </p:extLst>
          </p:nvPr>
        </p:nvGraphicFramePr>
        <p:xfrm>
          <a:off x="3657600" y="2314433"/>
          <a:ext cx="944069" cy="504967"/>
        </p:xfrm>
        <a:graphic>
          <a:graphicData uri="http://schemas.openxmlformats.org/presentationml/2006/ole">
            <mc:AlternateContent xmlns:mc="http://schemas.openxmlformats.org/markup-compatibility/2006">
              <mc:Choice xmlns:v="urn:schemas-microsoft-com:vml" Requires="v">
                <p:oleObj spid="_x0000_s69715" name="Equation" r:id="rId8" imgW="406048" imgH="215713" progId="Equation.DSMT4">
                  <p:embed/>
                </p:oleObj>
              </mc:Choice>
              <mc:Fallback>
                <p:oleObj name="Equation" r:id="rId8" imgW="406048" imgH="215713"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7600" y="2314433"/>
                        <a:ext cx="944069" cy="504967"/>
                      </a:xfrm>
                      <a:prstGeom prst="rect">
                        <a:avLst/>
                      </a:prstGeom>
                      <a:noFill/>
                    </p:spPr>
                  </p:pic>
                </p:oleObj>
              </mc:Fallback>
            </mc:AlternateContent>
          </a:graphicData>
        </a:graphic>
      </p:graphicFrame>
      <p:sp>
        <p:nvSpPr>
          <p:cNvPr id="1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1146289756"/>
              </p:ext>
            </p:extLst>
          </p:nvPr>
        </p:nvGraphicFramePr>
        <p:xfrm>
          <a:off x="228600" y="3332329"/>
          <a:ext cx="2911151" cy="914400"/>
        </p:xfrm>
        <a:graphic>
          <a:graphicData uri="http://schemas.openxmlformats.org/presentationml/2006/ole">
            <mc:AlternateContent xmlns:mc="http://schemas.openxmlformats.org/markup-compatibility/2006">
              <mc:Choice xmlns:v="urn:schemas-microsoft-com:vml" Requires="v">
                <p:oleObj spid="_x0000_s69716" name="Equation" r:id="rId10" imgW="1485900" imgH="469900" progId="Equation.DSMT4">
                  <p:embed/>
                </p:oleObj>
              </mc:Choice>
              <mc:Fallback>
                <p:oleObj name="Equation" r:id="rId10" imgW="1485900" imgH="469900" progId="Equation.DSMT4">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 y="3332329"/>
                        <a:ext cx="2911151" cy="914400"/>
                      </a:xfrm>
                      <a:prstGeom prst="rect">
                        <a:avLst/>
                      </a:prstGeom>
                      <a:noFill/>
                    </p:spPr>
                  </p:pic>
                </p:oleObj>
              </mc:Fallback>
            </mc:AlternateContent>
          </a:graphicData>
        </a:graphic>
      </p:graphicFrame>
      <p:sp>
        <p:nvSpPr>
          <p:cNvPr id="1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2790714706"/>
              </p:ext>
            </p:extLst>
          </p:nvPr>
        </p:nvGraphicFramePr>
        <p:xfrm>
          <a:off x="3886200" y="3352800"/>
          <a:ext cx="3153747" cy="990600"/>
        </p:xfrm>
        <a:graphic>
          <a:graphicData uri="http://schemas.openxmlformats.org/presentationml/2006/ole">
            <mc:AlternateContent xmlns:mc="http://schemas.openxmlformats.org/markup-compatibility/2006">
              <mc:Choice xmlns:v="urn:schemas-microsoft-com:vml" Requires="v">
                <p:oleObj spid="_x0000_s69717" name="Equation" r:id="rId12" imgW="1485900" imgH="469900" progId="Equation.DSMT4">
                  <p:embed/>
                </p:oleObj>
              </mc:Choice>
              <mc:Fallback>
                <p:oleObj name="Equation" r:id="rId12" imgW="1485900" imgH="469900" progId="Equation.DSMT4">
                  <p:embed/>
                  <p:pic>
                    <p:nvPicPr>
                      <p:cNvPr id="0"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86200" y="3352800"/>
                        <a:ext cx="3153747" cy="990600"/>
                      </a:xfrm>
                      <a:prstGeom prst="rect">
                        <a:avLst/>
                      </a:prstGeom>
                      <a:noFill/>
                    </p:spPr>
                  </p:pic>
                </p:oleObj>
              </mc:Fallback>
            </mc:AlternateContent>
          </a:graphicData>
        </a:graphic>
      </p:graphicFrame>
      <p:sp>
        <p:nvSpPr>
          <p:cNvPr id="1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Object 15"/>
          <p:cNvGraphicFramePr>
            <a:graphicFrameLocks noChangeAspect="1"/>
          </p:cNvGraphicFramePr>
          <p:nvPr>
            <p:extLst>
              <p:ext uri="{D42A27DB-BD31-4B8C-83A1-F6EECF244321}">
                <p14:modId xmlns:p14="http://schemas.microsoft.com/office/powerpoint/2010/main" val="647681428"/>
              </p:ext>
            </p:extLst>
          </p:nvPr>
        </p:nvGraphicFramePr>
        <p:xfrm>
          <a:off x="1752600" y="4495800"/>
          <a:ext cx="3189249" cy="838200"/>
        </p:xfrm>
        <a:graphic>
          <a:graphicData uri="http://schemas.openxmlformats.org/presentationml/2006/ole">
            <mc:AlternateContent xmlns:mc="http://schemas.openxmlformats.org/markup-compatibility/2006">
              <mc:Choice xmlns:v="urn:schemas-microsoft-com:vml" Requires="v">
                <p:oleObj spid="_x0000_s69718" name="Equation" r:id="rId14" imgW="1485900" imgH="393700" progId="Equation.DSMT4">
                  <p:embed/>
                </p:oleObj>
              </mc:Choice>
              <mc:Fallback>
                <p:oleObj name="Equation" r:id="rId14" imgW="1485900" imgH="393700" progId="Equation.DSMT4">
                  <p:embed/>
                  <p:pic>
                    <p:nvPicPr>
                      <p:cNvPr id="0"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52600" y="4495800"/>
                        <a:ext cx="3189249" cy="838200"/>
                      </a:xfrm>
                      <a:prstGeom prst="rect">
                        <a:avLst/>
                      </a:prstGeom>
                      <a:noFill/>
                    </p:spPr>
                  </p:pic>
                </p:oleObj>
              </mc:Fallback>
            </mc:AlternateContent>
          </a:graphicData>
        </a:graphic>
      </p:graphicFrame>
      <p:sp>
        <p:nvSpPr>
          <p:cNvPr id="1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p:cNvGraphicFramePr>
            <a:graphicFrameLocks noChangeAspect="1"/>
          </p:cNvGraphicFramePr>
          <p:nvPr>
            <p:extLst>
              <p:ext uri="{D42A27DB-BD31-4B8C-83A1-F6EECF244321}">
                <p14:modId xmlns:p14="http://schemas.microsoft.com/office/powerpoint/2010/main" val="1044345040"/>
              </p:ext>
            </p:extLst>
          </p:nvPr>
        </p:nvGraphicFramePr>
        <p:xfrm>
          <a:off x="5911850" y="4572000"/>
          <a:ext cx="2584450" cy="838200"/>
        </p:xfrm>
        <a:graphic>
          <a:graphicData uri="http://schemas.openxmlformats.org/presentationml/2006/ole">
            <mc:AlternateContent xmlns:mc="http://schemas.openxmlformats.org/markup-compatibility/2006">
              <mc:Choice xmlns:v="urn:schemas-microsoft-com:vml" Requires="v">
                <p:oleObj spid="_x0000_s69719" name="Equation" r:id="rId16" imgW="1409700" imgH="457200" progId="Equation.DSMT4">
                  <p:embed/>
                </p:oleObj>
              </mc:Choice>
              <mc:Fallback>
                <p:oleObj name="Equation" r:id="rId16" imgW="1409700" imgH="457200" progId="Equation.DSMT4">
                  <p:embed/>
                  <p:pic>
                    <p:nvPicPr>
                      <p:cNvPr id="0" name="Object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11850" y="4572000"/>
                        <a:ext cx="2584450" cy="838200"/>
                      </a:xfrm>
                      <a:prstGeom prst="rect">
                        <a:avLst/>
                      </a:prstGeom>
                      <a:noFill/>
                    </p:spPr>
                  </p:pic>
                </p:oleObj>
              </mc:Fallback>
            </mc:AlternateContent>
          </a:graphicData>
        </a:graphic>
      </p:graphicFrame>
      <p:sp>
        <p:nvSpPr>
          <p:cNvPr id="1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p:cNvGraphicFramePr>
            <a:graphicFrameLocks noChangeAspect="1"/>
          </p:cNvGraphicFramePr>
          <p:nvPr>
            <p:extLst>
              <p:ext uri="{D42A27DB-BD31-4B8C-83A1-F6EECF244321}">
                <p14:modId xmlns:p14="http://schemas.microsoft.com/office/powerpoint/2010/main" val="3213225069"/>
              </p:ext>
            </p:extLst>
          </p:nvPr>
        </p:nvGraphicFramePr>
        <p:xfrm>
          <a:off x="381000" y="5486400"/>
          <a:ext cx="1020417" cy="533400"/>
        </p:xfrm>
        <a:graphic>
          <a:graphicData uri="http://schemas.openxmlformats.org/presentationml/2006/ole">
            <mc:AlternateContent xmlns:mc="http://schemas.openxmlformats.org/markup-compatibility/2006">
              <mc:Choice xmlns:v="urn:schemas-microsoft-com:vml" Requires="v">
                <p:oleObj spid="_x0000_s69720" name="Equation" r:id="rId18" imgW="418918" imgH="215806" progId="Equation.DSMT4">
                  <p:embed/>
                </p:oleObj>
              </mc:Choice>
              <mc:Fallback>
                <p:oleObj name="Equation" r:id="rId18" imgW="418918" imgH="215806" progId="Equation.DSMT4">
                  <p:embed/>
                  <p:pic>
                    <p:nvPicPr>
                      <p:cNvPr id="0" name="Object 1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1000" y="5486400"/>
                        <a:ext cx="1020417" cy="533400"/>
                      </a:xfrm>
                      <a:prstGeom prst="rect">
                        <a:avLst/>
                      </a:prstGeom>
                      <a:noFill/>
                    </p:spPr>
                  </p:pic>
                </p:oleObj>
              </mc:Fallback>
            </mc:AlternateContent>
          </a:graphicData>
        </a:graphic>
      </p:graphicFrame>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74</a:t>
            </a:fld>
            <a:endParaRPr lang="en-US">
              <a:solidFill>
                <a:schemeClr val="accent6">
                  <a:lumMod val="20000"/>
                  <a:lumOff val="80000"/>
                </a:schemeClr>
              </a:solidFill>
            </a:endParaRPr>
          </a:p>
        </p:txBody>
      </p:sp>
    </p:spTree>
    <p:extLst>
      <p:ext uri="{BB962C8B-B14F-4D97-AF65-F5344CB8AC3E}">
        <p14:creationId xmlns:p14="http://schemas.microsoft.com/office/powerpoint/2010/main" val="424921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3"/>
          </a:xfrm>
        </p:spPr>
        <p:txBody>
          <a:bodyPr/>
          <a:lstStyle/>
          <a:p>
            <a:r>
              <a:rPr lang="en-US" dirty="0" smtClean="0"/>
              <a:t>19.8.2 Pricing an American Call Option</a:t>
            </a:r>
            <a:endParaRPr lang="en-US" dirty="0"/>
          </a:p>
        </p:txBody>
      </p:sp>
      <p:sp>
        <p:nvSpPr>
          <p:cNvPr id="3" name="Content Placeholder 2"/>
          <p:cNvSpPr>
            <a:spLocks noGrp="1"/>
          </p:cNvSpPr>
          <p:nvPr>
            <p:ph idx="1"/>
          </p:nvPr>
        </p:nvSpPr>
        <p:spPr/>
        <p:txBody>
          <a:bodyPr/>
          <a:lstStyle/>
          <a:p>
            <a:r>
              <a:rPr lang="en-US" dirty="0" smtClean="0"/>
              <a:t>An </a:t>
            </a:r>
            <a:r>
              <a:rPr lang="en-US" dirty="0"/>
              <a:t>American call option whose exercise price is $48 has an expiration time of 90 days. Assume the risk-free rate of interest is 8% annually, the underlying price is $50, the standard deviation of the rate of return of the stock is 20%, and the stock pays a dividend of $2 exactly for 50 </a:t>
            </a:r>
            <a:r>
              <a:rPr lang="en-US" dirty="0" smtClean="0"/>
              <a:t>days. </a:t>
            </a:r>
          </a:p>
          <a:p>
            <a:pPr marL="0" indent="0">
              <a:buNone/>
            </a:pPr>
            <a:endParaRPr lang="en-US" dirty="0" smtClean="0"/>
          </a:p>
          <a:p>
            <a:pPr marL="0" indent="0">
              <a:buNone/>
            </a:pPr>
            <a:r>
              <a:rPr lang="en-US" dirty="0" smtClean="0"/>
              <a:t>(</a:t>
            </a:r>
            <a:r>
              <a:rPr lang="en-US" dirty="0"/>
              <a:t>a) What is the European call value</a:t>
            </a:r>
            <a:r>
              <a:rPr lang="en-US" dirty="0" smtClean="0"/>
              <a:t>?</a:t>
            </a:r>
          </a:p>
          <a:p>
            <a:pPr marL="0" indent="0">
              <a:buNone/>
            </a:pPr>
            <a:r>
              <a:rPr lang="en-US" dirty="0" smtClean="0"/>
              <a:t>(</a:t>
            </a:r>
            <a:r>
              <a:rPr lang="en-US" dirty="0"/>
              <a:t>b) Can the early exercise price predicted? </a:t>
            </a:r>
            <a:endParaRPr lang="en-US" dirty="0" smtClean="0"/>
          </a:p>
          <a:p>
            <a:pPr marL="0" indent="0">
              <a:buNone/>
            </a:pPr>
            <a:r>
              <a:rPr lang="en-US" dirty="0" smtClean="0"/>
              <a:t>(</a:t>
            </a:r>
            <a:r>
              <a:rPr lang="en-US" dirty="0"/>
              <a:t>c) What is the value of the American call?</a:t>
            </a:r>
          </a:p>
          <a:p>
            <a:endParaRPr lang="en-US" dirty="0"/>
          </a:p>
        </p:txBody>
      </p:sp>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75</a:t>
            </a:fld>
            <a:endParaRPr lang="en-US">
              <a:solidFill>
                <a:schemeClr val="accent6">
                  <a:lumMod val="20000"/>
                  <a:lumOff val="80000"/>
                </a:schemeClr>
              </a:solidFill>
            </a:endParaRPr>
          </a:p>
        </p:txBody>
      </p:sp>
    </p:spTree>
    <p:extLst>
      <p:ext uri="{BB962C8B-B14F-4D97-AF65-F5344CB8AC3E}">
        <p14:creationId xmlns:p14="http://schemas.microsoft.com/office/powerpoint/2010/main" val="16099453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839200" cy="6095999"/>
          </a:xfrm>
        </p:spPr>
        <p:txBody>
          <a:bodyPr/>
          <a:lstStyle/>
          <a:p>
            <a:pPr marL="514350" indent="-514350">
              <a:buAutoNum type="alphaLcParenBoth"/>
            </a:pPr>
            <a:r>
              <a:rPr lang="en-US" dirty="0" smtClean="0"/>
              <a:t>The </a:t>
            </a:r>
            <a:r>
              <a:rPr lang="en-US" dirty="0"/>
              <a:t>current stock net price of the present value of the promised dividend is  </a:t>
            </a:r>
            <a:endParaRPr lang="en-US" dirty="0" smtClean="0"/>
          </a:p>
          <a:p>
            <a:pPr marL="514350" indent="-514350">
              <a:buAutoNum type="alphaLcParenBoth"/>
            </a:pPr>
            <a:endParaRPr lang="en-US" dirty="0"/>
          </a:p>
          <a:p>
            <a:pPr marL="0" indent="0">
              <a:buNone/>
            </a:pPr>
            <a:r>
              <a:rPr lang="en-US" dirty="0"/>
              <a:t>The European call value can be calculated as</a:t>
            </a:r>
          </a:p>
          <a:p>
            <a:pPr marL="0" indent="0">
              <a:buNone/>
            </a:pPr>
            <a:endParaRPr lang="en-US" dirty="0"/>
          </a:p>
          <a:p>
            <a:pPr marL="0" indent="0">
              <a:buNone/>
            </a:pPr>
            <a:endParaRPr lang="en-US" dirty="0"/>
          </a:p>
          <a:p>
            <a:pPr marL="0" indent="0">
              <a:buNone/>
            </a:pPr>
            <a:r>
              <a:rPr lang="en-US" dirty="0" smtClean="0"/>
              <a:t>where</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782540337"/>
              </p:ext>
            </p:extLst>
          </p:nvPr>
        </p:nvGraphicFramePr>
        <p:xfrm>
          <a:off x="2667000" y="1371600"/>
          <a:ext cx="4168422" cy="533400"/>
        </p:xfrm>
        <a:graphic>
          <a:graphicData uri="http://schemas.openxmlformats.org/presentationml/2006/ole">
            <mc:AlternateContent xmlns:mc="http://schemas.openxmlformats.org/markup-compatibility/2006">
              <mc:Choice xmlns:v="urn:schemas-microsoft-com:vml" Requires="v">
                <p:oleObj spid="_x0000_s70684" name="Equation" r:id="rId3" imgW="2005729" imgH="253890" progId="Equation.DSMT4">
                  <p:embed/>
                </p:oleObj>
              </mc:Choice>
              <mc:Fallback>
                <p:oleObj name="Equation" r:id="rId3" imgW="2005729" imgH="25389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371600"/>
                        <a:ext cx="4168422" cy="5334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75154260"/>
              </p:ext>
            </p:extLst>
          </p:nvPr>
        </p:nvGraphicFramePr>
        <p:xfrm>
          <a:off x="914400" y="2819400"/>
          <a:ext cx="4947745" cy="533400"/>
        </p:xfrm>
        <a:graphic>
          <a:graphicData uri="http://schemas.openxmlformats.org/presentationml/2006/ole">
            <mc:AlternateContent xmlns:mc="http://schemas.openxmlformats.org/markup-compatibility/2006">
              <mc:Choice xmlns:v="urn:schemas-microsoft-com:vml" Requires="v">
                <p:oleObj spid="_x0000_s70685" name="Equation" r:id="rId5" imgW="2565400" imgH="279400" progId="Equation.DSMT4">
                  <p:embed/>
                </p:oleObj>
              </mc:Choice>
              <mc:Fallback>
                <p:oleObj name="Equation" r:id="rId5" imgW="2565400" imgH="2794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819400"/>
                        <a:ext cx="4947745" cy="533400"/>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4164314935"/>
              </p:ext>
            </p:extLst>
          </p:nvPr>
        </p:nvGraphicFramePr>
        <p:xfrm>
          <a:off x="1046921" y="4572000"/>
          <a:ext cx="7050157" cy="1219200"/>
        </p:xfrm>
        <a:graphic>
          <a:graphicData uri="http://schemas.openxmlformats.org/presentationml/2006/ole">
            <mc:AlternateContent xmlns:mc="http://schemas.openxmlformats.org/markup-compatibility/2006">
              <mc:Choice xmlns:v="urn:schemas-microsoft-com:vml" Requires="v">
                <p:oleObj spid="_x0000_s70686" name="Equation" r:id="rId7" imgW="3797300" imgH="660400" progId="Equation.DSMT4">
                  <p:embed/>
                </p:oleObj>
              </mc:Choice>
              <mc:Fallback>
                <p:oleObj name="Equation" r:id="rId7" imgW="3797300" imgH="6604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6921" y="4572000"/>
                        <a:ext cx="7050157" cy="1219200"/>
                      </a:xfrm>
                      <a:prstGeom prst="rect">
                        <a:avLst/>
                      </a:prstGeom>
                      <a:noFill/>
                    </p:spPr>
                  </p:pic>
                </p:oleObj>
              </mc:Fallback>
            </mc:AlternateContent>
          </a:graphicData>
        </a:graphic>
      </p:graphicFrame>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76</a:t>
            </a:fld>
            <a:endParaRPr lang="en-US">
              <a:solidFill>
                <a:schemeClr val="accent6">
                  <a:lumMod val="20000"/>
                  <a:lumOff val="80000"/>
                </a:schemeClr>
              </a:solidFill>
            </a:endParaRPr>
          </a:p>
        </p:txBody>
      </p:sp>
    </p:spTree>
    <p:extLst>
      <p:ext uri="{BB962C8B-B14F-4D97-AF65-F5344CB8AC3E}">
        <p14:creationId xmlns:p14="http://schemas.microsoft.com/office/powerpoint/2010/main" val="39815615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839200" cy="4343400"/>
          </a:xfrm>
        </p:spPr>
        <p:txBody>
          <a:bodyPr/>
          <a:lstStyle/>
          <a:p>
            <a:r>
              <a:rPr lang="en-US" dirty="0"/>
              <a:t>From standard normal table, we </a:t>
            </a:r>
            <a:r>
              <a:rPr lang="en-US" dirty="0" smtClean="0"/>
              <a:t>obtain</a:t>
            </a:r>
          </a:p>
          <a:p>
            <a:endParaRPr lang="en-US" dirty="0"/>
          </a:p>
          <a:p>
            <a:endParaRPr lang="en-US" dirty="0" smtClean="0"/>
          </a:p>
          <a:p>
            <a:endParaRPr lang="en-US" dirty="0" smtClean="0"/>
          </a:p>
          <a:p>
            <a:r>
              <a:rPr lang="en-US" dirty="0" smtClean="0"/>
              <a:t>So </a:t>
            </a:r>
            <a:r>
              <a:rPr lang="en-US" dirty="0"/>
              <a:t>the European call value is  </a:t>
            </a:r>
          </a:p>
          <a:p>
            <a:pPr marL="0" indent="0" algn="ctr">
              <a:buNone/>
            </a:pPr>
            <a:r>
              <a:rPr lang="en-US" i="1" dirty="0" smtClean="0"/>
              <a:t>	C</a:t>
            </a:r>
            <a:r>
              <a:rPr lang="en-US" dirty="0" smtClean="0"/>
              <a:t> </a:t>
            </a:r>
            <a:r>
              <a:rPr lang="en-US" dirty="0"/>
              <a:t>= (48.516)(0.599809) − 48(0.980)(0.561014) = 2.40123.</a:t>
            </a:r>
            <a:r>
              <a:rPr lang="en-US" dirty="0" smtClean="0"/>
              <a:t> </a:t>
            </a:r>
            <a:r>
              <a:rPr lang="en-US" dirty="0"/>
              <a:t> </a:t>
            </a:r>
          </a:p>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222938750"/>
              </p:ext>
            </p:extLst>
          </p:nvPr>
        </p:nvGraphicFramePr>
        <p:xfrm>
          <a:off x="1905000" y="2057400"/>
          <a:ext cx="4600786" cy="838200"/>
        </p:xfrm>
        <a:graphic>
          <a:graphicData uri="http://schemas.openxmlformats.org/presentationml/2006/ole">
            <mc:AlternateContent xmlns:mc="http://schemas.openxmlformats.org/markup-compatibility/2006">
              <mc:Choice xmlns:v="urn:schemas-microsoft-com:vml" Requires="v">
                <p:oleObj spid="_x0000_s71689" name="Equation" r:id="rId3" imgW="2349500" imgH="431800" progId="Equation.DSMT4">
                  <p:embed/>
                </p:oleObj>
              </mc:Choice>
              <mc:Fallback>
                <p:oleObj name="Equation" r:id="rId3" imgW="2349500" imgH="4318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057400"/>
                        <a:ext cx="4600786" cy="838200"/>
                      </a:xfrm>
                      <a:prstGeom prst="rect">
                        <a:avLst/>
                      </a:prstGeom>
                      <a:noFill/>
                    </p:spPr>
                  </p:pic>
                </p:oleObj>
              </mc:Fallback>
            </mc:AlternateContent>
          </a:graphicData>
        </a:graphic>
      </p:graphicFrame>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77</a:t>
            </a:fld>
            <a:endParaRPr lang="en-US">
              <a:solidFill>
                <a:schemeClr val="accent6">
                  <a:lumMod val="20000"/>
                  <a:lumOff val="80000"/>
                </a:schemeClr>
              </a:solidFill>
            </a:endParaRPr>
          </a:p>
        </p:txBody>
      </p:sp>
    </p:spTree>
    <p:extLst>
      <p:ext uri="{BB962C8B-B14F-4D97-AF65-F5344CB8AC3E}">
        <p14:creationId xmlns:p14="http://schemas.microsoft.com/office/powerpoint/2010/main" val="24705786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(b) The present value of the interest income that would be earned by deferring exercise until expiration is  </a:t>
            </a:r>
            <a:endParaRPr lang="en-US" dirty="0" smtClean="0"/>
          </a:p>
          <a:p>
            <a:pPr marL="0" indent="0">
              <a:buNone/>
            </a:pPr>
            <a:endParaRPr lang="en-US" dirty="0"/>
          </a:p>
          <a:p>
            <a:pPr marL="0" indent="0">
              <a:buNone/>
            </a:pPr>
            <a:endParaRPr lang="en-US" dirty="0" smtClean="0"/>
          </a:p>
          <a:p>
            <a:pPr marL="0" indent="0">
              <a:buNone/>
            </a:pPr>
            <a:r>
              <a:rPr lang="en-US" dirty="0"/>
              <a:t>Since </a:t>
            </a:r>
            <a:r>
              <a:rPr lang="en-US" i="1" dirty="0"/>
              <a:t>d</a:t>
            </a:r>
            <a:r>
              <a:rPr lang="en-US" dirty="0"/>
              <a:t> = 2&gt; 0.432, therefore, the early exercise is not precluded.</a:t>
            </a:r>
          </a:p>
          <a:p>
            <a:pPr marL="0" indent="0">
              <a:buNone/>
            </a:pPr>
            <a:endParaRPr lang="en-US" dirty="0"/>
          </a:p>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939801410"/>
              </p:ext>
            </p:extLst>
          </p:nvPr>
        </p:nvGraphicFramePr>
        <p:xfrm>
          <a:off x="866775" y="2895600"/>
          <a:ext cx="7410450" cy="457200"/>
        </p:xfrm>
        <a:graphic>
          <a:graphicData uri="http://schemas.openxmlformats.org/presentationml/2006/ole">
            <mc:AlternateContent xmlns:mc="http://schemas.openxmlformats.org/markup-compatibility/2006">
              <mc:Choice xmlns:v="urn:schemas-microsoft-com:vml" Requires="v">
                <p:oleObj spid="_x0000_s72713" name="Equation" r:id="rId3" imgW="3708400" imgH="228600" progId="Equation.DSMT4">
                  <p:embed/>
                </p:oleObj>
              </mc:Choice>
              <mc:Fallback>
                <p:oleObj name="Equation" r:id="rId3" imgW="3708400" imgH="228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775" y="2895600"/>
                        <a:ext cx="7410450" cy="457200"/>
                      </a:xfrm>
                      <a:prstGeom prst="rect">
                        <a:avLst/>
                      </a:prstGeom>
                      <a:noFill/>
                    </p:spPr>
                  </p:pic>
                </p:oleObj>
              </mc:Fallback>
            </mc:AlternateContent>
          </a:graphicData>
        </a:graphic>
      </p:graphicFrame>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78</a:t>
            </a:fld>
            <a:endParaRPr lang="en-US">
              <a:solidFill>
                <a:schemeClr val="accent6">
                  <a:lumMod val="20000"/>
                  <a:lumOff val="80000"/>
                </a:schemeClr>
              </a:solidFill>
            </a:endParaRPr>
          </a:p>
        </p:txBody>
      </p:sp>
    </p:spTree>
    <p:extLst>
      <p:ext uri="{BB962C8B-B14F-4D97-AF65-F5344CB8AC3E}">
        <p14:creationId xmlns:p14="http://schemas.microsoft.com/office/powerpoint/2010/main" val="32903356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839200" cy="5638800"/>
          </a:xfrm>
        </p:spPr>
        <p:txBody>
          <a:bodyPr>
            <a:normAutofit/>
          </a:bodyPr>
          <a:lstStyle/>
          <a:p>
            <a:pPr marL="0" indent="0">
              <a:buNone/>
            </a:pPr>
            <a:r>
              <a:rPr lang="en-US" dirty="0"/>
              <a:t>(c) The value of the American call is now calculated </a:t>
            </a:r>
            <a:r>
              <a:rPr lang="en-US" dirty="0" smtClean="0"/>
              <a:t>as</a:t>
            </a:r>
          </a:p>
          <a:p>
            <a:pPr marL="0" indent="0">
              <a:buNone/>
            </a:pPr>
            <a:endParaRPr lang="en-US" dirty="0"/>
          </a:p>
          <a:p>
            <a:pPr marL="0" indent="0">
              <a:buNone/>
            </a:pPr>
            <a:endParaRPr lang="en-US" dirty="0" smtClean="0"/>
          </a:p>
          <a:p>
            <a:pPr marL="0" indent="0">
              <a:buNone/>
            </a:pPr>
            <a:r>
              <a:rPr lang="en-US" dirty="0"/>
              <a:t>since both  and  depend on the critical </a:t>
            </a:r>
            <a:r>
              <a:rPr lang="en-US" dirty="0" err="1"/>
              <a:t>exdividend</a:t>
            </a:r>
            <a:r>
              <a:rPr lang="en-US" dirty="0"/>
              <a:t> stock price , which can be determined by  </a:t>
            </a:r>
            <a:endParaRPr lang="en-US" dirty="0" smtClean="0"/>
          </a:p>
          <a:p>
            <a:pPr marL="0" indent="0">
              <a:buNone/>
            </a:pPr>
            <a:endParaRPr lang="en-US" dirty="0"/>
          </a:p>
          <a:p>
            <a:r>
              <a:rPr lang="en-US" dirty="0"/>
              <a:t>By using trial and error, we find that </a:t>
            </a:r>
            <a:r>
              <a:rPr lang="en-US" dirty="0" smtClean="0"/>
              <a:t>    </a:t>
            </a:r>
            <a:r>
              <a:rPr lang="en-US" dirty="0"/>
              <a:t>= 46.9641. An Excel program used to calculate this value is presented in Table 19-1.  </a:t>
            </a:r>
          </a:p>
          <a:p>
            <a:pPr marL="0" indent="0">
              <a:buNone/>
            </a:pPr>
            <a:endParaRPr lang="en-US" b="1" dirty="0" smtClean="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45223658"/>
              </p:ext>
            </p:extLst>
          </p:nvPr>
        </p:nvGraphicFramePr>
        <p:xfrm>
          <a:off x="905933" y="1226024"/>
          <a:ext cx="6942667" cy="1524000"/>
        </p:xfrm>
        <a:graphic>
          <a:graphicData uri="http://schemas.openxmlformats.org/presentationml/2006/ole">
            <mc:AlternateContent xmlns:mc="http://schemas.openxmlformats.org/markup-compatibility/2006">
              <mc:Choice xmlns:v="urn:schemas-microsoft-com:vml" Requires="v">
                <p:oleObj spid="_x0000_s73766" name="Equation" r:id="rId3" imgW="3517900" imgH="774700" progId="Equation.DSMT4">
                  <p:embed/>
                </p:oleObj>
              </mc:Choice>
              <mc:Fallback>
                <p:oleObj name="Equation" r:id="rId3" imgW="3517900" imgH="7747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933" y="1226024"/>
                        <a:ext cx="6942667" cy="1524000"/>
                      </a:xfrm>
                      <a:prstGeom prst="rect">
                        <a:avLst/>
                      </a:prstGeom>
                      <a:noFill/>
                    </p:spPr>
                  </p:pic>
                </p:oleObj>
              </mc:Fallback>
            </mc:AlternateContent>
          </a:graphicData>
        </a:graphic>
      </p:graphicFrame>
      <p:sp>
        <p:nvSpPr>
          <p:cNvPr id="6" name="TextBox 5"/>
          <p:cNvSpPr txBox="1"/>
          <p:nvPr/>
        </p:nvSpPr>
        <p:spPr>
          <a:xfrm>
            <a:off x="7848600" y="22860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(19.78)</a:t>
            </a:r>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439909810"/>
              </p:ext>
            </p:extLst>
          </p:nvPr>
        </p:nvGraphicFramePr>
        <p:xfrm>
          <a:off x="2400300" y="3810000"/>
          <a:ext cx="4343400" cy="532279"/>
        </p:xfrm>
        <a:graphic>
          <a:graphicData uri="http://schemas.openxmlformats.org/presentationml/2006/ole">
            <mc:AlternateContent xmlns:mc="http://schemas.openxmlformats.org/markup-compatibility/2006">
              <mc:Choice xmlns:v="urn:schemas-microsoft-com:vml" Requires="v">
                <p:oleObj spid="_x0000_s73767" name="Equation" r:id="rId5" imgW="1943100" imgH="241300" progId="Equation.DSMT4">
                  <p:embed/>
                </p:oleObj>
              </mc:Choice>
              <mc:Fallback>
                <p:oleObj name="Equation" r:id="rId5" imgW="1943100" imgH="2413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300" y="3810000"/>
                        <a:ext cx="4343400" cy="532279"/>
                      </a:xfrm>
                      <a:prstGeom prst="rect">
                        <a:avLst/>
                      </a:prstGeom>
                      <a:noFill/>
                    </p:spPr>
                  </p:pic>
                </p:oleObj>
              </mc:Fallback>
            </mc:AlternateContent>
          </a:graphicData>
        </a:graphic>
      </p:graphicFrame>
      <p:graphicFrame>
        <p:nvGraphicFramePr>
          <p:cNvPr id="10" name="Object 9"/>
          <p:cNvGraphicFramePr>
            <a:graphicFrameLocks noChangeAspect="1"/>
          </p:cNvGraphicFramePr>
          <p:nvPr/>
        </p:nvGraphicFramePr>
        <p:xfrm>
          <a:off x="0" y="0"/>
          <a:ext cx="190500" cy="238125"/>
        </p:xfrm>
        <a:graphic>
          <a:graphicData uri="http://schemas.openxmlformats.org/presentationml/2006/ole">
            <mc:AlternateContent xmlns:mc="http://schemas.openxmlformats.org/markup-compatibility/2006">
              <mc:Choice xmlns:v="urn:schemas-microsoft-com:vml" Requires="v">
                <p:oleObj spid="_x0000_s73768" name="Equation" r:id="rId7" imgW="190417" imgH="241195" progId="Equation.DSMT4">
                  <p:embed/>
                </p:oleObj>
              </mc:Choice>
              <mc:Fallback>
                <p:oleObj name="Equation" r:id="rId7" imgW="190417" imgH="241195"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0"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7"/>
          <p:cNvSpPr>
            <a:spLocks noChangeArrowheads="1"/>
          </p:cNvSpPr>
          <p:nvPr/>
        </p:nvSpPr>
        <p:spPr bwMode="auto">
          <a:xfrm>
            <a:off x="0" y="238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rgbClr val="000000"/>
                </a:solidFill>
                <a:effectLst/>
                <a:latin typeface="Times New Roman" pitchFamily="18" charset="0"/>
                <a:ea typeface="PMingLiU" pitchFamily="18" charset="-120"/>
                <a:cs typeface="Times New Roman" pitchFamily="18" charset="0"/>
              </a:rPr>
              <a:t> = 46.9641. An Excel program used to calculate this value is presented in Table 19-1.</a:t>
            </a:r>
            <a:r>
              <a:rPr kumimoji="0" lang="en-US" altLang="zh-TW" sz="700" b="0" i="0" u="none" strike="noStrike" cap="none" normalizeH="0" baseline="0" smtClean="0">
                <a:ln>
                  <a:noFill/>
                </a:ln>
                <a:solidFill>
                  <a:schemeClr val="tx1"/>
                </a:solidFill>
                <a:effectLst/>
                <a:latin typeface="Arial" pitchFamily="34" charset="0"/>
                <a:cs typeface="Arial" pitchFamily="34" charset="0"/>
              </a:rPr>
              <a:t> </a:t>
            </a:r>
            <a:endParaRPr kumimoji="0" lang="en-US" altLang="zh-TW"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9"/>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106609455"/>
              </p:ext>
            </p:extLst>
          </p:nvPr>
        </p:nvGraphicFramePr>
        <p:xfrm>
          <a:off x="6172200" y="4343400"/>
          <a:ext cx="457200" cy="571500"/>
        </p:xfrm>
        <a:graphic>
          <a:graphicData uri="http://schemas.openxmlformats.org/presentationml/2006/ole">
            <mc:AlternateContent xmlns:mc="http://schemas.openxmlformats.org/markup-compatibility/2006">
              <mc:Choice xmlns:v="urn:schemas-microsoft-com:vml" Requires="v">
                <p:oleObj spid="_x0000_s73769" name="Equation" r:id="rId9" imgW="190417" imgH="241195" progId="Equation.DSMT4">
                  <p:embed/>
                </p:oleObj>
              </mc:Choice>
              <mc:Fallback>
                <p:oleObj name="Equation" r:id="rId9" imgW="190417" imgH="241195"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4343400"/>
                        <a:ext cx="457200" cy="571500"/>
                      </a:xfrm>
                      <a:prstGeom prst="rect">
                        <a:avLst/>
                      </a:prstGeom>
                      <a:noFill/>
                    </p:spPr>
                  </p:pic>
                </p:oleObj>
              </mc:Fallback>
            </mc:AlternateContent>
          </a:graphicData>
        </a:graphic>
      </p:graphicFrame>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79</a:t>
            </a:fld>
            <a:endParaRPr lang="en-US">
              <a:solidFill>
                <a:schemeClr val="accent6">
                  <a:lumMod val="20000"/>
                  <a:lumOff val="80000"/>
                </a:schemeClr>
              </a:solidFill>
            </a:endParaRPr>
          </a:p>
        </p:txBody>
      </p:sp>
    </p:spTree>
    <p:extLst>
      <p:ext uri="{BB962C8B-B14F-4D97-AF65-F5344CB8AC3E}">
        <p14:creationId xmlns:p14="http://schemas.microsoft.com/office/powerpoint/2010/main" val="3432563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19.2 The Log-Normal Distribution</a:t>
            </a:r>
            <a:endParaRPr lang="en-US" dirty="0"/>
          </a:p>
        </p:txBody>
      </p:sp>
      <p:sp>
        <p:nvSpPr>
          <p:cNvPr id="3" name="Content Placeholder 2"/>
          <p:cNvSpPr>
            <a:spLocks noGrp="1"/>
          </p:cNvSpPr>
          <p:nvPr>
            <p:ph idx="1"/>
          </p:nvPr>
        </p:nvSpPr>
        <p:spPr/>
        <p:txBody>
          <a:bodyPr/>
          <a:lstStyle/>
          <a:p>
            <a:r>
              <a:rPr lang="en-US" dirty="0" smtClean="0"/>
              <a:t>Normally distributed log-normality with parameters of     and </a:t>
            </a:r>
          </a:p>
          <a:p>
            <a:pPr algn="r"/>
            <a:r>
              <a:rPr lang="en-US" dirty="0" smtClean="0"/>
              <a:t>*</a:t>
            </a:r>
            <a:r>
              <a:rPr lang="en-US" i="1" dirty="0" smtClean="0"/>
              <a:t>X</a:t>
            </a:r>
            <a:r>
              <a:rPr lang="en-US" dirty="0" smtClean="0"/>
              <a:t> has to be a </a:t>
            </a:r>
          </a:p>
          <a:p>
            <a:pPr algn="r"/>
            <a:r>
              <a:rPr lang="en-US" dirty="0" smtClean="0"/>
              <a:t>positive random </a:t>
            </a:r>
          </a:p>
          <a:p>
            <a:pPr algn="r"/>
            <a:r>
              <a:rPr lang="en-US" dirty="0" smtClean="0"/>
              <a:t>variable. </a:t>
            </a:r>
          </a:p>
          <a:p>
            <a:pPr algn="r"/>
            <a:r>
              <a:rPr lang="en-US" dirty="0" smtClean="0"/>
              <a:t>*Useful in studying </a:t>
            </a:r>
          </a:p>
          <a:p>
            <a:pPr algn="r"/>
            <a:r>
              <a:rPr lang="en-US" dirty="0"/>
              <a:t>t</a:t>
            </a:r>
            <a:r>
              <a:rPr lang="en-US" dirty="0" smtClean="0"/>
              <a:t>he behavior of</a:t>
            </a:r>
          </a:p>
          <a:p>
            <a:pPr algn="r"/>
            <a:r>
              <a:rPr lang="en-US" dirty="0" smtClean="0"/>
              <a:t> stock prices.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234913846"/>
              </p:ext>
            </p:extLst>
          </p:nvPr>
        </p:nvGraphicFramePr>
        <p:xfrm>
          <a:off x="3048000" y="1676400"/>
          <a:ext cx="457200" cy="485775"/>
        </p:xfrm>
        <a:graphic>
          <a:graphicData uri="http://schemas.openxmlformats.org/presentationml/2006/ole">
            <mc:AlternateContent xmlns:mc="http://schemas.openxmlformats.org/markup-compatibility/2006">
              <mc:Choice xmlns:v="urn:schemas-microsoft-com:vml" Requires="v">
                <p:oleObj spid="_x0000_s7297" name="Equation" r:id="rId3" imgW="152268" imgH="164957" progId="Equation.3">
                  <p:embed/>
                </p:oleObj>
              </mc:Choice>
              <mc:Fallback>
                <p:oleObj name="Equation" r:id="rId3" imgW="152268" imgH="164957" progId="Equation.3">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676400"/>
                        <a:ext cx="457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375073666"/>
              </p:ext>
            </p:extLst>
          </p:nvPr>
        </p:nvGraphicFramePr>
        <p:xfrm>
          <a:off x="4000005" y="1524000"/>
          <a:ext cx="609600" cy="557213"/>
        </p:xfrm>
        <a:graphic>
          <a:graphicData uri="http://schemas.openxmlformats.org/presentationml/2006/ole">
            <mc:AlternateContent xmlns:mc="http://schemas.openxmlformats.org/markup-compatibility/2006">
              <mc:Choice xmlns:v="urn:schemas-microsoft-com:vml" Requires="v">
                <p:oleObj spid="_x0000_s7298" name="Equation" r:id="rId5" imgW="215713" imgH="203024" progId="Equation.3">
                  <p:embed/>
                </p:oleObj>
              </mc:Choice>
              <mc:Fallback>
                <p:oleObj name="Equation" r:id="rId5" imgW="215713" imgH="203024" progId="Equation.3">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005" y="1524000"/>
                        <a:ext cx="6096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764932736"/>
              </p:ext>
            </p:extLst>
          </p:nvPr>
        </p:nvGraphicFramePr>
        <p:xfrm>
          <a:off x="1905000" y="3276600"/>
          <a:ext cx="2220686" cy="685800"/>
        </p:xfrm>
        <a:graphic>
          <a:graphicData uri="http://schemas.openxmlformats.org/presentationml/2006/ole">
            <mc:AlternateContent xmlns:mc="http://schemas.openxmlformats.org/markup-compatibility/2006">
              <mc:Choice xmlns:v="urn:schemas-microsoft-com:vml" Requires="v">
                <p:oleObj spid="_x0000_s7299" name="Equation" r:id="rId7" imgW="647419" imgH="203112" progId="Equation.3">
                  <p:embed/>
                </p:oleObj>
              </mc:Choice>
              <mc:Fallback>
                <p:oleObj name="Equation" r:id="rId7" imgW="647419" imgH="203112"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3276600"/>
                        <a:ext cx="2220686" cy="685800"/>
                      </a:xfrm>
                      <a:prstGeom prst="rect">
                        <a:avLst/>
                      </a:prstGeom>
                      <a:noFill/>
                    </p:spPr>
                  </p:pic>
                </p:oleObj>
              </mc:Fallback>
            </mc:AlternateContent>
          </a:graphicData>
        </a:graphic>
      </p:graphicFrame>
      <p:sp>
        <p:nvSpPr>
          <p:cNvPr id="8" name="TextBox 7"/>
          <p:cNvSpPr txBox="1"/>
          <p:nvPr/>
        </p:nvSpPr>
        <p:spPr>
          <a:xfrm>
            <a:off x="3771405" y="41148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(19.6)</a:t>
            </a:r>
          </a:p>
        </p:txBody>
      </p:sp>
      <p:sp>
        <p:nvSpPr>
          <p:cNvPr id="9" name="Slide Number Placeholder 8"/>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8</a:t>
            </a:fld>
            <a:endParaRPr lang="en-US">
              <a:solidFill>
                <a:schemeClr val="accent6">
                  <a:lumMod val="20000"/>
                  <a:lumOff val="80000"/>
                </a:schemeClr>
              </a:solidFill>
            </a:endParaRPr>
          </a:p>
        </p:txBody>
      </p:sp>
    </p:spTree>
    <p:extLst>
      <p:ext uri="{BB962C8B-B14F-4D97-AF65-F5344CB8AC3E}">
        <p14:creationId xmlns:p14="http://schemas.microsoft.com/office/powerpoint/2010/main" val="1805664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19-1 Calculation of </a:t>
            </a:r>
            <a:r>
              <a:rPr lang="en-US" dirty="0"/>
              <a:t>S</a:t>
            </a:r>
            <a:r>
              <a:rPr lang="en-US" baseline="-25000" dirty="0"/>
              <a:t>t</a:t>
            </a:r>
            <a:r>
              <a:rPr lang="en-US" baseline="30000" dirty="0"/>
              <a:t>*</a:t>
            </a:r>
            <a:r>
              <a:rPr lang="en-US" dirty="0" smtClean="0"/>
              <a:t> </a:t>
            </a:r>
            <a:endParaRPr lang="en-US" dirty="0"/>
          </a:p>
        </p:txBody>
      </p:sp>
      <p:sp>
        <p:nvSpPr>
          <p:cNvPr id="3" name="Content Placeholder 2"/>
          <p:cNvSpPr>
            <a:spLocks noGrp="1"/>
          </p:cNvSpPr>
          <p:nvPr>
            <p:ph idx="1"/>
          </p:nvPr>
        </p:nvSpPr>
        <p:spPr/>
        <p:txBody>
          <a:bodyPr/>
          <a:lstStyle/>
          <a:p>
            <a:r>
              <a:rPr lang="en-US" dirty="0"/>
              <a:t>S</a:t>
            </a:r>
            <a:r>
              <a:rPr lang="en-US" baseline="-25000" dirty="0"/>
              <a:t>t</a:t>
            </a:r>
            <a:r>
              <a:rPr lang="en-US" baseline="30000" dirty="0" smtClean="0"/>
              <a:t>*</a:t>
            </a:r>
            <a:r>
              <a:rPr lang="en-US" dirty="0" smtClean="0"/>
              <a:t> (Critical ex-dividend stock price)</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nvGraphicFramePr>
        <p:xfrm>
          <a:off x="0" y="0"/>
          <a:ext cx="190500" cy="238125"/>
        </p:xfrm>
        <a:graphic>
          <a:graphicData uri="http://schemas.openxmlformats.org/presentationml/2006/ole">
            <mc:AlternateContent xmlns:mc="http://schemas.openxmlformats.org/markup-compatibility/2006">
              <mc:Choice xmlns:v="urn:schemas-microsoft-com:vml" Requires="v">
                <p:oleObj spid="_x0000_s74761" name="Equation" r:id="rId3" imgW="190417" imgH="241195" progId="Equation.DSMT4">
                  <p:embed/>
                </p:oleObj>
              </mc:Choice>
              <mc:Fallback>
                <p:oleObj name="Equation" r:id="rId3" imgW="190417" imgH="241195"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500"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78351883"/>
              </p:ext>
            </p:extLst>
          </p:nvPr>
        </p:nvGraphicFramePr>
        <p:xfrm>
          <a:off x="457200" y="1676401"/>
          <a:ext cx="8229600" cy="4728208"/>
        </p:xfrm>
        <a:graphic>
          <a:graphicData uri="http://schemas.openxmlformats.org/drawingml/2006/table">
            <a:tbl>
              <a:tblPr/>
              <a:tblGrid>
                <a:gridCol w="2304288"/>
                <a:gridCol w="987552"/>
                <a:gridCol w="987552"/>
                <a:gridCol w="987552"/>
                <a:gridCol w="987552"/>
                <a:gridCol w="987552"/>
                <a:gridCol w="987552"/>
              </a:tblGrid>
              <a:tr h="524870">
                <a:tc gridSpan="7">
                  <a:txBody>
                    <a:bodyPr/>
                    <a:lstStyle/>
                    <a:p>
                      <a:pPr marL="0" marR="0" algn="ctr">
                        <a:spcBef>
                          <a:spcPts val="0"/>
                        </a:spcBef>
                        <a:spcAft>
                          <a:spcPts val="0"/>
                        </a:spcAft>
                      </a:pPr>
                      <a:r>
                        <a:rPr lang="zh-TW" sz="1200" kern="0">
                          <a:solidFill>
                            <a:srgbClr val="000000"/>
                          </a:solidFill>
                          <a:effectLst/>
                          <a:latin typeface="Times New Roman"/>
                          <a:ea typeface="PMingLiU"/>
                        </a:rPr>
                        <a:t>　</a:t>
                      </a:r>
                      <a:endParaRPr lang="en-US" sz="1200" kern="100">
                        <a:effectLst/>
                        <a:latin typeface="Times New Roman"/>
                        <a:ea typeface="PMingLiU"/>
                      </a:endParaRPr>
                    </a:p>
                  </a:txBody>
                  <a:tcPr marL="17780" marR="177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9896">
                <a:tc>
                  <a:txBody>
                    <a:bodyPr/>
                    <a:lstStyle/>
                    <a:p>
                      <a:pPr marL="0" marR="0" algn="ctr">
                        <a:spcBef>
                          <a:spcPts val="0"/>
                        </a:spcBef>
                        <a:spcAft>
                          <a:spcPts val="0"/>
                        </a:spcAft>
                      </a:pPr>
                      <a:r>
                        <a:rPr lang="en-US" sz="1200" b="1" kern="0">
                          <a:solidFill>
                            <a:srgbClr val="000000"/>
                          </a:solidFill>
                          <a:effectLst/>
                          <a:latin typeface="Times New Roman"/>
                          <a:ea typeface="PMingLiU"/>
                        </a:rPr>
                        <a:t>S*(critical exdividend</a:t>
                      </a:r>
                      <a:endParaRPr lang="en-US" sz="1200" kern="100">
                        <a:effectLst/>
                        <a:latin typeface="Times New Roman"/>
                        <a:ea typeface="PMingLiU"/>
                      </a:endParaRPr>
                    </a:p>
                    <a:p>
                      <a:pPr marL="0" marR="0" algn="ctr">
                        <a:spcBef>
                          <a:spcPts val="0"/>
                        </a:spcBef>
                        <a:spcAft>
                          <a:spcPts val="0"/>
                        </a:spcAft>
                      </a:pPr>
                      <a:r>
                        <a:rPr lang="en-US" sz="1200" b="1" kern="0">
                          <a:solidFill>
                            <a:srgbClr val="000000"/>
                          </a:solidFill>
                          <a:effectLst/>
                          <a:latin typeface="Times New Roman"/>
                          <a:ea typeface="PMingLiU"/>
                        </a:rPr>
                        <a:t> stock price)</a:t>
                      </a:r>
                      <a:endParaRPr lang="en-US" sz="12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46</a:t>
                      </a:r>
                      <a:endParaRPr lang="en-US" sz="1200" kern="100">
                        <a:effectLst/>
                        <a:latin typeface="Times New Roman"/>
                        <a:ea typeface="PMingLiU"/>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46.962</a:t>
                      </a:r>
                      <a:endParaRPr lang="en-US" sz="1200" kern="100">
                        <a:effectLst/>
                        <a:latin typeface="Times New Roman"/>
                        <a:ea typeface="PMingLiU"/>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46.963</a:t>
                      </a:r>
                      <a:endParaRPr lang="en-US" sz="1200" kern="100">
                        <a:effectLst/>
                        <a:latin typeface="Times New Roman"/>
                        <a:ea typeface="PMingLiU"/>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46.9641</a:t>
                      </a:r>
                      <a:endParaRPr lang="en-US" sz="1200" kern="100">
                        <a:effectLst/>
                        <a:latin typeface="Times New Roman"/>
                        <a:ea typeface="PMingLiU"/>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ctr">
                        <a:spcBef>
                          <a:spcPts val="0"/>
                        </a:spcBef>
                        <a:spcAft>
                          <a:spcPts val="0"/>
                        </a:spcAft>
                      </a:pPr>
                      <a:r>
                        <a:rPr lang="en-US" sz="1200" b="1" kern="0">
                          <a:solidFill>
                            <a:srgbClr val="000000"/>
                          </a:solidFill>
                          <a:effectLst/>
                          <a:latin typeface="Times New Roman"/>
                          <a:ea typeface="PMingLiU"/>
                        </a:rPr>
                        <a:t>46.9</a:t>
                      </a:r>
                      <a:endParaRPr lang="en-US" sz="1200" kern="100">
                        <a:effectLst/>
                        <a:latin typeface="Times New Roman"/>
                        <a:ea typeface="PMingLiU"/>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47</a:t>
                      </a:r>
                      <a:endParaRPr lang="en-US" sz="1200" kern="100">
                        <a:effectLst/>
                        <a:latin typeface="Times New Roman"/>
                        <a:ea typeface="PMingLiU"/>
                      </a:endParaRPr>
                    </a:p>
                  </a:txBody>
                  <a:tcPr marL="17780" marR="177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19896">
                <a:tc>
                  <a:txBody>
                    <a:bodyPr/>
                    <a:lstStyle/>
                    <a:p>
                      <a:pPr marL="0" marR="0" algn="ctr">
                        <a:spcBef>
                          <a:spcPts val="0"/>
                        </a:spcBef>
                        <a:spcAft>
                          <a:spcPts val="0"/>
                        </a:spcAft>
                      </a:pPr>
                      <a:r>
                        <a:rPr lang="en-US" sz="1200" b="1" i="1" kern="0">
                          <a:solidFill>
                            <a:srgbClr val="000000"/>
                          </a:solidFill>
                          <a:effectLst/>
                          <a:latin typeface="Times New Roman"/>
                          <a:ea typeface="PMingLiU"/>
                        </a:rPr>
                        <a:t>X</a:t>
                      </a:r>
                      <a:r>
                        <a:rPr lang="en-US" sz="1200" b="1" kern="0">
                          <a:solidFill>
                            <a:srgbClr val="000000"/>
                          </a:solidFill>
                          <a:effectLst/>
                          <a:latin typeface="Times New Roman"/>
                          <a:ea typeface="PMingLiU"/>
                        </a:rPr>
                        <a:t>(exercise price of option)</a:t>
                      </a:r>
                      <a:endParaRPr lang="en-US" sz="12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48</a:t>
                      </a:r>
                      <a:endParaRPr lang="en-US" sz="1200" kern="100">
                        <a:effectLst/>
                        <a:latin typeface="Times New Roman"/>
                        <a:ea typeface="PMingLiU"/>
                      </a:endParaRPr>
                    </a:p>
                  </a:txBody>
                  <a:tcPr marL="17780" marR="17780" marT="0" marB="0" anchor="ctr">
                    <a:lnL>
                      <a:noFill/>
                    </a:lnL>
                    <a:lnR>
                      <a:noFill/>
                    </a:lnR>
                    <a:lnT>
                      <a:noFill/>
                    </a:lnT>
                    <a:lnB>
                      <a:noFill/>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48</a:t>
                      </a:r>
                      <a:endParaRPr lang="en-US" sz="1200" kern="100">
                        <a:effectLst/>
                        <a:latin typeface="Times New Roman"/>
                        <a:ea typeface="PMingLiU"/>
                      </a:endParaRPr>
                    </a:p>
                  </a:txBody>
                  <a:tcPr marL="17780" marR="17780" marT="0" marB="0" anchor="ctr">
                    <a:lnL>
                      <a:noFill/>
                    </a:lnL>
                    <a:lnR>
                      <a:noFill/>
                    </a:lnR>
                    <a:lnT>
                      <a:noFill/>
                    </a:lnT>
                    <a:lnB>
                      <a:noFill/>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48</a:t>
                      </a:r>
                      <a:endParaRPr lang="en-US" sz="1200" kern="100">
                        <a:effectLst/>
                        <a:latin typeface="Times New Roman"/>
                        <a:ea typeface="PMingLiU"/>
                      </a:endParaRPr>
                    </a:p>
                  </a:txBody>
                  <a:tcPr marL="17780" marR="17780" marT="0" marB="0" anchor="ctr">
                    <a:lnL>
                      <a:noFill/>
                    </a:lnL>
                    <a:lnR>
                      <a:noFill/>
                    </a:lnR>
                    <a:lnT>
                      <a:noFill/>
                    </a:lnT>
                    <a:lnB>
                      <a:noFill/>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48</a:t>
                      </a:r>
                      <a:endParaRPr lang="en-US" sz="1200" kern="100">
                        <a:effectLst/>
                        <a:latin typeface="Times New Roman"/>
                        <a:ea typeface="PMingLiU"/>
                      </a:endParaRPr>
                    </a:p>
                  </a:txBody>
                  <a:tcPr marL="17780" marR="17780" marT="0" marB="0" anchor="ctr">
                    <a:lnL>
                      <a:noFill/>
                    </a:lnL>
                    <a:lnR>
                      <a:noFill/>
                    </a:lnR>
                    <a:lnT>
                      <a:noFill/>
                    </a:lnT>
                    <a:lnB>
                      <a:noFill/>
                    </a:lnB>
                    <a:solidFill>
                      <a:srgbClr val="C0C0C0"/>
                    </a:solidFill>
                  </a:tcPr>
                </a:tc>
                <a:tc>
                  <a:txBody>
                    <a:bodyPr/>
                    <a:lstStyle/>
                    <a:p>
                      <a:pPr marL="0" marR="0" algn="ctr">
                        <a:spcBef>
                          <a:spcPts val="0"/>
                        </a:spcBef>
                        <a:spcAft>
                          <a:spcPts val="0"/>
                        </a:spcAft>
                      </a:pPr>
                      <a:r>
                        <a:rPr lang="en-US" sz="1200" b="1" kern="0">
                          <a:solidFill>
                            <a:srgbClr val="000000"/>
                          </a:solidFill>
                          <a:effectLst/>
                          <a:latin typeface="Times New Roman"/>
                          <a:ea typeface="PMingLiU"/>
                        </a:rPr>
                        <a:t>48</a:t>
                      </a:r>
                      <a:endParaRPr lang="en-US" sz="1200" kern="100">
                        <a:effectLst/>
                        <a:latin typeface="Times New Roman"/>
                        <a:ea typeface="PMingLiU"/>
                      </a:endParaRPr>
                    </a:p>
                  </a:txBody>
                  <a:tcPr marL="17780" marR="17780" marT="0" marB="0" anchor="ctr">
                    <a:lnL>
                      <a:noFill/>
                    </a:lnL>
                    <a:lnR>
                      <a:noFill/>
                    </a:lnR>
                    <a:lnT>
                      <a:noFill/>
                    </a:lnT>
                    <a:lnB>
                      <a:noFill/>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48</a:t>
                      </a:r>
                      <a:endParaRPr lang="en-US" sz="1200" kern="100">
                        <a:effectLst/>
                        <a:latin typeface="Times New Roman"/>
                        <a:ea typeface="PMingLiU"/>
                      </a:endParaRPr>
                    </a:p>
                  </a:txBody>
                  <a:tcPr marL="17780" marR="17780" marT="0" marB="0" anchor="ctr">
                    <a:lnL>
                      <a:noFill/>
                    </a:lnL>
                    <a:lnR w="12700" cap="flat" cmpd="sng" algn="ctr">
                      <a:solidFill>
                        <a:srgbClr val="000000"/>
                      </a:solidFill>
                      <a:prstDash val="solid"/>
                      <a:round/>
                      <a:headEnd type="none" w="med" len="med"/>
                      <a:tailEnd type="none" w="med" len="med"/>
                    </a:lnR>
                    <a:lnT>
                      <a:noFill/>
                    </a:lnT>
                    <a:lnB>
                      <a:noFill/>
                    </a:lnB>
                  </a:tcPr>
                </a:tc>
              </a:tr>
              <a:tr h="240566">
                <a:tc>
                  <a:txBody>
                    <a:bodyPr/>
                    <a:lstStyle/>
                    <a:p>
                      <a:pPr marL="0" marR="0" algn="ctr">
                        <a:spcBef>
                          <a:spcPts val="0"/>
                        </a:spcBef>
                        <a:spcAft>
                          <a:spcPts val="0"/>
                        </a:spcAft>
                      </a:pPr>
                      <a:r>
                        <a:rPr lang="en-US" sz="1200" b="1" i="1" kern="0">
                          <a:solidFill>
                            <a:srgbClr val="000000"/>
                          </a:solidFill>
                          <a:effectLst/>
                          <a:latin typeface="Times New Roman"/>
                          <a:ea typeface="PMingLiU"/>
                        </a:rPr>
                        <a:t>r</a:t>
                      </a:r>
                      <a:r>
                        <a:rPr lang="en-US" sz="1200" b="1" kern="0">
                          <a:solidFill>
                            <a:srgbClr val="000000"/>
                          </a:solidFill>
                          <a:effectLst/>
                          <a:latin typeface="Times New Roman"/>
                          <a:ea typeface="PMingLiU"/>
                        </a:rPr>
                        <a:t>(risk-free interest rate)</a:t>
                      </a:r>
                      <a:endParaRPr lang="en-US" sz="12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0.08</a:t>
                      </a:r>
                      <a:endParaRPr lang="en-US" sz="1200" kern="100">
                        <a:effectLst/>
                        <a:latin typeface="Times New Roman"/>
                        <a:ea typeface="PMingLiU"/>
                      </a:endParaRPr>
                    </a:p>
                  </a:txBody>
                  <a:tcPr marL="17780" marR="17780" marT="0" marB="0" anchor="ctr">
                    <a:lnL>
                      <a:noFill/>
                    </a:lnL>
                    <a:lnR>
                      <a:noFill/>
                    </a:lnR>
                    <a:lnT>
                      <a:noFill/>
                    </a:lnT>
                    <a:lnB>
                      <a:noFill/>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0.08</a:t>
                      </a:r>
                      <a:endParaRPr lang="en-US" sz="1200" kern="100">
                        <a:effectLst/>
                        <a:latin typeface="Times New Roman"/>
                        <a:ea typeface="PMingLiU"/>
                      </a:endParaRPr>
                    </a:p>
                  </a:txBody>
                  <a:tcPr marL="17780" marR="17780" marT="0" marB="0" anchor="ctr">
                    <a:lnL>
                      <a:noFill/>
                    </a:lnL>
                    <a:lnR>
                      <a:noFill/>
                    </a:lnR>
                    <a:lnT>
                      <a:noFill/>
                    </a:lnT>
                    <a:lnB>
                      <a:noFill/>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0.08</a:t>
                      </a:r>
                      <a:endParaRPr lang="en-US" sz="1200" kern="100">
                        <a:effectLst/>
                        <a:latin typeface="Times New Roman"/>
                        <a:ea typeface="PMingLiU"/>
                      </a:endParaRPr>
                    </a:p>
                  </a:txBody>
                  <a:tcPr marL="17780" marR="17780" marT="0" marB="0" anchor="ctr">
                    <a:lnL>
                      <a:noFill/>
                    </a:lnL>
                    <a:lnR>
                      <a:noFill/>
                    </a:lnR>
                    <a:lnT>
                      <a:noFill/>
                    </a:lnT>
                    <a:lnB>
                      <a:noFill/>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0.08</a:t>
                      </a:r>
                      <a:endParaRPr lang="en-US" sz="1200" kern="100">
                        <a:effectLst/>
                        <a:latin typeface="Times New Roman"/>
                        <a:ea typeface="PMingLiU"/>
                      </a:endParaRPr>
                    </a:p>
                  </a:txBody>
                  <a:tcPr marL="17780" marR="17780" marT="0" marB="0" anchor="ctr">
                    <a:lnL>
                      <a:noFill/>
                    </a:lnL>
                    <a:lnR>
                      <a:noFill/>
                    </a:lnR>
                    <a:lnT>
                      <a:noFill/>
                    </a:lnT>
                    <a:lnB>
                      <a:noFill/>
                    </a:lnB>
                    <a:solidFill>
                      <a:srgbClr val="C0C0C0"/>
                    </a:solidFill>
                  </a:tcPr>
                </a:tc>
                <a:tc>
                  <a:txBody>
                    <a:bodyPr/>
                    <a:lstStyle/>
                    <a:p>
                      <a:pPr marL="0" marR="0" algn="ctr">
                        <a:spcBef>
                          <a:spcPts val="0"/>
                        </a:spcBef>
                        <a:spcAft>
                          <a:spcPts val="0"/>
                        </a:spcAft>
                      </a:pPr>
                      <a:r>
                        <a:rPr lang="en-US" sz="1200" b="1" kern="0">
                          <a:solidFill>
                            <a:srgbClr val="000000"/>
                          </a:solidFill>
                          <a:effectLst/>
                          <a:latin typeface="Times New Roman"/>
                          <a:ea typeface="PMingLiU"/>
                        </a:rPr>
                        <a:t>0.08</a:t>
                      </a:r>
                      <a:endParaRPr lang="en-US" sz="1200" kern="100">
                        <a:effectLst/>
                        <a:latin typeface="Times New Roman"/>
                        <a:ea typeface="PMingLiU"/>
                      </a:endParaRPr>
                    </a:p>
                  </a:txBody>
                  <a:tcPr marL="17780" marR="17780" marT="0" marB="0" anchor="ctr">
                    <a:lnL>
                      <a:noFill/>
                    </a:lnL>
                    <a:lnR>
                      <a:noFill/>
                    </a:lnR>
                    <a:lnT>
                      <a:noFill/>
                    </a:lnT>
                    <a:lnB>
                      <a:noFill/>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0.08</a:t>
                      </a:r>
                      <a:endParaRPr lang="en-US" sz="1200" kern="100">
                        <a:effectLst/>
                        <a:latin typeface="Times New Roman"/>
                        <a:ea typeface="PMingLiU"/>
                      </a:endParaRPr>
                    </a:p>
                  </a:txBody>
                  <a:tcPr marL="17780" marR="17780" marT="0" marB="0" anchor="ctr">
                    <a:lnL>
                      <a:noFill/>
                    </a:lnL>
                    <a:lnR w="12700" cap="flat" cmpd="sng" algn="ctr">
                      <a:solidFill>
                        <a:srgbClr val="000000"/>
                      </a:solidFill>
                      <a:prstDash val="solid"/>
                      <a:round/>
                      <a:headEnd type="none" w="med" len="med"/>
                      <a:tailEnd type="none" w="med" len="med"/>
                    </a:lnR>
                    <a:lnT>
                      <a:noFill/>
                    </a:lnT>
                    <a:lnB>
                      <a:noFill/>
                    </a:lnB>
                  </a:tcPr>
                </a:tc>
              </a:tr>
              <a:tr h="240566">
                <a:tc>
                  <a:txBody>
                    <a:bodyPr/>
                    <a:lstStyle/>
                    <a:p>
                      <a:pPr marL="0" marR="0" algn="ctr">
                        <a:spcBef>
                          <a:spcPts val="0"/>
                        </a:spcBef>
                        <a:spcAft>
                          <a:spcPts val="0"/>
                        </a:spcAft>
                      </a:pPr>
                      <a:r>
                        <a:rPr lang="en-US" sz="1200" b="1" kern="0">
                          <a:solidFill>
                            <a:srgbClr val="000000"/>
                          </a:solidFill>
                          <a:effectLst/>
                          <a:latin typeface="Times New Roman"/>
                          <a:ea typeface="PMingLiU"/>
                        </a:rPr>
                        <a:t>volalitity of stock</a:t>
                      </a:r>
                      <a:endParaRPr lang="en-US" sz="12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0.2</a:t>
                      </a:r>
                      <a:endParaRPr lang="en-US" sz="1200" kern="100">
                        <a:effectLst/>
                        <a:latin typeface="Times New Roman"/>
                        <a:ea typeface="PMingLiU"/>
                      </a:endParaRPr>
                    </a:p>
                  </a:txBody>
                  <a:tcPr marL="17780" marR="17780" marT="0" marB="0" anchor="ctr">
                    <a:lnL>
                      <a:noFill/>
                    </a:lnL>
                    <a:lnR>
                      <a:noFill/>
                    </a:lnR>
                    <a:lnT>
                      <a:noFill/>
                    </a:lnT>
                    <a:lnB>
                      <a:noFill/>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0.2</a:t>
                      </a:r>
                      <a:endParaRPr lang="en-US" sz="1200" kern="100">
                        <a:effectLst/>
                        <a:latin typeface="Times New Roman"/>
                        <a:ea typeface="PMingLiU"/>
                      </a:endParaRPr>
                    </a:p>
                  </a:txBody>
                  <a:tcPr marL="17780" marR="17780" marT="0" marB="0" anchor="ctr">
                    <a:lnL>
                      <a:noFill/>
                    </a:lnL>
                    <a:lnR>
                      <a:noFill/>
                    </a:lnR>
                    <a:lnT>
                      <a:noFill/>
                    </a:lnT>
                    <a:lnB>
                      <a:noFill/>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0.2</a:t>
                      </a:r>
                      <a:endParaRPr lang="en-US" sz="1200" kern="100">
                        <a:effectLst/>
                        <a:latin typeface="Times New Roman"/>
                        <a:ea typeface="PMingLiU"/>
                      </a:endParaRPr>
                    </a:p>
                  </a:txBody>
                  <a:tcPr marL="17780" marR="17780" marT="0" marB="0" anchor="ctr">
                    <a:lnL>
                      <a:noFill/>
                    </a:lnL>
                    <a:lnR>
                      <a:noFill/>
                    </a:lnR>
                    <a:lnT>
                      <a:noFill/>
                    </a:lnT>
                    <a:lnB>
                      <a:noFill/>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0.2</a:t>
                      </a:r>
                      <a:endParaRPr lang="en-US" sz="1200" kern="100">
                        <a:effectLst/>
                        <a:latin typeface="Times New Roman"/>
                        <a:ea typeface="PMingLiU"/>
                      </a:endParaRPr>
                    </a:p>
                  </a:txBody>
                  <a:tcPr marL="17780" marR="17780" marT="0" marB="0" anchor="ctr">
                    <a:lnL>
                      <a:noFill/>
                    </a:lnL>
                    <a:lnR>
                      <a:noFill/>
                    </a:lnR>
                    <a:lnT>
                      <a:noFill/>
                    </a:lnT>
                    <a:lnB>
                      <a:noFill/>
                    </a:lnB>
                    <a:solidFill>
                      <a:srgbClr val="C0C0C0"/>
                    </a:solidFill>
                  </a:tcPr>
                </a:tc>
                <a:tc>
                  <a:txBody>
                    <a:bodyPr/>
                    <a:lstStyle/>
                    <a:p>
                      <a:pPr marL="0" marR="0" algn="ctr">
                        <a:spcBef>
                          <a:spcPts val="0"/>
                        </a:spcBef>
                        <a:spcAft>
                          <a:spcPts val="0"/>
                        </a:spcAft>
                      </a:pPr>
                      <a:r>
                        <a:rPr lang="en-US" sz="1200" b="1" kern="0">
                          <a:solidFill>
                            <a:srgbClr val="000000"/>
                          </a:solidFill>
                          <a:effectLst/>
                          <a:latin typeface="Times New Roman"/>
                          <a:ea typeface="PMingLiU"/>
                        </a:rPr>
                        <a:t>0.2</a:t>
                      </a:r>
                      <a:endParaRPr lang="en-US" sz="1200" kern="100">
                        <a:effectLst/>
                        <a:latin typeface="Times New Roman"/>
                        <a:ea typeface="PMingLiU"/>
                      </a:endParaRPr>
                    </a:p>
                  </a:txBody>
                  <a:tcPr marL="17780" marR="17780" marT="0" marB="0" anchor="ctr">
                    <a:lnL>
                      <a:noFill/>
                    </a:lnL>
                    <a:lnR>
                      <a:noFill/>
                    </a:lnR>
                    <a:lnT>
                      <a:noFill/>
                    </a:lnT>
                    <a:lnB>
                      <a:noFill/>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0.2</a:t>
                      </a:r>
                      <a:endParaRPr lang="en-US" sz="1200" kern="100">
                        <a:effectLst/>
                        <a:latin typeface="Times New Roman"/>
                        <a:ea typeface="PMingLiU"/>
                      </a:endParaRPr>
                    </a:p>
                  </a:txBody>
                  <a:tcPr marL="17780" marR="17780" marT="0" marB="0" anchor="ctr">
                    <a:lnL>
                      <a:noFill/>
                    </a:lnL>
                    <a:lnR w="12700" cap="flat" cmpd="sng" algn="ctr">
                      <a:solidFill>
                        <a:srgbClr val="000000"/>
                      </a:solidFill>
                      <a:prstDash val="solid"/>
                      <a:round/>
                      <a:headEnd type="none" w="med" len="med"/>
                      <a:tailEnd type="none" w="med" len="med"/>
                    </a:lnR>
                    <a:lnT>
                      <a:noFill/>
                    </a:lnT>
                    <a:lnB>
                      <a:noFill/>
                    </a:lnB>
                  </a:tcPr>
                </a:tc>
              </a:tr>
              <a:tr h="419896">
                <a:tc>
                  <a:txBody>
                    <a:bodyPr/>
                    <a:lstStyle/>
                    <a:p>
                      <a:pPr marL="0" marR="0" algn="ctr">
                        <a:spcBef>
                          <a:spcPts val="0"/>
                        </a:spcBef>
                        <a:spcAft>
                          <a:spcPts val="0"/>
                        </a:spcAft>
                      </a:pPr>
                      <a:r>
                        <a:rPr lang="en-US" sz="1200" b="1" i="1" kern="0">
                          <a:solidFill>
                            <a:srgbClr val="000000"/>
                          </a:solidFill>
                          <a:effectLst/>
                          <a:latin typeface="Times New Roman"/>
                          <a:ea typeface="PMingLiU"/>
                        </a:rPr>
                        <a:t>T</a:t>
                      </a:r>
                      <a:r>
                        <a:rPr lang="en-US" sz="1200" b="1" kern="0">
                          <a:solidFill>
                            <a:srgbClr val="000000"/>
                          </a:solidFill>
                          <a:effectLst/>
                          <a:latin typeface="Times New Roman"/>
                          <a:ea typeface="PMingLiU"/>
                        </a:rPr>
                        <a:t>-</a:t>
                      </a:r>
                      <a:r>
                        <a:rPr lang="en-US" sz="1200" b="1" i="1" kern="0">
                          <a:solidFill>
                            <a:srgbClr val="000000"/>
                          </a:solidFill>
                          <a:effectLst/>
                          <a:latin typeface="Times New Roman"/>
                          <a:ea typeface="PMingLiU"/>
                        </a:rPr>
                        <a:t>t</a:t>
                      </a:r>
                      <a:r>
                        <a:rPr lang="en-US" sz="1200" b="1" kern="0">
                          <a:solidFill>
                            <a:srgbClr val="000000"/>
                          </a:solidFill>
                          <a:effectLst/>
                          <a:latin typeface="Times New Roman"/>
                          <a:ea typeface="PMingLiU"/>
                        </a:rPr>
                        <a:t>(expiration date-exercise date)</a:t>
                      </a:r>
                      <a:endParaRPr lang="en-US" sz="12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0.10959</a:t>
                      </a:r>
                      <a:endParaRPr lang="en-US" sz="1200" kern="100">
                        <a:effectLst/>
                        <a:latin typeface="Times New Roman"/>
                        <a:ea typeface="PMingLiU"/>
                      </a:endParaRPr>
                    </a:p>
                  </a:txBody>
                  <a:tcPr marL="17780" marR="17780" marT="0" marB="0" anchor="ctr">
                    <a:lnL>
                      <a:noFill/>
                    </a:lnL>
                    <a:lnR>
                      <a:noFill/>
                    </a:lnR>
                    <a:lnT>
                      <a:noFill/>
                    </a:lnT>
                    <a:lnB>
                      <a:noFill/>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0.10959</a:t>
                      </a:r>
                      <a:endParaRPr lang="en-US" sz="1200" kern="100">
                        <a:effectLst/>
                        <a:latin typeface="Times New Roman"/>
                        <a:ea typeface="PMingLiU"/>
                      </a:endParaRPr>
                    </a:p>
                  </a:txBody>
                  <a:tcPr marL="17780" marR="17780" marT="0" marB="0" anchor="ctr">
                    <a:lnL>
                      <a:noFill/>
                    </a:lnL>
                    <a:lnR>
                      <a:noFill/>
                    </a:lnR>
                    <a:lnT>
                      <a:noFill/>
                    </a:lnT>
                    <a:lnB>
                      <a:noFill/>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0.10959</a:t>
                      </a:r>
                      <a:endParaRPr lang="en-US" sz="1200" kern="100">
                        <a:effectLst/>
                        <a:latin typeface="Times New Roman"/>
                        <a:ea typeface="PMingLiU"/>
                      </a:endParaRPr>
                    </a:p>
                  </a:txBody>
                  <a:tcPr marL="17780" marR="17780" marT="0" marB="0" anchor="ctr">
                    <a:lnL>
                      <a:noFill/>
                    </a:lnL>
                    <a:lnR>
                      <a:noFill/>
                    </a:lnR>
                    <a:lnT>
                      <a:noFill/>
                    </a:lnT>
                    <a:lnB>
                      <a:noFill/>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0.10959</a:t>
                      </a:r>
                      <a:endParaRPr lang="en-US" sz="1200" kern="100">
                        <a:effectLst/>
                        <a:latin typeface="Times New Roman"/>
                        <a:ea typeface="PMingLiU"/>
                      </a:endParaRPr>
                    </a:p>
                  </a:txBody>
                  <a:tcPr marL="17780" marR="17780" marT="0" marB="0" anchor="ctr">
                    <a:lnL>
                      <a:noFill/>
                    </a:lnL>
                    <a:lnR>
                      <a:noFill/>
                    </a:lnR>
                    <a:lnT>
                      <a:noFill/>
                    </a:lnT>
                    <a:lnB>
                      <a:noFill/>
                    </a:lnB>
                    <a:solidFill>
                      <a:srgbClr val="C0C0C0"/>
                    </a:solidFill>
                  </a:tcPr>
                </a:tc>
                <a:tc>
                  <a:txBody>
                    <a:bodyPr/>
                    <a:lstStyle/>
                    <a:p>
                      <a:pPr marL="0" marR="0" algn="ctr">
                        <a:spcBef>
                          <a:spcPts val="0"/>
                        </a:spcBef>
                        <a:spcAft>
                          <a:spcPts val="0"/>
                        </a:spcAft>
                      </a:pPr>
                      <a:r>
                        <a:rPr lang="en-US" sz="1200" b="1" kern="0">
                          <a:solidFill>
                            <a:srgbClr val="000000"/>
                          </a:solidFill>
                          <a:effectLst/>
                          <a:latin typeface="Times New Roman"/>
                          <a:ea typeface="PMingLiU"/>
                        </a:rPr>
                        <a:t>0.10959</a:t>
                      </a:r>
                      <a:endParaRPr lang="en-US" sz="1200" kern="100">
                        <a:effectLst/>
                        <a:latin typeface="Times New Roman"/>
                        <a:ea typeface="PMingLiU"/>
                      </a:endParaRPr>
                    </a:p>
                  </a:txBody>
                  <a:tcPr marL="17780" marR="17780" marT="0" marB="0" anchor="ctr">
                    <a:lnL>
                      <a:noFill/>
                    </a:lnL>
                    <a:lnR>
                      <a:noFill/>
                    </a:lnR>
                    <a:lnT>
                      <a:noFill/>
                    </a:lnT>
                    <a:lnB>
                      <a:noFill/>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0.10959</a:t>
                      </a:r>
                      <a:endParaRPr lang="en-US" sz="1200" kern="100">
                        <a:effectLst/>
                        <a:latin typeface="Times New Roman"/>
                        <a:ea typeface="PMingLiU"/>
                      </a:endParaRPr>
                    </a:p>
                  </a:txBody>
                  <a:tcPr marL="17780" marR="17780" marT="0" marB="0" anchor="ctr">
                    <a:lnL>
                      <a:noFill/>
                    </a:lnL>
                    <a:lnR w="12700" cap="flat" cmpd="sng" algn="ctr">
                      <a:solidFill>
                        <a:srgbClr val="000000"/>
                      </a:solidFill>
                      <a:prstDash val="solid"/>
                      <a:round/>
                      <a:headEnd type="none" w="med" len="med"/>
                      <a:tailEnd type="none" w="med" len="med"/>
                    </a:lnR>
                    <a:lnT>
                      <a:noFill/>
                    </a:lnT>
                    <a:lnB>
                      <a:noFill/>
                    </a:lnB>
                  </a:tcPr>
                </a:tc>
              </a:tr>
              <a:tr h="240566">
                <a:tc>
                  <a:txBody>
                    <a:bodyPr/>
                    <a:lstStyle/>
                    <a:p>
                      <a:pPr marL="0" marR="0" algn="ctr">
                        <a:spcBef>
                          <a:spcPts val="0"/>
                        </a:spcBef>
                        <a:spcAft>
                          <a:spcPts val="0"/>
                        </a:spcAft>
                      </a:pPr>
                      <a:r>
                        <a:rPr lang="en-US" sz="1200" b="1" i="1" kern="0">
                          <a:solidFill>
                            <a:srgbClr val="000000"/>
                          </a:solidFill>
                          <a:effectLst/>
                          <a:latin typeface="Times New Roman"/>
                          <a:ea typeface="PMingLiU"/>
                        </a:rPr>
                        <a:t>d</a:t>
                      </a:r>
                      <a:r>
                        <a:rPr lang="en-US" sz="1200" b="1" kern="0" baseline="-25000">
                          <a:solidFill>
                            <a:srgbClr val="000000"/>
                          </a:solidFill>
                          <a:effectLst/>
                          <a:latin typeface="Times New Roman"/>
                          <a:ea typeface="PMingLiU"/>
                        </a:rPr>
                        <a:t>1</a:t>
                      </a:r>
                      <a:endParaRPr lang="en-US" sz="12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−0.4773</a:t>
                      </a:r>
                      <a:endParaRPr lang="en-US" sz="1200" kern="100">
                        <a:effectLst/>
                        <a:latin typeface="Times New Roman"/>
                        <a:ea typeface="PMingLiU"/>
                      </a:endParaRPr>
                    </a:p>
                  </a:txBody>
                  <a:tcPr marL="17780" marR="17780" marT="0" marB="0" anchor="ctr">
                    <a:lnL>
                      <a:noFill/>
                    </a:lnL>
                    <a:lnR>
                      <a:noFill/>
                    </a:lnR>
                    <a:lnT>
                      <a:noFill/>
                    </a:lnT>
                    <a:lnB>
                      <a:noFill/>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−0.1647</a:t>
                      </a:r>
                      <a:endParaRPr lang="en-US" sz="1200" kern="100">
                        <a:effectLst/>
                        <a:latin typeface="Times New Roman"/>
                        <a:ea typeface="PMingLiU"/>
                      </a:endParaRPr>
                    </a:p>
                  </a:txBody>
                  <a:tcPr marL="17780" marR="17780" marT="0" marB="0" anchor="ctr">
                    <a:lnL>
                      <a:noFill/>
                    </a:lnL>
                    <a:lnR>
                      <a:noFill/>
                    </a:lnR>
                    <a:lnT>
                      <a:noFill/>
                    </a:lnT>
                    <a:lnB>
                      <a:noFill/>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−0.1644</a:t>
                      </a:r>
                      <a:endParaRPr lang="en-US" sz="1200" kern="100">
                        <a:effectLst/>
                        <a:latin typeface="Times New Roman"/>
                        <a:ea typeface="PMingLiU"/>
                      </a:endParaRPr>
                    </a:p>
                  </a:txBody>
                  <a:tcPr marL="17780" marR="17780" marT="0" marB="0" anchor="ctr">
                    <a:lnL>
                      <a:noFill/>
                    </a:lnL>
                    <a:lnR>
                      <a:noFill/>
                    </a:lnR>
                    <a:lnT>
                      <a:noFill/>
                    </a:lnT>
                    <a:lnB>
                      <a:noFill/>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−0.164</a:t>
                      </a:r>
                      <a:endParaRPr lang="en-US" sz="1200" kern="100">
                        <a:effectLst/>
                        <a:latin typeface="Times New Roman"/>
                        <a:ea typeface="PMingLiU"/>
                      </a:endParaRPr>
                    </a:p>
                  </a:txBody>
                  <a:tcPr marL="17780" marR="17780" marT="0" marB="0" anchor="ctr">
                    <a:lnL>
                      <a:noFill/>
                    </a:lnL>
                    <a:lnR>
                      <a:noFill/>
                    </a:lnR>
                    <a:lnT>
                      <a:noFill/>
                    </a:lnT>
                    <a:lnB>
                      <a:noFill/>
                    </a:lnB>
                    <a:solidFill>
                      <a:srgbClr val="C0C0C0"/>
                    </a:solidFill>
                  </a:tcPr>
                </a:tc>
                <a:tc>
                  <a:txBody>
                    <a:bodyPr/>
                    <a:lstStyle/>
                    <a:p>
                      <a:pPr marL="0" marR="0" algn="ctr">
                        <a:spcBef>
                          <a:spcPts val="0"/>
                        </a:spcBef>
                        <a:spcAft>
                          <a:spcPts val="0"/>
                        </a:spcAft>
                      </a:pPr>
                      <a:r>
                        <a:rPr lang="en-US" sz="1200" b="1" kern="0">
                          <a:solidFill>
                            <a:srgbClr val="000000"/>
                          </a:solidFill>
                          <a:effectLst/>
                          <a:latin typeface="Times New Roman"/>
                          <a:ea typeface="PMingLiU"/>
                        </a:rPr>
                        <a:t>−0.1846</a:t>
                      </a:r>
                      <a:endParaRPr lang="en-US" sz="1200" kern="100">
                        <a:effectLst/>
                        <a:latin typeface="Times New Roman"/>
                        <a:ea typeface="PMingLiU"/>
                      </a:endParaRPr>
                    </a:p>
                  </a:txBody>
                  <a:tcPr marL="17780" marR="17780" marT="0" marB="0" anchor="ctr">
                    <a:lnL>
                      <a:noFill/>
                    </a:lnL>
                    <a:lnR>
                      <a:noFill/>
                    </a:lnR>
                    <a:lnT>
                      <a:noFill/>
                    </a:lnT>
                    <a:lnB>
                      <a:noFill/>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−0.1525</a:t>
                      </a:r>
                      <a:endParaRPr lang="en-US" sz="1200" kern="100">
                        <a:effectLst/>
                        <a:latin typeface="Times New Roman"/>
                        <a:ea typeface="PMingLiU"/>
                      </a:endParaRPr>
                    </a:p>
                  </a:txBody>
                  <a:tcPr marL="17780" marR="17780" marT="0" marB="0" anchor="ctr">
                    <a:lnL>
                      <a:noFill/>
                    </a:lnL>
                    <a:lnR w="12700" cap="flat" cmpd="sng" algn="ctr">
                      <a:solidFill>
                        <a:srgbClr val="000000"/>
                      </a:solidFill>
                      <a:prstDash val="solid"/>
                      <a:round/>
                      <a:headEnd type="none" w="med" len="med"/>
                      <a:tailEnd type="none" w="med" len="med"/>
                    </a:lnR>
                    <a:lnT>
                      <a:noFill/>
                    </a:lnT>
                    <a:lnB>
                      <a:noFill/>
                    </a:lnB>
                  </a:tcPr>
                </a:tc>
              </a:tr>
              <a:tr h="240566">
                <a:tc>
                  <a:txBody>
                    <a:bodyPr/>
                    <a:lstStyle/>
                    <a:p>
                      <a:pPr marL="0" marR="0" algn="ctr">
                        <a:spcBef>
                          <a:spcPts val="0"/>
                        </a:spcBef>
                        <a:spcAft>
                          <a:spcPts val="0"/>
                        </a:spcAft>
                      </a:pPr>
                      <a:r>
                        <a:rPr lang="en-US" sz="1200" b="1" i="1" kern="0">
                          <a:solidFill>
                            <a:srgbClr val="000000"/>
                          </a:solidFill>
                          <a:effectLst/>
                          <a:latin typeface="Times New Roman"/>
                          <a:ea typeface="PMingLiU"/>
                        </a:rPr>
                        <a:t>d</a:t>
                      </a:r>
                      <a:r>
                        <a:rPr lang="en-US" sz="1200" b="1" kern="0" baseline="-25000">
                          <a:solidFill>
                            <a:srgbClr val="000000"/>
                          </a:solidFill>
                          <a:effectLst/>
                          <a:latin typeface="Times New Roman"/>
                          <a:ea typeface="PMingLiU"/>
                        </a:rPr>
                        <a:t>2</a:t>
                      </a:r>
                      <a:endParaRPr lang="en-US" sz="12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−0.5435</a:t>
                      </a:r>
                      <a:endParaRPr lang="en-US" sz="1200" kern="100">
                        <a:effectLst/>
                        <a:latin typeface="Times New Roman"/>
                        <a:ea typeface="PMingLiU"/>
                      </a:endParaRPr>
                    </a:p>
                  </a:txBody>
                  <a:tcPr marL="17780" marR="17780" marT="0" marB="0" anchor="ctr">
                    <a:lnL>
                      <a:noFill/>
                    </a:lnL>
                    <a:lnR>
                      <a:noFill/>
                    </a:lnR>
                    <a:lnT>
                      <a:noFill/>
                    </a:lnT>
                    <a:lnB>
                      <a:noFill/>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−0.2309</a:t>
                      </a:r>
                      <a:endParaRPr lang="en-US" sz="1200" kern="100">
                        <a:effectLst/>
                        <a:latin typeface="Times New Roman"/>
                        <a:ea typeface="PMingLiU"/>
                      </a:endParaRPr>
                    </a:p>
                  </a:txBody>
                  <a:tcPr marL="17780" marR="17780" marT="0" marB="0" anchor="ctr">
                    <a:lnL>
                      <a:noFill/>
                    </a:lnL>
                    <a:lnR>
                      <a:noFill/>
                    </a:lnR>
                    <a:lnT>
                      <a:noFill/>
                    </a:lnT>
                    <a:lnB>
                      <a:noFill/>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−0.2306</a:t>
                      </a:r>
                      <a:endParaRPr lang="en-US" sz="1200" kern="100">
                        <a:effectLst/>
                        <a:latin typeface="Times New Roman"/>
                        <a:ea typeface="PMingLiU"/>
                      </a:endParaRPr>
                    </a:p>
                  </a:txBody>
                  <a:tcPr marL="17780" marR="17780" marT="0" marB="0" anchor="ctr">
                    <a:lnL>
                      <a:noFill/>
                    </a:lnL>
                    <a:lnR>
                      <a:noFill/>
                    </a:lnR>
                    <a:lnT>
                      <a:noFill/>
                    </a:lnT>
                    <a:lnB>
                      <a:noFill/>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−0.2302</a:t>
                      </a:r>
                      <a:endParaRPr lang="en-US" sz="1200" kern="100">
                        <a:effectLst/>
                        <a:latin typeface="Times New Roman"/>
                        <a:ea typeface="PMingLiU"/>
                      </a:endParaRPr>
                    </a:p>
                  </a:txBody>
                  <a:tcPr marL="17780" marR="17780" marT="0" marB="0" anchor="ctr">
                    <a:lnL>
                      <a:noFill/>
                    </a:lnL>
                    <a:lnR>
                      <a:noFill/>
                    </a:lnR>
                    <a:lnT>
                      <a:noFill/>
                    </a:lnT>
                    <a:lnB>
                      <a:noFill/>
                    </a:lnB>
                    <a:solidFill>
                      <a:srgbClr val="C0C0C0"/>
                    </a:solidFill>
                  </a:tcPr>
                </a:tc>
                <a:tc>
                  <a:txBody>
                    <a:bodyPr/>
                    <a:lstStyle/>
                    <a:p>
                      <a:pPr marL="0" marR="0" algn="ctr">
                        <a:spcBef>
                          <a:spcPts val="0"/>
                        </a:spcBef>
                        <a:spcAft>
                          <a:spcPts val="0"/>
                        </a:spcAft>
                      </a:pPr>
                      <a:r>
                        <a:rPr lang="en-US" sz="1200" b="1" kern="0">
                          <a:solidFill>
                            <a:srgbClr val="000000"/>
                          </a:solidFill>
                          <a:effectLst/>
                          <a:latin typeface="Times New Roman"/>
                          <a:ea typeface="PMingLiU"/>
                        </a:rPr>
                        <a:t>−0.2508</a:t>
                      </a:r>
                      <a:endParaRPr lang="en-US" sz="1200" kern="100">
                        <a:effectLst/>
                        <a:latin typeface="Times New Roman"/>
                        <a:ea typeface="PMingLiU"/>
                      </a:endParaRPr>
                    </a:p>
                  </a:txBody>
                  <a:tcPr marL="17780" marR="17780" marT="0" marB="0" anchor="ctr">
                    <a:lnL>
                      <a:noFill/>
                    </a:lnL>
                    <a:lnR>
                      <a:noFill/>
                    </a:lnR>
                    <a:lnT>
                      <a:noFill/>
                    </a:lnT>
                    <a:lnB>
                      <a:noFill/>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−0.2187</a:t>
                      </a:r>
                      <a:endParaRPr lang="en-US" sz="1200" kern="100">
                        <a:effectLst/>
                        <a:latin typeface="Times New Roman"/>
                        <a:ea typeface="PMingLiU"/>
                      </a:endParaRPr>
                    </a:p>
                  </a:txBody>
                  <a:tcPr marL="17780" marR="17780" marT="0" marB="0" anchor="ctr">
                    <a:lnL>
                      <a:noFill/>
                    </a:lnL>
                    <a:lnR w="12700" cap="flat" cmpd="sng" algn="ctr">
                      <a:solidFill>
                        <a:srgbClr val="000000"/>
                      </a:solidFill>
                      <a:prstDash val="solid"/>
                      <a:round/>
                      <a:headEnd type="none" w="med" len="med"/>
                      <a:tailEnd type="none" w="med" len="med"/>
                    </a:lnR>
                    <a:lnT>
                      <a:noFill/>
                    </a:lnT>
                    <a:lnB>
                      <a:noFill/>
                    </a:lnB>
                  </a:tcPr>
                </a:tc>
              </a:tr>
              <a:tr h="240566">
                <a:tc>
                  <a:txBody>
                    <a:bodyPr/>
                    <a:lstStyle/>
                    <a:p>
                      <a:pPr marL="0" marR="0" algn="ctr">
                        <a:spcBef>
                          <a:spcPts val="0"/>
                        </a:spcBef>
                        <a:spcAft>
                          <a:spcPts val="0"/>
                        </a:spcAft>
                      </a:pPr>
                      <a:r>
                        <a:rPr lang="en-US" sz="1200" b="1" i="1" kern="0">
                          <a:solidFill>
                            <a:srgbClr val="000000"/>
                          </a:solidFill>
                          <a:effectLst/>
                          <a:latin typeface="Times New Roman"/>
                          <a:ea typeface="PMingLiU"/>
                        </a:rPr>
                        <a:t>D</a:t>
                      </a:r>
                      <a:r>
                        <a:rPr lang="en-US" sz="1200" b="1" kern="0">
                          <a:solidFill>
                            <a:srgbClr val="000000"/>
                          </a:solidFill>
                          <a:effectLst/>
                          <a:latin typeface="Times New Roman"/>
                          <a:ea typeface="PMingLiU"/>
                        </a:rPr>
                        <a:t>(divent)</a:t>
                      </a:r>
                      <a:endParaRPr lang="en-US" sz="12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2</a:t>
                      </a:r>
                      <a:endParaRPr lang="en-US" sz="1200" kern="100">
                        <a:effectLst/>
                        <a:latin typeface="Times New Roman"/>
                        <a:ea typeface="PMingLiU"/>
                      </a:endParaRPr>
                    </a:p>
                  </a:txBody>
                  <a:tcPr marL="17780" marR="17780" marT="0" marB="0" anchor="ctr">
                    <a:lnL>
                      <a:noFill/>
                    </a:lnL>
                    <a:lnR>
                      <a:noFill/>
                    </a:lnR>
                    <a:lnT>
                      <a:noFill/>
                    </a:lnT>
                    <a:lnB>
                      <a:noFill/>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2</a:t>
                      </a:r>
                      <a:endParaRPr lang="en-US" sz="1200" kern="100">
                        <a:effectLst/>
                        <a:latin typeface="Times New Roman"/>
                        <a:ea typeface="PMingLiU"/>
                      </a:endParaRPr>
                    </a:p>
                  </a:txBody>
                  <a:tcPr marL="17780" marR="17780" marT="0" marB="0" anchor="ctr">
                    <a:lnL>
                      <a:noFill/>
                    </a:lnL>
                    <a:lnR>
                      <a:noFill/>
                    </a:lnR>
                    <a:lnT>
                      <a:noFill/>
                    </a:lnT>
                    <a:lnB>
                      <a:noFill/>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2</a:t>
                      </a:r>
                      <a:endParaRPr lang="en-US" sz="1200" kern="100">
                        <a:effectLst/>
                        <a:latin typeface="Times New Roman"/>
                        <a:ea typeface="PMingLiU"/>
                      </a:endParaRPr>
                    </a:p>
                  </a:txBody>
                  <a:tcPr marL="17780" marR="17780" marT="0" marB="0" anchor="ctr">
                    <a:lnL>
                      <a:noFill/>
                    </a:lnL>
                    <a:lnR>
                      <a:noFill/>
                    </a:lnR>
                    <a:lnT>
                      <a:noFill/>
                    </a:lnT>
                    <a:lnB>
                      <a:noFill/>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2</a:t>
                      </a:r>
                      <a:endParaRPr lang="en-US" sz="1200" kern="100">
                        <a:effectLst/>
                        <a:latin typeface="Times New Roman"/>
                        <a:ea typeface="PMingLiU"/>
                      </a:endParaRPr>
                    </a:p>
                  </a:txBody>
                  <a:tcPr marL="17780" marR="17780" marT="0" marB="0" anchor="ctr">
                    <a:lnL>
                      <a:noFill/>
                    </a:lnL>
                    <a:lnR>
                      <a:noFill/>
                    </a:lnR>
                    <a:lnT>
                      <a:noFill/>
                    </a:lnT>
                    <a:lnB>
                      <a:noFill/>
                    </a:lnB>
                    <a:solidFill>
                      <a:srgbClr val="C0C0C0"/>
                    </a:solidFill>
                  </a:tcPr>
                </a:tc>
                <a:tc>
                  <a:txBody>
                    <a:bodyPr/>
                    <a:lstStyle/>
                    <a:p>
                      <a:pPr marL="0" marR="0" algn="ctr">
                        <a:spcBef>
                          <a:spcPts val="0"/>
                        </a:spcBef>
                        <a:spcAft>
                          <a:spcPts val="0"/>
                        </a:spcAft>
                      </a:pPr>
                      <a:r>
                        <a:rPr lang="en-US" sz="1200" b="1" kern="0">
                          <a:solidFill>
                            <a:srgbClr val="000000"/>
                          </a:solidFill>
                          <a:effectLst/>
                          <a:latin typeface="Times New Roman"/>
                          <a:ea typeface="PMingLiU"/>
                        </a:rPr>
                        <a:t>2</a:t>
                      </a:r>
                      <a:endParaRPr lang="en-US" sz="1200" kern="100">
                        <a:effectLst/>
                        <a:latin typeface="Times New Roman"/>
                        <a:ea typeface="PMingLiU"/>
                      </a:endParaRPr>
                    </a:p>
                  </a:txBody>
                  <a:tcPr marL="17780" marR="17780" marT="0" marB="0" anchor="ctr">
                    <a:lnL>
                      <a:noFill/>
                    </a:lnL>
                    <a:lnR>
                      <a:noFill/>
                    </a:lnR>
                    <a:lnT>
                      <a:noFill/>
                    </a:lnT>
                    <a:lnB>
                      <a:noFill/>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2</a:t>
                      </a:r>
                      <a:endParaRPr lang="en-US" sz="1200" kern="100">
                        <a:effectLst/>
                        <a:latin typeface="Times New Roman"/>
                        <a:ea typeface="PMingLiU"/>
                      </a:endParaRPr>
                    </a:p>
                  </a:txBody>
                  <a:tcPr marL="17780" marR="17780" marT="0" marB="0" anchor="ctr">
                    <a:lnL>
                      <a:noFill/>
                    </a:lnL>
                    <a:lnR w="12700" cap="flat" cmpd="sng" algn="ctr">
                      <a:solidFill>
                        <a:srgbClr val="000000"/>
                      </a:solidFill>
                      <a:prstDash val="solid"/>
                      <a:round/>
                      <a:headEnd type="none" w="med" len="med"/>
                      <a:tailEnd type="none" w="med" len="med"/>
                    </a:lnR>
                    <a:lnT>
                      <a:noFill/>
                    </a:lnT>
                    <a:lnB>
                      <a:noFill/>
                    </a:lnB>
                  </a:tcPr>
                </a:tc>
              </a:tr>
              <a:tr h="240566">
                <a:tc>
                  <a:txBody>
                    <a:bodyPr/>
                    <a:lstStyle/>
                    <a:p>
                      <a:pPr marL="0" marR="0" algn="ctr">
                        <a:spcBef>
                          <a:spcPts val="0"/>
                        </a:spcBef>
                        <a:spcAft>
                          <a:spcPts val="0"/>
                        </a:spcAft>
                      </a:pPr>
                      <a:r>
                        <a:rPr lang="en-US" sz="1200" b="1" kern="0">
                          <a:solidFill>
                            <a:srgbClr val="000000"/>
                          </a:solidFill>
                          <a:effectLst/>
                          <a:latin typeface="Times New Roman"/>
                          <a:ea typeface="PMingLiU"/>
                        </a:rPr>
                        <a:t> </a:t>
                      </a:r>
                      <a:endParaRPr lang="en-US" sz="12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 </a:t>
                      </a:r>
                      <a:endParaRPr lang="en-US" sz="1200" kern="100">
                        <a:effectLst/>
                        <a:latin typeface="Times New Roman"/>
                        <a:ea typeface="PMingLiU"/>
                      </a:endParaRPr>
                    </a:p>
                  </a:txBody>
                  <a:tcPr marL="17780" marR="177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 </a:t>
                      </a:r>
                      <a:endParaRPr lang="en-US" sz="1200" kern="100">
                        <a:effectLst/>
                        <a:latin typeface="Times New Roman"/>
                        <a:ea typeface="PMingLiU"/>
                      </a:endParaRPr>
                    </a:p>
                  </a:txBody>
                  <a:tcPr marL="17780" marR="177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 </a:t>
                      </a:r>
                      <a:endParaRPr lang="en-US" sz="1200" kern="100">
                        <a:effectLst/>
                        <a:latin typeface="Times New Roman"/>
                        <a:ea typeface="PMingLiU"/>
                      </a:endParaRPr>
                    </a:p>
                  </a:txBody>
                  <a:tcPr marL="17780" marR="177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zh-TW" sz="1200" b="1" kern="0">
                          <a:solidFill>
                            <a:srgbClr val="000000"/>
                          </a:solidFill>
                          <a:effectLst/>
                          <a:latin typeface="Times New Roman"/>
                          <a:ea typeface="PMingLiU"/>
                        </a:rPr>
                        <a:t>　</a:t>
                      </a:r>
                      <a:endParaRPr lang="en-US" sz="1200" kern="100">
                        <a:effectLst/>
                        <a:latin typeface="Times New Roman"/>
                        <a:ea typeface="PMingLiU"/>
                      </a:endParaRPr>
                    </a:p>
                  </a:txBody>
                  <a:tcPr marL="17780" marR="177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200" b="1" kern="0">
                          <a:solidFill>
                            <a:srgbClr val="000000"/>
                          </a:solidFill>
                          <a:effectLst/>
                          <a:latin typeface="Times New Roman"/>
                          <a:ea typeface="PMingLiU"/>
                        </a:rPr>
                        <a:t> </a:t>
                      </a:r>
                      <a:endParaRPr lang="en-US" sz="1200" kern="100">
                        <a:effectLst/>
                        <a:latin typeface="Times New Roman"/>
                        <a:ea typeface="PMingLiU"/>
                      </a:endParaRPr>
                    </a:p>
                  </a:txBody>
                  <a:tcPr marL="17780" marR="177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 </a:t>
                      </a:r>
                      <a:endParaRPr lang="en-US" sz="1200" kern="100">
                        <a:effectLst/>
                        <a:latin typeface="Times New Roman"/>
                        <a:ea typeface="PMingLiU"/>
                      </a:endParaRPr>
                    </a:p>
                  </a:txBody>
                  <a:tcPr marL="17780" marR="177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629844">
                <a:tc>
                  <a:txBody>
                    <a:bodyPr/>
                    <a:lstStyle/>
                    <a:p>
                      <a:pPr marL="0" marR="0" algn="ctr">
                        <a:spcBef>
                          <a:spcPts val="0"/>
                        </a:spcBef>
                        <a:spcAft>
                          <a:spcPts val="0"/>
                        </a:spcAft>
                      </a:pPr>
                      <a:r>
                        <a:rPr lang="en-US" sz="1200" b="1" i="1" kern="0">
                          <a:solidFill>
                            <a:srgbClr val="000000"/>
                          </a:solidFill>
                          <a:effectLst/>
                          <a:latin typeface="Times New Roman"/>
                          <a:ea typeface="PMingLiU"/>
                        </a:rPr>
                        <a:t>c</a:t>
                      </a:r>
                      <a:r>
                        <a:rPr lang="en-US" sz="1200" b="1" kern="0">
                          <a:solidFill>
                            <a:srgbClr val="000000"/>
                          </a:solidFill>
                          <a:effectLst/>
                          <a:latin typeface="Times New Roman"/>
                          <a:ea typeface="PMingLiU"/>
                        </a:rPr>
                        <a:t>(value of European call option to buy one share)</a:t>
                      </a:r>
                      <a:endParaRPr lang="en-US" sz="12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0.60263</a:t>
                      </a:r>
                      <a:endParaRPr lang="en-US" sz="1200" kern="100">
                        <a:effectLst/>
                        <a:latin typeface="Times New Roman"/>
                        <a:ea typeface="PMingLiU"/>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0.96319</a:t>
                      </a:r>
                      <a:endParaRPr lang="en-US" sz="1200" kern="100">
                        <a:effectLst/>
                        <a:latin typeface="Times New Roman"/>
                        <a:ea typeface="PMingLiU"/>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0.96362</a:t>
                      </a:r>
                      <a:endParaRPr lang="en-US" sz="1200" kern="100">
                        <a:effectLst/>
                        <a:latin typeface="Times New Roman"/>
                        <a:ea typeface="PMingLiU"/>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0.9641</a:t>
                      </a:r>
                      <a:endParaRPr lang="en-US" sz="1200" kern="100">
                        <a:effectLst/>
                        <a:latin typeface="Times New Roman"/>
                        <a:ea typeface="PMingLiU"/>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ctr">
                        <a:spcBef>
                          <a:spcPts val="0"/>
                        </a:spcBef>
                        <a:spcAft>
                          <a:spcPts val="0"/>
                        </a:spcAft>
                      </a:pPr>
                      <a:r>
                        <a:rPr lang="en-US" sz="1200" b="1" kern="0">
                          <a:solidFill>
                            <a:srgbClr val="000000"/>
                          </a:solidFill>
                          <a:effectLst/>
                          <a:latin typeface="Times New Roman"/>
                          <a:ea typeface="PMingLiU"/>
                        </a:rPr>
                        <a:t>0.93649</a:t>
                      </a:r>
                      <a:endParaRPr lang="en-US" sz="1200" kern="100">
                        <a:effectLst/>
                        <a:latin typeface="Times New Roman"/>
                        <a:ea typeface="PMingLiU"/>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0.9798</a:t>
                      </a:r>
                      <a:endParaRPr lang="en-US" sz="1200" kern="100">
                        <a:effectLst/>
                        <a:latin typeface="Times New Roman"/>
                        <a:ea typeface="PMingLiU"/>
                      </a:endParaRPr>
                    </a:p>
                  </a:txBody>
                  <a:tcPr marL="17780" marR="177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629844">
                <a:tc>
                  <a:txBody>
                    <a:bodyPr/>
                    <a:lstStyle/>
                    <a:p>
                      <a:pPr marL="0" marR="0" algn="ctr">
                        <a:spcBef>
                          <a:spcPts val="0"/>
                        </a:spcBef>
                        <a:spcAft>
                          <a:spcPts val="0"/>
                        </a:spcAft>
                      </a:pPr>
                      <a:r>
                        <a:rPr lang="en-US" sz="1200" b="1" i="1" kern="0">
                          <a:solidFill>
                            <a:srgbClr val="000000"/>
                          </a:solidFill>
                          <a:effectLst/>
                          <a:latin typeface="Times New Roman"/>
                          <a:ea typeface="PMingLiU"/>
                        </a:rPr>
                        <a:t>p</a:t>
                      </a:r>
                      <a:r>
                        <a:rPr lang="en-US" sz="1200" b="1" kern="0">
                          <a:solidFill>
                            <a:srgbClr val="000000"/>
                          </a:solidFill>
                          <a:effectLst/>
                          <a:latin typeface="Times New Roman"/>
                          <a:ea typeface="PMingLiU"/>
                        </a:rPr>
                        <a:t>(value of European put option to sell one share)</a:t>
                      </a:r>
                      <a:endParaRPr lang="en-US" sz="12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2.18365</a:t>
                      </a:r>
                      <a:endParaRPr lang="en-US" sz="1200" kern="100">
                        <a:effectLst/>
                        <a:latin typeface="Times New Roman"/>
                        <a:ea typeface="PMingLiU"/>
                      </a:endParaRPr>
                    </a:p>
                  </a:txBody>
                  <a:tcPr marL="17780" marR="177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1.58221</a:t>
                      </a:r>
                      <a:endParaRPr lang="en-US" sz="1200" kern="100">
                        <a:effectLst/>
                        <a:latin typeface="Times New Roman"/>
                        <a:ea typeface="PMingLiU"/>
                      </a:endParaRPr>
                    </a:p>
                  </a:txBody>
                  <a:tcPr marL="17780" marR="177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1.58164</a:t>
                      </a:r>
                      <a:endParaRPr lang="en-US" sz="1200" kern="100">
                        <a:effectLst/>
                        <a:latin typeface="Times New Roman"/>
                        <a:ea typeface="PMingLiU"/>
                      </a:endParaRPr>
                    </a:p>
                  </a:txBody>
                  <a:tcPr marL="17780" marR="177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1.58102</a:t>
                      </a:r>
                      <a:endParaRPr lang="en-US" sz="1200" kern="100">
                        <a:effectLst/>
                        <a:latin typeface="Times New Roman"/>
                        <a:ea typeface="PMingLiU"/>
                      </a:endParaRPr>
                    </a:p>
                  </a:txBody>
                  <a:tcPr marL="17780" marR="177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200" b="1" kern="0">
                          <a:solidFill>
                            <a:srgbClr val="000000"/>
                          </a:solidFill>
                          <a:effectLst/>
                          <a:latin typeface="Times New Roman"/>
                          <a:ea typeface="PMingLiU"/>
                        </a:rPr>
                        <a:t>1.61751</a:t>
                      </a:r>
                      <a:endParaRPr lang="en-US" sz="1200" kern="100">
                        <a:effectLst/>
                        <a:latin typeface="Times New Roman"/>
                        <a:ea typeface="PMingLiU"/>
                      </a:endParaRPr>
                    </a:p>
                  </a:txBody>
                  <a:tcPr marL="17780" marR="177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1.56081</a:t>
                      </a:r>
                      <a:endParaRPr lang="en-US" sz="1200" kern="100">
                        <a:effectLst/>
                        <a:latin typeface="Times New Roman"/>
                        <a:ea typeface="PMingLiU"/>
                      </a:endParaRPr>
                    </a:p>
                  </a:txBody>
                  <a:tcPr marL="17780" marR="177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40566">
                <a:tc>
                  <a:txBody>
                    <a:bodyPr/>
                    <a:lstStyle/>
                    <a:p>
                      <a:pPr marL="0" marR="0" algn="ctr">
                        <a:spcBef>
                          <a:spcPts val="0"/>
                        </a:spcBef>
                        <a:spcAft>
                          <a:spcPts val="0"/>
                        </a:spcAft>
                      </a:pPr>
                      <a:r>
                        <a:rPr lang="en-US" sz="1200" b="1" i="1" kern="0">
                          <a:solidFill>
                            <a:srgbClr val="000000"/>
                          </a:solidFill>
                          <a:effectLst/>
                          <a:latin typeface="Times New Roman"/>
                          <a:ea typeface="PMingLiU"/>
                        </a:rPr>
                        <a:t>C</a:t>
                      </a:r>
                      <a:r>
                        <a:rPr lang="en-US" sz="1200" b="1" kern="0">
                          <a:solidFill>
                            <a:srgbClr val="000000"/>
                          </a:solidFill>
                          <a:effectLst/>
                          <a:latin typeface="Times New Roman"/>
                          <a:ea typeface="PMingLiU"/>
                        </a:rPr>
                        <a:t>(</a:t>
                      </a:r>
                      <a:r>
                        <a:rPr lang="en-US" sz="1200" b="1" i="1" kern="0">
                          <a:solidFill>
                            <a:srgbClr val="000000"/>
                          </a:solidFill>
                          <a:effectLst/>
                          <a:latin typeface="Times New Roman"/>
                          <a:ea typeface="PMingLiU"/>
                        </a:rPr>
                        <a:t>S</a:t>
                      </a:r>
                      <a:r>
                        <a:rPr lang="en-US" sz="1200" b="1" i="1" kern="0" baseline="-25000">
                          <a:solidFill>
                            <a:srgbClr val="000000"/>
                          </a:solidFill>
                          <a:effectLst/>
                          <a:latin typeface="Times New Roman"/>
                          <a:ea typeface="PMingLiU"/>
                        </a:rPr>
                        <a:t>t</a:t>
                      </a:r>
                      <a:r>
                        <a:rPr lang="en-US" sz="1200" b="1" kern="0">
                          <a:solidFill>
                            <a:srgbClr val="000000"/>
                          </a:solidFill>
                          <a:effectLst/>
                          <a:latin typeface="Times New Roman"/>
                          <a:ea typeface="PMingLiU"/>
                        </a:rPr>
                        <a:t>*,</a:t>
                      </a:r>
                      <a:r>
                        <a:rPr lang="en-US" sz="1200" b="1" i="1" kern="0">
                          <a:solidFill>
                            <a:srgbClr val="000000"/>
                          </a:solidFill>
                          <a:effectLst/>
                          <a:latin typeface="Times New Roman"/>
                          <a:ea typeface="PMingLiU"/>
                        </a:rPr>
                        <a:t>T</a:t>
                      </a:r>
                      <a:r>
                        <a:rPr lang="en-US" sz="1200" b="1" kern="0">
                          <a:solidFill>
                            <a:srgbClr val="000000"/>
                          </a:solidFill>
                          <a:effectLst/>
                          <a:latin typeface="Times New Roman"/>
                          <a:ea typeface="PMingLiU"/>
                        </a:rPr>
                        <a:t>−</a:t>
                      </a:r>
                      <a:r>
                        <a:rPr lang="en-US" sz="1200" b="1" i="1" kern="0">
                          <a:solidFill>
                            <a:srgbClr val="000000"/>
                          </a:solidFill>
                          <a:effectLst/>
                          <a:latin typeface="Times New Roman"/>
                          <a:ea typeface="PMingLiU"/>
                        </a:rPr>
                        <a:t>t</a:t>
                      </a:r>
                      <a:r>
                        <a:rPr lang="en-US" sz="1200" b="1" kern="0">
                          <a:solidFill>
                            <a:srgbClr val="000000"/>
                          </a:solidFill>
                          <a:effectLst/>
                          <a:latin typeface="Times New Roman"/>
                          <a:ea typeface="PMingLiU"/>
                        </a:rPr>
                        <a:t>;</a:t>
                      </a:r>
                      <a:r>
                        <a:rPr lang="en-US" sz="1200" b="1" i="1" kern="0">
                          <a:solidFill>
                            <a:srgbClr val="000000"/>
                          </a:solidFill>
                          <a:effectLst/>
                          <a:latin typeface="Times New Roman"/>
                          <a:ea typeface="PMingLiU"/>
                        </a:rPr>
                        <a:t>X</a:t>
                      </a:r>
                      <a:r>
                        <a:rPr lang="en-US" sz="1200" b="1" kern="0">
                          <a:solidFill>
                            <a:srgbClr val="000000"/>
                          </a:solidFill>
                          <a:effectLst/>
                          <a:latin typeface="Times New Roman"/>
                          <a:ea typeface="PMingLiU"/>
                        </a:rPr>
                        <a:t>) −</a:t>
                      </a:r>
                      <a:r>
                        <a:rPr lang="en-US" sz="1200" b="1" i="1" kern="0">
                          <a:solidFill>
                            <a:srgbClr val="000000"/>
                          </a:solidFill>
                          <a:effectLst/>
                          <a:latin typeface="Times New Roman"/>
                          <a:ea typeface="PMingLiU"/>
                        </a:rPr>
                        <a:t>St</a:t>
                      </a:r>
                      <a:r>
                        <a:rPr lang="en-US" sz="1200" b="1" kern="0">
                          <a:solidFill>
                            <a:srgbClr val="000000"/>
                          </a:solidFill>
                          <a:effectLst/>
                          <a:latin typeface="Times New Roman"/>
                          <a:ea typeface="PMingLiU"/>
                        </a:rPr>
                        <a:t>*−</a:t>
                      </a:r>
                      <a:r>
                        <a:rPr lang="en-US" sz="1200" b="1" i="1" kern="0">
                          <a:solidFill>
                            <a:srgbClr val="000000"/>
                          </a:solidFill>
                          <a:effectLst/>
                          <a:latin typeface="Times New Roman"/>
                          <a:ea typeface="PMingLiU"/>
                        </a:rPr>
                        <a:t>D</a:t>
                      </a:r>
                      <a:r>
                        <a:rPr lang="en-US" sz="1200" b="1" kern="0">
                          <a:solidFill>
                            <a:srgbClr val="000000"/>
                          </a:solidFill>
                          <a:effectLst/>
                          <a:latin typeface="Times New Roman"/>
                          <a:ea typeface="PMingLiU"/>
                        </a:rPr>
                        <a:t>+</a:t>
                      </a:r>
                      <a:r>
                        <a:rPr lang="en-US" sz="1200" b="1" i="1" kern="0">
                          <a:solidFill>
                            <a:srgbClr val="000000"/>
                          </a:solidFill>
                          <a:effectLst/>
                          <a:latin typeface="Times New Roman"/>
                          <a:ea typeface="PMingLiU"/>
                        </a:rPr>
                        <a:t>X</a:t>
                      </a:r>
                      <a:endParaRPr lang="en-US" sz="12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0.60263</a:t>
                      </a:r>
                      <a:endParaRPr lang="en-US" sz="1200" kern="100">
                        <a:effectLst/>
                        <a:latin typeface="Times New Roman"/>
                        <a:ea typeface="PMingLiU"/>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0.00119</a:t>
                      </a:r>
                      <a:endParaRPr lang="en-US" sz="1200" kern="100">
                        <a:effectLst/>
                        <a:latin typeface="Times New Roman"/>
                        <a:ea typeface="PMingLiU"/>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0.00062</a:t>
                      </a:r>
                      <a:endParaRPr lang="en-US" sz="1200" kern="100">
                        <a:effectLst/>
                        <a:latin typeface="Times New Roman"/>
                        <a:ea typeface="PMingLiU"/>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kern="0">
                          <a:solidFill>
                            <a:srgbClr val="000000"/>
                          </a:solidFill>
                          <a:effectLst/>
                          <a:latin typeface="Times New Roman"/>
                          <a:ea typeface="PMingLiU"/>
                        </a:rPr>
                        <a:t>2.3E−06</a:t>
                      </a:r>
                      <a:endParaRPr lang="en-US" sz="1200" kern="100">
                        <a:effectLst/>
                        <a:latin typeface="Times New Roman"/>
                        <a:ea typeface="PMingLiU"/>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200" b="1" kern="0">
                          <a:solidFill>
                            <a:srgbClr val="000000"/>
                          </a:solidFill>
                          <a:effectLst/>
                          <a:latin typeface="Times New Roman"/>
                          <a:ea typeface="PMingLiU"/>
                        </a:rPr>
                        <a:t>0.03649</a:t>
                      </a:r>
                      <a:endParaRPr lang="en-US" sz="1200" kern="100">
                        <a:effectLst/>
                        <a:latin typeface="Times New Roman"/>
                        <a:ea typeface="PMingLiU"/>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kern="0" dirty="0">
                          <a:solidFill>
                            <a:srgbClr val="000000"/>
                          </a:solidFill>
                          <a:effectLst/>
                          <a:latin typeface="Times New Roman"/>
                          <a:ea typeface="PMingLiU"/>
                        </a:rPr>
                        <a:t>−0.0202</a:t>
                      </a:r>
                      <a:endParaRPr lang="en-US" sz="1200" kern="100" dirty="0">
                        <a:effectLst/>
                        <a:latin typeface="Times New Roman"/>
                        <a:ea typeface="PMingLiU"/>
                      </a:endParaRPr>
                    </a:p>
                  </a:txBody>
                  <a:tcPr marL="17780" marR="177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80</a:t>
            </a:fld>
            <a:endParaRPr lang="en-US">
              <a:solidFill>
                <a:schemeClr val="accent6">
                  <a:lumMod val="20000"/>
                  <a:lumOff val="80000"/>
                </a:schemeClr>
              </a:solidFill>
            </a:endParaRPr>
          </a:p>
        </p:txBody>
      </p:sp>
    </p:spTree>
    <p:extLst>
      <p:ext uri="{BB962C8B-B14F-4D97-AF65-F5344CB8AC3E}">
        <p14:creationId xmlns:p14="http://schemas.microsoft.com/office/powerpoint/2010/main" val="32496710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087737738"/>
              </p:ext>
            </p:extLst>
          </p:nvPr>
        </p:nvGraphicFramePr>
        <p:xfrm>
          <a:off x="1447800" y="457199"/>
          <a:ext cx="6019800" cy="6019800"/>
        </p:xfrm>
        <a:graphic>
          <a:graphicData uri="http://schemas.openxmlformats.org/drawingml/2006/table">
            <a:tbl>
              <a:tblPr/>
              <a:tblGrid>
                <a:gridCol w="228568"/>
                <a:gridCol w="1774719"/>
                <a:gridCol w="4016513"/>
              </a:tblGrid>
              <a:tr h="293131">
                <a:tc>
                  <a:txBody>
                    <a:bodyPr/>
                    <a:lstStyle/>
                    <a:p>
                      <a:pPr marL="0" marR="0" algn="ctr">
                        <a:spcBef>
                          <a:spcPts val="0"/>
                        </a:spcBef>
                        <a:spcAft>
                          <a:spcPts val="0"/>
                        </a:spcAft>
                      </a:pPr>
                      <a:r>
                        <a:rPr lang="en-US" sz="1400" b="1" i="1" kern="0">
                          <a:solidFill>
                            <a:srgbClr val="000000"/>
                          </a:solidFill>
                          <a:effectLst/>
                          <a:latin typeface="Times New Roman"/>
                          <a:ea typeface="PMingLiU"/>
                        </a:rPr>
                        <a:t> </a:t>
                      </a:r>
                      <a:endParaRPr lang="en-US" sz="1600" kern="100">
                        <a:effectLst/>
                        <a:latin typeface="Times New Roman"/>
                        <a:ea typeface="PMingLiU"/>
                      </a:endParaRPr>
                    </a:p>
                  </a:txBody>
                  <a:tcPr marL="17780" marR="177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1600" b="1" kern="0">
                          <a:solidFill>
                            <a:srgbClr val="000000"/>
                          </a:solidFill>
                          <a:effectLst/>
                          <a:latin typeface="Times New Roman"/>
                          <a:ea typeface="PMingLiU"/>
                        </a:rPr>
                        <a:t>Caculation of S</a:t>
                      </a:r>
                      <a:r>
                        <a:rPr lang="en-US" sz="1600" b="1" kern="0" baseline="-25000">
                          <a:solidFill>
                            <a:srgbClr val="000000"/>
                          </a:solidFill>
                          <a:effectLst/>
                          <a:latin typeface="Times New Roman"/>
                          <a:ea typeface="PMingLiU"/>
                        </a:rPr>
                        <a:t>t</a:t>
                      </a:r>
                      <a:r>
                        <a:rPr lang="en-US" sz="1600" b="1" kern="0" baseline="30000">
                          <a:solidFill>
                            <a:srgbClr val="000000"/>
                          </a:solidFill>
                          <a:effectLst/>
                          <a:latin typeface="Times New Roman"/>
                          <a:ea typeface="PMingLiU"/>
                        </a:rPr>
                        <a:t>*</a:t>
                      </a:r>
                      <a:r>
                        <a:rPr lang="en-US" sz="1600" b="1" kern="0">
                          <a:solidFill>
                            <a:srgbClr val="000000"/>
                          </a:solidFill>
                          <a:effectLst/>
                          <a:latin typeface="Times New Roman"/>
                          <a:ea typeface="PMingLiU"/>
                        </a:rPr>
                        <a:t>(critical ex-dividend stock price)</a:t>
                      </a:r>
                      <a:endParaRPr lang="en-US" sz="1600" kern="100">
                        <a:effectLst/>
                        <a:latin typeface="Times New Roman"/>
                        <a:ea typeface="PMingLiU"/>
                      </a:endParaRPr>
                    </a:p>
                  </a:txBody>
                  <a:tcPr marL="17780" marR="177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43261">
                <a:tc>
                  <a:txBody>
                    <a:bodyPr/>
                    <a:lstStyle/>
                    <a:p>
                      <a:pPr marL="0" marR="0" algn="ctr">
                        <a:spcBef>
                          <a:spcPts val="0"/>
                        </a:spcBef>
                        <a:spcAft>
                          <a:spcPts val="0"/>
                        </a:spcAft>
                      </a:pPr>
                      <a:r>
                        <a:rPr lang="en-US" sz="1400" b="1" i="1" kern="0">
                          <a:solidFill>
                            <a:srgbClr val="000000"/>
                          </a:solidFill>
                          <a:effectLst/>
                          <a:latin typeface="Times New Roman"/>
                          <a:ea typeface="PMingLiU"/>
                        </a:rPr>
                        <a:t>1*</a:t>
                      </a:r>
                      <a:endParaRPr lang="en-US" sz="1600" kern="100">
                        <a:effectLst/>
                        <a:latin typeface="Times New Roman"/>
                        <a:ea typeface="PMingLiU"/>
                      </a:endParaRPr>
                    </a:p>
                  </a:txBody>
                  <a:tcPr marL="17780" marR="177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1" kern="0">
                          <a:solidFill>
                            <a:srgbClr val="000000"/>
                          </a:solidFill>
                          <a:effectLst/>
                          <a:latin typeface="Times New Roman"/>
                          <a:ea typeface="PMingLiU"/>
                        </a:rPr>
                        <a:t> </a:t>
                      </a:r>
                      <a:endParaRPr lang="en-US" sz="1600" kern="100">
                        <a:effectLst/>
                        <a:latin typeface="Times New Roman"/>
                        <a:ea typeface="PMingLiU"/>
                      </a:endParaRPr>
                    </a:p>
                  </a:txBody>
                  <a:tcPr marL="17780" marR="177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0">
                          <a:solidFill>
                            <a:srgbClr val="000000"/>
                          </a:solidFill>
                          <a:effectLst/>
                          <a:latin typeface="Times New Roman"/>
                          <a:ea typeface="PMingLiU"/>
                        </a:rPr>
                        <a:t>Column C*</a:t>
                      </a:r>
                      <a:endParaRPr lang="en-US" sz="16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86">
                <a:tc>
                  <a:txBody>
                    <a:bodyPr/>
                    <a:lstStyle/>
                    <a:p>
                      <a:pPr marL="0" marR="0" algn="ctr">
                        <a:spcBef>
                          <a:spcPts val="0"/>
                        </a:spcBef>
                        <a:spcAft>
                          <a:spcPts val="0"/>
                        </a:spcAft>
                      </a:pPr>
                      <a:r>
                        <a:rPr lang="en-US" sz="1400" kern="0">
                          <a:solidFill>
                            <a:srgbClr val="000000"/>
                          </a:solidFill>
                          <a:effectLst/>
                          <a:latin typeface="Times New Roman"/>
                          <a:ea typeface="PMingLiU"/>
                        </a:rPr>
                        <a:t>2</a:t>
                      </a:r>
                      <a:endParaRPr lang="en-US" sz="16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0">
                          <a:solidFill>
                            <a:srgbClr val="000000"/>
                          </a:solidFill>
                          <a:effectLst/>
                          <a:latin typeface="Times New Roman"/>
                          <a:ea typeface="PMingLiU"/>
                        </a:rPr>
                        <a:t> </a:t>
                      </a:r>
                      <a:endParaRPr lang="en-US" sz="16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0">
                          <a:solidFill>
                            <a:srgbClr val="000000"/>
                          </a:solidFill>
                          <a:effectLst/>
                          <a:latin typeface="Times New Roman"/>
                          <a:ea typeface="PMingLiU"/>
                        </a:rPr>
                        <a:t> </a:t>
                      </a:r>
                      <a:endParaRPr lang="en-US" sz="16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617">
                <a:tc>
                  <a:txBody>
                    <a:bodyPr/>
                    <a:lstStyle/>
                    <a:p>
                      <a:pPr marL="0" marR="0" algn="ctr">
                        <a:spcBef>
                          <a:spcPts val="0"/>
                        </a:spcBef>
                        <a:spcAft>
                          <a:spcPts val="0"/>
                        </a:spcAft>
                      </a:pPr>
                      <a:r>
                        <a:rPr lang="en-US" sz="1400" b="1" kern="0">
                          <a:solidFill>
                            <a:srgbClr val="000000"/>
                          </a:solidFill>
                          <a:effectLst/>
                          <a:latin typeface="Times New Roman"/>
                          <a:ea typeface="PMingLiU"/>
                        </a:rPr>
                        <a:t>3</a:t>
                      </a:r>
                      <a:endParaRPr lang="en-US" sz="16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1" kern="0">
                          <a:solidFill>
                            <a:srgbClr val="000000"/>
                          </a:solidFill>
                          <a:effectLst/>
                          <a:latin typeface="Times New Roman"/>
                          <a:ea typeface="PMingLiU"/>
                        </a:rPr>
                        <a:t>S</a:t>
                      </a:r>
                      <a:r>
                        <a:rPr lang="en-US" sz="1400" b="1" kern="0">
                          <a:solidFill>
                            <a:srgbClr val="000000"/>
                          </a:solidFill>
                          <a:effectLst/>
                          <a:latin typeface="Times New Roman"/>
                          <a:ea typeface="PMingLiU"/>
                        </a:rPr>
                        <a:t>*(critical ex-dividend stock price)</a:t>
                      </a:r>
                      <a:endParaRPr lang="en-US" sz="16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kern="0">
                          <a:solidFill>
                            <a:srgbClr val="000000"/>
                          </a:solidFill>
                          <a:effectLst/>
                          <a:latin typeface="Times New Roman"/>
                          <a:ea typeface="PMingLiU"/>
                        </a:rPr>
                        <a:t>46</a:t>
                      </a:r>
                      <a:endParaRPr lang="en-US" sz="16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617">
                <a:tc>
                  <a:txBody>
                    <a:bodyPr/>
                    <a:lstStyle/>
                    <a:p>
                      <a:pPr marL="0" marR="0" algn="ctr">
                        <a:spcBef>
                          <a:spcPts val="0"/>
                        </a:spcBef>
                        <a:spcAft>
                          <a:spcPts val="0"/>
                        </a:spcAft>
                      </a:pPr>
                      <a:r>
                        <a:rPr lang="en-US" sz="1400" b="1" kern="0">
                          <a:solidFill>
                            <a:srgbClr val="000000"/>
                          </a:solidFill>
                          <a:effectLst/>
                          <a:latin typeface="Times New Roman"/>
                          <a:ea typeface="PMingLiU"/>
                        </a:rPr>
                        <a:t>4</a:t>
                      </a:r>
                      <a:endParaRPr lang="en-US" sz="16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1" kern="0">
                          <a:solidFill>
                            <a:srgbClr val="000000"/>
                          </a:solidFill>
                          <a:effectLst/>
                          <a:latin typeface="Times New Roman"/>
                          <a:ea typeface="PMingLiU"/>
                        </a:rPr>
                        <a:t>X</a:t>
                      </a:r>
                      <a:r>
                        <a:rPr lang="en-US" sz="1400" b="1" kern="0">
                          <a:solidFill>
                            <a:srgbClr val="000000"/>
                          </a:solidFill>
                          <a:effectLst/>
                          <a:latin typeface="Times New Roman"/>
                          <a:ea typeface="PMingLiU"/>
                        </a:rPr>
                        <a:t>(exercise price of option)</a:t>
                      </a:r>
                      <a:endParaRPr lang="en-US" sz="16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kern="0">
                          <a:solidFill>
                            <a:srgbClr val="000000"/>
                          </a:solidFill>
                          <a:effectLst/>
                          <a:latin typeface="Times New Roman"/>
                          <a:ea typeface="PMingLiU"/>
                        </a:rPr>
                        <a:t>48</a:t>
                      </a:r>
                      <a:endParaRPr lang="en-US" sz="16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617">
                <a:tc>
                  <a:txBody>
                    <a:bodyPr/>
                    <a:lstStyle/>
                    <a:p>
                      <a:pPr marL="0" marR="0" algn="ctr">
                        <a:spcBef>
                          <a:spcPts val="0"/>
                        </a:spcBef>
                        <a:spcAft>
                          <a:spcPts val="0"/>
                        </a:spcAft>
                      </a:pPr>
                      <a:r>
                        <a:rPr lang="en-US" sz="1400" b="1" kern="0">
                          <a:solidFill>
                            <a:srgbClr val="000000"/>
                          </a:solidFill>
                          <a:effectLst/>
                          <a:latin typeface="Times New Roman"/>
                          <a:ea typeface="PMingLiU"/>
                        </a:rPr>
                        <a:t>5</a:t>
                      </a:r>
                      <a:endParaRPr lang="en-US" sz="16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1" kern="0">
                          <a:solidFill>
                            <a:srgbClr val="000000"/>
                          </a:solidFill>
                          <a:effectLst/>
                          <a:latin typeface="Times New Roman"/>
                          <a:ea typeface="PMingLiU"/>
                        </a:rPr>
                        <a:t>r</a:t>
                      </a:r>
                      <a:r>
                        <a:rPr lang="en-US" sz="1400" b="1" kern="0">
                          <a:solidFill>
                            <a:srgbClr val="000000"/>
                          </a:solidFill>
                          <a:effectLst/>
                          <a:latin typeface="Times New Roman"/>
                          <a:ea typeface="PMingLiU"/>
                        </a:rPr>
                        <a:t>(risk-free interest rate)</a:t>
                      </a:r>
                      <a:endParaRPr lang="en-US" sz="16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kern="0">
                          <a:solidFill>
                            <a:srgbClr val="000000"/>
                          </a:solidFill>
                          <a:effectLst/>
                          <a:latin typeface="Times New Roman"/>
                          <a:ea typeface="PMingLiU"/>
                        </a:rPr>
                        <a:t>0.08</a:t>
                      </a:r>
                      <a:endParaRPr lang="en-US" sz="16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86">
                <a:tc>
                  <a:txBody>
                    <a:bodyPr/>
                    <a:lstStyle/>
                    <a:p>
                      <a:pPr marL="0" marR="0" algn="ctr">
                        <a:spcBef>
                          <a:spcPts val="0"/>
                        </a:spcBef>
                        <a:spcAft>
                          <a:spcPts val="0"/>
                        </a:spcAft>
                      </a:pPr>
                      <a:r>
                        <a:rPr lang="en-US" sz="1400" b="1" kern="0">
                          <a:solidFill>
                            <a:srgbClr val="000000"/>
                          </a:solidFill>
                          <a:effectLst/>
                          <a:latin typeface="Times New Roman"/>
                          <a:ea typeface="PMingLiU"/>
                        </a:rPr>
                        <a:t>6</a:t>
                      </a:r>
                      <a:endParaRPr lang="en-US" sz="16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kern="0">
                          <a:solidFill>
                            <a:srgbClr val="000000"/>
                          </a:solidFill>
                          <a:effectLst/>
                          <a:latin typeface="Times New Roman"/>
                          <a:ea typeface="PMingLiU"/>
                        </a:rPr>
                        <a:t>volatility of stock</a:t>
                      </a:r>
                      <a:endParaRPr lang="en-US" sz="16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kern="0">
                          <a:solidFill>
                            <a:srgbClr val="000000"/>
                          </a:solidFill>
                          <a:effectLst/>
                          <a:latin typeface="Times New Roman"/>
                          <a:ea typeface="PMingLiU"/>
                        </a:rPr>
                        <a:t>0.2</a:t>
                      </a:r>
                      <a:endParaRPr lang="en-US" sz="16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617">
                <a:tc>
                  <a:txBody>
                    <a:bodyPr/>
                    <a:lstStyle/>
                    <a:p>
                      <a:pPr marL="0" marR="0" algn="ctr">
                        <a:spcBef>
                          <a:spcPts val="0"/>
                        </a:spcBef>
                        <a:spcAft>
                          <a:spcPts val="0"/>
                        </a:spcAft>
                      </a:pPr>
                      <a:r>
                        <a:rPr lang="en-US" sz="1400" b="1" kern="0">
                          <a:solidFill>
                            <a:srgbClr val="000000"/>
                          </a:solidFill>
                          <a:effectLst/>
                          <a:latin typeface="Times New Roman"/>
                          <a:ea typeface="PMingLiU"/>
                        </a:rPr>
                        <a:t>7</a:t>
                      </a:r>
                      <a:endParaRPr lang="en-US" sz="16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1" kern="0">
                          <a:solidFill>
                            <a:srgbClr val="000000"/>
                          </a:solidFill>
                          <a:effectLst/>
                          <a:latin typeface="Times New Roman"/>
                          <a:ea typeface="PMingLiU"/>
                        </a:rPr>
                        <a:t>T</a:t>
                      </a:r>
                      <a:r>
                        <a:rPr lang="en-US" sz="1400" b="1" kern="0">
                          <a:solidFill>
                            <a:srgbClr val="000000"/>
                          </a:solidFill>
                          <a:effectLst/>
                          <a:latin typeface="Times New Roman"/>
                          <a:ea typeface="PMingLiU"/>
                        </a:rPr>
                        <a:t>-</a:t>
                      </a:r>
                      <a:r>
                        <a:rPr lang="en-US" sz="1400" b="1" i="1" kern="0">
                          <a:solidFill>
                            <a:srgbClr val="000000"/>
                          </a:solidFill>
                          <a:effectLst/>
                          <a:latin typeface="Times New Roman"/>
                          <a:ea typeface="PMingLiU"/>
                        </a:rPr>
                        <a:t>t</a:t>
                      </a:r>
                      <a:r>
                        <a:rPr lang="en-US" sz="1400" b="1" kern="0">
                          <a:solidFill>
                            <a:srgbClr val="000000"/>
                          </a:solidFill>
                          <a:effectLst/>
                          <a:latin typeface="Times New Roman"/>
                          <a:ea typeface="PMingLiU"/>
                        </a:rPr>
                        <a:t>(expiration date-exercise date)</a:t>
                      </a:r>
                      <a:endParaRPr lang="en-US" sz="16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kern="0">
                          <a:solidFill>
                            <a:srgbClr val="000000"/>
                          </a:solidFill>
                          <a:effectLst/>
                          <a:latin typeface="Times New Roman"/>
                          <a:ea typeface="PMingLiU"/>
                        </a:rPr>
                        <a:t>=(90-50)/365</a:t>
                      </a:r>
                      <a:endParaRPr lang="en-US" sz="16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86">
                <a:tc>
                  <a:txBody>
                    <a:bodyPr/>
                    <a:lstStyle/>
                    <a:p>
                      <a:pPr marL="0" marR="0" algn="ctr">
                        <a:spcBef>
                          <a:spcPts val="0"/>
                        </a:spcBef>
                        <a:spcAft>
                          <a:spcPts val="0"/>
                        </a:spcAft>
                      </a:pPr>
                      <a:r>
                        <a:rPr lang="en-US" sz="1400" b="1" kern="0">
                          <a:solidFill>
                            <a:srgbClr val="000000"/>
                          </a:solidFill>
                          <a:effectLst/>
                          <a:latin typeface="Times New Roman"/>
                          <a:ea typeface="PMingLiU"/>
                        </a:rPr>
                        <a:t>8</a:t>
                      </a:r>
                      <a:endParaRPr lang="en-US" sz="16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1" kern="0">
                          <a:solidFill>
                            <a:srgbClr val="000000"/>
                          </a:solidFill>
                          <a:effectLst/>
                          <a:latin typeface="Times New Roman"/>
                          <a:ea typeface="PMingLiU"/>
                        </a:rPr>
                        <a:t>d</a:t>
                      </a:r>
                      <a:r>
                        <a:rPr lang="en-US" sz="1400" b="1" kern="0" baseline="-25000">
                          <a:solidFill>
                            <a:srgbClr val="000000"/>
                          </a:solidFill>
                          <a:effectLst/>
                          <a:latin typeface="Times New Roman"/>
                          <a:ea typeface="PMingLiU"/>
                        </a:rPr>
                        <a:t>1</a:t>
                      </a:r>
                      <a:endParaRPr lang="en-US" sz="16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kern="0">
                          <a:solidFill>
                            <a:srgbClr val="000000"/>
                          </a:solidFill>
                          <a:effectLst/>
                          <a:latin typeface="Times New Roman"/>
                          <a:ea typeface="PMingLiU"/>
                        </a:rPr>
                        <a:t>=(LN(C3/C4)+(C5+C6^2/2)*(C7))/(C6*SQRT(C7))</a:t>
                      </a:r>
                      <a:endParaRPr lang="en-US" sz="16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86">
                <a:tc>
                  <a:txBody>
                    <a:bodyPr/>
                    <a:lstStyle/>
                    <a:p>
                      <a:pPr marL="0" marR="0" algn="ctr">
                        <a:spcBef>
                          <a:spcPts val="0"/>
                        </a:spcBef>
                        <a:spcAft>
                          <a:spcPts val="0"/>
                        </a:spcAft>
                      </a:pPr>
                      <a:r>
                        <a:rPr lang="en-US" sz="1400" b="1" kern="0">
                          <a:solidFill>
                            <a:srgbClr val="000000"/>
                          </a:solidFill>
                          <a:effectLst/>
                          <a:latin typeface="Times New Roman"/>
                          <a:ea typeface="PMingLiU"/>
                        </a:rPr>
                        <a:t>9</a:t>
                      </a:r>
                      <a:endParaRPr lang="en-US" sz="16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1" kern="0">
                          <a:solidFill>
                            <a:srgbClr val="000000"/>
                          </a:solidFill>
                          <a:effectLst/>
                          <a:latin typeface="Times New Roman"/>
                          <a:ea typeface="PMingLiU"/>
                        </a:rPr>
                        <a:t>d</a:t>
                      </a:r>
                      <a:r>
                        <a:rPr lang="en-US" sz="1400" b="1" kern="0" baseline="-25000">
                          <a:solidFill>
                            <a:srgbClr val="000000"/>
                          </a:solidFill>
                          <a:effectLst/>
                          <a:latin typeface="Times New Roman"/>
                          <a:ea typeface="PMingLiU"/>
                        </a:rPr>
                        <a:t>2</a:t>
                      </a:r>
                      <a:endParaRPr lang="en-US" sz="16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kern="0">
                          <a:solidFill>
                            <a:srgbClr val="000000"/>
                          </a:solidFill>
                          <a:effectLst/>
                          <a:latin typeface="Times New Roman"/>
                          <a:ea typeface="PMingLiU"/>
                        </a:rPr>
                        <a:t>=(LN(C3/C4)+(C5-C6^2/2)*(C7))/(C6*SQRT(C7))</a:t>
                      </a:r>
                      <a:endParaRPr lang="en-US" sz="16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86">
                <a:tc>
                  <a:txBody>
                    <a:bodyPr/>
                    <a:lstStyle/>
                    <a:p>
                      <a:pPr marL="0" marR="0" algn="ctr">
                        <a:spcBef>
                          <a:spcPts val="0"/>
                        </a:spcBef>
                        <a:spcAft>
                          <a:spcPts val="0"/>
                        </a:spcAft>
                      </a:pPr>
                      <a:r>
                        <a:rPr lang="en-US" sz="1400" b="1" kern="0">
                          <a:solidFill>
                            <a:srgbClr val="000000"/>
                          </a:solidFill>
                          <a:effectLst/>
                          <a:latin typeface="Times New Roman"/>
                          <a:ea typeface="PMingLiU"/>
                        </a:rPr>
                        <a:t>10</a:t>
                      </a:r>
                      <a:endParaRPr lang="en-US" sz="16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1" kern="0">
                          <a:solidFill>
                            <a:srgbClr val="000000"/>
                          </a:solidFill>
                          <a:effectLst/>
                          <a:latin typeface="Times New Roman"/>
                          <a:ea typeface="PMingLiU"/>
                        </a:rPr>
                        <a:t>D</a:t>
                      </a:r>
                      <a:r>
                        <a:rPr lang="en-US" sz="1400" b="1" kern="0">
                          <a:solidFill>
                            <a:srgbClr val="000000"/>
                          </a:solidFill>
                          <a:effectLst/>
                          <a:latin typeface="Times New Roman"/>
                          <a:ea typeface="PMingLiU"/>
                        </a:rPr>
                        <a:t>(divent)</a:t>
                      </a:r>
                      <a:endParaRPr lang="en-US" sz="16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kern="0">
                          <a:solidFill>
                            <a:srgbClr val="000000"/>
                          </a:solidFill>
                          <a:effectLst/>
                          <a:latin typeface="Times New Roman"/>
                          <a:ea typeface="PMingLiU"/>
                        </a:rPr>
                        <a:t>2</a:t>
                      </a:r>
                      <a:endParaRPr lang="en-US" sz="16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86">
                <a:tc>
                  <a:txBody>
                    <a:bodyPr/>
                    <a:lstStyle/>
                    <a:p>
                      <a:pPr marL="0" marR="0" algn="ctr">
                        <a:spcBef>
                          <a:spcPts val="0"/>
                        </a:spcBef>
                        <a:spcAft>
                          <a:spcPts val="0"/>
                        </a:spcAft>
                      </a:pPr>
                      <a:r>
                        <a:rPr lang="en-US" sz="1400" b="1" kern="0">
                          <a:solidFill>
                            <a:srgbClr val="000000"/>
                          </a:solidFill>
                          <a:effectLst/>
                          <a:latin typeface="Times New Roman"/>
                          <a:ea typeface="PMingLiU"/>
                        </a:rPr>
                        <a:t>11</a:t>
                      </a:r>
                      <a:endParaRPr lang="en-US" sz="16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kern="0">
                          <a:solidFill>
                            <a:srgbClr val="000000"/>
                          </a:solidFill>
                          <a:effectLst/>
                          <a:latin typeface="Times New Roman"/>
                          <a:ea typeface="PMingLiU"/>
                        </a:rPr>
                        <a:t> </a:t>
                      </a:r>
                      <a:endParaRPr lang="en-US" sz="16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kern="0">
                          <a:solidFill>
                            <a:srgbClr val="000000"/>
                          </a:solidFill>
                          <a:effectLst/>
                          <a:latin typeface="Times New Roman"/>
                          <a:ea typeface="PMingLiU"/>
                        </a:rPr>
                        <a:t> </a:t>
                      </a:r>
                      <a:endParaRPr lang="en-US" sz="16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2926">
                <a:tc>
                  <a:txBody>
                    <a:bodyPr/>
                    <a:lstStyle/>
                    <a:p>
                      <a:pPr marL="0" marR="0" algn="ctr">
                        <a:spcBef>
                          <a:spcPts val="0"/>
                        </a:spcBef>
                        <a:spcAft>
                          <a:spcPts val="0"/>
                        </a:spcAft>
                      </a:pPr>
                      <a:r>
                        <a:rPr lang="en-US" sz="1400" b="1" kern="0">
                          <a:solidFill>
                            <a:srgbClr val="000000"/>
                          </a:solidFill>
                          <a:effectLst/>
                          <a:latin typeface="Times New Roman"/>
                          <a:ea typeface="PMingLiU"/>
                        </a:rPr>
                        <a:t>12</a:t>
                      </a:r>
                      <a:endParaRPr lang="en-US" sz="16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1" kern="0">
                          <a:solidFill>
                            <a:srgbClr val="000000"/>
                          </a:solidFill>
                          <a:effectLst/>
                          <a:latin typeface="Times New Roman"/>
                          <a:ea typeface="PMingLiU"/>
                        </a:rPr>
                        <a:t>c</a:t>
                      </a:r>
                      <a:r>
                        <a:rPr lang="en-US" sz="1400" b="1" kern="0">
                          <a:solidFill>
                            <a:srgbClr val="000000"/>
                          </a:solidFill>
                          <a:effectLst/>
                          <a:latin typeface="Times New Roman"/>
                          <a:ea typeface="PMingLiU"/>
                        </a:rPr>
                        <a:t>(value of European call option to buy one share)</a:t>
                      </a:r>
                      <a:endParaRPr lang="en-US" sz="16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kern="0">
                          <a:solidFill>
                            <a:srgbClr val="000000"/>
                          </a:solidFill>
                          <a:effectLst/>
                          <a:latin typeface="Times New Roman"/>
                          <a:ea typeface="PMingLiU"/>
                        </a:rPr>
                        <a:t>=C3*NORMSDIST(C8)-C4*EXP(-C5*C7)*</a:t>
                      </a:r>
                      <a:endParaRPr lang="en-US" sz="1600" kern="100">
                        <a:effectLst/>
                        <a:latin typeface="Times New Roman"/>
                        <a:ea typeface="PMingLiU"/>
                      </a:endParaRPr>
                    </a:p>
                    <a:p>
                      <a:pPr marL="0" marR="0" algn="ctr">
                        <a:spcBef>
                          <a:spcPts val="0"/>
                        </a:spcBef>
                        <a:spcAft>
                          <a:spcPts val="0"/>
                        </a:spcAft>
                      </a:pPr>
                      <a:r>
                        <a:rPr lang="en-US" sz="1400" b="1" kern="0">
                          <a:solidFill>
                            <a:srgbClr val="000000"/>
                          </a:solidFill>
                          <a:effectLst/>
                          <a:latin typeface="Times New Roman"/>
                          <a:ea typeface="PMingLiU"/>
                        </a:rPr>
                        <a:t>NORMSDIST(C9)</a:t>
                      </a:r>
                      <a:endParaRPr lang="en-US" sz="16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2926">
                <a:tc>
                  <a:txBody>
                    <a:bodyPr/>
                    <a:lstStyle/>
                    <a:p>
                      <a:pPr marL="0" marR="0" algn="ctr">
                        <a:spcBef>
                          <a:spcPts val="0"/>
                        </a:spcBef>
                        <a:spcAft>
                          <a:spcPts val="0"/>
                        </a:spcAft>
                      </a:pPr>
                      <a:r>
                        <a:rPr lang="en-US" sz="1400" b="1" kern="0">
                          <a:solidFill>
                            <a:srgbClr val="000000"/>
                          </a:solidFill>
                          <a:effectLst/>
                          <a:latin typeface="Times New Roman"/>
                          <a:ea typeface="PMingLiU"/>
                        </a:rPr>
                        <a:t>13</a:t>
                      </a:r>
                      <a:endParaRPr lang="en-US" sz="16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1" kern="0">
                          <a:solidFill>
                            <a:srgbClr val="000000"/>
                          </a:solidFill>
                          <a:effectLst/>
                          <a:latin typeface="Times New Roman"/>
                          <a:ea typeface="PMingLiU"/>
                        </a:rPr>
                        <a:t>p</a:t>
                      </a:r>
                      <a:r>
                        <a:rPr lang="en-US" sz="1400" b="1" kern="0">
                          <a:solidFill>
                            <a:srgbClr val="000000"/>
                          </a:solidFill>
                          <a:effectLst/>
                          <a:latin typeface="Times New Roman"/>
                          <a:ea typeface="PMingLiU"/>
                        </a:rPr>
                        <a:t>(value of European put option to sell one share)</a:t>
                      </a:r>
                      <a:endParaRPr lang="en-US" sz="16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kern="0">
                          <a:solidFill>
                            <a:srgbClr val="000000"/>
                          </a:solidFill>
                          <a:effectLst/>
                          <a:latin typeface="Times New Roman"/>
                          <a:ea typeface="PMingLiU"/>
                        </a:rPr>
                        <a:t>=C4*EXP(-C5*C7)*NORMSDIST(-C9)-</a:t>
                      </a:r>
                      <a:endParaRPr lang="en-US" sz="1600" kern="100">
                        <a:effectLst/>
                        <a:latin typeface="Times New Roman"/>
                        <a:ea typeface="PMingLiU"/>
                      </a:endParaRPr>
                    </a:p>
                    <a:p>
                      <a:pPr marL="0" marR="0" algn="ctr">
                        <a:spcBef>
                          <a:spcPts val="0"/>
                        </a:spcBef>
                        <a:spcAft>
                          <a:spcPts val="0"/>
                        </a:spcAft>
                      </a:pPr>
                      <a:r>
                        <a:rPr lang="en-US" sz="1400" b="1" kern="0">
                          <a:solidFill>
                            <a:srgbClr val="000000"/>
                          </a:solidFill>
                          <a:effectLst/>
                          <a:latin typeface="Times New Roman"/>
                          <a:ea typeface="PMingLiU"/>
                        </a:rPr>
                        <a:t>C3*NORMSDIST(-C8)</a:t>
                      </a:r>
                      <a:endParaRPr lang="en-US" sz="16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86">
                <a:tc>
                  <a:txBody>
                    <a:bodyPr/>
                    <a:lstStyle/>
                    <a:p>
                      <a:pPr marL="0" marR="0" algn="ctr">
                        <a:spcBef>
                          <a:spcPts val="0"/>
                        </a:spcBef>
                        <a:spcAft>
                          <a:spcPts val="0"/>
                        </a:spcAft>
                      </a:pPr>
                      <a:r>
                        <a:rPr lang="en-US" sz="1400" b="1" kern="0">
                          <a:solidFill>
                            <a:srgbClr val="000000"/>
                          </a:solidFill>
                          <a:effectLst/>
                          <a:latin typeface="Times New Roman"/>
                          <a:ea typeface="PMingLiU"/>
                        </a:rPr>
                        <a:t>14</a:t>
                      </a:r>
                      <a:endParaRPr lang="en-US" sz="16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kern="0">
                          <a:solidFill>
                            <a:srgbClr val="000000"/>
                          </a:solidFill>
                          <a:effectLst/>
                          <a:latin typeface="Times New Roman"/>
                          <a:ea typeface="PMingLiU"/>
                        </a:rPr>
                        <a:t> </a:t>
                      </a:r>
                      <a:endParaRPr lang="en-US" sz="16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kern="0">
                          <a:solidFill>
                            <a:srgbClr val="000000"/>
                          </a:solidFill>
                          <a:effectLst/>
                          <a:latin typeface="Times New Roman"/>
                          <a:ea typeface="PMingLiU"/>
                        </a:rPr>
                        <a:t> </a:t>
                      </a:r>
                      <a:endParaRPr lang="en-US" sz="16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86">
                <a:tc>
                  <a:txBody>
                    <a:bodyPr/>
                    <a:lstStyle/>
                    <a:p>
                      <a:pPr marL="0" marR="0" algn="ctr">
                        <a:spcBef>
                          <a:spcPts val="0"/>
                        </a:spcBef>
                        <a:spcAft>
                          <a:spcPts val="0"/>
                        </a:spcAft>
                      </a:pPr>
                      <a:r>
                        <a:rPr lang="en-US" sz="1400" b="1" kern="0">
                          <a:solidFill>
                            <a:srgbClr val="000000"/>
                          </a:solidFill>
                          <a:effectLst/>
                          <a:latin typeface="Times New Roman"/>
                          <a:ea typeface="PMingLiU"/>
                        </a:rPr>
                        <a:t>15</a:t>
                      </a:r>
                      <a:endParaRPr lang="en-US" sz="16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i="1" kern="0">
                          <a:solidFill>
                            <a:srgbClr val="000000"/>
                          </a:solidFill>
                          <a:effectLst/>
                          <a:latin typeface="Times New Roman"/>
                          <a:ea typeface="PMingLiU"/>
                        </a:rPr>
                        <a:t>C</a:t>
                      </a:r>
                      <a:r>
                        <a:rPr lang="en-US" sz="1400" b="1" kern="0">
                          <a:solidFill>
                            <a:srgbClr val="000000"/>
                          </a:solidFill>
                          <a:effectLst/>
                          <a:latin typeface="Times New Roman"/>
                          <a:ea typeface="PMingLiU"/>
                        </a:rPr>
                        <a:t>(</a:t>
                      </a:r>
                      <a:r>
                        <a:rPr lang="en-US" sz="1400" b="1" i="1" kern="0">
                          <a:solidFill>
                            <a:srgbClr val="000000"/>
                          </a:solidFill>
                          <a:effectLst/>
                          <a:latin typeface="Times New Roman"/>
                          <a:ea typeface="PMingLiU"/>
                        </a:rPr>
                        <a:t>S</a:t>
                      </a:r>
                      <a:r>
                        <a:rPr lang="en-US" sz="1400" b="1" i="1" kern="0" baseline="-25000">
                          <a:solidFill>
                            <a:srgbClr val="000000"/>
                          </a:solidFill>
                          <a:effectLst/>
                          <a:latin typeface="Times New Roman"/>
                          <a:ea typeface="PMingLiU"/>
                        </a:rPr>
                        <a:t>t</a:t>
                      </a:r>
                      <a:r>
                        <a:rPr lang="en-US" sz="1400" b="1" kern="0">
                          <a:solidFill>
                            <a:srgbClr val="000000"/>
                          </a:solidFill>
                          <a:effectLst/>
                          <a:latin typeface="Times New Roman"/>
                          <a:ea typeface="PMingLiU"/>
                        </a:rPr>
                        <a:t>*,</a:t>
                      </a:r>
                      <a:r>
                        <a:rPr lang="en-US" sz="1400" b="1" i="1" kern="0">
                          <a:solidFill>
                            <a:srgbClr val="000000"/>
                          </a:solidFill>
                          <a:effectLst/>
                          <a:latin typeface="Times New Roman"/>
                          <a:ea typeface="PMingLiU"/>
                        </a:rPr>
                        <a:t>T</a:t>
                      </a:r>
                      <a:r>
                        <a:rPr lang="en-US" sz="1400" b="1" kern="0">
                          <a:solidFill>
                            <a:srgbClr val="000000"/>
                          </a:solidFill>
                          <a:effectLst/>
                          <a:latin typeface="Times New Roman"/>
                          <a:ea typeface="PMingLiU"/>
                        </a:rPr>
                        <a:t>-</a:t>
                      </a:r>
                      <a:r>
                        <a:rPr lang="en-US" sz="1400" b="1" i="1" kern="0">
                          <a:solidFill>
                            <a:srgbClr val="000000"/>
                          </a:solidFill>
                          <a:effectLst/>
                          <a:latin typeface="Times New Roman"/>
                          <a:ea typeface="PMingLiU"/>
                        </a:rPr>
                        <a:t>t</a:t>
                      </a:r>
                      <a:r>
                        <a:rPr lang="en-US" sz="1400" b="1" kern="0">
                          <a:solidFill>
                            <a:srgbClr val="000000"/>
                          </a:solidFill>
                          <a:effectLst/>
                          <a:latin typeface="Times New Roman"/>
                          <a:ea typeface="PMingLiU"/>
                        </a:rPr>
                        <a:t>;</a:t>
                      </a:r>
                      <a:r>
                        <a:rPr lang="en-US" sz="1400" b="1" i="1" kern="0">
                          <a:solidFill>
                            <a:srgbClr val="000000"/>
                          </a:solidFill>
                          <a:effectLst/>
                          <a:latin typeface="Times New Roman"/>
                          <a:ea typeface="PMingLiU"/>
                        </a:rPr>
                        <a:t>X</a:t>
                      </a:r>
                      <a:r>
                        <a:rPr lang="en-US" sz="1400" b="1" kern="0">
                          <a:solidFill>
                            <a:srgbClr val="000000"/>
                          </a:solidFill>
                          <a:effectLst/>
                          <a:latin typeface="Times New Roman"/>
                          <a:ea typeface="PMingLiU"/>
                        </a:rPr>
                        <a:t>)-</a:t>
                      </a:r>
                      <a:r>
                        <a:rPr lang="en-US" sz="1400" b="1" i="1" kern="0">
                          <a:solidFill>
                            <a:srgbClr val="000000"/>
                          </a:solidFill>
                          <a:effectLst/>
                          <a:latin typeface="Times New Roman"/>
                          <a:ea typeface="PMingLiU"/>
                        </a:rPr>
                        <a:t>S</a:t>
                      </a:r>
                      <a:r>
                        <a:rPr lang="en-US" sz="1400" b="1" i="1" kern="0" baseline="-25000">
                          <a:solidFill>
                            <a:srgbClr val="000000"/>
                          </a:solidFill>
                          <a:effectLst/>
                          <a:latin typeface="Times New Roman"/>
                          <a:ea typeface="PMingLiU"/>
                        </a:rPr>
                        <a:t>t</a:t>
                      </a:r>
                      <a:r>
                        <a:rPr lang="en-US" sz="1400" b="1" kern="0">
                          <a:solidFill>
                            <a:srgbClr val="000000"/>
                          </a:solidFill>
                          <a:effectLst/>
                          <a:latin typeface="Times New Roman"/>
                          <a:ea typeface="PMingLiU"/>
                        </a:rPr>
                        <a:t>*-</a:t>
                      </a:r>
                      <a:r>
                        <a:rPr lang="en-US" sz="1400" b="1" i="1" kern="0">
                          <a:solidFill>
                            <a:srgbClr val="000000"/>
                          </a:solidFill>
                          <a:effectLst/>
                          <a:latin typeface="Times New Roman"/>
                          <a:ea typeface="PMingLiU"/>
                        </a:rPr>
                        <a:t>D</a:t>
                      </a:r>
                      <a:r>
                        <a:rPr lang="en-US" sz="1400" b="1" kern="0">
                          <a:solidFill>
                            <a:srgbClr val="000000"/>
                          </a:solidFill>
                          <a:effectLst/>
                          <a:latin typeface="Times New Roman"/>
                          <a:ea typeface="PMingLiU"/>
                        </a:rPr>
                        <a:t>+</a:t>
                      </a:r>
                      <a:r>
                        <a:rPr lang="en-US" sz="1400" b="1" i="1" kern="0">
                          <a:solidFill>
                            <a:srgbClr val="000000"/>
                          </a:solidFill>
                          <a:effectLst/>
                          <a:latin typeface="Times New Roman"/>
                          <a:ea typeface="PMingLiU"/>
                        </a:rPr>
                        <a:t>X</a:t>
                      </a:r>
                      <a:endParaRPr lang="en-US" sz="1600" kern="10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kern="0" dirty="0">
                          <a:solidFill>
                            <a:srgbClr val="000000"/>
                          </a:solidFill>
                          <a:effectLst/>
                          <a:latin typeface="Times New Roman"/>
                          <a:ea typeface="PMingLiU"/>
                        </a:rPr>
                        <a:t>=</a:t>
                      </a:r>
                      <a:r>
                        <a:rPr lang="en-US" sz="1400" b="1" i="1" kern="0" dirty="0">
                          <a:solidFill>
                            <a:srgbClr val="000000"/>
                          </a:solidFill>
                          <a:effectLst/>
                          <a:latin typeface="Times New Roman"/>
                          <a:ea typeface="PMingLiU"/>
                        </a:rPr>
                        <a:t>C</a:t>
                      </a:r>
                      <a:r>
                        <a:rPr lang="en-US" sz="1400" b="1" kern="0" dirty="0">
                          <a:solidFill>
                            <a:srgbClr val="000000"/>
                          </a:solidFill>
                          <a:effectLst/>
                          <a:latin typeface="Times New Roman"/>
                          <a:ea typeface="PMingLiU"/>
                        </a:rPr>
                        <a:t>12-</a:t>
                      </a:r>
                      <a:r>
                        <a:rPr lang="en-US" sz="1400" b="1" i="1" kern="0" dirty="0">
                          <a:solidFill>
                            <a:srgbClr val="000000"/>
                          </a:solidFill>
                          <a:effectLst/>
                          <a:latin typeface="Times New Roman"/>
                          <a:ea typeface="PMingLiU"/>
                        </a:rPr>
                        <a:t>C</a:t>
                      </a:r>
                      <a:r>
                        <a:rPr lang="en-US" sz="1400" b="1" kern="0" dirty="0">
                          <a:solidFill>
                            <a:srgbClr val="000000"/>
                          </a:solidFill>
                          <a:effectLst/>
                          <a:latin typeface="Times New Roman"/>
                          <a:ea typeface="PMingLiU"/>
                        </a:rPr>
                        <a:t>3-</a:t>
                      </a:r>
                      <a:r>
                        <a:rPr lang="en-US" sz="1400" b="1" i="1" kern="0" dirty="0">
                          <a:solidFill>
                            <a:srgbClr val="000000"/>
                          </a:solidFill>
                          <a:effectLst/>
                          <a:latin typeface="Times New Roman"/>
                          <a:ea typeface="PMingLiU"/>
                        </a:rPr>
                        <a:t>C</a:t>
                      </a:r>
                      <a:r>
                        <a:rPr lang="en-US" sz="1400" b="1" kern="0" dirty="0">
                          <a:solidFill>
                            <a:srgbClr val="000000"/>
                          </a:solidFill>
                          <a:effectLst/>
                          <a:latin typeface="Times New Roman"/>
                          <a:ea typeface="PMingLiU"/>
                        </a:rPr>
                        <a:t>10+</a:t>
                      </a:r>
                      <a:r>
                        <a:rPr lang="en-US" sz="1400" b="1" i="1" kern="0" dirty="0">
                          <a:solidFill>
                            <a:srgbClr val="000000"/>
                          </a:solidFill>
                          <a:effectLst/>
                          <a:latin typeface="Times New Roman"/>
                          <a:ea typeface="PMingLiU"/>
                        </a:rPr>
                        <a:t>C</a:t>
                      </a:r>
                      <a:r>
                        <a:rPr lang="en-US" sz="1400" b="1" kern="0" dirty="0">
                          <a:solidFill>
                            <a:srgbClr val="000000"/>
                          </a:solidFill>
                          <a:effectLst/>
                          <a:latin typeface="Times New Roman"/>
                          <a:ea typeface="PMingLiU"/>
                        </a:rPr>
                        <a:t>4</a:t>
                      </a:r>
                      <a:endParaRPr lang="en-US" sz="1600" kern="100" dirty="0">
                        <a:effectLst/>
                        <a:latin typeface="Times New Roman"/>
                        <a:ea typeface="PMingLiU"/>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81</a:t>
            </a:fld>
            <a:endParaRPr lang="en-US">
              <a:solidFill>
                <a:schemeClr val="accent6">
                  <a:lumMod val="20000"/>
                  <a:lumOff val="80000"/>
                </a:schemeClr>
              </a:solidFill>
            </a:endParaRPr>
          </a:p>
        </p:txBody>
      </p:sp>
    </p:spTree>
    <p:extLst>
      <p:ext uri="{BB962C8B-B14F-4D97-AF65-F5344CB8AC3E}">
        <p14:creationId xmlns:p14="http://schemas.microsoft.com/office/powerpoint/2010/main" val="24913315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6172199"/>
          </a:xfrm>
        </p:spPr>
        <p:txBody>
          <a:bodyPr/>
          <a:lstStyle/>
          <a:p>
            <a:r>
              <a:rPr lang="en-US" dirty="0"/>
              <a:t>Substituting </a:t>
            </a:r>
            <a:r>
              <a:rPr lang="en-US" i="1" dirty="0" err="1"/>
              <a:t>S</a:t>
            </a:r>
            <a:r>
              <a:rPr lang="en-US" i="1" baseline="30000" dirty="0" err="1"/>
              <a:t>x</a:t>
            </a:r>
            <a:r>
              <a:rPr lang="en-US" dirty="0"/>
              <a:t> = 48.208</a:t>
            </a:r>
            <a:r>
              <a:rPr lang="zh-TW" altLang="en-US" dirty="0"/>
              <a:t>，</a:t>
            </a:r>
            <a:r>
              <a:rPr lang="en-US" i="1" dirty="0"/>
              <a:t>X</a:t>
            </a:r>
            <a:r>
              <a:rPr lang="en-US" dirty="0"/>
              <a:t> =</a:t>
            </a:r>
            <a:r>
              <a:rPr lang="zh-TW" altLang="en-US" dirty="0"/>
              <a:t>＄</a:t>
            </a:r>
            <a:r>
              <a:rPr lang="en-US" dirty="0"/>
              <a:t>48 and </a:t>
            </a:r>
            <a:r>
              <a:rPr lang="en-US" i="1" dirty="0"/>
              <a:t>S</a:t>
            </a:r>
            <a:r>
              <a:rPr lang="en-US" i="1" baseline="-25000" dirty="0"/>
              <a:t>t</a:t>
            </a:r>
            <a:r>
              <a:rPr lang="en-US" baseline="30000" dirty="0"/>
              <a:t>*</a:t>
            </a:r>
            <a:r>
              <a:rPr lang="en-US" dirty="0"/>
              <a:t> into Equations (19.72b) and (19.72c), we can calculate a</a:t>
            </a:r>
            <a:r>
              <a:rPr lang="en-US" baseline="-25000" dirty="0"/>
              <a:t>1</a:t>
            </a:r>
            <a:r>
              <a:rPr lang="en-US" dirty="0"/>
              <a:t>, a</a:t>
            </a:r>
            <a:r>
              <a:rPr lang="en-US" baseline="-25000" dirty="0"/>
              <a:t>2</a:t>
            </a:r>
            <a:r>
              <a:rPr lang="en-US" dirty="0"/>
              <a:t>,</a:t>
            </a:r>
            <a:r>
              <a:rPr lang="en-US" baseline="-25000" dirty="0"/>
              <a:t> </a:t>
            </a:r>
            <a:r>
              <a:rPr lang="en-US" dirty="0"/>
              <a:t>b</a:t>
            </a:r>
            <a:r>
              <a:rPr lang="en-US" baseline="-25000" dirty="0"/>
              <a:t>1</a:t>
            </a:r>
            <a:r>
              <a:rPr lang="en-US" dirty="0"/>
              <a:t>, and b</a:t>
            </a:r>
            <a:r>
              <a:rPr lang="en-US" baseline="-25000" dirty="0"/>
              <a:t>2</a:t>
            </a:r>
            <a:r>
              <a:rPr lang="en-US" dirty="0" smtClean="0"/>
              <a:t>:</a:t>
            </a:r>
          </a:p>
          <a:p>
            <a:pPr marL="0" indent="0" algn="ctr">
              <a:buNone/>
            </a:pPr>
            <a:r>
              <a:rPr lang="en-US" i="1" dirty="0"/>
              <a:t>a</a:t>
            </a:r>
            <a:r>
              <a:rPr lang="en-US" baseline="-25000" dirty="0"/>
              <a:t>1</a:t>
            </a:r>
            <a:r>
              <a:rPr lang="en-US" dirty="0"/>
              <a:t> = </a:t>
            </a:r>
            <a:r>
              <a:rPr lang="en-US" i="1" dirty="0"/>
              <a:t>d</a:t>
            </a:r>
            <a:r>
              <a:rPr lang="en-US" baseline="-25000" dirty="0"/>
              <a:t>1</a:t>
            </a:r>
            <a:r>
              <a:rPr lang="en-US" dirty="0"/>
              <a:t> =0.25285.  </a:t>
            </a:r>
          </a:p>
          <a:p>
            <a:pPr marL="0" indent="0" algn="ctr">
              <a:buNone/>
            </a:pPr>
            <a:r>
              <a:rPr lang="en-US" i="1" dirty="0"/>
              <a:t>a</a:t>
            </a:r>
            <a:r>
              <a:rPr lang="en-US" baseline="-25000" dirty="0"/>
              <a:t>2</a:t>
            </a:r>
            <a:r>
              <a:rPr lang="en-US" dirty="0"/>
              <a:t> = </a:t>
            </a:r>
            <a:r>
              <a:rPr lang="en-US" i="1" dirty="0"/>
              <a:t>d</a:t>
            </a:r>
            <a:r>
              <a:rPr lang="en-US" baseline="-25000" dirty="0"/>
              <a:t>2</a:t>
            </a:r>
            <a:r>
              <a:rPr lang="en-US" dirty="0"/>
              <a:t> =0.15354</a:t>
            </a:r>
            <a:r>
              <a:rPr lang="en-US" dirty="0" smtClean="0"/>
              <a:t>.</a:t>
            </a:r>
          </a:p>
          <a:p>
            <a:pPr marL="0" indent="0">
              <a:buNone/>
            </a:pPr>
            <a:endParaRPr lang="en-US" dirty="0"/>
          </a:p>
          <a:p>
            <a:pPr marL="0" indent="0">
              <a:buNone/>
            </a:pPr>
            <a:endParaRPr lang="en-US" dirty="0" smtClean="0"/>
          </a:p>
          <a:p>
            <a:pPr marL="0" indent="0">
              <a:buNone/>
            </a:pPr>
            <a:endParaRPr lang="en-US" dirty="0"/>
          </a:p>
          <a:p>
            <a:pPr marL="0" indent="0" algn="ctr">
              <a:buNone/>
            </a:pPr>
            <a:r>
              <a:rPr lang="en-US" i="1" dirty="0"/>
              <a:t>b</a:t>
            </a:r>
            <a:r>
              <a:rPr lang="en-US" baseline="-25000" dirty="0"/>
              <a:t>2</a:t>
            </a:r>
            <a:r>
              <a:rPr lang="en-US" dirty="0"/>
              <a:t> = 0.485931–0.074023 = 0.4119.</a:t>
            </a:r>
          </a:p>
          <a:p>
            <a:pPr marL="0" indent="0">
              <a:buNone/>
            </a:pPr>
            <a:endParaRPr lang="en-US" dirty="0"/>
          </a:p>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601620350"/>
              </p:ext>
            </p:extLst>
          </p:nvPr>
        </p:nvGraphicFramePr>
        <p:xfrm>
          <a:off x="914400" y="3124200"/>
          <a:ext cx="7555948" cy="1676400"/>
        </p:xfrm>
        <a:graphic>
          <a:graphicData uri="http://schemas.openxmlformats.org/presentationml/2006/ole">
            <mc:AlternateContent xmlns:mc="http://schemas.openxmlformats.org/markup-compatibility/2006">
              <mc:Choice xmlns:v="urn:schemas-microsoft-com:vml" Requires="v">
                <p:oleObj spid="_x0000_s76808" name="Equation" r:id="rId3" imgW="2959100" imgH="660400" progId="Equation.DSMT4">
                  <p:embed/>
                </p:oleObj>
              </mc:Choice>
              <mc:Fallback>
                <p:oleObj name="Equation" r:id="rId3" imgW="2959100" imgH="6604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124200"/>
                        <a:ext cx="7555948" cy="1676400"/>
                      </a:xfrm>
                      <a:prstGeom prst="rect">
                        <a:avLst/>
                      </a:prstGeom>
                      <a:noFill/>
                    </p:spPr>
                  </p:pic>
                </p:oleObj>
              </mc:Fallback>
            </mc:AlternateContent>
          </a:graphicData>
        </a:graphic>
      </p:graphicFrame>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82</a:t>
            </a:fld>
            <a:endParaRPr lang="en-US">
              <a:solidFill>
                <a:schemeClr val="accent6">
                  <a:lumMod val="20000"/>
                  <a:lumOff val="80000"/>
                </a:schemeClr>
              </a:solidFill>
            </a:endParaRPr>
          </a:p>
        </p:txBody>
      </p:sp>
    </p:spTree>
    <p:extLst>
      <p:ext uri="{BB962C8B-B14F-4D97-AF65-F5344CB8AC3E}">
        <p14:creationId xmlns:p14="http://schemas.microsoft.com/office/powerpoint/2010/main" val="41536997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95400"/>
            <a:ext cx="8839200" cy="3962400"/>
          </a:xfrm>
        </p:spPr>
        <p:txBody>
          <a:bodyPr/>
          <a:lstStyle/>
          <a:p>
            <a:r>
              <a:rPr lang="en-US" dirty="0"/>
              <a:t>In addition, we also know </a:t>
            </a:r>
            <a:endParaRPr lang="en-US" dirty="0" smtClean="0"/>
          </a:p>
          <a:p>
            <a:endParaRPr lang="en-US" dirty="0" smtClean="0"/>
          </a:p>
          <a:p>
            <a:r>
              <a:rPr lang="en-US" dirty="0" smtClean="0"/>
              <a:t>From </a:t>
            </a:r>
            <a:r>
              <a:rPr lang="en-US" dirty="0"/>
              <a:t>the above information, we now calculate related normal probability as follows:</a:t>
            </a:r>
          </a:p>
          <a:p>
            <a:pPr marL="0" indent="0">
              <a:buNone/>
            </a:pPr>
            <a:r>
              <a:rPr lang="en-US" i="1" dirty="0"/>
              <a:t>N</a:t>
            </a:r>
            <a:r>
              <a:rPr lang="en-US" baseline="-25000" dirty="0"/>
              <a:t>1</a:t>
            </a:r>
            <a:r>
              <a:rPr lang="zh-TW" altLang="en-US" dirty="0"/>
              <a:t>（</a:t>
            </a:r>
            <a:r>
              <a:rPr lang="en-US" i="1" dirty="0"/>
              <a:t>b</a:t>
            </a:r>
            <a:r>
              <a:rPr lang="en-US" baseline="-25000" dirty="0"/>
              <a:t>1</a:t>
            </a:r>
            <a:r>
              <a:rPr lang="zh-TW" altLang="en-US" dirty="0"/>
              <a:t>）</a:t>
            </a:r>
            <a:r>
              <a:rPr lang="en-US" dirty="0"/>
              <a:t>= </a:t>
            </a:r>
            <a:r>
              <a:rPr lang="en-US" i="1" dirty="0"/>
              <a:t>N</a:t>
            </a:r>
            <a:r>
              <a:rPr lang="en-US" baseline="-25000" dirty="0"/>
              <a:t>1</a:t>
            </a:r>
            <a:r>
              <a:rPr lang="zh-TW" altLang="en-US" dirty="0"/>
              <a:t>（</a:t>
            </a:r>
            <a:r>
              <a:rPr lang="en-US" dirty="0"/>
              <a:t>0.4859</a:t>
            </a:r>
            <a:r>
              <a:rPr lang="zh-TW" altLang="en-US" dirty="0"/>
              <a:t>）</a:t>
            </a:r>
            <a:r>
              <a:rPr lang="en-US" dirty="0"/>
              <a:t>=0.6865</a:t>
            </a:r>
          </a:p>
          <a:p>
            <a:pPr marL="0" indent="0">
              <a:buNone/>
            </a:pPr>
            <a:r>
              <a:rPr lang="en-US" i="1" dirty="0"/>
              <a:t>N</a:t>
            </a:r>
            <a:r>
              <a:rPr lang="en-US" baseline="-25000" dirty="0"/>
              <a:t>1</a:t>
            </a:r>
            <a:r>
              <a:rPr lang="zh-TW" altLang="en-US" dirty="0"/>
              <a:t>（</a:t>
            </a:r>
            <a:r>
              <a:rPr lang="en-US" i="1" dirty="0"/>
              <a:t>b</a:t>
            </a:r>
            <a:r>
              <a:rPr lang="en-US" baseline="-25000" dirty="0"/>
              <a:t>2</a:t>
            </a:r>
            <a:r>
              <a:rPr lang="zh-TW" altLang="en-US" dirty="0"/>
              <a:t>）</a:t>
            </a:r>
            <a:r>
              <a:rPr lang="en-US" dirty="0"/>
              <a:t>= </a:t>
            </a:r>
            <a:r>
              <a:rPr lang="en-US" i="1" dirty="0"/>
              <a:t>N</a:t>
            </a:r>
            <a:r>
              <a:rPr lang="en-US" baseline="-25000" dirty="0"/>
              <a:t>1</a:t>
            </a:r>
            <a:r>
              <a:rPr lang="zh-TW" altLang="en-US" dirty="0"/>
              <a:t>（</a:t>
            </a:r>
            <a:r>
              <a:rPr lang="en-US" dirty="0"/>
              <a:t>0.7454</a:t>
            </a:r>
            <a:r>
              <a:rPr lang="zh-TW" altLang="en-US" dirty="0"/>
              <a:t>）</a:t>
            </a:r>
            <a:r>
              <a:rPr lang="en-US" dirty="0"/>
              <a:t>=0.6598</a:t>
            </a:r>
          </a:p>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908819241"/>
              </p:ext>
            </p:extLst>
          </p:nvPr>
        </p:nvGraphicFramePr>
        <p:xfrm>
          <a:off x="4724400" y="1371600"/>
          <a:ext cx="3200400" cy="533400"/>
        </p:xfrm>
        <a:graphic>
          <a:graphicData uri="http://schemas.openxmlformats.org/presentationml/2006/ole">
            <mc:AlternateContent xmlns:mc="http://schemas.openxmlformats.org/markup-compatibility/2006">
              <mc:Choice xmlns:v="urn:schemas-microsoft-com:vml" Requires="v">
                <p:oleObj spid="_x0000_s77832" name="Equation" r:id="rId3" imgW="1536480" imgH="253800" progId="Equation.DSMT4">
                  <p:embed/>
                </p:oleObj>
              </mc:Choice>
              <mc:Fallback>
                <p:oleObj name="Equation" r:id="rId3" imgW="1536480" imgH="253800" progId="Equation.DSMT4">
                  <p:embed/>
                  <p:pic>
                    <p:nvPicPr>
                      <p:cNvPr id="0" name="Object 1"/>
                      <p:cNvPicPr>
                        <a:picLocks noChangeAspect="1" noChangeArrowheads="1"/>
                      </p:cNvPicPr>
                      <p:nvPr/>
                    </p:nvPicPr>
                    <p:blipFill>
                      <a:blip r:embed="rId4"/>
                      <a:srcRect/>
                      <a:stretch>
                        <a:fillRect/>
                      </a:stretch>
                    </p:blipFill>
                    <p:spPr bwMode="auto">
                      <a:xfrm>
                        <a:off x="4724400" y="1371600"/>
                        <a:ext cx="3200400" cy="533400"/>
                      </a:xfrm>
                      <a:prstGeom prst="rect">
                        <a:avLst/>
                      </a:prstGeom>
                      <a:noFill/>
                    </p:spPr>
                  </p:pic>
                </p:oleObj>
              </mc:Fallback>
            </mc:AlternateContent>
          </a:graphicData>
        </a:graphic>
      </p:graphicFrame>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83</a:t>
            </a:fld>
            <a:endParaRPr lang="en-US">
              <a:solidFill>
                <a:schemeClr val="accent6">
                  <a:lumMod val="20000"/>
                  <a:lumOff val="80000"/>
                </a:schemeClr>
              </a:solidFill>
            </a:endParaRPr>
          </a:p>
        </p:txBody>
      </p:sp>
    </p:spTree>
    <p:extLst>
      <p:ext uri="{BB962C8B-B14F-4D97-AF65-F5344CB8AC3E}">
        <p14:creationId xmlns:p14="http://schemas.microsoft.com/office/powerpoint/2010/main" val="33515048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0"/>
            <a:ext cx="8839200" cy="5562600"/>
          </a:xfrm>
        </p:spPr>
        <p:txBody>
          <a:bodyPr/>
          <a:lstStyle/>
          <a:p>
            <a:r>
              <a:rPr lang="en-US" dirty="0"/>
              <a:t>Following Equation (19.77), we now calculate the value of </a:t>
            </a:r>
            <a:r>
              <a:rPr lang="en-US" i="1" dirty="0"/>
              <a:t>N</a:t>
            </a:r>
            <a:r>
              <a:rPr lang="en-US" baseline="-25000" dirty="0"/>
              <a:t>2</a:t>
            </a:r>
            <a:r>
              <a:rPr lang="zh-TW" altLang="en-US" dirty="0"/>
              <a:t>（</a:t>
            </a:r>
            <a:r>
              <a:rPr lang="en-US" dirty="0"/>
              <a:t>0.25285,−0.4859; −0.7454</a:t>
            </a:r>
            <a:r>
              <a:rPr lang="zh-TW" altLang="en-US" dirty="0"/>
              <a:t>）</a:t>
            </a:r>
            <a:r>
              <a:rPr lang="en-US" dirty="0"/>
              <a:t>and </a:t>
            </a:r>
            <a:r>
              <a:rPr lang="en-US" i="1" dirty="0"/>
              <a:t>N</a:t>
            </a:r>
            <a:r>
              <a:rPr lang="en-US" baseline="-25000" dirty="0"/>
              <a:t>2</a:t>
            </a:r>
            <a:r>
              <a:rPr lang="zh-TW" altLang="en-US" dirty="0"/>
              <a:t>（</a:t>
            </a:r>
            <a:r>
              <a:rPr lang="en-US" dirty="0"/>
              <a:t>0.15354, −0.4119; −0.7454</a:t>
            </a:r>
            <a:r>
              <a:rPr lang="zh-TW" altLang="en-US" dirty="0"/>
              <a:t>）</a:t>
            </a:r>
            <a:r>
              <a:rPr lang="en-US" dirty="0"/>
              <a:t>as follows:</a:t>
            </a:r>
          </a:p>
          <a:p>
            <a:endParaRPr lang="en-US" dirty="0" smtClean="0"/>
          </a:p>
          <a:p>
            <a:r>
              <a:rPr lang="en-US" dirty="0" smtClean="0"/>
              <a:t>Since </a:t>
            </a:r>
            <a:r>
              <a:rPr lang="en-US" i="1" dirty="0" err="1"/>
              <a:t>abρ</a:t>
            </a:r>
            <a:r>
              <a:rPr lang="en-US" dirty="0"/>
              <a:t> &gt; 0 for both cumulative bivariate normal density function, therefore, we can use Equation </a:t>
            </a:r>
            <a:r>
              <a:rPr lang="en-US" i="1" dirty="0"/>
              <a:t>N</a:t>
            </a:r>
            <a:r>
              <a:rPr lang="en-US" baseline="-25000" dirty="0"/>
              <a:t>2</a:t>
            </a:r>
            <a:r>
              <a:rPr lang="zh-TW" altLang="en-US" dirty="0"/>
              <a:t>（</a:t>
            </a:r>
            <a:r>
              <a:rPr lang="en-US" i="1" dirty="0"/>
              <a:t>a</a:t>
            </a:r>
            <a:r>
              <a:rPr lang="en-US" dirty="0"/>
              <a:t>, </a:t>
            </a:r>
            <a:r>
              <a:rPr lang="en-US" i="1" dirty="0" err="1"/>
              <a:t>b</a:t>
            </a:r>
            <a:r>
              <a:rPr lang="en-US" dirty="0" err="1"/>
              <a:t>;</a:t>
            </a:r>
            <a:r>
              <a:rPr lang="en-US" i="1" dirty="0" err="1"/>
              <a:t>ρ</a:t>
            </a:r>
            <a:r>
              <a:rPr lang="zh-TW" altLang="en-US" dirty="0"/>
              <a:t>）</a:t>
            </a:r>
            <a:r>
              <a:rPr lang="en-US" dirty="0"/>
              <a:t>= </a:t>
            </a:r>
            <a:r>
              <a:rPr lang="en-US" i="1" dirty="0"/>
              <a:t>N</a:t>
            </a:r>
            <a:r>
              <a:rPr lang="en-US" baseline="-25000" dirty="0"/>
              <a:t>2</a:t>
            </a:r>
            <a:r>
              <a:rPr lang="zh-TW" altLang="en-US" dirty="0"/>
              <a:t>（</a:t>
            </a:r>
            <a:r>
              <a:rPr lang="en-US" i="1" dirty="0"/>
              <a:t>a</a:t>
            </a:r>
            <a:r>
              <a:rPr lang="en-US" dirty="0"/>
              <a:t>, 0;</a:t>
            </a:r>
            <a:r>
              <a:rPr lang="en-US" i="1" dirty="0"/>
              <a:t>ρ</a:t>
            </a:r>
            <a:r>
              <a:rPr lang="en-US" i="1" baseline="-25000" dirty="0"/>
              <a:t>ab</a:t>
            </a:r>
            <a:r>
              <a:rPr lang="zh-TW" altLang="en-US" dirty="0"/>
              <a:t>）</a:t>
            </a:r>
            <a:r>
              <a:rPr lang="en-US" dirty="0"/>
              <a:t>+ </a:t>
            </a:r>
            <a:r>
              <a:rPr lang="en-US" i="1" dirty="0"/>
              <a:t>N</a:t>
            </a:r>
            <a:r>
              <a:rPr lang="en-US" baseline="-25000" dirty="0"/>
              <a:t>2</a:t>
            </a:r>
            <a:r>
              <a:rPr lang="zh-TW" altLang="en-US" dirty="0"/>
              <a:t>（</a:t>
            </a:r>
            <a:r>
              <a:rPr lang="en-US" i="1" dirty="0"/>
              <a:t>b</a:t>
            </a:r>
            <a:r>
              <a:rPr lang="en-US" dirty="0"/>
              <a:t>, 0;</a:t>
            </a:r>
            <a:r>
              <a:rPr lang="en-US" i="1" dirty="0"/>
              <a:t>ρ</a:t>
            </a:r>
            <a:r>
              <a:rPr lang="en-US" i="1" baseline="-25000" dirty="0"/>
              <a:t>b</a:t>
            </a:r>
            <a:r>
              <a:rPr lang="en-US" baseline="-25000" dirty="0"/>
              <a:t>a</a:t>
            </a:r>
            <a:r>
              <a:rPr lang="zh-TW" altLang="en-US" dirty="0"/>
              <a:t>）</a:t>
            </a:r>
            <a:r>
              <a:rPr lang="en-US" dirty="0"/>
              <a:t>-</a:t>
            </a:r>
            <a:r>
              <a:rPr lang="en-US" i="1" dirty="0"/>
              <a:t>δ</a:t>
            </a:r>
            <a:endParaRPr lang="en-US" dirty="0"/>
          </a:p>
          <a:p>
            <a:endParaRPr lang="en-US" dirty="0" smtClean="0"/>
          </a:p>
          <a:p>
            <a:r>
              <a:rPr lang="en-US" dirty="0" smtClean="0"/>
              <a:t>to </a:t>
            </a:r>
            <a:r>
              <a:rPr lang="en-US" dirty="0"/>
              <a:t>calculate the value of both </a:t>
            </a:r>
            <a:r>
              <a:rPr lang="en-US" i="1" dirty="0"/>
              <a:t>N</a:t>
            </a:r>
            <a:r>
              <a:rPr lang="en-US" baseline="-25000" dirty="0"/>
              <a:t>2</a:t>
            </a:r>
            <a:r>
              <a:rPr lang="zh-TW" altLang="en-US" dirty="0"/>
              <a:t>（</a:t>
            </a:r>
            <a:r>
              <a:rPr lang="en-US" i="1" dirty="0"/>
              <a:t>a,</a:t>
            </a:r>
            <a:r>
              <a:rPr lang="en-US" dirty="0"/>
              <a:t> </a:t>
            </a:r>
            <a:r>
              <a:rPr lang="en-US" i="1" dirty="0" err="1"/>
              <a:t>b</a:t>
            </a:r>
            <a:r>
              <a:rPr lang="en-US" dirty="0" err="1"/>
              <a:t>;</a:t>
            </a:r>
            <a:r>
              <a:rPr lang="en-US" i="1" dirty="0" err="1"/>
              <a:t>ρ</a:t>
            </a:r>
            <a:r>
              <a:rPr lang="zh-TW" altLang="en-US" dirty="0"/>
              <a:t>）</a:t>
            </a:r>
            <a:r>
              <a:rPr lang="en-US" dirty="0"/>
              <a:t>as follows:</a:t>
            </a:r>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84</a:t>
            </a:fld>
            <a:endParaRPr lang="en-US">
              <a:solidFill>
                <a:schemeClr val="accent6">
                  <a:lumMod val="20000"/>
                  <a:lumOff val="80000"/>
                </a:schemeClr>
              </a:solidFill>
            </a:endParaRPr>
          </a:p>
        </p:txBody>
      </p:sp>
    </p:spTree>
    <p:extLst>
      <p:ext uri="{BB962C8B-B14F-4D97-AF65-F5344CB8AC3E}">
        <p14:creationId xmlns:p14="http://schemas.microsoft.com/office/powerpoint/2010/main" val="27336672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817233768"/>
              </p:ext>
            </p:extLst>
          </p:nvPr>
        </p:nvGraphicFramePr>
        <p:xfrm>
          <a:off x="627529" y="914400"/>
          <a:ext cx="7888942" cy="838200"/>
        </p:xfrm>
        <a:graphic>
          <a:graphicData uri="http://schemas.openxmlformats.org/presentationml/2006/ole">
            <mc:AlternateContent xmlns:mc="http://schemas.openxmlformats.org/markup-compatibility/2006">
              <mc:Choice xmlns:v="urn:schemas-microsoft-com:vml" Requires="v">
                <p:oleObj spid="_x0000_s78869" name="Equation" r:id="rId3" imgW="4572000" imgH="482600" progId="Equation.DSMT4">
                  <p:embed/>
                </p:oleObj>
              </mc:Choice>
              <mc:Fallback>
                <p:oleObj name="Equation" r:id="rId3" imgW="4572000" imgH="482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529" y="914400"/>
                        <a:ext cx="7888942" cy="8382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28856189"/>
              </p:ext>
            </p:extLst>
          </p:nvPr>
        </p:nvGraphicFramePr>
        <p:xfrm>
          <a:off x="571500" y="2133600"/>
          <a:ext cx="8153400" cy="817008"/>
        </p:xfrm>
        <a:graphic>
          <a:graphicData uri="http://schemas.openxmlformats.org/presentationml/2006/ole">
            <mc:AlternateContent xmlns:mc="http://schemas.openxmlformats.org/markup-compatibility/2006">
              <mc:Choice xmlns:v="urn:schemas-microsoft-com:vml" Requires="v">
                <p:oleObj spid="_x0000_s78870" name="Equation" r:id="rId5" imgW="4660900" imgH="469900" progId="Equation.DSMT4">
                  <p:embed/>
                </p:oleObj>
              </mc:Choice>
              <mc:Fallback>
                <p:oleObj name="Equation" r:id="rId5" imgW="4660900" imgH="4699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 y="2133600"/>
                        <a:ext cx="8153400" cy="817008"/>
                      </a:xfrm>
                      <a:prstGeom prst="rect">
                        <a:avLst/>
                      </a:prstGeom>
                      <a:noFill/>
                    </p:spPr>
                  </p:pic>
                </p:oleObj>
              </mc:Fallback>
            </mc:AlternateContent>
          </a:graphicData>
        </a:graphic>
      </p:graphicFrame>
      <p:sp>
        <p:nvSpPr>
          <p:cNvPr id="11" name="Rectangle 10"/>
          <p:cNvSpPr/>
          <p:nvPr/>
        </p:nvSpPr>
        <p:spPr>
          <a:xfrm>
            <a:off x="571500" y="3320956"/>
            <a:ext cx="8001000" cy="2677656"/>
          </a:xfrm>
          <a:prstGeom prst="rect">
            <a:avLst/>
          </a:prstGeom>
        </p:spPr>
        <p:txBody>
          <a:bodyPr wrap="square">
            <a:spAutoFit/>
          </a:bodyPr>
          <a:lstStyle/>
          <a:p>
            <a:r>
              <a:rPr lang="en-US" sz="2400" dirty="0">
                <a:solidFill>
                  <a:srgbClr val="000000"/>
                </a:solidFill>
                <a:latin typeface="Times New Roman" pitchFamily="18" charset="0"/>
                <a:cs typeface="Times New Roman" pitchFamily="18" charset="0"/>
              </a:rPr>
              <a:t>δ =</a:t>
            </a:r>
            <a:r>
              <a:rPr lang="zh-TW" altLang="en-US" sz="2400"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1−</a:t>
            </a:r>
            <a:r>
              <a:rPr lang="zh-TW" altLang="en-US" sz="2400"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1</a:t>
            </a:r>
            <a:r>
              <a:rPr lang="zh-TW" altLang="en-US" sz="2400"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−1</a:t>
            </a:r>
            <a:r>
              <a:rPr lang="zh-TW" altLang="en-US" sz="2400"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/4 = </a:t>
            </a:r>
            <a:r>
              <a:rPr lang="en-US" sz="2400" dirty="0" smtClean="0">
                <a:solidFill>
                  <a:srgbClr val="000000"/>
                </a:solidFill>
                <a:latin typeface="Times New Roman" pitchFamily="18" charset="0"/>
                <a:cs typeface="Times New Roman" pitchFamily="18" charset="0"/>
              </a:rPr>
              <a:t>½</a:t>
            </a:r>
          </a:p>
          <a:p>
            <a:endParaRPr lang="en-US" sz="2400" dirty="0">
              <a:solidFill>
                <a:srgbClr val="000000"/>
              </a:solidFill>
              <a:latin typeface="Times New Roman" pitchFamily="18" charset="0"/>
              <a:cs typeface="Times New Roman" pitchFamily="18" charset="0"/>
            </a:endParaRPr>
          </a:p>
          <a:p>
            <a:r>
              <a:rPr lang="en-US" sz="2400" dirty="0">
                <a:solidFill>
                  <a:srgbClr val="000000"/>
                </a:solidFill>
                <a:latin typeface="Times New Roman" pitchFamily="18" charset="0"/>
                <a:cs typeface="Times New Roman" pitchFamily="18" charset="0"/>
              </a:rPr>
              <a:t>N</a:t>
            </a:r>
            <a:r>
              <a:rPr lang="en-US" sz="2400" baseline="-25000" dirty="0">
                <a:solidFill>
                  <a:srgbClr val="000000"/>
                </a:solidFill>
                <a:latin typeface="Times New Roman" pitchFamily="18" charset="0"/>
                <a:cs typeface="Times New Roman" pitchFamily="18" charset="0"/>
              </a:rPr>
              <a:t>2</a:t>
            </a:r>
            <a:r>
              <a:rPr lang="zh-TW" altLang="en-US" sz="2400"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0.292,−0.4859; −0.7454</a:t>
            </a:r>
            <a:r>
              <a:rPr lang="zh-TW" altLang="en-US" sz="2400"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=N</a:t>
            </a:r>
            <a:r>
              <a:rPr lang="en-US" sz="2400" baseline="-25000" dirty="0">
                <a:solidFill>
                  <a:srgbClr val="000000"/>
                </a:solidFill>
                <a:latin typeface="Times New Roman" pitchFamily="18" charset="0"/>
                <a:cs typeface="Times New Roman" pitchFamily="18" charset="0"/>
              </a:rPr>
              <a:t>2</a:t>
            </a:r>
            <a:r>
              <a:rPr lang="zh-TW" altLang="en-US" sz="2400"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0.292,0.0844</a:t>
            </a:r>
            <a:r>
              <a:rPr lang="zh-TW" altLang="en-US" sz="2400"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+N</a:t>
            </a:r>
            <a:r>
              <a:rPr lang="en-US" sz="2400" baseline="-25000" dirty="0">
                <a:solidFill>
                  <a:srgbClr val="000000"/>
                </a:solidFill>
                <a:latin typeface="Times New Roman" pitchFamily="18" charset="0"/>
                <a:cs typeface="Times New Roman" pitchFamily="18" charset="0"/>
              </a:rPr>
              <a:t>2</a:t>
            </a:r>
            <a:r>
              <a:rPr lang="zh-TW" altLang="en-US" sz="2400"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−0.5377,0.0656</a:t>
            </a:r>
            <a:r>
              <a:rPr lang="zh-TW" altLang="en-US" sz="2400"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− 0.5 = N</a:t>
            </a:r>
            <a:r>
              <a:rPr lang="en-US" sz="2400" baseline="-25000" dirty="0">
                <a:solidFill>
                  <a:srgbClr val="000000"/>
                </a:solidFill>
                <a:latin typeface="Times New Roman" pitchFamily="18" charset="0"/>
                <a:cs typeface="Times New Roman" pitchFamily="18" charset="0"/>
              </a:rPr>
              <a:t>1</a:t>
            </a:r>
            <a:r>
              <a:rPr lang="zh-TW" altLang="en-US" sz="2400"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0</a:t>
            </a:r>
            <a:r>
              <a:rPr lang="zh-TW" altLang="en-US" sz="2400"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 N</a:t>
            </a:r>
            <a:r>
              <a:rPr lang="en-US" sz="2400" baseline="-25000" dirty="0">
                <a:solidFill>
                  <a:srgbClr val="000000"/>
                </a:solidFill>
                <a:latin typeface="Times New Roman" pitchFamily="18" charset="0"/>
                <a:cs typeface="Times New Roman" pitchFamily="18" charset="0"/>
              </a:rPr>
              <a:t>1</a:t>
            </a:r>
            <a:r>
              <a:rPr lang="zh-TW" altLang="en-US" sz="2400"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−0.5377</a:t>
            </a:r>
            <a:r>
              <a:rPr lang="zh-TW" altLang="en-US" sz="2400"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−Φ</a:t>
            </a:r>
            <a:r>
              <a:rPr lang="zh-TW" altLang="en-US" sz="2400"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−0.292, 0; − 0.0844</a:t>
            </a:r>
            <a:r>
              <a:rPr lang="zh-TW" altLang="en-US" sz="2400"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−Φ</a:t>
            </a:r>
            <a:r>
              <a:rPr lang="zh-TW" altLang="en-US" sz="2400"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−0.5377,0; −0.0656</a:t>
            </a:r>
            <a:r>
              <a:rPr lang="zh-TW" altLang="en-US" sz="2400"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−0.5 = 0.07525</a:t>
            </a:r>
          </a:p>
          <a:p>
            <a:endParaRPr lang="en-US" sz="2400" dirty="0">
              <a:solidFill>
                <a:srgbClr val="000000"/>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85</a:t>
            </a:fld>
            <a:endParaRPr lang="en-US">
              <a:solidFill>
                <a:schemeClr val="accent6">
                  <a:lumMod val="20000"/>
                  <a:lumOff val="80000"/>
                </a:schemeClr>
              </a:solidFill>
            </a:endParaRPr>
          </a:p>
        </p:txBody>
      </p:sp>
    </p:spTree>
    <p:extLst>
      <p:ext uri="{BB962C8B-B14F-4D97-AF65-F5344CB8AC3E}">
        <p14:creationId xmlns:p14="http://schemas.microsoft.com/office/powerpoint/2010/main" val="38554618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839200" cy="4648200"/>
          </a:xfrm>
        </p:spPr>
        <p:txBody>
          <a:bodyPr/>
          <a:lstStyle/>
          <a:p>
            <a:r>
              <a:rPr lang="en-US" dirty="0"/>
              <a:t>Using a Microsoft Excel programs presented in Appendix 19A, we </a:t>
            </a:r>
            <a:r>
              <a:rPr lang="en-US" dirty="0" smtClean="0"/>
              <a:t>obtain</a:t>
            </a:r>
          </a:p>
          <a:p>
            <a:endParaRPr lang="en-US" dirty="0"/>
          </a:p>
          <a:p>
            <a:r>
              <a:rPr lang="en-US" dirty="0"/>
              <a:t>N</a:t>
            </a:r>
            <a:r>
              <a:rPr lang="en-US" baseline="-25000" dirty="0"/>
              <a:t>2</a:t>
            </a:r>
            <a:r>
              <a:rPr lang="zh-TW" altLang="en-US" dirty="0"/>
              <a:t>（</a:t>
            </a:r>
            <a:r>
              <a:rPr lang="en-US" dirty="0"/>
              <a:t>0.1927, −0.4119; −0.7454</a:t>
            </a:r>
            <a:r>
              <a:rPr lang="zh-TW" altLang="en-US" dirty="0"/>
              <a:t>）</a:t>
            </a:r>
            <a:r>
              <a:rPr lang="en-US" dirty="0"/>
              <a:t>= 0.06862</a:t>
            </a:r>
            <a:r>
              <a:rPr lang="en-US" dirty="0" smtClean="0"/>
              <a:t>.</a:t>
            </a:r>
          </a:p>
          <a:p>
            <a:endParaRPr lang="en-US" dirty="0"/>
          </a:p>
          <a:p>
            <a:r>
              <a:rPr lang="en-US" dirty="0"/>
              <a:t>Then substituting the related information into the Equation (19.78), we obtain </a:t>
            </a:r>
            <a:r>
              <a:rPr lang="en-US" i="1" dirty="0"/>
              <a:t>C</a:t>
            </a:r>
            <a:r>
              <a:rPr lang="en-US" dirty="0"/>
              <a:t>=</a:t>
            </a:r>
            <a:r>
              <a:rPr lang="zh-TW" altLang="en-US" dirty="0"/>
              <a:t>＄</a:t>
            </a:r>
            <a:r>
              <a:rPr lang="en-US" dirty="0"/>
              <a:t>3.08238 and all related results are presented in Appendix 19B.</a:t>
            </a:r>
          </a:p>
          <a:p>
            <a:pPr marL="0" indent="0">
              <a:buNone/>
            </a:pPr>
            <a:endParaRPr lang="en-US" dirty="0"/>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86</a:t>
            </a:fld>
            <a:endParaRPr lang="en-US">
              <a:solidFill>
                <a:schemeClr val="accent6">
                  <a:lumMod val="20000"/>
                  <a:lumOff val="80000"/>
                </a:schemeClr>
              </a:solidFill>
            </a:endParaRPr>
          </a:p>
        </p:txBody>
      </p:sp>
    </p:spTree>
    <p:extLst>
      <p:ext uri="{BB962C8B-B14F-4D97-AF65-F5344CB8AC3E}">
        <p14:creationId xmlns:p14="http://schemas.microsoft.com/office/powerpoint/2010/main" val="395109354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19.9 Price Bounds for Options</a:t>
            </a:r>
            <a:endParaRPr lang="en-US" dirty="0"/>
          </a:p>
        </p:txBody>
      </p:sp>
      <p:sp>
        <p:nvSpPr>
          <p:cNvPr id="3" name="Content Placeholder 2"/>
          <p:cNvSpPr>
            <a:spLocks noGrp="1"/>
          </p:cNvSpPr>
          <p:nvPr>
            <p:ph idx="1"/>
          </p:nvPr>
        </p:nvSpPr>
        <p:spPr>
          <a:xfrm>
            <a:off x="152400" y="1524000"/>
            <a:ext cx="8839200" cy="4648200"/>
          </a:xfrm>
        </p:spPr>
        <p:txBody>
          <a:bodyPr>
            <a:normAutofit lnSpcReduction="10000"/>
          </a:bodyPr>
          <a:lstStyle/>
          <a:p>
            <a:pPr marL="0" indent="0" algn="ctr">
              <a:buNone/>
            </a:pPr>
            <a:r>
              <a:rPr lang="en-US" dirty="0" smtClean="0"/>
              <a:t>19.9.1 Options Written on </a:t>
            </a:r>
            <a:r>
              <a:rPr lang="en-US" dirty="0" err="1" smtClean="0"/>
              <a:t>Nondividend</a:t>
            </a:r>
            <a:r>
              <a:rPr lang="en-US" dirty="0" smtClean="0"/>
              <a:t>- Paying Stocks</a:t>
            </a:r>
          </a:p>
          <a:p>
            <a:pPr marL="0" indent="0" algn="ctr">
              <a:buNone/>
            </a:pPr>
            <a:endParaRPr lang="en-US" dirty="0"/>
          </a:p>
          <a:p>
            <a:r>
              <a:rPr lang="en-US" dirty="0"/>
              <a:t>To derive the lower price bounds and the put–call parity relations for options on </a:t>
            </a:r>
            <a:r>
              <a:rPr lang="en-US" dirty="0" err="1"/>
              <a:t>nondividend</a:t>
            </a:r>
            <a:r>
              <a:rPr lang="en-US" dirty="0"/>
              <a:t>-paying stocks, simply set </a:t>
            </a:r>
            <a:endParaRPr lang="en-US" dirty="0" smtClean="0"/>
          </a:p>
          <a:p>
            <a:pPr marL="0" indent="0" algn="ctr">
              <a:buNone/>
            </a:pPr>
            <a:r>
              <a:rPr lang="en-US" b="1" dirty="0" smtClean="0"/>
              <a:t>cost-of-carry rate (</a:t>
            </a:r>
            <a:r>
              <a:rPr lang="en-US" b="1" i="1" dirty="0" smtClean="0"/>
              <a:t>b)</a:t>
            </a:r>
            <a:r>
              <a:rPr lang="en-US" b="1" dirty="0" smtClean="0"/>
              <a:t> = risk-less </a:t>
            </a:r>
            <a:r>
              <a:rPr lang="en-US" b="1" dirty="0"/>
              <a:t>rate of </a:t>
            </a:r>
            <a:r>
              <a:rPr lang="en-US" b="1" dirty="0" smtClean="0"/>
              <a:t>interest </a:t>
            </a:r>
            <a:r>
              <a:rPr lang="en-US" b="1" i="1" dirty="0" smtClean="0"/>
              <a:t>(r)</a:t>
            </a:r>
            <a:r>
              <a:rPr lang="en-US" dirty="0" smtClean="0"/>
              <a:t>  </a:t>
            </a:r>
          </a:p>
          <a:p>
            <a:r>
              <a:rPr lang="en-US" dirty="0" smtClean="0"/>
              <a:t>Note </a:t>
            </a:r>
            <a:r>
              <a:rPr lang="en-US" dirty="0"/>
              <a:t>that, the only cost of carrying the stock is interest.</a:t>
            </a:r>
          </a:p>
          <a:p>
            <a:endParaRPr lang="en-US" dirty="0"/>
          </a:p>
        </p:txBody>
      </p:sp>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87</a:t>
            </a:fld>
            <a:endParaRPr lang="en-US">
              <a:solidFill>
                <a:schemeClr val="accent6">
                  <a:lumMod val="20000"/>
                  <a:lumOff val="80000"/>
                </a:schemeClr>
              </a:solidFill>
            </a:endParaRPr>
          </a:p>
        </p:txBody>
      </p:sp>
    </p:spTree>
    <p:extLst>
      <p:ext uri="{BB962C8B-B14F-4D97-AF65-F5344CB8AC3E}">
        <p14:creationId xmlns:p14="http://schemas.microsoft.com/office/powerpoint/2010/main" val="38648753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839200" cy="6095999"/>
          </a:xfrm>
        </p:spPr>
        <p:txBody>
          <a:bodyPr>
            <a:normAutofit lnSpcReduction="10000"/>
          </a:bodyPr>
          <a:lstStyle/>
          <a:p>
            <a:r>
              <a:rPr lang="en-US" dirty="0"/>
              <a:t>The lower price bounds for the European call and put options </a:t>
            </a:r>
            <a:r>
              <a:rPr lang="en-US" dirty="0" smtClean="0"/>
              <a:t>are</a:t>
            </a:r>
          </a:p>
          <a:p>
            <a:endParaRPr lang="en-US" dirty="0"/>
          </a:p>
          <a:p>
            <a:endParaRPr lang="en-US" dirty="0" smtClean="0"/>
          </a:p>
          <a:p>
            <a:endParaRPr lang="en-US" dirty="0"/>
          </a:p>
          <a:p>
            <a:pPr marL="0" indent="0">
              <a:buNone/>
            </a:pPr>
            <a:r>
              <a:rPr lang="en-US" dirty="0"/>
              <a:t>r</a:t>
            </a:r>
            <a:r>
              <a:rPr lang="en-US" dirty="0" smtClean="0"/>
              <a:t>espectively, and the lower price bounds for the American call and put options are</a:t>
            </a:r>
          </a:p>
          <a:p>
            <a:endParaRPr lang="en-US" dirty="0"/>
          </a:p>
          <a:p>
            <a:endParaRPr lang="en-US" dirty="0" smtClean="0"/>
          </a:p>
          <a:p>
            <a:pPr marL="0" indent="0">
              <a:buNone/>
            </a:pPr>
            <a:endParaRPr lang="en-US" dirty="0" smtClean="0"/>
          </a:p>
          <a:p>
            <a:pPr marL="0" indent="0">
              <a:buNone/>
            </a:pPr>
            <a:r>
              <a:rPr lang="en-US" dirty="0" smtClean="0"/>
              <a:t>respectively.</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89558830"/>
              </p:ext>
            </p:extLst>
          </p:nvPr>
        </p:nvGraphicFramePr>
        <p:xfrm>
          <a:off x="1905000" y="1515193"/>
          <a:ext cx="4495800" cy="542207"/>
        </p:xfrm>
        <a:graphic>
          <a:graphicData uri="http://schemas.openxmlformats.org/presentationml/2006/ole">
            <mc:AlternateContent xmlns:mc="http://schemas.openxmlformats.org/markup-compatibility/2006">
              <mc:Choice xmlns:v="urn:schemas-microsoft-com:vml" Requires="v">
                <p:oleObj spid="_x0000_s79905" name="Equation" r:id="rId3" imgW="1892300" imgH="228600" progId="Equation.DSMT4">
                  <p:embed/>
                </p:oleObj>
              </mc:Choice>
              <mc:Fallback>
                <p:oleObj name="Equation" r:id="rId3" imgW="1892300" imgH="228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515193"/>
                        <a:ext cx="4495800" cy="542207"/>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44658358"/>
              </p:ext>
            </p:extLst>
          </p:nvPr>
        </p:nvGraphicFramePr>
        <p:xfrm>
          <a:off x="1828800" y="2209800"/>
          <a:ext cx="4724400" cy="558550"/>
        </p:xfrm>
        <a:graphic>
          <a:graphicData uri="http://schemas.openxmlformats.org/presentationml/2006/ole">
            <mc:AlternateContent xmlns:mc="http://schemas.openxmlformats.org/markup-compatibility/2006">
              <mc:Choice xmlns:v="urn:schemas-microsoft-com:vml" Requires="v">
                <p:oleObj spid="_x0000_s79906" name="Equation" r:id="rId5" imgW="1930400" imgH="228600" progId="Equation.DSMT4">
                  <p:embed/>
                </p:oleObj>
              </mc:Choice>
              <mc:Fallback>
                <p:oleObj name="Equation" r:id="rId5" imgW="1930400" imgH="2286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2209800"/>
                        <a:ext cx="4724400" cy="558550"/>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641454962"/>
              </p:ext>
            </p:extLst>
          </p:nvPr>
        </p:nvGraphicFramePr>
        <p:xfrm>
          <a:off x="1828800" y="4191000"/>
          <a:ext cx="4511675" cy="533400"/>
        </p:xfrm>
        <a:graphic>
          <a:graphicData uri="http://schemas.openxmlformats.org/presentationml/2006/ole">
            <mc:AlternateContent xmlns:mc="http://schemas.openxmlformats.org/markup-compatibility/2006">
              <mc:Choice xmlns:v="urn:schemas-microsoft-com:vml" Requires="v">
                <p:oleObj spid="_x0000_s79907" name="Equation" r:id="rId7" imgW="1930400" imgH="228600" progId="Equation.DSMT4">
                  <p:embed/>
                </p:oleObj>
              </mc:Choice>
              <mc:Fallback>
                <p:oleObj name="Equation" r:id="rId7" imgW="1930400" imgH="2286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4191000"/>
                        <a:ext cx="4511675" cy="533400"/>
                      </a:xfrm>
                      <a:prstGeom prst="rect">
                        <a:avLst/>
                      </a:prstGeom>
                      <a:noFill/>
                    </p:spPr>
                  </p:pic>
                </p:oleObj>
              </mc:Fallback>
            </mc:AlternateContent>
          </a:graphicData>
        </a:graphic>
      </p:graphicFrame>
      <p:sp>
        <p:nvSpPr>
          <p:cNvPr id="1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719899269"/>
              </p:ext>
            </p:extLst>
          </p:nvPr>
        </p:nvGraphicFramePr>
        <p:xfrm>
          <a:off x="1828800" y="4876800"/>
          <a:ext cx="4800600" cy="567559"/>
        </p:xfrm>
        <a:graphic>
          <a:graphicData uri="http://schemas.openxmlformats.org/presentationml/2006/ole">
            <mc:AlternateContent xmlns:mc="http://schemas.openxmlformats.org/markup-compatibility/2006">
              <mc:Choice xmlns:v="urn:schemas-microsoft-com:vml" Requires="v">
                <p:oleObj spid="_x0000_s79908" name="Equation" r:id="rId9" imgW="1930400" imgH="228600" progId="Equation.DSMT4">
                  <p:embed/>
                </p:oleObj>
              </mc:Choice>
              <mc:Fallback>
                <p:oleObj name="Equation" r:id="rId9" imgW="1930400" imgH="2286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28800" y="4876800"/>
                        <a:ext cx="4800600" cy="567559"/>
                      </a:xfrm>
                      <a:prstGeom prst="rect">
                        <a:avLst/>
                      </a:prstGeom>
                      <a:noFill/>
                    </p:spPr>
                  </p:pic>
                </p:oleObj>
              </mc:Fallback>
            </mc:AlternateContent>
          </a:graphicData>
        </a:graphic>
      </p:graphicFrame>
      <p:sp>
        <p:nvSpPr>
          <p:cNvPr id="12" name="TextBox 11"/>
          <p:cNvSpPr txBox="1"/>
          <p:nvPr/>
        </p:nvSpPr>
        <p:spPr>
          <a:xfrm>
            <a:off x="7696200" y="1752600"/>
            <a:ext cx="9906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(19.79a)</a:t>
            </a:r>
          </a:p>
        </p:txBody>
      </p:sp>
      <p:sp>
        <p:nvSpPr>
          <p:cNvPr id="13" name="TextBox 12"/>
          <p:cNvSpPr txBox="1"/>
          <p:nvPr/>
        </p:nvSpPr>
        <p:spPr>
          <a:xfrm>
            <a:off x="7696200" y="2590800"/>
            <a:ext cx="9906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(19.79b)</a:t>
            </a:r>
          </a:p>
        </p:txBody>
      </p:sp>
      <p:sp>
        <p:nvSpPr>
          <p:cNvPr id="14" name="TextBox 13"/>
          <p:cNvSpPr txBox="1"/>
          <p:nvPr/>
        </p:nvSpPr>
        <p:spPr>
          <a:xfrm>
            <a:off x="7696200" y="4612943"/>
            <a:ext cx="9906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(19.80a)</a:t>
            </a:r>
          </a:p>
        </p:txBody>
      </p:sp>
      <p:sp>
        <p:nvSpPr>
          <p:cNvPr id="15" name="TextBox 14"/>
          <p:cNvSpPr txBox="1"/>
          <p:nvPr/>
        </p:nvSpPr>
        <p:spPr>
          <a:xfrm>
            <a:off x="7696200" y="5486400"/>
            <a:ext cx="9906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(19.80b)</a:t>
            </a:r>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88</a:t>
            </a:fld>
            <a:endParaRPr lang="en-US">
              <a:solidFill>
                <a:schemeClr val="accent6">
                  <a:lumMod val="20000"/>
                  <a:lumOff val="80000"/>
                </a:schemeClr>
              </a:solidFill>
            </a:endParaRPr>
          </a:p>
        </p:txBody>
      </p:sp>
    </p:spTree>
    <p:extLst>
      <p:ext uri="{BB962C8B-B14F-4D97-AF65-F5344CB8AC3E}">
        <p14:creationId xmlns:p14="http://schemas.microsoft.com/office/powerpoint/2010/main" val="25619781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839200" cy="6095999"/>
          </a:xfrm>
        </p:spPr>
        <p:txBody>
          <a:bodyPr>
            <a:normAutofit lnSpcReduction="10000"/>
          </a:bodyPr>
          <a:lstStyle/>
          <a:p>
            <a:r>
              <a:rPr lang="en-US" dirty="0"/>
              <a:t>The put–call parity relation for </a:t>
            </a:r>
            <a:r>
              <a:rPr lang="en-US" dirty="0" err="1"/>
              <a:t>nondividend</a:t>
            </a:r>
            <a:r>
              <a:rPr lang="en-US" dirty="0"/>
              <a:t>-paying European stock options </a:t>
            </a:r>
            <a:r>
              <a:rPr lang="en-US" dirty="0" smtClean="0"/>
              <a:t>is</a:t>
            </a:r>
          </a:p>
          <a:p>
            <a:pPr marL="0" indent="0">
              <a:buNone/>
            </a:pPr>
            <a:endParaRPr lang="en-US" dirty="0" smtClean="0"/>
          </a:p>
          <a:p>
            <a:pPr marL="0" indent="0">
              <a:buNone/>
            </a:pPr>
            <a:endParaRPr lang="en-US" dirty="0"/>
          </a:p>
          <a:p>
            <a:pPr marL="0" indent="0">
              <a:buNone/>
            </a:pPr>
            <a:r>
              <a:rPr lang="en-US" dirty="0"/>
              <a:t>and the put–call parity relation for American options on </a:t>
            </a:r>
            <a:r>
              <a:rPr lang="en-US" dirty="0" err="1"/>
              <a:t>nondividend</a:t>
            </a:r>
            <a:r>
              <a:rPr lang="en-US" dirty="0"/>
              <a:t>-paying stocks </a:t>
            </a:r>
            <a:r>
              <a:rPr lang="en-US" dirty="0" smtClean="0"/>
              <a:t>is</a:t>
            </a:r>
          </a:p>
          <a:p>
            <a:pPr marL="0" indent="0">
              <a:buNone/>
            </a:pPr>
            <a:endParaRPr lang="en-US" dirty="0"/>
          </a:p>
          <a:p>
            <a:endParaRPr lang="en-US" dirty="0" smtClean="0"/>
          </a:p>
          <a:p>
            <a:r>
              <a:rPr lang="en-US" dirty="0" smtClean="0"/>
              <a:t>For </a:t>
            </a:r>
            <a:r>
              <a:rPr lang="en-US" dirty="0" err="1"/>
              <a:t>nondividend</a:t>
            </a:r>
            <a:r>
              <a:rPr lang="en-US" dirty="0"/>
              <a:t>-paying stock options, the American call option will not rationally be exercised early, while the American put option may be done so. </a:t>
            </a:r>
          </a:p>
          <a:p>
            <a:pPr marL="0" indent="0">
              <a:buNone/>
            </a:pPr>
            <a:endParaRPr lang="en-US" dirty="0"/>
          </a:p>
          <a:p>
            <a:pPr marL="0" indent="0">
              <a:buNone/>
            </a:pPr>
            <a:endParaRPr lang="en-US" dirty="0"/>
          </a:p>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348788606"/>
              </p:ext>
            </p:extLst>
          </p:nvPr>
        </p:nvGraphicFramePr>
        <p:xfrm>
          <a:off x="1524000" y="1600200"/>
          <a:ext cx="4343400" cy="457200"/>
        </p:xfrm>
        <a:graphic>
          <a:graphicData uri="http://schemas.openxmlformats.org/presentationml/2006/ole">
            <mc:AlternateContent xmlns:mc="http://schemas.openxmlformats.org/markup-compatibility/2006">
              <mc:Choice xmlns:v="urn:schemas-microsoft-com:vml" Requires="v">
                <p:oleObj spid="_x0000_s80911" name="Equation" r:id="rId3" imgW="2171700" imgH="228600" progId="Equation.DSMT4">
                  <p:embed/>
                </p:oleObj>
              </mc:Choice>
              <mc:Fallback>
                <p:oleObj name="Equation" r:id="rId3" imgW="2171700" imgH="228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600200"/>
                        <a:ext cx="4343400" cy="4572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856365612"/>
              </p:ext>
            </p:extLst>
          </p:nvPr>
        </p:nvGraphicFramePr>
        <p:xfrm>
          <a:off x="1143000" y="3733800"/>
          <a:ext cx="5562600" cy="465165"/>
        </p:xfrm>
        <a:graphic>
          <a:graphicData uri="http://schemas.openxmlformats.org/presentationml/2006/ole">
            <mc:AlternateContent xmlns:mc="http://schemas.openxmlformats.org/markup-compatibility/2006">
              <mc:Choice xmlns:v="urn:schemas-microsoft-com:vml" Requires="v">
                <p:oleObj spid="_x0000_s80912" name="Equation" r:id="rId5" imgW="2730500" imgH="228600" progId="Equation.DSMT4">
                  <p:embed/>
                </p:oleObj>
              </mc:Choice>
              <mc:Fallback>
                <p:oleObj name="Equation" r:id="rId5" imgW="2730500" imgH="2286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733800"/>
                        <a:ext cx="5562600" cy="465165"/>
                      </a:xfrm>
                      <a:prstGeom prst="rect">
                        <a:avLst/>
                      </a:prstGeom>
                      <a:noFill/>
                    </p:spPr>
                  </p:pic>
                </p:oleObj>
              </mc:Fallback>
            </mc:AlternateContent>
          </a:graphicData>
        </a:graphic>
      </p:graphicFrame>
      <p:sp>
        <p:nvSpPr>
          <p:cNvPr id="8" name="TextBox 7"/>
          <p:cNvSpPr txBox="1"/>
          <p:nvPr/>
        </p:nvSpPr>
        <p:spPr>
          <a:xfrm>
            <a:off x="7238431" y="1752600"/>
            <a:ext cx="9906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(19.81a)</a:t>
            </a:r>
          </a:p>
        </p:txBody>
      </p:sp>
      <p:sp>
        <p:nvSpPr>
          <p:cNvPr id="9" name="TextBox 8"/>
          <p:cNvSpPr txBox="1"/>
          <p:nvPr/>
        </p:nvSpPr>
        <p:spPr>
          <a:xfrm>
            <a:off x="7238431" y="3886200"/>
            <a:ext cx="9906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(19.81b)</a:t>
            </a:r>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89</a:t>
            </a:fld>
            <a:endParaRPr lang="en-US">
              <a:solidFill>
                <a:schemeClr val="accent6">
                  <a:lumMod val="20000"/>
                  <a:lumOff val="80000"/>
                </a:schemeClr>
              </a:solidFill>
            </a:endParaRPr>
          </a:p>
        </p:txBody>
      </p:sp>
    </p:spTree>
    <p:extLst>
      <p:ext uri="{BB962C8B-B14F-4D97-AF65-F5344CB8AC3E}">
        <p14:creationId xmlns:p14="http://schemas.microsoft.com/office/powerpoint/2010/main" val="25840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5"/>
          </a:xfrm>
        </p:spPr>
        <p:txBody>
          <a:bodyPr>
            <a:normAutofit/>
          </a:bodyPr>
          <a:lstStyle/>
          <a:p>
            <a:r>
              <a:rPr lang="en-US" b="1" dirty="0" smtClean="0"/>
              <a:t>PDF for log-normal distribution</a:t>
            </a:r>
          </a:p>
          <a:p>
            <a:endParaRPr lang="en-US" b="1" dirty="0"/>
          </a:p>
          <a:p>
            <a:endParaRPr lang="en-US" b="1" dirty="0" smtClean="0"/>
          </a:p>
          <a:p>
            <a:endParaRPr lang="en-US" b="1" dirty="0"/>
          </a:p>
          <a:p>
            <a:endParaRPr lang="en-US" b="1" dirty="0" smtClean="0"/>
          </a:p>
          <a:p>
            <a:endParaRPr lang="en-US" b="1" dirty="0" smtClean="0"/>
          </a:p>
          <a:p>
            <a:pPr algn="ctr"/>
            <a:r>
              <a:rPr lang="en-US" sz="2400" dirty="0" smtClean="0"/>
              <a:t>*It is sometimes called the </a:t>
            </a:r>
            <a:r>
              <a:rPr lang="en-US" sz="2400" b="1" dirty="0" smtClean="0"/>
              <a:t>antilog-normal distribution</a:t>
            </a:r>
            <a:r>
              <a:rPr lang="en-US" sz="2400" dirty="0" smtClean="0"/>
              <a:t>, because it is the distribution of the random variable </a:t>
            </a:r>
            <a:r>
              <a:rPr lang="en-US" sz="2400" i="1" dirty="0" smtClean="0"/>
              <a:t>X</a:t>
            </a:r>
            <a:r>
              <a:rPr lang="en-US" sz="2400" dirty="0" smtClean="0"/>
              <a:t>. </a:t>
            </a:r>
          </a:p>
          <a:p>
            <a:pPr algn="ctr"/>
            <a:r>
              <a:rPr lang="en-US" sz="2400" dirty="0" smtClean="0"/>
              <a:t>*When applied to economic data, it is often called “Cobb-Douglas distribution”.</a:t>
            </a:r>
          </a:p>
          <a:p>
            <a:endParaRPr lang="en-US" b="1" dirty="0"/>
          </a:p>
        </p:txBody>
      </p:sp>
      <p:sp>
        <p:nvSpPr>
          <p:cNvPr id="4" name="Rectangle 2"/>
          <p:cNvSpPr>
            <a:spLocks noChangeArrowheads="1"/>
          </p:cNvSpPr>
          <p:nvPr/>
        </p:nvSpPr>
        <p:spPr bwMode="auto">
          <a:xfrm>
            <a:off x="152400" y="228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060730328"/>
              </p:ext>
            </p:extLst>
          </p:nvPr>
        </p:nvGraphicFramePr>
        <p:xfrm>
          <a:off x="1447800" y="1828800"/>
          <a:ext cx="3853543" cy="1066800"/>
        </p:xfrm>
        <a:graphic>
          <a:graphicData uri="http://schemas.openxmlformats.org/presentationml/2006/ole">
            <mc:AlternateContent xmlns:mc="http://schemas.openxmlformats.org/markup-compatibility/2006">
              <mc:Choice xmlns:v="urn:schemas-microsoft-com:vml" Requires="v">
                <p:oleObj spid="_x0000_s8279" name="Equation" r:id="rId3" imgW="1689100" imgH="469900" progId="Equation.3">
                  <p:embed/>
                </p:oleObj>
              </mc:Choice>
              <mc:Fallback>
                <p:oleObj name="Equation" r:id="rId3" imgW="1689100" imgH="4699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828800"/>
                        <a:ext cx="3853543" cy="10668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235058423"/>
              </p:ext>
            </p:extLst>
          </p:nvPr>
        </p:nvGraphicFramePr>
        <p:xfrm>
          <a:off x="5486400" y="2514600"/>
          <a:ext cx="914400" cy="408562"/>
        </p:xfrm>
        <a:graphic>
          <a:graphicData uri="http://schemas.openxmlformats.org/presentationml/2006/ole">
            <mc:AlternateContent xmlns:mc="http://schemas.openxmlformats.org/markup-compatibility/2006">
              <mc:Choice xmlns:v="urn:schemas-microsoft-com:vml" Requires="v">
                <p:oleObj spid="_x0000_s8280" name="Equation" r:id="rId5" imgW="444307" imgH="203112" progId="Equation.3">
                  <p:embed/>
                </p:oleObj>
              </mc:Choice>
              <mc:Fallback>
                <p:oleObj name="Equation" r:id="rId5" imgW="444307" imgH="203112"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2514600"/>
                        <a:ext cx="914400" cy="408562"/>
                      </a:xfrm>
                      <a:prstGeom prst="rect">
                        <a:avLst/>
                      </a:prstGeom>
                      <a:noFill/>
                    </p:spPr>
                  </p:pic>
                </p:oleObj>
              </mc:Fallback>
            </mc:AlternateContent>
          </a:graphicData>
        </a:graphic>
      </p:graphicFrame>
      <p:sp>
        <p:nvSpPr>
          <p:cNvPr id="8" name="TextBox 7"/>
          <p:cNvSpPr txBox="1"/>
          <p:nvPr/>
        </p:nvSpPr>
        <p:spPr>
          <a:xfrm>
            <a:off x="6934200" y="2971800"/>
            <a:ext cx="8382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(19.7)</a:t>
            </a:r>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9</a:t>
            </a:fld>
            <a:endParaRPr lang="en-US">
              <a:solidFill>
                <a:schemeClr val="accent6">
                  <a:lumMod val="20000"/>
                  <a:lumOff val="80000"/>
                </a:schemeClr>
              </a:solidFill>
            </a:endParaRPr>
          </a:p>
        </p:txBody>
      </p:sp>
    </p:spTree>
    <p:extLst>
      <p:ext uri="{BB962C8B-B14F-4D97-AF65-F5344CB8AC3E}">
        <p14:creationId xmlns:p14="http://schemas.microsoft.com/office/powerpoint/2010/main" val="203849213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 y="410837"/>
            <a:ext cx="8229600" cy="960763"/>
          </a:xfrm>
        </p:spPr>
        <p:txBody>
          <a:bodyPr/>
          <a:lstStyle/>
          <a:p>
            <a:pPr algn="ctr"/>
            <a:r>
              <a:rPr lang="en-US" dirty="0" smtClean="0"/>
              <a:t>19.9.2 Options Written on Dividend-Paying Stocks</a:t>
            </a:r>
            <a:endParaRPr lang="en-US" dirty="0"/>
          </a:p>
        </p:txBody>
      </p:sp>
      <p:sp>
        <p:nvSpPr>
          <p:cNvPr id="3" name="Content Placeholder 2"/>
          <p:cNvSpPr>
            <a:spLocks noGrp="1"/>
          </p:cNvSpPr>
          <p:nvPr>
            <p:ph idx="1"/>
          </p:nvPr>
        </p:nvSpPr>
        <p:spPr>
          <a:xfrm>
            <a:off x="152400" y="1905001"/>
            <a:ext cx="8839200" cy="4419600"/>
          </a:xfrm>
        </p:spPr>
        <p:txBody>
          <a:bodyPr/>
          <a:lstStyle/>
          <a:p>
            <a:r>
              <a:rPr lang="en-US" dirty="0"/>
              <a:t>If dividends are paid during the option's life, the above relations must reflect the stock's drop in value when the dividends are paid. </a:t>
            </a:r>
            <a:endParaRPr lang="en-US" dirty="0" smtClean="0"/>
          </a:p>
          <a:p>
            <a:r>
              <a:rPr lang="en-US" dirty="0" smtClean="0"/>
              <a:t>To </a:t>
            </a:r>
            <a:r>
              <a:rPr lang="en-US" dirty="0"/>
              <a:t>manage this modification, we assume that the underlying stock pays a single dividend during the option’s life at a time that is known with certainty. </a:t>
            </a:r>
            <a:endParaRPr lang="en-US" dirty="0" smtClean="0"/>
          </a:p>
          <a:p>
            <a:r>
              <a:rPr lang="en-US" dirty="0" smtClean="0"/>
              <a:t>he </a:t>
            </a:r>
            <a:r>
              <a:rPr lang="en-US" dirty="0"/>
              <a:t>dividend amount is </a:t>
            </a:r>
            <a:r>
              <a:rPr lang="en-US" i="1" dirty="0"/>
              <a:t>D</a:t>
            </a:r>
            <a:r>
              <a:rPr lang="en-US" dirty="0"/>
              <a:t> and the time to </a:t>
            </a:r>
            <a:r>
              <a:rPr lang="en-US" dirty="0" err="1"/>
              <a:t>exdividend</a:t>
            </a:r>
            <a:r>
              <a:rPr lang="en-US" dirty="0"/>
              <a:t> is </a:t>
            </a:r>
            <a:r>
              <a:rPr lang="en-US" i="1" dirty="0"/>
              <a:t>t</a:t>
            </a:r>
            <a:r>
              <a:rPr lang="en-US" dirty="0"/>
              <a:t>.</a:t>
            </a:r>
          </a:p>
        </p:txBody>
      </p:sp>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90</a:t>
            </a:fld>
            <a:endParaRPr lang="en-US">
              <a:solidFill>
                <a:schemeClr val="accent6">
                  <a:lumMod val="20000"/>
                  <a:lumOff val="80000"/>
                </a:schemeClr>
              </a:solidFill>
            </a:endParaRPr>
          </a:p>
        </p:txBody>
      </p:sp>
    </p:spTree>
    <p:extLst>
      <p:ext uri="{BB962C8B-B14F-4D97-AF65-F5344CB8AC3E}">
        <p14:creationId xmlns:p14="http://schemas.microsoft.com/office/powerpoint/2010/main" val="179492147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839200" cy="6095999"/>
          </a:xfrm>
        </p:spPr>
        <p:txBody>
          <a:bodyPr>
            <a:normAutofit lnSpcReduction="10000"/>
          </a:bodyPr>
          <a:lstStyle/>
          <a:p>
            <a:r>
              <a:rPr lang="en-US" dirty="0"/>
              <a:t>If the amount and the timing of the dividend payment are known, the lower price bound for the European call option on a stock is</a:t>
            </a:r>
          </a:p>
          <a:p>
            <a:endParaRPr lang="en-US" dirty="0" smtClean="0"/>
          </a:p>
          <a:p>
            <a:endParaRPr lang="en-US" dirty="0"/>
          </a:p>
          <a:p>
            <a:endParaRPr lang="en-US" dirty="0" smtClean="0"/>
          </a:p>
          <a:p>
            <a:r>
              <a:rPr lang="en-US" dirty="0"/>
              <a:t>In this relation, the current stock price is reduced by the present value of the promised dividend. </a:t>
            </a:r>
            <a:endParaRPr lang="en-US" dirty="0" smtClean="0"/>
          </a:p>
          <a:p>
            <a:r>
              <a:rPr lang="en-US" dirty="0"/>
              <a:t>Because a European-style option cannot be exercised before maturity, the call option holder has no opportunity to exercise the option while the stock is selling cum dividend.</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95327000"/>
              </p:ext>
            </p:extLst>
          </p:nvPr>
        </p:nvGraphicFramePr>
        <p:xfrm>
          <a:off x="1676400" y="2133600"/>
          <a:ext cx="5534025" cy="533400"/>
        </p:xfrm>
        <a:graphic>
          <a:graphicData uri="http://schemas.openxmlformats.org/presentationml/2006/ole">
            <mc:AlternateContent xmlns:mc="http://schemas.openxmlformats.org/markup-compatibility/2006">
              <mc:Choice xmlns:v="urn:schemas-microsoft-com:vml" Requires="v">
                <p:oleObj spid="_x0000_s81928" name="Equation" r:id="rId3" imgW="2374900" imgH="228600" progId="Equation.DSMT4">
                  <p:embed/>
                </p:oleObj>
              </mc:Choice>
              <mc:Fallback>
                <p:oleObj name="Equation" r:id="rId3" imgW="2374900" imgH="228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133600"/>
                        <a:ext cx="5534025" cy="533400"/>
                      </a:xfrm>
                      <a:prstGeom prst="rect">
                        <a:avLst/>
                      </a:prstGeom>
                      <a:noFill/>
                    </p:spPr>
                  </p:pic>
                </p:oleObj>
              </mc:Fallback>
            </mc:AlternateContent>
          </a:graphicData>
        </a:graphic>
      </p:graphicFrame>
      <p:sp>
        <p:nvSpPr>
          <p:cNvPr id="6" name="TextBox 5"/>
          <p:cNvSpPr txBox="1"/>
          <p:nvPr/>
        </p:nvSpPr>
        <p:spPr>
          <a:xfrm>
            <a:off x="7467600" y="2590800"/>
            <a:ext cx="9906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(19.82a)</a:t>
            </a:r>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91</a:t>
            </a:fld>
            <a:endParaRPr lang="en-US">
              <a:solidFill>
                <a:schemeClr val="accent6">
                  <a:lumMod val="20000"/>
                  <a:lumOff val="80000"/>
                </a:schemeClr>
              </a:solidFill>
            </a:endParaRPr>
          </a:p>
        </p:txBody>
      </p:sp>
    </p:spTree>
    <p:extLst>
      <p:ext uri="{BB962C8B-B14F-4D97-AF65-F5344CB8AC3E}">
        <p14:creationId xmlns:p14="http://schemas.microsoft.com/office/powerpoint/2010/main" val="90432863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839200" cy="6095999"/>
          </a:xfrm>
        </p:spPr>
        <p:txBody>
          <a:bodyPr/>
          <a:lstStyle/>
          <a:p>
            <a:r>
              <a:rPr lang="en-US" dirty="0"/>
              <a:t>In other words, to the call option holder, the current value of the underlying stock is its observed market price less the amount that the promised dividend contributes to the current stock value, that is, </a:t>
            </a:r>
            <a:r>
              <a:rPr lang="en-US" dirty="0" smtClean="0"/>
              <a:t>         .</a:t>
            </a:r>
          </a:p>
          <a:p>
            <a:pPr marL="0" indent="0">
              <a:buNone/>
            </a:pPr>
            <a:r>
              <a:rPr lang="en-US" dirty="0" smtClean="0"/>
              <a:t> </a:t>
            </a:r>
          </a:p>
          <a:p>
            <a:r>
              <a:rPr lang="en-US" dirty="0"/>
              <a:t>To prove this pricing relation, we use the same arbitrage transactions, except we use the reduced stock price  </a:t>
            </a:r>
            <a:r>
              <a:rPr lang="en-US" dirty="0" smtClean="0"/>
              <a:t>            in </a:t>
            </a:r>
            <a:r>
              <a:rPr lang="en-US" dirty="0"/>
              <a:t>place of </a:t>
            </a:r>
            <a:r>
              <a:rPr lang="en-US" i="1" dirty="0"/>
              <a:t>S</a:t>
            </a:r>
            <a:r>
              <a:rPr lang="en-US" dirty="0"/>
              <a:t>. The lower price bound for the European put option on a </a:t>
            </a:r>
            <a:r>
              <a:rPr lang="en-US" dirty="0" smtClean="0"/>
              <a:t>stock </a:t>
            </a:r>
            <a:r>
              <a:rPr lang="en-US" dirty="0"/>
              <a:t>is</a:t>
            </a:r>
          </a:p>
          <a:p>
            <a:endParaRPr lang="en-US" dirty="0"/>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998013367"/>
              </p:ext>
            </p:extLst>
          </p:nvPr>
        </p:nvGraphicFramePr>
        <p:xfrm>
          <a:off x="7696200" y="1905000"/>
          <a:ext cx="1219200" cy="406400"/>
        </p:xfrm>
        <a:graphic>
          <a:graphicData uri="http://schemas.openxmlformats.org/presentationml/2006/ole">
            <mc:AlternateContent xmlns:mc="http://schemas.openxmlformats.org/markup-compatibility/2006">
              <mc:Choice xmlns:v="urn:schemas-microsoft-com:vml" Requires="v">
                <p:oleObj spid="_x0000_s82971" name="Equation" r:id="rId3" imgW="596641" imgH="203112" progId="Equation.DSMT4">
                  <p:embed/>
                </p:oleObj>
              </mc:Choice>
              <mc:Fallback>
                <p:oleObj name="Equation" r:id="rId3" imgW="596641" imgH="203112"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1905000"/>
                        <a:ext cx="1219200" cy="406400"/>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95286504"/>
              </p:ext>
            </p:extLst>
          </p:nvPr>
        </p:nvGraphicFramePr>
        <p:xfrm>
          <a:off x="2286000" y="4114800"/>
          <a:ext cx="1295400" cy="381000"/>
        </p:xfrm>
        <a:graphic>
          <a:graphicData uri="http://schemas.openxmlformats.org/presentationml/2006/ole">
            <mc:AlternateContent xmlns:mc="http://schemas.openxmlformats.org/markup-compatibility/2006">
              <mc:Choice xmlns:v="urn:schemas-microsoft-com:vml" Requires="v">
                <p:oleObj spid="_x0000_s82972" name="Equation" r:id="rId5" imgW="596641" imgH="203112" progId="Equation.DSMT4">
                  <p:embed/>
                </p:oleObj>
              </mc:Choice>
              <mc:Fallback>
                <p:oleObj name="Equation" r:id="rId5" imgW="596641" imgH="203112"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114800"/>
                        <a:ext cx="1295400" cy="381000"/>
                      </a:xfrm>
                      <a:prstGeom prst="rect">
                        <a:avLst/>
                      </a:prstGeom>
                      <a:noFill/>
                      <a:ln>
                        <a:noFill/>
                      </a:ln>
                    </p:spPr>
                  </p:pic>
                </p:oleObj>
              </mc:Fallback>
            </mc:AlternateContent>
          </a:graphicData>
        </a:graphic>
      </p:graphicFrame>
      <p:sp>
        <p:nvSpPr>
          <p:cNvPr id="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797227788"/>
              </p:ext>
            </p:extLst>
          </p:nvPr>
        </p:nvGraphicFramePr>
        <p:xfrm>
          <a:off x="1524000" y="5334000"/>
          <a:ext cx="5867400" cy="533400"/>
        </p:xfrm>
        <a:graphic>
          <a:graphicData uri="http://schemas.openxmlformats.org/presentationml/2006/ole">
            <mc:AlternateContent xmlns:mc="http://schemas.openxmlformats.org/markup-compatibility/2006">
              <mc:Choice xmlns:v="urn:schemas-microsoft-com:vml" Requires="v">
                <p:oleObj spid="_x0000_s82973" name="Equation" r:id="rId6" imgW="2349500" imgH="228600" progId="Equation.DSMT4">
                  <p:embed/>
                </p:oleObj>
              </mc:Choice>
              <mc:Fallback>
                <p:oleObj name="Equation" r:id="rId6" imgW="2349500" imgH="22860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5334000"/>
                        <a:ext cx="5867400" cy="533400"/>
                      </a:xfrm>
                      <a:prstGeom prst="rect">
                        <a:avLst/>
                      </a:prstGeom>
                      <a:noFill/>
                    </p:spPr>
                  </p:pic>
                </p:oleObj>
              </mc:Fallback>
            </mc:AlternateContent>
          </a:graphicData>
        </a:graphic>
      </p:graphicFrame>
      <p:sp>
        <p:nvSpPr>
          <p:cNvPr id="10" name="TextBox 9"/>
          <p:cNvSpPr txBox="1"/>
          <p:nvPr/>
        </p:nvSpPr>
        <p:spPr>
          <a:xfrm>
            <a:off x="7543800" y="5791200"/>
            <a:ext cx="9906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(19.82b)</a:t>
            </a:r>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92</a:t>
            </a:fld>
            <a:endParaRPr lang="en-US">
              <a:solidFill>
                <a:schemeClr val="accent6">
                  <a:lumMod val="20000"/>
                  <a:lumOff val="80000"/>
                </a:schemeClr>
              </a:solidFill>
            </a:endParaRPr>
          </a:p>
        </p:txBody>
      </p:sp>
    </p:spTree>
    <p:extLst>
      <p:ext uri="{BB962C8B-B14F-4D97-AF65-F5344CB8AC3E}">
        <p14:creationId xmlns:p14="http://schemas.microsoft.com/office/powerpoint/2010/main" val="229412236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839200" cy="6095999"/>
          </a:xfrm>
        </p:spPr>
        <p:txBody>
          <a:bodyPr>
            <a:normAutofit/>
          </a:bodyPr>
          <a:lstStyle/>
          <a:p>
            <a:r>
              <a:rPr lang="en-US" dirty="0"/>
              <a:t>In the case of the American call option, for example, it may be optimal to exercise just prior to the dividend payment because the stock price falls by an amount </a:t>
            </a:r>
            <a:r>
              <a:rPr lang="en-US" i="1" dirty="0"/>
              <a:t>D</a:t>
            </a:r>
            <a:r>
              <a:rPr lang="en-US" dirty="0"/>
              <a:t> when the dividend is paid. </a:t>
            </a:r>
            <a:endParaRPr lang="en-US" dirty="0" smtClean="0"/>
          </a:p>
          <a:p>
            <a:r>
              <a:rPr lang="en-US" dirty="0" smtClean="0"/>
              <a:t>The </a:t>
            </a:r>
            <a:r>
              <a:rPr lang="en-US" dirty="0"/>
              <a:t>lower price bound of an American call option expiring at the </a:t>
            </a:r>
            <a:r>
              <a:rPr lang="en-US" dirty="0" err="1"/>
              <a:t>exdividend</a:t>
            </a:r>
            <a:r>
              <a:rPr lang="en-US" dirty="0"/>
              <a:t> instant would be 0 or , whichever is greater. </a:t>
            </a:r>
            <a:endParaRPr lang="en-US" dirty="0" smtClean="0"/>
          </a:p>
          <a:p>
            <a:r>
              <a:rPr lang="en-US" dirty="0" smtClean="0"/>
              <a:t>On </a:t>
            </a:r>
            <a:r>
              <a:rPr lang="en-US" dirty="0"/>
              <a:t>the other hand, it may be optimal to wait until the call option’s expiration to exercise. </a:t>
            </a:r>
            <a:endParaRPr lang="en-US" dirty="0" smtClean="0"/>
          </a:p>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93</a:t>
            </a:fld>
            <a:endParaRPr lang="en-US">
              <a:solidFill>
                <a:schemeClr val="accent6">
                  <a:lumMod val="20000"/>
                  <a:lumOff val="80000"/>
                </a:schemeClr>
              </a:solidFill>
            </a:endParaRPr>
          </a:p>
        </p:txBody>
      </p:sp>
    </p:spTree>
    <p:extLst>
      <p:ext uri="{BB962C8B-B14F-4D97-AF65-F5344CB8AC3E}">
        <p14:creationId xmlns:p14="http://schemas.microsoft.com/office/powerpoint/2010/main" val="11157293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839200" cy="6095999"/>
          </a:xfrm>
        </p:spPr>
        <p:txBody>
          <a:bodyPr>
            <a:normAutofit/>
          </a:bodyPr>
          <a:lstStyle/>
          <a:p>
            <a:r>
              <a:rPr lang="en-US" dirty="0"/>
              <a:t>The lower price bound for a call option expiring normally is (19.82a). Combining the two results, we </a:t>
            </a:r>
            <a:r>
              <a:rPr lang="en-US" dirty="0" smtClean="0"/>
              <a:t>get</a:t>
            </a:r>
          </a:p>
          <a:p>
            <a:pPr marL="0" indent="0">
              <a:buNone/>
            </a:pPr>
            <a:endParaRPr lang="en-US" dirty="0" smtClean="0"/>
          </a:p>
          <a:p>
            <a:r>
              <a:rPr lang="en-US" dirty="0"/>
              <a:t>The last two terms on the right-hand side of (19.83a) provide important guidance in deciding whether to exercise the American call option early, just prior to the </a:t>
            </a:r>
            <a:r>
              <a:rPr lang="en-US" dirty="0" err="1"/>
              <a:t>exdividend</a:t>
            </a:r>
            <a:r>
              <a:rPr lang="en-US" dirty="0"/>
              <a:t> instant. </a:t>
            </a:r>
            <a:endParaRPr lang="en-US" dirty="0" smtClean="0"/>
          </a:p>
          <a:p>
            <a:r>
              <a:rPr lang="en-US" dirty="0" smtClean="0"/>
              <a:t>The </a:t>
            </a:r>
            <a:r>
              <a:rPr lang="en-US" dirty="0"/>
              <a:t>second term in the squared brackets is the present value of the early exercise proceeds of the call.</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528041358"/>
              </p:ext>
            </p:extLst>
          </p:nvPr>
        </p:nvGraphicFramePr>
        <p:xfrm>
          <a:off x="1066800" y="1905000"/>
          <a:ext cx="7089775" cy="533400"/>
        </p:xfrm>
        <a:graphic>
          <a:graphicData uri="http://schemas.openxmlformats.org/presentationml/2006/ole">
            <mc:AlternateContent xmlns:mc="http://schemas.openxmlformats.org/markup-compatibility/2006">
              <mc:Choice xmlns:v="urn:schemas-microsoft-com:vml" Requires="v">
                <p:oleObj spid="_x0000_s85000" name="Equation" r:id="rId3" imgW="3035300" imgH="228600" progId="Equation.DSMT4">
                  <p:embed/>
                </p:oleObj>
              </mc:Choice>
              <mc:Fallback>
                <p:oleObj name="Equation" r:id="rId3" imgW="3035300" imgH="2286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905000"/>
                        <a:ext cx="70897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8004941" y="2362200"/>
            <a:ext cx="9906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(19.83a)</a:t>
            </a:r>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94</a:t>
            </a:fld>
            <a:endParaRPr lang="en-US">
              <a:solidFill>
                <a:schemeClr val="accent6">
                  <a:lumMod val="20000"/>
                  <a:lumOff val="80000"/>
                </a:schemeClr>
              </a:solidFill>
            </a:endParaRPr>
          </a:p>
        </p:txBody>
      </p:sp>
    </p:spTree>
    <p:extLst>
      <p:ext uri="{BB962C8B-B14F-4D97-AF65-F5344CB8AC3E}">
        <p14:creationId xmlns:p14="http://schemas.microsoft.com/office/powerpoint/2010/main" val="35676229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839200" cy="6096000"/>
          </a:xfrm>
        </p:spPr>
        <p:txBody>
          <a:bodyPr>
            <a:normAutofit lnSpcReduction="10000"/>
          </a:bodyPr>
          <a:lstStyle/>
          <a:p>
            <a:r>
              <a:rPr lang="en-US" dirty="0"/>
              <a:t>If the amount is less than the lower price bound of the call that expires normally, that is, if </a:t>
            </a:r>
            <a:endParaRPr lang="en-US" dirty="0" smtClean="0"/>
          </a:p>
          <a:p>
            <a:pPr marL="0" indent="0">
              <a:buNone/>
            </a:pPr>
            <a:endParaRPr lang="en-US" dirty="0"/>
          </a:p>
          <a:p>
            <a:pPr marL="0" indent="0">
              <a:buNone/>
            </a:pPr>
            <a:r>
              <a:rPr lang="en-US" dirty="0"/>
              <a:t>the American call option will not be exercised just prior to the </a:t>
            </a:r>
            <a:r>
              <a:rPr lang="en-US" dirty="0" err="1"/>
              <a:t>exdividend</a:t>
            </a:r>
            <a:r>
              <a:rPr lang="en-US" dirty="0"/>
              <a:t> instant</a:t>
            </a:r>
            <a:r>
              <a:rPr lang="en-US" dirty="0" smtClean="0"/>
              <a:t>.</a:t>
            </a:r>
            <a:endParaRPr lang="en-US" dirty="0"/>
          </a:p>
          <a:p>
            <a:r>
              <a:rPr lang="en-US" dirty="0"/>
              <a:t>To see why, simply rewrite (19.84) so it </a:t>
            </a:r>
            <a:r>
              <a:rPr lang="en-US" dirty="0" smtClean="0"/>
              <a:t>reads</a:t>
            </a:r>
          </a:p>
          <a:p>
            <a:endParaRPr lang="en-US" dirty="0"/>
          </a:p>
          <a:p>
            <a:r>
              <a:rPr lang="en-US" dirty="0"/>
              <a:t>In other words, the American call will not be exercised early if the dividend captured by exercising prior to the </a:t>
            </a:r>
            <a:r>
              <a:rPr lang="en-US" dirty="0" err="1"/>
              <a:t>exdividend</a:t>
            </a:r>
            <a:r>
              <a:rPr lang="en-US" dirty="0"/>
              <a:t> date is less than the interest implicitly earned by deferring exercise until expiration</a:t>
            </a:r>
            <a:r>
              <a:rPr lang="en-US" dirty="0" smtClean="0"/>
              <a:t>.</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972216392"/>
              </p:ext>
            </p:extLst>
          </p:nvPr>
        </p:nvGraphicFramePr>
        <p:xfrm>
          <a:off x="2481943" y="1371600"/>
          <a:ext cx="4180114" cy="457200"/>
        </p:xfrm>
        <a:graphic>
          <a:graphicData uri="http://schemas.openxmlformats.org/presentationml/2006/ole">
            <mc:AlternateContent xmlns:mc="http://schemas.openxmlformats.org/markup-compatibility/2006">
              <mc:Choice xmlns:v="urn:schemas-microsoft-com:vml" Requires="v">
                <p:oleObj spid="_x0000_s86035" name="Equation" r:id="rId3" imgW="1828800" imgH="203200" progId="Equation.DSMT4">
                  <p:embed/>
                </p:oleObj>
              </mc:Choice>
              <mc:Fallback>
                <p:oleObj name="Equation" r:id="rId3" imgW="1828800" imgH="2032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1943" y="1371600"/>
                        <a:ext cx="4180114" cy="4572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237278072"/>
              </p:ext>
            </p:extLst>
          </p:nvPr>
        </p:nvGraphicFramePr>
        <p:xfrm>
          <a:off x="2819400" y="3429000"/>
          <a:ext cx="2914650" cy="457200"/>
        </p:xfrm>
        <a:graphic>
          <a:graphicData uri="http://schemas.openxmlformats.org/presentationml/2006/ole">
            <mc:AlternateContent xmlns:mc="http://schemas.openxmlformats.org/markup-compatibility/2006">
              <mc:Choice xmlns:v="urn:schemas-microsoft-com:vml" Requires="v">
                <p:oleObj spid="_x0000_s86036" name="Equation" r:id="rId5" imgW="1155700" imgH="228600" progId="Equation.DSMT4">
                  <p:embed/>
                </p:oleObj>
              </mc:Choice>
              <mc:Fallback>
                <p:oleObj name="Equation" r:id="rId5" imgW="1155700" imgH="2286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3429000"/>
                        <a:ext cx="2914650" cy="457200"/>
                      </a:xfrm>
                      <a:prstGeom prst="rect">
                        <a:avLst/>
                      </a:prstGeom>
                      <a:noFill/>
                    </p:spPr>
                  </p:pic>
                </p:oleObj>
              </mc:Fallback>
            </mc:AlternateContent>
          </a:graphicData>
        </a:graphic>
      </p:graphicFrame>
      <p:sp>
        <p:nvSpPr>
          <p:cNvPr id="8" name="TextBox 7"/>
          <p:cNvSpPr txBox="1"/>
          <p:nvPr/>
        </p:nvSpPr>
        <p:spPr>
          <a:xfrm>
            <a:off x="7509641" y="1524000"/>
            <a:ext cx="9906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(19.84)</a:t>
            </a:r>
          </a:p>
        </p:txBody>
      </p:sp>
      <p:sp>
        <p:nvSpPr>
          <p:cNvPr id="9" name="TextBox 8"/>
          <p:cNvSpPr txBox="1"/>
          <p:nvPr/>
        </p:nvSpPr>
        <p:spPr>
          <a:xfrm>
            <a:off x="7509641" y="3581400"/>
            <a:ext cx="990600" cy="3048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(19.85)</a:t>
            </a:r>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95</a:t>
            </a:fld>
            <a:endParaRPr lang="en-US">
              <a:solidFill>
                <a:schemeClr val="accent6">
                  <a:lumMod val="20000"/>
                  <a:lumOff val="80000"/>
                </a:schemeClr>
              </a:solidFill>
            </a:endParaRPr>
          </a:p>
        </p:txBody>
      </p:sp>
    </p:spTree>
    <p:extLst>
      <p:ext uri="{BB962C8B-B14F-4D97-AF65-F5344CB8AC3E}">
        <p14:creationId xmlns:p14="http://schemas.microsoft.com/office/powerpoint/2010/main" val="100360127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381000"/>
                <a:ext cx="8839200" cy="6095999"/>
              </a:xfrm>
            </p:spPr>
            <p:txBody>
              <a:bodyPr>
                <a:normAutofit fontScale="85000" lnSpcReduction="10000"/>
              </a:bodyPr>
              <a:lstStyle/>
              <a:p>
                <a:r>
                  <a:rPr lang="en-US" dirty="0" smtClean="0"/>
                  <a:t>Figure 19-3 depicts a case in which early exercise could occur at the </a:t>
                </a:r>
                <a:r>
                  <a:rPr lang="en-US" dirty="0" err="1"/>
                  <a:t>exdividend</a:t>
                </a:r>
                <a:r>
                  <a:rPr lang="en-US" dirty="0"/>
                  <a:t> instant, </a:t>
                </a:r>
                <a:r>
                  <a:rPr lang="en-US" i="1" dirty="0"/>
                  <a:t>t</a:t>
                </a:r>
                <a:r>
                  <a:rPr lang="en-US" dirty="0"/>
                  <a:t>. Just prior to </a:t>
                </a:r>
                <a:r>
                  <a:rPr lang="en-US" dirty="0" err="1"/>
                  <a:t>exdividend</a:t>
                </a:r>
                <a:r>
                  <a:rPr lang="en-US" dirty="0"/>
                  <a:t>, the call option may be exercised yielding proceeds </a:t>
                </a:r>
                <a:r>
                  <a:rPr lang="en-US" dirty="0" smtClean="0"/>
                  <a:t>               , </a:t>
                </a:r>
                <a:r>
                  <a:rPr lang="en-US" dirty="0"/>
                  <a:t>where </a:t>
                </a:r>
                <a14:m>
                  <m:oMath xmlns:m="http://schemas.openxmlformats.org/officeDocument/2006/math">
                    <m:sSub>
                      <m:sSubPr>
                        <m:ctrlPr>
                          <a:rPr lang="en-US" b="0" i="1" smtClean="0">
                            <a:latin typeface="Cambria Math"/>
                          </a:rPr>
                        </m:ctrlPr>
                      </m:sSubPr>
                      <m:e>
                        <m:r>
                          <a:rPr lang="en-US" i="1">
                            <a:latin typeface="Cambria Math"/>
                          </a:rPr>
                          <m:t>𝑆</m:t>
                        </m:r>
                      </m:e>
                      <m:sub>
                        <m:r>
                          <a:rPr lang="en-US" b="0" i="1" smtClean="0">
                            <a:latin typeface="Cambria Math"/>
                          </a:rPr>
                          <m:t>𝑡</m:t>
                        </m:r>
                      </m:sub>
                    </m:sSub>
                  </m:oMath>
                </a14:m>
                <a:r>
                  <a:rPr lang="en-US" dirty="0" smtClean="0"/>
                  <a:t>, </a:t>
                </a:r>
                <a:r>
                  <a:rPr lang="en-US" dirty="0"/>
                  <a:t>is the </a:t>
                </a:r>
                <a:r>
                  <a:rPr lang="en-US" dirty="0" err="1"/>
                  <a:t>exdividend</a:t>
                </a:r>
                <a:r>
                  <a:rPr lang="en-US" dirty="0"/>
                  <a:t> stock price</a:t>
                </a:r>
                <a:r>
                  <a:rPr lang="en-US" dirty="0" smtClean="0"/>
                  <a:t>.</a:t>
                </a:r>
              </a:p>
              <a:p>
                <a:pPr marL="0" indent="0">
                  <a:buNone/>
                </a:pPr>
                <a:endParaRPr lang="en-US" dirty="0" smtClean="0"/>
              </a:p>
              <a:p>
                <a:r>
                  <a:rPr lang="en-US" dirty="0" smtClean="0"/>
                  <a:t> </a:t>
                </a:r>
                <a:r>
                  <a:rPr lang="en-US" dirty="0"/>
                  <a:t>An instant later, the option is left unexercised with value c(</a:t>
                </a:r>
                <a14:m>
                  <m:oMath xmlns:m="http://schemas.openxmlformats.org/officeDocument/2006/math">
                    <m:sSub>
                      <m:sSubPr>
                        <m:ctrlPr>
                          <a:rPr lang="en-US" i="1">
                            <a:latin typeface="Cambria Math"/>
                          </a:rPr>
                        </m:ctrlPr>
                      </m:sSubPr>
                      <m:e>
                        <m:r>
                          <a:rPr lang="en-US" i="1">
                            <a:latin typeface="Cambria Math"/>
                          </a:rPr>
                          <m:t>𝑆</m:t>
                        </m:r>
                      </m:e>
                      <m:sub>
                        <m:r>
                          <a:rPr lang="en-US" i="1">
                            <a:latin typeface="Cambria Math"/>
                          </a:rPr>
                          <m:t>𝑡</m:t>
                        </m:r>
                      </m:sub>
                    </m:sSub>
                  </m:oMath>
                </a14:m>
                <a:r>
                  <a:rPr lang="en-US" dirty="0"/>
                  <a:t>,</a:t>
                </a:r>
                <a:r>
                  <a:rPr lang="en-US" i="1" dirty="0"/>
                  <a:t>T</a:t>
                </a:r>
                <a:r>
                  <a:rPr lang="en-US" dirty="0"/>
                  <a:t> –</a:t>
                </a:r>
                <a:r>
                  <a:rPr lang="en-US" i="1" dirty="0"/>
                  <a:t>t;</a:t>
                </a:r>
                <a:r>
                  <a:rPr lang="en-US" dirty="0"/>
                  <a:t> </a:t>
                </a:r>
                <a:r>
                  <a:rPr lang="en-US" i="1" dirty="0"/>
                  <a:t>X</a:t>
                </a:r>
                <a:r>
                  <a:rPr lang="en-US" dirty="0"/>
                  <a:t>), where </a:t>
                </a:r>
                <a:r>
                  <a:rPr lang="en-US" dirty="0" smtClean="0"/>
                  <a:t>c is </a:t>
                </a:r>
                <a:r>
                  <a:rPr lang="en-US" dirty="0"/>
                  <a:t>the European call option formula. </a:t>
                </a:r>
                <a:endParaRPr lang="en-US" dirty="0" smtClean="0"/>
              </a:p>
              <a:p>
                <a:endParaRPr lang="en-US" dirty="0" smtClean="0"/>
              </a:p>
              <a:p>
                <a:r>
                  <a:rPr lang="en-US" dirty="0" smtClean="0"/>
                  <a:t>Thus</a:t>
                </a:r>
                <a:r>
                  <a:rPr lang="en-US" dirty="0"/>
                  <a:t>, if the </a:t>
                </a:r>
                <a:r>
                  <a:rPr lang="en-US" dirty="0" err="1"/>
                  <a:t>exdividend</a:t>
                </a:r>
                <a:r>
                  <a:rPr lang="en-US" dirty="0"/>
                  <a:t> stock price, </a:t>
                </a:r>
                <a14:m>
                  <m:oMath xmlns:m="http://schemas.openxmlformats.org/officeDocument/2006/math">
                    <m:sSub>
                      <m:sSubPr>
                        <m:ctrlPr>
                          <a:rPr lang="en-US" i="1">
                            <a:latin typeface="Cambria Math"/>
                          </a:rPr>
                        </m:ctrlPr>
                      </m:sSubPr>
                      <m:e>
                        <m:r>
                          <a:rPr lang="en-US" i="1">
                            <a:latin typeface="Cambria Math"/>
                          </a:rPr>
                          <m:t>𝑆</m:t>
                        </m:r>
                      </m:e>
                      <m:sub>
                        <m:r>
                          <a:rPr lang="en-US" i="1">
                            <a:latin typeface="Cambria Math"/>
                          </a:rPr>
                          <m:t>𝑡</m:t>
                        </m:r>
                      </m:sub>
                    </m:sSub>
                  </m:oMath>
                </a14:m>
                <a:r>
                  <a:rPr lang="en-US" dirty="0"/>
                  <a:t> is above the critical </a:t>
                </a:r>
                <a:r>
                  <a:rPr lang="en-US" dirty="0" err="1"/>
                  <a:t>exdividend</a:t>
                </a:r>
                <a:r>
                  <a:rPr lang="en-US" dirty="0"/>
                  <a:t> stock price where the two functions intersect,</a:t>
                </a:r>
                <a14:m>
                  <m:oMath xmlns:m="http://schemas.openxmlformats.org/officeDocument/2006/math">
                    <m:sSubSup>
                      <m:sSubSupPr>
                        <m:ctrlPr>
                          <a:rPr lang="en-US" i="1">
                            <a:latin typeface="Cambria Math"/>
                          </a:rPr>
                        </m:ctrlPr>
                      </m:sSubSupPr>
                      <m:e>
                        <m:r>
                          <a:rPr lang="en-US" b="0" i="1" smtClean="0">
                            <a:latin typeface="Cambria Math"/>
                          </a:rPr>
                          <m:t> </m:t>
                        </m:r>
                        <m:r>
                          <a:rPr lang="en-US" i="1">
                            <a:latin typeface="Cambria Math"/>
                          </a:rPr>
                          <m:t>𝑆</m:t>
                        </m:r>
                      </m:e>
                      <m:sub>
                        <m:r>
                          <a:rPr lang="en-US" i="1">
                            <a:latin typeface="Cambria Math"/>
                          </a:rPr>
                          <m:t>𝑡</m:t>
                        </m:r>
                      </m:sub>
                      <m:sup>
                        <m:r>
                          <a:rPr lang="en-US">
                            <a:latin typeface="Cambria Math"/>
                          </a:rPr>
                          <m:t>∗</m:t>
                        </m:r>
                      </m:sup>
                    </m:sSubSup>
                  </m:oMath>
                </a14:m>
                <a:r>
                  <a:rPr lang="en-US" dirty="0"/>
                  <a:t>, the option holder will choose to exercise his or her option early just prior to the </a:t>
                </a:r>
                <a:r>
                  <a:rPr lang="en-US" dirty="0" err="1"/>
                  <a:t>exdividend</a:t>
                </a:r>
                <a:r>
                  <a:rPr lang="en-US" dirty="0"/>
                  <a:t> instant</a:t>
                </a:r>
                <a:r>
                  <a:rPr lang="en-US" dirty="0" smtClean="0"/>
                  <a:t>.</a:t>
                </a:r>
              </a:p>
              <a:p>
                <a:r>
                  <a:rPr lang="en-US" dirty="0" smtClean="0"/>
                  <a:t> </a:t>
                </a:r>
                <a:r>
                  <a:rPr lang="en-US" dirty="0"/>
                  <a:t>On the other hand, if </a:t>
                </a:r>
                <a14:m>
                  <m:oMath xmlns:m="http://schemas.openxmlformats.org/officeDocument/2006/math">
                    <m:sSubSup>
                      <m:sSubSupPr>
                        <m:ctrlPr>
                          <a:rPr lang="en-US" i="1">
                            <a:latin typeface="Cambria Math"/>
                          </a:rPr>
                        </m:ctrlPr>
                      </m:sSubSupPr>
                      <m:e>
                        <m:sSub>
                          <m:sSubPr>
                            <m:ctrlPr>
                              <a:rPr lang="en-US" i="1">
                                <a:latin typeface="Cambria Math"/>
                              </a:rPr>
                            </m:ctrlPr>
                          </m:sSubPr>
                          <m:e>
                            <m:r>
                              <a:rPr lang="en-US" i="1">
                                <a:latin typeface="Cambria Math"/>
                              </a:rPr>
                              <m:t>𝑆</m:t>
                            </m:r>
                          </m:e>
                          <m:sub>
                            <m:r>
                              <a:rPr lang="en-US" i="1">
                                <a:latin typeface="Cambria Math"/>
                              </a:rPr>
                              <m:t>𝑡</m:t>
                            </m:r>
                          </m:sub>
                        </m:sSub>
                        <m:r>
                          <a:rPr lang="en-US" i="1" smtClean="0">
                            <a:latin typeface="Cambria Math"/>
                            <a:ea typeface="Cambria Math"/>
                          </a:rPr>
                          <m:t>≤</m:t>
                        </m:r>
                        <m:r>
                          <a:rPr lang="en-US" i="1">
                            <a:latin typeface="Cambria Math"/>
                          </a:rPr>
                          <m:t>𝑆</m:t>
                        </m:r>
                      </m:e>
                      <m:sub>
                        <m:r>
                          <a:rPr lang="en-US" i="1">
                            <a:latin typeface="Cambria Math"/>
                          </a:rPr>
                          <m:t>𝑡</m:t>
                        </m:r>
                      </m:sub>
                      <m:sup>
                        <m:r>
                          <a:rPr lang="en-US">
                            <a:latin typeface="Cambria Math"/>
                          </a:rPr>
                          <m:t>∗</m:t>
                        </m:r>
                      </m:sup>
                    </m:sSubSup>
                  </m:oMath>
                </a14:m>
                <a:r>
                  <a:rPr lang="en-US" dirty="0"/>
                  <a:t>, the option holder will choose to leave her position open until the option’s expiration.</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381000"/>
                <a:ext cx="8839200" cy="6095999"/>
              </a:xfrm>
              <a:blipFill rotWithShape="1">
                <a:blip r:embed="rId3"/>
                <a:stretch>
                  <a:fillRect l="-414" t="-1502" r="-1310"/>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377467933"/>
              </p:ext>
            </p:extLst>
          </p:nvPr>
        </p:nvGraphicFramePr>
        <p:xfrm>
          <a:off x="7391400" y="1143000"/>
          <a:ext cx="1447800" cy="457200"/>
        </p:xfrm>
        <a:graphic>
          <a:graphicData uri="http://schemas.openxmlformats.org/presentationml/2006/ole">
            <mc:AlternateContent xmlns:mc="http://schemas.openxmlformats.org/markup-compatibility/2006">
              <mc:Choice xmlns:v="urn:schemas-microsoft-com:vml" Requires="v">
                <p:oleObj spid="_x0000_s87048" name="Equation" r:id="rId4" imgW="723586" imgH="228501" progId="Equation.DSMT4">
                  <p:embed/>
                </p:oleObj>
              </mc:Choice>
              <mc:Fallback>
                <p:oleObj name="Equation" r:id="rId4" imgW="723586" imgH="228501"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1143000"/>
                        <a:ext cx="1447800" cy="457200"/>
                      </a:xfrm>
                      <a:prstGeom prst="rect">
                        <a:avLst/>
                      </a:prstGeom>
                      <a:noFill/>
                    </p:spPr>
                  </p:pic>
                </p:oleObj>
              </mc:Fallback>
            </mc:AlternateContent>
          </a:graphicData>
        </a:graphic>
      </p:graphicFrame>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96</a:t>
            </a:fld>
            <a:endParaRPr lang="en-US">
              <a:solidFill>
                <a:schemeClr val="accent6">
                  <a:lumMod val="20000"/>
                  <a:lumOff val="80000"/>
                </a:schemeClr>
              </a:solidFill>
            </a:endParaRPr>
          </a:p>
        </p:txBody>
      </p:sp>
    </p:spTree>
    <p:extLst>
      <p:ext uri="{BB962C8B-B14F-4D97-AF65-F5344CB8AC3E}">
        <p14:creationId xmlns:p14="http://schemas.microsoft.com/office/powerpoint/2010/main" val="177761486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399" y="762000"/>
            <a:ext cx="5834984" cy="2471846"/>
          </a:xfrm>
          <a:prstGeom prst="rect">
            <a:avLst/>
          </a:prstGeom>
          <a:noFill/>
          <a:extLst>
            <a:ext uri="{909E8E84-426E-40DD-AFC4-6F175D3DCCD1}">
              <a14:hiddenFill xmlns:a14="http://schemas.microsoft.com/office/drawing/2010/main">
                <a:solidFill>
                  <a:srgbClr val="FFFFFF"/>
                </a:solidFill>
              </a14:hiddenFill>
            </a:ext>
          </a:extLst>
        </p:spPr>
      </p:pic>
      <p:pic>
        <p:nvPicPr>
          <p:cNvPr id="88067" name="Picture 3" descr="fin_nctu%20003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7182" y="3886200"/>
            <a:ext cx="583498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676400" y="381000"/>
            <a:ext cx="5834984" cy="3810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j-ea"/>
                <a:cs typeface="Times New Roman" pitchFamily="18" charset="0"/>
              </a:rPr>
              <a:t>Figure 19-3 </a:t>
            </a:r>
            <a:r>
              <a:rPr kumimoji="0" lang="en-US" sz="2400" i="0" u="none" strike="noStrike" kern="1200" cap="none" spc="0" normalizeH="0" baseline="0" noProof="0" dirty="0" smtClean="0">
                <a:ln>
                  <a:noFill/>
                </a:ln>
                <a:solidFill>
                  <a:srgbClr val="000000"/>
                </a:solidFill>
                <a:effectLst/>
                <a:uLnTx/>
                <a:uFillTx/>
                <a:latin typeface="Times New Roman" pitchFamily="18" charset="0"/>
                <a:ea typeface="+mj-ea"/>
                <a:cs typeface="Times New Roman" pitchFamily="18" charset="0"/>
              </a:rPr>
              <a:t>*Early</a:t>
            </a:r>
            <a:r>
              <a:rPr kumimoji="0" lang="en-US" sz="2400" i="0" u="none" strike="noStrike" kern="1200" cap="none" spc="0" normalizeH="0" noProof="0" dirty="0" smtClean="0">
                <a:ln>
                  <a:noFill/>
                </a:ln>
                <a:solidFill>
                  <a:srgbClr val="000000"/>
                </a:solidFill>
                <a:effectLst/>
                <a:uLnTx/>
                <a:uFillTx/>
                <a:latin typeface="Times New Roman" pitchFamily="18" charset="0"/>
                <a:ea typeface="+mj-ea"/>
                <a:cs typeface="Times New Roman" pitchFamily="18" charset="0"/>
              </a:rPr>
              <a:t> exercise may be optimal.</a:t>
            </a:r>
            <a:endParaRPr kumimoji="0" lang="en-US" sz="2400" b="1" i="0" u="none" strike="noStrike" kern="1200" cap="none" spc="0" normalizeH="0" baseline="0" noProof="0" dirty="0" smtClean="0">
              <a:ln>
                <a:noFill/>
              </a:ln>
              <a:solidFill>
                <a:srgbClr val="000000"/>
              </a:solidFill>
              <a:effectLst/>
              <a:uLnTx/>
              <a:uFillTx/>
              <a:latin typeface="Times New Roman" pitchFamily="18" charset="0"/>
              <a:ea typeface="+mj-ea"/>
              <a:cs typeface="Times New Roman" pitchFamily="18" charset="0"/>
            </a:endParaRPr>
          </a:p>
        </p:txBody>
      </p:sp>
      <p:sp>
        <p:nvSpPr>
          <p:cNvPr id="7" name="TextBox 6"/>
          <p:cNvSpPr txBox="1"/>
          <p:nvPr/>
        </p:nvSpPr>
        <p:spPr>
          <a:xfrm>
            <a:off x="1490473" y="3505200"/>
            <a:ext cx="6248400" cy="3810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j-ea"/>
                <a:cs typeface="Times New Roman" pitchFamily="18" charset="0"/>
              </a:rPr>
              <a:t>Figure 19-4 *</a:t>
            </a:r>
            <a:r>
              <a:rPr kumimoji="0" lang="en-US" sz="2400" i="0" u="none" strike="noStrike" kern="1200" cap="none" spc="0" normalizeH="0" baseline="0" noProof="0" dirty="0" smtClean="0">
                <a:ln>
                  <a:noFill/>
                </a:ln>
                <a:solidFill>
                  <a:srgbClr val="000000"/>
                </a:solidFill>
                <a:effectLst/>
                <a:uLnTx/>
                <a:uFillTx/>
                <a:latin typeface="Times New Roman" pitchFamily="18" charset="0"/>
                <a:ea typeface="+mj-ea"/>
                <a:cs typeface="Times New Roman" pitchFamily="18" charset="0"/>
              </a:rPr>
              <a:t>Early</a:t>
            </a:r>
            <a:r>
              <a:rPr kumimoji="0" lang="en-US" sz="2400" i="0" u="none" strike="noStrike" kern="1200" cap="none" spc="0" normalizeH="0" noProof="0" dirty="0" smtClean="0">
                <a:ln>
                  <a:noFill/>
                </a:ln>
                <a:solidFill>
                  <a:srgbClr val="000000"/>
                </a:solidFill>
                <a:effectLst/>
                <a:uLnTx/>
                <a:uFillTx/>
                <a:latin typeface="Times New Roman" pitchFamily="18" charset="0"/>
                <a:ea typeface="+mj-ea"/>
                <a:cs typeface="Times New Roman" pitchFamily="18" charset="0"/>
              </a:rPr>
              <a:t> exercise will not be optimal.</a:t>
            </a:r>
            <a:endParaRPr kumimoji="0" lang="en-US" sz="2400" b="1" i="0" u="none" strike="noStrike" kern="1200" cap="none" spc="0" normalizeH="0" baseline="0" noProof="0" dirty="0" smtClean="0">
              <a:ln>
                <a:noFill/>
              </a:ln>
              <a:solidFill>
                <a:srgbClr val="000000"/>
              </a:solidFill>
              <a:effectLst/>
              <a:uLnTx/>
              <a:uFillTx/>
              <a:latin typeface="Times New Roman" pitchFamily="18" charset="0"/>
              <a:ea typeface="+mj-ea"/>
              <a:cs typeface="Times New Roman" pitchFamily="18" charset="0"/>
            </a:endParaRPr>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97</a:t>
            </a:fld>
            <a:endParaRPr lang="en-US">
              <a:solidFill>
                <a:schemeClr val="accent6">
                  <a:lumMod val="20000"/>
                  <a:lumOff val="80000"/>
                </a:schemeClr>
              </a:solidFill>
            </a:endParaRPr>
          </a:p>
        </p:txBody>
      </p:sp>
    </p:spTree>
    <p:extLst>
      <p:ext uri="{BB962C8B-B14F-4D97-AF65-F5344CB8AC3E}">
        <p14:creationId xmlns:p14="http://schemas.microsoft.com/office/powerpoint/2010/main" val="114250704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381000"/>
                <a:ext cx="8839200" cy="6095999"/>
              </a:xfrm>
            </p:spPr>
            <p:txBody>
              <a:bodyPr/>
              <a:lstStyle/>
              <a:p>
                <a:r>
                  <a:rPr lang="en-US" dirty="0" smtClean="0"/>
                  <a:t>Figure 19-4 depicts a case in which early exercise will not occur at the </a:t>
                </a:r>
                <a:r>
                  <a:rPr lang="en-US" dirty="0" err="1"/>
                  <a:t>exdividend</a:t>
                </a:r>
                <a:r>
                  <a:rPr lang="en-US" dirty="0"/>
                  <a:t> instant, </a:t>
                </a:r>
                <a:r>
                  <a:rPr lang="en-US" i="1" dirty="0"/>
                  <a:t>t</a:t>
                </a:r>
                <a:r>
                  <a:rPr lang="en-US" dirty="0"/>
                  <a:t>. </a:t>
                </a:r>
                <a:endParaRPr lang="en-US" dirty="0" smtClean="0"/>
              </a:p>
              <a:p>
                <a:r>
                  <a:rPr lang="en-US" dirty="0" smtClean="0"/>
                  <a:t>Early </a:t>
                </a:r>
                <a:r>
                  <a:rPr lang="en-US" dirty="0"/>
                  <a:t>exercise will not occur if the functions,  </a:t>
                </a:r>
                <a14:m>
                  <m:oMath xmlns:m="http://schemas.openxmlformats.org/officeDocument/2006/math">
                    <m:sSub>
                      <m:sSubPr>
                        <m:ctrlPr>
                          <a:rPr lang="en-US" i="1" smtClean="0">
                            <a:latin typeface="Cambria Math"/>
                          </a:rPr>
                        </m:ctrlPr>
                      </m:sSubPr>
                      <m:e>
                        <m:r>
                          <a:rPr lang="en-US" b="0" i="1" smtClean="0">
                            <a:latin typeface="Cambria Math"/>
                          </a:rPr>
                          <m:t>𝑆</m:t>
                        </m:r>
                      </m:e>
                      <m:sub>
                        <m:r>
                          <a:rPr lang="en-US" b="0" i="1" smtClean="0">
                            <a:latin typeface="Cambria Math"/>
                          </a:rPr>
                          <m:t>𝑡</m:t>
                        </m:r>
                      </m:sub>
                    </m:sSub>
                    <m:r>
                      <a:rPr lang="en-US" b="0" i="1" smtClean="0">
                        <a:latin typeface="Cambria Math"/>
                      </a:rPr>
                      <m:t>+</m:t>
                    </m:r>
                    <m:r>
                      <a:rPr lang="en-US" b="0" i="1" smtClean="0">
                        <a:latin typeface="Cambria Math"/>
                      </a:rPr>
                      <m:t>𝐷</m:t>
                    </m:r>
                    <m:r>
                      <a:rPr lang="en-US" b="0" i="1" smtClean="0">
                        <a:latin typeface="Cambria Math"/>
                      </a:rPr>
                      <m:t>−</m:t>
                    </m:r>
                    <m:r>
                      <a:rPr lang="en-US" b="0" i="1" smtClean="0">
                        <a:latin typeface="Cambria Math"/>
                      </a:rPr>
                      <m:t>𝑋</m:t>
                    </m:r>
                    <m:r>
                      <a:rPr lang="en-US" b="0" i="1" smtClean="0">
                        <a:latin typeface="Cambria Math"/>
                      </a:rPr>
                      <m:t> </m:t>
                    </m:r>
                  </m:oMath>
                </a14:m>
                <a:r>
                  <a:rPr lang="en-US" dirty="0" smtClean="0"/>
                  <a:t>and </a:t>
                </a:r>
                <a:r>
                  <a:rPr lang="en-US" i="1" dirty="0" smtClean="0"/>
                  <a:t>c(</a:t>
                </a:r>
                <a14:m>
                  <m:oMath xmlns:m="http://schemas.openxmlformats.org/officeDocument/2006/math">
                    <m:sSub>
                      <m:sSubPr>
                        <m:ctrlPr>
                          <a:rPr lang="en-US" i="1">
                            <a:latin typeface="Cambria Math"/>
                          </a:rPr>
                        </m:ctrlPr>
                      </m:sSubPr>
                      <m:e>
                        <m:r>
                          <a:rPr lang="en-US" i="1">
                            <a:latin typeface="Cambria Math"/>
                          </a:rPr>
                          <m:t>𝑆</m:t>
                        </m:r>
                      </m:e>
                      <m:sub>
                        <m:r>
                          <a:rPr lang="en-US" i="1">
                            <a:latin typeface="Cambria Math"/>
                          </a:rPr>
                          <m:t>𝑡</m:t>
                        </m:r>
                      </m:sub>
                    </m:sSub>
                  </m:oMath>
                </a14:m>
                <a:r>
                  <a:rPr lang="en-US" i="1" dirty="0" smtClean="0"/>
                  <a:t>,T-</a:t>
                </a:r>
                <a:r>
                  <a:rPr lang="en-US" i="1" dirty="0" err="1" smtClean="0"/>
                  <a:t>t,X</a:t>
                </a:r>
                <a:r>
                  <a:rPr lang="en-US" i="1" dirty="0" smtClean="0"/>
                  <a:t>)</a:t>
                </a:r>
                <a:r>
                  <a:rPr lang="en-US" dirty="0" smtClean="0"/>
                  <a:t> </a:t>
                </a:r>
                <a:r>
                  <a:rPr lang="en-US" dirty="0"/>
                  <a:t>do not intersect, as is depicted in Figure 19-4. In this case, the lower boundary condition of the European call</a:t>
                </a:r>
                <a:r>
                  <a:rPr lang="en-US" dirty="0" smtClean="0"/>
                  <a:t>,                </a:t>
                </a:r>
                <a:r>
                  <a:rPr lang="en-US" dirty="0"/>
                  <a:t>, lies above the early exercise proceeds, </a:t>
                </a:r>
                <a14:m>
                  <m:oMath xmlns:m="http://schemas.openxmlformats.org/officeDocument/2006/math">
                    <m:sSub>
                      <m:sSubPr>
                        <m:ctrlPr>
                          <a:rPr lang="en-US" i="1">
                            <a:latin typeface="Cambria Math"/>
                          </a:rPr>
                        </m:ctrlPr>
                      </m:sSubPr>
                      <m:e>
                        <m:r>
                          <a:rPr lang="en-US" i="1">
                            <a:latin typeface="Cambria Math"/>
                          </a:rPr>
                          <m:t>𝑆</m:t>
                        </m:r>
                      </m:e>
                      <m:sub>
                        <m:r>
                          <a:rPr lang="en-US" i="1">
                            <a:latin typeface="Cambria Math"/>
                          </a:rPr>
                          <m:t>𝑡</m:t>
                        </m:r>
                      </m:sub>
                    </m:sSub>
                    <m:r>
                      <a:rPr lang="en-US" i="1">
                        <a:latin typeface="Cambria Math"/>
                      </a:rPr>
                      <m:t>+</m:t>
                    </m:r>
                    <m:r>
                      <a:rPr lang="en-US" i="1">
                        <a:latin typeface="Cambria Math"/>
                      </a:rPr>
                      <m:t>𝐷</m:t>
                    </m:r>
                    <m:r>
                      <a:rPr lang="en-US" i="1">
                        <a:latin typeface="Cambria Math"/>
                      </a:rPr>
                      <m:t>−</m:t>
                    </m:r>
                    <m:r>
                      <a:rPr lang="en-US" i="1">
                        <a:latin typeface="Cambria Math"/>
                      </a:rPr>
                      <m:t>𝑋</m:t>
                    </m:r>
                  </m:oMath>
                </a14:m>
                <a:r>
                  <a:rPr lang="en-US" dirty="0"/>
                  <a:t> , and hence the call option will not be exercised early. Stated explicitly, early exercise is not rational if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381000"/>
                <a:ext cx="8839200" cy="6095999"/>
              </a:xfrm>
              <a:blipFill rotWithShape="1">
                <a:blip r:embed="rId3"/>
                <a:stretch>
                  <a:fillRect l="-759" t="-1401" r="-2207"/>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123843890"/>
              </p:ext>
            </p:extLst>
          </p:nvPr>
        </p:nvGraphicFramePr>
        <p:xfrm>
          <a:off x="7086600" y="2971800"/>
          <a:ext cx="1877568" cy="533400"/>
        </p:xfrm>
        <a:graphic>
          <a:graphicData uri="http://schemas.openxmlformats.org/presentationml/2006/ole">
            <mc:AlternateContent xmlns:mc="http://schemas.openxmlformats.org/markup-compatibility/2006">
              <mc:Choice xmlns:v="urn:schemas-microsoft-com:vml" Requires="v">
                <p:oleObj spid="_x0000_s89103" name="Equation" r:id="rId4" imgW="838200" imgH="241300" progId="Equation.DSMT4">
                  <p:embed/>
                </p:oleObj>
              </mc:Choice>
              <mc:Fallback>
                <p:oleObj name="Equation" r:id="rId4" imgW="838200" imgH="2413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2971800"/>
                        <a:ext cx="1877568" cy="5334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303421698"/>
              </p:ext>
            </p:extLst>
          </p:nvPr>
        </p:nvGraphicFramePr>
        <p:xfrm>
          <a:off x="1752600" y="5334000"/>
          <a:ext cx="4291584" cy="609600"/>
        </p:xfrm>
        <a:graphic>
          <a:graphicData uri="http://schemas.openxmlformats.org/presentationml/2006/ole">
            <mc:AlternateContent xmlns:mc="http://schemas.openxmlformats.org/markup-compatibility/2006">
              <mc:Choice xmlns:v="urn:schemas-microsoft-com:vml" Requires="v">
                <p:oleObj spid="_x0000_s89104" name="Equation" r:id="rId6" imgW="1676400" imgH="241300" progId="Equation.DSMT4">
                  <p:embed/>
                </p:oleObj>
              </mc:Choice>
              <mc:Fallback>
                <p:oleObj name="Equation" r:id="rId6" imgW="1676400" imgH="2413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5334000"/>
                        <a:ext cx="4291584" cy="609600"/>
                      </a:xfrm>
                      <a:prstGeom prst="rect">
                        <a:avLst/>
                      </a:prstGeom>
                      <a:noFill/>
                    </p:spPr>
                  </p:pic>
                </p:oleObj>
              </mc:Fallback>
            </mc:AlternateContent>
          </a:graphicData>
        </a:graphic>
      </p:graphicFrame>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98</a:t>
            </a:fld>
            <a:endParaRPr lang="en-US">
              <a:solidFill>
                <a:schemeClr val="accent6">
                  <a:lumMod val="20000"/>
                  <a:lumOff val="80000"/>
                </a:schemeClr>
              </a:solidFill>
            </a:endParaRPr>
          </a:p>
        </p:txBody>
      </p:sp>
    </p:spTree>
    <p:extLst>
      <p:ext uri="{BB962C8B-B14F-4D97-AF65-F5344CB8AC3E}">
        <p14:creationId xmlns:p14="http://schemas.microsoft.com/office/powerpoint/2010/main" val="417256517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381000"/>
                <a:ext cx="8839200" cy="6095999"/>
              </a:xfrm>
            </p:spPr>
            <p:txBody>
              <a:bodyPr>
                <a:normAutofit/>
              </a:bodyPr>
              <a:lstStyle/>
              <a:p>
                <a:r>
                  <a:rPr lang="en-US" dirty="0" smtClean="0"/>
                  <a:t>This condition for no early exercise is the same as (19.84), where </a:t>
                </a:r>
                <a14:m>
                  <m:oMath xmlns:m="http://schemas.openxmlformats.org/officeDocument/2006/math">
                    <m:sSub>
                      <m:sSubPr>
                        <m:ctrlPr>
                          <a:rPr lang="en-US" i="1" smtClean="0">
                            <a:latin typeface="Cambria Math"/>
                          </a:rPr>
                        </m:ctrlPr>
                      </m:sSubPr>
                      <m:e>
                        <m:r>
                          <a:rPr lang="en-US" b="0" i="1" smtClean="0">
                            <a:latin typeface="Cambria Math"/>
                          </a:rPr>
                          <m:t>𝑆</m:t>
                        </m:r>
                      </m:e>
                      <m:sub>
                        <m:r>
                          <a:rPr lang="en-US" b="0" i="1" smtClean="0">
                            <a:latin typeface="Cambria Math"/>
                          </a:rPr>
                          <m:t>𝑡</m:t>
                        </m:r>
                      </m:sub>
                    </m:sSub>
                  </m:oMath>
                </a14:m>
                <a:r>
                  <a:rPr lang="en-US" dirty="0" smtClean="0"/>
                  <a:t> </a:t>
                </a:r>
                <a:r>
                  <a:rPr lang="en-US" dirty="0"/>
                  <a:t>is the </a:t>
                </a:r>
                <a:r>
                  <a:rPr lang="en-US" dirty="0" err="1"/>
                  <a:t>exdividend</a:t>
                </a:r>
                <a:r>
                  <a:rPr lang="en-US" dirty="0"/>
                  <a:t> stock price and where the investor is standing at the </a:t>
                </a:r>
                <a:r>
                  <a:rPr lang="en-US" dirty="0" err="1"/>
                  <a:t>exdividend</a:t>
                </a:r>
                <a:r>
                  <a:rPr lang="en-US" dirty="0"/>
                  <a:t> instant, </a:t>
                </a:r>
                <a:r>
                  <a:rPr lang="en-US" i="1" dirty="0"/>
                  <a:t>t</a:t>
                </a:r>
                <a:r>
                  <a:rPr lang="en-US" dirty="0" smtClean="0"/>
                  <a:t>.</a:t>
                </a:r>
              </a:p>
              <a:p>
                <a:r>
                  <a:rPr lang="en-US" dirty="0" smtClean="0"/>
                  <a:t>In words, if </a:t>
                </a:r>
                <a:r>
                  <a:rPr lang="en-US" dirty="0" err="1" smtClean="0"/>
                  <a:t>exdividend</a:t>
                </a:r>
                <a:r>
                  <a:rPr lang="en-US" dirty="0" smtClean="0"/>
                  <a:t> stock price decline, the dividend is less than present value of the interest income that would be earned by deferring exercise until expiration, early exercise will not occur.</a:t>
                </a:r>
              </a:p>
              <a:p>
                <a:r>
                  <a:rPr lang="en-US" dirty="0" smtClean="0"/>
                  <a:t>When condition of Eq. (19.85) is met, the value of American call is the value of corresponding European call.</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381000"/>
                <a:ext cx="8839200" cy="6095999"/>
              </a:xfrm>
              <a:blipFill rotWithShape="1">
                <a:blip r:embed="rId2"/>
                <a:stretch>
                  <a:fillRect l="-759" t="-1401" r="-552"/>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99</a:t>
            </a:fld>
            <a:endParaRPr lang="en-US">
              <a:solidFill>
                <a:schemeClr val="accent6">
                  <a:lumMod val="20000"/>
                  <a:lumOff val="80000"/>
                </a:schemeClr>
              </a:solidFill>
            </a:endParaRPr>
          </a:p>
        </p:txBody>
      </p:sp>
    </p:spTree>
    <p:extLst>
      <p:ext uri="{BB962C8B-B14F-4D97-AF65-F5344CB8AC3E}">
        <p14:creationId xmlns:p14="http://schemas.microsoft.com/office/powerpoint/2010/main" val="907391105"/>
      </p:ext>
    </p:extLst>
  </p:cSld>
  <p:clrMapOvr>
    <a:masterClrMapping/>
  </p:clrMapOvr>
</p:sld>
</file>

<file path=ppt/theme/theme1.xml><?xml version="1.0" encoding="utf-8"?>
<a:theme xmlns:a="http://schemas.openxmlformats.org/drawingml/2006/main" name="Book Powerpoint FINAL">
  <a:themeElements>
    <a:clrScheme name="Financial Connection">
      <a:dk1>
        <a:srgbClr val="595959"/>
      </a:dk1>
      <a:lt1>
        <a:srgbClr val="00B050"/>
      </a:lt1>
      <a:dk2>
        <a:srgbClr val="002060"/>
      </a:dk2>
      <a:lt2>
        <a:srgbClr val="9B2D1F"/>
      </a:lt2>
      <a:accent1>
        <a:srgbClr val="0C0C0C"/>
      </a:accent1>
      <a:accent2>
        <a:srgbClr val="00B050"/>
      </a:accent2>
      <a:accent3>
        <a:srgbClr val="002060"/>
      </a:accent3>
      <a:accent4>
        <a:srgbClr val="9B2D1F"/>
      </a:accent4>
      <a:accent5>
        <a:srgbClr val="F4C33A"/>
      </a:accent5>
      <a:accent6>
        <a:srgbClr val="BFBFBF"/>
      </a:accent6>
      <a:hlink>
        <a:srgbClr val="7F7F7F"/>
      </a:hlink>
      <a:folHlink>
        <a:srgbClr val="9B2D1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Book Powerpoint FINAL</Template>
  <TotalTime>925</TotalTime>
  <Words>5965</Words>
  <Application>Microsoft Office PowerPoint</Application>
  <PresentationFormat>On-screen Show (4:3)</PresentationFormat>
  <Paragraphs>980</Paragraphs>
  <Slides>107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107</vt:i4>
      </vt:variant>
    </vt:vector>
  </HeadingPairs>
  <TitlesOfParts>
    <vt:vector size="109" baseType="lpstr">
      <vt:lpstr>Book Powerpoint FINAL</vt:lpstr>
      <vt:lpstr>Equation</vt:lpstr>
      <vt:lpstr>Chapter 19</vt:lpstr>
      <vt:lpstr>Outline</vt:lpstr>
      <vt:lpstr>Outline</vt:lpstr>
      <vt:lpstr>19.1 The Normal Distribution</vt:lpstr>
      <vt:lpstr>PowerPoint Presentation</vt:lpstr>
      <vt:lpstr>PowerPoint Presentation</vt:lpstr>
      <vt:lpstr>PowerPoint Presentation</vt:lpstr>
      <vt:lpstr>19.2 The Log-Normal Distribution</vt:lpstr>
      <vt:lpstr>PowerPoint Presentation</vt:lpstr>
      <vt:lpstr>PowerPoint Presentation</vt:lpstr>
      <vt:lpstr>PowerPoint Presentation</vt:lpstr>
      <vt:lpstr>Log-normal distribution is NOT symmetric.</vt:lpstr>
      <vt:lpstr>19.3 The Log-Normal Distribution and Its Relationship to the Normal Distribution</vt:lpstr>
      <vt:lpstr>PowerPoint Presentation</vt:lpstr>
      <vt:lpstr>PowerPoint Presentation</vt:lpstr>
      <vt:lpstr>PowerPoint Presentation</vt:lpstr>
      <vt:lpstr>PowerPoint Presentation</vt:lpstr>
      <vt:lpstr>19.4 Multivariate Normal and Log-Normal Distributions</vt:lpstr>
      <vt:lpstr>PowerPoint Presentation</vt:lpstr>
      <vt:lpstr>PowerPoint Presentation</vt:lpstr>
      <vt:lpstr>PowerPoint Presentation</vt:lpstr>
      <vt:lpstr>PowerPoint Presentation</vt:lpstr>
      <vt:lpstr>PowerPoint Presentation</vt:lpstr>
      <vt:lpstr>PowerPoint Presentation</vt:lpstr>
      <vt:lpstr>Theorem 1</vt:lpstr>
      <vt:lpstr>PowerPoint Presentation</vt:lpstr>
      <vt:lpstr>PowerPoint Presentation</vt:lpstr>
      <vt:lpstr>PowerPoint Presentation</vt:lpstr>
      <vt:lpstr>19.5 The Normal Distribution as an Application to the Binomial and Poisson Distribution</vt:lpstr>
      <vt:lpstr>PowerPoint Presentation</vt:lpstr>
      <vt:lpstr>PowerPoint Presentation</vt:lpstr>
      <vt:lpstr>PowerPoint Presentation</vt:lpstr>
      <vt:lpstr>PowerPoint Presentation</vt:lpstr>
      <vt:lpstr>PowerPoint Presentation</vt:lpstr>
      <vt:lpstr>PowerPoint Presentation</vt:lpstr>
      <vt:lpstr>Step 1: Future price of the stock is constant over time</vt:lpstr>
      <vt:lpstr>PowerPoint Presentation</vt:lpstr>
      <vt:lpstr>Step 2: Assume the price of the stock fluctuates over time (    )</vt:lpstr>
      <vt:lpstr>PowerPoint Presentation</vt:lpstr>
      <vt:lpstr>Application Eq. (19.48) Example</vt:lpstr>
      <vt:lpstr>Probability of Variable Z between 0 and x</vt:lpstr>
      <vt:lpstr>PowerPoint Presentation</vt:lpstr>
      <vt:lpstr>PowerPoint Presentation</vt:lpstr>
      <vt:lpstr>19.6 Applications of the Log-Normal Distribution in Option Pricing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19.7 The Bivariate Normal Density Function</vt:lpstr>
      <vt:lpstr>PowerPoint Presentation</vt:lpstr>
      <vt:lpstr>PowerPoint Presentation</vt:lpstr>
      <vt:lpstr>PowerPoint Presentation</vt:lpstr>
      <vt:lpstr>PowerPoint Presentation</vt:lpstr>
      <vt:lpstr>Example 19.1 Using a Mathematics Aptitude Test to Predict Grade in Statistics </vt:lpstr>
      <vt:lpstr>PowerPoint Presentation</vt:lpstr>
      <vt:lpstr>PowerPoint Presentation</vt:lpstr>
      <vt:lpstr>PowerPoint Presentation</vt:lpstr>
      <vt:lpstr>PowerPoint Presentation</vt:lpstr>
      <vt:lpstr>PowerPoint Presentation</vt:lpstr>
      <vt:lpstr>19.8 American Call Options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19.8.2 Pricing an American Call Option</vt:lpstr>
      <vt:lpstr>PowerPoint Presentation</vt:lpstr>
      <vt:lpstr>PowerPoint Presentation</vt:lpstr>
      <vt:lpstr>PowerPoint Presentation</vt:lpstr>
      <vt:lpstr>PowerPoint Presentation</vt:lpstr>
      <vt:lpstr>Table 19-1 Calculation of St* </vt:lpstr>
      <vt:lpstr>PowerPoint Presentation</vt:lpstr>
      <vt:lpstr>PowerPoint Presentation</vt:lpstr>
      <vt:lpstr>PowerPoint Presentation</vt:lpstr>
      <vt:lpstr>PowerPoint Presentation</vt:lpstr>
      <vt:lpstr>PowerPoint Presentation</vt:lpstr>
      <vt:lpstr>PowerPoint Presentation</vt:lpstr>
      <vt:lpstr>19.9 Price Bounds for Options</vt:lpstr>
      <vt:lpstr>PowerPoint Presentation</vt:lpstr>
      <vt:lpstr>PowerPoint Presentation</vt:lpstr>
      <vt:lpstr>19.9.2 Options Written on Dividend-Paying Stocks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Table 19-2 Arbitrage Transactions for Establishing  Put–Call Parity for American Stock Options </vt:lpstr>
      <vt:lpstr>PowerPoint Presentation</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Research</cp:lastModifiedBy>
  <cp:revision>96</cp:revision>
  <dcterms:created xsi:type="dcterms:W3CDTF">2012-10-03T18:41:24Z</dcterms:created>
  <dcterms:modified xsi:type="dcterms:W3CDTF">2013-01-22T19:17:34Z</dcterms:modified>
</cp:coreProperties>
</file>