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88"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8" r:id="rId73"/>
    <p:sldId id="329" r:id="rId74"/>
    <p:sldId id="330" r:id="rId75"/>
    <p:sldId id="327"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6" r:id="rId91"/>
    <p:sldId id="347" r:id="rId92"/>
    <p:sldId id="348" r:id="rId93"/>
    <p:sldId id="349" r:id="rId94"/>
    <p:sldId id="345"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4876" autoAdjust="0"/>
  </p:normalViewPr>
  <p:slideViewPr>
    <p:cSldViewPr>
      <p:cViewPr>
        <p:scale>
          <a:sx n="60" d="100"/>
          <a:sy n="60" d="100"/>
        </p:scale>
        <p:origin x="-1692" y="-10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761101-C039-4711-AFC7-994D7F1910CB}"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ED375D-7ABE-4FA2-8CA2-0C8345E07965}" type="slidenum">
              <a:rPr lang="en-US" smtClean="0"/>
              <a:t>‹#›</a:t>
            </a:fld>
            <a:endParaRPr lang="en-US"/>
          </a:p>
        </p:txBody>
      </p:sp>
    </p:spTree>
    <p:extLst>
      <p:ext uri="{BB962C8B-B14F-4D97-AF65-F5344CB8AC3E}">
        <p14:creationId xmlns:p14="http://schemas.microsoft.com/office/powerpoint/2010/main" val="276986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accent6">
                    <a:lumMod val="20000"/>
                    <a:lumOff val="80000"/>
                  </a:schemeClr>
                </a:solidFill>
                <a:latin typeface="Times New Roman" pitchFamily="18" charset="0"/>
                <a:cs typeface="Times New Roman" pitchFamily="18" charset="0"/>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511A69E-422D-463E-8342-05325BED6DE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9511A69E-422D-463E-8342-05325BED6DE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9511A69E-422D-463E-8342-05325BED6DE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4525965"/>
          </a:xfrm>
        </p:spPr>
        <p:txBody>
          <a:bodyPr/>
          <a:lstStyle>
            <a:lvl1pPr marL="173038" indent="-173038">
              <a:lnSpc>
                <a:spcPts val="2600"/>
              </a:lnSpc>
              <a:buClrTx/>
              <a:buFont typeface="Arial" pitchFamily="34" charset="0"/>
              <a:buChar char="•"/>
              <a:defRPr sz="2000" b="0">
                <a:solidFill>
                  <a:schemeClr val="accent1"/>
                </a:solidFill>
                <a:latin typeface="Times New Roman" pitchFamily="18" charset="0"/>
                <a:cs typeface="Times New Roman" pitchFamily="18" charset="0"/>
              </a:defRPr>
            </a:lvl1pPr>
            <a:lvl2pPr marL="684213" indent="-227013">
              <a:lnSpc>
                <a:spcPts val="2600"/>
              </a:lnSpc>
              <a:buClrTx/>
              <a:defRPr sz="2000">
                <a:solidFill>
                  <a:schemeClr val="accent1"/>
                </a:solidFill>
                <a:latin typeface="Times New Roman" pitchFamily="18" charset="0"/>
                <a:cs typeface="Times New Roman" pitchFamily="18" charset="0"/>
              </a:defRPr>
            </a:lvl2pPr>
            <a:lvl3pPr marL="1087438" indent="-173038">
              <a:lnSpc>
                <a:spcPts val="2600"/>
              </a:lnSpc>
              <a:buClrTx/>
              <a:defRPr sz="1800">
                <a:solidFill>
                  <a:schemeClr val="accent1"/>
                </a:solidFill>
                <a:latin typeface="Times New Roman" pitchFamily="18" charset="0"/>
                <a:cs typeface="Times New Roman" pitchFamily="18" charset="0"/>
              </a:defRPr>
            </a:lvl3pPr>
            <a:lvl4pPr marL="1541463" indent="-169863">
              <a:lnSpc>
                <a:spcPts val="2600"/>
              </a:lnSpc>
              <a:buClrTx/>
              <a:defRPr sz="1600">
                <a:solidFill>
                  <a:schemeClr val="accent1"/>
                </a:solidFill>
                <a:latin typeface="Times New Roman" pitchFamily="18" charset="0"/>
                <a:cs typeface="Times New Roman" pitchFamily="18" charset="0"/>
              </a:defRPr>
            </a:lvl4pPr>
            <a:lvl5pPr marL="2001838" indent="-173038">
              <a:lnSpc>
                <a:spcPts val="2600"/>
              </a:lnSpc>
              <a:buClrTx/>
              <a:defRPr sz="1400">
                <a:solidFill>
                  <a:schemeClr val="accent1"/>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t>‹#›</a:t>
            </a:fld>
            <a:endParaRPr lang="en-US"/>
          </a:p>
        </p:txBody>
      </p:sp>
      <p:sp>
        <p:nvSpPr>
          <p:cNvPr id="16" name="Title 15"/>
          <p:cNvSpPr>
            <a:spLocks noGrp="1"/>
          </p:cNvSpPr>
          <p:nvPr>
            <p:ph type="title"/>
          </p:nvPr>
        </p:nvSpPr>
        <p:spPr/>
        <p:txBody>
          <a:bodyPr/>
          <a:lstStyle>
            <a:lvl1pPr>
              <a:defRPr>
                <a:solidFill>
                  <a:schemeClr val="accent1"/>
                </a:solidFill>
                <a:latin typeface="Times New Roman" pitchFamily="18" charset="0"/>
                <a:cs typeface="Times New Roman" pitchFamily="18"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9511A69E-422D-463E-8342-05325BED6DE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9511A69E-422D-463E-8342-05325BED6DE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9511A69E-422D-463E-8342-05325BED6DE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9511A69E-422D-463E-8342-05325BED6DE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18.wmf"/><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8.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image" Target="../media/image20.wmf"/><Relationship Id="rId4" Type="http://schemas.openxmlformats.org/officeDocument/2006/relationships/oleObject" Target="../embeddings/oleObject15.bin"/><Relationship Id="rId9" Type="http://schemas.openxmlformats.org/officeDocument/2006/relationships/image" Target="../media/image22.wmf"/></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image" Target="../media/image23.wmf"/><Relationship Id="rId4" Type="http://schemas.openxmlformats.org/officeDocument/2006/relationships/oleObject" Target="../embeddings/oleObject18.bin"/></Relationships>
</file>

<file path=ppt/slides/_rels/slide4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image" Target="../media/image2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8.wmf"/><Relationship Id="rId4" Type="http://schemas.openxmlformats.org/officeDocument/2006/relationships/oleObject" Target="../embeddings/oleObject23.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9.wmf"/></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0.wmf"/><Relationship Id="rId4" Type="http://schemas.openxmlformats.org/officeDocument/2006/relationships/oleObject" Target="../embeddings/oleObject25.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1.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45.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28.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4.wmf"/></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32.bin"/><Relationship Id="rId5" Type="http://schemas.openxmlformats.org/officeDocument/2006/relationships/image" Target="../media/image36.wmf"/><Relationship Id="rId4" Type="http://schemas.openxmlformats.org/officeDocument/2006/relationships/oleObject" Target="../embeddings/oleObject31.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8.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0.wmf"/><Relationship Id="rId5" Type="http://schemas.openxmlformats.org/officeDocument/2006/relationships/oleObject" Target="../embeddings/oleObject35.bin"/><Relationship Id="rId4" Type="http://schemas.openxmlformats.org/officeDocument/2006/relationships/image" Target="../media/image39.wmf"/></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37.bin"/><Relationship Id="rId5" Type="http://schemas.openxmlformats.org/officeDocument/2006/relationships/image" Target="../media/image41.wmf"/><Relationship Id="rId4" Type="http://schemas.openxmlformats.org/officeDocument/2006/relationships/oleObject" Target="../embeddings/oleObject36.bin"/></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3.wmf"/><Relationship Id="rId4" Type="http://schemas.openxmlformats.org/officeDocument/2006/relationships/oleObject" Target="../embeddings/oleObject38.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50.png"/><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40.bin"/><Relationship Id="rId5" Type="http://schemas.openxmlformats.org/officeDocument/2006/relationships/image" Target="../media/image44.wmf"/><Relationship Id="rId4" Type="http://schemas.openxmlformats.org/officeDocument/2006/relationships/oleObject" Target="../embeddings/oleObject39.bin"/><Relationship Id="rId9" Type="http://schemas.openxmlformats.org/officeDocument/2006/relationships/image" Target="../media/image46.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54.png"/><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43.bin"/><Relationship Id="rId5" Type="http://schemas.openxmlformats.org/officeDocument/2006/relationships/image" Target="../media/image47.wmf"/><Relationship Id="rId4" Type="http://schemas.openxmlformats.org/officeDocument/2006/relationships/oleObject" Target="../embeddings/oleObject42.bin"/><Relationship Id="rId9" Type="http://schemas.openxmlformats.org/officeDocument/2006/relationships/image" Target="../media/image49.wmf"/></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50.wmf"/><Relationship Id="rId4" Type="http://schemas.openxmlformats.org/officeDocument/2006/relationships/oleObject" Target="../embeddings/oleObject45.bin"/></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7.bin"/><Relationship Id="rId5" Type="http://schemas.openxmlformats.org/officeDocument/2006/relationships/image" Target="../media/image51.wmf"/><Relationship Id="rId4" Type="http://schemas.openxmlformats.org/officeDocument/2006/relationships/oleObject" Target="../embeddings/oleObject46.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3.wmf"/></Relationships>
</file>

<file path=ppt/slides/_rels/slide7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50.bin"/><Relationship Id="rId5" Type="http://schemas.openxmlformats.org/officeDocument/2006/relationships/image" Target="../media/image55.wmf"/><Relationship Id="rId4" Type="http://schemas.openxmlformats.org/officeDocument/2006/relationships/oleObject" Target="../embeddings/oleObject4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52.bin"/><Relationship Id="rId5" Type="http://schemas.openxmlformats.org/officeDocument/2006/relationships/image" Target="../media/image57.wmf"/><Relationship Id="rId4" Type="http://schemas.openxmlformats.org/officeDocument/2006/relationships/oleObject" Target="../embeddings/oleObject51.bin"/></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54.bin"/><Relationship Id="rId5" Type="http://schemas.openxmlformats.org/officeDocument/2006/relationships/image" Target="../media/image61.wmf"/><Relationship Id="rId4" Type="http://schemas.openxmlformats.org/officeDocument/2006/relationships/oleObject" Target="../embeddings/oleObject53.bin"/></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63.wmf"/><Relationship Id="rId4" Type="http://schemas.openxmlformats.org/officeDocument/2006/relationships/oleObject" Target="../embeddings/oleObject55.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64.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65.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66.wmf"/><Relationship Id="rId4" Type="http://schemas.openxmlformats.org/officeDocument/2006/relationships/oleObject" Target="../embeddings/oleObject58.bin"/></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67.wmf"/><Relationship Id="rId4" Type="http://schemas.openxmlformats.org/officeDocument/2006/relationships/oleObject" Target="../embeddings/oleObject59.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68.wmf"/><Relationship Id="rId4" Type="http://schemas.openxmlformats.org/officeDocument/2006/relationships/oleObject" Target="../embeddings/oleObject60.bin"/></Relationships>
</file>

<file path=ppt/slides/_rels/slide9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 y="381000"/>
            <a:ext cx="4652010" cy="2971800"/>
          </a:xfrm>
        </p:spPr>
        <p:txBody>
          <a:bodyPr/>
          <a:lstStyle/>
          <a:p>
            <a:r>
              <a:rPr lang="en-US" sz="4000" b="0" dirty="0" smtClean="0">
                <a:solidFill>
                  <a:schemeClr val="accent6">
                    <a:lumMod val="20000"/>
                    <a:lumOff val="80000"/>
                  </a:schemeClr>
                </a:solidFill>
                <a:latin typeface="Times New Roman" pitchFamily="18" charset="0"/>
                <a:cs typeface="Times New Roman" pitchFamily="18" charset="0"/>
              </a:rPr>
              <a:t>Chapter </a:t>
            </a:r>
            <a:r>
              <a:rPr lang="en-US" sz="4000" b="0" dirty="0" smtClean="0"/>
              <a:t>21</a:t>
            </a:r>
            <a:r>
              <a:rPr lang="en-US" sz="4000" b="0" dirty="0" smtClean="0">
                <a:solidFill>
                  <a:schemeClr val="accent6">
                    <a:lumMod val="20000"/>
                    <a:lumOff val="80000"/>
                  </a:schemeClr>
                </a:solidFill>
                <a:latin typeface="Times New Roman" pitchFamily="18" charset="0"/>
                <a:cs typeface="Times New Roman" pitchFamily="18" charset="0"/>
              </a:rPr>
              <a:t/>
            </a:r>
            <a:br>
              <a:rPr lang="en-US" sz="4000" b="0" dirty="0" smtClean="0">
                <a:solidFill>
                  <a:schemeClr val="accent6">
                    <a:lumMod val="20000"/>
                    <a:lumOff val="80000"/>
                  </a:schemeClr>
                </a:solidFill>
                <a:latin typeface="Times New Roman" pitchFamily="18" charset="0"/>
                <a:cs typeface="Times New Roman" pitchFamily="18" charset="0"/>
              </a:rPr>
            </a:br>
            <a:r>
              <a:rPr lang="en-US" b="0" dirty="0" smtClean="0">
                <a:solidFill>
                  <a:schemeClr val="accent6">
                    <a:lumMod val="20000"/>
                    <a:lumOff val="80000"/>
                  </a:schemeClr>
                </a:solidFill>
                <a:latin typeface="Times New Roman" pitchFamily="18" charset="0"/>
                <a:cs typeface="Times New Roman" pitchFamily="18" charset="0"/>
              </a:rPr>
              <a:t/>
            </a:r>
            <a:br>
              <a:rPr lang="en-US" b="0" dirty="0" smtClean="0">
                <a:solidFill>
                  <a:schemeClr val="accent6">
                    <a:lumMod val="20000"/>
                    <a:lumOff val="80000"/>
                  </a:schemeClr>
                </a:solidFill>
                <a:latin typeface="Times New Roman" pitchFamily="18" charset="0"/>
                <a:cs typeface="Times New Roman" pitchFamily="18" charset="0"/>
              </a:rPr>
            </a:br>
            <a:r>
              <a:rPr lang="en-US" b="0" dirty="0" smtClean="0">
                <a:solidFill>
                  <a:schemeClr val="accent6">
                    <a:lumMod val="20000"/>
                    <a:lumOff val="80000"/>
                  </a:schemeClr>
                </a:solidFill>
                <a:latin typeface="Times New Roman" pitchFamily="18" charset="0"/>
                <a:cs typeface="Times New Roman" pitchFamily="18" charset="0"/>
              </a:rPr>
              <a:t>Security </a:t>
            </a:r>
            <a:r>
              <a:rPr lang="en-US" b="0" dirty="0" smtClean="0">
                <a:solidFill>
                  <a:schemeClr val="accent6">
                    <a:lumMod val="20000"/>
                    <a:lumOff val="80000"/>
                  </a:schemeClr>
                </a:solidFill>
                <a:latin typeface="Times New Roman" pitchFamily="18" charset="0"/>
                <a:cs typeface="Times New Roman" pitchFamily="18" charset="0"/>
              </a:rPr>
              <a:t>Analysis </a:t>
            </a:r>
            <a:r>
              <a:rPr lang="en-US" b="0" dirty="0" smtClean="0">
                <a:solidFill>
                  <a:schemeClr val="accent6">
                    <a:lumMod val="20000"/>
                    <a:lumOff val="80000"/>
                  </a:schemeClr>
                </a:solidFill>
                <a:latin typeface="Times New Roman" pitchFamily="18" charset="0"/>
                <a:cs typeface="Times New Roman" pitchFamily="18" charset="0"/>
              </a:rPr>
              <a:t>and Mutual Fund Performance</a:t>
            </a:r>
            <a:endParaRPr lang="en-US" b="0" dirty="0">
              <a:solidFill>
                <a:schemeClr val="accent6">
                  <a:lumMod val="20000"/>
                  <a:lumOff val="80000"/>
                </a:schemeClr>
              </a:solidFill>
              <a:latin typeface="Times New Roman" pitchFamily="18" charset="0"/>
              <a:cs typeface="Times New Roman" pitchFamily="18" charset="0"/>
            </a:endParaRPr>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9608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05800" cy="3352800"/>
          </a:xfrm>
        </p:spPr>
        <p:txBody>
          <a:bodyPr/>
          <a:lstStyle/>
          <a:p>
            <a:r>
              <a:rPr lang="en-US" dirty="0"/>
              <a:t>The stock of XYZ Corporation is currently paying a dividend of $1.00 per share. </a:t>
            </a:r>
            <a:endParaRPr lang="en-US" dirty="0" smtClean="0"/>
          </a:p>
          <a:p>
            <a:r>
              <a:rPr lang="en-US" dirty="0" smtClean="0"/>
              <a:t>The </a:t>
            </a:r>
            <a:r>
              <a:rPr lang="en-US" dirty="0"/>
              <a:t>firm’s dividend growth rate is expected to be 10%. </a:t>
            </a:r>
            <a:endParaRPr lang="en-US" dirty="0" smtClean="0"/>
          </a:p>
          <a:p>
            <a:r>
              <a:rPr lang="en-US" dirty="0" smtClean="0"/>
              <a:t>For </a:t>
            </a:r>
            <a:r>
              <a:rPr lang="en-US" dirty="0"/>
              <a:t>firms in the same risk class as XYZ, market analysts agree that the capitalization rate is approximately 15%. </a:t>
            </a:r>
            <a:endParaRPr lang="en-US" dirty="0" smtClean="0"/>
          </a:p>
          <a:p>
            <a:r>
              <a:rPr lang="en-US" dirty="0" smtClean="0"/>
              <a:t>Current </a:t>
            </a:r>
            <a:r>
              <a:rPr lang="en-US" dirty="0"/>
              <a:t>earnings for XYZ are $2.00 per share and they are expected to grow at 10%. </a:t>
            </a:r>
            <a:endParaRPr lang="en-US" dirty="0" smtClean="0"/>
          </a:p>
          <a:p>
            <a:r>
              <a:rPr lang="en-US" dirty="0" smtClean="0"/>
              <a:t>What </a:t>
            </a:r>
            <a:r>
              <a:rPr lang="en-US" dirty="0"/>
              <a:t>are the P/E ratio and the price of XYZ shares given this information?</a:t>
            </a:r>
          </a:p>
          <a:p>
            <a:endParaRPr lang="en-US" dirty="0"/>
          </a:p>
        </p:txBody>
      </p:sp>
      <p:sp>
        <p:nvSpPr>
          <p:cNvPr id="3" name="Title 2"/>
          <p:cNvSpPr>
            <a:spLocks noGrp="1"/>
          </p:cNvSpPr>
          <p:nvPr>
            <p:ph type="title"/>
          </p:nvPr>
        </p:nvSpPr>
        <p:spPr/>
        <p:txBody>
          <a:bodyPr/>
          <a:lstStyle/>
          <a:p>
            <a:r>
              <a:rPr lang="en-US" dirty="0" smtClean="0"/>
              <a:t>Sample Problem 21.1 </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298100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4525965"/>
          </a:xfrm>
        </p:spPr>
        <p:txBody>
          <a:bodyPr/>
          <a:lstStyle/>
          <a:p>
            <a:pPr marL="0" indent="0">
              <a:buNone/>
            </a:pPr>
            <a:r>
              <a:rPr lang="en-US" b="1" dirty="0" smtClean="0"/>
              <a:t>Solution</a:t>
            </a:r>
            <a:endParaRPr lang="en-US"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24771483"/>
              </p:ext>
            </p:extLst>
          </p:nvPr>
        </p:nvGraphicFramePr>
        <p:xfrm>
          <a:off x="1905000" y="2286000"/>
          <a:ext cx="5334000" cy="1585626"/>
        </p:xfrm>
        <a:graphic>
          <a:graphicData uri="http://schemas.openxmlformats.org/presentationml/2006/ole">
            <mc:AlternateContent xmlns:mc="http://schemas.openxmlformats.org/markup-compatibility/2006">
              <mc:Choice xmlns:v="urn:schemas-microsoft-com:vml" Requires="v">
                <p:oleObj spid="_x0000_s27669" name="Equation" r:id="rId3" imgW="2908080" imgH="863280" progId="Equation.DSMT4">
                  <p:embed/>
                </p:oleObj>
              </mc:Choice>
              <mc:Fallback>
                <p:oleObj name="Equation" r:id="rId3" imgW="2908080" imgH="863280" progId="Equation.DSMT4">
                  <p:embed/>
                  <p:pic>
                    <p:nvPicPr>
                      <p:cNvPr id="0" name="Object 1"/>
                      <p:cNvPicPr>
                        <a:picLocks noChangeAspect="1" noChangeArrowheads="1"/>
                      </p:cNvPicPr>
                      <p:nvPr/>
                    </p:nvPicPr>
                    <p:blipFill>
                      <a:blip r:embed="rId4"/>
                      <a:srcRect/>
                      <a:stretch>
                        <a:fillRect/>
                      </a:stretch>
                    </p:blipFill>
                    <p:spPr bwMode="auto">
                      <a:xfrm>
                        <a:off x="1905000" y="2286000"/>
                        <a:ext cx="5334000" cy="1585626"/>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extLst>
      <p:ext uri="{BB962C8B-B14F-4D97-AF65-F5344CB8AC3E}">
        <p14:creationId xmlns:p14="http://schemas.microsoft.com/office/powerpoint/2010/main" val="34589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XYZ in Sample Problem 21.1 is expected to experience an increase in growth rate from 10% to 12%. </a:t>
            </a:r>
            <a:endParaRPr lang="en-US" dirty="0" smtClean="0"/>
          </a:p>
          <a:p>
            <a:r>
              <a:rPr lang="en-US" dirty="0" smtClean="0"/>
              <a:t>What </a:t>
            </a:r>
            <a:r>
              <a:rPr lang="en-US" dirty="0"/>
              <a:t>is the impact on XYZ’s P/E ratio and price</a:t>
            </a:r>
            <a:r>
              <a:rPr lang="en-US" dirty="0" smtClean="0"/>
              <a:t>?</a:t>
            </a:r>
          </a:p>
          <a:p>
            <a:endParaRPr lang="en-US" dirty="0"/>
          </a:p>
          <a:p>
            <a:pPr marL="0" indent="0">
              <a:buNone/>
            </a:pPr>
            <a:r>
              <a:rPr lang="en-US" b="1" dirty="0" smtClean="0"/>
              <a:t>Solution</a:t>
            </a:r>
            <a:endParaRPr lang="en-US" b="1" dirty="0"/>
          </a:p>
          <a:p>
            <a:endParaRPr lang="en-US" dirty="0"/>
          </a:p>
        </p:txBody>
      </p:sp>
      <p:sp>
        <p:nvSpPr>
          <p:cNvPr id="3" name="Title 2"/>
          <p:cNvSpPr>
            <a:spLocks noGrp="1"/>
          </p:cNvSpPr>
          <p:nvPr>
            <p:ph type="title"/>
          </p:nvPr>
        </p:nvSpPr>
        <p:spPr/>
        <p:txBody>
          <a:bodyPr/>
          <a:lstStyle/>
          <a:p>
            <a:r>
              <a:rPr lang="en-US" dirty="0" smtClean="0"/>
              <a:t>Sample Problem 21.2</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95529075"/>
              </p:ext>
            </p:extLst>
          </p:nvPr>
        </p:nvGraphicFramePr>
        <p:xfrm>
          <a:off x="1524000" y="3740150"/>
          <a:ext cx="5748406" cy="1593850"/>
        </p:xfrm>
        <a:graphic>
          <a:graphicData uri="http://schemas.openxmlformats.org/presentationml/2006/ole">
            <mc:AlternateContent xmlns:mc="http://schemas.openxmlformats.org/markup-compatibility/2006">
              <mc:Choice xmlns:v="urn:schemas-microsoft-com:vml" Requires="v">
                <p:oleObj spid="_x0000_s28693" name="Equation" r:id="rId3" imgW="3111480" imgH="863280" progId="Equation.DSMT4">
                  <p:embed/>
                </p:oleObj>
              </mc:Choice>
              <mc:Fallback>
                <p:oleObj name="Equation" r:id="rId3" imgW="3111480" imgH="863280" progId="Equation.DSMT4">
                  <p:embed/>
                  <p:pic>
                    <p:nvPicPr>
                      <p:cNvPr id="0" name="Object 1"/>
                      <p:cNvPicPr>
                        <a:picLocks noChangeAspect="1" noChangeArrowheads="1"/>
                      </p:cNvPicPr>
                      <p:nvPr/>
                    </p:nvPicPr>
                    <p:blipFill>
                      <a:blip r:embed="rId4"/>
                      <a:srcRect/>
                      <a:stretch>
                        <a:fillRect/>
                      </a:stretch>
                    </p:blipFill>
                    <p:spPr bwMode="auto">
                      <a:xfrm>
                        <a:off x="1524000" y="3740150"/>
                        <a:ext cx="5748406" cy="1593850"/>
                      </a:xfrm>
                      <a:prstGeom prst="rect">
                        <a:avLst/>
                      </a:prstGeom>
                      <a:noFill/>
                    </p:spPr>
                  </p:pic>
                </p:oleObj>
              </mc:Fallback>
            </mc:AlternateContent>
          </a:graphicData>
        </a:graphic>
      </p:graphicFrame>
      <p:sp>
        <p:nvSpPr>
          <p:cNvPr id="6" name="Slide Number Placeholder 5"/>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extLst>
      <p:ext uri="{BB962C8B-B14F-4D97-AF65-F5344CB8AC3E}">
        <p14:creationId xmlns:p14="http://schemas.microsoft.com/office/powerpoint/2010/main" val="971473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305800" cy="5562600"/>
          </a:xfrm>
        </p:spPr>
        <p:txBody>
          <a:bodyPr/>
          <a:lstStyle/>
          <a:p>
            <a:endParaRPr lang="en-US" dirty="0" smtClean="0"/>
          </a:p>
          <a:p>
            <a:endParaRPr lang="en-US" dirty="0"/>
          </a:p>
          <a:p>
            <a:endParaRPr lang="en-US" dirty="0" smtClean="0"/>
          </a:p>
          <a:p>
            <a:endParaRPr lang="en-US" dirty="0"/>
          </a:p>
          <a:p>
            <a:pPr marL="0" indent="0">
              <a:buNone/>
            </a:pPr>
            <a:endParaRPr lang="en-US" dirty="0" smtClean="0"/>
          </a:p>
          <a:p>
            <a:endParaRPr lang="en-US" dirty="0"/>
          </a:p>
          <a:p>
            <a:r>
              <a:rPr lang="en-US" dirty="0" smtClean="0"/>
              <a:t>As </a:t>
            </a:r>
            <a:r>
              <a:rPr lang="en-US" dirty="0"/>
              <a:t>can be seen from comparing Sample Problems 21.1 and 21.2, a 20% increase in growth has led to a 67% increase in P/E ratio and a 69% increase in price. </a:t>
            </a:r>
            <a:endParaRPr lang="en-US" dirty="0" smtClean="0"/>
          </a:p>
          <a:p>
            <a:r>
              <a:rPr lang="en-US" dirty="0" smtClean="0"/>
              <a:t>It </a:t>
            </a:r>
            <a:r>
              <a:rPr lang="en-US" dirty="0"/>
              <a:t>is clear, therefore, that </a:t>
            </a:r>
            <a:r>
              <a:rPr lang="en-US" i="1" dirty="0"/>
              <a:t>the accuracy of the analyst’s growth estimate is very important</a:t>
            </a:r>
            <a:r>
              <a:rPr lang="en-US" dirty="0"/>
              <a:t>.</a:t>
            </a:r>
          </a:p>
        </p:txBody>
      </p:sp>
      <p:graphicFrame>
        <p:nvGraphicFramePr>
          <p:cNvPr id="4" name="Object 3"/>
          <p:cNvGraphicFramePr>
            <a:graphicFrameLocks noChangeAspect="1"/>
          </p:cNvGraphicFramePr>
          <p:nvPr>
            <p:extLst>
              <p:ext uri="{D42A27DB-BD31-4B8C-83A1-F6EECF244321}">
                <p14:modId xmlns:p14="http://schemas.microsoft.com/office/powerpoint/2010/main" val="3669312456"/>
              </p:ext>
            </p:extLst>
          </p:nvPr>
        </p:nvGraphicFramePr>
        <p:xfrm>
          <a:off x="1828800" y="1676400"/>
          <a:ext cx="5497512" cy="396875"/>
        </p:xfrm>
        <a:graphic>
          <a:graphicData uri="http://schemas.openxmlformats.org/presentationml/2006/ole">
            <mc:AlternateContent xmlns:mc="http://schemas.openxmlformats.org/markup-compatibility/2006">
              <mc:Choice xmlns:v="urn:schemas-microsoft-com:vml" Requires="v">
                <p:oleObj spid="_x0000_s29734" name="Equation" r:id="rId3" imgW="2997000" imgH="215640" progId="Equation.DSMT4">
                  <p:embed/>
                </p:oleObj>
              </mc:Choice>
              <mc:Fallback>
                <p:oleObj name="Equation" r:id="rId3" imgW="2997000" imgH="215640" progId="Equation.DSMT4">
                  <p:embed/>
                  <p:pic>
                    <p:nvPicPr>
                      <p:cNvPr id="0" name="Object 4"/>
                      <p:cNvPicPr>
                        <a:picLocks noChangeAspect="1" noChangeArrowheads="1"/>
                      </p:cNvPicPr>
                      <p:nvPr/>
                    </p:nvPicPr>
                    <p:blipFill>
                      <a:blip r:embed="rId4"/>
                      <a:srcRect/>
                      <a:stretch>
                        <a:fillRect/>
                      </a:stretch>
                    </p:blipFill>
                    <p:spPr bwMode="auto">
                      <a:xfrm>
                        <a:off x="1828800" y="1676400"/>
                        <a:ext cx="5497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05446831"/>
              </p:ext>
            </p:extLst>
          </p:nvPr>
        </p:nvGraphicFramePr>
        <p:xfrm>
          <a:off x="1828800" y="2192337"/>
          <a:ext cx="5326062" cy="398463"/>
        </p:xfrm>
        <a:graphic>
          <a:graphicData uri="http://schemas.openxmlformats.org/presentationml/2006/ole">
            <mc:AlternateContent xmlns:mc="http://schemas.openxmlformats.org/markup-compatibility/2006">
              <mc:Choice xmlns:v="urn:schemas-microsoft-com:vml" Requires="v">
                <p:oleObj spid="_x0000_s29735" name="Equation" r:id="rId5" imgW="2844720" imgH="215640" progId="Equation.DSMT4">
                  <p:embed/>
                </p:oleObj>
              </mc:Choice>
              <mc:Fallback>
                <p:oleObj name="Equation" r:id="rId5" imgW="2844720" imgH="215640" progId="Equation.DSMT4">
                  <p:embed/>
                  <p:pic>
                    <p:nvPicPr>
                      <p:cNvPr id="0" name="Object 4"/>
                      <p:cNvPicPr>
                        <a:picLocks noChangeAspect="1" noChangeArrowheads="1"/>
                      </p:cNvPicPr>
                      <p:nvPr/>
                    </p:nvPicPr>
                    <p:blipFill>
                      <a:blip r:embed="rId6"/>
                      <a:srcRect/>
                      <a:stretch>
                        <a:fillRect/>
                      </a:stretch>
                    </p:blipFill>
                    <p:spPr bwMode="auto">
                      <a:xfrm>
                        <a:off x="1828800" y="2192337"/>
                        <a:ext cx="5326062" cy="398463"/>
                      </a:xfrm>
                      <a:prstGeom prst="rect">
                        <a:avLst/>
                      </a:prstGeom>
                      <a:noFill/>
                      <a:ln>
                        <a:noFill/>
                      </a:ln>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extLst>
      <p:ext uri="{BB962C8B-B14F-4D97-AF65-F5344CB8AC3E}">
        <p14:creationId xmlns:p14="http://schemas.microsoft.com/office/powerpoint/2010/main" val="288952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6019800"/>
          </a:xfrm>
        </p:spPr>
        <p:txBody>
          <a:bodyPr>
            <a:normAutofit/>
          </a:bodyPr>
          <a:lstStyle/>
          <a:p>
            <a:r>
              <a:rPr lang="en-US" dirty="0"/>
              <a:t>The capitalization rate varies with a firm’s risk class and the prevailing market conditions </a:t>
            </a:r>
            <a:r>
              <a:rPr lang="en-US" dirty="0" smtClean="0"/>
              <a:t>(that’s why we use the </a:t>
            </a:r>
            <a:r>
              <a:rPr lang="en-US" dirty="0"/>
              <a:t>macro approach). </a:t>
            </a:r>
            <a:endParaRPr lang="en-US" dirty="0" smtClean="0"/>
          </a:p>
          <a:p>
            <a:r>
              <a:rPr lang="en-US" dirty="0" smtClean="0"/>
              <a:t>Since </a:t>
            </a:r>
            <a:r>
              <a:rPr lang="en-US" dirty="0"/>
              <a:t>future expectations are influenced by past experience, one way to estimate a firm’s risk class is to examine historical data </a:t>
            </a:r>
            <a:r>
              <a:rPr lang="en-US" dirty="0" smtClean="0"/>
              <a:t>.</a:t>
            </a:r>
          </a:p>
          <a:p>
            <a:r>
              <a:rPr lang="en-US" dirty="0" smtClean="0"/>
              <a:t>The capitalization rate is determined by</a:t>
            </a:r>
          </a:p>
          <a:p>
            <a:pPr marL="914400" lvl="1" indent="-457200">
              <a:buFont typeface="+mj-lt"/>
              <a:buAutoNum type="arabicPeriod"/>
            </a:pPr>
            <a:r>
              <a:rPr lang="en-US" dirty="0"/>
              <a:t>the economy’s risk-free </a:t>
            </a:r>
            <a:r>
              <a:rPr lang="en-US" dirty="0" smtClean="0"/>
              <a:t>rate</a:t>
            </a:r>
          </a:p>
          <a:p>
            <a:pPr marL="914400" lvl="1" indent="-457200">
              <a:buFont typeface="+mj-lt"/>
              <a:buAutoNum type="arabicPeriod"/>
            </a:pPr>
            <a:r>
              <a:rPr lang="en-US" dirty="0"/>
              <a:t>the expected rate of price increases (annual rate of inflation</a:t>
            </a:r>
            <a:r>
              <a:rPr lang="en-US" dirty="0" smtClean="0"/>
              <a:t>)</a:t>
            </a:r>
          </a:p>
          <a:p>
            <a:pPr marL="914400" lvl="1" indent="-457200">
              <a:buFont typeface="+mj-lt"/>
              <a:buAutoNum type="arabicPeriod"/>
            </a:pPr>
            <a:r>
              <a:rPr lang="en-US" dirty="0"/>
              <a:t>a risk premium for common stocks that reflects investor uncertainty regarding future </a:t>
            </a:r>
            <a:r>
              <a:rPr lang="en-US" dirty="0" smtClean="0"/>
              <a:t>returns</a:t>
            </a:r>
            <a:endParaRPr lang="en-US" dirty="0"/>
          </a:p>
          <a:p>
            <a:r>
              <a:rPr lang="en-US" dirty="0" smtClean="0"/>
              <a:t>In theory, using CAPM discussed in chapter 9 should be the beta for common relative to the market portfolio for all risky assets.</a:t>
            </a:r>
          </a:p>
          <a:p>
            <a:r>
              <a:rPr lang="en-US" dirty="0"/>
              <a:t>Since a portfolio of all risky assets does not exist, an alternative is to examine </a:t>
            </a:r>
            <a:r>
              <a:rPr lang="en-US" dirty="0" smtClean="0"/>
              <a:t>the </a:t>
            </a:r>
            <a:r>
              <a:rPr lang="en-US" dirty="0"/>
              <a:t>relationship between the systematic risk (beta) for a security and various proxies for business risk and financial </a:t>
            </a:r>
            <a:r>
              <a:rPr lang="en-US" dirty="0" smtClean="0"/>
              <a:t>risk</a:t>
            </a:r>
            <a:r>
              <a:rPr lang="en-US" dirty="0"/>
              <a:t> </a:t>
            </a:r>
            <a:r>
              <a:rPr lang="en-US" dirty="0" smtClean="0"/>
              <a:t>using fundamental factors.</a:t>
            </a:r>
          </a:p>
          <a:p>
            <a:r>
              <a:rPr lang="en-US" dirty="0" smtClean="0"/>
              <a:t> </a:t>
            </a:r>
            <a:r>
              <a:rPr lang="en-US" dirty="0"/>
              <a:t>A generally accepted measure of a firm’s business risk is the coefficient of variation of the firm’s operating income. </a:t>
            </a:r>
            <a:endParaRPr lang="en-US" dirty="0" smtClean="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extLst>
      <p:ext uri="{BB962C8B-B14F-4D97-AF65-F5344CB8AC3E}">
        <p14:creationId xmlns:p14="http://schemas.microsoft.com/office/powerpoint/2010/main" val="220330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096000"/>
          </a:xfrm>
        </p:spPr>
        <p:txBody>
          <a:bodyPr>
            <a:normAutofit/>
          </a:bodyPr>
          <a:lstStyle/>
          <a:p>
            <a:r>
              <a:rPr lang="en-US" dirty="0"/>
              <a:t>Financial risk is determined by the financing decisions of the firm, or, more specifically, by the extent of financial leverage employed. </a:t>
            </a:r>
            <a:endParaRPr lang="en-US" dirty="0" smtClean="0"/>
          </a:p>
          <a:p>
            <a:r>
              <a:rPr lang="en-US" dirty="0" smtClean="0"/>
              <a:t>The </a:t>
            </a:r>
            <a:r>
              <a:rPr lang="en-US" dirty="0"/>
              <a:t>most common measures of financial risk are the </a:t>
            </a:r>
            <a:r>
              <a:rPr lang="en-US" i="1" dirty="0"/>
              <a:t>debt/equity ratio</a:t>
            </a:r>
            <a:r>
              <a:rPr lang="en-US" dirty="0"/>
              <a:t> and the </a:t>
            </a:r>
            <a:r>
              <a:rPr lang="en-US" i="1" dirty="0"/>
              <a:t>fixed-charge coverage ratio</a:t>
            </a:r>
            <a:r>
              <a:rPr lang="en-US" dirty="0" smtClean="0"/>
              <a:t>.</a:t>
            </a:r>
          </a:p>
          <a:p>
            <a:r>
              <a:rPr lang="en-US" dirty="0"/>
              <a:t>Studies of securities listed on the New York Stock Exchange (NYSE) have shown that their historical </a:t>
            </a:r>
            <a:r>
              <a:rPr lang="en-US" i="1" dirty="0"/>
              <a:t>average-earnings capitalization rate varied directly with the security’s volatility coefficient</a:t>
            </a:r>
            <a:r>
              <a:rPr lang="en-US" dirty="0"/>
              <a:t>. </a:t>
            </a:r>
            <a:endParaRPr lang="en-US" dirty="0" smtClean="0"/>
          </a:p>
          <a:p>
            <a:r>
              <a:rPr lang="en-US" dirty="0" smtClean="0"/>
              <a:t>The </a:t>
            </a:r>
            <a:r>
              <a:rPr lang="en-US" dirty="0"/>
              <a:t>fundamental analyst can measure the risk of the company in recent periods, adjust these historical risk statistics for any expected changes, and then use these forecasted risk statistics to obtain capitalization rates</a:t>
            </a:r>
            <a:r>
              <a:rPr lang="en-US" dirty="0" smtClean="0"/>
              <a:t>.</a:t>
            </a:r>
          </a:p>
          <a:p>
            <a:r>
              <a:rPr lang="en-US" dirty="0" smtClean="0"/>
              <a:t>Reilly </a:t>
            </a:r>
            <a:r>
              <a:rPr lang="en-US" i="1" dirty="0" smtClean="0"/>
              <a:t>et al.</a:t>
            </a:r>
            <a:r>
              <a:rPr lang="en-US" dirty="0" smtClean="0"/>
              <a:t> (1983) found that the fundamental factors such as the payout ratio, growth, risk-free rate, earnings variability, the debt/equity ratio, and the failure rate of firms going bankrupt combine to form the determinants of the aggregate stock0market earnings </a:t>
            </a:r>
            <a:r>
              <a:rPr lang="en-US" dirty="0" err="1" smtClean="0"/>
              <a:t>multipler</a:t>
            </a:r>
            <a:endParaRPr lang="en-US" dirty="0" smtClean="0"/>
          </a:p>
          <a:p>
            <a:r>
              <a:rPr lang="en-US" dirty="0" smtClean="0"/>
              <a:t>Using these fundamental factors as independent variables in an ordinary least-squares (OLS) regression and multiple discriminate analysis, predictions are made for the multiplier.</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15</a:t>
            </a:fld>
            <a:endParaRPr lang="en-US">
              <a:solidFill>
                <a:schemeClr val="accent6">
                  <a:lumMod val="20000"/>
                  <a:lumOff val="80000"/>
                </a:schemeClr>
              </a:solidFill>
            </a:endParaRPr>
          </a:p>
        </p:txBody>
      </p:sp>
    </p:spTree>
    <p:extLst>
      <p:ext uri="{BB962C8B-B14F-4D97-AF65-F5344CB8AC3E}">
        <p14:creationId xmlns:p14="http://schemas.microsoft.com/office/powerpoint/2010/main" val="224359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81000" y="685800"/>
                <a:ext cx="8305800" cy="5791200"/>
              </a:xfrm>
            </p:spPr>
            <p:txBody>
              <a:bodyPr>
                <a:normAutofit/>
              </a:bodyPr>
              <a:lstStyle/>
              <a:p>
                <a:endParaRPr lang="en-US" dirty="0" smtClean="0"/>
              </a:p>
              <a:p>
                <a:r>
                  <a:rPr lang="en-US" dirty="0" smtClean="0"/>
                  <a:t>The theory of stock market fluctuations rests on a “market fads” theory.</a:t>
                </a:r>
              </a:p>
              <a:p>
                <a:r>
                  <a:rPr lang="en-US" dirty="0" smtClean="0"/>
                  <a:t>This theory says that stock prices move because people tend to be vulnerable to waves of optimism or pessimism, not because of any economically identifiable shocks either to demand or supply. </a:t>
                </a:r>
              </a:p>
              <a:p>
                <a:r>
                  <a:rPr lang="en-US" dirty="0" err="1" smtClean="0"/>
                  <a:t>Shiller</a:t>
                </a:r>
                <a:r>
                  <a:rPr lang="en-US" dirty="0" smtClean="0"/>
                  <a:t> (1984) used this model to test the supply side theory:</a:t>
                </a:r>
                <a:endParaRPr lang="en-US" dirty="0"/>
              </a:p>
              <a:p>
                <a:endParaRPr lang="en-US" dirty="0" smtClean="0"/>
              </a:p>
              <a:p>
                <a:pPr marL="0" indent="0">
                  <a:buNone/>
                </a:pPr>
                <a:endParaRPr lang="en-US" dirty="0"/>
              </a:p>
              <a:p>
                <a:r>
                  <a:rPr lang="en-US" dirty="0"/>
                  <a:t>where  = the real ex-dividend price of a share at time </a:t>
                </a:r>
                <a:r>
                  <a:rPr lang="en-US" i="1" dirty="0"/>
                  <a:t>t</a:t>
                </a:r>
                <a:r>
                  <a:rPr lang="en-US" dirty="0" smtClean="0"/>
                  <a:t>; </a:t>
                </a:r>
                <a14:m>
                  <m:oMath xmlns:m="http://schemas.openxmlformats.org/officeDocument/2006/math">
                    <m:d>
                      <m:dPr>
                        <m:begChr m:val=""/>
                        <m:ctrlPr>
                          <a:rPr lang="en-US" i="1">
                            <a:latin typeface="Cambria Math"/>
                          </a:rPr>
                        </m:ctrlPr>
                      </m:dPr>
                      <m:e>
                        <m:f>
                          <m:fPr>
                            <m:type m:val="lin"/>
                            <m:ctrlPr>
                              <a:rPr lang="en-US" i="1">
                                <a:latin typeface="Cambria Math"/>
                              </a:rPr>
                            </m:ctrlPr>
                          </m:fPr>
                          <m:num>
                            <m:sSub>
                              <m:sSubPr>
                                <m:ctrlPr>
                                  <a:rPr lang="en-US" i="1">
                                    <a:latin typeface="Cambria Math"/>
                                  </a:rPr>
                                </m:ctrlPr>
                              </m:sSubPr>
                              <m:e>
                                <m:r>
                                  <a:rPr lang="en-US" i="1">
                                    <a:latin typeface="Cambria Math"/>
                                  </a:rPr>
                                  <m:t>𝐸</m:t>
                                </m:r>
                              </m:e>
                              <m:sub>
                                <m:r>
                                  <a:rPr lang="en-US" i="1">
                                    <a:latin typeface="Cambria Math"/>
                                  </a:rPr>
                                  <m:t>𝑡</m:t>
                                </m:r>
                              </m:sub>
                            </m:sSub>
                          </m:num>
                          <m:den>
                            <m:r>
                              <a:rPr lang="en-US">
                                <a:latin typeface="Cambria Math"/>
                              </a:rPr>
                              <m:t>(</m:t>
                            </m:r>
                          </m:den>
                        </m:f>
                        <m:sSub>
                          <m:sSubPr>
                            <m:ctrlPr>
                              <a:rPr lang="en-US" i="1">
                                <a:latin typeface="Cambria Math"/>
                              </a:rPr>
                            </m:ctrlPr>
                          </m:sSubPr>
                          <m:e>
                            <m:r>
                              <a:rPr lang="en-US" i="1">
                                <a:latin typeface="Cambria Math"/>
                              </a:rPr>
                              <m:t>𝐷</m:t>
                            </m:r>
                          </m:e>
                          <m:sub>
                            <m:r>
                              <a:rPr lang="en-US" i="1">
                                <a:latin typeface="Cambria Math"/>
                              </a:rPr>
                              <m:t>𝑡</m:t>
                            </m:r>
                            <m:r>
                              <a:rPr lang="en-US">
                                <a:latin typeface="Cambria Math"/>
                              </a:rPr>
                              <m:t>+</m:t>
                            </m:r>
                            <m:r>
                              <a:rPr lang="en-US" i="1">
                                <a:latin typeface="Cambria Math"/>
                              </a:rPr>
                              <m:t>𝑘</m:t>
                            </m:r>
                          </m:sub>
                        </m:sSub>
                      </m:e>
                    </m:d>
                  </m:oMath>
                </a14:m>
                <a:r>
                  <a:rPr lang="en-US" dirty="0" smtClean="0"/>
                  <a:t> </a:t>
                </a:r>
                <a:r>
                  <a:rPr lang="en-US" dirty="0"/>
                  <a:t>= the mathematical expectation conditional on information at time </a:t>
                </a:r>
                <a:r>
                  <a:rPr lang="en-US" i="1" dirty="0"/>
                  <a:t>t</a:t>
                </a:r>
                <a:r>
                  <a:rPr lang="en-US" dirty="0"/>
                  <a:t> of the real dividend accruing to a share at time </a:t>
                </a:r>
                <a:r>
                  <a:rPr lang="en-US" i="1" dirty="0"/>
                  <a:t>t</a:t>
                </a:r>
                <a:r>
                  <a:rPr lang="en-US" dirty="0"/>
                  <a:t> + </a:t>
                </a:r>
                <a:r>
                  <a:rPr lang="en-US" i="1" dirty="0"/>
                  <a:t>k</a:t>
                </a:r>
                <a:r>
                  <a:rPr lang="en-US" dirty="0"/>
                  <a:t>; and </a:t>
                </a:r>
                <a:r>
                  <a:rPr lang="en-US" i="1" dirty="0"/>
                  <a:t>r</a:t>
                </a:r>
                <a:r>
                  <a:rPr lang="en-US" dirty="0"/>
                  <a:t> = the real discount rate</a:t>
                </a:r>
                <a:r>
                  <a:rPr lang="en-US" dirty="0" smtClean="0"/>
                  <a:t>.</a:t>
                </a:r>
              </a:p>
              <a:p>
                <a:endParaRPr lang="en-US" dirty="0"/>
              </a:p>
              <a:p>
                <a:endParaRPr lang="en-US" dirty="0" smtClean="0"/>
              </a:p>
              <a:p>
                <a:endParaRPr lang="en-US" dirty="0"/>
              </a:p>
              <a:p>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81000" y="685800"/>
                <a:ext cx="8305800" cy="5791200"/>
              </a:xfrm>
              <a:blipFill rotWithShape="1">
                <a:blip r:embed="rId3"/>
                <a:stretch>
                  <a:fillRect l="-147"/>
                </a:stretch>
              </a:blipFill>
            </p:spPr>
            <p:txBody>
              <a:bodyPr/>
              <a:lstStyle/>
              <a:p>
                <a:r>
                  <a:rPr lang="en-US">
                    <a:noFill/>
                  </a:rPr>
                  <a:t> </a:t>
                </a:r>
              </a:p>
            </p:txBody>
          </p:sp>
        </mc:Fallback>
      </mc:AlternateContent>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29053825"/>
              </p:ext>
            </p:extLst>
          </p:nvPr>
        </p:nvGraphicFramePr>
        <p:xfrm>
          <a:off x="2514600" y="2971800"/>
          <a:ext cx="1752600" cy="685800"/>
        </p:xfrm>
        <a:graphic>
          <a:graphicData uri="http://schemas.openxmlformats.org/presentationml/2006/ole">
            <mc:AlternateContent xmlns:mc="http://schemas.openxmlformats.org/markup-compatibility/2006">
              <mc:Choice xmlns:v="urn:schemas-microsoft-com:vml" Requires="v">
                <p:oleObj spid="_x0000_s30753" name="Equation" r:id="rId4" imgW="1091726" imgH="431613" progId="Equation.DSMT4">
                  <p:embed/>
                </p:oleObj>
              </mc:Choice>
              <mc:Fallback>
                <p:oleObj name="Equation" r:id="rId4" imgW="1091726" imgH="43161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971800"/>
                        <a:ext cx="1752600" cy="685800"/>
                      </a:xfrm>
                      <a:prstGeom prst="rect">
                        <a:avLst/>
                      </a:prstGeom>
                      <a:noFill/>
                    </p:spPr>
                  </p:pic>
                </p:oleObj>
              </mc:Fallback>
            </mc:AlternateContent>
          </a:graphicData>
        </a:graphic>
      </p:graphicFrame>
      <p:sp>
        <p:nvSpPr>
          <p:cNvPr id="7" name="TextBox 6"/>
          <p:cNvSpPr txBox="1"/>
          <p:nvPr/>
        </p:nvSpPr>
        <p:spPr>
          <a:xfrm>
            <a:off x="5746531" y="30480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a:t>
            </a:r>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extLst>
      <p:ext uri="{BB962C8B-B14F-4D97-AF65-F5344CB8AC3E}">
        <p14:creationId xmlns:p14="http://schemas.microsoft.com/office/powerpoint/2010/main" val="394619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533400"/>
                <a:ext cx="8305800" cy="5791200"/>
              </a:xfrm>
            </p:spPr>
            <p:txBody>
              <a:bodyPr/>
              <a:lstStyle/>
              <a:p>
                <a:r>
                  <a:rPr lang="en-US" dirty="0"/>
                  <a:t>Since dividends are NOT known to infinity, a model over historical data was evaluated using: </a:t>
                </a:r>
              </a:p>
              <a:p>
                <a:endParaRPr lang="en-US" dirty="0" smtClean="0"/>
              </a:p>
              <a:p>
                <a:endParaRPr lang="en-US" dirty="0"/>
              </a:p>
              <a:p>
                <a:endParaRPr lang="en-US" dirty="0" smtClean="0"/>
              </a:p>
              <a:p>
                <a:pPr marL="0" indent="0">
                  <a:buNone/>
                </a:pPr>
                <a:endParaRPr lang="en-US" dirty="0"/>
              </a:p>
              <a:p>
                <a:r>
                  <a:rPr lang="en-US" dirty="0"/>
                  <a:t>The variable  is the “perfect foresight” or “</a:t>
                </a:r>
                <a:r>
                  <a:rPr lang="en-US" i="1" dirty="0"/>
                  <a:t>ex-post</a:t>
                </a:r>
                <a:r>
                  <a:rPr lang="en-US" dirty="0"/>
                  <a:t> rational” stock price. </a:t>
                </a:r>
              </a:p>
              <a:p>
                <a:r>
                  <a:rPr lang="en-US" dirty="0" smtClean="0"/>
                  <a:t>By </a:t>
                </a:r>
                <a:r>
                  <a:rPr lang="en-US" dirty="0"/>
                  <a:t>replacing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𝑡</m:t>
                        </m:r>
                      </m:sub>
                      <m:sup>
                        <m:r>
                          <a:rPr lang="en-US">
                            <a:latin typeface="Cambria Math"/>
                          </a:rPr>
                          <m:t>∗</m:t>
                        </m:r>
                      </m:sup>
                    </m:sSubSup>
                  </m:oMath>
                </a14:m>
                <a:r>
                  <a:rPr lang="en-US" dirty="0"/>
                  <a:t> with </a:t>
                </a:r>
                <a14:m>
                  <m:oMath xmlns:m="http://schemas.openxmlformats.org/officeDocument/2006/math">
                    <m:sSub>
                      <m:sSubPr>
                        <m:ctrlPr>
                          <a:rPr lang="en-US" i="1">
                            <a:latin typeface="Cambria Math"/>
                          </a:rPr>
                        </m:ctrlPr>
                      </m:sSubPr>
                      <m:e>
                        <m:r>
                          <a:rPr lang="en-US" i="1">
                            <a:latin typeface="Cambria Math"/>
                          </a:rPr>
                          <m:t>𝑃</m:t>
                        </m:r>
                      </m:e>
                      <m:sub>
                        <m:r>
                          <a:rPr lang="en-US">
                            <a:latin typeface="Cambria Math"/>
                          </a:rPr>
                          <m:t>1981</m:t>
                        </m:r>
                      </m:sub>
                    </m:sSub>
                  </m:oMath>
                </a14:m>
                <a:r>
                  <a:rPr lang="en-US" dirty="0"/>
                  <a:t> </a:t>
                </a:r>
                <a:r>
                  <a:rPr lang="en-US" dirty="0" smtClean="0"/>
                  <a:t>,</a:t>
                </a:r>
                <a:r>
                  <a:rPr lang="en-US" dirty="0"/>
                  <a:t> an approximation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𝑠𝑡</m:t>
                        </m:r>
                      </m:sub>
                      <m:sup>
                        <m:r>
                          <a:rPr lang="en-US">
                            <a:latin typeface="Cambria Math"/>
                          </a:rPr>
                          <m:t>∗</m:t>
                        </m:r>
                      </m:sup>
                    </m:sSubSup>
                  </m:oMath>
                </a14:m>
                <a:r>
                  <a:rPr lang="en-US" dirty="0"/>
                  <a:t> (the subscript </a:t>
                </a:r>
                <a:r>
                  <a:rPr lang="en-US" i="1" dirty="0"/>
                  <a:t>s</a:t>
                </a:r>
                <a:r>
                  <a:rPr lang="en-US" dirty="0"/>
                  <a:t> refers to the supply-side theory) to the </a:t>
                </a:r>
                <a:r>
                  <a:rPr lang="en-US" i="1" dirty="0"/>
                  <a:t>ex-post</a:t>
                </a:r>
                <a:r>
                  <a:rPr lang="en-US" dirty="0"/>
                  <a:t> rational price </a:t>
                </a:r>
                <a:r>
                  <a:rPr lang="en-US" dirty="0" smtClean="0"/>
                  <a:t>was </a:t>
                </a:r>
                <a:r>
                  <a:rPr lang="en-US" dirty="0"/>
                  <a:t>able to obtain </a:t>
                </a:r>
                <a:r>
                  <a:rPr lang="en-US" dirty="0" smtClean="0"/>
                  <a:t>:</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533400"/>
                <a:ext cx="8305800" cy="5791200"/>
              </a:xfrm>
              <a:blipFill rotWithShape="1">
                <a:blip r:embed="rId3"/>
                <a:stretch>
                  <a:fillRect l="-147" t="-421"/>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29962662"/>
              </p:ext>
            </p:extLst>
          </p:nvPr>
        </p:nvGraphicFramePr>
        <p:xfrm>
          <a:off x="1371600" y="4395952"/>
          <a:ext cx="4898571" cy="762000"/>
        </p:xfrm>
        <a:graphic>
          <a:graphicData uri="http://schemas.openxmlformats.org/presentationml/2006/ole">
            <mc:AlternateContent xmlns:mc="http://schemas.openxmlformats.org/markup-compatibility/2006">
              <mc:Choice xmlns:v="urn:schemas-microsoft-com:vml" Requires="v">
                <p:oleObj spid="_x0000_s31780" name="Equation" r:id="rId4" imgW="2743200" imgH="444500" progId="Equation.DSMT4">
                  <p:embed/>
                </p:oleObj>
              </mc:Choice>
              <mc:Fallback>
                <p:oleObj name="Equation" r:id="rId4" imgW="2743200" imgH="4445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395952"/>
                        <a:ext cx="4898571" cy="762000"/>
                      </a:xfrm>
                      <a:prstGeom prst="rect">
                        <a:avLst/>
                      </a:prstGeom>
                      <a:noFill/>
                    </p:spPr>
                  </p:pic>
                </p:oleObj>
              </mc:Fallback>
            </mc:AlternateContent>
          </a:graphicData>
        </a:graphic>
      </p:graphicFrame>
      <p:sp>
        <p:nvSpPr>
          <p:cNvPr id="6" name="TextBox 5"/>
          <p:cNvSpPr txBox="1"/>
          <p:nvPr/>
        </p:nvSpPr>
        <p:spPr>
          <a:xfrm>
            <a:off x="6553200" y="46482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(21.5)</a:t>
            </a:r>
          </a:p>
        </p:txBody>
      </p:sp>
      <p:graphicFrame>
        <p:nvGraphicFramePr>
          <p:cNvPr id="3" name="Object 2"/>
          <p:cNvGraphicFramePr>
            <a:graphicFrameLocks noChangeAspect="1"/>
          </p:cNvGraphicFramePr>
          <p:nvPr>
            <p:extLst>
              <p:ext uri="{D42A27DB-BD31-4B8C-83A1-F6EECF244321}">
                <p14:modId xmlns:p14="http://schemas.microsoft.com/office/powerpoint/2010/main" val="3720842346"/>
              </p:ext>
            </p:extLst>
          </p:nvPr>
        </p:nvGraphicFramePr>
        <p:xfrm>
          <a:off x="1524000" y="1464770"/>
          <a:ext cx="4497799" cy="1120775"/>
        </p:xfrm>
        <a:graphic>
          <a:graphicData uri="http://schemas.openxmlformats.org/presentationml/2006/ole">
            <mc:AlternateContent xmlns:mc="http://schemas.openxmlformats.org/markup-compatibility/2006">
              <mc:Choice xmlns:v="urn:schemas-microsoft-com:vml" Requires="v">
                <p:oleObj spid="_x0000_s31781" name="Equation" r:id="rId6" imgW="2819160" imgH="711000" progId="Equation.DSMT4">
                  <p:embed/>
                </p:oleObj>
              </mc:Choice>
              <mc:Fallback>
                <p:oleObj name="Equation" r:id="rId6" imgW="2819160" imgH="7110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464770"/>
                        <a:ext cx="4497799" cy="1120775"/>
                      </a:xfrm>
                      <a:prstGeom prst="rect">
                        <a:avLst/>
                      </a:prstGeom>
                      <a:noFill/>
                      <a:ln>
                        <a:noFill/>
                      </a:ln>
                    </p:spPr>
                  </p:pic>
                </p:oleObj>
              </mc:Fallback>
            </mc:AlternateContent>
          </a:graphicData>
        </a:graphic>
      </p:graphicFrame>
      <p:sp>
        <p:nvSpPr>
          <p:cNvPr id="7" name="TextBox 6"/>
          <p:cNvSpPr txBox="1"/>
          <p:nvPr/>
        </p:nvSpPr>
        <p:spPr>
          <a:xfrm>
            <a:off x="6553200" y="2057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(21.4b)</a:t>
            </a:r>
          </a:p>
        </p:txBody>
      </p:sp>
      <p:sp>
        <p:nvSpPr>
          <p:cNvPr id="8" name="TextBox 7"/>
          <p:cNvSpPr txBox="1"/>
          <p:nvPr/>
        </p:nvSpPr>
        <p:spPr>
          <a:xfrm>
            <a:off x="6553200" y="13716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(21.4a)</a:t>
            </a:r>
          </a:p>
        </p:txBody>
      </p:sp>
      <p:sp>
        <p:nvSpPr>
          <p:cNvPr id="9" name="Slide Number Placeholder 8"/>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extLst>
      <p:ext uri="{BB962C8B-B14F-4D97-AF65-F5344CB8AC3E}">
        <p14:creationId xmlns:p14="http://schemas.microsoft.com/office/powerpoint/2010/main" val="135896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381000"/>
                <a:ext cx="8305800" cy="6096000"/>
              </a:xfrm>
            </p:spPr>
            <p:txBody>
              <a:bodyPr>
                <a:normAutofit/>
              </a:bodyPr>
              <a:lstStyle/>
              <a:p>
                <a:r>
                  <a:rPr lang="en-US" sz="2100" dirty="0"/>
                  <a:t>By plotting </a:t>
                </a:r>
                <a14:m>
                  <m:oMath xmlns:m="http://schemas.openxmlformats.org/officeDocument/2006/math">
                    <m:sSubSup>
                      <m:sSubSupPr>
                        <m:ctrlPr>
                          <a:rPr lang="en-US" sz="2100" i="1">
                            <a:latin typeface="Cambria Math"/>
                          </a:rPr>
                        </m:ctrlPr>
                      </m:sSubSupPr>
                      <m:e>
                        <m:r>
                          <a:rPr lang="en-US" sz="2100" i="1">
                            <a:latin typeface="Cambria Math"/>
                          </a:rPr>
                          <m:t>𝑃</m:t>
                        </m:r>
                      </m:e>
                      <m:sub>
                        <m:r>
                          <a:rPr lang="en-US" sz="2100" i="1">
                            <a:latin typeface="Cambria Math"/>
                          </a:rPr>
                          <m:t>𝑠𝑡</m:t>
                        </m:r>
                      </m:sub>
                      <m:sup>
                        <m:r>
                          <a:rPr lang="en-US" sz="2100">
                            <a:latin typeface="Cambria Math"/>
                          </a:rPr>
                          <m:t>∗</m:t>
                        </m:r>
                      </m:sup>
                    </m:sSubSup>
                  </m:oMath>
                </a14:m>
                <a:r>
                  <a:rPr lang="en-US" sz="2100" dirty="0"/>
                  <a:t> along with the real Standard &amp; Poor’s price index </a:t>
                </a:r>
                <a14:m>
                  <m:oMath xmlns:m="http://schemas.openxmlformats.org/officeDocument/2006/math">
                    <m:sSub>
                      <m:sSubPr>
                        <m:ctrlPr>
                          <a:rPr lang="en-US" sz="2100" i="1">
                            <a:latin typeface="Cambria Math"/>
                          </a:rPr>
                        </m:ctrlPr>
                      </m:sSubPr>
                      <m:e>
                        <m:r>
                          <a:rPr lang="en-US" sz="2100" i="1">
                            <a:latin typeface="Cambria Math"/>
                          </a:rPr>
                          <m:t>𝑃</m:t>
                        </m:r>
                      </m:e>
                      <m:sub>
                        <m:r>
                          <a:rPr lang="en-US" sz="2100" i="1">
                            <a:latin typeface="Cambria Math"/>
                          </a:rPr>
                          <m:t>𝑡</m:t>
                        </m:r>
                      </m:sub>
                    </m:sSub>
                  </m:oMath>
                </a14:m>
                <a:r>
                  <a:rPr lang="en-US" sz="2100" dirty="0" smtClean="0"/>
                  <a:t>,</a:t>
                </a:r>
                <a:r>
                  <a:rPr lang="en-US" sz="2100" dirty="0"/>
                  <a:t> </a:t>
                </a:r>
                <a:r>
                  <a:rPr lang="en-US" sz="2100" dirty="0" smtClean="0"/>
                  <a:t>the </a:t>
                </a:r>
                <a:r>
                  <a:rPr lang="en-US" sz="2100" dirty="0"/>
                  <a:t>two series are quite divergent. </a:t>
                </a:r>
                <a:endParaRPr lang="en-US" sz="2100" dirty="0" smtClean="0"/>
              </a:p>
              <a:p>
                <a:r>
                  <a:rPr lang="en-US" sz="2100" dirty="0" smtClean="0"/>
                  <a:t>It </a:t>
                </a:r>
                <a:r>
                  <a:rPr lang="en-US" sz="2100" dirty="0"/>
                  <a:t>appears </a:t>
                </a:r>
                <a:r>
                  <a:rPr lang="en-US" sz="2100" dirty="0" smtClean="0"/>
                  <a:t>that </a:t>
                </a:r>
                <a14:m>
                  <m:oMath xmlns:m="http://schemas.openxmlformats.org/officeDocument/2006/math">
                    <m:sSubSup>
                      <m:sSubSupPr>
                        <m:ctrlPr>
                          <a:rPr lang="en-US" sz="2100" i="1">
                            <a:latin typeface="Cambria Math"/>
                          </a:rPr>
                        </m:ctrlPr>
                      </m:sSubSupPr>
                      <m:e>
                        <m:r>
                          <a:rPr lang="en-US" sz="2100" i="1">
                            <a:latin typeface="Cambria Math"/>
                          </a:rPr>
                          <m:t>𝑃</m:t>
                        </m:r>
                      </m:e>
                      <m:sub>
                        <m:r>
                          <a:rPr lang="en-US" sz="2100" i="1">
                            <a:latin typeface="Cambria Math"/>
                          </a:rPr>
                          <m:t>𝑠𝑡</m:t>
                        </m:r>
                      </m:sub>
                      <m:sup>
                        <m:r>
                          <a:rPr lang="en-US" sz="2100">
                            <a:latin typeface="Cambria Math"/>
                          </a:rPr>
                          <m:t>∗</m:t>
                        </m:r>
                      </m:sup>
                    </m:sSubSup>
                  </m:oMath>
                </a14:m>
                <a:r>
                  <a:rPr lang="en-US" sz="2100" dirty="0" smtClean="0"/>
                  <a:t> </a:t>
                </a:r>
                <a:r>
                  <a:rPr lang="en-US" sz="2100" dirty="0"/>
                  <a:t>behaves </a:t>
                </a:r>
                <a:r>
                  <a:rPr lang="en-US" sz="2100" dirty="0" smtClean="0"/>
                  <a:t>like </a:t>
                </a:r>
                <a:r>
                  <a:rPr lang="en-US" sz="2100" dirty="0"/>
                  <a:t>a simple growth trend, while </a:t>
                </a:r>
                <a14:m>
                  <m:oMath xmlns:m="http://schemas.openxmlformats.org/officeDocument/2006/math">
                    <m:sSub>
                      <m:sSubPr>
                        <m:ctrlPr>
                          <a:rPr lang="en-US" sz="2100" i="1">
                            <a:latin typeface="Cambria Math"/>
                          </a:rPr>
                        </m:ctrlPr>
                      </m:sSubPr>
                      <m:e>
                        <m:r>
                          <a:rPr lang="en-US" sz="2100" i="1">
                            <a:latin typeface="Cambria Math"/>
                          </a:rPr>
                          <m:t>𝑃</m:t>
                        </m:r>
                      </m:e>
                      <m:sub>
                        <m:r>
                          <a:rPr lang="en-US" sz="2100" i="1">
                            <a:latin typeface="Cambria Math"/>
                          </a:rPr>
                          <m:t>𝑡</m:t>
                        </m:r>
                      </m:sub>
                    </m:sSub>
                  </m:oMath>
                </a14:m>
                <a:r>
                  <a:rPr lang="en-US" sz="2100" dirty="0"/>
                  <a:t> oscillates wildly around it; </a:t>
                </a:r>
                <a14:m>
                  <m:oMath xmlns:m="http://schemas.openxmlformats.org/officeDocument/2006/math">
                    <m:sSubSup>
                      <m:sSubSupPr>
                        <m:ctrlPr>
                          <a:rPr lang="en-US" sz="2100" i="1">
                            <a:latin typeface="Cambria Math"/>
                          </a:rPr>
                        </m:ctrlPr>
                      </m:sSubSupPr>
                      <m:e>
                        <m:r>
                          <a:rPr lang="en-US" sz="2100" i="1">
                            <a:latin typeface="Cambria Math"/>
                          </a:rPr>
                          <m:t>𝑃</m:t>
                        </m:r>
                      </m:e>
                      <m:sub>
                        <m:r>
                          <a:rPr lang="en-US" sz="2100" i="1">
                            <a:latin typeface="Cambria Math"/>
                          </a:rPr>
                          <m:t>𝑠𝑡</m:t>
                        </m:r>
                      </m:sub>
                      <m:sup>
                        <m:r>
                          <a:rPr lang="en-US" sz="2100">
                            <a:latin typeface="Cambria Math"/>
                          </a:rPr>
                          <m:t>∗</m:t>
                        </m:r>
                      </m:sup>
                    </m:sSubSup>
                  </m:oMath>
                </a14:m>
                <a:r>
                  <a:rPr lang="en-US" sz="2100" dirty="0"/>
                  <a:t> is smooth increasing because it is a weighted moving average of dividends, and moving averages serve to smooth the series averaged. </a:t>
                </a:r>
                <a:endParaRPr lang="en-US" sz="2100" dirty="0" smtClean="0"/>
              </a:p>
              <a:p>
                <a:r>
                  <a:rPr lang="en-US" sz="2100" dirty="0" smtClean="0"/>
                  <a:t>Moreover</a:t>
                </a:r>
                <a:r>
                  <a:rPr lang="en-US" sz="2100" dirty="0"/>
                  <a:t>, real dividends are a fairly stable and upward trending series</a:t>
                </a:r>
                <a:r>
                  <a:rPr lang="en-US" sz="2100" dirty="0" smtClean="0"/>
                  <a:t>.</a:t>
                </a:r>
              </a:p>
              <a:p>
                <a:endParaRPr lang="en-US" b="1" dirty="0"/>
              </a:p>
              <a:p>
                <a:endParaRPr lang="en-US" b="1" dirty="0" smtClean="0"/>
              </a:p>
              <a:p>
                <a:endParaRPr lang="en-US" b="1" dirty="0"/>
              </a:p>
              <a:p>
                <a:endParaRPr lang="en-US" b="1" dirty="0" smtClean="0"/>
              </a:p>
              <a:p>
                <a:endParaRPr lang="en-US" b="1" dirty="0"/>
              </a:p>
              <a:p>
                <a:endParaRPr lang="en-US" b="1" dirty="0" smtClean="0"/>
              </a:p>
              <a:p>
                <a:pPr marL="0" indent="0">
                  <a:buNone/>
                </a:pPr>
                <a:endParaRPr lang="en-US" b="1" dirty="0" smtClean="0"/>
              </a:p>
              <a:p>
                <a:endParaRPr lang="en-US" sz="1200" dirty="0" smtClean="0"/>
              </a:p>
              <a:p>
                <a:pPr marL="0" indent="0" algn="ctr">
                  <a:buNone/>
                </a:pPr>
                <a:r>
                  <a:rPr lang="en-US" sz="1200" dirty="0" smtClean="0"/>
                  <a:t>Figure </a:t>
                </a:r>
                <a:r>
                  <a:rPr lang="en-US" sz="1200" dirty="0"/>
                  <a:t>21-1 </a:t>
                </a:r>
                <a:r>
                  <a:rPr lang="en-US" sz="1200" dirty="0" smtClean="0"/>
                  <a:t>    Real </a:t>
                </a:r>
                <a:r>
                  <a:rPr lang="en-US" sz="1200" dirty="0"/>
                  <a:t>Stock-Price Index  and </a:t>
                </a:r>
                <a:r>
                  <a:rPr lang="en-US" sz="1200" i="1" dirty="0"/>
                  <a:t>Ex-Post</a:t>
                </a:r>
                <a:r>
                  <a:rPr lang="en-US" sz="1200" dirty="0"/>
                  <a:t> Rational Counterpart  Based on Real Dividends, </a:t>
                </a:r>
                <a:r>
                  <a:rPr lang="en-US" sz="1200" dirty="0" smtClean="0"/>
                  <a:t>1889–1981</a:t>
                </a:r>
                <a:endParaRPr lang="en-US" sz="1200" b="1"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381000"/>
                <a:ext cx="8305800" cy="6096000"/>
              </a:xfrm>
              <a:blipFill rotWithShape="1">
                <a:blip r:embed="rId2"/>
                <a:stretch>
                  <a:fillRect l="-220" t="-700" r="-1542"/>
                </a:stretch>
              </a:blipFill>
            </p:spPr>
            <p:txBody>
              <a:bodyPr/>
              <a:lstStyle/>
              <a:p>
                <a:r>
                  <a:rPr lang="en-US">
                    <a:noFill/>
                  </a:rPr>
                  <a:t> </a:t>
                </a:r>
              </a:p>
            </p:txBody>
          </p:sp>
        </mc:Fallback>
      </mc:AlternateContent>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95600"/>
            <a:ext cx="5105400" cy="314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extLst>
      <p:ext uri="{BB962C8B-B14F-4D97-AF65-F5344CB8AC3E}">
        <p14:creationId xmlns:p14="http://schemas.microsoft.com/office/powerpoint/2010/main" val="200542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731835"/>
                <a:ext cx="8305800" cy="5516565"/>
              </a:xfrm>
            </p:spPr>
            <p:txBody>
              <a:bodyPr/>
              <a:lstStyle/>
              <a:p>
                <a:r>
                  <a:rPr lang="en-US" dirty="0" smtClean="0"/>
                  <a:t>A demand-side model to explain aggregate stock-price movements was created using basic economic theory of the two-period consumption with marginal rate of substitution </a:t>
                </a:r>
                <a14:m>
                  <m:oMath xmlns:m="http://schemas.openxmlformats.org/officeDocument/2006/math">
                    <m:sSub>
                      <m:sSubPr>
                        <m:ctrlPr>
                          <a:rPr lang="en-US" i="1">
                            <a:latin typeface="Cambria Math"/>
                          </a:rPr>
                        </m:ctrlPr>
                      </m:sSubPr>
                      <m:e>
                        <m:r>
                          <a:rPr lang="en-US" i="1">
                            <a:latin typeface="Cambria Math"/>
                          </a:rPr>
                          <m:t>𝑠</m:t>
                        </m:r>
                      </m:e>
                      <m:sub>
                        <m:r>
                          <a:rPr lang="en-US" i="1">
                            <a:latin typeface="Cambria Math"/>
                          </a:rPr>
                          <m:t>𝑡</m:t>
                        </m:r>
                      </m:sub>
                    </m:sSub>
                  </m:oMath>
                </a14:m>
                <a:r>
                  <a:rPr lang="en-US" dirty="0" smtClean="0"/>
                  <a:t> to derive a consumption beta. </a:t>
                </a:r>
              </a:p>
              <a:p>
                <a:r>
                  <a:rPr lang="en-US" dirty="0" smtClean="0"/>
                  <a:t>It showed that </a:t>
                </a:r>
                <a:r>
                  <a:rPr lang="en-US" dirty="0"/>
                  <a:t>if </a:t>
                </a:r>
                <a14:m>
                  <m:oMath xmlns:m="http://schemas.openxmlformats.org/officeDocument/2006/math">
                    <m:sSub>
                      <m:sSubPr>
                        <m:ctrlPr>
                          <a:rPr lang="en-US" i="1">
                            <a:latin typeface="Cambria Math"/>
                          </a:rPr>
                        </m:ctrlPr>
                      </m:sSubPr>
                      <m:e>
                        <m:r>
                          <a:rPr lang="en-US" i="1">
                            <a:latin typeface="Cambria Math"/>
                          </a:rPr>
                          <m:t>𝑖</m:t>
                        </m:r>
                      </m:e>
                      <m:sub>
                        <m:r>
                          <a:rPr lang="en-US" i="1">
                            <a:latin typeface="Cambria Math"/>
                          </a:rPr>
                          <m:t>𝑡</m:t>
                        </m:r>
                      </m:sub>
                    </m:sSub>
                  </m:oMath>
                </a14:m>
                <a:r>
                  <a:rPr lang="en-US" dirty="0"/>
                  <a:t> is the return on stock (found by dividing the sum of capital gain and dividend by price) between </a:t>
                </a:r>
                <a:r>
                  <a:rPr lang="en-US" i="1" dirty="0"/>
                  <a:t>t</a:t>
                </a:r>
                <a:r>
                  <a:rPr lang="en-US" dirty="0"/>
                  <a:t> and </a:t>
                </a:r>
                <a:r>
                  <a:rPr lang="en-US" i="1" dirty="0"/>
                  <a:t>t</a:t>
                </a:r>
                <a:r>
                  <a:rPr lang="en-US" dirty="0"/>
                  <a:t> + 1 and if </a:t>
                </a: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𝑡</m:t>
                        </m:r>
                      </m:sub>
                    </m:sSub>
                    <m:r>
                      <a:rPr lang="en-US">
                        <a:latin typeface="Cambria Math"/>
                      </a:rPr>
                      <m:t>(1+</m:t>
                    </m:r>
                    <m:sSub>
                      <m:sSubPr>
                        <m:ctrlPr>
                          <a:rPr lang="en-US" i="1">
                            <a:latin typeface="Cambria Math"/>
                          </a:rPr>
                        </m:ctrlPr>
                      </m:sSubPr>
                      <m:e>
                        <m:r>
                          <a:rPr lang="en-US" i="1">
                            <a:latin typeface="Cambria Math"/>
                          </a:rPr>
                          <m:t>𝑖</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𝑠</m:t>
                        </m:r>
                      </m:e>
                      <m:sub>
                        <m:r>
                          <a:rPr lang="en-US" i="1">
                            <a:latin typeface="Cambria Math"/>
                          </a:rPr>
                          <m:t>𝑡</m:t>
                        </m:r>
                      </m:sub>
                    </m:sSub>
                    <m:r>
                      <a:rPr lang="en-US">
                        <a:latin typeface="Cambria Math"/>
                      </a:rPr>
                      <m:t>=1</m:t>
                    </m:r>
                  </m:oMath>
                </a14:m>
                <a:r>
                  <a:rPr lang="en-US" dirty="0"/>
                  <a:t> at all times, then the price is the expected value of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𝑠𝑡</m:t>
                        </m:r>
                      </m:sub>
                      <m:sup>
                        <m:r>
                          <a:rPr lang="en-US">
                            <a:latin typeface="Cambria Math"/>
                          </a:rPr>
                          <m:t>∗</m:t>
                        </m:r>
                      </m:sup>
                    </m:sSubSup>
                  </m:oMath>
                </a14:m>
                <a:r>
                  <a:rPr lang="en-US" dirty="0" smtClean="0"/>
                  <a:t>, </a:t>
                </a:r>
                <a:r>
                  <a:rPr lang="en-US" dirty="0"/>
                  <a:t>where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𝑠𝑡</m:t>
                        </m:r>
                      </m:sub>
                      <m:sup>
                        <m:r>
                          <a:rPr lang="en-US">
                            <a:latin typeface="Cambria Math"/>
                          </a:rPr>
                          <m:t>∗</m:t>
                        </m:r>
                      </m:sup>
                    </m:sSubSup>
                  </m:oMath>
                </a14:m>
                <a:r>
                  <a:rPr lang="en-US" dirty="0"/>
                  <a:t> is the present value of dividends discounted by marginal rates of substitution</a:t>
                </a:r>
                <a:r>
                  <a:rPr lang="en-US" dirty="0" smtClean="0"/>
                  <a:t>:</a:t>
                </a:r>
              </a:p>
              <a:p>
                <a:endParaRPr lang="en-US" dirty="0"/>
              </a:p>
              <a:p>
                <a:endParaRPr lang="en-US" dirty="0" smtClean="0"/>
              </a:p>
              <a:p>
                <a:endParaRPr lang="en-US" dirty="0"/>
              </a:p>
              <a:p>
                <a:pPr marL="0" indent="0">
                  <a:buNone/>
                </a:pPr>
                <a:endParaRPr lang="en-US" dirty="0"/>
              </a:p>
              <a:p>
                <a:r>
                  <a:rPr lang="en-US" dirty="0"/>
                  <a:t>and </a:t>
                </a:r>
                <a14:m>
                  <m:oMath xmlns:m="http://schemas.openxmlformats.org/officeDocument/2006/math">
                    <m:sSubSup>
                      <m:sSubSupPr>
                        <m:ctrlPr>
                          <a:rPr lang="en-US" i="1">
                            <a:latin typeface="Cambria Math"/>
                          </a:rPr>
                        </m:ctrlPr>
                      </m:sSubSupPr>
                      <m:e>
                        <m:r>
                          <a:rPr lang="en-US" i="1">
                            <a:latin typeface="Cambria Math"/>
                          </a:rPr>
                          <m:t>𝑠</m:t>
                        </m:r>
                      </m:e>
                      <m:sub>
                        <m:r>
                          <a:rPr lang="en-US" i="1">
                            <a:latin typeface="Cambria Math"/>
                          </a:rPr>
                          <m:t>𝑡</m:t>
                        </m:r>
                      </m:sub>
                      <m:sup>
                        <m:d>
                          <m:dPr>
                            <m:ctrlPr>
                              <a:rPr lang="en-US" i="1">
                                <a:latin typeface="Cambria Math"/>
                              </a:rPr>
                            </m:ctrlPr>
                          </m:dPr>
                          <m:e>
                            <m:r>
                              <a:rPr lang="en-US" i="1">
                                <a:latin typeface="Cambria Math"/>
                              </a:rPr>
                              <m:t>𝑘</m:t>
                            </m:r>
                          </m:e>
                        </m:d>
                      </m:sup>
                    </m:sSubSup>
                  </m:oMath>
                </a14:m>
                <a:r>
                  <a:rPr lang="en-US" dirty="0"/>
                  <a:t> is the marginal rate of substitution between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𝑡</m:t>
                        </m:r>
                      </m:sub>
                    </m:sSub>
                  </m:oMath>
                </a14:m>
                <a:r>
                  <a:rPr lang="en-US" dirty="0"/>
                  <a:t> and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𝑡</m:t>
                        </m:r>
                        <m:r>
                          <a:rPr lang="en-US">
                            <a:latin typeface="Cambria Math"/>
                          </a:rPr>
                          <m:t>+</m:t>
                        </m:r>
                        <m:r>
                          <a:rPr lang="en-US" i="1">
                            <a:latin typeface="Cambria Math"/>
                          </a:rPr>
                          <m:t>𝑘</m:t>
                        </m:r>
                      </m:sub>
                    </m:sSub>
                  </m:oMath>
                </a14:m>
                <a:r>
                  <a:rPr lang="en-US" dirty="0"/>
                  <a:t>.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731835"/>
                <a:ext cx="8305800" cy="5516565"/>
              </a:xfrm>
              <a:blipFill rotWithShape="1">
                <a:blip r:embed="rId3"/>
                <a:stretch>
                  <a:fillRect l="-73" t="-442" r="-954"/>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83613989"/>
              </p:ext>
            </p:extLst>
          </p:nvPr>
        </p:nvGraphicFramePr>
        <p:xfrm>
          <a:off x="2120342" y="3429000"/>
          <a:ext cx="2451658" cy="1066800"/>
        </p:xfrm>
        <a:graphic>
          <a:graphicData uri="http://schemas.openxmlformats.org/presentationml/2006/ole">
            <mc:AlternateContent xmlns:mc="http://schemas.openxmlformats.org/markup-compatibility/2006">
              <mc:Choice xmlns:v="urn:schemas-microsoft-com:vml" Requires="v">
                <p:oleObj spid="_x0000_s33812" name="Equation" r:id="rId4" imgW="990360" imgH="685800" progId="Equation.DSMT4">
                  <p:embed/>
                </p:oleObj>
              </mc:Choice>
              <mc:Fallback>
                <p:oleObj name="Equation" r:id="rId4" imgW="990360" imgH="685800" progId="Equation.DSMT4">
                  <p:embed/>
                  <p:pic>
                    <p:nvPicPr>
                      <p:cNvPr id="0" name="Object 1"/>
                      <p:cNvPicPr>
                        <a:picLocks noChangeAspect="1" noChangeArrowheads="1"/>
                      </p:cNvPicPr>
                      <p:nvPr/>
                    </p:nvPicPr>
                    <p:blipFill>
                      <a:blip r:embed="rId5"/>
                      <a:srcRect/>
                      <a:stretch>
                        <a:fillRect/>
                      </a:stretch>
                    </p:blipFill>
                    <p:spPr bwMode="auto">
                      <a:xfrm>
                        <a:off x="2120342" y="3429000"/>
                        <a:ext cx="2451658" cy="1066800"/>
                      </a:xfrm>
                      <a:prstGeom prst="rect">
                        <a:avLst/>
                      </a:prstGeom>
                      <a:noFill/>
                    </p:spPr>
                  </p:pic>
                </p:oleObj>
              </mc:Fallback>
            </mc:AlternateContent>
          </a:graphicData>
        </a:graphic>
      </p:graphicFrame>
      <p:sp>
        <p:nvSpPr>
          <p:cNvPr id="6" name="TextBox 5"/>
          <p:cNvSpPr txBox="1"/>
          <p:nvPr/>
        </p:nvSpPr>
        <p:spPr>
          <a:xfrm>
            <a:off x="6566338" y="3413234"/>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(21.4a)</a:t>
            </a:r>
          </a:p>
        </p:txBody>
      </p:sp>
      <p:sp>
        <p:nvSpPr>
          <p:cNvPr id="7" name="TextBox 6"/>
          <p:cNvSpPr txBox="1"/>
          <p:nvPr/>
        </p:nvSpPr>
        <p:spPr>
          <a:xfrm>
            <a:off x="6566338" y="4017579"/>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(21.6)</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Tree>
    <p:extLst>
      <p:ext uri="{BB962C8B-B14F-4D97-AF65-F5344CB8AC3E}">
        <p14:creationId xmlns:p14="http://schemas.microsoft.com/office/powerpoint/2010/main" val="419133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5181600"/>
          </a:xfrm>
        </p:spPr>
        <p:txBody>
          <a:bodyPr>
            <a:normAutofit lnSpcReduction="10000"/>
          </a:bodyPr>
          <a:lstStyle/>
          <a:p>
            <a:pPr>
              <a:lnSpc>
                <a:spcPct val="150000"/>
              </a:lnSpc>
            </a:pPr>
            <a:r>
              <a:rPr lang="en-US" dirty="0"/>
              <a:t>21.1 FUNDAMENTAL VERSUS TECHNICAL </a:t>
            </a:r>
            <a:r>
              <a:rPr lang="en-US" dirty="0" smtClean="0"/>
              <a:t>ANALYSIS</a:t>
            </a:r>
            <a:endParaRPr lang="en-US" dirty="0"/>
          </a:p>
          <a:p>
            <a:pPr>
              <a:lnSpc>
                <a:spcPct val="150000"/>
              </a:lnSpc>
            </a:pPr>
            <a:r>
              <a:rPr lang="en-US" dirty="0"/>
              <a:t>21.1.1 Fundamental </a:t>
            </a:r>
            <a:r>
              <a:rPr lang="en-US" dirty="0" smtClean="0"/>
              <a:t>Analysis </a:t>
            </a:r>
            <a:endParaRPr lang="en-US" dirty="0"/>
          </a:p>
          <a:p>
            <a:pPr>
              <a:lnSpc>
                <a:spcPct val="150000"/>
              </a:lnSpc>
            </a:pPr>
            <a:r>
              <a:rPr lang="en-US" dirty="0"/>
              <a:t>21.1.2 Technical Analysis </a:t>
            </a:r>
          </a:p>
          <a:p>
            <a:pPr>
              <a:lnSpc>
                <a:spcPct val="150000"/>
              </a:lnSpc>
            </a:pPr>
            <a:r>
              <a:rPr lang="en-US" dirty="0"/>
              <a:t>21.1.3 Dow Theory</a:t>
            </a:r>
          </a:p>
          <a:p>
            <a:pPr>
              <a:lnSpc>
                <a:spcPct val="150000"/>
              </a:lnSpc>
            </a:pPr>
            <a:r>
              <a:rPr lang="en-US" dirty="0"/>
              <a:t>21.1.4 The Odd-Lot Theory</a:t>
            </a:r>
          </a:p>
          <a:p>
            <a:pPr>
              <a:lnSpc>
                <a:spcPct val="150000"/>
              </a:lnSpc>
            </a:pPr>
            <a:r>
              <a:rPr lang="en-US" dirty="0"/>
              <a:t>21.1.5 The Confidence Index</a:t>
            </a:r>
          </a:p>
          <a:p>
            <a:pPr>
              <a:lnSpc>
                <a:spcPct val="150000"/>
              </a:lnSpc>
            </a:pPr>
            <a:r>
              <a:rPr lang="en-US" dirty="0"/>
              <a:t>21.1.6 Trading Volume</a:t>
            </a:r>
          </a:p>
          <a:p>
            <a:pPr>
              <a:lnSpc>
                <a:spcPct val="150000"/>
              </a:lnSpc>
            </a:pPr>
            <a:r>
              <a:rPr lang="en-US" dirty="0"/>
              <a:t>21.1.7 Moving Average</a:t>
            </a:r>
          </a:p>
          <a:p>
            <a:pPr>
              <a:lnSpc>
                <a:spcPct val="150000"/>
              </a:lnSpc>
            </a:pPr>
            <a:r>
              <a:rPr lang="en-US" dirty="0"/>
              <a:t>21.2 ANOMALIES AND THEIR IMPLICATIONS</a:t>
            </a:r>
          </a:p>
          <a:p>
            <a:pPr>
              <a:lnSpc>
                <a:spcPct val="150000"/>
              </a:lnSpc>
            </a:pPr>
            <a:r>
              <a:rPr lang="en-US" dirty="0"/>
              <a:t>21.2.1 </a:t>
            </a:r>
            <a:r>
              <a:rPr lang="en-US" dirty="0" err="1"/>
              <a:t>Basu’s</a:t>
            </a:r>
            <a:r>
              <a:rPr lang="en-US" dirty="0"/>
              <a:t> Findings</a:t>
            </a:r>
          </a:p>
          <a:p>
            <a:pPr>
              <a:lnSpc>
                <a:spcPct val="100000"/>
              </a:lnSpc>
            </a:pPr>
            <a:endParaRPr lang="en-US" sz="1600" dirty="0"/>
          </a:p>
        </p:txBody>
      </p:sp>
      <p:sp>
        <p:nvSpPr>
          <p:cNvPr id="4" name="Title 3"/>
          <p:cNvSpPr>
            <a:spLocks noGrp="1"/>
          </p:cNvSpPr>
          <p:nvPr>
            <p:ph type="title"/>
          </p:nvPr>
        </p:nvSpPr>
        <p:spPr/>
        <p:txBody>
          <a:bodyPr/>
          <a:lstStyle/>
          <a:p>
            <a:pPr algn="ctr"/>
            <a:r>
              <a:rPr lang="en-US" dirty="0"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smtClean="0">
                <a:solidFill>
                  <a:schemeClr val="accent6">
                    <a:lumMod val="20000"/>
                    <a:lumOff val="80000"/>
                  </a:schemeClr>
                </a:solidFill>
              </a:rPr>
              <a:t>2</a:t>
            </a:fld>
            <a:endParaRPr lang="en-US">
              <a:solidFill>
                <a:schemeClr val="accent6">
                  <a:lumMod val="20000"/>
                  <a:lumOff val="80000"/>
                </a:schemeClr>
              </a:solidFill>
            </a:endParaRPr>
          </a:p>
        </p:txBody>
      </p:sp>
    </p:spTree>
    <p:extLst>
      <p:ext uri="{BB962C8B-B14F-4D97-AF65-F5344CB8AC3E}">
        <p14:creationId xmlns:p14="http://schemas.microsoft.com/office/powerpoint/2010/main" val="206380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381000"/>
                <a:ext cx="8305800" cy="6477000"/>
              </a:xfrm>
            </p:spPr>
            <p:txBody>
              <a:bodyPr>
                <a:normAutofit/>
              </a:bodyPr>
              <a:lstStyle/>
              <a:p>
                <a:r>
                  <a:rPr lang="en-US" dirty="0"/>
                  <a:t>The function for the marginal rate of substitution is </a:t>
                </a:r>
                <a14:m>
                  <m:oMath xmlns:m="http://schemas.openxmlformats.org/officeDocument/2006/math">
                    <m:sSubSup>
                      <m:sSubSupPr>
                        <m:ctrlPr>
                          <a:rPr lang="en-US" i="1">
                            <a:latin typeface="Cambria Math"/>
                          </a:rPr>
                        </m:ctrlPr>
                      </m:sSubSupPr>
                      <m:e>
                        <m:r>
                          <a:rPr lang="en-US" i="1">
                            <a:latin typeface="Cambria Math"/>
                          </a:rPr>
                          <m:t>𝑠</m:t>
                        </m:r>
                      </m:e>
                      <m:sub>
                        <m:r>
                          <a:rPr lang="en-US" i="1">
                            <a:latin typeface="Cambria Math"/>
                          </a:rPr>
                          <m:t>𝑡</m:t>
                        </m:r>
                      </m:sub>
                      <m:sup>
                        <m:d>
                          <m:dPr>
                            <m:ctrlPr>
                              <a:rPr lang="en-US" i="1">
                                <a:latin typeface="Cambria Math"/>
                              </a:rPr>
                            </m:ctrlPr>
                          </m:dPr>
                          <m:e>
                            <m:r>
                              <a:rPr lang="en-US" i="1">
                                <a:latin typeface="Cambria Math"/>
                              </a:rPr>
                              <m:t>𝑘</m:t>
                            </m:r>
                          </m:e>
                        </m:d>
                      </m:sup>
                    </m:sSubSup>
                    <m:r>
                      <a:rPr lang="en-US">
                        <a:latin typeface="Cambria Math"/>
                      </a:rPr>
                      <m:t>=</m:t>
                    </m:r>
                    <m:sSup>
                      <m:sSupPr>
                        <m:ctrlPr>
                          <a:rPr lang="en-US" i="1">
                            <a:latin typeface="Cambria Math"/>
                          </a:rPr>
                        </m:ctrlPr>
                      </m:sSupPr>
                      <m:e>
                        <m:r>
                          <a:rPr lang="en-US" i="1">
                            <a:latin typeface="Cambria Math"/>
                          </a:rPr>
                          <m:t>𝛿</m:t>
                        </m:r>
                      </m:e>
                      <m:sup>
                        <m:r>
                          <a:rPr lang="en-US" i="1">
                            <a:latin typeface="Cambria Math"/>
                          </a:rPr>
                          <m:t>𝑘</m:t>
                        </m:r>
                      </m:sup>
                    </m:sSup>
                    <m:r>
                      <a:rPr lang="en-US">
                        <a:latin typeface="Cambria Math"/>
                      </a:rPr>
                      <m:t>(</m:t>
                    </m:r>
                    <m:f>
                      <m:fPr>
                        <m:type m:val="lin"/>
                        <m:ctrlPr>
                          <a:rPr lang="en-US" i="1">
                            <a:latin typeface="Cambria Math"/>
                          </a:rPr>
                        </m:ctrlPr>
                      </m:fPr>
                      <m:num>
                        <m:sSub>
                          <m:sSubPr>
                            <m:ctrlPr>
                              <a:rPr lang="en-US" i="1">
                                <a:latin typeface="Cambria Math"/>
                              </a:rPr>
                            </m:ctrlPr>
                          </m:sSubPr>
                          <m:e>
                            <m:r>
                              <a:rPr lang="en-US" i="1">
                                <a:latin typeface="Cambria Math"/>
                              </a:rPr>
                              <m:t>𝐶</m:t>
                            </m:r>
                          </m:e>
                          <m:sub>
                            <m:r>
                              <a:rPr lang="en-US" i="1">
                                <a:latin typeface="Cambria Math"/>
                              </a:rPr>
                              <m:t>𝑡</m:t>
                            </m:r>
                          </m:sub>
                        </m:sSub>
                      </m:num>
                      <m:den>
                        <m:sSub>
                          <m:sSubPr>
                            <m:ctrlPr>
                              <a:rPr lang="en-US" i="1">
                                <a:latin typeface="Cambria Math"/>
                              </a:rPr>
                            </m:ctrlPr>
                          </m:sSubPr>
                          <m:e>
                            <m:r>
                              <a:rPr lang="en-US" i="1">
                                <a:latin typeface="Cambria Math"/>
                              </a:rPr>
                              <m:t>𝐶</m:t>
                            </m:r>
                          </m:e>
                          <m:sub>
                            <m:r>
                              <a:rPr lang="en-US" i="1">
                                <a:latin typeface="Cambria Math"/>
                              </a:rPr>
                              <m:t>𝑡</m:t>
                            </m:r>
                            <m:r>
                              <a:rPr lang="en-US">
                                <a:latin typeface="Cambria Math"/>
                              </a:rPr>
                              <m:t>+</m:t>
                            </m:r>
                            <m:r>
                              <a:rPr lang="en-US" i="1">
                                <a:latin typeface="Cambria Math"/>
                              </a:rPr>
                              <m:t>𝑘</m:t>
                            </m:r>
                          </m:sub>
                        </m:sSub>
                        <m:sSup>
                          <m:sSupPr>
                            <m:ctrlPr>
                              <a:rPr lang="en-US" i="1">
                                <a:latin typeface="Cambria Math"/>
                              </a:rPr>
                            </m:ctrlPr>
                          </m:sSupPr>
                          <m:e>
                            <m:r>
                              <a:rPr lang="en-US">
                                <a:latin typeface="Cambria Math"/>
                              </a:rPr>
                              <m:t>)</m:t>
                            </m:r>
                          </m:e>
                          <m:sup>
                            <m:r>
                              <a:rPr lang="en-US">
                                <a:latin typeface="Cambria Math"/>
                              </a:rPr>
                              <m:t>4</m:t>
                            </m:r>
                          </m:sup>
                        </m:sSup>
                      </m:den>
                    </m:f>
                  </m:oMath>
                </a14:m>
                <a:r>
                  <a:rPr lang="en-US" dirty="0"/>
                  <a:t>; that is, </a:t>
                </a:r>
                <a14:m>
                  <m:oMath xmlns:m="http://schemas.openxmlformats.org/officeDocument/2006/math">
                    <m:sSubSup>
                      <m:sSubSupPr>
                        <m:ctrlPr>
                          <a:rPr lang="en-US" i="1">
                            <a:latin typeface="Cambria Math"/>
                          </a:rPr>
                        </m:ctrlPr>
                      </m:sSubSupPr>
                      <m:e>
                        <m:r>
                          <a:rPr lang="en-US" i="1">
                            <a:latin typeface="Cambria Math"/>
                          </a:rPr>
                          <m:t>𝑠</m:t>
                        </m:r>
                      </m:e>
                      <m:sub>
                        <m:r>
                          <a:rPr lang="en-US" i="1">
                            <a:latin typeface="Cambria Math"/>
                          </a:rPr>
                          <m:t>𝑡</m:t>
                        </m:r>
                      </m:sub>
                      <m:sup>
                        <m:d>
                          <m:dPr>
                            <m:ctrlPr>
                              <a:rPr lang="en-US" i="1">
                                <a:latin typeface="Cambria Math"/>
                              </a:rPr>
                            </m:ctrlPr>
                          </m:dPr>
                          <m:e>
                            <m:r>
                              <a:rPr lang="en-US" i="1">
                                <a:latin typeface="Cambria Math"/>
                              </a:rPr>
                              <m:t>𝑘</m:t>
                            </m:r>
                          </m:e>
                        </m:d>
                      </m:sup>
                    </m:sSubSup>
                  </m:oMath>
                </a14:m>
                <a:r>
                  <a:rPr lang="en-US" dirty="0"/>
                  <a:t> is proportional to the consumption ratio to the fourth power. </a:t>
                </a:r>
                <a:endParaRPr lang="en-US" dirty="0" smtClean="0"/>
              </a:p>
              <a:p>
                <a:r>
                  <a:rPr lang="en-US" dirty="0" smtClean="0"/>
                  <a:t>This </a:t>
                </a:r>
                <a:r>
                  <a:rPr lang="en-US" dirty="0"/>
                  <a:t>functional form embodies the concavity we expect in indifference curves — that is, the marginal rate of substitution declines as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𝑡</m:t>
                        </m:r>
                        <m:r>
                          <a:rPr lang="en-US">
                            <a:latin typeface="Cambria Math"/>
                          </a:rPr>
                          <m:t>+</m:t>
                        </m:r>
                        <m:r>
                          <a:rPr lang="en-US" i="1">
                            <a:latin typeface="Cambria Math"/>
                          </a:rPr>
                          <m:t>𝑘</m:t>
                        </m:r>
                      </m:sub>
                    </m:sSub>
                  </m:oMath>
                </a14:m>
                <a:r>
                  <a:rPr lang="en-US" dirty="0"/>
                  <a:t> rises relative to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𝑡</m:t>
                        </m:r>
                      </m:sub>
                    </m:sSub>
                  </m:oMath>
                </a14:m>
                <a:r>
                  <a:rPr lang="en-US" dirty="0"/>
                  <a:t>. </a:t>
                </a:r>
                <a:endParaRPr lang="en-US" dirty="0" smtClean="0"/>
              </a:p>
              <a:p>
                <a:r>
                  <a:rPr lang="en-US" dirty="0" smtClean="0"/>
                  <a:t>The </a:t>
                </a:r>
                <a:r>
                  <a:rPr lang="en-US" dirty="0"/>
                  <a:t>fourth power was chosen because it makes </a:t>
                </a:r>
                <a14:m>
                  <m:oMath xmlns:m="http://schemas.openxmlformats.org/officeDocument/2006/math">
                    <m:sSup>
                      <m:sSupPr>
                        <m:ctrlPr>
                          <a:rPr lang="en-US" i="1">
                            <a:latin typeface="Cambria Math"/>
                          </a:rPr>
                        </m:ctrlPr>
                      </m:sSupPr>
                      <m:e>
                        <m:r>
                          <a:rPr lang="en-US" i="1">
                            <a:latin typeface="Cambria Math"/>
                          </a:rPr>
                          <m:t>𝑃</m:t>
                        </m:r>
                      </m:e>
                      <m:sup>
                        <m:r>
                          <a:rPr lang="en-US">
                            <a:latin typeface="Cambria Math"/>
                          </a:rPr>
                          <m:t>∗</m:t>
                        </m:r>
                      </m:sup>
                    </m:sSup>
                  </m:oMath>
                </a14:m>
                <a:r>
                  <a:rPr lang="en-US" dirty="0"/>
                  <a:t> roughly fit the data. </a:t>
                </a:r>
                <a:endParaRPr lang="en-US" dirty="0" smtClean="0"/>
              </a:p>
              <a:p>
                <a:r>
                  <a:rPr lang="en-US" dirty="0" smtClean="0"/>
                  <a:t>The </a:t>
                </a:r>
                <a14:m>
                  <m:oMath xmlns:m="http://schemas.openxmlformats.org/officeDocument/2006/math">
                    <m:sSup>
                      <m:sSupPr>
                        <m:ctrlPr>
                          <a:rPr lang="en-US" i="1">
                            <a:latin typeface="Cambria Math"/>
                          </a:rPr>
                        </m:ctrlPr>
                      </m:sSupPr>
                      <m:e>
                        <m:r>
                          <a:rPr lang="en-US" i="1">
                            <a:latin typeface="Cambria Math"/>
                          </a:rPr>
                          <m:t>𝛿</m:t>
                        </m:r>
                      </m:e>
                      <m:sup>
                        <m:r>
                          <a:rPr lang="en-US" i="1">
                            <a:latin typeface="Cambria Math"/>
                          </a:rPr>
                          <m:t>𝑘</m:t>
                        </m:r>
                      </m:sup>
                    </m:sSup>
                  </m:oMath>
                </a14:m>
                <a:r>
                  <a:rPr lang="en-US" dirty="0" smtClean="0"/>
                  <a:t> </a:t>
                </a:r>
                <a:r>
                  <a:rPr lang="en-US" dirty="0"/>
                  <a:t>represents impatience, so that (if </a:t>
                </a:r>
                <a14:m>
                  <m:oMath xmlns:m="http://schemas.openxmlformats.org/officeDocument/2006/math">
                    <m:r>
                      <a:rPr lang="en-US" i="1">
                        <a:latin typeface="Cambria Math"/>
                      </a:rPr>
                      <m:t>𝛿</m:t>
                    </m:r>
                  </m:oMath>
                </a14:m>
                <a:r>
                  <a:rPr lang="en-US" dirty="0"/>
                  <a:t> &lt; 1) at a zero interest rate the person would consume more this period than in future periods. </a:t>
                </a:r>
                <a:endParaRPr lang="en-US" dirty="0" smtClean="0"/>
              </a:p>
              <a:p>
                <a:r>
                  <a:rPr lang="en-US" dirty="0"/>
                  <a:t>Substituting Equation (21.6) for the marginal rate of substitution and assuming that dividends are expected to follow the trend </a:t>
                </a:r>
                <a14:m>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𝐷</m:t>
                        </m:r>
                      </m:e>
                      <m:sub>
                        <m:r>
                          <a:rPr lang="en-US">
                            <a:latin typeface="Cambria Math"/>
                          </a:rPr>
                          <m:t>0</m:t>
                        </m:r>
                      </m:sub>
                    </m:sSub>
                    <m:sSup>
                      <m:sSupPr>
                        <m:ctrlPr>
                          <a:rPr lang="en-US" i="1">
                            <a:latin typeface="Cambria Math"/>
                          </a:rPr>
                        </m:ctrlPr>
                      </m:sSupPr>
                      <m:e>
                        <m:d>
                          <m:dPr>
                            <m:ctrlPr>
                              <a:rPr lang="en-US" i="1">
                                <a:latin typeface="Cambria Math"/>
                              </a:rPr>
                            </m:ctrlPr>
                          </m:dPr>
                          <m:e>
                            <m:r>
                              <a:rPr lang="en-US">
                                <a:latin typeface="Cambria Math"/>
                              </a:rPr>
                              <m:t>1+</m:t>
                            </m:r>
                            <m:r>
                              <a:rPr lang="en-US" i="1">
                                <a:latin typeface="Cambria Math"/>
                              </a:rPr>
                              <m:t>𝑔</m:t>
                            </m:r>
                          </m:e>
                        </m:d>
                      </m:e>
                      <m:sup>
                        <m:r>
                          <a:rPr lang="en-US" i="1">
                            <a:latin typeface="Cambria Math"/>
                          </a:rPr>
                          <m:t>𝑡</m:t>
                        </m:r>
                      </m:sup>
                    </m:sSup>
                  </m:oMath>
                </a14:m>
                <a:r>
                  <a:rPr lang="en-US" dirty="0" smtClean="0"/>
                  <a:t> </a:t>
                </a:r>
                <a:r>
                  <a:rPr lang="en-US" dirty="0"/>
                  <a:t>with certainty</a:t>
                </a:r>
                <a:r>
                  <a:rPr lang="en-US" dirty="0" smtClean="0"/>
                  <a:t>:</a:t>
                </a:r>
              </a:p>
              <a:p>
                <a:endParaRPr lang="en-US" dirty="0"/>
              </a:p>
              <a:p>
                <a:endParaRPr lang="en-US" dirty="0" smtClean="0"/>
              </a:p>
              <a:p>
                <a:r>
                  <a:rPr lang="en-US" dirty="0"/>
                  <a:t>This expression and the assumption that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𝑃</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𝐸</m:t>
                            </m:r>
                          </m:e>
                          <m:sub>
                            <m:r>
                              <a:rPr lang="en-US" i="1">
                                <a:latin typeface="Cambria Math"/>
                              </a:rPr>
                              <m:t>𝑡</m:t>
                            </m:r>
                          </m:sub>
                        </m:sSub>
                        <m:r>
                          <a:rPr lang="en-US">
                            <a:latin typeface="Cambria Math"/>
                          </a:rPr>
                          <m:t>(</m:t>
                        </m:r>
                        <m:sSubSup>
                          <m:sSubSupPr>
                            <m:ctrlPr>
                              <a:rPr lang="en-US" i="1">
                                <a:latin typeface="Cambria Math"/>
                              </a:rPr>
                            </m:ctrlPr>
                          </m:sSubSupPr>
                          <m:e>
                            <m:r>
                              <a:rPr lang="en-US" i="1">
                                <a:latin typeface="Cambria Math"/>
                              </a:rPr>
                              <m:t>𝑃</m:t>
                            </m:r>
                          </m:e>
                          <m:sub>
                            <m:r>
                              <a:rPr lang="en-US" i="1">
                                <a:latin typeface="Cambria Math"/>
                              </a:rPr>
                              <m:t>𝑑𝑡</m:t>
                            </m:r>
                          </m:sub>
                          <m:sup>
                            <m:r>
                              <a:rPr lang="en-US">
                                <a:latin typeface="Cambria Math"/>
                              </a:rPr>
                              <m:t>∗</m:t>
                            </m:r>
                          </m:sup>
                        </m:sSubSup>
                      </m:e>
                    </m:d>
                  </m:oMath>
                </a14:m>
                <a:r>
                  <a:rPr lang="en-US" dirty="0"/>
                  <a:t> means essentially that stock prices should be high when aggregate consumption is high and </a:t>
                </a:r>
                <a:r>
                  <a:rPr lang="en-US" dirty="0" smtClean="0"/>
                  <a:t>vice versa.</a:t>
                </a:r>
              </a:p>
              <a:p>
                <a:pPr marL="0" indent="0">
                  <a:buNone/>
                </a:pPr>
                <a:r>
                  <a:rPr lang="en-US" dirty="0"/>
                  <a:t>*</a:t>
                </a:r>
                <a:r>
                  <a:rPr lang="en-US" dirty="0" smtClean="0"/>
                  <a:t>The </a:t>
                </a:r>
                <a:r>
                  <a:rPr lang="en-US" dirty="0"/>
                  <a:t>subscript </a:t>
                </a:r>
                <a:r>
                  <a:rPr lang="en-US" i="1" dirty="0"/>
                  <a:t>d </a:t>
                </a:r>
                <a:r>
                  <a:rPr lang="en-US" dirty="0"/>
                  <a:t>for  means “according to the demand-side theory</a:t>
                </a:r>
                <a:r>
                  <a:rPr lang="en-US" dirty="0" smtClean="0"/>
                  <a:t>.”</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381000"/>
                <a:ext cx="8305800" cy="6477000"/>
              </a:xfrm>
              <a:blipFill rotWithShape="1">
                <a:blip r:embed="rId3"/>
                <a:stretch>
                  <a:fillRect l="-808" t="-6874" r="-102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66479653"/>
              </p:ext>
            </p:extLst>
          </p:nvPr>
        </p:nvGraphicFramePr>
        <p:xfrm>
          <a:off x="2057400" y="4317124"/>
          <a:ext cx="3414714" cy="685800"/>
        </p:xfrm>
        <a:graphic>
          <a:graphicData uri="http://schemas.openxmlformats.org/presentationml/2006/ole">
            <mc:AlternateContent xmlns:mc="http://schemas.openxmlformats.org/markup-compatibility/2006">
              <mc:Choice xmlns:v="urn:schemas-microsoft-com:vml" Requires="v">
                <p:oleObj spid="_x0000_s34834" name="Equation" r:id="rId4" imgW="2273300" imgH="457200" progId="Equation.DSMT4">
                  <p:embed/>
                </p:oleObj>
              </mc:Choice>
              <mc:Fallback>
                <p:oleObj name="Equation" r:id="rId4" imgW="2273300" imgH="457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317124"/>
                        <a:ext cx="3414714" cy="685800"/>
                      </a:xfrm>
                      <a:prstGeom prst="rect">
                        <a:avLst/>
                      </a:prstGeom>
                      <a:noFill/>
                    </p:spPr>
                  </p:pic>
                </p:oleObj>
              </mc:Fallback>
            </mc:AlternateContent>
          </a:graphicData>
        </a:graphic>
      </p:graphicFrame>
      <p:sp>
        <p:nvSpPr>
          <p:cNvPr id="6" name="TextBox 5"/>
          <p:cNvSpPr txBox="1"/>
          <p:nvPr/>
        </p:nvSpPr>
        <p:spPr>
          <a:xfrm>
            <a:off x="6048704" y="4374931"/>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(21.7)</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extLst>
      <p:ext uri="{BB962C8B-B14F-4D97-AF65-F5344CB8AC3E}">
        <p14:creationId xmlns:p14="http://schemas.microsoft.com/office/powerpoint/2010/main" val="2316309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 y="381000"/>
                <a:ext cx="8839200" cy="6172200"/>
              </a:xfrm>
            </p:spPr>
            <p:txBody>
              <a:bodyPr>
                <a:normAutofit/>
              </a:bodyPr>
              <a:lstStyle/>
              <a:p>
                <a:r>
                  <a:rPr lang="en-US" dirty="0"/>
                  <a:t>By plotting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𝑑𝑡</m:t>
                        </m:r>
                      </m:sub>
                      <m:sup>
                        <m:r>
                          <a:rPr lang="en-US">
                            <a:latin typeface="Cambria Math"/>
                          </a:rPr>
                          <m:t>∗</m:t>
                        </m:r>
                      </m:sup>
                    </m:sSubSup>
                  </m:oMath>
                </a14:m>
                <a:r>
                  <a:rPr lang="en-US" dirty="0" smtClean="0"/>
                  <a:t> </a:t>
                </a:r>
                <a:r>
                  <a:rPr lang="en-US" dirty="0"/>
                  <a:t>along with real price per share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m:t>
                        </m:r>
                      </m:sub>
                    </m:sSub>
                  </m:oMath>
                </a14:m>
                <a:r>
                  <a:rPr lang="en-US" dirty="0"/>
                  <a:t> (Figure 21-2), </a:t>
                </a:r>
                <a:r>
                  <a:rPr lang="en-US" dirty="0" smtClean="0"/>
                  <a:t>it shows that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𝑑𝑡</m:t>
                        </m:r>
                      </m:sub>
                      <m:sup>
                        <m:r>
                          <a:rPr lang="en-US">
                            <a:latin typeface="Cambria Math"/>
                          </a:rPr>
                          <m:t>∗</m:t>
                        </m:r>
                      </m:sup>
                    </m:sSubSup>
                  </m:oMath>
                </a14:m>
                <a:r>
                  <a:rPr lang="en-US" dirty="0"/>
                  <a:t> moves a great deal more than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𝑠𝑡</m:t>
                        </m:r>
                      </m:sub>
                      <m:sup>
                        <m:r>
                          <a:rPr lang="en-US">
                            <a:latin typeface="Cambria Math"/>
                          </a:rPr>
                          <m:t>∗</m:t>
                        </m:r>
                      </m:sup>
                    </m:sSubSup>
                  </m:oMath>
                </a14:m>
                <a:r>
                  <a:rPr lang="en-US" dirty="0" smtClean="0"/>
                  <a:t> </a:t>
                </a:r>
                <a:r>
                  <a:rPr lang="en-US" dirty="0"/>
                  <a:t>;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𝑑𝑡</m:t>
                        </m:r>
                      </m:sub>
                      <m:sup>
                        <m:r>
                          <a:rPr lang="en-US">
                            <a:latin typeface="Cambria Math"/>
                          </a:rPr>
                          <m:t>∗</m:t>
                        </m:r>
                      </m:sup>
                    </m:sSubSup>
                  </m:oMath>
                </a14:m>
                <a:r>
                  <a:rPr lang="en-US" dirty="0"/>
                  <a:t> and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m:t>
                        </m:r>
                      </m:sub>
                    </m:sSub>
                  </m:oMath>
                </a14:m>
                <a:r>
                  <a:rPr lang="en-US" dirty="0"/>
                  <a:t> resemble each other much more than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𝑠𝑡</m:t>
                        </m:r>
                      </m:sub>
                      <m:sup>
                        <m:r>
                          <a:rPr lang="en-US">
                            <a:latin typeface="Cambria Math"/>
                          </a:rPr>
                          <m:t>∗</m:t>
                        </m:r>
                      </m:sup>
                    </m:sSubSup>
                  </m:oMath>
                </a14:m>
                <a:r>
                  <a:rPr lang="en-US" dirty="0"/>
                  <a:t> and</a:t>
                </a:r>
                <a:r>
                  <a:rPr lang="en-US" dirty="0" smtClean="0"/>
                  <a:t>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m:t>
                        </m:r>
                      </m:sub>
                    </m:sSub>
                  </m:oMath>
                </a14:m>
                <a:r>
                  <a:rPr lang="en-US" dirty="0"/>
                  <a:t> . </a:t>
                </a:r>
                <a:endParaRPr lang="en-US" dirty="0" smtClean="0"/>
              </a:p>
              <a:p>
                <a:r>
                  <a:rPr lang="en-US" dirty="0" smtClean="0"/>
                  <a:t>The figure shows a break of the demand-side theory in 1950.</a:t>
                </a:r>
              </a:p>
              <a:p>
                <a:r>
                  <a:rPr lang="en-US" dirty="0" smtClean="0"/>
                  <a:t>But overall, demand-side theory seems more capable than supply-side theory.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Figure 21-2	Real Stock-Price Index </a:t>
                </a:r>
                <a:r>
                  <a:rPr lang="en-US" i="1" dirty="0" err="1"/>
                  <a:t>P</a:t>
                </a:r>
                <a:r>
                  <a:rPr lang="en-US" i="1" baseline="-25000" dirty="0" err="1"/>
                  <a:t>t</a:t>
                </a:r>
                <a:r>
                  <a:rPr lang="en-US" dirty="0"/>
                  <a:t> and </a:t>
                </a:r>
                <a:r>
                  <a:rPr lang="en-US" i="1" dirty="0"/>
                  <a:t>Ex-Post</a:t>
                </a:r>
                <a:r>
                  <a:rPr lang="en-US" dirty="0"/>
                  <a:t> Rational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𝑑𝑡</m:t>
                        </m:r>
                      </m:sub>
                      <m:sup>
                        <m:r>
                          <a:rPr lang="en-US">
                            <a:latin typeface="Cambria Math"/>
                          </a:rPr>
                          <m:t>∗</m:t>
                        </m:r>
                      </m:sup>
                    </m:sSubSup>
                  </m:oMath>
                </a14:m>
                <a:r>
                  <a:rPr lang="en-US" dirty="0" smtClean="0"/>
                  <a:t> </a:t>
                </a:r>
                <a:r>
                  <a:rPr lang="en-US" dirty="0"/>
                  <a:t>Counterpart  Based on Real Consumption, 1889–1981</a:t>
                </a:r>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 y="381000"/>
                <a:ext cx="8839200" cy="6172200"/>
              </a:xfrm>
              <a:blipFill rotWithShape="1">
                <a:blip r:embed="rId2"/>
                <a:stretch>
                  <a:fillRect l="-69" t="-395" r="-966" b="-296"/>
                </a:stretch>
              </a:blipFill>
            </p:spPr>
            <p:txBody>
              <a:bodyPr/>
              <a:lstStyle/>
              <a:p>
                <a:r>
                  <a:rPr lang="en-US">
                    <a:noFill/>
                  </a:rPr>
                  <a:t> </a:t>
                </a:r>
              </a:p>
            </p:txBody>
          </p:sp>
        </mc:Fallback>
      </mc:AlternateContent>
      <p:pic>
        <p:nvPicPr>
          <p:cNvPr id="35842" name="Picture 2" descr="p577"/>
          <p:cNvPicPr>
            <a:picLocks noChangeAspect="1" noChangeArrowheads="1"/>
          </p:cNvPicPr>
          <p:nvPr/>
        </p:nvPicPr>
        <p:blipFill>
          <a:blip r:embed="rId3">
            <a:lum bright="-30000" contrast="48000"/>
            <a:extLst>
              <a:ext uri="{28A0092B-C50C-407E-A947-70E740481C1C}">
                <a14:useLocalDpi xmlns:a14="http://schemas.microsoft.com/office/drawing/2010/main" val="0"/>
              </a:ext>
            </a:extLst>
          </a:blip>
          <a:srcRect l="5173" t="17241"/>
          <a:stretch>
            <a:fillRect/>
          </a:stretch>
        </p:blipFill>
        <p:spPr bwMode="auto">
          <a:xfrm>
            <a:off x="2133600" y="2209800"/>
            <a:ext cx="50292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Tree>
    <p:extLst>
      <p:ext uri="{BB962C8B-B14F-4D97-AF65-F5344CB8AC3E}">
        <p14:creationId xmlns:p14="http://schemas.microsoft.com/office/powerpoint/2010/main" val="3209428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5105400"/>
          </a:xfrm>
        </p:spPr>
        <p:txBody>
          <a:bodyPr>
            <a:normAutofit/>
          </a:bodyPr>
          <a:lstStyle/>
          <a:p>
            <a:r>
              <a:rPr lang="en-US" dirty="0" smtClean="0"/>
              <a:t>.</a:t>
            </a:r>
            <a:r>
              <a:rPr lang="en-US" b="1" dirty="0" smtClean="0"/>
              <a:t>Technical </a:t>
            </a:r>
            <a:r>
              <a:rPr lang="en-US" b="1" dirty="0"/>
              <a:t>analysis</a:t>
            </a:r>
            <a:r>
              <a:rPr lang="en-US" dirty="0"/>
              <a:t> is based on the widely accepted premise that security prices are determined by the supply of </a:t>
            </a:r>
            <a:r>
              <a:rPr lang="en-US" dirty="0" smtClean="0"/>
              <a:t>and </a:t>
            </a:r>
            <a:r>
              <a:rPr lang="en-US" dirty="0"/>
              <a:t>the demand for securities</a:t>
            </a:r>
            <a:r>
              <a:rPr lang="en-US" dirty="0" smtClean="0"/>
              <a:t>.</a:t>
            </a:r>
          </a:p>
          <a:p>
            <a:r>
              <a:rPr lang="en-US" dirty="0"/>
              <a:t>Typically technical analysts record historical financial data on charts, study these charts in an effort to find meaningful patterns, and use these patterns to predict future prices</a:t>
            </a:r>
            <a:r>
              <a:rPr lang="en-US" dirty="0" smtClean="0"/>
              <a:t>.</a:t>
            </a:r>
          </a:p>
          <a:p>
            <a:r>
              <a:rPr lang="en-US" dirty="0" smtClean="0"/>
              <a:t>Technical </a:t>
            </a:r>
            <a:r>
              <a:rPr lang="en-US" dirty="0"/>
              <a:t>analysts believe that past patterns of market action will recur in the future and that past patterns can be used for predictive purposes</a:t>
            </a:r>
            <a:r>
              <a:rPr lang="en-US" dirty="0" smtClean="0"/>
              <a:t>.</a:t>
            </a:r>
          </a:p>
          <a:p>
            <a:r>
              <a:rPr lang="en-US" dirty="0"/>
              <a:t>Rather than try to evaluate the intrinsic value of a security, the technical analysts seek to estimate </a:t>
            </a:r>
            <a:r>
              <a:rPr lang="en-US" dirty="0" smtClean="0"/>
              <a:t>security prices, or forecast </a:t>
            </a:r>
            <a:r>
              <a:rPr lang="en-US" dirty="0"/>
              <a:t>short-run shifts in supply and demand that will affect the market price of one or more securities. </a:t>
            </a:r>
            <a:endParaRPr lang="en-US" dirty="0" smtClean="0"/>
          </a:p>
          <a:p>
            <a:r>
              <a:rPr lang="en-US" dirty="0" smtClean="0"/>
              <a:t>Some </a:t>
            </a:r>
            <a:r>
              <a:rPr lang="en-US" dirty="0"/>
              <a:t>of the tools used by chartists to measure supply and demand and to forecast security prices are the Dow theory chart, odd-lot theory, confidence index, breadth-of-market indicators, relative-strength analysis, and trading-volume data. </a:t>
            </a:r>
          </a:p>
        </p:txBody>
      </p:sp>
      <p:sp>
        <p:nvSpPr>
          <p:cNvPr id="3" name="Title 2"/>
          <p:cNvSpPr>
            <a:spLocks noGrp="1"/>
          </p:cNvSpPr>
          <p:nvPr>
            <p:ph type="title"/>
          </p:nvPr>
        </p:nvSpPr>
        <p:spPr/>
        <p:txBody>
          <a:bodyPr/>
          <a:lstStyle/>
          <a:p>
            <a:r>
              <a:rPr lang="en-US" dirty="0" smtClean="0"/>
              <a:t>21.1.2 Technical Analysis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Tree>
    <p:extLst>
      <p:ext uri="{BB962C8B-B14F-4D97-AF65-F5344CB8AC3E}">
        <p14:creationId xmlns:p14="http://schemas.microsoft.com/office/powerpoint/2010/main" val="1162504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4800600"/>
          </a:xfrm>
        </p:spPr>
        <p:txBody>
          <a:bodyPr>
            <a:normAutofit/>
          </a:bodyPr>
          <a:lstStyle/>
          <a:p>
            <a:r>
              <a:rPr lang="en-US" dirty="0"/>
              <a:t>The Dow theory is used to indicate reversals and trends in the market as a whole or in individual securities</a:t>
            </a:r>
            <a:r>
              <a:rPr lang="en-US" dirty="0" smtClean="0"/>
              <a:t>.</a:t>
            </a:r>
          </a:p>
          <a:p>
            <a:r>
              <a:rPr lang="en-US" dirty="0"/>
              <a:t>According to the theory, there are three movements going on in the markets at all </a:t>
            </a:r>
            <a:r>
              <a:rPr lang="en-US" dirty="0" smtClean="0"/>
              <a:t>times:</a:t>
            </a:r>
          </a:p>
          <a:p>
            <a:pPr marL="914400" lvl="1" indent="-457200">
              <a:buFont typeface="+mj-lt"/>
              <a:buAutoNum type="arabicPeriod"/>
            </a:pPr>
            <a:r>
              <a:rPr lang="en-US" dirty="0"/>
              <a:t>daily fluctuations (the narrow movement from day-to-day</a:t>
            </a:r>
            <a:r>
              <a:rPr lang="en-US" dirty="0" smtClean="0"/>
              <a:t>)</a:t>
            </a:r>
          </a:p>
          <a:p>
            <a:pPr marL="914400" lvl="1" indent="-457200">
              <a:buFont typeface="+mj-lt"/>
              <a:buAutoNum type="arabicPeriod"/>
            </a:pPr>
            <a:r>
              <a:rPr lang="en-US" dirty="0"/>
              <a:t>secondary movements (short-run movements over two weeks to a month or more</a:t>
            </a:r>
            <a:r>
              <a:rPr lang="en-US" dirty="0" smtClean="0"/>
              <a:t>)</a:t>
            </a:r>
          </a:p>
          <a:p>
            <a:pPr marL="914400" lvl="1" indent="-457200">
              <a:buFont typeface="+mj-lt"/>
              <a:buAutoNum type="arabicPeriod"/>
            </a:pPr>
            <a:r>
              <a:rPr lang="en-US" dirty="0"/>
              <a:t>primary trends, major movements covering at least four years in </a:t>
            </a:r>
            <a:r>
              <a:rPr lang="en-US" dirty="0" smtClean="0"/>
              <a:t>duration</a:t>
            </a:r>
          </a:p>
          <a:p>
            <a:r>
              <a:rPr lang="en-US" dirty="0" smtClean="0"/>
              <a:t>The theory asserts that daily fluctuations are meaningless but daily asset prices or market average must be plotted in order to outline the primary and secondary trends, which is used for searching price patterns indicating market tops and bottoms.</a:t>
            </a:r>
            <a:endParaRPr lang="en-US" dirty="0"/>
          </a:p>
        </p:txBody>
      </p:sp>
      <p:sp>
        <p:nvSpPr>
          <p:cNvPr id="3" name="Title 2"/>
          <p:cNvSpPr>
            <a:spLocks noGrp="1"/>
          </p:cNvSpPr>
          <p:nvPr>
            <p:ph type="title"/>
          </p:nvPr>
        </p:nvSpPr>
        <p:spPr/>
        <p:txBody>
          <a:bodyPr/>
          <a:lstStyle/>
          <a:p>
            <a:r>
              <a:rPr lang="en-US" dirty="0" smtClean="0"/>
              <a:t>21.1.3 Dow Theory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Tree>
    <p:extLst>
      <p:ext uri="{BB962C8B-B14F-4D97-AF65-F5344CB8AC3E}">
        <p14:creationId xmlns:p14="http://schemas.microsoft.com/office/powerpoint/2010/main" val="105221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763000" cy="4267200"/>
          </a:xfrm>
        </p:spPr>
        <p:txBody>
          <a:bodyPr/>
          <a:lstStyle/>
          <a:p>
            <a:r>
              <a:rPr lang="en-US" dirty="0" smtClean="0"/>
              <a:t>Technical analysts use three basic types of charts:</a:t>
            </a:r>
          </a:p>
          <a:p>
            <a:pPr marL="914400" lvl="1" indent="-457200">
              <a:buFont typeface="+mj-lt"/>
              <a:buAutoNum type="arabicPeriod"/>
            </a:pPr>
            <a:r>
              <a:rPr lang="en-US" b="1" dirty="0" smtClean="0"/>
              <a:t>Line charts</a:t>
            </a:r>
            <a:r>
              <a:rPr lang="en-US" dirty="0" smtClean="0"/>
              <a:t>: used to connect successive day’s prices which is then used to search 	for patterns indicating market tops or bottoms</a:t>
            </a:r>
          </a:p>
          <a:p>
            <a:pPr marL="914400" lvl="1" indent="-457200">
              <a:buFont typeface="+mj-lt"/>
              <a:buAutoNum type="arabicPeriod"/>
            </a:pPr>
            <a:r>
              <a:rPr lang="en-US" b="1" dirty="0" smtClean="0"/>
              <a:t>Bar charts</a:t>
            </a:r>
            <a:r>
              <a:rPr lang="en-US" dirty="0" smtClean="0"/>
              <a:t>: have vertical bars representing each day’s price movement. Each bar spans the distance from the day’s highest price to the lowest with a small cross on the bar marking the closing price. </a:t>
            </a:r>
          </a:p>
          <a:p>
            <a:pPr marL="914400" lvl="1" indent="-457200">
              <a:buFont typeface="+mj-lt"/>
              <a:buAutoNum type="arabicPeriod"/>
            </a:pPr>
            <a:r>
              <a:rPr lang="en-US" b="1" dirty="0" smtClean="0"/>
              <a:t>Point-and-figure charts</a:t>
            </a:r>
            <a:r>
              <a:rPr lang="en-US" dirty="0" smtClean="0"/>
              <a:t>: draw the percentage change directly; used to detect reversals in a trend and also employed to set actual price forecasts</a:t>
            </a:r>
          </a:p>
          <a:p>
            <a:r>
              <a:rPr lang="en-US" dirty="0" smtClean="0"/>
              <a:t>Only </a:t>
            </a:r>
            <a:r>
              <a:rPr lang="en-US" dirty="0"/>
              <a:t>significant changes are posted to a point-and-figure chart. </a:t>
            </a:r>
            <a:endParaRPr lang="en-US" dirty="0" smtClean="0"/>
          </a:p>
          <a:p>
            <a:r>
              <a:rPr lang="en-US" dirty="0" smtClean="0"/>
              <a:t>As </a:t>
            </a:r>
            <a:r>
              <a:rPr lang="en-US" dirty="0"/>
              <a:t>a result there are one-point, two-point, three-point, and five-point, point-and-figure charts.</a:t>
            </a:r>
            <a:endParaRPr lang="en-US" dirty="0" smtClean="0"/>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val="3694282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55635"/>
            <a:ext cx="8305800" cy="5516565"/>
          </a:xfrm>
        </p:spPr>
        <p:txBody>
          <a:bodyPr/>
          <a:lstStyle/>
          <a:p>
            <a:r>
              <a:rPr lang="en-US" dirty="0" smtClean="0"/>
              <a:t>Point-and-figure </a:t>
            </a:r>
            <a:r>
              <a:rPr lang="en-US" dirty="0"/>
              <a:t>chartists begin t</a:t>
            </a:r>
            <a:r>
              <a:rPr lang="en-US" dirty="0" smtClean="0"/>
              <a:t>o </a:t>
            </a:r>
            <a:r>
              <a:rPr lang="en-US" dirty="0"/>
              <a:t>set the price target (forecasted stock price), </a:t>
            </a:r>
            <a:r>
              <a:rPr lang="en-US" dirty="0" smtClean="0"/>
              <a:t>by </a:t>
            </a:r>
            <a:r>
              <a:rPr lang="en-US" dirty="0"/>
              <a:t>finding a congestion area. </a:t>
            </a:r>
            <a:endParaRPr lang="en-US" dirty="0" smtClean="0"/>
          </a:p>
          <a:p>
            <a:r>
              <a:rPr lang="en-US" dirty="0" smtClean="0"/>
              <a:t>A </a:t>
            </a:r>
            <a:r>
              <a:rPr lang="en-US" i="1" dirty="0"/>
              <a:t>congestion area </a:t>
            </a:r>
            <a:r>
              <a:rPr lang="en-US" dirty="0"/>
              <a:t>is a horizontal band created by a series of reversals around a given price level. </a:t>
            </a:r>
            <a:endParaRPr lang="en-US" dirty="0" smtClean="0"/>
          </a:p>
          <a:p>
            <a:r>
              <a:rPr lang="en-US" dirty="0" smtClean="0"/>
              <a:t>Congestion </a:t>
            </a:r>
            <a:r>
              <a:rPr lang="en-US" dirty="0"/>
              <a:t>areas are supposed to result when supply and demand are equal. </a:t>
            </a:r>
            <a:endParaRPr lang="en-US" dirty="0" smtClean="0"/>
          </a:p>
          <a:p>
            <a:r>
              <a:rPr lang="en-US" dirty="0" smtClean="0"/>
              <a:t>A </a:t>
            </a:r>
            <a:r>
              <a:rPr lang="en-US" i="1" dirty="0"/>
              <a:t>breakout</a:t>
            </a:r>
            <a:r>
              <a:rPr lang="en-US" dirty="0"/>
              <a:t> is said to have occurred when a column of price increase rises above the top of a congestion area. </a:t>
            </a:r>
            <a:endParaRPr lang="en-US" dirty="0" smtClean="0"/>
          </a:p>
          <a:p>
            <a:r>
              <a:rPr lang="en-US" dirty="0" smtClean="0"/>
              <a:t>Breakout </a:t>
            </a:r>
            <a:r>
              <a:rPr lang="en-US" dirty="0"/>
              <a:t>refers to a price rise or fall in which the price rises above or falls below the horizontal band which contained the congestion area. </a:t>
            </a:r>
            <a:endParaRPr lang="en-US" dirty="0" smtClean="0"/>
          </a:p>
          <a:p>
            <a:r>
              <a:rPr lang="en-US" dirty="0" smtClean="0"/>
              <a:t>A </a:t>
            </a:r>
            <a:r>
              <a:rPr lang="en-US" i="1" dirty="0"/>
              <a:t>penetration</a:t>
            </a:r>
            <a:r>
              <a:rPr lang="en-US" dirty="0"/>
              <a:t> of the top of a congestion area is a signal for continued price rise. </a:t>
            </a:r>
            <a:endParaRPr lang="en-US" dirty="0" smtClean="0"/>
          </a:p>
          <a:p>
            <a:r>
              <a:rPr lang="en-US" dirty="0" smtClean="0"/>
              <a:t>Penetration </a:t>
            </a:r>
            <a:r>
              <a:rPr lang="en-US" dirty="0"/>
              <a:t>of the bottom of a congestion area by a column of price declines is a bearish signal. </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extLst>
      <p:ext uri="{BB962C8B-B14F-4D97-AF65-F5344CB8AC3E}">
        <p14:creationId xmlns:p14="http://schemas.microsoft.com/office/powerpoint/2010/main" val="202030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5181600"/>
          </a:xfrm>
        </p:spPr>
        <p:txBody>
          <a:bodyPr>
            <a:normAutofit fontScale="92500"/>
          </a:bodyPr>
          <a:lstStyle/>
          <a:p>
            <a:r>
              <a:rPr lang="en-US" dirty="0" smtClean="0"/>
              <a:t>The </a:t>
            </a:r>
            <a:r>
              <a:rPr lang="en-US" b="1" dirty="0" smtClean="0"/>
              <a:t>Odd-Lot Theory</a:t>
            </a:r>
            <a:r>
              <a:rPr lang="en-US" dirty="0" smtClean="0"/>
              <a:t> </a:t>
            </a:r>
            <a:r>
              <a:rPr lang="en-US" dirty="0"/>
              <a:t>assumes that the common man is usually wrong, and it is therefore advantageous to pursue strategies opposite to his thinking. </a:t>
            </a:r>
            <a:endParaRPr lang="en-US" dirty="0" smtClean="0"/>
          </a:p>
          <a:p>
            <a:r>
              <a:rPr lang="en-US" dirty="0" smtClean="0"/>
              <a:t>In </a:t>
            </a:r>
            <a:r>
              <a:rPr lang="en-US" dirty="0"/>
              <a:t>order to find out what the common man is doing, statistics on odd-lot trading are gathered</a:t>
            </a:r>
            <a:r>
              <a:rPr lang="en-US" dirty="0" smtClean="0"/>
              <a:t>.</a:t>
            </a:r>
            <a:endParaRPr lang="en-US" dirty="0"/>
          </a:p>
          <a:p>
            <a:r>
              <a:rPr lang="en-US" dirty="0"/>
              <a:t>Most odd-lot purchases are made by amateur investors with limited resources — that is, by the common man, who is a small, unsophisticated investor</a:t>
            </a:r>
            <a:r>
              <a:rPr lang="en-US" dirty="0" smtClean="0"/>
              <a:t>.</a:t>
            </a:r>
          </a:p>
          <a:p>
            <a:r>
              <a:rPr lang="en-US" dirty="0" smtClean="0"/>
              <a:t>The </a:t>
            </a:r>
            <a:r>
              <a:rPr lang="en-US" dirty="0"/>
              <a:t>odd-lot statistics are broken down into the number of shares purchased, sold, and sold short. </a:t>
            </a:r>
            <a:endParaRPr lang="en-US" dirty="0" smtClean="0"/>
          </a:p>
          <a:p>
            <a:r>
              <a:rPr lang="en-US" dirty="0" smtClean="0"/>
              <a:t>The </a:t>
            </a:r>
            <a:r>
              <a:rPr lang="en-US" dirty="0"/>
              <a:t>index of odd-lot purchases less odd-lot sales is typically plotted concurrently with some market index. </a:t>
            </a:r>
            <a:endParaRPr lang="en-US" dirty="0" smtClean="0"/>
          </a:p>
          <a:p>
            <a:r>
              <a:rPr lang="en-US" dirty="0" smtClean="0"/>
              <a:t>The </a:t>
            </a:r>
            <a:r>
              <a:rPr lang="en-US" dirty="0"/>
              <a:t>odd-</a:t>
            </a:r>
            <a:r>
              <a:rPr lang="en-US" dirty="0" err="1"/>
              <a:t>lotter’s</a:t>
            </a:r>
            <a:r>
              <a:rPr lang="en-US" dirty="0"/>
              <a:t> net purchases are used by chartists as a leading indicator of market prices. </a:t>
            </a:r>
            <a:endParaRPr lang="en-US" dirty="0" smtClean="0"/>
          </a:p>
          <a:p>
            <a:r>
              <a:rPr lang="en-US" dirty="0" smtClean="0"/>
              <a:t>That </a:t>
            </a:r>
            <a:r>
              <a:rPr lang="en-US" dirty="0"/>
              <a:t>is, positive net purchases are presumed to forecast falls in market prices, and net selling by odd-</a:t>
            </a:r>
            <a:r>
              <a:rPr lang="en-US" dirty="0" err="1"/>
              <a:t>lotters</a:t>
            </a:r>
            <a:r>
              <a:rPr lang="en-US" dirty="0"/>
              <a:t> is presumed to occur at the end of a bear market.</a:t>
            </a:r>
          </a:p>
        </p:txBody>
      </p:sp>
      <p:sp>
        <p:nvSpPr>
          <p:cNvPr id="3" name="Title 2"/>
          <p:cNvSpPr>
            <a:spLocks noGrp="1"/>
          </p:cNvSpPr>
          <p:nvPr>
            <p:ph type="title"/>
          </p:nvPr>
        </p:nvSpPr>
        <p:spPr/>
        <p:txBody>
          <a:bodyPr/>
          <a:lstStyle/>
          <a:p>
            <a:r>
              <a:rPr lang="en-US" dirty="0" smtClean="0"/>
              <a:t>21.1.4 The Odd-Lot Theory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26</a:t>
            </a:fld>
            <a:endParaRPr lang="en-US">
              <a:solidFill>
                <a:schemeClr val="accent6">
                  <a:lumMod val="20000"/>
                  <a:lumOff val="80000"/>
                </a:schemeClr>
              </a:solidFill>
            </a:endParaRPr>
          </a:p>
        </p:txBody>
      </p:sp>
    </p:spTree>
    <p:extLst>
      <p:ext uri="{BB962C8B-B14F-4D97-AF65-F5344CB8AC3E}">
        <p14:creationId xmlns:p14="http://schemas.microsoft.com/office/powerpoint/2010/main" val="122264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029200"/>
          </a:xfrm>
        </p:spPr>
        <p:txBody>
          <a:bodyPr>
            <a:normAutofit/>
          </a:bodyPr>
          <a:lstStyle/>
          <a:p>
            <a:r>
              <a:rPr lang="en-US" dirty="0" smtClean="0"/>
              <a:t>The </a:t>
            </a:r>
            <a:r>
              <a:rPr lang="en-US" b="1" dirty="0"/>
              <a:t>confidence index</a:t>
            </a:r>
            <a:r>
              <a:rPr lang="en-US" dirty="0"/>
              <a:t> is designed to measure how willing investors are to take a chance in the </a:t>
            </a:r>
            <a:r>
              <a:rPr lang="en-US" dirty="0" smtClean="0"/>
              <a:t>market.</a:t>
            </a:r>
          </a:p>
          <a:p>
            <a:r>
              <a:rPr lang="en-US" dirty="0"/>
              <a:t>It is the ratio of high-grade bond yields to low-grade bond </a:t>
            </a:r>
            <a:r>
              <a:rPr lang="en-US" dirty="0" smtClean="0"/>
              <a:t>yields which starts </a:t>
            </a:r>
            <a:r>
              <a:rPr lang="en-US" dirty="0"/>
              <a:t>below one. </a:t>
            </a:r>
            <a:endParaRPr lang="en-US" dirty="0" smtClean="0"/>
          </a:p>
          <a:p>
            <a:r>
              <a:rPr lang="en-US" dirty="0" smtClean="0"/>
              <a:t>When </a:t>
            </a:r>
            <a:r>
              <a:rPr lang="en-US" dirty="0"/>
              <a:t>bond investors grow more confident about the </a:t>
            </a:r>
            <a:r>
              <a:rPr lang="en-US" dirty="0" smtClean="0"/>
              <a:t>economy the ratio shifts closer to one because </a:t>
            </a:r>
            <a:r>
              <a:rPr lang="en-US" dirty="0"/>
              <a:t>they shift their holdings from high-grade to lower-grade bonds, lowering their yield relative to high-grade bonds and increasing the confidence index</a:t>
            </a:r>
            <a:r>
              <a:rPr lang="en-US" dirty="0" smtClean="0"/>
              <a:t>.</a:t>
            </a:r>
          </a:p>
          <a:p>
            <a:r>
              <a:rPr lang="en-US" dirty="0"/>
              <a:t>Confidence-index technicians believe that the confidence index leads the stock market by two to eleven months. </a:t>
            </a:r>
            <a:endParaRPr lang="en-US" dirty="0" smtClean="0"/>
          </a:p>
          <a:p>
            <a:r>
              <a:rPr lang="en-US" dirty="0" smtClean="0"/>
              <a:t>An increase </a:t>
            </a:r>
            <a:r>
              <a:rPr lang="en-US" dirty="0"/>
              <a:t>in the confidence index is supposed to foretell the rising optimism </a:t>
            </a:r>
            <a:r>
              <a:rPr lang="en-US" dirty="0" smtClean="0"/>
              <a:t>and </a:t>
            </a:r>
            <a:r>
              <a:rPr lang="en-US" dirty="0"/>
              <a:t>prices in the stock </a:t>
            </a:r>
            <a:r>
              <a:rPr lang="en-US" dirty="0" smtClean="0"/>
              <a:t>market, while a decrease represents that </a:t>
            </a:r>
            <a:r>
              <a:rPr lang="en-US" dirty="0"/>
              <a:t>low-grade bond yields are rising faster or falling more slowly than high-grade yields. </a:t>
            </a:r>
            <a:endParaRPr lang="en-US" dirty="0" smtClean="0"/>
          </a:p>
        </p:txBody>
      </p:sp>
      <p:sp>
        <p:nvSpPr>
          <p:cNvPr id="3" name="Title 2"/>
          <p:cNvSpPr>
            <a:spLocks noGrp="1"/>
          </p:cNvSpPr>
          <p:nvPr>
            <p:ph type="title"/>
          </p:nvPr>
        </p:nvSpPr>
        <p:spPr/>
        <p:txBody>
          <a:bodyPr/>
          <a:lstStyle/>
          <a:p>
            <a:r>
              <a:rPr lang="en-US" dirty="0" smtClean="0"/>
              <a:t>21.1.5 The Confidence Index</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27</a:t>
            </a:fld>
            <a:endParaRPr lang="en-US">
              <a:solidFill>
                <a:schemeClr val="accent6">
                  <a:lumMod val="20000"/>
                  <a:lumOff val="80000"/>
                </a:schemeClr>
              </a:solidFill>
            </a:endParaRPr>
          </a:p>
        </p:txBody>
      </p:sp>
    </p:spTree>
    <p:extLst>
      <p:ext uri="{BB962C8B-B14F-4D97-AF65-F5344CB8AC3E}">
        <p14:creationId xmlns:p14="http://schemas.microsoft.com/office/powerpoint/2010/main" val="195575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05800" cy="3200400"/>
          </a:xfrm>
        </p:spPr>
        <p:txBody>
          <a:bodyPr/>
          <a:lstStyle/>
          <a:p>
            <a:r>
              <a:rPr lang="en-US" dirty="0"/>
              <a:t>Many technical analysts believe that it is possible to detect whether the market in general and/or certain security issues are bullish or bearish by studying the volume of trading. </a:t>
            </a:r>
            <a:endParaRPr lang="en-US" dirty="0" smtClean="0"/>
          </a:p>
          <a:p>
            <a:r>
              <a:rPr lang="en-US" i="1" dirty="0" smtClean="0"/>
              <a:t>Volume</a:t>
            </a:r>
            <a:r>
              <a:rPr lang="en-US" dirty="0" smtClean="0"/>
              <a:t> </a:t>
            </a:r>
            <a:r>
              <a:rPr lang="en-US" dirty="0"/>
              <a:t>is supposed to be a measure of the intensity of investors’ emotions. </a:t>
            </a:r>
            <a:endParaRPr lang="en-US" dirty="0" smtClean="0"/>
          </a:p>
          <a:p>
            <a:r>
              <a:rPr lang="en-US" dirty="0" smtClean="0"/>
              <a:t>If </a:t>
            </a:r>
            <a:r>
              <a:rPr lang="en-US" dirty="0"/>
              <a:t>high volume occurs on days when prices move up, the overall nature of the market is considered to be bullish. </a:t>
            </a:r>
            <a:endParaRPr lang="en-US" dirty="0" smtClean="0"/>
          </a:p>
          <a:p>
            <a:r>
              <a:rPr lang="en-US" dirty="0" smtClean="0"/>
              <a:t>If </a:t>
            </a:r>
            <a:r>
              <a:rPr lang="en-US" dirty="0"/>
              <a:t>the high volume occurs on days when prices are falling, this is a bearish sign. </a:t>
            </a:r>
          </a:p>
          <a:p>
            <a:endParaRPr lang="en-US" dirty="0"/>
          </a:p>
        </p:txBody>
      </p:sp>
      <p:sp>
        <p:nvSpPr>
          <p:cNvPr id="3" name="Title 2"/>
          <p:cNvSpPr>
            <a:spLocks noGrp="1"/>
          </p:cNvSpPr>
          <p:nvPr>
            <p:ph type="title"/>
          </p:nvPr>
        </p:nvSpPr>
        <p:spPr/>
        <p:txBody>
          <a:bodyPr/>
          <a:lstStyle/>
          <a:p>
            <a:r>
              <a:rPr lang="en-US" dirty="0" smtClean="0"/>
              <a:t>21.1.6 Trading Volume</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extLst>
      <p:ext uri="{BB962C8B-B14F-4D97-AF65-F5344CB8AC3E}">
        <p14:creationId xmlns:p14="http://schemas.microsoft.com/office/powerpoint/2010/main" val="3908128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Moving-average </a:t>
            </a:r>
            <a:r>
              <a:rPr lang="en-US" dirty="0"/>
              <a:t>(or rate-of-change) technicians focus on prices and/or moving averages of prices</a:t>
            </a:r>
            <a:r>
              <a:rPr lang="en-US" dirty="0" smtClean="0"/>
              <a:t>.</a:t>
            </a:r>
          </a:p>
          <a:p>
            <a:r>
              <a:rPr lang="en-US" dirty="0" smtClean="0"/>
              <a:t> </a:t>
            </a:r>
            <a:r>
              <a:rPr lang="en-US" dirty="0"/>
              <a:t>The moving average is used to provide a smoothed stable reference point against which the daily fluctuations can be gauged. </a:t>
            </a:r>
          </a:p>
          <a:p>
            <a:r>
              <a:rPr lang="en-US" i="1" dirty="0"/>
              <a:t>Moving-average analysts </a:t>
            </a:r>
            <a:r>
              <a:rPr lang="en-US" dirty="0"/>
              <a:t>recommend buying a stock when: </a:t>
            </a:r>
            <a:endParaRPr lang="en-US" dirty="0" smtClean="0"/>
          </a:p>
          <a:p>
            <a:pPr marL="914400" lvl="1" indent="-457200">
              <a:buFont typeface="+mj-lt"/>
              <a:buAutoNum type="arabicPeriod"/>
            </a:pPr>
            <a:r>
              <a:rPr lang="en-US" dirty="0" smtClean="0"/>
              <a:t>the </a:t>
            </a:r>
            <a:r>
              <a:rPr lang="en-US" dirty="0"/>
              <a:t>200-day moving average flattens out and the stock’s price rises through the moving </a:t>
            </a:r>
            <a:r>
              <a:rPr lang="en-US" dirty="0" smtClean="0"/>
              <a:t>average</a:t>
            </a:r>
          </a:p>
          <a:p>
            <a:pPr marL="914400" lvl="1" indent="-457200">
              <a:buFont typeface="+mj-lt"/>
              <a:buAutoNum type="arabicPeriod"/>
            </a:pPr>
            <a:r>
              <a:rPr lang="en-US" dirty="0" smtClean="0"/>
              <a:t>the </a:t>
            </a:r>
            <a:r>
              <a:rPr lang="en-US" dirty="0"/>
              <a:t>price of a stock falls below a moving-average line that is </a:t>
            </a:r>
            <a:r>
              <a:rPr lang="en-US" dirty="0" smtClean="0"/>
              <a:t>rising</a:t>
            </a:r>
            <a:endParaRPr lang="en-US" dirty="0"/>
          </a:p>
          <a:p>
            <a:pPr marL="914400" lvl="1" indent="-457200">
              <a:buFont typeface="+mj-lt"/>
              <a:buAutoNum type="arabicPeriod"/>
            </a:pPr>
            <a:r>
              <a:rPr lang="en-US" dirty="0" smtClean="0"/>
              <a:t>the </a:t>
            </a:r>
            <a:r>
              <a:rPr lang="en-US" dirty="0"/>
              <a:t>price of a stock that is above the moving-average line falls but turns around and begins to rise again before it ever reaches the moving-average </a:t>
            </a:r>
            <a:r>
              <a:rPr lang="en-US" dirty="0" smtClean="0"/>
              <a:t>line</a:t>
            </a:r>
            <a:endParaRPr lang="en-US" dirty="0"/>
          </a:p>
          <a:p>
            <a:endParaRPr lang="en-US" dirty="0"/>
          </a:p>
        </p:txBody>
      </p:sp>
      <p:sp>
        <p:nvSpPr>
          <p:cNvPr id="3" name="Title 2"/>
          <p:cNvSpPr>
            <a:spLocks noGrp="1"/>
          </p:cNvSpPr>
          <p:nvPr>
            <p:ph type="title"/>
          </p:nvPr>
        </p:nvSpPr>
        <p:spPr/>
        <p:txBody>
          <a:bodyPr/>
          <a:lstStyle/>
          <a:p>
            <a:r>
              <a:rPr lang="en-US" dirty="0" smtClean="0"/>
              <a:t>21.1.7 Moving Average</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29</a:t>
            </a:fld>
            <a:endParaRPr lang="en-US">
              <a:solidFill>
                <a:schemeClr val="accent6">
                  <a:lumMod val="20000"/>
                  <a:lumOff val="80000"/>
                </a:schemeClr>
              </a:solidFill>
            </a:endParaRPr>
          </a:p>
        </p:txBody>
      </p:sp>
    </p:spTree>
    <p:extLst>
      <p:ext uri="{BB962C8B-B14F-4D97-AF65-F5344CB8AC3E}">
        <p14:creationId xmlns:p14="http://schemas.microsoft.com/office/powerpoint/2010/main" val="91863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181600"/>
          </a:xfrm>
        </p:spPr>
        <p:txBody>
          <a:bodyPr>
            <a:normAutofit lnSpcReduction="10000"/>
          </a:bodyPr>
          <a:lstStyle/>
          <a:p>
            <a:pPr>
              <a:lnSpc>
                <a:spcPct val="150000"/>
              </a:lnSpc>
            </a:pPr>
            <a:r>
              <a:rPr lang="en-US" dirty="0"/>
              <a:t>21.2.2 </a:t>
            </a:r>
            <a:r>
              <a:rPr lang="en-US" dirty="0" err="1"/>
              <a:t>Reinganum’s</a:t>
            </a:r>
            <a:r>
              <a:rPr lang="en-US" dirty="0"/>
              <a:t> Findings</a:t>
            </a:r>
          </a:p>
          <a:p>
            <a:pPr>
              <a:lnSpc>
                <a:spcPct val="150000"/>
              </a:lnSpc>
            </a:pPr>
            <a:r>
              <a:rPr lang="en-US" dirty="0"/>
              <a:t>21.2.3 </a:t>
            </a:r>
            <a:r>
              <a:rPr lang="en-US" dirty="0" err="1"/>
              <a:t>Banz’s</a:t>
            </a:r>
            <a:r>
              <a:rPr lang="en-US" dirty="0"/>
              <a:t> Findings</a:t>
            </a:r>
          </a:p>
          <a:p>
            <a:pPr>
              <a:lnSpc>
                <a:spcPct val="150000"/>
              </a:lnSpc>
            </a:pPr>
            <a:r>
              <a:rPr lang="en-US" dirty="0"/>
              <a:t>21.2.4 </a:t>
            </a:r>
            <a:r>
              <a:rPr lang="en-US" dirty="0" err="1"/>
              <a:t>Keim’s</a:t>
            </a:r>
            <a:r>
              <a:rPr lang="en-US" dirty="0"/>
              <a:t> Findings</a:t>
            </a:r>
          </a:p>
          <a:p>
            <a:pPr>
              <a:lnSpc>
                <a:spcPct val="150000"/>
              </a:lnSpc>
            </a:pPr>
            <a:r>
              <a:rPr lang="en-US" dirty="0"/>
              <a:t>21.2.5 Additional Findings</a:t>
            </a:r>
          </a:p>
          <a:p>
            <a:pPr>
              <a:lnSpc>
                <a:spcPct val="150000"/>
              </a:lnSpc>
            </a:pPr>
            <a:r>
              <a:rPr lang="en-US" dirty="0"/>
              <a:t>21.3 SECURITY RATE-OF-RETURN FORECASTING</a:t>
            </a:r>
          </a:p>
          <a:p>
            <a:pPr>
              <a:lnSpc>
                <a:spcPct val="150000"/>
              </a:lnSpc>
            </a:pPr>
            <a:r>
              <a:rPr lang="en-US" dirty="0"/>
              <a:t>21.3.1 Regression Approach</a:t>
            </a:r>
          </a:p>
          <a:p>
            <a:pPr>
              <a:lnSpc>
                <a:spcPct val="150000"/>
              </a:lnSpc>
            </a:pPr>
            <a:r>
              <a:rPr lang="en-US" dirty="0"/>
              <a:t>21.3.1.1 Fixed-Coefficient Market Model	</a:t>
            </a:r>
          </a:p>
          <a:p>
            <a:pPr>
              <a:lnSpc>
                <a:spcPct val="150000"/>
              </a:lnSpc>
            </a:pPr>
            <a:r>
              <a:rPr lang="en-US" dirty="0"/>
              <a:t>21.3.1.2 Time-Varying-Coefficient Market </a:t>
            </a:r>
            <a:r>
              <a:rPr lang="en-US" dirty="0" smtClean="0"/>
              <a:t>Model</a:t>
            </a:r>
          </a:p>
          <a:p>
            <a:pPr>
              <a:lnSpc>
                <a:spcPct val="150000"/>
              </a:lnSpc>
            </a:pPr>
            <a:r>
              <a:rPr lang="en-US" dirty="0"/>
              <a:t>21.3.2 Time-Series Approach</a:t>
            </a:r>
          </a:p>
          <a:p>
            <a:pPr>
              <a:lnSpc>
                <a:spcPct val="150000"/>
              </a:lnSpc>
            </a:pPr>
            <a:r>
              <a:rPr lang="en-US" dirty="0"/>
              <a:t>21.3.2.1Component Analysis</a:t>
            </a:r>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3233566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4648200"/>
          </a:xfrm>
        </p:spPr>
        <p:txBody>
          <a:bodyPr/>
          <a:lstStyle/>
          <a:p>
            <a:r>
              <a:rPr lang="en-US" i="1" dirty="0"/>
              <a:t>Moving-average chartists </a:t>
            </a:r>
            <a:r>
              <a:rPr lang="en-US" dirty="0"/>
              <a:t>recommend selling a stock when</a:t>
            </a:r>
            <a:r>
              <a:rPr lang="en-US" dirty="0" smtClean="0"/>
              <a:t>:</a:t>
            </a:r>
          </a:p>
          <a:p>
            <a:pPr marL="914400" lvl="1" indent="-457200">
              <a:buFont typeface="+mj-lt"/>
              <a:buAutoNum type="arabicPeriod"/>
            </a:pPr>
            <a:r>
              <a:rPr lang="en-US" dirty="0" smtClean="0"/>
              <a:t>the </a:t>
            </a:r>
            <a:r>
              <a:rPr lang="en-US" dirty="0"/>
              <a:t>moving-average line flattens out and the stock’s price drops downward through the moving-average </a:t>
            </a:r>
            <a:r>
              <a:rPr lang="en-US" dirty="0" smtClean="0"/>
              <a:t>line</a:t>
            </a:r>
          </a:p>
          <a:p>
            <a:pPr marL="914400" lvl="1" indent="-457200">
              <a:buFont typeface="+mj-lt"/>
              <a:buAutoNum type="arabicPeriod"/>
            </a:pPr>
            <a:r>
              <a:rPr lang="en-US" dirty="0" smtClean="0"/>
              <a:t>a </a:t>
            </a:r>
            <a:r>
              <a:rPr lang="en-US" dirty="0"/>
              <a:t>stock’s price rises above a moving-average line that is </a:t>
            </a:r>
            <a:r>
              <a:rPr lang="en-US" dirty="0" smtClean="0"/>
              <a:t>declining</a:t>
            </a:r>
          </a:p>
          <a:p>
            <a:pPr marL="914400" lvl="1" indent="-457200">
              <a:buFont typeface="+mj-lt"/>
              <a:buAutoNum type="arabicPeriod"/>
            </a:pPr>
            <a:r>
              <a:rPr lang="en-US" dirty="0" smtClean="0"/>
              <a:t>a </a:t>
            </a:r>
            <a:r>
              <a:rPr lang="en-US" dirty="0"/>
              <a:t>stock’s price falls downward through the moving-average line and turns around to rise but then falls again before getting above the moving-average </a:t>
            </a:r>
            <a:r>
              <a:rPr lang="en-US" dirty="0" smtClean="0"/>
              <a:t>line</a:t>
            </a:r>
          </a:p>
          <a:p>
            <a:r>
              <a:rPr lang="en-US" dirty="0"/>
              <a:t>All the technical-analysis tools have one thing in common — they attempt to measure the supply and demand for some group of investors</a:t>
            </a:r>
            <a:r>
              <a:rPr lang="en-US" dirty="0" smtClean="0"/>
              <a:t>.</a:t>
            </a:r>
          </a:p>
          <a:p>
            <a:r>
              <a:rPr lang="en-US" dirty="0"/>
              <a:t>When changes in prices are </a:t>
            </a:r>
            <a:r>
              <a:rPr lang="en-US" dirty="0" smtClean="0"/>
              <a:t>used </a:t>
            </a:r>
            <a:r>
              <a:rPr lang="en-US" dirty="0"/>
              <a:t>to predict further price </a:t>
            </a:r>
            <a:r>
              <a:rPr lang="en-US" dirty="0" smtClean="0"/>
              <a:t>change because </a:t>
            </a:r>
            <a:r>
              <a:rPr lang="en-US" dirty="0"/>
              <a:t>these shifts are expected to </a:t>
            </a:r>
            <a:r>
              <a:rPr lang="en-US" dirty="0" smtClean="0"/>
              <a:t>gradually continue </a:t>
            </a:r>
            <a:r>
              <a:rPr lang="en-US" dirty="0"/>
              <a:t>as the price gradually reacts to news or other </a:t>
            </a:r>
            <a:r>
              <a:rPr lang="en-US" dirty="0" smtClean="0"/>
              <a:t>factors, and not instantaneous.</a:t>
            </a:r>
            <a:endParaRPr lang="en-US" dirty="0"/>
          </a:p>
        </p:txBody>
      </p:sp>
      <p:sp>
        <p:nvSpPr>
          <p:cNvPr id="3" name="Slide Number Placeholder 2"/>
          <p:cNvSpPr>
            <a:spLocks noGrp="1"/>
          </p:cNvSpPr>
          <p:nvPr>
            <p:ph type="sldNum" sz="quarter" idx="4"/>
          </p:nvPr>
        </p:nvSpPr>
        <p:spPr>
          <a:xfrm>
            <a:off x="76200" y="6629400"/>
            <a:ext cx="2133600" cy="365125"/>
          </a:xfrm>
        </p:spPr>
        <p:txBody>
          <a:bodyPr/>
          <a:lstStyle/>
          <a:p>
            <a:fld id="{9511A69E-422D-463E-8342-05325BED6DE2}" type="slidenum">
              <a:rPr lang="en-US">
                <a:solidFill>
                  <a:schemeClr val="accent6">
                    <a:lumMod val="20000"/>
                    <a:lumOff val="80000"/>
                  </a:schemeClr>
                </a:solidFill>
              </a:rPr>
              <a:pPr/>
              <a:t>30</a:t>
            </a:fld>
            <a:endParaRPr lang="en-US">
              <a:solidFill>
                <a:schemeClr val="accent6">
                  <a:lumMod val="20000"/>
                  <a:lumOff val="80000"/>
                </a:schemeClr>
              </a:solidFill>
            </a:endParaRPr>
          </a:p>
        </p:txBody>
      </p:sp>
    </p:spTree>
    <p:extLst>
      <p:ext uri="{BB962C8B-B14F-4D97-AF65-F5344CB8AC3E}">
        <p14:creationId xmlns:p14="http://schemas.microsoft.com/office/powerpoint/2010/main" val="630003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324600"/>
          </a:xfrm>
        </p:spPr>
        <p:txBody>
          <a:bodyPr>
            <a:normAutofit/>
          </a:bodyPr>
          <a:lstStyle/>
          <a:p>
            <a:r>
              <a:rPr lang="en-US" dirty="0"/>
              <a:t>The </a:t>
            </a:r>
            <a:r>
              <a:rPr lang="en-US" b="1" dirty="0"/>
              <a:t>DONCH system</a:t>
            </a:r>
            <a:r>
              <a:rPr lang="en-US" dirty="0"/>
              <a:t> is part of a family of technical systems known </a:t>
            </a:r>
            <a:r>
              <a:rPr lang="en-US" i="1" dirty="0"/>
              <a:t>as price channels</a:t>
            </a:r>
            <a:r>
              <a:rPr lang="en-US" dirty="0"/>
              <a:t>. </a:t>
            </a:r>
            <a:endParaRPr lang="en-US" dirty="0" smtClean="0"/>
          </a:p>
          <a:p>
            <a:r>
              <a:rPr lang="en-US" dirty="0" smtClean="0"/>
              <a:t>The </a:t>
            </a:r>
            <a:r>
              <a:rPr lang="en-US" dirty="0"/>
              <a:t>system generates a buy signal any time the daily high price is outside (greater than) the highest price in the specified time interval</a:t>
            </a:r>
            <a:r>
              <a:rPr lang="en-US" dirty="0" smtClean="0"/>
              <a:t>.</a:t>
            </a:r>
          </a:p>
          <a:p>
            <a:r>
              <a:rPr lang="en-US" dirty="0" smtClean="0"/>
              <a:t> </a:t>
            </a:r>
            <a:r>
              <a:rPr lang="en-US" dirty="0"/>
              <a:t>A sell signal is generated any time the daily high breaks outside (lower than) the lowest price in the same interval. </a:t>
            </a:r>
            <a:endParaRPr lang="en-US" dirty="0" smtClean="0"/>
          </a:p>
          <a:p>
            <a:r>
              <a:rPr lang="en-US" dirty="0" smtClean="0"/>
              <a:t>The </a:t>
            </a:r>
            <a:r>
              <a:rPr lang="en-US" dirty="0"/>
              <a:t>system always generates a signal for the trader to take a position, long or short, in the futures market</a:t>
            </a:r>
            <a:r>
              <a:rPr lang="en-US" dirty="0" smtClean="0"/>
              <a:t>.</a:t>
            </a:r>
          </a:p>
          <a:p>
            <a:r>
              <a:rPr lang="en-US" dirty="0"/>
              <a:t>The </a:t>
            </a:r>
            <a:r>
              <a:rPr lang="en-US" b="1" dirty="0"/>
              <a:t>MAPB system</a:t>
            </a:r>
            <a:r>
              <a:rPr lang="en-US" dirty="0"/>
              <a:t> belongs to a technical family derived from </a:t>
            </a:r>
            <a:r>
              <a:rPr lang="en-US" i="1" dirty="0"/>
              <a:t>moving averages</a:t>
            </a:r>
            <a:r>
              <a:rPr lang="en-US" dirty="0"/>
              <a:t>. </a:t>
            </a:r>
            <a:endParaRPr lang="en-US" dirty="0" smtClean="0"/>
          </a:p>
          <a:p>
            <a:r>
              <a:rPr lang="en-US" dirty="0" smtClean="0"/>
              <a:t>Moving </a:t>
            </a:r>
            <a:r>
              <a:rPr lang="en-US" dirty="0"/>
              <a:t>averages come in many forms — that is, simple moving averages, exponentially weighted, linearly weighted, and so on. </a:t>
            </a:r>
            <a:endParaRPr lang="en-US" dirty="0" smtClean="0"/>
          </a:p>
          <a:p>
            <a:r>
              <a:rPr lang="en-US" dirty="0" smtClean="0"/>
              <a:t>The </a:t>
            </a:r>
            <a:r>
              <a:rPr lang="en-US" dirty="0"/>
              <a:t>MAPB system employs a simple moving average with a band based on a percentage of price centered around </a:t>
            </a:r>
            <a:r>
              <a:rPr lang="en-US" dirty="0" smtClean="0"/>
              <a:t>it, the band creates a neutral zone in which the trader is neither long nor short.</a:t>
            </a:r>
          </a:p>
          <a:p>
            <a:r>
              <a:rPr lang="en-US" dirty="0" smtClean="0"/>
              <a:t>A </a:t>
            </a:r>
            <a:r>
              <a:rPr lang="en-US" dirty="0"/>
              <a:t>signal to exit a position occurs when the price </a:t>
            </a:r>
            <a:r>
              <a:rPr lang="en-US" dirty="0" err="1"/>
              <a:t>recrosses</a:t>
            </a:r>
            <a:r>
              <a:rPr lang="en-US" dirty="0"/>
              <a:t> the moving average</a:t>
            </a:r>
            <a:r>
              <a:rPr lang="en-US" dirty="0" smtClean="0"/>
              <a:t>.</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31</a:t>
            </a:fld>
            <a:endParaRPr lang="en-US">
              <a:solidFill>
                <a:schemeClr val="accent6">
                  <a:lumMod val="20000"/>
                  <a:lumOff val="80000"/>
                </a:schemeClr>
              </a:solidFill>
            </a:endParaRPr>
          </a:p>
        </p:txBody>
      </p:sp>
    </p:spTree>
    <p:extLst>
      <p:ext uri="{BB962C8B-B14F-4D97-AF65-F5344CB8AC3E}">
        <p14:creationId xmlns:p14="http://schemas.microsoft.com/office/powerpoint/2010/main" val="2859246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4343400"/>
          </a:xfrm>
        </p:spPr>
        <p:txBody>
          <a:bodyPr/>
          <a:lstStyle/>
          <a:p>
            <a:r>
              <a:rPr lang="en-US" dirty="0"/>
              <a:t>The </a:t>
            </a:r>
            <a:r>
              <a:rPr lang="en-US" b="1" dirty="0"/>
              <a:t>DMAC system</a:t>
            </a:r>
            <a:r>
              <a:rPr lang="en-US" dirty="0"/>
              <a:t> employs logic similar to the MAPB system by seeking to find when the short-run trend rises above or below the long-term trend. </a:t>
            </a:r>
            <a:endParaRPr lang="en-US" dirty="0" smtClean="0"/>
          </a:p>
          <a:p>
            <a:r>
              <a:rPr lang="en-US" dirty="0" smtClean="0"/>
              <a:t>The </a:t>
            </a:r>
            <a:r>
              <a:rPr lang="en-US" dirty="0"/>
              <a:t>MAPB represents the </a:t>
            </a:r>
            <a:r>
              <a:rPr lang="en-US" i="1" dirty="0"/>
              <a:t>short-term trend by the daily price </a:t>
            </a:r>
            <a:r>
              <a:rPr lang="en-US" dirty="0"/>
              <a:t>and the</a:t>
            </a:r>
            <a:r>
              <a:rPr lang="en-US" i="1" dirty="0"/>
              <a:t> long-term trend by the moving average</a:t>
            </a:r>
            <a:r>
              <a:rPr lang="en-US" dirty="0"/>
              <a:t>. </a:t>
            </a:r>
            <a:endParaRPr lang="en-US" dirty="0" smtClean="0"/>
          </a:p>
          <a:p>
            <a:r>
              <a:rPr lang="en-US" dirty="0" smtClean="0"/>
              <a:t>The </a:t>
            </a:r>
            <a:r>
              <a:rPr lang="en-US" dirty="0"/>
              <a:t>DMAC uses a short-term moving average and long-term moving average to represent the short- and long-term trend. </a:t>
            </a:r>
            <a:endParaRPr lang="en-US" dirty="0" smtClean="0"/>
          </a:p>
          <a:p>
            <a:r>
              <a:rPr lang="en-US" dirty="0" smtClean="0"/>
              <a:t>A </a:t>
            </a:r>
            <a:r>
              <a:rPr lang="en-US" dirty="0"/>
              <a:t>change in the price trend is signaled when these two moving averages cross. </a:t>
            </a:r>
            <a:endParaRPr lang="en-US" dirty="0" smtClean="0"/>
          </a:p>
          <a:p>
            <a:r>
              <a:rPr lang="en-US" dirty="0" smtClean="0"/>
              <a:t>Specifically</a:t>
            </a:r>
            <a:r>
              <a:rPr lang="en-US" dirty="0"/>
              <a:t>, a buy signal is generated when the shorter moving average is greater than (above) the longer moving average, and a sell signal when the shorter moving average is less than (below) the longer moving average</a:t>
            </a:r>
            <a:r>
              <a:rPr lang="en-US" dirty="0" smtClean="0"/>
              <a:t>.</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extLst>
      <p:ext uri="{BB962C8B-B14F-4D97-AF65-F5344CB8AC3E}">
        <p14:creationId xmlns:p14="http://schemas.microsoft.com/office/powerpoint/2010/main" val="2763621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4038600"/>
          </a:xfrm>
        </p:spPr>
        <p:txBody>
          <a:bodyPr/>
          <a:lstStyle/>
          <a:p>
            <a:r>
              <a:rPr lang="en-US" dirty="0"/>
              <a:t>The </a:t>
            </a:r>
            <a:r>
              <a:rPr lang="en-US" b="1" dirty="0"/>
              <a:t>DI system </a:t>
            </a:r>
            <a:r>
              <a:rPr lang="en-US" dirty="0"/>
              <a:t>is from a technical family known </a:t>
            </a:r>
            <a:r>
              <a:rPr lang="en-US" i="1" dirty="0"/>
              <a:t>as momentum oscillators</a:t>
            </a:r>
            <a:r>
              <a:rPr lang="en-US" dirty="0"/>
              <a:t>. </a:t>
            </a:r>
            <a:endParaRPr lang="en-US" dirty="0" smtClean="0"/>
          </a:p>
          <a:p>
            <a:r>
              <a:rPr lang="en-US" dirty="0" smtClean="0"/>
              <a:t>Whereas </a:t>
            </a:r>
            <a:r>
              <a:rPr lang="en-US" dirty="0"/>
              <a:t>the previous systems outlined deal with the futures-price level, </a:t>
            </a:r>
            <a:r>
              <a:rPr lang="en-US" i="1" dirty="0"/>
              <a:t>oscillators deal with price changes</a:t>
            </a:r>
            <a:r>
              <a:rPr lang="en-US" dirty="0"/>
              <a:t>. </a:t>
            </a:r>
            <a:endParaRPr lang="en-US" dirty="0" smtClean="0"/>
          </a:p>
          <a:p>
            <a:r>
              <a:rPr lang="en-US" dirty="0" smtClean="0"/>
              <a:t>The </a:t>
            </a:r>
            <a:r>
              <a:rPr lang="en-US" dirty="0"/>
              <a:t>logic employed by the directional-indicator system is that any trending period can be characterized as having a significant excess of either positive or negative price movements. </a:t>
            </a:r>
            <a:endParaRPr lang="en-US" dirty="0" smtClean="0"/>
          </a:p>
          <a:p>
            <a:r>
              <a:rPr lang="en-US" dirty="0" smtClean="0"/>
              <a:t>DI estimates the relative price change of periods </a:t>
            </a:r>
            <a:r>
              <a:rPr lang="en-US" dirty="0"/>
              <a:t>when prices are quickly moving upward will have more upward price change than downward price change, and vice versa. </a:t>
            </a:r>
            <a:endParaRPr lang="en-US" dirty="0" smtClean="0"/>
          </a:p>
          <a:p>
            <a:r>
              <a:rPr lang="en-US" dirty="0"/>
              <a:t>Technical analysis seems to have some merit when the market involved is not efficient.</a:t>
            </a:r>
            <a:endParaRPr lang="en-US" dirty="0" smtClean="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33</a:t>
            </a:fld>
            <a:endParaRPr lang="en-US">
              <a:solidFill>
                <a:schemeClr val="accent6">
                  <a:lumMod val="20000"/>
                  <a:lumOff val="80000"/>
                </a:schemeClr>
              </a:solidFill>
            </a:endParaRPr>
          </a:p>
        </p:txBody>
      </p:sp>
    </p:spTree>
    <p:extLst>
      <p:ext uri="{BB962C8B-B14F-4D97-AF65-F5344CB8AC3E}">
        <p14:creationId xmlns:p14="http://schemas.microsoft.com/office/powerpoint/2010/main" val="1713418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257800"/>
          </a:xfrm>
        </p:spPr>
        <p:txBody>
          <a:bodyPr>
            <a:normAutofit/>
          </a:bodyPr>
          <a:lstStyle/>
          <a:p>
            <a:pPr marL="0" indent="0" algn="ctr">
              <a:buNone/>
            </a:pPr>
            <a:r>
              <a:rPr lang="en-US" sz="3600" dirty="0" smtClean="0"/>
              <a:t>21.2.1 </a:t>
            </a:r>
            <a:r>
              <a:rPr lang="en-US" sz="3600" dirty="0" err="1" smtClean="0"/>
              <a:t>Basu’s</a:t>
            </a:r>
            <a:r>
              <a:rPr lang="en-US" sz="3600" dirty="0" smtClean="0"/>
              <a:t> Findings</a:t>
            </a:r>
          </a:p>
          <a:p>
            <a:pPr marL="0" indent="0">
              <a:buNone/>
            </a:pPr>
            <a:endParaRPr lang="en-US" dirty="0"/>
          </a:p>
          <a:p>
            <a:r>
              <a:rPr lang="en-US" dirty="0" err="1" smtClean="0"/>
              <a:t>Basu</a:t>
            </a:r>
            <a:r>
              <a:rPr lang="en-US" dirty="0" smtClean="0"/>
              <a:t> tried to determine empirically </a:t>
            </a:r>
            <a:r>
              <a:rPr lang="en-US" dirty="0"/>
              <a:t>whether the investment performance of common stocks is related to their P/E ratios</a:t>
            </a:r>
            <a:r>
              <a:rPr lang="en-US" dirty="0" smtClean="0"/>
              <a:t>.</a:t>
            </a:r>
          </a:p>
          <a:p>
            <a:r>
              <a:rPr lang="en-US" dirty="0"/>
              <a:t>For any given year under consideration, three criteria are used in selecting sample firms: </a:t>
            </a:r>
            <a:endParaRPr lang="en-US" dirty="0" smtClean="0"/>
          </a:p>
          <a:p>
            <a:pPr marL="914400" lvl="1" indent="-457200">
              <a:buFont typeface="+mj-lt"/>
              <a:buAutoNum type="arabicPeriod"/>
            </a:pPr>
            <a:r>
              <a:rPr lang="en-US" dirty="0" smtClean="0"/>
              <a:t>the </a:t>
            </a:r>
            <a:r>
              <a:rPr lang="en-US" dirty="0"/>
              <a:t>fiscal year ends on December </a:t>
            </a:r>
            <a:r>
              <a:rPr lang="en-US" dirty="0" smtClean="0"/>
              <a:t>31</a:t>
            </a:r>
            <a:endParaRPr lang="en-US" dirty="0"/>
          </a:p>
          <a:p>
            <a:pPr marL="914400" lvl="1" indent="-457200">
              <a:buFont typeface="+mj-lt"/>
              <a:buAutoNum type="arabicPeriod"/>
            </a:pPr>
            <a:r>
              <a:rPr lang="en-US" dirty="0" smtClean="0"/>
              <a:t>the </a:t>
            </a:r>
            <a:r>
              <a:rPr lang="en-US" dirty="0"/>
              <a:t>firm actually traded on the NYSE as of the beginning of the portfolio-holding period and is included in the merged </a:t>
            </a:r>
            <a:r>
              <a:rPr lang="en-US" dirty="0" smtClean="0"/>
              <a:t>tape</a:t>
            </a:r>
            <a:endParaRPr lang="en-US" dirty="0"/>
          </a:p>
          <a:p>
            <a:pPr marL="914400" lvl="1" indent="-457200">
              <a:buFont typeface="+mj-lt"/>
              <a:buAutoNum type="arabicPeriod"/>
            </a:pPr>
            <a:r>
              <a:rPr lang="en-US" dirty="0" smtClean="0"/>
              <a:t>the </a:t>
            </a:r>
            <a:r>
              <a:rPr lang="en-US" dirty="0"/>
              <a:t>relevant investment–return and financial-statement data are not missing</a:t>
            </a:r>
            <a:endParaRPr lang="en-US" dirty="0" smtClean="0"/>
          </a:p>
          <a:p>
            <a:r>
              <a:rPr lang="en-US" dirty="0" smtClean="0"/>
              <a:t>From 1956, the P/E ratio of every sample security is computed with numerator of the ratio defined as market value of common stock and denominator as reported annual earnings available for common stockholders.</a:t>
            </a:r>
            <a:endParaRPr lang="en-US" dirty="0"/>
          </a:p>
        </p:txBody>
      </p:sp>
      <p:sp>
        <p:nvSpPr>
          <p:cNvPr id="3" name="Title 2"/>
          <p:cNvSpPr>
            <a:spLocks noGrp="1"/>
          </p:cNvSpPr>
          <p:nvPr>
            <p:ph type="title"/>
          </p:nvPr>
        </p:nvSpPr>
        <p:spPr/>
        <p:txBody>
          <a:bodyPr/>
          <a:lstStyle/>
          <a:p>
            <a:r>
              <a:rPr lang="en-US" dirty="0" smtClean="0"/>
              <a:t>21.2 Anomalies and </a:t>
            </a:r>
            <a:r>
              <a:rPr lang="en-US" dirty="0"/>
              <a:t>T</a:t>
            </a:r>
            <a:r>
              <a:rPr lang="en-US" dirty="0" smtClean="0"/>
              <a:t>heir Implications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34</a:t>
            </a:fld>
            <a:endParaRPr lang="en-US">
              <a:solidFill>
                <a:schemeClr val="accent6">
                  <a:lumMod val="20000"/>
                  <a:lumOff val="80000"/>
                </a:schemeClr>
              </a:solidFill>
            </a:endParaRPr>
          </a:p>
        </p:txBody>
      </p:sp>
    </p:spTree>
    <p:extLst>
      <p:ext uri="{BB962C8B-B14F-4D97-AF65-F5344CB8AC3E}">
        <p14:creationId xmlns:p14="http://schemas.microsoft.com/office/powerpoint/2010/main" val="3524364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5638800"/>
          </a:xfrm>
        </p:spPr>
        <p:txBody>
          <a:bodyPr>
            <a:normAutofit/>
          </a:bodyPr>
          <a:lstStyle/>
          <a:p>
            <a:r>
              <a:rPr lang="en-US" dirty="0" smtClean="0"/>
              <a:t>The procedure, is then repeated annually for 14 years. </a:t>
            </a:r>
          </a:p>
          <a:p>
            <a:r>
              <a:rPr lang="en-US" dirty="0" smtClean="0"/>
              <a:t>Then using that information with the performance evaluation measures, the conclusion was that there are above-normal returns.</a:t>
            </a:r>
          </a:p>
          <a:p>
            <a:r>
              <a:rPr lang="en-US" dirty="0"/>
              <a:t>The results are consistent with the view that P/E-ratio information is not fully reflected in security prices in as rapid a manner as postulated by the semi-strong form of the efficient-market hypothesis (EMH). </a:t>
            </a:r>
            <a:endParaRPr lang="en-US" dirty="0" smtClean="0"/>
          </a:p>
          <a:p>
            <a:r>
              <a:rPr lang="en-US" dirty="0" smtClean="0"/>
              <a:t>To </a:t>
            </a:r>
            <a:r>
              <a:rPr lang="en-US" dirty="0"/>
              <a:t>the extent that low-P/E portfolios did earn superior returns on a risk-adjusted basis, the proposition of the price-ratio hypothesis (on the relationship between investment performance of equity securities and their P/E ratios) seems to be valid. </a:t>
            </a:r>
            <a:endParaRPr lang="en-US" dirty="0" smtClean="0"/>
          </a:p>
          <a:p>
            <a:r>
              <a:rPr lang="en-US" dirty="0" smtClean="0"/>
              <a:t>There </a:t>
            </a:r>
            <a:r>
              <a:rPr lang="en-US" dirty="0"/>
              <a:t>appear to be lags and frictions in the process of adjusting security prices to publicly available information. </a:t>
            </a:r>
            <a:endParaRPr lang="en-US" dirty="0" smtClean="0"/>
          </a:p>
          <a:p>
            <a:r>
              <a:rPr lang="en-US" dirty="0" smtClean="0"/>
              <a:t>Therefore</a:t>
            </a:r>
            <a:r>
              <a:rPr lang="en-US" dirty="0"/>
              <a:t>, publicly available P/E ratios may possess information content and may warrant an investor’s attention at the time of portfolio formation or revision.</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35</a:t>
            </a:fld>
            <a:endParaRPr lang="en-US">
              <a:solidFill>
                <a:schemeClr val="accent6">
                  <a:lumMod val="20000"/>
                  <a:lumOff val="80000"/>
                </a:schemeClr>
              </a:solidFill>
            </a:endParaRPr>
          </a:p>
        </p:txBody>
      </p:sp>
    </p:spTree>
    <p:extLst>
      <p:ext uri="{BB962C8B-B14F-4D97-AF65-F5344CB8AC3E}">
        <p14:creationId xmlns:p14="http://schemas.microsoft.com/office/powerpoint/2010/main" val="2052970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05800" cy="4953000"/>
          </a:xfrm>
        </p:spPr>
        <p:txBody>
          <a:bodyPr/>
          <a:lstStyle/>
          <a:p>
            <a:r>
              <a:rPr lang="en-US" dirty="0" err="1"/>
              <a:t>Reinganum’s</a:t>
            </a:r>
            <a:r>
              <a:rPr lang="en-US" dirty="0"/>
              <a:t> (1981) study documents an empirical anomaly that suggests that either the simple one-period CAPM is </a:t>
            </a:r>
            <a:r>
              <a:rPr lang="en-US" dirty="0" err="1"/>
              <a:t>misspecified</a:t>
            </a:r>
            <a:r>
              <a:rPr lang="en-US" dirty="0"/>
              <a:t> or that capital markets are inefficient. </a:t>
            </a:r>
            <a:endParaRPr lang="en-US" dirty="0" smtClean="0"/>
          </a:p>
          <a:p>
            <a:r>
              <a:rPr lang="en-US" dirty="0" smtClean="0"/>
              <a:t>He collected data mainly from </a:t>
            </a:r>
            <a:r>
              <a:rPr lang="en-US" i="1" dirty="0" smtClean="0"/>
              <a:t>The Wall Street Journal</a:t>
            </a:r>
            <a:r>
              <a:rPr lang="en-US" dirty="0" smtClean="0"/>
              <a:t> and divided into portfolios based upon standardized unexpected earnings (SUE).</a:t>
            </a:r>
          </a:p>
          <a:p>
            <a:r>
              <a:rPr lang="en-US" dirty="0" smtClean="0"/>
              <a:t>The results indicated that abnormal returns cannot be earned over the period studied by constructing portfolios on the basis of a firm’s SUE.</a:t>
            </a:r>
          </a:p>
          <a:p>
            <a:r>
              <a:rPr lang="en-US" dirty="0" err="1"/>
              <a:t>Reinganum</a:t>
            </a:r>
            <a:r>
              <a:rPr lang="en-US" dirty="0"/>
              <a:t> uses the same data source computed earnings/price (E/P) ratios for the firms in his sample</a:t>
            </a:r>
            <a:r>
              <a:rPr lang="en-US" dirty="0" smtClean="0"/>
              <a:t>.</a:t>
            </a:r>
          </a:p>
          <a:p>
            <a:r>
              <a:rPr lang="en-US" dirty="0"/>
              <a:t>The E/P ratios are computed as the quarterly net income divided by the value of the common stock</a:t>
            </a:r>
            <a:r>
              <a:rPr lang="en-US" dirty="0" smtClean="0"/>
              <a:t>.</a:t>
            </a:r>
          </a:p>
          <a:p>
            <a:r>
              <a:rPr lang="en-US" dirty="0"/>
              <a:t>The value of the common stock is calculated with both pre-earnings and post-earnings announcement prices. </a:t>
            </a:r>
          </a:p>
        </p:txBody>
      </p:sp>
      <p:sp>
        <p:nvSpPr>
          <p:cNvPr id="3" name="Title 2"/>
          <p:cNvSpPr>
            <a:spLocks noGrp="1"/>
          </p:cNvSpPr>
          <p:nvPr>
            <p:ph type="title"/>
          </p:nvPr>
        </p:nvSpPr>
        <p:spPr/>
        <p:txBody>
          <a:bodyPr/>
          <a:lstStyle/>
          <a:p>
            <a:r>
              <a:rPr lang="en-US" dirty="0" smtClean="0"/>
              <a:t>21.2.2 </a:t>
            </a:r>
            <a:r>
              <a:rPr lang="en-US" dirty="0" err="1" smtClean="0"/>
              <a:t>Reinganum’s</a:t>
            </a:r>
            <a:r>
              <a:rPr lang="en-US" dirty="0" smtClean="0"/>
              <a:t> Findings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36</a:t>
            </a:fld>
            <a:endParaRPr lang="en-US">
              <a:solidFill>
                <a:schemeClr val="accent6">
                  <a:lumMod val="20000"/>
                  <a:lumOff val="80000"/>
                </a:schemeClr>
              </a:solidFill>
            </a:endParaRPr>
          </a:p>
        </p:txBody>
      </p:sp>
    </p:spTree>
    <p:extLst>
      <p:ext uri="{BB962C8B-B14F-4D97-AF65-F5344CB8AC3E}">
        <p14:creationId xmlns:p14="http://schemas.microsoft.com/office/powerpoint/2010/main" val="2181428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305800" cy="5287965"/>
          </a:xfrm>
        </p:spPr>
        <p:txBody>
          <a:bodyPr/>
          <a:lstStyle/>
          <a:p>
            <a:r>
              <a:rPr lang="en-US" dirty="0"/>
              <a:t>Results indicate that during 1976 and 1977, an abnormal return of about 0.1% per day on the average can be earned by forming portfolios based on E/P ratios</a:t>
            </a:r>
            <a:r>
              <a:rPr lang="en-US" dirty="0" smtClean="0"/>
              <a:t>.</a:t>
            </a:r>
          </a:p>
          <a:p>
            <a:r>
              <a:rPr lang="en-US" dirty="0"/>
              <a:t>The evidence in this study suggests that the simple one-period CAPM is </a:t>
            </a:r>
            <a:r>
              <a:rPr lang="en-US" dirty="0" err="1"/>
              <a:t>misspecified</a:t>
            </a:r>
            <a:r>
              <a:rPr lang="en-US" dirty="0"/>
              <a:t>. </a:t>
            </a:r>
            <a:endParaRPr lang="en-US" dirty="0" smtClean="0"/>
          </a:p>
          <a:p>
            <a:r>
              <a:rPr lang="en-US" dirty="0" smtClean="0"/>
              <a:t>The </a:t>
            </a:r>
            <a:r>
              <a:rPr lang="en-US" dirty="0"/>
              <a:t>set of factors omitted from the equilibrium pricing mechanism seems to be more closely related to firm size than E/P ratios</a:t>
            </a:r>
            <a:r>
              <a:rPr lang="en-US" dirty="0" smtClean="0"/>
              <a:t>.</a:t>
            </a:r>
          </a:p>
          <a:p>
            <a:r>
              <a:rPr lang="en-US" dirty="0" smtClean="0"/>
              <a:t> </a:t>
            </a:r>
            <a:r>
              <a:rPr lang="en-US" dirty="0"/>
              <a:t>According to </a:t>
            </a:r>
            <a:r>
              <a:rPr lang="en-US" dirty="0" err="1"/>
              <a:t>Reinganum</a:t>
            </a:r>
            <a:r>
              <a:rPr lang="en-US" dirty="0"/>
              <a:t>, the misspecification does not appear to be a market inefficiency in the sense that abnormal returns arise because of transaction costs or informational lags. </a:t>
            </a:r>
            <a:endParaRPr lang="en-US" dirty="0" smtClean="0"/>
          </a:p>
          <a:p>
            <a:r>
              <a:rPr lang="en-US" dirty="0" smtClean="0"/>
              <a:t>Rather</a:t>
            </a:r>
            <a:r>
              <a:rPr lang="en-US" dirty="0"/>
              <a:t>, the source of the misspecification seems to be risk factors that are omitted from the CAPM as is evidenced by the persistence of abnormal returns for at least two years. </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37</a:t>
            </a:fld>
            <a:endParaRPr lang="en-US">
              <a:solidFill>
                <a:schemeClr val="accent6">
                  <a:lumMod val="20000"/>
                  <a:lumOff val="80000"/>
                </a:schemeClr>
              </a:solidFill>
            </a:endParaRPr>
          </a:p>
        </p:txBody>
      </p:sp>
    </p:spTree>
    <p:extLst>
      <p:ext uri="{BB962C8B-B14F-4D97-AF65-F5344CB8AC3E}">
        <p14:creationId xmlns:p14="http://schemas.microsoft.com/office/powerpoint/2010/main" val="3994522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5410200"/>
          </a:xfrm>
        </p:spPr>
        <p:txBody>
          <a:bodyPr>
            <a:normAutofit/>
          </a:bodyPr>
          <a:lstStyle/>
          <a:p>
            <a:r>
              <a:rPr lang="en-US" dirty="0" err="1"/>
              <a:t>Banz</a:t>
            </a:r>
            <a:r>
              <a:rPr lang="en-US" dirty="0"/>
              <a:t> (1981) examines the empirical relationship between the return and the total market value of NYSE common stocks</a:t>
            </a:r>
            <a:r>
              <a:rPr lang="en-US" dirty="0" smtClean="0"/>
              <a:t>.</a:t>
            </a:r>
          </a:p>
          <a:p>
            <a:r>
              <a:rPr lang="en-US" dirty="0" smtClean="0"/>
              <a:t>His samples includes all common stocks quoted on the NYSE for at least five years between 1926 and 1975.</a:t>
            </a:r>
          </a:p>
          <a:p>
            <a:r>
              <a:rPr lang="en-US" dirty="0"/>
              <a:t>. Five years of data are used for the estimation of the security beta; the next five year’s data are used for the re-estimation of the portfolio betas. </a:t>
            </a:r>
            <a:endParaRPr lang="en-US" dirty="0" smtClean="0"/>
          </a:p>
          <a:p>
            <a:r>
              <a:rPr lang="en-US" dirty="0"/>
              <a:t>Stock price and number of shares outstanding at the end of the five-year periods are used for the calculation of the market proportions</a:t>
            </a:r>
            <a:r>
              <a:rPr lang="en-US" dirty="0" smtClean="0"/>
              <a:t>.</a:t>
            </a:r>
          </a:p>
          <a:p>
            <a:r>
              <a:rPr lang="en-US" dirty="0"/>
              <a:t>The results indicate that shares of firms with large market values have had smaller risk-adjusted returns, on average, than similar small firms over a 40-year period</a:t>
            </a:r>
            <a:r>
              <a:rPr lang="en-US" dirty="0" smtClean="0"/>
              <a:t>.</a:t>
            </a:r>
          </a:p>
          <a:p>
            <a:r>
              <a:rPr lang="en-US" dirty="0"/>
              <a:t>To summarize, the size effect exists, but it is not clear why it exists. </a:t>
            </a:r>
            <a:endParaRPr lang="en-US" dirty="0" smtClean="0"/>
          </a:p>
          <a:p>
            <a:r>
              <a:rPr lang="en-US" dirty="0" smtClean="0"/>
              <a:t>Although </a:t>
            </a:r>
            <a:r>
              <a:rPr lang="en-US" dirty="0"/>
              <a:t>it has been conjectured that the effect may be due to restricted distribution of information about small firms, it has not been established that size is not just a proxy for yet another effect. </a:t>
            </a:r>
          </a:p>
        </p:txBody>
      </p:sp>
      <p:sp>
        <p:nvSpPr>
          <p:cNvPr id="3" name="Title 2"/>
          <p:cNvSpPr>
            <a:spLocks noGrp="1"/>
          </p:cNvSpPr>
          <p:nvPr>
            <p:ph type="title"/>
          </p:nvPr>
        </p:nvSpPr>
        <p:spPr>
          <a:xfrm>
            <a:off x="464400" y="304800"/>
            <a:ext cx="8229600" cy="639763"/>
          </a:xfrm>
        </p:spPr>
        <p:txBody>
          <a:bodyPr/>
          <a:lstStyle/>
          <a:p>
            <a:r>
              <a:rPr lang="en-US" dirty="0" smtClean="0"/>
              <a:t>21.2.3 </a:t>
            </a:r>
            <a:r>
              <a:rPr lang="en-US" dirty="0" err="1" smtClean="0"/>
              <a:t>Banz’s</a:t>
            </a:r>
            <a:r>
              <a:rPr lang="en-US" dirty="0" smtClean="0"/>
              <a:t> Findings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38</a:t>
            </a:fld>
            <a:endParaRPr lang="en-US">
              <a:solidFill>
                <a:schemeClr val="accent6">
                  <a:lumMod val="20000"/>
                  <a:lumOff val="80000"/>
                </a:schemeClr>
              </a:solidFill>
            </a:endParaRPr>
          </a:p>
        </p:txBody>
      </p:sp>
    </p:spTree>
    <p:extLst>
      <p:ext uri="{BB962C8B-B14F-4D97-AF65-F5344CB8AC3E}">
        <p14:creationId xmlns:p14="http://schemas.microsoft.com/office/powerpoint/2010/main" val="2675628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Keim</a:t>
            </a:r>
            <a:r>
              <a:rPr lang="en-US" dirty="0"/>
              <a:t> (1983) examines, month by month, the empirical relation between abnormal returns and the market value of NYSE and AMEX common stocks</a:t>
            </a:r>
            <a:r>
              <a:rPr lang="en-US" dirty="0" smtClean="0"/>
              <a:t>.</a:t>
            </a:r>
          </a:p>
          <a:p>
            <a:r>
              <a:rPr lang="en-US" dirty="0"/>
              <a:t>Evidence is provided that daily abnormal return distributions in January have large means relative to the remaining 11 months, and that the relation between abnormal returns and size is always negative and more pronounced in January than in any other months</a:t>
            </a:r>
            <a:r>
              <a:rPr lang="en-US" dirty="0" smtClean="0"/>
              <a:t>.</a:t>
            </a:r>
          </a:p>
          <a:p>
            <a:r>
              <a:rPr lang="en-US" dirty="0"/>
              <a:t>The data for this study are drawn from the CRSP daily stock files for a 17-year period, 1963–1979. </a:t>
            </a:r>
            <a:endParaRPr lang="en-US" dirty="0" smtClean="0"/>
          </a:p>
          <a:p>
            <a:r>
              <a:rPr lang="en-US" dirty="0" smtClean="0"/>
              <a:t>The </a:t>
            </a:r>
            <a:r>
              <a:rPr lang="en-US" dirty="0"/>
              <a:t>sample consists of firms listed on the NYSE and AMEX that had returns on the CRSP files during the entire calendar year under consideration.</a:t>
            </a:r>
          </a:p>
          <a:p>
            <a:endParaRPr lang="en-US" dirty="0"/>
          </a:p>
        </p:txBody>
      </p:sp>
      <p:sp>
        <p:nvSpPr>
          <p:cNvPr id="3" name="Title 2"/>
          <p:cNvSpPr>
            <a:spLocks noGrp="1"/>
          </p:cNvSpPr>
          <p:nvPr>
            <p:ph type="title"/>
          </p:nvPr>
        </p:nvSpPr>
        <p:spPr/>
        <p:txBody>
          <a:bodyPr/>
          <a:lstStyle/>
          <a:p>
            <a:r>
              <a:rPr lang="en-US" dirty="0" smtClean="0"/>
              <a:t>21.2.4 </a:t>
            </a:r>
            <a:r>
              <a:rPr lang="en-US" dirty="0" err="1" smtClean="0"/>
              <a:t>Keim’s</a:t>
            </a:r>
            <a:r>
              <a:rPr lang="en-US" dirty="0" smtClean="0"/>
              <a:t> Findings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39</a:t>
            </a:fld>
            <a:endParaRPr lang="en-US">
              <a:solidFill>
                <a:schemeClr val="accent6">
                  <a:lumMod val="20000"/>
                  <a:lumOff val="80000"/>
                </a:schemeClr>
              </a:solidFill>
            </a:endParaRPr>
          </a:p>
        </p:txBody>
      </p:sp>
    </p:spTree>
    <p:extLst>
      <p:ext uri="{BB962C8B-B14F-4D97-AF65-F5344CB8AC3E}">
        <p14:creationId xmlns:p14="http://schemas.microsoft.com/office/powerpoint/2010/main" val="160550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50000"/>
              </a:lnSpc>
            </a:pPr>
            <a:r>
              <a:rPr lang="en-US" dirty="0" smtClean="0"/>
              <a:t>21.3.2.2 </a:t>
            </a:r>
            <a:r>
              <a:rPr lang="en-US" dirty="0"/>
              <a:t>ARIMA Models</a:t>
            </a:r>
          </a:p>
          <a:p>
            <a:pPr>
              <a:lnSpc>
                <a:spcPct val="150000"/>
              </a:lnSpc>
            </a:pPr>
            <a:r>
              <a:rPr lang="en-US" dirty="0"/>
              <a:t>21.3.3 Composite Forecasting</a:t>
            </a:r>
          </a:p>
          <a:p>
            <a:pPr>
              <a:lnSpc>
                <a:spcPct val="150000"/>
              </a:lnSpc>
            </a:pPr>
            <a:r>
              <a:rPr lang="en-US" dirty="0"/>
              <a:t>21.4 VALUE LINE RANKING</a:t>
            </a:r>
          </a:p>
          <a:p>
            <a:pPr>
              <a:lnSpc>
                <a:spcPct val="150000"/>
              </a:lnSpc>
            </a:pPr>
            <a:r>
              <a:rPr lang="en-US" dirty="0"/>
              <a:t>21.4.1 Criteria of Ranking</a:t>
            </a:r>
          </a:p>
          <a:p>
            <a:pPr>
              <a:lnSpc>
                <a:spcPct val="150000"/>
              </a:lnSpc>
            </a:pPr>
            <a:r>
              <a:rPr lang="en-US" dirty="0"/>
              <a:t>21.4.2 Performance Evaluation</a:t>
            </a:r>
          </a:p>
          <a:p>
            <a:pPr>
              <a:lnSpc>
                <a:spcPct val="150000"/>
              </a:lnSpc>
            </a:pPr>
            <a:r>
              <a:rPr lang="en-US" dirty="0"/>
              <a:t>21.5 MUTUAL FUNDS</a:t>
            </a:r>
          </a:p>
          <a:p>
            <a:pPr>
              <a:lnSpc>
                <a:spcPct val="150000"/>
              </a:lnSpc>
            </a:pPr>
            <a:r>
              <a:rPr lang="en-US" dirty="0"/>
              <a:t>21.5.1 Mutual-Fund Classification</a:t>
            </a:r>
          </a:p>
          <a:p>
            <a:pPr>
              <a:lnSpc>
                <a:spcPct val="150000"/>
              </a:lnSpc>
            </a:pPr>
            <a:r>
              <a:rPr lang="en-US" dirty="0"/>
              <a:t>21.5.2 Mutual-Fund Manager’s Timing and Selectivity</a:t>
            </a:r>
          </a:p>
          <a:p>
            <a:pPr>
              <a:lnSpc>
                <a:spcPct val="150000"/>
              </a:lnSpc>
            </a:pPr>
            <a:r>
              <a:rPr lang="en-US" dirty="0" smtClean="0"/>
              <a:t>21.6 </a:t>
            </a:r>
            <a:r>
              <a:rPr lang="en-US" dirty="0"/>
              <a:t>SUMMARY</a:t>
            </a:r>
          </a:p>
          <a:p>
            <a:pPr>
              <a:lnSpc>
                <a:spcPct val="150000"/>
              </a:lnSpc>
            </a:pPr>
            <a:endParaRPr lang="en-US" dirty="0"/>
          </a:p>
          <a:p>
            <a:pPr>
              <a:lnSpc>
                <a:spcPct val="150000"/>
              </a:lnSpc>
            </a:pP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val="4206019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990600"/>
                <a:ext cx="8305800" cy="5486400"/>
              </a:xfrm>
            </p:spPr>
            <p:txBody>
              <a:bodyPr/>
              <a:lstStyle/>
              <a:p>
                <a:r>
                  <a:rPr lang="en-US" dirty="0"/>
                  <a:t>Since February 1984 (and prior to February 1980), each Thursday, following the close of financial markets, the close of financial markets, the Federal Reserve has released an estimate of the seasonally adjusted average M-1 money supplies prevailing over the week ending Wednesday eight days earlier. </a:t>
                </a:r>
                <a:endParaRPr lang="en-US" dirty="0" smtClean="0"/>
              </a:p>
              <a:p>
                <a:r>
                  <a:rPr lang="en-US" dirty="0"/>
                  <a:t>Cornell (1983) examined the money-supply announcement effect upon various assets, including three-month Treasury bills, 30-year Treasury bonds, German marks, and the Standard &amp; Poor’s 500 stock index. </a:t>
                </a:r>
                <a:endParaRPr lang="en-US" dirty="0" smtClean="0"/>
              </a:p>
              <a:p>
                <a:r>
                  <a:rPr lang="en-US" dirty="0" err="1" smtClean="0"/>
                  <a:t>Notationally</a:t>
                </a:r>
                <a:r>
                  <a:rPr lang="en-US" dirty="0" smtClean="0"/>
                  <a:t> </a:t>
                </a:r>
                <a:r>
                  <a:rPr lang="en-US" dirty="0"/>
                  <a:t>his model can be described as follows</a:t>
                </a:r>
                <a:r>
                  <a:rPr lang="en-US" dirty="0" smtClean="0"/>
                  <a:t>:</a:t>
                </a:r>
              </a:p>
              <a:p>
                <a:endParaRPr lang="en-US" dirty="0"/>
              </a:p>
              <a:p>
                <a:endParaRPr lang="en-US" dirty="0"/>
              </a:p>
              <a:p>
                <a:r>
                  <a:rPr lang="en-US" dirty="0"/>
                  <a:t>Where </a:t>
                </a:r>
                <a14:m>
                  <m:oMath xmlns:m="http://schemas.openxmlformats.org/officeDocument/2006/math">
                    <m:r>
                      <a:rPr lang="en-US" i="1">
                        <a:latin typeface="Cambria Math"/>
                      </a:rPr>
                      <m:t>𝐷</m:t>
                    </m:r>
                    <m:sSub>
                      <m:sSubPr>
                        <m:ctrlPr>
                          <a:rPr lang="en-US" i="1">
                            <a:latin typeface="Cambria Math"/>
                          </a:rPr>
                        </m:ctrlPr>
                      </m:sSubPr>
                      <m:e>
                        <m:r>
                          <a:rPr lang="en-US" i="1">
                            <a:latin typeface="Cambria Math"/>
                          </a:rPr>
                          <m:t>𝐴</m:t>
                        </m:r>
                      </m:e>
                      <m:sub>
                        <m:r>
                          <a:rPr lang="en-US" i="1">
                            <a:latin typeface="Cambria Math"/>
                          </a:rPr>
                          <m:t>𝑡</m:t>
                        </m:r>
                      </m:sub>
                    </m:sSub>
                  </m:oMath>
                </a14:m>
                <a:r>
                  <a:rPr lang="en-US" dirty="0"/>
                  <a:t> = the change in asset return; </a:t>
                </a:r>
                <a14:m>
                  <m:oMath xmlns:m="http://schemas.openxmlformats.org/officeDocument/2006/math">
                    <m:r>
                      <a:rPr lang="en-US" i="1">
                        <a:latin typeface="Cambria Math"/>
                      </a:rPr>
                      <m:t>𝑈</m:t>
                    </m:r>
                    <m:sSub>
                      <m:sSubPr>
                        <m:ctrlPr>
                          <a:rPr lang="en-US" i="1">
                            <a:latin typeface="Cambria Math"/>
                          </a:rPr>
                        </m:ctrlPr>
                      </m:sSubPr>
                      <m:e>
                        <m:r>
                          <a:rPr lang="en-US" i="1">
                            <a:latin typeface="Cambria Math"/>
                          </a:rPr>
                          <m:t>𝑀</m:t>
                        </m:r>
                      </m:e>
                      <m:sub>
                        <m:r>
                          <a:rPr lang="en-US" i="1">
                            <a:latin typeface="Cambria Math"/>
                          </a:rPr>
                          <m:t>𝑡</m:t>
                        </m:r>
                      </m:sub>
                    </m:sSub>
                  </m:oMath>
                </a14:m>
                <a:r>
                  <a:rPr lang="en-US" dirty="0"/>
                  <a:t> = the unexpected monetary announcement; </a:t>
                </a:r>
                <a14:m>
                  <m:oMath xmlns:m="http://schemas.openxmlformats.org/officeDocument/2006/math">
                    <m:r>
                      <a:rPr lang="en-US" i="1">
                        <a:latin typeface="Cambria Math"/>
                      </a:rPr>
                      <m:t>𝐸</m:t>
                    </m:r>
                    <m:sSub>
                      <m:sSubPr>
                        <m:ctrlPr>
                          <a:rPr lang="en-US" i="1">
                            <a:latin typeface="Cambria Math"/>
                          </a:rPr>
                        </m:ctrlPr>
                      </m:sSubPr>
                      <m:e>
                        <m:r>
                          <a:rPr lang="en-US" i="1">
                            <a:latin typeface="Cambria Math"/>
                          </a:rPr>
                          <m:t>𝑀</m:t>
                        </m:r>
                      </m:e>
                      <m:sub>
                        <m:r>
                          <a:rPr lang="en-US" i="1">
                            <a:latin typeface="Cambria Math"/>
                          </a:rPr>
                          <m:t>𝑡</m:t>
                        </m:r>
                      </m:sub>
                    </m:sSub>
                  </m:oMath>
                </a14:m>
                <a:r>
                  <a:rPr lang="en-US" dirty="0"/>
                  <a:t> = the expected monetary announcement; and </a:t>
                </a:r>
                <a14:m>
                  <m:oMath xmlns:m="http://schemas.openxmlformats.org/officeDocument/2006/math">
                    <m:sSub>
                      <m:sSubPr>
                        <m:ctrlPr>
                          <a:rPr lang="en-US" i="1">
                            <a:latin typeface="Cambria Math"/>
                          </a:rPr>
                        </m:ctrlPr>
                      </m:sSubPr>
                      <m:e>
                        <m:r>
                          <a:rPr lang="en-US" i="1">
                            <a:latin typeface="Cambria Math"/>
                          </a:rPr>
                          <m:t>𝑈</m:t>
                        </m:r>
                      </m:e>
                      <m:sub>
                        <m:r>
                          <a:rPr lang="en-US" i="1">
                            <a:latin typeface="Cambria Math"/>
                          </a:rPr>
                          <m:t>𝑡</m:t>
                        </m:r>
                      </m:sub>
                    </m:sSub>
                  </m:oMath>
                </a14:m>
                <a:r>
                  <a:rPr lang="en-US" dirty="0"/>
                  <a:t> = the random disturbance.</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990600"/>
                <a:ext cx="8305800" cy="5486400"/>
              </a:xfrm>
              <a:blipFill rotWithShape="1">
                <a:blip r:embed="rId3"/>
                <a:stretch>
                  <a:fillRect l="-147" t="-44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21.2.5 Additional Findings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22270650"/>
              </p:ext>
            </p:extLst>
          </p:nvPr>
        </p:nvGraphicFramePr>
        <p:xfrm>
          <a:off x="1828800" y="4267200"/>
          <a:ext cx="4533905" cy="533400"/>
        </p:xfrm>
        <a:graphic>
          <a:graphicData uri="http://schemas.openxmlformats.org/presentationml/2006/ole">
            <mc:AlternateContent xmlns:mc="http://schemas.openxmlformats.org/markup-compatibility/2006">
              <mc:Choice xmlns:v="urn:schemas-microsoft-com:vml" Requires="v">
                <p:oleObj spid="_x0000_s35855" name="Equation" r:id="rId4" imgW="1943100" imgH="228600" progId="Equation.DSMT4">
                  <p:embed/>
                </p:oleObj>
              </mc:Choice>
              <mc:Fallback>
                <p:oleObj name="Equation" r:id="rId4" imgW="19431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267200"/>
                        <a:ext cx="4533905" cy="533400"/>
                      </a:xfrm>
                      <a:prstGeom prst="rect">
                        <a:avLst/>
                      </a:prstGeom>
                      <a:noFill/>
                    </p:spPr>
                  </p:pic>
                </p:oleObj>
              </mc:Fallback>
            </mc:AlternateContent>
          </a:graphicData>
        </a:graphic>
      </p:graphicFrame>
      <p:sp>
        <p:nvSpPr>
          <p:cNvPr id="6" name="TextBox 5"/>
          <p:cNvSpPr txBox="1"/>
          <p:nvPr/>
        </p:nvSpPr>
        <p:spPr>
          <a:xfrm>
            <a:off x="6934200" y="4474779"/>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(21.8)</a:t>
            </a:r>
          </a:p>
        </p:txBody>
      </p:sp>
      <p:sp>
        <p:nvSpPr>
          <p:cNvPr id="7" name="Slide Number Placeholder 6"/>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40</a:t>
            </a:fld>
            <a:endParaRPr lang="en-US">
              <a:solidFill>
                <a:schemeClr val="accent6">
                  <a:lumMod val="20000"/>
                  <a:lumOff val="80000"/>
                </a:schemeClr>
              </a:solidFill>
            </a:endParaRPr>
          </a:p>
        </p:txBody>
      </p:sp>
    </p:spTree>
    <p:extLst>
      <p:ext uri="{BB962C8B-B14F-4D97-AF65-F5344CB8AC3E}">
        <p14:creationId xmlns:p14="http://schemas.microsoft.com/office/powerpoint/2010/main" val="1930382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534400" cy="6248400"/>
          </a:xfrm>
        </p:spPr>
        <p:txBody>
          <a:bodyPr>
            <a:normAutofit/>
          </a:bodyPr>
          <a:lstStyle/>
          <a:p>
            <a:r>
              <a:rPr lang="en-US" dirty="0"/>
              <a:t>Cornell summarized four major hypotheses that explain why money-supply announcements affect asset prices. </a:t>
            </a:r>
            <a:endParaRPr lang="en-US" dirty="0" smtClean="0"/>
          </a:p>
          <a:p>
            <a:pPr marL="914400" lvl="1" indent="-457200">
              <a:buFont typeface="+mj-lt"/>
              <a:buAutoNum type="arabicPeriod"/>
            </a:pPr>
            <a:r>
              <a:rPr lang="en-US" dirty="0" smtClean="0"/>
              <a:t>First</a:t>
            </a:r>
            <a:r>
              <a:rPr lang="en-US" dirty="0"/>
              <a:t>, the expected-inflation hypothesis states that the announcements alter analysts’ inflation forecasts. </a:t>
            </a:r>
            <a:endParaRPr lang="en-US" dirty="0" smtClean="0"/>
          </a:p>
          <a:p>
            <a:pPr marL="914400" lvl="1" indent="-457200">
              <a:buFont typeface="+mj-lt"/>
              <a:buAutoNum type="arabicPeriod"/>
            </a:pPr>
            <a:r>
              <a:rPr lang="en-US" dirty="0" smtClean="0"/>
              <a:t>Second</a:t>
            </a:r>
            <a:r>
              <a:rPr lang="en-US" dirty="0"/>
              <a:t>, the Keynesian hypothesis predicts that in response to an announced innovation in the money stock, analysts expect the Fed to take offsetting action</a:t>
            </a:r>
            <a:r>
              <a:rPr lang="en-US" dirty="0" smtClean="0"/>
              <a:t>.</a:t>
            </a:r>
          </a:p>
          <a:p>
            <a:pPr marL="914400" lvl="1" indent="-457200">
              <a:buFont typeface="+mj-lt"/>
              <a:buAutoNum type="arabicPeriod"/>
            </a:pPr>
            <a:r>
              <a:rPr lang="en-US" dirty="0" smtClean="0"/>
              <a:t> </a:t>
            </a:r>
            <a:r>
              <a:rPr lang="en-US" dirty="0"/>
              <a:t>Third, the real-activity hypothesis alleges that money-supply announcements provide the market with information about future output, and thereby future money demand</a:t>
            </a:r>
            <a:r>
              <a:rPr lang="en-US" dirty="0" smtClean="0"/>
              <a:t>.</a:t>
            </a:r>
          </a:p>
          <a:p>
            <a:pPr marL="914400" lvl="1" indent="-457200">
              <a:buFont typeface="+mj-lt"/>
              <a:buAutoNum type="arabicPeriod"/>
            </a:pPr>
            <a:r>
              <a:rPr lang="en-US" dirty="0" smtClean="0"/>
              <a:t>Finally</a:t>
            </a:r>
            <a:r>
              <a:rPr lang="en-US" dirty="0"/>
              <a:t>, the risk-premium hypothesis states that money-supply announcements alter the required real return on financial assets by providing the market with information about aggregate risk preferences and beliefs</a:t>
            </a:r>
            <a:r>
              <a:rPr lang="en-US" dirty="0" smtClean="0"/>
              <a:t>.</a:t>
            </a:r>
          </a:p>
          <a:p>
            <a:r>
              <a:rPr lang="en-US" dirty="0" smtClean="0"/>
              <a:t> </a:t>
            </a:r>
            <a:r>
              <a:rPr lang="en-US" dirty="0"/>
              <a:t>None of the hypotheses explained the reaction of all four assets. </a:t>
            </a:r>
            <a:endParaRPr lang="en-US" dirty="0" smtClean="0"/>
          </a:p>
          <a:p>
            <a:r>
              <a:rPr lang="en-US" dirty="0" smtClean="0"/>
              <a:t>Therefore</a:t>
            </a:r>
            <a:r>
              <a:rPr lang="en-US" dirty="0"/>
              <a:t>, at best, the market is responding to money-supply announcements in an eclectic manner</a:t>
            </a:r>
            <a:r>
              <a:rPr lang="en-US" dirty="0" smtClean="0"/>
              <a:t>.</a:t>
            </a:r>
            <a:endParaRPr lang="en-US" dirty="0">
              <a:effectLst/>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41</a:t>
            </a:fld>
            <a:endParaRPr lang="en-US">
              <a:solidFill>
                <a:schemeClr val="accent6">
                  <a:lumMod val="20000"/>
                  <a:lumOff val="80000"/>
                </a:schemeClr>
              </a:solidFill>
            </a:endParaRPr>
          </a:p>
        </p:txBody>
      </p:sp>
    </p:spTree>
    <p:extLst>
      <p:ext uri="{BB962C8B-B14F-4D97-AF65-F5344CB8AC3E}">
        <p14:creationId xmlns:p14="http://schemas.microsoft.com/office/powerpoint/2010/main" val="2427668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305800" cy="5715000"/>
          </a:xfrm>
        </p:spPr>
        <p:txBody>
          <a:bodyPr>
            <a:normAutofit/>
          </a:bodyPr>
          <a:lstStyle/>
          <a:p>
            <a:r>
              <a:rPr lang="en-US" dirty="0" smtClean="0"/>
              <a:t>Cornell, </a:t>
            </a:r>
            <a:r>
              <a:rPr lang="en-US" dirty="0" err="1" smtClean="0"/>
              <a:t>Urich</a:t>
            </a:r>
            <a:r>
              <a:rPr lang="en-US" dirty="0" smtClean="0"/>
              <a:t>, and </a:t>
            </a:r>
            <a:r>
              <a:rPr lang="en-US" dirty="0" err="1" smtClean="0"/>
              <a:t>Wachtel</a:t>
            </a:r>
            <a:r>
              <a:rPr lang="en-US" dirty="0" smtClean="0"/>
              <a:t> have found other evidence to support the anomalies.</a:t>
            </a:r>
          </a:p>
          <a:p>
            <a:r>
              <a:rPr lang="en-US" dirty="0" smtClean="0"/>
              <a:t>Due to </a:t>
            </a:r>
            <a:r>
              <a:rPr lang="en-US" dirty="0"/>
              <a:t>the existence of anomalies tends to indicate that the market is not perfectly </a:t>
            </a:r>
            <a:r>
              <a:rPr lang="en-US" dirty="0" smtClean="0"/>
              <a:t>efficient, technical </a:t>
            </a:r>
            <a:r>
              <a:rPr lang="en-US" dirty="0"/>
              <a:t>analysts have hope for some success in capturing excess profits. </a:t>
            </a:r>
            <a:endParaRPr lang="en-US" dirty="0" smtClean="0"/>
          </a:p>
          <a:p>
            <a:r>
              <a:rPr lang="en-US" dirty="0" err="1"/>
              <a:t>Treynor</a:t>
            </a:r>
            <a:r>
              <a:rPr lang="en-US" dirty="0"/>
              <a:t> and Ferguson (1985) further defended the use of technical analysis by using a Bayesian probability estimate to assess whether, in using past price data, the market has already incorporated some firm-specific information available to the investor.</a:t>
            </a:r>
          </a:p>
          <a:p>
            <a:r>
              <a:rPr lang="en-US" dirty="0" smtClean="0"/>
              <a:t>If </a:t>
            </a:r>
            <a:r>
              <a:rPr lang="en-US" dirty="0"/>
              <a:t>the market has not discovered this information and past price data confirms this, the informed investor may be able to realize excess returns.</a:t>
            </a:r>
            <a:endParaRPr lang="en-US" dirty="0" smtClean="0"/>
          </a:p>
          <a:p>
            <a:r>
              <a:rPr lang="en-US" dirty="0" smtClean="0"/>
              <a:t>Their </a:t>
            </a:r>
            <a:r>
              <a:rPr lang="en-US" dirty="0"/>
              <a:t>results showed that past prices, combined with other valuable information, can be used to achieve excess returns</a:t>
            </a:r>
            <a:r>
              <a:rPr lang="en-US" dirty="0" smtClean="0"/>
              <a:t>.</a:t>
            </a:r>
          </a:p>
          <a:p>
            <a:r>
              <a:rPr lang="en-US" dirty="0" smtClean="0"/>
              <a:t> </a:t>
            </a:r>
            <a:r>
              <a:rPr lang="en-US" dirty="0"/>
              <a:t>However, they noted that it is the firm-specific information that creates the opportunity while past prices serve to permit its exploitation.</a:t>
            </a:r>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42</a:t>
            </a:fld>
            <a:endParaRPr lang="en-US">
              <a:solidFill>
                <a:schemeClr val="accent6">
                  <a:lumMod val="20000"/>
                  <a:lumOff val="80000"/>
                </a:schemeClr>
              </a:solidFill>
            </a:endParaRPr>
          </a:p>
        </p:txBody>
      </p:sp>
    </p:spTree>
    <p:extLst>
      <p:ext uri="{BB962C8B-B14F-4D97-AF65-F5344CB8AC3E}">
        <p14:creationId xmlns:p14="http://schemas.microsoft.com/office/powerpoint/2010/main" val="2176213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371600"/>
                <a:ext cx="8305800" cy="4800600"/>
              </a:xfrm>
            </p:spPr>
            <p:txBody>
              <a:bodyPr>
                <a:normAutofit/>
              </a:bodyPr>
              <a:lstStyle/>
              <a:p>
                <a:pPr marL="0" indent="0" algn="ctr">
                  <a:buNone/>
                </a:pPr>
                <a:r>
                  <a:rPr lang="en-US" sz="3600" dirty="0" smtClean="0"/>
                  <a:t>21.3.1 Regression Approach</a:t>
                </a:r>
              </a:p>
              <a:p>
                <a:endParaRPr lang="en-US" dirty="0"/>
              </a:p>
              <a:p>
                <a:r>
                  <a:rPr lang="en-US" dirty="0"/>
                  <a:t>A</a:t>
                </a:r>
                <a:r>
                  <a:rPr lang="en-US" b="1" dirty="0"/>
                  <a:t> regression approach</a:t>
                </a:r>
                <a:r>
                  <a:rPr lang="en-US" dirty="0"/>
                  <a:t> captures the relationship between independent variables(s)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𝑖𝑡</m:t>
                        </m:r>
                      </m:sub>
                    </m:sSub>
                  </m:oMath>
                </a14:m>
                <a:r>
                  <a:rPr lang="en-US" dirty="0"/>
                  <a:t> and a dependent variable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a:t> in a linear format. </a:t>
                </a:r>
                <a:endParaRPr lang="en-US" dirty="0" smtClean="0"/>
              </a:p>
              <a:p>
                <a:r>
                  <a:rPr lang="en-US" dirty="0" smtClean="0"/>
                  <a:t>You can choose either a linear or log-linear model here:</a:t>
                </a:r>
              </a:p>
              <a:p>
                <a:endParaRPr lang="en-US" dirty="0" smtClean="0"/>
              </a:p>
              <a:p>
                <a:endParaRPr lang="en-US" dirty="0"/>
              </a:p>
              <a:p>
                <a:endParaRPr lang="en-US" dirty="0" smtClean="0"/>
              </a:p>
              <a:p>
                <a:endParaRPr lang="en-US" dirty="0"/>
              </a:p>
              <a:p>
                <a:pPr marL="0" indent="0">
                  <a:buNone/>
                </a:pPr>
                <a:r>
                  <a:rPr lang="en-US" dirty="0"/>
                  <a:t>in which </a:t>
                </a:r>
                <a14:m>
                  <m:oMath xmlns:m="http://schemas.openxmlformats.org/officeDocument/2006/math">
                    <m:sSub>
                      <m:sSubPr>
                        <m:ctrlPr>
                          <a:rPr lang="en-US" i="1">
                            <a:latin typeface="Cambria Math"/>
                          </a:rPr>
                        </m:ctrlPr>
                      </m:sSubPr>
                      <m:e>
                        <m:r>
                          <a:rPr lang="en-US">
                            <a:latin typeface="Cambria Math"/>
                          </a:rPr>
                          <m:t>∈</m:t>
                        </m:r>
                      </m:e>
                      <m:sub>
                        <m:r>
                          <a:rPr lang="en-US" i="1">
                            <a:latin typeface="Cambria Math"/>
                          </a:rPr>
                          <m:t>𝑡</m:t>
                        </m:r>
                      </m:sub>
                    </m:sSub>
                  </m:oMath>
                </a14:m>
                <a:r>
                  <a:rPr lang="en-US" dirty="0"/>
                  <a:t> and </a:t>
                </a:r>
                <a14:m>
                  <m:oMath xmlns:m="http://schemas.openxmlformats.org/officeDocument/2006/math">
                    <m:sSub>
                      <m:sSubPr>
                        <m:ctrlPr>
                          <a:rPr lang="en-US" i="1">
                            <a:latin typeface="Cambria Math"/>
                          </a:rPr>
                        </m:ctrlPr>
                      </m:sSubPr>
                      <m:e>
                        <m:r>
                          <a:rPr lang="en-US">
                            <a:latin typeface="Cambria Math"/>
                          </a:rPr>
                          <m:t>∈</m:t>
                        </m:r>
                      </m:e>
                      <m:sub>
                        <m:r>
                          <a:rPr lang="en-US" i="1">
                            <a:latin typeface="Cambria Math"/>
                          </a:rPr>
                          <m:t>𝑡</m:t>
                        </m:r>
                      </m:sub>
                    </m:sSub>
                    <m:r>
                      <a:rPr lang="en-US" b="0" i="1" smtClean="0">
                        <a:latin typeface="Cambria Math"/>
                      </a:rPr>
                      <m:t>′</m:t>
                    </m:r>
                  </m:oMath>
                </a14:m>
                <a:r>
                  <a:rPr lang="en-US" dirty="0" smtClean="0"/>
                  <a:t>are </a:t>
                </a:r>
                <a:r>
                  <a:rPr lang="en-US" dirty="0"/>
                  <a:t>error terms. </a:t>
                </a:r>
                <a:endParaRPr lang="en-US" dirty="0" smtClean="0"/>
              </a:p>
              <a:p>
                <a:r>
                  <a:rPr lang="en-US" dirty="0" smtClean="0"/>
                  <a:t>The </a:t>
                </a:r>
                <a:r>
                  <a:rPr lang="en-US" dirty="0"/>
                  <a:t>choice between Equations (21.9a) and (21.9b) depends on whether the related variables,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𝑡</m:t>
                        </m:r>
                      </m:sub>
                    </m:sSub>
                  </m:oMath>
                </a14:m>
                <a:r>
                  <a:rPr lang="en-US" dirty="0"/>
                  <a:t> and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a:t> are normally or log-normally distributed. </a:t>
                </a:r>
              </a:p>
              <a:p>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371600"/>
                <a:ext cx="8305800" cy="4800600"/>
              </a:xfrm>
              <a:blipFill rotWithShape="1">
                <a:blip r:embed="rId3"/>
                <a:stretch>
                  <a:fillRect l="-808" t="-596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21.3 Security Rate-of-Return Forecasting</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25338844"/>
              </p:ext>
            </p:extLst>
          </p:nvPr>
        </p:nvGraphicFramePr>
        <p:xfrm>
          <a:off x="1981200" y="3478924"/>
          <a:ext cx="1905000" cy="429054"/>
        </p:xfrm>
        <a:graphic>
          <a:graphicData uri="http://schemas.openxmlformats.org/presentationml/2006/ole">
            <mc:AlternateContent xmlns:mc="http://schemas.openxmlformats.org/markup-compatibility/2006">
              <mc:Choice xmlns:v="urn:schemas-microsoft-com:vml" Requires="v">
                <p:oleObj spid="_x0000_s36893" name="Equation" r:id="rId4" imgW="1054100" imgH="241300" progId="Equation.DSMT4">
                  <p:embed/>
                </p:oleObj>
              </mc:Choice>
              <mc:Fallback>
                <p:oleObj name="Equation" r:id="rId4" imgW="10541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78924"/>
                        <a:ext cx="1905000" cy="42905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25159950"/>
              </p:ext>
            </p:extLst>
          </p:nvPr>
        </p:nvGraphicFramePr>
        <p:xfrm>
          <a:off x="1600200" y="3991303"/>
          <a:ext cx="2819400" cy="517168"/>
        </p:xfrm>
        <a:graphic>
          <a:graphicData uri="http://schemas.openxmlformats.org/presentationml/2006/ole">
            <mc:AlternateContent xmlns:mc="http://schemas.openxmlformats.org/markup-compatibility/2006">
              <mc:Choice xmlns:v="urn:schemas-microsoft-com:vml" Requires="v">
                <p:oleObj spid="_x0000_s36894" name="Equation" r:id="rId6" imgW="1612900" imgH="292100" progId="Equation.DSMT4">
                  <p:embed/>
                </p:oleObj>
              </mc:Choice>
              <mc:Fallback>
                <p:oleObj name="Equation" r:id="rId6" imgW="1612900" imgH="2921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991303"/>
                        <a:ext cx="2819400" cy="517168"/>
                      </a:xfrm>
                      <a:prstGeom prst="rect">
                        <a:avLst/>
                      </a:prstGeom>
                      <a:noFill/>
                    </p:spPr>
                  </p:pic>
                </p:oleObj>
              </mc:Fallback>
            </mc:AlternateContent>
          </a:graphicData>
        </a:graphic>
      </p:graphicFrame>
      <p:sp>
        <p:nvSpPr>
          <p:cNvPr id="8" name="TextBox 7"/>
          <p:cNvSpPr txBox="1"/>
          <p:nvPr/>
        </p:nvSpPr>
        <p:spPr>
          <a:xfrm>
            <a:off x="5486400" y="3518338"/>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(21.9a)</a:t>
            </a:r>
          </a:p>
        </p:txBody>
      </p:sp>
      <p:sp>
        <p:nvSpPr>
          <p:cNvPr id="9" name="TextBox 8"/>
          <p:cNvSpPr txBox="1"/>
          <p:nvPr/>
        </p:nvSpPr>
        <p:spPr>
          <a:xfrm>
            <a:off x="5486400" y="41910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(21.9b)</a:t>
            </a:r>
          </a:p>
        </p:txBody>
      </p:sp>
      <p:sp>
        <p:nvSpPr>
          <p:cNvPr id="10" name="Slide Number Placeholder 9"/>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43</a:t>
            </a:fld>
            <a:endParaRPr lang="en-US">
              <a:solidFill>
                <a:schemeClr val="accent6">
                  <a:lumMod val="20000"/>
                  <a:lumOff val="80000"/>
                </a:schemeClr>
              </a:solidFill>
            </a:endParaRPr>
          </a:p>
        </p:txBody>
      </p:sp>
    </p:spTree>
    <p:extLst>
      <p:ext uri="{BB962C8B-B14F-4D97-AF65-F5344CB8AC3E}">
        <p14:creationId xmlns:p14="http://schemas.microsoft.com/office/powerpoint/2010/main" val="1475169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381000"/>
                <a:ext cx="8305800" cy="6096000"/>
              </a:xfrm>
            </p:spPr>
            <p:txBody>
              <a:bodyPr>
                <a:normAutofit/>
              </a:bodyPr>
              <a:lstStyle/>
              <a:p>
                <a:r>
                  <a:rPr lang="en-US" dirty="0" smtClean="0"/>
                  <a:t>In order to obtain the best linear model to predict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smtClean="0"/>
                  <a:t> given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𝑡</m:t>
                        </m:r>
                      </m:sub>
                    </m:sSub>
                  </m:oMath>
                </a14:m>
                <a:r>
                  <a:rPr lang="en-US" dirty="0" smtClean="0"/>
                  <a:t>, it is necessary to find the equation that minimizes the squared error term. </a:t>
                </a:r>
              </a:p>
              <a:p>
                <a:r>
                  <a:rPr lang="en-US" dirty="0" smtClean="0"/>
                  <a:t>The error term (</a:t>
                </a:r>
                <a14:m>
                  <m:oMath xmlns:m="http://schemas.openxmlformats.org/officeDocument/2006/math">
                    <m:sSub>
                      <m:sSubPr>
                        <m:ctrlPr>
                          <a:rPr lang="en-US" i="1">
                            <a:latin typeface="Cambria Math"/>
                          </a:rPr>
                        </m:ctrlPr>
                      </m:sSubPr>
                      <m:e>
                        <m:r>
                          <a:rPr lang="en-US">
                            <a:latin typeface="Cambria Math"/>
                          </a:rPr>
                          <m:t>∈</m:t>
                        </m:r>
                      </m:e>
                      <m:sub>
                        <m:r>
                          <a:rPr lang="en-US" i="1">
                            <a:latin typeface="Cambria Math"/>
                          </a:rPr>
                          <m:t>𝑡</m:t>
                        </m:r>
                      </m:sub>
                    </m:sSub>
                  </m:oMath>
                </a14:m>
                <a:r>
                  <a:rPr lang="en-US" dirty="0" smtClean="0"/>
                  <a:t>) represents the difference between the actual value of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smtClean="0"/>
                  <a:t> and the predicted value of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smtClean="0"/>
                  <a:t>. </a:t>
                </a:r>
              </a:p>
              <a:p>
                <a:r>
                  <a:rPr lang="en-US" dirty="0" smtClean="0"/>
                  <a:t>The estimated value of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smtClean="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𝑅</m:t>
                            </m:r>
                          </m:e>
                        </m:acc>
                      </m:e>
                      <m:sub>
                        <m:r>
                          <a:rPr lang="en-US" i="1">
                            <a:latin typeface="Cambria Math"/>
                          </a:rPr>
                          <m:t>𝑗𝑡</m:t>
                        </m:r>
                      </m:sub>
                    </m:sSub>
                  </m:oMath>
                </a14:m>
                <a:r>
                  <a:rPr lang="en-US" dirty="0" smtClean="0"/>
                  <a:t> can be defined as</a:t>
                </a:r>
              </a:p>
              <a:p>
                <a:endParaRPr lang="en-US" dirty="0" smtClean="0"/>
              </a:p>
              <a:p>
                <a:endParaRPr lang="en-US" dirty="0"/>
              </a:p>
              <a:p>
                <a:r>
                  <a:rPr lang="en-US" dirty="0"/>
                  <a:t>In general, if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𝑡</m:t>
                        </m:r>
                      </m:sub>
                    </m:sSub>
                  </m:oMath>
                </a14:m>
                <a:r>
                  <a:rPr lang="en-US" dirty="0"/>
                  <a:t> is the series to be forecasted and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𝑖𝑡</m:t>
                        </m:r>
                      </m:sub>
                    </m:sSub>
                  </m:oMath>
                </a14:m>
                <a:r>
                  <a:rPr lang="en-US" dirty="0"/>
                  <a:t> is the possible explanatory series, then a further example of an explanatory model </a:t>
                </a:r>
                <a:r>
                  <a:rPr lang="en-US" dirty="0" smtClean="0"/>
                  <a:t>is</a:t>
                </a:r>
              </a:p>
              <a:p>
                <a:endParaRPr lang="en-US" dirty="0"/>
              </a:p>
              <a:p>
                <a:r>
                  <a:rPr lang="en-US" dirty="0"/>
                  <a:t>To forecast one step ahead, write this </a:t>
                </a:r>
                <a:r>
                  <a:rPr lang="en-US" dirty="0" smtClean="0"/>
                  <a:t>as</a:t>
                </a:r>
              </a:p>
              <a:p>
                <a:endParaRPr lang="en-US" dirty="0"/>
              </a:p>
              <a:p>
                <a:r>
                  <a:rPr lang="en-US" dirty="0"/>
                  <a:t>Another model is therefore required to provide a forecast for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𝑖𝑡</m:t>
                        </m:r>
                        <m:r>
                          <a:rPr lang="en-US">
                            <a:latin typeface="Cambria Math"/>
                          </a:rPr>
                          <m:t>+1</m:t>
                        </m:r>
                      </m:sub>
                    </m:sSub>
                  </m:oMath>
                </a14:m>
                <a:r>
                  <a:rPr lang="en-US" dirty="0"/>
                  <a:t> so that a forecast for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𝑡</m:t>
                        </m:r>
                        <m:r>
                          <a:rPr lang="en-US">
                            <a:latin typeface="Cambria Math"/>
                          </a:rPr>
                          <m:t>+1</m:t>
                        </m:r>
                      </m:sub>
                    </m:sSub>
                  </m:oMath>
                </a14:m>
                <a:r>
                  <a:rPr lang="en-US" dirty="0"/>
                  <a:t> can be constructed. </a:t>
                </a:r>
                <a:endParaRPr lang="en-US" dirty="0" smtClean="0"/>
              </a:p>
              <a:p>
                <a:r>
                  <a:rPr lang="en-US" dirty="0" smtClean="0"/>
                  <a:t>The </a:t>
                </a:r>
                <a:r>
                  <a:rPr lang="en-US" dirty="0"/>
                  <a:t>regression model can be classified into fixed-coefficient and time-varying-coefficient versions.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381000"/>
                <a:ext cx="8305800" cy="6096000"/>
              </a:xfrm>
              <a:blipFill rotWithShape="1">
                <a:blip r:embed="rId3"/>
                <a:stretch>
                  <a:fillRect l="-147" t="-600" r="-14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89102746"/>
              </p:ext>
            </p:extLst>
          </p:nvPr>
        </p:nvGraphicFramePr>
        <p:xfrm>
          <a:off x="3352800" y="2362200"/>
          <a:ext cx="1387929" cy="457200"/>
        </p:xfrm>
        <a:graphic>
          <a:graphicData uri="http://schemas.openxmlformats.org/presentationml/2006/ole">
            <mc:AlternateContent xmlns:mc="http://schemas.openxmlformats.org/markup-compatibility/2006">
              <mc:Choice xmlns:v="urn:schemas-microsoft-com:vml" Requires="v">
                <p:oleObj spid="_x0000_s37928" name="Equation" r:id="rId4" imgW="812447" imgH="266584" progId="Equation.DSMT4">
                  <p:embed/>
                </p:oleObj>
              </mc:Choice>
              <mc:Fallback>
                <p:oleObj name="Equation" r:id="rId4" imgW="812447" imgH="266584"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362200"/>
                        <a:ext cx="1387929"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73303356"/>
              </p:ext>
            </p:extLst>
          </p:nvPr>
        </p:nvGraphicFramePr>
        <p:xfrm>
          <a:off x="2057400" y="3733800"/>
          <a:ext cx="4324350" cy="457200"/>
        </p:xfrm>
        <a:graphic>
          <a:graphicData uri="http://schemas.openxmlformats.org/presentationml/2006/ole">
            <mc:AlternateContent xmlns:mc="http://schemas.openxmlformats.org/markup-compatibility/2006">
              <mc:Choice xmlns:v="urn:schemas-microsoft-com:vml" Requires="v">
                <p:oleObj spid="_x0000_s37929" name="Equation" r:id="rId6" imgW="2159000" imgH="228600" progId="Equation.DSMT4">
                  <p:embed/>
                </p:oleObj>
              </mc:Choice>
              <mc:Fallback>
                <p:oleObj name="Equation" r:id="rId6" imgW="21590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733800"/>
                        <a:ext cx="4324350" cy="4572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64618044"/>
              </p:ext>
            </p:extLst>
          </p:nvPr>
        </p:nvGraphicFramePr>
        <p:xfrm>
          <a:off x="1981200" y="4475629"/>
          <a:ext cx="5410200" cy="477371"/>
        </p:xfrm>
        <a:graphic>
          <a:graphicData uri="http://schemas.openxmlformats.org/presentationml/2006/ole">
            <mc:AlternateContent xmlns:mc="http://schemas.openxmlformats.org/markup-compatibility/2006">
              <mc:Choice xmlns:v="urn:schemas-microsoft-com:vml" Requires="v">
                <p:oleObj spid="_x0000_s37930" name="Equation" r:id="rId8" imgW="2590800" imgH="228600" progId="Equation.DSMT4">
                  <p:embed/>
                </p:oleObj>
              </mc:Choice>
              <mc:Fallback>
                <p:oleObj name="Equation" r:id="rId8" imgW="2590800" imgH="2286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475629"/>
                        <a:ext cx="5410200" cy="477371"/>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44</a:t>
            </a:fld>
            <a:endParaRPr lang="en-US">
              <a:solidFill>
                <a:schemeClr val="accent6">
                  <a:lumMod val="20000"/>
                  <a:lumOff val="80000"/>
                </a:schemeClr>
              </a:solidFill>
            </a:endParaRPr>
          </a:p>
        </p:txBody>
      </p:sp>
    </p:spTree>
    <p:extLst>
      <p:ext uri="{BB962C8B-B14F-4D97-AF65-F5344CB8AC3E}">
        <p14:creationId xmlns:p14="http://schemas.microsoft.com/office/powerpoint/2010/main" val="1948075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219200"/>
                <a:ext cx="8305800" cy="4830765"/>
              </a:xfrm>
            </p:spPr>
            <p:txBody>
              <a:bodyPr/>
              <a:lstStyle/>
              <a:p>
                <a:r>
                  <a:rPr lang="en-US" dirty="0"/>
                  <a:t>A common model found in finance literature that is used to estimate the return on security </a:t>
                </a:r>
                <a:r>
                  <a:rPr lang="en-US" i="1" dirty="0"/>
                  <a:t>j</a:t>
                </a:r>
                <a:r>
                  <a:rPr lang="en-US" dirty="0"/>
                  <a:t> is the </a:t>
                </a:r>
                <a:r>
                  <a:rPr lang="en-US" b="1" dirty="0"/>
                  <a:t>fixed-coefficient market model</a:t>
                </a:r>
                <a:r>
                  <a:rPr lang="en-US" dirty="0"/>
                  <a:t>.</a:t>
                </a:r>
                <a:r>
                  <a:rPr lang="en-US" b="1" dirty="0"/>
                  <a:t> </a:t>
                </a:r>
                <a:endParaRPr lang="en-US" b="1" dirty="0" smtClean="0"/>
              </a:p>
              <a:p>
                <a:endParaRPr lang="en-US" b="1" dirty="0"/>
              </a:p>
              <a:p>
                <a:endParaRPr lang="en-US" b="1" dirty="0" smtClean="0"/>
              </a:p>
              <a:p>
                <a:r>
                  <a:rPr lang="en-US" dirty="0"/>
                  <a:t>Where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a:t> = return on security in period </a:t>
                </a:r>
                <a:r>
                  <a:rPr lang="en-US" i="1" dirty="0"/>
                  <a:t>t</a:t>
                </a:r>
                <a:r>
                  <a:rPr lang="en-US" dirty="0"/>
                  <a:t>;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smtClean="0"/>
                  <a:t> </a:t>
                </a:r>
                <a:r>
                  <a:rPr lang="en-US" dirty="0"/>
                  <a:t>= regression intercept term in period </a:t>
                </a:r>
                <a:r>
                  <a:rPr lang="en-US" i="1" dirty="0"/>
                  <a:t>t</a:t>
                </a:r>
                <a:r>
                  <a:rPr lang="en-US" dirty="0"/>
                  <a: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𝑚𝑡</m:t>
                        </m:r>
                      </m:sub>
                    </m:sSub>
                  </m:oMath>
                </a14:m>
                <a:r>
                  <a:rPr lang="en-US" dirty="0"/>
                  <a:t> = return on the market portfolio in period </a:t>
                </a:r>
                <a:r>
                  <a:rPr lang="en-US" i="1" dirty="0"/>
                  <a:t>t</a:t>
                </a:r>
                <a:r>
                  <a:rPr lang="en-US" dirty="0"/>
                  <a:t>;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𝑗</m:t>
                        </m:r>
                      </m:sub>
                    </m:sSub>
                  </m:oMath>
                </a14:m>
                <a:r>
                  <a:rPr lang="en-US" dirty="0"/>
                  <a:t> = estimated parametric coefficient in period </a:t>
                </a:r>
                <a:r>
                  <a:rPr lang="en-US" i="1" dirty="0"/>
                  <a:t>t</a:t>
                </a:r>
                <a:r>
                  <a:rPr lang="en-US" dirty="0"/>
                  <a:t>; and </a:t>
                </a:r>
                <a14:m>
                  <m:oMath xmlns:m="http://schemas.openxmlformats.org/officeDocument/2006/math">
                    <m:sSub>
                      <m:sSubPr>
                        <m:ctrlPr>
                          <a:rPr lang="en-US" i="1">
                            <a:latin typeface="Cambria Math"/>
                          </a:rPr>
                        </m:ctrlPr>
                      </m:sSubPr>
                      <m:e>
                        <m:r>
                          <a:rPr lang="en-US">
                            <a:latin typeface="Cambria Math"/>
                          </a:rPr>
                          <m:t>∈</m:t>
                        </m:r>
                      </m:e>
                      <m:sub>
                        <m:r>
                          <a:rPr lang="en-US" i="1">
                            <a:latin typeface="Cambria Math"/>
                          </a:rPr>
                          <m:t>𝑗𝑡</m:t>
                        </m:r>
                      </m:sub>
                    </m:sSub>
                  </m:oMath>
                </a14:m>
                <a:r>
                  <a:rPr lang="en-US" dirty="0"/>
                  <a:t> = error term in period </a:t>
                </a:r>
                <a:r>
                  <a:rPr lang="en-US" i="1" dirty="0"/>
                  <a:t>t</a:t>
                </a:r>
                <a:r>
                  <a:rPr lang="en-US" dirty="0"/>
                  <a:t>.</a:t>
                </a:r>
              </a:p>
              <a:p>
                <a:r>
                  <a:rPr lang="en-US" dirty="0"/>
                  <a:t>Using the estimated </a:t>
                </a:r>
                <a:r>
                  <a:rPr lang="en-US" dirty="0" smtClean="0"/>
                  <a:t>coefficient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smtClean="0"/>
                  <a:t> </a:t>
                </a:r>
                <a:r>
                  <a:rPr lang="en-US" dirty="0"/>
                  <a:t>and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𝑗</m:t>
                        </m:r>
                      </m:sub>
                    </m:sSub>
                  </m:oMath>
                </a14:m>
                <a:r>
                  <a:rPr lang="en-US" dirty="0"/>
                  <a:t> from period </a:t>
                </a:r>
                <a:r>
                  <a:rPr lang="en-US" i="1" dirty="0"/>
                  <a:t>t</a:t>
                </a:r>
                <a:r>
                  <a:rPr lang="en-US" dirty="0"/>
                  <a:t> and forecasting the return on the market for time period </a:t>
                </a:r>
                <a14:m>
                  <m:oMath xmlns:m="http://schemas.openxmlformats.org/officeDocument/2006/math">
                    <m:r>
                      <a:rPr lang="en-US" i="1">
                        <a:latin typeface="Cambria Math"/>
                      </a:rPr>
                      <m:t>𝑡</m:t>
                    </m:r>
                    <m:r>
                      <a:rPr lang="en-US">
                        <a:latin typeface="Cambria Math"/>
                      </a:rPr>
                      <m:t>+1</m:t>
                    </m:r>
                  </m:oMath>
                </a14:m>
                <a:r>
                  <a:rPr lang="en-US" dirty="0"/>
                  <a: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r>
                          <a:rPr lang="en-US">
                            <a:latin typeface="Cambria Math"/>
                          </a:rPr>
                          <m:t>,</m:t>
                        </m:r>
                        <m:r>
                          <a:rPr lang="en-US" i="1">
                            <a:latin typeface="Cambria Math"/>
                          </a:rPr>
                          <m:t>𝑡</m:t>
                        </m:r>
                        <m:r>
                          <a:rPr lang="en-US">
                            <a:latin typeface="Cambria Math"/>
                          </a:rPr>
                          <m:t>+1</m:t>
                        </m:r>
                      </m:sub>
                    </m:sSub>
                  </m:oMath>
                </a14:m>
                <a:r>
                  <a:rPr lang="en-US" dirty="0"/>
                  <a:t> , the return on security </a:t>
                </a:r>
                <a:r>
                  <a:rPr lang="en-US" i="1" dirty="0"/>
                  <a:t>j</a:t>
                </a:r>
                <a:r>
                  <a:rPr lang="en-US" dirty="0"/>
                  <a:t> can be forecasted for period </a:t>
                </a:r>
                <a:r>
                  <a:rPr lang="en-US" i="1" dirty="0"/>
                  <a:t>t + </a:t>
                </a:r>
                <a:r>
                  <a:rPr lang="en-US" dirty="0"/>
                  <a:t>1:</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219200"/>
                <a:ext cx="8305800" cy="4830765"/>
              </a:xfrm>
              <a:blipFill rotWithShape="1">
                <a:blip r:embed="rId3"/>
                <a:stretch>
                  <a:fillRect l="-147" t="-505" r="-132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21.3.1.1 Fixed- Coefficient Market Model</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0109883"/>
              </p:ext>
            </p:extLst>
          </p:nvPr>
        </p:nvGraphicFramePr>
        <p:xfrm>
          <a:off x="2819400" y="2057400"/>
          <a:ext cx="2505456" cy="457200"/>
        </p:xfrm>
        <a:graphic>
          <a:graphicData uri="http://schemas.openxmlformats.org/presentationml/2006/ole">
            <mc:AlternateContent xmlns:mc="http://schemas.openxmlformats.org/markup-compatibility/2006">
              <mc:Choice xmlns:v="urn:schemas-microsoft-com:vml" Requires="v">
                <p:oleObj spid="_x0000_s38940" name="Equation" r:id="rId4" imgW="1308100" imgH="241300" progId="Equation.DSMT4">
                  <p:embed/>
                </p:oleObj>
              </mc:Choice>
              <mc:Fallback>
                <p:oleObj name="Equation" r:id="rId4" imgW="13081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057400"/>
                        <a:ext cx="2505456" cy="457200"/>
                      </a:xfrm>
                      <a:prstGeom prst="rect">
                        <a:avLst/>
                      </a:prstGeom>
                      <a:noFill/>
                    </p:spPr>
                  </p:pic>
                </p:oleObj>
              </mc:Fallback>
            </mc:AlternateContent>
          </a:graphicData>
        </a:graphic>
      </p:graphicFrame>
      <p:sp>
        <p:nvSpPr>
          <p:cNvPr id="6" name="TextBox 5"/>
          <p:cNvSpPr txBox="1"/>
          <p:nvPr/>
        </p:nvSpPr>
        <p:spPr>
          <a:xfrm>
            <a:off x="6705600" y="2246586"/>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(21.10)</a:t>
            </a: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628894169"/>
              </p:ext>
            </p:extLst>
          </p:nvPr>
        </p:nvGraphicFramePr>
        <p:xfrm>
          <a:off x="2895600" y="5029200"/>
          <a:ext cx="3028950" cy="437710"/>
        </p:xfrm>
        <a:graphic>
          <a:graphicData uri="http://schemas.openxmlformats.org/presentationml/2006/ole">
            <mc:AlternateContent xmlns:mc="http://schemas.openxmlformats.org/markup-compatibility/2006">
              <mc:Choice xmlns:v="urn:schemas-microsoft-com:vml" Requires="v">
                <p:oleObj spid="_x0000_s38941" name="Equation" r:id="rId6" imgW="1651000" imgH="241300" progId="Equation.DSMT4">
                  <p:embed/>
                </p:oleObj>
              </mc:Choice>
              <mc:Fallback>
                <p:oleObj name="Equation" r:id="rId6" imgW="1651000" imgH="2413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5029200"/>
                        <a:ext cx="3028950" cy="437710"/>
                      </a:xfrm>
                      <a:prstGeom prst="rect">
                        <a:avLst/>
                      </a:prstGeom>
                      <a:noFill/>
                    </p:spPr>
                  </p:pic>
                </p:oleObj>
              </mc:Fallback>
            </mc:AlternateContent>
          </a:graphicData>
        </a:graphic>
      </p:graphicFrame>
      <p:sp>
        <p:nvSpPr>
          <p:cNvPr id="9" name="TextBox 8"/>
          <p:cNvSpPr txBox="1"/>
          <p:nvPr/>
        </p:nvSpPr>
        <p:spPr>
          <a:xfrm>
            <a:off x="6705600" y="50292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(21.11)</a:t>
            </a:r>
          </a:p>
        </p:txBody>
      </p:sp>
      <p:sp>
        <p:nvSpPr>
          <p:cNvPr id="10" name="Slide Number Placeholder 9"/>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45</a:t>
            </a:fld>
            <a:endParaRPr lang="en-US">
              <a:solidFill>
                <a:schemeClr val="accent6">
                  <a:lumMod val="20000"/>
                  <a:lumOff val="80000"/>
                </a:schemeClr>
              </a:solidFill>
            </a:endParaRPr>
          </a:p>
        </p:txBody>
      </p:sp>
    </p:spTree>
    <p:extLst>
      <p:ext uri="{BB962C8B-B14F-4D97-AF65-F5344CB8AC3E}">
        <p14:creationId xmlns:p14="http://schemas.microsoft.com/office/powerpoint/2010/main" val="2016170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839200" cy="5029200"/>
          </a:xfrm>
        </p:spPr>
        <p:txBody>
          <a:bodyPr>
            <a:normAutofit/>
          </a:bodyPr>
          <a:lstStyle/>
          <a:p>
            <a:r>
              <a:rPr lang="en-US" dirty="0"/>
              <a:t>A variation of the fixed-coefficient market model, the </a:t>
            </a:r>
            <a:r>
              <a:rPr lang="en-US" b="1" dirty="0"/>
              <a:t>time-varying-coefficient market model</a:t>
            </a:r>
            <a:r>
              <a:rPr lang="en-US" dirty="0"/>
              <a:t> allows the coefficient to vary with time. </a:t>
            </a:r>
            <a:endParaRPr lang="en-US" dirty="0" smtClean="0"/>
          </a:p>
          <a:p>
            <a:r>
              <a:rPr lang="en-US" dirty="0" smtClean="0"/>
              <a:t>Algebraically:</a:t>
            </a:r>
          </a:p>
          <a:p>
            <a:endParaRPr lang="en-US" dirty="0"/>
          </a:p>
          <a:p>
            <a:pPr marL="0" indent="0">
              <a:buNone/>
            </a:pPr>
            <a:endParaRPr lang="en-US" dirty="0"/>
          </a:p>
          <a:p>
            <a:r>
              <a:rPr lang="en-US" dirty="0" smtClean="0"/>
              <a:t>Substituting </a:t>
            </a:r>
            <a:r>
              <a:rPr lang="en-US" dirty="0"/>
              <a:t>Equation (21.12b) into Equation (21.12a) leads to a multiple-regression format </a:t>
            </a:r>
            <a:r>
              <a:rPr lang="en-US" dirty="0" smtClean="0"/>
              <a:t>where</a:t>
            </a:r>
          </a:p>
          <a:p>
            <a:endParaRPr lang="en-US" dirty="0"/>
          </a:p>
          <a:p>
            <a:pPr marL="0" indent="0">
              <a:buNone/>
            </a:pPr>
            <a:endParaRPr lang="en-US" dirty="0"/>
          </a:p>
          <a:p>
            <a:r>
              <a:rPr lang="en-US" dirty="0"/>
              <a:t>In order to use this format to forecast , not only must  be forecasted but also , which indicates that a forecast of variable  must be available. </a:t>
            </a:r>
            <a:endParaRPr lang="en-US" dirty="0" smtClean="0"/>
          </a:p>
          <a:p>
            <a:r>
              <a:rPr lang="en-US" dirty="0" smtClean="0"/>
              <a:t>As </a:t>
            </a:r>
            <a:r>
              <a:rPr lang="en-US" dirty="0"/>
              <a:t>one can see this is a much more complex situation than forecasting using a constant beta. </a:t>
            </a:r>
          </a:p>
          <a:p>
            <a:endParaRPr lang="en-US" dirty="0"/>
          </a:p>
        </p:txBody>
      </p:sp>
      <p:sp>
        <p:nvSpPr>
          <p:cNvPr id="3" name="Title 2"/>
          <p:cNvSpPr>
            <a:spLocks noGrp="1"/>
          </p:cNvSpPr>
          <p:nvPr>
            <p:ph type="title"/>
          </p:nvPr>
        </p:nvSpPr>
        <p:spPr>
          <a:xfrm>
            <a:off x="152400" y="609600"/>
            <a:ext cx="8839200" cy="639763"/>
          </a:xfrm>
        </p:spPr>
        <p:txBody>
          <a:bodyPr/>
          <a:lstStyle/>
          <a:p>
            <a:pPr algn="ctr"/>
            <a:r>
              <a:rPr lang="en-US" dirty="0" smtClean="0"/>
              <a:t>21.3.1.2 Time- Varying- Coefficient Market Model</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96692847"/>
              </p:ext>
            </p:extLst>
          </p:nvPr>
        </p:nvGraphicFramePr>
        <p:xfrm>
          <a:off x="2438400" y="2362200"/>
          <a:ext cx="2560320" cy="457200"/>
        </p:xfrm>
        <a:graphic>
          <a:graphicData uri="http://schemas.openxmlformats.org/presentationml/2006/ole">
            <mc:AlternateContent xmlns:mc="http://schemas.openxmlformats.org/markup-compatibility/2006">
              <mc:Choice xmlns:v="urn:schemas-microsoft-com:vml" Requires="v">
                <p:oleObj spid="_x0000_s39979" name="Equation" r:id="rId3" imgW="1333500" imgH="241300" progId="Equation.DSMT4">
                  <p:embed/>
                </p:oleObj>
              </mc:Choice>
              <mc:Fallback>
                <p:oleObj name="Equation" r:id="rId3" imgW="13335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362200"/>
                        <a:ext cx="2560320"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44106231"/>
              </p:ext>
            </p:extLst>
          </p:nvPr>
        </p:nvGraphicFramePr>
        <p:xfrm>
          <a:off x="1676400" y="2971800"/>
          <a:ext cx="4517136" cy="457200"/>
        </p:xfrm>
        <a:graphic>
          <a:graphicData uri="http://schemas.openxmlformats.org/presentationml/2006/ole">
            <mc:AlternateContent xmlns:mc="http://schemas.openxmlformats.org/markup-compatibility/2006">
              <mc:Choice xmlns:v="urn:schemas-microsoft-com:vml" Requires="v">
                <p:oleObj spid="_x0000_s39980" name="Equation" r:id="rId5" imgW="2349500" imgH="241300" progId="Equation.DSMT4">
                  <p:embed/>
                </p:oleObj>
              </mc:Choice>
              <mc:Fallback>
                <p:oleObj name="Equation" r:id="rId5" imgW="23495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971800"/>
                        <a:ext cx="4517136" cy="4572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13645138"/>
              </p:ext>
            </p:extLst>
          </p:nvPr>
        </p:nvGraphicFramePr>
        <p:xfrm>
          <a:off x="706437" y="4343400"/>
          <a:ext cx="7731125" cy="457200"/>
        </p:xfrm>
        <a:graphic>
          <a:graphicData uri="http://schemas.openxmlformats.org/presentationml/2006/ole">
            <mc:AlternateContent xmlns:mc="http://schemas.openxmlformats.org/markup-compatibility/2006">
              <mc:Choice xmlns:v="urn:schemas-microsoft-com:vml" Requires="v">
                <p:oleObj spid="_x0000_s39981" name="Equation" r:id="rId7" imgW="4101840" imgH="241200" progId="Equation.DSMT4">
                  <p:embed/>
                </p:oleObj>
              </mc:Choice>
              <mc:Fallback>
                <p:oleObj name="Equation" r:id="rId7" imgW="4101840" imgH="241200" progId="Equation.DSMT4">
                  <p:embed/>
                  <p:pic>
                    <p:nvPicPr>
                      <p:cNvPr id="0" name="Object 5"/>
                      <p:cNvPicPr>
                        <a:picLocks noChangeAspect="1" noChangeArrowheads="1"/>
                      </p:cNvPicPr>
                      <p:nvPr/>
                    </p:nvPicPr>
                    <p:blipFill>
                      <a:blip r:embed="rId8"/>
                      <a:srcRect/>
                      <a:stretch>
                        <a:fillRect/>
                      </a:stretch>
                    </p:blipFill>
                    <p:spPr bwMode="auto">
                      <a:xfrm>
                        <a:off x="706437" y="4343400"/>
                        <a:ext cx="7731125" cy="457200"/>
                      </a:xfrm>
                      <a:prstGeom prst="rect">
                        <a:avLst/>
                      </a:prstGeom>
                      <a:noFill/>
                    </p:spPr>
                  </p:pic>
                </p:oleObj>
              </mc:Fallback>
            </mc:AlternateContent>
          </a:graphicData>
        </a:graphic>
      </p:graphicFrame>
      <p:sp>
        <p:nvSpPr>
          <p:cNvPr id="10" name="TextBox 9"/>
          <p:cNvSpPr txBox="1"/>
          <p:nvPr/>
        </p:nvSpPr>
        <p:spPr>
          <a:xfrm>
            <a:off x="7620000" y="2359572"/>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(21.12a)</a:t>
            </a:r>
          </a:p>
        </p:txBody>
      </p:sp>
      <p:sp>
        <p:nvSpPr>
          <p:cNvPr id="11" name="TextBox 10"/>
          <p:cNvSpPr txBox="1"/>
          <p:nvPr/>
        </p:nvSpPr>
        <p:spPr>
          <a:xfrm>
            <a:off x="7620000" y="2971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(21.12b)</a:t>
            </a:r>
          </a:p>
        </p:txBody>
      </p:sp>
      <p:sp>
        <p:nvSpPr>
          <p:cNvPr id="12" name="TextBox 11"/>
          <p:cNvSpPr txBox="1"/>
          <p:nvPr/>
        </p:nvSpPr>
        <p:spPr>
          <a:xfrm>
            <a:off x="7620000" y="38862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(21.13)</a:t>
            </a:r>
          </a:p>
        </p:txBody>
      </p:sp>
      <p:sp>
        <p:nvSpPr>
          <p:cNvPr id="13" name="Slide Number Placeholder 1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46</a:t>
            </a:fld>
            <a:endParaRPr lang="en-US">
              <a:solidFill>
                <a:schemeClr val="accent6">
                  <a:lumMod val="20000"/>
                  <a:lumOff val="80000"/>
                </a:schemeClr>
              </a:solidFill>
            </a:endParaRPr>
          </a:p>
        </p:txBody>
      </p:sp>
    </p:spTree>
    <p:extLst>
      <p:ext uri="{BB962C8B-B14F-4D97-AF65-F5344CB8AC3E}">
        <p14:creationId xmlns:p14="http://schemas.microsoft.com/office/powerpoint/2010/main" val="2584345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305800" cy="3810000"/>
          </a:xfrm>
        </p:spPr>
        <p:txBody>
          <a:bodyPr/>
          <a:lstStyle/>
          <a:p>
            <a:r>
              <a:rPr lang="en-US" dirty="0"/>
              <a:t>A</a:t>
            </a:r>
            <a:r>
              <a:rPr lang="en-US" b="1" dirty="0"/>
              <a:t> time series</a:t>
            </a:r>
            <a:r>
              <a:rPr lang="en-US" dirty="0"/>
              <a:t> is a set of observations generated sequentially in time</a:t>
            </a:r>
            <a:r>
              <a:rPr lang="en-US" dirty="0" smtClean="0"/>
              <a:t>.</a:t>
            </a:r>
          </a:p>
          <a:p>
            <a:r>
              <a:rPr lang="en-US" dirty="0" smtClean="0"/>
              <a:t>If </a:t>
            </a:r>
            <a:r>
              <a:rPr lang="en-US" dirty="0"/>
              <a:t>the set is continuous, the time series is said to be </a:t>
            </a:r>
            <a:r>
              <a:rPr lang="en-US" i="1" dirty="0"/>
              <a:t>continuous. </a:t>
            </a:r>
            <a:endParaRPr lang="en-US" i="1" dirty="0" smtClean="0"/>
          </a:p>
          <a:p>
            <a:r>
              <a:rPr lang="en-US" dirty="0" smtClean="0"/>
              <a:t>If </a:t>
            </a:r>
            <a:r>
              <a:rPr lang="en-US" dirty="0"/>
              <a:t>the set is discrete, the time series is said to be </a:t>
            </a:r>
            <a:r>
              <a:rPr lang="en-US" i="1" dirty="0"/>
              <a:t>discrete</a:t>
            </a:r>
            <a:r>
              <a:rPr lang="en-US" i="1" dirty="0" smtClean="0"/>
              <a:t>.</a:t>
            </a:r>
          </a:p>
          <a:p>
            <a:r>
              <a:rPr lang="en-US" dirty="0"/>
              <a:t>The use at time </a:t>
            </a:r>
            <a:r>
              <a:rPr lang="en-US" i="1" dirty="0"/>
              <a:t>t</a:t>
            </a:r>
            <a:r>
              <a:rPr lang="en-US" dirty="0"/>
              <a:t> of available observations from a time series to forecast its value at some future time </a:t>
            </a:r>
            <a:r>
              <a:rPr lang="en-US" i="1" dirty="0"/>
              <a:t>t</a:t>
            </a:r>
            <a:r>
              <a:rPr lang="en-US" dirty="0"/>
              <a:t> + 1 can provide a base for economic and business planning, production planning, inventory and production control, and optimization of industrial processes. </a:t>
            </a:r>
            <a:endParaRPr lang="en-US" dirty="0" smtClean="0"/>
          </a:p>
          <a:p>
            <a:r>
              <a:rPr lang="en-US" dirty="0" smtClean="0"/>
              <a:t>To </a:t>
            </a:r>
            <a:r>
              <a:rPr lang="en-US" dirty="0"/>
              <a:t>calculate the best forecasts, it is also necessary to specify their accuracy, so that the risks associated with decisions based upon the forecasts may be calculated. </a:t>
            </a:r>
            <a:endParaRPr lang="en-US" dirty="0" smtClean="0"/>
          </a:p>
        </p:txBody>
      </p:sp>
      <p:sp>
        <p:nvSpPr>
          <p:cNvPr id="3" name="Title 2"/>
          <p:cNvSpPr>
            <a:spLocks noGrp="1"/>
          </p:cNvSpPr>
          <p:nvPr>
            <p:ph type="title"/>
          </p:nvPr>
        </p:nvSpPr>
        <p:spPr/>
        <p:txBody>
          <a:bodyPr/>
          <a:lstStyle/>
          <a:p>
            <a:r>
              <a:rPr lang="en-US" dirty="0" smtClean="0"/>
              <a:t>21.3.2 Time-Series Approach</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47</a:t>
            </a:fld>
            <a:endParaRPr lang="en-US">
              <a:solidFill>
                <a:schemeClr val="accent6">
                  <a:lumMod val="20000"/>
                  <a:lumOff val="80000"/>
                </a:schemeClr>
              </a:solidFill>
            </a:endParaRPr>
          </a:p>
        </p:txBody>
      </p:sp>
    </p:spTree>
    <p:extLst>
      <p:ext uri="{BB962C8B-B14F-4D97-AF65-F5344CB8AC3E}">
        <p14:creationId xmlns:p14="http://schemas.microsoft.com/office/powerpoint/2010/main" val="490507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943600"/>
          </a:xfrm>
        </p:spPr>
        <p:txBody>
          <a:bodyPr>
            <a:normAutofit/>
          </a:bodyPr>
          <a:lstStyle/>
          <a:p>
            <a:r>
              <a:rPr lang="en-US" dirty="0"/>
              <a:t>Two major approaches to time-series analysis are </a:t>
            </a:r>
            <a:endParaRPr lang="en-US" dirty="0" smtClean="0"/>
          </a:p>
          <a:p>
            <a:pPr marL="914400" lvl="1" indent="-457200">
              <a:buFont typeface="+mj-lt"/>
              <a:buAutoNum type="arabicPeriod"/>
            </a:pPr>
            <a:r>
              <a:rPr lang="en-US" b="1" dirty="0" smtClean="0"/>
              <a:t>Component </a:t>
            </a:r>
            <a:r>
              <a:rPr lang="en-US" b="1" dirty="0"/>
              <a:t>analysis</a:t>
            </a:r>
            <a:r>
              <a:rPr lang="en-US" dirty="0"/>
              <a:t> regards the time series as being composed of several influences or components that are generally taken to be trend-cycle, seasonal, and random </a:t>
            </a:r>
            <a:r>
              <a:rPr lang="en-US" dirty="0" smtClean="0"/>
              <a:t>movements.</a:t>
            </a:r>
          </a:p>
          <a:p>
            <a:pPr lvl="2"/>
            <a:r>
              <a:rPr lang="en-US" dirty="0" smtClean="0"/>
              <a:t>In </a:t>
            </a:r>
            <a:r>
              <a:rPr lang="en-US" dirty="0"/>
              <a:t>component analysis the seasonal and trend movements are modeled in a deterministic manner. </a:t>
            </a:r>
            <a:endParaRPr lang="en-US" dirty="0" smtClean="0"/>
          </a:p>
          <a:p>
            <a:pPr lvl="2"/>
            <a:r>
              <a:rPr lang="en-US" dirty="0" smtClean="0"/>
              <a:t>The </a:t>
            </a:r>
            <a:r>
              <a:rPr lang="en-US" dirty="0"/>
              <a:t>trend might be fitted by a polynomial of a given degree and the seasonal component by a Fourier series (a trigonometric function with a given period and amplitude</a:t>
            </a:r>
            <a:r>
              <a:rPr lang="en-US" dirty="0" smtClean="0"/>
              <a:t>).</a:t>
            </a:r>
          </a:p>
          <a:p>
            <a:pPr marL="914400" lvl="1" indent="-457200">
              <a:buFont typeface="+mj-lt"/>
              <a:buAutoNum type="arabicPeriod"/>
            </a:pPr>
            <a:r>
              <a:rPr lang="en-US" b="1" dirty="0"/>
              <a:t>Sample-function analysis </a:t>
            </a:r>
            <a:r>
              <a:rPr lang="en-US" dirty="0"/>
              <a:t>regards a time series as an observed sample function representing a realization of an underlying stochastic process. </a:t>
            </a:r>
            <a:endParaRPr lang="en-US" dirty="0" smtClean="0"/>
          </a:p>
          <a:p>
            <a:pPr marL="1317625" lvl="2" indent="-457200"/>
            <a:r>
              <a:rPr lang="en-US" dirty="0" smtClean="0"/>
              <a:t>Complicated </a:t>
            </a:r>
            <a:r>
              <a:rPr lang="en-US" dirty="0"/>
              <a:t>parametric statistical-estimation procedures are used to determine the properties of time-series data. </a:t>
            </a:r>
            <a:endParaRPr lang="en-US" dirty="0" smtClean="0"/>
          </a:p>
          <a:p>
            <a:pPr marL="1317625" lvl="2" indent="-457200"/>
            <a:r>
              <a:rPr lang="en-US" dirty="0" smtClean="0"/>
              <a:t>Since </a:t>
            </a:r>
            <a:r>
              <a:rPr lang="en-US" dirty="0"/>
              <a:t>empirical results obtained from component analysis are easier to understand and interpret, henceforth this chapter concerns only component analysis.</a:t>
            </a:r>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48</a:t>
            </a:fld>
            <a:endParaRPr lang="en-US">
              <a:solidFill>
                <a:schemeClr val="accent6">
                  <a:lumMod val="20000"/>
                  <a:lumOff val="80000"/>
                </a:schemeClr>
              </a:solidFill>
            </a:endParaRPr>
          </a:p>
        </p:txBody>
      </p:sp>
    </p:spTree>
    <p:extLst>
      <p:ext uri="{BB962C8B-B14F-4D97-AF65-F5344CB8AC3E}">
        <p14:creationId xmlns:p14="http://schemas.microsoft.com/office/powerpoint/2010/main" val="560772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305800" cy="4343400"/>
          </a:xfrm>
        </p:spPr>
        <p:txBody>
          <a:bodyPr/>
          <a:lstStyle/>
          <a:p>
            <a:r>
              <a:rPr lang="en-US" dirty="0"/>
              <a:t>Component analysis is based on the premise that seasonal fluctuations can be measured in an original series of economic data and separated from trend, cyclical, trading-day, and random fluctuation. </a:t>
            </a:r>
            <a:endParaRPr lang="en-US" dirty="0" smtClean="0"/>
          </a:p>
          <a:p>
            <a:r>
              <a:rPr lang="en-US" dirty="0"/>
              <a:t>The seasonal component reflects a long-term pattern of variation which is repeated constantly or in an evolving fashion from year to year. </a:t>
            </a:r>
            <a:endParaRPr lang="en-US" dirty="0" smtClean="0"/>
          </a:p>
          <a:p>
            <a:r>
              <a:rPr lang="en-US" dirty="0" smtClean="0"/>
              <a:t>The </a:t>
            </a:r>
            <a:r>
              <a:rPr lang="en-US" dirty="0"/>
              <a:t>trend-cycle component includes the long-term trend and the business cycle</a:t>
            </a:r>
            <a:r>
              <a:rPr lang="en-US" dirty="0" smtClean="0"/>
              <a:t>.</a:t>
            </a:r>
          </a:p>
          <a:p>
            <a:r>
              <a:rPr lang="en-US" dirty="0" smtClean="0"/>
              <a:t>The </a:t>
            </a:r>
            <a:r>
              <a:rPr lang="en-US" dirty="0"/>
              <a:t>trading-day component consists of variations which are attributed to the composition of the calendar. </a:t>
            </a:r>
            <a:endParaRPr lang="en-US" dirty="0" smtClean="0"/>
          </a:p>
          <a:p>
            <a:r>
              <a:rPr lang="en-US" dirty="0" smtClean="0"/>
              <a:t>The </a:t>
            </a:r>
            <a:r>
              <a:rPr lang="en-US" dirty="0"/>
              <a:t>random component is composed of residual variations that reflect the effect of random or unexplained events in the time series. </a:t>
            </a:r>
          </a:p>
        </p:txBody>
      </p:sp>
      <p:sp>
        <p:nvSpPr>
          <p:cNvPr id="3" name="Title 2"/>
          <p:cNvSpPr>
            <a:spLocks noGrp="1"/>
          </p:cNvSpPr>
          <p:nvPr>
            <p:ph type="title"/>
          </p:nvPr>
        </p:nvSpPr>
        <p:spPr/>
        <p:txBody>
          <a:bodyPr/>
          <a:lstStyle/>
          <a:p>
            <a:r>
              <a:rPr lang="en-US" dirty="0" smtClean="0"/>
              <a:t>21.3.2.1 Component Analysis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49</a:t>
            </a:fld>
            <a:endParaRPr lang="en-US">
              <a:solidFill>
                <a:schemeClr val="accent6">
                  <a:lumMod val="20000"/>
                  <a:lumOff val="80000"/>
                </a:schemeClr>
              </a:solidFill>
            </a:endParaRPr>
          </a:p>
        </p:txBody>
      </p:sp>
    </p:spTree>
    <p:extLst>
      <p:ext uri="{BB962C8B-B14F-4D97-AF65-F5344CB8AC3E}">
        <p14:creationId xmlns:p14="http://schemas.microsoft.com/office/powerpoint/2010/main" val="54346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14600"/>
            <a:ext cx="8305800" cy="1219200"/>
          </a:xfrm>
        </p:spPr>
        <p:txBody>
          <a:bodyPr/>
          <a:lstStyle/>
          <a:p>
            <a:pPr algn="ctr"/>
            <a:r>
              <a:rPr lang="en-US" dirty="0"/>
              <a:t>This section explores the relationship between two components of security analysis and portfolio management: fundamental analysis and technical analysis. </a:t>
            </a:r>
          </a:p>
          <a:p>
            <a:endParaRPr lang="en-US" dirty="0"/>
          </a:p>
        </p:txBody>
      </p:sp>
      <p:sp>
        <p:nvSpPr>
          <p:cNvPr id="3" name="Title 2"/>
          <p:cNvSpPr>
            <a:spLocks noGrp="1"/>
          </p:cNvSpPr>
          <p:nvPr>
            <p:ph type="title"/>
          </p:nvPr>
        </p:nvSpPr>
        <p:spPr/>
        <p:txBody>
          <a:bodyPr/>
          <a:lstStyle/>
          <a:p>
            <a:r>
              <a:rPr lang="en-US" sz="3200" dirty="0" smtClean="0"/>
              <a:t>21.1 Fundamental Versus Technical Analysis</a:t>
            </a:r>
            <a:endParaRPr lang="en-US" sz="3200"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3557025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79435"/>
            <a:ext cx="8305800" cy="5592765"/>
          </a:xfrm>
        </p:spPr>
        <p:txBody>
          <a:bodyPr/>
          <a:lstStyle/>
          <a:p>
            <a:r>
              <a:rPr lang="en-US" dirty="0"/>
              <a:t>Decomposing past time series and discovering the relative percentage contribution of the trend, seasonal, and random components to changes in the series provide insight to financial analysts. </a:t>
            </a:r>
            <a:endParaRPr lang="en-US" dirty="0" smtClean="0"/>
          </a:p>
          <a:p>
            <a:r>
              <a:rPr lang="en-US" dirty="0" smtClean="0"/>
              <a:t>The </a:t>
            </a:r>
            <a:r>
              <a:rPr lang="en-US" dirty="0"/>
              <a:t>trend-cycle component reflects permanent information in both a short- and long-run economic time series. </a:t>
            </a:r>
            <a:endParaRPr lang="en-US" dirty="0" smtClean="0"/>
          </a:p>
          <a:p>
            <a:r>
              <a:rPr lang="en-US" dirty="0" smtClean="0"/>
              <a:t>The </a:t>
            </a:r>
            <a:r>
              <a:rPr lang="en-US" dirty="0"/>
              <a:t>seasonal component is considered to represent a permanent pattern underlying the short-run time series. </a:t>
            </a:r>
            <a:endParaRPr lang="en-US" dirty="0" smtClean="0"/>
          </a:p>
          <a:p>
            <a:r>
              <a:rPr lang="en-US" dirty="0" smtClean="0"/>
              <a:t>The </a:t>
            </a:r>
            <a:r>
              <a:rPr lang="en-US" dirty="0"/>
              <a:t>random component contains the randomness that exists in the time series for both short- and long-run analysis</a:t>
            </a:r>
            <a:r>
              <a:rPr lang="en-US" dirty="0" smtClean="0"/>
              <a:t>.</a:t>
            </a:r>
          </a:p>
          <a:p>
            <a:r>
              <a:rPr lang="en-US" dirty="0" smtClean="0"/>
              <a:t>The </a:t>
            </a:r>
            <a:r>
              <a:rPr lang="en-US" dirty="0"/>
              <a:t>higher the relative percentage contribution of the random component in a time series, the greater the uncertainty and thus the greater the probability of forecasting errors</a:t>
            </a:r>
            <a:r>
              <a:rPr lang="en-US" dirty="0" smtClean="0"/>
              <a:t>.</a:t>
            </a:r>
          </a:p>
          <a:p>
            <a:r>
              <a:rPr lang="en-US" dirty="0"/>
              <a:t>An industry index of the percentage contribution of the random components for each income statement variable would provide a useful benchmark to measure the reliability of an analyst’s forecast.</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50</a:t>
            </a:fld>
            <a:endParaRPr lang="en-US">
              <a:solidFill>
                <a:schemeClr val="accent6">
                  <a:lumMod val="20000"/>
                  <a:lumOff val="80000"/>
                </a:schemeClr>
              </a:solidFill>
            </a:endParaRPr>
          </a:p>
        </p:txBody>
      </p:sp>
    </p:spTree>
    <p:extLst>
      <p:ext uri="{BB962C8B-B14F-4D97-AF65-F5344CB8AC3E}">
        <p14:creationId xmlns:p14="http://schemas.microsoft.com/office/powerpoint/2010/main" val="1819300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676400"/>
                <a:ext cx="8305800" cy="3733800"/>
              </a:xfrm>
            </p:spPr>
            <p:txBody>
              <a:bodyPr/>
              <a:lstStyle/>
              <a:p>
                <a:r>
                  <a:rPr lang="en-US" dirty="0" smtClean="0"/>
                  <a:t>A series that is purely random is sometimes referred to as a white-noise or </a:t>
                </a:r>
                <a:r>
                  <a:rPr lang="en-US" b="1" dirty="0"/>
                  <a:t>random-walk</a:t>
                </a:r>
                <a:r>
                  <a:rPr lang="en-US" dirty="0"/>
                  <a:t> model. </a:t>
                </a:r>
                <a:endParaRPr lang="en-US" dirty="0" smtClean="0"/>
              </a:p>
              <a:p>
                <a:r>
                  <a:rPr lang="en-US" dirty="0"/>
                  <a:t>Mathematically such a series can be described by the following equation</a:t>
                </a:r>
                <a:r>
                  <a:rPr lang="en-US" dirty="0" smtClean="0"/>
                  <a:t>:</a:t>
                </a:r>
              </a:p>
              <a:p>
                <a:endParaRPr lang="en-US" dirty="0"/>
              </a:p>
              <a:p>
                <a:endParaRPr lang="en-US" dirty="0" smtClean="0"/>
              </a:p>
              <a:p>
                <a:r>
                  <a:rPr lang="en-US" dirty="0"/>
                  <a:t>in which the series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sub>
                    </m:sSub>
                  </m:oMath>
                </a14:m>
                <a:r>
                  <a:rPr lang="en-US" dirty="0"/>
                  <a:t> is assumed to have a mean of zero, to be unrelated to its past values, and to have a constant variance over time. </a:t>
                </a:r>
                <a:endParaRPr lang="en-US" dirty="0" smtClean="0"/>
              </a:p>
              <a:p>
                <a:r>
                  <a:rPr lang="en-US" dirty="0" smtClean="0"/>
                  <a:t>Mathematically</a:t>
                </a:r>
                <a:r>
                  <a:rPr lang="en-US" dirty="0"/>
                  <a:t>, these assumptions can be summarized as (</a:t>
                </a:r>
                <a:r>
                  <a:rPr lang="en-US" dirty="0" err="1"/>
                  <a:t>i</a:t>
                </a:r>
                <a:r>
                  <a:rPr lang="en-US" dirty="0"/>
                  <a:t>) </a:t>
                </a:r>
                <a14:m>
                  <m:oMath xmlns:m="http://schemas.openxmlformats.org/officeDocument/2006/math">
                    <m:r>
                      <a:rPr lang="en-US" i="1">
                        <a:latin typeface="Cambria Math"/>
                      </a:rPr>
                      <m:t>𝐸</m:t>
                    </m:r>
                    <m:r>
                      <a:rPr lang="en-US">
                        <a:latin typeface="Cambria Math"/>
                      </a:rPr>
                      <m:t>(</m:t>
                    </m:r>
                    <m:sSub>
                      <m:sSubPr>
                        <m:ctrlPr>
                          <a:rPr lang="en-US" i="1">
                            <a:latin typeface="Cambria Math"/>
                          </a:rPr>
                        </m:ctrlPr>
                      </m:sSubPr>
                      <m:e>
                        <m:r>
                          <a:rPr lang="en-US" i="1">
                            <a:latin typeface="Cambria Math"/>
                          </a:rPr>
                          <m:t>𝑎</m:t>
                        </m:r>
                      </m:e>
                      <m:sub>
                        <m:r>
                          <a:rPr lang="en-US" i="1">
                            <a:latin typeface="Cambria Math"/>
                          </a:rPr>
                          <m:t>𝑡</m:t>
                        </m:r>
                      </m:sub>
                    </m:sSub>
                    <m:r>
                      <a:rPr lang="en-US">
                        <a:latin typeface="Cambria Math"/>
                      </a:rPr>
                      <m:t>)=0</m:t>
                    </m:r>
                  </m:oMath>
                </a14:m>
                <a:r>
                  <a:rPr lang="en-US" dirty="0"/>
                  <a:t>, (ii) </a:t>
                </a:r>
                <a14:m>
                  <m:oMath xmlns:m="http://schemas.openxmlformats.org/officeDocument/2006/math">
                    <m:r>
                      <a:rPr lang="en-US" i="1">
                        <a:latin typeface="Cambria Math"/>
                      </a:rPr>
                      <m:t>𝐸</m:t>
                    </m:r>
                    <m:d>
                      <m:dPr>
                        <m:ctrlPr>
                          <a:rPr lang="en-US" i="1">
                            <a:latin typeface="Cambria Math"/>
                          </a:rPr>
                        </m:ctrlPr>
                      </m:dPr>
                      <m:e>
                        <m:sSub>
                          <m:sSubPr>
                            <m:ctrlPr>
                              <a:rPr lang="en-US" i="1">
                                <a:latin typeface="Cambria Math"/>
                              </a:rPr>
                            </m:ctrlPr>
                          </m:sSubPr>
                          <m:e>
                            <m:r>
                              <a:rPr lang="en-US" i="1">
                                <a:latin typeface="Cambria Math"/>
                              </a:rPr>
                              <m:t>𝑎</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𝑎</m:t>
                            </m:r>
                          </m:e>
                          <m:sub>
                            <m:r>
                              <a:rPr lang="en-US" i="1">
                                <a:latin typeface="Cambria Math"/>
                              </a:rPr>
                              <m:t>𝑡</m:t>
                            </m:r>
                            <m:r>
                              <a:rPr lang="en-US">
                                <a:latin typeface="Cambria Math"/>
                              </a:rPr>
                              <m:t>−</m:t>
                            </m:r>
                            <m:r>
                              <a:rPr lang="en-US" i="1">
                                <a:latin typeface="Cambria Math"/>
                              </a:rPr>
                              <m:t>𝑖</m:t>
                            </m:r>
                          </m:sub>
                        </m:sSub>
                      </m:e>
                    </m:d>
                    <m:r>
                      <a:rPr lang="en-US">
                        <a:latin typeface="Cambria Math"/>
                      </a:rPr>
                      <m:t>=0</m:t>
                    </m:r>
                    <m:r>
                      <m:rPr>
                        <m:nor/>
                      </m:rPr>
                      <a:rPr lang="en-US" i="1"/>
                      <m:t> </m:t>
                    </m:r>
                    <m:r>
                      <m:rPr>
                        <m:nor/>
                      </m:rPr>
                      <a:rPr lang="en-US" i="1"/>
                      <m:t>for</m:t>
                    </m:r>
                    <m:r>
                      <m:rPr>
                        <m:nor/>
                      </m:rPr>
                      <a:rPr lang="en-US" i="1"/>
                      <m:t> </m:t>
                    </m:r>
                    <m:r>
                      <m:rPr>
                        <m:nor/>
                      </m:rPr>
                      <a:rPr lang="en-US" i="1"/>
                      <m:t>all</m:t>
                    </m:r>
                    <m:r>
                      <m:rPr>
                        <m:nor/>
                      </m:rPr>
                      <a:rPr lang="en-US" i="1"/>
                      <m:t> </m:t>
                    </m:r>
                    <m:r>
                      <a:rPr lang="en-US" i="1">
                        <a:latin typeface="Cambria Math"/>
                      </a:rPr>
                      <m:t>𝑡</m:t>
                    </m:r>
                    <m:r>
                      <m:rPr>
                        <m:nor/>
                      </m:rPr>
                      <a:rPr lang="en-US" i="1"/>
                      <m:t> </m:t>
                    </m:r>
                    <m:r>
                      <m:rPr>
                        <m:nor/>
                      </m:rPr>
                      <a:rPr lang="en-US" i="1"/>
                      <m:t>and</m:t>
                    </m:r>
                    <m:r>
                      <m:rPr>
                        <m:nor/>
                      </m:rPr>
                      <a:rPr lang="en-US" i="1"/>
                      <m:t> </m:t>
                    </m:r>
                    <m:r>
                      <a:rPr lang="en-US" i="1">
                        <a:latin typeface="Cambria Math"/>
                      </a:rPr>
                      <m:t>𝑖</m:t>
                    </m:r>
                    <m:r>
                      <a:rPr lang="en-US">
                        <a:latin typeface="Cambria Math"/>
                      </a:rPr>
                      <m:t>≠0</m:t>
                    </m:r>
                    <m:r>
                      <a:rPr lang="en-US" b="0" i="0" smtClean="0">
                        <a:latin typeface="Cambria Math"/>
                      </a:rPr>
                      <m:t>,</m:t>
                    </m:r>
                  </m:oMath>
                </a14:m>
                <a:r>
                  <a:rPr lang="en-US" dirty="0" smtClean="0"/>
                  <a:t> </a:t>
                </a:r>
                <a:r>
                  <a:rPr lang="en-US" dirty="0"/>
                  <a:t>(iii) </a:t>
                </a:r>
                <a14:m>
                  <m:oMath xmlns:m="http://schemas.openxmlformats.org/officeDocument/2006/math">
                    <m:r>
                      <m:rPr>
                        <m:nor/>
                      </m:rPr>
                      <a:rPr lang="en-US"/>
                      <m:t>Var</m:t>
                    </m:r>
                    <m:r>
                      <a:rPr lang="en-US">
                        <a:latin typeface="Cambria Math"/>
                      </a:rPr>
                      <m:t>(</m:t>
                    </m:r>
                    <m:sSub>
                      <m:sSubPr>
                        <m:ctrlPr>
                          <a:rPr lang="en-US" i="1">
                            <a:latin typeface="Cambria Math"/>
                          </a:rPr>
                        </m:ctrlPr>
                      </m:sSubPr>
                      <m:e>
                        <m:r>
                          <a:rPr lang="en-US" i="1">
                            <a:latin typeface="Cambria Math"/>
                          </a:rPr>
                          <m:t>𝑎</m:t>
                        </m:r>
                      </m:e>
                      <m:sub>
                        <m:r>
                          <a:rPr lang="en-US" i="1">
                            <a:latin typeface="Cambria Math"/>
                          </a:rPr>
                          <m:t>𝑡</m:t>
                        </m:r>
                      </m:sub>
                    </m:sSub>
                    <m:r>
                      <a:rPr lang="en-US">
                        <a:latin typeface="Cambria Math"/>
                      </a:rPr>
                      <m:t>)=</m:t>
                    </m:r>
                    <m:sSubSup>
                      <m:sSubSupPr>
                        <m:ctrlPr>
                          <a:rPr lang="en-US" i="1">
                            <a:latin typeface="Cambria Math"/>
                          </a:rPr>
                        </m:ctrlPr>
                      </m:sSubSupPr>
                      <m:e>
                        <m:r>
                          <a:rPr lang="en-US" i="1">
                            <a:latin typeface="Cambria Math"/>
                          </a:rPr>
                          <m:t>𝜎</m:t>
                        </m:r>
                      </m:e>
                      <m:sub>
                        <m:r>
                          <a:rPr lang="en-US" i="1">
                            <a:latin typeface="Cambria Math"/>
                          </a:rPr>
                          <m:t>𝑎</m:t>
                        </m:r>
                      </m:sub>
                      <m:sup>
                        <m:r>
                          <a:rPr lang="en-US">
                            <a:latin typeface="Cambria Math"/>
                          </a:rPr>
                          <m:t>2</m:t>
                        </m:r>
                      </m:sup>
                    </m:sSubSup>
                    <m:r>
                      <m:rPr>
                        <m:nor/>
                      </m:rPr>
                      <a:rPr lang="en-US" i="1"/>
                      <m:t> </m:t>
                    </m:r>
                    <m:r>
                      <m:rPr>
                        <m:nor/>
                      </m:rPr>
                      <a:rPr lang="en-US" i="1"/>
                      <m:t>for</m:t>
                    </m:r>
                    <m:r>
                      <m:rPr>
                        <m:nor/>
                      </m:rPr>
                      <a:rPr lang="en-US" i="1"/>
                      <m:t> </m:t>
                    </m:r>
                    <m:r>
                      <m:rPr>
                        <m:nor/>
                      </m:rPr>
                      <a:rPr lang="en-US" i="1"/>
                      <m:t>all</m:t>
                    </m:r>
                    <m:r>
                      <m:rPr>
                        <m:nor/>
                      </m:rPr>
                      <a:rPr lang="en-US" i="1"/>
                      <m:t> </m:t>
                    </m:r>
                    <m:r>
                      <a:rPr lang="en-US" i="1">
                        <a:latin typeface="Cambria Math"/>
                      </a:rPr>
                      <m:t>𝑡</m:t>
                    </m:r>
                  </m:oMath>
                </a14:m>
                <a:r>
                  <a:rPr lang="en-US" dirty="0"/>
                  <a:t> .</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676400"/>
                <a:ext cx="8305800" cy="3733800"/>
              </a:xfrm>
              <a:blipFill rotWithShape="1">
                <a:blip r:embed="rId3"/>
                <a:stretch>
                  <a:fillRect l="-147" t="-653" r="-110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21.3.2.2 ARIMA Models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38364876"/>
              </p:ext>
            </p:extLst>
          </p:nvPr>
        </p:nvGraphicFramePr>
        <p:xfrm>
          <a:off x="2667000" y="2971800"/>
          <a:ext cx="857250" cy="457200"/>
        </p:xfrm>
        <a:graphic>
          <a:graphicData uri="http://schemas.openxmlformats.org/presentationml/2006/ole">
            <mc:AlternateContent xmlns:mc="http://schemas.openxmlformats.org/markup-compatibility/2006">
              <mc:Choice xmlns:v="urn:schemas-microsoft-com:vml" Requires="v">
                <p:oleObj spid="_x0000_s40974" name="Equation" r:id="rId4" imgW="431613" imgH="228501" progId="Equation.DSMT4">
                  <p:embed/>
                </p:oleObj>
              </mc:Choice>
              <mc:Fallback>
                <p:oleObj name="Equation" r:id="rId4" imgW="431613" imgH="228501"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971800"/>
                        <a:ext cx="857250" cy="457200"/>
                      </a:xfrm>
                      <a:prstGeom prst="rect">
                        <a:avLst/>
                      </a:prstGeom>
                      <a:noFill/>
                    </p:spPr>
                  </p:pic>
                </p:oleObj>
              </mc:Fallback>
            </mc:AlternateContent>
          </a:graphicData>
        </a:graphic>
      </p:graphicFrame>
      <p:sp>
        <p:nvSpPr>
          <p:cNvPr id="6" name="TextBox 5"/>
          <p:cNvSpPr txBox="1"/>
          <p:nvPr/>
        </p:nvSpPr>
        <p:spPr>
          <a:xfrm>
            <a:off x="6781800" y="3021724"/>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(21.14)</a:t>
            </a:r>
          </a:p>
        </p:txBody>
      </p:sp>
      <p:sp>
        <p:nvSpPr>
          <p:cNvPr id="7" name="Slide Number Placeholder 6"/>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51</a:t>
            </a:fld>
            <a:endParaRPr lang="en-US">
              <a:solidFill>
                <a:schemeClr val="accent6">
                  <a:lumMod val="20000"/>
                  <a:lumOff val="80000"/>
                </a:schemeClr>
              </a:solidFill>
            </a:endParaRPr>
          </a:p>
        </p:txBody>
      </p:sp>
    </p:spTree>
    <p:extLst>
      <p:ext uri="{BB962C8B-B14F-4D97-AF65-F5344CB8AC3E}">
        <p14:creationId xmlns:p14="http://schemas.microsoft.com/office/powerpoint/2010/main" val="261156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3886200"/>
          </a:xfrm>
        </p:spPr>
        <p:txBody>
          <a:bodyPr/>
          <a:lstStyle/>
          <a:p>
            <a:r>
              <a:rPr lang="en-US" dirty="0"/>
              <a:t>Modifying Equation (21.14) to allow the series to be concentrated around a nonzero mean , the series could now be described</a:t>
            </a:r>
            <a:r>
              <a:rPr lang="en-US" dirty="0" smtClean="0"/>
              <a:t>:</a:t>
            </a:r>
          </a:p>
          <a:p>
            <a:pPr marL="0" indent="0">
              <a:buNone/>
            </a:pPr>
            <a:endParaRPr lang="en-US" dirty="0" smtClean="0"/>
          </a:p>
          <a:p>
            <a:pPr marL="0" indent="0">
              <a:buNone/>
            </a:pPr>
            <a:endParaRPr lang="en-US" dirty="0" smtClean="0"/>
          </a:p>
          <a:p>
            <a:r>
              <a:rPr lang="en-US" dirty="0"/>
              <a:t>Equation (21.15) is a model that can be used to represent many different time series in economics and finance. </a:t>
            </a:r>
            <a:endParaRPr lang="en-US" dirty="0" smtClean="0"/>
          </a:p>
          <a:p>
            <a:r>
              <a:rPr lang="en-US" dirty="0" smtClean="0"/>
              <a:t>For </a:t>
            </a:r>
            <a:r>
              <a:rPr lang="en-US" dirty="0"/>
              <a:t>example, in an efficient market a series of stock prices might be expected to randomly fluctuate around a constant mean. </a:t>
            </a:r>
            <a:endParaRPr lang="en-US" dirty="0" smtClean="0"/>
          </a:p>
          <a:p>
            <a:r>
              <a:rPr lang="en-US" dirty="0" smtClean="0"/>
              <a:t>So </a:t>
            </a:r>
            <a:r>
              <a:rPr lang="en-US" dirty="0"/>
              <a:t>the actual stock price observed in time period </a:t>
            </a:r>
            <a:r>
              <a:rPr lang="en-US" i="1" dirty="0"/>
              <a:t>t</a:t>
            </a:r>
            <a:r>
              <a:rPr lang="en-US" dirty="0"/>
              <a:t> would be equal to its average price plus some random shock in time period </a:t>
            </a:r>
            <a:r>
              <a:rPr lang="en-US" i="1" dirty="0"/>
              <a:t>t</a:t>
            </a:r>
            <a:r>
              <a:rPr lang="en-US" dirty="0"/>
              <a:t>.</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87237438"/>
              </p:ext>
            </p:extLst>
          </p:nvPr>
        </p:nvGraphicFramePr>
        <p:xfrm>
          <a:off x="2819400" y="2057400"/>
          <a:ext cx="1314454" cy="457201"/>
        </p:xfrm>
        <a:graphic>
          <a:graphicData uri="http://schemas.openxmlformats.org/presentationml/2006/ole">
            <mc:AlternateContent xmlns:mc="http://schemas.openxmlformats.org/markup-compatibility/2006">
              <mc:Choice xmlns:v="urn:schemas-microsoft-com:vml" Requires="v">
                <p:oleObj spid="_x0000_s41998" name="Equation" r:id="rId3" imgW="660400" imgH="228600" progId="Equation.DSMT4">
                  <p:embed/>
                </p:oleObj>
              </mc:Choice>
              <mc:Fallback>
                <p:oleObj name="Equation" r:id="rId3" imgW="6604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057400"/>
                        <a:ext cx="1314454" cy="457201"/>
                      </a:xfrm>
                      <a:prstGeom prst="rect">
                        <a:avLst/>
                      </a:prstGeom>
                      <a:noFill/>
                    </p:spPr>
                  </p:pic>
                </p:oleObj>
              </mc:Fallback>
            </mc:AlternateContent>
          </a:graphicData>
        </a:graphic>
      </p:graphicFrame>
      <p:sp>
        <p:nvSpPr>
          <p:cNvPr id="6" name="TextBox 5"/>
          <p:cNvSpPr txBox="1"/>
          <p:nvPr/>
        </p:nvSpPr>
        <p:spPr>
          <a:xfrm>
            <a:off x="6096000" y="2057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(21.15)</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52</a:t>
            </a:fld>
            <a:endParaRPr lang="en-US">
              <a:solidFill>
                <a:schemeClr val="accent6">
                  <a:lumMod val="20000"/>
                  <a:lumOff val="80000"/>
                </a:schemeClr>
              </a:solidFill>
            </a:endParaRPr>
          </a:p>
        </p:txBody>
      </p:sp>
    </p:spTree>
    <p:extLst>
      <p:ext uri="{BB962C8B-B14F-4D97-AF65-F5344CB8AC3E}">
        <p14:creationId xmlns:p14="http://schemas.microsoft.com/office/powerpoint/2010/main" val="1454019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914400"/>
                <a:ext cx="8305800" cy="4953000"/>
              </a:xfrm>
            </p:spPr>
            <p:txBody>
              <a:bodyPr/>
              <a:lstStyle/>
              <a:p>
                <a:r>
                  <a:rPr lang="en-US" b="1" dirty="0" smtClean="0"/>
                  <a:t>World’s decomposition </a:t>
                </a:r>
                <a:r>
                  <a:rPr lang="en-US" dirty="0" smtClean="0"/>
                  <a:t>is a theorem that models a purely random series by proving that </a:t>
                </a:r>
                <a:r>
                  <a:rPr lang="en-US" dirty="0"/>
                  <a:t>any stationary time series (a series is stationary if it is centered around a constant mean) can be considered as a sum of self-deterministic components</a:t>
                </a:r>
                <a:r>
                  <a:rPr lang="en-US" dirty="0" smtClean="0"/>
                  <a:t>.</a:t>
                </a:r>
              </a:p>
              <a:p>
                <a:r>
                  <a:rPr lang="en-US" dirty="0" smtClean="0"/>
                  <a:t>It </a:t>
                </a:r>
                <a:r>
                  <a:rPr lang="en-US" dirty="0"/>
                  <a:t>states that a time series can be generated from a weighted average of past random shocks of infinite order. </a:t>
                </a:r>
                <a:endParaRPr lang="en-US" dirty="0" smtClean="0"/>
              </a:p>
              <a:p>
                <a:r>
                  <a:rPr lang="en-US" dirty="0"/>
                  <a:t>. A model such as this is known as a </a:t>
                </a:r>
                <a:r>
                  <a:rPr lang="en-US" b="1" dirty="0"/>
                  <a:t>moving average of infinite order</a:t>
                </a:r>
                <a:r>
                  <a:rPr lang="en-US" dirty="0"/>
                  <a:t> and can be expressed by the following equation</a:t>
                </a:r>
                <a:r>
                  <a:rPr lang="en-US" dirty="0" smtClean="0"/>
                  <a:t>:</a:t>
                </a:r>
              </a:p>
              <a:p>
                <a:endParaRPr lang="en-US" dirty="0"/>
              </a:p>
              <a:p>
                <a:endParaRPr lang="en-US" dirty="0" smtClean="0"/>
              </a:p>
              <a:p>
                <a:r>
                  <a:rPr lang="en-US" dirty="0"/>
                  <a:t>Where </a:t>
                </a:r>
                <a14:m>
                  <m:oMath xmlns:m="http://schemas.openxmlformats.org/officeDocument/2006/math">
                    <m:r>
                      <a:rPr lang="en-US" i="1">
                        <a:latin typeface="Cambria Math"/>
                      </a:rPr>
                      <m:t>𝛿</m:t>
                    </m:r>
                  </m:oMath>
                </a14:m>
                <a:r>
                  <a:rPr lang="en-US" dirty="0"/>
                  <a:t> = mean of the process;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r>
                          <a:rPr lang="en-US">
                            <a:latin typeface="Cambria Math"/>
                          </a:rPr>
                          <m:t>−∞</m:t>
                        </m:r>
                      </m:sub>
                    </m:sSub>
                  </m:oMath>
                </a14:m>
                <a:r>
                  <a:rPr lang="en-US" dirty="0"/>
                  <a:t> = random shock that occurred ∞ periods earlier; and </a:t>
                </a:r>
                <a14:m>
                  <m:oMath xmlns:m="http://schemas.openxmlformats.org/officeDocument/2006/math">
                    <m:sSub>
                      <m:sSubPr>
                        <m:ctrlPr>
                          <a:rPr lang="en-US" i="1">
                            <a:latin typeface="Cambria Math"/>
                          </a:rPr>
                        </m:ctrlPr>
                      </m:sSubPr>
                      <m:e>
                        <m:r>
                          <a:rPr lang="en-US" i="1">
                            <a:latin typeface="Cambria Math"/>
                          </a:rPr>
                          <m:t>𝛩</m:t>
                        </m:r>
                      </m:e>
                      <m:sub>
                        <m:r>
                          <a:rPr lang="en-US">
                            <a:latin typeface="Cambria Math"/>
                          </a:rPr>
                          <m:t>∞</m:t>
                        </m:r>
                      </m:sub>
                    </m:sSub>
                  </m:oMath>
                </a14:m>
                <a:r>
                  <a:rPr lang="en-US" dirty="0"/>
                  <a:t> = parameter that relates the random shock ∞ periods earlier to the current value of </a:t>
                </a:r>
                <a:r>
                  <a:rPr lang="en-US" i="1" dirty="0"/>
                  <a:t>y</a:t>
                </a:r>
                <a:r>
                  <a:rPr lang="en-US" dirty="0"/>
                  <a:t>.</a:t>
                </a:r>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914400"/>
                <a:ext cx="8305800" cy="4953000"/>
              </a:xfrm>
              <a:blipFill rotWithShape="1">
                <a:blip r:embed="rId3"/>
                <a:stretch>
                  <a:fillRect l="-147" t="-49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75315990"/>
              </p:ext>
            </p:extLst>
          </p:nvPr>
        </p:nvGraphicFramePr>
        <p:xfrm>
          <a:off x="1981200" y="3962400"/>
          <a:ext cx="4127500" cy="381000"/>
        </p:xfrm>
        <a:graphic>
          <a:graphicData uri="http://schemas.openxmlformats.org/presentationml/2006/ole">
            <mc:AlternateContent xmlns:mc="http://schemas.openxmlformats.org/markup-compatibility/2006">
              <mc:Choice xmlns:v="urn:schemas-microsoft-com:vml" Requires="v">
                <p:oleObj spid="_x0000_s43023" name="Equation" r:id="rId4" imgW="2476500" imgH="228600" progId="Equation.DSMT4">
                  <p:embed/>
                </p:oleObj>
              </mc:Choice>
              <mc:Fallback>
                <p:oleObj name="Equation" r:id="rId4" imgW="24765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962400"/>
                        <a:ext cx="4127500" cy="381000"/>
                      </a:xfrm>
                      <a:prstGeom prst="rect">
                        <a:avLst/>
                      </a:prstGeom>
                      <a:noFill/>
                    </p:spPr>
                  </p:pic>
                </p:oleObj>
              </mc:Fallback>
            </mc:AlternateContent>
          </a:graphicData>
        </a:graphic>
      </p:graphicFrame>
      <p:sp>
        <p:nvSpPr>
          <p:cNvPr id="6" name="TextBox 5"/>
          <p:cNvSpPr txBox="1"/>
          <p:nvPr/>
        </p:nvSpPr>
        <p:spPr>
          <a:xfrm>
            <a:off x="6629400" y="3962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(21.16)</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53</a:t>
            </a:fld>
            <a:endParaRPr lang="en-US">
              <a:solidFill>
                <a:schemeClr val="accent6">
                  <a:lumMod val="20000"/>
                  <a:lumOff val="80000"/>
                </a:schemeClr>
              </a:solidFill>
            </a:endParaRPr>
          </a:p>
        </p:txBody>
      </p:sp>
    </p:spTree>
    <p:extLst>
      <p:ext uri="{BB962C8B-B14F-4D97-AF65-F5344CB8AC3E}">
        <p14:creationId xmlns:p14="http://schemas.microsoft.com/office/powerpoint/2010/main" val="2543906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305800" cy="4572000"/>
          </a:xfrm>
        </p:spPr>
        <p:txBody>
          <a:bodyPr/>
          <a:lstStyle/>
          <a:p>
            <a:r>
              <a:rPr lang="en-US" dirty="0" smtClean="0"/>
              <a:t>The moving-average model just discussed should not be confused with the moving-average concept previously discussed in this chapter.</a:t>
            </a:r>
          </a:p>
          <a:p>
            <a:r>
              <a:rPr lang="en-US" dirty="0"/>
              <a:t>Previously, the term </a:t>
            </a:r>
            <a:r>
              <a:rPr lang="en-US" i="1" dirty="0"/>
              <a:t>moving average </a:t>
            </a:r>
            <a:r>
              <a:rPr lang="en-US" dirty="0"/>
              <a:t>was used to refer to an arithmetic average of stock prices over a specified number of days. </a:t>
            </a:r>
            <a:endParaRPr lang="en-US" dirty="0" smtClean="0"/>
          </a:p>
          <a:p>
            <a:r>
              <a:rPr lang="en-US" dirty="0" smtClean="0"/>
              <a:t>The </a:t>
            </a:r>
            <a:r>
              <a:rPr lang="en-US" dirty="0"/>
              <a:t>term </a:t>
            </a:r>
            <a:r>
              <a:rPr lang="en-US" i="1" dirty="0"/>
              <a:t>moving average </a:t>
            </a:r>
            <a:r>
              <a:rPr lang="en-US" dirty="0"/>
              <a:t>was used because the average was continually updated to include the most recent series of data</a:t>
            </a:r>
            <a:r>
              <a:rPr lang="en-US" dirty="0" smtClean="0"/>
              <a:t>.</a:t>
            </a:r>
          </a:p>
          <a:p>
            <a:r>
              <a:rPr lang="en-US" dirty="0" smtClean="0"/>
              <a:t>In </a:t>
            </a:r>
            <a:r>
              <a:rPr lang="en-US" dirty="0"/>
              <a:t>time-series analysis, a moving-average process refers to a series generated by a weighted average of past random shocks. </a:t>
            </a:r>
            <a:endParaRPr lang="en-US" dirty="0" smtClean="0"/>
          </a:p>
          <a:p>
            <a:r>
              <a:rPr lang="en-US" dirty="0"/>
              <a:t>Because it would be impossible to estimate a model of infinite order, in practice it is best to specify a model of finite order. </a:t>
            </a:r>
            <a:endParaRPr lang="en-US" dirty="0" smtClean="0"/>
          </a:p>
          <a:p>
            <a:r>
              <a:rPr lang="en-US" dirty="0"/>
              <a:t>A moving-average process of order </a:t>
            </a:r>
            <a:r>
              <a:rPr lang="en-US" i="1" dirty="0"/>
              <a:t>q</a:t>
            </a:r>
            <a:r>
              <a:rPr lang="en-US" dirty="0"/>
              <a:t> with zero mean would be expressed:</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86901429"/>
              </p:ext>
            </p:extLst>
          </p:nvPr>
        </p:nvGraphicFramePr>
        <p:xfrm>
          <a:off x="1600200" y="5105400"/>
          <a:ext cx="3352800" cy="473559"/>
        </p:xfrm>
        <a:graphic>
          <a:graphicData uri="http://schemas.openxmlformats.org/presentationml/2006/ole">
            <mc:AlternateContent xmlns:mc="http://schemas.openxmlformats.org/markup-compatibility/2006">
              <mc:Choice xmlns:v="urn:schemas-microsoft-com:vml" Requires="v">
                <p:oleObj spid="_x0000_s44046" name="Equation" r:id="rId3" imgW="1688367" imgH="241195" progId="Equation.DSMT4">
                  <p:embed/>
                </p:oleObj>
              </mc:Choice>
              <mc:Fallback>
                <p:oleObj name="Equation" r:id="rId3" imgW="1688367" imgH="24119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105400"/>
                        <a:ext cx="3352800" cy="473559"/>
                      </a:xfrm>
                      <a:prstGeom prst="rect">
                        <a:avLst/>
                      </a:prstGeom>
                      <a:noFill/>
                    </p:spPr>
                  </p:pic>
                </p:oleObj>
              </mc:Fallback>
            </mc:AlternateContent>
          </a:graphicData>
        </a:graphic>
      </p:graphicFrame>
      <p:sp>
        <p:nvSpPr>
          <p:cNvPr id="6" name="TextBox 5"/>
          <p:cNvSpPr txBox="1"/>
          <p:nvPr/>
        </p:nvSpPr>
        <p:spPr>
          <a:xfrm>
            <a:off x="5943600" y="5105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(21.17)</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54</a:t>
            </a:fld>
            <a:endParaRPr lang="en-US">
              <a:solidFill>
                <a:schemeClr val="accent6">
                  <a:lumMod val="20000"/>
                  <a:lumOff val="80000"/>
                </a:schemeClr>
              </a:solidFill>
            </a:endParaRPr>
          </a:p>
        </p:txBody>
      </p:sp>
    </p:spTree>
    <p:extLst>
      <p:ext uri="{BB962C8B-B14F-4D97-AF65-F5344CB8AC3E}">
        <p14:creationId xmlns:p14="http://schemas.microsoft.com/office/powerpoint/2010/main" val="3076672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457200"/>
                <a:ext cx="8305800" cy="5592765"/>
              </a:xfrm>
            </p:spPr>
            <p:txBody>
              <a:bodyPr/>
              <a:lstStyle/>
              <a:p>
                <a:r>
                  <a:rPr lang="en-US" dirty="0"/>
                  <a:t>A moving-average process is not the only way to model a stationary time series. Again, consider a moving-average process of infinite order:</a:t>
                </a:r>
              </a:p>
              <a:p>
                <a:endParaRPr lang="en-US" dirty="0" smtClean="0"/>
              </a:p>
              <a:p>
                <a:endParaRPr lang="en-US" dirty="0"/>
              </a:p>
              <a:p>
                <a:r>
                  <a:rPr lang="en-US" dirty="0"/>
                  <a:t>Equation (21.18) can be rewritten in terms of the error term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sub>
                    </m:sSub>
                  </m:oMath>
                </a14:m>
                <a:r>
                  <a:rPr lang="en-US" dirty="0" smtClean="0"/>
                  <a:t> :</a:t>
                </a:r>
              </a:p>
              <a:p>
                <a:endParaRPr lang="en-US" dirty="0"/>
              </a:p>
              <a:p>
                <a:endParaRPr lang="en-US" dirty="0" smtClean="0"/>
              </a:p>
              <a:p>
                <a:r>
                  <a:rPr lang="en-US" dirty="0"/>
                  <a:t>Because Equation (21.19) is recursive in nature, it is easy to generate an expression for </a:t>
                </a:r>
                <a:r>
                  <a:rPr lang="en-US" dirty="0" smtClean="0"/>
                  <a:t>:</a:t>
                </a:r>
              </a:p>
              <a:p>
                <a:endParaRPr lang="en-US" dirty="0"/>
              </a:p>
              <a:p>
                <a:r>
                  <a:rPr lang="en-US" dirty="0"/>
                  <a:t>By substituting the expression for  into Equation (21.19):</a:t>
                </a:r>
              </a:p>
              <a:p>
                <a:endParaRPr lang="en-US" dirty="0"/>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457200"/>
                <a:ext cx="8305800" cy="5592765"/>
              </a:xfrm>
              <a:blipFill rotWithShape="1">
                <a:blip r:embed="rId3"/>
                <a:stretch>
                  <a:fillRect l="-147" t="-436"/>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70311185"/>
              </p:ext>
            </p:extLst>
          </p:nvPr>
        </p:nvGraphicFramePr>
        <p:xfrm>
          <a:off x="1828800" y="1295400"/>
          <a:ext cx="3371850" cy="457200"/>
        </p:xfrm>
        <a:graphic>
          <a:graphicData uri="http://schemas.openxmlformats.org/presentationml/2006/ole">
            <mc:AlternateContent xmlns:mc="http://schemas.openxmlformats.org/markup-compatibility/2006">
              <mc:Choice xmlns:v="urn:schemas-microsoft-com:vml" Requires="v">
                <p:oleObj spid="_x0000_s45113" name="Equation" r:id="rId4" imgW="1689100" imgH="228600" progId="Equation.DSMT4">
                  <p:embed/>
                </p:oleObj>
              </mc:Choice>
              <mc:Fallback>
                <p:oleObj name="Equation" r:id="rId4" imgW="16891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295400"/>
                        <a:ext cx="3371850"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08937512"/>
              </p:ext>
            </p:extLst>
          </p:nvPr>
        </p:nvGraphicFramePr>
        <p:xfrm>
          <a:off x="1905000" y="2514600"/>
          <a:ext cx="3448050" cy="457200"/>
        </p:xfrm>
        <a:graphic>
          <a:graphicData uri="http://schemas.openxmlformats.org/presentationml/2006/ole">
            <mc:AlternateContent xmlns:mc="http://schemas.openxmlformats.org/markup-compatibility/2006">
              <mc:Choice xmlns:v="urn:schemas-microsoft-com:vml" Requires="v">
                <p:oleObj spid="_x0000_s45114" name="Equation" r:id="rId6" imgW="1727200" imgH="228600" progId="Equation.DSMT4">
                  <p:embed/>
                </p:oleObj>
              </mc:Choice>
              <mc:Fallback>
                <p:oleObj name="Equation" r:id="rId6" imgW="17272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514600"/>
                        <a:ext cx="3448050" cy="4572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211642456"/>
              </p:ext>
            </p:extLst>
          </p:nvPr>
        </p:nvGraphicFramePr>
        <p:xfrm>
          <a:off x="1981200" y="3810000"/>
          <a:ext cx="3810000" cy="457200"/>
        </p:xfrm>
        <a:graphic>
          <a:graphicData uri="http://schemas.openxmlformats.org/presentationml/2006/ole">
            <mc:AlternateContent xmlns:mc="http://schemas.openxmlformats.org/markup-compatibility/2006">
              <mc:Choice xmlns:v="urn:schemas-microsoft-com:vml" Requires="v">
                <p:oleObj spid="_x0000_s45115" name="Equation" r:id="rId8" imgW="1905000" imgH="228600" progId="Equation.DSMT4">
                  <p:embed/>
                </p:oleObj>
              </mc:Choice>
              <mc:Fallback>
                <p:oleObj name="Equation" r:id="rId8" imgW="1905000" imgH="2286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3810000"/>
                        <a:ext cx="3810000" cy="4572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629485225"/>
              </p:ext>
            </p:extLst>
          </p:nvPr>
        </p:nvGraphicFramePr>
        <p:xfrm>
          <a:off x="1453897" y="4876800"/>
          <a:ext cx="6236205" cy="1371600"/>
        </p:xfrm>
        <a:graphic>
          <a:graphicData uri="http://schemas.openxmlformats.org/presentationml/2006/ole">
            <mc:AlternateContent xmlns:mc="http://schemas.openxmlformats.org/markup-compatibility/2006">
              <mc:Choice xmlns:v="urn:schemas-microsoft-com:vml" Requires="v">
                <p:oleObj spid="_x0000_s45116" name="Equation" r:id="rId10" imgW="3251200" imgH="711200" progId="Equation.DSMT4">
                  <p:embed/>
                </p:oleObj>
              </mc:Choice>
              <mc:Fallback>
                <p:oleObj name="Equation" r:id="rId10" imgW="3251200" imgH="7112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3897" y="4876800"/>
                        <a:ext cx="6236205" cy="1371600"/>
                      </a:xfrm>
                      <a:prstGeom prst="rect">
                        <a:avLst/>
                      </a:prstGeom>
                      <a:noFill/>
                    </p:spPr>
                  </p:pic>
                </p:oleObj>
              </mc:Fallback>
            </mc:AlternateContent>
          </a:graphicData>
        </a:graphic>
      </p:graphicFrame>
      <p:sp>
        <p:nvSpPr>
          <p:cNvPr id="12" name="TextBox 11"/>
          <p:cNvSpPr txBox="1"/>
          <p:nvPr/>
        </p:nvSpPr>
        <p:spPr>
          <a:xfrm>
            <a:off x="7543800" y="1295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(21.18)</a:t>
            </a:r>
          </a:p>
        </p:txBody>
      </p:sp>
      <p:sp>
        <p:nvSpPr>
          <p:cNvPr id="13" name="TextBox 12"/>
          <p:cNvSpPr txBox="1"/>
          <p:nvPr/>
        </p:nvSpPr>
        <p:spPr>
          <a:xfrm>
            <a:off x="7543800" y="2590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(21.19)</a:t>
            </a:r>
          </a:p>
        </p:txBody>
      </p:sp>
      <p:sp>
        <p:nvSpPr>
          <p:cNvPr id="14" name="TextBox 13"/>
          <p:cNvSpPr txBox="1"/>
          <p:nvPr/>
        </p:nvSpPr>
        <p:spPr>
          <a:xfrm>
            <a:off x="7543800" y="3733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(21.20)</a:t>
            </a:r>
          </a:p>
        </p:txBody>
      </p:sp>
      <p:sp>
        <p:nvSpPr>
          <p:cNvPr id="15" name="TextBox 14"/>
          <p:cNvSpPr txBox="1"/>
          <p:nvPr/>
        </p:nvSpPr>
        <p:spPr>
          <a:xfrm>
            <a:off x="7543800" y="5121165"/>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(21.21)</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55</a:t>
            </a:fld>
            <a:endParaRPr lang="en-US">
              <a:solidFill>
                <a:schemeClr val="accent6">
                  <a:lumMod val="20000"/>
                  <a:lumOff val="80000"/>
                </a:schemeClr>
              </a:solidFill>
            </a:endParaRPr>
          </a:p>
        </p:txBody>
      </p:sp>
    </p:spTree>
    <p:extLst>
      <p:ext uri="{BB962C8B-B14F-4D97-AF65-F5344CB8AC3E}">
        <p14:creationId xmlns:p14="http://schemas.microsoft.com/office/powerpoint/2010/main" val="457177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838200"/>
                <a:ext cx="8305800" cy="5486400"/>
              </a:xfrm>
            </p:spPr>
            <p:txBody>
              <a:bodyPr>
                <a:normAutofit/>
              </a:bodyPr>
              <a:lstStyle/>
              <a:p>
                <a:r>
                  <a:rPr lang="en-US" dirty="0"/>
                  <a:t>By generating expressions for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r>
                          <a:rPr lang="en-US">
                            <a:latin typeface="Cambria Math"/>
                          </a:rPr>
                          <m:t>−2</m:t>
                        </m:r>
                      </m:sub>
                    </m:sSub>
                    <m:sSub>
                      <m:sSubPr>
                        <m:ctrlPr>
                          <a:rPr lang="en-US" i="1">
                            <a:latin typeface="Cambria Math"/>
                          </a:rPr>
                        </m:ctrlPr>
                      </m:sSubPr>
                      <m:e>
                        <m:r>
                          <a:rPr lang="en-US" i="1">
                            <a:latin typeface="Cambria Math"/>
                          </a:rPr>
                          <m:t>𝑎</m:t>
                        </m:r>
                      </m:e>
                      <m:sub>
                        <m:r>
                          <a:rPr lang="en-US" i="1">
                            <a:latin typeface="Cambria Math"/>
                          </a:rPr>
                          <m:t>𝑡</m:t>
                        </m:r>
                        <m:r>
                          <a:rPr lang="en-US">
                            <a:latin typeface="Cambria Math"/>
                          </a:rPr>
                          <m:t>−3</m:t>
                        </m:r>
                      </m:sub>
                    </m:sSub>
                    <m:r>
                      <a:rPr lang="en-US">
                        <a:latin typeface="Cambria Math"/>
                      </a:rPr>
                      <m:t>,⋯</m:t>
                    </m:r>
                  </m:oMath>
                </a14:m>
                <a:r>
                  <a:rPr lang="en-US" dirty="0"/>
                  <a:t> and substituting them into Equation (21.21)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𝑡</m:t>
                        </m:r>
                      </m:sub>
                    </m:sSub>
                  </m:oMath>
                </a14:m>
                <a:r>
                  <a:rPr lang="en-US" dirty="0"/>
                  <a:t> can be expressed in terms of past values of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𝑡</m:t>
                        </m:r>
                      </m:sub>
                    </m:sSub>
                  </m:oMath>
                </a14:m>
                <a:r>
                  <a:rPr lang="en-US" dirty="0"/>
                  <a:t>:</a:t>
                </a:r>
                <a:endParaRPr lang="en-US" dirty="0" smtClean="0"/>
              </a:p>
              <a:p>
                <a:endParaRPr lang="en-US" dirty="0" smtClean="0"/>
              </a:p>
              <a:p>
                <a:endParaRPr lang="en-US" dirty="0"/>
              </a:p>
              <a:p>
                <a:r>
                  <a:rPr lang="en-US" dirty="0"/>
                  <a:t>Rearranging Equation (21.22) in terms of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𝑡</m:t>
                        </m:r>
                      </m:sub>
                    </m:sSub>
                  </m:oMath>
                </a14:m>
                <a:r>
                  <a:rPr lang="en-US" dirty="0" smtClean="0"/>
                  <a:t> :</a:t>
                </a:r>
              </a:p>
              <a:p>
                <a:endParaRPr lang="en-US" dirty="0"/>
              </a:p>
              <a:p>
                <a:endParaRPr lang="en-US" dirty="0" smtClean="0"/>
              </a:p>
              <a:p>
                <a:pPr marL="0" indent="0">
                  <a:buNone/>
                </a:pPr>
                <a:r>
                  <a:rPr lang="en-US" dirty="0" smtClean="0"/>
                  <a:t>Where </a:t>
                </a:r>
                <a14:m>
                  <m:oMath xmlns:m="http://schemas.openxmlformats.org/officeDocument/2006/math">
                    <m:sSub>
                      <m:sSubPr>
                        <m:ctrlPr>
                          <a:rPr lang="en-US" i="1">
                            <a:latin typeface="Cambria Math"/>
                          </a:rPr>
                        </m:ctrlPr>
                      </m:sSubPr>
                      <m:e>
                        <m:r>
                          <a:rPr lang="en-US" i="1">
                            <a:latin typeface="Cambria Math"/>
                          </a:rPr>
                          <m:t>𝜙</m:t>
                        </m:r>
                      </m:e>
                      <m:sub>
                        <m:r>
                          <m:rPr>
                            <m:nor/>
                          </m:rPr>
                          <a:rPr lang="en-US" i="1"/>
                          <m:t> </m:t>
                        </m:r>
                        <m:r>
                          <a:rPr lang="en-US">
                            <a:latin typeface="Cambria Math"/>
                          </a:rPr>
                          <m:t>1</m:t>
                        </m:r>
                      </m:sub>
                    </m:sSub>
                    <m:r>
                      <a:rPr lang="en-US">
                        <a:latin typeface="Cambria Math"/>
                      </a:rPr>
                      <m:t>=</m:t>
                    </m:r>
                    <m:sSub>
                      <m:sSubPr>
                        <m:ctrlPr>
                          <a:rPr lang="en-US" i="1">
                            <a:latin typeface="Cambria Math"/>
                          </a:rPr>
                        </m:ctrlPr>
                      </m:sSubPr>
                      <m:e>
                        <m:r>
                          <a:rPr lang="en-US" i="1">
                            <a:latin typeface="Cambria Math"/>
                          </a:rPr>
                          <m:t>𝜙</m:t>
                        </m:r>
                      </m:e>
                      <m:sub>
                        <m:r>
                          <m:rPr>
                            <m:nor/>
                          </m:rPr>
                          <a:rPr lang="en-US" i="1"/>
                          <m:t> </m:t>
                        </m:r>
                        <m:r>
                          <a:rPr lang="en-US">
                            <a:latin typeface="Cambria Math"/>
                          </a:rPr>
                          <m:t>1</m:t>
                        </m:r>
                      </m:sub>
                    </m:sSub>
                  </m:oMath>
                </a14:m>
                <a:r>
                  <a:rPr lang="en-US" dirty="0" smtClean="0"/>
                  <a:t> and </a:t>
                </a:r>
                <a14:m>
                  <m:oMath xmlns:m="http://schemas.openxmlformats.org/officeDocument/2006/math">
                    <m:sSub>
                      <m:sSubPr>
                        <m:ctrlPr>
                          <a:rPr lang="en-US" i="1">
                            <a:latin typeface="Cambria Math"/>
                          </a:rPr>
                        </m:ctrlPr>
                      </m:sSubPr>
                      <m:e>
                        <m:r>
                          <a:rPr lang="en-US" i="1">
                            <a:latin typeface="Cambria Math"/>
                          </a:rPr>
                          <m:t>𝜙</m:t>
                        </m:r>
                      </m:e>
                      <m:sub>
                        <m:r>
                          <m:rPr>
                            <m:nor/>
                          </m:rPr>
                          <a:rPr lang="en-US" i="1"/>
                          <m:t> </m:t>
                        </m:r>
                        <m:r>
                          <a:rPr lang="en-US">
                            <a:latin typeface="Cambria Math"/>
                          </a:rPr>
                          <m:t>2</m:t>
                        </m:r>
                      </m:sub>
                    </m:sSub>
                    <m:r>
                      <a:rPr lang="en-US">
                        <a:latin typeface="Cambria Math"/>
                      </a:rPr>
                      <m:t>=</m:t>
                    </m:r>
                    <m:sSubSup>
                      <m:sSubSupPr>
                        <m:ctrlPr>
                          <a:rPr lang="en-US" i="1">
                            <a:latin typeface="Cambria Math"/>
                          </a:rPr>
                        </m:ctrlPr>
                      </m:sSubSupPr>
                      <m:e>
                        <m:r>
                          <a:rPr lang="en-US" i="1">
                            <a:latin typeface="Cambria Math"/>
                          </a:rPr>
                          <m:t>𝛩</m:t>
                        </m:r>
                      </m:e>
                      <m:sub>
                        <m:r>
                          <a:rPr lang="en-US">
                            <a:latin typeface="Cambria Math"/>
                          </a:rPr>
                          <m:t>1</m:t>
                        </m:r>
                      </m:sub>
                      <m:sup>
                        <m:r>
                          <a:rPr lang="en-US">
                            <a:latin typeface="Cambria Math"/>
                          </a:rPr>
                          <m:t>2</m:t>
                        </m:r>
                      </m:sup>
                    </m:sSubSup>
                    <m:r>
                      <a:rPr lang="en-US">
                        <a:latin typeface="Cambria Math"/>
                      </a:rPr>
                      <m:t>−</m:t>
                    </m:r>
                    <m:sSub>
                      <m:sSubPr>
                        <m:ctrlPr>
                          <a:rPr lang="en-US" i="1">
                            <a:latin typeface="Cambria Math"/>
                          </a:rPr>
                        </m:ctrlPr>
                      </m:sSubPr>
                      <m:e>
                        <m:r>
                          <a:rPr lang="en-US" i="1">
                            <a:latin typeface="Cambria Math"/>
                          </a:rPr>
                          <m:t>𝛩</m:t>
                        </m:r>
                      </m:e>
                      <m:sub>
                        <m:r>
                          <a:rPr lang="en-US">
                            <a:latin typeface="Cambria Math"/>
                          </a:rPr>
                          <m:t>2</m:t>
                        </m:r>
                      </m:sub>
                    </m:sSub>
                  </m:oMath>
                </a14:m>
                <a:endParaRPr lang="en-US" dirty="0" smtClean="0"/>
              </a:p>
              <a:p>
                <a:pPr marL="0" indent="0">
                  <a:buNone/>
                </a:pPr>
                <a:endParaRPr lang="en-US" dirty="0" smtClean="0"/>
              </a:p>
              <a:p>
                <a:r>
                  <a:rPr lang="en-US" dirty="0"/>
                  <a:t>Equation (21.23) is known as an </a:t>
                </a:r>
                <a:r>
                  <a:rPr lang="en-US" b="1" dirty="0"/>
                  <a:t>autoregressive process of infinite order. </a:t>
                </a:r>
                <a:endParaRPr lang="en-US" b="1" dirty="0" smtClean="0"/>
              </a:p>
              <a:p>
                <a:r>
                  <a:rPr lang="en-US" dirty="0" smtClean="0"/>
                  <a:t>The </a:t>
                </a:r>
                <a:r>
                  <a:rPr lang="en-US" dirty="0"/>
                  <a:t>term </a:t>
                </a:r>
                <a:r>
                  <a:rPr lang="en-US" i="1" dirty="0"/>
                  <a:t>autoregressive </a:t>
                </a:r>
                <a:r>
                  <a:rPr lang="en-US" dirty="0"/>
                  <a:t>refers to the fact that  is expressed in terms of its own past values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𝑡</m:t>
                        </m:r>
                        <m:r>
                          <a:rPr lang="en-US">
                            <a:latin typeface="Cambria Math"/>
                          </a:rPr>
                          <m:t>−1</m:t>
                        </m:r>
                      </m:sub>
                    </m:sSub>
                  </m:oMath>
                </a14:m>
                <a:r>
                  <a:rPr lang="en-US" dirty="0"/>
                  <a:t>,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𝑡</m:t>
                        </m:r>
                        <m:r>
                          <a:rPr lang="en-US">
                            <a:latin typeface="Cambria Math"/>
                          </a:rPr>
                          <m:t>−2</m:t>
                        </m:r>
                      </m:sub>
                    </m:sSub>
                  </m:oMath>
                </a14:m>
                <a:r>
                  <a:rPr lang="en-US" dirty="0"/>
                  <a:t>, ...,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𝑡</m:t>
                        </m:r>
                        <m:r>
                          <a:rPr lang="en-US">
                            <a:latin typeface="Cambria Math"/>
                          </a:rPr>
                          <m:t>−</m:t>
                        </m:r>
                        <m:r>
                          <a:rPr lang="en-US" i="1">
                            <a:latin typeface="Cambria Math"/>
                          </a:rPr>
                          <m:t>𝑝</m:t>
                        </m:r>
                      </m:sub>
                    </m:sSub>
                  </m:oMath>
                </a14:m>
                <a:r>
                  <a:rPr lang="en-US" dirty="0"/>
                  <a:t>.</a:t>
                </a:r>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838200"/>
                <a:ext cx="8305800" cy="5486400"/>
              </a:xfrm>
              <a:blipFill rotWithShape="1">
                <a:blip r:embed="rId3"/>
                <a:stretch>
                  <a:fillRect l="-808" t="-444" r="-1395"/>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32127661"/>
              </p:ext>
            </p:extLst>
          </p:nvPr>
        </p:nvGraphicFramePr>
        <p:xfrm>
          <a:off x="2438400" y="1752600"/>
          <a:ext cx="3505200" cy="457200"/>
        </p:xfrm>
        <a:graphic>
          <a:graphicData uri="http://schemas.openxmlformats.org/presentationml/2006/ole">
            <mc:AlternateContent xmlns:mc="http://schemas.openxmlformats.org/markup-compatibility/2006">
              <mc:Choice xmlns:v="urn:schemas-microsoft-com:vml" Requires="v">
                <p:oleObj spid="_x0000_s46107" name="Equation" r:id="rId4" imgW="1752600" imgH="228600" progId="Equation.DSMT4">
                  <p:embed/>
                </p:oleObj>
              </mc:Choice>
              <mc:Fallback>
                <p:oleObj name="Equation" r:id="rId4" imgW="17526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752600"/>
                        <a:ext cx="3505200"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78537303"/>
              </p:ext>
            </p:extLst>
          </p:nvPr>
        </p:nvGraphicFramePr>
        <p:xfrm>
          <a:off x="2438400" y="2895600"/>
          <a:ext cx="3581400" cy="447675"/>
        </p:xfrm>
        <a:graphic>
          <a:graphicData uri="http://schemas.openxmlformats.org/presentationml/2006/ole">
            <mc:AlternateContent xmlns:mc="http://schemas.openxmlformats.org/markup-compatibility/2006">
              <mc:Choice xmlns:v="urn:schemas-microsoft-com:vml" Requires="v">
                <p:oleObj spid="_x0000_s46108" name="Equation" r:id="rId6" imgW="1828800" imgH="228600" progId="Equation.DSMT4">
                  <p:embed/>
                </p:oleObj>
              </mc:Choice>
              <mc:Fallback>
                <p:oleObj name="Equation" r:id="rId6" imgW="18288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895600"/>
                        <a:ext cx="3581400" cy="447675"/>
                      </a:xfrm>
                      <a:prstGeom prst="rect">
                        <a:avLst/>
                      </a:prstGeom>
                      <a:noFill/>
                    </p:spPr>
                  </p:pic>
                </p:oleObj>
              </mc:Fallback>
            </mc:AlternateContent>
          </a:graphicData>
        </a:graphic>
      </p:graphicFrame>
      <p:sp>
        <p:nvSpPr>
          <p:cNvPr id="8" name="TextBox 7"/>
          <p:cNvSpPr txBox="1"/>
          <p:nvPr/>
        </p:nvSpPr>
        <p:spPr>
          <a:xfrm>
            <a:off x="6781800" y="1770993"/>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(21.22)</a:t>
            </a:r>
          </a:p>
        </p:txBody>
      </p:sp>
      <p:sp>
        <p:nvSpPr>
          <p:cNvPr id="9" name="TextBox 8"/>
          <p:cNvSpPr txBox="1"/>
          <p:nvPr/>
        </p:nvSpPr>
        <p:spPr>
          <a:xfrm>
            <a:off x="6781800" y="28956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(21.23)</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56</a:t>
            </a:fld>
            <a:endParaRPr lang="en-US">
              <a:solidFill>
                <a:schemeClr val="accent6">
                  <a:lumMod val="20000"/>
                  <a:lumOff val="80000"/>
                </a:schemeClr>
              </a:solidFill>
            </a:endParaRPr>
          </a:p>
        </p:txBody>
      </p:sp>
    </p:spTree>
    <p:extLst>
      <p:ext uri="{BB962C8B-B14F-4D97-AF65-F5344CB8AC3E}">
        <p14:creationId xmlns:p14="http://schemas.microsoft.com/office/powerpoint/2010/main" val="3886007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5791200"/>
          </a:xfrm>
        </p:spPr>
        <p:txBody>
          <a:bodyPr/>
          <a:lstStyle/>
          <a:p>
            <a:r>
              <a:rPr lang="en-US" dirty="0"/>
              <a:t>Again, because it is impossible to estimate a model of infinite order, an approximate model of finite order is specified. </a:t>
            </a:r>
            <a:endParaRPr lang="en-US" dirty="0" smtClean="0"/>
          </a:p>
          <a:p>
            <a:r>
              <a:rPr lang="en-US" dirty="0" smtClean="0"/>
              <a:t>An </a:t>
            </a:r>
            <a:r>
              <a:rPr lang="en-US" dirty="0"/>
              <a:t>autoregressive process of order </a:t>
            </a:r>
            <a:r>
              <a:rPr lang="en-US" i="1" dirty="0"/>
              <a:t>p</a:t>
            </a:r>
            <a:r>
              <a:rPr lang="en-US" dirty="0"/>
              <a:t> can be expressed</a:t>
            </a:r>
            <a:r>
              <a:rPr lang="en-US" dirty="0" smtClean="0"/>
              <a:t>:</a:t>
            </a:r>
          </a:p>
          <a:p>
            <a:endParaRPr lang="en-US" dirty="0"/>
          </a:p>
          <a:p>
            <a:endParaRPr lang="en-US" dirty="0" smtClean="0"/>
          </a:p>
          <a:p>
            <a:r>
              <a:rPr lang="en-US" dirty="0"/>
              <a:t>Thus a stationary time series can be expressed in two ways: </a:t>
            </a:r>
            <a:endParaRPr lang="en-US" dirty="0" smtClean="0"/>
          </a:p>
          <a:p>
            <a:pPr marL="914400" lvl="1" indent="-457200">
              <a:buFont typeface="+mj-lt"/>
              <a:buAutoNum type="arabicPeriod"/>
            </a:pPr>
            <a:r>
              <a:rPr lang="en-US" dirty="0" smtClean="0"/>
              <a:t>as </a:t>
            </a:r>
            <a:r>
              <a:rPr lang="en-US" dirty="0"/>
              <a:t>a moving-average process in which the series can be represented as a weighted average of past random </a:t>
            </a:r>
            <a:r>
              <a:rPr lang="en-US" dirty="0" smtClean="0"/>
              <a:t>shocks</a:t>
            </a:r>
            <a:endParaRPr lang="en-US" dirty="0"/>
          </a:p>
          <a:p>
            <a:pPr marL="914400" lvl="1" indent="-457200">
              <a:buFont typeface="+mj-lt"/>
              <a:buAutoNum type="arabicPeriod"/>
            </a:pPr>
            <a:r>
              <a:rPr lang="en-US" dirty="0" smtClean="0"/>
              <a:t>as </a:t>
            </a:r>
            <a:r>
              <a:rPr lang="en-US" dirty="0"/>
              <a:t>an autoregressive process in which the series can be represented as a weighted average of its past values. </a:t>
            </a:r>
            <a:endParaRPr lang="en-US" dirty="0" smtClean="0"/>
          </a:p>
          <a:p>
            <a:pPr marL="914400" lvl="1" indent="-457200">
              <a:buFont typeface="+mj-lt"/>
              <a:buAutoNum type="arabicPeriod"/>
            </a:pPr>
            <a:r>
              <a:rPr lang="en-US" dirty="0" smtClean="0"/>
              <a:t>a </a:t>
            </a:r>
            <a:r>
              <a:rPr lang="en-US" dirty="0"/>
              <a:t>series may involve some combination of the two processes. </a:t>
            </a:r>
            <a:endParaRPr lang="en-US" dirty="0" smtClean="0"/>
          </a:p>
          <a:p>
            <a:endParaRPr lang="en-US" dirty="0"/>
          </a:p>
          <a:p>
            <a:r>
              <a:rPr lang="en-US" dirty="0" smtClean="0"/>
              <a:t>This </a:t>
            </a:r>
            <a:r>
              <a:rPr lang="en-US" dirty="0"/>
              <a:t>process is referred to as a mixed </a:t>
            </a:r>
            <a:r>
              <a:rPr lang="en-US" b="1" dirty="0"/>
              <a:t>autoregressive moving-average (ARMA) process.</a:t>
            </a: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11139800"/>
              </p:ext>
            </p:extLst>
          </p:nvPr>
        </p:nvGraphicFramePr>
        <p:xfrm>
          <a:off x="1676400" y="1828800"/>
          <a:ext cx="4608576" cy="533400"/>
        </p:xfrm>
        <a:graphic>
          <a:graphicData uri="http://schemas.openxmlformats.org/presentationml/2006/ole">
            <mc:AlternateContent xmlns:mc="http://schemas.openxmlformats.org/markup-compatibility/2006">
              <mc:Choice xmlns:v="urn:schemas-microsoft-com:vml" Requires="v">
                <p:oleObj spid="_x0000_s47119" name="Equation" r:id="rId3" imgW="2057400" imgH="241300" progId="Equation.DSMT4">
                  <p:embed/>
                </p:oleObj>
              </mc:Choice>
              <mc:Fallback>
                <p:oleObj name="Equation" r:id="rId3" imgW="20574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28800"/>
                        <a:ext cx="4608576" cy="533400"/>
                      </a:xfrm>
                      <a:prstGeom prst="rect">
                        <a:avLst/>
                      </a:prstGeom>
                      <a:noFill/>
                    </p:spPr>
                  </p:pic>
                </p:oleObj>
              </mc:Fallback>
            </mc:AlternateContent>
          </a:graphicData>
        </a:graphic>
      </p:graphicFrame>
      <p:sp>
        <p:nvSpPr>
          <p:cNvPr id="6" name="TextBox 5"/>
          <p:cNvSpPr txBox="1"/>
          <p:nvPr/>
        </p:nvSpPr>
        <p:spPr>
          <a:xfrm>
            <a:off x="6768662" y="19050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(21.24)</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57</a:t>
            </a:fld>
            <a:endParaRPr lang="en-US">
              <a:solidFill>
                <a:schemeClr val="accent6">
                  <a:lumMod val="20000"/>
                  <a:lumOff val="80000"/>
                </a:schemeClr>
              </a:solidFill>
            </a:endParaRPr>
          </a:p>
        </p:txBody>
      </p:sp>
    </p:spTree>
    <p:extLst>
      <p:ext uri="{BB962C8B-B14F-4D97-AF65-F5344CB8AC3E}">
        <p14:creationId xmlns:p14="http://schemas.microsoft.com/office/powerpoint/2010/main" val="685604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4572000"/>
          </a:xfrm>
        </p:spPr>
        <p:txBody>
          <a:bodyPr>
            <a:normAutofit/>
          </a:bodyPr>
          <a:lstStyle/>
          <a:p>
            <a:r>
              <a:rPr lang="en-US" dirty="0"/>
              <a:t>An ARMA process of infinite order can be expressed</a:t>
            </a:r>
            <a:r>
              <a:rPr lang="en-US" dirty="0" smtClean="0"/>
              <a:t>:</a:t>
            </a:r>
          </a:p>
          <a:p>
            <a:endParaRPr lang="en-US" dirty="0"/>
          </a:p>
          <a:p>
            <a:endParaRPr lang="en-US" dirty="0" smtClean="0"/>
          </a:p>
          <a:p>
            <a:r>
              <a:rPr lang="en-US" dirty="0"/>
              <a:t>Again, an ARMA process of finite order must be specified in order to make estimation possible. An ARMA (</a:t>
            </a:r>
            <a:r>
              <a:rPr lang="en-US" i="1" dirty="0"/>
              <a:t>p, q</a:t>
            </a:r>
            <a:r>
              <a:rPr lang="en-US" dirty="0"/>
              <a:t>) process can be expressed</a:t>
            </a:r>
            <a:r>
              <a:rPr lang="en-US" dirty="0" smtClean="0"/>
              <a:t>:</a:t>
            </a:r>
          </a:p>
          <a:p>
            <a:endParaRPr lang="en-US" dirty="0"/>
          </a:p>
          <a:p>
            <a:endParaRPr lang="en-US" dirty="0" smtClean="0"/>
          </a:p>
          <a:p>
            <a:r>
              <a:rPr lang="en-US" dirty="0"/>
              <a:t>So far the discussion has focused on the estimation of stationary time series. </a:t>
            </a:r>
            <a:endParaRPr lang="en-US" dirty="0" smtClean="0"/>
          </a:p>
          <a:p>
            <a:r>
              <a:rPr lang="en-US" dirty="0" smtClean="0"/>
              <a:t>A </a:t>
            </a:r>
            <a:r>
              <a:rPr lang="en-US" dirty="0" err="1" smtClean="0"/>
              <a:t>nonstationary</a:t>
            </a:r>
            <a:r>
              <a:rPr lang="en-US" dirty="0" smtClean="0"/>
              <a:t> </a:t>
            </a:r>
            <a:r>
              <a:rPr lang="en-US" dirty="0"/>
              <a:t>series can usually be made stationary by transforming the data in an appropriate manner. </a:t>
            </a:r>
            <a:endParaRPr lang="en-US" dirty="0" smtClean="0"/>
          </a:p>
          <a:p>
            <a:r>
              <a:rPr lang="en-US" dirty="0" smtClean="0"/>
              <a:t>The </a:t>
            </a:r>
            <a:r>
              <a:rPr lang="en-US" dirty="0"/>
              <a:t>most popular method of transforming a </a:t>
            </a:r>
            <a:r>
              <a:rPr lang="en-US" dirty="0" err="1"/>
              <a:t>nonstationary</a:t>
            </a:r>
            <a:r>
              <a:rPr lang="en-US" dirty="0"/>
              <a:t> series to a stationary one is by </a:t>
            </a:r>
            <a:r>
              <a:rPr lang="en-US" i="1" dirty="0"/>
              <a:t>differencing the </a:t>
            </a:r>
            <a:r>
              <a:rPr lang="en-US" i="1" dirty="0" smtClean="0"/>
              <a:t>series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15235168"/>
              </p:ext>
            </p:extLst>
          </p:nvPr>
        </p:nvGraphicFramePr>
        <p:xfrm>
          <a:off x="1447800" y="1600200"/>
          <a:ext cx="5143500" cy="381000"/>
        </p:xfrm>
        <a:graphic>
          <a:graphicData uri="http://schemas.openxmlformats.org/presentationml/2006/ole">
            <mc:AlternateContent xmlns:mc="http://schemas.openxmlformats.org/markup-compatibility/2006">
              <mc:Choice xmlns:v="urn:schemas-microsoft-com:vml" Requires="v">
                <p:oleObj spid="_x0000_s48158" name="Equation" r:id="rId3" imgW="3086100" imgH="228600" progId="Equation.DSMT4">
                  <p:embed/>
                </p:oleObj>
              </mc:Choice>
              <mc:Fallback>
                <p:oleObj name="Equation" r:id="rId3" imgW="30861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00200"/>
                        <a:ext cx="5143500" cy="381000"/>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17234120"/>
              </p:ext>
            </p:extLst>
          </p:nvPr>
        </p:nvGraphicFramePr>
        <p:xfrm>
          <a:off x="1295400" y="3048000"/>
          <a:ext cx="5791200" cy="445477"/>
        </p:xfrm>
        <a:graphic>
          <a:graphicData uri="http://schemas.openxmlformats.org/presentationml/2006/ole">
            <mc:AlternateContent xmlns:mc="http://schemas.openxmlformats.org/markup-compatibility/2006">
              <mc:Choice xmlns:v="urn:schemas-microsoft-com:vml" Requires="v">
                <p:oleObj spid="_x0000_s48159" name="Equation" r:id="rId5" imgW="3098800" imgH="241300" progId="Equation.DSMT4">
                  <p:embed/>
                </p:oleObj>
              </mc:Choice>
              <mc:Fallback>
                <p:oleObj name="Equation" r:id="rId5" imgW="3098800" imgH="2413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048000"/>
                        <a:ext cx="5791200" cy="445477"/>
                      </a:xfrm>
                      <a:prstGeom prst="rect">
                        <a:avLst/>
                      </a:prstGeom>
                      <a:noFill/>
                    </p:spPr>
                  </p:pic>
                </p:oleObj>
              </mc:Fallback>
            </mc:AlternateContent>
          </a:graphicData>
        </a:graphic>
      </p:graphicFrame>
      <p:sp>
        <p:nvSpPr>
          <p:cNvPr id="8" name="TextBox 7"/>
          <p:cNvSpPr txBox="1"/>
          <p:nvPr/>
        </p:nvSpPr>
        <p:spPr>
          <a:xfrm>
            <a:off x="7302062" y="1658007"/>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(21.25)</a:t>
            </a:r>
          </a:p>
        </p:txBody>
      </p:sp>
      <p:sp>
        <p:nvSpPr>
          <p:cNvPr id="9" name="TextBox 8"/>
          <p:cNvSpPr txBox="1"/>
          <p:nvPr/>
        </p:nvSpPr>
        <p:spPr>
          <a:xfrm>
            <a:off x="7302062" y="30480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(21.26)</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58</a:t>
            </a:fld>
            <a:endParaRPr lang="en-US">
              <a:solidFill>
                <a:schemeClr val="accent6">
                  <a:lumMod val="20000"/>
                  <a:lumOff val="80000"/>
                </a:schemeClr>
              </a:solidFill>
            </a:endParaRPr>
          </a:p>
        </p:txBody>
      </p:sp>
    </p:spTree>
    <p:extLst>
      <p:ext uri="{BB962C8B-B14F-4D97-AF65-F5344CB8AC3E}">
        <p14:creationId xmlns:p14="http://schemas.microsoft.com/office/powerpoint/2010/main" val="3239355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838200"/>
                <a:ext cx="8305800" cy="4572000"/>
              </a:xfrm>
            </p:spPr>
            <p:txBody>
              <a:bodyPr/>
              <a:lstStyle/>
              <a:p>
                <a:r>
                  <a:rPr lang="en-US" dirty="0" smtClean="0"/>
                  <a:t>For example, suppose the series </a:t>
                </a:r>
                <a14:m>
                  <m:oMath xmlns:m="http://schemas.openxmlformats.org/officeDocument/2006/math">
                    <m:sSub>
                      <m:sSubPr>
                        <m:ctrlPr>
                          <a:rPr lang="en-US" i="1">
                            <a:latin typeface="Cambria Math"/>
                          </a:rPr>
                        </m:ctrlPr>
                      </m:sSubPr>
                      <m:e>
                        <m:r>
                          <a:rPr lang="en-US" i="1">
                            <a:latin typeface="Cambria Math"/>
                          </a:rPr>
                          <m:t>𝑦</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𝑦</m:t>
                        </m:r>
                      </m:e>
                      <m:sub>
                        <m:r>
                          <a:rPr lang="en-US">
                            <a:latin typeface="Cambria Math"/>
                          </a:rPr>
                          <m:t>2</m:t>
                        </m:r>
                      </m:sub>
                    </m:sSub>
                    <m:r>
                      <a:rPr lang="en-US">
                        <a:latin typeface="Cambria Math"/>
                      </a:rPr>
                      <m:t>,...,</m:t>
                    </m:r>
                    <m:sSub>
                      <m:sSubPr>
                        <m:ctrlPr>
                          <a:rPr lang="en-US" i="1">
                            <a:latin typeface="Cambria Math"/>
                          </a:rPr>
                        </m:ctrlPr>
                      </m:sSubPr>
                      <m:e>
                        <m:r>
                          <a:rPr lang="en-US" i="1">
                            <a:latin typeface="Cambria Math"/>
                          </a:rPr>
                          <m:t>𝑦</m:t>
                        </m:r>
                      </m:e>
                      <m:sub>
                        <m:r>
                          <a:rPr lang="en-US" i="1">
                            <a:latin typeface="Cambria Math"/>
                          </a:rPr>
                          <m:t>𝑡</m:t>
                        </m:r>
                      </m:sub>
                    </m:sSub>
                  </m:oMath>
                </a14:m>
                <a:r>
                  <a:rPr lang="en-US" dirty="0"/>
                  <a:t> is </a:t>
                </a:r>
                <a:r>
                  <a:rPr lang="en-US" dirty="0" err="1"/>
                  <a:t>nonstationary</a:t>
                </a:r>
                <a:r>
                  <a:rPr lang="en-US" dirty="0"/>
                  <a:t>. </a:t>
                </a:r>
                <a:endParaRPr lang="en-US" dirty="0" smtClean="0"/>
              </a:p>
              <a:p>
                <a:r>
                  <a:rPr lang="en-US" dirty="0" smtClean="0"/>
                  <a:t>By </a:t>
                </a:r>
                <a:r>
                  <a:rPr lang="en-US" dirty="0"/>
                  <a:t>differencing the series a new series, </a:t>
                </a:r>
                <a14:m>
                  <m:oMath xmlns:m="http://schemas.openxmlformats.org/officeDocument/2006/math">
                    <m:sSub>
                      <m:sSubPr>
                        <m:ctrlPr>
                          <a:rPr lang="en-US" i="1">
                            <a:latin typeface="Cambria Math"/>
                          </a:rPr>
                        </m:ctrlPr>
                      </m:sSubPr>
                      <m:e>
                        <m:r>
                          <a:rPr lang="en-US" i="1">
                            <a:latin typeface="Cambria Math"/>
                          </a:rPr>
                          <m:t>𝑍</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𝑍</m:t>
                        </m:r>
                      </m:e>
                      <m:sub>
                        <m:r>
                          <a:rPr lang="en-US">
                            <a:latin typeface="Cambria Math"/>
                          </a:rPr>
                          <m:t>2</m:t>
                        </m:r>
                      </m:sub>
                    </m:sSub>
                    <m:r>
                      <a:rPr lang="en-US">
                        <a:latin typeface="Cambria Math"/>
                      </a:rPr>
                      <m:t>,...,</m:t>
                    </m:r>
                    <m:sSub>
                      <m:sSubPr>
                        <m:ctrlPr>
                          <a:rPr lang="en-US" i="1">
                            <a:latin typeface="Cambria Math"/>
                          </a:rPr>
                        </m:ctrlPr>
                      </m:sSubPr>
                      <m:e>
                        <m:r>
                          <a:rPr lang="en-US" i="1">
                            <a:latin typeface="Cambria Math"/>
                          </a:rPr>
                          <m:t>𝑍</m:t>
                        </m:r>
                      </m:e>
                      <m:sub>
                        <m:r>
                          <a:rPr lang="en-US" i="1">
                            <a:latin typeface="Cambria Math"/>
                          </a:rPr>
                          <m:t>𝑡</m:t>
                        </m:r>
                        <m:r>
                          <a:rPr lang="en-US">
                            <a:latin typeface="Cambria Math"/>
                          </a:rPr>
                          <m:t>−1</m:t>
                        </m:r>
                      </m:sub>
                    </m:sSub>
                  </m:oMath>
                </a14:m>
                <a:r>
                  <a:rPr lang="en-US" dirty="0" smtClean="0"/>
                  <a:t> , </a:t>
                </a:r>
                <a:r>
                  <a:rPr lang="en-US" dirty="0"/>
                  <a:t>is created. </a:t>
                </a:r>
                <a:endParaRPr lang="en-US" dirty="0" smtClean="0"/>
              </a:p>
              <a:p>
                <a:r>
                  <a:rPr lang="en-US" dirty="0" smtClean="0"/>
                  <a:t>The </a:t>
                </a:r>
                <a:r>
                  <a:rPr lang="en-US" dirty="0"/>
                  <a:t>new series can be defined </a:t>
                </a:r>
                <a:r>
                  <a:rPr lang="en-US" dirty="0" smtClean="0"/>
                  <a:t>as 	</a:t>
                </a:r>
                <a14:m>
                  <m:oMath xmlns:m="http://schemas.openxmlformats.org/officeDocument/2006/math">
                    <m:sSub>
                      <m:sSubPr>
                        <m:ctrlPr>
                          <a:rPr lang="en-US" i="1">
                            <a:latin typeface="Cambria Math"/>
                          </a:rPr>
                        </m:ctrlPr>
                      </m:sSubPr>
                      <m:e>
                        <m:d>
                          <m:dPr>
                            <m:ctrlPr>
                              <a:rPr lang="en-US" b="0" i="1" smtClean="0">
                                <a:latin typeface="Cambria Math"/>
                              </a:rPr>
                            </m:ctrlPr>
                          </m:dPr>
                          <m:e>
                            <m:r>
                              <a:rPr lang="en-US" b="0" i="1" smtClean="0">
                                <a:latin typeface="Cambria Math"/>
                              </a:rPr>
                              <m:t>𝑖</m:t>
                            </m:r>
                          </m:e>
                        </m:d>
                        <m:r>
                          <a:rPr lang="en-US" i="1">
                            <a:latin typeface="Cambria Math"/>
                          </a:rPr>
                          <m:t>𝑍</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𝑦</m:t>
                        </m:r>
                      </m:e>
                      <m:sub>
                        <m:r>
                          <a:rPr lang="en-US">
                            <a:latin typeface="Cambria Math"/>
                          </a:rPr>
                          <m:t>2</m:t>
                        </m:r>
                      </m:sub>
                    </m:sSub>
                    <m:r>
                      <a:rPr lang="en-US">
                        <a:latin typeface="Cambria Math"/>
                      </a:rPr>
                      <m:t>−</m:t>
                    </m:r>
                    <m:sSub>
                      <m:sSubPr>
                        <m:ctrlPr>
                          <a:rPr lang="en-US" i="1">
                            <a:latin typeface="Cambria Math"/>
                          </a:rPr>
                        </m:ctrlPr>
                      </m:sSubPr>
                      <m:e>
                        <m:r>
                          <a:rPr lang="en-US" i="1">
                            <a:latin typeface="Cambria Math"/>
                          </a:rPr>
                          <m:t>𝑦</m:t>
                        </m:r>
                      </m:e>
                      <m:sub>
                        <m:r>
                          <a:rPr lang="en-US">
                            <a:latin typeface="Cambria Math"/>
                          </a:rPr>
                          <m:t>1</m:t>
                        </m:r>
                      </m:sub>
                    </m:sSub>
                    <m:r>
                      <m:rPr>
                        <m:nor/>
                      </m:rPr>
                      <a:rPr lang="en-US" i="1"/>
                      <m:t> (</m:t>
                    </m:r>
                    <m:r>
                      <m:rPr>
                        <m:nor/>
                      </m:rPr>
                      <a:rPr lang="en-US" i="1"/>
                      <m:t>ii</m:t>
                    </m:r>
                    <m:r>
                      <m:rPr>
                        <m:nor/>
                      </m:rPr>
                      <a:rPr lang="en-US" i="1"/>
                      <m:t>) </m:t>
                    </m:r>
                    <m:sSub>
                      <m:sSubPr>
                        <m:ctrlPr>
                          <a:rPr lang="en-US" i="1">
                            <a:latin typeface="Cambria Math"/>
                          </a:rPr>
                        </m:ctrlPr>
                      </m:sSubPr>
                      <m:e>
                        <m:r>
                          <a:rPr lang="en-US" i="1">
                            <a:latin typeface="Cambria Math"/>
                          </a:rPr>
                          <m:t>𝑍</m:t>
                        </m:r>
                      </m:e>
                      <m:sub>
                        <m:r>
                          <a:rPr lang="en-US">
                            <a:latin typeface="Cambria Math"/>
                          </a:rPr>
                          <m:t>2</m:t>
                        </m:r>
                      </m:sub>
                    </m:sSub>
                    <m:r>
                      <a:rPr lang="en-US">
                        <a:latin typeface="Cambria Math"/>
                      </a:rPr>
                      <m:t>=</m:t>
                    </m:r>
                    <m:sSub>
                      <m:sSubPr>
                        <m:ctrlPr>
                          <a:rPr lang="en-US" i="1">
                            <a:latin typeface="Cambria Math"/>
                          </a:rPr>
                        </m:ctrlPr>
                      </m:sSubPr>
                      <m:e>
                        <m:r>
                          <a:rPr lang="en-US" i="1">
                            <a:latin typeface="Cambria Math"/>
                          </a:rPr>
                          <m:t>𝑦</m:t>
                        </m:r>
                      </m:e>
                      <m:sub>
                        <m:r>
                          <a:rPr lang="en-US">
                            <a:latin typeface="Cambria Math"/>
                          </a:rPr>
                          <m:t>3</m:t>
                        </m:r>
                      </m:sub>
                    </m:sSub>
                    <m:r>
                      <a:rPr lang="en-US">
                        <a:latin typeface="Cambria Math"/>
                      </a:rPr>
                      <m:t>−</m:t>
                    </m:r>
                    <m:sSub>
                      <m:sSubPr>
                        <m:ctrlPr>
                          <a:rPr lang="en-US" i="1">
                            <a:latin typeface="Cambria Math"/>
                          </a:rPr>
                        </m:ctrlPr>
                      </m:sSubPr>
                      <m:e>
                        <m:r>
                          <a:rPr lang="en-US" i="1">
                            <a:latin typeface="Cambria Math"/>
                          </a:rPr>
                          <m:t>𝑦</m:t>
                        </m:r>
                      </m:e>
                      <m:sub>
                        <m:r>
                          <a:rPr lang="en-US">
                            <a:latin typeface="Cambria Math"/>
                          </a:rPr>
                          <m:t>2</m:t>
                        </m:r>
                      </m:sub>
                    </m:sSub>
                    <m:r>
                      <a:rPr lang="en-US">
                        <a:latin typeface="Cambria Math"/>
                      </a:rPr>
                      <m:t>...</m:t>
                    </m:r>
                    <m:r>
                      <m:rPr>
                        <m:nor/>
                      </m:rPr>
                      <a:rPr lang="en-US" i="1"/>
                      <m:t>(</m:t>
                    </m:r>
                    <m:r>
                      <m:rPr>
                        <m:nor/>
                      </m:rPr>
                      <a:rPr lang="en-US" i="1"/>
                      <m:t>iii</m:t>
                    </m:r>
                    <m:r>
                      <m:rPr>
                        <m:nor/>
                      </m:rPr>
                      <a:rPr lang="en-US" i="1"/>
                      <m:t>)</m:t>
                    </m:r>
                    <m:sSub>
                      <m:sSubPr>
                        <m:ctrlPr>
                          <a:rPr lang="en-US" i="1">
                            <a:latin typeface="Cambria Math"/>
                          </a:rPr>
                        </m:ctrlPr>
                      </m:sSubPr>
                      <m:e>
                        <m:r>
                          <a:rPr lang="en-US" i="1">
                            <a:latin typeface="Cambria Math"/>
                          </a:rPr>
                          <m:t>𝑍</m:t>
                        </m:r>
                      </m:e>
                      <m:sub>
                        <m:r>
                          <a:rPr lang="en-US" i="1">
                            <a:latin typeface="Cambria Math"/>
                          </a:rPr>
                          <m:t>𝑡</m:t>
                        </m:r>
                        <m:r>
                          <a:rPr lang="en-US">
                            <a:latin typeface="Cambria Math"/>
                          </a:rPr>
                          <m:t>−1</m:t>
                        </m:r>
                      </m:sub>
                    </m:sSub>
                    <m:r>
                      <a:rPr lang="en-US">
                        <a:latin typeface="Cambria Math"/>
                      </a:rPr>
                      <m:t>=</m:t>
                    </m:r>
                    <m:sSub>
                      <m:sSubPr>
                        <m:ctrlPr>
                          <a:rPr lang="en-US" i="1">
                            <a:latin typeface="Cambria Math"/>
                          </a:rPr>
                        </m:ctrlPr>
                      </m:sSubPr>
                      <m:e>
                        <m:r>
                          <a:rPr lang="en-US" i="1">
                            <a:latin typeface="Cambria Math"/>
                          </a:rPr>
                          <m:t>𝑦</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𝑦</m:t>
                        </m:r>
                      </m:e>
                      <m:sub>
                        <m:r>
                          <a:rPr lang="en-US" i="1">
                            <a:latin typeface="Cambria Math"/>
                          </a:rPr>
                          <m:t>𝑡</m:t>
                        </m:r>
                        <m:r>
                          <a:rPr lang="en-US">
                            <a:latin typeface="Cambria Math"/>
                          </a:rPr>
                          <m:t>−1</m:t>
                        </m:r>
                      </m:sub>
                    </m:sSub>
                  </m:oMath>
                </a14:m>
                <a:r>
                  <a:rPr lang="en-US" dirty="0"/>
                  <a:t>.</a:t>
                </a:r>
              </a:p>
              <a:p>
                <a:r>
                  <a:rPr lang="en-US" dirty="0"/>
                  <a:t>If the series </a:t>
                </a:r>
                <a14:m>
                  <m:oMath xmlns:m="http://schemas.openxmlformats.org/officeDocument/2006/math">
                    <m:sSub>
                      <m:sSubPr>
                        <m:ctrlPr>
                          <a:rPr lang="en-US" i="1">
                            <a:latin typeface="Cambria Math"/>
                          </a:rPr>
                        </m:ctrlPr>
                      </m:sSubPr>
                      <m:e>
                        <m:r>
                          <a:rPr lang="en-US" i="1">
                            <a:latin typeface="Cambria Math"/>
                          </a:rPr>
                          <m:t>𝑍</m:t>
                        </m:r>
                      </m:e>
                      <m:sub>
                        <m:r>
                          <a:rPr lang="en-US" i="1">
                            <a:latin typeface="Cambria Math"/>
                          </a:rPr>
                          <m:t>𝑡</m:t>
                        </m:r>
                      </m:sub>
                    </m:sSub>
                  </m:oMath>
                </a14:m>
                <a:r>
                  <a:rPr lang="en-US" dirty="0"/>
                  <a:t> is </a:t>
                </a:r>
                <a:r>
                  <a:rPr lang="en-US" dirty="0" err="1"/>
                  <a:t>nonstationary</a:t>
                </a:r>
                <a:r>
                  <a:rPr lang="en-US" dirty="0"/>
                  <a:t>, it may be necessary to differentiate the series </a:t>
                </a:r>
                <a14:m>
                  <m:oMath xmlns:m="http://schemas.openxmlformats.org/officeDocument/2006/math">
                    <m:sSub>
                      <m:sSubPr>
                        <m:ctrlPr>
                          <a:rPr lang="en-US" i="1">
                            <a:latin typeface="Cambria Math"/>
                          </a:rPr>
                        </m:ctrlPr>
                      </m:sSubPr>
                      <m:e>
                        <m:r>
                          <a:rPr lang="en-US" i="1">
                            <a:latin typeface="Cambria Math"/>
                          </a:rPr>
                          <m:t>𝑍</m:t>
                        </m:r>
                      </m:e>
                      <m:sub>
                        <m:r>
                          <a:rPr lang="en-US" i="1">
                            <a:latin typeface="Cambria Math"/>
                          </a:rPr>
                          <m:t>𝑡</m:t>
                        </m:r>
                      </m:sub>
                    </m:sSub>
                  </m:oMath>
                </a14:m>
                <a:r>
                  <a:rPr lang="en-US" dirty="0"/>
                  <a:t>.</a:t>
                </a:r>
                <a:endParaRPr lang="en-US" dirty="0" smtClean="0"/>
              </a:p>
              <a:p>
                <a:r>
                  <a:rPr lang="en-US" dirty="0"/>
                  <a:t>The modeling of a series that has been differenced is referred to as an </a:t>
                </a:r>
                <a:r>
                  <a:rPr lang="en-US" b="1" dirty="0"/>
                  <a:t>autoregressive integrated moving-average (ARIMA) </a:t>
                </a:r>
                <a:r>
                  <a:rPr lang="en-US" b="1" dirty="0" smtClean="0"/>
                  <a:t>process.</a:t>
                </a:r>
              </a:p>
              <a:p>
                <a:r>
                  <a:rPr lang="en-US" dirty="0"/>
                  <a:t>The ARIMA process uses the following three steps </a:t>
                </a:r>
                <a:r>
                  <a:rPr lang="en-US" dirty="0" smtClean="0"/>
                  <a:t>as</a:t>
                </a:r>
              </a:p>
              <a:p>
                <a:pPr marL="914400" lvl="1" indent="-457200">
                  <a:buFont typeface="+mj-lt"/>
                  <a:buAutoNum type="arabicPeriod"/>
                </a:pPr>
                <a:r>
                  <a:rPr lang="en-US" dirty="0" smtClean="0"/>
                  <a:t>Identification</a:t>
                </a:r>
              </a:p>
              <a:p>
                <a:pPr marL="914400" lvl="1" indent="-457200">
                  <a:buFont typeface="+mj-lt"/>
                  <a:buAutoNum type="arabicPeriod"/>
                </a:pPr>
                <a:r>
                  <a:rPr lang="en-US" dirty="0" smtClean="0"/>
                  <a:t>Estimation</a:t>
                </a:r>
              </a:p>
              <a:p>
                <a:pPr marL="914400" lvl="1" indent="-457200">
                  <a:buFont typeface="+mj-lt"/>
                  <a:buAutoNum type="arabicPeriod"/>
                </a:pPr>
                <a:r>
                  <a:rPr lang="en-US" dirty="0" smtClean="0"/>
                  <a:t>Forecasting</a:t>
                </a:r>
                <a:endParaRPr lang="en-US" dirty="0"/>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838200"/>
                <a:ext cx="8305800" cy="4572000"/>
              </a:xfrm>
              <a:blipFill rotWithShape="1">
                <a:blip r:embed="rId2"/>
                <a:stretch>
                  <a:fillRect l="-147" t="-800" b="-1067"/>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59</a:t>
            </a:fld>
            <a:endParaRPr lang="en-US">
              <a:solidFill>
                <a:schemeClr val="accent6">
                  <a:lumMod val="20000"/>
                  <a:lumOff val="80000"/>
                </a:schemeClr>
              </a:solidFill>
            </a:endParaRPr>
          </a:p>
        </p:txBody>
      </p:sp>
    </p:spTree>
    <p:extLst>
      <p:ext uri="{BB962C8B-B14F-4D97-AF65-F5344CB8AC3E}">
        <p14:creationId xmlns:p14="http://schemas.microsoft.com/office/powerpoint/2010/main" val="108736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105400"/>
          </a:xfrm>
        </p:spPr>
        <p:txBody>
          <a:bodyPr/>
          <a:lstStyle/>
          <a:p>
            <a:r>
              <a:rPr lang="en-US" dirty="0"/>
              <a:t>. If a security’s estimated value is above its market price, the security analyst will recommend buying the stock; if the value is below the market price, the security should be sold before its price drops. </a:t>
            </a:r>
            <a:endParaRPr lang="en-US" dirty="0" smtClean="0"/>
          </a:p>
          <a:p>
            <a:r>
              <a:rPr lang="en-US" dirty="0" smtClean="0"/>
              <a:t>Underpriced </a:t>
            </a:r>
            <a:r>
              <a:rPr lang="en-US" dirty="0"/>
              <a:t>stocks are purchased until their price is bid up to equal their value; overpriced stocks are sold, driving their price down until it equals their value</a:t>
            </a:r>
            <a:r>
              <a:rPr lang="en-US" dirty="0" smtClean="0"/>
              <a:t>.</a:t>
            </a:r>
          </a:p>
          <a:p>
            <a:r>
              <a:rPr lang="en-US" dirty="0"/>
              <a:t>. </a:t>
            </a:r>
            <a:r>
              <a:rPr lang="en-US" b="1" dirty="0"/>
              <a:t>Fundamental analysis </a:t>
            </a:r>
            <a:r>
              <a:rPr lang="en-US" dirty="0"/>
              <a:t>(the fundamentalist school) studies the </a:t>
            </a:r>
            <a:r>
              <a:rPr lang="en-US" dirty="0" smtClean="0"/>
              <a:t>basic </a:t>
            </a:r>
            <a:r>
              <a:rPr lang="en-US" dirty="0"/>
              <a:t>facts affecting a stock’s value</a:t>
            </a:r>
            <a:r>
              <a:rPr lang="en-US" dirty="0" smtClean="0"/>
              <a:t>.</a:t>
            </a:r>
          </a:p>
          <a:p>
            <a:r>
              <a:rPr lang="en-US" dirty="0" smtClean="0"/>
              <a:t>It deals with </a:t>
            </a:r>
            <a:r>
              <a:rPr lang="en-US" dirty="0"/>
              <a:t>companies’ earnings, their management, earnings forecasts, the firm’s competition, market conditions, and many other business and economic factors</a:t>
            </a:r>
            <a:r>
              <a:rPr lang="en-US" dirty="0" smtClean="0"/>
              <a:t>.</a:t>
            </a:r>
          </a:p>
          <a:p>
            <a:r>
              <a:rPr lang="en-US" b="1" dirty="0"/>
              <a:t>Technical analysis </a:t>
            </a:r>
            <a:r>
              <a:rPr lang="en-US" dirty="0"/>
              <a:t>concentrates almost totally on charts of security-market prices and related summary statistics of security trading; in other words, the behavior of security prices overtime.</a:t>
            </a:r>
          </a:p>
          <a:p>
            <a:endParaRPr lang="en-US" dirty="0"/>
          </a:p>
        </p:txBody>
      </p:sp>
      <p:sp>
        <p:nvSpPr>
          <p:cNvPr id="3" name="Title 2"/>
          <p:cNvSpPr>
            <a:spLocks noGrp="1"/>
          </p:cNvSpPr>
          <p:nvPr>
            <p:ph type="title"/>
          </p:nvPr>
        </p:nvSpPr>
        <p:spPr/>
        <p:txBody>
          <a:bodyPr/>
          <a:lstStyle/>
          <a:p>
            <a:r>
              <a:rPr lang="en-US" sz="3200" dirty="0" smtClean="0"/>
              <a:t>21.1.1 Fundamental Analysis</a:t>
            </a:r>
            <a:endParaRPr lang="en-US" sz="3200"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extLst>
      <p:ext uri="{BB962C8B-B14F-4D97-AF65-F5344CB8AC3E}">
        <p14:creationId xmlns:p14="http://schemas.microsoft.com/office/powerpoint/2010/main" val="1179379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4114800"/>
          </a:xfrm>
        </p:spPr>
        <p:txBody>
          <a:bodyPr/>
          <a:lstStyle/>
          <a:p>
            <a:r>
              <a:rPr lang="en-US" dirty="0"/>
              <a:t>The first step is to identify the appropriate model. </a:t>
            </a:r>
            <a:endParaRPr lang="en-US" dirty="0" smtClean="0"/>
          </a:p>
          <a:p>
            <a:r>
              <a:rPr lang="en-US" dirty="0" smtClean="0"/>
              <a:t>Identification </a:t>
            </a:r>
            <a:r>
              <a:rPr lang="en-US" dirty="0"/>
              <a:t>involves determining the degree of differencing necessary to make the series stationary and to determine the form (ARMA or ARIMA) and order of the process.</a:t>
            </a:r>
          </a:p>
          <a:p>
            <a:r>
              <a:rPr lang="en-US" dirty="0"/>
              <a:t>After a suitable model is identified, the parameters , need to be estimated. </a:t>
            </a:r>
            <a:endParaRPr lang="en-US" dirty="0" smtClean="0"/>
          </a:p>
          <a:p>
            <a:r>
              <a:rPr lang="en-US" dirty="0" smtClean="0"/>
              <a:t>The </a:t>
            </a:r>
            <a:r>
              <a:rPr lang="en-US" dirty="0"/>
              <a:t>final step in the ARIMA process is to use the model for forecasting. </a:t>
            </a:r>
            <a:endParaRPr lang="en-US" dirty="0" smtClean="0"/>
          </a:p>
          <a:p>
            <a:r>
              <a:rPr lang="en-US" dirty="0" smtClean="0"/>
              <a:t>Oftentimes </a:t>
            </a:r>
            <a:r>
              <a:rPr lang="en-US" dirty="0"/>
              <a:t>the adequacy of the model is checked by using the model to forecast within the sample. </a:t>
            </a:r>
            <a:endParaRPr lang="en-US" dirty="0" smtClean="0"/>
          </a:p>
          <a:p>
            <a:r>
              <a:rPr lang="en-US" dirty="0" smtClean="0"/>
              <a:t>This </a:t>
            </a:r>
            <a:r>
              <a:rPr lang="en-US" dirty="0"/>
              <a:t>allows a comparison of the forecasted values to the actual values. </a:t>
            </a:r>
            <a:endParaRPr lang="en-US" dirty="0" smtClean="0"/>
          </a:p>
          <a:p>
            <a:r>
              <a:rPr lang="en-US" dirty="0" smtClean="0"/>
              <a:t>If </a:t>
            </a:r>
            <a:r>
              <a:rPr lang="en-US" dirty="0"/>
              <a:t>the model is determined to be adequate, the model can be used to forecast future values of the series. </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60</a:t>
            </a:fld>
            <a:endParaRPr lang="en-US">
              <a:solidFill>
                <a:schemeClr val="accent6">
                  <a:lumMod val="20000"/>
                  <a:lumOff val="80000"/>
                </a:schemeClr>
              </a:solidFill>
            </a:endParaRPr>
          </a:p>
        </p:txBody>
      </p:sp>
    </p:spTree>
    <p:extLst>
      <p:ext uri="{BB962C8B-B14F-4D97-AF65-F5344CB8AC3E}">
        <p14:creationId xmlns:p14="http://schemas.microsoft.com/office/powerpoint/2010/main" val="133688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63717"/>
            <a:ext cx="8305800" cy="4579883"/>
          </a:xfrm>
        </p:spPr>
        <p:txBody>
          <a:bodyPr/>
          <a:lstStyle/>
          <a:p>
            <a:r>
              <a:rPr lang="en-US" dirty="0" err="1" smtClean="0"/>
              <a:t>Bessler</a:t>
            </a:r>
            <a:r>
              <a:rPr lang="en-US" dirty="0" smtClean="0"/>
              <a:t> and Brandt (1979) have examine three alternative procedure for forecasting time-dependent prices:</a:t>
            </a:r>
          </a:p>
          <a:p>
            <a:pPr marL="914400" lvl="1" indent="-457200">
              <a:buFont typeface="+mj-lt"/>
              <a:buAutoNum type="arabicPeriod"/>
            </a:pPr>
            <a:r>
              <a:rPr lang="en-US" dirty="0" smtClean="0"/>
              <a:t>Econometric models</a:t>
            </a:r>
          </a:p>
          <a:p>
            <a:pPr marL="914400" lvl="1" indent="-457200">
              <a:buFont typeface="+mj-lt"/>
              <a:buAutoNum type="arabicPeriod"/>
            </a:pPr>
            <a:r>
              <a:rPr lang="en-US" dirty="0" smtClean="0"/>
              <a:t>Time series (ARIMA)</a:t>
            </a:r>
          </a:p>
          <a:p>
            <a:pPr marL="914400" lvl="1" indent="-457200">
              <a:buFont typeface="+mj-lt"/>
              <a:buAutoNum type="arabicPeriod"/>
            </a:pPr>
            <a:r>
              <a:rPr lang="en-US" dirty="0" smtClean="0"/>
              <a:t>Expert opinion</a:t>
            </a:r>
          </a:p>
          <a:p>
            <a:r>
              <a:rPr lang="en-US" dirty="0" smtClean="0"/>
              <a:t>The results suggests that no method consistently outperformed each other. </a:t>
            </a:r>
          </a:p>
          <a:p>
            <a:r>
              <a:rPr lang="en-US" dirty="0" smtClean="0"/>
              <a:t>Composite forecasts based on the forecasts of the individual methods are formed by:</a:t>
            </a:r>
          </a:p>
          <a:p>
            <a:pPr marL="914400" lvl="1" indent="-457200">
              <a:buFont typeface="+mj-lt"/>
              <a:buAutoNum type="arabicPeriod"/>
            </a:pPr>
            <a:r>
              <a:rPr lang="en-US" dirty="0" smtClean="0"/>
              <a:t>Minimum variance</a:t>
            </a:r>
          </a:p>
          <a:p>
            <a:pPr marL="914400" lvl="1" indent="-457200">
              <a:buFont typeface="+mj-lt"/>
              <a:buAutoNum type="arabicPeriod"/>
            </a:pPr>
            <a:r>
              <a:rPr lang="en-US" dirty="0" smtClean="0"/>
              <a:t>Adaptive weighting</a:t>
            </a:r>
          </a:p>
          <a:p>
            <a:pPr marL="914400" lvl="1" indent="-457200">
              <a:buFont typeface="+mj-lt"/>
              <a:buAutoNum type="arabicPeriod"/>
            </a:pPr>
            <a:r>
              <a:rPr lang="en-US" dirty="0" smtClean="0"/>
              <a:t>Simple average composites</a:t>
            </a:r>
            <a:endParaRPr lang="en-US" dirty="0"/>
          </a:p>
        </p:txBody>
      </p:sp>
      <p:sp>
        <p:nvSpPr>
          <p:cNvPr id="3" name="Title 2"/>
          <p:cNvSpPr>
            <a:spLocks noGrp="1"/>
          </p:cNvSpPr>
          <p:nvPr>
            <p:ph type="title"/>
          </p:nvPr>
        </p:nvSpPr>
        <p:spPr/>
        <p:txBody>
          <a:bodyPr/>
          <a:lstStyle/>
          <a:p>
            <a:r>
              <a:rPr lang="en-US" dirty="0" smtClean="0"/>
              <a:t>21.3.3 Composite Forecasting</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61</a:t>
            </a:fld>
            <a:endParaRPr lang="en-US">
              <a:solidFill>
                <a:schemeClr val="accent6">
                  <a:lumMod val="20000"/>
                  <a:lumOff val="80000"/>
                </a:schemeClr>
              </a:solidFill>
            </a:endParaRPr>
          </a:p>
        </p:txBody>
      </p:sp>
    </p:spTree>
    <p:extLst>
      <p:ext uri="{BB962C8B-B14F-4D97-AF65-F5344CB8AC3E}">
        <p14:creationId xmlns:p14="http://schemas.microsoft.com/office/powerpoint/2010/main" val="2998799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8305800" cy="4953000"/>
          </a:xfrm>
        </p:spPr>
        <p:txBody>
          <a:bodyPr/>
          <a:lstStyle/>
          <a:p>
            <a:r>
              <a:rPr lang="en-US" dirty="0"/>
              <a:t>The </a:t>
            </a:r>
            <a:r>
              <a:rPr lang="en-US" b="1" dirty="0"/>
              <a:t>econometric model</a:t>
            </a:r>
            <a:r>
              <a:rPr lang="en-US" dirty="0"/>
              <a:t> is essentially based on representations of the underlying economic behavioral system for a particular commodity. </a:t>
            </a:r>
            <a:endParaRPr lang="en-US" dirty="0" smtClean="0"/>
          </a:p>
          <a:p>
            <a:r>
              <a:rPr lang="en-US" dirty="0" smtClean="0"/>
              <a:t>These </a:t>
            </a:r>
            <a:r>
              <a:rPr lang="en-US" dirty="0"/>
              <a:t>representations attempt to identify and model the relevant supply-and-demand factors that together determine market price and quantity. </a:t>
            </a:r>
          </a:p>
          <a:p>
            <a:r>
              <a:rPr lang="en-US" dirty="0"/>
              <a:t>As an alternative to statistical models for forecasting, forecasts based upon expert opinions are available. </a:t>
            </a:r>
            <a:endParaRPr lang="en-US" dirty="0" smtClean="0"/>
          </a:p>
          <a:p>
            <a:r>
              <a:rPr lang="en-US" dirty="0" smtClean="0"/>
              <a:t>The </a:t>
            </a:r>
            <a:r>
              <a:rPr lang="en-US" dirty="0"/>
              <a:t>forecasts of experts are like those of econometric- or ARIMA-model forecasting in that they incorporate much of the same information from the same data </a:t>
            </a:r>
            <a:r>
              <a:rPr lang="en-US" dirty="0" smtClean="0"/>
              <a:t>sources, however</a:t>
            </a:r>
            <a:r>
              <a:rPr lang="en-US" dirty="0"/>
              <a:t>, </a:t>
            </a:r>
            <a:r>
              <a:rPr lang="en-US" dirty="0" smtClean="0"/>
              <a:t>expert </a:t>
            </a:r>
            <a:r>
              <a:rPr lang="en-US" dirty="0"/>
              <a:t>can change the weights assigned to different bits of information, or can select with relative ease the sources from which to draw the data</a:t>
            </a:r>
            <a:r>
              <a:rPr lang="en-US" dirty="0" smtClean="0"/>
              <a:t>.</a:t>
            </a:r>
          </a:p>
          <a:p>
            <a:r>
              <a:rPr lang="en-US" dirty="0"/>
              <a:t>In addition, these expert forecasts are able to incorporate information that cannot, perhaps, be included in a more quantitative model in the form of data.</a:t>
            </a:r>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62</a:t>
            </a:fld>
            <a:endParaRPr lang="en-US">
              <a:solidFill>
                <a:schemeClr val="accent6">
                  <a:lumMod val="20000"/>
                  <a:lumOff val="80000"/>
                </a:schemeClr>
              </a:solidFill>
            </a:endParaRPr>
          </a:p>
        </p:txBody>
      </p:sp>
    </p:spTree>
    <p:extLst>
      <p:ext uri="{BB962C8B-B14F-4D97-AF65-F5344CB8AC3E}">
        <p14:creationId xmlns:p14="http://schemas.microsoft.com/office/powerpoint/2010/main" val="3511506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5440365"/>
          </a:xfrm>
        </p:spPr>
        <p:txBody>
          <a:bodyPr/>
          <a:lstStyle/>
          <a:p>
            <a:r>
              <a:rPr lang="en-US" dirty="0" err="1" smtClean="0"/>
              <a:t>Bessler</a:t>
            </a:r>
            <a:r>
              <a:rPr lang="en-US" dirty="0" smtClean="0"/>
              <a:t> and Brandt (1979)  use various test or measure of performance to evaluate the price forecasts of the 4 alternatives.</a:t>
            </a:r>
          </a:p>
          <a:p>
            <a:r>
              <a:rPr lang="en-US" dirty="0" smtClean="0"/>
              <a:t>They used the mean-squared error, the mean forecast error, and the mean absolute forecast error.</a:t>
            </a:r>
          </a:p>
          <a:p>
            <a:r>
              <a:rPr lang="en-US" b="1" dirty="0" smtClean="0"/>
              <a:t>Mean-squared error</a:t>
            </a:r>
            <a:r>
              <a:rPr lang="en-US" dirty="0" smtClean="0"/>
              <a:t> is a nonparametric statistic that provides a measure of the size of individual forecast errors from the actual values</a:t>
            </a:r>
          </a:p>
          <a:p>
            <a:r>
              <a:rPr lang="en-US" dirty="0" err="1" smtClean="0"/>
              <a:t>Bessler</a:t>
            </a:r>
            <a:r>
              <a:rPr lang="en-US" dirty="0" smtClean="0"/>
              <a:t> and Brandt’s study didn’t find any specific forecasting method to be universally superior in terms of performance measures, though in most commodities, ARIMA model performed the best.</a:t>
            </a:r>
          </a:p>
          <a:p>
            <a:r>
              <a:rPr lang="en-US" dirty="0" smtClean="0"/>
              <a:t>The results of the performance evaluation suggest that forecasters should seriously consider using composite forecasting techniques</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63</a:t>
            </a:fld>
            <a:endParaRPr lang="en-US">
              <a:solidFill>
                <a:schemeClr val="accent6">
                  <a:lumMod val="20000"/>
                  <a:lumOff val="80000"/>
                </a:schemeClr>
              </a:solidFill>
            </a:endParaRPr>
          </a:p>
        </p:txBody>
      </p:sp>
    </p:spTree>
    <p:extLst>
      <p:ext uri="{BB962C8B-B14F-4D97-AF65-F5344CB8AC3E}">
        <p14:creationId xmlns:p14="http://schemas.microsoft.com/office/powerpoint/2010/main" val="1636391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305800" cy="2819400"/>
          </a:xfrm>
        </p:spPr>
        <p:txBody>
          <a:bodyPr/>
          <a:lstStyle/>
          <a:p>
            <a:r>
              <a:rPr lang="en-US" b="1" dirty="0" smtClean="0"/>
              <a:t>Value Line Investment Survey</a:t>
            </a:r>
            <a:r>
              <a:rPr lang="en-US" dirty="0" smtClean="0"/>
              <a:t> is an independent weekly investment-advisory service registered with the US Securities and Exchange Commission</a:t>
            </a:r>
          </a:p>
          <a:p>
            <a:r>
              <a:rPr lang="en-US" dirty="0" smtClean="0"/>
              <a:t>There are 3 sections:</a:t>
            </a:r>
          </a:p>
          <a:p>
            <a:pPr marL="914400" lvl="1" indent="-457200">
              <a:buFont typeface="+mj-lt"/>
              <a:buAutoNum type="arabicPeriod"/>
            </a:pPr>
            <a:r>
              <a:rPr lang="en-US" dirty="0" smtClean="0"/>
              <a:t>Rating and Reports</a:t>
            </a:r>
          </a:p>
          <a:p>
            <a:pPr marL="914400" lvl="1" indent="-457200">
              <a:buFont typeface="+mj-lt"/>
              <a:buAutoNum type="arabicPeriod"/>
            </a:pPr>
            <a:r>
              <a:rPr lang="en-US" dirty="0" smtClean="0"/>
              <a:t>Summary and Indexes</a:t>
            </a:r>
          </a:p>
          <a:p>
            <a:pPr marL="914400" lvl="1" indent="-457200">
              <a:buFont typeface="+mj-lt"/>
              <a:buAutoNum type="arabicPeriod"/>
            </a:pPr>
            <a:r>
              <a:rPr lang="en-US" dirty="0" smtClean="0"/>
              <a:t>Selection and Opinion</a:t>
            </a:r>
          </a:p>
        </p:txBody>
      </p:sp>
      <p:sp>
        <p:nvSpPr>
          <p:cNvPr id="3" name="Title 2"/>
          <p:cNvSpPr>
            <a:spLocks noGrp="1"/>
          </p:cNvSpPr>
          <p:nvPr>
            <p:ph type="title"/>
          </p:nvPr>
        </p:nvSpPr>
        <p:spPr/>
        <p:txBody>
          <a:bodyPr/>
          <a:lstStyle/>
          <a:p>
            <a:r>
              <a:rPr lang="en-US" dirty="0" smtClean="0"/>
              <a:t>21.4 Value Line Ranking</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64</a:t>
            </a:fld>
            <a:endParaRPr lang="en-US">
              <a:solidFill>
                <a:schemeClr val="accent6">
                  <a:lumMod val="20000"/>
                  <a:lumOff val="80000"/>
                </a:schemeClr>
              </a:solidFill>
            </a:endParaRPr>
          </a:p>
        </p:txBody>
      </p:sp>
    </p:spTree>
    <p:extLst>
      <p:ext uri="{BB962C8B-B14F-4D97-AF65-F5344CB8AC3E}">
        <p14:creationId xmlns:p14="http://schemas.microsoft.com/office/powerpoint/2010/main" val="2096946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Value line </a:t>
            </a:r>
            <a:r>
              <a:rPr lang="en-US" dirty="0" smtClean="0"/>
              <a:t>is ranked by </a:t>
            </a:r>
            <a:r>
              <a:rPr lang="en-US" i="1" dirty="0" smtClean="0"/>
              <a:t>timeliness and safety</a:t>
            </a:r>
          </a:p>
          <a:p>
            <a:r>
              <a:rPr lang="en-US" i="1" dirty="0" smtClean="0"/>
              <a:t>Timeliness</a:t>
            </a:r>
            <a:r>
              <a:rPr lang="en-US" dirty="0" smtClean="0"/>
              <a:t> run on scale from 1 (highest) down to 5 (lowest)</a:t>
            </a:r>
          </a:p>
          <a:p>
            <a:r>
              <a:rPr lang="en-US" i="1" dirty="0" smtClean="0"/>
              <a:t>Safety </a:t>
            </a:r>
            <a:r>
              <a:rPr lang="en-US" dirty="0" smtClean="0"/>
              <a:t>rank is a measure of risk avoidance; 1 (safest) to 5 (riskiest)</a:t>
            </a:r>
          </a:p>
          <a:p>
            <a:r>
              <a:rPr lang="en-US" dirty="0" smtClean="0"/>
              <a:t>Evaluation of a single stock involves:</a:t>
            </a:r>
          </a:p>
          <a:p>
            <a:pPr marL="914400" lvl="1" indent="-457200">
              <a:buFont typeface="+mj-lt"/>
              <a:buAutoNum type="arabicPeriod"/>
            </a:pPr>
            <a:r>
              <a:rPr lang="en-US" dirty="0"/>
              <a:t>Choosing stocks that are acceptable in terms of timeliness rankings;</a:t>
            </a:r>
          </a:p>
          <a:p>
            <a:pPr marL="914400" lvl="1" indent="-457200">
              <a:buFont typeface="+mj-lt"/>
              <a:buAutoNum type="arabicPeriod"/>
            </a:pPr>
            <a:r>
              <a:rPr lang="en-US" dirty="0"/>
              <a:t>Among the stocks chosen for timeliness, picking those that are in industries also shown to be timely;</a:t>
            </a:r>
          </a:p>
          <a:p>
            <a:pPr marL="914400" lvl="1" indent="-457200">
              <a:buFont typeface="+mj-lt"/>
              <a:buAutoNum type="arabicPeriod"/>
            </a:pPr>
            <a:r>
              <a:rPr lang="en-US" dirty="0"/>
              <a:t>Among the most timely stocks in the most timely industries, picking those that conform to the investor’s safety constraints;</a:t>
            </a:r>
          </a:p>
          <a:p>
            <a:pPr marL="914400" lvl="1" indent="-457200">
              <a:buFont typeface="+mj-lt"/>
              <a:buAutoNum type="arabicPeriod"/>
            </a:pPr>
            <a:r>
              <a:rPr lang="en-US" dirty="0"/>
              <a:t>Among those stocks that meet the investor’s timeliness and safety constraints, choosing those that meet the investor’s current yield requirement. </a:t>
            </a:r>
          </a:p>
          <a:p>
            <a:pPr marL="1317625" lvl="2"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21.4.1 Criteria of Ranking</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65</a:t>
            </a:fld>
            <a:endParaRPr lang="en-US">
              <a:solidFill>
                <a:schemeClr val="accent6">
                  <a:lumMod val="20000"/>
                  <a:lumOff val="80000"/>
                </a:schemeClr>
              </a:solidFill>
            </a:endParaRPr>
          </a:p>
        </p:txBody>
      </p:sp>
    </p:spTree>
    <p:extLst>
      <p:ext uri="{BB962C8B-B14F-4D97-AF65-F5344CB8AC3E}">
        <p14:creationId xmlns:p14="http://schemas.microsoft.com/office/powerpoint/2010/main" val="938965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Fischer Black (1972), advocate of the buy-and-hold strategy, using monthly data over a given year commencing with April 1965, tested for the investment performance of the Value Line rankings. </a:t>
            </a:r>
            <a:endParaRPr lang="en-US" dirty="0" smtClean="0"/>
          </a:p>
          <a:p>
            <a:r>
              <a:rPr lang="en-US" dirty="0" smtClean="0"/>
              <a:t>He </a:t>
            </a:r>
            <a:r>
              <a:rPr lang="en-US" dirty="0"/>
              <a:t>used Jensen’s time-series test of consistency of performance, calculating the return on the market </a:t>
            </a:r>
            <a:r>
              <a:rPr lang="en-US" dirty="0" smtClean="0"/>
              <a:t>at </a:t>
            </a:r>
            <a:r>
              <a:rPr lang="en-US" dirty="0"/>
              <a:t>frequent intervals</a:t>
            </a:r>
            <a:r>
              <a:rPr lang="en-US" dirty="0" smtClean="0"/>
              <a:t>.</a:t>
            </a:r>
          </a:p>
          <a:p>
            <a:r>
              <a:rPr lang="en-US" dirty="0"/>
              <a:t>The results of Black’s tests show that the success of the rankings are very consistent over time, and thus very significant in a statistical sense</a:t>
            </a:r>
            <a:r>
              <a:rPr lang="en-US" dirty="0" smtClean="0"/>
              <a:t>.</a:t>
            </a:r>
          </a:p>
          <a:p>
            <a:r>
              <a:rPr lang="en-US" dirty="0"/>
              <a:t>In sum, the use of Jensen’s CAPM time-series test tends to indicate that rankings clearly provide a profitable portfolio strategy for investors who can execute orders at low transaction costs. </a:t>
            </a:r>
            <a:endParaRPr lang="en-US" dirty="0" smtClean="0"/>
          </a:p>
          <a:p>
            <a:r>
              <a:rPr lang="en-US" dirty="0" smtClean="0"/>
              <a:t>Even </a:t>
            </a:r>
            <a:r>
              <a:rPr lang="en-US" dirty="0"/>
              <a:t>in reducing the turnover activity involved, significant excess returns were achieved.</a:t>
            </a:r>
          </a:p>
        </p:txBody>
      </p:sp>
      <p:sp>
        <p:nvSpPr>
          <p:cNvPr id="3" name="Title 2"/>
          <p:cNvSpPr>
            <a:spLocks noGrp="1"/>
          </p:cNvSpPr>
          <p:nvPr>
            <p:ph type="title"/>
          </p:nvPr>
        </p:nvSpPr>
        <p:spPr/>
        <p:txBody>
          <a:bodyPr/>
          <a:lstStyle/>
          <a:p>
            <a:r>
              <a:rPr lang="en-US" dirty="0" smtClean="0"/>
              <a:t>21.4.2 Performance Evaluation</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66</a:t>
            </a:fld>
            <a:endParaRPr lang="en-US">
              <a:solidFill>
                <a:schemeClr val="accent6">
                  <a:lumMod val="20000"/>
                  <a:lumOff val="80000"/>
                </a:schemeClr>
              </a:solidFill>
            </a:endParaRPr>
          </a:p>
        </p:txBody>
      </p:sp>
    </p:spTree>
    <p:extLst>
      <p:ext uri="{BB962C8B-B14F-4D97-AF65-F5344CB8AC3E}">
        <p14:creationId xmlns:p14="http://schemas.microsoft.com/office/powerpoint/2010/main" val="1459698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9538"/>
            <a:ext cx="8305800" cy="3111062"/>
          </a:xfrm>
        </p:spPr>
        <p:txBody>
          <a:bodyPr/>
          <a:lstStyle/>
          <a:p>
            <a:r>
              <a:rPr lang="en-US" dirty="0" smtClean="0"/>
              <a:t>Holloway (1981) and Copeland and Mayer (1982) and Chen (1987) all performed similar studies.</a:t>
            </a:r>
          </a:p>
          <a:p>
            <a:r>
              <a:rPr lang="en-US" dirty="0" err="1" smtClean="0"/>
              <a:t>Stickel</a:t>
            </a:r>
            <a:r>
              <a:rPr lang="en-US" dirty="0" smtClean="0"/>
              <a:t> (1985) used an event-study methodology to examine evidence on </a:t>
            </a:r>
          </a:p>
          <a:p>
            <a:pPr marL="914400" lvl="1" indent="-457200">
              <a:buFont typeface="+mj-lt"/>
              <a:buAutoNum type="arabicPeriod"/>
            </a:pPr>
            <a:r>
              <a:rPr lang="en-US" dirty="0"/>
              <a:t>the differential impact of the various types of rank </a:t>
            </a:r>
            <a:r>
              <a:rPr lang="en-US" dirty="0" smtClean="0"/>
              <a:t>change</a:t>
            </a:r>
          </a:p>
          <a:p>
            <a:pPr marL="914400" lvl="1" indent="-457200">
              <a:buFont typeface="+mj-lt"/>
              <a:buAutoNum type="arabicPeriod"/>
            </a:pPr>
            <a:r>
              <a:rPr lang="en-US" dirty="0"/>
              <a:t>the speed of adjustment of individual security prices to new </a:t>
            </a:r>
            <a:r>
              <a:rPr lang="en-US" dirty="0" smtClean="0"/>
              <a:t>information</a:t>
            </a:r>
          </a:p>
          <a:p>
            <a:r>
              <a:rPr lang="en-US" dirty="0" smtClean="0"/>
              <a:t>The results indicated that although Value Line rank changes have information content, the effect varies by the type of rank change.</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67</a:t>
            </a:fld>
            <a:endParaRPr lang="en-US">
              <a:solidFill>
                <a:schemeClr val="accent6">
                  <a:lumMod val="20000"/>
                  <a:lumOff val="80000"/>
                </a:schemeClr>
              </a:solidFill>
            </a:endParaRPr>
          </a:p>
        </p:txBody>
      </p:sp>
    </p:spTree>
    <p:extLst>
      <p:ext uri="{BB962C8B-B14F-4D97-AF65-F5344CB8AC3E}">
        <p14:creationId xmlns:p14="http://schemas.microsoft.com/office/powerpoint/2010/main" val="2160635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19100" y="609600"/>
                <a:ext cx="8305800" cy="5516565"/>
              </a:xfrm>
            </p:spPr>
            <p:txBody>
              <a:bodyPr/>
              <a:lstStyle/>
              <a:p>
                <a:r>
                  <a:rPr lang="en-US" dirty="0"/>
                  <a:t>Lee and Park (1987), using a specification-analysis approach, investigated the effect of Value Line ranking changes for the beta coefficients</a:t>
                </a:r>
                <a:r>
                  <a:rPr lang="en-US" dirty="0" smtClean="0"/>
                  <a:t>.</a:t>
                </a:r>
              </a:p>
              <a:p>
                <a:r>
                  <a:rPr lang="en-US" dirty="0"/>
                  <a:t>Following Equation (21.12), they generalized the additional market model</a:t>
                </a:r>
                <a:r>
                  <a:rPr lang="en-US" dirty="0" smtClean="0"/>
                  <a:t>:</a:t>
                </a:r>
              </a:p>
              <a:p>
                <a:endParaRPr lang="en-US" dirty="0"/>
              </a:p>
              <a:p>
                <a:endParaRPr lang="en-US" dirty="0" smtClean="0"/>
              </a:p>
              <a:p>
                <a:endParaRPr lang="en-US" dirty="0"/>
              </a:p>
              <a:p>
                <a:endParaRPr lang="en-US" dirty="0" smtClean="0"/>
              </a:p>
              <a:p>
                <a:endParaRPr lang="en-US" dirty="0" smtClean="0"/>
              </a:p>
              <a:p>
                <a:endParaRPr lang="en-US" dirty="0"/>
              </a:p>
              <a:p>
                <a:r>
                  <a:rPr lang="en-US" dirty="0"/>
                  <a:t>Where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a:t> = rate of return for the </a:t>
                </a:r>
                <a:r>
                  <a:rPr lang="en-US" i="1" dirty="0" err="1"/>
                  <a:t>j</a:t>
                </a:r>
                <a:r>
                  <a:rPr lang="en-US" dirty="0" err="1"/>
                  <a:t>th</a:t>
                </a:r>
                <a:r>
                  <a:rPr lang="en-US" dirty="0"/>
                  <a:t> firm in period </a:t>
                </a:r>
                <a:r>
                  <a:rPr lang="en-US" i="1" dirty="0"/>
                  <a:t>t</a:t>
                </a:r>
                <a:r>
                  <a:rPr lang="en-US" dirty="0"/>
                  <a: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𝑚𝑡</m:t>
                        </m:r>
                      </m:sub>
                    </m:sSub>
                  </m:oMath>
                </a14:m>
                <a:r>
                  <a:rPr lang="en-US" dirty="0"/>
                  <a:t> = market rate of return in period </a:t>
                </a:r>
                <a:r>
                  <a:rPr lang="en-US" i="1" dirty="0"/>
                  <a:t>t</a:t>
                </a:r>
                <a:r>
                  <a:rPr lang="en-US" dirty="0"/>
                  <a:t>;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𝑗𝑡</m:t>
                        </m:r>
                      </m:sub>
                    </m:sSub>
                  </m:oMath>
                </a14:m>
                <a:r>
                  <a:rPr lang="en-US" dirty="0"/>
                  <a:t> = beta coefficient for the </a:t>
                </a:r>
                <a:r>
                  <a:rPr lang="en-US" i="1" dirty="0" err="1"/>
                  <a:t>j</a:t>
                </a:r>
                <a:r>
                  <a:rPr lang="en-US" dirty="0" err="1"/>
                  <a:t>th</a:t>
                </a:r>
                <a:r>
                  <a:rPr lang="en-US" dirty="0"/>
                  <a:t> firm in period </a:t>
                </a:r>
                <a:r>
                  <a:rPr lang="en-US" i="1" dirty="0"/>
                  <a:t>t</a:t>
                </a:r>
                <a:r>
                  <a:rPr lang="en-US" dirty="0"/>
                  <a:t>; and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𝑗𝑡</m:t>
                        </m:r>
                      </m:sub>
                    </m:sSub>
                  </m:oMath>
                </a14:m>
                <a:r>
                  <a:rPr lang="en-US" dirty="0"/>
                  <a:t> = Value Line ranking for the firm in period </a:t>
                </a:r>
                <a:r>
                  <a:rPr lang="en-US" i="1" dirty="0"/>
                  <a:t>t</a:t>
                </a:r>
                <a:r>
                  <a:rPr lang="en-US" i="1" dirty="0" smtClean="0"/>
                  <a:t>.</a:t>
                </a:r>
              </a:p>
              <a:p>
                <a:endParaRPr lang="en-US" dirty="0"/>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19100" y="609600"/>
                <a:ext cx="8305800" cy="5516565"/>
              </a:xfrm>
              <a:blipFill rotWithShape="1">
                <a:blip r:embed="rId3"/>
                <a:stretch>
                  <a:fillRect l="-147" t="-442" r="-1028"/>
                </a:stretch>
              </a:blipFill>
            </p:spPr>
            <p:txBody>
              <a:bodyPr/>
              <a:lstStyle/>
              <a:p>
                <a:r>
                  <a:rPr lang="en-US">
                    <a:noFill/>
                  </a:rPr>
                  <a:t> </a:t>
                </a:r>
              </a:p>
            </p:txBody>
          </p:sp>
        </mc:Fallback>
      </mc:AlternateContent>
      <p:sp>
        <p:nvSpPr>
          <p:cNvPr id="4" name="TextBox 3"/>
          <p:cNvSpPr txBox="1"/>
          <p:nvPr/>
        </p:nvSpPr>
        <p:spPr>
          <a:xfrm>
            <a:off x="6319345" y="2201917"/>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(21.27a)</a:t>
            </a:r>
          </a:p>
        </p:txBody>
      </p:sp>
      <p:sp>
        <p:nvSpPr>
          <p:cNvPr id="5" name="TextBox 4"/>
          <p:cNvSpPr txBox="1"/>
          <p:nvPr/>
        </p:nvSpPr>
        <p:spPr>
          <a:xfrm>
            <a:off x="6319345" y="313471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(21.27b)</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59030348"/>
              </p:ext>
            </p:extLst>
          </p:nvPr>
        </p:nvGraphicFramePr>
        <p:xfrm>
          <a:off x="914400" y="2246586"/>
          <a:ext cx="2432305" cy="457200"/>
        </p:xfrm>
        <a:graphic>
          <a:graphicData uri="http://schemas.openxmlformats.org/presentationml/2006/ole">
            <mc:AlternateContent xmlns:mc="http://schemas.openxmlformats.org/markup-compatibility/2006">
              <mc:Choice xmlns:v="urn:schemas-microsoft-com:vml" Requires="v">
                <p:oleObj spid="_x0000_s49178" name="Equation" r:id="rId4" imgW="1269449" imgH="241195" progId="Equation.DSMT4">
                  <p:embed/>
                </p:oleObj>
              </mc:Choice>
              <mc:Fallback>
                <p:oleObj name="Equation" r:id="rId4" imgW="1269449" imgH="241195"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46586"/>
                        <a:ext cx="2432305" cy="4572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230756318"/>
              </p:ext>
            </p:extLst>
          </p:nvPr>
        </p:nvGraphicFramePr>
        <p:xfrm>
          <a:off x="1143000" y="3166241"/>
          <a:ext cx="1773936" cy="457200"/>
        </p:xfrm>
        <a:graphic>
          <a:graphicData uri="http://schemas.openxmlformats.org/presentationml/2006/ole">
            <mc:AlternateContent xmlns:mc="http://schemas.openxmlformats.org/markup-compatibility/2006">
              <mc:Choice xmlns:v="urn:schemas-microsoft-com:vml" Requires="v">
                <p:oleObj spid="_x0000_s49179" name="Equation" r:id="rId6" imgW="927100" imgH="241300" progId="Equation.DSMT4">
                  <p:embed/>
                </p:oleObj>
              </mc:Choice>
              <mc:Fallback>
                <p:oleObj name="Equation" r:id="rId6" imgW="9271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166241"/>
                        <a:ext cx="1773936" cy="457200"/>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68</a:t>
            </a:fld>
            <a:endParaRPr lang="en-US">
              <a:solidFill>
                <a:schemeClr val="accent6">
                  <a:lumMod val="20000"/>
                  <a:lumOff val="80000"/>
                </a:schemeClr>
              </a:solidFill>
            </a:endParaRPr>
          </a:p>
        </p:txBody>
      </p:sp>
    </p:spTree>
    <p:extLst>
      <p:ext uri="{BB962C8B-B14F-4D97-AF65-F5344CB8AC3E}">
        <p14:creationId xmlns:p14="http://schemas.microsoft.com/office/powerpoint/2010/main" val="25833176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066800"/>
                <a:ext cx="8305800" cy="4906965"/>
              </a:xfrm>
            </p:spPr>
            <p:txBody>
              <a:bodyPr/>
              <a:lstStyle/>
              <a:p>
                <a:r>
                  <a:rPr lang="en-US" dirty="0"/>
                  <a:t>Substituting Equation (21.27b) into (21.27a):</a:t>
                </a:r>
              </a:p>
              <a:p>
                <a:endParaRPr lang="en-US" dirty="0" smtClean="0"/>
              </a:p>
              <a:p>
                <a:endParaRPr lang="en-US" dirty="0"/>
              </a:p>
              <a:p>
                <a:endParaRPr lang="en-US" dirty="0" smtClean="0"/>
              </a:p>
              <a:p>
                <a:endParaRPr lang="en-US" dirty="0" smtClean="0"/>
              </a:p>
              <a:p>
                <a:r>
                  <a:rPr lang="en-US" dirty="0" smtClean="0"/>
                  <a:t>In </a:t>
                </a:r>
                <a:r>
                  <a:rPr lang="en-US" dirty="0"/>
                  <a:t>Equation (21.28), the interaction variable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𝑗𝑡</m:t>
                        </m:r>
                      </m:sub>
                    </m:sSub>
                    <m:sSub>
                      <m:sSubPr>
                        <m:ctrlPr>
                          <a:rPr lang="en-US" i="1">
                            <a:latin typeface="Cambria Math"/>
                          </a:rPr>
                        </m:ctrlPr>
                      </m:sSubPr>
                      <m:e>
                        <m:r>
                          <a:rPr lang="en-US" i="1">
                            <a:latin typeface="Cambria Math"/>
                          </a:rPr>
                          <m:t>𝑅</m:t>
                        </m:r>
                      </m:e>
                      <m:sub>
                        <m:r>
                          <a:rPr lang="en-US" i="1">
                            <a:latin typeface="Cambria Math"/>
                          </a:rPr>
                          <m:t>𝑚𝑡</m:t>
                        </m:r>
                      </m:sub>
                    </m:sSub>
                  </m:oMath>
                </a14:m>
                <a:r>
                  <a:rPr lang="en-US" dirty="0"/>
                  <a:t> can be used to test whether the Value Line ranking exhibits some market-timing ability on the </a:t>
                </a:r>
                <a:r>
                  <a:rPr lang="en-US" i="1" dirty="0" err="1"/>
                  <a:t>j</a:t>
                </a:r>
                <a:r>
                  <a:rPr lang="en-US" dirty="0" err="1"/>
                  <a:t>th</a:t>
                </a:r>
                <a:r>
                  <a:rPr lang="en-US" dirty="0"/>
                  <a:t> firm’s rate-of-return determination. </a:t>
                </a:r>
                <a:endParaRPr lang="en-US" dirty="0" smtClean="0"/>
              </a:p>
              <a:p>
                <a:r>
                  <a:rPr lang="en-US" dirty="0"/>
                  <a:t>These studies suggest that Value Line’s recommendations are better than picking stocks randomly. Such favorable studies have never been published for other investment-advisory services by unbiased outside researchers.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066800"/>
                <a:ext cx="8305800" cy="4906965"/>
              </a:xfrm>
              <a:blipFill rotWithShape="1">
                <a:blip r:embed="rId3"/>
                <a:stretch>
                  <a:fillRect l="-147" t="-497" r="-294"/>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419365125"/>
              </p:ext>
            </p:extLst>
          </p:nvPr>
        </p:nvGraphicFramePr>
        <p:xfrm>
          <a:off x="838200" y="2062655"/>
          <a:ext cx="4459288" cy="533400"/>
        </p:xfrm>
        <a:graphic>
          <a:graphicData uri="http://schemas.openxmlformats.org/presentationml/2006/ole">
            <mc:AlternateContent xmlns:mc="http://schemas.openxmlformats.org/markup-compatibility/2006">
              <mc:Choice xmlns:v="urn:schemas-microsoft-com:vml" Requires="v">
                <p:oleObj spid="_x0000_s50189" name="Equation" r:id="rId4" imgW="1993900" imgH="241300" progId="Equation.DSMT4">
                  <p:embed/>
                </p:oleObj>
              </mc:Choice>
              <mc:Fallback>
                <p:oleObj name="Equation" r:id="rId4" imgW="1993900" imgH="2413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62655"/>
                        <a:ext cx="44592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6319345" y="19812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(21.28)</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69</a:t>
            </a:fld>
            <a:endParaRPr lang="en-US">
              <a:solidFill>
                <a:schemeClr val="accent6">
                  <a:lumMod val="20000"/>
                  <a:lumOff val="80000"/>
                </a:schemeClr>
              </a:solidFill>
            </a:endParaRPr>
          </a:p>
        </p:txBody>
      </p:sp>
    </p:spTree>
    <p:extLst>
      <p:ext uri="{BB962C8B-B14F-4D97-AF65-F5344CB8AC3E}">
        <p14:creationId xmlns:p14="http://schemas.microsoft.com/office/powerpoint/2010/main" val="154284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609600"/>
                <a:ext cx="8305800" cy="5638800"/>
              </a:xfrm>
            </p:spPr>
            <p:txBody>
              <a:bodyPr/>
              <a:lstStyle/>
              <a:p>
                <a:r>
                  <a:rPr lang="en-US" dirty="0"/>
                  <a:t>All of the fundamentalist’s research is based upon some valuation model. </a:t>
                </a:r>
                <a:endParaRPr lang="en-US" dirty="0" smtClean="0"/>
              </a:p>
              <a:p>
                <a:r>
                  <a:rPr lang="en-US" dirty="0"/>
                  <a:t>The analyst prepares his or her estimate of the intrinsic value per share at time 0, , by multiplying the </a:t>
                </a:r>
                <a:r>
                  <a:rPr lang="en-US" i="1" dirty="0" err="1"/>
                  <a:t>i</a:t>
                </a:r>
                <a:r>
                  <a:rPr lang="en-US" dirty="0" err="1"/>
                  <a:t>th</a:t>
                </a:r>
                <a:r>
                  <a:rPr lang="en-US" dirty="0"/>
                  <a:t> stock’s normalized earnings per share at time 0,  times the share’s earnings multiplier, </a:t>
                </a:r>
                <a:r>
                  <a:rPr lang="en-US" dirty="0" smtClean="0"/>
                  <a:t>:</a:t>
                </a:r>
              </a:p>
              <a:p>
                <a:endParaRPr lang="en-US" dirty="0" smtClean="0"/>
              </a:p>
              <a:p>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𝑖</m:t>
                        </m:r>
                        <m:r>
                          <a:rPr lang="en-US">
                            <a:latin typeface="Cambria Math"/>
                          </a:rPr>
                          <m:t>0</m:t>
                        </m:r>
                      </m:sub>
                    </m:sSub>
                    <m:r>
                      <a:rPr lang="en-US">
                        <a:latin typeface="Cambria Math"/>
                      </a:rPr>
                      <m:t>=</m:t>
                    </m:r>
                    <m:sSub>
                      <m:sSubPr>
                        <m:ctrlPr>
                          <a:rPr lang="en-US" i="1">
                            <a:latin typeface="Cambria Math"/>
                          </a:rPr>
                        </m:ctrlPr>
                      </m:sSubPr>
                      <m:e>
                        <m:r>
                          <a:rPr lang="en-US" i="1">
                            <a:latin typeface="Cambria Math"/>
                          </a:rPr>
                          <m:t>𝐸</m:t>
                        </m:r>
                      </m:e>
                      <m:sub>
                        <m:r>
                          <a:rPr lang="en-US" i="1">
                            <a:latin typeface="Cambria Math"/>
                          </a:rPr>
                          <m:t>𝑖</m:t>
                        </m:r>
                        <m:r>
                          <a:rPr lang="en-US">
                            <a:latin typeface="Cambria Math"/>
                          </a:rPr>
                          <m:t>0</m:t>
                        </m:r>
                      </m:sub>
                    </m:sSub>
                    <m:sSub>
                      <m:sSubPr>
                        <m:ctrlPr>
                          <a:rPr lang="en-US" i="1">
                            <a:latin typeface="Cambria Math"/>
                          </a:rPr>
                        </m:ctrlPr>
                      </m:sSubPr>
                      <m:e>
                        <m:r>
                          <a:rPr lang="en-US" i="1">
                            <a:latin typeface="Cambria Math"/>
                          </a:rPr>
                          <m:t>𝑚</m:t>
                        </m:r>
                      </m:e>
                      <m:sub>
                        <m:r>
                          <a:rPr lang="en-US" i="1">
                            <a:latin typeface="Cambria Math"/>
                          </a:rPr>
                          <m:t>𝑖𝑡</m:t>
                        </m:r>
                      </m:sub>
                    </m:sSub>
                  </m:oMath>
                </a14:m>
                <a:r>
                  <a:rPr lang="en-US" dirty="0" smtClean="0"/>
                  <a:t> 			t = 0</a:t>
                </a:r>
              </a:p>
              <a:p>
                <a:endParaRPr lang="en-US" dirty="0" smtClean="0"/>
              </a:p>
              <a:p>
                <a:r>
                  <a:rPr lang="en-US" dirty="0"/>
                  <a:t>w</a:t>
                </a:r>
                <a:r>
                  <a:rPr lang="en-US" dirty="0" smtClean="0"/>
                  <a:t>here:</a:t>
                </a:r>
              </a:p>
              <a:p>
                <a:endParaRPr lang="en-US" dirty="0"/>
              </a:p>
              <a:p>
                <a:endParaRPr lang="en-US" dirty="0" smtClean="0"/>
              </a:p>
              <a:p>
                <a:r>
                  <a:rPr lang="en-US" dirty="0"/>
                  <a:t>The earnings multiplier  is called the </a:t>
                </a:r>
                <a:r>
                  <a:rPr lang="en-US" b="1" dirty="0"/>
                  <a:t>price-earnings (P/E) ratio.</a:t>
                </a:r>
                <a:r>
                  <a:rPr lang="en-US" dirty="0"/>
                  <a:t> </a:t>
                </a:r>
                <a:endParaRPr lang="en-US" dirty="0" smtClean="0"/>
              </a:p>
              <a:p>
                <a:r>
                  <a:rPr lang="en-US" dirty="0"/>
                  <a:t>The ratio  is called the </a:t>
                </a:r>
                <a:r>
                  <a:rPr lang="en-US" b="1" dirty="0"/>
                  <a:t>dividend-payout ratio</a:t>
                </a:r>
                <a:r>
                  <a:rPr lang="en-US" dirty="0"/>
                  <a:t>;  and  are the </a:t>
                </a:r>
                <a:r>
                  <a:rPr lang="en-US" b="1" dirty="0"/>
                  <a:t>required rate of return </a:t>
                </a:r>
                <a:r>
                  <a:rPr lang="en-US" dirty="0"/>
                  <a:t>and </a:t>
                </a:r>
                <a:r>
                  <a:rPr lang="en-US" b="1" dirty="0"/>
                  <a:t>growth rate,</a:t>
                </a:r>
                <a:r>
                  <a:rPr lang="en-US" dirty="0"/>
                  <a:t> respectively. </a:t>
                </a:r>
                <a:endParaRPr lang="en-US" dirty="0" smtClean="0"/>
              </a:p>
              <a:p>
                <a:r>
                  <a:rPr lang="en-US" dirty="0" smtClean="0"/>
                  <a:t>*Was discussed in Chapter 4</a:t>
                </a: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609600"/>
                <a:ext cx="8305800" cy="5638800"/>
              </a:xfrm>
              <a:blipFill rotWithShape="1">
                <a:blip r:embed="rId3"/>
                <a:stretch>
                  <a:fillRect l="-147" t="-432" r="-1175"/>
                </a:stretch>
              </a:blipFill>
            </p:spPr>
            <p:txBody>
              <a:bodyPr/>
              <a:lstStyle/>
              <a:p>
                <a:r>
                  <a:rPr lang="en-US">
                    <a:noFill/>
                  </a:rPr>
                  <a:t> </a:t>
                </a:r>
              </a:p>
            </p:txBody>
          </p:sp>
        </mc:Fallback>
      </mc:AlternateContent>
      <p:sp>
        <p:nvSpPr>
          <p:cNvPr id="4" name="TextBox 3"/>
          <p:cNvSpPr txBox="1"/>
          <p:nvPr/>
        </p:nvSpPr>
        <p:spPr>
          <a:xfrm>
            <a:off x="7173310" y="2377965"/>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(21.1)</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46735448"/>
              </p:ext>
            </p:extLst>
          </p:nvPr>
        </p:nvGraphicFramePr>
        <p:xfrm>
          <a:off x="1447800" y="3124200"/>
          <a:ext cx="1981200" cy="1122680"/>
        </p:xfrm>
        <a:graphic>
          <a:graphicData uri="http://schemas.openxmlformats.org/presentationml/2006/ole">
            <mc:AlternateContent xmlns:mc="http://schemas.openxmlformats.org/markup-compatibility/2006">
              <mc:Choice xmlns:v="urn:schemas-microsoft-com:vml" Requires="v">
                <p:oleObj spid="_x0000_s25623" name="Equation" r:id="rId4" imgW="1143000" imgH="647700" progId="Equation.DSMT4">
                  <p:embed/>
                </p:oleObj>
              </mc:Choice>
              <mc:Fallback>
                <p:oleObj name="Equation" r:id="rId4" imgW="1143000" imgH="6477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124200"/>
                        <a:ext cx="1981200" cy="112268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1580621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906965"/>
          </a:xfrm>
        </p:spPr>
        <p:txBody>
          <a:bodyPr>
            <a:normAutofit/>
          </a:bodyPr>
          <a:lstStyle/>
          <a:p>
            <a:pPr marL="0" indent="0" algn="ctr">
              <a:buNone/>
            </a:pPr>
            <a:r>
              <a:rPr lang="en-US" sz="3600" dirty="0" smtClean="0"/>
              <a:t>21.5.1 Mutual-Fund Classification</a:t>
            </a:r>
          </a:p>
          <a:p>
            <a:r>
              <a:rPr lang="en-US" i="1" dirty="0" smtClean="0"/>
              <a:t>Investment company Act 1940</a:t>
            </a:r>
            <a:r>
              <a:rPr lang="en-US" dirty="0" smtClean="0"/>
              <a:t> said that mutual funds must publish a written statement of their investment objectives and make it available to their shareholders.</a:t>
            </a:r>
          </a:p>
          <a:p>
            <a:r>
              <a:rPr lang="en-US" dirty="0"/>
              <a:t>The investment objectives of mutual funds can be classified into four </a:t>
            </a:r>
            <a:r>
              <a:rPr lang="en-US" dirty="0" smtClean="0"/>
              <a:t>categories</a:t>
            </a:r>
          </a:p>
          <a:p>
            <a:pPr marL="914400" lvl="1" indent="-457200">
              <a:buFont typeface="+mj-lt"/>
              <a:buAutoNum type="arabicPeriod"/>
            </a:pPr>
            <a:r>
              <a:rPr lang="en-US" dirty="0" smtClean="0"/>
              <a:t>Growth</a:t>
            </a:r>
          </a:p>
          <a:p>
            <a:pPr marL="914400" lvl="1" indent="-457200">
              <a:buFont typeface="+mj-lt"/>
              <a:buAutoNum type="arabicPeriod"/>
            </a:pPr>
            <a:r>
              <a:rPr lang="en-US" dirty="0" smtClean="0"/>
              <a:t>Income </a:t>
            </a:r>
            <a:r>
              <a:rPr lang="en-US" dirty="0"/>
              <a:t>and </a:t>
            </a:r>
            <a:r>
              <a:rPr lang="en-US" dirty="0" smtClean="0"/>
              <a:t>growth</a:t>
            </a:r>
          </a:p>
          <a:p>
            <a:pPr marL="914400" lvl="1" indent="-457200">
              <a:buFont typeface="+mj-lt"/>
              <a:buAutoNum type="arabicPeriod"/>
            </a:pPr>
            <a:r>
              <a:rPr lang="en-US" dirty="0" smtClean="0"/>
              <a:t>Income</a:t>
            </a:r>
          </a:p>
          <a:p>
            <a:pPr marL="914400" lvl="1" indent="-457200">
              <a:buFont typeface="+mj-lt"/>
              <a:buAutoNum type="arabicPeriod"/>
            </a:pPr>
            <a:r>
              <a:rPr lang="en-US" dirty="0" smtClean="0"/>
              <a:t>Income</a:t>
            </a:r>
            <a:r>
              <a:rPr lang="en-US" dirty="0"/>
              <a:t>, growth, and stability (balanced </a:t>
            </a:r>
            <a:r>
              <a:rPr lang="en-US" dirty="0" smtClean="0"/>
              <a:t>fund)</a:t>
            </a:r>
          </a:p>
          <a:p>
            <a:r>
              <a:rPr lang="en-US" dirty="0"/>
              <a:t>These objectives are listed in descending order of the aggressiveness with which the fund’s management implies it will seek a high average rate of return and assume the corresponding risks. </a:t>
            </a:r>
          </a:p>
          <a:p>
            <a:endParaRPr lang="en-US" i="1" dirty="0"/>
          </a:p>
        </p:txBody>
      </p:sp>
      <p:sp>
        <p:nvSpPr>
          <p:cNvPr id="3" name="Title 2"/>
          <p:cNvSpPr>
            <a:spLocks noGrp="1"/>
          </p:cNvSpPr>
          <p:nvPr>
            <p:ph type="title"/>
          </p:nvPr>
        </p:nvSpPr>
        <p:spPr/>
        <p:txBody>
          <a:bodyPr/>
          <a:lstStyle/>
          <a:p>
            <a:r>
              <a:rPr lang="en-US" dirty="0" smtClean="0"/>
              <a:t>21.5 Mutual Funds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70</a:t>
            </a:fld>
            <a:endParaRPr lang="en-US">
              <a:solidFill>
                <a:schemeClr val="accent6">
                  <a:lumMod val="20000"/>
                  <a:lumOff val="80000"/>
                </a:schemeClr>
              </a:solidFill>
            </a:endParaRPr>
          </a:p>
        </p:txBody>
      </p:sp>
    </p:spTree>
    <p:extLst>
      <p:ext uri="{BB962C8B-B14F-4D97-AF65-F5344CB8AC3E}">
        <p14:creationId xmlns:p14="http://schemas.microsoft.com/office/powerpoint/2010/main" val="17461315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305800" cy="6477000"/>
          </a:xfrm>
        </p:spPr>
        <p:txBody>
          <a:bodyPr>
            <a:normAutofit/>
          </a:bodyPr>
          <a:lstStyle/>
          <a:p>
            <a:r>
              <a:rPr lang="en-US" b="1" dirty="0" smtClean="0"/>
              <a:t>Balanced funds </a:t>
            </a:r>
            <a:r>
              <a:rPr lang="en-US" dirty="0" smtClean="0"/>
              <a:t>offer a complete investment program to their clients, so far as marketable securities are concerned</a:t>
            </a:r>
          </a:p>
          <a:p>
            <a:r>
              <a:rPr lang="en-US" b="1" dirty="0" smtClean="0"/>
              <a:t>Growth funds</a:t>
            </a:r>
            <a:r>
              <a:rPr lang="en-US" dirty="0" smtClean="0"/>
              <a:t> are structured to include a well-diversified combination of common stocks</a:t>
            </a:r>
          </a:p>
          <a:p>
            <a:r>
              <a:rPr lang="en-US" dirty="0" smtClean="0"/>
              <a:t>Why are growth funds more popular than balanced funds?</a:t>
            </a:r>
          </a:p>
          <a:p>
            <a:pPr marL="914400" lvl="1" indent="-457200">
              <a:buFont typeface="+mj-lt"/>
              <a:buAutoNum type="arabicPeriod"/>
            </a:pPr>
            <a:r>
              <a:rPr lang="en-US" dirty="0" smtClean="0"/>
              <a:t>Empirical studies of common stocks have almost invariably shown their long-term total returns to exceed those on bonds</a:t>
            </a:r>
          </a:p>
          <a:p>
            <a:pPr marL="914400" lvl="1" indent="-457200">
              <a:buFont typeface="+mj-lt"/>
              <a:buAutoNum type="arabicPeriod"/>
            </a:pPr>
            <a:r>
              <a:rPr lang="en-US" dirty="0" smtClean="0"/>
              <a:t>Stock is generally conceded to be a better hedge against inflation risk than bonds</a:t>
            </a:r>
          </a:p>
          <a:p>
            <a:pPr marL="914400" lvl="1" indent="-457200">
              <a:buFont typeface="+mj-lt"/>
              <a:buAutoNum type="arabicPeriod"/>
            </a:pPr>
            <a:r>
              <a:rPr lang="en-US" dirty="0" smtClean="0"/>
              <a:t>Many small investors may prefer to hold obligations of financial institutions as their major fixed-income securities because of their convenience and safety resulting from government insurance programs</a:t>
            </a:r>
          </a:p>
          <a:p>
            <a:r>
              <a:rPr lang="en-US" b="1" dirty="0"/>
              <a:t>Income funds</a:t>
            </a:r>
            <a:r>
              <a:rPr lang="en-US" dirty="0"/>
              <a:t> are composed of well-diversified selection of bonds.</a:t>
            </a:r>
          </a:p>
          <a:p>
            <a:r>
              <a:rPr lang="en-US" b="1" dirty="0"/>
              <a:t>Income-and-growth funds</a:t>
            </a:r>
            <a:r>
              <a:rPr lang="en-US" dirty="0"/>
              <a:t> are composed of a combination of common stock and bonds</a:t>
            </a:r>
          </a:p>
          <a:p>
            <a:r>
              <a:rPr lang="en-US" dirty="0"/>
              <a:t>Emphasis on either income or growth determines on what percentage of bonds or common stock is in the </a:t>
            </a:r>
            <a:r>
              <a:rPr lang="en-US" dirty="0" smtClean="0"/>
              <a:t>portfolio</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71</a:t>
            </a:fld>
            <a:endParaRPr lang="en-US">
              <a:solidFill>
                <a:schemeClr val="accent6">
                  <a:lumMod val="20000"/>
                  <a:lumOff val="80000"/>
                </a:schemeClr>
              </a:solidFill>
            </a:endParaRPr>
          </a:p>
        </p:txBody>
      </p:sp>
    </p:spTree>
    <p:extLst>
      <p:ext uri="{BB962C8B-B14F-4D97-AF65-F5344CB8AC3E}">
        <p14:creationId xmlns:p14="http://schemas.microsoft.com/office/powerpoint/2010/main" val="445888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faced with the problem of deriving a performance measure, there are two considerations</a:t>
            </a:r>
            <a:r>
              <a:rPr lang="en-US" dirty="0" smtClean="0"/>
              <a:t>:</a:t>
            </a:r>
          </a:p>
          <a:p>
            <a:pPr marL="914400" lvl="1" indent="-457200">
              <a:buFont typeface="+mj-lt"/>
              <a:buAutoNum type="arabicPeriod"/>
            </a:pPr>
            <a:r>
              <a:rPr lang="en-US" dirty="0" smtClean="0"/>
              <a:t>the </a:t>
            </a:r>
            <a:r>
              <a:rPr lang="en-US" dirty="0"/>
              <a:t>collective performance of the security </a:t>
            </a:r>
            <a:r>
              <a:rPr lang="en-US" dirty="0" smtClean="0"/>
              <a:t>portfolio</a:t>
            </a:r>
          </a:p>
          <a:p>
            <a:pPr marL="914400" lvl="1" indent="-457200">
              <a:buFont typeface="+mj-lt"/>
              <a:buAutoNum type="arabicPeriod"/>
            </a:pPr>
            <a:r>
              <a:rPr lang="en-US" dirty="0" smtClean="0"/>
              <a:t>the </a:t>
            </a:r>
            <a:r>
              <a:rPr lang="en-US" dirty="0"/>
              <a:t>relative performance of the security </a:t>
            </a:r>
            <a:r>
              <a:rPr lang="en-US" dirty="0" smtClean="0"/>
              <a:t>portfolio</a:t>
            </a:r>
            <a:endParaRPr lang="en-US" dirty="0"/>
          </a:p>
          <a:p>
            <a:r>
              <a:rPr lang="en-US" dirty="0"/>
              <a:t>Performance evaluations originally employed a one-parameter risk–return benchmark like that developed by Jensen (1968, 1969) and refined by Black </a:t>
            </a:r>
            <a:r>
              <a:rPr lang="en-US" i="1" dirty="0"/>
              <a:t>et al.</a:t>
            </a:r>
            <a:r>
              <a:rPr lang="en-US" dirty="0"/>
              <a:t> (1972), and </a:t>
            </a:r>
            <a:r>
              <a:rPr lang="en-US" dirty="0" err="1"/>
              <a:t>Blume</a:t>
            </a:r>
            <a:r>
              <a:rPr lang="en-US" dirty="0"/>
              <a:t> and Friend (1973</a:t>
            </a:r>
            <a:r>
              <a:rPr lang="en-US" dirty="0" smtClean="0"/>
              <a:t>).</a:t>
            </a:r>
          </a:p>
          <a:p>
            <a:r>
              <a:rPr lang="en-US" dirty="0" err="1"/>
              <a:t>Fama</a:t>
            </a:r>
            <a:r>
              <a:rPr lang="en-US" dirty="0"/>
              <a:t> (1972) and Jensen (1972) pointed out the empirical measurement problems involved in evaluating properly the constituents of investment performance when portfolio risk levels are </a:t>
            </a:r>
            <a:r>
              <a:rPr lang="en-US" dirty="0" err="1"/>
              <a:t>nonstationary</a:t>
            </a:r>
            <a:r>
              <a:rPr lang="en-US" dirty="0"/>
              <a:t> as indicated by Chang and </a:t>
            </a:r>
            <a:r>
              <a:rPr lang="en-US" dirty="0" err="1"/>
              <a:t>Lewellen</a:t>
            </a:r>
            <a:r>
              <a:rPr lang="en-US" dirty="0"/>
              <a:t> (1984). </a:t>
            </a:r>
          </a:p>
        </p:txBody>
      </p:sp>
      <p:sp>
        <p:nvSpPr>
          <p:cNvPr id="3" name="Title 2"/>
          <p:cNvSpPr>
            <a:spLocks noGrp="1"/>
          </p:cNvSpPr>
          <p:nvPr>
            <p:ph type="title"/>
          </p:nvPr>
        </p:nvSpPr>
        <p:spPr/>
        <p:txBody>
          <a:bodyPr/>
          <a:lstStyle/>
          <a:p>
            <a:pPr algn="ctr"/>
            <a:r>
              <a:rPr lang="en-US" dirty="0" smtClean="0"/>
              <a:t>21.5.2 Mutual-Fund Manager’s Timing and Selectivity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72</a:t>
            </a:fld>
            <a:endParaRPr lang="en-US">
              <a:solidFill>
                <a:schemeClr val="accent6">
                  <a:lumMod val="20000"/>
                  <a:lumOff val="80000"/>
                </a:schemeClr>
              </a:solidFill>
            </a:endParaRPr>
          </a:p>
        </p:txBody>
      </p:sp>
    </p:spTree>
    <p:extLst>
      <p:ext uri="{BB962C8B-B14F-4D97-AF65-F5344CB8AC3E}">
        <p14:creationId xmlns:p14="http://schemas.microsoft.com/office/powerpoint/2010/main" val="34292216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457200"/>
                <a:ext cx="8305800" cy="6019800"/>
              </a:xfrm>
            </p:spPr>
            <p:txBody>
              <a:bodyPr>
                <a:normAutofit/>
              </a:bodyPr>
              <a:lstStyle/>
              <a:p>
                <a:r>
                  <a:rPr lang="en-US" dirty="0" err="1"/>
                  <a:t>Fama</a:t>
                </a:r>
                <a:r>
                  <a:rPr lang="en-US" dirty="0"/>
                  <a:t> (1972), rather than following previous research on performance measurement by Sharpe (1966), </a:t>
                </a:r>
                <a:r>
                  <a:rPr lang="en-US" dirty="0" err="1"/>
                  <a:t>Treynor</a:t>
                </a:r>
                <a:r>
                  <a:rPr lang="en-US" dirty="0"/>
                  <a:t> (1965), and Jensen (1968) (where performance was evaluated in a two-dimensional framework of risk and return), looked for a finer breakdown of </a:t>
                </a:r>
                <a:r>
                  <a:rPr lang="en-US" dirty="0" smtClean="0"/>
                  <a:t>performance.</a:t>
                </a:r>
              </a:p>
              <a:p>
                <a:r>
                  <a:rPr lang="en-US" dirty="0" smtClean="0"/>
                  <a:t>Up to that time, Sharpe-</a:t>
                </a:r>
                <a:r>
                  <a:rPr lang="en-US" dirty="0" err="1" smtClean="0"/>
                  <a:t>Lintner</a:t>
                </a:r>
                <a:r>
                  <a:rPr lang="en-US" dirty="0" smtClean="0"/>
                  <a:t>-</a:t>
                </a:r>
                <a:r>
                  <a:rPr lang="en-US" dirty="0" err="1" smtClean="0"/>
                  <a:t>Mossin</a:t>
                </a:r>
                <a:r>
                  <a:rPr lang="en-US" dirty="0" smtClean="0"/>
                  <a:t> version of the CAPM was used to obtain the benchmark portfolio return of the naively selected portfolio.</a:t>
                </a:r>
              </a:p>
              <a:p>
                <a:r>
                  <a:rPr lang="en-US" dirty="0"/>
                  <a:t>To obtain the benchmark portfolio, </a:t>
                </a:r>
                <a:r>
                  <a:rPr lang="en-US" dirty="0" err="1"/>
                  <a:t>Fama</a:t>
                </a:r>
                <a:r>
                  <a:rPr lang="en-US" dirty="0"/>
                  <a:t> (1972) used Sharpe’s (1964) method to derive the efficient portfolio and </a:t>
                </a:r>
                <a:r>
                  <a:rPr lang="en-US" i="1" dirty="0"/>
                  <a:t>ex-ante</a:t>
                </a:r>
                <a:r>
                  <a:rPr lang="en-US" dirty="0"/>
                  <a:t> security-market line (SML</a:t>
                </a:r>
                <a:r>
                  <a:rPr lang="en-US" dirty="0" smtClean="0"/>
                  <a:t>).</a:t>
                </a:r>
              </a:p>
              <a:p>
                <a:r>
                  <a:rPr lang="en-US" dirty="0"/>
                  <a:t>The efficient portfolios are formed according </a:t>
                </a:r>
                <a:r>
                  <a:rPr lang="en-US" dirty="0" smtClean="0"/>
                  <a:t>to</a:t>
                </a:r>
              </a:p>
              <a:p>
                <a:endParaRPr lang="en-US" dirty="0"/>
              </a:p>
              <a:p>
                <a:r>
                  <a:rPr lang="en-US" dirty="0" smtClean="0"/>
                  <a:t>So that</a:t>
                </a:r>
              </a:p>
              <a:p>
                <a:endParaRPr lang="en-US" dirty="0"/>
              </a:p>
              <a:p>
                <a:endParaRPr lang="en-US" dirty="0" smtClean="0"/>
              </a:p>
              <a:p>
                <a:r>
                  <a:rPr lang="en-US" dirty="0"/>
                  <a:t>in which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sub>
                    </m:sSub>
                  </m:oMath>
                </a14:m>
                <a:r>
                  <a:rPr lang="en-US" dirty="0" smtClean="0"/>
                  <a:t> </a:t>
                </a:r>
                <a:r>
                  <a:rPr lang="en-US" dirty="0"/>
                  <a:t>, </a:t>
                </a:r>
                <a14:m>
                  <m:oMath xmlns:m="http://schemas.openxmlformats.org/officeDocument/2006/math">
                    <m:d>
                      <m:dPr>
                        <m:begChr m:val=""/>
                        <m:ctrlPr>
                          <a:rPr lang="en-US" i="1">
                            <a:latin typeface="Cambria Math"/>
                          </a:rPr>
                        </m:ctrlPr>
                      </m:dPr>
                      <m:e>
                        <m:r>
                          <a:rPr lang="en-US" i="1">
                            <a:latin typeface="Cambria Math"/>
                          </a:rPr>
                          <m:t>𝐸</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m:t>
                            </m:r>
                          </m:sub>
                        </m:sSub>
                      </m:e>
                    </m:d>
                  </m:oMath>
                </a14:m>
                <a:r>
                  <a:rPr lang="en-US" dirty="0"/>
                  <a:t> and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m:t>
                            </m:r>
                          </m:sub>
                        </m:sSub>
                      </m:e>
                    </m:d>
                  </m:oMath>
                </a14:m>
                <a:r>
                  <a:rPr lang="en-US" dirty="0"/>
                  <a:t> are one-period return, expected return, and standard deviation of return for the market portfolio </a:t>
                </a:r>
                <a:r>
                  <a:rPr lang="en-US" i="1" dirty="0"/>
                  <a:t>m</a:t>
                </a:r>
                <a:r>
                  <a:rPr lang="en-US" dirty="0"/>
                  <a:t>, respectively, and </a:t>
                </a:r>
                <a:r>
                  <a:rPr lang="en-US" i="1" dirty="0"/>
                  <a:t>x</a:t>
                </a:r>
                <a:r>
                  <a:rPr lang="en-US" dirty="0"/>
                  <a:t> is the weight associated with the risk-free asset.</a:t>
                </a:r>
              </a:p>
              <a:p>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457200"/>
                <a:ext cx="8305800" cy="6019800"/>
              </a:xfrm>
              <a:blipFill rotWithShape="1">
                <a:blip r:embed="rId3"/>
                <a:stretch>
                  <a:fillRect l="-147" t="-405" r="-132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40273338"/>
              </p:ext>
            </p:extLst>
          </p:nvPr>
        </p:nvGraphicFramePr>
        <p:xfrm>
          <a:off x="1371600" y="3724275"/>
          <a:ext cx="2921127" cy="390525"/>
        </p:xfrm>
        <a:graphic>
          <a:graphicData uri="http://schemas.openxmlformats.org/presentationml/2006/ole">
            <mc:AlternateContent xmlns:mc="http://schemas.openxmlformats.org/markup-compatibility/2006">
              <mc:Choice xmlns:v="urn:schemas-microsoft-com:vml" Requires="v">
                <p:oleObj spid="_x0000_s51237" name="Equation" r:id="rId4" imgW="1778000" imgH="241300" progId="Equation.DSMT4">
                  <p:embed/>
                </p:oleObj>
              </mc:Choice>
              <mc:Fallback>
                <p:oleObj name="Equation" r:id="rId4" imgW="17780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724275"/>
                        <a:ext cx="2921127" cy="390525"/>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450161987"/>
              </p:ext>
            </p:extLst>
          </p:nvPr>
        </p:nvGraphicFramePr>
        <p:xfrm>
          <a:off x="1219200" y="4495800"/>
          <a:ext cx="3048000" cy="425698"/>
        </p:xfrm>
        <a:graphic>
          <a:graphicData uri="http://schemas.openxmlformats.org/presentationml/2006/ole">
            <mc:AlternateContent xmlns:mc="http://schemas.openxmlformats.org/markup-compatibility/2006">
              <mc:Choice xmlns:v="urn:schemas-microsoft-com:vml" Requires="v">
                <p:oleObj spid="_x0000_s51238" name="Equation" r:id="rId6" imgW="1701800" imgH="241300" progId="Equation.DSMT4">
                  <p:embed/>
                </p:oleObj>
              </mc:Choice>
              <mc:Fallback>
                <p:oleObj name="Equation" r:id="rId6" imgW="17018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495800"/>
                        <a:ext cx="3048000" cy="425698"/>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544009131"/>
              </p:ext>
            </p:extLst>
          </p:nvPr>
        </p:nvGraphicFramePr>
        <p:xfrm>
          <a:off x="1600200" y="4926138"/>
          <a:ext cx="2362199" cy="407862"/>
        </p:xfrm>
        <a:graphic>
          <a:graphicData uri="http://schemas.openxmlformats.org/presentationml/2006/ole">
            <mc:AlternateContent xmlns:mc="http://schemas.openxmlformats.org/markup-compatibility/2006">
              <mc:Choice xmlns:v="urn:schemas-microsoft-com:vml" Requires="v">
                <p:oleObj spid="_x0000_s51239" name="Equation" r:id="rId8" imgW="1320800" imgH="228600" progId="Equation.DSMT4">
                  <p:embed/>
                </p:oleObj>
              </mc:Choice>
              <mc:Fallback>
                <p:oleObj name="Equation" r:id="rId8" imgW="1320800" imgH="2286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926138"/>
                        <a:ext cx="2362199" cy="407862"/>
                      </a:xfrm>
                      <a:prstGeom prst="rect">
                        <a:avLst/>
                      </a:prstGeom>
                      <a:noFill/>
                    </p:spPr>
                  </p:pic>
                </p:oleObj>
              </mc:Fallback>
            </mc:AlternateContent>
          </a:graphicData>
        </a:graphic>
      </p:graphicFrame>
      <p:sp>
        <p:nvSpPr>
          <p:cNvPr id="10" name="TextBox 9"/>
          <p:cNvSpPr txBox="1"/>
          <p:nvPr/>
        </p:nvSpPr>
        <p:spPr>
          <a:xfrm>
            <a:off x="7010400" y="3689131"/>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(21.29)</a:t>
            </a:r>
          </a:p>
        </p:txBody>
      </p:sp>
      <p:sp>
        <p:nvSpPr>
          <p:cNvPr id="11" name="TextBox 10"/>
          <p:cNvSpPr txBox="1"/>
          <p:nvPr/>
        </p:nvSpPr>
        <p:spPr>
          <a:xfrm>
            <a:off x="7010400" y="4495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(21.30)</a:t>
            </a:r>
          </a:p>
        </p:txBody>
      </p:sp>
      <p:sp>
        <p:nvSpPr>
          <p:cNvPr id="12" name="TextBox 11"/>
          <p:cNvSpPr txBox="1"/>
          <p:nvPr/>
        </p:nvSpPr>
        <p:spPr>
          <a:xfrm>
            <a:off x="7010400" y="4876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(21.31)</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73</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30008746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28600" y="381000"/>
                <a:ext cx="8686800" cy="6172200"/>
              </a:xfrm>
            </p:spPr>
            <p:txBody>
              <a:bodyPr>
                <a:normAutofit fontScale="92500"/>
              </a:bodyPr>
              <a:lstStyle/>
              <a:p>
                <a:r>
                  <a:rPr lang="en-US" dirty="0"/>
                  <a:t>Following Appendix 9A, the </a:t>
                </a:r>
                <a:r>
                  <a:rPr lang="en-US" i="1" dirty="0"/>
                  <a:t>ex-ante</a:t>
                </a:r>
                <a:r>
                  <a:rPr lang="en-US" dirty="0"/>
                  <a:t> SML can be defined</a:t>
                </a:r>
                <a:r>
                  <a:rPr lang="en-US" dirty="0" smtClean="0"/>
                  <a:t>:</a:t>
                </a:r>
              </a:p>
              <a:p>
                <a:endParaRPr lang="en-US" dirty="0"/>
              </a:p>
              <a:p>
                <a:endParaRPr lang="en-US" dirty="0" smtClean="0"/>
              </a:p>
              <a:p>
                <a:r>
                  <a:rPr lang="en-US" dirty="0"/>
                  <a:t>in which </a:t>
                </a:r>
                <a14:m>
                  <m:oMath xmlns:m="http://schemas.openxmlformats.org/officeDocument/2006/math">
                    <m:d>
                      <m:dPr>
                        <m:begChr m:val=""/>
                        <m:ctrlPr>
                          <a:rPr lang="en-US" i="1">
                            <a:latin typeface="Cambria Math"/>
                          </a:rPr>
                        </m:ctrlPr>
                      </m:dPr>
                      <m:e>
                        <m:r>
                          <m:rPr>
                            <m:nor/>
                          </m:rPr>
                          <a:rPr lang="en-US"/>
                          <m:t>Cov</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𝑗</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m:t>
                            </m:r>
                          </m:sub>
                        </m:sSub>
                      </m:e>
                    </m:d>
                  </m:oMath>
                </a14:m>
                <a:r>
                  <a:rPr lang="en-US" dirty="0"/>
                  <a:t> is the covariance between the return on asset </a:t>
                </a:r>
                <a:r>
                  <a:rPr lang="en-US" i="1" dirty="0"/>
                  <a:t>j</a:t>
                </a:r>
                <a:r>
                  <a:rPr lang="en-US" dirty="0"/>
                  <a:t> and the return on the market portfolio.</a:t>
                </a:r>
              </a:p>
              <a:p>
                <a:r>
                  <a:rPr lang="en-US" dirty="0"/>
                  <a:t>The benchmark or naively selected portfolios are just the combination of the riskless asset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𝑓</m:t>
                        </m:r>
                      </m:sub>
                    </m:sSub>
                  </m:oMath>
                </a14:m>
                <a:r>
                  <a:rPr lang="en-US" dirty="0"/>
                  <a:t> and the market </a:t>
                </a:r>
                <a:r>
                  <a:rPr lang="en-US" dirty="0" smtClean="0"/>
                  <a:t>portfolio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sub>
                    </m:sSub>
                  </m:oMath>
                </a14:m>
                <a:r>
                  <a:rPr lang="en-US" dirty="0" smtClean="0"/>
                  <a:t> </a:t>
                </a:r>
                <a:r>
                  <a:rPr lang="en-US" dirty="0"/>
                  <a:t>obtained with different values of </a:t>
                </a:r>
                <a:r>
                  <a:rPr lang="en-US" i="1" dirty="0"/>
                  <a:t>x</a:t>
                </a:r>
                <a:r>
                  <a:rPr lang="en-US" dirty="0"/>
                  <a:t> (where </a:t>
                </a:r>
                <a:r>
                  <a:rPr lang="en-US" i="1" dirty="0"/>
                  <a:t>x</a:t>
                </a:r>
                <a:r>
                  <a:rPr lang="en-US" dirty="0"/>
                  <a:t> is a weight). </a:t>
                </a:r>
                <a:endParaRPr lang="en-US" dirty="0" smtClean="0"/>
              </a:p>
              <a:p>
                <a:r>
                  <a:rPr lang="en-US" dirty="0" smtClean="0"/>
                  <a:t>Given </a:t>
                </a:r>
                <a:r>
                  <a:rPr lang="en-US" dirty="0"/>
                  <a:t>the </a:t>
                </a:r>
                <a:r>
                  <a:rPr lang="en-US" i="1" dirty="0"/>
                  <a:t>ex-post</a:t>
                </a:r>
                <a:r>
                  <a:rPr lang="en-US" dirty="0"/>
                  <a:t> or realized return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sub>
                    </m:sSub>
                  </m:oMath>
                </a14:m>
                <a:r>
                  <a:rPr lang="en-US" dirty="0" smtClean="0"/>
                  <a:t> </a:t>
                </a:r>
                <a:r>
                  <a:rPr lang="en-US" dirty="0"/>
                  <a:t> for the market portfolio for the naively selected portfolio </a:t>
                </a:r>
                <a:r>
                  <a:rPr lang="en-US" i="1" dirty="0"/>
                  <a:t>ex-post</a:t>
                </a:r>
                <a:r>
                  <a:rPr lang="en-US" dirty="0"/>
                  <a:t> return </a:t>
                </a:r>
                <a:r>
                  <a:rPr lang="en-US" dirty="0" smtClean="0"/>
                  <a:t>is</a:t>
                </a:r>
              </a:p>
              <a:p>
                <a:endParaRPr lang="en-US" dirty="0"/>
              </a:p>
              <a:p>
                <a:r>
                  <a:rPr lang="en-US" dirty="0" smtClean="0"/>
                  <a:t>Moreover:</a:t>
                </a:r>
              </a:p>
              <a:p>
                <a:endParaRPr lang="en-US" dirty="0"/>
              </a:p>
              <a:p>
                <a:endParaRPr lang="en-US" dirty="0" smtClean="0"/>
              </a:p>
              <a:p>
                <a:endParaRPr lang="en-US" dirty="0" smtClean="0"/>
              </a:p>
              <a:p>
                <a:r>
                  <a:rPr lang="en-US" dirty="0"/>
                  <a:t>That is, for the benchmark portfolio risk and standard deviation of return are equal</a:t>
                </a:r>
                <a:r>
                  <a:rPr lang="en-US" dirty="0" smtClean="0"/>
                  <a:t>.</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28600" y="381000"/>
                <a:ext cx="8686800" cy="6172200"/>
              </a:xfrm>
              <a:blipFill rotWithShape="1">
                <a:blip r:embed="rId3"/>
                <a:stretch>
                  <a:fillRect l="-70" t="-198" r="-1193"/>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10404802"/>
              </p:ext>
            </p:extLst>
          </p:nvPr>
        </p:nvGraphicFramePr>
        <p:xfrm>
          <a:off x="1676400" y="914400"/>
          <a:ext cx="3563471" cy="685800"/>
        </p:xfrm>
        <a:graphic>
          <a:graphicData uri="http://schemas.openxmlformats.org/presentationml/2006/ole">
            <mc:AlternateContent xmlns:mc="http://schemas.openxmlformats.org/markup-compatibility/2006">
              <mc:Choice xmlns:v="urn:schemas-microsoft-com:vml" Requires="v">
                <p:oleObj spid="_x0000_s52258" name="Equation" r:id="rId4" imgW="2527300" imgH="482600" progId="Equation.DSMT4">
                  <p:embed/>
                </p:oleObj>
              </mc:Choice>
              <mc:Fallback>
                <p:oleObj name="Equation" r:id="rId4" imgW="2527300" imgH="482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4400"/>
                        <a:ext cx="3563471" cy="685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38025472"/>
              </p:ext>
            </p:extLst>
          </p:nvPr>
        </p:nvGraphicFramePr>
        <p:xfrm>
          <a:off x="2586596" y="4191000"/>
          <a:ext cx="2011680" cy="381000"/>
        </p:xfrm>
        <a:graphic>
          <a:graphicData uri="http://schemas.openxmlformats.org/presentationml/2006/ole">
            <mc:AlternateContent xmlns:mc="http://schemas.openxmlformats.org/markup-compatibility/2006">
              <mc:Choice xmlns:v="urn:schemas-microsoft-com:vml" Requires="v">
                <p:oleObj spid="_x0000_s52259" name="Equation" r:id="rId6" imgW="1257300" imgH="241300" progId="Equation.DSMT4">
                  <p:embed/>
                </p:oleObj>
              </mc:Choice>
              <mc:Fallback>
                <p:oleObj name="Equation" r:id="rId6" imgW="12573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596" y="4191000"/>
                        <a:ext cx="2011680" cy="3810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242942233"/>
              </p:ext>
            </p:extLst>
          </p:nvPr>
        </p:nvGraphicFramePr>
        <p:xfrm>
          <a:off x="2057400" y="4800600"/>
          <a:ext cx="4086225" cy="1114425"/>
        </p:xfrm>
        <a:graphic>
          <a:graphicData uri="http://schemas.openxmlformats.org/presentationml/2006/ole">
            <mc:AlternateContent xmlns:mc="http://schemas.openxmlformats.org/markup-compatibility/2006">
              <mc:Choice xmlns:v="urn:schemas-microsoft-com:vml" Requires="v">
                <p:oleObj spid="_x0000_s52260" name="Equation" r:id="rId8" imgW="2413000" imgH="660400" progId="Equation.DSMT4">
                  <p:embed/>
                </p:oleObj>
              </mc:Choice>
              <mc:Fallback>
                <p:oleObj name="Equation" r:id="rId8" imgW="2413000" imgH="6604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4800600"/>
                        <a:ext cx="4086225" cy="1114425"/>
                      </a:xfrm>
                      <a:prstGeom prst="rect">
                        <a:avLst/>
                      </a:prstGeom>
                      <a:noFill/>
                    </p:spPr>
                  </p:pic>
                </p:oleObj>
              </mc:Fallback>
            </mc:AlternateContent>
          </a:graphicData>
        </a:graphic>
      </p:graphicFrame>
      <p:sp>
        <p:nvSpPr>
          <p:cNvPr id="10" name="TextBox 9"/>
          <p:cNvSpPr txBox="1"/>
          <p:nvPr/>
        </p:nvSpPr>
        <p:spPr>
          <a:xfrm>
            <a:off x="7026166" y="9906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(21.32)</a:t>
            </a:r>
          </a:p>
        </p:txBody>
      </p:sp>
      <p:sp>
        <p:nvSpPr>
          <p:cNvPr id="11" name="TextBox 10"/>
          <p:cNvSpPr txBox="1"/>
          <p:nvPr/>
        </p:nvSpPr>
        <p:spPr>
          <a:xfrm>
            <a:off x="7010400" y="41148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(21.33)</a:t>
            </a:r>
          </a:p>
        </p:txBody>
      </p:sp>
      <p:sp>
        <p:nvSpPr>
          <p:cNvPr id="12" name="TextBox 11"/>
          <p:cNvSpPr txBox="1"/>
          <p:nvPr/>
        </p:nvSpPr>
        <p:spPr>
          <a:xfrm>
            <a:off x="7026166" y="51054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(21.34)</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74</a:t>
            </a:fld>
            <a:endParaRPr lang="en-US">
              <a:solidFill>
                <a:schemeClr val="accent6">
                  <a:lumMod val="20000"/>
                  <a:lumOff val="80000"/>
                </a:schemeClr>
              </a:solidFill>
            </a:endParaRPr>
          </a:p>
        </p:txBody>
      </p:sp>
    </p:spTree>
    <p:extLst>
      <p:ext uri="{BB962C8B-B14F-4D97-AF65-F5344CB8AC3E}">
        <p14:creationId xmlns:p14="http://schemas.microsoft.com/office/powerpoint/2010/main" val="24060442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683172"/>
                <a:ext cx="8305800" cy="5031828"/>
              </a:xfrm>
            </p:spPr>
            <p:txBody>
              <a:bodyPr/>
              <a:lstStyle/>
              <a:p>
                <a:r>
                  <a:rPr lang="en-US" dirty="0"/>
                  <a:t>For the naively selected portfolios, Equations (21.33) and (21.34) imply the following relationship between risk of an asset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𝑥</m:t>
                        </m:r>
                      </m:sub>
                    </m:sSub>
                  </m:oMath>
                </a14:m>
                <a:r>
                  <a:rPr lang="en-US" dirty="0"/>
                  <a:t> and </a:t>
                </a:r>
                <a:r>
                  <a:rPr lang="en-US" i="1" dirty="0"/>
                  <a:t>ex-post</a:t>
                </a:r>
                <a:r>
                  <a:rPr lang="en-US" dirty="0"/>
                  <a:t> return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𝑥</m:t>
                        </m:r>
                      </m:sub>
                    </m:sSub>
                  </m:oMath>
                </a14:m>
                <a:r>
                  <a:rPr lang="en-US" dirty="0"/>
                  <a:t>:</a:t>
                </a:r>
                <a:endParaRPr lang="en-US" dirty="0" smtClean="0"/>
              </a:p>
              <a:p>
                <a:endParaRPr lang="en-US" dirty="0"/>
              </a:p>
              <a:p>
                <a:endParaRPr lang="en-US" dirty="0" smtClean="0"/>
              </a:p>
              <a:p>
                <a:endParaRPr lang="en-US" dirty="0" smtClean="0"/>
              </a:p>
              <a:p>
                <a:r>
                  <a:rPr lang="en-US" dirty="0"/>
                  <a:t>That is, for the naively selected portfolios, there is a linear relationship between risk and return. </a:t>
                </a:r>
                <a:endParaRPr lang="en-US" dirty="0" smtClean="0"/>
              </a:p>
              <a:p>
                <a:r>
                  <a:rPr lang="en-US" dirty="0" smtClean="0"/>
                  <a:t>In </a:t>
                </a:r>
                <a:r>
                  <a:rPr lang="en-US" dirty="0"/>
                  <a:t>performance-evaluation models using this methodology as a benchmark is provided against which the returns on managed portfolios are judged. </a:t>
                </a:r>
                <a:endParaRPr lang="en-US" dirty="0" smtClean="0"/>
              </a:p>
              <a:p>
                <a:r>
                  <a:rPr lang="en-US" dirty="0"/>
                  <a:t>To use Equation (21.35) as a benchmark for evaluating </a:t>
                </a:r>
                <a:r>
                  <a:rPr lang="en-US" i="1" dirty="0"/>
                  <a:t>ex-post</a:t>
                </a:r>
                <a:r>
                  <a:rPr lang="en-US" dirty="0"/>
                  <a:t> portfolio returns requires estimates of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𝑝</m:t>
                        </m:r>
                      </m:sub>
                    </m:sSub>
                  </m:oMath>
                </a14:m>
                <a:r>
                  <a:rPr lang="en-US" dirty="0"/>
                  <a:t> and dispersion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𝑝</m:t>
                            </m:r>
                          </m:sub>
                        </m:sSub>
                      </m:e>
                    </m:d>
                  </m:oMath>
                </a14:m>
                <a:r>
                  <a:rPr lang="en-US" dirty="0"/>
                  <a:t> of the managed portfolios, as well as an estimate of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m:t>
                            </m:r>
                          </m:sub>
                        </m:sSub>
                      </m:e>
                    </m:d>
                  </m:oMath>
                </a14:m>
                <a:r>
                  <a:rPr lang="en-US" dirty="0"/>
                  <a:t>, the dispersion of the return on the market portfolio.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683172"/>
                <a:ext cx="8305800" cy="5031828"/>
              </a:xfrm>
              <a:blipFill rotWithShape="1">
                <a:blip r:embed="rId3"/>
                <a:stretch>
                  <a:fillRect l="-147" t="-484" r="-661" b="-2663"/>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9359486"/>
              </p:ext>
            </p:extLst>
          </p:nvPr>
        </p:nvGraphicFramePr>
        <p:xfrm>
          <a:off x="2438400" y="1552903"/>
          <a:ext cx="2779057" cy="914400"/>
        </p:xfrm>
        <a:graphic>
          <a:graphicData uri="http://schemas.openxmlformats.org/presentationml/2006/ole">
            <mc:AlternateContent xmlns:mc="http://schemas.openxmlformats.org/markup-compatibility/2006">
              <mc:Choice xmlns:v="urn:schemas-microsoft-com:vml" Requires="v">
                <p:oleObj spid="_x0000_s53262" name="Equation" r:id="rId4" imgW="1473200" imgH="482600" progId="Equation.DSMT4">
                  <p:embed/>
                </p:oleObj>
              </mc:Choice>
              <mc:Fallback>
                <p:oleObj name="Equation" r:id="rId4" imgW="1473200" imgH="482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552903"/>
                        <a:ext cx="2779057" cy="914400"/>
                      </a:xfrm>
                      <a:prstGeom prst="rect">
                        <a:avLst/>
                      </a:prstGeom>
                      <a:noFill/>
                    </p:spPr>
                  </p:pic>
                </p:oleObj>
              </mc:Fallback>
            </mc:AlternateContent>
          </a:graphicData>
        </a:graphic>
      </p:graphicFrame>
      <p:sp>
        <p:nvSpPr>
          <p:cNvPr id="6" name="TextBox 5"/>
          <p:cNvSpPr txBox="1"/>
          <p:nvPr/>
        </p:nvSpPr>
        <p:spPr>
          <a:xfrm>
            <a:off x="6705600" y="1623848"/>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(21.35)</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75</a:t>
            </a:fld>
            <a:endParaRPr lang="en-US">
              <a:solidFill>
                <a:schemeClr val="accent6">
                  <a:lumMod val="20000"/>
                  <a:lumOff val="80000"/>
                </a:schemeClr>
              </a:solidFill>
            </a:endParaRPr>
          </a:p>
        </p:txBody>
      </p:sp>
    </p:spTree>
    <p:extLst>
      <p:ext uri="{BB962C8B-B14F-4D97-AF65-F5344CB8AC3E}">
        <p14:creationId xmlns:p14="http://schemas.microsoft.com/office/powerpoint/2010/main" val="752982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762000"/>
                <a:ext cx="8305800" cy="5410200"/>
              </a:xfrm>
            </p:spPr>
            <p:txBody>
              <a:bodyPr>
                <a:normAutofit/>
              </a:bodyPr>
              <a:lstStyle/>
              <a:p>
                <a:r>
                  <a:rPr lang="en-US" dirty="0" err="1"/>
                  <a:t>Fama</a:t>
                </a:r>
                <a:r>
                  <a:rPr lang="en-US" dirty="0"/>
                  <a:t> (1972) first introduced the concept of </a:t>
                </a:r>
                <a:r>
                  <a:rPr lang="en-US" b="1" dirty="0"/>
                  <a:t>selectivity</a:t>
                </a:r>
                <a:r>
                  <a:rPr lang="en-US" dirty="0"/>
                  <a:t>, defined as how well a chosen portfolio does relative to a naïve portfolio with the same level of risk. </a:t>
                </a:r>
                <a:endParaRPr lang="en-US" dirty="0" smtClean="0"/>
              </a:p>
              <a:p>
                <a:r>
                  <a:rPr lang="en-US" dirty="0"/>
                  <a:t>Algebraically, this measure of performance of the chosen portfolio </a:t>
                </a:r>
                <a:r>
                  <a:rPr lang="en-US" i="1" dirty="0"/>
                  <a:t>a</a:t>
                </a:r>
                <a:r>
                  <a:rPr lang="en-US" dirty="0"/>
                  <a:t> is </a:t>
                </a:r>
                <a:endParaRPr lang="en-US" dirty="0" smtClean="0"/>
              </a:p>
              <a:p>
                <a:pPr marL="0" indent="0">
                  <a:buNone/>
                </a:pPr>
                <a:endParaRPr lang="en-US" dirty="0" smtClean="0"/>
              </a:p>
              <a:p>
                <a:r>
                  <a:rPr lang="en-US" dirty="0" smtClean="0"/>
                  <a:t>Where</a:t>
                </a:r>
              </a:p>
              <a:p>
                <a:endParaRPr lang="en-US" dirty="0"/>
              </a:p>
              <a:p>
                <a:endParaRPr lang="en-US" dirty="0" smtClean="0"/>
              </a:p>
              <a:p>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𝑎</m:t>
                        </m:r>
                        <m:r>
                          <a:rPr lang="en-US">
                            <a:latin typeface="Cambria Math"/>
                          </a:rPr>
                          <m:t>,</m:t>
                        </m:r>
                        <m:r>
                          <a:rPr lang="en-US" i="1">
                            <a:latin typeface="Cambria Math"/>
                          </a:rPr>
                          <m:t>𝑡</m:t>
                        </m:r>
                      </m:sub>
                    </m:sSub>
                  </m:oMath>
                </a14:m>
                <a:r>
                  <a:rPr lang="en-US" dirty="0" smtClean="0"/>
                  <a:t>,</a:t>
                </a:r>
                <a:r>
                  <a:rPr lang="en-US" dirty="0"/>
                  <a:t>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𝑎</m:t>
                        </m:r>
                        <m:r>
                          <a:rPr lang="en-US">
                            <a:latin typeface="Cambria Math"/>
                          </a:rPr>
                          <m:t>,</m:t>
                        </m:r>
                        <m:r>
                          <a:rPr lang="en-US" i="1">
                            <a:latin typeface="Cambria Math"/>
                          </a:rPr>
                          <m:t>𝑡</m:t>
                        </m:r>
                        <m:r>
                          <a:rPr lang="en-US">
                            <a:latin typeface="Cambria Math"/>
                          </a:rPr>
                          <m:t>+1</m:t>
                        </m:r>
                      </m:sub>
                    </m:sSub>
                  </m:oMath>
                </a14:m>
                <a:r>
                  <a:rPr lang="en-US" dirty="0"/>
                  <a:t>= the total market values at </a:t>
                </a:r>
                <a:r>
                  <a:rPr lang="en-US" i="1" dirty="0"/>
                  <a:t>t</a:t>
                </a:r>
                <a:r>
                  <a:rPr lang="en-US" dirty="0"/>
                  <a:t> and </a:t>
                </a:r>
                <a:r>
                  <a:rPr lang="en-US" i="1" dirty="0"/>
                  <a:t>t </a:t>
                </a:r>
                <a:r>
                  <a:rPr lang="en-US" dirty="0"/>
                  <a:t>+ 1 of the actual portfolio chosen at time </a:t>
                </a:r>
                <a:r>
                  <a:rPr lang="en-US" i="1" dirty="0"/>
                  <a:t>t</a:t>
                </a:r>
                <a:r>
                  <a:rPr lang="en-US" dirty="0"/>
                  <a:t>; and</a:t>
                </a:r>
              </a:p>
              <a:p>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e>
                    </m:d>
                  </m:oMath>
                </a14:m>
                <a:r>
                  <a:rPr lang="en-US" dirty="0" smtClean="0"/>
                  <a:t> </a:t>
                </a:r>
                <a:r>
                  <a:rPr lang="en-US" dirty="0"/>
                  <a:t>= the return on the combination of the riskless asset </a:t>
                </a:r>
                <a:r>
                  <a:rPr lang="en-US" i="1" dirty="0"/>
                  <a:t>f</a:t>
                </a:r>
                <a:r>
                  <a:rPr lang="en-US" dirty="0"/>
                  <a:t> and the market portfolio </a:t>
                </a:r>
                <a:r>
                  <a:rPr lang="en-US" i="1" dirty="0"/>
                  <a:t>m</a:t>
                </a:r>
                <a:r>
                  <a:rPr lang="en-US" dirty="0"/>
                  <a:t> that makes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𝑥</m:t>
                        </m:r>
                      </m:sub>
                    </m:sSub>
                  </m:oMath>
                </a14:m>
                <a:r>
                  <a:rPr lang="en-US" dirty="0"/>
                  <a:t> equal to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the risk of the chosen portfolio </a:t>
                </a:r>
                <a:r>
                  <a:rPr lang="en-US" i="1" dirty="0"/>
                  <a:t>a. </a:t>
                </a:r>
                <a:endParaRPr lang="en-US" dirty="0"/>
              </a:p>
              <a:p>
                <a:r>
                  <a:rPr lang="en-US" b="1" dirty="0"/>
                  <a:t>Selectivity</a:t>
                </a:r>
                <a:r>
                  <a:rPr lang="en-US" dirty="0"/>
                  <a:t> is the sole measure of performance in the work of Sharpe, </a:t>
                </a:r>
                <a:r>
                  <a:rPr lang="en-US" dirty="0" err="1"/>
                  <a:t>Treynor</a:t>
                </a:r>
                <a:r>
                  <a:rPr lang="en-US" dirty="0"/>
                  <a:t>, and Jensen, as discussed in Chapters 7 and 9.</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762000"/>
                <a:ext cx="8305800" cy="5410200"/>
              </a:xfrm>
              <a:blipFill rotWithShape="1">
                <a:blip r:embed="rId3"/>
                <a:stretch>
                  <a:fillRect l="-147" t="-450" r="-80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40719073"/>
              </p:ext>
            </p:extLst>
          </p:nvPr>
        </p:nvGraphicFramePr>
        <p:xfrm>
          <a:off x="1984375" y="1947041"/>
          <a:ext cx="2587625" cy="381000"/>
        </p:xfrm>
        <a:graphic>
          <a:graphicData uri="http://schemas.openxmlformats.org/presentationml/2006/ole">
            <mc:AlternateContent xmlns:mc="http://schemas.openxmlformats.org/markup-compatibility/2006">
              <mc:Choice xmlns:v="urn:schemas-microsoft-com:vml" Requires="v">
                <p:oleObj spid="_x0000_s54299" name="Equation" r:id="rId4" imgW="1549400" imgH="228600" progId="Equation.DSMT4">
                  <p:embed/>
                </p:oleObj>
              </mc:Choice>
              <mc:Fallback>
                <p:oleObj name="Equation" r:id="rId4" imgW="15494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75" y="1947041"/>
                        <a:ext cx="2587625" cy="3810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455001942"/>
              </p:ext>
            </p:extLst>
          </p:nvPr>
        </p:nvGraphicFramePr>
        <p:xfrm>
          <a:off x="1524000" y="2590800"/>
          <a:ext cx="1816100" cy="838200"/>
        </p:xfrm>
        <a:graphic>
          <a:graphicData uri="http://schemas.openxmlformats.org/presentationml/2006/ole">
            <mc:AlternateContent xmlns:mc="http://schemas.openxmlformats.org/markup-compatibility/2006">
              <mc:Choice xmlns:v="urn:schemas-microsoft-com:vml" Requires="v">
                <p:oleObj spid="_x0000_s54300" name="Equation" r:id="rId6" imgW="990600" imgH="457200" progId="Equation.DSMT4">
                  <p:embed/>
                </p:oleObj>
              </mc:Choice>
              <mc:Fallback>
                <p:oleObj name="Equation" r:id="rId6" imgW="990600" imgH="457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590800"/>
                        <a:ext cx="1816100" cy="838200"/>
                      </a:xfrm>
                      <a:prstGeom prst="rect">
                        <a:avLst/>
                      </a:prstGeom>
                      <a:noFill/>
                    </p:spPr>
                  </p:pic>
                </p:oleObj>
              </mc:Fallback>
            </mc:AlternateContent>
          </a:graphicData>
        </a:graphic>
      </p:graphicFrame>
      <p:sp>
        <p:nvSpPr>
          <p:cNvPr id="8" name="TextBox 7"/>
          <p:cNvSpPr txBox="1"/>
          <p:nvPr/>
        </p:nvSpPr>
        <p:spPr>
          <a:xfrm>
            <a:off x="6324600" y="2057399"/>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(21.36)</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76</a:t>
            </a:fld>
            <a:endParaRPr lang="en-US">
              <a:solidFill>
                <a:schemeClr val="accent6">
                  <a:lumMod val="20000"/>
                  <a:lumOff val="80000"/>
                </a:schemeClr>
              </a:solidFill>
            </a:endParaRPr>
          </a:p>
        </p:txBody>
      </p:sp>
    </p:spTree>
    <p:extLst>
      <p:ext uri="{BB962C8B-B14F-4D97-AF65-F5344CB8AC3E}">
        <p14:creationId xmlns:p14="http://schemas.microsoft.com/office/powerpoint/2010/main" val="1419398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990600"/>
            <a:ext cx="8305800" cy="4495800"/>
          </a:xfrm>
        </p:spPr>
        <p:txBody>
          <a:bodyPr/>
          <a:lstStyle/>
          <a:p>
            <a:r>
              <a:rPr lang="en-US" dirty="0" err="1" smtClean="0"/>
              <a:t>Fama</a:t>
            </a:r>
            <a:r>
              <a:rPr lang="en-US" dirty="0" smtClean="0"/>
              <a:t> introduced the concept of </a:t>
            </a:r>
            <a:r>
              <a:rPr lang="en-US" i="1" dirty="0" smtClean="0"/>
              <a:t>overall performance, </a:t>
            </a:r>
            <a:r>
              <a:rPr lang="en-US" dirty="0" smtClean="0"/>
              <a:t>which is the difference between the return on the chosen portfolio and the return on the riskless asset.</a:t>
            </a:r>
          </a:p>
          <a:p>
            <a:r>
              <a:rPr lang="en-US" dirty="0" smtClean="0"/>
              <a:t>Overall performance is in turn split into two parts:</a:t>
            </a:r>
          </a:p>
          <a:p>
            <a:pPr marL="914400" lvl="1" indent="-457200">
              <a:buFont typeface="+mj-lt"/>
              <a:buAutoNum type="arabicPeriod"/>
            </a:pPr>
            <a:r>
              <a:rPr lang="en-US" dirty="0" smtClean="0"/>
              <a:t>Selectivity</a:t>
            </a:r>
          </a:p>
          <a:p>
            <a:pPr marL="914400" lvl="1" indent="-457200">
              <a:buFont typeface="+mj-lt"/>
              <a:buAutoNum type="arabicPeriod"/>
            </a:pPr>
            <a:r>
              <a:rPr lang="en-US" dirty="0" smtClean="0"/>
              <a:t>Risk</a:t>
            </a:r>
          </a:p>
          <a:p>
            <a:r>
              <a:rPr lang="en-US" dirty="0" smtClean="0"/>
              <a:t>Algebraically:</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220118862"/>
              </p:ext>
            </p:extLst>
          </p:nvPr>
        </p:nvGraphicFramePr>
        <p:xfrm>
          <a:off x="902310" y="3505200"/>
          <a:ext cx="7339379" cy="800100"/>
        </p:xfrm>
        <a:graphic>
          <a:graphicData uri="http://schemas.openxmlformats.org/presentationml/2006/ole">
            <mc:AlternateContent xmlns:mc="http://schemas.openxmlformats.org/markup-compatibility/2006">
              <mc:Choice xmlns:v="urn:schemas-microsoft-com:vml" Requires="v">
                <p:oleObj spid="_x0000_s55312" name="Equation" r:id="rId3" imgW="4546440" imgH="495000" progId="Equation.DSMT4">
                  <p:embed/>
                </p:oleObj>
              </mc:Choice>
              <mc:Fallback>
                <p:oleObj name="Equation" r:id="rId3" imgW="4546440" imgH="495000" progId="Equation.DSMT4">
                  <p:embed/>
                  <p:pic>
                    <p:nvPicPr>
                      <p:cNvPr id="0" name="Object 1"/>
                      <p:cNvPicPr>
                        <a:picLocks noChangeAspect="1" noChangeArrowheads="1"/>
                      </p:cNvPicPr>
                      <p:nvPr/>
                    </p:nvPicPr>
                    <p:blipFill>
                      <a:blip r:embed="rId4"/>
                      <a:srcRect/>
                      <a:stretch>
                        <a:fillRect/>
                      </a:stretch>
                    </p:blipFill>
                    <p:spPr bwMode="auto">
                      <a:xfrm>
                        <a:off x="902310" y="3505200"/>
                        <a:ext cx="7339379" cy="8001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77</a:t>
            </a:fld>
            <a:endParaRPr lang="en-US">
              <a:solidFill>
                <a:schemeClr val="accent6">
                  <a:lumMod val="20000"/>
                  <a:lumOff val="80000"/>
                </a:schemeClr>
              </a:solidFill>
            </a:endParaRPr>
          </a:p>
        </p:txBody>
      </p:sp>
    </p:spTree>
    <p:extLst>
      <p:ext uri="{BB962C8B-B14F-4D97-AF65-F5344CB8AC3E}">
        <p14:creationId xmlns:p14="http://schemas.microsoft.com/office/powerpoint/2010/main" val="34915898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304800"/>
                <a:ext cx="8305800" cy="6477000"/>
              </a:xfrm>
            </p:spPr>
            <p:txBody>
              <a:bodyPr>
                <a:normAutofit/>
              </a:bodyPr>
              <a:lstStyle/>
              <a:p>
                <a:endParaRPr lang="en-US" dirty="0"/>
              </a:p>
              <a:p>
                <a:pPr marL="0" indent="0">
                  <a:buNone/>
                </a:pPr>
                <a:r>
                  <a:rPr lang="en-US" dirty="0"/>
                  <a:t>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r>
                  <a:rPr lang="en-US" dirty="0" smtClean="0"/>
                  <a:t>This figure graphically presents the components related to mutual-fund performance of Equation (21.37).</a:t>
                </a:r>
              </a:p>
              <a:p>
                <a:r>
                  <a:rPr lang="en-US" dirty="0" err="1" smtClean="0"/>
                  <a:t>Fama</a:t>
                </a:r>
                <a:r>
                  <a:rPr lang="en-US" dirty="0" smtClean="0"/>
                  <a:t> referred to the distance to Jensen’s measure of performance (</a:t>
                </a:r>
                <a:r>
                  <a:rPr lang="en-US" i="1" dirty="0" smtClean="0"/>
                  <a:t>A’A)</a:t>
                </a:r>
                <a:r>
                  <a:rPr lang="en-US" dirty="0" smtClean="0"/>
                  <a:t> as the return due to selectivity.</a:t>
                </a:r>
              </a:p>
              <a:p>
                <a:r>
                  <a:rPr lang="en-US" dirty="0" smtClean="0"/>
                  <a:t>It also indicates overall performance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m:t>
                        </m:r>
                      </m:sub>
                    </m:sSub>
                  </m:oMath>
                </a14:m>
                <a:r>
                  <a:rPr lang="en-US" dirty="0" smtClean="0"/>
                  <a:t> and risk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m:t>
                        </m:r>
                      </m:sub>
                    </m:sSub>
                  </m:oMath>
                </a14:m>
                <a:r>
                  <a:rPr lang="en-US" dirty="0" smtClean="0"/>
                  <a: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304800"/>
                <a:ext cx="8305800" cy="6477000"/>
              </a:xfrm>
              <a:blipFill rotWithShape="1">
                <a:blip r:embed="rId2"/>
                <a:stretch>
                  <a:fillRect l="-147" r="-1101"/>
                </a:stretch>
              </a:blipFill>
            </p:spPr>
            <p:txBody>
              <a:bodyPr/>
              <a:lstStyle/>
              <a:p>
                <a:r>
                  <a:rPr lang="en-US">
                    <a:noFill/>
                  </a:rPr>
                  <a:t> </a:t>
                </a:r>
              </a:p>
            </p:txBody>
          </p:sp>
        </mc:Fallback>
      </mc:AlternateContent>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685800"/>
            <a:ext cx="4830763" cy="386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200" y="304800"/>
            <a:ext cx="63246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21-3 Overall Components of Mutual-</a:t>
            </a:r>
            <a:r>
              <a:rPr kumimoji="0" lang="en-US"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Fund Performance</a:t>
            </a:r>
            <a:endPar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78</a:t>
            </a:fld>
            <a:endParaRPr lang="en-US">
              <a:solidFill>
                <a:schemeClr val="accent6">
                  <a:lumMod val="20000"/>
                  <a:lumOff val="80000"/>
                </a:schemeClr>
              </a:solidFill>
            </a:endParaRPr>
          </a:p>
        </p:txBody>
      </p:sp>
    </p:spTree>
    <p:extLst>
      <p:ext uri="{BB962C8B-B14F-4D97-AF65-F5344CB8AC3E}">
        <p14:creationId xmlns:p14="http://schemas.microsoft.com/office/powerpoint/2010/main" val="10372980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609600"/>
                <a:ext cx="8305800" cy="5715000"/>
              </a:xfrm>
            </p:spPr>
            <p:txBody>
              <a:bodyPr/>
              <a:lstStyle/>
              <a:p>
                <a:r>
                  <a:rPr lang="en-US" dirty="0" err="1"/>
                  <a:t>Fama</a:t>
                </a:r>
                <a:r>
                  <a:rPr lang="en-US" dirty="0"/>
                  <a:t> (1972) further decomposed Equation (21.37) by breaking up risk into two </a:t>
                </a:r>
                <a:r>
                  <a:rPr lang="en-US" dirty="0" smtClean="0"/>
                  <a:t>parts</a:t>
                </a:r>
              </a:p>
              <a:p>
                <a:pPr marL="914400" lvl="1" indent="-457200">
                  <a:buFont typeface="+mj-lt"/>
                  <a:buAutoNum type="arabicPeriod"/>
                </a:pPr>
                <a:r>
                  <a:rPr lang="en-US" dirty="0"/>
                  <a:t>total portfolio </a:t>
                </a:r>
                <a:r>
                  <a:rPr lang="en-US" dirty="0" smtClean="0"/>
                  <a:t>risk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e>
                    </m:d>
                  </m:oMath>
                </a14:m>
                <a:endParaRPr lang="en-US" dirty="0" smtClean="0"/>
              </a:p>
              <a:p>
                <a:pPr marL="914400" lvl="1" indent="-457200">
                  <a:buFont typeface="+mj-lt"/>
                  <a:buAutoNum type="arabicPeriod"/>
                </a:pPr>
                <a:r>
                  <a:rPr lang="en-US" dirty="0"/>
                  <a:t>market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endParaRPr lang="en-US" dirty="0" smtClean="0"/>
              </a:p>
              <a:p>
                <a:r>
                  <a:rPr lang="en-US" dirty="0" err="1"/>
                  <a:t>Fama</a:t>
                </a:r>
                <a:r>
                  <a:rPr lang="en-US" dirty="0"/>
                  <a:t> then showed that the portfolio risk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e>
                    </m:d>
                  </m:oMath>
                </a14:m>
                <a:r>
                  <a:rPr lang="en-US" dirty="0"/>
                  <a:t> will be greater than the market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as long as the portfolio’s returns are not perfectly correlated with the returns on the market. </a:t>
                </a:r>
                <a:endParaRPr lang="en-US" dirty="0" smtClean="0"/>
              </a:p>
              <a:p>
                <a:r>
                  <a:rPr lang="en-US" dirty="0"/>
                  <a:t>This can be seen by looking at the correlation coefficient </a:t>
                </a:r>
                <a14:m>
                  <m:oMath xmlns:m="http://schemas.openxmlformats.org/officeDocument/2006/math">
                    <m:sSub>
                      <m:sSubPr>
                        <m:ctrlPr>
                          <a:rPr lang="en-US" i="1">
                            <a:latin typeface="Cambria Math"/>
                          </a:rPr>
                        </m:ctrlPr>
                      </m:sSubPr>
                      <m:e>
                        <m:r>
                          <a:rPr lang="en-US" i="1">
                            <a:latin typeface="Cambria Math"/>
                          </a:rPr>
                          <m:t>𝜌</m:t>
                        </m:r>
                      </m:e>
                      <m:sub>
                        <m:r>
                          <a:rPr lang="en-US" i="1">
                            <a:latin typeface="Cambria Math"/>
                          </a:rPr>
                          <m:t>𝑎</m:t>
                        </m:r>
                        <m:r>
                          <a:rPr lang="en-US">
                            <a:latin typeface="Cambria Math"/>
                          </a:rPr>
                          <m:t>.</m:t>
                        </m:r>
                        <m:r>
                          <a:rPr lang="en-US" i="1">
                            <a:latin typeface="Cambria Math"/>
                          </a:rPr>
                          <m:t>𝑚</m:t>
                        </m:r>
                      </m:sub>
                    </m:sSub>
                  </m:oMath>
                </a14:m>
                <a:r>
                  <a:rPr lang="en-US" dirty="0"/>
                  <a:t> between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𝑎</m:t>
                        </m:r>
                      </m:sub>
                    </m:sSub>
                  </m:oMath>
                </a14:m>
                <a:r>
                  <a:rPr lang="en-US" dirty="0"/>
                  <a:t> and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sub>
                    </m:sSub>
                  </m:oMath>
                </a14:m>
                <a:r>
                  <a:rPr lang="en-US" dirty="0"/>
                  <a:t>:</a:t>
                </a:r>
                <a:endParaRPr lang="en-US" dirty="0" smtClean="0"/>
              </a:p>
              <a:p>
                <a:endParaRPr lang="en-US" dirty="0" smtClean="0"/>
              </a:p>
              <a:p>
                <a:endParaRPr lang="en-US" dirty="0"/>
              </a:p>
              <a:p>
                <a:r>
                  <a:rPr lang="en-US" dirty="0"/>
                  <a:t>Multiplying both sides by  yields:</a:t>
                </a:r>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609600"/>
                <a:ext cx="8305800" cy="5715000"/>
              </a:xfrm>
              <a:blipFill rotWithShape="1">
                <a:blip r:embed="rId3"/>
                <a:stretch>
                  <a:fillRect l="-147" t="-426"/>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59601664"/>
              </p:ext>
            </p:extLst>
          </p:nvPr>
        </p:nvGraphicFramePr>
        <p:xfrm>
          <a:off x="3276600" y="3810000"/>
          <a:ext cx="1789561" cy="624265"/>
        </p:xfrm>
        <a:graphic>
          <a:graphicData uri="http://schemas.openxmlformats.org/presentationml/2006/ole">
            <mc:AlternateContent xmlns:mc="http://schemas.openxmlformats.org/markup-compatibility/2006">
              <mc:Choice xmlns:v="urn:schemas-microsoft-com:vml" Requires="v">
                <p:oleObj spid="_x0000_s57368" name="Equation" r:id="rId4" imgW="1231366" imgH="431613" progId="Equation.DSMT4">
                  <p:embed/>
                </p:oleObj>
              </mc:Choice>
              <mc:Fallback>
                <p:oleObj name="Equation" r:id="rId4" imgW="1231366" imgH="43161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810000"/>
                        <a:ext cx="1789561" cy="624265"/>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229494322"/>
              </p:ext>
            </p:extLst>
          </p:nvPr>
        </p:nvGraphicFramePr>
        <p:xfrm>
          <a:off x="2895600" y="5181600"/>
          <a:ext cx="2545080" cy="685800"/>
        </p:xfrm>
        <a:graphic>
          <a:graphicData uri="http://schemas.openxmlformats.org/presentationml/2006/ole">
            <mc:AlternateContent xmlns:mc="http://schemas.openxmlformats.org/markup-compatibility/2006">
              <mc:Choice xmlns:v="urn:schemas-microsoft-com:vml" Requires="v">
                <p:oleObj spid="_x0000_s57369" name="Equation" r:id="rId6" imgW="1587500" imgH="431800" progId="Equation.DSMT4">
                  <p:embed/>
                </p:oleObj>
              </mc:Choice>
              <mc:Fallback>
                <p:oleObj name="Equation" r:id="rId6" imgW="1587500" imgH="4318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5181600"/>
                        <a:ext cx="2545080" cy="6858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79</a:t>
            </a:fld>
            <a:endParaRPr lang="en-US">
              <a:solidFill>
                <a:schemeClr val="accent6">
                  <a:lumMod val="20000"/>
                  <a:lumOff val="80000"/>
                </a:schemeClr>
              </a:solidFill>
            </a:endParaRPr>
          </a:p>
        </p:txBody>
      </p:sp>
    </p:spTree>
    <p:extLst>
      <p:ext uri="{BB962C8B-B14F-4D97-AF65-F5344CB8AC3E}">
        <p14:creationId xmlns:p14="http://schemas.microsoft.com/office/powerpoint/2010/main" val="280528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05800" cy="4953000"/>
          </a:xfrm>
        </p:spPr>
        <p:txBody>
          <a:bodyPr/>
          <a:lstStyle/>
          <a:p>
            <a:r>
              <a:rPr lang="en-US" dirty="0" smtClean="0"/>
              <a:t>A 2 step approach to fundamental analyst’s work which involves using micro to estimate future values for the stock market:</a:t>
            </a:r>
          </a:p>
          <a:p>
            <a:pPr marL="914400" lvl="1" indent="-457200">
              <a:buFont typeface="+mj-lt"/>
              <a:buAutoNum type="arabicPeriod"/>
            </a:pPr>
            <a:r>
              <a:rPr lang="en-US" dirty="0"/>
              <a:t>estimating the expected earnings for some market-indicator series (Dow-Jones Industrial Average or Standard &amp; Poor’s Industrial Index) or some </a:t>
            </a:r>
            <a:r>
              <a:rPr lang="en-US" dirty="0" smtClean="0"/>
              <a:t>stock </a:t>
            </a:r>
          </a:p>
          <a:p>
            <a:pPr marL="914400" lvl="1" indent="-457200">
              <a:buFont typeface="+mj-lt"/>
              <a:buAutoNum type="arabicPeriod"/>
            </a:pPr>
            <a:r>
              <a:rPr lang="en-US" dirty="0"/>
              <a:t>estimating the expected earnings multiplier for the market series or </a:t>
            </a:r>
            <a:r>
              <a:rPr lang="en-US" dirty="0" smtClean="0"/>
              <a:t>stock</a:t>
            </a:r>
          </a:p>
          <a:p>
            <a:r>
              <a:rPr lang="en-US" dirty="0" smtClean="0"/>
              <a:t>Main factors that must be considered in determining the correct multiplier are:</a:t>
            </a:r>
          </a:p>
          <a:p>
            <a:pPr marL="914400" lvl="1" indent="-457200">
              <a:buFont typeface="+mj-lt"/>
              <a:buAutoNum type="arabicPeriod"/>
            </a:pPr>
            <a:r>
              <a:rPr lang="en-US" dirty="0"/>
              <a:t>the risk of the </a:t>
            </a:r>
            <a:r>
              <a:rPr lang="en-US" dirty="0" smtClean="0"/>
              <a:t>security</a:t>
            </a:r>
          </a:p>
          <a:p>
            <a:pPr marL="914400" lvl="1" indent="-457200">
              <a:buFont typeface="+mj-lt"/>
              <a:buAutoNum type="arabicPeriod"/>
            </a:pPr>
            <a:r>
              <a:rPr lang="en-US" dirty="0"/>
              <a:t>the growth rate of the dividend </a:t>
            </a:r>
            <a:r>
              <a:rPr lang="en-US" dirty="0" smtClean="0"/>
              <a:t>stream</a:t>
            </a:r>
          </a:p>
          <a:p>
            <a:pPr marL="914400" lvl="1" indent="-457200">
              <a:buFont typeface="+mj-lt"/>
              <a:buAutoNum type="arabicPeriod"/>
            </a:pPr>
            <a:r>
              <a:rPr lang="en-US" dirty="0"/>
              <a:t>the duration of any expected </a:t>
            </a:r>
            <a:r>
              <a:rPr lang="en-US" dirty="0" smtClean="0"/>
              <a:t>growth</a:t>
            </a:r>
          </a:p>
          <a:p>
            <a:pPr marL="914400" lvl="1" indent="-457200">
              <a:buFont typeface="+mj-lt"/>
              <a:buAutoNum type="arabicPeriod"/>
            </a:pPr>
            <a:r>
              <a:rPr lang="en-US" dirty="0" smtClean="0"/>
              <a:t>the </a:t>
            </a:r>
            <a:r>
              <a:rPr lang="en-US" dirty="0"/>
              <a:t>dividend-payout ratio</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val="3521394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219200"/>
                <a:ext cx="8305800" cy="3657600"/>
              </a:xfrm>
            </p:spPr>
            <p:txBody>
              <a:bodyPr/>
              <a:lstStyle/>
              <a:p>
                <a:r>
                  <a:rPr lang="en-US" dirty="0"/>
                  <a:t>Notice that the right-hand side of the equation is just the measure of market risk</a:t>
                </a:r>
                <a:r>
                  <a:rPr lang="en-US" dirty="0" smtClean="0"/>
                  <a:t>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So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can be written </a:t>
                </a:r>
                <a:r>
                  <a:rPr lang="en-US" dirty="0" smtClean="0"/>
                  <a:t>as</a:t>
                </a:r>
              </a:p>
              <a:p>
                <a:endParaRPr lang="en-US" dirty="0" smtClean="0"/>
              </a:p>
              <a:p>
                <a:endParaRPr lang="en-US" dirty="0"/>
              </a:p>
              <a:p>
                <a:r>
                  <a:rPr lang="en-US" dirty="0" smtClean="0"/>
                  <a:t>So</a:t>
                </a:r>
              </a:p>
              <a:p>
                <a:pPr marL="0" indent="0">
                  <a:buNone/>
                </a:pPr>
                <a:endParaRPr lang="en-US" dirty="0" smtClean="0"/>
              </a:p>
              <a:p>
                <a:pPr marL="0" indent="0">
                  <a:buNone/>
                </a:pPr>
                <a:endParaRPr lang="en-US" dirty="0" smtClean="0"/>
              </a:p>
              <a:p>
                <a:r>
                  <a:rPr lang="en-US" dirty="0"/>
                  <a:t>Because total risk </a:t>
                </a:r>
                <a14:m>
                  <m:oMath xmlns:m="http://schemas.openxmlformats.org/officeDocument/2006/math">
                    <m:d>
                      <m:dPr>
                        <m:beg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e>
                    </m:d>
                  </m:oMath>
                </a14:m>
                <a:r>
                  <a:rPr lang="en-US" dirty="0"/>
                  <a:t> is greater than market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a:t>
                </a:r>
                <a:r>
                  <a:rPr lang="en-US" dirty="0" err="1"/>
                  <a:t>Fama</a:t>
                </a:r>
                <a:r>
                  <a:rPr lang="en-US" dirty="0"/>
                  <a:t> was able to decompose selectivity into two parts, net selectivity and diversification.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219200"/>
                <a:ext cx="8305800" cy="3657600"/>
              </a:xfrm>
              <a:blipFill rotWithShape="1">
                <a:blip r:embed="rId3"/>
                <a:stretch>
                  <a:fillRect l="-147" t="-667" b="-516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06557445"/>
              </p:ext>
            </p:extLst>
          </p:nvPr>
        </p:nvGraphicFramePr>
        <p:xfrm>
          <a:off x="3429000" y="2095500"/>
          <a:ext cx="1981200" cy="495300"/>
        </p:xfrm>
        <a:graphic>
          <a:graphicData uri="http://schemas.openxmlformats.org/presentationml/2006/ole">
            <mc:AlternateContent xmlns:mc="http://schemas.openxmlformats.org/markup-compatibility/2006">
              <mc:Choice xmlns:v="urn:schemas-microsoft-com:vml" Requires="v">
                <p:oleObj spid="_x0000_s58395" name="Equation" r:id="rId4" imgW="952087" imgH="241195" progId="Equation.DSMT4">
                  <p:embed/>
                </p:oleObj>
              </mc:Choice>
              <mc:Fallback>
                <p:oleObj name="Equation" r:id="rId4" imgW="952087" imgH="241195"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095500"/>
                        <a:ext cx="1981200" cy="4953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24502459"/>
              </p:ext>
            </p:extLst>
          </p:nvPr>
        </p:nvGraphicFramePr>
        <p:xfrm>
          <a:off x="2819400" y="3171329"/>
          <a:ext cx="3505200" cy="486271"/>
        </p:xfrm>
        <a:graphic>
          <a:graphicData uri="http://schemas.openxmlformats.org/presentationml/2006/ole">
            <mc:AlternateContent xmlns:mc="http://schemas.openxmlformats.org/markup-compatibility/2006">
              <mc:Choice xmlns:v="urn:schemas-microsoft-com:vml" Requires="v">
                <p:oleObj spid="_x0000_s58396" name="Equation" r:id="rId6" imgW="1651000" imgH="228600" progId="Equation.DSMT4">
                  <p:embed/>
                </p:oleObj>
              </mc:Choice>
              <mc:Fallback>
                <p:oleObj name="Equation" r:id="rId6" imgW="16510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171329"/>
                        <a:ext cx="3505200" cy="486271"/>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80</a:t>
            </a:fld>
            <a:endParaRPr lang="en-US">
              <a:solidFill>
                <a:schemeClr val="accent6">
                  <a:lumMod val="20000"/>
                  <a:lumOff val="80000"/>
                </a:schemeClr>
              </a:solidFill>
            </a:endParaRPr>
          </a:p>
        </p:txBody>
      </p:sp>
    </p:spTree>
    <p:extLst>
      <p:ext uri="{BB962C8B-B14F-4D97-AF65-F5344CB8AC3E}">
        <p14:creationId xmlns:p14="http://schemas.microsoft.com/office/powerpoint/2010/main" val="14739053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4648200"/>
                <a:ext cx="8305800" cy="1600200"/>
              </a:xfrm>
            </p:spPr>
            <p:txBody>
              <a:bodyPr/>
              <a:lstStyle/>
              <a:p>
                <a:r>
                  <a:rPr lang="en-US" dirty="0"/>
                  <a:t>In Figure 21-4, the quantity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oMath>
                </a14:m>
                <a:r>
                  <a:rPr lang="en-US" dirty="0"/>
                  <a:t> is a measure of the extra return earned on portfolio as compared to a naïve portfolio with the same total risk. </a:t>
                </a:r>
                <a:endParaRPr lang="en-US" dirty="0" smtClean="0"/>
              </a:p>
              <a:p>
                <a:r>
                  <a:rPr lang="en-US" dirty="0" smtClean="0"/>
                  <a:t>In this example, you can also see that the area measured by the diversification is larger than the area measured by selectivity.</a:t>
                </a: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4648200"/>
                <a:ext cx="8305800" cy="1600200"/>
              </a:xfrm>
              <a:blipFill rotWithShape="1">
                <a:blip r:embed="rId2"/>
                <a:stretch>
                  <a:fillRect l="-147" t="-1527" r="-881"/>
                </a:stretch>
              </a:blipFill>
            </p:spPr>
            <p:txBody>
              <a:bodyPr/>
              <a:lstStyle/>
              <a:p>
                <a:r>
                  <a:rPr lang="en-US">
                    <a:noFill/>
                  </a:rPr>
                  <a:t> </a:t>
                </a:r>
              </a:p>
            </p:txBody>
          </p:sp>
        </mc:Fallback>
      </mc:AlternateContent>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7" y="780393"/>
            <a:ext cx="4695825" cy="3676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304800"/>
            <a:ext cx="63246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21-4 Detailed Components of Mutual-Fund</a:t>
            </a:r>
            <a:r>
              <a:rPr kumimoji="0" lang="en-US"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Performance</a:t>
            </a:r>
            <a:endPar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81</a:t>
            </a:fld>
            <a:endParaRPr lang="en-US">
              <a:solidFill>
                <a:schemeClr val="accent6">
                  <a:lumMod val="20000"/>
                  <a:lumOff val="80000"/>
                </a:schemeClr>
              </a:solidFill>
            </a:endParaRPr>
          </a:p>
        </p:txBody>
      </p:sp>
    </p:spTree>
    <p:extLst>
      <p:ext uri="{BB962C8B-B14F-4D97-AF65-F5344CB8AC3E}">
        <p14:creationId xmlns:p14="http://schemas.microsoft.com/office/powerpoint/2010/main" val="11940152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33400" y="381000"/>
                <a:ext cx="8153400" cy="6096000"/>
              </a:xfrm>
            </p:spPr>
            <p:txBody>
              <a:bodyPr/>
              <a:lstStyle/>
              <a:p>
                <a:r>
                  <a:rPr lang="en-US" dirty="0" err="1"/>
                  <a:t>Fama</a:t>
                </a:r>
                <a:r>
                  <a:rPr lang="en-US" dirty="0"/>
                  <a:t> called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oMath>
                </a14:m>
                <a:r>
                  <a:rPr lang="en-US" dirty="0"/>
                  <a:t> net selectivity. He called the distance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e>
                    </m:d>
                  </m:oMath>
                </a14:m>
                <a:r>
                  <a:rPr lang="en-US" dirty="0"/>
                  <a:t> diversification, decomposing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e>
                    </m:d>
                  </m:oMath>
                </a14:m>
                <a:r>
                  <a:rPr lang="en-US" dirty="0"/>
                  <a:t> into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e>
                    </m:d>
                  </m:oMath>
                </a14:m>
                <a:r>
                  <a:rPr lang="en-US" dirty="0"/>
                  <a:t>, selectivity, and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oMath>
                </a14:m>
                <a:r>
                  <a:rPr lang="en-US" dirty="0"/>
                  <a:t>, net selectivity. </a:t>
                </a:r>
              </a:p>
              <a:p>
                <a:r>
                  <a:rPr lang="en-US" dirty="0"/>
                  <a:t>The decomposition of selectivity can be seen algebraically</a:t>
                </a:r>
                <a:r>
                  <a:rPr lang="en-US" dirty="0" smtClean="0"/>
                  <a:t>:</a:t>
                </a:r>
              </a:p>
              <a:p>
                <a:endParaRPr lang="en-US" dirty="0"/>
              </a:p>
              <a:p>
                <a:endParaRPr lang="en-US" dirty="0" smtClean="0"/>
              </a:p>
              <a:p>
                <a:endParaRPr lang="en-US" dirty="0"/>
              </a:p>
              <a:p>
                <a:endParaRPr lang="en-US" dirty="0" smtClean="0"/>
              </a:p>
              <a:p>
                <a:pPr marL="0" indent="0">
                  <a:buNone/>
                </a:pPr>
                <a:endParaRPr lang="en-US" dirty="0" smtClean="0"/>
              </a:p>
              <a:p>
                <a:endParaRPr lang="en-US" i="1" dirty="0" smtClean="0"/>
              </a:p>
              <a:p>
                <a:r>
                  <a:rPr lang="en-US" i="1" dirty="0" smtClean="0"/>
                  <a:t>Diversification</a:t>
                </a:r>
                <a:r>
                  <a:rPr lang="en-US" dirty="0" smtClean="0"/>
                  <a:t> </a:t>
                </a:r>
                <a:r>
                  <a:rPr lang="en-US" dirty="0"/>
                  <a:t>measures the extra portfolio return that a less-than optimally diversified portfolio must earn to justify </a:t>
                </a:r>
                <a:r>
                  <a:rPr lang="en-US" dirty="0" smtClean="0"/>
                  <a:t>itself.</a:t>
                </a:r>
              </a:p>
              <a:p>
                <a:r>
                  <a:rPr lang="en-US" dirty="0"/>
                  <a:t>When the return on the market is greater than the return on the risk-free asset, diversification measures the additional return that would just compensate the investor for the diversifiable dispersion </a:t>
                </a:r>
                <a14:m>
                  <m:oMath xmlns:m="http://schemas.openxmlformats.org/officeDocument/2006/math">
                    <m:d>
                      <m:dPr>
                        <m:begChr m:val="["/>
                        <m:endChr m:val="]"/>
                        <m:ctrlPr>
                          <a:rPr lang="en-US" i="1">
                            <a:latin typeface="Cambria Math"/>
                          </a:rPr>
                        </m:ctrlPr>
                      </m:dPr>
                      <m:e>
                        <m:r>
                          <a:rPr lang="en-US" i="1">
                            <a:latin typeface="Cambria Math"/>
                          </a:rPr>
                          <m:t>𝜎</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𝑎</m:t>
                            </m:r>
                          </m:sub>
                        </m:sSub>
                        <m:r>
                          <a:rPr lang="en-US">
                            <a:latin typeface="Cambria Math"/>
                          </a:rPr>
                          <m:t>)</m:t>
                        </m:r>
                      </m:e>
                    </m:d>
                  </m:oMath>
                </a14:m>
                <a:r>
                  <a:rPr lang="en-US" dirty="0"/>
                  <a:t>.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33400" y="381000"/>
                <a:ext cx="8153400" cy="6096000"/>
              </a:xfrm>
              <a:blipFill rotWithShape="1">
                <a:blip r:embed="rId3"/>
                <a:stretch>
                  <a:fillRect l="-150" t="-6200" r="-374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04945707"/>
              </p:ext>
            </p:extLst>
          </p:nvPr>
        </p:nvGraphicFramePr>
        <p:xfrm>
          <a:off x="609600" y="2057400"/>
          <a:ext cx="7924800" cy="609600"/>
        </p:xfrm>
        <a:graphic>
          <a:graphicData uri="http://schemas.openxmlformats.org/presentationml/2006/ole">
            <mc:AlternateContent xmlns:mc="http://schemas.openxmlformats.org/markup-compatibility/2006">
              <mc:Choice xmlns:v="urn:schemas-microsoft-com:vml" Requires="v">
                <p:oleObj spid="_x0000_s60449" name="Equation" r:id="rId4" imgW="4584600" imgH="355320" progId="Equation.DSMT4">
                  <p:embed/>
                </p:oleObj>
              </mc:Choice>
              <mc:Fallback>
                <p:oleObj name="Equation" r:id="rId4" imgW="4584600" imgH="355320" progId="Equation.DSMT4">
                  <p:embed/>
                  <p:pic>
                    <p:nvPicPr>
                      <p:cNvPr id="0" name="Object 1"/>
                      <p:cNvPicPr>
                        <a:picLocks noChangeAspect="1" noChangeArrowheads="1"/>
                      </p:cNvPicPr>
                      <p:nvPr/>
                    </p:nvPicPr>
                    <p:blipFill>
                      <a:blip r:embed="rId5"/>
                      <a:srcRect/>
                      <a:stretch>
                        <a:fillRect/>
                      </a:stretch>
                    </p:blipFill>
                    <p:spPr bwMode="auto">
                      <a:xfrm>
                        <a:off x="609600" y="2057400"/>
                        <a:ext cx="7924800" cy="6096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77071499"/>
              </p:ext>
            </p:extLst>
          </p:nvPr>
        </p:nvGraphicFramePr>
        <p:xfrm>
          <a:off x="674557" y="3048000"/>
          <a:ext cx="7794885" cy="990600"/>
        </p:xfrm>
        <a:graphic>
          <a:graphicData uri="http://schemas.openxmlformats.org/presentationml/2006/ole">
            <mc:AlternateContent xmlns:mc="http://schemas.openxmlformats.org/markup-compatibility/2006">
              <mc:Choice xmlns:v="urn:schemas-microsoft-com:vml" Requires="v">
                <p:oleObj spid="_x0000_s60450" name="Equation" r:id="rId6" imgW="4572000" imgH="583920" progId="Equation.DSMT4">
                  <p:embed/>
                </p:oleObj>
              </mc:Choice>
              <mc:Fallback>
                <p:oleObj name="Equation" r:id="rId6" imgW="4572000" imgH="583920" progId="Equation.DSMT4">
                  <p:embed/>
                  <p:pic>
                    <p:nvPicPr>
                      <p:cNvPr id="0" name="Object 3"/>
                      <p:cNvPicPr>
                        <a:picLocks noChangeAspect="1" noChangeArrowheads="1"/>
                      </p:cNvPicPr>
                      <p:nvPr/>
                    </p:nvPicPr>
                    <p:blipFill>
                      <a:blip r:embed="rId7"/>
                      <a:srcRect/>
                      <a:stretch>
                        <a:fillRect/>
                      </a:stretch>
                    </p:blipFill>
                    <p:spPr bwMode="auto">
                      <a:xfrm>
                        <a:off x="674557" y="3048000"/>
                        <a:ext cx="7794885" cy="9906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82</a:t>
            </a:fld>
            <a:endParaRPr lang="en-US">
              <a:solidFill>
                <a:schemeClr val="accent6">
                  <a:lumMod val="20000"/>
                  <a:lumOff val="80000"/>
                </a:schemeClr>
              </a:solidFill>
            </a:endParaRPr>
          </a:p>
        </p:txBody>
      </p:sp>
    </p:spTree>
    <p:extLst>
      <p:ext uri="{BB962C8B-B14F-4D97-AF65-F5344CB8AC3E}">
        <p14:creationId xmlns:p14="http://schemas.microsoft.com/office/powerpoint/2010/main" val="23627108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066800"/>
                <a:ext cx="8305800" cy="3962400"/>
              </a:xfrm>
            </p:spPr>
            <p:txBody>
              <a:bodyPr/>
              <a:lstStyle/>
              <a:p>
                <a:r>
                  <a:rPr lang="en-US" dirty="0" smtClean="0"/>
                  <a:t>If the investor has a target risk level , the part of the overall performance due to risk can be allocated to the investor and to the portfolio manager as follows:</a:t>
                </a:r>
              </a:p>
              <a:p>
                <a:endParaRPr lang="en-US" dirty="0"/>
              </a:p>
              <a:p>
                <a:endParaRPr lang="en-US" dirty="0" smtClean="0"/>
              </a:p>
              <a:p>
                <a:r>
                  <a:rPr lang="en-US" dirty="0"/>
                  <a:t>in which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𝑥</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𝑇</m:t>
                            </m:r>
                          </m:sub>
                        </m:sSub>
                      </m:e>
                    </m:d>
                  </m:oMath>
                </a14:m>
                <a:r>
                  <a:rPr lang="en-US" dirty="0"/>
                  <a:t> is the return on the investor’s newly selected portfolio with the target level of market risk the investor has chosen. </a:t>
                </a:r>
                <a:endParaRPr lang="en-US" dirty="0" smtClean="0"/>
              </a:p>
              <a:p>
                <a:r>
                  <a:rPr lang="en-US" dirty="0"/>
                  <a:t>The manager’s risk is composed of the risk assumed by the manager by taking on a level of risk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𝑎</m:t>
                        </m:r>
                      </m:sub>
                    </m:sSub>
                  </m:oMath>
                </a14:m>
                <a:r>
                  <a:rPr lang="en-US" dirty="0"/>
                  <a:t> different from the investor’s target level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𝑇</m:t>
                        </m:r>
                      </m:sub>
                    </m:sSub>
                    <m:r>
                      <a:rPr lang="en-US" b="0" i="0" smtClean="0">
                        <a:latin typeface="Cambria Math"/>
                      </a:rPr>
                      <m:t>.</m:t>
                    </m:r>
                  </m:oMath>
                </a14:m>
                <a:endParaRPr lang="en-US" b="0" dirty="0" smtClean="0"/>
              </a:p>
              <a:p>
                <a:r>
                  <a:rPr lang="en-US" dirty="0" smtClean="0"/>
                  <a:t>This decomposition is  indicated in figure 21-4 related to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𝑇</m:t>
                        </m:r>
                      </m:sub>
                    </m:sSub>
                    <m:r>
                      <a:rPr lang="en-US">
                        <a:latin typeface="Cambria Math"/>
                      </a:rPr>
                      <m:t>.</m:t>
                    </m:r>
                  </m:oMath>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066800"/>
                <a:ext cx="8305800" cy="3962400"/>
              </a:xfrm>
              <a:blipFill rotWithShape="1">
                <a:blip r:embed="rId3"/>
                <a:stretch>
                  <a:fillRect l="-147" t="-615" r="-132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28755841"/>
              </p:ext>
            </p:extLst>
          </p:nvPr>
        </p:nvGraphicFramePr>
        <p:xfrm>
          <a:off x="980302" y="2209800"/>
          <a:ext cx="7183395" cy="609600"/>
        </p:xfrm>
        <a:graphic>
          <a:graphicData uri="http://schemas.openxmlformats.org/presentationml/2006/ole">
            <mc:AlternateContent xmlns:mc="http://schemas.openxmlformats.org/markup-compatibility/2006">
              <mc:Choice xmlns:v="urn:schemas-microsoft-com:vml" Requires="v">
                <p:oleObj spid="_x0000_s61454" name="Equation" r:id="rId4" imgW="4152600" imgH="355320" progId="Equation.DSMT4">
                  <p:embed/>
                </p:oleObj>
              </mc:Choice>
              <mc:Fallback>
                <p:oleObj name="Equation" r:id="rId4" imgW="4152600" imgH="355320" progId="Equation.DSMT4">
                  <p:embed/>
                  <p:pic>
                    <p:nvPicPr>
                      <p:cNvPr id="0" name="Object 1"/>
                      <p:cNvPicPr>
                        <a:picLocks noChangeAspect="1" noChangeArrowheads="1"/>
                      </p:cNvPicPr>
                      <p:nvPr/>
                    </p:nvPicPr>
                    <p:blipFill>
                      <a:blip r:embed="rId5"/>
                      <a:srcRect/>
                      <a:stretch>
                        <a:fillRect/>
                      </a:stretch>
                    </p:blipFill>
                    <p:spPr bwMode="auto">
                      <a:xfrm>
                        <a:off x="980302" y="2209800"/>
                        <a:ext cx="7183395" cy="6096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83</a:t>
            </a:fld>
            <a:endParaRPr lang="en-US">
              <a:solidFill>
                <a:schemeClr val="accent6">
                  <a:lumMod val="20000"/>
                  <a:lumOff val="80000"/>
                </a:schemeClr>
              </a:solidFill>
            </a:endParaRPr>
          </a:p>
        </p:txBody>
      </p:sp>
    </p:spTree>
    <p:extLst>
      <p:ext uri="{BB962C8B-B14F-4D97-AF65-F5344CB8AC3E}">
        <p14:creationId xmlns:p14="http://schemas.microsoft.com/office/powerpoint/2010/main" val="41678194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096000"/>
          </a:xfrm>
        </p:spPr>
        <p:txBody>
          <a:bodyPr>
            <a:normAutofit/>
          </a:bodyPr>
          <a:lstStyle/>
          <a:p>
            <a:r>
              <a:rPr lang="en-US" dirty="0"/>
              <a:t>Manager’s risk might in part result from a timing decision. </a:t>
            </a:r>
            <a:endParaRPr lang="en-US" dirty="0" smtClean="0"/>
          </a:p>
          <a:p>
            <a:r>
              <a:rPr lang="en-US" dirty="0"/>
              <a:t>Using </a:t>
            </a:r>
            <a:r>
              <a:rPr lang="en-US" i="1" dirty="0"/>
              <a:t>an ex-ante</a:t>
            </a:r>
            <a:r>
              <a:rPr lang="en-US" dirty="0"/>
              <a:t> CAPM market line, risk can be subdivided as follows:</a:t>
            </a:r>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r>
              <a:rPr lang="en-US" dirty="0"/>
              <a:t>The </a:t>
            </a:r>
            <a:r>
              <a:rPr lang="en-US" i="1" dirty="0"/>
              <a:t>manager’s expected risk </a:t>
            </a:r>
            <a:r>
              <a:rPr lang="en-US" dirty="0"/>
              <a:t>is the incremental expected return from the manager’s decision to take on a </a:t>
            </a:r>
            <a:r>
              <a:rPr lang="en-US" dirty="0" err="1"/>
              <a:t>nontarget</a:t>
            </a:r>
            <a:r>
              <a:rPr lang="en-US" dirty="0"/>
              <a:t> level of risk. </a:t>
            </a:r>
            <a:endParaRPr lang="en-US" dirty="0" smtClean="0"/>
          </a:p>
          <a:p>
            <a:r>
              <a:rPr lang="en-US" dirty="0" smtClean="0"/>
              <a:t>The </a:t>
            </a:r>
            <a:r>
              <a:rPr lang="en-US" i="1" dirty="0"/>
              <a:t>expression for market conditions </a:t>
            </a:r>
            <a:r>
              <a:rPr lang="en-US" dirty="0"/>
              <a:t>measures how much the market deviated from expectations at the target level of risk. </a:t>
            </a:r>
            <a:endParaRPr lang="en-US" dirty="0" smtClean="0"/>
          </a:p>
          <a:p>
            <a:r>
              <a:rPr lang="en-US" dirty="0" smtClean="0"/>
              <a:t>Total </a:t>
            </a:r>
            <a:r>
              <a:rPr lang="en-US" dirty="0"/>
              <a:t>timing is the difference between the </a:t>
            </a:r>
            <a:r>
              <a:rPr lang="en-US" i="1" dirty="0"/>
              <a:t>ex-post</a:t>
            </a:r>
            <a:r>
              <a:rPr lang="en-US" dirty="0"/>
              <a:t> return on the naively selected portfolio with risk  and the </a:t>
            </a:r>
            <a:r>
              <a:rPr lang="en-US" i="1" dirty="0"/>
              <a:t>ex-ante</a:t>
            </a:r>
            <a:r>
              <a:rPr lang="en-US" dirty="0"/>
              <a:t> expected </a:t>
            </a:r>
            <a:r>
              <a:rPr lang="en-US" dirty="0" smtClean="0"/>
              <a:t>return.</a:t>
            </a:r>
          </a:p>
          <a:p>
            <a:r>
              <a:rPr lang="en-US" dirty="0" smtClean="0"/>
              <a:t>Manager’s </a:t>
            </a:r>
            <a:r>
              <a:rPr lang="en-US" dirty="0"/>
              <a:t>timing is the difference between total timing and market conditions.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31383916"/>
              </p:ext>
            </p:extLst>
          </p:nvPr>
        </p:nvGraphicFramePr>
        <p:xfrm>
          <a:off x="554566" y="1447800"/>
          <a:ext cx="7903634" cy="1778318"/>
        </p:xfrm>
        <a:graphic>
          <a:graphicData uri="http://schemas.openxmlformats.org/presentationml/2006/ole">
            <mc:AlternateContent xmlns:mc="http://schemas.openxmlformats.org/markup-compatibility/2006">
              <mc:Choice xmlns:v="urn:schemas-microsoft-com:vml" Requires="v">
                <p:oleObj spid="_x0000_s62476" name="Equation" r:id="rId3" imgW="4191000" imgH="939800" progId="Equation.DSMT4">
                  <p:embed/>
                </p:oleObj>
              </mc:Choice>
              <mc:Fallback>
                <p:oleObj name="Equation" r:id="rId3" imgW="41910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66" y="1447800"/>
                        <a:ext cx="7903634" cy="1778318"/>
                      </a:xfrm>
                      <a:prstGeom prst="rect">
                        <a:avLst/>
                      </a:prstGeom>
                      <a:noFill/>
                    </p:spPr>
                  </p:pic>
                </p:oleObj>
              </mc:Fallback>
            </mc:AlternateContent>
          </a:graphicData>
        </a:graphic>
      </p:graphicFrame>
      <p:sp>
        <p:nvSpPr>
          <p:cNvPr id="6" name="TextBox 5"/>
          <p:cNvSpPr txBox="1"/>
          <p:nvPr/>
        </p:nvSpPr>
        <p:spPr>
          <a:xfrm>
            <a:off x="7696200" y="222885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(21.40)</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84</a:t>
            </a:fld>
            <a:endParaRPr lang="en-US">
              <a:solidFill>
                <a:schemeClr val="accent6">
                  <a:lumMod val="20000"/>
                  <a:lumOff val="80000"/>
                </a:schemeClr>
              </a:solidFill>
            </a:endParaRPr>
          </a:p>
        </p:txBody>
      </p:sp>
    </p:spTree>
    <p:extLst>
      <p:ext uri="{BB962C8B-B14F-4D97-AF65-F5344CB8AC3E}">
        <p14:creationId xmlns:p14="http://schemas.microsoft.com/office/powerpoint/2010/main" val="37696514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990600"/>
            <a:ext cx="8305800" cy="4648200"/>
          </a:xfrm>
        </p:spPr>
        <p:txBody>
          <a:bodyPr/>
          <a:lstStyle/>
          <a:p>
            <a:r>
              <a:rPr lang="en-US" dirty="0"/>
              <a:t>At times, a target level of risk may not be relevant; if this is the case, the market portfolio may be treated as the target portfolio</a:t>
            </a:r>
            <a:r>
              <a:rPr lang="en-US" dirty="0" smtClean="0"/>
              <a:t>.</a:t>
            </a:r>
          </a:p>
          <a:p>
            <a:endParaRPr lang="en-US" dirty="0"/>
          </a:p>
          <a:p>
            <a:endParaRPr lang="en-US" dirty="0" smtClean="0"/>
          </a:p>
          <a:p>
            <a:endParaRPr lang="en-US" dirty="0"/>
          </a:p>
          <a:p>
            <a:r>
              <a:rPr lang="en-US" dirty="0" err="1"/>
              <a:t>Fama</a:t>
            </a:r>
            <a:r>
              <a:rPr lang="en-US" dirty="0"/>
              <a:t> </a:t>
            </a:r>
            <a:r>
              <a:rPr lang="en-US" dirty="0" smtClean="0"/>
              <a:t>was one </a:t>
            </a:r>
            <a:r>
              <a:rPr lang="en-US" dirty="0"/>
              <a:t>of the first to suggest that the return on a portfolio could be subdivided into two parts: </a:t>
            </a:r>
            <a:endParaRPr lang="en-US" dirty="0" smtClean="0"/>
          </a:p>
          <a:p>
            <a:pPr marL="914400" lvl="1" indent="-457200">
              <a:buFont typeface="+mj-lt"/>
              <a:buAutoNum type="arabicPeriod"/>
            </a:pPr>
            <a:r>
              <a:rPr lang="en-US" dirty="0" smtClean="0"/>
              <a:t>the </a:t>
            </a:r>
            <a:r>
              <a:rPr lang="en-US" dirty="0"/>
              <a:t>return from security </a:t>
            </a:r>
            <a:r>
              <a:rPr lang="en-US" dirty="0" smtClean="0"/>
              <a:t>selection</a:t>
            </a:r>
          </a:p>
          <a:p>
            <a:pPr marL="914400" lvl="1" indent="-457200">
              <a:buFont typeface="+mj-lt"/>
              <a:buAutoNum type="arabicPeriod"/>
            </a:pPr>
            <a:r>
              <a:rPr lang="en-US" dirty="0" smtClean="0"/>
              <a:t>the </a:t>
            </a:r>
            <a:r>
              <a:rPr lang="en-US" dirty="0"/>
              <a:t>return from the bearing of risk in attempting to predict general market-price </a:t>
            </a:r>
            <a:r>
              <a:rPr lang="en-US" dirty="0" smtClean="0"/>
              <a:t>movements</a:t>
            </a:r>
            <a:endParaRPr lang="en-US" dirty="0"/>
          </a:p>
          <a:p>
            <a:r>
              <a:rPr lang="en-US" dirty="0"/>
              <a:t>Although the observed return–risk relationships seem to be linear, the trade-off of risk for return is in general less than predicted by the standard CAPM. </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12905069"/>
              </p:ext>
            </p:extLst>
          </p:nvPr>
        </p:nvGraphicFramePr>
        <p:xfrm>
          <a:off x="157162" y="1958866"/>
          <a:ext cx="8829675" cy="914400"/>
        </p:xfrm>
        <a:graphic>
          <a:graphicData uri="http://schemas.openxmlformats.org/presentationml/2006/ole">
            <mc:AlternateContent xmlns:mc="http://schemas.openxmlformats.org/markup-compatibility/2006">
              <mc:Choice xmlns:v="urn:schemas-microsoft-com:vml" Requires="v">
                <p:oleObj spid="_x0000_s63500" name="Equation" r:id="rId3" imgW="5676840" imgH="660240" progId="Equation.DSMT4">
                  <p:embed/>
                </p:oleObj>
              </mc:Choice>
              <mc:Fallback>
                <p:oleObj name="Equation" r:id="rId3" imgW="5676840" imgH="660240" progId="Equation.DSMT4">
                  <p:embed/>
                  <p:pic>
                    <p:nvPicPr>
                      <p:cNvPr id="0" name="Object 1"/>
                      <p:cNvPicPr>
                        <a:picLocks noChangeAspect="1" noChangeArrowheads="1"/>
                      </p:cNvPicPr>
                      <p:nvPr/>
                    </p:nvPicPr>
                    <p:blipFill>
                      <a:blip r:embed="rId4"/>
                      <a:srcRect/>
                      <a:stretch>
                        <a:fillRect/>
                      </a:stretch>
                    </p:blipFill>
                    <p:spPr bwMode="auto">
                      <a:xfrm>
                        <a:off x="157162" y="1958866"/>
                        <a:ext cx="8829675" cy="914400"/>
                      </a:xfrm>
                      <a:prstGeom prst="rect">
                        <a:avLst/>
                      </a:prstGeom>
                      <a:noFill/>
                    </p:spPr>
                  </p:pic>
                </p:oleObj>
              </mc:Fallback>
            </mc:AlternateContent>
          </a:graphicData>
        </a:graphic>
      </p:graphicFrame>
      <p:sp>
        <p:nvSpPr>
          <p:cNvPr id="6" name="TextBox 5"/>
          <p:cNvSpPr txBox="1"/>
          <p:nvPr/>
        </p:nvSpPr>
        <p:spPr>
          <a:xfrm>
            <a:off x="7848600" y="2538248"/>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(21.41)</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85</a:t>
            </a:fld>
            <a:endParaRPr lang="en-US">
              <a:solidFill>
                <a:schemeClr val="accent6">
                  <a:lumMod val="20000"/>
                  <a:lumOff val="80000"/>
                </a:schemeClr>
              </a:solidFill>
            </a:endParaRPr>
          </a:p>
        </p:txBody>
      </p:sp>
    </p:spTree>
    <p:extLst>
      <p:ext uri="{BB962C8B-B14F-4D97-AF65-F5344CB8AC3E}">
        <p14:creationId xmlns:p14="http://schemas.microsoft.com/office/powerpoint/2010/main" val="24733027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305800" cy="4343400"/>
          </a:xfrm>
        </p:spPr>
        <p:txBody>
          <a:bodyPr/>
          <a:lstStyle/>
          <a:p>
            <a:r>
              <a:rPr lang="en-US" dirty="0"/>
              <a:t>One of the principal applications of modern capital-market theory has been to propose a structural specification within which to measure investment performance and thereby to identify superior performers if they exist</a:t>
            </a:r>
            <a:r>
              <a:rPr lang="en-US" dirty="0" smtClean="0"/>
              <a:t>.</a:t>
            </a:r>
          </a:p>
          <a:p>
            <a:r>
              <a:rPr lang="en-US" dirty="0"/>
              <a:t>. In this structure, it is usually assumed that forecasting skills can be partitioned into two distinct components: </a:t>
            </a:r>
            <a:endParaRPr lang="en-US" dirty="0" smtClean="0"/>
          </a:p>
          <a:p>
            <a:pPr marL="914400" lvl="1" indent="-457200">
              <a:buFont typeface="+mj-lt"/>
              <a:buAutoNum type="arabicPeriod"/>
            </a:pPr>
            <a:r>
              <a:rPr lang="en-US" dirty="0"/>
              <a:t>forecasts of price movements of selected individual stocks (</a:t>
            </a:r>
            <a:r>
              <a:rPr lang="en-US" b="1" dirty="0" err="1"/>
              <a:t>microforecasting</a:t>
            </a:r>
            <a:r>
              <a:rPr lang="en-US" b="1" dirty="0" smtClean="0"/>
              <a:t>)</a:t>
            </a:r>
            <a:endParaRPr lang="en-US" dirty="0"/>
          </a:p>
          <a:p>
            <a:pPr marL="914400" lvl="1" indent="-457200">
              <a:buFont typeface="+mj-lt"/>
              <a:buAutoNum type="arabicPeriod"/>
            </a:pPr>
            <a:r>
              <a:rPr lang="en-US" dirty="0"/>
              <a:t>forecasts of price movements of the general stock market as a whole </a:t>
            </a:r>
            <a:r>
              <a:rPr lang="en-US" b="1" dirty="0"/>
              <a:t>(</a:t>
            </a:r>
            <a:r>
              <a:rPr lang="en-US" b="1" dirty="0" err="1"/>
              <a:t>macroforecasting</a:t>
            </a:r>
            <a:r>
              <a:rPr lang="en-US" b="1" dirty="0" smtClean="0"/>
              <a:t>)</a:t>
            </a:r>
            <a:endParaRPr lang="en-US" dirty="0"/>
          </a:p>
          <a:p>
            <a:r>
              <a:rPr lang="en-US" dirty="0"/>
              <a:t>The </a:t>
            </a:r>
            <a:r>
              <a:rPr lang="en-US" i="1" dirty="0" err="1"/>
              <a:t>microforecaster</a:t>
            </a:r>
            <a:r>
              <a:rPr lang="en-US" dirty="0"/>
              <a:t>, in essence, forecasts the nonsystematic or nonmarket-explained component of the return on individual stocks.</a:t>
            </a:r>
            <a:r>
              <a:rPr lang="en-US" dirty="0" smtClean="0"/>
              <a:t> </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86</a:t>
            </a:fld>
            <a:endParaRPr lang="en-US">
              <a:solidFill>
                <a:schemeClr val="accent6">
                  <a:lumMod val="20000"/>
                  <a:lumOff val="80000"/>
                </a:schemeClr>
              </a:solidFill>
            </a:endParaRPr>
          </a:p>
        </p:txBody>
      </p:sp>
    </p:spTree>
    <p:extLst>
      <p:ext uri="{BB962C8B-B14F-4D97-AF65-F5344CB8AC3E}">
        <p14:creationId xmlns:p14="http://schemas.microsoft.com/office/powerpoint/2010/main" val="25152337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914400"/>
                <a:ext cx="8305800" cy="4953000"/>
              </a:xfrm>
            </p:spPr>
            <p:txBody>
              <a:bodyPr/>
              <a:lstStyle/>
              <a:p>
                <a:r>
                  <a:rPr lang="en-US" dirty="0" smtClean="0"/>
                  <a:t>Using </a:t>
                </a:r>
                <a:r>
                  <a:rPr lang="en-US" dirty="0"/>
                  <a:t>the CAPM framework, the random variable return per dollar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𝑗</m:t>
                            </m:r>
                          </m:sub>
                        </m:sSub>
                        <m:r>
                          <a:rPr lang="en-US">
                            <a:latin typeface="Cambria Math"/>
                          </a:rPr>
                          <m:t>(</m:t>
                        </m:r>
                        <m:r>
                          <a:rPr lang="en-US" i="1">
                            <a:latin typeface="Cambria Math"/>
                          </a:rPr>
                          <m:t>𝑡</m:t>
                        </m:r>
                      </m:e>
                    </m:d>
                  </m:oMath>
                </a14:m>
                <a:r>
                  <a:rPr lang="en-US" dirty="0"/>
                  <a:t> on security </a:t>
                </a:r>
                <a:r>
                  <a:rPr lang="en-US" i="1" dirty="0"/>
                  <a:t>j</a:t>
                </a:r>
                <a:r>
                  <a:rPr lang="en-US" dirty="0"/>
                  <a:t> at time </a:t>
                </a:r>
                <a:r>
                  <a:rPr lang="en-US" i="1" dirty="0"/>
                  <a:t>t</a:t>
                </a:r>
                <a:r>
                  <a:rPr lang="en-US" dirty="0"/>
                  <a:t> can be algebraically shown </a:t>
                </a:r>
                <a:r>
                  <a:rPr lang="en-US" dirty="0" smtClean="0"/>
                  <a:t>as</a:t>
                </a:r>
              </a:p>
              <a:p>
                <a:endParaRPr lang="en-US" dirty="0"/>
              </a:p>
              <a:p>
                <a:endParaRPr lang="en-US" dirty="0" smtClean="0"/>
              </a:p>
              <a:p>
                <a:endParaRPr lang="en-US" dirty="0" smtClean="0"/>
              </a:p>
              <a:p>
                <a:r>
                  <a:rPr lang="en-US" dirty="0"/>
                  <a:t>In Equation (21.42),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e>
                    </m:d>
                  </m:oMath>
                </a14:m>
                <a:r>
                  <a:rPr lang="en-US" dirty="0"/>
                  <a:t> is the return on the market, </a:t>
                </a:r>
                <a14:m>
                  <m:oMath xmlns:m="http://schemas.openxmlformats.org/officeDocument/2006/math">
                    <m:d>
                      <m:dPr>
                        <m:begChr m:val=""/>
                        <m:ctrlPr>
                          <a:rPr lang="en-US" i="1">
                            <a:latin typeface="Cambria Math"/>
                          </a:rPr>
                        </m:ctrlPr>
                      </m:dPr>
                      <m:e>
                        <m:r>
                          <a:rPr lang="en-US" i="1">
                            <a:latin typeface="Cambria Math"/>
                          </a:rPr>
                          <m:t>𝑅</m:t>
                        </m:r>
                        <m:r>
                          <a:rPr lang="en-US">
                            <a:latin typeface="Cambria Math"/>
                          </a:rPr>
                          <m:t>(</m:t>
                        </m:r>
                        <m:r>
                          <a:rPr lang="en-US" i="1">
                            <a:latin typeface="Cambria Math"/>
                          </a:rPr>
                          <m:t>𝑡</m:t>
                        </m:r>
                      </m:e>
                    </m:d>
                  </m:oMath>
                </a14:m>
                <a:r>
                  <a:rPr lang="en-US" dirty="0"/>
                  <a:t> is the return on the riskless asset, and </a:t>
                </a:r>
                <a14:m>
                  <m:oMath xmlns:m="http://schemas.openxmlformats.org/officeDocument/2006/math">
                    <m:d>
                      <m:dPr>
                        <m:begChr m:val=""/>
                        <m:ctrlPr>
                          <a:rPr lang="en-US" i="1">
                            <a:latin typeface="Cambria Math"/>
                          </a:rPr>
                        </m:ctrlPr>
                      </m:dPr>
                      <m:e>
                        <m:sSub>
                          <m:sSubPr>
                            <m:ctrlPr>
                              <a:rPr lang="en-US" i="1">
                                <a:latin typeface="Cambria Math"/>
                              </a:rPr>
                            </m:ctrlPr>
                          </m:sSubPr>
                          <m:e>
                            <m:r>
                              <a:rPr lang="en-US">
                                <a:latin typeface="Cambria Math"/>
                              </a:rPr>
                              <m:t>∈</m:t>
                            </m:r>
                          </m:e>
                          <m:sub>
                            <m:r>
                              <a:rPr lang="en-US" i="1">
                                <a:latin typeface="Cambria Math"/>
                              </a:rPr>
                              <m:t>𝑗</m:t>
                            </m:r>
                          </m:sub>
                        </m:sSub>
                        <m:r>
                          <a:rPr lang="en-US">
                            <a:latin typeface="Cambria Math"/>
                          </a:rPr>
                          <m:t>(</m:t>
                        </m:r>
                        <m:r>
                          <a:rPr lang="en-US" i="1">
                            <a:latin typeface="Cambria Math"/>
                          </a:rPr>
                          <m:t>𝑡</m:t>
                        </m:r>
                      </m:e>
                    </m:d>
                  </m:oMath>
                </a14:m>
                <a:r>
                  <a:rPr lang="en-US" dirty="0"/>
                  <a:t> is the error term with the property that its expectation is conditional on knowing that the outcome of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e>
                    </m:d>
                  </m:oMath>
                </a14:m>
                <a:r>
                  <a:rPr lang="en-US" dirty="0"/>
                  <a:t> is equal to its unconditional expectation (</a:t>
                </a:r>
                <a14:m>
                  <m:oMath xmlns:m="http://schemas.openxmlformats.org/officeDocument/2006/math">
                    <m:d>
                      <m:dPr>
                        <m:begChr m:val=""/>
                        <m:ctrlPr>
                          <a:rPr lang="en-US" i="1">
                            <a:latin typeface="Cambria Math"/>
                          </a:rPr>
                        </m:ctrlPr>
                      </m:dPr>
                      <m:e>
                        <m:sSub>
                          <m:sSubPr>
                            <m:ctrlPr>
                              <a:rPr lang="en-US" i="1">
                                <a:latin typeface="Cambria Math"/>
                              </a:rPr>
                            </m:ctrlPr>
                          </m:sSubPr>
                          <m:e>
                            <m:r>
                              <a:rPr lang="en-US">
                                <a:latin typeface="Cambria Math"/>
                              </a:rPr>
                              <m:t>∈</m:t>
                            </m:r>
                          </m:e>
                          <m:sub>
                            <m:r>
                              <a:rPr lang="en-US" i="1">
                                <a:latin typeface="Cambria Math"/>
                              </a:rPr>
                              <m:t>𝑗</m:t>
                            </m:r>
                          </m:sub>
                        </m:sSub>
                        <m:r>
                          <a:rPr lang="en-US">
                            <a:latin typeface="Cambria Math"/>
                          </a:rPr>
                          <m:t>(</m:t>
                        </m:r>
                        <m:r>
                          <a:rPr lang="en-US" i="1">
                            <a:latin typeface="Cambria Math"/>
                          </a:rPr>
                          <m:t>𝑡</m:t>
                        </m:r>
                      </m:e>
                    </m:d>
                  </m:oMath>
                </a14:m>
                <a:r>
                  <a:rPr lang="en-US" dirty="0"/>
                  <a:t> follows a martingale process). </a:t>
                </a:r>
                <a:endParaRPr lang="en-US" dirty="0" smtClean="0"/>
              </a:p>
              <a:p>
                <a:r>
                  <a:rPr lang="en-US" dirty="0" smtClean="0"/>
                  <a:t>Given </a:t>
                </a:r>
                <a:r>
                  <a:rPr lang="en-US" dirty="0"/>
                  <a:t>such a model, a </a:t>
                </a:r>
                <a:r>
                  <a:rPr lang="en-US" dirty="0" err="1"/>
                  <a:t>microforecaster</a:t>
                </a:r>
                <a:r>
                  <a:rPr lang="en-US" dirty="0"/>
                  <a:t> would be interested in forecasting based on the properties of </a:t>
                </a:r>
                <a14:m>
                  <m:oMath xmlns:m="http://schemas.openxmlformats.org/officeDocument/2006/math">
                    <m:d>
                      <m:dPr>
                        <m:begChr m:val=""/>
                        <m:ctrlPr>
                          <a:rPr lang="en-US" i="1">
                            <a:latin typeface="Cambria Math"/>
                          </a:rPr>
                        </m:ctrlPr>
                      </m:dPr>
                      <m:e>
                        <m:sSub>
                          <m:sSubPr>
                            <m:ctrlPr>
                              <a:rPr lang="en-US" i="1">
                                <a:latin typeface="Cambria Math"/>
                              </a:rPr>
                            </m:ctrlPr>
                          </m:sSubPr>
                          <m:e>
                            <m:r>
                              <a:rPr lang="en-US">
                                <a:latin typeface="Cambria Math"/>
                              </a:rPr>
                              <m:t>∈</m:t>
                            </m:r>
                          </m:e>
                          <m:sub>
                            <m:r>
                              <a:rPr lang="en-US" i="1">
                                <a:latin typeface="Cambria Math"/>
                              </a:rPr>
                              <m:t>𝑗</m:t>
                            </m:r>
                          </m:sub>
                        </m:sSub>
                        <m:r>
                          <a:rPr lang="en-US">
                            <a:latin typeface="Cambria Math"/>
                          </a:rPr>
                          <m:t>(</m:t>
                        </m:r>
                        <m:r>
                          <a:rPr lang="en-US" i="1">
                            <a:latin typeface="Cambria Math"/>
                          </a:rPr>
                          <m:t>𝑡</m:t>
                        </m:r>
                      </m:e>
                    </m:d>
                  </m:oMath>
                </a14:m>
                <a:r>
                  <a:rPr lang="en-US" dirty="0"/>
                  <a:t>.</a:t>
                </a:r>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914400"/>
                <a:ext cx="8305800" cy="4953000"/>
              </a:xfrm>
              <a:blipFill rotWithShape="1">
                <a:blip r:embed="rId3"/>
                <a:stretch>
                  <a:fillRect l="-147" t="-14268" r="-2643" b="-172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0348665"/>
              </p:ext>
            </p:extLst>
          </p:nvPr>
        </p:nvGraphicFramePr>
        <p:xfrm>
          <a:off x="1143000" y="1977765"/>
          <a:ext cx="4495800" cy="460635"/>
        </p:xfrm>
        <a:graphic>
          <a:graphicData uri="http://schemas.openxmlformats.org/presentationml/2006/ole">
            <mc:AlternateContent xmlns:mc="http://schemas.openxmlformats.org/markup-compatibility/2006">
              <mc:Choice xmlns:v="urn:schemas-microsoft-com:vml" Requires="v">
                <p:oleObj spid="_x0000_s64524" name="Equation" r:id="rId4" imgW="2324100" imgH="241300" progId="Equation.DSMT4">
                  <p:embed/>
                </p:oleObj>
              </mc:Choice>
              <mc:Fallback>
                <p:oleObj name="Equation" r:id="rId4" imgW="23241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977765"/>
                        <a:ext cx="4495800" cy="460635"/>
                      </a:xfrm>
                      <a:prstGeom prst="rect">
                        <a:avLst/>
                      </a:prstGeom>
                      <a:noFill/>
                    </p:spPr>
                  </p:pic>
                </p:oleObj>
              </mc:Fallback>
            </mc:AlternateContent>
          </a:graphicData>
        </a:graphic>
      </p:graphicFrame>
      <p:sp>
        <p:nvSpPr>
          <p:cNvPr id="6" name="TextBox 5"/>
          <p:cNvSpPr txBox="1"/>
          <p:nvPr/>
        </p:nvSpPr>
        <p:spPr>
          <a:xfrm>
            <a:off x="7315200" y="19812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(21.42)</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87</a:t>
            </a:fld>
            <a:endParaRPr lang="en-US">
              <a:solidFill>
                <a:schemeClr val="accent6">
                  <a:lumMod val="20000"/>
                  <a:lumOff val="80000"/>
                </a:schemeClr>
              </a:solidFill>
            </a:endParaRPr>
          </a:p>
        </p:txBody>
      </p:sp>
    </p:spTree>
    <p:extLst>
      <p:ext uri="{BB962C8B-B14F-4D97-AF65-F5344CB8AC3E}">
        <p14:creationId xmlns:p14="http://schemas.microsoft.com/office/powerpoint/2010/main" val="15680936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914400"/>
                <a:ext cx="8305800" cy="3886200"/>
              </a:xfrm>
            </p:spPr>
            <p:txBody>
              <a:bodyPr/>
              <a:lstStyle/>
              <a:p>
                <a:r>
                  <a:rPr lang="en-US" dirty="0"/>
                  <a:t>A </a:t>
                </a:r>
                <a:r>
                  <a:rPr lang="en-US" i="1" dirty="0" err="1" smtClean="0"/>
                  <a:t>macroforecaster</a:t>
                </a:r>
                <a:r>
                  <a:rPr lang="en-US" dirty="0" smtClean="0"/>
                  <a:t> attempts </a:t>
                </a:r>
                <a:r>
                  <a:rPr lang="en-US" dirty="0"/>
                  <a:t>to identify when equities in general are undervalued or overvalued relative to other types of security, such as fixed-income securities</a:t>
                </a:r>
                <a:r>
                  <a:rPr lang="en-US" dirty="0" smtClean="0"/>
                  <a:t>.</a:t>
                </a:r>
              </a:p>
              <a:p>
                <a:r>
                  <a:rPr lang="en-US" i="1" dirty="0" err="1"/>
                  <a:t>Macroforecasters</a:t>
                </a:r>
                <a:r>
                  <a:rPr lang="en-US" i="1" dirty="0"/>
                  <a:t> </a:t>
                </a:r>
                <a:r>
                  <a:rPr lang="en-US" dirty="0"/>
                  <a:t>try to forecast when stocks will outperform bonds using bonds as a proxy for other types of securities, that is,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e>
                    </m:d>
                  </m:oMath>
                </a14:m>
                <a:r>
                  <a:rPr lang="en-US" dirty="0"/>
                  <a:t> &gt; </a:t>
                </a:r>
                <a14:m>
                  <m:oMath xmlns:m="http://schemas.openxmlformats.org/officeDocument/2006/math">
                    <m:d>
                      <m:dPr>
                        <m:begChr m:val=""/>
                        <m:ctrlPr>
                          <a:rPr lang="en-US" i="1">
                            <a:latin typeface="Cambria Math"/>
                          </a:rPr>
                        </m:ctrlPr>
                      </m:dPr>
                      <m:e>
                        <m:r>
                          <a:rPr lang="en-US" i="1">
                            <a:latin typeface="Cambria Math"/>
                          </a:rPr>
                          <m:t>𝑅</m:t>
                        </m:r>
                        <m:r>
                          <a:rPr lang="en-US">
                            <a:latin typeface="Cambria Math"/>
                          </a:rPr>
                          <m:t>(</m:t>
                        </m:r>
                        <m:r>
                          <a:rPr lang="en-US" i="1">
                            <a:latin typeface="Cambria Math"/>
                          </a:rPr>
                          <m:t>𝑡</m:t>
                        </m:r>
                      </m:e>
                    </m:d>
                  </m:oMath>
                </a14:m>
                <a:r>
                  <a:rPr lang="en-US" dirty="0"/>
                  <a:t> and when bonds will outperform stocks, that is,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e>
                    </m:d>
                  </m:oMath>
                </a14:m>
                <a:r>
                  <a:rPr lang="en-US" dirty="0"/>
                  <a:t> </a:t>
                </a:r>
                <a:r>
                  <a:rPr lang="en-US" dirty="0" smtClean="0"/>
                  <a:t>&lt; </a:t>
                </a:r>
                <a14:m>
                  <m:oMath xmlns:m="http://schemas.openxmlformats.org/officeDocument/2006/math">
                    <m:d>
                      <m:dPr>
                        <m:begChr m:val=""/>
                        <m:ctrlPr>
                          <a:rPr lang="en-US" i="1">
                            <a:latin typeface="Cambria Math"/>
                          </a:rPr>
                        </m:ctrlPr>
                      </m:dPr>
                      <m:e>
                        <m:r>
                          <a:rPr lang="en-US" i="1">
                            <a:latin typeface="Cambria Math"/>
                          </a:rPr>
                          <m:t>𝑅</m:t>
                        </m:r>
                        <m:r>
                          <a:rPr lang="en-US">
                            <a:latin typeface="Cambria Math"/>
                          </a:rPr>
                          <m:t>(</m:t>
                        </m:r>
                        <m:r>
                          <a:rPr lang="en-US" i="1">
                            <a:latin typeface="Cambria Math"/>
                          </a:rPr>
                          <m:t>𝑡</m:t>
                        </m:r>
                      </m:e>
                    </m:d>
                  </m:oMath>
                </a14:m>
                <a:r>
                  <a:rPr lang="en-US" dirty="0"/>
                  <a:t> . </a:t>
                </a:r>
                <a:endParaRPr lang="en-US" dirty="0" smtClean="0"/>
              </a:p>
              <a:p>
                <a:r>
                  <a:rPr lang="en-US" dirty="0" smtClean="0"/>
                  <a:t>Therefore</a:t>
                </a:r>
                <a:r>
                  <a:rPr lang="en-US" dirty="0"/>
                  <a:t>, a </a:t>
                </a:r>
                <a:r>
                  <a:rPr lang="en-US" dirty="0" err="1"/>
                  <a:t>microforecaster</a:t>
                </a:r>
                <a:r>
                  <a:rPr lang="en-US" dirty="0"/>
                  <a:t> tries to forecast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e>
                    </m:d>
                  </m:oMath>
                </a14:m>
                <a:r>
                  <a:rPr lang="en-US" dirty="0"/>
                  <a:t>– </a:t>
                </a:r>
                <a14:m>
                  <m:oMath xmlns:m="http://schemas.openxmlformats.org/officeDocument/2006/math">
                    <m:d>
                      <m:dPr>
                        <m:begChr m:val=""/>
                        <m:ctrlPr>
                          <a:rPr lang="en-US" i="1">
                            <a:latin typeface="Cambria Math"/>
                          </a:rPr>
                        </m:ctrlPr>
                      </m:dPr>
                      <m:e>
                        <m:r>
                          <a:rPr lang="en-US" i="1">
                            <a:latin typeface="Cambria Math"/>
                          </a:rPr>
                          <m:t>𝑅</m:t>
                        </m:r>
                        <m:r>
                          <a:rPr lang="en-US">
                            <a:latin typeface="Cambria Math"/>
                          </a:rPr>
                          <m:t>(</m:t>
                        </m:r>
                        <m:r>
                          <a:rPr lang="en-US" i="1">
                            <a:latin typeface="Cambria Math"/>
                          </a:rPr>
                          <m:t>𝑡</m:t>
                        </m:r>
                      </m:e>
                    </m:d>
                  </m:oMath>
                </a14:m>
                <a:r>
                  <a:rPr lang="en-US" dirty="0"/>
                  <a:t> . </a:t>
                </a:r>
                <a:endParaRPr lang="en-US" dirty="0" smtClean="0"/>
              </a:p>
              <a:p>
                <a:r>
                  <a:rPr lang="en-US" dirty="0" smtClean="0"/>
                  <a:t>As </a:t>
                </a:r>
                <a:r>
                  <a:rPr lang="en-US" dirty="0"/>
                  <a:t>a result, </a:t>
                </a:r>
                <a:r>
                  <a:rPr lang="en-US" dirty="0" err="1"/>
                  <a:t>macroforecasters</a:t>
                </a:r>
                <a:r>
                  <a:rPr lang="en-US" dirty="0"/>
                  <a:t>’ forecasts can only be used to predict differential performance among individual stocks arising from the systematic or market-explained components of their returns,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𝛽</m:t>
                            </m:r>
                          </m:e>
                          <m:sub>
                            <m:r>
                              <a:rPr lang="en-US" i="1">
                                <a:latin typeface="Cambria Math"/>
                              </a:rPr>
                              <m:t>𝑗</m:t>
                            </m:r>
                          </m:sub>
                        </m:sSub>
                        <m:r>
                          <a:rPr lang="en-US">
                            <a:latin typeface="Cambria Math"/>
                          </a:rPr>
                          <m:t>[</m:t>
                        </m:r>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m:t>
                        </m:r>
                        <m:r>
                          <a:rPr lang="en-US" i="1">
                            <a:latin typeface="Cambria Math"/>
                          </a:rPr>
                          <m:t>𝑅</m:t>
                        </m:r>
                        <m:r>
                          <a:rPr lang="en-US">
                            <a:latin typeface="Cambria Math"/>
                          </a:rPr>
                          <m:t>(</m:t>
                        </m:r>
                        <m:r>
                          <a:rPr lang="en-US" i="1">
                            <a:latin typeface="Cambria Math"/>
                          </a:rPr>
                          <m:t>𝑡</m:t>
                        </m:r>
                        <m:r>
                          <a:rPr lang="en-US">
                            <a:latin typeface="Cambria Math"/>
                          </a:rPr>
                          <m:t>)]+</m:t>
                        </m:r>
                        <m:r>
                          <a:rPr lang="en-US" i="1">
                            <a:latin typeface="Cambria Math"/>
                          </a:rPr>
                          <m:t>𝑅</m:t>
                        </m:r>
                        <m:r>
                          <a:rPr lang="en-US">
                            <a:latin typeface="Cambria Math"/>
                          </a:rPr>
                          <m:t>(</m:t>
                        </m:r>
                        <m:r>
                          <a:rPr lang="en-US" i="1">
                            <a:latin typeface="Cambria Math"/>
                          </a:rPr>
                          <m:t>𝑡</m:t>
                        </m:r>
                      </m:e>
                    </m:d>
                  </m:oMath>
                </a14:m>
                <a:r>
                  <a:rPr lang="en-US" dirty="0" smtClean="0"/>
                  <a:t> }. </a:t>
                </a: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914400"/>
                <a:ext cx="8305800" cy="3886200"/>
              </a:xfrm>
              <a:blipFill rotWithShape="1">
                <a:blip r:embed="rId2"/>
                <a:stretch>
                  <a:fillRect l="-147" t="-627" r="-1322" b="-18025"/>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88</a:t>
            </a:fld>
            <a:endParaRPr lang="en-US">
              <a:solidFill>
                <a:schemeClr val="accent6">
                  <a:lumMod val="20000"/>
                  <a:lumOff val="80000"/>
                </a:schemeClr>
              </a:solidFill>
            </a:endParaRPr>
          </a:p>
        </p:txBody>
      </p:sp>
    </p:spTree>
    <p:extLst>
      <p:ext uri="{BB962C8B-B14F-4D97-AF65-F5344CB8AC3E}">
        <p14:creationId xmlns:p14="http://schemas.microsoft.com/office/powerpoint/2010/main" val="10446810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457200"/>
                <a:ext cx="8305800" cy="5592765"/>
              </a:xfrm>
            </p:spPr>
            <p:txBody>
              <a:bodyPr/>
              <a:lstStyle/>
              <a:p>
                <a:r>
                  <a:rPr lang="en-US" dirty="0" smtClean="0"/>
                  <a:t>Jensen (1972) developed a theoretical structure, and in it, she analyzed that the market timer is assumed to forecast the actual return on the market portfolio, and the forecasted return and the actual return on the market are assumed to have a joint normal distribution.</a:t>
                </a:r>
              </a:p>
              <a:p>
                <a:r>
                  <a:rPr lang="en-US" dirty="0"/>
                  <a:t>Grant (1977) showed that market-timing actions will affect the results of empirical tests that focus only on </a:t>
                </a:r>
                <a:r>
                  <a:rPr lang="en-US" dirty="0" err="1"/>
                  <a:t>microforecasting</a:t>
                </a:r>
                <a:r>
                  <a:rPr lang="en-US" dirty="0"/>
                  <a:t> skills. </a:t>
                </a:r>
                <a:endParaRPr lang="en-US" dirty="0" smtClean="0"/>
              </a:p>
              <a:p>
                <a:r>
                  <a:rPr lang="en-US" dirty="0"/>
                  <a:t>That is, using the following CAPM framework:</a:t>
                </a:r>
              </a:p>
              <a:p>
                <a:endParaRPr lang="en-US" dirty="0" smtClean="0"/>
              </a:p>
              <a:p>
                <a:endParaRPr lang="en-US" dirty="0"/>
              </a:p>
              <a:p>
                <a:endParaRPr lang="en-US" dirty="0" smtClean="0"/>
              </a:p>
              <a:p>
                <a:r>
                  <a:rPr lang="en-US" dirty="0"/>
                  <a:t>where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𝑗</m:t>
                            </m:r>
                          </m:sub>
                        </m:sSub>
                        <m:r>
                          <a:rPr lang="en-US">
                            <a:latin typeface="Cambria Math"/>
                          </a:rPr>
                          <m:t>(</m:t>
                        </m:r>
                        <m:r>
                          <a:rPr lang="en-US" i="1">
                            <a:latin typeface="Cambria Math"/>
                          </a:rPr>
                          <m:t>𝑡</m:t>
                        </m:r>
                      </m:e>
                    </m:d>
                  </m:oMath>
                </a14:m>
                <a:r>
                  <a:rPr lang="en-US" dirty="0"/>
                  <a:t> is the return on security </a:t>
                </a:r>
                <a:r>
                  <a:rPr lang="en-US" i="1" dirty="0"/>
                  <a:t>j</a:t>
                </a:r>
                <a:r>
                  <a:rPr lang="en-US" dirty="0"/>
                  <a:t>, </a:t>
                </a:r>
                <a:r>
                  <a:rPr lang="en-US" i="1" dirty="0"/>
                  <a:t>R</a:t>
                </a:r>
                <a:r>
                  <a:rPr lang="en-US" dirty="0"/>
                  <a:t>(</a:t>
                </a:r>
                <a:r>
                  <a:rPr lang="en-US" i="1" dirty="0"/>
                  <a:t>t</a:t>
                </a:r>
                <a:r>
                  <a:rPr lang="en-US" dirty="0"/>
                  <a:t>) is the return on the risk-free asset, and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a:t> is the expected excess return from </a:t>
                </a:r>
                <a:r>
                  <a:rPr lang="en-US" dirty="0" err="1"/>
                  <a:t>microforecasting</a:t>
                </a:r>
                <a:r>
                  <a:rPr lang="en-US" dirty="0"/>
                  <a:t>. </a:t>
                </a:r>
                <a:endParaRPr lang="en-US" dirty="0" smtClean="0"/>
              </a:p>
              <a:p>
                <a:r>
                  <a:rPr lang="en-US" dirty="0" smtClean="0"/>
                  <a:t>Market-timing </a:t>
                </a:r>
                <a:r>
                  <a:rPr lang="en-US" dirty="0"/>
                  <a:t>ability will cause the regression estimate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a:t> to be downward-biased due to </a:t>
                </a:r>
                <a:r>
                  <a:rPr lang="en-US" dirty="0" err="1"/>
                  <a:t>microforecasting</a:t>
                </a:r>
                <a:r>
                  <a:rPr lang="en-US" dirty="0"/>
                  <a:t> ability.</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457200"/>
                <a:ext cx="8305800" cy="5592765"/>
              </a:xfrm>
              <a:blipFill rotWithShape="1">
                <a:blip r:embed="rId3"/>
                <a:stretch>
                  <a:fillRect l="-147" t="-436" r="-294"/>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46490148"/>
              </p:ext>
            </p:extLst>
          </p:nvPr>
        </p:nvGraphicFramePr>
        <p:xfrm>
          <a:off x="1371600" y="3350172"/>
          <a:ext cx="5029200" cy="457200"/>
        </p:xfrm>
        <a:graphic>
          <a:graphicData uri="http://schemas.openxmlformats.org/presentationml/2006/ole">
            <mc:AlternateContent xmlns:mc="http://schemas.openxmlformats.org/markup-compatibility/2006">
              <mc:Choice xmlns:v="urn:schemas-microsoft-com:vml" Requires="v">
                <p:oleObj spid="_x0000_s65544" name="Equation" r:id="rId4" imgW="2616200" imgH="241300" progId="Equation.DSMT4">
                  <p:embed/>
                </p:oleObj>
              </mc:Choice>
              <mc:Fallback>
                <p:oleObj name="Equation" r:id="rId4" imgW="26162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350172"/>
                        <a:ext cx="5029200" cy="457200"/>
                      </a:xfrm>
                      <a:prstGeom prst="rect">
                        <a:avLst/>
                      </a:prstGeom>
                      <a:noFill/>
                    </p:spPr>
                  </p:pic>
                </p:oleObj>
              </mc:Fallback>
            </mc:AlternateContent>
          </a:graphicData>
        </a:graphic>
      </p:graphicFrame>
      <p:sp>
        <p:nvSpPr>
          <p:cNvPr id="6" name="TextBox 5"/>
          <p:cNvSpPr txBox="1"/>
          <p:nvPr/>
        </p:nvSpPr>
        <p:spPr>
          <a:xfrm>
            <a:off x="7086600" y="32766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(21.43)</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89</a:t>
            </a:fld>
            <a:endParaRPr lang="en-US">
              <a:solidFill>
                <a:schemeClr val="accent6">
                  <a:lumMod val="20000"/>
                  <a:lumOff val="80000"/>
                </a:schemeClr>
              </a:solidFill>
            </a:endParaRPr>
          </a:p>
        </p:txBody>
      </p:sp>
    </p:spTree>
    <p:extLst>
      <p:ext uri="{BB962C8B-B14F-4D97-AF65-F5344CB8AC3E}">
        <p14:creationId xmlns:p14="http://schemas.microsoft.com/office/powerpoint/2010/main" val="74510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 y="381000"/>
                <a:ext cx="8839200" cy="6096000"/>
              </a:xfrm>
            </p:spPr>
            <p:txBody>
              <a:bodyPr>
                <a:normAutofit fontScale="92500"/>
              </a:bodyPr>
              <a:lstStyle/>
              <a:p>
                <a:r>
                  <a:rPr lang="en-US" dirty="0"/>
                  <a:t>In determining the P/E ratio to use in valuing a firm’s securities, three factors must be estimated: </a:t>
                </a:r>
                <a:endParaRPr lang="en-US" dirty="0" smtClean="0"/>
              </a:p>
              <a:p>
                <a:pPr marL="914400" lvl="1" indent="-457200">
                  <a:buFont typeface="+mj-lt"/>
                  <a:buAutoNum type="arabicPeriod"/>
                </a:pPr>
                <a:r>
                  <a:rPr lang="en-US" dirty="0"/>
                  <a:t>capitalization </a:t>
                </a:r>
                <a:r>
                  <a:rPr lang="en-US" dirty="0" smtClean="0"/>
                  <a:t>rate</a:t>
                </a:r>
              </a:p>
              <a:p>
                <a:pPr marL="914400" lvl="1" indent="-457200">
                  <a:buFont typeface="+mj-lt"/>
                  <a:buAutoNum type="arabicPeriod"/>
                </a:pPr>
                <a:r>
                  <a:rPr lang="en-US" dirty="0"/>
                  <a:t>dividend growth </a:t>
                </a:r>
                <a:r>
                  <a:rPr lang="en-US" dirty="0" smtClean="0"/>
                  <a:t>rate</a:t>
                </a:r>
              </a:p>
              <a:p>
                <a:pPr marL="914400" lvl="1" indent="-457200">
                  <a:buFont typeface="+mj-lt"/>
                  <a:buAutoNum type="arabicPeriod"/>
                </a:pPr>
                <a:r>
                  <a:rPr lang="en-US" dirty="0"/>
                  <a:t>dividend-payout </a:t>
                </a:r>
                <a:r>
                  <a:rPr lang="en-US" dirty="0" smtClean="0"/>
                  <a:t>ratio</a:t>
                </a:r>
              </a:p>
              <a:p>
                <a:r>
                  <a:rPr lang="en-US" dirty="0" smtClean="0"/>
                  <a:t>Algebraically:</a:t>
                </a:r>
              </a:p>
              <a:p>
                <a:endParaRPr lang="en-US" dirty="0"/>
              </a:p>
              <a:p>
                <a:endParaRPr lang="en-US" dirty="0" smtClean="0"/>
              </a:p>
              <a:p>
                <a:r>
                  <a:rPr lang="en-US" dirty="0"/>
                  <a:t>w</a:t>
                </a:r>
                <a:r>
                  <a:rPr lang="en-US" dirty="0" smtClean="0"/>
                  <a:t>here </a:t>
                </a:r>
              </a:p>
              <a:p>
                <a:pPr marL="457200" lvl="1" indent="0">
                  <a:buNone/>
                </a:pPr>
                <a:r>
                  <a:rPr lang="en-US" dirty="0"/>
                  <a:t> </a:t>
                </a:r>
                <a14:m>
                  <m:oMath xmlns:m="http://schemas.openxmlformats.org/officeDocument/2006/math">
                    <m:f>
                      <m:fPr>
                        <m:type m:val="lin"/>
                        <m:ctrlPr>
                          <a:rPr lang="en-US" i="1">
                            <a:latin typeface="Cambria Math"/>
                          </a:rPr>
                        </m:ctrlPr>
                      </m:fPr>
                      <m:num>
                        <m:sSub>
                          <m:sSubPr>
                            <m:ctrlPr>
                              <a:rPr lang="en-US" i="1">
                                <a:latin typeface="Cambria Math"/>
                              </a:rPr>
                            </m:ctrlPr>
                          </m:sSubPr>
                          <m:e>
                            <m:r>
                              <a:rPr lang="en-US" i="1">
                                <a:latin typeface="Cambria Math"/>
                              </a:rPr>
                              <m:t>𝑑</m:t>
                            </m:r>
                          </m:e>
                          <m:sub>
                            <m:r>
                              <a:rPr lang="en-US">
                                <a:latin typeface="Cambria Math"/>
                              </a:rPr>
                              <m:t>1</m:t>
                            </m:r>
                          </m:sub>
                        </m:sSub>
                      </m:num>
                      <m:den>
                        <m:r>
                          <a:rPr lang="en-US" i="1">
                            <a:latin typeface="Cambria Math"/>
                          </a:rPr>
                          <m:t>𝐸</m:t>
                        </m:r>
                      </m:den>
                    </m:f>
                  </m:oMath>
                </a14:m>
                <a:r>
                  <a:rPr lang="en-US" dirty="0"/>
                  <a:t>= the dividend-payout </a:t>
                </a:r>
                <a:r>
                  <a:rPr lang="en-US" dirty="0" smtClean="0"/>
                  <a:t>ratio</a:t>
                </a:r>
                <a:endParaRPr lang="en-US" dirty="0"/>
              </a:p>
              <a:p>
                <a:pPr marL="457200" lvl="1" indent="0">
                  <a:buNone/>
                </a:pPr>
                <a:r>
                  <a:rPr lang="en-US" i="1" dirty="0"/>
                  <a:t>K</a:t>
                </a:r>
                <a:r>
                  <a:rPr lang="en-US" dirty="0"/>
                  <a:t> = the capitalization </a:t>
                </a:r>
                <a:r>
                  <a:rPr lang="en-US" dirty="0" smtClean="0"/>
                  <a:t>rate</a:t>
                </a:r>
              </a:p>
              <a:p>
                <a:pPr marL="457200" lvl="1" indent="0">
                  <a:buNone/>
                </a:pPr>
                <a:r>
                  <a:rPr lang="en-US" i="1" dirty="0"/>
                  <a:t>g</a:t>
                </a:r>
                <a:r>
                  <a:rPr lang="en-US" dirty="0"/>
                  <a:t> = the expected growth of </a:t>
                </a:r>
                <a:r>
                  <a:rPr lang="en-US" dirty="0" smtClean="0"/>
                  <a:t>dividends</a:t>
                </a:r>
              </a:p>
              <a:p>
                <a:r>
                  <a:rPr lang="en-US" dirty="0"/>
                  <a:t>Given this equation, a </a:t>
                </a:r>
                <a:r>
                  <a:rPr lang="en-US" i="1" dirty="0"/>
                  <a:t>positive relationship </a:t>
                </a:r>
                <a:r>
                  <a:rPr lang="en-US" dirty="0"/>
                  <a:t>is expected between the earnings multiplier and the dividend payout, and with the growth rate of dividends, all things being equal</a:t>
                </a:r>
                <a:r>
                  <a:rPr lang="en-US" dirty="0" smtClean="0"/>
                  <a:t>.</a:t>
                </a:r>
              </a:p>
              <a:p>
                <a:r>
                  <a:rPr lang="en-US" dirty="0"/>
                  <a:t>T</a:t>
                </a:r>
                <a:r>
                  <a:rPr lang="en-US" dirty="0" smtClean="0"/>
                  <a:t>here </a:t>
                </a:r>
                <a:r>
                  <a:rPr lang="en-US" dirty="0"/>
                  <a:t>should be a </a:t>
                </a:r>
                <a:r>
                  <a:rPr lang="en-US" i="1" dirty="0"/>
                  <a:t>negative relationship </a:t>
                </a:r>
                <a:r>
                  <a:rPr lang="en-US" dirty="0"/>
                  <a:t>between the earnings multiplier and the capitalization rate</a:t>
                </a:r>
              </a:p>
              <a:p>
                <a:pPr marL="0" indent="-53975">
                  <a:buNone/>
                </a:pPr>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 y="381000"/>
                <a:ext cx="8839200" cy="6096000"/>
              </a:xfrm>
              <a:blipFill rotWithShape="1">
                <a:blip r:embed="rId3"/>
                <a:stretch>
                  <a:fillRect t="-200" b="-80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24392906"/>
              </p:ext>
            </p:extLst>
          </p:nvPr>
        </p:nvGraphicFramePr>
        <p:xfrm>
          <a:off x="2286000" y="2689002"/>
          <a:ext cx="3429000" cy="608618"/>
        </p:xfrm>
        <a:graphic>
          <a:graphicData uri="http://schemas.openxmlformats.org/presentationml/2006/ole">
            <mc:AlternateContent xmlns:mc="http://schemas.openxmlformats.org/markup-compatibility/2006">
              <mc:Choice xmlns:v="urn:schemas-microsoft-com:vml" Requires="v">
                <p:oleObj spid="_x0000_s26646" name="Equation" r:id="rId4" imgW="2361960" imgH="419040" progId="Equation.DSMT4">
                  <p:embed/>
                </p:oleObj>
              </mc:Choice>
              <mc:Fallback>
                <p:oleObj name="Equation" r:id="rId4" imgW="2361960" imgH="419040" progId="Equation.DSMT4">
                  <p:embed/>
                  <p:pic>
                    <p:nvPicPr>
                      <p:cNvPr id="0" name="Object 1"/>
                      <p:cNvPicPr>
                        <a:picLocks noChangeAspect="1" noChangeArrowheads="1"/>
                      </p:cNvPicPr>
                      <p:nvPr/>
                    </p:nvPicPr>
                    <p:blipFill>
                      <a:blip r:embed="rId5"/>
                      <a:srcRect/>
                      <a:stretch>
                        <a:fillRect/>
                      </a:stretch>
                    </p:blipFill>
                    <p:spPr bwMode="auto">
                      <a:xfrm>
                        <a:off x="2286000" y="2689002"/>
                        <a:ext cx="3429000" cy="608618"/>
                      </a:xfrm>
                      <a:prstGeom prst="rect">
                        <a:avLst/>
                      </a:prstGeom>
                      <a:noFill/>
                    </p:spPr>
                  </p:pic>
                </p:oleObj>
              </mc:Fallback>
            </mc:AlternateContent>
          </a:graphicData>
        </a:graphic>
      </p:graphicFrame>
      <p:sp>
        <p:nvSpPr>
          <p:cNvPr id="6" name="TextBox 5"/>
          <p:cNvSpPr txBox="1"/>
          <p:nvPr/>
        </p:nvSpPr>
        <p:spPr>
          <a:xfrm>
            <a:off x="7189075" y="2667000"/>
            <a:ext cx="10668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(21.2)</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extLst>
      <p:ext uri="{BB962C8B-B14F-4D97-AF65-F5344CB8AC3E}">
        <p14:creationId xmlns:p14="http://schemas.microsoft.com/office/powerpoint/2010/main" val="23914596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305800" cy="3048000"/>
          </a:xfrm>
        </p:spPr>
        <p:txBody>
          <a:bodyPr/>
          <a:lstStyle/>
          <a:p>
            <a:r>
              <a:rPr lang="en-US" dirty="0" err="1"/>
              <a:t>Treynor</a:t>
            </a:r>
            <a:r>
              <a:rPr lang="en-US" dirty="0"/>
              <a:t> and </a:t>
            </a:r>
            <a:r>
              <a:rPr lang="en-US" dirty="0" err="1"/>
              <a:t>Mazuy</a:t>
            </a:r>
            <a:r>
              <a:rPr lang="en-US" dirty="0"/>
              <a:t> (1966) added a quadratic term to the previous CAPM framework to test for market-timing ability. </a:t>
            </a:r>
            <a:endParaRPr lang="en-US" dirty="0" smtClean="0"/>
          </a:p>
          <a:p>
            <a:r>
              <a:rPr lang="en-US" dirty="0" err="1"/>
              <a:t>Kon</a:t>
            </a:r>
            <a:r>
              <a:rPr lang="en-US" dirty="0"/>
              <a:t> and Jen (1979) used the </a:t>
            </a:r>
            <a:r>
              <a:rPr lang="en-US" dirty="0" err="1"/>
              <a:t>Quandt</a:t>
            </a:r>
            <a:r>
              <a:rPr lang="en-US" dirty="0"/>
              <a:t> (1972) switching regression technique in a CAPM framework to examine the possibility of changing levels of market-related risk over time for mutual-fund portfolios. </a:t>
            </a:r>
            <a:endParaRPr lang="en-US" dirty="0" smtClean="0"/>
          </a:p>
          <a:p>
            <a:r>
              <a:rPr lang="en-US" dirty="0" smtClean="0"/>
              <a:t>Merton </a:t>
            </a:r>
            <a:r>
              <a:rPr lang="en-US" dirty="0"/>
              <a:t>(1981) developed a model that is not based on the CAPM framework; from it he was able to analyze market timing through the theoretical structure of the pattern of future returns based upon a posterior distribution of returns. </a:t>
            </a:r>
            <a:endParaRPr lang="en-US" dirty="0" smtClean="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90</a:t>
            </a:fld>
            <a:endParaRPr lang="en-US">
              <a:solidFill>
                <a:schemeClr val="accent6">
                  <a:lumMod val="20000"/>
                  <a:lumOff val="80000"/>
                </a:schemeClr>
              </a:solidFill>
            </a:endParaRPr>
          </a:p>
        </p:txBody>
      </p:sp>
    </p:spTree>
    <p:extLst>
      <p:ext uri="{BB962C8B-B14F-4D97-AF65-F5344CB8AC3E}">
        <p14:creationId xmlns:p14="http://schemas.microsoft.com/office/powerpoint/2010/main" val="5089787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567560"/>
                <a:ext cx="8305800" cy="5482406"/>
              </a:xfrm>
            </p:spPr>
            <p:txBody>
              <a:bodyPr/>
              <a:lstStyle/>
              <a:p>
                <a:r>
                  <a:rPr lang="en-US" dirty="0"/>
                  <a:t>Henriksson and Merton’s (1981) forecast model, which assumes that a manager’s forecasts are observable, is as follows.</a:t>
                </a:r>
              </a:p>
              <a:p>
                <a:r>
                  <a:rPr lang="en-US" dirty="0"/>
                  <a:t>Let </a:t>
                </a:r>
                <a14:m>
                  <m:oMath xmlns:m="http://schemas.openxmlformats.org/officeDocument/2006/math">
                    <m:d>
                      <m:dPr>
                        <m:begChr m:val=""/>
                        <m:ctrlPr>
                          <a:rPr lang="en-US" i="1">
                            <a:latin typeface="Cambria Math"/>
                          </a:rPr>
                        </m:ctrlPr>
                      </m:dPr>
                      <m:e>
                        <m:r>
                          <m:rPr>
                            <m:nor/>
                          </m:rPr>
                          <a:rPr lang="en-US"/>
                          <m:t>γ</m:t>
                        </m:r>
                        <m:r>
                          <a:rPr lang="en-US">
                            <a:latin typeface="Cambria Math"/>
                          </a:rPr>
                          <m:t>(</m:t>
                        </m:r>
                        <m:r>
                          <a:rPr lang="en-US" i="1">
                            <a:latin typeface="Cambria Math"/>
                          </a:rPr>
                          <m:t>𝑡</m:t>
                        </m:r>
                      </m:e>
                    </m:d>
                  </m:oMath>
                </a14:m>
                <a:r>
                  <a:rPr lang="en-US" dirty="0"/>
                  <a:t> be the market timer’s forecast variable where  </a:t>
                </a:r>
                <a14:m>
                  <m:oMath xmlns:m="http://schemas.openxmlformats.org/officeDocument/2006/math">
                    <m:d>
                      <m:dPr>
                        <m:begChr m:val=""/>
                        <m:ctrlPr>
                          <a:rPr lang="en-US" i="1">
                            <a:latin typeface="Cambria Math"/>
                          </a:rPr>
                        </m:ctrlPr>
                      </m:dPr>
                      <m:e>
                        <m:r>
                          <m:rPr>
                            <m:nor/>
                          </m:rPr>
                          <a:rPr lang="en-US"/>
                          <m:t>γ</m:t>
                        </m:r>
                        <m:r>
                          <a:rPr lang="en-US">
                            <a:latin typeface="Cambria Math"/>
                          </a:rPr>
                          <m:t>(</m:t>
                        </m:r>
                        <m:r>
                          <a:rPr lang="en-US" i="1">
                            <a:latin typeface="Cambria Math"/>
                          </a:rPr>
                          <m:t>𝑡</m:t>
                        </m:r>
                      </m:e>
                    </m:d>
                  </m:oMath>
                </a14:m>
                <a:r>
                  <a:rPr lang="en-US" dirty="0"/>
                  <a:t>= 1 if the forecast, made at time </a:t>
                </a:r>
                <a:r>
                  <a:rPr lang="en-US" i="1" dirty="0"/>
                  <a:t>t</a:t>
                </a:r>
                <a:r>
                  <a:rPr lang="en-US" dirty="0"/>
                  <a:t> – 1 for the time period </a:t>
                </a:r>
                <a:r>
                  <a:rPr lang="en-US" i="1" dirty="0"/>
                  <a:t>t</a:t>
                </a:r>
                <a:r>
                  <a:rPr lang="en-US" dirty="0"/>
                  <a:t>, is that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)&gt;</m:t>
                        </m:r>
                        <m:r>
                          <a:rPr lang="en-US" i="1">
                            <a:latin typeface="Cambria Math"/>
                          </a:rPr>
                          <m:t>𝑅</m:t>
                        </m:r>
                        <m:r>
                          <a:rPr lang="en-US">
                            <a:latin typeface="Cambria Math"/>
                          </a:rPr>
                          <m:t>(</m:t>
                        </m:r>
                        <m:r>
                          <a:rPr lang="en-US" i="1">
                            <a:latin typeface="Cambria Math"/>
                          </a:rPr>
                          <m:t>𝑡</m:t>
                        </m:r>
                      </m:e>
                    </m:d>
                  </m:oMath>
                </a14:m>
                <a:r>
                  <a:rPr lang="en-US" dirty="0"/>
                  <a:t> and </a:t>
                </a:r>
                <a14:m>
                  <m:oMath xmlns:m="http://schemas.openxmlformats.org/officeDocument/2006/math">
                    <m:d>
                      <m:dPr>
                        <m:begChr m:val=""/>
                        <m:ctrlPr>
                          <a:rPr lang="en-US" i="1">
                            <a:latin typeface="Cambria Math"/>
                          </a:rPr>
                        </m:ctrlPr>
                      </m:dPr>
                      <m:e>
                        <m:r>
                          <m:rPr>
                            <m:nor/>
                          </m:rPr>
                          <a:rPr lang="en-US"/>
                          <m:t>γ</m:t>
                        </m:r>
                        <m:r>
                          <a:rPr lang="en-US">
                            <a:latin typeface="Cambria Math"/>
                          </a:rPr>
                          <m:t>(</m:t>
                        </m:r>
                        <m:r>
                          <a:rPr lang="en-US" i="1">
                            <a:latin typeface="Cambria Math"/>
                          </a:rPr>
                          <m:t>𝑡</m:t>
                        </m:r>
                      </m:e>
                    </m:d>
                  </m:oMath>
                </a14:m>
                <a:r>
                  <a:rPr lang="en-US" dirty="0"/>
                  <a:t> = 0 if the forecast is that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m:t>
                        </m:r>
                        <m:r>
                          <a:rPr lang="en-US" i="1">
                            <a:latin typeface="Cambria Math"/>
                          </a:rPr>
                          <m:t>𝑅</m:t>
                        </m:r>
                        <m:r>
                          <a:rPr lang="en-US">
                            <a:latin typeface="Cambria Math"/>
                          </a:rPr>
                          <m:t>(</m:t>
                        </m:r>
                        <m:r>
                          <a:rPr lang="en-US" i="1">
                            <a:latin typeface="Cambria Math"/>
                          </a:rPr>
                          <m:t>𝑡</m:t>
                        </m:r>
                      </m:e>
                    </m:d>
                  </m:oMath>
                </a14:m>
                <a:r>
                  <a:rPr lang="en-US" dirty="0"/>
                  <a:t>. </a:t>
                </a:r>
              </a:p>
              <a:p>
                <a:r>
                  <a:rPr lang="en-US" dirty="0"/>
                  <a:t>The probabilities for </a:t>
                </a:r>
                <a14:m>
                  <m:oMath xmlns:m="http://schemas.openxmlformats.org/officeDocument/2006/math">
                    <m:d>
                      <m:dPr>
                        <m:begChr m:val=""/>
                        <m:ctrlPr>
                          <a:rPr lang="en-US" i="1">
                            <a:latin typeface="Cambria Math"/>
                          </a:rPr>
                        </m:ctrlPr>
                      </m:dPr>
                      <m:e>
                        <m:r>
                          <m:rPr>
                            <m:nor/>
                          </m:rPr>
                          <a:rPr lang="en-US"/>
                          <m:t>γ</m:t>
                        </m:r>
                        <m:r>
                          <a:rPr lang="en-US">
                            <a:latin typeface="Cambria Math"/>
                          </a:rPr>
                          <m:t>(</m:t>
                        </m:r>
                        <m:r>
                          <a:rPr lang="en-US" i="1">
                            <a:latin typeface="Cambria Math"/>
                          </a:rPr>
                          <m:t>𝑡</m:t>
                        </m:r>
                      </m:e>
                    </m:d>
                  </m:oMath>
                </a14:m>
                <a:r>
                  <a:rPr lang="en-US" dirty="0"/>
                  <a:t> conditional upon the realized return on the market are defined </a:t>
                </a:r>
              </a:p>
              <a:p>
                <a:pPr marL="914400" lvl="1" indent="-457200">
                  <a:buFont typeface="+mj-lt"/>
                  <a:buAutoNum type="arabicPeriod"/>
                </a:pPr>
                <a14:m>
                  <m:oMath xmlns:m="http://schemas.openxmlformats.org/officeDocument/2006/math">
                    <m:d>
                      <m:dPr>
                        <m:begChr m:val=""/>
                        <m:endChr m:val="]"/>
                        <m:ctrlPr>
                          <a:rPr lang="en-US" i="1">
                            <a:latin typeface="Cambria Math"/>
                          </a:rPr>
                        </m:ctrlPr>
                      </m:dPr>
                      <m:e>
                        <m:sSub>
                          <m:sSubPr>
                            <m:ctrlPr>
                              <a:rPr lang="en-US" i="1">
                                <a:latin typeface="Cambria Math"/>
                              </a:rPr>
                            </m:ctrlPr>
                          </m:sSubPr>
                          <m:e>
                            <m:r>
                              <a:rPr lang="en-US" i="1">
                                <a:latin typeface="Cambria Math"/>
                              </a:rPr>
                              <m:t>𝑃</m:t>
                            </m:r>
                          </m:e>
                          <m:sub>
                            <m:r>
                              <a:rPr lang="en-US">
                                <a:latin typeface="Cambria Math"/>
                              </a:rPr>
                              <m:t>1</m:t>
                            </m:r>
                          </m:sub>
                        </m:sSub>
                        <m:r>
                          <a:rPr lang="en-US">
                            <a:latin typeface="Cambria Math"/>
                          </a:rPr>
                          <m:t>(</m:t>
                        </m:r>
                        <m:r>
                          <a:rPr lang="en-US" i="1">
                            <a:latin typeface="Cambria Math"/>
                          </a:rPr>
                          <m:t>𝑡</m:t>
                        </m:r>
                        <m:r>
                          <a:rPr lang="en-US">
                            <a:latin typeface="Cambria Math"/>
                          </a:rPr>
                          <m:t>)=</m:t>
                        </m:r>
                        <m:r>
                          <m:rPr>
                            <m:sty m:val="p"/>
                          </m:rPr>
                          <a:rPr lang="en-US">
                            <a:latin typeface="Cambria Math"/>
                          </a:rPr>
                          <m:t>Pr</m:t>
                        </m:r>
                        <m:r>
                          <m:rPr>
                            <m:nor/>
                          </m:rPr>
                          <a:rPr lang="en-US" i="1"/>
                          <m:t>ob</m:t>
                        </m:r>
                        <m:r>
                          <a:rPr lang="en-US">
                            <a:latin typeface="Cambria Math"/>
                          </a:rPr>
                          <m:t>[</m:t>
                        </m:r>
                        <m:r>
                          <m:rPr>
                            <m:nor/>
                          </m:rPr>
                          <a:rPr lang="en-US" i="1"/>
                          <m:t>γ</m:t>
                        </m:r>
                        <m:r>
                          <a:rPr lang="en-US">
                            <a:latin typeface="Cambria Math"/>
                          </a:rPr>
                          <m:t>(</m:t>
                        </m:r>
                        <m:r>
                          <a:rPr lang="en-US" i="1">
                            <a:latin typeface="Cambria Math"/>
                          </a:rPr>
                          <m:t>𝑡</m:t>
                        </m:r>
                        <m:r>
                          <a:rPr lang="en-US">
                            <a:latin typeface="Cambria Math"/>
                          </a:rPr>
                          <m:t>)=0|</m:t>
                        </m:r>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m:t>
                        </m:r>
                        <m:r>
                          <a:rPr lang="en-US" i="1">
                            <a:latin typeface="Cambria Math"/>
                          </a:rPr>
                          <m:t>𝑅</m:t>
                        </m:r>
                        <m:r>
                          <a:rPr lang="en-US">
                            <a:latin typeface="Cambria Math"/>
                          </a:rPr>
                          <m:t>(</m:t>
                        </m:r>
                        <m:r>
                          <a:rPr lang="en-US" i="1">
                            <a:latin typeface="Cambria Math"/>
                          </a:rPr>
                          <m:t>𝑡</m:t>
                        </m:r>
                        <m:r>
                          <a:rPr lang="en-US">
                            <a:latin typeface="Cambria Math"/>
                          </a:rPr>
                          <m:t>)</m:t>
                        </m:r>
                      </m:e>
                    </m:d>
                  </m:oMath>
                </a14:m>
                <a:endParaRPr lang="en-US" dirty="0" smtClean="0"/>
              </a:p>
              <a:p>
                <a:pPr marL="914400" lvl="1" indent="-457200">
                  <a:buFont typeface="+mj-lt"/>
                  <a:buAutoNum type="arabicPeriod"/>
                </a:pPr>
                <a14:m>
                  <m:oMath xmlns:m="http://schemas.openxmlformats.org/officeDocument/2006/math">
                    <m:d>
                      <m:dPr>
                        <m:begChr m:val=""/>
                        <m:endChr m:val="]"/>
                        <m:ctrlPr>
                          <a:rPr lang="en-US" i="1">
                            <a:latin typeface="Cambria Math"/>
                          </a:rPr>
                        </m:ctrlPr>
                      </m:dPr>
                      <m:e>
                        <m:r>
                          <a:rPr lang="en-US">
                            <a:latin typeface="Cambria Math"/>
                          </a:rPr>
                          <m:t>1−</m:t>
                        </m:r>
                        <m:sSub>
                          <m:sSubPr>
                            <m:ctrlPr>
                              <a:rPr lang="en-US" i="1">
                                <a:latin typeface="Cambria Math"/>
                              </a:rPr>
                            </m:ctrlPr>
                          </m:sSubPr>
                          <m:e>
                            <m:r>
                              <a:rPr lang="en-US" i="1">
                                <a:latin typeface="Cambria Math"/>
                              </a:rPr>
                              <m:t>𝑃</m:t>
                            </m:r>
                          </m:e>
                          <m:sub>
                            <m:r>
                              <a:rPr lang="en-US">
                                <a:latin typeface="Cambria Math"/>
                              </a:rPr>
                              <m:t>1</m:t>
                            </m:r>
                          </m:sub>
                        </m:sSub>
                        <m:r>
                          <a:rPr lang="en-US">
                            <a:latin typeface="Cambria Math"/>
                          </a:rPr>
                          <m:t>(</m:t>
                        </m:r>
                        <m:r>
                          <a:rPr lang="en-US" i="1">
                            <a:latin typeface="Cambria Math"/>
                          </a:rPr>
                          <m:t>𝑡</m:t>
                        </m:r>
                        <m:r>
                          <a:rPr lang="en-US">
                            <a:latin typeface="Cambria Math"/>
                          </a:rPr>
                          <m:t>)=</m:t>
                        </m:r>
                        <m:r>
                          <m:rPr>
                            <m:sty m:val="p"/>
                          </m:rPr>
                          <a:rPr lang="en-US">
                            <a:latin typeface="Cambria Math"/>
                          </a:rPr>
                          <m:t>Pr</m:t>
                        </m:r>
                        <m:r>
                          <m:rPr>
                            <m:nor/>
                          </m:rPr>
                          <a:rPr lang="en-US" i="1"/>
                          <m:t>ob</m:t>
                        </m:r>
                        <m:r>
                          <a:rPr lang="en-US">
                            <a:latin typeface="Cambria Math"/>
                          </a:rPr>
                          <m:t>[</m:t>
                        </m:r>
                        <m:r>
                          <m:rPr>
                            <m:nor/>
                          </m:rPr>
                          <a:rPr lang="en-US" i="1"/>
                          <m:t>γ</m:t>
                        </m:r>
                        <m:r>
                          <a:rPr lang="en-US">
                            <a:latin typeface="Cambria Math"/>
                          </a:rPr>
                          <m:t>(</m:t>
                        </m:r>
                        <m:r>
                          <a:rPr lang="en-US" i="1">
                            <a:latin typeface="Cambria Math"/>
                          </a:rPr>
                          <m:t>𝑡</m:t>
                        </m:r>
                        <m:r>
                          <a:rPr lang="en-US">
                            <a:latin typeface="Cambria Math"/>
                          </a:rPr>
                          <m:t>)=1|</m:t>
                        </m:r>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m:t>
                        </m:r>
                        <m:r>
                          <a:rPr lang="en-US" i="1">
                            <a:latin typeface="Cambria Math"/>
                          </a:rPr>
                          <m:t>𝑅</m:t>
                        </m:r>
                        <m:r>
                          <a:rPr lang="en-US">
                            <a:latin typeface="Cambria Math"/>
                          </a:rPr>
                          <m:t>(</m:t>
                        </m:r>
                        <m:r>
                          <a:rPr lang="en-US" i="1">
                            <a:latin typeface="Cambria Math"/>
                          </a:rPr>
                          <m:t>𝑡</m:t>
                        </m:r>
                        <m:r>
                          <a:rPr lang="en-US">
                            <a:latin typeface="Cambria Math"/>
                          </a:rPr>
                          <m:t>)</m:t>
                        </m:r>
                      </m:e>
                    </m:d>
                  </m:oMath>
                </a14:m>
                <a:endParaRPr lang="en-US" dirty="0" smtClean="0"/>
              </a:p>
              <a:p>
                <a:pPr marL="914400" lvl="1" indent="-457200">
                  <a:buFont typeface="+mj-lt"/>
                  <a:buAutoNum type="arabicPeriod"/>
                </a:pPr>
                <a14:m>
                  <m:oMath xmlns:m="http://schemas.openxmlformats.org/officeDocument/2006/math">
                    <m:d>
                      <m:dPr>
                        <m:begChr m:val=""/>
                        <m:endChr m:val="]"/>
                        <m:ctrlPr>
                          <a:rPr lang="en-US" i="1">
                            <a:latin typeface="Cambria Math"/>
                          </a:rPr>
                        </m:ctrlPr>
                      </m:dPr>
                      <m:e>
                        <m:sSub>
                          <m:sSubPr>
                            <m:ctrlPr>
                              <a:rPr lang="en-US" i="1">
                                <a:latin typeface="Cambria Math"/>
                              </a:rPr>
                            </m:ctrlPr>
                          </m:sSubPr>
                          <m:e>
                            <m:r>
                              <a:rPr lang="en-US" i="1">
                                <a:latin typeface="Cambria Math"/>
                              </a:rPr>
                              <m:t>𝑃</m:t>
                            </m:r>
                          </m:e>
                          <m:sub>
                            <m:r>
                              <a:rPr lang="en-US">
                                <a:latin typeface="Cambria Math"/>
                              </a:rPr>
                              <m:t>2</m:t>
                            </m:r>
                          </m:sub>
                        </m:sSub>
                        <m:r>
                          <a:rPr lang="en-US">
                            <a:latin typeface="Cambria Math"/>
                          </a:rPr>
                          <m:t>(</m:t>
                        </m:r>
                        <m:r>
                          <a:rPr lang="en-US" i="1">
                            <a:latin typeface="Cambria Math"/>
                          </a:rPr>
                          <m:t>𝑡</m:t>
                        </m:r>
                        <m:r>
                          <a:rPr lang="en-US">
                            <a:latin typeface="Cambria Math"/>
                          </a:rPr>
                          <m:t>)=</m:t>
                        </m:r>
                        <m:r>
                          <m:rPr>
                            <m:sty m:val="p"/>
                          </m:rPr>
                          <a:rPr lang="en-US">
                            <a:latin typeface="Cambria Math"/>
                          </a:rPr>
                          <m:t>Pr</m:t>
                        </m:r>
                        <m:r>
                          <m:rPr>
                            <m:nor/>
                          </m:rPr>
                          <a:rPr lang="en-US" i="1"/>
                          <m:t>ob</m:t>
                        </m:r>
                        <m:r>
                          <a:rPr lang="en-US">
                            <a:latin typeface="Cambria Math"/>
                          </a:rPr>
                          <m:t>[</m:t>
                        </m:r>
                        <m:r>
                          <m:rPr>
                            <m:nor/>
                          </m:rPr>
                          <a:rPr lang="en-US" i="1"/>
                          <m:t>γ</m:t>
                        </m:r>
                        <m:r>
                          <a:rPr lang="en-US">
                            <a:latin typeface="Cambria Math"/>
                          </a:rPr>
                          <m:t>(</m:t>
                        </m:r>
                        <m:r>
                          <a:rPr lang="en-US" i="1">
                            <a:latin typeface="Cambria Math"/>
                          </a:rPr>
                          <m:t>𝑡</m:t>
                        </m:r>
                        <m:r>
                          <a:rPr lang="en-US">
                            <a:latin typeface="Cambria Math"/>
                          </a:rPr>
                          <m:t>)=1|</m:t>
                        </m:r>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)&gt;</m:t>
                        </m:r>
                        <m:r>
                          <a:rPr lang="en-US" i="1">
                            <a:latin typeface="Cambria Math"/>
                          </a:rPr>
                          <m:t>𝑅</m:t>
                        </m:r>
                        <m:r>
                          <a:rPr lang="en-US">
                            <a:latin typeface="Cambria Math"/>
                          </a:rPr>
                          <m:t>(</m:t>
                        </m:r>
                        <m:r>
                          <a:rPr lang="en-US" i="1">
                            <a:latin typeface="Cambria Math"/>
                          </a:rPr>
                          <m:t>𝑡</m:t>
                        </m:r>
                        <m:r>
                          <a:rPr lang="en-US">
                            <a:latin typeface="Cambria Math"/>
                          </a:rPr>
                          <m:t>)</m:t>
                        </m:r>
                      </m:e>
                    </m:d>
                  </m:oMath>
                </a14:m>
                <a:endParaRPr lang="en-US" dirty="0" smtClean="0"/>
              </a:p>
              <a:p>
                <a:pPr marL="914400" lvl="1" indent="-457200">
                  <a:buFont typeface="+mj-lt"/>
                  <a:buAutoNum type="arabicPeriod"/>
                </a:pPr>
                <a14:m>
                  <m:oMath xmlns:m="http://schemas.openxmlformats.org/officeDocument/2006/math">
                    <m:d>
                      <m:dPr>
                        <m:begChr m:val=""/>
                        <m:endChr m:val="]"/>
                        <m:ctrlPr>
                          <a:rPr lang="en-US" i="1">
                            <a:latin typeface="Cambria Math"/>
                          </a:rPr>
                        </m:ctrlPr>
                      </m:dPr>
                      <m:e>
                        <m:r>
                          <a:rPr lang="en-US">
                            <a:latin typeface="Cambria Math"/>
                          </a:rPr>
                          <m:t>1−</m:t>
                        </m:r>
                        <m:sSub>
                          <m:sSubPr>
                            <m:ctrlPr>
                              <a:rPr lang="en-US" i="1">
                                <a:latin typeface="Cambria Math"/>
                              </a:rPr>
                            </m:ctrlPr>
                          </m:sSubPr>
                          <m:e>
                            <m:r>
                              <a:rPr lang="en-US" i="1">
                                <a:latin typeface="Cambria Math"/>
                              </a:rPr>
                              <m:t>𝑃</m:t>
                            </m:r>
                          </m:e>
                          <m:sub>
                            <m:r>
                              <a:rPr lang="en-US">
                                <a:latin typeface="Cambria Math"/>
                              </a:rPr>
                              <m:t>2</m:t>
                            </m:r>
                          </m:sub>
                        </m:sSub>
                        <m:r>
                          <a:rPr lang="en-US">
                            <a:latin typeface="Cambria Math"/>
                          </a:rPr>
                          <m:t>(</m:t>
                        </m:r>
                        <m:r>
                          <a:rPr lang="en-US" i="1">
                            <a:latin typeface="Cambria Math"/>
                          </a:rPr>
                          <m:t>𝑡</m:t>
                        </m:r>
                        <m:r>
                          <a:rPr lang="en-US">
                            <a:latin typeface="Cambria Math"/>
                          </a:rPr>
                          <m:t>)=</m:t>
                        </m:r>
                        <m:r>
                          <m:rPr>
                            <m:sty m:val="p"/>
                          </m:rPr>
                          <a:rPr lang="en-US">
                            <a:latin typeface="Cambria Math"/>
                          </a:rPr>
                          <m:t>Pr</m:t>
                        </m:r>
                        <m:r>
                          <m:rPr>
                            <m:nor/>
                          </m:rPr>
                          <a:rPr lang="en-US" i="1"/>
                          <m:t>ob</m:t>
                        </m:r>
                        <m:r>
                          <a:rPr lang="en-US">
                            <a:latin typeface="Cambria Math"/>
                          </a:rPr>
                          <m:t>[</m:t>
                        </m:r>
                        <m:r>
                          <m:rPr>
                            <m:nor/>
                          </m:rPr>
                          <a:rPr lang="en-US" i="1"/>
                          <m:t>γ</m:t>
                        </m:r>
                        <m:r>
                          <a:rPr lang="en-US">
                            <a:latin typeface="Cambria Math"/>
                          </a:rPr>
                          <m:t>(</m:t>
                        </m:r>
                        <m:r>
                          <a:rPr lang="en-US" i="1">
                            <a:latin typeface="Cambria Math"/>
                          </a:rPr>
                          <m:t>𝑡</m:t>
                        </m:r>
                        <m:r>
                          <a:rPr lang="en-US">
                            <a:latin typeface="Cambria Math"/>
                          </a:rPr>
                          <m:t>)=0|</m:t>
                        </m:r>
                        <m:sSub>
                          <m:sSubPr>
                            <m:ctrlPr>
                              <a:rPr lang="en-US" i="1">
                                <a:latin typeface="Cambria Math"/>
                              </a:rPr>
                            </m:ctrlPr>
                          </m:sSubPr>
                          <m:e>
                            <m:r>
                              <a:rPr lang="en-US" i="1">
                                <a:latin typeface="Cambria Math"/>
                              </a:rPr>
                              <m:t>𝑍</m:t>
                            </m:r>
                          </m:e>
                          <m:sub>
                            <m:r>
                              <a:rPr lang="en-US" i="1">
                                <a:latin typeface="Cambria Math"/>
                              </a:rPr>
                              <m:t>𝑚</m:t>
                            </m:r>
                          </m:sub>
                        </m:sSub>
                        <m:r>
                          <a:rPr lang="en-US">
                            <a:latin typeface="Cambria Math"/>
                          </a:rPr>
                          <m:t>(</m:t>
                        </m:r>
                        <m:r>
                          <a:rPr lang="en-US" i="1">
                            <a:latin typeface="Cambria Math"/>
                          </a:rPr>
                          <m:t>𝑡</m:t>
                        </m:r>
                        <m:r>
                          <a:rPr lang="en-US">
                            <a:latin typeface="Cambria Math"/>
                          </a:rPr>
                          <m:t>)&lt;</m:t>
                        </m:r>
                        <m:r>
                          <a:rPr lang="en-US" i="1">
                            <a:latin typeface="Cambria Math"/>
                          </a:rPr>
                          <m:t>𝑅</m:t>
                        </m:r>
                        <m:r>
                          <a:rPr lang="en-US">
                            <a:latin typeface="Cambria Math"/>
                          </a:rPr>
                          <m:t>(</m:t>
                        </m:r>
                        <m:r>
                          <a:rPr lang="en-US" i="1">
                            <a:latin typeface="Cambria Math"/>
                          </a:rPr>
                          <m:t>𝑡</m:t>
                        </m:r>
                        <m:r>
                          <a:rPr lang="en-US">
                            <a:latin typeface="Cambria Math"/>
                          </a:rPr>
                          <m:t>)</m:t>
                        </m:r>
                      </m:e>
                    </m:d>
                  </m:oMath>
                </a14:m>
                <a:endParaRPr lang="en-US" dirty="0" smtClean="0"/>
              </a:p>
              <a:p>
                <a:r>
                  <a:rPr lang="en-US" dirty="0"/>
                  <a:t>However, if a manger’s forecasts are not observable, </a:t>
                </a:r>
                <a:r>
                  <a:rPr lang="en-US" dirty="0" err="1"/>
                  <a:t>Henriksson</a:t>
                </a:r>
                <a:r>
                  <a:rPr lang="en-US"/>
                  <a:t> and Merton consider a parametric test for the joint hypothesis of no market-timing ability and an assumed generating process for the returns or securities.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567560"/>
                <a:ext cx="8305800" cy="5482406"/>
              </a:xfrm>
              <a:blipFill rotWithShape="1">
                <a:blip r:embed="rId2"/>
                <a:stretch>
                  <a:fillRect l="-147" t="-445" r="-661"/>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91</a:t>
            </a:fld>
            <a:endParaRPr lang="en-US">
              <a:solidFill>
                <a:schemeClr val="accent6">
                  <a:lumMod val="20000"/>
                  <a:lumOff val="80000"/>
                </a:schemeClr>
              </a:solidFill>
            </a:endParaRPr>
          </a:p>
        </p:txBody>
      </p:sp>
    </p:spTree>
    <p:extLst>
      <p:ext uri="{BB962C8B-B14F-4D97-AF65-F5344CB8AC3E}">
        <p14:creationId xmlns:p14="http://schemas.microsoft.com/office/powerpoint/2010/main" val="34537970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914400"/>
                <a:ext cx="8305800" cy="5135565"/>
              </a:xfrm>
            </p:spPr>
            <p:txBody>
              <a:bodyPr/>
              <a:lstStyle/>
              <a:p>
                <a:r>
                  <a:rPr lang="en-US" dirty="0" err="1"/>
                  <a:t>Kon</a:t>
                </a:r>
                <a:r>
                  <a:rPr lang="en-US" dirty="0"/>
                  <a:t> and Jen’s model assumes a sequence of discrete risk-level decisions; thereby each observation of excess return (total returns on a portfolio minus the risk-free rate) over the measurement interval of </a:t>
                </a:r>
                <a:r>
                  <a:rPr lang="en-US" i="1" dirty="0"/>
                  <a:t>n</a:t>
                </a:r>
                <a:r>
                  <a:rPr lang="en-US" dirty="0"/>
                  <a:t> observation was generated by one of </a:t>
                </a:r>
                <a:r>
                  <a:rPr lang="en-US" i="1" dirty="0"/>
                  <a:t>N</a:t>
                </a:r>
                <a:r>
                  <a:rPr lang="en-US" dirty="0"/>
                  <a:t> distinct regression equations</a:t>
                </a:r>
                <a:r>
                  <a:rPr lang="en-US" dirty="0" smtClean="0"/>
                  <a:t>.</a:t>
                </a:r>
              </a:p>
              <a:p>
                <a:r>
                  <a:rPr lang="en-US" dirty="0" smtClean="0"/>
                  <a:t>In </a:t>
                </a:r>
                <a:r>
                  <a:rPr lang="en-US" dirty="0"/>
                  <a:t>the Jensen model’s estimating equation</a:t>
                </a:r>
                <a:r>
                  <a:rPr lang="en-US" dirty="0" smtClean="0"/>
                  <a:t>:</a:t>
                </a:r>
              </a:p>
              <a:p>
                <a:endParaRPr lang="en-US" dirty="0" smtClean="0"/>
              </a:p>
              <a:p>
                <a:endParaRPr lang="en-US" dirty="0"/>
              </a:p>
              <a:p>
                <a:endParaRPr lang="en-US" dirty="0" smtClean="0"/>
              </a:p>
              <a:p>
                <a:r>
                  <a:rPr lang="en-US" dirty="0" smtClean="0"/>
                  <a:t>Where </a:t>
                </a:r>
                <a14:m>
                  <m:oMath xmlns:m="http://schemas.openxmlformats.org/officeDocument/2006/math">
                    <m:sSub>
                      <m:sSubPr>
                        <m:ctrlPr>
                          <a:rPr lang="en-US" i="1">
                            <a:latin typeface="Cambria Math"/>
                          </a:rPr>
                        </m:ctrlPr>
                      </m:sSubPr>
                      <m:e>
                        <m:sSup>
                          <m:sSupPr>
                            <m:ctrlPr>
                              <a:rPr lang="en-US" i="1">
                                <a:latin typeface="Cambria Math"/>
                              </a:rPr>
                            </m:ctrlPr>
                          </m:sSupPr>
                          <m:e>
                            <m:r>
                              <a:rPr lang="en-US" i="1">
                                <a:latin typeface="Cambria Math"/>
                              </a:rPr>
                              <m:t>𝑅</m:t>
                            </m:r>
                          </m:e>
                          <m:sup>
                            <m:r>
                              <a:rPr lang="en-US">
                                <a:latin typeface="Cambria Math"/>
                              </a:rPr>
                              <m:t>′</m:t>
                            </m:r>
                          </m:sup>
                        </m:sSup>
                      </m:e>
                      <m:sub>
                        <m:r>
                          <a:rPr lang="en-US" i="1">
                            <a:latin typeface="Cambria Math"/>
                          </a:rPr>
                          <m:t>𝑗𝑡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𝑗</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𝑓𝑡</m:t>
                        </m:r>
                      </m:sub>
                    </m:sSub>
                  </m:oMath>
                </a14:m>
                <a:r>
                  <a:rPr lang="en-US" dirty="0" smtClean="0"/>
                  <a:t>;</a:t>
                </a:r>
                <a:r>
                  <a:rPr lang="en-US" dirty="0"/>
                  <a:t> </a:t>
                </a:r>
                <a:r>
                  <a:rPr lang="en-US" dirty="0" smtClean="0"/>
                  <a:t> </a:t>
                </a:r>
                <a14:m>
                  <m:oMath xmlns:m="http://schemas.openxmlformats.org/officeDocument/2006/math">
                    <m:sSub>
                      <m:sSubPr>
                        <m:ctrlPr>
                          <a:rPr lang="en-US" i="1">
                            <a:latin typeface="Cambria Math"/>
                          </a:rPr>
                        </m:ctrlPr>
                      </m:sSubPr>
                      <m:e>
                        <m:sSup>
                          <m:sSupPr>
                            <m:ctrlPr>
                              <a:rPr lang="en-US" i="1">
                                <a:latin typeface="Cambria Math"/>
                              </a:rPr>
                            </m:ctrlPr>
                          </m:sSupPr>
                          <m:e>
                            <m:r>
                              <a:rPr lang="en-US" i="1">
                                <a:latin typeface="Cambria Math"/>
                              </a:rPr>
                              <m:t>𝑅</m:t>
                            </m:r>
                          </m:e>
                          <m:sup>
                            <m:r>
                              <a:rPr lang="en-US">
                                <a:latin typeface="Cambria Math"/>
                              </a:rPr>
                              <m:t>′</m:t>
                            </m:r>
                          </m:sup>
                        </m:sSup>
                      </m:e>
                      <m:sub>
                        <m:r>
                          <a:rPr lang="en-US" i="1">
                            <a:latin typeface="Cambria Math"/>
                          </a:rPr>
                          <m:t>𝑚𝑡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𝑓𝑡</m:t>
                        </m:r>
                      </m:sub>
                    </m:sSub>
                  </m:oMath>
                </a14:m>
                <a:r>
                  <a:rPr lang="en-US" dirty="0" smtClean="0"/>
                  <a:t>;</a:t>
                </a:r>
                <a:r>
                  <a:rPr lang="en-US" dirty="0"/>
                  <a:t> </a:t>
                </a:r>
                <a:r>
                  <a:rPr lang="en-US" dirty="0" smtClean="0"/>
                  <a:t> </a:t>
                </a:r>
                <a14:m>
                  <m:oMath xmlns:m="http://schemas.openxmlformats.org/officeDocument/2006/math">
                    <m:sSub>
                      <m:sSubPr>
                        <m:ctrlPr>
                          <a:rPr lang="en-US" i="1">
                            <a:latin typeface="Cambria Math"/>
                          </a:rPr>
                        </m:ctrlPr>
                      </m:sSubPr>
                      <m:e>
                        <m:r>
                          <a:rPr lang="en-US">
                            <a:latin typeface="Cambria Math"/>
                          </a:rPr>
                          <m:t>∈</m:t>
                        </m:r>
                      </m:e>
                      <m:sub>
                        <m:r>
                          <a:rPr lang="en-US" i="1">
                            <a:latin typeface="Cambria Math"/>
                          </a:rPr>
                          <m:t>𝑗𝑡</m:t>
                        </m:r>
                      </m:sub>
                    </m:sSub>
                  </m:oMath>
                </a14:m>
                <a:r>
                  <a:rPr lang="en-US" dirty="0" smtClean="0"/>
                  <a:t>= </a:t>
                </a:r>
                <a:r>
                  <a:rPr lang="en-US" dirty="0"/>
                  <a:t>normally distributed with a mean of zero and a constant variance</a:t>
                </a:r>
                <a:r>
                  <a:rPr lang="en-US" dirty="0" smtClean="0"/>
                  <a:t>;</a:t>
                </a:r>
                <a:r>
                  <a:rPr lang="en-US" dirty="0"/>
                  <a:t> ;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a:t> = the performance measure; and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𝑗</m:t>
                        </m:r>
                      </m:sub>
                    </m:sSub>
                  </m:oMath>
                </a14:m>
                <a:r>
                  <a:rPr lang="en-US" dirty="0"/>
                  <a:t> = assumed stationary.</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914400"/>
                <a:ext cx="8305800" cy="5135565"/>
              </a:xfrm>
              <a:blipFill rotWithShape="1">
                <a:blip r:embed="rId3"/>
                <a:stretch>
                  <a:fillRect l="-147" t="-475" r="-14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62226914"/>
              </p:ext>
            </p:extLst>
          </p:nvPr>
        </p:nvGraphicFramePr>
        <p:xfrm>
          <a:off x="3528060" y="3048000"/>
          <a:ext cx="2087880" cy="381000"/>
        </p:xfrm>
        <a:graphic>
          <a:graphicData uri="http://schemas.openxmlformats.org/presentationml/2006/ole">
            <mc:AlternateContent xmlns:mc="http://schemas.openxmlformats.org/markup-compatibility/2006">
              <mc:Choice xmlns:v="urn:schemas-microsoft-com:vml" Requires="v">
                <p:oleObj spid="_x0000_s66565" name="Equation" r:id="rId4" imgW="1308100" imgH="241300" progId="Equation.DSMT4">
                  <p:embed/>
                </p:oleObj>
              </mc:Choice>
              <mc:Fallback>
                <p:oleObj name="Equation" r:id="rId4" imgW="13081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8060" y="3048000"/>
                        <a:ext cx="2087880" cy="3810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92</a:t>
            </a:fld>
            <a:endParaRPr lang="en-US">
              <a:solidFill>
                <a:schemeClr val="accent6">
                  <a:lumMod val="20000"/>
                  <a:lumOff val="80000"/>
                </a:schemeClr>
              </a:solidFill>
            </a:endParaRPr>
          </a:p>
        </p:txBody>
      </p:sp>
    </p:spTree>
    <p:extLst>
      <p:ext uri="{BB962C8B-B14F-4D97-AF65-F5344CB8AC3E}">
        <p14:creationId xmlns:p14="http://schemas.microsoft.com/office/powerpoint/2010/main" val="707787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762000"/>
                <a:ext cx="8305800" cy="5638800"/>
              </a:xfrm>
            </p:spPr>
            <p:txBody>
              <a:bodyPr>
                <a:normAutofit/>
              </a:bodyPr>
              <a:lstStyle/>
              <a:p>
                <a:r>
                  <a:rPr lang="en-US" dirty="0" err="1"/>
                  <a:t>Kon</a:t>
                </a:r>
                <a:r>
                  <a:rPr lang="en-US" dirty="0"/>
                  <a:t> and Jen’s model is the performance of the portfolio over the measurement interval relative to a naively selected portfolio with risk level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𝑖</m:t>
                        </m:r>
                      </m:sub>
                    </m:sSub>
                  </m:oMath>
                </a14:m>
                <a:r>
                  <a:rPr lang="en-US" dirty="0"/>
                  <a:t>.</a:t>
                </a:r>
                <a:endParaRPr lang="en-US" dirty="0" smtClean="0"/>
              </a:p>
              <a:p>
                <a:r>
                  <a:rPr lang="en-US" dirty="0"/>
                  <a:t>Total overall selectivity investment performance is the summation of the weighted </a:t>
                </a:r>
                <a14:m>
                  <m:oMath xmlns:m="http://schemas.openxmlformats.org/officeDocument/2006/math">
                    <m:r>
                      <a:rPr lang="en-US" i="1">
                        <a:latin typeface="Cambria Math"/>
                      </a:rPr>
                      <m:t>𝛼</m:t>
                    </m:r>
                    <m:r>
                      <a:rPr lang="en-US" i="1">
                        <a:latin typeface="Cambria Math"/>
                      </a:rPr>
                      <m:t>𝑠</m:t>
                    </m:r>
                  </m:oMath>
                </a14:m>
                <a:r>
                  <a:rPr lang="en-US" dirty="0"/>
                  <a:t> of each subset. </a:t>
                </a:r>
                <a:r>
                  <a:rPr lang="en-US" dirty="0" smtClean="0"/>
                  <a:t> </a:t>
                </a:r>
              </a:p>
              <a:p>
                <a:r>
                  <a:rPr lang="en-US" dirty="0"/>
                  <a:t>The actual number (</a:t>
                </a:r>
                <a:r>
                  <a:rPr lang="en-US" i="1" dirty="0"/>
                  <a:t>N</a:t>
                </a:r>
                <a:r>
                  <a:rPr lang="en-US" dirty="0"/>
                  <a:t>) of distinct risk levels chosen during the measurement interval is an empirical issue; the actual number of regression regimes must be determined for each mutual fund by statistical inference. </a:t>
                </a:r>
              </a:p>
              <a:p>
                <a:r>
                  <a:rPr lang="en-US" dirty="0"/>
                  <a:t>The change in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𝑡</m:t>
                        </m:r>
                      </m:sub>
                    </m:sSub>
                  </m:oMath>
                </a14:m>
                <a:r>
                  <a:rPr lang="en-US" dirty="0"/>
                  <a:t> may be merely a change in the target level rather than an active timing decision</a:t>
                </a:r>
                <a:r>
                  <a:rPr lang="en-US" dirty="0" smtClean="0"/>
                  <a:t>.</a:t>
                </a:r>
              </a:p>
              <a:p>
                <a:r>
                  <a:rPr lang="en-US" dirty="0" smtClean="0"/>
                  <a:t>Therefore</a:t>
                </a:r>
                <a:r>
                  <a:rPr lang="en-US" dirty="0"/>
                  <a:t>, even if the target risk-level evidence indicates </a:t>
                </a:r>
                <a:r>
                  <a:rPr lang="en-US" i="1" dirty="0"/>
                  <a:t>N</a:t>
                </a:r>
                <a:r>
                  <a:rPr lang="en-US" dirty="0"/>
                  <a:t> &gt; 1, the timing performance measure may not be meaningful without additional procedure to estimate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𝑓𝑡</m:t>
                            </m:r>
                          </m:sub>
                        </m:sSub>
                        <m:r>
                          <a:rPr lang="en-US">
                            <a:latin typeface="Cambria Math"/>
                          </a:rPr>
                          <m:t>−</m:t>
                        </m:r>
                        <m:sSub>
                          <m:sSubPr>
                            <m:ctrlPr>
                              <a:rPr lang="en-US" i="1">
                                <a:latin typeface="Cambria Math"/>
                              </a:rPr>
                            </m:ctrlPr>
                          </m:sSubPr>
                          <m:e>
                            <m:r>
                              <a:rPr lang="en-US" i="1">
                                <a:latin typeface="Cambria Math"/>
                              </a:rPr>
                              <m:t>𝐸</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𝑓𝑡</m:t>
                            </m:r>
                          </m:sub>
                        </m:sSub>
                      </m:e>
                    </m:d>
                  </m:oMath>
                </a14:m>
                <a:r>
                  <a:rPr lang="en-US" dirty="0"/>
                  <a:t> and </a:t>
                </a: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𝑚𝑡</m:t>
                            </m:r>
                          </m:sub>
                        </m:sSub>
                        <m:r>
                          <a:rPr lang="en-US">
                            <a:latin typeface="Cambria Math"/>
                          </a:rPr>
                          <m:t>−</m:t>
                        </m:r>
                        <m:sSub>
                          <m:sSubPr>
                            <m:ctrlPr>
                              <a:rPr lang="en-US" i="1">
                                <a:latin typeface="Cambria Math"/>
                              </a:rPr>
                            </m:ctrlPr>
                          </m:sSubPr>
                          <m:e>
                            <m:r>
                              <a:rPr lang="en-US" i="1">
                                <a:latin typeface="Cambria Math"/>
                              </a:rPr>
                              <m:t>𝐸</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𝑚𝑡</m:t>
                            </m:r>
                          </m:sub>
                        </m:sSub>
                      </m:e>
                    </m:d>
                  </m:oMath>
                </a14:m>
                <a:r>
                  <a:rPr lang="en-US" dirty="0"/>
                  <a:t>.</a:t>
                </a:r>
                <a:endParaRPr lang="en-US" dirty="0" smtClean="0"/>
              </a:p>
              <a:p>
                <a:r>
                  <a:rPr lang="en-US" b="1" dirty="0" smtClean="0"/>
                  <a:t>Market proxy </a:t>
                </a:r>
                <a:r>
                  <a:rPr lang="en-US" dirty="0" smtClean="0"/>
                  <a:t>is a portfolio of stocks that are, to a greater or lesser extent, options. </a:t>
                </a:r>
                <a:endParaRPr lang="en-US" b="1"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762000"/>
                <a:ext cx="8305800" cy="5638800"/>
              </a:xfrm>
              <a:blipFill rotWithShape="1">
                <a:blip r:embed="rId2"/>
                <a:stretch>
                  <a:fillRect l="-147" t="-432" r="-734"/>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93</a:t>
            </a:fld>
            <a:endParaRPr lang="en-US">
              <a:solidFill>
                <a:schemeClr val="accent6">
                  <a:lumMod val="20000"/>
                  <a:lumOff val="80000"/>
                </a:schemeClr>
              </a:solidFill>
            </a:endParaRPr>
          </a:p>
        </p:txBody>
      </p:sp>
    </p:spTree>
    <p:extLst>
      <p:ext uri="{BB962C8B-B14F-4D97-AF65-F5344CB8AC3E}">
        <p14:creationId xmlns:p14="http://schemas.microsoft.com/office/powerpoint/2010/main" val="15066810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305800" cy="3429000"/>
          </a:xfrm>
        </p:spPr>
        <p:txBody>
          <a:bodyPr/>
          <a:lstStyle/>
          <a:p>
            <a:r>
              <a:rPr lang="en-US" dirty="0"/>
              <a:t>This chapter has employed the concepts and theory of technical and fundamental analysis to show that security analysts and portfolio managers might utilize theory, methodology, and data information to outperform the market. </a:t>
            </a:r>
            <a:endParaRPr lang="en-US" dirty="0" smtClean="0"/>
          </a:p>
          <a:p>
            <a:r>
              <a:rPr lang="en-US" dirty="0" smtClean="0"/>
              <a:t>Both </a:t>
            </a:r>
            <a:r>
              <a:rPr lang="en-US" dirty="0"/>
              <a:t>Value Line ranking performance and mutual-fund managers’ performance are used to support this conclusion. </a:t>
            </a:r>
            <a:endParaRPr lang="en-US" dirty="0" smtClean="0"/>
          </a:p>
          <a:p>
            <a:r>
              <a:rPr lang="en-US" dirty="0" smtClean="0"/>
              <a:t>Overall</a:t>
            </a:r>
            <a:r>
              <a:rPr lang="en-US" dirty="0"/>
              <a:t>, this chapter has culled information discussed in previous chapters to explore how security analysis and portfolio management can more effectively be executed. </a:t>
            </a:r>
          </a:p>
          <a:p>
            <a:endParaRPr lang="en-US" dirty="0"/>
          </a:p>
        </p:txBody>
      </p:sp>
      <p:sp>
        <p:nvSpPr>
          <p:cNvPr id="3" name="Title 2"/>
          <p:cNvSpPr>
            <a:spLocks noGrp="1"/>
          </p:cNvSpPr>
          <p:nvPr>
            <p:ph type="title"/>
          </p:nvPr>
        </p:nvSpPr>
        <p:spPr/>
        <p:txBody>
          <a:bodyPr/>
          <a:lstStyle/>
          <a:p>
            <a:r>
              <a:rPr lang="en-US" dirty="0" smtClean="0"/>
              <a:t>21.6 Summary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94</a:t>
            </a:fld>
            <a:endParaRPr lang="en-US">
              <a:solidFill>
                <a:schemeClr val="accent6">
                  <a:lumMod val="20000"/>
                  <a:lumOff val="80000"/>
                </a:schemeClr>
              </a:solidFill>
            </a:endParaRPr>
          </a:p>
        </p:txBody>
      </p:sp>
    </p:spTree>
    <p:extLst>
      <p:ext uri="{BB962C8B-B14F-4D97-AF65-F5344CB8AC3E}">
        <p14:creationId xmlns:p14="http://schemas.microsoft.com/office/powerpoint/2010/main" val="2251795819"/>
      </p:ext>
    </p:extLst>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999</TotalTime>
  <Words>10791</Words>
  <Application>Microsoft Office PowerPoint</Application>
  <PresentationFormat>On-screen Show (4:3)</PresentationFormat>
  <Paragraphs>834</Paragraphs>
  <Slides>94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96" baseType="lpstr">
      <vt:lpstr>Book Powerpoint FINAL</vt:lpstr>
      <vt:lpstr>Equation</vt:lpstr>
      <vt:lpstr>Chapter 21  Security Analysis and Mutual Fund Performance</vt:lpstr>
      <vt:lpstr>Outline</vt:lpstr>
      <vt:lpstr>PowerPoint Presentation</vt:lpstr>
      <vt:lpstr>PowerPoint Presentation</vt:lpstr>
      <vt:lpstr>21.1 Fundamental Versus Technical Analysis</vt:lpstr>
      <vt:lpstr>21.1.1 Fundamental Analysis</vt:lpstr>
      <vt:lpstr>PowerPoint Presentation</vt:lpstr>
      <vt:lpstr>PowerPoint Presentation</vt:lpstr>
      <vt:lpstr>PowerPoint Presentation</vt:lpstr>
      <vt:lpstr>Sample Problem 21.1 </vt:lpstr>
      <vt:lpstr>PowerPoint Presentation</vt:lpstr>
      <vt:lpstr>Sample Problem 21.2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21.1.2 Technical Analysis</vt:lpstr>
      <vt:lpstr>21.1.3 Dow Theory</vt:lpstr>
      <vt:lpstr>PowerPoint Presentation</vt:lpstr>
      <vt:lpstr>PowerPoint Presentation</vt:lpstr>
      <vt:lpstr>21.1.4 The Odd-Lot Theory</vt:lpstr>
      <vt:lpstr>21.1.5 The Confidence Index</vt:lpstr>
      <vt:lpstr>21.1.6 Trading Volume</vt:lpstr>
      <vt:lpstr>21.1.7 Moving Average</vt:lpstr>
      <vt:lpstr>PowerPoint Presentation</vt:lpstr>
      <vt:lpstr>PowerPoint Presentation</vt:lpstr>
      <vt:lpstr>PowerPoint Presentation</vt:lpstr>
      <vt:lpstr>PowerPoint Presentation</vt:lpstr>
      <vt:lpstr>21.2 Anomalies and Their Implications</vt:lpstr>
      <vt:lpstr>PowerPoint Presentation</vt:lpstr>
      <vt:lpstr>21.2.2 Reinganum’s Findings</vt:lpstr>
      <vt:lpstr>PowerPoint Presentation</vt:lpstr>
      <vt:lpstr>21.2.3 Banz’s Findings</vt:lpstr>
      <vt:lpstr>21.2.4 Keim’s Findings</vt:lpstr>
      <vt:lpstr>21.2.5 Additional Findings</vt:lpstr>
      <vt:lpstr>PowerPoint Presentation</vt:lpstr>
      <vt:lpstr>PowerPoint Presentation</vt:lpstr>
      <vt:lpstr>21.3 Security Rate-of-Return Forecasting</vt:lpstr>
      <vt:lpstr>PowerPoint Presentation</vt:lpstr>
      <vt:lpstr>21.3.1.1 Fixed- Coefficient Market Model</vt:lpstr>
      <vt:lpstr>21.3.1.2 Time- Varying- Coefficient Market Model</vt:lpstr>
      <vt:lpstr>21.3.2 Time-Series Approach</vt:lpstr>
      <vt:lpstr>PowerPoint Presentation</vt:lpstr>
      <vt:lpstr>21.3.2.1 Component Analysis</vt:lpstr>
      <vt:lpstr>PowerPoint Presentation</vt:lpstr>
      <vt:lpstr>21.3.2.2 ARIMA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21.3.3 Composite Forecasting</vt:lpstr>
      <vt:lpstr>PowerPoint Presentation</vt:lpstr>
      <vt:lpstr>PowerPoint Presentation</vt:lpstr>
      <vt:lpstr>21.4 Value Line Ranking</vt:lpstr>
      <vt:lpstr>21.4.1 Criteria of Ranking</vt:lpstr>
      <vt:lpstr>21.4.2 Performance Evaluation</vt:lpstr>
      <vt:lpstr>PowerPoint Presentation</vt:lpstr>
      <vt:lpstr>PowerPoint Presentation</vt:lpstr>
      <vt:lpstr>PowerPoint Presentation</vt:lpstr>
      <vt:lpstr>21.5 Mutual Funds</vt:lpstr>
      <vt:lpstr>PowerPoint Presentation</vt:lpstr>
      <vt:lpstr>21.5.2 Mutual-Fund Manager’s Timing and Selectivity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21.6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84</cp:revision>
  <dcterms:created xsi:type="dcterms:W3CDTF">2012-10-22T17:28:15Z</dcterms:created>
  <dcterms:modified xsi:type="dcterms:W3CDTF">2013-01-22T19:26:12Z</dcterms:modified>
</cp:coreProperties>
</file>