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77" r:id="rId11"/>
    <p:sldId id="266" r:id="rId12"/>
    <p:sldId id="267" r:id="rId13"/>
    <p:sldId id="268" r:id="rId14"/>
    <p:sldId id="269" r:id="rId15"/>
    <p:sldId id="270" r:id="rId16"/>
    <p:sldId id="271" r:id="rId17"/>
    <p:sldId id="279" r:id="rId18"/>
    <p:sldId id="278" r:id="rId19"/>
    <p:sldId id="272" r:id="rId20"/>
    <p:sldId id="273" r:id="rId21"/>
    <p:sldId id="281" r:id="rId22"/>
    <p:sldId id="280" r:id="rId23"/>
    <p:sldId id="282" r:id="rId24"/>
    <p:sldId id="283" r:id="rId25"/>
    <p:sldId id="284" r:id="rId26"/>
    <p:sldId id="285" r:id="rId27"/>
    <p:sldId id="286" r:id="rId28"/>
    <p:sldId id="287" r:id="rId29"/>
    <p:sldId id="288" r:id="rId30"/>
    <p:sldId id="289" r:id="rId31"/>
    <p:sldId id="290" r:id="rId32"/>
    <p:sldId id="276" r:id="rId3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66FF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8" autoAdjust="0"/>
    <p:restoredTop sz="94660"/>
  </p:normalViewPr>
  <p:slideViewPr>
    <p:cSldViewPr>
      <p:cViewPr varScale="1">
        <p:scale>
          <a:sx n="103" d="100"/>
          <a:sy n="103" d="100"/>
        </p:scale>
        <p:origin x="-37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B2C95-9EFA-4B42-B383-A3F12325F970}"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9801F4-4811-43FB-BB60-854E76E00EF9}" type="slidenum">
              <a:rPr lang="en-US" smtClean="0"/>
              <a:t>‹#›</a:t>
            </a:fld>
            <a:endParaRPr lang="en-US"/>
          </a:p>
        </p:txBody>
      </p:sp>
    </p:spTree>
    <p:extLst>
      <p:ext uri="{BB962C8B-B14F-4D97-AF65-F5344CB8AC3E}">
        <p14:creationId xmlns:p14="http://schemas.microsoft.com/office/powerpoint/2010/main" val="427012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6233231-CDF4-4958-A90A-B3AE6A46A1E6}" type="slidenum">
              <a:rPr lang="en-US" altLang="zh-TW" smtClean="0"/>
              <a:pPr/>
              <a:t>‹#›</a:t>
            </a:fld>
            <a:endParaRPr lang="en-US" altLang="zh-TW"/>
          </a:p>
        </p:txBody>
      </p:sp>
      <p:sp>
        <p:nvSpPr>
          <p:cNvPr id="6" name="Footer Placeholder 5"/>
          <p:cNvSpPr>
            <a:spLocks noGrp="1"/>
          </p:cNvSpPr>
          <p:nvPr>
            <p:ph type="ftr" sz="quarter" idx="11"/>
          </p:nvPr>
        </p:nvSpPr>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2" name="Slide Number Placeholder 11"/>
          <p:cNvSpPr>
            <a:spLocks noGrp="1"/>
          </p:cNvSpPr>
          <p:nvPr>
            <p:ph type="sldNum" sz="quarter" idx="14"/>
          </p:nvPr>
        </p:nvSpPr>
        <p:spPr/>
        <p:txBody>
          <a:bodyPr/>
          <a:lstStyle/>
          <a:p>
            <a:fld id="{0CEA7F4B-0612-40C0-8F52-A77A53D81EFC}" type="slidenum">
              <a:rPr lang="en-US" altLang="zh-TW" smtClean="0"/>
              <a:pPr/>
              <a:t>‹#›</a:t>
            </a:fld>
            <a:endParaRPr lang="en-US" altLang="zh-TW"/>
          </a:p>
        </p:txBody>
      </p:sp>
      <p:sp>
        <p:nvSpPr>
          <p:cNvPr id="13" name="Footer Placeholder 12"/>
          <p:cNvSpPr>
            <a:spLocks noGrp="1"/>
          </p:cNvSpPr>
          <p:nvPr>
            <p:ph type="ftr" sz="quarter" idx="15"/>
          </p:nvPr>
        </p:nvSpPr>
        <p:spPr/>
        <p:txBody>
          <a:bodyPr/>
          <a:lstStyle/>
          <a:p>
            <a:endParaRPr lang="en-US" altLang="zh-TW"/>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8" name="Slide Number Placeholder 7"/>
          <p:cNvSpPr>
            <a:spLocks noGrp="1"/>
          </p:cNvSpPr>
          <p:nvPr>
            <p:ph type="sldNum" sz="quarter" idx="10"/>
          </p:nvPr>
        </p:nvSpPr>
        <p:spPr/>
        <p:txBody>
          <a:bodyPr/>
          <a:lstStyle/>
          <a:p>
            <a:fld id="{B2938A6E-48AE-4D18-8668-D5ECF9BCF257}" type="slidenum">
              <a:rPr lang="en-US" altLang="zh-TW" smtClean="0"/>
              <a:pPr/>
              <a:t>‹#›</a:t>
            </a:fld>
            <a:endParaRPr lang="en-US" altLang="zh-TW"/>
          </a:p>
        </p:txBody>
      </p:sp>
      <p:sp>
        <p:nvSpPr>
          <p:cNvPr id="9" name="Footer Placeholder 8"/>
          <p:cNvSpPr>
            <a:spLocks noGrp="1"/>
          </p:cNvSpPr>
          <p:nvPr>
            <p:ph type="ftr" sz="quarter" idx="11"/>
          </p:nvPr>
        </p:nvSpPr>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0CEA7F4B-0612-40C0-8F52-A77A53D81EFC}" type="slidenum">
              <a:rPr lang="en-US" altLang="zh-TW" smtClean="0"/>
              <a:pPr/>
              <a:t>‹#›</a:t>
            </a:fld>
            <a:endParaRPr lang="en-US" altLang="zh-TW"/>
          </a:p>
        </p:txBody>
      </p:sp>
    </p:spTree>
    <p:extLst>
      <p:ext uri="{BB962C8B-B14F-4D97-AF65-F5344CB8AC3E}">
        <p14:creationId xmlns:p14="http://schemas.microsoft.com/office/powerpoint/2010/main"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altLang="zh-TW"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B0317755-999E-4636-B933-E85BF1A06E92}" type="slidenum">
              <a:rPr lang="en-US" altLang="zh-TW" smtClean="0"/>
              <a:pPr/>
              <a:t>‹#›</a:t>
            </a:fld>
            <a:endParaRPr lang="en-US" altLang="zh-TW"/>
          </a:p>
        </p:txBody>
      </p:sp>
    </p:spTree>
    <p:extLst>
      <p:ext uri="{BB962C8B-B14F-4D97-AF65-F5344CB8AC3E}">
        <p14:creationId xmlns:p14="http://schemas.microsoft.com/office/powerpoint/2010/main" val="424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0CEA7F4B-0612-40C0-8F52-A77A53D81EFC}" type="slidenum">
              <a:rPr lang="en-US" altLang="zh-TW" smtClean="0"/>
              <a:pPr/>
              <a:t>‹#›</a:t>
            </a:fld>
            <a:endParaRPr lang="en-US" altLang="zh-TW"/>
          </a:p>
        </p:txBody>
      </p:sp>
      <p:sp>
        <p:nvSpPr>
          <p:cNvPr id="16" name="Title 15"/>
          <p:cNvSpPr>
            <a:spLocks noGrp="1"/>
          </p:cNvSpPr>
          <p:nvPr>
            <p:ph type="title"/>
          </p:nvPr>
        </p:nvSpPr>
        <p:spPr/>
        <p:txBody>
          <a:bodyPr/>
          <a:lstStyle/>
          <a:p>
            <a:r>
              <a:rPr lang="en-US" altLang="zh-TW"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0CEA7F4B-0612-40C0-8F52-A77A53D81EFC}"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0" name="Slide Number Placeholder 9"/>
          <p:cNvSpPr>
            <a:spLocks noGrp="1"/>
          </p:cNvSpPr>
          <p:nvPr>
            <p:ph type="sldNum" sz="quarter" idx="10"/>
          </p:nvPr>
        </p:nvSpPr>
        <p:spPr/>
        <p:txBody>
          <a:bodyPr/>
          <a:lstStyle/>
          <a:p>
            <a:fld id="{016815BA-690C-49C1-BC2C-99E774A6DB14}" type="slidenum">
              <a:rPr lang="en-US" altLang="zh-TW" smtClean="0"/>
              <a:pPr/>
              <a:t>‹#›</a:t>
            </a:fld>
            <a:endParaRPr lang="en-US" altLang="zh-TW"/>
          </a:p>
        </p:txBody>
      </p:sp>
      <p:sp>
        <p:nvSpPr>
          <p:cNvPr id="11" name="Footer Placeholder 10"/>
          <p:cNvSpPr>
            <a:spLocks noGrp="1"/>
          </p:cNvSpPr>
          <p:nvPr>
            <p:ph type="ftr" sz="quarter" idx="11"/>
          </p:nvPr>
        </p:nvSpPr>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9" name="Slide Number Placeholder 8"/>
          <p:cNvSpPr>
            <a:spLocks noGrp="1"/>
          </p:cNvSpPr>
          <p:nvPr>
            <p:ph type="sldNum" sz="quarter" idx="14"/>
          </p:nvPr>
        </p:nvSpPr>
        <p:spPr/>
        <p:txBody>
          <a:bodyPr/>
          <a:lstStyle/>
          <a:p>
            <a:fld id="{0CEA7F4B-0612-40C0-8F52-A77A53D81EFC}"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0CEA7F4B-0612-40C0-8F52-A77A53D81EFC}"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0CEA7F4B-0612-40C0-8F52-A77A53D81EFC}"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0" name="Slide Number Placeholder 9"/>
          <p:cNvSpPr>
            <a:spLocks noGrp="1"/>
          </p:cNvSpPr>
          <p:nvPr>
            <p:ph type="sldNum" sz="quarter" idx="14"/>
          </p:nvPr>
        </p:nvSpPr>
        <p:spPr/>
        <p:txBody>
          <a:bodyPr/>
          <a:lstStyle/>
          <a:p>
            <a:fld id="{0CEA7F4B-0612-40C0-8F52-A77A53D81EFC}" type="slidenum">
              <a:rPr lang="en-US" altLang="zh-TW" smtClean="0"/>
              <a:pPr/>
              <a:t>‹#›</a:t>
            </a:fld>
            <a:endParaRPr lang="en-US" altLang="zh-TW"/>
          </a:p>
        </p:txBody>
      </p:sp>
      <p:sp>
        <p:nvSpPr>
          <p:cNvPr id="11" name="Footer Placeholder 10"/>
          <p:cNvSpPr>
            <a:spLocks noGrp="1"/>
          </p:cNvSpPr>
          <p:nvPr>
            <p:ph type="ftr" sz="quarter" idx="15"/>
          </p:nvPr>
        </p:nvSpPr>
        <p:spPr/>
        <p:txBody>
          <a:bodyPr/>
          <a:lstStyle/>
          <a:p>
            <a:endParaRPr lang="en-US" altLang="zh-TW"/>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0CEA7F4B-0612-40C0-8F52-A77A53D81EFC}"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0CEA7F4B-0612-40C0-8F52-A77A53D81EFC}" type="slidenum">
              <a:rPr lang="en-US" altLang="zh-TW" smtClean="0"/>
              <a:pPr/>
              <a:t>‹#›</a:t>
            </a:fld>
            <a:endParaRPr lang="en-US" altLang="zh-TW"/>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0.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22.bin"/><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5.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2.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44.wmf"/><Relationship Id="rId5" Type="http://schemas.openxmlformats.org/officeDocument/2006/relationships/oleObject" Target="../embeddings/oleObject34.bin"/><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47.wmf"/><Relationship Id="rId5" Type="http://schemas.openxmlformats.org/officeDocument/2006/relationships/oleObject" Target="../embeddings/oleObject37.bin"/><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49.wmf"/><Relationship Id="rId5" Type="http://schemas.openxmlformats.org/officeDocument/2006/relationships/oleObject" Target="../embeddings/oleObject39.bin"/><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51.wmf"/><Relationship Id="rId5" Type="http://schemas.openxmlformats.org/officeDocument/2006/relationships/oleObject" Target="../embeddings/oleObject41.bin"/><Relationship Id="rId4" Type="http://schemas.openxmlformats.org/officeDocument/2006/relationships/image" Target="../media/image5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9.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subTitle" idx="1"/>
          </p:nvPr>
        </p:nvSpPr>
        <p:spPr>
          <a:xfrm>
            <a:off x="107504" y="1484784"/>
            <a:ext cx="4608513" cy="2301406"/>
          </a:xfrm>
        </p:spPr>
        <p:txBody>
          <a:bodyPr>
            <a:noAutofit/>
          </a:bodyPr>
          <a:lstStyle/>
          <a:p>
            <a:r>
              <a:rPr lang="en-US" altLang="zh-TW" sz="2800" b="1" dirty="0">
                <a:solidFill>
                  <a:schemeClr val="bg1"/>
                </a:solidFill>
              </a:rPr>
              <a:t> </a:t>
            </a:r>
            <a:r>
              <a:rPr lang="en-US" altLang="zh-TW" sz="2800" b="1" dirty="0">
                <a:solidFill>
                  <a:srgbClr val="FFFFFF"/>
                </a:solidFill>
                <a:latin typeface="Times New Roman" pitchFamily="18" charset="0"/>
                <a:cs typeface="Times New Roman" pitchFamily="18" charset="0"/>
              </a:rPr>
              <a:t>Chapter </a:t>
            </a:r>
            <a:r>
              <a:rPr lang="en-US" altLang="zh-TW" sz="2800" b="1" dirty="0" smtClean="0">
                <a:solidFill>
                  <a:srgbClr val="FFFFFF"/>
                </a:solidFill>
                <a:latin typeface="Times New Roman" pitchFamily="18" charset="0"/>
                <a:cs typeface="Times New Roman" pitchFamily="18" charset="0"/>
              </a:rPr>
              <a:t>22</a:t>
            </a:r>
          </a:p>
          <a:p>
            <a:r>
              <a:rPr lang="en-US" altLang="zh-TW" sz="2800" b="1" dirty="0">
                <a:solidFill>
                  <a:srgbClr val="FFFFFF"/>
                </a:solidFill>
                <a:latin typeface="Times New Roman" pitchFamily="18" charset="0"/>
                <a:cs typeface="Times New Roman" pitchFamily="18" charset="0"/>
              </a:rPr>
              <a:t>	</a:t>
            </a:r>
            <a:br>
              <a:rPr lang="en-US" altLang="zh-TW" sz="2800" b="1" dirty="0">
                <a:solidFill>
                  <a:srgbClr val="FFFFFF"/>
                </a:solidFill>
                <a:latin typeface="Times New Roman" pitchFamily="18" charset="0"/>
                <a:cs typeface="Times New Roman" pitchFamily="18" charset="0"/>
              </a:rPr>
            </a:br>
            <a:r>
              <a:rPr lang="en-US" altLang="zh-TW" sz="2800" b="1" dirty="0">
                <a:solidFill>
                  <a:srgbClr val="FFFFFF"/>
                </a:solidFill>
                <a:latin typeface="Times New Roman" pitchFamily="18" charset="0"/>
                <a:cs typeface="Times New Roman" pitchFamily="18" charset="0"/>
              </a:rPr>
              <a:t> </a:t>
            </a:r>
            <a:r>
              <a:rPr lang="en-US" altLang="zh-TW" sz="2800" b="1" dirty="0" smtClean="0">
                <a:solidFill>
                  <a:srgbClr val="FFFFFF"/>
                </a:solidFill>
                <a:latin typeface="Times New Roman" pitchFamily="18" charset="0"/>
                <a:cs typeface="Times New Roman" pitchFamily="18" charset="0"/>
              </a:rPr>
              <a:t>International Diversification and Asset Pricing</a:t>
            </a:r>
            <a:endParaRPr lang="en-US" altLang="zh-TW" sz="2800" b="1" dirty="0">
              <a:solidFill>
                <a:srgbClr val="FFFFFF"/>
              </a:solidFill>
              <a:latin typeface="Times New Roman" pitchFamily="18" charset="0"/>
              <a:cs typeface="Times New Roman" pitchFamily="18" charset="0"/>
            </a:endParaRPr>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410837"/>
            <a:ext cx="8858312" cy="639763"/>
          </a:xfrm>
        </p:spPr>
        <p:txBody>
          <a:bodyPr>
            <a:normAutofit/>
          </a:bodyPr>
          <a:lstStyle/>
          <a:p>
            <a:r>
              <a:rPr lang="en-US" altLang="zh-TW" sz="2800" dirty="0" smtClean="0">
                <a:latin typeface="Times New Roman" pitchFamily="18" charset="0"/>
                <a:cs typeface="Times New Roman" pitchFamily="18" charset="0"/>
              </a:rPr>
              <a:t>22.2.1 Segmented versus Integrated World Markets</a:t>
            </a:r>
            <a:endParaRPr lang="zh-TW" altLang="en-US" sz="2800" dirty="0"/>
          </a:p>
        </p:txBody>
      </p:sp>
      <p:sp>
        <p:nvSpPr>
          <p:cNvPr id="3" name="Content Placeholder 2"/>
          <p:cNvSpPr>
            <a:spLocks noGrp="1"/>
          </p:cNvSpPr>
          <p:nvPr>
            <p:ph idx="1"/>
          </p:nvPr>
        </p:nvSpPr>
        <p:spPr/>
        <p:txBody>
          <a:bodyPr>
            <a:normAutofit/>
          </a:bodyPr>
          <a:lstStyle/>
          <a:p>
            <a:pPr>
              <a:buNone/>
            </a:pPr>
            <a:r>
              <a:rPr lang="en-US" altLang="zh-TW" dirty="0" err="1" smtClean="0">
                <a:latin typeface="Times New Roman" pitchFamily="18" charset="0"/>
                <a:cs typeface="Times New Roman" pitchFamily="18" charset="0"/>
              </a:rPr>
              <a:t>Solnik</a:t>
            </a:r>
            <a:r>
              <a:rPr lang="en-US" altLang="zh-TW" dirty="0" smtClean="0">
                <a:latin typeface="Times New Roman" pitchFamily="18" charset="0"/>
                <a:cs typeface="Times New Roman" pitchFamily="18" charset="0"/>
              </a:rPr>
              <a:t> (1974c) shows that the relationship between      ,       , and      can be defined:</a:t>
            </a:r>
          </a:p>
          <a:p>
            <a:pPr algn="r">
              <a:buFont typeface="Wingdings" pitchFamily="2" charset="2"/>
              <a:buNone/>
            </a:pPr>
            <a:r>
              <a:rPr lang="en-US" altLang="zh-TW" dirty="0" smtClean="0">
                <a:latin typeface="Times New Roman" pitchFamily="18" charset="0"/>
                <a:cs typeface="Times New Roman" pitchFamily="18" charset="0"/>
              </a:rPr>
              <a:t>(22.7)</a:t>
            </a:r>
          </a:p>
          <a:p>
            <a:pPr algn="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r>
              <a:rPr lang="en-US" dirty="0" smtClean="0">
                <a:latin typeface="Times New Roman" pitchFamily="18" charset="0"/>
                <a:cs typeface="Times New Roman" pitchFamily="18" charset="0"/>
              </a:rPr>
              <a:t>Equation (22.7) indicates that the international systematic risk of a security </a:t>
            </a:r>
            <a:r>
              <a:rPr lang="en-US" i="1"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in country j (   ) is equal to the product of the national systematic risk of that security (    ) and the international systematic risk (   ).</a:t>
            </a:r>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51203" name="Object 3"/>
          <p:cNvGraphicFramePr>
            <a:graphicFrameLocks noChangeAspect="1"/>
          </p:cNvGraphicFramePr>
          <p:nvPr/>
        </p:nvGraphicFramePr>
        <p:xfrm>
          <a:off x="3286116" y="2214554"/>
          <a:ext cx="2290763" cy="738187"/>
        </p:xfrm>
        <a:graphic>
          <a:graphicData uri="http://schemas.openxmlformats.org/presentationml/2006/ole">
            <mc:AlternateContent xmlns:mc="http://schemas.openxmlformats.org/markup-compatibility/2006">
              <mc:Choice xmlns:v="urn:schemas-microsoft-com:vml" Requires="v">
                <p:oleObj spid="_x0000_s51217" name="Equation" r:id="rId3" imgW="736560" imgH="241200" progId="Equation.DSMT4">
                  <p:embed/>
                </p:oleObj>
              </mc:Choice>
              <mc:Fallback>
                <p:oleObj name="Equation" r:id="rId3" imgW="736560" imgH="241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16" y="2214554"/>
                        <a:ext cx="2290763"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4"/>
          <p:cNvGraphicFramePr>
            <a:graphicFrameLocks noChangeAspect="1"/>
          </p:cNvGraphicFramePr>
          <p:nvPr/>
        </p:nvGraphicFramePr>
        <p:xfrm>
          <a:off x="4286248" y="1643050"/>
          <a:ext cx="428628" cy="452441"/>
        </p:xfrm>
        <a:graphic>
          <a:graphicData uri="http://schemas.openxmlformats.org/presentationml/2006/ole">
            <mc:AlternateContent xmlns:mc="http://schemas.openxmlformats.org/markup-compatibility/2006">
              <mc:Choice xmlns:v="urn:schemas-microsoft-com:vml" Requires="v">
                <p:oleObj spid="_x0000_s51218" name="Equation" r:id="rId5" imgW="228600" imgH="241200" progId="Equation.DSMT4">
                  <p:embed/>
                </p:oleObj>
              </mc:Choice>
              <mc:Fallback>
                <p:oleObj name="Equation" r:id="rId5" imgW="228600" imgH="241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48" y="1643050"/>
                        <a:ext cx="428628" cy="45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2071670" y="1571612"/>
          <a:ext cx="428628" cy="508995"/>
        </p:xfrm>
        <a:graphic>
          <a:graphicData uri="http://schemas.openxmlformats.org/presentationml/2006/ole">
            <mc:AlternateContent xmlns:mc="http://schemas.openxmlformats.org/markup-compatibility/2006">
              <mc:Choice xmlns:v="urn:schemas-microsoft-com:vml" Requires="v">
                <p:oleObj spid="_x0000_s51219" name="Equation" r:id="rId7" imgW="203040" imgH="241200" progId="Equation.DSMT4">
                  <p:embed/>
                </p:oleObj>
              </mc:Choice>
              <mc:Fallback>
                <p:oleObj name="Equation" r:id="rId7" imgW="203040" imgH="241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670" y="1571612"/>
                        <a:ext cx="428628" cy="5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2786050" y="1571612"/>
          <a:ext cx="428628" cy="479054"/>
        </p:xfrm>
        <a:graphic>
          <a:graphicData uri="http://schemas.openxmlformats.org/presentationml/2006/ole">
            <mc:AlternateContent xmlns:mc="http://schemas.openxmlformats.org/markup-compatibility/2006">
              <mc:Choice xmlns:v="urn:schemas-microsoft-com:vml" Requires="v">
                <p:oleObj spid="_x0000_s51220" name="Equation" r:id="rId9" imgW="215640" imgH="241200" progId="Equation.DSMT4">
                  <p:embed/>
                </p:oleObj>
              </mc:Choice>
              <mc:Fallback>
                <p:oleObj name="Equation" r:id="rId9" imgW="215640" imgH="241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050" y="1571612"/>
                        <a:ext cx="428628" cy="47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4" name="Object 14"/>
          <p:cNvGraphicFramePr>
            <a:graphicFrameLocks noChangeAspect="1"/>
          </p:cNvGraphicFramePr>
          <p:nvPr/>
        </p:nvGraphicFramePr>
        <p:xfrm>
          <a:off x="7572396" y="3929066"/>
          <a:ext cx="428625" cy="427029"/>
        </p:xfrm>
        <a:graphic>
          <a:graphicData uri="http://schemas.openxmlformats.org/presentationml/2006/ole">
            <mc:AlternateContent xmlns:mc="http://schemas.openxmlformats.org/markup-compatibility/2006">
              <mc:Choice xmlns:v="urn:schemas-microsoft-com:vml" Requires="v">
                <p:oleObj spid="_x0000_s51221" name="Equation" r:id="rId11" imgW="228600" imgH="241200" progId="Equation.DSMT4">
                  <p:embed/>
                </p:oleObj>
              </mc:Choice>
              <mc:Fallback>
                <p:oleObj name="Equation" r:id="rId11" imgW="228600" imgH="241200" progId="Equation.DSMT4">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96" y="3929066"/>
                        <a:ext cx="428625" cy="42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5" name="Object 15"/>
          <p:cNvGraphicFramePr>
            <a:graphicFrameLocks noChangeAspect="1"/>
          </p:cNvGraphicFramePr>
          <p:nvPr/>
        </p:nvGraphicFramePr>
        <p:xfrm>
          <a:off x="4071934" y="4786322"/>
          <a:ext cx="428625" cy="479425"/>
        </p:xfrm>
        <a:graphic>
          <a:graphicData uri="http://schemas.openxmlformats.org/presentationml/2006/ole">
            <mc:AlternateContent xmlns:mc="http://schemas.openxmlformats.org/markup-compatibility/2006">
              <mc:Choice xmlns:v="urn:schemas-microsoft-com:vml" Requires="v">
                <p:oleObj spid="_x0000_s51222" name="Equation" r:id="rId12" imgW="215640" imgH="241200" progId="Equation.DSMT4">
                  <p:embed/>
                </p:oleObj>
              </mc:Choice>
              <mc:Fallback>
                <p:oleObj name="Equation" r:id="rId12" imgW="215640" imgH="241200" progId="Equation.DSMT4">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1934" y="4786322"/>
                        <a:ext cx="4286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6" name="Object 16"/>
          <p:cNvGraphicFramePr>
            <a:graphicFrameLocks noChangeAspect="1"/>
          </p:cNvGraphicFramePr>
          <p:nvPr/>
        </p:nvGraphicFramePr>
        <p:xfrm>
          <a:off x="3286116" y="5357826"/>
          <a:ext cx="428625" cy="509588"/>
        </p:xfrm>
        <a:graphic>
          <a:graphicData uri="http://schemas.openxmlformats.org/presentationml/2006/ole">
            <mc:AlternateContent xmlns:mc="http://schemas.openxmlformats.org/markup-compatibility/2006">
              <mc:Choice xmlns:v="urn:schemas-microsoft-com:vml" Requires="v">
                <p:oleObj spid="_x0000_s51223" name="Equation" r:id="rId13" imgW="203040" imgH="241200" progId="Equation.DSMT4">
                  <p:embed/>
                </p:oleObj>
              </mc:Choice>
              <mc:Fallback>
                <p:oleObj name="Equation" r:id="rId13" imgW="203040" imgH="241200" progId="Equation.DSMT4">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116" y="5357826"/>
                        <a:ext cx="42862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10</a:t>
            </a:fld>
            <a:endParaRPr lang="en-US" altLang="zh-TW">
              <a:solidFill>
                <a:schemeClr val="accent6">
                  <a:lumMod val="20000"/>
                  <a:lumOff val="8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4282" y="214290"/>
            <a:ext cx="8786874" cy="739775"/>
          </a:xfrm>
        </p:spPr>
        <p:txBody>
          <a:bodyPr/>
          <a:lstStyle/>
          <a:p>
            <a:r>
              <a:rPr lang="en-US" altLang="zh-TW" sz="2800" b="1" dirty="0" smtClean="0">
                <a:latin typeface="Times New Roman" pitchFamily="18" charset="0"/>
                <a:cs typeface="Times New Roman" pitchFamily="18" charset="0"/>
              </a:rPr>
              <a:t>22.2 Theoretical Effects Of International Diversification</a:t>
            </a:r>
            <a:endParaRPr lang="en-US" altLang="zh-TW" sz="2800" b="1" dirty="0">
              <a:latin typeface="Times New Roman" pitchFamily="18" charset="0"/>
              <a:cs typeface="Times New Roman" pitchFamily="18" charset="0"/>
            </a:endParaRPr>
          </a:p>
        </p:txBody>
      </p:sp>
      <p:sp>
        <p:nvSpPr>
          <p:cNvPr id="1741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17415" name="Rectangle 7"/>
          <p:cNvSpPr>
            <a:spLocks noChangeArrowheads="1"/>
          </p:cNvSpPr>
          <p:nvPr/>
        </p:nvSpPr>
        <p:spPr bwMode="auto">
          <a:xfrm>
            <a:off x="0" y="1323975"/>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8" name="Rectangle 7"/>
          <p:cNvSpPr/>
          <p:nvPr/>
        </p:nvSpPr>
        <p:spPr>
          <a:xfrm>
            <a:off x="357158" y="785794"/>
            <a:ext cx="8501122" cy="1785104"/>
          </a:xfrm>
          <a:prstGeom prst="rect">
            <a:avLst/>
          </a:prstGeom>
        </p:spPr>
        <p:txBody>
          <a:bodyPr wrap="square">
            <a:spAutoFit/>
          </a:bodyPr>
          <a:lstStyle/>
          <a:p>
            <a:pPr>
              <a:buFont typeface="Arial" pitchFamily="34" charset="0"/>
              <a:buChar char="•"/>
            </a:pPr>
            <a:r>
              <a:rPr lang="en-US" sz="2200" dirty="0" err="1">
                <a:solidFill>
                  <a:schemeClr val="tx2"/>
                </a:solidFill>
                <a:latin typeface="Times New Roman" pitchFamily="18" charset="0"/>
                <a:cs typeface="Times New Roman" pitchFamily="18" charset="0"/>
              </a:rPr>
              <a:t>Grubel</a:t>
            </a:r>
            <a:r>
              <a:rPr lang="en-US" sz="2200" dirty="0">
                <a:solidFill>
                  <a:schemeClr val="tx2"/>
                </a:solidFill>
                <a:latin typeface="Times New Roman" pitchFamily="18" charset="0"/>
                <a:cs typeface="Times New Roman" pitchFamily="18" charset="0"/>
              </a:rPr>
              <a:t> and </a:t>
            </a:r>
            <a:r>
              <a:rPr lang="en-US" sz="2200" dirty="0" err="1">
                <a:solidFill>
                  <a:schemeClr val="tx2"/>
                </a:solidFill>
                <a:latin typeface="Times New Roman" pitchFamily="18" charset="0"/>
                <a:cs typeface="Times New Roman" pitchFamily="18" charset="0"/>
              </a:rPr>
              <a:t>Fadner</a:t>
            </a:r>
            <a:r>
              <a:rPr lang="en-US" sz="2200" dirty="0">
                <a:solidFill>
                  <a:schemeClr val="tx2"/>
                </a:solidFill>
                <a:latin typeface="Times New Roman" pitchFamily="18" charset="0"/>
                <a:cs typeface="Times New Roman" pitchFamily="18" charset="0"/>
              </a:rPr>
              <a:t> (1971) measured the strength of relationship between the US portfolio and foreign portfolios. </a:t>
            </a:r>
            <a:endParaRPr lang="zh-TW" altLang="en-US" sz="2200" dirty="0">
              <a:solidFill>
                <a:schemeClr val="tx2"/>
              </a:solidFill>
              <a:latin typeface="Times New Roman" pitchFamily="18" charset="0"/>
              <a:cs typeface="Times New Roman" pitchFamily="18" charset="0"/>
            </a:endParaRPr>
          </a:p>
          <a:p>
            <a:pPr>
              <a:buFont typeface="Arial" pitchFamily="34" charset="0"/>
              <a:buChar char="•"/>
            </a:pPr>
            <a:r>
              <a:rPr lang="en-US" sz="2200" b="1" dirty="0">
                <a:solidFill>
                  <a:schemeClr val="tx2"/>
                </a:solidFill>
                <a:latin typeface="Times New Roman" pitchFamily="18" charset="0"/>
                <a:cs typeface="Times New Roman" pitchFamily="18" charset="0"/>
              </a:rPr>
              <a:t>Table 22.3 </a:t>
            </a:r>
            <a:r>
              <a:rPr lang="en-US" sz="2200" dirty="0">
                <a:solidFill>
                  <a:schemeClr val="tx2"/>
                </a:solidFill>
                <a:latin typeface="Times New Roman" pitchFamily="18" charset="0"/>
                <a:cs typeface="Times New Roman" pitchFamily="18" charset="0"/>
              </a:rPr>
              <a:t>shows that the correlation is greater the larger the ratio of an industry’s exports plus imports over output, which means that international diversification pays off.</a:t>
            </a:r>
            <a:endParaRPr lang="zh-TW" altLang="en-US" sz="2200" dirty="0">
              <a:solidFill>
                <a:schemeClr val="tx2"/>
              </a:solidFill>
              <a:latin typeface="Times New Roman" pitchFamily="18" charset="0"/>
              <a:cs typeface="Times New Roman" pitchFamily="18" charset="0"/>
            </a:endParaRPr>
          </a:p>
        </p:txBody>
      </p:sp>
      <p:pic>
        <p:nvPicPr>
          <p:cNvPr id="17416" name="Picture 8"/>
          <p:cNvPicPr>
            <a:picLocks noChangeAspect="1" noChangeArrowheads="1"/>
          </p:cNvPicPr>
          <p:nvPr/>
        </p:nvPicPr>
        <p:blipFill>
          <a:blip r:embed="rId2"/>
          <a:srcRect/>
          <a:stretch>
            <a:fillRect/>
          </a:stretch>
        </p:blipFill>
        <p:spPr bwMode="auto">
          <a:xfrm>
            <a:off x="3266054" y="2543175"/>
            <a:ext cx="5673147" cy="4171973"/>
          </a:xfrm>
          <a:prstGeom prst="rect">
            <a:avLst/>
          </a:prstGeom>
          <a:noFill/>
          <a:ln w="9525">
            <a:noFill/>
            <a:miter lim="800000"/>
            <a:headEnd/>
            <a:tailEnd/>
          </a:ln>
          <a:effectLst/>
        </p:spPr>
      </p:pic>
      <p:sp>
        <p:nvSpPr>
          <p:cNvPr id="10" name="Rectangle 9"/>
          <p:cNvSpPr/>
          <p:nvPr/>
        </p:nvSpPr>
        <p:spPr>
          <a:xfrm>
            <a:off x="285720" y="3000372"/>
            <a:ext cx="2928958" cy="1938992"/>
          </a:xfrm>
          <a:prstGeom prst="rect">
            <a:avLst/>
          </a:prstGeom>
        </p:spPr>
        <p:txBody>
          <a:bodyPr wrap="square">
            <a:spAutoFit/>
          </a:bodyPr>
          <a:lstStyle/>
          <a:p>
            <a:r>
              <a:rPr lang="en-US" sz="2400" b="1" dirty="0">
                <a:solidFill>
                  <a:schemeClr val="tx2"/>
                </a:solidFill>
                <a:latin typeface="Times New Roman" pitchFamily="18" charset="0"/>
                <a:cs typeface="Times New Roman" pitchFamily="18" charset="0"/>
              </a:rPr>
              <a:t>Table </a:t>
            </a:r>
            <a:r>
              <a:rPr lang="en-US" sz="2400" b="1" dirty="0" smtClean="0">
                <a:solidFill>
                  <a:schemeClr val="tx2"/>
                </a:solidFill>
                <a:latin typeface="Times New Roman" pitchFamily="18" charset="0"/>
                <a:cs typeface="Times New Roman" pitchFamily="18" charset="0"/>
              </a:rPr>
              <a:t>22-3</a:t>
            </a:r>
          </a:p>
          <a:p>
            <a:r>
              <a:rPr lang="en-US" sz="2400" dirty="0" smtClean="0">
                <a:solidFill>
                  <a:schemeClr val="tx2"/>
                </a:solidFill>
                <a:latin typeface="Times New Roman" pitchFamily="18" charset="0"/>
                <a:cs typeface="Times New Roman" pitchFamily="18" charset="0"/>
              </a:rPr>
              <a:t>Industries</a:t>
            </a:r>
            <a:r>
              <a:rPr lang="en-US" sz="2400" dirty="0">
                <a:solidFill>
                  <a:schemeClr val="tx2"/>
                </a:solidFill>
                <a:latin typeface="Times New Roman" pitchFamily="18" charset="0"/>
                <a:cs typeface="Times New Roman" pitchFamily="18" charset="0"/>
              </a:rPr>
              <a:t>’ Foreign Trade and Levels of Correlation Quarterly Holding</a:t>
            </a:r>
            <a:endParaRPr lang="zh-TW" altLang="en-US" sz="24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11</a:t>
            </a:fld>
            <a:endParaRPr lang="en-US" altLang="zh-TW">
              <a:solidFill>
                <a:schemeClr val="accent6">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5720" y="285728"/>
            <a:ext cx="8715436" cy="739775"/>
          </a:xfrm>
        </p:spPr>
        <p:txBody>
          <a:bodyPr/>
          <a:lstStyle/>
          <a:p>
            <a:r>
              <a:rPr lang="en-US" altLang="zh-TW" sz="2800" dirty="0" smtClean="0">
                <a:latin typeface="Times New Roman" pitchFamily="18" charset="0"/>
                <a:cs typeface="Times New Roman" pitchFamily="18" charset="0"/>
              </a:rPr>
              <a:t>22.2.2 The CAPM and the APT Applied Internationally </a:t>
            </a:r>
            <a:endParaRPr lang="en-US" altLang="zh-TW" sz="2800" dirty="0">
              <a:latin typeface="Times New Roman" pitchFamily="18" charset="0"/>
              <a:cs typeface="Times New Roman" pitchFamily="18" charset="0"/>
            </a:endParaRPr>
          </a:p>
        </p:txBody>
      </p:sp>
      <p:sp>
        <p:nvSpPr>
          <p:cNvPr id="18435" name="Rectangle 3"/>
          <p:cNvSpPr>
            <a:spLocks noGrp="1" noChangeArrowheads="1"/>
          </p:cNvSpPr>
          <p:nvPr>
            <p:ph idx="1"/>
          </p:nvPr>
        </p:nvSpPr>
        <p:spPr>
          <a:xfrm>
            <a:off x="285720" y="928670"/>
            <a:ext cx="8643997" cy="5929330"/>
          </a:xfrm>
        </p:spPr>
        <p:txBody>
          <a:bodyPr>
            <a:normAutofit fontScale="77500" lnSpcReduction="20000"/>
          </a:bodyPr>
          <a:lstStyle/>
          <a:p>
            <a:pPr>
              <a:buFont typeface="Wingdings" pitchFamily="2" charset="2"/>
              <a:buNone/>
            </a:pPr>
            <a:r>
              <a:rPr lang="en-US" dirty="0" smtClean="0">
                <a:latin typeface="Times New Roman" pitchFamily="18" charset="0"/>
                <a:cs typeface="Times New Roman" pitchFamily="18" charset="0"/>
              </a:rPr>
              <a:t>The APT assumes that the rate of return on any security is a linear function of </a:t>
            </a:r>
            <a:r>
              <a:rPr lang="en-US" i="1"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 factors, or:</a:t>
            </a:r>
            <a:endParaRPr lang="en-US" altLang="zh-TW" dirty="0">
              <a:latin typeface="Times New Roman" pitchFamily="18" charset="0"/>
              <a:cs typeface="Times New Roman" pitchFamily="18" charset="0"/>
            </a:endParaRPr>
          </a:p>
          <a:p>
            <a:pPr algn="r">
              <a:buFont typeface="Wingdings" pitchFamily="2" charset="2"/>
              <a:buNone/>
            </a:pPr>
            <a:r>
              <a:rPr lang="en-US" altLang="zh-TW" dirty="0" smtClean="0">
                <a:latin typeface="Times New Roman" pitchFamily="18" charset="0"/>
                <a:cs typeface="Times New Roman" pitchFamily="18" charset="0"/>
              </a:rPr>
              <a:t>(22.8</a:t>
            </a:r>
            <a:r>
              <a:rPr lang="en-US" altLang="zh-TW" dirty="0">
                <a:latin typeface="Times New Roman" pitchFamily="18" charset="0"/>
                <a:cs typeface="Times New Roman" pitchFamily="18" charset="0"/>
              </a:rPr>
              <a:t>)</a:t>
            </a: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where:</a:t>
            </a: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Solnik</a:t>
            </a:r>
            <a:r>
              <a:rPr lang="en-US" dirty="0" smtClean="0">
                <a:latin typeface="Times New Roman" pitchFamily="18" charset="0"/>
                <a:cs typeface="Times New Roman" pitchFamily="18" charset="0"/>
              </a:rPr>
              <a:t> (1974) extended the APT to the international capital markets, leading to the </a:t>
            </a:r>
            <a:r>
              <a:rPr lang="en-US" b="1" dirty="0" smtClean="0">
                <a:latin typeface="Times New Roman" pitchFamily="18" charset="0"/>
                <a:cs typeface="Times New Roman" pitchFamily="18" charset="0"/>
              </a:rPr>
              <a:t>international arbitrage pricing theory (IAPT).</a:t>
            </a:r>
            <a:r>
              <a:rPr lang="zh-TW" alt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lvl="1"/>
            <a:r>
              <a:rPr lang="en-US" dirty="0" smtClean="0">
                <a:latin typeface="Times New Roman" pitchFamily="18" charset="0"/>
                <a:cs typeface="Times New Roman" pitchFamily="18" charset="0"/>
              </a:rPr>
              <a:t>IAPT overcomes the problem of aggregation when asset demands are summed in the universe of investors who use different numeration to measure returns. </a:t>
            </a:r>
            <a:endParaRPr lang="en-US" altLang="zh-TW" dirty="0">
              <a:latin typeface="Times New Roman" pitchFamily="18" charset="0"/>
              <a:cs typeface="Times New Roman" pitchFamily="18" charset="0"/>
            </a:endParaRPr>
          </a:p>
        </p:txBody>
      </p:sp>
      <p:sp>
        <p:nvSpPr>
          <p:cNvPr id="18437" name="Rectangle 5"/>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8436" name="Object 4"/>
          <p:cNvGraphicFramePr>
            <a:graphicFrameLocks noChangeAspect="1"/>
          </p:cNvGraphicFramePr>
          <p:nvPr/>
        </p:nvGraphicFramePr>
        <p:xfrm>
          <a:off x="2214547" y="1500174"/>
          <a:ext cx="5143536" cy="561516"/>
        </p:xfrm>
        <a:graphic>
          <a:graphicData uri="http://schemas.openxmlformats.org/presentationml/2006/ole">
            <mc:AlternateContent xmlns:mc="http://schemas.openxmlformats.org/markup-compatibility/2006">
              <mc:Choice xmlns:v="urn:schemas-microsoft-com:vml" Requires="v">
                <p:oleObj spid="_x0000_s18439" name="Equation" r:id="rId3" imgW="2184400" imgH="241300" progId="Equation.DSMT4">
                  <p:embed/>
                </p:oleObj>
              </mc:Choice>
              <mc:Fallback>
                <p:oleObj name="Equation" r:id="rId3" imgW="2184400" imgH="2413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47" y="1500174"/>
                        <a:ext cx="5143536" cy="561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Rectangle 7"/>
          <p:cNvSpPr>
            <a:spLocks noChangeArrowheads="1"/>
          </p:cNvSpPr>
          <p:nvPr/>
        </p:nvSpPr>
        <p:spPr bwMode="auto">
          <a:xfrm>
            <a:off x="0" y="28194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8438" name="Object 6"/>
          <p:cNvGraphicFramePr>
            <a:graphicFrameLocks noChangeAspect="1"/>
          </p:cNvGraphicFramePr>
          <p:nvPr/>
        </p:nvGraphicFramePr>
        <p:xfrm>
          <a:off x="1214414" y="2357430"/>
          <a:ext cx="7447987" cy="2286016"/>
        </p:xfrm>
        <a:graphic>
          <a:graphicData uri="http://schemas.openxmlformats.org/presentationml/2006/ole">
            <mc:AlternateContent xmlns:mc="http://schemas.openxmlformats.org/markup-compatibility/2006">
              <mc:Choice xmlns:v="urn:schemas-microsoft-com:vml" Requires="v">
                <p:oleObj spid="_x0000_s18440" name="Equation" r:id="rId5" imgW="3975100" imgH="1219200" progId="Equation.DSMT4">
                  <p:embed/>
                </p:oleObj>
              </mc:Choice>
              <mc:Fallback>
                <p:oleObj name="Equation" r:id="rId5" imgW="3975100" imgH="12192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2357430"/>
                        <a:ext cx="7447987" cy="2286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12</a:t>
            </a:fld>
            <a:endParaRPr lang="en-US" altLang="zh-TW">
              <a:solidFill>
                <a:schemeClr val="accent6">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85728"/>
            <a:ext cx="8229600" cy="739775"/>
          </a:xfrm>
        </p:spPr>
        <p:txBody>
          <a:bodyPr/>
          <a:lstStyle/>
          <a:p>
            <a:r>
              <a:rPr lang="en-US" altLang="zh-TW" sz="3200" dirty="0" smtClean="0">
                <a:latin typeface="Times New Roman" pitchFamily="18" charset="0"/>
                <a:cs typeface="Times New Roman" pitchFamily="18" charset="0"/>
              </a:rPr>
              <a:t>22.2.3 Inflation and Exchange-Rate Risks</a:t>
            </a:r>
            <a:endParaRPr lang="en-US" altLang="zh-TW" sz="3200" dirty="0">
              <a:latin typeface="Times New Roman" pitchFamily="18" charset="0"/>
              <a:cs typeface="Times New Roman" pitchFamily="18" charset="0"/>
            </a:endParaRPr>
          </a:p>
        </p:txBody>
      </p:sp>
      <p:sp>
        <p:nvSpPr>
          <p:cNvPr id="19459" name="Rectangle 3"/>
          <p:cNvSpPr>
            <a:spLocks noGrp="1" noChangeArrowheads="1"/>
          </p:cNvSpPr>
          <p:nvPr>
            <p:ph idx="1"/>
          </p:nvPr>
        </p:nvSpPr>
        <p:spPr>
          <a:xfrm>
            <a:off x="468312" y="928670"/>
            <a:ext cx="8389967" cy="5256212"/>
          </a:xfrm>
        </p:spPr>
        <p:txBody>
          <a:bodyPr>
            <a:normAutofit fontScale="77500" lnSpcReduction="20000"/>
          </a:bodyPr>
          <a:lstStyle/>
          <a:p>
            <a:pPr>
              <a:buFont typeface="Wingdings" pitchFamily="2" charset="2"/>
              <a:buNone/>
            </a:pPr>
            <a:r>
              <a:rPr lang="en-US" b="1" dirty="0" smtClean="0">
                <a:latin typeface="Times New Roman" pitchFamily="18" charset="0"/>
                <a:cs typeface="Times New Roman" pitchFamily="18" charset="0"/>
              </a:rPr>
              <a:t>Inflation differential risk</a:t>
            </a:r>
            <a:r>
              <a:rPr lang="en-US" dirty="0" smtClean="0">
                <a:latin typeface="Times New Roman" pitchFamily="18" charset="0"/>
                <a:cs typeface="Times New Roman" pitchFamily="18" charset="0"/>
              </a:rPr>
              <a:t> is the second added dimension of international diversification.</a:t>
            </a:r>
          </a:p>
          <a:p>
            <a:pPr>
              <a:buNone/>
            </a:pPr>
            <a:r>
              <a:rPr lang="en-US" dirty="0" smtClean="0">
                <a:latin typeface="Times New Roman" pitchFamily="18" charset="0"/>
                <a:cs typeface="Times New Roman" pitchFamily="18" charset="0"/>
              </a:rPr>
              <a:t>There are two types of exchange-rate risk to consider: the </a:t>
            </a:r>
            <a:r>
              <a:rPr lang="en-US" b="1" dirty="0" smtClean="0">
                <a:latin typeface="Times New Roman" pitchFamily="18" charset="0"/>
                <a:cs typeface="Times New Roman" pitchFamily="18" charset="0"/>
              </a:rPr>
              <a:t>risk of inflation </a:t>
            </a:r>
            <a:r>
              <a:rPr lang="en-US" dirty="0" smtClean="0">
                <a:latin typeface="Times New Roman" pitchFamily="18" charset="0"/>
                <a:cs typeface="Times New Roman" pitchFamily="18" charset="0"/>
              </a:rPr>
              <a:t>and </a:t>
            </a:r>
            <a:r>
              <a:rPr lang="en-US" b="1" dirty="0" smtClean="0">
                <a:solidFill>
                  <a:schemeClr val="tx2"/>
                </a:solidFill>
                <a:latin typeface="Times New Roman" pitchFamily="18" charset="0"/>
                <a:cs typeface="Times New Roman" pitchFamily="18" charset="0"/>
              </a:rPr>
              <a:t>relative price risk</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The Fisher effect, used to take into account inflation, can be expanded internationally:</a:t>
            </a:r>
            <a:endParaRPr lang="zh-TW" altLang="en-US" dirty="0" smtClean="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lgn="r">
              <a:buFont typeface="Wingdings" pitchFamily="2" charset="2"/>
              <a:buNone/>
            </a:pPr>
            <a:r>
              <a:rPr lang="en-US" altLang="zh-TW" dirty="0" smtClean="0">
                <a:latin typeface="Times New Roman" pitchFamily="18" charset="0"/>
                <a:cs typeface="Times New Roman" pitchFamily="18" charset="0"/>
              </a:rPr>
              <a:t>(22.9</a:t>
            </a:r>
            <a:r>
              <a:rPr lang="en-US" altLang="zh-TW" dirty="0">
                <a:latin typeface="Times New Roman" pitchFamily="18" charset="0"/>
                <a:cs typeface="Times New Roman" pitchFamily="18" charset="0"/>
              </a:rPr>
              <a:t>)</a:t>
            </a:r>
          </a:p>
          <a:p>
            <a:pPr algn="r">
              <a:buFont typeface="Wingdings" pitchFamily="2" charset="2"/>
              <a:buNone/>
            </a:pPr>
            <a:endParaRPr lang="en-US" altLang="zh-TW" dirty="0">
              <a:latin typeface="Times New Roman" pitchFamily="18" charset="0"/>
              <a:cs typeface="Times New Roman" pitchFamily="18" charset="0"/>
            </a:endParaRPr>
          </a:p>
          <a:p>
            <a:pPr algn="r">
              <a:buFont typeface="Wingdings" pitchFamily="2" charset="2"/>
              <a:buNone/>
            </a:pPr>
            <a:r>
              <a:rPr lang="en-US" altLang="zh-TW" dirty="0" smtClean="0">
                <a:latin typeface="Times New Roman" pitchFamily="18" charset="0"/>
                <a:cs typeface="Times New Roman" pitchFamily="18" charset="0"/>
              </a:rPr>
              <a:t>(22.10)</a:t>
            </a:r>
          </a:p>
          <a:p>
            <a:pPr algn="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Where </a:t>
            </a:r>
            <a:r>
              <a:rPr lang="en-US" altLang="zh-TW" i="1" dirty="0" err="1" smtClean="0">
                <a:latin typeface="Times New Roman" pitchFamily="18" charset="0"/>
                <a:cs typeface="Times New Roman" pitchFamily="18" charset="0"/>
              </a:rPr>
              <a:t>R</a:t>
            </a:r>
            <a:r>
              <a:rPr lang="en-US" altLang="zh-TW" sz="1900" i="1" dirty="0" err="1" smtClean="0">
                <a:latin typeface="Times New Roman" pitchFamily="18" charset="0"/>
                <a:cs typeface="Times New Roman" pitchFamily="18" charset="0"/>
              </a:rPr>
              <a:t>real</a:t>
            </a:r>
            <a:r>
              <a:rPr lang="en-US" altLang="zh-TW" dirty="0" smtClean="0">
                <a:latin typeface="Times New Roman" pitchFamily="18" charset="0"/>
                <a:cs typeface="Times New Roman" pitchFamily="18" charset="0"/>
              </a:rPr>
              <a:t> is the real rate of interest, </a:t>
            </a:r>
            <a:r>
              <a:rPr lang="en-US" altLang="zh-TW" i="1" dirty="0" err="1" smtClean="0">
                <a:latin typeface="Times New Roman" pitchFamily="18" charset="0"/>
                <a:cs typeface="Times New Roman" pitchFamily="18" charset="0"/>
              </a:rPr>
              <a:t>R</a:t>
            </a:r>
            <a:r>
              <a:rPr lang="en-US" altLang="zh-TW" sz="1900" i="1" dirty="0" err="1" smtClean="0">
                <a:latin typeface="Times New Roman" pitchFamily="18" charset="0"/>
                <a:cs typeface="Times New Roman" pitchFamily="18" charset="0"/>
              </a:rPr>
              <a:t>m</a:t>
            </a:r>
            <a:r>
              <a:rPr lang="en-US" altLang="zh-TW" dirty="0" smtClean="0">
                <a:latin typeface="Times New Roman" pitchFamily="18" charset="0"/>
                <a:cs typeface="Times New Roman" pitchFamily="18" charset="0"/>
              </a:rPr>
              <a:t> is the nominal interest rate, and </a:t>
            </a:r>
            <a:r>
              <a:rPr lang="en-US" altLang="zh-TW" i="1" dirty="0" smtClean="0">
                <a:latin typeface="Times New Roman" pitchFamily="18" charset="0"/>
                <a:cs typeface="Times New Roman" pitchFamily="18" charset="0"/>
              </a:rPr>
              <a:t>I</a:t>
            </a:r>
            <a:r>
              <a:rPr lang="en-US" altLang="zh-TW" dirty="0" smtClean="0">
                <a:latin typeface="Times New Roman" pitchFamily="18" charset="0"/>
                <a:cs typeface="Times New Roman" pitchFamily="18" charset="0"/>
              </a:rPr>
              <a:t> is the inflation rate. </a:t>
            </a:r>
            <a:r>
              <a:rPr lang="en-US" dirty="0" smtClean="0">
                <a:latin typeface="Times New Roman" pitchFamily="18" charset="0"/>
                <a:cs typeface="Times New Roman" pitchFamily="18" charset="0"/>
              </a:rPr>
              <a:t>The superscripts, </a:t>
            </a:r>
            <a:r>
              <a:rPr lang="en-US" i="1"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and</a:t>
            </a:r>
            <a:r>
              <a:rPr lang="en-US" i="1" dirty="0" smtClean="0">
                <a:latin typeface="Times New Roman" pitchFamily="18" charset="0"/>
                <a:cs typeface="Times New Roman" pitchFamily="18" charset="0"/>
              </a:rPr>
              <a:t> f</a:t>
            </a:r>
            <a:r>
              <a:rPr lang="en-US" dirty="0" smtClean="0">
                <a:latin typeface="Times New Roman" pitchFamily="18" charset="0"/>
                <a:cs typeface="Times New Roman" pitchFamily="18" charset="0"/>
              </a:rPr>
              <a:t> ,indicate domestic and foreign rates, respectively.</a:t>
            </a:r>
            <a:endParaRPr lang="en-US" altLang="zh-TW" dirty="0">
              <a:latin typeface="Times New Roman" pitchFamily="18" charset="0"/>
              <a:cs typeface="Times New Roman" pitchFamily="18" charset="0"/>
            </a:endParaRPr>
          </a:p>
        </p:txBody>
      </p:sp>
      <p:sp>
        <p:nvSpPr>
          <p:cNvPr id="1946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9460" name="Object 4"/>
          <p:cNvGraphicFramePr>
            <a:graphicFrameLocks noChangeAspect="1"/>
          </p:cNvGraphicFramePr>
          <p:nvPr/>
        </p:nvGraphicFramePr>
        <p:xfrm>
          <a:off x="2285984" y="3286124"/>
          <a:ext cx="4429156" cy="617954"/>
        </p:xfrm>
        <a:graphic>
          <a:graphicData uri="http://schemas.openxmlformats.org/presentationml/2006/ole">
            <mc:AlternateContent xmlns:mc="http://schemas.openxmlformats.org/markup-compatibility/2006">
              <mc:Choice xmlns:v="urn:schemas-microsoft-com:vml" Requires="v">
                <p:oleObj spid="_x0000_s19463" name="Equation" r:id="rId3" imgW="1701800" imgH="241300" progId="Equation.DSMT4">
                  <p:embed/>
                </p:oleObj>
              </mc:Choice>
              <mc:Fallback>
                <p:oleObj name="Equation" r:id="rId3" imgW="1701800" imgH="2413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3286124"/>
                        <a:ext cx="4429156" cy="617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3"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9462" name="Object 6"/>
          <p:cNvGraphicFramePr>
            <a:graphicFrameLocks noChangeAspect="1"/>
          </p:cNvGraphicFramePr>
          <p:nvPr/>
        </p:nvGraphicFramePr>
        <p:xfrm>
          <a:off x="2285984" y="4143380"/>
          <a:ext cx="4572032" cy="631870"/>
        </p:xfrm>
        <a:graphic>
          <a:graphicData uri="http://schemas.openxmlformats.org/presentationml/2006/ole">
            <mc:AlternateContent xmlns:mc="http://schemas.openxmlformats.org/markup-compatibility/2006">
              <mc:Choice xmlns:v="urn:schemas-microsoft-com:vml" Requires="v">
                <p:oleObj spid="_x0000_s19464" name="Equation" r:id="rId5" imgW="1727200" imgH="241300" progId="Equation.DSMT4">
                  <p:embed/>
                </p:oleObj>
              </mc:Choice>
              <mc:Fallback>
                <p:oleObj name="Equation" r:id="rId5" imgW="1727200" imgH="2413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84" y="4143380"/>
                        <a:ext cx="4572032" cy="631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5" name="Rectangle 9"/>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19467" name="Rectangle 1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13</a:t>
            </a:fld>
            <a:endParaRPr lang="en-US" altLang="zh-TW">
              <a:solidFill>
                <a:schemeClr val="accent6">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14290"/>
            <a:ext cx="8229600" cy="739775"/>
          </a:xfrm>
        </p:spPr>
        <p:txBody>
          <a:bodyPr/>
          <a:lstStyle/>
          <a:p>
            <a:r>
              <a:rPr lang="en-US" altLang="zh-TW" sz="3200" b="1" dirty="0" smtClean="0">
                <a:latin typeface="Times New Roman" pitchFamily="18" charset="0"/>
                <a:cs typeface="Times New Roman" pitchFamily="18" charset="0"/>
              </a:rPr>
              <a:t>Sample Problem 22.1</a:t>
            </a:r>
            <a:endParaRPr lang="en-US" altLang="zh-TW" sz="3200" b="1" dirty="0">
              <a:latin typeface="Times New Roman" pitchFamily="18" charset="0"/>
              <a:cs typeface="Times New Roman" pitchFamily="18" charset="0"/>
            </a:endParaRPr>
          </a:p>
        </p:txBody>
      </p:sp>
      <p:sp>
        <p:nvSpPr>
          <p:cNvPr id="20483" name="Rectangle 3"/>
          <p:cNvSpPr>
            <a:spLocks noGrp="1" noChangeArrowheads="1"/>
          </p:cNvSpPr>
          <p:nvPr>
            <p:ph idx="1"/>
          </p:nvPr>
        </p:nvSpPr>
        <p:spPr>
          <a:xfrm>
            <a:off x="428596" y="857232"/>
            <a:ext cx="8229600" cy="5256212"/>
          </a:xfrm>
        </p:spPr>
        <p:txBody>
          <a:bodyPr>
            <a:noAutofit/>
          </a:bodyPr>
          <a:lstStyle/>
          <a:p>
            <a:pPr>
              <a:buFont typeface="Wingdings" pitchFamily="2" charset="2"/>
              <a:buNone/>
            </a:pPr>
            <a:r>
              <a:rPr lang="en-US" sz="2400" dirty="0" smtClean="0">
                <a:latin typeface="Times New Roman" pitchFamily="18" charset="0"/>
                <a:cs typeface="Times New Roman" pitchFamily="18" charset="0"/>
              </a:rPr>
              <a:t>Equations (22.9) and (22.10) can be combined to solve for the relative nominal rates:</a:t>
            </a:r>
            <a:endParaRPr lang="en-US" altLang="zh-TW" sz="2400" dirty="0" smtClean="0">
              <a:latin typeface="Times New Roman" pitchFamily="18" charset="0"/>
              <a:cs typeface="Times New Roman" pitchFamily="18" charset="0"/>
            </a:endParaRPr>
          </a:p>
          <a:p>
            <a:pPr algn="r">
              <a:buFont typeface="Wingdings" pitchFamily="2" charset="2"/>
              <a:buNone/>
            </a:pPr>
            <a:r>
              <a:rPr lang="en-US" altLang="zh-TW" sz="2400" dirty="0" smtClean="0">
                <a:latin typeface="Times New Roman" pitchFamily="18" charset="0"/>
                <a:cs typeface="Times New Roman" pitchFamily="18" charset="0"/>
              </a:rPr>
              <a:t>(22.11)</a:t>
            </a:r>
          </a:p>
          <a:p>
            <a:pPr algn="r">
              <a:buFont typeface="Wingdings" pitchFamily="2" charset="2"/>
              <a:buNone/>
            </a:pPr>
            <a:endParaRPr lang="en-US" altLang="zh-TW" sz="2400" dirty="0" smtClean="0">
              <a:latin typeface="Times New Roman" pitchFamily="18" charset="0"/>
              <a:cs typeface="Times New Roman" pitchFamily="18" charset="0"/>
            </a:endParaRPr>
          </a:p>
          <a:p>
            <a:pPr>
              <a:buFont typeface="Wingdings" pitchFamily="2" charset="2"/>
              <a:buNone/>
            </a:pPr>
            <a:r>
              <a:rPr lang="en-US" sz="2400" dirty="0" smtClean="0">
                <a:latin typeface="Times New Roman" pitchFamily="18" charset="0"/>
                <a:cs typeface="Times New Roman" pitchFamily="18" charset="0"/>
              </a:rPr>
              <a:t>As a first-order approximation, the nominal interest-rate differential between two countries can be shown to be:</a:t>
            </a:r>
            <a:endParaRPr lang="en-US" altLang="zh-TW" sz="2400" dirty="0" smtClean="0">
              <a:latin typeface="Times New Roman" pitchFamily="18" charset="0"/>
              <a:cs typeface="Times New Roman" pitchFamily="18" charset="0"/>
            </a:endParaRPr>
          </a:p>
          <a:p>
            <a:pPr algn="r">
              <a:buFont typeface="Wingdings" pitchFamily="2" charset="2"/>
              <a:buNone/>
            </a:pPr>
            <a:r>
              <a:rPr lang="en-US" altLang="zh-TW" sz="2400" dirty="0" smtClean="0">
                <a:latin typeface="Times New Roman" pitchFamily="18" charset="0"/>
                <a:cs typeface="Times New Roman" pitchFamily="18" charset="0"/>
              </a:rPr>
              <a:t>(22.11A)</a:t>
            </a:r>
          </a:p>
          <a:p>
            <a:endParaRPr lang="en-US" altLang="zh-TW" sz="20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real rate of interest in the United States and Germany is 4%, the inflation rate in the United States is expected to be 5%, and the inflation rate in Germany is expected to be 1%. What is the difference in the nominal rates between the two countries?</a:t>
            </a:r>
            <a:endParaRPr lang="en-US" altLang="zh-TW" sz="2400" dirty="0">
              <a:latin typeface="Times New Roman" pitchFamily="18" charset="0"/>
              <a:cs typeface="Times New Roman" pitchFamily="18" charset="0"/>
            </a:endParaRPr>
          </a:p>
          <a:p>
            <a:endParaRPr lang="en-US" altLang="zh-TW" sz="2400" dirty="0">
              <a:latin typeface="Times New Roman" pitchFamily="18" charset="0"/>
              <a:cs typeface="Times New Roman" pitchFamily="18" charset="0"/>
            </a:endParaRPr>
          </a:p>
          <a:p>
            <a:endParaRPr lang="en-US" altLang="zh-TW" sz="2400" dirty="0">
              <a:latin typeface="Times New Roman" pitchFamily="18" charset="0"/>
              <a:cs typeface="Times New Roman" pitchFamily="18" charset="0"/>
            </a:endParaRPr>
          </a:p>
          <a:p>
            <a:endParaRPr lang="en-US" altLang="zh-TW" sz="2400" dirty="0">
              <a:latin typeface="Times New Roman" pitchFamily="18" charset="0"/>
              <a:cs typeface="Times New Roman" pitchFamily="18" charset="0"/>
            </a:endParaRPr>
          </a:p>
        </p:txBody>
      </p:sp>
      <p:sp>
        <p:nvSpPr>
          <p:cNvPr id="20485" name="Rectangle 5"/>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20484" name="Object 4"/>
          <p:cNvGraphicFramePr>
            <a:graphicFrameLocks noChangeAspect="1"/>
          </p:cNvGraphicFramePr>
          <p:nvPr/>
        </p:nvGraphicFramePr>
        <p:xfrm>
          <a:off x="1928794" y="5639645"/>
          <a:ext cx="5429288" cy="861189"/>
        </p:xfrm>
        <a:graphic>
          <a:graphicData uri="http://schemas.openxmlformats.org/presentationml/2006/ole">
            <mc:AlternateContent xmlns:mc="http://schemas.openxmlformats.org/markup-compatibility/2006">
              <mc:Choice xmlns:v="urn:schemas-microsoft-com:vml" Requires="v">
                <p:oleObj spid="_x0000_s20489" name="Equation" r:id="rId3" imgW="2705040" imgH="431640" progId="Equation.DSMT4">
                  <p:embed/>
                </p:oleObj>
              </mc:Choice>
              <mc:Fallback>
                <p:oleObj name="Equation" r:id="rId3" imgW="270504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5639645"/>
                        <a:ext cx="5429288" cy="861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Rectangle 7"/>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2" name="Object 7"/>
          <p:cNvGraphicFramePr>
            <a:graphicFrameLocks noChangeAspect="1"/>
          </p:cNvGraphicFramePr>
          <p:nvPr/>
        </p:nvGraphicFramePr>
        <p:xfrm>
          <a:off x="2500298" y="1650124"/>
          <a:ext cx="3643338" cy="993058"/>
        </p:xfrm>
        <a:graphic>
          <a:graphicData uri="http://schemas.openxmlformats.org/presentationml/2006/ole">
            <mc:AlternateContent xmlns:mc="http://schemas.openxmlformats.org/markup-compatibility/2006">
              <mc:Choice xmlns:v="urn:schemas-microsoft-com:vml" Requires="v">
                <p:oleObj spid="_x0000_s20490" name="Equation" r:id="rId5" imgW="1777229" imgH="482391" progId="Equation.DSMT4">
                  <p:embed/>
                </p:oleObj>
              </mc:Choice>
              <mc:Fallback>
                <p:oleObj name="Equation" r:id="rId5" imgW="1777229" imgH="482391"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298" y="1650124"/>
                        <a:ext cx="3643338" cy="9930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8" name="Object 8"/>
          <p:cNvGraphicFramePr>
            <a:graphicFrameLocks noChangeAspect="1"/>
          </p:cNvGraphicFramePr>
          <p:nvPr/>
        </p:nvGraphicFramePr>
        <p:xfrm>
          <a:off x="2214546" y="3429001"/>
          <a:ext cx="4357718" cy="524254"/>
        </p:xfrm>
        <a:graphic>
          <a:graphicData uri="http://schemas.openxmlformats.org/presentationml/2006/ole">
            <mc:AlternateContent xmlns:mc="http://schemas.openxmlformats.org/markup-compatibility/2006">
              <mc:Choice xmlns:v="urn:schemas-microsoft-com:vml" Requires="v">
                <p:oleObj spid="_x0000_s20491" name="Equation" r:id="rId7" imgW="1981200" imgH="241300" progId="Equation.DSMT4">
                  <p:embed/>
                </p:oleObj>
              </mc:Choice>
              <mc:Fallback>
                <p:oleObj name="Equation" r:id="rId7" imgW="1981200" imgH="2413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546" y="3429001"/>
                        <a:ext cx="4357718" cy="524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14</a:t>
            </a:fld>
            <a:endParaRPr lang="en-US" altLang="zh-TW">
              <a:solidFill>
                <a:schemeClr val="accent6">
                  <a:lumMod val="20000"/>
                  <a:lumOff val="8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14290"/>
            <a:ext cx="8229600" cy="739775"/>
          </a:xfrm>
        </p:spPr>
        <p:txBody>
          <a:bodyPr/>
          <a:lstStyle/>
          <a:p>
            <a:r>
              <a:rPr lang="en-US" altLang="zh-TW" sz="3200" dirty="0" smtClean="0">
                <a:latin typeface="Times New Roman" pitchFamily="18" charset="0"/>
                <a:cs typeface="Times New Roman" pitchFamily="18" charset="0"/>
              </a:rPr>
              <a:t>Sample Problem 22.2</a:t>
            </a:r>
            <a:endParaRPr lang="en-US" altLang="zh-TW" sz="3200" b="1" i="1" dirty="0"/>
          </a:p>
        </p:txBody>
      </p:sp>
      <p:grpSp>
        <p:nvGrpSpPr>
          <p:cNvPr id="21527" name="Group 23"/>
          <p:cNvGrpSpPr>
            <a:grpSpLocks/>
          </p:cNvGrpSpPr>
          <p:nvPr/>
        </p:nvGrpSpPr>
        <p:grpSpPr bwMode="auto">
          <a:xfrm>
            <a:off x="1928794" y="5214950"/>
            <a:ext cx="4119987" cy="1169622"/>
            <a:chOff x="1228" y="794"/>
            <a:chExt cx="2533" cy="835"/>
          </a:xfrm>
        </p:grpSpPr>
        <p:grpSp>
          <p:nvGrpSpPr>
            <p:cNvPr id="21526" name="Group 22"/>
            <p:cNvGrpSpPr>
              <a:grpSpLocks/>
            </p:cNvGrpSpPr>
            <p:nvPr/>
          </p:nvGrpSpPr>
          <p:grpSpPr bwMode="auto">
            <a:xfrm>
              <a:off x="1228" y="794"/>
              <a:ext cx="2533" cy="561"/>
              <a:chOff x="1228" y="794"/>
              <a:chExt cx="2533" cy="561"/>
            </a:xfrm>
          </p:grpSpPr>
          <p:graphicFrame>
            <p:nvGraphicFramePr>
              <p:cNvPr id="21511" name="Object 7"/>
              <p:cNvGraphicFramePr>
                <a:graphicFrameLocks noChangeAspect="1"/>
              </p:cNvGraphicFramePr>
              <p:nvPr/>
            </p:nvGraphicFramePr>
            <p:xfrm>
              <a:off x="1228" y="845"/>
              <a:ext cx="2533" cy="510"/>
            </p:xfrm>
            <a:graphic>
              <a:graphicData uri="http://schemas.openxmlformats.org/presentationml/2006/ole">
                <mc:AlternateContent xmlns:mc="http://schemas.openxmlformats.org/markup-compatibility/2006">
                  <mc:Choice xmlns:v="urn:schemas-microsoft-com:vml" Requires="v">
                    <p:oleObj spid="_x0000_s21538" name="Equation" r:id="rId3" imgW="2057400" imgH="431640" progId="Equation.DSMT4">
                      <p:embed/>
                    </p:oleObj>
                  </mc:Choice>
                  <mc:Fallback>
                    <p:oleObj name="Equation" r:id="rId3" imgW="2057400" imgH="43164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 y="845"/>
                            <a:ext cx="2533" cy="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9" name="Rectangle 5"/>
              <p:cNvSpPr>
                <a:spLocks noChangeArrowheads="1"/>
              </p:cNvSpPr>
              <p:nvPr/>
            </p:nvSpPr>
            <p:spPr bwMode="auto">
              <a:xfrm>
                <a:off x="1723" y="860"/>
                <a:ext cx="202" cy="323"/>
              </a:xfrm>
              <a:prstGeom prst="rect">
                <a:avLst/>
              </a:prstGeom>
              <a:noFill/>
              <a:ln w="9525">
                <a:noFill/>
                <a:miter lim="800000"/>
                <a:headEnd/>
                <a:tailEnd/>
              </a:ln>
            </p:spPr>
            <p:txBody>
              <a:bodyPr lIns="0" tIns="0" rIns="0" bIns="0"/>
              <a:lstStyle/>
              <a:p>
                <a:pPr>
                  <a:spcBef>
                    <a:spcPts val="300"/>
                  </a:spcBef>
                </a:pPr>
                <a:r>
                  <a:rPr lang="en-US" altLang="zh-TW" sz="1400" dirty="0">
                    <a:latin typeface="Times New Roman"/>
                  </a:rPr>
                  <a:t>£</a:t>
                </a:r>
                <a:endParaRPr lang="en-US" altLang="zh-TW" sz="1400" dirty="0"/>
              </a:p>
            </p:txBody>
          </p:sp>
          <p:sp>
            <p:nvSpPr>
              <p:cNvPr id="21524" name="Rectangle 20"/>
              <p:cNvSpPr>
                <a:spLocks noChangeArrowheads="1"/>
              </p:cNvSpPr>
              <p:nvPr/>
            </p:nvSpPr>
            <p:spPr bwMode="auto">
              <a:xfrm>
                <a:off x="2473" y="794"/>
                <a:ext cx="227" cy="294"/>
              </a:xfrm>
              <a:prstGeom prst="rect">
                <a:avLst/>
              </a:prstGeom>
              <a:noFill/>
              <a:ln w="9525">
                <a:noFill/>
                <a:miter lim="800000"/>
                <a:headEnd/>
                <a:tailEnd/>
              </a:ln>
              <a:effectLst/>
            </p:spPr>
            <p:txBody>
              <a:bodyPr>
                <a:spAutoFit/>
              </a:bodyPr>
              <a:lstStyle/>
              <a:p>
                <a:r>
                  <a:rPr lang="en-US" altLang="zh-TW" sz="2800" dirty="0">
                    <a:latin typeface="Times New Roman" pitchFamily="18" charset="0"/>
                  </a:rPr>
                  <a:t>£</a:t>
                </a:r>
              </a:p>
            </p:txBody>
          </p:sp>
        </p:grpSp>
        <p:sp>
          <p:nvSpPr>
            <p:cNvPr id="21510" name="Rectangle 6"/>
            <p:cNvSpPr>
              <a:spLocks noChangeArrowheads="1"/>
            </p:cNvSpPr>
            <p:nvPr/>
          </p:nvSpPr>
          <p:spPr bwMode="auto">
            <a:xfrm>
              <a:off x="2121" y="1085"/>
              <a:ext cx="563" cy="544"/>
            </a:xfrm>
            <a:prstGeom prst="rect">
              <a:avLst/>
            </a:prstGeom>
            <a:noFill/>
            <a:ln w="9525">
              <a:noFill/>
              <a:miter lim="800000"/>
              <a:headEnd/>
              <a:tailEnd/>
            </a:ln>
          </p:spPr>
          <p:txBody>
            <a:bodyPr lIns="0" tIns="0" rIns="0" bIns="0"/>
            <a:lstStyle/>
            <a:p>
              <a:r>
                <a:rPr lang="en-US" altLang="zh-TW" sz="2800" dirty="0">
                  <a:latin typeface="Times New Roman"/>
                </a:rPr>
                <a:t>£</a:t>
              </a:r>
              <a:endParaRPr lang="en-US" altLang="zh-TW" sz="2800" dirty="0"/>
            </a:p>
          </p:txBody>
        </p:sp>
      </p:grpSp>
      <p:sp>
        <p:nvSpPr>
          <p:cNvPr id="21523" name="Rectangle 19"/>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zh-TW" altLang="en-US"/>
          </a:p>
        </p:txBody>
      </p:sp>
      <p:grpSp>
        <p:nvGrpSpPr>
          <p:cNvPr id="21534" name="Group 30"/>
          <p:cNvGrpSpPr>
            <a:grpSpLocks/>
          </p:cNvGrpSpPr>
          <p:nvPr/>
        </p:nvGrpSpPr>
        <p:grpSpPr bwMode="auto">
          <a:xfrm>
            <a:off x="2071670" y="5857892"/>
            <a:ext cx="6788191" cy="691884"/>
            <a:chOff x="479" y="2384"/>
            <a:chExt cx="4594" cy="566"/>
          </a:xfrm>
        </p:grpSpPr>
        <p:graphicFrame>
          <p:nvGraphicFramePr>
            <p:cNvPr id="21533" name="Object 29"/>
            <p:cNvGraphicFramePr>
              <a:graphicFrameLocks noChangeAspect="1"/>
            </p:cNvGraphicFramePr>
            <p:nvPr/>
          </p:nvGraphicFramePr>
          <p:xfrm>
            <a:off x="479" y="2384"/>
            <a:ext cx="4169" cy="566"/>
          </p:xfrm>
          <a:graphic>
            <a:graphicData uri="http://schemas.openxmlformats.org/presentationml/2006/ole">
              <mc:AlternateContent xmlns:mc="http://schemas.openxmlformats.org/markup-compatibility/2006">
                <mc:Choice xmlns:v="urn:schemas-microsoft-com:vml" Requires="v">
                  <p:oleObj spid="_x0000_s21539" name="Equation" r:id="rId5" imgW="3517560" imgH="431640" progId="Equation.DSMT4">
                    <p:embed/>
                  </p:oleObj>
                </mc:Choice>
                <mc:Fallback>
                  <p:oleObj name="Equation" r:id="rId5" imgW="3517560" imgH="431640" progId="Equation.DSMT4">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 y="2384"/>
                          <a:ext cx="4169" cy="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9" name="Rectangle 25"/>
            <p:cNvSpPr>
              <a:spLocks noChangeArrowheads="1"/>
            </p:cNvSpPr>
            <p:nvPr/>
          </p:nvSpPr>
          <p:spPr bwMode="auto">
            <a:xfrm>
              <a:off x="928" y="2501"/>
              <a:ext cx="542" cy="447"/>
            </a:xfrm>
            <a:prstGeom prst="rect">
              <a:avLst/>
            </a:prstGeom>
            <a:noFill/>
            <a:ln w="9525">
              <a:noFill/>
              <a:miter lim="800000"/>
              <a:headEnd/>
              <a:tailEnd/>
            </a:ln>
          </p:spPr>
          <p:txBody>
            <a:bodyPr lIns="0" tIns="0" rIns="0" bIns="0"/>
            <a:lstStyle/>
            <a:p>
              <a:pPr>
                <a:spcBef>
                  <a:spcPts val="500"/>
                </a:spcBef>
              </a:pPr>
              <a:r>
                <a:rPr lang="en-US" altLang="zh-TW" sz="1400" dirty="0">
                  <a:latin typeface="Times New Roman"/>
                </a:rPr>
                <a:t>£</a:t>
              </a:r>
              <a:endParaRPr lang="en-US" altLang="zh-TW" sz="1400" dirty="0"/>
            </a:p>
          </p:txBody>
        </p:sp>
        <p:sp>
          <p:nvSpPr>
            <p:cNvPr id="21530" name="Rectangle 26"/>
            <p:cNvSpPr>
              <a:spLocks noChangeArrowheads="1"/>
            </p:cNvSpPr>
            <p:nvPr/>
          </p:nvSpPr>
          <p:spPr bwMode="auto">
            <a:xfrm>
              <a:off x="2640" y="2463"/>
              <a:ext cx="678" cy="447"/>
            </a:xfrm>
            <a:prstGeom prst="rect">
              <a:avLst/>
            </a:prstGeom>
            <a:noFill/>
            <a:ln w="9525">
              <a:noFill/>
              <a:miter lim="800000"/>
              <a:headEnd/>
              <a:tailEnd/>
            </a:ln>
          </p:spPr>
          <p:txBody>
            <a:bodyPr lIns="0" tIns="0" rIns="0" bIns="0"/>
            <a:lstStyle/>
            <a:p>
              <a:r>
                <a:rPr lang="en-US" altLang="zh-TW" sz="2800" dirty="0">
                  <a:latin typeface="Times New Roman"/>
                </a:rPr>
                <a:t>£</a:t>
              </a:r>
              <a:endParaRPr lang="en-US" altLang="zh-TW" sz="2800" dirty="0"/>
            </a:p>
          </p:txBody>
        </p:sp>
        <p:sp>
          <p:nvSpPr>
            <p:cNvPr id="21531" name="Rectangle 27"/>
            <p:cNvSpPr>
              <a:spLocks noChangeArrowheads="1"/>
            </p:cNvSpPr>
            <p:nvPr/>
          </p:nvSpPr>
          <p:spPr bwMode="auto">
            <a:xfrm>
              <a:off x="1782" y="2442"/>
              <a:ext cx="678" cy="447"/>
            </a:xfrm>
            <a:prstGeom prst="rect">
              <a:avLst/>
            </a:prstGeom>
            <a:noFill/>
            <a:ln w="9525">
              <a:noFill/>
              <a:miter lim="800000"/>
              <a:headEnd/>
              <a:tailEnd/>
            </a:ln>
          </p:spPr>
          <p:txBody>
            <a:bodyPr lIns="0" tIns="0" rIns="0" bIns="0"/>
            <a:lstStyle/>
            <a:p>
              <a:r>
                <a:rPr lang="en-US" altLang="zh-TW" sz="2800" dirty="0">
                  <a:latin typeface="Times New Roman"/>
                </a:rPr>
                <a:t>£</a:t>
              </a:r>
              <a:endParaRPr lang="en-US" altLang="zh-TW" sz="2800" dirty="0"/>
            </a:p>
          </p:txBody>
        </p:sp>
        <p:sp>
          <p:nvSpPr>
            <p:cNvPr id="21532" name="Rectangle 28"/>
            <p:cNvSpPr>
              <a:spLocks noChangeArrowheads="1"/>
            </p:cNvSpPr>
            <p:nvPr/>
          </p:nvSpPr>
          <p:spPr bwMode="auto">
            <a:xfrm>
              <a:off x="4395" y="2442"/>
              <a:ext cx="678" cy="447"/>
            </a:xfrm>
            <a:prstGeom prst="rect">
              <a:avLst/>
            </a:prstGeom>
            <a:noFill/>
            <a:ln w="9525">
              <a:noFill/>
              <a:miter lim="800000"/>
              <a:headEnd/>
              <a:tailEnd/>
            </a:ln>
          </p:spPr>
          <p:txBody>
            <a:bodyPr lIns="0" tIns="0" rIns="0" bIns="0"/>
            <a:lstStyle/>
            <a:p>
              <a:r>
                <a:rPr lang="en-US" altLang="zh-TW" sz="2800" dirty="0">
                  <a:latin typeface="Times New Roman"/>
                </a:rPr>
                <a:t>£</a:t>
              </a:r>
              <a:endParaRPr lang="en-US" altLang="zh-TW" sz="2800" dirty="0"/>
            </a:p>
          </p:txBody>
        </p:sp>
      </p:grpSp>
      <p:sp>
        <p:nvSpPr>
          <p:cNvPr id="16" name="Rectangle 15"/>
          <p:cNvSpPr/>
          <p:nvPr/>
        </p:nvSpPr>
        <p:spPr>
          <a:xfrm>
            <a:off x="7042988" y="3071810"/>
            <a:ext cx="1159292" cy="461665"/>
          </a:xfrm>
          <a:prstGeom prst="rect">
            <a:avLst/>
          </a:prstGeom>
        </p:spPr>
        <p:txBody>
          <a:bodyPr wrap="none">
            <a:spAutoFit/>
          </a:bodyPr>
          <a:lstStyle/>
          <a:p>
            <a:pPr algn="r">
              <a:buFont typeface="Wingdings" pitchFamily="2" charset="2"/>
              <a:buNone/>
            </a:pPr>
            <a:r>
              <a:rPr lang="en-US" altLang="zh-TW" sz="2400" dirty="0" smtClean="0">
                <a:solidFill>
                  <a:schemeClr val="tx2"/>
                </a:solidFill>
                <a:latin typeface="Times New Roman" pitchFamily="18" charset="0"/>
                <a:cs typeface="Times New Roman" pitchFamily="18" charset="0"/>
              </a:rPr>
              <a:t>(22.12) </a:t>
            </a:r>
            <a:endParaRPr lang="en-US" altLang="zh-TW" sz="2400" dirty="0">
              <a:solidFill>
                <a:schemeClr val="tx2"/>
              </a:solidFill>
              <a:latin typeface="Times New Roman" pitchFamily="18" charset="0"/>
              <a:cs typeface="Times New Roman" pitchFamily="18" charset="0"/>
            </a:endParaRPr>
          </a:p>
        </p:txBody>
      </p:sp>
      <p:graphicFrame>
        <p:nvGraphicFramePr>
          <p:cNvPr id="2" name="Object 30"/>
          <p:cNvGraphicFramePr>
            <a:graphicFrameLocks noChangeAspect="1"/>
          </p:cNvGraphicFramePr>
          <p:nvPr/>
        </p:nvGraphicFramePr>
        <p:xfrm>
          <a:off x="2214545" y="2857496"/>
          <a:ext cx="3984133" cy="857256"/>
        </p:xfrm>
        <a:graphic>
          <a:graphicData uri="http://schemas.openxmlformats.org/presentationml/2006/ole">
            <mc:AlternateContent xmlns:mc="http://schemas.openxmlformats.org/markup-compatibility/2006">
              <mc:Choice xmlns:v="urn:schemas-microsoft-com:vml" Requires="v">
                <p:oleObj spid="_x0000_s21540" name="Equation" r:id="rId7" imgW="2120900" imgH="457200" progId="Equation.DSMT4">
                  <p:embed/>
                </p:oleObj>
              </mc:Choice>
              <mc:Fallback>
                <p:oleObj name="Equation" r:id="rId7" imgW="2120900" imgH="457200" progId="Equation.DSMT4">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545" y="2857496"/>
                        <a:ext cx="3984133"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5" name="Rectangle 31"/>
          <p:cNvSpPr>
            <a:spLocks noChangeArrowheads="1"/>
          </p:cNvSpPr>
          <p:nvPr/>
        </p:nvSpPr>
        <p:spPr bwMode="auto">
          <a:xfrm>
            <a:off x="357158" y="785794"/>
            <a:ext cx="814393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zh-TW"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The inflation rate in each country will have an impact on the value of the currency in that particular country.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zh-TW"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The amount of the impact can be determined relatively precisely since the parity between currencies must be observed by the law of price equilibrium,</a:t>
            </a:r>
            <a:r>
              <a:rPr kumimoji="1" lang="en-US" altLang="zh-TW" sz="2200" b="0" i="0" u="none" strike="noStrike" cap="none" normalizeH="0" dirty="0" smtClean="0">
                <a:ln>
                  <a:noFill/>
                </a:ln>
                <a:solidFill>
                  <a:schemeClr val="tx2"/>
                </a:solidFill>
                <a:effectLst/>
                <a:latin typeface="Times New Roman" pitchFamily="18" charset="0"/>
                <a:ea typeface="新細明體" pitchFamily="18" charset="-120"/>
                <a:cs typeface="Times New Roman" pitchFamily="18" charset="0"/>
              </a:rPr>
              <a:t> which c</a:t>
            </a:r>
            <a:r>
              <a:rPr kumimoji="1" lang="en-US" altLang="zh-TW"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an be expressed as: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altLang="zh-TW" sz="2200" dirty="0" smtClean="0">
              <a:solidFill>
                <a:schemeClr val="tx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1" lang="en-US" altLang="zh-TW"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1" lang="en-US" altLang="zh-TW" sz="2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r>
              <a:rPr lang="en-US" altLang="zh-TW" sz="2200" dirty="0" smtClean="0">
                <a:solidFill>
                  <a:schemeClr val="tx2"/>
                </a:solidFill>
                <a:latin typeface="Times New Roman" pitchFamily="18" charset="0"/>
                <a:cs typeface="Times New Roman" pitchFamily="18" charset="0"/>
              </a:rPr>
              <a:t>Where         is the expected future exchange rate between the foreign and the domestic currency and         is the current spot exchange rate.</a:t>
            </a:r>
          </a:p>
          <a:p>
            <a:pPr>
              <a:buFont typeface="Arial" pitchFamily="34" charset="0"/>
              <a:buChar char="•"/>
            </a:pPr>
            <a:r>
              <a:rPr lang="en-US" altLang="zh-TW" sz="2000" dirty="0" smtClean="0">
                <a:solidFill>
                  <a:schemeClr val="tx2"/>
                </a:solidFill>
                <a:latin typeface="Times New Roman" pitchFamily="18" charset="0"/>
                <a:cs typeface="Times New Roman" pitchFamily="18" charset="0"/>
              </a:rPr>
              <a:t>The current spot exchange rate between the US dollar and the British pound is $2.00/</a:t>
            </a:r>
            <a:r>
              <a:rPr lang="zh-TW" altLang="en-US" sz="2000" dirty="0" smtClean="0">
                <a:solidFill>
                  <a:schemeClr val="tx2"/>
                </a:solidFill>
                <a:latin typeface="Times New Roman" pitchFamily="18" charset="0"/>
                <a:cs typeface="Times New Roman" pitchFamily="18" charset="0"/>
              </a:rPr>
              <a:t>￡</a:t>
            </a:r>
            <a:r>
              <a:rPr lang="en-US" altLang="zh-TW" sz="2000" dirty="0" smtClean="0">
                <a:solidFill>
                  <a:schemeClr val="tx2"/>
                </a:solidFill>
                <a:latin typeface="Times New Roman" pitchFamily="18" charset="0"/>
                <a:cs typeface="Times New Roman" pitchFamily="18" charset="0"/>
              </a:rPr>
              <a:t>, the expected inflation in the United States is 5%, and the expected inflation in England is 10%. What is the expected future spot rate (</a:t>
            </a:r>
            <a:r>
              <a:rPr lang="zh-TW" altLang="en-US" sz="2000" dirty="0" smtClean="0">
                <a:solidFill>
                  <a:schemeClr val="tx2"/>
                </a:solidFill>
                <a:latin typeface="Times New Roman" pitchFamily="18" charset="0"/>
                <a:cs typeface="Times New Roman" pitchFamily="18" charset="0"/>
              </a:rPr>
              <a:t>＄</a:t>
            </a:r>
            <a:r>
              <a:rPr lang="en-US" altLang="zh-TW" sz="2000" dirty="0" smtClean="0">
                <a:solidFill>
                  <a:schemeClr val="tx2"/>
                </a:solidFill>
                <a:latin typeface="Times New Roman" pitchFamily="18" charset="0"/>
                <a:cs typeface="Times New Roman" pitchFamily="18" charset="0"/>
              </a:rPr>
              <a:t>/</a:t>
            </a:r>
            <a:r>
              <a:rPr lang="zh-TW" altLang="en-US" sz="2000" dirty="0" smtClean="0">
                <a:solidFill>
                  <a:schemeClr val="tx2"/>
                </a:solidFill>
                <a:latin typeface="Times New Roman" pitchFamily="18" charset="0"/>
                <a:cs typeface="Times New Roman" pitchFamily="18" charset="0"/>
              </a:rPr>
              <a:t>￡</a:t>
            </a:r>
            <a:r>
              <a:rPr lang="en-US" altLang="zh-TW" sz="2000" dirty="0" smtClean="0">
                <a:solidFill>
                  <a:schemeClr val="tx2"/>
                </a:solidFill>
                <a:latin typeface="Times New Roman" pitchFamily="18" charset="0"/>
                <a:cs typeface="Times New Roman" pitchFamily="18" charset="0"/>
              </a:rPr>
              <a:t>)?</a:t>
            </a:r>
            <a:endParaRPr kumimoji="1" lang="en-US" altLang="zh-TW" sz="2000" b="0" i="0" u="none" strike="noStrike" cap="none" normalizeH="0" baseline="0" dirty="0" smtClean="0">
              <a:ln>
                <a:noFill/>
              </a:ln>
              <a:solidFill>
                <a:schemeClr val="tx2"/>
              </a:solidFill>
              <a:effectLst/>
              <a:latin typeface="Times New Roman" pitchFamily="18" charset="0"/>
              <a:cs typeface="Times New Roman" pitchFamily="18" charset="0"/>
            </a:endParaRPr>
          </a:p>
        </p:txBody>
      </p:sp>
      <p:graphicFrame>
        <p:nvGraphicFramePr>
          <p:cNvPr id="21536" name="Object 32"/>
          <p:cNvGraphicFramePr>
            <a:graphicFrameLocks noChangeAspect="1"/>
          </p:cNvGraphicFramePr>
          <p:nvPr/>
        </p:nvGraphicFramePr>
        <p:xfrm>
          <a:off x="1214414" y="3566161"/>
          <a:ext cx="571504" cy="434343"/>
        </p:xfrm>
        <a:graphic>
          <a:graphicData uri="http://schemas.openxmlformats.org/presentationml/2006/ole">
            <mc:AlternateContent xmlns:mc="http://schemas.openxmlformats.org/markup-compatibility/2006">
              <mc:Choice xmlns:v="urn:schemas-microsoft-com:vml" Requires="v">
                <p:oleObj spid="_x0000_s21541" name="Equation" r:id="rId9" imgW="317160" imgH="241200" progId="Equation.DSMT4">
                  <p:embed/>
                </p:oleObj>
              </mc:Choice>
              <mc:Fallback>
                <p:oleObj name="Equation" r:id="rId9" imgW="317160" imgH="241200" progId="Equation.DSMT4">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4414" y="3566161"/>
                        <a:ext cx="571504" cy="43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7" name="Object 33"/>
          <p:cNvGraphicFramePr>
            <a:graphicFrameLocks noChangeAspect="1"/>
          </p:cNvGraphicFramePr>
          <p:nvPr/>
        </p:nvGraphicFramePr>
        <p:xfrm>
          <a:off x="3929058" y="3929066"/>
          <a:ext cx="586544" cy="428628"/>
        </p:xfrm>
        <a:graphic>
          <a:graphicData uri="http://schemas.openxmlformats.org/presentationml/2006/ole">
            <mc:AlternateContent xmlns:mc="http://schemas.openxmlformats.org/markup-compatibility/2006">
              <mc:Choice xmlns:v="urn:schemas-microsoft-com:vml" Requires="v">
                <p:oleObj spid="_x0000_s21542" name="Equation" r:id="rId11" imgW="330120" imgH="241200" progId="Equation.DSMT4">
                  <p:embed/>
                </p:oleObj>
              </mc:Choice>
              <mc:Fallback>
                <p:oleObj name="Equation" r:id="rId11" imgW="330120" imgH="241200" progId="Equation.DSMT4">
                  <p:embed/>
                  <p:pic>
                    <p:nvPicPr>
                      <p:cNvPr id="0"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9058" y="3929066"/>
                        <a:ext cx="586544" cy="42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15</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739775"/>
          </a:xfrm>
        </p:spPr>
        <p:txBody>
          <a:bodyPr/>
          <a:lstStyle/>
          <a:p>
            <a:r>
              <a:rPr lang="en-US" altLang="zh-TW" sz="2800" b="1" dirty="0" smtClean="0">
                <a:latin typeface="Times New Roman" pitchFamily="18" charset="0"/>
                <a:cs typeface="Times New Roman" pitchFamily="18" charset="0"/>
              </a:rPr>
              <a:t>22.3 Applied International Diversification</a:t>
            </a:r>
            <a:endParaRPr lang="en-US" altLang="zh-TW" sz="2800" b="1" dirty="0">
              <a:latin typeface="Times New Roman" pitchFamily="18" charset="0"/>
              <a:cs typeface="Times New Roman" pitchFamily="18" charset="0"/>
            </a:endParaRPr>
          </a:p>
        </p:txBody>
      </p:sp>
      <p:sp>
        <p:nvSpPr>
          <p:cNvPr id="22531" name="Rectangle 3"/>
          <p:cNvSpPr>
            <a:spLocks noGrp="1" noChangeArrowheads="1"/>
          </p:cNvSpPr>
          <p:nvPr>
            <p:ph idx="1"/>
          </p:nvPr>
        </p:nvSpPr>
        <p:spPr>
          <a:xfrm>
            <a:off x="468313" y="1268413"/>
            <a:ext cx="8229600" cy="5256212"/>
          </a:xfrm>
        </p:spPr>
        <p:txBody>
          <a:bodyPr>
            <a:normAutofit lnSpcReduction="10000"/>
          </a:bodyPr>
          <a:lstStyle/>
          <a:p>
            <a:pPr>
              <a:buNone/>
            </a:pPr>
            <a:r>
              <a:rPr lang="en-US" altLang="zh-TW" sz="2600" dirty="0" smtClean="0">
                <a:latin typeface="Times New Roman" pitchFamily="18" charset="0"/>
                <a:cs typeface="Times New Roman" pitchFamily="18" charset="0"/>
              </a:rPr>
              <a:t>22.3.1 Direct </a:t>
            </a:r>
            <a:r>
              <a:rPr lang="en-US" altLang="zh-TW" sz="2600" dirty="0">
                <a:latin typeface="Times New Roman" pitchFamily="18" charset="0"/>
                <a:cs typeface="Times New Roman" pitchFamily="18" charset="0"/>
              </a:rPr>
              <a:t>Foreign Investment</a:t>
            </a:r>
          </a:p>
          <a:p>
            <a:pPr>
              <a:buFont typeface="Wingdings" pitchFamily="2" charset="2"/>
              <a:buNone/>
            </a:pPr>
            <a:r>
              <a:rPr lang="en-US" altLang="zh-TW" sz="2600" dirty="0">
                <a:latin typeface="Times New Roman" pitchFamily="18" charset="0"/>
                <a:cs typeface="Times New Roman" pitchFamily="18" charset="0"/>
              </a:rPr>
              <a:t>   </a:t>
            </a:r>
            <a:r>
              <a:rPr lang="en-US" altLang="zh-TW" sz="2600" dirty="0" smtClean="0">
                <a:latin typeface="Times New Roman" pitchFamily="18" charset="0"/>
                <a:cs typeface="Times New Roman" pitchFamily="18" charset="0"/>
              </a:rPr>
              <a:t>22.3.1.1Canada</a:t>
            </a:r>
            <a:endParaRPr lang="en-US" altLang="zh-TW" sz="2600" dirty="0">
              <a:latin typeface="Times New Roman" pitchFamily="18" charset="0"/>
              <a:cs typeface="Times New Roman" pitchFamily="18" charset="0"/>
            </a:endParaRPr>
          </a:p>
          <a:p>
            <a:pPr>
              <a:buFont typeface="Wingdings" pitchFamily="2" charset="2"/>
              <a:buNone/>
            </a:pPr>
            <a:r>
              <a:rPr lang="en-US" altLang="zh-TW" sz="2600" dirty="0">
                <a:latin typeface="Times New Roman" pitchFamily="18" charset="0"/>
                <a:cs typeface="Times New Roman" pitchFamily="18" charset="0"/>
              </a:rPr>
              <a:t>   </a:t>
            </a:r>
            <a:r>
              <a:rPr lang="en-US" altLang="zh-TW" sz="2600" dirty="0" smtClean="0">
                <a:latin typeface="Times New Roman" pitchFamily="18" charset="0"/>
                <a:cs typeface="Times New Roman" pitchFamily="18" charset="0"/>
              </a:rPr>
              <a:t>22.3.1.2 West </a:t>
            </a:r>
            <a:r>
              <a:rPr lang="en-US" altLang="zh-TW" sz="2600" dirty="0">
                <a:latin typeface="Times New Roman" pitchFamily="18" charset="0"/>
                <a:cs typeface="Times New Roman" pitchFamily="18" charset="0"/>
              </a:rPr>
              <a:t>Germany</a:t>
            </a:r>
          </a:p>
          <a:p>
            <a:pPr>
              <a:buFont typeface="Wingdings" pitchFamily="2" charset="2"/>
              <a:buNone/>
            </a:pPr>
            <a:r>
              <a:rPr lang="en-US" altLang="zh-TW" sz="2600" dirty="0">
                <a:latin typeface="Times New Roman" pitchFamily="18" charset="0"/>
                <a:cs typeface="Times New Roman" pitchFamily="18" charset="0"/>
              </a:rPr>
              <a:t>   </a:t>
            </a:r>
            <a:r>
              <a:rPr lang="en-US" altLang="zh-TW" sz="2600" dirty="0" smtClean="0">
                <a:latin typeface="Times New Roman" pitchFamily="18" charset="0"/>
                <a:cs typeface="Times New Roman" pitchFamily="18" charset="0"/>
              </a:rPr>
              <a:t>22.3.1.3 Japan</a:t>
            </a:r>
            <a:endParaRPr lang="en-US" altLang="zh-TW" sz="2600" dirty="0">
              <a:latin typeface="Times New Roman" pitchFamily="18" charset="0"/>
              <a:cs typeface="Times New Roman" pitchFamily="18" charset="0"/>
            </a:endParaRPr>
          </a:p>
          <a:p>
            <a:pPr>
              <a:buFont typeface="Wingdings" pitchFamily="2" charset="2"/>
              <a:buNone/>
            </a:pPr>
            <a:r>
              <a:rPr lang="en-US" altLang="zh-TW" sz="2600" dirty="0">
                <a:latin typeface="Times New Roman" pitchFamily="18" charset="0"/>
                <a:cs typeface="Times New Roman" pitchFamily="18" charset="0"/>
              </a:rPr>
              <a:t>   </a:t>
            </a:r>
            <a:r>
              <a:rPr lang="en-US" altLang="zh-TW" sz="2600" dirty="0" smtClean="0">
                <a:latin typeface="Times New Roman" pitchFamily="18" charset="0"/>
                <a:cs typeface="Times New Roman" pitchFamily="18" charset="0"/>
              </a:rPr>
              <a:t>22.3.1.4 Other </a:t>
            </a:r>
            <a:r>
              <a:rPr lang="en-US" altLang="zh-TW" sz="2600" dirty="0">
                <a:latin typeface="Times New Roman" pitchFamily="18" charset="0"/>
                <a:cs typeface="Times New Roman" pitchFamily="18" charset="0"/>
              </a:rPr>
              <a:t>Pacific-Basin Countries</a:t>
            </a:r>
          </a:p>
          <a:p>
            <a:pPr>
              <a:buFont typeface="Wingdings" pitchFamily="2" charset="2"/>
              <a:buNone/>
            </a:pPr>
            <a:r>
              <a:rPr lang="en-US" altLang="zh-TW" sz="2600" dirty="0">
                <a:latin typeface="Times New Roman" pitchFamily="18" charset="0"/>
                <a:cs typeface="Times New Roman" pitchFamily="18" charset="0"/>
              </a:rPr>
              <a:t>   </a:t>
            </a:r>
            <a:r>
              <a:rPr lang="en-US" altLang="zh-TW" sz="2600" dirty="0" smtClean="0">
                <a:latin typeface="Times New Roman" pitchFamily="18" charset="0"/>
                <a:cs typeface="Times New Roman" pitchFamily="18" charset="0"/>
              </a:rPr>
              <a:t>22.3.1.5 United </a:t>
            </a:r>
            <a:r>
              <a:rPr lang="en-US" altLang="zh-TW" sz="2600" dirty="0">
                <a:latin typeface="Times New Roman" pitchFamily="18" charset="0"/>
                <a:cs typeface="Times New Roman" pitchFamily="18" charset="0"/>
              </a:rPr>
              <a:t>Kingdom</a:t>
            </a:r>
          </a:p>
          <a:p>
            <a:pPr>
              <a:buNone/>
            </a:pPr>
            <a:r>
              <a:rPr lang="en-US" altLang="zh-TW" sz="2600" dirty="0" smtClean="0">
                <a:latin typeface="Times New Roman" pitchFamily="18" charset="0"/>
                <a:cs typeface="Times New Roman" pitchFamily="18" charset="0"/>
              </a:rPr>
              <a:t>22.3.2 Indirect </a:t>
            </a:r>
            <a:r>
              <a:rPr lang="en-US" altLang="zh-TW" sz="2600" dirty="0">
                <a:latin typeface="Times New Roman" pitchFamily="18" charset="0"/>
                <a:cs typeface="Times New Roman" pitchFamily="18" charset="0"/>
              </a:rPr>
              <a:t>Foreign Investment</a:t>
            </a:r>
          </a:p>
          <a:p>
            <a:pPr>
              <a:buFont typeface="Wingdings" pitchFamily="2" charset="2"/>
              <a:buNone/>
            </a:pPr>
            <a:r>
              <a:rPr lang="en-US" altLang="zh-TW" sz="2600" dirty="0">
                <a:latin typeface="Times New Roman" pitchFamily="18" charset="0"/>
                <a:cs typeface="Times New Roman" pitchFamily="18" charset="0"/>
              </a:rPr>
              <a:t>   </a:t>
            </a:r>
            <a:r>
              <a:rPr lang="en-US" altLang="zh-TW" sz="2600" dirty="0" smtClean="0">
                <a:latin typeface="Times New Roman" pitchFamily="18" charset="0"/>
                <a:cs typeface="Times New Roman" pitchFamily="18" charset="0"/>
              </a:rPr>
              <a:t>22.3.2.1 American </a:t>
            </a:r>
            <a:r>
              <a:rPr lang="en-US" altLang="zh-TW" sz="2600" dirty="0">
                <a:latin typeface="Times New Roman" pitchFamily="18" charset="0"/>
                <a:cs typeface="Times New Roman" pitchFamily="18" charset="0"/>
              </a:rPr>
              <a:t>Depository Receipts (ADRs</a:t>
            </a:r>
            <a:r>
              <a:rPr lang="en-US" altLang="zh-TW" sz="2600" dirty="0" smtClean="0">
                <a:latin typeface="Times New Roman" pitchFamily="18" charset="0"/>
                <a:cs typeface="Times New Roman" pitchFamily="18" charset="0"/>
              </a:rPr>
              <a:t>)</a:t>
            </a:r>
            <a:endParaRPr lang="en-US" altLang="zh-TW" sz="2600" dirty="0">
              <a:latin typeface="Times New Roman" pitchFamily="18" charset="0"/>
              <a:cs typeface="Times New Roman" pitchFamily="18" charset="0"/>
            </a:endParaRPr>
          </a:p>
          <a:p>
            <a:pPr>
              <a:buFont typeface="Wingdings" pitchFamily="2" charset="2"/>
              <a:buNone/>
            </a:pPr>
            <a:r>
              <a:rPr lang="en-US" altLang="zh-TW" sz="2600" dirty="0">
                <a:latin typeface="Times New Roman" pitchFamily="18" charset="0"/>
                <a:cs typeface="Times New Roman" pitchFamily="18" charset="0"/>
              </a:rPr>
              <a:t>   </a:t>
            </a:r>
            <a:r>
              <a:rPr lang="en-US" altLang="zh-TW" sz="2600" dirty="0" smtClean="0">
                <a:latin typeface="Times New Roman" pitchFamily="18" charset="0"/>
                <a:cs typeface="Times New Roman" pitchFamily="18" charset="0"/>
              </a:rPr>
              <a:t>22.3.2.2 Foreign Bonds and Eurobonds</a:t>
            </a:r>
            <a:endParaRPr lang="en-US" altLang="zh-TW" sz="2600" dirty="0">
              <a:latin typeface="Times New Roman" pitchFamily="18" charset="0"/>
              <a:cs typeface="Times New Roman" pitchFamily="18" charset="0"/>
            </a:endParaRPr>
          </a:p>
          <a:p>
            <a:pPr>
              <a:buFont typeface="Wingdings" pitchFamily="2" charset="2"/>
              <a:buNone/>
            </a:pPr>
            <a:r>
              <a:rPr lang="en-US" altLang="zh-TW" sz="2600" dirty="0">
                <a:latin typeface="Times New Roman" pitchFamily="18" charset="0"/>
                <a:cs typeface="Times New Roman" pitchFamily="18" charset="0"/>
              </a:rPr>
              <a:t>   </a:t>
            </a:r>
            <a:r>
              <a:rPr lang="en-US" altLang="zh-TW" sz="2600" dirty="0" smtClean="0">
                <a:latin typeface="Times New Roman" pitchFamily="18" charset="0"/>
                <a:cs typeface="Times New Roman" pitchFamily="18" charset="0"/>
              </a:rPr>
              <a:t>22.3.2.3 International </a:t>
            </a:r>
            <a:r>
              <a:rPr lang="en-US" altLang="zh-TW" sz="2600" dirty="0">
                <a:latin typeface="Times New Roman" pitchFamily="18" charset="0"/>
                <a:cs typeface="Times New Roman" pitchFamily="18" charset="0"/>
              </a:rPr>
              <a:t>Mutual </a:t>
            </a:r>
            <a:r>
              <a:rPr lang="en-US" altLang="zh-TW" sz="2600" dirty="0" smtClean="0">
                <a:latin typeface="Times New Roman" pitchFamily="18" charset="0"/>
                <a:cs typeface="Times New Roman" pitchFamily="18" charset="0"/>
              </a:rPr>
              <a:t>Funds</a:t>
            </a:r>
          </a:p>
          <a:p>
            <a:pPr marL="173038" lvl="1" indent="-173038">
              <a:buNone/>
            </a:pPr>
            <a:r>
              <a:rPr lang="en-US" altLang="zh-TW" sz="2600" dirty="0" smtClean="0">
                <a:latin typeface="Times New Roman" pitchFamily="18" charset="0"/>
                <a:cs typeface="Times New Roman" pitchFamily="18" charset="0"/>
              </a:rPr>
              <a:t>22.3.3 Return, Risk, and Sharpe Performance Measure for International Indexes</a:t>
            </a:r>
          </a:p>
          <a:p>
            <a:pPr>
              <a:buFont typeface="Wingdings" pitchFamily="2" charset="2"/>
              <a:buNone/>
            </a:pPr>
            <a:endParaRPr lang="en-US" altLang="zh-TW" sz="2800" dirty="0"/>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16</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22.3.1 Direct Foreign Investment</a:t>
            </a:r>
            <a:endParaRPr lang="zh-TW" altLang="en-US"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The manager of a large portfolio would probably consider the direct foreign investment option first.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costs of gathering information and the additional currency-transaction cost would be a much smaller proportion of the total portfolio return and therefore a worthwhile tradeoff to achieve a higher degree of choice in the selection of securities and countries, as well as greater flexibility in the timing of transactions. </a:t>
            </a:r>
            <a:endParaRPr lang="zh-TW" alt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17</a:t>
            </a:fld>
            <a:endParaRPr lang="en-US" altLang="zh-TW">
              <a:solidFill>
                <a:schemeClr val="accent6">
                  <a:lumMod val="20000"/>
                  <a:lumOff val="8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22.3.2 Indirect Foreign Investment</a:t>
            </a:r>
            <a:endParaRPr lang="zh-TW" altLang="en-US" dirty="0"/>
          </a:p>
        </p:txBody>
      </p:sp>
      <p:sp>
        <p:nvSpPr>
          <p:cNvPr id="3" name="Content Placeholder 2"/>
          <p:cNvSpPr>
            <a:spLocks noGrp="1"/>
          </p:cNvSpPr>
          <p:nvPr>
            <p:ph idx="1"/>
          </p:nvPr>
        </p:nvSpPr>
        <p:spPr>
          <a:xfrm>
            <a:off x="457200" y="1066800"/>
            <a:ext cx="8229600" cy="5434033"/>
          </a:xfrm>
        </p:spPr>
        <p:txBody>
          <a:bodyPr>
            <a:normAutofit fontScale="92500" lnSpcReduction="10000"/>
          </a:bodyPr>
          <a:lstStyle/>
          <a:p>
            <a:r>
              <a:rPr lang="en-US" sz="2800" dirty="0" smtClean="0">
                <a:latin typeface="Times New Roman" pitchFamily="18" charset="0"/>
                <a:cs typeface="Times New Roman" pitchFamily="18" charset="0"/>
              </a:rPr>
              <a:t>The purchase of US securities with large foreign operations can be a lower-cost, lower-risk way to diversify internationally. </a:t>
            </a:r>
          </a:p>
          <a:p>
            <a:r>
              <a:rPr lang="en-US" sz="2800" b="1" dirty="0" smtClean="0">
                <a:latin typeface="Times New Roman" pitchFamily="18" charset="0"/>
                <a:cs typeface="Times New Roman" pitchFamily="18" charset="0"/>
              </a:rPr>
              <a:t>Foreign-exchange risks </a:t>
            </a:r>
            <a:r>
              <a:rPr lang="en-US" sz="2800" dirty="0" smtClean="0">
                <a:latin typeface="Times New Roman" pitchFamily="18" charset="0"/>
                <a:cs typeface="Times New Roman" pitchFamily="18" charset="0"/>
              </a:rPr>
              <a:t>are not incurred directly, information is more easily available, and the markets and regulations are the ones that are familiar to the investor.</a:t>
            </a:r>
            <a:endParaRPr lang="zh-TW" altLang="en-US" sz="2800" dirty="0" smtClean="0">
              <a:latin typeface="Times New Roman" pitchFamily="18" charset="0"/>
              <a:cs typeface="Times New Roman" pitchFamily="18" charset="0"/>
            </a:endParaRPr>
          </a:p>
          <a:p>
            <a:r>
              <a:rPr lang="en-US" altLang="zh-TW" sz="2800" dirty="0" smtClean="0">
                <a:latin typeface="Times New Roman" pitchFamily="18" charset="0"/>
                <a:cs typeface="Times New Roman" pitchFamily="18" charset="0"/>
              </a:rPr>
              <a:t>A </a:t>
            </a:r>
            <a:r>
              <a:rPr lang="en-US" altLang="zh-TW" sz="2800" b="1" dirty="0" smtClean="0">
                <a:latin typeface="Times New Roman" pitchFamily="18" charset="0"/>
                <a:cs typeface="Times New Roman" pitchFamily="18" charset="0"/>
              </a:rPr>
              <a:t>foreign bond </a:t>
            </a:r>
            <a:r>
              <a:rPr lang="en-US" altLang="zh-TW" sz="2800" dirty="0" smtClean="0">
                <a:latin typeface="Times New Roman" pitchFamily="18" charset="0"/>
                <a:cs typeface="Times New Roman" pitchFamily="18" charset="0"/>
              </a:rPr>
              <a:t>issue is one offered by a foreign borrower to the investors in a national</a:t>
            </a:r>
          </a:p>
          <a:p>
            <a:r>
              <a:rPr lang="en-US" altLang="zh-TW" sz="2800" dirty="0" smtClean="0">
                <a:latin typeface="Times New Roman" pitchFamily="18" charset="0"/>
                <a:cs typeface="Times New Roman" pitchFamily="18" charset="0"/>
              </a:rPr>
              <a:t>capital market and denominated in that nation’s currency.</a:t>
            </a:r>
          </a:p>
          <a:p>
            <a:r>
              <a:rPr lang="en-US" altLang="zh-TW" sz="2800" dirty="0" smtClean="0">
                <a:latin typeface="Times New Roman" pitchFamily="18" charset="0"/>
                <a:cs typeface="Times New Roman" pitchFamily="18" charset="0"/>
              </a:rPr>
              <a:t>A </a:t>
            </a:r>
            <a:r>
              <a:rPr lang="en-US" altLang="zh-TW" sz="2800" b="1" dirty="0" smtClean="0">
                <a:latin typeface="Times New Roman" pitchFamily="18" charset="0"/>
                <a:cs typeface="Times New Roman" pitchFamily="18" charset="0"/>
              </a:rPr>
              <a:t>Eurobond</a:t>
            </a:r>
            <a:r>
              <a:rPr lang="en-US" altLang="zh-TW" sz="2800" dirty="0" smtClean="0">
                <a:latin typeface="Times New Roman" pitchFamily="18" charset="0"/>
                <a:cs typeface="Times New Roman" pitchFamily="18" charset="0"/>
              </a:rPr>
              <a:t> issue is one denominated in a particular currency but sold to investors in national capital markets other than the country that</a:t>
            </a:r>
          </a:p>
          <a:p>
            <a:r>
              <a:rPr lang="en-US" altLang="zh-TW" sz="2800" dirty="0" smtClean="0">
                <a:latin typeface="Times New Roman" pitchFamily="18" charset="0"/>
                <a:cs typeface="Times New Roman" pitchFamily="18" charset="0"/>
              </a:rPr>
              <a:t>issued the denominating currency.</a:t>
            </a:r>
            <a:endParaRPr lang="zh-TW" alt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18</a:t>
            </a:fld>
            <a:endParaRPr lang="en-US" altLang="zh-TW">
              <a:solidFill>
                <a:schemeClr val="accent6">
                  <a:lumMod val="20000"/>
                  <a:lumOff val="8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33"/>
            <a:ext cx="8229600" cy="739775"/>
          </a:xfrm>
        </p:spPr>
        <p:txBody>
          <a:bodyPr/>
          <a:lstStyle/>
          <a:p>
            <a:r>
              <a:rPr lang="en-US" altLang="zh-TW" sz="3200" dirty="0" smtClean="0">
                <a:latin typeface="Times New Roman" pitchFamily="18" charset="0"/>
                <a:cs typeface="Times New Roman" pitchFamily="18" charset="0"/>
              </a:rPr>
              <a:t>22.3.2.3 International Mutual Funds</a:t>
            </a:r>
            <a:endParaRPr lang="en-US" altLang="zh-TW" sz="3200" b="1" i="1" dirty="0"/>
          </a:p>
        </p:txBody>
      </p:sp>
      <p:sp>
        <p:nvSpPr>
          <p:cNvPr id="23557" name="Rectangle 5"/>
          <p:cNvSpPr>
            <a:spLocks noChangeArrowheads="1"/>
          </p:cNvSpPr>
          <p:nvPr/>
        </p:nvSpPr>
        <p:spPr bwMode="auto">
          <a:xfrm>
            <a:off x="0" y="1633538"/>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5" name="Rectangle 4"/>
          <p:cNvSpPr/>
          <p:nvPr/>
        </p:nvSpPr>
        <p:spPr>
          <a:xfrm>
            <a:off x="714348" y="1857364"/>
            <a:ext cx="3357586" cy="4524315"/>
          </a:xfrm>
          <a:prstGeom prst="rect">
            <a:avLst/>
          </a:prstGeom>
        </p:spPr>
        <p:txBody>
          <a:bodyPr wrap="square">
            <a:spAutoFit/>
          </a:bodyPr>
          <a:lstStyle/>
          <a:p>
            <a:r>
              <a:rPr lang="en-US" altLang="zh-TW" sz="2400" b="1" dirty="0" smtClean="0">
                <a:solidFill>
                  <a:schemeClr val="tx2"/>
                </a:solidFill>
                <a:latin typeface="Times New Roman" pitchFamily="18" charset="0"/>
                <a:cs typeface="Times New Roman" pitchFamily="18" charset="0"/>
              </a:rPr>
              <a:t>Figure 22.2 </a:t>
            </a:r>
            <a:r>
              <a:rPr lang="en-US" altLang="zh-TW" sz="2400" dirty="0" smtClean="0">
                <a:solidFill>
                  <a:schemeClr val="tx2"/>
                </a:solidFill>
                <a:latin typeface="Times New Roman" pitchFamily="18" charset="0"/>
                <a:cs typeface="Times New Roman" pitchFamily="18" charset="0"/>
              </a:rPr>
              <a:t>shows the rates of return for the U.S. and five major foreign stock markets. </a:t>
            </a:r>
          </a:p>
          <a:p>
            <a:r>
              <a:rPr lang="en-US" altLang="zh-TW" sz="2400" dirty="0" smtClean="0">
                <a:solidFill>
                  <a:schemeClr val="tx2"/>
                </a:solidFill>
                <a:latin typeface="Times New Roman" pitchFamily="18" charset="0"/>
                <a:cs typeface="Times New Roman" pitchFamily="18" charset="0"/>
              </a:rPr>
              <a:t>The average annual compounded rate of return is calculated in two ways, with the assets valued in the local currency and with the assets valued in U.S. dollars.</a:t>
            </a:r>
            <a:endParaRPr lang="zh-TW" altLang="en-US" sz="2400" dirty="0">
              <a:solidFill>
                <a:schemeClr val="tx2"/>
              </a:solidFill>
              <a:latin typeface="Times New Roman" pitchFamily="18" charset="0"/>
              <a:cs typeface="Times New Roman" pitchFamily="18" charset="0"/>
            </a:endParaRPr>
          </a:p>
        </p:txBody>
      </p:sp>
      <p:sp>
        <p:nvSpPr>
          <p:cNvPr id="6" name="Rectangle 5"/>
          <p:cNvSpPr/>
          <p:nvPr/>
        </p:nvSpPr>
        <p:spPr>
          <a:xfrm>
            <a:off x="785786" y="928670"/>
            <a:ext cx="8072494" cy="1015663"/>
          </a:xfrm>
          <a:prstGeom prst="rect">
            <a:avLst/>
          </a:prstGeom>
        </p:spPr>
        <p:txBody>
          <a:bodyPr wrap="square">
            <a:spAutoFit/>
          </a:bodyPr>
          <a:lstStyle/>
          <a:p>
            <a:r>
              <a:rPr lang="en-US" altLang="zh-TW" sz="2000" b="1" dirty="0" smtClean="0">
                <a:solidFill>
                  <a:schemeClr val="tx2"/>
                </a:solidFill>
                <a:latin typeface="Times New Roman" pitchFamily="18" charset="0"/>
                <a:cs typeface="Times New Roman" pitchFamily="18" charset="0"/>
              </a:rPr>
              <a:t>Fig. 22.2. </a:t>
            </a:r>
            <a:r>
              <a:rPr lang="en-US" altLang="zh-TW" sz="2000" dirty="0" smtClean="0">
                <a:solidFill>
                  <a:schemeClr val="tx2"/>
                </a:solidFill>
                <a:latin typeface="Times New Roman" pitchFamily="18" charset="0"/>
                <a:cs typeface="Times New Roman" pitchFamily="18" charset="0"/>
              </a:rPr>
              <a:t>Historical Compound Annual Rates of Return (Price Only — 20-Year,1959–1978, percentage).</a:t>
            </a:r>
          </a:p>
          <a:p>
            <a:r>
              <a:rPr lang="en-US" altLang="zh-TW" sz="2000" i="1" dirty="0" smtClean="0">
                <a:solidFill>
                  <a:schemeClr val="tx2"/>
                </a:solidFill>
                <a:latin typeface="Times New Roman" pitchFamily="18" charset="0"/>
                <a:cs typeface="Times New Roman" pitchFamily="18" charset="0"/>
              </a:rPr>
              <a:t>Source: Morgan Guaranty Trust Company. Investing Internationally, 1978.</a:t>
            </a:r>
            <a:endParaRPr lang="zh-TW" altLang="en-US" sz="2000" dirty="0">
              <a:solidFill>
                <a:schemeClr val="tx2"/>
              </a:solidFill>
              <a:latin typeface="Times New Roman" pitchFamily="18" charset="0"/>
              <a:cs typeface="Times New Roman" pitchFamily="18" charset="0"/>
            </a:endParaRPr>
          </a:p>
        </p:txBody>
      </p:sp>
      <p:pic>
        <p:nvPicPr>
          <p:cNvPr id="61441" name="Picture 1"/>
          <p:cNvPicPr>
            <a:picLocks noChangeAspect="1" noChangeArrowheads="1"/>
          </p:cNvPicPr>
          <p:nvPr/>
        </p:nvPicPr>
        <p:blipFill>
          <a:blip r:embed="rId2"/>
          <a:srcRect/>
          <a:stretch>
            <a:fillRect/>
          </a:stretch>
        </p:blipFill>
        <p:spPr bwMode="auto">
          <a:xfrm>
            <a:off x="4157885" y="2000240"/>
            <a:ext cx="4476527" cy="385765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19</a:t>
            </a:fld>
            <a:endParaRPr lang="en-US" altLang="zh-TW">
              <a:solidFill>
                <a:schemeClr val="accent6">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147050" cy="739775"/>
          </a:xfrm>
        </p:spPr>
        <p:txBody>
          <a:bodyPr/>
          <a:lstStyle/>
          <a:p>
            <a:r>
              <a:rPr lang="en-US" altLang="zh-TW" dirty="0">
                <a:latin typeface="Times New Roman" pitchFamily="18" charset="0"/>
                <a:cs typeface="Times New Roman" pitchFamily="18" charset="0"/>
              </a:rPr>
              <a:t>Outline</a:t>
            </a:r>
          </a:p>
        </p:txBody>
      </p:sp>
      <p:sp>
        <p:nvSpPr>
          <p:cNvPr id="4099" name="Rectangle 3"/>
          <p:cNvSpPr>
            <a:spLocks noGrp="1" noChangeArrowheads="1"/>
          </p:cNvSpPr>
          <p:nvPr>
            <p:ph idx="1"/>
          </p:nvPr>
        </p:nvSpPr>
        <p:spPr>
          <a:xfrm>
            <a:off x="323850" y="1268413"/>
            <a:ext cx="8569325" cy="5329237"/>
          </a:xfrm>
        </p:spPr>
        <p:txBody>
          <a:bodyPr>
            <a:normAutofit fontScale="92500" lnSpcReduction="10000"/>
          </a:bodyPr>
          <a:lstStyle/>
          <a:p>
            <a:pPr>
              <a:lnSpc>
                <a:spcPct val="80000"/>
              </a:lnSpc>
            </a:pPr>
            <a:r>
              <a:rPr lang="en-US" altLang="zh-TW" sz="2800" dirty="0" smtClean="0">
                <a:latin typeface="Times New Roman" pitchFamily="18" charset="0"/>
                <a:cs typeface="Times New Roman" pitchFamily="18" charset="0"/>
              </a:rPr>
              <a:t>22.1 Exchange-Rate Risk</a:t>
            </a:r>
          </a:p>
          <a:p>
            <a:pPr>
              <a:lnSpc>
                <a:spcPct val="80000"/>
              </a:lnSpc>
            </a:pPr>
            <a:r>
              <a:rPr lang="en-US" altLang="zh-TW" sz="2800" dirty="0" smtClean="0">
                <a:latin typeface="Times New Roman" pitchFamily="18" charset="0"/>
                <a:cs typeface="Times New Roman" pitchFamily="18" charset="0"/>
              </a:rPr>
              <a:t>22.2 Theoretical Effects Of International Diversification</a:t>
            </a:r>
          </a:p>
          <a:p>
            <a:pPr lvl="1">
              <a:lnSpc>
                <a:spcPct val="80000"/>
              </a:lnSpc>
            </a:pPr>
            <a:r>
              <a:rPr lang="en-US" altLang="zh-TW" sz="2400" dirty="0" smtClean="0">
                <a:latin typeface="Times New Roman" pitchFamily="18" charset="0"/>
                <a:cs typeface="Times New Roman" pitchFamily="18" charset="0"/>
              </a:rPr>
              <a:t>22.2.1 Segmented Versus Integrated World Markets</a:t>
            </a:r>
          </a:p>
          <a:p>
            <a:pPr lvl="1">
              <a:lnSpc>
                <a:spcPct val="80000"/>
              </a:lnSpc>
            </a:pPr>
            <a:r>
              <a:rPr lang="en-US" altLang="zh-TW" sz="2400" dirty="0" smtClean="0">
                <a:latin typeface="Times New Roman" pitchFamily="18" charset="0"/>
                <a:cs typeface="Times New Roman" pitchFamily="18" charset="0"/>
              </a:rPr>
              <a:t>22.2.2 The CAPM and the APT Applied Internationally</a:t>
            </a:r>
          </a:p>
          <a:p>
            <a:pPr lvl="1">
              <a:lnSpc>
                <a:spcPct val="80000"/>
              </a:lnSpc>
            </a:pPr>
            <a:r>
              <a:rPr lang="en-US" altLang="zh-TW" sz="2400" dirty="0" smtClean="0">
                <a:latin typeface="Times New Roman" pitchFamily="18" charset="0"/>
                <a:cs typeface="Times New Roman" pitchFamily="18" charset="0"/>
              </a:rPr>
              <a:t>22.2.3 Inflation and Exchange-Rate Risks</a:t>
            </a:r>
          </a:p>
          <a:p>
            <a:pPr lvl="1">
              <a:lnSpc>
                <a:spcPct val="80000"/>
              </a:lnSpc>
            </a:pPr>
            <a:r>
              <a:rPr lang="en-US" altLang="zh-TW" sz="2400" dirty="0" smtClean="0">
                <a:latin typeface="Times New Roman" pitchFamily="18" charset="0"/>
                <a:cs typeface="Times New Roman" pitchFamily="18" charset="0"/>
              </a:rPr>
              <a:t>22.2.4 Are World Markets Efficient?</a:t>
            </a:r>
          </a:p>
          <a:p>
            <a:pPr lvl="1">
              <a:lnSpc>
                <a:spcPct val="80000"/>
              </a:lnSpc>
            </a:pPr>
            <a:r>
              <a:rPr lang="en-US" altLang="zh-TW" sz="2400" dirty="0" smtClean="0">
                <a:latin typeface="Times New Roman" pitchFamily="18" charset="0"/>
                <a:cs typeface="Times New Roman" pitchFamily="18" charset="0"/>
              </a:rPr>
              <a:t>22.2.5 Empirical Evidence Supporting International Diversification</a:t>
            </a:r>
          </a:p>
          <a:p>
            <a:pPr>
              <a:lnSpc>
                <a:spcPct val="80000"/>
              </a:lnSpc>
            </a:pPr>
            <a:r>
              <a:rPr lang="en-US" altLang="zh-TW" sz="2800" dirty="0" smtClean="0">
                <a:latin typeface="Times New Roman" pitchFamily="18" charset="0"/>
                <a:cs typeface="Times New Roman" pitchFamily="18" charset="0"/>
              </a:rPr>
              <a:t>22.3 Applied International Diversification</a:t>
            </a:r>
          </a:p>
          <a:p>
            <a:pPr lvl="1">
              <a:lnSpc>
                <a:spcPct val="80000"/>
              </a:lnSpc>
            </a:pPr>
            <a:r>
              <a:rPr lang="en-US" altLang="zh-TW" sz="2400" dirty="0" smtClean="0">
                <a:latin typeface="Times New Roman" pitchFamily="18" charset="0"/>
                <a:cs typeface="Times New Roman" pitchFamily="18" charset="0"/>
              </a:rPr>
              <a:t>22.3.1 Direct Foreign Investment</a:t>
            </a:r>
          </a:p>
          <a:p>
            <a:pPr lvl="1">
              <a:lnSpc>
                <a:spcPct val="80000"/>
              </a:lnSpc>
            </a:pPr>
            <a:r>
              <a:rPr lang="en-US" altLang="zh-TW" sz="2400" dirty="0" smtClean="0">
                <a:latin typeface="Times New Roman" pitchFamily="18" charset="0"/>
                <a:cs typeface="Times New Roman" pitchFamily="18" charset="0"/>
              </a:rPr>
              <a:t>22.3.2 Indirect Foreign Investment</a:t>
            </a:r>
          </a:p>
          <a:p>
            <a:pPr lvl="1">
              <a:lnSpc>
                <a:spcPct val="80000"/>
              </a:lnSpc>
            </a:pPr>
            <a:r>
              <a:rPr lang="en-US" altLang="zh-TW" sz="2400" dirty="0" smtClean="0">
                <a:latin typeface="Times New Roman" pitchFamily="18" charset="0"/>
                <a:cs typeface="Times New Roman" pitchFamily="18" charset="0"/>
              </a:rPr>
              <a:t>22.3.3 Return, Risk, and Sharpe Performance Measure for International Indexes</a:t>
            </a:r>
            <a:endParaRPr lang="en-US" altLang="zh-TW" sz="2800" dirty="0" smtClean="0">
              <a:latin typeface="Times New Roman" pitchFamily="18" charset="0"/>
              <a:cs typeface="Times New Roman" pitchFamily="18" charset="0"/>
            </a:endParaRPr>
          </a:p>
          <a:p>
            <a:pPr>
              <a:lnSpc>
                <a:spcPct val="80000"/>
              </a:lnSpc>
            </a:pPr>
            <a:r>
              <a:rPr lang="en-US" altLang="zh-TW" sz="2800" dirty="0" smtClean="0">
                <a:latin typeface="Times New Roman" pitchFamily="18" charset="0"/>
                <a:cs typeface="Times New Roman" pitchFamily="18" charset="0"/>
              </a:rPr>
              <a:t>22.4 Currency Option and Index Option</a:t>
            </a:r>
          </a:p>
          <a:p>
            <a:pPr lvl="1">
              <a:lnSpc>
                <a:spcPct val="80000"/>
              </a:lnSpc>
            </a:pPr>
            <a:r>
              <a:rPr lang="en-US" altLang="zh-TW" sz="2400" dirty="0" smtClean="0">
                <a:latin typeface="Times New Roman" pitchFamily="18" charset="0"/>
                <a:cs typeface="Times New Roman" pitchFamily="18" charset="0"/>
              </a:rPr>
              <a:t>22.4.1 Currency Option</a:t>
            </a:r>
          </a:p>
          <a:p>
            <a:pPr lvl="1">
              <a:lnSpc>
                <a:spcPct val="80000"/>
              </a:lnSpc>
            </a:pPr>
            <a:r>
              <a:rPr lang="en-US" altLang="zh-TW" sz="2400" dirty="0" smtClean="0">
                <a:latin typeface="Times New Roman" pitchFamily="18" charset="0"/>
                <a:cs typeface="Times New Roman" pitchFamily="18" charset="0"/>
              </a:rPr>
              <a:t>22.4.2 Index Option</a:t>
            </a:r>
          </a:p>
          <a:p>
            <a:pPr>
              <a:lnSpc>
                <a:spcPct val="80000"/>
              </a:lnSpc>
            </a:pPr>
            <a:r>
              <a:rPr lang="en-US" altLang="zh-TW" sz="2800" dirty="0" smtClean="0">
                <a:latin typeface="Times New Roman" pitchFamily="18" charset="0"/>
                <a:cs typeface="Times New Roman" pitchFamily="18" charset="0"/>
              </a:rPr>
              <a:t>22.5 Summary</a:t>
            </a:r>
          </a:p>
          <a:p>
            <a:pPr>
              <a:lnSpc>
                <a:spcPct val="80000"/>
              </a:lnSpc>
            </a:pPr>
            <a:endParaRPr lang="en-US" altLang="zh-TW" sz="2800" dirty="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0CEA7F4B-0612-40C0-8F52-A77A53D81EFC}" type="slidenum">
              <a:rPr lang="en-US" altLang="zh-TW" smtClean="0">
                <a:solidFill>
                  <a:schemeClr val="accent6">
                    <a:lumMod val="20000"/>
                    <a:lumOff val="80000"/>
                  </a:schemeClr>
                </a:solidFill>
              </a:rPr>
              <a:pPr/>
              <a:t>2</a:t>
            </a:fld>
            <a:endParaRPr lang="en-US" altLang="zh-TW" dirty="0">
              <a:solidFill>
                <a:schemeClr val="accent6">
                  <a:lumMod val="20000"/>
                  <a:lumOff val="8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739775"/>
          </a:xfrm>
        </p:spPr>
        <p:txBody>
          <a:bodyPr/>
          <a:lstStyle/>
          <a:p>
            <a:r>
              <a:rPr lang="en-US" altLang="zh-TW" sz="2800" dirty="0" smtClean="0">
                <a:latin typeface="Times New Roman" pitchFamily="18" charset="0"/>
                <a:cs typeface="Times New Roman" pitchFamily="18" charset="0"/>
              </a:rPr>
              <a:t>22.3.2.3 International Mutual Funds</a:t>
            </a:r>
            <a:endParaRPr lang="en-US" altLang="zh-TW" sz="2800" b="1" i="1" dirty="0"/>
          </a:p>
        </p:txBody>
      </p:sp>
      <p:sp>
        <p:nvSpPr>
          <p:cNvPr id="24581" name="Rectangle 5"/>
          <p:cNvSpPr>
            <a:spLocks noChangeArrowheads="1"/>
          </p:cNvSpPr>
          <p:nvPr/>
        </p:nvSpPr>
        <p:spPr bwMode="auto">
          <a:xfrm>
            <a:off x="0" y="1719263"/>
            <a:ext cx="9144000" cy="0"/>
          </a:xfrm>
          <a:prstGeom prst="rect">
            <a:avLst/>
          </a:prstGeom>
          <a:noFill/>
          <a:ln w="9525">
            <a:noFill/>
            <a:miter lim="800000"/>
            <a:headEnd/>
            <a:tailEnd/>
          </a:ln>
          <a:effectLst/>
        </p:spPr>
        <p:txBody>
          <a:bodyPr wrap="none" anchor="ctr">
            <a:spAutoFit/>
          </a:bodyPr>
          <a:lstStyle/>
          <a:p>
            <a:endParaRPr lang="zh-TW" altLang="en-US"/>
          </a:p>
        </p:txBody>
      </p:sp>
      <p:pic>
        <p:nvPicPr>
          <p:cNvPr id="60418" name="Picture 2"/>
          <p:cNvPicPr>
            <a:picLocks noChangeAspect="1" noChangeArrowheads="1"/>
          </p:cNvPicPr>
          <p:nvPr/>
        </p:nvPicPr>
        <p:blipFill>
          <a:blip r:embed="rId2"/>
          <a:srcRect/>
          <a:stretch>
            <a:fillRect/>
          </a:stretch>
        </p:blipFill>
        <p:spPr bwMode="auto">
          <a:xfrm>
            <a:off x="3850557" y="2214554"/>
            <a:ext cx="4898153" cy="3714776"/>
          </a:xfrm>
          <a:prstGeom prst="rect">
            <a:avLst/>
          </a:prstGeom>
          <a:noFill/>
          <a:ln w="9525">
            <a:noFill/>
            <a:miter lim="800000"/>
            <a:headEnd/>
            <a:tailEnd/>
          </a:ln>
          <a:effectLst/>
        </p:spPr>
      </p:pic>
      <p:sp>
        <p:nvSpPr>
          <p:cNvPr id="7" name="Rectangle 6"/>
          <p:cNvSpPr/>
          <p:nvPr/>
        </p:nvSpPr>
        <p:spPr>
          <a:xfrm>
            <a:off x="785786" y="1214422"/>
            <a:ext cx="7858180" cy="830997"/>
          </a:xfrm>
          <a:prstGeom prst="rect">
            <a:avLst/>
          </a:prstGeom>
        </p:spPr>
        <p:txBody>
          <a:bodyPr wrap="square">
            <a:spAutoFit/>
          </a:bodyPr>
          <a:lstStyle/>
          <a:p>
            <a:r>
              <a:rPr lang="en-US" sz="2400" b="1" dirty="0" smtClean="0">
                <a:solidFill>
                  <a:schemeClr val="tx2"/>
                </a:solidFill>
                <a:latin typeface="Times New Roman" pitchFamily="18" charset="0"/>
                <a:cs typeface="Times New Roman" pitchFamily="18" charset="0"/>
              </a:rPr>
              <a:t>Figure 22.3 </a:t>
            </a:r>
            <a:r>
              <a:rPr lang="en-US" sz="2400" dirty="0" smtClean="0">
                <a:solidFill>
                  <a:schemeClr val="tx2"/>
                </a:solidFill>
                <a:latin typeface="Times New Roman" pitchFamily="18" charset="0"/>
                <a:cs typeface="Times New Roman" pitchFamily="18" charset="0"/>
              </a:rPr>
              <a:t>Historical Standard Deviations of Return (Price Only — 20-Year, 1959-1978, percentage)</a:t>
            </a:r>
            <a:endParaRPr lang="zh-TW" altLang="en-US" sz="2400" dirty="0">
              <a:solidFill>
                <a:schemeClr val="tx2"/>
              </a:solidFill>
              <a:latin typeface="Times New Roman" pitchFamily="18" charset="0"/>
              <a:cs typeface="Times New Roman" pitchFamily="18" charset="0"/>
            </a:endParaRPr>
          </a:p>
        </p:txBody>
      </p:sp>
      <p:sp>
        <p:nvSpPr>
          <p:cNvPr id="8" name="Rectangle 7"/>
          <p:cNvSpPr/>
          <p:nvPr/>
        </p:nvSpPr>
        <p:spPr>
          <a:xfrm>
            <a:off x="571472" y="2071678"/>
            <a:ext cx="3214710" cy="4154984"/>
          </a:xfrm>
          <a:prstGeom prst="rect">
            <a:avLst/>
          </a:prstGeom>
        </p:spPr>
        <p:txBody>
          <a:bodyPr wrap="square">
            <a:spAutoFit/>
          </a:bodyPr>
          <a:lstStyle/>
          <a:p>
            <a:pPr>
              <a:buFont typeface="Arial" pitchFamily="34" charset="0"/>
              <a:buChar char="•"/>
            </a:pPr>
            <a:r>
              <a:rPr lang="en-US" altLang="zh-TW" sz="2400" dirty="0" smtClean="0">
                <a:solidFill>
                  <a:schemeClr val="tx2"/>
                </a:solidFill>
                <a:latin typeface="Times New Roman" pitchFamily="18" charset="0"/>
                <a:cs typeface="Times New Roman" pitchFamily="18" charset="0"/>
              </a:rPr>
              <a:t>Unlike rates of return, which can be substantially different when measured in dollars rather than in local currency units, the variability of return is not significantly different whether measured in local currencies or in dollars.</a:t>
            </a:r>
            <a:endParaRPr lang="zh-TW" altLang="en-US" sz="24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20</a:t>
            </a:fld>
            <a:endParaRPr lang="en-US" altLang="zh-TW">
              <a:solidFill>
                <a:schemeClr val="accent6">
                  <a:lumMod val="20000"/>
                  <a:lumOff val="8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229600" cy="639763"/>
          </a:xfrm>
        </p:spPr>
        <p:txBody>
          <a:bodyPr/>
          <a:lstStyle/>
          <a:p>
            <a:r>
              <a:rPr lang="en-US" altLang="zh-TW" sz="2800" dirty="0" smtClean="0">
                <a:latin typeface="Times New Roman" pitchFamily="18" charset="0"/>
                <a:cs typeface="Times New Roman" pitchFamily="18" charset="0"/>
              </a:rPr>
              <a:t>22.3.2.3 International Mutual Funds</a:t>
            </a:r>
            <a:endParaRPr lang="zh-TW" altLang="en-US" sz="2800" dirty="0"/>
          </a:p>
        </p:txBody>
      </p:sp>
      <p:sp>
        <p:nvSpPr>
          <p:cNvPr id="3" name="Content Placeholder 2"/>
          <p:cNvSpPr>
            <a:spLocks noGrp="1"/>
          </p:cNvSpPr>
          <p:nvPr>
            <p:ph idx="1"/>
          </p:nvPr>
        </p:nvSpPr>
        <p:spPr>
          <a:xfrm>
            <a:off x="457200" y="1066801"/>
            <a:ext cx="3543296" cy="1933571"/>
          </a:xfrm>
        </p:spPr>
        <p:txBody>
          <a:bodyPr>
            <a:normAutofit fontScale="77500" lnSpcReduction="20000"/>
          </a:bodyPr>
          <a:lstStyle/>
          <a:p>
            <a:r>
              <a:rPr lang="en-US" altLang="zh-TW" b="1" dirty="0" smtClean="0">
                <a:latin typeface="Times New Roman" pitchFamily="18" charset="0"/>
                <a:cs typeface="Times New Roman" pitchFamily="18" charset="0"/>
              </a:rPr>
              <a:t>Table 22.4. </a:t>
            </a:r>
            <a:r>
              <a:rPr lang="en-US" altLang="zh-TW" dirty="0" smtClean="0">
                <a:latin typeface="Times New Roman" pitchFamily="18" charset="0"/>
                <a:cs typeface="Times New Roman" pitchFamily="18" charset="0"/>
              </a:rPr>
              <a:t>Correlation Coefficient of Foreign Equity Markets with the United States (Monthly Data).</a:t>
            </a:r>
            <a:endParaRPr lang="zh-TW" altLang="en-US" dirty="0">
              <a:latin typeface="Times New Roman" pitchFamily="18" charset="0"/>
              <a:cs typeface="Times New Roman" pitchFamily="18" charset="0"/>
            </a:endParaRPr>
          </a:p>
        </p:txBody>
      </p:sp>
      <p:pic>
        <p:nvPicPr>
          <p:cNvPr id="63490" name="Picture 2"/>
          <p:cNvPicPr>
            <a:picLocks noChangeAspect="1" noChangeArrowheads="1"/>
          </p:cNvPicPr>
          <p:nvPr/>
        </p:nvPicPr>
        <p:blipFill>
          <a:blip r:embed="rId2"/>
          <a:srcRect/>
          <a:stretch>
            <a:fillRect/>
          </a:stretch>
        </p:blipFill>
        <p:spPr bwMode="auto">
          <a:xfrm>
            <a:off x="4071934" y="920276"/>
            <a:ext cx="4857749" cy="586631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21</a:t>
            </a:fld>
            <a:endParaRPr lang="en-US" altLang="zh-TW">
              <a:solidFill>
                <a:schemeClr val="accent6">
                  <a:lumMod val="20000"/>
                  <a:lumOff val="8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22.3.2.3 International Mutual Funds</a:t>
            </a:r>
            <a:endParaRPr lang="zh-TW" altLang="en-US" dirty="0"/>
          </a:p>
        </p:txBody>
      </p:sp>
      <p:sp>
        <p:nvSpPr>
          <p:cNvPr id="3" name="Content Placeholder 2"/>
          <p:cNvSpPr>
            <a:spLocks noGrp="1"/>
          </p:cNvSpPr>
          <p:nvPr>
            <p:ph idx="1"/>
          </p:nvPr>
        </p:nvSpPr>
        <p:spPr/>
        <p:txBody>
          <a:bodyPr>
            <a:normAutofit/>
          </a:bodyPr>
          <a:lstStyle/>
          <a:p>
            <a:r>
              <a:rPr lang="en-US" altLang="zh-TW" sz="2800" dirty="0" smtClean="0">
                <a:latin typeface="Times New Roman" pitchFamily="18" charset="0"/>
                <a:cs typeface="Times New Roman" pitchFamily="18" charset="0"/>
              </a:rPr>
              <a:t>The basic conclusions to be drawn from the correlation coefficients shown in Table 22.4 are as follows:</a:t>
            </a:r>
          </a:p>
          <a:p>
            <a:r>
              <a:rPr lang="en-US" altLang="zh-TW" sz="2800" dirty="0" smtClean="0">
                <a:latin typeface="Times New Roman" pitchFamily="18" charset="0"/>
                <a:cs typeface="Times New Roman" pitchFamily="18" charset="0"/>
              </a:rPr>
              <a:t>(1) The correlations of returns have not been constant but have tended to increase somewhat as world markets have become more integrated.</a:t>
            </a:r>
          </a:p>
          <a:p>
            <a:r>
              <a:rPr lang="en-US" altLang="zh-TW" sz="2800" dirty="0" smtClean="0">
                <a:latin typeface="Times New Roman" pitchFamily="18" charset="0"/>
                <a:cs typeface="Times New Roman" pitchFamily="18" charset="0"/>
              </a:rPr>
              <a:t>(2) Very substantial variations exist in the degree to which other equity markets tend to move with the U.S. market.</a:t>
            </a:r>
          </a:p>
          <a:p>
            <a:r>
              <a:rPr lang="en-US" altLang="zh-TW" sz="2800" dirty="0" smtClean="0">
                <a:latin typeface="Times New Roman" pitchFamily="18" charset="0"/>
                <a:cs typeface="Times New Roman" pitchFamily="18" charset="0"/>
              </a:rPr>
              <a:t>(3) The size of the correlations tends to be low, which indicates that there can be substantial risk reductions through international diversification.</a:t>
            </a:r>
            <a:endParaRPr lang="zh-TW" alt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22</a:t>
            </a:fld>
            <a:endParaRPr lang="en-US" altLang="zh-TW">
              <a:solidFill>
                <a:schemeClr val="accent6">
                  <a:lumMod val="20000"/>
                  <a:lumOff val="8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646097"/>
            <a:ext cx="8229600" cy="639763"/>
          </a:xfrm>
        </p:spPr>
        <p:txBody>
          <a:bodyPr/>
          <a:lstStyle/>
          <a:p>
            <a:pPr lvl="1" algn="l" rtl="0">
              <a:spcBef>
                <a:spcPct val="0"/>
              </a:spcBef>
            </a:pPr>
            <a:r>
              <a:rPr lang="en-US" altLang="zh-TW" sz="2800" b="1" dirty="0" smtClean="0">
                <a:latin typeface="Times New Roman" pitchFamily="18" charset="0"/>
                <a:cs typeface="Times New Roman" pitchFamily="18" charset="0"/>
              </a:rPr>
              <a:t>22.3.3 Return, Risk, and Sharpe Performance Measure for International Indexes</a:t>
            </a:r>
            <a:br>
              <a:rPr lang="en-US" altLang="zh-TW" sz="2800" b="1" dirty="0" smtClean="0">
                <a:latin typeface="Times New Roman" pitchFamily="18" charset="0"/>
                <a:cs typeface="Times New Roman" pitchFamily="18" charset="0"/>
              </a:rPr>
            </a:br>
            <a:endParaRPr lang="zh-TW" altLang="en-US" sz="2000" b="1" dirty="0"/>
          </a:p>
        </p:txBody>
      </p:sp>
      <p:sp>
        <p:nvSpPr>
          <p:cNvPr id="3" name="Content Placeholder 2"/>
          <p:cNvSpPr>
            <a:spLocks noGrp="1"/>
          </p:cNvSpPr>
          <p:nvPr>
            <p:ph idx="1"/>
          </p:nvPr>
        </p:nvSpPr>
        <p:spPr>
          <a:xfrm>
            <a:off x="457200" y="1214422"/>
            <a:ext cx="8229600" cy="5286412"/>
          </a:xfrm>
        </p:spPr>
        <p:txBody>
          <a:bodyPr>
            <a:normAutofit fontScale="77500" lnSpcReduction="20000"/>
          </a:bodyPr>
          <a:lstStyle/>
          <a:p>
            <a:r>
              <a:rPr lang="en-US" dirty="0" smtClean="0">
                <a:latin typeface="Times New Roman" pitchFamily="18" charset="0"/>
                <a:cs typeface="Times New Roman" pitchFamily="18" charset="0"/>
              </a:rPr>
              <a:t>First, following </a:t>
            </a:r>
            <a:r>
              <a:rPr lang="en-US" dirty="0" err="1" smtClean="0">
                <a:latin typeface="Times New Roman" pitchFamily="18" charset="0"/>
                <a:cs typeface="Times New Roman" pitchFamily="18" charset="0"/>
              </a:rPr>
              <a:t>Eun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Resnick</a:t>
            </a:r>
            <a:r>
              <a:rPr lang="en-US" dirty="0" smtClean="0">
                <a:latin typeface="Times New Roman" pitchFamily="18" charset="0"/>
                <a:cs typeface="Times New Roman" pitchFamily="18" charset="0"/>
              </a:rPr>
              <a:t> (1987)  , summary statistics of monthly returns for 15 major stock markets (1973–1982) are presented in </a:t>
            </a:r>
            <a:r>
              <a:rPr lang="en-US" b="1" dirty="0" smtClean="0">
                <a:latin typeface="Times New Roman" pitchFamily="18" charset="0"/>
                <a:cs typeface="Times New Roman" pitchFamily="18" charset="0"/>
              </a:rPr>
              <a:t>Table 22.5</a:t>
            </a:r>
            <a:r>
              <a:rPr lang="en-US"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Second, in </a:t>
            </a:r>
            <a:r>
              <a:rPr lang="en-US" b="1" dirty="0" smtClean="0">
                <a:latin typeface="Times New Roman" pitchFamily="18" charset="0"/>
                <a:cs typeface="Times New Roman" pitchFamily="18" charset="0"/>
              </a:rPr>
              <a:t>Table 22.6</a:t>
            </a:r>
            <a:r>
              <a:rPr lang="en-US" dirty="0" smtClean="0">
                <a:latin typeface="Times New Roman" pitchFamily="18" charset="0"/>
                <a:cs typeface="Times New Roman" pitchFamily="18" charset="0"/>
              </a:rPr>
              <a:t>, we updated the data used by </a:t>
            </a:r>
            <a:r>
              <a:rPr lang="en-US" dirty="0" err="1" smtClean="0">
                <a:latin typeface="Times New Roman" pitchFamily="18" charset="0"/>
                <a:cs typeface="Times New Roman" pitchFamily="18" charset="0"/>
              </a:rPr>
              <a:t>Chiou</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et al.</a:t>
            </a:r>
            <a:r>
              <a:rPr lang="en-US" dirty="0" smtClean="0">
                <a:latin typeface="Times New Roman" pitchFamily="18" charset="0"/>
                <a:cs typeface="Times New Roman" pitchFamily="18" charset="0"/>
              </a:rPr>
              <a:t> (2010) calculate return, standard deviation, beta coefficient, and Sharpe performance measure for 34 countries during the period from January 1988 to January 2011.</a:t>
            </a:r>
          </a:p>
          <a:p>
            <a:r>
              <a:rPr lang="en-US" dirty="0" smtClean="0">
                <a:latin typeface="Times New Roman" pitchFamily="18" charset="0"/>
                <a:cs typeface="Times New Roman" pitchFamily="18" charset="0"/>
              </a:rPr>
              <a:t>In addition, </a:t>
            </a:r>
            <a:r>
              <a:rPr lang="en-US" b="1" dirty="0" smtClean="0">
                <a:latin typeface="Times New Roman" pitchFamily="18" charset="0"/>
                <a:cs typeface="Times New Roman" pitchFamily="18" charset="0"/>
              </a:rPr>
              <a:t>Table 22.7 </a:t>
            </a:r>
            <a:r>
              <a:rPr lang="en-US" dirty="0" smtClean="0">
                <a:latin typeface="Times New Roman" pitchFamily="18" charset="0"/>
                <a:cs typeface="Times New Roman" pitchFamily="18" charset="0"/>
              </a:rPr>
              <a:t>also indicates that the correlation coefficients among different countries are relatively low. Therefore, if we formulate a portfolio to invest in these countries, the uncorrelated mature allows for diversification in the portfolio.</a:t>
            </a:r>
          </a:p>
          <a:p>
            <a:r>
              <a:rPr lang="en-US" altLang="zh-TW" dirty="0" smtClean="0">
                <a:latin typeface="Times New Roman" pitchFamily="18" charset="0"/>
                <a:cs typeface="Times New Roman" pitchFamily="18" charset="0"/>
              </a:rPr>
              <a:t>Finally, </a:t>
            </a:r>
            <a:r>
              <a:rPr lang="en-US" altLang="zh-TW" b="1" dirty="0" smtClean="0">
                <a:latin typeface="Times New Roman" pitchFamily="18" charset="0"/>
                <a:cs typeface="Times New Roman" pitchFamily="18" charset="0"/>
              </a:rPr>
              <a:t>Table 22.8 </a:t>
            </a:r>
            <a:r>
              <a:rPr lang="en-US" altLang="zh-TW" dirty="0" smtClean="0">
                <a:latin typeface="Times New Roman" pitchFamily="18" charset="0"/>
                <a:cs typeface="Times New Roman" pitchFamily="18" charset="0"/>
              </a:rPr>
              <a:t>also implies </a:t>
            </a:r>
            <a:r>
              <a:rPr lang="en-US" dirty="0" smtClean="0">
                <a:latin typeface="Times New Roman" pitchFamily="18" charset="0"/>
                <a:cs typeface="Times New Roman" pitchFamily="18" charset="0"/>
              </a:rPr>
              <a:t>that if we formulate a portfolio by investing in these 21 countries, we will enjoy a large diversification effect because of low correlation coefficients among these countries.</a:t>
            </a:r>
            <a:endParaRPr lang="zh-TW" alt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23</a:t>
            </a:fld>
            <a:endParaRPr lang="en-US" altLang="zh-TW">
              <a:solidFill>
                <a:schemeClr val="accent6">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800" dirty="0" smtClean="0">
                <a:latin typeface="Times New Roman" pitchFamily="18" charset="0"/>
                <a:cs typeface="Times New Roman" pitchFamily="18" charset="0"/>
              </a:rPr>
              <a:t>22.3.3 Return, Risk, and Sharpe Performance Measure for International Indexes (Table 22.5)</a:t>
            </a:r>
            <a:endParaRPr lang="zh-TW" altLang="en-US" sz="2800" dirty="0"/>
          </a:p>
        </p:txBody>
      </p:sp>
      <p:pic>
        <p:nvPicPr>
          <p:cNvPr id="64514" name="Picture 2"/>
          <p:cNvPicPr>
            <a:picLocks noGrp="1" noChangeAspect="1" noChangeArrowheads="1"/>
          </p:cNvPicPr>
          <p:nvPr>
            <p:ph idx="1"/>
          </p:nvPr>
        </p:nvPicPr>
        <p:blipFill>
          <a:blip r:embed="rId2"/>
          <a:srcRect/>
          <a:stretch>
            <a:fillRect/>
          </a:stretch>
        </p:blipFill>
        <p:spPr bwMode="auto">
          <a:xfrm rot="5400000">
            <a:off x="2135039" y="-390900"/>
            <a:ext cx="4970975" cy="866961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24</a:t>
            </a:fld>
            <a:endParaRPr lang="en-US" altLang="zh-TW">
              <a:solidFill>
                <a:schemeClr val="accent6">
                  <a:lumMod val="20000"/>
                  <a:lumOff val="8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800" dirty="0" smtClean="0">
                <a:latin typeface="Times New Roman" pitchFamily="18" charset="0"/>
                <a:cs typeface="Times New Roman" pitchFamily="18" charset="0"/>
              </a:rPr>
              <a:t>22.3.3 Return, Risk, and Sharpe Performance Measure for International Indexes (Table 22.6)</a:t>
            </a:r>
            <a:endParaRPr lang="zh-TW" altLang="en-US" sz="2800" dirty="0"/>
          </a:p>
        </p:txBody>
      </p:sp>
      <p:pic>
        <p:nvPicPr>
          <p:cNvPr id="65538" name="Picture 2"/>
          <p:cNvPicPr>
            <a:picLocks noGrp="1" noChangeAspect="1" noChangeArrowheads="1"/>
          </p:cNvPicPr>
          <p:nvPr>
            <p:ph idx="1"/>
          </p:nvPr>
        </p:nvPicPr>
        <p:blipFill>
          <a:blip r:embed="rId2"/>
          <a:srcRect/>
          <a:stretch>
            <a:fillRect/>
          </a:stretch>
        </p:blipFill>
        <p:spPr bwMode="auto">
          <a:xfrm>
            <a:off x="2571737" y="1142984"/>
            <a:ext cx="4584922" cy="559433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25</a:t>
            </a:fld>
            <a:endParaRPr lang="en-US" altLang="zh-TW">
              <a:solidFill>
                <a:schemeClr val="accent6">
                  <a:lumMod val="20000"/>
                  <a:lumOff val="8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800" dirty="0" smtClean="0">
                <a:latin typeface="Times New Roman" pitchFamily="18" charset="0"/>
                <a:cs typeface="Times New Roman" pitchFamily="18" charset="0"/>
              </a:rPr>
              <a:t>22.3.3 Return, Risk, and Sharpe Performance Measure for International Indexes (Table 22.7)</a:t>
            </a:r>
            <a:endParaRPr lang="zh-TW" altLang="en-US" sz="2800" dirty="0"/>
          </a:p>
        </p:txBody>
      </p:sp>
      <p:pic>
        <p:nvPicPr>
          <p:cNvPr id="66562" name="Picture 2"/>
          <p:cNvPicPr>
            <a:picLocks noGrp="1" noChangeAspect="1" noChangeArrowheads="1"/>
          </p:cNvPicPr>
          <p:nvPr>
            <p:ph idx="1"/>
          </p:nvPr>
        </p:nvPicPr>
        <p:blipFill>
          <a:blip r:embed="rId2"/>
          <a:srcRect/>
          <a:stretch>
            <a:fillRect/>
          </a:stretch>
        </p:blipFill>
        <p:spPr bwMode="auto">
          <a:xfrm rot="5400000">
            <a:off x="2974472" y="-518512"/>
            <a:ext cx="3079303" cy="854543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26</a:t>
            </a:fld>
            <a:endParaRPr lang="en-US" altLang="zh-TW">
              <a:solidFill>
                <a:schemeClr val="accent6">
                  <a:lumMod val="20000"/>
                  <a:lumOff val="8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800" dirty="0" smtClean="0">
                <a:latin typeface="Times New Roman" pitchFamily="18" charset="0"/>
                <a:cs typeface="Times New Roman" pitchFamily="18" charset="0"/>
              </a:rPr>
              <a:t>22.3.3 Return, Risk, and Sharpe Performance Measure for International Indexes (Table 22.8)</a:t>
            </a:r>
            <a:endParaRPr lang="zh-TW" altLang="en-US" sz="2800" dirty="0"/>
          </a:p>
        </p:txBody>
      </p:sp>
      <p:pic>
        <p:nvPicPr>
          <p:cNvPr id="67588" name="Picture 4"/>
          <p:cNvPicPr>
            <a:picLocks noGrp="1" noChangeAspect="1" noChangeArrowheads="1"/>
          </p:cNvPicPr>
          <p:nvPr>
            <p:ph idx="1"/>
          </p:nvPr>
        </p:nvPicPr>
        <p:blipFill>
          <a:blip r:embed="rId2"/>
          <a:srcRect/>
          <a:stretch>
            <a:fillRect/>
          </a:stretch>
        </p:blipFill>
        <p:spPr bwMode="auto">
          <a:xfrm rot="5400000">
            <a:off x="2891677" y="-820031"/>
            <a:ext cx="3570365" cy="863940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27</a:t>
            </a:fld>
            <a:endParaRPr lang="en-US" altLang="zh-TW">
              <a:solidFill>
                <a:schemeClr val="accent6">
                  <a:lumMod val="20000"/>
                  <a:lumOff val="8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22.4 Currency Option and Index Option</a:t>
            </a:r>
            <a:endParaRPr lang="zh-TW" altLang="en-US" dirty="0"/>
          </a:p>
        </p:txBody>
      </p:sp>
      <p:sp>
        <p:nvSpPr>
          <p:cNvPr id="3" name="Content Placeholder 2"/>
          <p:cNvSpPr>
            <a:spLocks noGrp="1"/>
          </p:cNvSpPr>
          <p:nvPr>
            <p:ph idx="1"/>
          </p:nvPr>
        </p:nvSpPr>
        <p:spPr>
          <a:xfrm>
            <a:off x="457200" y="1066801"/>
            <a:ext cx="8229600" cy="3933835"/>
          </a:xfrm>
        </p:spPr>
        <p:txBody>
          <a:bodyPr>
            <a:normAutofit fontScale="92500" lnSpcReduction="20000"/>
          </a:bodyPr>
          <a:lstStyle/>
          <a:p>
            <a:r>
              <a:rPr lang="en-US" altLang="zh-TW" b="1" dirty="0" smtClean="0">
                <a:latin typeface="Times New Roman" pitchFamily="18" charset="0"/>
                <a:cs typeface="Times New Roman" pitchFamily="18" charset="0"/>
              </a:rPr>
              <a:t>Currency option </a:t>
            </a:r>
            <a:r>
              <a:rPr lang="en-US" altLang="zh-TW" dirty="0" smtClean="0">
                <a:latin typeface="Times New Roman" pitchFamily="18" charset="0"/>
                <a:cs typeface="Times New Roman" pitchFamily="18" charset="0"/>
              </a:rPr>
              <a:t>is option on spot exchange rate instead of either individual stock or stock index. </a:t>
            </a:r>
          </a:p>
          <a:p>
            <a:r>
              <a:rPr lang="en-US" altLang="zh-TW" dirty="0" smtClean="0">
                <a:latin typeface="Times New Roman" pitchFamily="18" charset="0"/>
                <a:cs typeface="Times New Roman" pitchFamily="18" charset="0"/>
              </a:rPr>
              <a:t>The valuation model for the European type of currency call option can be defined as</a:t>
            </a:r>
          </a:p>
          <a:p>
            <a:pPr algn="r">
              <a:buNone/>
            </a:pPr>
            <a:r>
              <a:rPr lang="en-US" altLang="zh-TW" dirty="0" smtClean="0">
                <a:latin typeface="Times New Roman" pitchFamily="18" charset="0"/>
                <a:cs typeface="Times New Roman" pitchFamily="18" charset="0"/>
              </a:rPr>
              <a:t>(22.13)</a:t>
            </a:r>
          </a:p>
          <a:p>
            <a:pPr>
              <a:buNone/>
            </a:pPr>
            <a:r>
              <a:rPr lang="en-US" altLang="zh-TW" dirty="0" smtClean="0">
                <a:latin typeface="Times New Roman" pitchFamily="18" charset="0"/>
                <a:cs typeface="Times New Roman" pitchFamily="18" charset="0"/>
              </a:rPr>
              <a:t>Where </a:t>
            </a:r>
            <a:r>
              <a:rPr lang="en-US" altLang="zh-TW" i="1" dirty="0" smtClean="0">
                <a:latin typeface="Times New Roman" pitchFamily="18" charset="0"/>
                <a:cs typeface="Times New Roman" pitchFamily="18" charset="0"/>
              </a:rPr>
              <a:t>S</a:t>
            </a:r>
            <a:r>
              <a:rPr lang="en-US" altLang="zh-TW" dirty="0" smtClean="0">
                <a:latin typeface="Times New Roman" pitchFamily="18" charset="0"/>
                <a:cs typeface="Times New Roman" pitchFamily="18" charset="0"/>
              </a:rPr>
              <a:t>= spot exchange rate, </a:t>
            </a:r>
            <a:r>
              <a:rPr lang="en-US" altLang="zh-TW" i="1" dirty="0" smtClean="0">
                <a:latin typeface="Times New Roman" pitchFamily="18" charset="0"/>
                <a:cs typeface="Times New Roman" pitchFamily="18" charset="0"/>
              </a:rPr>
              <a:t>r</a:t>
            </a:r>
            <a:r>
              <a:rPr lang="en-US" altLang="zh-TW" dirty="0" smtClean="0">
                <a:latin typeface="Times New Roman" pitchFamily="18" charset="0"/>
                <a:cs typeface="Times New Roman" pitchFamily="18" charset="0"/>
              </a:rPr>
              <a:t>= domestic risk-free rate, </a:t>
            </a:r>
            <a:r>
              <a:rPr lang="en-US" altLang="zh-TW" i="1" dirty="0" err="1" smtClean="0">
                <a:latin typeface="Times New Roman" pitchFamily="18" charset="0"/>
                <a:cs typeface="Times New Roman" pitchFamily="18" charset="0"/>
              </a:rPr>
              <a:t>r</a:t>
            </a:r>
            <a:r>
              <a:rPr lang="en-US" altLang="zh-TW" sz="1900" i="1" dirty="0" err="1" smtClean="0">
                <a:latin typeface="Times New Roman" pitchFamily="18" charset="0"/>
                <a:cs typeface="Times New Roman" pitchFamily="18" charset="0"/>
              </a:rPr>
              <a:t>f</a:t>
            </a:r>
            <a:r>
              <a:rPr lang="en-US" altLang="zh-TW" dirty="0" smtClean="0">
                <a:latin typeface="Times New Roman" pitchFamily="18" charset="0"/>
                <a:cs typeface="Times New Roman" pitchFamily="18" charset="0"/>
              </a:rPr>
              <a:t> = foreign risk free rate, </a:t>
            </a:r>
            <a:r>
              <a:rPr lang="en-US" altLang="zh-TW" i="1" dirty="0" smtClean="0">
                <a:latin typeface="Times New Roman" pitchFamily="18" charset="0"/>
                <a:cs typeface="Times New Roman" pitchFamily="18" charset="0"/>
              </a:rPr>
              <a:t>X</a:t>
            </a:r>
            <a:r>
              <a:rPr lang="en-US" altLang="zh-TW" dirty="0" smtClean="0">
                <a:latin typeface="Times New Roman" pitchFamily="18" charset="0"/>
                <a:cs typeface="Times New Roman" pitchFamily="18" charset="0"/>
              </a:rPr>
              <a:t>= exercise price, </a:t>
            </a:r>
            <a:r>
              <a:rPr lang="el-GR" altLang="zh-TW" dirty="0" smtClean="0">
                <a:latin typeface="Times New Roman" pitchFamily="18" charset="0"/>
                <a:cs typeface="Times New Roman" pitchFamily="18" charset="0"/>
              </a:rPr>
              <a:t>σ</a:t>
            </a:r>
            <a:r>
              <a:rPr lang="en-US" altLang="zh-TW" dirty="0" smtClean="0">
                <a:latin typeface="Times New Roman" pitchFamily="18" charset="0"/>
                <a:cs typeface="Times New Roman" pitchFamily="18" charset="0"/>
              </a:rPr>
              <a:t>= standard deviation of spot exchange rate, </a:t>
            </a:r>
            <a:r>
              <a:rPr lang="en-US" altLang="zh-TW" i="1" dirty="0" smtClean="0">
                <a:latin typeface="Times New Roman" pitchFamily="18" charset="0"/>
                <a:cs typeface="Times New Roman" pitchFamily="18" charset="0"/>
              </a:rPr>
              <a:t>t </a:t>
            </a:r>
            <a:r>
              <a:rPr lang="en-US" altLang="zh-TW" dirty="0" smtClean="0">
                <a:latin typeface="Times New Roman" pitchFamily="18" charset="0"/>
                <a:cs typeface="Times New Roman" pitchFamily="18" charset="0"/>
              </a:rPr>
              <a:t>= time to expiration.</a:t>
            </a:r>
            <a:endParaRPr lang="zh-TW" altLang="en-US" dirty="0">
              <a:latin typeface="Times New Roman" pitchFamily="18" charset="0"/>
              <a:cs typeface="Times New Roman" pitchFamily="18" charset="0"/>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686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8611" name="Object 3"/>
          <p:cNvGraphicFramePr>
            <a:graphicFrameLocks noChangeAspect="1"/>
          </p:cNvGraphicFramePr>
          <p:nvPr/>
        </p:nvGraphicFramePr>
        <p:xfrm>
          <a:off x="2714612" y="2714620"/>
          <a:ext cx="3518983" cy="500066"/>
        </p:xfrm>
        <a:graphic>
          <a:graphicData uri="http://schemas.openxmlformats.org/presentationml/2006/ole">
            <mc:AlternateContent xmlns:mc="http://schemas.openxmlformats.org/markup-compatibility/2006">
              <mc:Choice xmlns:v="urn:schemas-microsoft-com:vml" Requires="v">
                <p:oleObj spid="_x0000_s68617" name="Equation" r:id="rId3" imgW="1803400" imgH="254000" progId="Equation.DSMT4">
                  <p:embed/>
                </p:oleObj>
              </mc:Choice>
              <mc:Fallback>
                <p:oleObj name="Equation" r:id="rId3" imgW="1803400" imgH="254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12" y="2714620"/>
                        <a:ext cx="3518983"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8614" name="Object 6"/>
          <p:cNvGraphicFramePr>
            <a:graphicFrameLocks noChangeAspect="1"/>
          </p:cNvGraphicFramePr>
          <p:nvPr/>
        </p:nvGraphicFramePr>
        <p:xfrm>
          <a:off x="1071538" y="4786322"/>
          <a:ext cx="3292545" cy="1143008"/>
        </p:xfrm>
        <a:graphic>
          <a:graphicData uri="http://schemas.openxmlformats.org/presentationml/2006/ole">
            <mc:AlternateContent xmlns:mc="http://schemas.openxmlformats.org/markup-compatibility/2006">
              <mc:Choice xmlns:v="urn:schemas-microsoft-com:vml" Requires="v">
                <p:oleObj spid="_x0000_s68618" name="Equation" r:id="rId5" imgW="1841500" imgH="635000" progId="Equation.DSMT4">
                  <p:embed/>
                </p:oleObj>
              </mc:Choice>
              <mc:Fallback>
                <p:oleObj name="Equation" r:id="rId5" imgW="1841500" imgH="6350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38" y="4786322"/>
                        <a:ext cx="3292545"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8616" name="Object 8"/>
          <p:cNvGraphicFramePr>
            <a:graphicFrameLocks noChangeAspect="1"/>
          </p:cNvGraphicFramePr>
          <p:nvPr/>
        </p:nvGraphicFramePr>
        <p:xfrm>
          <a:off x="4714876" y="4857760"/>
          <a:ext cx="4302274" cy="1071570"/>
        </p:xfrm>
        <a:graphic>
          <a:graphicData uri="http://schemas.openxmlformats.org/presentationml/2006/ole">
            <mc:AlternateContent xmlns:mc="http://schemas.openxmlformats.org/markup-compatibility/2006">
              <mc:Choice xmlns:v="urn:schemas-microsoft-com:vml" Requires="v">
                <p:oleObj spid="_x0000_s68619" name="Equation" r:id="rId7" imgW="2565400" imgH="635000" progId="Equation.DSMT4">
                  <p:embed/>
                </p:oleObj>
              </mc:Choice>
              <mc:Fallback>
                <p:oleObj name="Equation" r:id="rId7" imgW="2565400" imgH="6350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6" y="4857760"/>
                        <a:ext cx="4302274"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28</a:t>
            </a:fld>
            <a:endParaRPr lang="en-US" altLang="zh-TW">
              <a:solidFill>
                <a:schemeClr val="accent6">
                  <a:lumMod val="20000"/>
                  <a:lumOff val="8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Example: Valuation of Currency Option</a:t>
            </a:r>
            <a:endParaRPr lang="zh-TW"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Consider a four-month European call option on the Japanese yen. Suppose that the current exchange rate is 130, the exercise price is 125, the risk-free rate in the United States is 6% per annum, the risk-free rate in Japan is 2% per annum. The volatility of foreign exchange rate is 15%.</a:t>
            </a:r>
          </a:p>
          <a:p>
            <a:r>
              <a:rPr lang="en-US" dirty="0" smtClean="0">
                <a:latin typeface="Times New Roman" pitchFamily="18" charset="0"/>
                <a:cs typeface="Times New Roman" pitchFamily="18" charset="0"/>
              </a:rPr>
              <a:t>From Equation (22.13), </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From standard normal distribution table, we obtain:</a:t>
            </a:r>
          </a:p>
          <a:p>
            <a:r>
              <a:rPr lang="pt-BR" altLang="zh-TW" dirty="0" smtClean="0">
                <a:latin typeface="Times New Roman" pitchFamily="18" charset="0"/>
                <a:cs typeface="Times New Roman" pitchFamily="18" charset="0"/>
              </a:rPr>
              <a:t>N(.65) = .7422     N(.56) = 0.7123</a:t>
            </a:r>
          </a:p>
          <a:p>
            <a:r>
              <a:rPr lang="en-US" altLang="zh-TW" dirty="0" smtClean="0">
                <a:latin typeface="Times New Roman" pitchFamily="18" charset="0"/>
                <a:cs typeface="Times New Roman" pitchFamily="18" charset="0"/>
              </a:rPr>
              <a:t>Substituting all related information into Equation (22.13), we obtain:</a:t>
            </a:r>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29" name="Object 1"/>
          <p:cNvGraphicFramePr>
            <a:graphicFrameLocks noChangeAspect="1"/>
          </p:cNvGraphicFramePr>
          <p:nvPr/>
        </p:nvGraphicFramePr>
        <p:xfrm>
          <a:off x="214282" y="3143248"/>
          <a:ext cx="8754924" cy="1271589"/>
        </p:xfrm>
        <a:graphic>
          <a:graphicData uri="http://schemas.openxmlformats.org/presentationml/2006/ole">
            <mc:AlternateContent xmlns:mc="http://schemas.openxmlformats.org/markup-compatibility/2006">
              <mc:Choice xmlns:v="urn:schemas-microsoft-com:vml" Requires="v">
                <p:oleObj spid="_x0000_s73732" name="Equation" r:id="rId3" imgW="6019560" imgH="876240" progId="Equation.DSMT4">
                  <p:embed/>
                </p:oleObj>
              </mc:Choice>
              <mc:Fallback>
                <p:oleObj name="Equation" r:id="rId3" imgW="6019560" imgH="8762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3143248"/>
                        <a:ext cx="8754924" cy="1271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31" name="Object 3"/>
          <p:cNvGraphicFramePr>
            <a:graphicFrameLocks noChangeAspect="1"/>
          </p:cNvGraphicFramePr>
          <p:nvPr/>
        </p:nvGraphicFramePr>
        <p:xfrm>
          <a:off x="944562" y="5864224"/>
          <a:ext cx="7184193" cy="565171"/>
        </p:xfrm>
        <a:graphic>
          <a:graphicData uri="http://schemas.openxmlformats.org/presentationml/2006/ole">
            <mc:AlternateContent xmlns:mc="http://schemas.openxmlformats.org/markup-compatibility/2006">
              <mc:Choice xmlns:v="urn:schemas-microsoft-com:vml" Requires="v">
                <p:oleObj spid="_x0000_s73733" name="Equation" r:id="rId5" imgW="4203360" imgH="330120" progId="Equation.DSMT4">
                  <p:embed/>
                </p:oleObj>
              </mc:Choice>
              <mc:Fallback>
                <p:oleObj name="Equation" r:id="rId5" imgW="4203360" imgH="3301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562" y="5864224"/>
                        <a:ext cx="7184193" cy="5651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29</a:t>
            </a:fld>
            <a:endParaRPr lang="en-US" altLang="zh-TW">
              <a:solidFill>
                <a:schemeClr val="accent6">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229600" cy="739775"/>
          </a:xfrm>
        </p:spPr>
        <p:txBody>
          <a:bodyPr/>
          <a:lstStyle/>
          <a:p>
            <a:r>
              <a:rPr lang="en-US" altLang="zh-TW" b="1" dirty="0" smtClean="0">
                <a:latin typeface="Times New Roman" pitchFamily="18" charset="0"/>
                <a:cs typeface="Times New Roman" pitchFamily="18" charset="0"/>
              </a:rPr>
              <a:t>22.1 Exchange-Rate Risk</a:t>
            </a:r>
            <a:endParaRPr lang="en-US" altLang="zh-TW" b="1" dirty="0">
              <a:latin typeface="Times New Roman" pitchFamily="18" charset="0"/>
              <a:cs typeface="Times New Roman" pitchFamily="18" charset="0"/>
            </a:endParaRPr>
          </a:p>
        </p:txBody>
      </p:sp>
      <p:sp>
        <p:nvSpPr>
          <p:cNvPr id="9219" name="Rectangle 3"/>
          <p:cNvSpPr>
            <a:spLocks noGrp="1" noChangeArrowheads="1"/>
          </p:cNvSpPr>
          <p:nvPr>
            <p:ph idx="1"/>
          </p:nvPr>
        </p:nvSpPr>
        <p:spPr>
          <a:xfrm>
            <a:off x="468313" y="1071546"/>
            <a:ext cx="8229600" cy="3571900"/>
          </a:xfrm>
        </p:spPr>
        <p:txBody>
          <a:bodyPr>
            <a:normAutofit fontScale="70000" lnSpcReduction="20000"/>
          </a:bodyPr>
          <a:lstStyle/>
          <a:p>
            <a:r>
              <a:rPr lang="en-US" dirty="0" smtClean="0">
                <a:latin typeface="Times New Roman" pitchFamily="18" charset="0"/>
                <a:cs typeface="Times New Roman" pitchFamily="18" charset="0"/>
              </a:rPr>
              <a:t>Securities denominated in a currency other than the currency used by the purchaser have an additional element of risk, </a:t>
            </a:r>
            <a:r>
              <a:rPr lang="en-US" b="1" dirty="0" smtClean="0">
                <a:latin typeface="Times New Roman" pitchFamily="18" charset="0"/>
                <a:cs typeface="Times New Roman" pitchFamily="18" charset="0"/>
              </a:rPr>
              <a:t>exchange-rate</a:t>
            </a:r>
            <a:r>
              <a:rPr lang="en-US" dirty="0" smtClean="0">
                <a:latin typeface="Times New Roman" pitchFamily="18" charset="0"/>
                <a:cs typeface="Times New Roman" pitchFamily="18" charset="0"/>
              </a:rPr>
              <a:t> (or</a:t>
            </a:r>
            <a:r>
              <a:rPr lang="en-US" b="1" dirty="0" smtClean="0">
                <a:latin typeface="Times New Roman" pitchFamily="18" charset="0"/>
                <a:cs typeface="Times New Roman" pitchFamily="18" charset="0"/>
              </a:rPr>
              <a:t> currency</a:t>
            </a:r>
            <a:r>
              <a:rPr lang="en-US" dirty="0" smtClean="0">
                <a:latin typeface="Times New Roman" pitchFamily="18" charset="0"/>
                <a:cs typeface="Times New Roman" pitchFamily="18" charset="0"/>
              </a:rPr>
              <a:t>) risk.</a:t>
            </a:r>
          </a:p>
          <a:p>
            <a:pPr>
              <a:buFont typeface="Wingdings" pitchFamily="2" charset="2"/>
              <a:buNone/>
            </a:pPr>
            <a:r>
              <a:rPr lang="en-US" altLang="zh-TW" dirty="0" smtClean="0">
                <a:latin typeface="Times New Roman" pitchFamily="18" charset="0"/>
                <a:cs typeface="Times New Roman" pitchFamily="18" charset="0"/>
              </a:rPr>
              <a:t>Thus, </a:t>
            </a:r>
            <a:r>
              <a:rPr lang="en-US" dirty="0" smtClean="0">
                <a:latin typeface="Times New Roman" pitchFamily="18" charset="0"/>
                <a:cs typeface="Times New Roman" pitchFamily="18" charset="0"/>
              </a:rPr>
              <a:t>total return an investor receives is:</a:t>
            </a:r>
          </a:p>
          <a:p>
            <a:pPr>
              <a:buFont typeface="Wingdings" pitchFamily="2" charset="2"/>
              <a:buNone/>
            </a:pPr>
            <a:r>
              <a:rPr lang="en-US" altLang="zh-TW" dirty="0" smtClean="0">
                <a:latin typeface="Times New Roman" pitchFamily="18" charset="0"/>
                <a:cs typeface="Times New Roman" pitchFamily="18" charset="0"/>
              </a:rPr>
              <a:t> </a:t>
            </a:r>
          </a:p>
          <a:p>
            <a:pPr algn="r">
              <a:buFont typeface="Wingdings" pitchFamily="2" charset="2"/>
              <a:buNone/>
            </a:pPr>
            <a:r>
              <a:rPr lang="en-US" altLang="zh-TW" dirty="0" smtClean="0">
                <a:latin typeface="Times New Roman" pitchFamily="18" charset="0"/>
                <a:cs typeface="Times New Roman" pitchFamily="18" charset="0"/>
              </a:rPr>
              <a:t>(22.1</a:t>
            </a:r>
            <a:r>
              <a:rPr lang="en-US" altLang="zh-TW" dirty="0">
                <a:latin typeface="Times New Roman" pitchFamily="18" charset="0"/>
                <a:cs typeface="Times New Roman" pitchFamily="18" charset="0"/>
              </a:rPr>
              <a:t>)</a:t>
            </a:r>
          </a:p>
          <a:p>
            <a:pPr>
              <a:buFont typeface="Wingdings" pitchFamily="2" charset="2"/>
              <a:buNone/>
            </a:pPr>
            <a:r>
              <a:rPr lang="en-US" altLang="zh-TW" dirty="0">
                <a:latin typeface="Times New Roman" pitchFamily="18" charset="0"/>
                <a:cs typeface="Times New Roman" pitchFamily="18" charset="0"/>
              </a:rPr>
              <a:t> </a:t>
            </a:r>
          </a:p>
          <a:p>
            <a:pPr>
              <a:buFont typeface="Wingdings" pitchFamily="2" charset="2"/>
              <a:buNone/>
            </a:pPr>
            <a:r>
              <a:rPr lang="en-US" dirty="0" smtClean="0">
                <a:latin typeface="Times New Roman" pitchFamily="18" charset="0"/>
                <a:cs typeface="Times New Roman" pitchFamily="18" charset="0"/>
              </a:rPr>
              <a:t>Equation (22.1) can be rewritten in a modified security-return format:</a:t>
            </a:r>
            <a:endParaRPr lang="en-US" altLang="zh-TW" dirty="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lgn="r">
              <a:buNone/>
            </a:pPr>
            <a:r>
              <a:rPr lang="en-US" altLang="zh-TW" dirty="0" smtClean="0">
                <a:latin typeface="Times New Roman" pitchFamily="18" charset="0"/>
                <a:cs typeface="Times New Roman" pitchFamily="18" charset="0"/>
              </a:rPr>
              <a:t>(22.2)</a:t>
            </a:r>
          </a:p>
          <a:p>
            <a:pPr>
              <a:buFont typeface="Wingdings" pitchFamily="2" charset="2"/>
              <a:buNone/>
            </a:pPr>
            <a:endParaRPr lang="en-US" altLang="zh-TW" dirty="0">
              <a:latin typeface="Times New Roman" pitchFamily="18" charset="0"/>
              <a:cs typeface="Times New Roman" pitchFamily="18" charset="0"/>
            </a:endParaRPr>
          </a:p>
        </p:txBody>
      </p:sp>
      <p:graphicFrame>
        <p:nvGraphicFramePr>
          <p:cNvPr id="9223" name="Object 7"/>
          <p:cNvGraphicFramePr>
            <a:graphicFrameLocks noChangeAspect="1"/>
          </p:cNvGraphicFramePr>
          <p:nvPr/>
        </p:nvGraphicFramePr>
        <p:xfrm>
          <a:off x="857224" y="2643182"/>
          <a:ext cx="1871662" cy="366713"/>
        </p:xfrm>
        <a:graphic>
          <a:graphicData uri="http://schemas.openxmlformats.org/presentationml/2006/ole">
            <mc:AlternateContent xmlns:mc="http://schemas.openxmlformats.org/markup-compatibility/2006">
              <mc:Choice xmlns:v="urn:schemas-microsoft-com:vml" Requires="v">
                <p:oleObj spid="_x0000_s9232" name="Equation" r:id="rId3" imgW="926698" imgH="177723" progId="Equation.DSMT4">
                  <p:embed/>
                </p:oleObj>
              </mc:Choice>
              <mc:Fallback>
                <p:oleObj name="Equation" r:id="rId3" imgW="926698" imgH="177723"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643182"/>
                        <a:ext cx="1871662"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2786050" y="2500306"/>
          <a:ext cx="1079500" cy="814388"/>
        </p:xfrm>
        <a:graphic>
          <a:graphicData uri="http://schemas.openxmlformats.org/presentationml/2006/ole">
            <mc:AlternateContent xmlns:mc="http://schemas.openxmlformats.org/markup-compatibility/2006">
              <mc:Choice xmlns:v="urn:schemas-microsoft-com:vml" Requires="v">
                <p:oleObj spid="_x0000_s9233" name="Equation" r:id="rId5" imgW="545626" imgH="406048" progId="Equation.DSMT4">
                  <p:embed/>
                </p:oleObj>
              </mc:Choice>
              <mc:Fallback>
                <p:oleObj name="Equation" r:id="rId5" imgW="545626" imgH="406048"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050" y="2500306"/>
                        <a:ext cx="1079500"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5"/>
          <p:cNvGraphicFramePr>
            <a:graphicFrameLocks noChangeAspect="1"/>
          </p:cNvGraphicFramePr>
          <p:nvPr/>
        </p:nvGraphicFramePr>
        <p:xfrm>
          <a:off x="3871909" y="2714620"/>
          <a:ext cx="271463" cy="293687"/>
        </p:xfrm>
        <a:graphic>
          <a:graphicData uri="http://schemas.openxmlformats.org/presentationml/2006/ole">
            <mc:AlternateContent xmlns:mc="http://schemas.openxmlformats.org/markup-compatibility/2006">
              <mc:Choice xmlns:v="urn:schemas-microsoft-com:vml" Requires="v">
                <p:oleObj spid="_x0000_s9234" name="Equation" r:id="rId7" imgW="114102" imgH="126780" progId="Equation.DSMT4">
                  <p:embed/>
                </p:oleObj>
              </mc:Choice>
              <mc:Fallback>
                <p:oleObj name="Equation" r:id="rId7" imgW="114102" imgH="1267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1909" y="2714620"/>
                        <a:ext cx="271463"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4"/>
          <p:cNvGraphicFramePr>
            <a:graphicFrameLocks noChangeAspect="1"/>
          </p:cNvGraphicFramePr>
          <p:nvPr/>
        </p:nvGraphicFramePr>
        <p:xfrm>
          <a:off x="4143372" y="2428868"/>
          <a:ext cx="2305050" cy="865187"/>
        </p:xfrm>
        <a:graphic>
          <a:graphicData uri="http://schemas.openxmlformats.org/presentationml/2006/ole">
            <mc:AlternateContent xmlns:mc="http://schemas.openxmlformats.org/markup-compatibility/2006">
              <mc:Choice xmlns:v="urn:schemas-microsoft-com:vml" Requires="v">
                <p:oleObj spid="_x0000_s9235" name="Equation" r:id="rId9" imgW="1143000" imgH="431800" progId="Equation.DSMT4">
                  <p:embed/>
                </p:oleObj>
              </mc:Choice>
              <mc:Fallback>
                <p:oleObj name="Equation" r:id="rId9" imgW="1143000" imgH="431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3372" y="2428868"/>
                        <a:ext cx="2305050"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Rectangle 8"/>
          <p:cNvSpPr>
            <a:spLocks noChangeArrowheads="1"/>
          </p:cNvSpPr>
          <p:nvPr/>
        </p:nvSpPr>
        <p:spPr bwMode="auto">
          <a:xfrm>
            <a:off x="0" y="2720975"/>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9226" name="Rectangle 10"/>
          <p:cNvSpPr>
            <a:spLocks noChangeArrowheads="1"/>
          </p:cNvSpPr>
          <p:nvPr/>
        </p:nvSpPr>
        <p:spPr bwMode="auto">
          <a:xfrm>
            <a:off x="0" y="3311525"/>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9227" name="Rectangle 11"/>
          <p:cNvSpPr>
            <a:spLocks noChangeArrowheads="1"/>
          </p:cNvSpPr>
          <p:nvPr/>
        </p:nvSpPr>
        <p:spPr bwMode="auto">
          <a:xfrm>
            <a:off x="0" y="3435350"/>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9230" name="Rectangle 14"/>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9229" name="Object 13"/>
          <p:cNvGraphicFramePr>
            <a:graphicFrameLocks noChangeAspect="1"/>
          </p:cNvGraphicFramePr>
          <p:nvPr/>
        </p:nvGraphicFramePr>
        <p:xfrm>
          <a:off x="2500298" y="3603583"/>
          <a:ext cx="3643338" cy="968425"/>
        </p:xfrm>
        <a:graphic>
          <a:graphicData uri="http://schemas.openxmlformats.org/presentationml/2006/ole">
            <mc:AlternateContent xmlns:mc="http://schemas.openxmlformats.org/markup-compatibility/2006">
              <mc:Choice xmlns:v="urn:schemas-microsoft-com:vml" Requires="v">
                <p:oleObj spid="_x0000_s9236" name="Equation" r:id="rId11" imgW="1828800" imgH="482600" progId="Equation.DSMT4">
                  <p:embed/>
                </p:oleObj>
              </mc:Choice>
              <mc:Fallback>
                <p:oleObj name="Equation" r:id="rId11" imgW="1828800" imgH="48260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0298" y="3603583"/>
                        <a:ext cx="3643338" cy="9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2" name="Rectangle 16"/>
          <p:cNvSpPr>
            <a:spLocks noChangeArrowheads="1"/>
          </p:cNvSpPr>
          <p:nvPr/>
        </p:nvSpPr>
        <p:spPr bwMode="auto">
          <a:xfrm>
            <a:off x="0" y="27051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9231" name="Object 15"/>
          <p:cNvGraphicFramePr>
            <a:graphicFrameLocks noChangeAspect="1"/>
          </p:cNvGraphicFramePr>
          <p:nvPr/>
        </p:nvGraphicFramePr>
        <p:xfrm>
          <a:off x="192091" y="4553282"/>
          <a:ext cx="8737627" cy="1947552"/>
        </p:xfrm>
        <a:graphic>
          <a:graphicData uri="http://schemas.openxmlformats.org/presentationml/2006/ole">
            <mc:AlternateContent xmlns:mc="http://schemas.openxmlformats.org/markup-compatibility/2006">
              <mc:Choice xmlns:v="urn:schemas-microsoft-com:vml" Requires="v">
                <p:oleObj spid="_x0000_s9237" name="Equation" r:id="rId13" imgW="5460840" imgH="1218960" progId="Equation.DSMT4">
                  <p:embed/>
                </p:oleObj>
              </mc:Choice>
              <mc:Fallback>
                <p:oleObj name="Equation" r:id="rId13" imgW="5460840" imgH="1218960" progId="Equation.DSMT4">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091" y="4553282"/>
                        <a:ext cx="8737627" cy="194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3</a:t>
            </a:fld>
            <a:endParaRPr lang="en-US" altLang="zh-TW">
              <a:solidFill>
                <a:schemeClr val="accent6">
                  <a:lumMod val="20000"/>
                  <a:lumOff val="8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22.4 Currency Option and Index Option</a:t>
            </a:r>
            <a:endParaRPr lang="zh-TW" altLang="en-US" dirty="0"/>
          </a:p>
        </p:txBody>
      </p:sp>
      <p:sp>
        <p:nvSpPr>
          <p:cNvPr id="3" name="Content Placeholder 2"/>
          <p:cNvSpPr>
            <a:spLocks noGrp="1"/>
          </p:cNvSpPr>
          <p:nvPr>
            <p:ph idx="1"/>
          </p:nvPr>
        </p:nvSpPr>
        <p:spPr>
          <a:xfrm>
            <a:off x="457200" y="1066801"/>
            <a:ext cx="8229600" cy="4505339"/>
          </a:xfrm>
        </p:spPr>
        <p:txBody>
          <a:bodyPr>
            <a:normAutofit fontScale="92500" lnSpcReduction="10000"/>
          </a:bodyPr>
          <a:lstStyle/>
          <a:p>
            <a:r>
              <a:rPr lang="en-US" b="1" dirty="0" smtClean="0">
                <a:latin typeface="Times New Roman" pitchFamily="18" charset="0"/>
                <a:cs typeface="Times New Roman" pitchFamily="18" charset="0"/>
              </a:rPr>
              <a:t>Index option </a:t>
            </a:r>
            <a:r>
              <a:rPr lang="en-US" dirty="0" smtClean="0">
                <a:latin typeface="Times New Roman" pitchFamily="18" charset="0"/>
                <a:cs typeface="Times New Roman" pitchFamily="18" charset="0"/>
              </a:rPr>
              <a:t>is the option on stock index instead of individual stocks. </a:t>
            </a:r>
          </a:p>
          <a:p>
            <a:r>
              <a:rPr lang="en-US" dirty="0" smtClean="0">
                <a:latin typeface="Times New Roman" pitchFamily="18" charset="0"/>
                <a:cs typeface="Times New Roman" pitchFamily="18" charset="0"/>
              </a:rPr>
              <a:t>The European style of index call options can be evaluated in terms of the European style of stock call option formula defined as: </a:t>
            </a:r>
          </a:p>
          <a:p>
            <a:pPr algn="r">
              <a:buNone/>
            </a:pPr>
            <a:r>
              <a:rPr lang="en-US" altLang="zh-TW" dirty="0" smtClean="0">
                <a:latin typeface="Times New Roman" pitchFamily="18" charset="0"/>
                <a:cs typeface="Times New Roman" pitchFamily="18" charset="0"/>
              </a:rPr>
              <a:t>(22.14)</a:t>
            </a:r>
          </a:p>
          <a:p>
            <a:pPr>
              <a:buNone/>
            </a:pPr>
            <a:r>
              <a:rPr lang="en-US" altLang="zh-TW" dirty="0" smtClean="0">
                <a:latin typeface="Times New Roman" pitchFamily="18" charset="0"/>
                <a:cs typeface="Times New Roman" pitchFamily="18" charset="0"/>
              </a:rPr>
              <a:t>Where </a:t>
            </a:r>
            <a:r>
              <a:rPr lang="en-US" altLang="zh-TW" i="1" dirty="0" smtClean="0">
                <a:latin typeface="Times New Roman" pitchFamily="18" charset="0"/>
                <a:cs typeface="Times New Roman" pitchFamily="18" charset="0"/>
              </a:rPr>
              <a:t>S</a:t>
            </a:r>
            <a:r>
              <a:rPr lang="en-US" altLang="zh-TW" dirty="0" smtClean="0">
                <a:latin typeface="Times New Roman" pitchFamily="18" charset="0"/>
                <a:cs typeface="Times New Roman" pitchFamily="18" charset="0"/>
              </a:rPr>
              <a:t>= spot exchange rate, </a:t>
            </a:r>
            <a:r>
              <a:rPr lang="en-US" altLang="zh-TW" i="1" dirty="0" smtClean="0">
                <a:latin typeface="Times New Roman" pitchFamily="18" charset="0"/>
                <a:cs typeface="Times New Roman" pitchFamily="18" charset="0"/>
              </a:rPr>
              <a:t>q</a:t>
            </a:r>
            <a:r>
              <a:rPr lang="en-US" altLang="zh-TW" dirty="0" smtClean="0">
                <a:latin typeface="Times New Roman" pitchFamily="18" charset="0"/>
                <a:cs typeface="Times New Roman" pitchFamily="18" charset="0"/>
              </a:rPr>
              <a:t>= dividend yield, </a:t>
            </a:r>
            <a:r>
              <a:rPr lang="en-US" altLang="zh-TW" i="1" dirty="0" smtClean="0">
                <a:latin typeface="Times New Roman" pitchFamily="18" charset="0"/>
                <a:cs typeface="Times New Roman" pitchFamily="18" charset="0"/>
              </a:rPr>
              <a:t>r</a:t>
            </a:r>
            <a:r>
              <a:rPr lang="en-US" altLang="zh-TW" dirty="0" smtClean="0">
                <a:latin typeface="Times New Roman" pitchFamily="18" charset="0"/>
                <a:cs typeface="Times New Roman" pitchFamily="18" charset="0"/>
              </a:rPr>
              <a:t>= domestic risk-free rate, </a:t>
            </a:r>
            <a:r>
              <a:rPr lang="en-US" altLang="zh-TW" i="1" dirty="0" err="1" smtClean="0">
                <a:latin typeface="Times New Roman" pitchFamily="18" charset="0"/>
                <a:cs typeface="Times New Roman" pitchFamily="18" charset="0"/>
              </a:rPr>
              <a:t>r</a:t>
            </a:r>
            <a:r>
              <a:rPr lang="en-US" altLang="zh-TW" sz="1900" i="1" dirty="0" err="1" smtClean="0">
                <a:latin typeface="Times New Roman" pitchFamily="18" charset="0"/>
                <a:cs typeface="Times New Roman" pitchFamily="18" charset="0"/>
              </a:rPr>
              <a:t>f</a:t>
            </a:r>
            <a:r>
              <a:rPr lang="en-US" altLang="zh-TW" dirty="0" smtClean="0">
                <a:latin typeface="Times New Roman" pitchFamily="18" charset="0"/>
                <a:cs typeface="Times New Roman" pitchFamily="18" charset="0"/>
              </a:rPr>
              <a:t> = foreign risk free rate, </a:t>
            </a:r>
            <a:r>
              <a:rPr lang="en-US" altLang="zh-TW" i="1" dirty="0" smtClean="0">
                <a:latin typeface="Times New Roman" pitchFamily="18" charset="0"/>
                <a:cs typeface="Times New Roman" pitchFamily="18" charset="0"/>
              </a:rPr>
              <a:t>X</a:t>
            </a:r>
            <a:r>
              <a:rPr lang="en-US" altLang="zh-TW" dirty="0" smtClean="0">
                <a:latin typeface="Times New Roman" pitchFamily="18" charset="0"/>
                <a:cs typeface="Times New Roman" pitchFamily="18" charset="0"/>
              </a:rPr>
              <a:t>= exercise price, </a:t>
            </a:r>
            <a:r>
              <a:rPr lang="el-GR" altLang="zh-TW" dirty="0" smtClean="0">
                <a:latin typeface="Times New Roman" pitchFamily="18" charset="0"/>
                <a:cs typeface="Times New Roman" pitchFamily="18" charset="0"/>
              </a:rPr>
              <a:t>σ</a:t>
            </a:r>
            <a:r>
              <a:rPr lang="en-US" altLang="zh-TW" dirty="0" smtClean="0">
                <a:latin typeface="Times New Roman" pitchFamily="18" charset="0"/>
                <a:cs typeface="Times New Roman" pitchFamily="18" charset="0"/>
              </a:rPr>
              <a:t>= standard deviation of spot exchange rate, </a:t>
            </a:r>
            <a:r>
              <a:rPr lang="en-US" altLang="zh-TW" i="1" dirty="0" smtClean="0">
                <a:latin typeface="Times New Roman" pitchFamily="18" charset="0"/>
                <a:cs typeface="Times New Roman" pitchFamily="18" charset="0"/>
              </a:rPr>
              <a:t>t </a:t>
            </a:r>
            <a:r>
              <a:rPr lang="en-US" altLang="zh-TW" dirty="0" smtClean="0">
                <a:latin typeface="Times New Roman" pitchFamily="18" charset="0"/>
                <a:cs typeface="Times New Roman" pitchFamily="18" charset="0"/>
              </a:rPr>
              <a:t>= time to expiration.</a:t>
            </a:r>
            <a:endParaRPr lang="zh-TW" altLang="en-US"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4753" name="Object 1"/>
          <p:cNvGraphicFramePr>
            <a:graphicFrameLocks noChangeAspect="1"/>
          </p:cNvGraphicFramePr>
          <p:nvPr/>
        </p:nvGraphicFramePr>
        <p:xfrm>
          <a:off x="571472" y="5572140"/>
          <a:ext cx="8152110" cy="829428"/>
        </p:xfrm>
        <a:graphic>
          <a:graphicData uri="http://schemas.openxmlformats.org/presentationml/2006/ole">
            <mc:AlternateContent xmlns:mc="http://schemas.openxmlformats.org/markup-compatibility/2006">
              <mc:Choice xmlns:v="urn:schemas-microsoft-com:vml" Requires="v">
                <p:oleObj spid="_x0000_s74756" name="Equation" r:id="rId3" imgW="3822480" imgH="393480" progId="Equation.DSMT4">
                  <p:embed/>
                </p:oleObj>
              </mc:Choice>
              <mc:Fallback>
                <p:oleObj name="Equation" r:id="rId3" imgW="3822480" imgH="393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5572140"/>
                        <a:ext cx="8152110" cy="8294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4755" name="Object 3"/>
          <p:cNvGraphicFramePr>
            <a:graphicFrameLocks noChangeAspect="1"/>
          </p:cNvGraphicFramePr>
          <p:nvPr/>
        </p:nvGraphicFramePr>
        <p:xfrm>
          <a:off x="2571737" y="3214686"/>
          <a:ext cx="4000528" cy="598881"/>
        </p:xfrm>
        <a:graphic>
          <a:graphicData uri="http://schemas.openxmlformats.org/presentationml/2006/ole">
            <mc:AlternateContent xmlns:mc="http://schemas.openxmlformats.org/markup-compatibility/2006">
              <mc:Choice xmlns:v="urn:schemas-microsoft-com:vml" Requires="v">
                <p:oleObj spid="_x0000_s74757" name="Equation" r:id="rId5" imgW="1587500" imgH="241300" progId="Equation.DSMT4">
                  <p:embed/>
                </p:oleObj>
              </mc:Choice>
              <mc:Fallback>
                <p:oleObj name="Equation" r:id="rId5" imgW="1587500" imgH="2413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37" y="3214686"/>
                        <a:ext cx="4000528" cy="5988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30</a:t>
            </a:fld>
            <a:endParaRPr lang="en-US" altLang="zh-TW">
              <a:solidFill>
                <a:schemeClr val="accent6">
                  <a:lumMod val="20000"/>
                  <a:lumOff val="8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Example: Index Option Valuation</a:t>
            </a:r>
            <a:endParaRPr lang="zh-TW" altLang="en-US" dirty="0"/>
          </a:p>
        </p:txBody>
      </p:sp>
      <p:sp>
        <p:nvSpPr>
          <p:cNvPr id="3" name="Content Placeholder 2"/>
          <p:cNvSpPr>
            <a:spLocks noGrp="1"/>
          </p:cNvSpPr>
          <p:nvPr>
            <p:ph idx="1"/>
          </p:nvPr>
        </p:nvSpPr>
        <p:spPr>
          <a:xfrm>
            <a:off x="457200" y="1066800"/>
            <a:ext cx="8229600" cy="5291157"/>
          </a:xfrm>
        </p:spPr>
        <p:txBody>
          <a:bodyPr>
            <a:normAutofit fontScale="77500" lnSpcReduction="20000"/>
          </a:bodyPr>
          <a:lstStyle/>
          <a:p>
            <a:r>
              <a:rPr lang="en-US" dirty="0" smtClean="0">
                <a:latin typeface="Times New Roman" pitchFamily="18" charset="0"/>
                <a:cs typeface="Times New Roman" pitchFamily="18" charset="0"/>
              </a:rPr>
              <a:t>Consider a European call option on the S&amp;P 500 that is two months from maturity. The current value of the index is 950, the exercise price is 900, the risk-free interest rate is 6% per annum, and the volatility of the index is 15 per annum. Dividend yields of 0.2% and 0.3% are expected in the first and the second month, respectively. In this case,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950, </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900,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 0.06, σ = 0 and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 2/12. The total dividend yield during the option’s life is 0.2 + 0.3 = 0.5%. This is 3% per annum. Hence,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 0.03 and</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pPr>
              <a:buNone/>
            </a:pPr>
            <a:r>
              <a:rPr lang="en-US" altLang="zh-TW" dirty="0" smtClean="0">
                <a:latin typeface="Times New Roman" pitchFamily="18" charset="0"/>
                <a:cs typeface="Times New Roman" pitchFamily="18" charset="0"/>
              </a:rPr>
              <a:t> </a:t>
            </a:r>
          </a:p>
          <a:p>
            <a:pPr>
              <a:buNone/>
            </a:pPr>
            <a:r>
              <a:rPr lang="en-US" altLang="zh-TW" dirty="0" smtClean="0">
                <a:latin typeface="Times New Roman" pitchFamily="18" charset="0"/>
                <a:cs typeface="Times New Roman" pitchFamily="18" charset="0"/>
              </a:rPr>
              <a:t>From standard normal distribution table, we obtain:</a:t>
            </a:r>
          </a:p>
          <a:p>
            <a:pPr algn="ctr">
              <a:buNone/>
            </a:pPr>
            <a:r>
              <a:rPr lang="en-US" altLang="zh-TW" dirty="0" smtClean="0">
                <a:latin typeface="Times New Roman" pitchFamily="18" charset="0"/>
                <a:cs typeface="Times New Roman" pitchFamily="18" charset="0"/>
              </a:rPr>
              <a:t>N(d1) = 0.8413     N(d2) = 0.8238</a:t>
            </a:r>
          </a:p>
          <a:p>
            <a:pPr>
              <a:buNone/>
            </a:pPr>
            <a:r>
              <a:rPr lang="en-US" altLang="zh-TW" dirty="0" smtClean="0">
                <a:latin typeface="Times New Roman" pitchFamily="18" charset="0"/>
                <a:cs typeface="Times New Roman" pitchFamily="18" charset="0"/>
              </a:rPr>
              <a:t>so that the call price, C, is given by Equation (22.14)</a:t>
            </a:r>
          </a:p>
          <a:p>
            <a:pPr>
              <a:buNone/>
            </a:pPr>
            <a:endParaRPr lang="zh-TW" altLang="en-US" dirty="0">
              <a:latin typeface="Times New Roman" pitchFamily="18" charset="0"/>
              <a:cs typeface="Times New Roman" pitchFamily="18" charset="0"/>
            </a:endParaRP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5777" name="Object 1"/>
          <p:cNvGraphicFramePr>
            <a:graphicFrameLocks noChangeAspect="1"/>
          </p:cNvGraphicFramePr>
          <p:nvPr/>
        </p:nvGraphicFramePr>
        <p:xfrm>
          <a:off x="428596" y="6072206"/>
          <a:ext cx="8393965" cy="428628"/>
        </p:xfrm>
        <a:graphic>
          <a:graphicData uri="http://schemas.openxmlformats.org/presentationml/2006/ole">
            <mc:AlternateContent xmlns:mc="http://schemas.openxmlformats.org/markup-compatibility/2006">
              <mc:Choice xmlns:v="urn:schemas-microsoft-com:vml" Requires="v">
                <p:oleObj spid="_x0000_s75780" name="Equation" r:id="rId3" imgW="4483100" imgH="228600" progId="Equation.DSMT4">
                  <p:embed/>
                </p:oleObj>
              </mc:Choice>
              <mc:Fallback>
                <p:oleObj name="Equation" r:id="rId3" imgW="448310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6072206"/>
                        <a:ext cx="8393965"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5779" name="Object 3"/>
          <p:cNvGraphicFramePr>
            <a:graphicFrameLocks noChangeAspect="1"/>
          </p:cNvGraphicFramePr>
          <p:nvPr/>
        </p:nvGraphicFramePr>
        <p:xfrm>
          <a:off x="1357290" y="3929066"/>
          <a:ext cx="6501833" cy="992197"/>
        </p:xfrm>
        <a:graphic>
          <a:graphicData uri="http://schemas.openxmlformats.org/presentationml/2006/ole">
            <mc:AlternateContent xmlns:mc="http://schemas.openxmlformats.org/markup-compatibility/2006">
              <mc:Choice xmlns:v="urn:schemas-microsoft-com:vml" Requires="v">
                <p:oleObj spid="_x0000_s75781" name="Equation" r:id="rId5" imgW="4914720" imgH="749160" progId="Equation.DSMT4">
                  <p:embed/>
                </p:oleObj>
              </mc:Choice>
              <mc:Fallback>
                <p:oleObj name="Equation" r:id="rId5" imgW="4914720" imgH="749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290" y="3929066"/>
                        <a:ext cx="6501833" cy="992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31</a:t>
            </a:fld>
            <a:endParaRPr lang="en-US" altLang="zh-TW">
              <a:solidFill>
                <a:schemeClr val="accent6">
                  <a:lumMod val="20000"/>
                  <a:lumOff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739775"/>
          </a:xfrm>
        </p:spPr>
        <p:txBody>
          <a:bodyPr/>
          <a:lstStyle/>
          <a:p>
            <a:r>
              <a:rPr lang="en-US" altLang="zh-TW" sz="3200" b="1" dirty="0" smtClean="0">
                <a:latin typeface="Times New Roman" pitchFamily="18" charset="0"/>
                <a:cs typeface="Times New Roman" pitchFamily="18" charset="0"/>
              </a:rPr>
              <a:t>22.5 SUMMARY</a:t>
            </a:r>
            <a:r>
              <a:rPr lang="en-US" altLang="zh-TW" sz="3200" dirty="0" smtClean="0">
                <a:latin typeface="Times New Roman" pitchFamily="18" charset="0"/>
                <a:cs typeface="Times New Roman" pitchFamily="18" charset="0"/>
              </a:rPr>
              <a:t> </a:t>
            </a:r>
            <a:endParaRPr lang="en-US" altLang="zh-TW" sz="3200" dirty="0">
              <a:latin typeface="Times New Roman" pitchFamily="18" charset="0"/>
              <a:cs typeface="Times New Roman" pitchFamily="18" charset="0"/>
            </a:endParaRPr>
          </a:p>
        </p:txBody>
      </p:sp>
      <p:sp>
        <p:nvSpPr>
          <p:cNvPr id="27651" name="Rectangle 3"/>
          <p:cNvSpPr>
            <a:spLocks noGrp="1" noChangeArrowheads="1"/>
          </p:cNvSpPr>
          <p:nvPr>
            <p:ph idx="1"/>
          </p:nvPr>
        </p:nvSpPr>
        <p:spPr>
          <a:xfrm>
            <a:off x="500034" y="1142984"/>
            <a:ext cx="8229600" cy="5429288"/>
          </a:xfrm>
        </p:spPr>
        <p:txBody>
          <a:bodyPr>
            <a:noAutofit/>
          </a:bodyPr>
          <a:lstStyle/>
          <a:p>
            <a:pPr>
              <a:lnSpc>
                <a:spcPct val="80000"/>
              </a:lnSpc>
              <a:buFont typeface="Wingdings" pitchFamily="2" charset="2"/>
              <a:buNone/>
            </a:pPr>
            <a:r>
              <a:rPr lang="en-US" altLang="zh-TW" sz="2000"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This chapter has explored international diversification from both theoretical and empirical viewpoints. It was demonstrated that the exchange risk and inflation risk will affect the return of international investment, and, therefore, should be a major factor for analyzing international diversification.</a:t>
            </a:r>
          </a:p>
          <a:p>
            <a:pPr>
              <a:lnSpc>
                <a:spcPct val="80000"/>
              </a:lnSpc>
              <a:buFont typeface="Wingdings" pitchFamily="2" charset="2"/>
              <a:buNone/>
            </a:pPr>
            <a:endParaRPr lang="en-US" altLang="zh-TW" sz="2000" dirty="0">
              <a:latin typeface="Times New Roman" pitchFamily="18" charset="0"/>
              <a:cs typeface="Times New Roman" pitchFamily="18" charset="0"/>
            </a:endParaRPr>
          </a:p>
          <a:p>
            <a:pPr>
              <a:lnSpc>
                <a:spcPct val="80000"/>
              </a:lnSpc>
              <a:buFont typeface="Wingdings" pitchFamily="2" charset="2"/>
              <a:buNone/>
            </a:pPr>
            <a:r>
              <a:rPr lang="en-US" altLang="zh-TW" sz="2400" dirty="0">
                <a:latin typeface="Times New Roman" pitchFamily="18" charset="0"/>
                <a:cs typeface="Times New Roman" pitchFamily="18" charset="0"/>
              </a:rPr>
              <a:t>    Theoretically, the question of whether the world market is segmented or integrated has been shown to be important in investigating the effectiveness of international diversification. Both international CAPM and APT were used to discuss these related issues.</a:t>
            </a:r>
          </a:p>
          <a:p>
            <a:pPr>
              <a:lnSpc>
                <a:spcPct val="80000"/>
              </a:lnSpc>
              <a:buFont typeface="Wingdings" pitchFamily="2" charset="2"/>
              <a:buNone/>
            </a:pPr>
            <a:endParaRPr lang="en-US" altLang="zh-TW" sz="2000" dirty="0">
              <a:latin typeface="Times New Roman" pitchFamily="18" charset="0"/>
              <a:cs typeface="Times New Roman" pitchFamily="18" charset="0"/>
            </a:endParaRPr>
          </a:p>
          <a:p>
            <a:pPr>
              <a:lnSpc>
                <a:spcPct val="80000"/>
              </a:lnSpc>
              <a:buFont typeface="Wingdings" pitchFamily="2" charset="2"/>
              <a:buNone/>
            </a:pPr>
            <a:r>
              <a:rPr lang="en-US" altLang="zh-TW" sz="2400" dirty="0">
                <a:latin typeface="Times New Roman" pitchFamily="18" charset="0"/>
                <a:cs typeface="Times New Roman" pitchFamily="18" charset="0"/>
              </a:rPr>
              <a:t>     Both direct and indirect investment in foreign securities were used to show the benefit of international diversification. Finally, international mutual funds were employed to illustrate the usefulness of international diversification.</a:t>
            </a:r>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32</a:t>
            </a:fld>
            <a:endParaRPr lang="en-US" altLang="zh-TW">
              <a:solidFill>
                <a:schemeClr val="accent6">
                  <a:lumMod val="20000"/>
                  <a:lumOff val="8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14290"/>
            <a:ext cx="8229600" cy="739775"/>
          </a:xfrm>
        </p:spPr>
        <p:txBody>
          <a:bodyPr/>
          <a:lstStyle/>
          <a:p>
            <a:r>
              <a:rPr lang="en-US" altLang="zh-TW" sz="3200" dirty="0" smtClean="0">
                <a:latin typeface="Times New Roman" pitchFamily="18" charset="0"/>
                <a:cs typeface="Times New Roman" pitchFamily="18" charset="0"/>
              </a:rPr>
              <a:t>22.1 Exchange-Rate Risk</a:t>
            </a:r>
            <a:endParaRPr lang="en-US" altLang="zh-TW" sz="3200" b="1" i="1" dirty="0"/>
          </a:p>
        </p:txBody>
      </p:sp>
      <p:sp>
        <p:nvSpPr>
          <p:cNvPr id="10245" name="Rectangle 5"/>
          <p:cNvSpPr>
            <a:spLocks noChangeArrowheads="1"/>
          </p:cNvSpPr>
          <p:nvPr/>
        </p:nvSpPr>
        <p:spPr bwMode="auto">
          <a:xfrm>
            <a:off x="0" y="1128713"/>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8" name="TextBox 7"/>
          <p:cNvSpPr txBox="1"/>
          <p:nvPr/>
        </p:nvSpPr>
        <p:spPr>
          <a:xfrm>
            <a:off x="142844" y="1428736"/>
            <a:ext cx="2857520" cy="4000528"/>
          </a:xfrm>
          <a:prstGeom prst="rect">
            <a:avLst/>
          </a:prstGeom>
        </p:spPr>
        <p:txBody>
          <a:bodyPr vert="horz" wrap="square" lIns="91440" tIns="45720" rIns="91440" bIns="45720" rtlCol="0" anchor="ctr">
            <a:normAutofit/>
          </a:bodyPr>
          <a:lstStyle/>
          <a:p>
            <a:pPr fontAlgn="auto">
              <a:spcAft>
                <a:spcPts val="0"/>
              </a:spcAft>
            </a:pPr>
            <a:r>
              <a:rPr kumimoji="0" lang="en-US" altLang="zh-TW" sz="2400" b="1" dirty="0">
                <a:solidFill>
                  <a:schemeClr val="tx2"/>
                </a:solidFill>
                <a:latin typeface="Times New Roman" pitchFamily="18" charset="0"/>
                <a:ea typeface="+mj-ea"/>
                <a:cs typeface="Times New Roman" pitchFamily="18" charset="0"/>
              </a:rPr>
              <a:t>Table </a:t>
            </a:r>
            <a:r>
              <a:rPr kumimoji="0" lang="en-US" altLang="zh-TW" sz="2400" b="1" dirty="0" smtClean="0">
                <a:solidFill>
                  <a:schemeClr val="tx2"/>
                </a:solidFill>
                <a:latin typeface="Times New Roman" pitchFamily="18" charset="0"/>
                <a:ea typeface="+mj-ea"/>
                <a:cs typeface="Times New Roman" pitchFamily="18" charset="0"/>
              </a:rPr>
              <a:t>22.1 </a:t>
            </a:r>
            <a:r>
              <a:rPr kumimoji="0" lang="en-US" altLang="zh-TW" sz="2400" dirty="0">
                <a:solidFill>
                  <a:schemeClr val="tx2"/>
                </a:solidFill>
                <a:latin typeface="Times New Roman" pitchFamily="18" charset="0"/>
                <a:ea typeface="+mj-ea"/>
                <a:cs typeface="Times New Roman" pitchFamily="18" charset="0"/>
              </a:rPr>
              <a:t>illustrates this </a:t>
            </a:r>
            <a:r>
              <a:rPr kumimoji="0" lang="en-US" altLang="zh-TW" sz="2400" dirty="0" smtClean="0">
                <a:solidFill>
                  <a:schemeClr val="tx2"/>
                </a:solidFill>
                <a:latin typeface="Times New Roman" pitchFamily="18" charset="0"/>
                <a:ea typeface="+mj-ea"/>
                <a:cs typeface="Times New Roman" pitchFamily="18" charset="0"/>
              </a:rPr>
              <a:t>principle of Eq. (22.2), </a:t>
            </a:r>
            <a:r>
              <a:rPr kumimoji="0" lang="en-US" altLang="zh-TW" sz="2400" dirty="0">
                <a:solidFill>
                  <a:schemeClr val="tx2"/>
                </a:solidFill>
                <a:latin typeface="Times New Roman" pitchFamily="18" charset="0"/>
                <a:ea typeface="+mj-ea"/>
                <a:cs typeface="Times New Roman" pitchFamily="18" charset="0"/>
              </a:rPr>
              <a:t>from the U.S. perspective, for the period from November 1986 through November 1987 for nineteen 19 stock markets.</a:t>
            </a:r>
            <a:endParaRPr kumimoji="0" lang="zh-TW" altLang="en-US"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pic>
        <p:nvPicPr>
          <p:cNvPr id="10247" name="Picture 7"/>
          <p:cNvPicPr>
            <a:picLocks noChangeAspect="1" noChangeArrowheads="1"/>
          </p:cNvPicPr>
          <p:nvPr/>
        </p:nvPicPr>
        <p:blipFill>
          <a:blip r:embed="rId2"/>
          <a:srcRect/>
          <a:stretch>
            <a:fillRect/>
          </a:stretch>
        </p:blipFill>
        <p:spPr bwMode="auto">
          <a:xfrm>
            <a:off x="3000364" y="785794"/>
            <a:ext cx="5991225" cy="597217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4</a:t>
            </a:fld>
            <a:endParaRPr lang="en-US" altLang="zh-TW">
              <a:solidFill>
                <a:schemeClr val="accent6">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595313"/>
          </a:xfrm>
        </p:spPr>
        <p:txBody>
          <a:bodyPr/>
          <a:lstStyle/>
          <a:p>
            <a:r>
              <a:rPr lang="en-US" altLang="zh-TW" sz="3200" dirty="0" smtClean="0">
                <a:latin typeface="Times New Roman" pitchFamily="18" charset="0"/>
                <a:cs typeface="Times New Roman" pitchFamily="18" charset="0"/>
              </a:rPr>
              <a:t>22.1 Exchange-Rate Risk</a:t>
            </a:r>
            <a:endParaRPr lang="en-US" altLang="zh-TW" sz="3200" b="1" i="1" dirty="0"/>
          </a:p>
        </p:txBody>
      </p:sp>
      <p:sp>
        <p:nvSpPr>
          <p:cNvPr id="11267" name="Rectangle 3"/>
          <p:cNvSpPr>
            <a:spLocks noGrp="1" noChangeArrowheads="1"/>
          </p:cNvSpPr>
          <p:nvPr>
            <p:ph type="body" sz="half" idx="1"/>
          </p:nvPr>
        </p:nvSpPr>
        <p:spPr>
          <a:xfrm>
            <a:off x="468313" y="1071546"/>
            <a:ext cx="8280400" cy="5929354"/>
          </a:xfrm>
        </p:spPr>
        <p:txBody>
          <a:bodyPr>
            <a:normAutofit fontScale="85000" lnSpcReduction="10000"/>
          </a:bodyPr>
          <a:lstStyle/>
          <a:p>
            <a:pPr>
              <a:lnSpc>
                <a:spcPct val="120000"/>
              </a:lnSpc>
            </a:pPr>
            <a:r>
              <a:rPr lang="en-US" altLang="zh-TW" sz="2000" b="1" dirty="0" smtClean="0">
                <a:latin typeface="Times New Roman" pitchFamily="18" charset="0"/>
                <a:cs typeface="Times New Roman" pitchFamily="18" charset="0"/>
              </a:rPr>
              <a:t>Results of Table 22.2 show that: (1) Some reduction in currency risk can be obtained through diversification into several countries’ securities. (2)A substantial portion of the risk will remain for U.S. investors because of the tendency of the foreign currencies’ movements to be correlated positively with each other. (3) If the domestic currency were not the U.S. dollar, diversification benefits could be greater due to the negative correlation with the dollar.</a:t>
            </a:r>
          </a:p>
          <a:p>
            <a:endParaRPr lang="en-US" altLang="zh-TW" sz="2000" b="1" dirty="0" smtClean="0">
              <a:latin typeface="Times New Roman" pitchFamily="18" charset="0"/>
              <a:cs typeface="Times New Roman" pitchFamily="18" charset="0"/>
            </a:endParaRPr>
          </a:p>
          <a:p>
            <a:pPr>
              <a:buFont typeface="Wingdings" pitchFamily="2" charset="2"/>
              <a:buNone/>
            </a:pPr>
            <a:r>
              <a:rPr lang="en-US" altLang="zh-TW" sz="2000" b="1" dirty="0" smtClean="0">
                <a:latin typeface="Times New Roman" pitchFamily="18" charset="0"/>
                <a:cs typeface="Times New Roman" pitchFamily="18" charset="0"/>
              </a:rPr>
              <a:t>TABLE 22.2 </a:t>
            </a:r>
            <a:r>
              <a:rPr lang="en-US" altLang="zh-TW" sz="2000" b="1" dirty="0">
                <a:latin typeface="Times New Roman" pitchFamily="18" charset="0"/>
                <a:cs typeface="Times New Roman" pitchFamily="18" charset="0"/>
              </a:rPr>
              <a:t>Correlations of Returns from Local Bond Markets and Currency (1971-1985)</a:t>
            </a: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1400" b="1" i="1" dirty="0">
              <a:latin typeface="Times New Roman" pitchFamily="18" charset="0"/>
              <a:cs typeface="Times New Roman" pitchFamily="18" charset="0"/>
            </a:endParaRPr>
          </a:p>
          <a:p>
            <a:pPr>
              <a:buFont typeface="Wingdings" pitchFamily="2" charset="2"/>
              <a:buNone/>
            </a:pPr>
            <a:endParaRPr lang="en-US" altLang="zh-TW" sz="1400" b="1" i="1" dirty="0" smtClean="0">
              <a:latin typeface="Times New Roman" pitchFamily="18" charset="0"/>
              <a:cs typeface="Times New Roman" pitchFamily="18" charset="0"/>
            </a:endParaRPr>
          </a:p>
          <a:p>
            <a:pPr>
              <a:buFont typeface="Wingdings" pitchFamily="2" charset="2"/>
              <a:buNone/>
            </a:pPr>
            <a:endParaRPr lang="en-US" altLang="zh-TW" sz="1400" b="1" i="1" dirty="0" smtClean="0">
              <a:latin typeface="Times New Roman" pitchFamily="18" charset="0"/>
              <a:cs typeface="Times New Roman" pitchFamily="18" charset="0"/>
            </a:endParaRPr>
          </a:p>
          <a:p>
            <a:pPr>
              <a:buFont typeface="Wingdings" pitchFamily="2" charset="2"/>
              <a:buNone/>
            </a:pPr>
            <a:r>
              <a:rPr lang="en-US" altLang="zh-TW" sz="1400" b="1" i="1" dirty="0" smtClean="0">
                <a:latin typeface="Times New Roman" pitchFamily="18" charset="0"/>
                <a:cs typeface="Times New Roman" pitchFamily="18" charset="0"/>
              </a:rPr>
              <a:t>Source</a:t>
            </a:r>
            <a:r>
              <a:rPr lang="en-US" altLang="zh-TW" sz="1400" b="1" i="1" dirty="0">
                <a:latin typeface="Times New Roman" pitchFamily="18" charset="0"/>
                <a:cs typeface="Times New Roman" pitchFamily="18" charset="0"/>
              </a:rPr>
              <a:t>:</a:t>
            </a:r>
            <a:r>
              <a:rPr lang="en-US" altLang="zh-TW" sz="1400" b="1" dirty="0">
                <a:latin typeface="Times New Roman" pitchFamily="18" charset="0"/>
                <a:cs typeface="Times New Roman" pitchFamily="18" charset="0"/>
              </a:rPr>
              <a:t> From Carl </a:t>
            </a:r>
            <a:r>
              <a:rPr lang="en-US" altLang="zh-TW" sz="1400" b="1" dirty="0" err="1">
                <a:latin typeface="Times New Roman" pitchFamily="18" charset="0"/>
                <a:cs typeface="Times New Roman" pitchFamily="18" charset="0"/>
              </a:rPr>
              <a:t>Beidelman</a:t>
            </a:r>
            <a:r>
              <a:rPr lang="en-US" altLang="zh-TW" sz="1400" b="1" dirty="0">
                <a:latin typeface="Times New Roman" pitchFamily="18" charset="0"/>
                <a:cs typeface="Times New Roman" pitchFamily="18" charset="0"/>
              </a:rPr>
              <a:t>, ed.,</a:t>
            </a:r>
            <a:r>
              <a:rPr lang="en-US" altLang="zh-TW" sz="1400" b="1" i="1" dirty="0">
                <a:latin typeface="Times New Roman" pitchFamily="18" charset="0"/>
                <a:cs typeface="Times New Roman" pitchFamily="18" charset="0"/>
              </a:rPr>
              <a:t> Handbook of International Investing</a:t>
            </a:r>
            <a:r>
              <a:rPr lang="en-US" altLang="zh-TW" sz="1400" b="1" dirty="0">
                <a:latin typeface="Times New Roman" pitchFamily="18" charset="0"/>
                <a:cs typeface="Times New Roman" pitchFamily="18" charset="0"/>
              </a:rPr>
              <a:t> (1987), page 622. </a:t>
            </a:r>
          </a:p>
          <a:p>
            <a:pPr>
              <a:buFont typeface="Wingdings" pitchFamily="2" charset="2"/>
              <a:buNone/>
            </a:pPr>
            <a:r>
              <a:rPr lang="en-US" altLang="zh-TW" sz="1400" b="1" dirty="0">
                <a:latin typeface="Times New Roman" pitchFamily="18" charset="0"/>
                <a:cs typeface="Times New Roman" pitchFamily="18" charset="0"/>
              </a:rPr>
              <a:t>Reprinted by permission of </a:t>
            </a:r>
            <a:r>
              <a:rPr lang="en-US" altLang="zh-TW" sz="1400" b="1" dirty="0" err="1">
                <a:latin typeface="Times New Roman" pitchFamily="18" charset="0"/>
                <a:cs typeface="Times New Roman" pitchFamily="18" charset="0"/>
              </a:rPr>
              <a:t>Probus</a:t>
            </a:r>
            <a:r>
              <a:rPr lang="en-US" altLang="zh-TW" sz="1400" b="1" dirty="0">
                <a:latin typeface="Times New Roman" pitchFamily="18" charset="0"/>
                <a:cs typeface="Times New Roman" pitchFamily="18" charset="0"/>
              </a:rPr>
              <a:t> Publishing Company. Data from J.P. Morgan Investment, </a:t>
            </a:r>
            <a:r>
              <a:rPr lang="en-US" altLang="zh-TW" sz="1400" b="1" dirty="0" smtClean="0">
                <a:latin typeface="Times New Roman" pitchFamily="18" charset="0"/>
                <a:cs typeface="Times New Roman" pitchFamily="18" charset="0"/>
              </a:rPr>
              <a:t>1986</a:t>
            </a:r>
            <a:r>
              <a:rPr lang="en-US" altLang="zh-TW" sz="1400" b="1" dirty="0">
                <a:latin typeface="Times New Roman" pitchFamily="18" charset="0"/>
                <a:cs typeface="Times New Roman" pitchFamily="18" charset="0"/>
              </a:rPr>
              <a:t>.</a:t>
            </a:r>
          </a:p>
        </p:txBody>
      </p:sp>
      <p:graphicFrame>
        <p:nvGraphicFramePr>
          <p:cNvPr id="11640" name="Group 376"/>
          <p:cNvGraphicFramePr>
            <a:graphicFrameLocks noGrp="1"/>
          </p:cNvGraphicFramePr>
          <p:nvPr>
            <p:ph sz="half" idx="2"/>
          </p:nvPr>
        </p:nvGraphicFramePr>
        <p:xfrm>
          <a:off x="571472" y="3724860"/>
          <a:ext cx="8143932" cy="2418784"/>
        </p:xfrm>
        <a:graphic>
          <a:graphicData uri="http://schemas.openxmlformats.org/drawingml/2006/table">
            <a:tbl>
              <a:tblPr/>
              <a:tblGrid>
                <a:gridCol w="1018186"/>
                <a:gridCol w="1018187"/>
                <a:gridCol w="1018186"/>
                <a:gridCol w="1018187"/>
                <a:gridCol w="1016627"/>
                <a:gridCol w="1018186"/>
                <a:gridCol w="1018187"/>
                <a:gridCol w="1018186"/>
              </a:tblGrid>
              <a:tr h="324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U.S.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Japan</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626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Germany</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0.37</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0.37</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U.K.</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0.23</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0.19</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Yen</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0.13</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DM</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0.23</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71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Sterling</a:t>
                      </a:r>
                      <a:endParaRPr kumimoji="1" lang="en-US" altLang="zh-TW" sz="1600" b="1"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0.16</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0.14</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0.46</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35496" y="6597352"/>
            <a:ext cx="2289175" cy="476250"/>
          </a:xfrm>
        </p:spPr>
        <p:txBody>
          <a:bodyPr/>
          <a:lstStyle/>
          <a:p>
            <a:fld id="{B0317755-999E-4636-B933-E85BF1A06E92}" type="slidenum">
              <a:rPr lang="en-US" altLang="zh-TW" smtClean="0">
                <a:solidFill>
                  <a:schemeClr val="accent6">
                    <a:lumMod val="20000"/>
                    <a:lumOff val="80000"/>
                  </a:schemeClr>
                </a:solidFill>
              </a:rPr>
              <a:pPr/>
              <a:t>5</a:t>
            </a:fld>
            <a:endParaRPr lang="en-US" altLang="zh-TW" dirty="0">
              <a:solidFill>
                <a:schemeClr val="accent6">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3"/>
          <a:srcRect/>
          <a:stretch>
            <a:fillRect/>
          </a:stretch>
        </p:blipFill>
        <p:spPr bwMode="auto">
          <a:xfrm>
            <a:off x="4286248" y="2643182"/>
            <a:ext cx="4141333" cy="4000528"/>
          </a:xfrm>
          <a:prstGeom prst="rect">
            <a:avLst/>
          </a:prstGeom>
          <a:noFill/>
          <a:ln w="9525">
            <a:noFill/>
            <a:miter lim="800000"/>
            <a:headEnd/>
            <a:tailEnd/>
          </a:ln>
          <a:effectLst/>
        </p:spPr>
      </p:pic>
      <p:sp>
        <p:nvSpPr>
          <p:cNvPr id="12290" name="Rectangle 2"/>
          <p:cNvSpPr>
            <a:spLocks noGrp="1" noChangeArrowheads="1"/>
          </p:cNvSpPr>
          <p:nvPr>
            <p:ph type="title"/>
          </p:nvPr>
        </p:nvSpPr>
        <p:spPr>
          <a:xfrm>
            <a:off x="457200" y="457200"/>
            <a:ext cx="8229600" cy="739775"/>
          </a:xfrm>
        </p:spPr>
        <p:txBody>
          <a:bodyPr/>
          <a:lstStyle/>
          <a:p>
            <a:r>
              <a:rPr lang="en-US" altLang="zh-TW" sz="3200" dirty="0" smtClean="0">
                <a:latin typeface="Times New Roman" pitchFamily="18" charset="0"/>
                <a:cs typeface="Times New Roman" pitchFamily="18" charset="0"/>
              </a:rPr>
              <a:t>22.1 Exchange-Rate Risk</a:t>
            </a:r>
            <a:endParaRPr lang="en-US" altLang="zh-TW" sz="3200" b="1" i="1" dirty="0"/>
          </a:p>
        </p:txBody>
      </p:sp>
      <p:sp>
        <p:nvSpPr>
          <p:cNvPr id="12291" name="Rectangle 3"/>
          <p:cNvSpPr>
            <a:spLocks noGrp="1" noChangeArrowheads="1"/>
          </p:cNvSpPr>
          <p:nvPr>
            <p:ph idx="1"/>
          </p:nvPr>
        </p:nvSpPr>
        <p:spPr>
          <a:xfrm>
            <a:off x="468313" y="1071546"/>
            <a:ext cx="8229600" cy="3714776"/>
          </a:xfrm>
        </p:spPr>
        <p:txBody>
          <a:bodyPr>
            <a:normAutofit fontScale="77500" lnSpcReduction="20000"/>
          </a:bodyPr>
          <a:lstStyle/>
          <a:p>
            <a:pPr>
              <a:buFont typeface="Wingdings" pitchFamily="2" charset="2"/>
              <a:buNone/>
            </a:pPr>
            <a:r>
              <a:rPr lang="en-US" dirty="0" smtClean="0">
                <a:latin typeface="Times New Roman" pitchFamily="18" charset="0"/>
                <a:cs typeface="Times New Roman" pitchFamily="18" charset="0"/>
              </a:rPr>
              <a:t>By purchasing futures contracts for an amount equal to the expected net proceeds of the future dividends and sales price, Equation (22.2) becomes:</a:t>
            </a:r>
          </a:p>
          <a:p>
            <a:pPr algn="r">
              <a:buFont typeface="Wingdings" pitchFamily="2" charset="2"/>
              <a:buNone/>
            </a:pPr>
            <a:r>
              <a:rPr lang="en-US" altLang="zh-TW" dirty="0" smtClean="0">
                <a:latin typeface="Times New Roman" pitchFamily="18" charset="0"/>
                <a:cs typeface="Times New Roman" pitchFamily="18" charset="0"/>
              </a:rPr>
              <a:t>(22.3)</a:t>
            </a: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 </a:t>
            </a:r>
            <a:endParaRPr lang="en-US" altLang="zh-TW" dirty="0">
              <a:latin typeface="Times New Roman" pitchFamily="18" charset="0"/>
              <a:cs typeface="Times New Roman" pitchFamily="18" charset="0"/>
            </a:endParaRPr>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2292" name="Object 4"/>
          <p:cNvGraphicFramePr>
            <a:graphicFrameLocks noChangeAspect="1"/>
          </p:cNvGraphicFramePr>
          <p:nvPr/>
        </p:nvGraphicFramePr>
        <p:xfrm>
          <a:off x="4071935" y="1785926"/>
          <a:ext cx="2786082" cy="811722"/>
        </p:xfrm>
        <a:graphic>
          <a:graphicData uri="http://schemas.openxmlformats.org/presentationml/2006/ole">
            <mc:AlternateContent xmlns:mc="http://schemas.openxmlformats.org/markup-compatibility/2006">
              <mc:Choice xmlns:v="urn:schemas-microsoft-com:vml" Requires="v">
                <p:oleObj spid="_x0000_s12293" name="Equation" r:id="rId4" imgW="1663700" imgH="482600" progId="Equation.DSMT4">
                  <p:embed/>
                </p:oleObj>
              </mc:Choice>
              <mc:Fallback>
                <p:oleObj name="Equation" r:id="rId4" imgW="1663700" imgH="482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5" y="1785926"/>
                        <a:ext cx="2786082" cy="8117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7"/>
          <p:cNvSpPr>
            <a:spLocks noChangeArrowheads="1"/>
          </p:cNvSpPr>
          <p:nvPr/>
        </p:nvSpPr>
        <p:spPr bwMode="auto">
          <a:xfrm>
            <a:off x="0" y="1943100"/>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13" name="Rectangle 12"/>
          <p:cNvSpPr/>
          <p:nvPr/>
        </p:nvSpPr>
        <p:spPr>
          <a:xfrm>
            <a:off x="214282" y="2571744"/>
            <a:ext cx="4000528" cy="3139321"/>
          </a:xfrm>
          <a:prstGeom prst="rect">
            <a:avLst/>
          </a:prstGeom>
        </p:spPr>
        <p:txBody>
          <a:bodyPr wrap="square">
            <a:spAutoFit/>
          </a:bodyPr>
          <a:lstStyle/>
          <a:p>
            <a:pPr>
              <a:buFont typeface="Wingdings" pitchFamily="2" charset="2"/>
              <a:buNone/>
            </a:pPr>
            <a:r>
              <a:rPr lang="en-US" sz="2200" b="1" dirty="0" smtClean="0">
                <a:solidFill>
                  <a:schemeClr val="tx2"/>
                </a:solidFill>
                <a:latin typeface="Times New Roman" pitchFamily="18" charset="0"/>
                <a:cs typeface="Times New Roman" pitchFamily="18" charset="0"/>
              </a:rPr>
              <a:t>Efficient-frontier portfolios: </a:t>
            </a:r>
            <a:r>
              <a:rPr lang="en-US" sz="2200" dirty="0" smtClean="0">
                <a:solidFill>
                  <a:schemeClr val="tx2"/>
                </a:solidFill>
                <a:latin typeface="Times New Roman" pitchFamily="18" charset="0"/>
                <a:cs typeface="Times New Roman" pitchFamily="18" charset="0"/>
              </a:rPr>
              <a:t>given any particular group of assets, various optimal weightings of those assets exist that create portfolios with the maximum possible return for a given level of risk. </a:t>
            </a:r>
          </a:p>
          <a:p>
            <a:r>
              <a:rPr lang="en-US" sz="2200" dirty="0" smtClean="0">
                <a:solidFill>
                  <a:schemeClr val="tx2"/>
                </a:solidFill>
                <a:latin typeface="Times New Roman" pitchFamily="18" charset="0"/>
                <a:cs typeface="Times New Roman" pitchFamily="18" charset="0"/>
              </a:rPr>
              <a:t>(</a:t>
            </a:r>
            <a:r>
              <a:rPr lang="en-US" sz="2200" b="1" dirty="0" smtClean="0">
                <a:solidFill>
                  <a:schemeClr val="tx2"/>
                </a:solidFill>
                <a:latin typeface="Times New Roman" pitchFamily="18" charset="0"/>
                <a:cs typeface="Times New Roman" pitchFamily="18" charset="0"/>
              </a:rPr>
              <a:t>Fig. 22.1 </a:t>
            </a:r>
            <a:r>
              <a:rPr lang="fr-FR" sz="2200" dirty="0" smtClean="0">
                <a:solidFill>
                  <a:schemeClr val="tx2"/>
                </a:solidFill>
                <a:latin typeface="Times New Roman" pitchFamily="18" charset="0"/>
                <a:cs typeface="Times New Roman" pitchFamily="18" charset="0"/>
              </a:rPr>
              <a:t>International versus Domestic Efficient Frontiers</a:t>
            </a:r>
            <a:r>
              <a:rPr lang="en-US" sz="2200" dirty="0" smtClean="0">
                <a:solidFill>
                  <a:schemeClr val="tx2"/>
                </a:solidFill>
                <a:latin typeface="Times New Roman" pitchFamily="18" charset="0"/>
                <a:cs typeface="Times New Roman" pitchFamily="18" charset="0"/>
              </a:rPr>
              <a:t>)</a:t>
            </a:r>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6</a:t>
            </a:fld>
            <a:endParaRPr lang="en-US" altLang="zh-TW">
              <a:solidFill>
                <a:schemeClr val="accent6">
                  <a:lumMod val="20000"/>
                  <a:lumOff val="8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739775"/>
          </a:xfrm>
        </p:spPr>
        <p:txBody>
          <a:bodyPr/>
          <a:lstStyle/>
          <a:p>
            <a:r>
              <a:rPr lang="en-US" altLang="zh-TW" sz="2400" b="1" dirty="0" smtClean="0">
                <a:latin typeface="Times New Roman" pitchFamily="18" charset="0"/>
                <a:cs typeface="Times New Roman" pitchFamily="18" charset="0"/>
              </a:rPr>
              <a:t>22.2 Theoretical Effects of International Diversification</a:t>
            </a:r>
            <a:endParaRPr lang="en-US" altLang="zh-TW" sz="2400" b="1" dirty="0">
              <a:latin typeface="Times New Roman" pitchFamily="18" charset="0"/>
              <a:cs typeface="Times New Roman" pitchFamily="18" charset="0"/>
            </a:endParaRPr>
          </a:p>
        </p:txBody>
      </p:sp>
      <p:sp>
        <p:nvSpPr>
          <p:cNvPr id="13315" name="Rectangle 3"/>
          <p:cNvSpPr>
            <a:spLocks noGrp="1" noChangeArrowheads="1"/>
          </p:cNvSpPr>
          <p:nvPr>
            <p:ph idx="1"/>
          </p:nvPr>
        </p:nvSpPr>
        <p:spPr>
          <a:xfrm>
            <a:off x="468313" y="1628775"/>
            <a:ext cx="8229600" cy="4895850"/>
          </a:xfrm>
        </p:spPr>
        <p:txBody>
          <a:bodyPr/>
          <a:lstStyle/>
          <a:p>
            <a:r>
              <a:rPr lang="en-US" altLang="zh-TW" dirty="0" smtClean="0">
                <a:latin typeface="Times New Roman" pitchFamily="18" charset="0"/>
                <a:cs typeface="Times New Roman" pitchFamily="18" charset="0"/>
              </a:rPr>
              <a:t>22.2.1 Segmented </a:t>
            </a:r>
            <a:r>
              <a:rPr lang="en-US" altLang="zh-TW" dirty="0">
                <a:latin typeface="Times New Roman" pitchFamily="18" charset="0"/>
                <a:cs typeface="Times New Roman" pitchFamily="18" charset="0"/>
              </a:rPr>
              <a:t>versus Integrated World Markets</a:t>
            </a:r>
          </a:p>
          <a:p>
            <a:r>
              <a:rPr lang="en-US" altLang="zh-TW" dirty="0" smtClean="0">
                <a:latin typeface="Times New Roman" pitchFamily="18" charset="0"/>
                <a:cs typeface="Times New Roman" pitchFamily="18" charset="0"/>
              </a:rPr>
              <a:t>22.2.2 The </a:t>
            </a:r>
            <a:r>
              <a:rPr lang="en-US" altLang="zh-TW" dirty="0">
                <a:latin typeface="Times New Roman" pitchFamily="18" charset="0"/>
                <a:cs typeface="Times New Roman" pitchFamily="18" charset="0"/>
              </a:rPr>
              <a:t>CAPM and the APT Applied Internationally </a:t>
            </a:r>
          </a:p>
          <a:p>
            <a:r>
              <a:rPr lang="en-US" altLang="zh-TW" dirty="0" smtClean="0">
                <a:latin typeface="Times New Roman" pitchFamily="18" charset="0"/>
                <a:cs typeface="Times New Roman" pitchFamily="18" charset="0"/>
              </a:rPr>
              <a:t>22.2.3 Inflation </a:t>
            </a:r>
            <a:r>
              <a:rPr lang="en-US" altLang="zh-TW" dirty="0">
                <a:latin typeface="Times New Roman" pitchFamily="18" charset="0"/>
                <a:cs typeface="Times New Roman" pitchFamily="18" charset="0"/>
              </a:rPr>
              <a:t>and Exchange-Rate Risks</a:t>
            </a:r>
          </a:p>
          <a:p>
            <a:r>
              <a:rPr lang="en-US" altLang="zh-TW" dirty="0" smtClean="0">
                <a:latin typeface="Times New Roman" pitchFamily="18" charset="0"/>
                <a:cs typeface="Times New Roman" pitchFamily="18" charset="0"/>
              </a:rPr>
              <a:t>22.2.4 Are </a:t>
            </a:r>
            <a:r>
              <a:rPr lang="en-US" altLang="zh-TW" dirty="0">
                <a:latin typeface="Times New Roman" pitchFamily="18" charset="0"/>
                <a:cs typeface="Times New Roman" pitchFamily="18" charset="0"/>
              </a:rPr>
              <a:t>World Markets Efficient?</a:t>
            </a:r>
          </a:p>
          <a:p>
            <a:r>
              <a:rPr lang="en-US" altLang="zh-TW" dirty="0" smtClean="0">
                <a:latin typeface="Times New Roman" pitchFamily="18" charset="0"/>
                <a:cs typeface="Times New Roman" pitchFamily="18" charset="0"/>
              </a:rPr>
              <a:t>22.2.5 Empirical </a:t>
            </a:r>
            <a:r>
              <a:rPr lang="en-US" altLang="zh-TW" dirty="0">
                <a:latin typeface="Times New Roman" pitchFamily="18" charset="0"/>
                <a:cs typeface="Times New Roman" pitchFamily="18" charset="0"/>
              </a:rPr>
              <a:t>Evidence Supporting International Diversification</a:t>
            </a:r>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7</a:t>
            </a:fld>
            <a:endParaRPr lang="en-US" altLang="zh-TW">
              <a:solidFill>
                <a:schemeClr val="accent6">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14290"/>
            <a:ext cx="8229600" cy="739775"/>
          </a:xfrm>
        </p:spPr>
        <p:txBody>
          <a:bodyPr/>
          <a:lstStyle/>
          <a:p>
            <a:r>
              <a:rPr lang="en-US" altLang="zh-TW" sz="2400" dirty="0" smtClean="0">
                <a:latin typeface="Times New Roman" pitchFamily="18" charset="0"/>
                <a:cs typeface="Times New Roman" pitchFamily="18" charset="0"/>
              </a:rPr>
              <a:t>22.2.1 Segmented versus Integrated World Markets</a:t>
            </a:r>
            <a:endParaRPr lang="en-US" altLang="zh-TW" sz="2400" dirty="0">
              <a:latin typeface="Times New Roman" pitchFamily="18" charset="0"/>
              <a:cs typeface="Times New Roman" pitchFamily="18" charset="0"/>
            </a:endParaRPr>
          </a:p>
        </p:txBody>
      </p:sp>
      <p:sp>
        <p:nvSpPr>
          <p:cNvPr id="15363" name="Rectangle 3"/>
          <p:cNvSpPr>
            <a:spLocks noGrp="1" noChangeArrowheads="1"/>
          </p:cNvSpPr>
          <p:nvPr>
            <p:ph idx="1"/>
          </p:nvPr>
        </p:nvSpPr>
        <p:spPr>
          <a:xfrm>
            <a:off x="214282" y="785794"/>
            <a:ext cx="8786874" cy="5786478"/>
          </a:xfrm>
        </p:spPr>
        <p:txBody>
          <a:bodyPr>
            <a:noAutofit/>
          </a:bodyPr>
          <a:lstStyle/>
          <a:p>
            <a:r>
              <a:rPr lang="en-US" altLang="zh-TW"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CAPM can be extended to account for the correlation between national securities markets in determination of securities on a given international market:</a:t>
            </a:r>
            <a:endParaRPr lang="en-US" altLang="zh-TW" sz="2400" dirty="0" smtClean="0">
              <a:latin typeface="Times New Roman" pitchFamily="18" charset="0"/>
              <a:cs typeface="Times New Roman" pitchFamily="18" charset="0"/>
            </a:endParaRPr>
          </a:p>
          <a:p>
            <a:pPr algn="r">
              <a:buFont typeface="Wingdings" pitchFamily="2" charset="2"/>
              <a:buNone/>
            </a:pPr>
            <a:r>
              <a:rPr lang="en-US" altLang="zh-TW" sz="2400" dirty="0" smtClean="0">
                <a:latin typeface="Times New Roman" pitchFamily="18" charset="0"/>
                <a:cs typeface="Times New Roman" pitchFamily="18" charset="0"/>
              </a:rPr>
              <a:t>(22.4</a:t>
            </a:r>
            <a:r>
              <a:rPr lang="en-US" altLang="zh-TW" sz="2400" dirty="0">
                <a:latin typeface="Times New Roman" pitchFamily="18" charset="0"/>
                <a:cs typeface="Times New Roman" pitchFamily="18" charset="0"/>
              </a:rPr>
              <a:t>)</a:t>
            </a:r>
          </a:p>
          <a:p>
            <a:pPr>
              <a:buFont typeface="Wingdings" pitchFamily="2" charset="2"/>
              <a:buNone/>
            </a:pPr>
            <a:r>
              <a:rPr lang="en-US" altLang="zh-TW" sz="2400" dirty="0" smtClean="0">
                <a:latin typeface="Times New Roman" pitchFamily="18" charset="0"/>
                <a:cs typeface="Times New Roman" pitchFamily="18" charset="0"/>
              </a:rPr>
              <a:t>where</a:t>
            </a:r>
            <a:r>
              <a:rPr lang="en-US" altLang="zh-TW" sz="2400" dirty="0">
                <a:latin typeface="Times New Roman" pitchFamily="18" charset="0"/>
                <a:cs typeface="Times New Roman" pitchFamily="18" charset="0"/>
              </a:rPr>
              <a:t>:</a:t>
            </a:r>
          </a:p>
          <a:p>
            <a:pPr>
              <a:buFont typeface="Wingdings" pitchFamily="2" charset="2"/>
              <a:buNone/>
            </a:pPr>
            <a:endParaRPr lang="en-US" altLang="zh-TW" sz="2400" dirty="0" smtClean="0">
              <a:latin typeface="Times New Roman" pitchFamily="18" charset="0"/>
              <a:cs typeface="Times New Roman" pitchFamily="18" charset="0"/>
            </a:endParaRPr>
          </a:p>
          <a:p>
            <a:pPr>
              <a:buFont typeface="Wingdings" pitchFamily="2" charset="2"/>
              <a:buNone/>
            </a:pPr>
            <a:endParaRPr lang="en-US" altLang="zh-TW" sz="2400" dirty="0" smtClean="0">
              <a:latin typeface="Times New Roman" pitchFamily="18" charset="0"/>
              <a:cs typeface="Times New Roman" pitchFamily="18" charset="0"/>
            </a:endParaRPr>
          </a:p>
          <a:p>
            <a:pPr>
              <a:buFont typeface="Wingdings" pitchFamily="2" charset="2"/>
              <a:buNone/>
            </a:pPr>
            <a:endParaRPr lang="en-US" altLang="zh-TW" sz="2400" dirty="0" smtClean="0">
              <a:latin typeface="Times New Roman" pitchFamily="18" charset="0"/>
              <a:cs typeface="Times New Roman" pitchFamily="18" charset="0"/>
            </a:endParaRPr>
          </a:p>
          <a:p>
            <a:pPr>
              <a:buNone/>
            </a:pPr>
            <a:r>
              <a:rPr lang="en-US" sz="2400" dirty="0" smtClean="0"/>
              <a:t>This national factor  is in turn dependent on a single common world factor,  (return for the world market portfolio), defined:</a:t>
            </a:r>
            <a:endParaRPr lang="zh-TW" altLang="en-US" sz="2400" dirty="0" smtClean="0"/>
          </a:p>
          <a:p>
            <a:pPr algn="r">
              <a:buFont typeface="Wingdings" pitchFamily="2" charset="2"/>
              <a:buNone/>
            </a:pPr>
            <a:r>
              <a:rPr lang="en-US" altLang="zh-TW" sz="2400" dirty="0" smtClean="0">
                <a:latin typeface="Times New Roman" pitchFamily="18" charset="0"/>
                <a:cs typeface="Times New Roman" pitchFamily="18" charset="0"/>
              </a:rPr>
              <a:t>(22.5)</a:t>
            </a:r>
          </a:p>
          <a:p>
            <a:pPr>
              <a:buNone/>
            </a:pPr>
            <a:r>
              <a:rPr lang="en-US" sz="2400" dirty="0" smtClean="0"/>
              <a:t>Where      is the</a:t>
            </a:r>
            <a:r>
              <a:rPr lang="en-US" sz="2400" b="1" dirty="0" smtClean="0"/>
              <a:t> international systematic risk</a:t>
            </a:r>
            <a:r>
              <a:rPr lang="en-US" sz="2400" dirty="0" smtClean="0"/>
              <a:t> of country </a:t>
            </a:r>
            <a:r>
              <a:rPr lang="en-US" sz="2400" i="1" dirty="0" smtClean="0"/>
              <a:t>j</a:t>
            </a:r>
            <a:r>
              <a:rPr lang="en-US" sz="2400" dirty="0" smtClean="0"/>
              <a:t>.</a:t>
            </a:r>
            <a:endParaRPr lang="zh-TW" altLang="en-US" sz="2400" dirty="0" smtClean="0"/>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5364" name="Object 4"/>
          <p:cNvGraphicFramePr>
            <a:graphicFrameLocks noChangeAspect="1"/>
          </p:cNvGraphicFramePr>
          <p:nvPr/>
        </p:nvGraphicFramePr>
        <p:xfrm>
          <a:off x="2214546" y="1928802"/>
          <a:ext cx="4572032" cy="602100"/>
        </p:xfrm>
        <a:graphic>
          <a:graphicData uri="http://schemas.openxmlformats.org/presentationml/2006/ole">
            <mc:AlternateContent xmlns:mc="http://schemas.openxmlformats.org/markup-compatibility/2006">
              <mc:Choice xmlns:v="urn:schemas-microsoft-com:vml" Requires="v">
                <p:oleObj spid="_x0000_s15371" name="Equation" r:id="rId3" imgW="1954951" imgH="253890" progId="Equation.DSMT4">
                  <p:embed/>
                </p:oleObj>
              </mc:Choice>
              <mc:Fallback>
                <p:oleObj name="Equation" r:id="rId3" imgW="1954951" imgH="25389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46" y="1928802"/>
                        <a:ext cx="4572032" cy="60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7"/>
          <p:cNvSpPr>
            <a:spLocks noChangeArrowheads="1"/>
          </p:cNvSpPr>
          <p:nvPr/>
        </p:nvSpPr>
        <p:spPr bwMode="auto">
          <a:xfrm>
            <a:off x="0" y="283368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5366" name="Object 6"/>
          <p:cNvGraphicFramePr>
            <a:graphicFrameLocks noChangeAspect="1"/>
          </p:cNvGraphicFramePr>
          <p:nvPr/>
        </p:nvGraphicFramePr>
        <p:xfrm>
          <a:off x="366721" y="2701926"/>
          <a:ext cx="8634435" cy="1527568"/>
        </p:xfrm>
        <a:graphic>
          <a:graphicData uri="http://schemas.openxmlformats.org/presentationml/2006/ole">
            <mc:AlternateContent xmlns:mc="http://schemas.openxmlformats.org/markup-compatibility/2006">
              <mc:Choice xmlns:v="urn:schemas-microsoft-com:vml" Requires="v">
                <p:oleObj spid="_x0000_s15372" name="Equation" r:id="rId5" imgW="5879880" imgH="965160" progId="Equation.DSMT4">
                  <p:embed/>
                </p:oleObj>
              </mc:Choice>
              <mc:Fallback>
                <p:oleObj name="Equation" r:id="rId5" imgW="5879880" imgH="96516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21" y="2701926"/>
                        <a:ext cx="8634435" cy="15275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Rectangle 9"/>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5368" name="Object 8"/>
          <p:cNvGraphicFramePr>
            <a:graphicFrameLocks noChangeAspect="1"/>
          </p:cNvGraphicFramePr>
          <p:nvPr/>
        </p:nvGraphicFramePr>
        <p:xfrm>
          <a:off x="2468563" y="5286375"/>
          <a:ext cx="4635500" cy="642938"/>
        </p:xfrm>
        <a:graphic>
          <a:graphicData uri="http://schemas.openxmlformats.org/presentationml/2006/ole">
            <mc:AlternateContent xmlns:mc="http://schemas.openxmlformats.org/markup-compatibility/2006">
              <mc:Choice xmlns:v="urn:schemas-microsoft-com:vml" Requires="v">
                <p:oleObj spid="_x0000_s15373" name="Equation" r:id="rId7" imgW="1854000" imgH="253800" progId="Equation.DSMT4">
                  <p:embed/>
                </p:oleObj>
              </mc:Choice>
              <mc:Fallback>
                <p:oleObj name="Equation" r:id="rId7" imgW="1854000" imgH="2538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8563" y="5286375"/>
                        <a:ext cx="463550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70" name="Object 10"/>
          <p:cNvGraphicFramePr>
            <a:graphicFrameLocks noChangeAspect="1"/>
          </p:cNvGraphicFramePr>
          <p:nvPr/>
        </p:nvGraphicFramePr>
        <p:xfrm>
          <a:off x="1285852" y="5715016"/>
          <a:ext cx="428628" cy="508995"/>
        </p:xfrm>
        <a:graphic>
          <a:graphicData uri="http://schemas.openxmlformats.org/presentationml/2006/ole">
            <mc:AlternateContent xmlns:mc="http://schemas.openxmlformats.org/markup-compatibility/2006">
              <mc:Choice xmlns:v="urn:schemas-microsoft-com:vml" Requires="v">
                <p:oleObj spid="_x0000_s15374" name="Equation" r:id="rId9" imgW="203040" imgH="241200" progId="Equation.DSMT4">
                  <p:embed/>
                </p:oleObj>
              </mc:Choice>
              <mc:Fallback>
                <p:oleObj name="Equation" r:id="rId9" imgW="203040" imgH="24120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5852" y="5715016"/>
                        <a:ext cx="428628" cy="5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8</a:t>
            </a:fld>
            <a:endParaRPr lang="en-US" altLang="zh-TW">
              <a:solidFill>
                <a:schemeClr val="accent6">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229600" cy="739775"/>
          </a:xfrm>
        </p:spPr>
        <p:txBody>
          <a:bodyPr/>
          <a:lstStyle/>
          <a:p>
            <a:r>
              <a:rPr lang="en-US" altLang="zh-TW" sz="2400" dirty="0" smtClean="0">
                <a:latin typeface="Times New Roman" pitchFamily="18" charset="0"/>
                <a:cs typeface="Times New Roman" pitchFamily="18" charset="0"/>
              </a:rPr>
              <a:t>22.2.1 Segmented versus Integrated World Markets</a:t>
            </a:r>
            <a:endParaRPr lang="en-US" altLang="zh-TW" sz="2400" b="1" i="1" dirty="0"/>
          </a:p>
        </p:txBody>
      </p:sp>
      <p:sp>
        <p:nvSpPr>
          <p:cNvPr id="16387" name="Rectangle 3"/>
          <p:cNvSpPr>
            <a:spLocks noGrp="1" noChangeArrowheads="1"/>
          </p:cNvSpPr>
          <p:nvPr>
            <p:ph idx="1"/>
          </p:nvPr>
        </p:nvSpPr>
        <p:spPr>
          <a:xfrm>
            <a:off x="214282" y="1268413"/>
            <a:ext cx="8483631" cy="5256212"/>
          </a:xfrm>
        </p:spPr>
        <p:txBody>
          <a:bodyPr>
            <a:normAutofit fontScale="77500" lnSpcReduction="20000"/>
          </a:bodyPr>
          <a:lstStyle/>
          <a:p>
            <a:r>
              <a:rPr lang="en-US" sz="3100" dirty="0" err="1" smtClean="0">
                <a:latin typeface="Times New Roman" pitchFamily="18" charset="0"/>
                <a:cs typeface="Times New Roman" pitchFamily="18" charset="0"/>
              </a:rPr>
              <a:t>Solnik</a:t>
            </a:r>
            <a:r>
              <a:rPr lang="en-US" sz="3100" dirty="0" smtClean="0">
                <a:latin typeface="Times New Roman" pitchFamily="18" charset="0"/>
                <a:cs typeface="Times New Roman" pitchFamily="18" charset="0"/>
              </a:rPr>
              <a:t> (1974, 1977), using his </a:t>
            </a:r>
            <a:r>
              <a:rPr lang="en-US" sz="3100" b="1" dirty="0" smtClean="0">
                <a:latin typeface="Times New Roman" pitchFamily="18" charset="0"/>
                <a:cs typeface="Times New Roman" pitchFamily="18" charset="0"/>
              </a:rPr>
              <a:t>international asset pricing model (IAPM)</a:t>
            </a:r>
            <a:r>
              <a:rPr lang="en-US" sz="3100" dirty="0" smtClean="0">
                <a:latin typeface="Times New Roman" pitchFamily="18" charset="0"/>
                <a:cs typeface="Times New Roman" pitchFamily="18" charset="0"/>
              </a:rPr>
              <a:t> to test whether assets are best regarded as being traded in segmented (national) or integrated (international) markets, found some evidence that markets are integrated.</a:t>
            </a:r>
          </a:p>
          <a:p>
            <a:r>
              <a:rPr lang="en-US" sz="3100" dirty="0" smtClean="0">
                <a:latin typeface="Times New Roman" pitchFamily="18" charset="0"/>
                <a:cs typeface="Times New Roman" pitchFamily="18" charset="0"/>
              </a:rPr>
              <a:t>The integrated-market theory stipulates that all securities in the world are priced in terms of their global systematic risk as:</a:t>
            </a:r>
            <a:endParaRPr lang="en-US" altLang="zh-TW" sz="3100" dirty="0" smtClean="0">
              <a:latin typeface="Times New Roman" pitchFamily="18" charset="0"/>
              <a:cs typeface="Times New Roman" pitchFamily="18" charset="0"/>
            </a:endParaRPr>
          </a:p>
          <a:p>
            <a:pPr algn="r">
              <a:buFont typeface="Wingdings" pitchFamily="2" charset="2"/>
              <a:buNone/>
            </a:pPr>
            <a:endParaRPr lang="en-US" altLang="zh-TW" sz="3100" dirty="0" smtClean="0">
              <a:latin typeface="Times New Roman" pitchFamily="18" charset="0"/>
              <a:cs typeface="Times New Roman" pitchFamily="18" charset="0"/>
            </a:endParaRPr>
          </a:p>
          <a:p>
            <a:pPr algn="r">
              <a:buFont typeface="Wingdings" pitchFamily="2" charset="2"/>
              <a:buNone/>
            </a:pPr>
            <a:r>
              <a:rPr lang="en-US" altLang="zh-TW" sz="3100" dirty="0" smtClean="0">
                <a:latin typeface="Times New Roman" pitchFamily="18" charset="0"/>
                <a:cs typeface="Times New Roman" pitchFamily="18" charset="0"/>
              </a:rPr>
              <a:t>(22.6</a:t>
            </a:r>
            <a:r>
              <a:rPr lang="en-US" altLang="zh-TW" sz="3100" dirty="0">
                <a:latin typeface="Times New Roman" pitchFamily="18" charset="0"/>
                <a:cs typeface="Times New Roman" pitchFamily="18" charset="0"/>
              </a:rPr>
              <a:t>)</a:t>
            </a:r>
          </a:p>
          <a:p>
            <a:pPr>
              <a:buFont typeface="Wingdings" pitchFamily="2" charset="2"/>
              <a:buNone/>
            </a:pPr>
            <a:r>
              <a:rPr lang="en-US" altLang="zh-TW" sz="3100" dirty="0" smtClean="0">
                <a:latin typeface="Times New Roman" pitchFamily="18" charset="0"/>
                <a:cs typeface="Times New Roman" pitchFamily="18" charset="0"/>
              </a:rPr>
              <a:t>where </a:t>
            </a: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 </a:t>
            </a: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p:txBody>
      </p:sp>
      <p:sp>
        <p:nvSpPr>
          <p:cNvPr id="16389" name="Rectangle 5"/>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16391" name="Rectangle 7"/>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6390" name="Object 6"/>
          <p:cNvGraphicFramePr>
            <a:graphicFrameLocks noChangeAspect="1"/>
          </p:cNvGraphicFramePr>
          <p:nvPr/>
        </p:nvGraphicFramePr>
        <p:xfrm>
          <a:off x="1928794" y="3286125"/>
          <a:ext cx="4929222" cy="643828"/>
        </p:xfrm>
        <a:graphic>
          <a:graphicData uri="http://schemas.openxmlformats.org/presentationml/2006/ole">
            <mc:AlternateContent xmlns:mc="http://schemas.openxmlformats.org/markup-compatibility/2006">
              <mc:Choice xmlns:v="urn:schemas-microsoft-com:vml" Requires="v">
                <p:oleObj spid="_x0000_s16393" name="Equation" r:id="rId3" imgW="1968500" imgH="254000" progId="Equation.DSMT4">
                  <p:embed/>
                </p:oleObj>
              </mc:Choice>
              <mc:Fallback>
                <p:oleObj name="Equation" r:id="rId3" imgW="1968500" imgH="2540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3286125"/>
                        <a:ext cx="4929222" cy="643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3" name="Rectangle 9"/>
          <p:cNvSpPr>
            <a:spLocks noChangeArrowheads="1"/>
          </p:cNvSpPr>
          <p:nvPr/>
        </p:nvSpPr>
        <p:spPr bwMode="auto">
          <a:xfrm>
            <a:off x="0" y="2595563"/>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6392" name="Object 8"/>
          <p:cNvGraphicFramePr>
            <a:graphicFrameLocks noChangeAspect="1"/>
          </p:cNvGraphicFramePr>
          <p:nvPr/>
        </p:nvGraphicFramePr>
        <p:xfrm>
          <a:off x="285720" y="4122760"/>
          <a:ext cx="8713788" cy="2520950"/>
        </p:xfrm>
        <a:graphic>
          <a:graphicData uri="http://schemas.openxmlformats.org/presentationml/2006/ole">
            <mc:AlternateContent xmlns:mc="http://schemas.openxmlformats.org/markup-compatibility/2006">
              <mc:Choice xmlns:v="urn:schemas-microsoft-com:vml" Requires="v">
                <p:oleObj spid="_x0000_s16394" name="Equation" r:id="rId5" imgW="4940280" imgH="1168200" progId="Equation.DSMT4">
                  <p:embed/>
                </p:oleObj>
              </mc:Choice>
              <mc:Fallback>
                <p:oleObj name="Equation" r:id="rId5" imgW="4940280" imgH="11682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4122760"/>
                        <a:ext cx="8713788"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5" name="Rectangle 1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9</a:t>
            </a:fld>
            <a:endParaRPr lang="en-US" altLang="zh-TW">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SAPMDP">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SAPMDP</Template>
  <TotalTime>417</TotalTime>
  <Words>2303</Words>
  <Application>Microsoft Office PowerPoint</Application>
  <PresentationFormat>On-screen Show (4:3)</PresentationFormat>
  <Paragraphs>295</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SAPMDP</vt:lpstr>
      <vt:lpstr>Equation</vt:lpstr>
      <vt:lpstr>PowerPoint Presentation</vt:lpstr>
      <vt:lpstr>Outline</vt:lpstr>
      <vt:lpstr>22.1 Exchange-Rate Risk</vt:lpstr>
      <vt:lpstr>22.1 Exchange-Rate Risk</vt:lpstr>
      <vt:lpstr>22.1 Exchange-Rate Risk</vt:lpstr>
      <vt:lpstr>22.1 Exchange-Rate Risk</vt:lpstr>
      <vt:lpstr>22.2 Theoretical Effects of International Diversification</vt:lpstr>
      <vt:lpstr>22.2.1 Segmented versus Integrated World Markets</vt:lpstr>
      <vt:lpstr>22.2.1 Segmented versus Integrated World Markets</vt:lpstr>
      <vt:lpstr>22.2.1 Segmented versus Integrated World Markets</vt:lpstr>
      <vt:lpstr>22.2 Theoretical Effects Of International Diversification</vt:lpstr>
      <vt:lpstr>22.2.2 The CAPM and the APT Applied Internationally </vt:lpstr>
      <vt:lpstr>22.2.3 Inflation and Exchange-Rate Risks</vt:lpstr>
      <vt:lpstr>Sample Problem 22.1</vt:lpstr>
      <vt:lpstr>Sample Problem 22.2</vt:lpstr>
      <vt:lpstr>22.3 Applied International Diversification</vt:lpstr>
      <vt:lpstr>22.3.1 Direct Foreign Investment</vt:lpstr>
      <vt:lpstr>22.3.2 Indirect Foreign Investment</vt:lpstr>
      <vt:lpstr>22.3.2.3 International Mutual Funds</vt:lpstr>
      <vt:lpstr>22.3.2.3 International Mutual Funds</vt:lpstr>
      <vt:lpstr>22.3.2.3 International Mutual Funds</vt:lpstr>
      <vt:lpstr>22.3.2.3 International Mutual Funds</vt:lpstr>
      <vt:lpstr>22.3.3 Return, Risk, and Sharpe Performance Measure for International Indexes </vt:lpstr>
      <vt:lpstr>22.3.3 Return, Risk, and Sharpe Performance Measure for International Indexes (Table 22.5)</vt:lpstr>
      <vt:lpstr>22.3.3 Return, Risk, and Sharpe Performance Measure for International Indexes (Table 22.6)</vt:lpstr>
      <vt:lpstr>22.3.3 Return, Risk, and Sharpe Performance Measure for International Indexes (Table 22.7)</vt:lpstr>
      <vt:lpstr>22.3.3 Return, Risk, and Sharpe Performance Measure for International Indexes (Table 22.8)</vt:lpstr>
      <vt:lpstr>22.4 Currency Option and Index Option</vt:lpstr>
      <vt:lpstr>Example: Valuation of Currency Option</vt:lpstr>
      <vt:lpstr>22.4 Currency Option and Index Option</vt:lpstr>
      <vt:lpstr>Example: Index Option Valuation</vt:lpstr>
      <vt:lpstr>22.5 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Research</cp:lastModifiedBy>
  <cp:revision>57</cp:revision>
  <dcterms:created xsi:type="dcterms:W3CDTF">2007-11-15T01:12:52Z</dcterms:created>
  <dcterms:modified xsi:type="dcterms:W3CDTF">2013-01-22T19:28:13Z</dcterms:modified>
</cp:coreProperties>
</file>